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5143500" cx="9144000"/>
  <p:notesSz cx="6858000" cy="9144000"/>
  <p:embeddedFontLst>
    <p:embeddedFont>
      <p:font typeface="Cabin"/>
      <p:regular r:id="rId120"/>
      <p:bold r:id="rId121"/>
      <p:italic r:id="rId122"/>
      <p:boldItalic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7D1C60-6AE2-4858-8039-38311F066A87}">
  <a:tblStyle styleId="{CA7D1C60-6AE2-4858-8039-38311F066A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Cabin-bold.fntdata"/><Relationship Id="rId25" Type="http://schemas.openxmlformats.org/officeDocument/2006/relationships/slide" Target="slides/slide20.xml"/><Relationship Id="rId120" Type="http://schemas.openxmlformats.org/officeDocument/2006/relationships/font" Target="fonts/Cabin-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3" Type="http://schemas.openxmlformats.org/officeDocument/2006/relationships/font" Target="fonts/Cabin-boldItalic.fntdata"/><Relationship Id="rId122" Type="http://schemas.openxmlformats.org/officeDocument/2006/relationships/font" Target="fonts/Cabin-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cb1f4ce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cb1f4ce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cf5d1d5e8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cf5d1d5e8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cf5d1d5e8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cf5d1d5e8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cf5d1d5e8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cf5d1d5e8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cf5d1d5e8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cf5d1d5e8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bfebb904d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bfebb904d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c41066f8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c41066f8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d2de5b86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d2de5b86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d2de5b86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d2de5b86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1c1206f6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1c1206f6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1c1206f6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1c1206f6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998d5ae4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998d5ae4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d366637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d366637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d3666373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d3666373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d042088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d042088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d042088f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d042088f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3bca4227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3bca4227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040db42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040db42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bca4227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bca4227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a:t>
            </a:r>
            <a:r>
              <a:rPr lang="fr"/>
              <a:t>parallèle</a:t>
            </a:r>
            <a:r>
              <a:rPr lang="fr"/>
              <a:t> =&gt; Créer un projet demoAngular avec les élèves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998d5ae4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998d5ae4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c29c4b31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c29c4b31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Démarrer l’application =&gt; montrer la compilation en live en modifiant app.component.html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5aaa037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5aaa037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Parcourir les différents dossiers/fichiers du projet demoAngular en live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5aaa0379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5aaa037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5aaa0379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5aaa0379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5aaa0379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5aaa0379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bootstrap veut bien dire “amorçage” et pas “librairie de classe css qui joue encore avec jquery” ;) </a:t>
            </a:r>
            <a:br>
              <a:rPr lang="fr"/>
            </a:br>
            <a:r>
              <a:rPr lang="fr"/>
              <a:t>il s’agit bien du composant chargé par défaut par le module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998d5a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998d5a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040db42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040db42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accdceb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accdce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Préciser que le app.component est bien celui du module principale et que chaque components prendra “nom_du_component.component.xxx” comme nom de fichier </a:t>
            </a:r>
            <a:br>
              <a:rPr lang="fr"/>
            </a:br>
            <a:r>
              <a:rPr lang="fr"/>
              <a:t>=&gt; Créer 2 composants “Home” et “About” dans un dossier “components” (ng g c components/home || ng g c components/about)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c29c4b3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c29c4b3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c29c4b3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c29c4b3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Démontrer en appelant le composant About dans le home.component.html =&gt; &lt;app-about&gt;&lt;/app-about&gt;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c29c4b3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c29c4b3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c29c4b3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c29c4b3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Concept purement théorique qui sera utilisé quand on attaquera les bindings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c29c4b31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c29c4b31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commencerons à l’utiliser en attaquant la partie services du cours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c29c4b31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c29c4b31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info ++ https://cdiese.fr/angular-change-detection/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cdc5ec2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cdc5ec2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d0021ce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d0021ce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998d5ae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998d5ae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040db42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040db42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d0021ce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d0021ce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c434ab8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c434ab8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040db42d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040db42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c434ab8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c434ab8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cb1f4ce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cb1f4ce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Mettre en place les démo 1 et 2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cbaeb5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cbaeb5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Demo3</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cdec85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cdec85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Demo 4</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d3cb4198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d3cb4198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c040db42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c040db42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040db42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040db42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d3cb4198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d3cb4198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d3cb4198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d3cb4198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Demo 5</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021a0c1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021a0c1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Demo 5 + /pipes/toFarhenheit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febb90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febb90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c021a0c1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c021a0c1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c021a0c14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c021a0c14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Exo 1 + /pipes/toTime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c040db42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c040db42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febb904d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febb904d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040db42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040db42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040db42d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040db42d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fcea19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7fcea19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c040db42d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c040db42d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040db42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c040db42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c040db42d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c040db42d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c3c5ebfd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c3c5ebfd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c46db1ad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c46db1a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c46db1ad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c46db1ad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c46db1ad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c46db1ad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c46db1ad9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c46db1ad9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46db1ad9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46db1ad9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c46db1ad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c46db1ad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98d5ae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98d5ae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c46db1ad9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c46db1ad9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bfebb904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bfebb904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bfebb904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bfebb904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9c418b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9c418b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79c418bf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79c418bf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79c418bf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79c418bf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9c64c9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9c64c9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c46db1ad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c46db1ad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9c64c9c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9c64c9c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c41066f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c41066f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998d5ae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998d5ae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9c64c9c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9c64c9c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https://guide-angular.wishtack.io/angular/formulaires/reactive-forms/validation</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3c5ebfd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3c5ebf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c3c5ebfd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c3c5ebfd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3c5ebfd7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3c5ebfd7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c3c5ebfd7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c3c5ebfd7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c4806146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c4806146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4806146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c4806146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ca7f62ba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ca7f62ba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c4806146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c4806146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c4806146c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c4806146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998d5ae4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998d5ae4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51e98d6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51e98d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c7b9a9c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c7b9a9c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bfebb904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bfebb904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c41066f8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c41066f8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c41066f8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c41066f8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c41066f8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c41066f8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41066f82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41066f82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c41066f8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c41066f8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c41066f82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c41066f8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c41066f82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c41066f82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998d5ae4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998d5ae4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c598e9a3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c598e9a3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caf6fb3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caf6fb3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bfebb904d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bfebb904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c41066f8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c41066f8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c598e9a3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c598e9a3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ce71aaa42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ce71aaa4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bfebb904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bfebb904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c41066f8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c41066f8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ce71aaa4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ce71aaa4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cf5d1d5e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cf5d1d5e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
          <p:cNvSpPr/>
          <p:nvPr/>
        </p:nvSpPr>
        <p:spPr>
          <a:xfrm>
            <a:off x="235500" y="2418925"/>
            <a:ext cx="8694000" cy="2513700"/>
          </a:xfrm>
          <a:prstGeom prst="rect">
            <a:avLst/>
          </a:prstGeom>
          <a:solidFill>
            <a:srgbClr val="1A3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2879852" y="2919013"/>
            <a:ext cx="3384300" cy="1513500"/>
            <a:chOff x="899592" y="3571780"/>
            <a:chExt cx="3384300" cy="1513500"/>
          </a:xfrm>
        </p:grpSpPr>
        <p:sp>
          <p:nvSpPr>
            <p:cNvPr id="18" name="Google Shape;18;p2"/>
            <p:cNvSpPr/>
            <p:nvPr/>
          </p:nvSpPr>
          <p:spPr>
            <a:xfrm>
              <a:off x="899592" y="3571780"/>
              <a:ext cx="3384300" cy="1513500"/>
            </a:xfrm>
            <a:prstGeom prst="rect">
              <a:avLst/>
            </a:prstGeom>
            <a:solidFill>
              <a:srgbClr val="FFFFFF"/>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bin"/>
                <a:ea typeface="Cabin"/>
                <a:cs typeface="Cabin"/>
                <a:sym typeface="Cabin"/>
              </a:endParaRPr>
            </a:p>
          </p:txBody>
        </p:sp>
        <p:sp>
          <p:nvSpPr>
            <p:cNvPr id="19" name="Google Shape;19;p2"/>
            <p:cNvSpPr/>
            <p:nvPr/>
          </p:nvSpPr>
          <p:spPr>
            <a:xfrm>
              <a:off x="971600" y="3657798"/>
              <a:ext cx="3240300" cy="1355400"/>
            </a:xfrm>
            <a:prstGeom prst="rect">
              <a:avLst/>
            </a:prstGeom>
            <a:solidFill>
              <a:srgbClr val="1A3260"/>
            </a:solidFill>
            <a:ln cap="rnd" cmpd="sng" w="22225">
              <a:solidFill>
                <a:srgbClr val="1224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bin"/>
                <a:ea typeface="Cabin"/>
                <a:cs typeface="Cabin"/>
                <a:sym typeface="Cabin"/>
              </a:endParaRPr>
            </a:p>
          </p:txBody>
        </p:sp>
        <p:pic>
          <p:nvPicPr>
            <p:cNvPr descr="Logo_CogniTIC.jpg" id="20" name="Google Shape;20;p2"/>
            <p:cNvPicPr preferRelativeResize="0"/>
            <p:nvPr/>
          </p:nvPicPr>
          <p:blipFill rotWithShape="1">
            <a:blip r:embed="rId2">
              <a:alphaModFix/>
            </a:blip>
            <a:srcRect b="0" l="0" r="0" t="0"/>
            <a:stretch/>
          </p:blipFill>
          <p:spPr>
            <a:xfrm>
              <a:off x="1064931" y="3759423"/>
              <a:ext cx="3053700" cy="1152000"/>
            </a:xfrm>
            <a:prstGeom prst="rect">
              <a:avLst/>
            </a:prstGeom>
            <a:noFill/>
            <a:ln>
              <a:noFill/>
            </a:ln>
          </p:spPr>
        </p:pic>
      </p:grpSp>
      <p:sp>
        <p:nvSpPr>
          <p:cNvPr id="21" name="Google Shape;21;p2"/>
          <p:cNvSpPr/>
          <p:nvPr/>
        </p:nvSpPr>
        <p:spPr>
          <a:xfrm>
            <a:off x="165575" y="309050"/>
            <a:ext cx="8852100" cy="933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idx="1" type="subTitle"/>
          </p:nvPr>
        </p:nvSpPr>
        <p:spPr>
          <a:xfrm>
            <a:off x="311700" y="1919725"/>
            <a:ext cx="8520600" cy="499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6D9EEB"/>
              </a:buClr>
              <a:buSzPts val="2000"/>
              <a:buNone/>
              <a:defRPr sz="2000">
                <a:solidFill>
                  <a:srgbClr val="6D9EEB"/>
                </a:solidFill>
              </a:defRPr>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3" name="Google Shape;23;p2"/>
          <p:cNvSpPr txBox="1"/>
          <p:nvPr>
            <p:ph type="ctrTitle"/>
          </p:nvPr>
        </p:nvSpPr>
        <p:spPr>
          <a:xfrm>
            <a:off x="311700" y="1026225"/>
            <a:ext cx="8520600" cy="9330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A3260"/>
              </a:buClr>
              <a:buSzPts val="4000"/>
              <a:buNone/>
              <a:defRPr sz="4000">
                <a:solidFill>
                  <a:srgbClr val="1A3260"/>
                </a:solidFill>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deux contenus">
  <p:cSld name="CUSTOM_9">
    <p:spTree>
      <p:nvGrpSpPr>
        <p:cNvPr id="63" name="Shape 63"/>
        <p:cNvGrpSpPr/>
        <p:nvPr/>
      </p:nvGrpSpPr>
      <p:grpSpPr>
        <a:xfrm>
          <a:off x="0" y="0"/>
          <a:ext cx="0" cy="0"/>
          <a:chOff x="0" y="0"/>
          <a:chExt cx="0" cy="0"/>
        </a:xfrm>
      </p:grpSpPr>
      <p:sp>
        <p:nvSpPr>
          <p:cNvPr id="64" name="Google Shape;64;p1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1"/>
          <p:cNvSpPr txBox="1"/>
          <p:nvPr>
            <p:ph idx="1" type="body"/>
          </p:nvPr>
        </p:nvSpPr>
        <p:spPr>
          <a:xfrm>
            <a:off x="4692900" y="1152325"/>
            <a:ext cx="4139400" cy="34419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23850" lvl="1" marL="914400">
              <a:lnSpc>
                <a:spcPct val="100000"/>
              </a:lnSpc>
              <a:spcBef>
                <a:spcPts val="1600"/>
              </a:spcBef>
              <a:spcAft>
                <a:spcPts val="0"/>
              </a:spcAft>
              <a:buSzPts val="1500"/>
              <a:buChar char="○"/>
              <a:defRPr/>
            </a:lvl2pPr>
            <a:lvl3pPr indent="-323850" lvl="2" marL="1371600">
              <a:lnSpc>
                <a:spcPct val="100000"/>
              </a:lnSpc>
              <a:spcBef>
                <a:spcPts val="1600"/>
              </a:spcBef>
              <a:spcAft>
                <a:spcPts val="0"/>
              </a:spcAft>
              <a:buSzPts val="1500"/>
              <a:buChar char="■"/>
              <a:defRPr/>
            </a:lvl3pPr>
            <a:lvl4pPr indent="-311150" lvl="3" marL="1828800">
              <a:lnSpc>
                <a:spcPct val="100000"/>
              </a:lnSpc>
              <a:spcBef>
                <a:spcPts val="1600"/>
              </a:spcBef>
              <a:spcAft>
                <a:spcPts val="0"/>
              </a:spcAft>
              <a:buSzPts val="1300"/>
              <a:buChar char="●"/>
              <a:defRPr/>
            </a:lvl4pPr>
            <a:lvl5pPr indent="-311150" lvl="4" marL="2286000">
              <a:lnSpc>
                <a:spcPct val="100000"/>
              </a:lnSpc>
              <a:spcBef>
                <a:spcPts val="1600"/>
              </a:spcBef>
              <a:spcAft>
                <a:spcPts val="0"/>
              </a:spcAft>
              <a:buSzPts val="1300"/>
              <a:buChar char="○"/>
              <a:defRPr/>
            </a:lvl5pPr>
            <a:lvl6pPr indent="-311150" lvl="5" marL="2743200">
              <a:lnSpc>
                <a:spcPct val="100000"/>
              </a:lnSpc>
              <a:spcBef>
                <a:spcPts val="1600"/>
              </a:spcBef>
              <a:spcAft>
                <a:spcPts val="0"/>
              </a:spcAft>
              <a:buSzPts val="1300"/>
              <a:buChar char="■"/>
              <a:defRPr/>
            </a:lvl6pPr>
            <a:lvl7pPr indent="-311150" lvl="6" marL="3200400">
              <a:lnSpc>
                <a:spcPct val="100000"/>
              </a:lnSpc>
              <a:spcBef>
                <a:spcPts val="1600"/>
              </a:spcBef>
              <a:spcAft>
                <a:spcPts val="0"/>
              </a:spcAft>
              <a:buSzPts val="1300"/>
              <a:buChar char="●"/>
              <a:defRPr/>
            </a:lvl7pPr>
            <a:lvl8pPr indent="-311150" lvl="7" marL="3657600">
              <a:lnSpc>
                <a:spcPct val="100000"/>
              </a:lnSpc>
              <a:spcBef>
                <a:spcPts val="1600"/>
              </a:spcBef>
              <a:spcAft>
                <a:spcPts val="0"/>
              </a:spcAft>
              <a:buSzPts val="1300"/>
              <a:buChar char="○"/>
              <a:defRPr/>
            </a:lvl8pPr>
            <a:lvl9pPr indent="-311150" lvl="8" marL="4114800">
              <a:lnSpc>
                <a:spcPct val="100000"/>
              </a:lnSpc>
              <a:spcBef>
                <a:spcPts val="1600"/>
              </a:spcBef>
              <a:spcAft>
                <a:spcPts val="1600"/>
              </a:spcAft>
              <a:buSzPts val="1300"/>
              <a:buChar char="■"/>
              <a:defRPr/>
            </a:lvl9pPr>
          </a:lstStyle>
          <a:p/>
        </p:txBody>
      </p:sp>
      <p:sp>
        <p:nvSpPr>
          <p:cNvPr id="66" name="Google Shape;66;p11"/>
          <p:cNvSpPr txBox="1"/>
          <p:nvPr>
            <p:ph idx="2" type="body"/>
          </p:nvPr>
        </p:nvSpPr>
        <p:spPr>
          <a:xfrm>
            <a:off x="311700" y="1152325"/>
            <a:ext cx="4139400" cy="34419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23850" lvl="1" marL="914400" rtl="0">
              <a:lnSpc>
                <a:spcPct val="100000"/>
              </a:lnSpc>
              <a:spcBef>
                <a:spcPts val="1600"/>
              </a:spcBef>
              <a:spcAft>
                <a:spcPts val="0"/>
              </a:spcAft>
              <a:buSzPts val="1500"/>
              <a:buChar char="○"/>
              <a:defRPr/>
            </a:lvl2pPr>
            <a:lvl3pPr indent="-323850" lvl="2" marL="1371600" rtl="0">
              <a:lnSpc>
                <a:spcPct val="100000"/>
              </a:lnSpc>
              <a:spcBef>
                <a:spcPts val="1600"/>
              </a:spcBef>
              <a:spcAft>
                <a:spcPts val="0"/>
              </a:spcAft>
              <a:buSzPts val="1500"/>
              <a:buChar char="■"/>
              <a:defRPr/>
            </a:lvl3pPr>
            <a:lvl4pPr indent="-311150" lvl="3" marL="1828800" rtl="0">
              <a:lnSpc>
                <a:spcPct val="100000"/>
              </a:lnSpc>
              <a:spcBef>
                <a:spcPts val="1600"/>
              </a:spcBef>
              <a:spcAft>
                <a:spcPts val="0"/>
              </a:spcAft>
              <a:buSzPts val="1300"/>
              <a:buChar char="●"/>
              <a:defRPr/>
            </a:lvl4pPr>
            <a:lvl5pPr indent="-311150" lvl="4" marL="2286000" rtl="0">
              <a:lnSpc>
                <a:spcPct val="100000"/>
              </a:lnSpc>
              <a:spcBef>
                <a:spcPts val="1600"/>
              </a:spcBef>
              <a:spcAft>
                <a:spcPts val="0"/>
              </a:spcAft>
              <a:buSzPts val="1300"/>
              <a:buChar char="○"/>
              <a:defRPr/>
            </a:lvl5pPr>
            <a:lvl6pPr indent="-311150" lvl="5" marL="2743200" rtl="0">
              <a:lnSpc>
                <a:spcPct val="100000"/>
              </a:lnSpc>
              <a:spcBef>
                <a:spcPts val="1600"/>
              </a:spcBef>
              <a:spcAft>
                <a:spcPts val="0"/>
              </a:spcAft>
              <a:buSzPts val="1300"/>
              <a:buChar char="■"/>
              <a:defRPr/>
            </a:lvl6pPr>
            <a:lvl7pPr indent="-311150" lvl="6" marL="3200400" rtl="0">
              <a:lnSpc>
                <a:spcPct val="100000"/>
              </a:lnSpc>
              <a:spcBef>
                <a:spcPts val="1600"/>
              </a:spcBef>
              <a:spcAft>
                <a:spcPts val="0"/>
              </a:spcAft>
              <a:buSzPts val="1300"/>
              <a:buChar char="●"/>
              <a:defRPr/>
            </a:lvl7pPr>
            <a:lvl8pPr indent="-311150" lvl="7" marL="3657600" rtl="0">
              <a:lnSpc>
                <a:spcPct val="100000"/>
              </a:lnSpc>
              <a:spcBef>
                <a:spcPts val="1600"/>
              </a:spcBef>
              <a:spcAft>
                <a:spcPts val="0"/>
              </a:spcAft>
              <a:buSzPts val="1300"/>
              <a:buChar char="○"/>
              <a:defRPr/>
            </a:lvl8pPr>
            <a:lvl9pPr indent="-311150" lvl="8" marL="4114800" rtl="0">
              <a:lnSpc>
                <a:spcPct val="100000"/>
              </a:lnSpc>
              <a:spcBef>
                <a:spcPts val="1600"/>
              </a:spcBef>
              <a:spcAft>
                <a:spcPts val="1600"/>
              </a:spcAft>
              <a:buSzPts val="1300"/>
              <a:buChar char="■"/>
              <a:defRPr/>
            </a:lvl9pPr>
          </a:lstStyle>
          <a:p/>
        </p:txBody>
      </p:sp>
      <p:sp>
        <p:nvSpPr>
          <p:cNvPr id="67" name="Google Shape;67;p1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mparaison (1 sous-titre)">
  <p:cSld name="CUSTOM_10">
    <p:spTree>
      <p:nvGrpSpPr>
        <p:cNvPr id="68" name="Shape 68"/>
        <p:cNvGrpSpPr/>
        <p:nvPr/>
      </p:nvGrpSpPr>
      <p:grpSpPr>
        <a:xfrm>
          <a:off x="0" y="0"/>
          <a:ext cx="0" cy="0"/>
          <a:chOff x="0" y="0"/>
          <a:chExt cx="0" cy="0"/>
        </a:xfrm>
      </p:grpSpPr>
      <p:sp>
        <p:nvSpPr>
          <p:cNvPr id="69" name="Google Shape;69;p1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2"/>
          <p:cNvSpPr txBox="1"/>
          <p:nvPr>
            <p:ph idx="1" type="subTitle"/>
          </p:nvPr>
        </p:nvSpPr>
        <p:spPr>
          <a:xfrm>
            <a:off x="311700" y="1152475"/>
            <a:ext cx="8160900" cy="480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1" name="Google Shape;71;p12"/>
          <p:cNvSpPr txBox="1"/>
          <p:nvPr>
            <p:ph idx="2" type="body"/>
          </p:nvPr>
        </p:nvSpPr>
        <p:spPr>
          <a:xfrm>
            <a:off x="4692900" y="1641175"/>
            <a:ext cx="4139400" cy="2874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23850" lvl="1" marL="914400" rtl="0">
              <a:lnSpc>
                <a:spcPct val="100000"/>
              </a:lnSpc>
              <a:spcBef>
                <a:spcPts val="1600"/>
              </a:spcBef>
              <a:spcAft>
                <a:spcPts val="0"/>
              </a:spcAft>
              <a:buSzPts val="1500"/>
              <a:buChar char="○"/>
              <a:defRPr/>
            </a:lvl2pPr>
            <a:lvl3pPr indent="-323850" lvl="2" marL="1371600" rtl="0">
              <a:lnSpc>
                <a:spcPct val="100000"/>
              </a:lnSpc>
              <a:spcBef>
                <a:spcPts val="1600"/>
              </a:spcBef>
              <a:spcAft>
                <a:spcPts val="0"/>
              </a:spcAft>
              <a:buSzPts val="1500"/>
              <a:buChar char="■"/>
              <a:defRPr/>
            </a:lvl3pPr>
            <a:lvl4pPr indent="-311150" lvl="3" marL="1828800" rtl="0">
              <a:lnSpc>
                <a:spcPct val="100000"/>
              </a:lnSpc>
              <a:spcBef>
                <a:spcPts val="1600"/>
              </a:spcBef>
              <a:spcAft>
                <a:spcPts val="0"/>
              </a:spcAft>
              <a:buSzPts val="1300"/>
              <a:buChar char="●"/>
              <a:defRPr/>
            </a:lvl4pPr>
            <a:lvl5pPr indent="-311150" lvl="4" marL="2286000" rtl="0">
              <a:lnSpc>
                <a:spcPct val="100000"/>
              </a:lnSpc>
              <a:spcBef>
                <a:spcPts val="1600"/>
              </a:spcBef>
              <a:spcAft>
                <a:spcPts val="0"/>
              </a:spcAft>
              <a:buSzPts val="1300"/>
              <a:buChar char="○"/>
              <a:defRPr/>
            </a:lvl5pPr>
            <a:lvl6pPr indent="-311150" lvl="5" marL="2743200" rtl="0">
              <a:lnSpc>
                <a:spcPct val="100000"/>
              </a:lnSpc>
              <a:spcBef>
                <a:spcPts val="1600"/>
              </a:spcBef>
              <a:spcAft>
                <a:spcPts val="0"/>
              </a:spcAft>
              <a:buSzPts val="1300"/>
              <a:buChar char="■"/>
              <a:defRPr/>
            </a:lvl6pPr>
            <a:lvl7pPr indent="-311150" lvl="6" marL="3200400" rtl="0">
              <a:lnSpc>
                <a:spcPct val="100000"/>
              </a:lnSpc>
              <a:spcBef>
                <a:spcPts val="1600"/>
              </a:spcBef>
              <a:spcAft>
                <a:spcPts val="0"/>
              </a:spcAft>
              <a:buSzPts val="1300"/>
              <a:buChar char="●"/>
              <a:defRPr/>
            </a:lvl7pPr>
            <a:lvl8pPr indent="-311150" lvl="7" marL="3657600" rtl="0">
              <a:lnSpc>
                <a:spcPct val="100000"/>
              </a:lnSpc>
              <a:spcBef>
                <a:spcPts val="1600"/>
              </a:spcBef>
              <a:spcAft>
                <a:spcPts val="0"/>
              </a:spcAft>
              <a:buSzPts val="1300"/>
              <a:buChar char="○"/>
              <a:defRPr/>
            </a:lvl8pPr>
            <a:lvl9pPr indent="-311150" lvl="8" marL="4114800" rtl="0">
              <a:lnSpc>
                <a:spcPct val="100000"/>
              </a:lnSpc>
              <a:spcBef>
                <a:spcPts val="1600"/>
              </a:spcBef>
              <a:spcAft>
                <a:spcPts val="1600"/>
              </a:spcAft>
              <a:buSzPts val="1300"/>
              <a:buChar char="■"/>
              <a:defRPr/>
            </a:lvl9pPr>
          </a:lstStyle>
          <a:p/>
        </p:txBody>
      </p:sp>
      <p:sp>
        <p:nvSpPr>
          <p:cNvPr id="72" name="Google Shape;72;p12"/>
          <p:cNvSpPr txBox="1"/>
          <p:nvPr>
            <p:ph idx="3" type="body"/>
          </p:nvPr>
        </p:nvSpPr>
        <p:spPr>
          <a:xfrm>
            <a:off x="311700" y="1669525"/>
            <a:ext cx="4139400" cy="28179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23850" lvl="1" marL="914400" rtl="0">
              <a:lnSpc>
                <a:spcPct val="100000"/>
              </a:lnSpc>
              <a:spcBef>
                <a:spcPts val="1600"/>
              </a:spcBef>
              <a:spcAft>
                <a:spcPts val="0"/>
              </a:spcAft>
              <a:buSzPts val="1500"/>
              <a:buChar char="○"/>
              <a:defRPr/>
            </a:lvl2pPr>
            <a:lvl3pPr indent="-323850" lvl="2" marL="1371600" rtl="0">
              <a:lnSpc>
                <a:spcPct val="100000"/>
              </a:lnSpc>
              <a:spcBef>
                <a:spcPts val="1600"/>
              </a:spcBef>
              <a:spcAft>
                <a:spcPts val="0"/>
              </a:spcAft>
              <a:buSzPts val="1500"/>
              <a:buChar char="■"/>
              <a:defRPr/>
            </a:lvl3pPr>
            <a:lvl4pPr indent="-311150" lvl="3" marL="1828800" rtl="0">
              <a:lnSpc>
                <a:spcPct val="100000"/>
              </a:lnSpc>
              <a:spcBef>
                <a:spcPts val="1600"/>
              </a:spcBef>
              <a:spcAft>
                <a:spcPts val="0"/>
              </a:spcAft>
              <a:buSzPts val="1300"/>
              <a:buChar char="●"/>
              <a:defRPr/>
            </a:lvl4pPr>
            <a:lvl5pPr indent="-311150" lvl="4" marL="2286000" rtl="0">
              <a:lnSpc>
                <a:spcPct val="100000"/>
              </a:lnSpc>
              <a:spcBef>
                <a:spcPts val="1600"/>
              </a:spcBef>
              <a:spcAft>
                <a:spcPts val="0"/>
              </a:spcAft>
              <a:buSzPts val="1300"/>
              <a:buChar char="○"/>
              <a:defRPr/>
            </a:lvl5pPr>
            <a:lvl6pPr indent="-311150" lvl="5" marL="2743200" rtl="0">
              <a:lnSpc>
                <a:spcPct val="100000"/>
              </a:lnSpc>
              <a:spcBef>
                <a:spcPts val="1600"/>
              </a:spcBef>
              <a:spcAft>
                <a:spcPts val="0"/>
              </a:spcAft>
              <a:buSzPts val="1300"/>
              <a:buChar char="■"/>
              <a:defRPr/>
            </a:lvl6pPr>
            <a:lvl7pPr indent="-311150" lvl="6" marL="3200400" rtl="0">
              <a:lnSpc>
                <a:spcPct val="100000"/>
              </a:lnSpc>
              <a:spcBef>
                <a:spcPts val="1600"/>
              </a:spcBef>
              <a:spcAft>
                <a:spcPts val="0"/>
              </a:spcAft>
              <a:buSzPts val="1300"/>
              <a:buChar char="●"/>
              <a:defRPr/>
            </a:lvl7pPr>
            <a:lvl8pPr indent="-311150" lvl="7" marL="3657600" rtl="0">
              <a:lnSpc>
                <a:spcPct val="100000"/>
              </a:lnSpc>
              <a:spcBef>
                <a:spcPts val="1600"/>
              </a:spcBef>
              <a:spcAft>
                <a:spcPts val="0"/>
              </a:spcAft>
              <a:buSzPts val="1300"/>
              <a:buChar char="○"/>
              <a:defRPr/>
            </a:lvl8pPr>
            <a:lvl9pPr indent="-311150" lvl="8" marL="4114800" rtl="0">
              <a:lnSpc>
                <a:spcPct val="100000"/>
              </a:lnSpc>
              <a:spcBef>
                <a:spcPts val="1600"/>
              </a:spcBef>
              <a:spcAft>
                <a:spcPts val="1600"/>
              </a:spcAft>
              <a:buSzPts val="1300"/>
              <a:buChar char="■"/>
              <a:defRPr/>
            </a:lvl9pPr>
          </a:lstStyle>
          <a:p/>
        </p:txBody>
      </p:sp>
      <p:sp>
        <p:nvSpPr>
          <p:cNvPr id="73" name="Google Shape;73;p1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mparaison (2 sous-titre)">
  <p:cSld name="CUSTOM_11">
    <p:spTree>
      <p:nvGrpSpPr>
        <p:cNvPr id="74" name="Shape 74"/>
        <p:cNvGrpSpPr/>
        <p:nvPr/>
      </p:nvGrpSpPr>
      <p:grpSpPr>
        <a:xfrm>
          <a:off x="0" y="0"/>
          <a:ext cx="0" cy="0"/>
          <a:chOff x="0" y="0"/>
          <a:chExt cx="0" cy="0"/>
        </a:xfrm>
      </p:grpSpPr>
      <p:sp>
        <p:nvSpPr>
          <p:cNvPr id="75" name="Google Shape;75;p1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3"/>
          <p:cNvSpPr txBox="1"/>
          <p:nvPr>
            <p:ph idx="1" type="subTitle"/>
          </p:nvPr>
        </p:nvSpPr>
        <p:spPr>
          <a:xfrm>
            <a:off x="311700" y="1152475"/>
            <a:ext cx="3999900" cy="480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00000"/>
                </a:solidFill>
              </a:defRPr>
            </a:lvl1pPr>
            <a:lvl2pPr lvl="1" rtl="0">
              <a:spcBef>
                <a:spcPts val="1600"/>
              </a:spcBef>
              <a:spcAft>
                <a:spcPts val="0"/>
              </a:spcAft>
              <a:buNone/>
              <a:defRPr sz="2400"/>
            </a:lvl2pPr>
            <a:lvl3pPr lvl="2" rtl="0">
              <a:spcBef>
                <a:spcPts val="1600"/>
              </a:spcBef>
              <a:spcAft>
                <a:spcPts val="0"/>
              </a:spcAft>
              <a:buNone/>
              <a:defRPr sz="2400"/>
            </a:lvl3pPr>
            <a:lvl4pPr lvl="3" rtl="0">
              <a:spcBef>
                <a:spcPts val="1600"/>
              </a:spcBef>
              <a:spcAft>
                <a:spcPts val="0"/>
              </a:spcAft>
              <a:buNone/>
              <a:defRPr sz="2400"/>
            </a:lvl4pPr>
            <a:lvl5pPr lvl="4" rtl="0">
              <a:spcBef>
                <a:spcPts val="1600"/>
              </a:spcBef>
              <a:spcAft>
                <a:spcPts val="0"/>
              </a:spcAft>
              <a:buNone/>
              <a:defRPr sz="2400"/>
            </a:lvl5pPr>
            <a:lvl6pPr lvl="5" rtl="0">
              <a:spcBef>
                <a:spcPts val="1600"/>
              </a:spcBef>
              <a:spcAft>
                <a:spcPts val="0"/>
              </a:spcAft>
              <a:buNone/>
              <a:defRPr sz="2400"/>
            </a:lvl6pPr>
            <a:lvl7pPr lvl="6" rtl="0">
              <a:spcBef>
                <a:spcPts val="1600"/>
              </a:spcBef>
              <a:spcAft>
                <a:spcPts val="0"/>
              </a:spcAft>
              <a:buNone/>
              <a:defRPr sz="2400"/>
            </a:lvl7pPr>
            <a:lvl8pPr lvl="7" rtl="0">
              <a:spcBef>
                <a:spcPts val="1600"/>
              </a:spcBef>
              <a:spcAft>
                <a:spcPts val="0"/>
              </a:spcAft>
              <a:buNone/>
              <a:defRPr sz="2400"/>
            </a:lvl8pPr>
            <a:lvl9pPr lvl="8" rtl="0">
              <a:spcBef>
                <a:spcPts val="1600"/>
              </a:spcBef>
              <a:spcAft>
                <a:spcPts val="1600"/>
              </a:spcAft>
              <a:buNone/>
              <a:defRPr sz="2400"/>
            </a:lvl9pPr>
          </a:lstStyle>
          <a:p/>
        </p:txBody>
      </p:sp>
      <p:sp>
        <p:nvSpPr>
          <p:cNvPr id="77" name="Google Shape;77;p13"/>
          <p:cNvSpPr txBox="1"/>
          <p:nvPr>
            <p:ph idx="2" type="subTitle"/>
          </p:nvPr>
        </p:nvSpPr>
        <p:spPr>
          <a:xfrm>
            <a:off x="4636050" y="1152475"/>
            <a:ext cx="3999900" cy="479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0000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78" name="Google Shape;78;p13"/>
          <p:cNvSpPr txBox="1"/>
          <p:nvPr>
            <p:ph idx="3" type="body"/>
          </p:nvPr>
        </p:nvSpPr>
        <p:spPr>
          <a:xfrm>
            <a:off x="4692900" y="1669525"/>
            <a:ext cx="4139400" cy="28179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23850" lvl="1" marL="914400" rtl="0">
              <a:lnSpc>
                <a:spcPct val="100000"/>
              </a:lnSpc>
              <a:spcBef>
                <a:spcPts val="1600"/>
              </a:spcBef>
              <a:spcAft>
                <a:spcPts val="0"/>
              </a:spcAft>
              <a:buSzPts val="1500"/>
              <a:buChar char="○"/>
              <a:defRPr/>
            </a:lvl2pPr>
            <a:lvl3pPr indent="-323850" lvl="2" marL="1371600" rtl="0">
              <a:lnSpc>
                <a:spcPct val="100000"/>
              </a:lnSpc>
              <a:spcBef>
                <a:spcPts val="1600"/>
              </a:spcBef>
              <a:spcAft>
                <a:spcPts val="0"/>
              </a:spcAft>
              <a:buSzPts val="1500"/>
              <a:buChar char="■"/>
              <a:defRPr/>
            </a:lvl3pPr>
            <a:lvl4pPr indent="-311150" lvl="3" marL="1828800" rtl="0">
              <a:lnSpc>
                <a:spcPct val="100000"/>
              </a:lnSpc>
              <a:spcBef>
                <a:spcPts val="1600"/>
              </a:spcBef>
              <a:spcAft>
                <a:spcPts val="0"/>
              </a:spcAft>
              <a:buSzPts val="1300"/>
              <a:buChar char="●"/>
              <a:defRPr/>
            </a:lvl4pPr>
            <a:lvl5pPr indent="-311150" lvl="4" marL="2286000" rtl="0">
              <a:lnSpc>
                <a:spcPct val="100000"/>
              </a:lnSpc>
              <a:spcBef>
                <a:spcPts val="1600"/>
              </a:spcBef>
              <a:spcAft>
                <a:spcPts val="0"/>
              </a:spcAft>
              <a:buSzPts val="1300"/>
              <a:buChar char="○"/>
              <a:defRPr/>
            </a:lvl5pPr>
            <a:lvl6pPr indent="-311150" lvl="5" marL="2743200" rtl="0">
              <a:lnSpc>
                <a:spcPct val="100000"/>
              </a:lnSpc>
              <a:spcBef>
                <a:spcPts val="1600"/>
              </a:spcBef>
              <a:spcAft>
                <a:spcPts val="0"/>
              </a:spcAft>
              <a:buSzPts val="1300"/>
              <a:buChar char="■"/>
              <a:defRPr/>
            </a:lvl6pPr>
            <a:lvl7pPr indent="-311150" lvl="6" marL="3200400" rtl="0">
              <a:lnSpc>
                <a:spcPct val="100000"/>
              </a:lnSpc>
              <a:spcBef>
                <a:spcPts val="1600"/>
              </a:spcBef>
              <a:spcAft>
                <a:spcPts val="0"/>
              </a:spcAft>
              <a:buSzPts val="1300"/>
              <a:buChar char="●"/>
              <a:defRPr/>
            </a:lvl7pPr>
            <a:lvl8pPr indent="-311150" lvl="7" marL="3657600" rtl="0">
              <a:lnSpc>
                <a:spcPct val="100000"/>
              </a:lnSpc>
              <a:spcBef>
                <a:spcPts val="1600"/>
              </a:spcBef>
              <a:spcAft>
                <a:spcPts val="0"/>
              </a:spcAft>
              <a:buSzPts val="1300"/>
              <a:buChar char="○"/>
              <a:defRPr/>
            </a:lvl8pPr>
            <a:lvl9pPr indent="-311150" lvl="8" marL="4114800" rtl="0">
              <a:lnSpc>
                <a:spcPct val="100000"/>
              </a:lnSpc>
              <a:spcBef>
                <a:spcPts val="1600"/>
              </a:spcBef>
              <a:spcAft>
                <a:spcPts val="1600"/>
              </a:spcAft>
              <a:buSzPts val="1300"/>
              <a:buChar char="■"/>
              <a:defRPr/>
            </a:lvl9pPr>
          </a:lstStyle>
          <a:p/>
        </p:txBody>
      </p:sp>
      <p:sp>
        <p:nvSpPr>
          <p:cNvPr id="79" name="Google Shape;79;p13"/>
          <p:cNvSpPr txBox="1"/>
          <p:nvPr>
            <p:ph idx="4" type="body"/>
          </p:nvPr>
        </p:nvSpPr>
        <p:spPr>
          <a:xfrm>
            <a:off x="311700" y="1669525"/>
            <a:ext cx="4139400" cy="28179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23850" lvl="1" marL="914400" rtl="0">
              <a:lnSpc>
                <a:spcPct val="100000"/>
              </a:lnSpc>
              <a:spcBef>
                <a:spcPts val="1600"/>
              </a:spcBef>
              <a:spcAft>
                <a:spcPts val="0"/>
              </a:spcAft>
              <a:buSzPts val="1500"/>
              <a:buChar char="○"/>
              <a:defRPr/>
            </a:lvl2pPr>
            <a:lvl3pPr indent="-323850" lvl="2" marL="1371600" rtl="0">
              <a:lnSpc>
                <a:spcPct val="100000"/>
              </a:lnSpc>
              <a:spcBef>
                <a:spcPts val="1600"/>
              </a:spcBef>
              <a:spcAft>
                <a:spcPts val="0"/>
              </a:spcAft>
              <a:buSzPts val="1500"/>
              <a:buChar char="■"/>
              <a:defRPr/>
            </a:lvl3pPr>
            <a:lvl4pPr indent="-311150" lvl="3" marL="1828800" rtl="0">
              <a:lnSpc>
                <a:spcPct val="100000"/>
              </a:lnSpc>
              <a:spcBef>
                <a:spcPts val="1600"/>
              </a:spcBef>
              <a:spcAft>
                <a:spcPts val="0"/>
              </a:spcAft>
              <a:buSzPts val="1300"/>
              <a:buChar char="●"/>
              <a:defRPr/>
            </a:lvl4pPr>
            <a:lvl5pPr indent="-311150" lvl="4" marL="2286000" rtl="0">
              <a:lnSpc>
                <a:spcPct val="100000"/>
              </a:lnSpc>
              <a:spcBef>
                <a:spcPts val="1600"/>
              </a:spcBef>
              <a:spcAft>
                <a:spcPts val="0"/>
              </a:spcAft>
              <a:buSzPts val="1300"/>
              <a:buChar char="○"/>
              <a:defRPr/>
            </a:lvl5pPr>
            <a:lvl6pPr indent="-311150" lvl="5" marL="2743200" rtl="0">
              <a:lnSpc>
                <a:spcPct val="100000"/>
              </a:lnSpc>
              <a:spcBef>
                <a:spcPts val="1600"/>
              </a:spcBef>
              <a:spcAft>
                <a:spcPts val="0"/>
              </a:spcAft>
              <a:buSzPts val="1300"/>
              <a:buChar char="■"/>
              <a:defRPr/>
            </a:lvl6pPr>
            <a:lvl7pPr indent="-311150" lvl="6" marL="3200400" rtl="0">
              <a:lnSpc>
                <a:spcPct val="100000"/>
              </a:lnSpc>
              <a:spcBef>
                <a:spcPts val="1600"/>
              </a:spcBef>
              <a:spcAft>
                <a:spcPts val="0"/>
              </a:spcAft>
              <a:buSzPts val="1300"/>
              <a:buChar char="●"/>
              <a:defRPr/>
            </a:lvl7pPr>
            <a:lvl8pPr indent="-311150" lvl="7" marL="3657600" rtl="0">
              <a:lnSpc>
                <a:spcPct val="100000"/>
              </a:lnSpc>
              <a:spcBef>
                <a:spcPts val="1600"/>
              </a:spcBef>
              <a:spcAft>
                <a:spcPts val="0"/>
              </a:spcAft>
              <a:buSzPts val="1300"/>
              <a:buChar char="○"/>
              <a:defRPr/>
            </a:lvl8pPr>
            <a:lvl9pPr indent="-311150" lvl="8" marL="4114800" rtl="0">
              <a:lnSpc>
                <a:spcPct val="100000"/>
              </a:lnSpc>
              <a:spcBef>
                <a:spcPts val="1600"/>
              </a:spcBef>
              <a:spcAft>
                <a:spcPts val="1600"/>
              </a:spcAft>
              <a:buSzPts val="1300"/>
              <a:buChar char="■"/>
              <a:defRPr/>
            </a:lvl9pPr>
          </a:lstStyle>
          <a:p/>
        </p:txBody>
      </p:sp>
      <p:sp>
        <p:nvSpPr>
          <p:cNvPr id="80" name="Google Shape;80;p1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p:cSld name="CUSTOM_12">
    <p:spTree>
      <p:nvGrpSpPr>
        <p:cNvPr id="81" name="Shape 81"/>
        <p:cNvGrpSpPr/>
        <p:nvPr/>
      </p:nvGrpSpPr>
      <p:grpSpPr>
        <a:xfrm>
          <a:off x="0" y="0"/>
          <a:ext cx="0" cy="0"/>
          <a:chOff x="0" y="0"/>
          <a:chExt cx="0" cy="0"/>
        </a:xfrm>
      </p:grpSpPr>
      <p:sp>
        <p:nvSpPr>
          <p:cNvPr id="82" name="Google Shape;82;p1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4"/>
          <p:cNvSpPr txBox="1"/>
          <p:nvPr>
            <p:ph idx="1" type="body"/>
          </p:nvPr>
        </p:nvSpPr>
        <p:spPr>
          <a:xfrm>
            <a:off x="311700" y="1429125"/>
            <a:ext cx="3049200" cy="3177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1600"/>
              </a:spcBef>
              <a:spcAft>
                <a:spcPts val="0"/>
              </a:spcAft>
              <a:buSzPts val="1200"/>
              <a:buChar char="○"/>
              <a:defRPr sz="1200"/>
            </a:lvl2pPr>
            <a:lvl3pPr indent="-292100" lvl="2" marL="1371600" rtl="0">
              <a:lnSpc>
                <a:spcPct val="100000"/>
              </a:lnSpc>
              <a:spcBef>
                <a:spcPts val="1600"/>
              </a:spcBef>
              <a:spcAft>
                <a:spcPts val="0"/>
              </a:spcAft>
              <a:buClr>
                <a:schemeClr val="dk2"/>
              </a:buClr>
              <a:buSzPts val="1000"/>
              <a:buChar char="■"/>
              <a:defRPr sz="1000">
                <a:solidFill>
                  <a:schemeClr val="dk2"/>
                </a:solidFill>
              </a:defRPr>
            </a:lvl3pPr>
            <a:lvl4pPr indent="-292100" lvl="3" marL="1828800" rtl="0">
              <a:lnSpc>
                <a:spcPct val="100000"/>
              </a:lnSpc>
              <a:spcBef>
                <a:spcPts val="1600"/>
              </a:spcBef>
              <a:spcAft>
                <a:spcPts val="0"/>
              </a:spcAft>
              <a:buSzPts val="1000"/>
              <a:buChar char="●"/>
              <a:defRPr sz="1000"/>
            </a:lvl4pPr>
            <a:lvl5pPr indent="-292100" lvl="4" marL="2286000" rtl="0">
              <a:lnSpc>
                <a:spcPct val="100000"/>
              </a:lnSpc>
              <a:spcBef>
                <a:spcPts val="1600"/>
              </a:spcBef>
              <a:spcAft>
                <a:spcPts val="0"/>
              </a:spcAft>
              <a:buSzPts val="1000"/>
              <a:buChar char="○"/>
              <a:defRPr sz="1000"/>
            </a:lvl5pPr>
            <a:lvl6pPr indent="-292100" lvl="5" marL="2743200" rtl="0">
              <a:lnSpc>
                <a:spcPct val="100000"/>
              </a:lnSpc>
              <a:spcBef>
                <a:spcPts val="1600"/>
              </a:spcBef>
              <a:spcAft>
                <a:spcPts val="0"/>
              </a:spcAft>
              <a:buSzPts val="1000"/>
              <a:buChar char="■"/>
              <a:defRPr sz="1000"/>
            </a:lvl6pPr>
            <a:lvl7pPr indent="-292100" lvl="6" marL="3200400" rtl="0">
              <a:lnSpc>
                <a:spcPct val="100000"/>
              </a:lnSpc>
              <a:spcBef>
                <a:spcPts val="1600"/>
              </a:spcBef>
              <a:spcAft>
                <a:spcPts val="0"/>
              </a:spcAft>
              <a:buSzPts val="1000"/>
              <a:buChar char="●"/>
              <a:defRPr sz="1000"/>
            </a:lvl7pPr>
            <a:lvl8pPr indent="-292100" lvl="7" marL="3657600" rtl="0">
              <a:lnSpc>
                <a:spcPct val="100000"/>
              </a:lnSpc>
              <a:spcBef>
                <a:spcPts val="1600"/>
              </a:spcBef>
              <a:spcAft>
                <a:spcPts val="0"/>
              </a:spcAft>
              <a:buSzPts val="1000"/>
              <a:buChar char="○"/>
              <a:defRPr sz="1000"/>
            </a:lvl8pPr>
            <a:lvl9pPr indent="-292100" lvl="8" marL="4114800" rtl="0">
              <a:lnSpc>
                <a:spcPct val="100000"/>
              </a:lnSpc>
              <a:spcBef>
                <a:spcPts val="1600"/>
              </a:spcBef>
              <a:spcAft>
                <a:spcPts val="1600"/>
              </a:spcAft>
              <a:buSzPts val="1000"/>
              <a:buChar char="■"/>
              <a:defRPr sz="1000"/>
            </a:lvl9pPr>
          </a:lstStyle>
          <a:p/>
        </p:txBody>
      </p:sp>
      <p:sp>
        <p:nvSpPr>
          <p:cNvPr id="84" name="Google Shape;84;p14"/>
          <p:cNvSpPr txBox="1"/>
          <p:nvPr>
            <p:ph idx="2" type="body"/>
          </p:nvPr>
        </p:nvSpPr>
        <p:spPr>
          <a:xfrm>
            <a:off x="3799900" y="1152475"/>
            <a:ext cx="5032500" cy="3453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23850" lvl="1" marL="914400" rtl="0">
              <a:spcBef>
                <a:spcPts val="1600"/>
              </a:spcBef>
              <a:spcAft>
                <a:spcPts val="0"/>
              </a:spcAft>
              <a:buSzPts val="1500"/>
              <a:buChar char="○"/>
              <a:defRPr/>
            </a:lvl2pPr>
            <a:lvl3pPr indent="-323850" lvl="2" marL="1371600" rtl="0">
              <a:spcBef>
                <a:spcPts val="1600"/>
              </a:spcBef>
              <a:spcAft>
                <a:spcPts val="0"/>
              </a:spcAft>
              <a:buSzPts val="1500"/>
              <a:buChar char="■"/>
              <a:defRPr/>
            </a:lvl3pPr>
            <a:lvl4pPr indent="-311150" lvl="3" marL="1828800" rtl="0">
              <a:spcBef>
                <a:spcPts val="1600"/>
              </a:spcBef>
              <a:spcAft>
                <a:spcPts val="0"/>
              </a:spcAft>
              <a:buSzPts val="1300"/>
              <a:buChar char="●"/>
              <a:defRPr/>
            </a:lvl4pPr>
            <a:lvl5pPr indent="-311150" lvl="4" marL="2286000" rtl="0">
              <a:spcBef>
                <a:spcPts val="1600"/>
              </a:spcBef>
              <a:spcAft>
                <a:spcPts val="0"/>
              </a:spcAft>
              <a:buSzPts val="1300"/>
              <a:buChar char="○"/>
              <a:defRPr/>
            </a:lvl5pPr>
            <a:lvl6pPr indent="-311150" lvl="5" marL="2743200" rtl="0">
              <a:spcBef>
                <a:spcPts val="1600"/>
              </a:spcBef>
              <a:spcAft>
                <a:spcPts val="0"/>
              </a:spcAft>
              <a:buSzPts val="13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1150" lvl="8" marL="4114800" rtl="0">
              <a:spcBef>
                <a:spcPts val="1600"/>
              </a:spcBef>
              <a:spcAft>
                <a:spcPts val="1600"/>
              </a:spcAft>
              <a:buSzPts val="1300"/>
              <a:buChar char="■"/>
              <a:defRPr/>
            </a:lvl9pPr>
          </a:lstStyle>
          <a:p/>
        </p:txBody>
      </p:sp>
      <p:sp>
        <p:nvSpPr>
          <p:cNvPr id="85" name="Google Shape;85;p1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p:cSld name="CUSTOM_13">
    <p:spTree>
      <p:nvGrpSpPr>
        <p:cNvPr id="86" name="Shape 86"/>
        <p:cNvGrpSpPr/>
        <p:nvPr/>
      </p:nvGrpSpPr>
      <p:grpSpPr>
        <a:xfrm>
          <a:off x="0" y="0"/>
          <a:ext cx="0" cy="0"/>
          <a:chOff x="0" y="0"/>
          <a:chExt cx="0" cy="0"/>
        </a:xfrm>
      </p:grpSpPr>
      <p:sp>
        <p:nvSpPr>
          <p:cNvPr id="87" name="Google Shape;87;p15"/>
          <p:cNvSpPr txBox="1"/>
          <p:nvPr>
            <p:ph type="title"/>
          </p:nvPr>
        </p:nvSpPr>
        <p:spPr>
          <a:xfrm>
            <a:off x="311700" y="3505200"/>
            <a:ext cx="8520600" cy="492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8" name="Google Shape;88;p15"/>
          <p:cNvSpPr txBox="1"/>
          <p:nvPr>
            <p:ph idx="1" type="subTitle"/>
          </p:nvPr>
        </p:nvSpPr>
        <p:spPr>
          <a:xfrm>
            <a:off x="906750" y="4226400"/>
            <a:ext cx="73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9" name="Google Shape;89;p1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CUSTOM_14">
    <p:spTree>
      <p:nvGrpSpPr>
        <p:cNvPr id="90" name="Shape 90"/>
        <p:cNvGrpSpPr/>
        <p:nvPr/>
      </p:nvGrpSpPr>
      <p:grpSpPr>
        <a:xfrm>
          <a:off x="0" y="0"/>
          <a:ext cx="0" cy="0"/>
          <a:chOff x="0" y="0"/>
          <a:chExt cx="0" cy="0"/>
        </a:xfrm>
      </p:grpSpPr>
      <p:sp>
        <p:nvSpPr>
          <p:cNvPr id="91" name="Google Shape;91;p1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p:cSld name="CUSTOM_4">
    <p:spTree>
      <p:nvGrpSpPr>
        <p:cNvPr id="24" name="Shape 24"/>
        <p:cNvGrpSpPr/>
        <p:nvPr/>
      </p:nvGrpSpPr>
      <p:grpSpPr>
        <a:xfrm>
          <a:off x="0" y="0"/>
          <a:ext cx="0" cy="0"/>
          <a:chOff x="0" y="0"/>
          <a:chExt cx="0" cy="0"/>
        </a:xfrm>
      </p:grpSpPr>
      <p:sp>
        <p:nvSpPr>
          <p:cNvPr id="25" name="Google Shape;25;p3"/>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1A3260"/>
              </a:buClr>
              <a:buSzPts val="3600"/>
              <a:buNone/>
              <a:defRPr sz="3600">
                <a:solidFill>
                  <a:srgbClr val="1A3260"/>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 name="Google Shape;26;p3"/>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2400">
                <a:solidFill>
                  <a:srgbClr val="6D9EEB"/>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27" name="Google Shape;27;p3"/>
          <p:cNvSpPr/>
          <p:nvPr/>
        </p:nvSpPr>
        <p:spPr>
          <a:xfrm>
            <a:off x="235500" y="4135025"/>
            <a:ext cx="8682900" cy="572700"/>
          </a:xfrm>
          <a:prstGeom prst="rect">
            <a:avLst/>
          </a:prstGeom>
          <a:solidFill>
            <a:srgbClr val="1A3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65575" y="309050"/>
            <a:ext cx="8852100" cy="933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p:cSld name="CUSTOM_5">
    <p:spTree>
      <p:nvGrpSpPr>
        <p:cNvPr id="30" name="Shape 30"/>
        <p:cNvGrpSpPr/>
        <p:nvPr/>
      </p:nvGrpSpPr>
      <p:grpSpPr>
        <a:xfrm>
          <a:off x="0" y="0"/>
          <a:ext cx="0" cy="0"/>
          <a:chOff x="0" y="0"/>
          <a:chExt cx="0" cy="0"/>
        </a:xfrm>
      </p:grpSpPr>
      <p:sp>
        <p:nvSpPr>
          <p:cNvPr id="31" name="Google Shape;31;p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2" name="Google Shape;32;p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CUSTOM_6">
    <p:spTree>
      <p:nvGrpSpPr>
        <p:cNvPr id="33" name="Shape 33"/>
        <p:cNvGrpSpPr/>
        <p:nvPr/>
      </p:nvGrpSpPr>
      <p:grpSpPr>
        <a:xfrm>
          <a:off x="0" y="0"/>
          <a:ext cx="0" cy="0"/>
          <a:chOff x="0" y="0"/>
          <a:chExt cx="0" cy="0"/>
        </a:xfrm>
      </p:grpSpPr>
      <p:sp>
        <p:nvSpPr>
          <p:cNvPr id="34" name="Google Shape;34;p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b="0">
                <a:solidFill>
                  <a:schemeClr val="dk1"/>
                </a:solidFill>
              </a:defRPr>
            </a:lvl1pPr>
            <a:lvl2pPr indent="-330200" lvl="1" marL="914400" rtl="0">
              <a:spcBef>
                <a:spcPts val="1600"/>
              </a:spcBef>
              <a:spcAft>
                <a:spcPts val="0"/>
              </a:spcAft>
              <a:buClr>
                <a:schemeClr val="dk1"/>
              </a:buClr>
              <a:buSzPts val="1600"/>
              <a:buChar char="○"/>
              <a:defRPr sz="1600">
                <a:solidFill>
                  <a:schemeClr val="dk1"/>
                </a:solidFill>
              </a:defRPr>
            </a:lvl2pPr>
            <a:lvl3pPr indent="-330200" lvl="2" marL="1371600" rtl="0">
              <a:spcBef>
                <a:spcPts val="1600"/>
              </a:spcBef>
              <a:spcAft>
                <a:spcPts val="0"/>
              </a:spcAft>
              <a:buClr>
                <a:schemeClr val="dk1"/>
              </a:buClr>
              <a:buSzPts val="1600"/>
              <a:buChar char="■"/>
              <a:defRPr sz="1600">
                <a:solidFill>
                  <a:schemeClr val="dk1"/>
                </a:solidFill>
              </a:defRPr>
            </a:lvl3pPr>
            <a:lvl4pPr indent="-311150" lvl="3" marL="1828800" rtl="0">
              <a:spcBef>
                <a:spcPts val="1600"/>
              </a:spcBef>
              <a:spcAft>
                <a:spcPts val="0"/>
              </a:spcAft>
              <a:buSzPts val="1300"/>
              <a:buChar char="●"/>
              <a:defRPr/>
            </a:lvl4pPr>
            <a:lvl5pPr indent="-311150" lvl="4" marL="2286000" rtl="0">
              <a:spcBef>
                <a:spcPts val="1600"/>
              </a:spcBef>
              <a:spcAft>
                <a:spcPts val="0"/>
              </a:spcAft>
              <a:buSzPts val="1300"/>
              <a:buChar char="○"/>
              <a:defRPr/>
            </a:lvl5pPr>
            <a:lvl6pPr indent="-311150" lvl="5" marL="2743200" rtl="0">
              <a:spcBef>
                <a:spcPts val="1600"/>
              </a:spcBef>
              <a:spcAft>
                <a:spcPts val="0"/>
              </a:spcAft>
              <a:buSzPts val="13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1150" lvl="8" marL="4114800" rtl="0">
              <a:spcBef>
                <a:spcPts val="1600"/>
              </a:spcBef>
              <a:spcAft>
                <a:spcPts val="1600"/>
              </a:spcAft>
              <a:buSzPts val="1300"/>
              <a:buChar char="■"/>
              <a:defRPr/>
            </a:lvl9pPr>
          </a:lstStyle>
          <a:p/>
        </p:txBody>
      </p:sp>
      <p:sp>
        <p:nvSpPr>
          <p:cNvPr id="36" name="Google Shape;36;p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des matières">
  <p:cSld name="CUSTOM_6_1">
    <p:spTree>
      <p:nvGrpSpPr>
        <p:cNvPr id="37" name="Shape 37"/>
        <p:cNvGrpSpPr/>
        <p:nvPr/>
      </p:nvGrpSpPr>
      <p:grpSpPr>
        <a:xfrm>
          <a:off x="0" y="0"/>
          <a:ext cx="0" cy="0"/>
          <a:chOff x="0" y="0"/>
          <a:chExt cx="0" cy="0"/>
        </a:xfrm>
      </p:grpSpPr>
      <p:sp>
        <p:nvSpPr>
          <p:cNvPr id="38" name="Google Shape;38;p6"/>
          <p:cNvSpPr/>
          <p:nvPr/>
        </p:nvSpPr>
        <p:spPr>
          <a:xfrm>
            <a:off x="165575" y="309050"/>
            <a:ext cx="8852100" cy="933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235500" y="4135025"/>
            <a:ext cx="8682900" cy="572700"/>
          </a:xfrm>
          <a:prstGeom prst="rect">
            <a:avLst/>
          </a:prstGeom>
          <a:solidFill>
            <a:srgbClr val="1A3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A3260"/>
              </a:buClr>
              <a:buSzPts val="2800"/>
              <a:buNone/>
              <a:defRPr>
                <a:solidFill>
                  <a:srgbClr val="1A326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6"/>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b="0" sz="1400">
                <a:solidFill>
                  <a:schemeClr val="dk1"/>
                </a:solidFill>
              </a:defRPr>
            </a:lvl1pPr>
            <a:lvl2pPr indent="-317500" lvl="1" marL="914400" rtl="0">
              <a:lnSpc>
                <a:spcPct val="100000"/>
              </a:lnSpc>
              <a:spcBef>
                <a:spcPts val="1600"/>
              </a:spcBef>
              <a:spcAft>
                <a:spcPts val="0"/>
              </a:spcAft>
              <a:buClr>
                <a:schemeClr val="dk1"/>
              </a:buClr>
              <a:buSzPts val="1400"/>
              <a:buChar char="○"/>
              <a:defRPr sz="1400">
                <a:solidFill>
                  <a:schemeClr val="dk1"/>
                </a:solidFill>
              </a:defRPr>
            </a:lvl2pPr>
            <a:lvl3pPr indent="-317500" lvl="2" marL="1371600" rtl="0">
              <a:lnSpc>
                <a:spcPct val="100000"/>
              </a:lnSpc>
              <a:spcBef>
                <a:spcPts val="1600"/>
              </a:spcBef>
              <a:spcAft>
                <a:spcPts val="0"/>
              </a:spcAft>
              <a:buClr>
                <a:schemeClr val="dk1"/>
              </a:buClr>
              <a:buSzPts val="1400"/>
              <a:buChar char="■"/>
              <a:defRPr sz="1400">
                <a:solidFill>
                  <a:schemeClr val="dk1"/>
                </a:solidFill>
              </a:defRPr>
            </a:lvl3pPr>
            <a:lvl4pPr indent="-317500" lvl="3" marL="1828800" rtl="0">
              <a:lnSpc>
                <a:spcPct val="100000"/>
              </a:lnSpc>
              <a:spcBef>
                <a:spcPts val="1600"/>
              </a:spcBef>
              <a:spcAft>
                <a:spcPts val="0"/>
              </a:spcAft>
              <a:buSzPts val="1400"/>
              <a:buChar char="●"/>
              <a:defRPr sz="1400"/>
            </a:lvl4pPr>
            <a:lvl5pPr indent="-317500" lvl="4" marL="2286000" rtl="0">
              <a:lnSpc>
                <a:spcPct val="100000"/>
              </a:lnSpc>
              <a:spcBef>
                <a:spcPts val="1600"/>
              </a:spcBef>
              <a:spcAft>
                <a:spcPts val="0"/>
              </a:spcAft>
              <a:buSzPts val="1400"/>
              <a:buChar char="○"/>
              <a:defRPr sz="1400"/>
            </a:lvl5pPr>
            <a:lvl6pPr indent="-317500" lvl="5" marL="2743200" rtl="0">
              <a:lnSpc>
                <a:spcPct val="100000"/>
              </a:lnSpc>
              <a:spcBef>
                <a:spcPts val="1600"/>
              </a:spcBef>
              <a:spcAft>
                <a:spcPts val="0"/>
              </a:spcAft>
              <a:buSzPts val="1400"/>
              <a:buChar char="■"/>
              <a:defRPr sz="1400"/>
            </a:lvl6pPr>
            <a:lvl7pPr indent="-317500" lvl="6" marL="3200400" rtl="0">
              <a:lnSpc>
                <a:spcPct val="100000"/>
              </a:lnSpc>
              <a:spcBef>
                <a:spcPts val="1600"/>
              </a:spcBef>
              <a:spcAft>
                <a:spcPts val="0"/>
              </a:spcAft>
              <a:buSzPts val="1400"/>
              <a:buChar char="●"/>
              <a:defRPr sz="1400"/>
            </a:lvl7pPr>
            <a:lvl8pPr indent="-317500" lvl="7" marL="3657600" rtl="0">
              <a:lnSpc>
                <a:spcPct val="100000"/>
              </a:lnSpc>
              <a:spcBef>
                <a:spcPts val="1600"/>
              </a:spcBef>
              <a:spcAft>
                <a:spcPts val="0"/>
              </a:spcAft>
              <a:buSzPts val="1400"/>
              <a:buChar char="○"/>
              <a:defRPr sz="1400"/>
            </a:lvl8pPr>
            <a:lvl9pPr indent="-317500" lvl="8" marL="4114800" rtl="0">
              <a:lnSpc>
                <a:spcPct val="100000"/>
              </a:lnSpc>
              <a:spcBef>
                <a:spcPts val="1600"/>
              </a:spcBef>
              <a:spcAft>
                <a:spcPts val="1600"/>
              </a:spcAft>
              <a:buSzPts val="1400"/>
              <a:buChar char="■"/>
              <a:defRPr sz="1400"/>
            </a:lvl9pPr>
          </a:lstStyle>
          <a:p/>
        </p:txBody>
      </p:sp>
      <p:sp>
        <p:nvSpPr>
          <p:cNvPr id="42" name="Google Shape;42;p6"/>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b="0" sz="1400">
                <a:solidFill>
                  <a:schemeClr val="dk1"/>
                </a:solidFill>
              </a:defRPr>
            </a:lvl1pPr>
            <a:lvl2pPr indent="-317500" lvl="1" marL="914400" rtl="0">
              <a:lnSpc>
                <a:spcPct val="100000"/>
              </a:lnSpc>
              <a:spcBef>
                <a:spcPts val="1600"/>
              </a:spcBef>
              <a:spcAft>
                <a:spcPts val="0"/>
              </a:spcAft>
              <a:buClr>
                <a:schemeClr val="dk1"/>
              </a:buClr>
              <a:buSzPts val="1400"/>
              <a:buChar char="○"/>
              <a:defRPr sz="1400">
                <a:solidFill>
                  <a:schemeClr val="dk1"/>
                </a:solidFill>
              </a:defRPr>
            </a:lvl2pPr>
            <a:lvl3pPr indent="-317500" lvl="2" marL="1371600" rtl="0">
              <a:lnSpc>
                <a:spcPct val="100000"/>
              </a:lnSpc>
              <a:spcBef>
                <a:spcPts val="1600"/>
              </a:spcBef>
              <a:spcAft>
                <a:spcPts val="0"/>
              </a:spcAft>
              <a:buClr>
                <a:schemeClr val="dk1"/>
              </a:buClr>
              <a:buSzPts val="1400"/>
              <a:buChar char="■"/>
              <a:defRPr sz="1400">
                <a:solidFill>
                  <a:schemeClr val="dk1"/>
                </a:solidFill>
              </a:defRPr>
            </a:lvl3pPr>
            <a:lvl4pPr indent="-317500" lvl="3" marL="1828800" rtl="0">
              <a:lnSpc>
                <a:spcPct val="100000"/>
              </a:lnSpc>
              <a:spcBef>
                <a:spcPts val="1600"/>
              </a:spcBef>
              <a:spcAft>
                <a:spcPts val="0"/>
              </a:spcAft>
              <a:buSzPts val="1400"/>
              <a:buChar char="●"/>
              <a:defRPr sz="1400"/>
            </a:lvl4pPr>
            <a:lvl5pPr indent="-317500" lvl="4" marL="2286000" rtl="0">
              <a:lnSpc>
                <a:spcPct val="100000"/>
              </a:lnSpc>
              <a:spcBef>
                <a:spcPts val="1600"/>
              </a:spcBef>
              <a:spcAft>
                <a:spcPts val="0"/>
              </a:spcAft>
              <a:buSzPts val="1400"/>
              <a:buChar char="○"/>
              <a:defRPr sz="1400"/>
            </a:lvl5pPr>
            <a:lvl6pPr indent="-317500" lvl="5" marL="2743200" rtl="0">
              <a:lnSpc>
                <a:spcPct val="100000"/>
              </a:lnSpc>
              <a:spcBef>
                <a:spcPts val="1600"/>
              </a:spcBef>
              <a:spcAft>
                <a:spcPts val="0"/>
              </a:spcAft>
              <a:buSzPts val="1400"/>
              <a:buChar char="■"/>
              <a:defRPr sz="1400"/>
            </a:lvl6pPr>
            <a:lvl7pPr indent="-317500" lvl="6" marL="3200400" rtl="0">
              <a:lnSpc>
                <a:spcPct val="100000"/>
              </a:lnSpc>
              <a:spcBef>
                <a:spcPts val="1600"/>
              </a:spcBef>
              <a:spcAft>
                <a:spcPts val="0"/>
              </a:spcAft>
              <a:buSzPts val="1400"/>
              <a:buChar char="●"/>
              <a:defRPr sz="1400"/>
            </a:lvl7pPr>
            <a:lvl8pPr indent="-317500" lvl="7" marL="3657600" rtl="0">
              <a:lnSpc>
                <a:spcPct val="100000"/>
              </a:lnSpc>
              <a:spcBef>
                <a:spcPts val="1600"/>
              </a:spcBef>
              <a:spcAft>
                <a:spcPts val="0"/>
              </a:spcAft>
              <a:buSzPts val="1400"/>
              <a:buChar char="○"/>
              <a:defRPr sz="1400"/>
            </a:lvl8pPr>
            <a:lvl9pPr indent="-317500" lvl="8" marL="4114800" rtl="0">
              <a:lnSpc>
                <a:spcPct val="100000"/>
              </a:lnSpc>
              <a:spcBef>
                <a:spcPts val="1600"/>
              </a:spcBef>
              <a:spcAft>
                <a:spcPts val="1600"/>
              </a:spcAft>
              <a:buSzPts val="1400"/>
              <a:buChar char="■"/>
              <a:defRPr sz="1400"/>
            </a:lvl9pPr>
          </a:lstStyle>
          <a:p/>
        </p:txBody>
      </p:sp>
      <p:sp>
        <p:nvSpPr>
          <p:cNvPr id="43" name="Google Shape;43;p6"/>
          <p:cNvSpPr txBox="1"/>
          <p:nvPr/>
        </p:nvSpPr>
        <p:spPr>
          <a:xfrm>
            <a:off x="235500" y="4211225"/>
            <a:ext cx="32304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800">
                <a:solidFill>
                  <a:srgbClr val="FFFFFF"/>
                </a:solidFill>
              </a:rPr>
              <a:t>Table des matières</a:t>
            </a:r>
            <a:endParaRPr sz="2800">
              <a:solidFill>
                <a:srgbClr val="FFFFFF"/>
              </a:solidFill>
            </a:endParaRPr>
          </a:p>
        </p:txBody>
      </p:sp>
      <p:sp>
        <p:nvSpPr>
          <p:cNvPr id="44" name="Google Shape;44;p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Grand texte)">
  <p:cSld name="CUSTOM_7">
    <p:spTree>
      <p:nvGrpSpPr>
        <p:cNvPr id="45" name="Shape 45"/>
        <p:cNvGrpSpPr/>
        <p:nvPr/>
      </p:nvGrpSpPr>
      <p:grpSpPr>
        <a:xfrm>
          <a:off x="0" y="0"/>
          <a:ext cx="0" cy="0"/>
          <a:chOff x="0" y="0"/>
          <a:chExt cx="0" cy="0"/>
        </a:xfrm>
      </p:grpSpPr>
      <p:sp>
        <p:nvSpPr>
          <p:cNvPr id="46" name="Google Shape;46;p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chemeClr val="dk1"/>
              </a:buClr>
              <a:buSzPts val="2400"/>
              <a:buChar char="●"/>
              <a:defRPr b="0" sz="2400">
                <a:solidFill>
                  <a:schemeClr val="dk1"/>
                </a:solidFill>
              </a:defRPr>
            </a:lvl1pPr>
            <a:lvl2pPr indent="-355600" lvl="1" marL="914400" rtl="0">
              <a:spcBef>
                <a:spcPts val="1600"/>
              </a:spcBef>
              <a:spcAft>
                <a:spcPts val="0"/>
              </a:spcAft>
              <a:buClr>
                <a:schemeClr val="dk1"/>
              </a:buClr>
              <a:buSzPts val="2000"/>
              <a:buChar char="○"/>
              <a:defRPr sz="2000">
                <a:solidFill>
                  <a:schemeClr val="dk1"/>
                </a:solidFill>
              </a:defRPr>
            </a:lvl2pPr>
            <a:lvl3pPr indent="-355600" lvl="2" marL="1371600" rtl="0">
              <a:spcBef>
                <a:spcPts val="1600"/>
              </a:spcBef>
              <a:spcAft>
                <a:spcPts val="0"/>
              </a:spcAft>
              <a:buClr>
                <a:schemeClr val="dk1"/>
              </a:buClr>
              <a:buSzPts val="2000"/>
              <a:buChar char="■"/>
              <a:defRPr sz="2000">
                <a:solidFill>
                  <a:schemeClr val="dk1"/>
                </a:solidFill>
              </a:defRPr>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48" name="Google Shape;48;p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etit texte)">
  <p:cSld name="CUSTOM_7_1">
    <p:spTree>
      <p:nvGrpSpPr>
        <p:cNvPr id="49" name="Shape 49"/>
        <p:cNvGrpSpPr/>
        <p:nvPr/>
      </p:nvGrpSpPr>
      <p:grpSpPr>
        <a:xfrm>
          <a:off x="0" y="0"/>
          <a:ext cx="0" cy="0"/>
          <a:chOff x="0" y="0"/>
          <a:chExt cx="0" cy="0"/>
        </a:xfrm>
      </p:grpSpPr>
      <p:sp>
        <p:nvSpPr>
          <p:cNvPr id="50" name="Google Shape;50;p8"/>
          <p:cNvSpPr txBox="1"/>
          <p:nvPr>
            <p:ph idx="1" type="body"/>
          </p:nvPr>
        </p:nvSpPr>
        <p:spPr>
          <a:xfrm>
            <a:off x="311700" y="1152475"/>
            <a:ext cx="8520600" cy="3416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b="0" sz="1200">
                <a:solidFill>
                  <a:schemeClr val="dk1"/>
                </a:solidFill>
              </a:defRPr>
            </a:lvl1pPr>
            <a:lvl2pPr indent="-304800" lvl="1" marL="914400" rtl="0">
              <a:lnSpc>
                <a:spcPct val="100000"/>
              </a:lnSpc>
              <a:spcBef>
                <a:spcPts val="1600"/>
              </a:spcBef>
              <a:spcAft>
                <a:spcPts val="0"/>
              </a:spcAft>
              <a:buClr>
                <a:schemeClr val="dk1"/>
              </a:buClr>
              <a:buSzPts val="1200"/>
              <a:buChar char="○"/>
              <a:defRPr sz="1200">
                <a:solidFill>
                  <a:schemeClr val="dk1"/>
                </a:solidFill>
              </a:defRPr>
            </a:lvl2pPr>
            <a:lvl3pPr indent="-304800" lvl="2" marL="1371600" rtl="0">
              <a:lnSpc>
                <a:spcPct val="100000"/>
              </a:lnSpc>
              <a:spcBef>
                <a:spcPts val="1600"/>
              </a:spcBef>
              <a:spcAft>
                <a:spcPts val="0"/>
              </a:spcAft>
              <a:buClr>
                <a:schemeClr val="dk1"/>
              </a:buClr>
              <a:buSzPts val="1200"/>
              <a:buChar char="■"/>
              <a:defRPr sz="1200">
                <a:solidFill>
                  <a:schemeClr val="dk1"/>
                </a:solidFill>
              </a:defRPr>
            </a:lvl3pPr>
            <a:lvl4pPr indent="-311150" lvl="3" marL="1828800" rtl="0">
              <a:lnSpc>
                <a:spcPct val="100000"/>
              </a:lnSpc>
              <a:spcBef>
                <a:spcPts val="1600"/>
              </a:spcBef>
              <a:spcAft>
                <a:spcPts val="0"/>
              </a:spcAft>
              <a:buSzPts val="1300"/>
              <a:buChar char="●"/>
              <a:defRPr/>
            </a:lvl4pPr>
            <a:lvl5pPr indent="-311150" lvl="4" marL="2286000" rtl="0">
              <a:lnSpc>
                <a:spcPct val="100000"/>
              </a:lnSpc>
              <a:spcBef>
                <a:spcPts val="1600"/>
              </a:spcBef>
              <a:spcAft>
                <a:spcPts val="0"/>
              </a:spcAft>
              <a:buSzPts val="1300"/>
              <a:buChar char="○"/>
              <a:defRPr/>
            </a:lvl5pPr>
            <a:lvl6pPr indent="-311150" lvl="5" marL="2743200" rtl="0">
              <a:lnSpc>
                <a:spcPct val="100000"/>
              </a:lnSpc>
              <a:spcBef>
                <a:spcPts val="1600"/>
              </a:spcBef>
              <a:spcAft>
                <a:spcPts val="0"/>
              </a:spcAft>
              <a:buSzPts val="1300"/>
              <a:buChar char="■"/>
              <a:defRPr/>
            </a:lvl6pPr>
            <a:lvl7pPr indent="-311150" lvl="6" marL="3200400" rtl="0">
              <a:lnSpc>
                <a:spcPct val="100000"/>
              </a:lnSpc>
              <a:spcBef>
                <a:spcPts val="1600"/>
              </a:spcBef>
              <a:spcAft>
                <a:spcPts val="0"/>
              </a:spcAft>
              <a:buSzPts val="1300"/>
              <a:buChar char="●"/>
              <a:defRPr/>
            </a:lvl7pPr>
            <a:lvl8pPr indent="-311150" lvl="7" marL="3657600" rtl="0">
              <a:lnSpc>
                <a:spcPct val="100000"/>
              </a:lnSpc>
              <a:spcBef>
                <a:spcPts val="1600"/>
              </a:spcBef>
              <a:spcAft>
                <a:spcPts val="0"/>
              </a:spcAft>
              <a:buSzPts val="1300"/>
              <a:buChar char="○"/>
              <a:defRPr/>
            </a:lvl8pPr>
            <a:lvl9pPr indent="-311150" lvl="8" marL="4114800" rtl="0">
              <a:lnSpc>
                <a:spcPct val="100000"/>
              </a:lnSpc>
              <a:spcBef>
                <a:spcPts val="1600"/>
              </a:spcBef>
              <a:spcAft>
                <a:spcPts val="1600"/>
              </a:spcAft>
              <a:buSzPts val="1300"/>
              <a:buChar char="■"/>
              <a:defRPr/>
            </a:lvl9pPr>
          </a:lstStyle>
          <a:p/>
        </p:txBody>
      </p:sp>
      <p:sp>
        <p:nvSpPr>
          <p:cNvPr id="51" name="Google Shape;51;p8"/>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etit texte avec sous-titre)">
  <p:cSld name="CUSTOM_7_1_1">
    <p:spTree>
      <p:nvGrpSpPr>
        <p:cNvPr id="53" name="Shape 53"/>
        <p:cNvGrpSpPr/>
        <p:nvPr/>
      </p:nvGrpSpPr>
      <p:grpSpPr>
        <a:xfrm>
          <a:off x="0" y="0"/>
          <a:ext cx="0" cy="0"/>
          <a:chOff x="0" y="0"/>
          <a:chExt cx="0" cy="0"/>
        </a:xfrm>
      </p:grpSpPr>
      <p:sp>
        <p:nvSpPr>
          <p:cNvPr id="54" name="Google Shape;54;p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9"/>
          <p:cNvSpPr txBox="1"/>
          <p:nvPr>
            <p:ph idx="1" type="body"/>
          </p:nvPr>
        </p:nvSpPr>
        <p:spPr>
          <a:xfrm>
            <a:off x="311700" y="1632475"/>
            <a:ext cx="8520600" cy="2936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Char char="●"/>
              <a:defRPr b="0" sz="1600">
                <a:solidFill>
                  <a:schemeClr val="dk1"/>
                </a:solidFill>
              </a:defRPr>
            </a:lvl1pPr>
            <a:lvl2pPr indent="-330200" lvl="1" marL="914400" rtl="0">
              <a:lnSpc>
                <a:spcPct val="100000"/>
              </a:lnSpc>
              <a:spcBef>
                <a:spcPts val="1600"/>
              </a:spcBef>
              <a:spcAft>
                <a:spcPts val="0"/>
              </a:spcAft>
              <a:buClr>
                <a:schemeClr val="dk1"/>
              </a:buClr>
              <a:buSzPts val="1600"/>
              <a:buChar char="○"/>
              <a:defRPr sz="1600">
                <a:solidFill>
                  <a:schemeClr val="dk1"/>
                </a:solidFill>
              </a:defRPr>
            </a:lvl2pPr>
            <a:lvl3pPr indent="-330200" lvl="2" marL="1371600" rtl="0">
              <a:lnSpc>
                <a:spcPct val="100000"/>
              </a:lnSpc>
              <a:spcBef>
                <a:spcPts val="1600"/>
              </a:spcBef>
              <a:spcAft>
                <a:spcPts val="0"/>
              </a:spcAft>
              <a:buClr>
                <a:schemeClr val="dk1"/>
              </a:buClr>
              <a:buSzPts val="1600"/>
              <a:buChar char="■"/>
              <a:defRPr sz="1600">
                <a:solidFill>
                  <a:schemeClr val="dk1"/>
                </a:solidFill>
              </a:defRPr>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56" name="Google Shape;56;p9"/>
          <p:cNvSpPr txBox="1"/>
          <p:nvPr>
            <p:ph idx="2" type="subTitle"/>
          </p:nvPr>
        </p:nvSpPr>
        <p:spPr>
          <a:xfrm>
            <a:off x="311700" y="1152475"/>
            <a:ext cx="8160900" cy="480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 name="Google Shape;57;p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 de présentation">
  <p:cSld name="CUSTOM_8">
    <p:spTree>
      <p:nvGrpSpPr>
        <p:cNvPr id="58" name="Shape 58"/>
        <p:cNvGrpSpPr/>
        <p:nvPr/>
      </p:nvGrpSpPr>
      <p:grpSpPr>
        <a:xfrm>
          <a:off x="0" y="0"/>
          <a:ext cx="0" cy="0"/>
          <a:chOff x="0" y="0"/>
          <a:chExt cx="0" cy="0"/>
        </a:xfrm>
      </p:grpSpPr>
      <p:sp>
        <p:nvSpPr>
          <p:cNvPr id="59" name="Google Shape;59;p10"/>
          <p:cNvSpPr txBox="1"/>
          <p:nvPr/>
        </p:nvSpPr>
        <p:spPr>
          <a:xfrm>
            <a:off x="661950" y="1730675"/>
            <a:ext cx="78201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4000">
                <a:solidFill>
                  <a:srgbClr val="1A3260"/>
                </a:solidFill>
                <a:latin typeface="Cabin"/>
                <a:ea typeface="Cabin"/>
                <a:cs typeface="Cabin"/>
                <a:sym typeface="Cabin"/>
              </a:rPr>
              <a:t>Merci pour votre attention.</a:t>
            </a:r>
            <a:endParaRPr sz="4000">
              <a:solidFill>
                <a:srgbClr val="1A3260"/>
              </a:solidFill>
              <a:latin typeface="Cabin"/>
              <a:ea typeface="Cabin"/>
              <a:cs typeface="Cabin"/>
              <a:sym typeface="Cabin"/>
            </a:endParaRPr>
          </a:p>
        </p:txBody>
      </p:sp>
      <p:pic>
        <p:nvPicPr>
          <p:cNvPr id="60" name="Google Shape;60;p10"/>
          <p:cNvPicPr preferRelativeResize="0"/>
          <p:nvPr/>
        </p:nvPicPr>
        <p:blipFill>
          <a:blip r:embed="rId2">
            <a:alphaModFix/>
          </a:blip>
          <a:stretch>
            <a:fillRect/>
          </a:stretch>
        </p:blipFill>
        <p:spPr>
          <a:xfrm>
            <a:off x="2845614" y="2538775"/>
            <a:ext cx="3452775" cy="1019275"/>
          </a:xfrm>
          <a:prstGeom prst="rect">
            <a:avLst/>
          </a:prstGeom>
          <a:noFill/>
          <a:ln>
            <a:noFill/>
          </a:ln>
        </p:spPr>
      </p:pic>
      <p:sp>
        <p:nvSpPr>
          <p:cNvPr id="61" name="Google Shape;61;p10"/>
          <p:cNvSpPr/>
          <p:nvPr/>
        </p:nvSpPr>
        <p:spPr>
          <a:xfrm>
            <a:off x="235500" y="4135025"/>
            <a:ext cx="8682900" cy="572700"/>
          </a:xfrm>
          <a:prstGeom prst="rect">
            <a:avLst/>
          </a:prstGeom>
          <a:solidFill>
            <a:srgbClr val="1A3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235500" y="325025"/>
            <a:ext cx="8682900" cy="689400"/>
          </a:xfrm>
          <a:prstGeom prst="rect">
            <a:avLst/>
          </a:prstGeom>
          <a:solidFill>
            <a:srgbClr val="1A3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235500" y="4678150"/>
            <a:ext cx="8682900" cy="254400"/>
          </a:xfrm>
          <a:prstGeom prst="rect">
            <a:avLst/>
          </a:prstGeom>
          <a:solidFill>
            <a:srgbClr val="1A3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311700" y="3381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Cabin"/>
              <a:buNone/>
              <a:defRPr sz="2800">
                <a:solidFill>
                  <a:srgbClr val="FFFFFF"/>
                </a:solidFill>
                <a:latin typeface="Cabin"/>
                <a:ea typeface="Cabin"/>
                <a:cs typeface="Cabin"/>
                <a:sym typeface="Cabin"/>
              </a:defRPr>
            </a:lvl1pPr>
            <a:lvl2pPr lvl="1">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2pPr>
            <a:lvl3pPr lvl="2">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3pPr>
            <a:lvl4pPr lvl="3">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4pPr>
            <a:lvl5pPr lvl="4">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5pPr>
            <a:lvl6pPr lvl="5">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6pPr>
            <a:lvl7pPr lvl="6">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7pPr>
            <a:lvl8pPr lvl="7">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8pPr>
            <a:lvl9pPr lvl="8">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9pPr>
          </a:lstStyle>
          <a:p/>
        </p:txBody>
      </p:sp>
      <p:sp>
        <p:nvSpPr>
          <p:cNvPr id="9" name="Google Shape;9;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indent="-323850" lvl="1" marL="914400">
              <a:lnSpc>
                <a:spcPct val="115000"/>
              </a:lnSpc>
              <a:spcBef>
                <a:spcPts val="1600"/>
              </a:spcBef>
              <a:spcAft>
                <a:spcPts val="0"/>
              </a:spcAft>
              <a:buClr>
                <a:schemeClr val="dk1"/>
              </a:buClr>
              <a:buSzPts val="1500"/>
              <a:buFont typeface="Cabin"/>
              <a:buChar char="○"/>
              <a:defRPr sz="1500">
                <a:solidFill>
                  <a:schemeClr val="dk1"/>
                </a:solidFill>
                <a:latin typeface="Cabin"/>
                <a:ea typeface="Cabin"/>
                <a:cs typeface="Cabin"/>
                <a:sym typeface="Cabin"/>
              </a:defRPr>
            </a:lvl2pPr>
            <a:lvl3pPr indent="-323850" lvl="2" marL="1371600">
              <a:lnSpc>
                <a:spcPct val="115000"/>
              </a:lnSpc>
              <a:spcBef>
                <a:spcPts val="1600"/>
              </a:spcBef>
              <a:spcAft>
                <a:spcPts val="0"/>
              </a:spcAft>
              <a:buClr>
                <a:schemeClr val="dk1"/>
              </a:buClr>
              <a:buSzPts val="1500"/>
              <a:buFont typeface="Cabin"/>
              <a:buChar char="■"/>
              <a:defRPr sz="1500">
                <a:solidFill>
                  <a:schemeClr val="dk1"/>
                </a:solidFill>
                <a:latin typeface="Cabin"/>
                <a:ea typeface="Cabin"/>
                <a:cs typeface="Cabin"/>
                <a:sym typeface="Cabin"/>
              </a:defRPr>
            </a:lvl3pPr>
            <a:lvl4pPr indent="-311150" lvl="3" marL="182880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4pPr>
            <a:lvl5pPr indent="-311150" lvl="4" marL="228600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5pPr>
            <a:lvl6pPr indent="-311150" lvl="5" marL="274320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6pPr>
            <a:lvl7pPr indent="-311150" lvl="6" marL="320040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7pPr>
            <a:lvl8pPr indent="-311150" lvl="7" marL="365760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8pPr>
            <a:lvl9pPr indent="-311150" lvl="8" marL="4114800">
              <a:lnSpc>
                <a:spcPct val="115000"/>
              </a:lnSpc>
              <a:spcBef>
                <a:spcPts val="1600"/>
              </a:spcBef>
              <a:spcAft>
                <a:spcPts val="1600"/>
              </a:spcAft>
              <a:buClr>
                <a:schemeClr val="dk2"/>
              </a:buClr>
              <a:buSzPts val="1300"/>
              <a:buFont typeface="Cabin"/>
              <a:buChar char="■"/>
              <a:defRPr sz="1300">
                <a:solidFill>
                  <a:schemeClr val="dk2"/>
                </a:solidFill>
                <a:latin typeface="Cabin"/>
                <a:ea typeface="Cabin"/>
                <a:cs typeface="Cabin"/>
                <a:sym typeface="Cabin"/>
              </a:defRPr>
            </a:lvl9pPr>
          </a:lstStyle>
          <a:p/>
        </p:txBody>
      </p:sp>
      <p:sp>
        <p:nvSpPr>
          <p:cNvPr id="10" name="Google Shape;10;p1"/>
          <p:cNvSpPr/>
          <p:nvPr/>
        </p:nvSpPr>
        <p:spPr>
          <a:xfrm>
            <a:off x="235500" y="228600"/>
            <a:ext cx="2827500" cy="48300"/>
          </a:xfrm>
          <a:prstGeom prst="rect">
            <a:avLst/>
          </a:prstGeom>
          <a:solidFill>
            <a:srgbClr val="1A32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158250" y="228600"/>
            <a:ext cx="2827500" cy="48300"/>
          </a:xfrm>
          <a:prstGeom prst="rect">
            <a:avLst/>
          </a:prstGeom>
          <a:solidFill>
            <a:srgbClr val="4590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81000" y="228600"/>
            <a:ext cx="2827500" cy="483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nvSpPr>
        <p:spPr>
          <a:xfrm>
            <a:off x="235500" y="4656625"/>
            <a:ext cx="7026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800">
                <a:solidFill>
                  <a:srgbClr val="FFFFFF"/>
                </a:solidFill>
              </a:rPr>
              <a:t>COGNITIC</a:t>
            </a:r>
            <a:endParaRPr b="1" sz="800">
              <a:solidFill>
                <a:srgbClr val="FFFFFF"/>
              </a:solidFill>
            </a:endParaRPr>
          </a:p>
        </p:txBody>
      </p:sp>
      <p:sp>
        <p:nvSpPr>
          <p:cNvPr id="14" name="Google Shape;14;p1"/>
          <p:cNvSpPr txBox="1"/>
          <p:nvPr>
            <p:ph idx="12" type="sldNum"/>
          </p:nvPr>
        </p:nvSpPr>
        <p:spPr>
          <a:xfrm>
            <a:off x="8359800" y="4678225"/>
            <a:ext cx="548700" cy="254400"/>
          </a:xfrm>
          <a:prstGeom prst="rect">
            <a:avLst/>
          </a:prstGeom>
          <a:noFill/>
          <a:ln>
            <a:noFill/>
          </a:ln>
        </p:spPr>
        <p:txBody>
          <a:bodyPr anchorCtr="0" anchor="ctr" bIns="91425" lIns="91425" spcFirstLastPara="1" rIns="91425" wrap="square" tIns="91425">
            <a:noAutofit/>
          </a:bodyPr>
          <a:lstStyle>
            <a:lvl1pPr lvl="0" algn="r">
              <a:buNone/>
              <a:defRPr sz="1000">
                <a:solidFill>
                  <a:srgbClr val="FFFFFF"/>
                </a:solidFill>
              </a:defRPr>
            </a:lvl1pPr>
            <a:lvl2pPr lvl="1" algn="r">
              <a:buNone/>
              <a:defRPr sz="1000">
                <a:solidFill>
                  <a:srgbClr val="FFFFFF"/>
                </a:solidFill>
              </a:defRPr>
            </a:lvl2pPr>
            <a:lvl3pPr lvl="2" algn="r">
              <a:buNone/>
              <a:defRPr sz="1000">
                <a:solidFill>
                  <a:srgbClr val="FFFFFF"/>
                </a:solidFill>
              </a:defRPr>
            </a:lvl3pPr>
            <a:lvl4pPr lvl="3" algn="r">
              <a:buNone/>
              <a:defRPr sz="1000">
                <a:solidFill>
                  <a:srgbClr val="FFFFFF"/>
                </a:solidFill>
              </a:defRPr>
            </a:lvl4pPr>
            <a:lvl5pPr lvl="4" algn="r">
              <a:buNone/>
              <a:defRPr sz="1000">
                <a:solidFill>
                  <a:srgbClr val="FFFFFF"/>
                </a:solidFill>
              </a:defRPr>
            </a:lvl5pPr>
            <a:lvl6pPr lvl="5" algn="r">
              <a:buNone/>
              <a:defRPr sz="1000">
                <a:solidFill>
                  <a:srgbClr val="FFFFFF"/>
                </a:solidFill>
              </a:defRPr>
            </a:lvl6pPr>
            <a:lvl7pPr lvl="6" algn="r">
              <a:buNone/>
              <a:defRPr sz="1000">
                <a:solidFill>
                  <a:srgbClr val="FFFFFF"/>
                </a:solidFill>
              </a:defRPr>
            </a:lvl7pPr>
            <a:lvl8pPr lvl="7" algn="r">
              <a:buNone/>
              <a:defRPr sz="1000">
                <a:solidFill>
                  <a:srgbClr val="FFFFFF"/>
                </a:solidFill>
              </a:defRPr>
            </a:lvl8pPr>
            <a:lvl9pPr lvl="8" algn="r">
              <a:buNone/>
              <a:defRPr sz="1000">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code.visualstudio.co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 Id="rId3" Type="http://schemas.openxmlformats.org/officeDocument/2006/relationships/image" Target="../media/image8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88.png"/><Relationship Id="rId4" Type="http://schemas.openxmlformats.org/officeDocument/2006/relationships/image" Target="../media/image8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 Id="rId3" Type="http://schemas.openxmlformats.org/officeDocument/2006/relationships/image" Target="../media/image86.png"/><Relationship Id="rId4" Type="http://schemas.openxmlformats.org/officeDocument/2006/relationships/image" Target="../media/image91.png"/><Relationship Id="rId5" Type="http://schemas.openxmlformats.org/officeDocument/2006/relationships/image" Target="../media/image9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 Id="rId3" Type="http://schemas.openxmlformats.org/officeDocument/2006/relationships/image" Target="../media/image95.png"/><Relationship Id="rId4" Type="http://schemas.openxmlformats.org/officeDocument/2006/relationships/hyperlink" Target="https://www.learnrxjs.io/learn-rxjs/operators"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 Id="rId3" Type="http://schemas.openxmlformats.org/officeDocument/2006/relationships/image" Target="../media/image92.png"/><Relationship Id="rId4" Type="http://schemas.openxmlformats.org/officeDocument/2006/relationships/image" Target="../media/image101.png"/><Relationship Id="rId5" Type="http://schemas.openxmlformats.org/officeDocument/2006/relationships/image" Target="../media/image93.png"/><Relationship Id="rId6" Type="http://schemas.openxmlformats.org/officeDocument/2006/relationships/image" Target="../media/image9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 Id="rId3" Type="http://schemas.openxmlformats.org/officeDocument/2006/relationships/image" Target="../media/image96.png"/><Relationship Id="rId4" Type="http://schemas.openxmlformats.org/officeDocument/2006/relationships/image" Target="../media/image97.png"/><Relationship Id="rId5" Type="http://schemas.openxmlformats.org/officeDocument/2006/relationships/image" Target="../media/image9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0.xml"/><Relationship Id="rId3" Type="http://schemas.openxmlformats.org/officeDocument/2006/relationships/image" Target="../media/image103.png"/><Relationship Id="rId4" Type="http://schemas.openxmlformats.org/officeDocument/2006/relationships/image" Target="../media/image10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 Id="rId3" Type="http://schemas.openxmlformats.org/officeDocument/2006/relationships/image" Target="../media/image10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angular.io/cli/new"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angular.io/guide/lifecycle-hook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hyperlink" Target="http://localhost:4200/home/dem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22.png"/><Relationship Id="rId6"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angular.io/api?type=pip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hyperlink" Target="https://angular.io/"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7.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6.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49.png"/><Relationship Id="rId4" Type="http://schemas.openxmlformats.org/officeDocument/2006/relationships/image" Target="../media/image47.png"/><Relationship Id="rId5"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5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50.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55.png"/><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nodejs.org/e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61.png"/><Relationship Id="rId4" Type="http://schemas.openxmlformats.org/officeDocument/2006/relationships/image" Target="../media/image5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57.png"/><Relationship Id="rId4" Type="http://schemas.openxmlformats.org/officeDocument/2006/relationships/image" Target="../media/image5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5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60.png"/><Relationship Id="rId4"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6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62.png"/><Relationship Id="rId4" Type="http://schemas.openxmlformats.org/officeDocument/2006/relationships/image" Target="../media/image6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65.png"/><Relationship Id="rId4" Type="http://schemas.openxmlformats.org/officeDocument/2006/relationships/image" Target="../media/image6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83.png"/><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hyperlink" Target="https://www.typescriptlang.or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image" Target="../media/image75.png"/><Relationship Id="rId4" Type="http://schemas.openxmlformats.org/officeDocument/2006/relationships/image" Target="../media/image9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70.png"/><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hyperlink" Target="http://monsite.com/" TargetMode="External"/><Relationship Id="rId4" Type="http://schemas.openxmlformats.org/officeDocument/2006/relationships/image" Target="../media/image6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image" Target="../media/image73.png"/><Relationship Id="rId4" Type="http://schemas.openxmlformats.org/officeDocument/2006/relationships/image" Target="../media/image78.png"/><Relationship Id="rId5" Type="http://schemas.openxmlformats.org/officeDocument/2006/relationships/image" Target="../media/image7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image" Target="../media/image8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7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 Id="rId3" Type="http://schemas.openxmlformats.org/officeDocument/2006/relationships/image" Target="../media/image74.png"/><Relationship Id="rId4" Type="http://schemas.openxmlformats.org/officeDocument/2006/relationships/image" Target="../media/image76.png"/><Relationship Id="rId5" Type="http://schemas.openxmlformats.org/officeDocument/2006/relationships/image" Target="../media/image80.png"/><Relationship Id="rId6" Type="http://schemas.openxmlformats.org/officeDocument/2006/relationships/image" Target="../media/image7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 Id="rId3" Type="http://schemas.openxmlformats.org/officeDocument/2006/relationships/image" Target="../media/image81.jpg"/><Relationship Id="rId4" Type="http://schemas.openxmlformats.org/officeDocument/2006/relationships/hyperlink" Target="https://www.learnrxjs.io/"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 Id="rId3" Type="http://schemas.openxmlformats.org/officeDocument/2006/relationships/image" Target="../media/image82.png"/><Relationship Id="rId4" Type="http://schemas.openxmlformats.org/officeDocument/2006/relationships/image" Target="../media/image8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ctrTitle"/>
          </p:nvPr>
        </p:nvSpPr>
        <p:spPr>
          <a:xfrm>
            <a:off x="311700" y="1026225"/>
            <a:ext cx="8520600" cy="93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Angular</a:t>
            </a:r>
            <a:endParaRPr/>
          </a:p>
        </p:txBody>
      </p:sp>
      <p:sp>
        <p:nvSpPr>
          <p:cNvPr id="97" name="Google Shape;97;p17"/>
          <p:cNvSpPr txBox="1"/>
          <p:nvPr>
            <p:ph idx="1" type="subTitle"/>
          </p:nvPr>
        </p:nvSpPr>
        <p:spPr>
          <a:xfrm>
            <a:off x="311700" y="1919725"/>
            <a:ext cx="8520600" cy="4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1.6 Outils</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L’éditeur utilisé dans le cadre du cours sera Visual Studio Code </a:t>
            </a:r>
            <a:endParaRPr/>
          </a:p>
          <a:p>
            <a:pPr indent="0" lvl="0" marL="0" rtl="0" algn="l">
              <a:spcBef>
                <a:spcPts val="1600"/>
              </a:spcBef>
              <a:spcAft>
                <a:spcPts val="0"/>
              </a:spcAft>
              <a:buNone/>
            </a:pPr>
            <a:r>
              <a:rPr lang="fr"/>
              <a:t>	</a:t>
            </a:r>
            <a:r>
              <a:rPr lang="fr" u="sng">
                <a:solidFill>
                  <a:schemeClr val="hlink"/>
                </a:solidFill>
                <a:hlinkClick r:id="rId3"/>
              </a:rPr>
              <a:t>https://code.visualstudio.com/</a:t>
            </a:r>
            <a:endParaRPr/>
          </a:p>
          <a:p>
            <a:pPr indent="0" lvl="0" marL="0" rtl="0" algn="l">
              <a:spcBef>
                <a:spcPts val="1600"/>
              </a:spcBef>
              <a:spcAft>
                <a:spcPts val="0"/>
              </a:spcAft>
              <a:buNone/>
            </a:pPr>
            <a:r>
              <a:rPr lang="fr"/>
              <a:t>Il permettra d’installer des plug-ins spécifiques à Angular : </a:t>
            </a:r>
            <a:endParaRPr/>
          </a:p>
          <a:p>
            <a:pPr indent="-342900" lvl="0" marL="457200" rtl="0" algn="l">
              <a:spcBef>
                <a:spcPts val="1600"/>
              </a:spcBef>
              <a:spcAft>
                <a:spcPts val="0"/>
              </a:spcAft>
              <a:buSzPts val="1800"/>
              <a:buChar char="-"/>
            </a:pPr>
            <a:r>
              <a:rPr b="1" lang="fr"/>
              <a:t>Angular Schematics</a:t>
            </a:r>
            <a:r>
              <a:rPr lang="fr"/>
              <a:t> =&gt; </a:t>
            </a:r>
            <a:r>
              <a:rPr lang="fr"/>
              <a:t>exécution de commande via un menu contextuelle</a:t>
            </a:r>
            <a:endParaRPr/>
          </a:p>
          <a:p>
            <a:pPr indent="-342900" lvl="0" marL="457200" rtl="0" algn="l">
              <a:spcBef>
                <a:spcPts val="0"/>
              </a:spcBef>
              <a:spcAft>
                <a:spcPts val="0"/>
              </a:spcAft>
              <a:buSzPts val="1800"/>
              <a:buChar char="-"/>
            </a:pPr>
            <a:r>
              <a:rPr b="1" lang="fr"/>
              <a:t>Angular Snippets</a:t>
            </a:r>
            <a:endParaRPr b="1"/>
          </a:p>
          <a:p>
            <a:pPr indent="-342900" lvl="0" marL="457200" rtl="0" algn="l">
              <a:spcBef>
                <a:spcPts val="0"/>
              </a:spcBef>
              <a:spcAft>
                <a:spcPts val="0"/>
              </a:spcAft>
              <a:buSzPts val="1800"/>
              <a:buChar char="-"/>
            </a:pPr>
            <a:r>
              <a:rPr b="1" lang="fr"/>
              <a:t>Angular Language Service</a:t>
            </a:r>
            <a:endParaRPr b="1"/>
          </a:p>
          <a:p>
            <a:pPr indent="0" lvl="0" marL="0" rtl="0" algn="l">
              <a:spcBef>
                <a:spcPts val="1600"/>
              </a:spcBef>
              <a:spcAft>
                <a:spcPts val="1600"/>
              </a:spcAft>
              <a:buNone/>
            </a:pPr>
            <a:r>
              <a:rPr lang="fr"/>
              <a:t>Les deux suivants amènent des aides au code comme l’auto complétion ou des raccourcis d’écriture.</a:t>
            </a:r>
            <a:endParaRPr/>
          </a:p>
        </p:txBody>
      </p:sp>
      <p:sp>
        <p:nvSpPr>
          <p:cNvPr id="173" name="Google Shape;173;p2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1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11.2 Subject et BehaviorSubject</a:t>
            </a:r>
            <a:endParaRPr/>
          </a:p>
        </p:txBody>
      </p:sp>
      <p:sp>
        <p:nvSpPr>
          <p:cNvPr id="1000" name="Google Shape;1000;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001" name="Google Shape;1001;p11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02" name="Google Shape;1002;p116"/>
          <p:cNvSpPr txBox="1"/>
          <p:nvPr/>
        </p:nvSpPr>
        <p:spPr>
          <a:xfrm>
            <a:off x="4812300" y="1152475"/>
            <a:ext cx="4020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Les types </a:t>
            </a:r>
            <a:r>
              <a:rPr lang="fr" sz="1300">
                <a:solidFill>
                  <a:srgbClr val="1155CC"/>
                </a:solidFill>
                <a:latin typeface="Cabin"/>
                <a:ea typeface="Cabin"/>
                <a:cs typeface="Cabin"/>
                <a:sym typeface="Cabin"/>
              </a:rPr>
              <a:t>Subject </a:t>
            </a:r>
            <a:r>
              <a:rPr lang="fr" sz="1300">
                <a:latin typeface="Cabin"/>
                <a:ea typeface="Cabin"/>
                <a:cs typeface="Cabin"/>
                <a:sym typeface="Cabin"/>
              </a:rPr>
              <a:t>et </a:t>
            </a:r>
            <a:r>
              <a:rPr lang="fr" sz="1300">
                <a:solidFill>
                  <a:srgbClr val="1155CC"/>
                </a:solidFill>
                <a:latin typeface="Cabin"/>
                <a:ea typeface="Cabin"/>
                <a:cs typeface="Cabin"/>
                <a:sym typeface="Cabin"/>
              </a:rPr>
              <a:t>BehaviorSubject </a:t>
            </a:r>
            <a:r>
              <a:rPr lang="fr" sz="1300">
                <a:latin typeface="Cabin"/>
                <a:ea typeface="Cabin"/>
                <a:cs typeface="Cabin"/>
                <a:sym typeface="Cabin"/>
              </a:rPr>
              <a:t>permettent de d’émettre la valeur d’une propriétés aux différents composant abonné à ce subject.</a:t>
            </a:r>
            <a:endParaRPr sz="1300">
              <a:latin typeface="Cabin"/>
              <a:ea typeface="Cabin"/>
              <a:cs typeface="Cabin"/>
              <a:sym typeface="Cabin"/>
            </a:endParaRPr>
          </a:p>
          <a:p>
            <a:pPr indent="0" lvl="0" marL="0" rtl="0" algn="l">
              <a:spcBef>
                <a:spcPts val="0"/>
              </a:spcBef>
              <a:spcAft>
                <a:spcPts val="0"/>
              </a:spcAft>
              <a:buNone/>
            </a:pPr>
            <a:r>
              <a:t/>
            </a:r>
            <a:endParaRPr sz="1300">
              <a:latin typeface="Cabin"/>
              <a:ea typeface="Cabin"/>
              <a:cs typeface="Cabin"/>
              <a:sym typeface="Cabin"/>
            </a:endParaRPr>
          </a:p>
          <a:p>
            <a:pPr indent="0" lvl="0" marL="0" rtl="0" algn="l">
              <a:spcBef>
                <a:spcPts val="0"/>
              </a:spcBef>
              <a:spcAft>
                <a:spcPts val="0"/>
              </a:spcAft>
              <a:buNone/>
            </a:pPr>
            <a:r>
              <a:rPr lang="fr" sz="1300">
                <a:latin typeface="Cabin"/>
                <a:ea typeface="Cabin"/>
                <a:cs typeface="Cabin"/>
                <a:sym typeface="Cabin"/>
              </a:rPr>
              <a:t>La différence fondamentale entre les deux types est que le </a:t>
            </a:r>
            <a:r>
              <a:rPr lang="fr" sz="1300">
                <a:solidFill>
                  <a:srgbClr val="1155CC"/>
                </a:solidFill>
                <a:latin typeface="Cabin"/>
                <a:ea typeface="Cabin"/>
                <a:cs typeface="Cabin"/>
                <a:sym typeface="Cabin"/>
              </a:rPr>
              <a:t>BehaviorSubject </a:t>
            </a:r>
            <a:r>
              <a:rPr lang="fr" sz="1300">
                <a:latin typeface="Cabin"/>
                <a:ea typeface="Cabin"/>
                <a:cs typeface="Cabin"/>
                <a:sym typeface="Cabin"/>
              </a:rPr>
              <a:t>émet sa valeur par défaut lors de sa construction. Contrairement au </a:t>
            </a:r>
            <a:r>
              <a:rPr lang="fr" sz="1300">
                <a:solidFill>
                  <a:srgbClr val="1155CC"/>
                </a:solidFill>
                <a:latin typeface="Cabin"/>
                <a:ea typeface="Cabin"/>
                <a:cs typeface="Cabin"/>
                <a:sym typeface="Cabin"/>
              </a:rPr>
              <a:t>Subject</a:t>
            </a:r>
            <a:r>
              <a:rPr lang="fr" sz="1300">
                <a:latin typeface="Cabin"/>
                <a:ea typeface="Cabin"/>
                <a:cs typeface="Cabin"/>
                <a:sym typeface="Cabin"/>
              </a:rPr>
              <a:t>.</a:t>
            </a:r>
            <a:endParaRPr sz="1300">
              <a:latin typeface="Cabin"/>
              <a:ea typeface="Cabin"/>
              <a:cs typeface="Cabin"/>
              <a:sym typeface="Cabin"/>
            </a:endParaRPr>
          </a:p>
          <a:p>
            <a:pPr indent="0" lvl="0" marL="0" rtl="0" algn="l">
              <a:spcBef>
                <a:spcPts val="0"/>
              </a:spcBef>
              <a:spcAft>
                <a:spcPts val="0"/>
              </a:spcAft>
              <a:buNone/>
            </a:pPr>
            <a:r>
              <a:t/>
            </a:r>
            <a:endParaRPr sz="1300">
              <a:latin typeface="Cabin"/>
              <a:ea typeface="Cabin"/>
              <a:cs typeface="Cabin"/>
              <a:sym typeface="Cabin"/>
            </a:endParaRPr>
          </a:p>
          <a:p>
            <a:pPr indent="0" lvl="0" marL="0" rtl="0" algn="l">
              <a:spcBef>
                <a:spcPts val="0"/>
              </a:spcBef>
              <a:spcAft>
                <a:spcPts val="0"/>
              </a:spcAft>
              <a:buNone/>
            </a:pPr>
            <a:r>
              <a:rPr lang="fr" sz="1300">
                <a:latin typeface="Cabin"/>
                <a:ea typeface="Cabin"/>
                <a:cs typeface="Cabin"/>
                <a:sym typeface="Cabin"/>
              </a:rPr>
              <a:t>Pour les deux, à chaque nouvelle modification, il faudra émettre la valeur.</a:t>
            </a:r>
            <a:endParaRPr sz="1300">
              <a:latin typeface="Cabin"/>
              <a:ea typeface="Cabin"/>
              <a:cs typeface="Cabin"/>
              <a:sym typeface="Cabin"/>
            </a:endParaRPr>
          </a:p>
          <a:p>
            <a:pPr indent="0" lvl="0" marL="0" rtl="0" algn="l">
              <a:spcBef>
                <a:spcPts val="0"/>
              </a:spcBef>
              <a:spcAft>
                <a:spcPts val="0"/>
              </a:spcAft>
              <a:buNone/>
            </a:pPr>
            <a:r>
              <a:t/>
            </a:r>
            <a:endParaRPr sz="1300">
              <a:latin typeface="Cabin"/>
              <a:ea typeface="Cabin"/>
              <a:cs typeface="Cabin"/>
              <a:sym typeface="Cabin"/>
            </a:endParaRPr>
          </a:p>
          <a:p>
            <a:pPr indent="0" lvl="0" marL="0" rtl="0" algn="l">
              <a:spcBef>
                <a:spcPts val="0"/>
              </a:spcBef>
              <a:spcAft>
                <a:spcPts val="0"/>
              </a:spcAft>
              <a:buNone/>
            </a:pPr>
            <a:r>
              <a:rPr lang="fr" sz="1300">
                <a:latin typeface="Cabin"/>
                <a:ea typeface="Cabin"/>
                <a:cs typeface="Cabin"/>
                <a:sym typeface="Cabin"/>
              </a:rPr>
              <a:t>Le </a:t>
            </a:r>
            <a:r>
              <a:rPr lang="fr" sz="1300">
                <a:solidFill>
                  <a:srgbClr val="1155CC"/>
                </a:solidFill>
                <a:latin typeface="Cabin"/>
                <a:ea typeface="Cabin"/>
                <a:cs typeface="Cabin"/>
                <a:sym typeface="Cabin"/>
              </a:rPr>
              <a:t>BehaviorSubject </a:t>
            </a:r>
            <a:r>
              <a:rPr lang="fr" sz="1300">
                <a:latin typeface="Cabin"/>
                <a:ea typeface="Cabin"/>
                <a:cs typeface="Cabin"/>
                <a:sym typeface="Cabin"/>
              </a:rPr>
              <a:t>à également la particularité de garder sa dernière valeur émise en mémoire. Elle est accessible via la méthode </a:t>
            </a:r>
            <a:r>
              <a:rPr lang="fr" sz="1300">
                <a:solidFill>
                  <a:srgbClr val="38761D"/>
                </a:solidFill>
                <a:latin typeface="Cabin"/>
                <a:ea typeface="Cabin"/>
                <a:cs typeface="Cabin"/>
                <a:sym typeface="Cabin"/>
              </a:rPr>
              <a:t>GetValue()</a:t>
            </a:r>
            <a:endParaRPr sz="1300">
              <a:solidFill>
                <a:srgbClr val="38761D"/>
              </a:solidFill>
              <a:latin typeface="Cabin"/>
              <a:ea typeface="Cabin"/>
              <a:cs typeface="Cabin"/>
              <a:sym typeface="Cabin"/>
            </a:endParaRPr>
          </a:p>
          <a:p>
            <a:pPr indent="0" lvl="0" marL="0" rtl="0" algn="l">
              <a:spcBef>
                <a:spcPts val="0"/>
              </a:spcBef>
              <a:spcAft>
                <a:spcPts val="0"/>
              </a:spcAft>
              <a:buNone/>
            </a:pPr>
            <a:r>
              <a:t/>
            </a:r>
            <a:endParaRPr sz="1300">
              <a:latin typeface="Cabin"/>
              <a:ea typeface="Cabin"/>
              <a:cs typeface="Cabin"/>
              <a:sym typeface="Cabin"/>
            </a:endParaRPr>
          </a:p>
          <a:p>
            <a:pPr indent="0" lvl="0" marL="0" rtl="0" algn="l">
              <a:spcBef>
                <a:spcPts val="0"/>
              </a:spcBef>
              <a:spcAft>
                <a:spcPts val="0"/>
              </a:spcAft>
              <a:buNone/>
            </a:pPr>
            <a:r>
              <a:t/>
            </a:r>
            <a:endParaRPr sz="1300">
              <a:latin typeface="Cabin"/>
              <a:ea typeface="Cabin"/>
              <a:cs typeface="Cabin"/>
              <a:sym typeface="Cabin"/>
            </a:endParaRPr>
          </a:p>
        </p:txBody>
      </p:sp>
      <p:pic>
        <p:nvPicPr>
          <p:cNvPr id="1003" name="Google Shape;1003;p116"/>
          <p:cNvPicPr preferRelativeResize="0"/>
          <p:nvPr/>
        </p:nvPicPr>
        <p:blipFill>
          <a:blip r:embed="rId3">
            <a:alphaModFix/>
          </a:blip>
          <a:stretch>
            <a:fillRect/>
          </a:stretch>
        </p:blipFill>
        <p:spPr>
          <a:xfrm>
            <a:off x="696750" y="1420225"/>
            <a:ext cx="3385869" cy="269825"/>
          </a:xfrm>
          <a:prstGeom prst="rect">
            <a:avLst/>
          </a:prstGeom>
          <a:noFill/>
          <a:ln>
            <a:noFill/>
          </a:ln>
        </p:spPr>
      </p:pic>
      <p:sp>
        <p:nvSpPr>
          <p:cNvPr id="1004" name="Google Shape;1004;p116"/>
          <p:cNvSpPr txBox="1"/>
          <p:nvPr/>
        </p:nvSpPr>
        <p:spPr>
          <a:xfrm>
            <a:off x="379688" y="2707425"/>
            <a:ext cx="40200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La méthode next de </a:t>
            </a:r>
            <a:r>
              <a:rPr lang="fr">
                <a:solidFill>
                  <a:srgbClr val="1155CC"/>
                </a:solidFill>
                <a:latin typeface="Cabin"/>
                <a:ea typeface="Cabin"/>
                <a:cs typeface="Cabin"/>
                <a:sym typeface="Cabin"/>
              </a:rPr>
              <a:t>mySubject </a:t>
            </a:r>
            <a:r>
              <a:rPr lang="fr">
                <a:latin typeface="Cabin"/>
                <a:ea typeface="Cabin"/>
                <a:cs typeface="Cabin"/>
                <a:sym typeface="Cabin"/>
              </a:rPr>
              <a:t>, qu’il soit </a:t>
            </a:r>
            <a:r>
              <a:rPr lang="fr">
                <a:solidFill>
                  <a:srgbClr val="1155CC"/>
                </a:solidFill>
                <a:latin typeface="Cabin"/>
                <a:ea typeface="Cabin"/>
                <a:cs typeface="Cabin"/>
                <a:sym typeface="Cabin"/>
              </a:rPr>
              <a:t>Subject </a:t>
            </a:r>
            <a:r>
              <a:rPr lang="fr">
                <a:latin typeface="Cabin"/>
                <a:ea typeface="Cabin"/>
                <a:cs typeface="Cabin"/>
                <a:sym typeface="Cabin"/>
              </a:rPr>
              <a:t>où </a:t>
            </a:r>
            <a:r>
              <a:rPr lang="fr">
                <a:solidFill>
                  <a:srgbClr val="1155CC"/>
                </a:solidFill>
                <a:latin typeface="Cabin"/>
                <a:ea typeface="Cabin"/>
                <a:cs typeface="Cabin"/>
                <a:sym typeface="Cabin"/>
              </a:rPr>
              <a:t>BehaviorSubject</a:t>
            </a:r>
            <a:r>
              <a:rPr lang="fr">
                <a:latin typeface="Cabin"/>
                <a:ea typeface="Cabin"/>
                <a:cs typeface="Cabin"/>
                <a:sym typeface="Cabin"/>
              </a:rPr>
              <a:t>, enverra la valeur de property à tous les abonnés (voir slide suivant)</a:t>
            </a:r>
            <a:endParaRPr>
              <a:latin typeface="Cabin"/>
              <a:ea typeface="Cabin"/>
              <a:cs typeface="Cabin"/>
              <a:sym typeface="Cabin"/>
            </a:endParaRPr>
          </a:p>
        </p:txBody>
      </p:sp>
      <p:sp>
        <p:nvSpPr>
          <p:cNvPr id="1005" name="Google Shape;1005;p116"/>
          <p:cNvSpPr/>
          <p:nvPr/>
        </p:nvSpPr>
        <p:spPr>
          <a:xfrm>
            <a:off x="2148950" y="1793600"/>
            <a:ext cx="481500" cy="7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1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11.3 Subscribe</a:t>
            </a:r>
            <a:endParaRPr/>
          </a:p>
        </p:txBody>
      </p:sp>
      <p:sp>
        <p:nvSpPr>
          <p:cNvPr id="1011" name="Google Shape;101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012" name="Google Shape;1012;p11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13" name="Google Shape;1013;p117"/>
          <p:cNvSpPr txBox="1"/>
          <p:nvPr/>
        </p:nvSpPr>
        <p:spPr>
          <a:xfrm>
            <a:off x="404775" y="1152475"/>
            <a:ext cx="2666100" cy="139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fr">
                <a:solidFill>
                  <a:schemeClr val="dk1"/>
                </a:solidFill>
                <a:latin typeface="Cabin"/>
                <a:ea typeface="Cabin"/>
                <a:cs typeface="Cabin"/>
                <a:sym typeface="Cabin"/>
              </a:rPr>
              <a:t>Pour suivre l’évolution d’un </a:t>
            </a:r>
            <a:r>
              <a:rPr lang="fr">
                <a:solidFill>
                  <a:srgbClr val="1155CC"/>
                </a:solidFill>
                <a:latin typeface="Cabin"/>
                <a:ea typeface="Cabin"/>
                <a:cs typeface="Cabin"/>
                <a:sym typeface="Cabin"/>
              </a:rPr>
              <a:t>observable</a:t>
            </a:r>
            <a:r>
              <a:rPr lang="fr">
                <a:solidFill>
                  <a:schemeClr val="dk1"/>
                </a:solidFill>
                <a:latin typeface="Cabin"/>
                <a:ea typeface="Cabin"/>
                <a:cs typeface="Cabin"/>
                <a:sym typeface="Cabin"/>
              </a:rPr>
              <a:t>, il sera nécessaire de s’y abonner via la méthode </a:t>
            </a:r>
            <a:r>
              <a:rPr b="1" lang="fr">
                <a:solidFill>
                  <a:srgbClr val="45818E"/>
                </a:solidFill>
                <a:latin typeface="Cabin"/>
                <a:ea typeface="Cabin"/>
                <a:cs typeface="Cabin"/>
                <a:sym typeface="Cabin"/>
              </a:rPr>
              <a:t>subscribe()</a:t>
            </a:r>
            <a:r>
              <a:rPr lang="fr">
                <a:solidFill>
                  <a:schemeClr val="dk1"/>
                </a:solidFill>
                <a:latin typeface="Cabin"/>
                <a:ea typeface="Cabin"/>
                <a:cs typeface="Cabin"/>
                <a:sym typeface="Cabin"/>
              </a:rPr>
              <a:t> disponible pour n’importe quel type observable</a:t>
            </a:r>
            <a:endParaRPr sz="1000">
              <a:latin typeface="Cabin"/>
              <a:ea typeface="Cabin"/>
              <a:cs typeface="Cabin"/>
              <a:sym typeface="Cabin"/>
            </a:endParaRPr>
          </a:p>
        </p:txBody>
      </p:sp>
      <p:pic>
        <p:nvPicPr>
          <p:cNvPr id="1014" name="Google Shape;1014;p117"/>
          <p:cNvPicPr preferRelativeResize="0"/>
          <p:nvPr/>
        </p:nvPicPr>
        <p:blipFill>
          <a:blip r:embed="rId3">
            <a:alphaModFix/>
          </a:blip>
          <a:stretch>
            <a:fillRect/>
          </a:stretch>
        </p:blipFill>
        <p:spPr>
          <a:xfrm>
            <a:off x="4009850" y="1152475"/>
            <a:ext cx="4315050" cy="485025"/>
          </a:xfrm>
          <a:prstGeom prst="rect">
            <a:avLst/>
          </a:prstGeom>
          <a:noFill/>
          <a:ln>
            <a:noFill/>
          </a:ln>
        </p:spPr>
      </p:pic>
      <p:sp>
        <p:nvSpPr>
          <p:cNvPr id="1015" name="Google Shape;1015;p117"/>
          <p:cNvSpPr txBox="1"/>
          <p:nvPr/>
        </p:nvSpPr>
        <p:spPr>
          <a:xfrm>
            <a:off x="4157375" y="1982875"/>
            <a:ext cx="4020000" cy="258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Cabin"/>
                <a:ea typeface="Cabin"/>
                <a:cs typeface="Cabin"/>
                <a:sym typeface="Cabin"/>
              </a:rPr>
              <a:t>La méthode </a:t>
            </a:r>
            <a:r>
              <a:rPr b="1" lang="fr" sz="1200">
                <a:solidFill>
                  <a:srgbClr val="45818E"/>
                </a:solidFill>
                <a:latin typeface="Cabin"/>
                <a:ea typeface="Cabin"/>
                <a:cs typeface="Cabin"/>
                <a:sym typeface="Cabin"/>
              </a:rPr>
              <a:t>subscribe()</a:t>
            </a:r>
            <a:r>
              <a:rPr lang="fr" sz="1200">
                <a:latin typeface="Cabin"/>
                <a:ea typeface="Cabin"/>
                <a:cs typeface="Cabin"/>
                <a:sym typeface="Cabin"/>
              </a:rPr>
              <a:t> attend jusqu’à trois lambas, </a:t>
            </a:r>
            <a:endParaRPr sz="1200">
              <a:latin typeface="Cabin"/>
              <a:ea typeface="Cabin"/>
              <a:cs typeface="Cabin"/>
              <a:sym typeface="Cabin"/>
            </a:endParaRPr>
          </a:p>
          <a:p>
            <a:pPr indent="0" lvl="0" marL="0" rtl="0" algn="l">
              <a:spcBef>
                <a:spcPts val="0"/>
              </a:spcBef>
              <a:spcAft>
                <a:spcPts val="0"/>
              </a:spcAft>
              <a:buNone/>
            </a:pPr>
            <a:r>
              <a:t/>
            </a:r>
            <a:endParaRPr sz="1200">
              <a:latin typeface="Cabin"/>
              <a:ea typeface="Cabin"/>
              <a:cs typeface="Cabin"/>
              <a:sym typeface="Cabin"/>
            </a:endParaRPr>
          </a:p>
          <a:p>
            <a:pPr indent="0" lvl="0" marL="0" rtl="0" algn="l">
              <a:spcBef>
                <a:spcPts val="0"/>
              </a:spcBef>
              <a:spcAft>
                <a:spcPts val="0"/>
              </a:spcAft>
              <a:buNone/>
            </a:pPr>
            <a:r>
              <a:rPr lang="fr" sz="1200">
                <a:latin typeface="Cabin"/>
                <a:ea typeface="Cabin"/>
                <a:cs typeface="Cabin"/>
                <a:sym typeface="Cabin"/>
              </a:rPr>
              <a:t>1)  le paramètre d’entrée représente la valeur émise par </a:t>
            </a:r>
            <a:r>
              <a:rPr lang="fr" sz="1200">
                <a:solidFill>
                  <a:srgbClr val="1155CC"/>
                </a:solidFill>
                <a:latin typeface="Cabin"/>
                <a:ea typeface="Cabin"/>
                <a:cs typeface="Cabin"/>
                <a:sym typeface="Cabin"/>
              </a:rPr>
              <a:t>l’observable</a:t>
            </a:r>
            <a:r>
              <a:rPr lang="fr" sz="1200">
                <a:latin typeface="Cabin"/>
                <a:ea typeface="Cabin"/>
                <a:cs typeface="Cabin"/>
                <a:sym typeface="Cabin"/>
              </a:rPr>
              <a:t>. Et dont l’expression représente le traitement exécuté à chaque nouvelle émission de l’observable</a:t>
            </a:r>
            <a:endParaRPr sz="1200">
              <a:latin typeface="Cabin"/>
              <a:ea typeface="Cabin"/>
              <a:cs typeface="Cabin"/>
              <a:sym typeface="Cabin"/>
            </a:endParaRPr>
          </a:p>
          <a:p>
            <a:pPr indent="0" lvl="0" marL="0" rtl="0" algn="l">
              <a:spcBef>
                <a:spcPts val="0"/>
              </a:spcBef>
              <a:spcAft>
                <a:spcPts val="0"/>
              </a:spcAft>
              <a:buNone/>
            </a:pPr>
            <a:r>
              <a:t/>
            </a:r>
            <a:endParaRPr sz="1200">
              <a:latin typeface="Cabin"/>
              <a:ea typeface="Cabin"/>
              <a:cs typeface="Cabin"/>
              <a:sym typeface="Cabin"/>
            </a:endParaRPr>
          </a:p>
          <a:p>
            <a:pPr indent="0" lvl="0" marL="0" rtl="0" algn="l">
              <a:spcBef>
                <a:spcPts val="0"/>
              </a:spcBef>
              <a:spcAft>
                <a:spcPts val="0"/>
              </a:spcAft>
              <a:buNone/>
            </a:pPr>
            <a:r>
              <a:rPr lang="fr" sz="1200">
                <a:latin typeface="Cabin"/>
                <a:ea typeface="Cabin"/>
                <a:cs typeface="Cabin"/>
                <a:sym typeface="Cabin"/>
              </a:rPr>
              <a:t>2) le paramètre d’entrée représente l’éventuel erreur retournée par l’observable et l’expression, le traitement à faire en cas d’erreur.</a:t>
            </a:r>
            <a:br>
              <a:rPr lang="fr" sz="1200">
                <a:latin typeface="Cabin"/>
                <a:ea typeface="Cabin"/>
                <a:cs typeface="Cabin"/>
                <a:sym typeface="Cabin"/>
              </a:rPr>
            </a:br>
            <a:br>
              <a:rPr lang="fr" sz="1200">
                <a:latin typeface="Cabin"/>
                <a:ea typeface="Cabin"/>
                <a:cs typeface="Cabin"/>
                <a:sym typeface="Cabin"/>
              </a:rPr>
            </a:br>
            <a:r>
              <a:rPr lang="fr" sz="1200">
                <a:latin typeface="Cabin"/>
                <a:ea typeface="Cabin"/>
                <a:cs typeface="Cabin"/>
                <a:sym typeface="Cabin"/>
              </a:rPr>
              <a:t>3) Représente l’action à effectuer qu’il y ai des erreurs ou pas</a:t>
            </a:r>
            <a:endParaRPr sz="1200">
              <a:latin typeface="Cabin"/>
              <a:ea typeface="Cabin"/>
              <a:cs typeface="Cabin"/>
              <a:sym typeface="Cabin"/>
            </a:endParaRPr>
          </a:p>
          <a:p>
            <a:pPr indent="0" lvl="0" marL="0" rtl="0" algn="l">
              <a:spcBef>
                <a:spcPts val="0"/>
              </a:spcBef>
              <a:spcAft>
                <a:spcPts val="0"/>
              </a:spcAft>
              <a:buNone/>
            </a:pPr>
            <a:r>
              <a:t/>
            </a:r>
            <a:endParaRPr sz="1200">
              <a:latin typeface="Cabin"/>
              <a:ea typeface="Cabin"/>
              <a:cs typeface="Cabin"/>
              <a:sym typeface="Cabin"/>
            </a:endParaRPr>
          </a:p>
          <a:p>
            <a:pPr indent="0" lvl="0" marL="0" rtl="0" algn="l">
              <a:spcBef>
                <a:spcPts val="0"/>
              </a:spcBef>
              <a:spcAft>
                <a:spcPts val="0"/>
              </a:spcAft>
              <a:buNone/>
            </a:pPr>
            <a:r>
              <a:rPr lang="fr" sz="1200">
                <a:latin typeface="Cabin"/>
                <a:ea typeface="Cabin"/>
                <a:cs typeface="Cabin"/>
                <a:sym typeface="Cabin"/>
              </a:rPr>
              <a:t>Nous pouvons comparer ça à un bloc “try catch finally”</a:t>
            </a:r>
            <a:endParaRPr sz="1200">
              <a:latin typeface="Cabin"/>
              <a:ea typeface="Cabin"/>
              <a:cs typeface="Cabin"/>
              <a:sym typeface="Cabin"/>
            </a:endParaRPr>
          </a:p>
        </p:txBody>
      </p:sp>
      <p:pic>
        <p:nvPicPr>
          <p:cNvPr id="1016" name="Google Shape;1016;p117"/>
          <p:cNvPicPr preferRelativeResize="0"/>
          <p:nvPr/>
        </p:nvPicPr>
        <p:blipFill>
          <a:blip r:embed="rId4">
            <a:alphaModFix/>
          </a:blip>
          <a:stretch>
            <a:fillRect/>
          </a:stretch>
        </p:blipFill>
        <p:spPr>
          <a:xfrm>
            <a:off x="404775" y="2856180"/>
            <a:ext cx="3605076" cy="102709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18"/>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11.4 Subscription</a:t>
            </a:r>
            <a:endParaRPr/>
          </a:p>
        </p:txBody>
      </p:sp>
      <p:sp>
        <p:nvSpPr>
          <p:cNvPr id="1022" name="Google Shape;1022;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023" name="Google Shape;1023;p11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24" name="Google Shape;1024;p118"/>
          <p:cNvSpPr txBox="1"/>
          <p:nvPr/>
        </p:nvSpPr>
        <p:spPr>
          <a:xfrm>
            <a:off x="404775" y="1500475"/>
            <a:ext cx="40200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L’objet </a:t>
            </a:r>
            <a:r>
              <a:rPr b="1" lang="fr">
                <a:solidFill>
                  <a:srgbClr val="1155CC"/>
                </a:solidFill>
                <a:latin typeface="Cabin"/>
                <a:ea typeface="Cabin"/>
                <a:cs typeface="Cabin"/>
                <a:sym typeface="Cabin"/>
              </a:rPr>
              <a:t>Subscription </a:t>
            </a:r>
            <a:r>
              <a:rPr lang="fr">
                <a:latin typeface="Cabin"/>
                <a:ea typeface="Cabin"/>
                <a:cs typeface="Cabin"/>
                <a:sym typeface="Cabin"/>
              </a:rPr>
              <a:t>permet de stocker le statut de la méthode </a:t>
            </a:r>
            <a:r>
              <a:rPr b="1" lang="fr">
                <a:solidFill>
                  <a:srgbClr val="38761D"/>
                </a:solidFill>
                <a:latin typeface="Cabin"/>
                <a:ea typeface="Cabin"/>
                <a:cs typeface="Cabin"/>
                <a:sym typeface="Cabin"/>
              </a:rPr>
              <a:t>subscribe() </a:t>
            </a:r>
            <a:r>
              <a:rPr lang="fr">
                <a:latin typeface="Cabin"/>
                <a:ea typeface="Cabin"/>
                <a:cs typeface="Cabin"/>
                <a:sym typeface="Cabin"/>
              </a:rPr>
              <a:t>. Ce qui veut dire qu’il est possible d’agir sur cette souscription pour s’en désabonner par exemple. </a:t>
            </a:r>
            <a:endParaRPr>
              <a:latin typeface="Cabin"/>
              <a:ea typeface="Cabin"/>
              <a:cs typeface="Cabin"/>
              <a:sym typeface="Cabin"/>
            </a:endParaRPr>
          </a:p>
        </p:txBody>
      </p:sp>
      <p:pic>
        <p:nvPicPr>
          <p:cNvPr id="1025" name="Google Shape;1025;p118"/>
          <p:cNvPicPr preferRelativeResize="0"/>
          <p:nvPr/>
        </p:nvPicPr>
        <p:blipFill>
          <a:blip r:embed="rId3">
            <a:alphaModFix/>
          </a:blip>
          <a:stretch>
            <a:fillRect/>
          </a:stretch>
        </p:blipFill>
        <p:spPr>
          <a:xfrm>
            <a:off x="5728661" y="1683400"/>
            <a:ext cx="1892101" cy="254400"/>
          </a:xfrm>
          <a:prstGeom prst="rect">
            <a:avLst/>
          </a:prstGeom>
          <a:noFill/>
          <a:ln>
            <a:noFill/>
          </a:ln>
        </p:spPr>
      </p:pic>
      <p:pic>
        <p:nvPicPr>
          <p:cNvPr id="1026" name="Google Shape;1026;p118"/>
          <p:cNvPicPr preferRelativeResize="0"/>
          <p:nvPr/>
        </p:nvPicPr>
        <p:blipFill>
          <a:blip r:embed="rId4">
            <a:alphaModFix/>
          </a:blip>
          <a:stretch>
            <a:fillRect/>
          </a:stretch>
        </p:blipFill>
        <p:spPr>
          <a:xfrm>
            <a:off x="4652777" y="2749000"/>
            <a:ext cx="4043836" cy="572700"/>
          </a:xfrm>
          <a:prstGeom prst="rect">
            <a:avLst/>
          </a:prstGeom>
          <a:noFill/>
          <a:ln>
            <a:noFill/>
          </a:ln>
        </p:spPr>
      </p:pic>
      <p:sp>
        <p:nvSpPr>
          <p:cNvPr id="1027" name="Google Shape;1027;p118"/>
          <p:cNvSpPr/>
          <p:nvPr/>
        </p:nvSpPr>
        <p:spPr>
          <a:xfrm>
            <a:off x="6458400" y="2018800"/>
            <a:ext cx="432600" cy="64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8" name="Google Shape;1028;p118"/>
          <p:cNvPicPr preferRelativeResize="0"/>
          <p:nvPr/>
        </p:nvPicPr>
        <p:blipFill>
          <a:blip r:embed="rId5">
            <a:alphaModFix/>
          </a:blip>
          <a:stretch>
            <a:fillRect/>
          </a:stretch>
        </p:blipFill>
        <p:spPr>
          <a:xfrm>
            <a:off x="5536694" y="3963948"/>
            <a:ext cx="2276019" cy="649200"/>
          </a:xfrm>
          <a:prstGeom prst="rect">
            <a:avLst/>
          </a:prstGeom>
          <a:noFill/>
          <a:ln>
            <a:noFill/>
          </a:ln>
        </p:spPr>
      </p:pic>
      <p:sp>
        <p:nvSpPr>
          <p:cNvPr id="1029" name="Google Shape;1029;p118"/>
          <p:cNvSpPr/>
          <p:nvPr/>
        </p:nvSpPr>
        <p:spPr>
          <a:xfrm>
            <a:off x="6511375" y="3405725"/>
            <a:ext cx="379800" cy="48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11.5 Opérateurs RXJS</a:t>
            </a:r>
            <a:endParaRPr/>
          </a:p>
        </p:txBody>
      </p:sp>
      <p:sp>
        <p:nvSpPr>
          <p:cNvPr id="1035" name="Google Shape;1035;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036" name="Google Shape;1036;p11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37" name="Google Shape;1037;p119"/>
          <p:cNvSpPr txBox="1"/>
          <p:nvPr/>
        </p:nvSpPr>
        <p:spPr>
          <a:xfrm>
            <a:off x="432675" y="1207350"/>
            <a:ext cx="402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Nous sommes capable de nous abonnés à des observables. Il temps d’apprendre à s’en servir.</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Il est possible d’appliquer différents opérateurs à l’observable avant de déclarer la souscription. </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Au travers de la méthode </a:t>
            </a:r>
            <a:r>
              <a:rPr b="1" lang="fr">
                <a:solidFill>
                  <a:srgbClr val="1155CC"/>
                </a:solidFill>
                <a:latin typeface="Cabin"/>
                <a:ea typeface="Cabin"/>
                <a:cs typeface="Cabin"/>
                <a:sym typeface="Cabin"/>
              </a:rPr>
              <a:t>.pipe() </a:t>
            </a:r>
            <a:endParaRPr>
              <a:latin typeface="Cabin"/>
              <a:ea typeface="Cabin"/>
              <a:cs typeface="Cabin"/>
              <a:sym typeface="Cabin"/>
            </a:endParaRPr>
          </a:p>
        </p:txBody>
      </p:sp>
      <p:pic>
        <p:nvPicPr>
          <p:cNvPr id="1038" name="Google Shape;1038;p119"/>
          <p:cNvPicPr preferRelativeResize="0"/>
          <p:nvPr/>
        </p:nvPicPr>
        <p:blipFill>
          <a:blip r:embed="rId3">
            <a:alphaModFix/>
          </a:blip>
          <a:stretch>
            <a:fillRect/>
          </a:stretch>
        </p:blipFill>
        <p:spPr>
          <a:xfrm>
            <a:off x="4689874" y="1717750"/>
            <a:ext cx="3629475" cy="760050"/>
          </a:xfrm>
          <a:prstGeom prst="rect">
            <a:avLst/>
          </a:prstGeom>
          <a:noFill/>
          <a:ln>
            <a:noFill/>
          </a:ln>
        </p:spPr>
      </p:pic>
      <p:sp>
        <p:nvSpPr>
          <p:cNvPr id="1039" name="Google Shape;1039;p119"/>
          <p:cNvSpPr txBox="1"/>
          <p:nvPr/>
        </p:nvSpPr>
        <p:spPr>
          <a:xfrm>
            <a:off x="2428700" y="3461575"/>
            <a:ext cx="402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latin typeface="Cabin"/>
                <a:ea typeface="Cabin"/>
                <a:cs typeface="Cabin"/>
                <a:sym typeface="Cabin"/>
              </a:rPr>
              <a:t>Ce cours ne couvre pas la liste des opérateurs. </a:t>
            </a:r>
            <a:endParaRPr>
              <a:solidFill>
                <a:srgbClr val="FF0000"/>
              </a:solidFill>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La liste exhaustive se trouve ici : </a:t>
            </a:r>
            <a:r>
              <a:rPr lang="fr" u="sng">
                <a:solidFill>
                  <a:schemeClr val="hlink"/>
                </a:solidFill>
                <a:latin typeface="Cabin"/>
                <a:ea typeface="Cabin"/>
                <a:cs typeface="Cabin"/>
                <a:sym typeface="Cabin"/>
                <a:hlinkClick r:id="rId4"/>
              </a:rPr>
              <a:t>https://www.learnrxjs.io/learn-rxjs/operators</a:t>
            </a:r>
            <a:endParaRPr>
              <a:latin typeface="Cabin"/>
              <a:ea typeface="Cabin"/>
              <a:cs typeface="Cabin"/>
              <a:sym typeface="Cabin"/>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20"/>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12 HttpClient</a:t>
            </a:r>
            <a:endParaRPr/>
          </a:p>
        </p:txBody>
      </p:sp>
      <p:sp>
        <p:nvSpPr>
          <p:cNvPr id="1045" name="Google Shape;1045;p120"/>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
        <p:nvSpPr>
          <p:cNvPr id="1046" name="Google Shape;1046;p12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21"/>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2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53" name="Google Shape;1053;p121"/>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HttpClient</a:t>
            </a:r>
            <a:endParaRPr u="sng"/>
          </a:p>
          <a:p>
            <a:pPr indent="0" lvl="0" marL="0" rtl="0" algn="l">
              <a:spcBef>
                <a:spcPts val="1600"/>
              </a:spcBef>
              <a:spcAft>
                <a:spcPts val="0"/>
              </a:spcAft>
              <a:buNone/>
            </a:pPr>
            <a:r>
              <a:rPr lang="fr"/>
              <a:t>12.1 Discussion API &lt;-&gt; Angular</a:t>
            </a:r>
            <a:endParaRPr/>
          </a:p>
          <a:p>
            <a:pPr indent="0" lvl="0" marL="0" rtl="0" algn="l">
              <a:spcBef>
                <a:spcPts val="1600"/>
              </a:spcBef>
              <a:spcAft>
                <a:spcPts val="0"/>
              </a:spcAft>
              <a:buNone/>
            </a:pPr>
            <a:r>
              <a:rPr lang="fr"/>
              <a:t>12.2 HttpVerbs de base</a:t>
            </a:r>
            <a:endParaRPr/>
          </a:p>
          <a:p>
            <a:pPr indent="0" lvl="0" marL="0" rtl="0" algn="l">
              <a:spcBef>
                <a:spcPts val="1600"/>
              </a:spcBef>
              <a:spcAft>
                <a:spcPts val="0"/>
              </a:spcAft>
              <a:buNone/>
            </a:pPr>
            <a:r>
              <a:rPr lang="fr"/>
              <a:t>12.3 Resolver </a:t>
            </a:r>
            <a:endParaRPr/>
          </a:p>
          <a:p>
            <a:pPr indent="0" lvl="0" marL="0" rtl="0" algn="l">
              <a:spcBef>
                <a:spcPts val="1600"/>
              </a:spcBef>
              <a:spcAft>
                <a:spcPts val="0"/>
              </a:spcAft>
              <a:buNone/>
            </a:pPr>
            <a:r>
              <a:rPr lang="fr"/>
              <a:t>12.4 Interceptor</a:t>
            </a:r>
            <a:endParaRPr/>
          </a:p>
          <a:p>
            <a:pPr indent="0" lvl="0" marL="0" rtl="0" algn="l">
              <a:spcBef>
                <a:spcPts val="1600"/>
              </a:spcBef>
              <a:spcAft>
                <a:spcPts val="1600"/>
              </a:spcAft>
              <a:buNone/>
            </a:pPr>
            <a:r>
              <a:t/>
            </a:r>
            <a:endParaRPr/>
          </a:p>
        </p:txBody>
      </p:sp>
      <p:sp>
        <p:nvSpPr>
          <p:cNvPr id="1054" name="Google Shape;1054;p121"/>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2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12.1 Api &lt;&gt; Angular</a:t>
            </a:r>
            <a:endParaRPr/>
          </a:p>
        </p:txBody>
      </p:sp>
      <p:sp>
        <p:nvSpPr>
          <p:cNvPr id="1060" name="Google Shape;1060;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061" name="Google Shape;1061;p12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62" name="Google Shape;1062;p122"/>
          <p:cNvSpPr txBox="1"/>
          <p:nvPr/>
        </p:nvSpPr>
        <p:spPr>
          <a:xfrm>
            <a:off x="311700" y="1152475"/>
            <a:ext cx="77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La discussion entre API et Angular passe par la le module </a:t>
            </a:r>
            <a:r>
              <a:rPr b="1" lang="fr">
                <a:solidFill>
                  <a:srgbClr val="1155CC"/>
                </a:solidFill>
                <a:latin typeface="Cabin"/>
                <a:ea typeface="Cabin"/>
                <a:cs typeface="Cabin"/>
                <a:sym typeface="Cabin"/>
              </a:rPr>
              <a:t>HttpClient</a:t>
            </a:r>
            <a:r>
              <a:rPr lang="fr">
                <a:latin typeface="Cabin"/>
                <a:ea typeface="Cabin"/>
                <a:cs typeface="Cabin"/>
                <a:sym typeface="Cabin"/>
              </a:rPr>
              <a:t> ( =&gt; importer </a:t>
            </a:r>
            <a:r>
              <a:rPr b="1" lang="fr">
                <a:solidFill>
                  <a:srgbClr val="38761D"/>
                </a:solidFill>
                <a:latin typeface="Cabin"/>
                <a:ea typeface="Cabin"/>
                <a:cs typeface="Cabin"/>
                <a:sym typeface="Cabin"/>
              </a:rPr>
              <a:t>HttpClientModule</a:t>
            </a:r>
            <a:r>
              <a:rPr lang="fr">
                <a:latin typeface="Cabin"/>
                <a:ea typeface="Cabin"/>
                <a:cs typeface="Cabin"/>
                <a:sym typeface="Cabin"/>
              </a:rPr>
              <a:t>)</a:t>
            </a:r>
            <a:endParaRPr>
              <a:latin typeface="Cabin"/>
              <a:ea typeface="Cabin"/>
              <a:cs typeface="Cabin"/>
              <a:sym typeface="Cabin"/>
            </a:endParaRPr>
          </a:p>
        </p:txBody>
      </p:sp>
      <p:sp>
        <p:nvSpPr>
          <p:cNvPr id="1063" name="Google Shape;1063;p122"/>
          <p:cNvSpPr/>
          <p:nvPr/>
        </p:nvSpPr>
        <p:spPr>
          <a:xfrm>
            <a:off x="1065975" y="1858525"/>
            <a:ext cx="1572600" cy="154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API </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fr" sz="1200"/>
              <a:t>Database</a:t>
            </a:r>
            <a:endParaRPr sz="1200"/>
          </a:p>
          <a:p>
            <a:pPr indent="-304800" lvl="0" marL="457200" rtl="0" algn="l">
              <a:spcBef>
                <a:spcPts val="0"/>
              </a:spcBef>
              <a:spcAft>
                <a:spcPts val="0"/>
              </a:spcAft>
              <a:buSzPts val="1200"/>
              <a:buChar char="-"/>
            </a:pPr>
            <a:r>
              <a:rPr lang="fr" sz="1200"/>
              <a:t>Controller</a:t>
            </a:r>
            <a:endParaRPr sz="1200"/>
          </a:p>
          <a:p>
            <a:pPr indent="-304800" lvl="0" marL="457200" rtl="0" algn="l">
              <a:spcBef>
                <a:spcPts val="0"/>
              </a:spcBef>
              <a:spcAft>
                <a:spcPts val="0"/>
              </a:spcAft>
              <a:buSzPts val="1200"/>
              <a:buChar char="-"/>
            </a:pPr>
            <a:r>
              <a:rPr lang="fr" sz="1200"/>
              <a:t>Models</a:t>
            </a:r>
            <a:endParaRPr sz="1200"/>
          </a:p>
          <a:p>
            <a:pPr indent="-304800" lvl="0" marL="457200" rtl="0" algn="l">
              <a:spcBef>
                <a:spcPts val="0"/>
              </a:spcBef>
              <a:spcAft>
                <a:spcPts val="0"/>
              </a:spcAft>
              <a:buSzPts val="1200"/>
              <a:buChar char="-"/>
            </a:pPr>
            <a:r>
              <a:rPr lang="fr" sz="1200"/>
              <a:t>…</a:t>
            </a:r>
            <a:endParaRPr sz="1200"/>
          </a:p>
        </p:txBody>
      </p:sp>
      <p:sp>
        <p:nvSpPr>
          <p:cNvPr id="1064" name="Google Shape;1064;p122"/>
          <p:cNvSpPr/>
          <p:nvPr/>
        </p:nvSpPr>
        <p:spPr>
          <a:xfrm>
            <a:off x="6090725" y="1898575"/>
            <a:ext cx="1684800" cy="154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Angular</a:t>
            </a:r>
            <a:r>
              <a:rPr lang="fr"/>
              <a:t> </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fr" sz="1200"/>
              <a:t>Services</a:t>
            </a:r>
            <a:endParaRPr sz="1200"/>
          </a:p>
          <a:p>
            <a:pPr indent="-304800" lvl="0" marL="457200" rtl="0" algn="l">
              <a:spcBef>
                <a:spcPts val="0"/>
              </a:spcBef>
              <a:spcAft>
                <a:spcPts val="0"/>
              </a:spcAft>
              <a:buSzPts val="1200"/>
              <a:buChar char="-"/>
            </a:pPr>
            <a:r>
              <a:rPr lang="fr" sz="1200"/>
              <a:t>Components</a:t>
            </a:r>
            <a:endParaRPr sz="1200"/>
          </a:p>
          <a:p>
            <a:pPr indent="-304800" lvl="0" marL="457200" rtl="0" algn="l">
              <a:spcBef>
                <a:spcPts val="0"/>
              </a:spcBef>
              <a:spcAft>
                <a:spcPts val="0"/>
              </a:spcAft>
              <a:buSzPts val="1200"/>
              <a:buChar char="-"/>
            </a:pPr>
            <a:r>
              <a:rPr lang="fr" sz="1200"/>
              <a:t>Models</a:t>
            </a:r>
            <a:endParaRPr sz="1200"/>
          </a:p>
          <a:p>
            <a:pPr indent="-304800" lvl="0" marL="457200" rtl="0" algn="l">
              <a:spcBef>
                <a:spcPts val="0"/>
              </a:spcBef>
              <a:spcAft>
                <a:spcPts val="0"/>
              </a:spcAft>
              <a:buSzPts val="1200"/>
              <a:buChar char="-"/>
            </a:pPr>
            <a:r>
              <a:rPr lang="fr" sz="1200"/>
              <a:t>HttpClient</a:t>
            </a:r>
            <a:endParaRPr sz="1200"/>
          </a:p>
        </p:txBody>
      </p:sp>
      <p:sp>
        <p:nvSpPr>
          <p:cNvPr id="1065" name="Google Shape;1065;p122"/>
          <p:cNvSpPr/>
          <p:nvPr/>
        </p:nvSpPr>
        <p:spPr>
          <a:xfrm>
            <a:off x="3133000" y="2881725"/>
            <a:ext cx="2463300" cy="513600"/>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1066" name="Google Shape;1066;p122"/>
          <p:cNvSpPr/>
          <p:nvPr/>
        </p:nvSpPr>
        <p:spPr>
          <a:xfrm rot="10800000">
            <a:off x="3133000" y="1932050"/>
            <a:ext cx="2463300" cy="513600"/>
          </a:xfrm>
          <a:prstGeom prst="righ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1067" name="Google Shape;1067;p122"/>
          <p:cNvSpPr txBox="1"/>
          <p:nvPr/>
        </p:nvSpPr>
        <p:spPr>
          <a:xfrm>
            <a:off x="3897900" y="1988750"/>
            <a:ext cx="11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HttpRequest</a:t>
            </a:r>
            <a:endParaRPr>
              <a:latin typeface="Cabin"/>
              <a:ea typeface="Cabin"/>
              <a:cs typeface="Cabin"/>
              <a:sym typeface="Cabin"/>
            </a:endParaRPr>
          </a:p>
        </p:txBody>
      </p:sp>
      <p:sp>
        <p:nvSpPr>
          <p:cNvPr id="1068" name="Google Shape;1068;p122"/>
          <p:cNvSpPr txBox="1"/>
          <p:nvPr/>
        </p:nvSpPr>
        <p:spPr>
          <a:xfrm>
            <a:off x="3833700" y="2938425"/>
            <a:ext cx="12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HttpResponse</a:t>
            </a:r>
            <a:endParaRPr>
              <a:latin typeface="Cabin"/>
              <a:ea typeface="Cabin"/>
              <a:cs typeface="Cabin"/>
              <a:sym typeface="Cabin"/>
            </a:endParaRPr>
          </a:p>
        </p:txBody>
      </p:sp>
      <p:sp>
        <p:nvSpPr>
          <p:cNvPr id="1069" name="Google Shape;1069;p122"/>
          <p:cNvSpPr/>
          <p:nvPr/>
        </p:nvSpPr>
        <p:spPr>
          <a:xfrm>
            <a:off x="3833700" y="2371650"/>
            <a:ext cx="1251900" cy="40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Header, HttpVerb, Content,...</a:t>
            </a:r>
            <a:endParaRPr sz="1000"/>
          </a:p>
        </p:txBody>
      </p:sp>
      <p:sp>
        <p:nvSpPr>
          <p:cNvPr id="1070" name="Google Shape;1070;p122"/>
          <p:cNvSpPr/>
          <p:nvPr/>
        </p:nvSpPr>
        <p:spPr>
          <a:xfrm>
            <a:off x="3745500" y="3338625"/>
            <a:ext cx="1428300" cy="40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000"/>
              <a:t>Header, Status code, ResponseMessage</a:t>
            </a:r>
            <a:endParaRPr sz="1000"/>
          </a:p>
        </p:txBody>
      </p:sp>
      <p:sp>
        <p:nvSpPr>
          <p:cNvPr id="1071" name="Google Shape;1071;p122"/>
          <p:cNvSpPr txBox="1"/>
          <p:nvPr/>
        </p:nvSpPr>
        <p:spPr>
          <a:xfrm>
            <a:off x="1504000" y="4168675"/>
            <a:ext cx="57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latin typeface="Cabin"/>
                <a:ea typeface="Cabin"/>
                <a:cs typeface="Cabin"/>
                <a:sym typeface="Cabin"/>
              </a:rPr>
              <a:t>Remarque : </a:t>
            </a:r>
            <a:r>
              <a:rPr b="1" lang="fr">
                <a:solidFill>
                  <a:srgbClr val="FF0000"/>
                </a:solidFill>
                <a:latin typeface="Cabin"/>
                <a:ea typeface="Cabin"/>
                <a:cs typeface="Cabin"/>
                <a:sym typeface="Cabin"/>
              </a:rPr>
              <a:t>Chaque action Http retourne un objet de type Observable&lt;T&gt;</a:t>
            </a:r>
            <a:endParaRPr b="1">
              <a:solidFill>
                <a:srgbClr val="FF0000"/>
              </a:solidFill>
              <a:latin typeface="Cabin"/>
              <a:ea typeface="Cabin"/>
              <a:cs typeface="Cabin"/>
              <a:sym typeface="Cabin"/>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2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12.2 Http Verbs</a:t>
            </a:r>
            <a:endParaRPr/>
          </a:p>
        </p:txBody>
      </p:sp>
      <p:sp>
        <p:nvSpPr>
          <p:cNvPr id="1077" name="Google Shape;1077;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078" name="Google Shape;1078;p12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1079" name="Google Shape;1079;p123"/>
          <p:cNvGraphicFramePr/>
          <p:nvPr/>
        </p:nvGraphicFramePr>
        <p:xfrm>
          <a:off x="311700" y="1152475"/>
          <a:ext cx="3000000" cy="3000000"/>
        </p:xfrm>
        <a:graphic>
          <a:graphicData uri="http://schemas.openxmlformats.org/drawingml/2006/table">
            <a:tbl>
              <a:tblPr>
                <a:noFill/>
                <a:tableStyleId>{CA7D1C60-6AE2-4858-8039-38311F066A87}</a:tableStyleId>
              </a:tblPr>
              <a:tblGrid>
                <a:gridCol w="1228600"/>
                <a:gridCol w="2283750"/>
                <a:gridCol w="3369050"/>
              </a:tblGrid>
              <a:tr h="400150">
                <a:tc>
                  <a:txBody>
                    <a:bodyPr/>
                    <a:lstStyle/>
                    <a:p>
                      <a:pPr indent="0" lvl="0" marL="0" rtl="0" algn="ctr">
                        <a:spcBef>
                          <a:spcPts val="0"/>
                        </a:spcBef>
                        <a:spcAft>
                          <a:spcPts val="0"/>
                        </a:spcAft>
                        <a:buNone/>
                      </a:pPr>
                      <a:r>
                        <a:rPr b="1" lang="fr" u="sng"/>
                        <a:t>Verbe</a:t>
                      </a:r>
                      <a:endParaRPr b="1" u="sng"/>
                    </a:p>
                  </a:txBody>
                  <a:tcPr marT="91425" marB="91425" marR="91425" marL="91425"/>
                </a:tc>
                <a:tc>
                  <a:txBody>
                    <a:bodyPr/>
                    <a:lstStyle/>
                    <a:p>
                      <a:pPr indent="0" lvl="0" marL="0" rtl="0" algn="ctr">
                        <a:spcBef>
                          <a:spcPts val="0"/>
                        </a:spcBef>
                        <a:spcAft>
                          <a:spcPts val="0"/>
                        </a:spcAft>
                        <a:buNone/>
                      </a:pPr>
                      <a:r>
                        <a:rPr b="1" lang="fr" u="sng"/>
                        <a:t>Utilité</a:t>
                      </a:r>
                      <a:endParaRPr b="1" u="sng"/>
                    </a:p>
                  </a:txBody>
                  <a:tcPr marT="91425" marB="91425" marR="91425" marL="91425"/>
                </a:tc>
                <a:tc>
                  <a:txBody>
                    <a:bodyPr/>
                    <a:lstStyle/>
                    <a:p>
                      <a:pPr indent="0" lvl="0" marL="0" rtl="0" algn="ctr">
                        <a:spcBef>
                          <a:spcPts val="0"/>
                        </a:spcBef>
                        <a:spcAft>
                          <a:spcPts val="0"/>
                        </a:spcAft>
                        <a:buNone/>
                      </a:pPr>
                      <a:r>
                        <a:rPr b="1" lang="fr" u="sng"/>
                        <a:t>Exemple Angular</a:t>
                      </a:r>
                      <a:endParaRPr b="1" u="sng"/>
                    </a:p>
                  </a:txBody>
                  <a:tcPr marT="91425" marB="91425" marR="91425" marL="91425"/>
                </a:tc>
              </a:tr>
              <a:tr h="531600">
                <a:tc>
                  <a:txBody>
                    <a:bodyPr/>
                    <a:lstStyle/>
                    <a:p>
                      <a:pPr indent="0" lvl="0" marL="0" rtl="0" algn="l">
                        <a:spcBef>
                          <a:spcPts val="0"/>
                        </a:spcBef>
                        <a:spcAft>
                          <a:spcPts val="0"/>
                        </a:spcAft>
                        <a:buNone/>
                      </a:pPr>
                      <a:r>
                        <a:rPr lang="fr" sz="1200"/>
                        <a:t>Get</a:t>
                      </a:r>
                      <a:endParaRPr sz="1200"/>
                    </a:p>
                  </a:txBody>
                  <a:tcPr marT="91425" marB="91425" marR="91425" marL="91425"/>
                </a:tc>
                <a:tc>
                  <a:txBody>
                    <a:bodyPr/>
                    <a:lstStyle/>
                    <a:p>
                      <a:pPr indent="0" lvl="0" marL="0" rtl="0" algn="l">
                        <a:spcBef>
                          <a:spcPts val="0"/>
                        </a:spcBef>
                        <a:spcAft>
                          <a:spcPts val="0"/>
                        </a:spcAft>
                        <a:buNone/>
                      </a:pPr>
                      <a:r>
                        <a:rPr lang="fr" sz="1200"/>
                        <a:t>Récupération</a:t>
                      </a:r>
                      <a:r>
                        <a:rPr lang="fr" sz="1200"/>
                        <a:t> de données</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54075">
                <a:tc>
                  <a:txBody>
                    <a:bodyPr/>
                    <a:lstStyle/>
                    <a:p>
                      <a:pPr indent="0" lvl="0" marL="0" rtl="0" algn="l">
                        <a:spcBef>
                          <a:spcPts val="0"/>
                        </a:spcBef>
                        <a:spcAft>
                          <a:spcPts val="0"/>
                        </a:spcAft>
                        <a:buNone/>
                      </a:pPr>
                      <a:r>
                        <a:rPr lang="fr" sz="1200"/>
                        <a:t>Post</a:t>
                      </a:r>
                      <a:endParaRPr sz="1200"/>
                    </a:p>
                  </a:txBody>
                  <a:tcPr marT="91425" marB="91425" marR="91425" marL="91425"/>
                </a:tc>
                <a:tc>
                  <a:txBody>
                    <a:bodyPr/>
                    <a:lstStyle/>
                    <a:p>
                      <a:pPr indent="0" lvl="0" marL="0" rtl="0" algn="l">
                        <a:spcBef>
                          <a:spcPts val="0"/>
                        </a:spcBef>
                        <a:spcAft>
                          <a:spcPts val="0"/>
                        </a:spcAft>
                        <a:buNone/>
                      </a:pPr>
                      <a:r>
                        <a:rPr lang="fr" sz="1200"/>
                        <a:t>Envoi de données (possibilité d’en recevoir en retour)</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1600">
                <a:tc>
                  <a:txBody>
                    <a:bodyPr/>
                    <a:lstStyle/>
                    <a:p>
                      <a:pPr indent="0" lvl="0" marL="0" rtl="0" algn="l">
                        <a:spcBef>
                          <a:spcPts val="0"/>
                        </a:spcBef>
                        <a:spcAft>
                          <a:spcPts val="0"/>
                        </a:spcAft>
                        <a:buNone/>
                      </a:pPr>
                      <a:r>
                        <a:rPr lang="fr" sz="1200"/>
                        <a:t>Put</a:t>
                      </a:r>
                      <a:endParaRPr sz="1200"/>
                    </a:p>
                  </a:txBody>
                  <a:tcPr marT="91425" marB="91425" marR="91425" marL="91425"/>
                </a:tc>
                <a:tc>
                  <a:txBody>
                    <a:bodyPr/>
                    <a:lstStyle/>
                    <a:p>
                      <a:pPr indent="0" lvl="0" marL="0" rtl="0" algn="l">
                        <a:spcBef>
                          <a:spcPts val="0"/>
                        </a:spcBef>
                        <a:spcAft>
                          <a:spcPts val="0"/>
                        </a:spcAft>
                        <a:buNone/>
                      </a:pPr>
                      <a:r>
                        <a:rPr lang="fr" sz="1200"/>
                        <a:t>Modification de données</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1600">
                <a:tc>
                  <a:txBody>
                    <a:bodyPr/>
                    <a:lstStyle/>
                    <a:p>
                      <a:pPr indent="0" lvl="0" marL="0" rtl="0" algn="l">
                        <a:spcBef>
                          <a:spcPts val="0"/>
                        </a:spcBef>
                        <a:spcAft>
                          <a:spcPts val="0"/>
                        </a:spcAft>
                        <a:buNone/>
                      </a:pPr>
                      <a:r>
                        <a:rPr lang="fr" sz="1200"/>
                        <a:t>Delete</a:t>
                      </a:r>
                      <a:endParaRPr sz="1200"/>
                    </a:p>
                  </a:txBody>
                  <a:tcPr marT="91425" marB="91425" marR="91425" marL="91425"/>
                </a:tc>
                <a:tc>
                  <a:txBody>
                    <a:bodyPr/>
                    <a:lstStyle/>
                    <a:p>
                      <a:pPr indent="0" lvl="0" marL="0" rtl="0" algn="l">
                        <a:spcBef>
                          <a:spcPts val="0"/>
                        </a:spcBef>
                        <a:spcAft>
                          <a:spcPts val="0"/>
                        </a:spcAft>
                        <a:buNone/>
                      </a:pPr>
                      <a:r>
                        <a:rPr lang="fr" sz="1200"/>
                        <a:t>Suppression de donnée</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80" name="Google Shape;1080;p123"/>
          <p:cNvSpPr txBox="1"/>
          <p:nvPr/>
        </p:nvSpPr>
        <p:spPr>
          <a:xfrm>
            <a:off x="4132625" y="1180075"/>
            <a:ext cx="4621800" cy="5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bin"/>
              <a:ea typeface="Cabin"/>
              <a:cs typeface="Cabin"/>
              <a:sym typeface="Cabin"/>
            </a:endParaRPr>
          </a:p>
        </p:txBody>
      </p:sp>
      <p:pic>
        <p:nvPicPr>
          <p:cNvPr id="1081" name="Google Shape;1081;p123"/>
          <p:cNvPicPr preferRelativeResize="0"/>
          <p:nvPr/>
        </p:nvPicPr>
        <p:blipFill>
          <a:blip r:embed="rId3">
            <a:alphaModFix/>
          </a:blip>
          <a:stretch>
            <a:fillRect/>
          </a:stretch>
        </p:blipFill>
        <p:spPr>
          <a:xfrm>
            <a:off x="4167631" y="1687075"/>
            <a:ext cx="2805044" cy="254400"/>
          </a:xfrm>
          <a:prstGeom prst="rect">
            <a:avLst/>
          </a:prstGeom>
          <a:noFill/>
          <a:ln>
            <a:noFill/>
          </a:ln>
        </p:spPr>
      </p:pic>
      <p:pic>
        <p:nvPicPr>
          <p:cNvPr id="1082" name="Google Shape;1082;p123"/>
          <p:cNvPicPr preferRelativeResize="0"/>
          <p:nvPr/>
        </p:nvPicPr>
        <p:blipFill>
          <a:blip r:embed="rId4">
            <a:alphaModFix/>
          </a:blip>
          <a:stretch>
            <a:fillRect/>
          </a:stretch>
        </p:blipFill>
        <p:spPr>
          <a:xfrm>
            <a:off x="4108600" y="2120291"/>
            <a:ext cx="2923100" cy="483859"/>
          </a:xfrm>
          <a:prstGeom prst="rect">
            <a:avLst/>
          </a:prstGeom>
          <a:noFill/>
          <a:ln>
            <a:noFill/>
          </a:ln>
        </p:spPr>
      </p:pic>
      <p:pic>
        <p:nvPicPr>
          <p:cNvPr id="1083" name="Google Shape;1083;p123"/>
          <p:cNvPicPr preferRelativeResize="0"/>
          <p:nvPr/>
        </p:nvPicPr>
        <p:blipFill>
          <a:blip r:embed="rId5">
            <a:alphaModFix/>
          </a:blip>
          <a:stretch>
            <a:fillRect/>
          </a:stretch>
        </p:blipFill>
        <p:spPr>
          <a:xfrm>
            <a:off x="4151280" y="2651638"/>
            <a:ext cx="2837708" cy="483850"/>
          </a:xfrm>
          <a:prstGeom prst="rect">
            <a:avLst/>
          </a:prstGeom>
          <a:noFill/>
          <a:ln>
            <a:noFill/>
          </a:ln>
        </p:spPr>
      </p:pic>
      <p:pic>
        <p:nvPicPr>
          <p:cNvPr id="1084" name="Google Shape;1084;p123"/>
          <p:cNvPicPr preferRelativeResize="0"/>
          <p:nvPr/>
        </p:nvPicPr>
        <p:blipFill>
          <a:blip r:embed="rId6">
            <a:alphaModFix/>
          </a:blip>
          <a:stretch>
            <a:fillRect/>
          </a:stretch>
        </p:blipFill>
        <p:spPr>
          <a:xfrm>
            <a:off x="4035600" y="3365870"/>
            <a:ext cx="3069075" cy="221655"/>
          </a:xfrm>
          <a:prstGeom prst="rect">
            <a:avLst/>
          </a:prstGeom>
          <a:noFill/>
          <a:ln>
            <a:noFill/>
          </a:ln>
        </p:spPr>
      </p:pic>
      <p:sp>
        <p:nvSpPr>
          <p:cNvPr id="1085" name="Google Shape;1085;p123"/>
          <p:cNvSpPr txBox="1"/>
          <p:nvPr/>
        </p:nvSpPr>
        <p:spPr>
          <a:xfrm>
            <a:off x="2309025" y="4067950"/>
            <a:ext cx="42468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Cabin"/>
                <a:ea typeface="Cabin"/>
                <a:cs typeface="Cabin"/>
                <a:sym typeface="Cabin"/>
              </a:rPr>
              <a:t>Un paramètre optionnel supplémentaire permet de donner des infos de header (comme “Authorization”, “Content-Type”, …)</a:t>
            </a:r>
            <a:endParaRPr sz="1200">
              <a:latin typeface="Cabin"/>
              <a:ea typeface="Cabin"/>
              <a:cs typeface="Cabin"/>
              <a:sym typeface="Cabin"/>
            </a:endParaRPr>
          </a:p>
        </p:txBody>
      </p:sp>
      <p:sp>
        <p:nvSpPr>
          <p:cNvPr id="1086" name="Google Shape;1086;p123"/>
          <p:cNvSpPr txBox="1"/>
          <p:nvPr/>
        </p:nvSpPr>
        <p:spPr>
          <a:xfrm>
            <a:off x="7398450" y="1552625"/>
            <a:ext cx="1433700" cy="1662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1200" u="sng">
                <a:solidFill>
                  <a:srgbClr val="FF0000"/>
                </a:solidFill>
                <a:latin typeface="Cabin"/>
                <a:ea typeface="Cabin"/>
                <a:cs typeface="Cabin"/>
                <a:sym typeface="Cabin"/>
              </a:rPr>
              <a:t>Attention</a:t>
            </a:r>
            <a:r>
              <a:rPr lang="fr" sz="1200">
                <a:solidFill>
                  <a:srgbClr val="FF0000"/>
                </a:solidFill>
                <a:latin typeface="Cabin"/>
                <a:ea typeface="Cabin"/>
                <a:cs typeface="Cabin"/>
                <a:sym typeface="Cabin"/>
              </a:rPr>
              <a:t>: </a:t>
            </a:r>
            <a:endParaRPr sz="1200">
              <a:solidFill>
                <a:srgbClr val="FF0000"/>
              </a:solidFill>
              <a:latin typeface="Cabin"/>
              <a:ea typeface="Cabin"/>
              <a:cs typeface="Cabin"/>
              <a:sym typeface="Cabin"/>
            </a:endParaRPr>
          </a:p>
          <a:p>
            <a:pPr indent="0" lvl="0" marL="0" rtl="0" algn="l">
              <a:spcBef>
                <a:spcPts val="0"/>
              </a:spcBef>
              <a:spcAft>
                <a:spcPts val="0"/>
              </a:spcAft>
              <a:buNone/>
            </a:pPr>
            <a:r>
              <a:rPr lang="fr" sz="1200">
                <a:solidFill>
                  <a:srgbClr val="FF0000"/>
                </a:solidFill>
                <a:latin typeface="Cabin"/>
                <a:ea typeface="Cabin"/>
                <a:cs typeface="Cabin"/>
                <a:sym typeface="Cabin"/>
              </a:rPr>
              <a:t>S’il y a objet en httpResponse, il est </a:t>
            </a:r>
            <a:r>
              <a:rPr lang="fr" sz="1200">
                <a:solidFill>
                  <a:srgbClr val="FF0000"/>
                </a:solidFill>
                <a:latin typeface="Cabin"/>
                <a:ea typeface="Cabin"/>
                <a:cs typeface="Cabin"/>
                <a:sym typeface="Cabin"/>
              </a:rPr>
              <a:t>nécessaire</a:t>
            </a:r>
            <a:r>
              <a:rPr lang="fr" sz="1200">
                <a:solidFill>
                  <a:srgbClr val="FF0000"/>
                </a:solidFill>
                <a:latin typeface="Cabin"/>
                <a:ea typeface="Cabin"/>
                <a:cs typeface="Cabin"/>
                <a:sym typeface="Cabin"/>
              </a:rPr>
              <a:t> de typer la méthode en ajoutant le type entre chevron </a:t>
            </a:r>
            <a:endParaRPr sz="1200">
              <a:solidFill>
                <a:srgbClr val="FF0000"/>
              </a:solidFill>
              <a:latin typeface="Cabin"/>
              <a:ea typeface="Cabin"/>
              <a:cs typeface="Cabin"/>
              <a:sym typeface="Cabin"/>
            </a:endParaRPr>
          </a:p>
          <a:p>
            <a:pPr indent="0" lvl="0" marL="0" rtl="0" algn="l">
              <a:spcBef>
                <a:spcPts val="0"/>
              </a:spcBef>
              <a:spcAft>
                <a:spcPts val="0"/>
              </a:spcAft>
              <a:buNone/>
            </a:pPr>
            <a:r>
              <a:rPr lang="fr" sz="1200">
                <a:solidFill>
                  <a:srgbClr val="FF0000"/>
                </a:solidFill>
                <a:latin typeface="Cabin"/>
                <a:ea typeface="Cabin"/>
                <a:cs typeface="Cabin"/>
                <a:sym typeface="Cabin"/>
              </a:rPr>
              <a:t>(ex :  get&lt;T&gt;)</a:t>
            </a:r>
            <a:endParaRPr sz="1200">
              <a:solidFill>
                <a:srgbClr val="FF0000"/>
              </a:solidFill>
              <a:latin typeface="Cabin"/>
              <a:ea typeface="Cabin"/>
              <a:cs typeface="Cabin"/>
              <a:sym typeface="Cabin"/>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12.3</a:t>
            </a:r>
            <a:r>
              <a:rPr lang="fr"/>
              <a:t> Resolver</a:t>
            </a:r>
            <a:endParaRPr/>
          </a:p>
        </p:txBody>
      </p:sp>
      <p:sp>
        <p:nvSpPr>
          <p:cNvPr id="1092" name="Google Shape;1092;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Le resolver permet de “résoudre un objet” durant la navigation.</a:t>
            </a:r>
            <a:endParaRPr sz="1600"/>
          </a:p>
          <a:p>
            <a:pPr indent="0" lvl="0" marL="0" rtl="0" algn="l">
              <a:spcBef>
                <a:spcPts val="1600"/>
              </a:spcBef>
              <a:spcAft>
                <a:spcPts val="0"/>
              </a:spcAft>
              <a:buNone/>
            </a:pPr>
            <a:r>
              <a:rPr lang="fr" sz="1600"/>
              <a:t>Exemple : </a:t>
            </a:r>
            <a:endParaRPr sz="1600"/>
          </a:p>
          <a:p>
            <a:pPr indent="-330200" lvl="0" marL="457200" rtl="0" algn="l">
              <a:spcBef>
                <a:spcPts val="1600"/>
              </a:spcBef>
              <a:spcAft>
                <a:spcPts val="0"/>
              </a:spcAft>
              <a:buSzPts val="1600"/>
              <a:buChar char="-"/>
            </a:pPr>
            <a:r>
              <a:rPr lang="fr" sz="1600"/>
              <a:t>Chargement d’un objet venant d’un service</a:t>
            </a:r>
            <a:endParaRPr sz="1600"/>
          </a:p>
          <a:p>
            <a:pPr indent="-330200" lvl="0" marL="457200" rtl="0" algn="l">
              <a:spcBef>
                <a:spcPts val="0"/>
              </a:spcBef>
              <a:spcAft>
                <a:spcPts val="0"/>
              </a:spcAft>
              <a:buSzPts val="1600"/>
              <a:buChar char="-"/>
            </a:pPr>
            <a:r>
              <a:rPr lang="fr" sz="1600"/>
              <a:t>Résoudre un appel API</a:t>
            </a:r>
            <a:endParaRPr sz="1600"/>
          </a:p>
          <a:p>
            <a:pPr indent="0" lvl="0" marL="0" rtl="0" algn="l">
              <a:spcBef>
                <a:spcPts val="1600"/>
              </a:spcBef>
              <a:spcAft>
                <a:spcPts val="0"/>
              </a:spcAft>
              <a:buNone/>
            </a:pPr>
            <a:r>
              <a:rPr lang="fr" sz="1600"/>
              <a:t>Permet d’éviter les erreurs d’objet “undefined” lors d’appel asynchrone d’objet à envoyer au template visuel</a:t>
            </a:r>
            <a:endParaRPr sz="1600"/>
          </a:p>
          <a:p>
            <a:pPr indent="0" lvl="0" marL="0" rtl="0" algn="l">
              <a:spcBef>
                <a:spcPts val="1600"/>
              </a:spcBef>
              <a:spcAft>
                <a:spcPts val="0"/>
              </a:spcAft>
              <a:buNone/>
            </a:pPr>
            <a:r>
              <a:rPr lang="fr" sz="1600"/>
              <a:t>On peut dire qu’il s’agit d’un “time-stop” durant la navigation pour loader un objet avant d’arriver à destination </a:t>
            </a:r>
            <a:endParaRPr sz="1600"/>
          </a:p>
          <a:p>
            <a:pPr indent="0" lvl="0" marL="0" rtl="0" algn="l">
              <a:spcBef>
                <a:spcPts val="1600"/>
              </a:spcBef>
              <a:spcAft>
                <a:spcPts val="1600"/>
              </a:spcAft>
              <a:buNone/>
            </a:pPr>
            <a:r>
              <a:t/>
            </a:r>
            <a:endParaRPr/>
          </a:p>
        </p:txBody>
      </p:sp>
      <p:sp>
        <p:nvSpPr>
          <p:cNvPr id="1093" name="Google Shape;1093;p12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2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12</a:t>
            </a:r>
            <a:r>
              <a:rPr lang="fr"/>
              <a:t>.3 Resolver</a:t>
            </a:r>
            <a:endParaRPr/>
          </a:p>
        </p:txBody>
      </p:sp>
      <p:sp>
        <p:nvSpPr>
          <p:cNvPr id="1099" name="Google Shape;1099;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100" name="Google Shape;1100;p12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101" name="Google Shape;1101;p125"/>
          <p:cNvPicPr preferRelativeResize="0"/>
          <p:nvPr/>
        </p:nvPicPr>
        <p:blipFill>
          <a:blip r:embed="rId3">
            <a:alphaModFix/>
          </a:blip>
          <a:stretch>
            <a:fillRect/>
          </a:stretch>
        </p:blipFill>
        <p:spPr>
          <a:xfrm>
            <a:off x="311700" y="1304650"/>
            <a:ext cx="4943476" cy="217480"/>
          </a:xfrm>
          <a:prstGeom prst="rect">
            <a:avLst/>
          </a:prstGeom>
          <a:noFill/>
          <a:ln>
            <a:noFill/>
          </a:ln>
        </p:spPr>
      </p:pic>
      <p:pic>
        <p:nvPicPr>
          <p:cNvPr id="1102" name="Google Shape;1102;p125"/>
          <p:cNvPicPr preferRelativeResize="0"/>
          <p:nvPr/>
        </p:nvPicPr>
        <p:blipFill>
          <a:blip r:embed="rId4">
            <a:alphaModFix/>
          </a:blip>
          <a:stretch>
            <a:fillRect/>
          </a:stretch>
        </p:blipFill>
        <p:spPr>
          <a:xfrm>
            <a:off x="4605580" y="2321900"/>
            <a:ext cx="4226718" cy="708525"/>
          </a:xfrm>
          <a:prstGeom prst="rect">
            <a:avLst/>
          </a:prstGeom>
          <a:noFill/>
          <a:ln>
            <a:noFill/>
          </a:ln>
        </p:spPr>
      </p:pic>
      <p:pic>
        <p:nvPicPr>
          <p:cNvPr id="1103" name="Google Shape;1103;p125"/>
          <p:cNvPicPr preferRelativeResize="0"/>
          <p:nvPr/>
        </p:nvPicPr>
        <p:blipFill>
          <a:blip r:embed="rId5">
            <a:alphaModFix/>
          </a:blip>
          <a:stretch>
            <a:fillRect/>
          </a:stretch>
        </p:blipFill>
        <p:spPr>
          <a:xfrm>
            <a:off x="572975" y="3824525"/>
            <a:ext cx="4526575" cy="254400"/>
          </a:xfrm>
          <a:prstGeom prst="rect">
            <a:avLst/>
          </a:prstGeom>
          <a:noFill/>
          <a:ln>
            <a:noFill/>
          </a:ln>
        </p:spPr>
      </p:pic>
      <p:sp>
        <p:nvSpPr>
          <p:cNvPr id="1104" name="Google Shape;1104;p125"/>
          <p:cNvSpPr txBox="1"/>
          <p:nvPr/>
        </p:nvSpPr>
        <p:spPr>
          <a:xfrm>
            <a:off x="5565900" y="1152475"/>
            <a:ext cx="3142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bin"/>
              <a:buAutoNum type="arabicPeriod"/>
            </a:pPr>
            <a:r>
              <a:rPr lang="fr">
                <a:latin typeface="Cabin"/>
                <a:ea typeface="Cabin"/>
                <a:cs typeface="Cabin"/>
                <a:sym typeface="Cabin"/>
              </a:rPr>
              <a:t>Déclarer le service de résolution et son comportement</a:t>
            </a:r>
            <a:endParaRPr>
              <a:latin typeface="Cabin"/>
              <a:ea typeface="Cabin"/>
              <a:cs typeface="Cabin"/>
              <a:sym typeface="Cabin"/>
            </a:endParaRPr>
          </a:p>
        </p:txBody>
      </p:sp>
      <p:sp>
        <p:nvSpPr>
          <p:cNvPr id="1105" name="Google Shape;1105;p125"/>
          <p:cNvSpPr txBox="1"/>
          <p:nvPr/>
        </p:nvSpPr>
        <p:spPr>
          <a:xfrm>
            <a:off x="689325" y="2257675"/>
            <a:ext cx="341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2.     Définir la propriété “</a:t>
            </a:r>
            <a:r>
              <a:rPr b="1" i="1" lang="fr">
                <a:latin typeface="Cabin"/>
                <a:ea typeface="Cabin"/>
                <a:cs typeface="Cabin"/>
                <a:sym typeface="Cabin"/>
              </a:rPr>
              <a:t>resolve</a:t>
            </a:r>
            <a:r>
              <a:rPr lang="fr">
                <a:latin typeface="Cabin"/>
                <a:ea typeface="Cabin"/>
                <a:cs typeface="Cabin"/>
                <a:sym typeface="Cabin"/>
              </a:rPr>
              <a:t>” de la route pour y exposer le service de resolver et spécifier un nom pour l’objet résolu</a:t>
            </a:r>
            <a:endParaRPr>
              <a:latin typeface="Cabin"/>
              <a:ea typeface="Cabin"/>
              <a:cs typeface="Cabin"/>
              <a:sym typeface="Cabin"/>
            </a:endParaRPr>
          </a:p>
        </p:txBody>
      </p:sp>
      <p:sp>
        <p:nvSpPr>
          <p:cNvPr id="1106" name="Google Shape;1106;p125"/>
          <p:cNvSpPr txBox="1"/>
          <p:nvPr/>
        </p:nvSpPr>
        <p:spPr>
          <a:xfrm>
            <a:off x="5610475" y="3743275"/>
            <a:ext cx="326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3.     Récupérer l’objet résolu grâce à </a:t>
            </a:r>
            <a:r>
              <a:rPr b="1" lang="fr">
                <a:solidFill>
                  <a:srgbClr val="45818E"/>
                </a:solidFill>
                <a:latin typeface="Cabin"/>
                <a:ea typeface="Cabin"/>
                <a:cs typeface="Cabin"/>
                <a:sym typeface="Cabin"/>
              </a:rPr>
              <a:t>ActivatedRoute, </a:t>
            </a:r>
            <a:r>
              <a:rPr lang="fr">
                <a:latin typeface="Cabin"/>
                <a:ea typeface="Cabin"/>
                <a:cs typeface="Cabin"/>
                <a:sym typeface="Cabin"/>
              </a:rPr>
              <a:t>dans le composant cible</a:t>
            </a:r>
            <a:endParaRPr>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2. Projet Angular</a:t>
            </a:r>
            <a:endParaRPr/>
          </a:p>
        </p:txBody>
      </p:sp>
      <p:sp>
        <p:nvSpPr>
          <p:cNvPr id="179" name="Google Shape;179;p2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80" name="Google Shape;180;p27"/>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fr"/>
              <a:t>Mise en place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2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12.4 Interceptor</a:t>
            </a:r>
            <a:endParaRPr/>
          </a:p>
        </p:txBody>
      </p:sp>
      <p:sp>
        <p:nvSpPr>
          <p:cNvPr id="1112" name="Google Shape;1112;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113" name="Google Shape;1113;p12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114" name="Google Shape;1114;p126"/>
          <p:cNvSpPr txBox="1"/>
          <p:nvPr/>
        </p:nvSpPr>
        <p:spPr>
          <a:xfrm>
            <a:off x="311700" y="1212175"/>
            <a:ext cx="4124400" cy="121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fr" sz="1500">
                <a:solidFill>
                  <a:schemeClr val="dk1"/>
                </a:solidFill>
                <a:latin typeface="Cabin"/>
                <a:ea typeface="Cabin"/>
                <a:cs typeface="Cabin"/>
                <a:sym typeface="Cabin"/>
              </a:rPr>
              <a:t>L’objet </a:t>
            </a:r>
            <a:r>
              <a:rPr b="1" lang="fr" sz="1500">
                <a:solidFill>
                  <a:srgbClr val="1155CC"/>
                </a:solidFill>
                <a:latin typeface="Cabin"/>
                <a:ea typeface="Cabin"/>
                <a:cs typeface="Cabin"/>
                <a:sym typeface="Cabin"/>
              </a:rPr>
              <a:t>interceptor </a:t>
            </a:r>
            <a:r>
              <a:rPr lang="fr" sz="1500">
                <a:solidFill>
                  <a:schemeClr val="dk1"/>
                </a:solidFill>
                <a:latin typeface="Cabin"/>
                <a:ea typeface="Cabin"/>
                <a:cs typeface="Cabin"/>
                <a:sym typeface="Cabin"/>
              </a:rPr>
              <a:t>va, comme son nom l’indique, intercepter les requêtes Http et les retourner “modifiées”. Pour, par exemple y inclure des informations de Header.</a:t>
            </a:r>
            <a:endParaRPr sz="1100">
              <a:latin typeface="Cabin"/>
              <a:ea typeface="Cabin"/>
              <a:cs typeface="Cabin"/>
              <a:sym typeface="Cabin"/>
            </a:endParaRPr>
          </a:p>
        </p:txBody>
      </p:sp>
      <p:pic>
        <p:nvPicPr>
          <p:cNvPr id="1115" name="Google Shape;1115;p126"/>
          <p:cNvPicPr preferRelativeResize="0"/>
          <p:nvPr/>
        </p:nvPicPr>
        <p:blipFill>
          <a:blip r:embed="rId3">
            <a:alphaModFix/>
          </a:blip>
          <a:stretch>
            <a:fillRect/>
          </a:stretch>
        </p:blipFill>
        <p:spPr>
          <a:xfrm>
            <a:off x="2123460" y="2725525"/>
            <a:ext cx="4897090" cy="216275"/>
          </a:xfrm>
          <a:prstGeom prst="rect">
            <a:avLst/>
          </a:prstGeom>
          <a:noFill/>
          <a:ln>
            <a:noFill/>
          </a:ln>
        </p:spPr>
      </p:pic>
      <p:pic>
        <p:nvPicPr>
          <p:cNvPr id="1116" name="Google Shape;1116;p126"/>
          <p:cNvPicPr preferRelativeResize="0"/>
          <p:nvPr/>
        </p:nvPicPr>
        <p:blipFill>
          <a:blip r:embed="rId4">
            <a:alphaModFix/>
          </a:blip>
          <a:stretch>
            <a:fillRect/>
          </a:stretch>
        </p:blipFill>
        <p:spPr>
          <a:xfrm>
            <a:off x="1264403" y="3361200"/>
            <a:ext cx="6615197" cy="216275"/>
          </a:xfrm>
          <a:prstGeom prst="rect">
            <a:avLst/>
          </a:prstGeom>
          <a:noFill/>
          <a:ln>
            <a:noFill/>
          </a:ln>
        </p:spPr>
      </p:pic>
      <p:sp>
        <p:nvSpPr>
          <p:cNvPr id="1117" name="Google Shape;1117;p126"/>
          <p:cNvSpPr txBox="1"/>
          <p:nvPr/>
        </p:nvSpPr>
        <p:spPr>
          <a:xfrm>
            <a:off x="2158650" y="3737575"/>
            <a:ext cx="4726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Le paramètre </a:t>
            </a:r>
            <a:r>
              <a:rPr b="1" lang="fr" sz="1300">
                <a:solidFill>
                  <a:srgbClr val="3C78D8"/>
                </a:solidFill>
                <a:latin typeface="Cabin"/>
                <a:ea typeface="Cabin"/>
                <a:cs typeface="Cabin"/>
                <a:sym typeface="Cabin"/>
              </a:rPr>
              <a:t>req </a:t>
            </a:r>
            <a:r>
              <a:rPr lang="fr" sz="1300">
                <a:latin typeface="Cabin"/>
                <a:ea typeface="Cabin"/>
                <a:cs typeface="Cabin"/>
                <a:sym typeface="Cabin"/>
              </a:rPr>
              <a:t>correspond à la requête interceptée, quant au paramètre </a:t>
            </a:r>
            <a:r>
              <a:rPr b="1" lang="fr" sz="1300">
                <a:solidFill>
                  <a:srgbClr val="1155CC"/>
                </a:solidFill>
                <a:latin typeface="Cabin"/>
                <a:ea typeface="Cabin"/>
                <a:cs typeface="Cabin"/>
                <a:sym typeface="Cabin"/>
              </a:rPr>
              <a:t>next</a:t>
            </a:r>
            <a:r>
              <a:rPr lang="fr" sz="1300">
                <a:latin typeface="Cabin"/>
                <a:ea typeface="Cabin"/>
                <a:cs typeface="Cabin"/>
                <a:sym typeface="Cabin"/>
              </a:rPr>
              <a:t>, il fait référence à la requête une fois modifiée</a:t>
            </a:r>
            <a:endParaRPr sz="1300">
              <a:latin typeface="Cabin"/>
              <a:ea typeface="Cabin"/>
              <a:cs typeface="Cabin"/>
              <a:sym typeface="Cabin"/>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2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12.4 Interceptor (suite)</a:t>
            </a:r>
            <a:endParaRPr/>
          </a:p>
        </p:txBody>
      </p:sp>
      <p:sp>
        <p:nvSpPr>
          <p:cNvPr id="1123" name="Google Shape;112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124" name="Google Shape;1124;p12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125" name="Google Shape;1125;p127"/>
          <p:cNvPicPr preferRelativeResize="0"/>
          <p:nvPr/>
        </p:nvPicPr>
        <p:blipFill>
          <a:blip r:embed="rId3">
            <a:alphaModFix/>
          </a:blip>
          <a:stretch>
            <a:fillRect/>
          </a:stretch>
        </p:blipFill>
        <p:spPr>
          <a:xfrm>
            <a:off x="1241425" y="3519950"/>
            <a:ext cx="6548800" cy="715000"/>
          </a:xfrm>
          <a:prstGeom prst="rect">
            <a:avLst/>
          </a:prstGeom>
          <a:noFill/>
          <a:ln>
            <a:noFill/>
          </a:ln>
        </p:spPr>
      </p:pic>
      <p:sp>
        <p:nvSpPr>
          <p:cNvPr id="1126" name="Google Shape;1126;p127"/>
          <p:cNvSpPr txBox="1"/>
          <p:nvPr/>
        </p:nvSpPr>
        <p:spPr>
          <a:xfrm>
            <a:off x="2060475" y="1093200"/>
            <a:ext cx="49107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faudra ensuite préciser au niveau des providers du module la classe d’intercepteur à utiliser.</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b="1" lang="fr">
                <a:solidFill>
                  <a:srgbClr val="1155CC"/>
                </a:solidFill>
                <a:latin typeface="Cabin"/>
                <a:ea typeface="Cabin"/>
                <a:cs typeface="Cabin"/>
                <a:sym typeface="Cabin"/>
              </a:rPr>
              <a:t>provide </a:t>
            </a:r>
            <a:r>
              <a:rPr lang="fr">
                <a:latin typeface="Cabin"/>
                <a:ea typeface="Cabin"/>
                <a:cs typeface="Cabin"/>
                <a:sym typeface="Cabin"/>
              </a:rPr>
              <a:t>: précise ce qui doit être gérer (ici l’interception HTTP).</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b="1" lang="fr">
                <a:solidFill>
                  <a:srgbClr val="1155CC"/>
                </a:solidFill>
                <a:latin typeface="Cabin"/>
                <a:ea typeface="Cabin"/>
                <a:cs typeface="Cabin"/>
                <a:sym typeface="Cabin"/>
              </a:rPr>
              <a:t>useClass </a:t>
            </a:r>
            <a:r>
              <a:rPr lang="fr">
                <a:latin typeface="Cabin"/>
                <a:ea typeface="Cabin"/>
                <a:cs typeface="Cabin"/>
                <a:sym typeface="Cabin"/>
              </a:rPr>
              <a:t>: l’instance de classe à utiliser</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b="1" lang="fr">
                <a:solidFill>
                  <a:srgbClr val="1155CC"/>
                </a:solidFill>
                <a:latin typeface="Cabin"/>
                <a:ea typeface="Cabin"/>
                <a:cs typeface="Cabin"/>
                <a:sym typeface="Cabin"/>
              </a:rPr>
              <a:t>multi </a:t>
            </a:r>
            <a:r>
              <a:rPr lang="fr">
                <a:latin typeface="Cabin"/>
                <a:ea typeface="Cabin"/>
                <a:cs typeface="Cabin"/>
                <a:sym typeface="Cabin"/>
              </a:rPr>
              <a:t>: (true/false par défaut). Définit s’il est possible d’avoir plusieurs instances de la classe en même temps</a:t>
            </a:r>
            <a:endParaRPr>
              <a:latin typeface="Cabin"/>
              <a:ea typeface="Cabin"/>
              <a:cs typeface="Cabin"/>
              <a:sym typeface="Cabin"/>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28"/>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13 Publication</a:t>
            </a:r>
            <a:endParaRPr/>
          </a:p>
        </p:txBody>
      </p:sp>
      <p:sp>
        <p:nvSpPr>
          <p:cNvPr id="1132" name="Google Shape;1132;p12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133" name="Google Shape;1133;p128"/>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2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13 Build de l’application</a:t>
            </a:r>
            <a:endParaRPr/>
          </a:p>
        </p:txBody>
      </p:sp>
      <p:sp>
        <p:nvSpPr>
          <p:cNvPr id="1139" name="Google Shape;1139;p12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140" name="Google Shape;1140;p129"/>
          <p:cNvSpPr txBox="1"/>
          <p:nvPr>
            <p:ph idx="1" type="body"/>
          </p:nvPr>
        </p:nvSpPr>
        <p:spPr>
          <a:xfrm>
            <a:off x="311700" y="1152475"/>
            <a:ext cx="424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t>Il est très facile de build son application pour déployer sur n’importe quel serveur pouvant héberger de l’html.</a:t>
            </a:r>
            <a:br>
              <a:rPr lang="fr" sz="1500"/>
            </a:br>
            <a:br>
              <a:rPr lang="fr" sz="1500"/>
            </a:br>
            <a:r>
              <a:rPr lang="fr" sz="1500"/>
              <a:t>Il suffit de tapper la commande </a:t>
            </a:r>
            <a:endParaRPr sz="1500"/>
          </a:p>
          <a:p>
            <a:pPr indent="0" lvl="0" marL="0" rtl="0" algn="l">
              <a:spcBef>
                <a:spcPts val="1600"/>
              </a:spcBef>
              <a:spcAft>
                <a:spcPts val="0"/>
              </a:spcAft>
              <a:buNone/>
            </a:pPr>
            <a:r>
              <a:rPr lang="fr" sz="1500"/>
              <a:t>	</a:t>
            </a:r>
            <a:r>
              <a:rPr b="1" lang="fr" sz="1500">
                <a:solidFill>
                  <a:srgbClr val="1155CC"/>
                </a:solidFill>
              </a:rPr>
              <a:t>ng build</a:t>
            </a:r>
            <a:endParaRPr b="1" sz="1500">
              <a:solidFill>
                <a:srgbClr val="1155CC"/>
              </a:solidFill>
            </a:endParaRPr>
          </a:p>
          <a:p>
            <a:pPr indent="0" lvl="0" marL="0" rtl="0" algn="l">
              <a:spcBef>
                <a:spcPts val="1600"/>
              </a:spcBef>
              <a:spcAft>
                <a:spcPts val="1600"/>
              </a:spcAft>
              <a:buNone/>
            </a:pPr>
            <a:r>
              <a:rPr lang="fr" sz="1500"/>
              <a:t>Et d’y ajouter l’option</a:t>
            </a:r>
            <a:r>
              <a:rPr b="1" lang="fr" sz="1500">
                <a:solidFill>
                  <a:srgbClr val="1155CC"/>
                </a:solidFill>
              </a:rPr>
              <a:t> --prod </a:t>
            </a:r>
            <a:r>
              <a:rPr lang="fr" sz="1500"/>
              <a:t>pour minifier le code.</a:t>
            </a:r>
            <a:br>
              <a:rPr lang="fr" sz="1500"/>
            </a:br>
            <a:r>
              <a:rPr lang="fr" sz="1500"/>
              <a:t>Le build est alors déposer dans un répertoire /dist. Copiez en le contenu sur votre hébergeur et le tour est joué.</a:t>
            </a:r>
            <a:endParaRPr sz="1500"/>
          </a:p>
        </p:txBody>
      </p:sp>
      <p:sp>
        <p:nvSpPr>
          <p:cNvPr id="1141" name="Google Shape;1141;p129"/>
          <p:cNvSpPr txBox="1"/>
          <p:nvPr/>
        </p:nvSpPr>
        <p:spPr>
          <a:xfrm>
            <a:off x="5023200" y="1284375"/>
            <a:ext cx="3809100" cy="191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latin typeface="Cabin"/>
                <a:ea typeface="Cabin"/>
                <a:cs typeface="Cabin"/>
                <a:sym typeface="Cabin"/>
              </a:rPr>
              <a:t>Attention : Si vous ne déposez pas le projet à la racine de votre serveur, il faudra spécifier le chemin d’accès dans le fichier index.html à la ligne :</a:t>
            </a:r>
            <a:endParaRPr>
              <a:solidFill>
                <a:srgbClr val="FF0000"/>
              </a:solidFill>
              <a:latin typeface="Cabin"/>
              <a:ea typeface="Cabin"/>
              <a:cs typeface="Cabin"/>
              <a:sym typeface="Cabin"/>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fr" sz="1050">
                <a:solidFill>
                  <a:srgbClr val="808080"/>
                </a:solidFill>
                <a:highlight>
                  <a:srgbClr val="1E1E1E"/>
                </a:highlight>
                <a:latin typeface="Courier New"/>
                <a:ea typeface="Courier New"/>
                <a:cs typeface="Courier New"/>
                <a:sym typeface="Courier New"/>
              </a:rPr>
              <a:t>&lt;</a:t>
            </a:r>
            <a:r>
              <a:rPr lang="fr" sz="1050">
                <a:solidFill>
                  <a:srgbClr val="569CD6"/>
                </a:solidFill>
                <a:highlight>
                  <a:srgbClr val="1E1E1E"/>
                </a:highlight>
                <a:latin typeface="Courier New"/>
                <a:ea typeface="Courier New"/>
                <a:cs typeface="Courier New"/>
                <a:sym typeface="Courier New"/>
              </a:rPr>
              <a:t>base</a:t>
            </a:r>
            <a:r>
              <a:rPr lang="fr" sz="1050">
                <a:solidFill>
                  <a:srgbClr val="D4D4D4"/>
                </a:solidFill>
                <a:highlight>
                  <a:srgbClr val="1E1E1E"/>
                </a:highlight>
                <a:latin typeface="Courier New"/>
                <a:ea typeface="Courier New"/>
                <a:cs typeface="Courier New"/>
                <a:sym typeface="Courier New"/>
              </a:rPr>
              <a:t> </a:t>
            </a:r>
            <a:r>
              <a:rPr lang="fr" sz="1050">
                <a:solidFill>
                  <a:srgbClr val="9CDCFE"/>
                </a:solidFill>
                <a:highlight>
                  <a:srgbClr val="1E1E1E"/>
                </a:highlight>
                <a:latin typeface="Courier New"/>
                <a:ea typeface="Courier New"/>
                <a:cs typeface="Courier New"/>
                <a:sym typeface="Courier New"/>
              </a:rPr>
              <a:t>href</a:t>
            </a:r>
            <a:r>
              <a:rPr lang="fr" sz="1050">
                <a:solidFill>
                  <a:srgbClr val="D4D4D4"/>
                </a:solidFill>
                <a:highlight>
                  <a:srgbClr val="1E1E1E"/>
                </a:highlight>
                <a:latin typeface="Courier New"/>
                <a:ea typeface="Courier New"/>
                <a:cs typeface="Courier New"/>
                <a:sym typeface="Courier New"/>
              </a:rPr>
              <a:t>=</a:t>
            </a:r>
            <a:r>
              <a:rPr lang="fr" sz="1050">
                <a:solidFill>
                  <a:srgbClr val="CE9178"/>
                </a:solidFill>
                <a:highlight>
                  <a:srgbClr val="1E1E1E"/>
                </a:highlight>
                <a:latin typeface="Courier New"/>
                <a:ea typeface="Courier New"/>
                <a:cs typeface="Courier New"/>
                <a:sym typeface="Courier New"/>
              </a:rPr>
              <a:t>"/"</a:t>
            </a:r>
            <a:r>
              <a:rPr lang="fr"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solidFill>
                  <a:srgbClr val="FF0000"/>
                </a:solidFill>
                <a:latin typeface="Cabin"/>
                <a:ea typeface="Cabin"/>
                <a:cs typeface="Cabin"/>
                <a:sym typeface="Cabin"/>
              </a:rPr>
              <a:t>en remplaçant le / par la route nécessaire</a:t>
            </a:r>
            <a:endParaRPr>
              <a:solidFill>
                <a:srgbClr val="FF0000"/>
              </a:solidFill>
              <a:latin typeface="Cabin"/>
              <a:ea typeface="Cabin"/>
              <a:cs typeface="Cabin"/>
              <a:sym typeface="Cabin"/>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3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87" name="Google Shape;187;p28"/>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Projet Angular</a:t>
            </a:r>
            <a:endParaRPr u="sng"/>
          </a:p>
          <a:p>
            <a:pPr indent="0" lvl="0" marL="0" rtl="0" algn="l">
              <a:spcBef>
                <a:spcPts val="1600"/>
              </a:spcBef>
              <a:spcAft>
                <a:spcPts val="0"/>
              </a:spcAft>
              <a:buNone/>
            </a:pPr>
            <a:r>
              <a:rPr lang="fr"/>
              <a:t>2</a:t>
            </a:r>
            <a:r>
              <a:rPr lang="fr"/>
              <a:t>.1 Création du projet</a:t>
            </a:r>
            <a:endParaRPr/>
          </a:p>
          <a:p>
            <a:pPr indent="0" lvl="0" marL="0" rtl="0" algn="l">
              <a:spcBef>
                <a:spcPts val="1600"/>
              </a:spcBef>
              <a:spcAft>
                <a:spcPts val="0"/>
              </a:spcAft>
              <a:buNone/>
            </a:pPr>
            <a:r>
              <a:rPr lang="fr"/>
              <a:t>2.2 Arborescence</a:t>
            </a:r>
            <a:endParaRPr/>
          </a:p>
          <a:p>
            <a:pPr indent="0" lvl="0" marL="0" rtl="0" algn="l">
              <a:spcBef>
                <a:spcPts val="1600"/>
              </a:spcBef>
              <a:spcAft>
                <a:spcPts val="0"/>
              </a:spcAft>
              <a:buNone/>
            </a:pPr>
            <a:r>
              <a:rPr lang="fr"/>
              <a:t>2.3 Les Modules</a:t>
            </a:r>
            <a:endParaRPr/>
          </a:p>
          <a:p>
            <a:pPr indent="0" lvl="0" marL="0" rtl="0" algn="l">
              <a:spcBef>
                <a:spcPts val="1600"/>
              </a:spcBef>
              <a:spcAft>
                <a:spcPts val="0"/>
              </a:spcAft>
              <a:buNone/>
            </a:pPr>
            <a:r>
              <a:rPr lang="fr"/>
              <a:t>2.4 Création de module</a:t>
            </a:r>
            <a:endParaRPr/>
          </a:p>
          <a:p>
            <a:pPr indent="0" lvl="0" marL="0" rtl="0" algn="l">
              <a:spcBef>
                <a:spcPts val="1600"/>
              </a:spcBef>
              <a:spcAft>
                <a:spcPts val="0"/>
              </a:spcAft>
              <a:buNone/>
            </a:pPr>
            <a:r>
              <a:rPr lang="fr"/>
              <a:t>2.5 Les Composants</a:t>
            </a:r>
            <a:endParaRPr/>
          </a:p>
          <a:p>
            <a:pPr indent="0" lvl="0" marL="0" rtl="0" algn="l">
              <a:spcBef>
                <a:spcPts val="1600"/>
              </a:spcBef>
              <a:spcAft>
                <a:spcPts val="0"/>
              </a:spcAft>
              <a:buNone/>
            </a:pPr>
            <a:r>
              <a:rPr lang="fr"/>
              <a:t>2.6 Cycle de vie des composants</a:t>
            </a:r>
            <a:endParaRPr/>
          </a:p>
          <a:p>
            <a:pPr indent="0" lvl="0" marL="0" rtl="0" algn="l">
              <a:spcBef>
                <a:spcPts val="1600"/>
              </a:spcBef>
              <a:spcAft>
                <a:spcPts val="1600"/>
              </a:spcAft>
              <a:buNone/>
            </a:pPr>
            <a:r>
              <a:rPr lang="fr"/>
              <a:t>2.7 Intro à la navigation</a:t>
            </a:r>
            <a:endParaRPr/>
          </a:p>
        </p:txBody>
      </p:sp>
      <p:sp>
        <p:nvSpPr>
          <p:cNvPr id="188" name="Google Shape;188;p28"/>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2.1 Commandes et options</a:t>
            </a:r>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a:t>ng new “nom_du_projet”</a:t>
            </a:r>
            <a:r>
              <a:rPr lang="fr"/>
              <a:t>  =&gt;  Crée un dossier “nom_du_projet” en y copiant tout ce qui est </a:t>
            </a:r>
            <a:r>
              <a:rPr lang="fr"/>
              <a:t>nécessaire</a:t>
            </a:r>
            <a:r>
              <a:rPr lang="fr"/>
              <a:t> au framework</a:t>
            </a:r>
            <a:endParaRPr/>
          </a:p>
          <a:p>
            <a:pPr indent="0" lvl="0" marL="0" rtl="0" algn="l">
              <a:spcBef>
                <a:spcPts val="1600"/>
              </a:spcBef>
              <a:spcAft>
                <a:spcPts val="0"/>
              </a:spcAft>
              <a:buNone/>
            </a:pPr>
            <a:r>
              <a:rPr lang="fr"/>
              <a:t>			          </a:t>
            </a:r>
            <a:r>
              <a:rPr b="1" lang="fr" u="sng"/>
              <a:t>Options</a:t>
            </a:r>
            <a:endParaRPr b="1" u="sng"/>
          </a:p>
          <a:p>
            <a:pPr indent="0" lvl="0" marL="457200" rtl="0" algn="l">
              <a:spcBef>
                <a:spcPts val="1600"/>
              </a:spcBef>
              <a:spcAft>
                <a:spcPts val="1600"/>
              </a:spcAft>
              <a:buNone/>
            </a:pPr>
            <a:r>
              <a:t/>
            </a:r>
            <a:endParaRPr/>
          </a:p>
        </p:txBody>
      </p:sp>
      <p:sp>
        <p:nvSpPr>
          <p:cNvPr id="195" name="Google Shape;195;p2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196" name="Google Shape;196;p29"/>
          <p:cNvGraphicFramePr/>
          <p:nvPr/>
        </p:nvGraphicFramePr>
        <p:xfrm>
          <a:off x="952500" y="2458875"/>
          <a:ext cx="3000000" cy="3000000"/>
        </p:xfrm>
        <a:graphic>
          <a:graphicData uri="http://schemas.openxmlformats.org/drawingml/2006/table">
            <a:tbl>
              <a:tblPr>
                <a:noFill/>
                <a:tableStyleId>{CA7D1C60-6AE2-4858-8039-38311F066A87}</a:tableStyleId>
              </a:tblPr>
              <a:tblGrid>
                <a:gridCol w="1998600"/>
                <a:gridCol w="3843400"/>
              </a:tblGrid>
              <a:tr h="381000">
                <a:tc>
                  <a:txBody>
                    <a:bodyPr/>
                    <a:lstStyle/>
                    <a:p>
                      <a:pPr indent="0" lvl="0" marL="0" rtl="0" algn="l">
                        <a:spcBef>
                          <a:spcPts val="0"/>
                        </a:spcBef>
                        <a:spcAft>
                          <a:spcPts val="0"/>
                        </a:spcAft>
                        <a:buNone/>
                      </a:pPr>
                      <a:r>
                        <a:rPr lang="fr" sz="1200"/>
                        <a:t>--skip-tests</a:t>
                      </a:r>
                      <a:endParaRPr sz="1200"/>
                    </a:p>
                  </a:txBody>
                  <a:tcPr marT="91425" marB="91425" marR="91425" marL="91425"/>
                </a:tc>
                <a:tc>
                  <a:txBody>
                    <a:bodyPr/>
                    <a:lstStyle/>
                    <a:p>
                      <a:pPr indent="0" lvl="0" marL="0" rtl="0" algn="l">
                        <a:spcBef>
                          <a:spcPts val="0"/>
                        </a:spcBef>
                        <a:spcAft>
                          <a:spcPts val="0"/>
                        </a:spcAft>
                        <a:buNone/>
                      </a:pPr>
                      <a:r>
                        <a:rPr lang="fr" sz="1200"/>
                        <a:t>Désactive la copie des fichiers de test unitaires</a:t>
                      </a:r>
                      <a:endParaRPr sz="1200"/>
                    </a:p>
                  </a:txBody>
                  <a:tcPr marT="91425" marB="91425" marR="91425" marL="91425"/>
                </a:tc>
              </a:tr>
              <a:tr h="381000">
                <a:tc>
                  <a:txBody>
                    <a:bodyPr/>
                    <a:lstStyle/>
                    <a:p>
                      <a:pPr indent="0" lvl="0" marL="0" rtl="0" algn="l">
                        <a:spcBef>
                          <a:spcPts val="0"/>
                        </a:spcBef>
                        <a:spcAft>
                          <a:spcPts val="0"/>
                        </a:spcAft>
                        <a:buNone/>
                      </a:pPr>
                      <a:r>
                        <a:rPr lang="fr" sz="1200"/>
                        <a:t>--routing</a:t>
                      </a:r>
                      <a:endParaRPr sz="1200"/>
                    </a:p>
                  </a:txBody>
                  <a:tcPr marT="91425" marB="91425" marR="91425" marL="91425"/>
                </a:tc>
                <a:tc>
                  <a:txBody>
                    <a:bodyPr/>
                    <a:lstStyle/>
                    <a:p>
                      <a:pPr indent="0" lvl="0" marL="0" rtl="0" algn="l">
                        <a:spcBef>
                          <a:spcPts val="0"/>
                        </a:spcBef>
                        <a:spcAft>
                          <a:spcPts val="0"/>
                        </a:spcAft>
                        <a:buNone/>
                      </a:pPr>
                      <a:r>
                        <a:rPr lang="fr" sz="1200"/>
                        <a:t>Ajoute le routage à l’application </a:t>
                      </a:r>
                      <a:endParaRPr sz="1200"/>
                    </a:p>
                  </a:txBody>
                  <a:tcPr marT="91425" marB="91425" marR="91425" marL="91425"/>
                </a:tc>
              </a:tr>
              <a:tr h="548600">
                <a:tc>
                  <a:txBody>
                    <a:bodyPr/>
                    <a:lstStyle/>
                    <a:p>
                      <a:pPr indent="0" lvl="0" marL="0" rtl="0" algn="l">
                        <a:spcBef>
                          <a:spcPts val="0"/>
                        </a:spcBef>
                        <a:spcAft>
                          <a:spcPts val="0"/>
                        </a:spcAft>
                        <a:buNone/>
                      </a:pPr>
                      <a:r>
                        <a:rPr lang="fr" sz="1200"/>
                        <a:t>--strict (true/false)</a:t>
                      </a:r>
                      <a:endParaRPr sz="1200"/>
                    </a:p>
                  </a:txBody>
                  <a:tcPr marT="91425" marB="91425" marR="91425" marL="91425"/>
                </a:tc>
                <a:tc>
                  <a:txBody>
                    <a:bodyPr/>
                    <a:lstStyle/>
                    <a:p>
                      <a:pPr indent="0" lvl="0" marL="0" rtl="0" algn="l">
                        <a:spcBef>
                          <a:spcPts val="0"/>
                        </a:spcBef>
                        <a:spcAft>
                          <a:spcPts val="0"/>
                        </a:spcAft>
                        <a:buNone/>
                      </a:pPr>
                      <a:r>
                        <a:rPr lang="fr" sz="1200"/>
                        <a:t>Utilisation du mode strict qui force l’initialisation des variables/propriété dans le constructeur </a:t>
                      </a:r>
                      <a:endParaRPr sz="1200"/>
                    </a:p>
                  </a:txBody>
                  <a:tcPr marT="91425" marB="91425" marR="91425" marL="91425"/>
                </a:tc>
              </a:tr>
              <a:tr h="381000">
                <a:tc>
                  <a:txBody>
                    <a:bodyPr/>
                    <a:lstStyle/>
                    <a:p>
                      <a:pPr indent="0" lvl="0" marL="0" rtl="0" algn="l">
                        <a:spcBef>
                          <a:spcPts val="0"/>
                        </a:spcBef>
                        <a:spcAft>
                          <a:spcPts val="0"/>
                        </a:spcAft>
                        <a:buNone/>
                      </a:pPr>
                      <a:r>
                        <a:rPr lang="fr" sz="1200"/>
                        <a:t>--skip-git</a:t>
                      </a:r>
                      <a:endParaRPr sz="1200"/>
                    </a:p>
                  </a:txBody>
                  <a:tcPr marT="91425" marB="91425" marR="91425" marL="91425"/>
                </a:tc>
                <a:tc>
                  <a:txBody>
                    <a:bodyPr/>
                    <a:lstStyle/>
                    <a:p>
                      <a:pPr indent="0" lvl="0" marL="0" rtl="0" algn="l">
                        <a:spcBef>
                          <a:spcPts val="0"/>
                        </a:spcBef>
                        <a:spcAft>
                          <a:spcPts val="0"/>
                        </a:spcAft>
                        <a:buNone/>
                      </a:pPr>
                      <a:r>
                        <a:rPr lang="fr" sz="1200"/>
                        <a:t>Désactive l’initialisation par défaut du dépôt Git </a:t>
                      </a:r>
                      <a:endParaRPr sz="1200"/>
                    </a:p>
                  </a:txBody>
                  <a:tcPr marT="91425" marB="91425" marR="91425" marL="91425"/>
                </a:tc>
              </a:tr>
            </a:tbl>
          </a:graphicData>
        </a:graphic>
      </p:graphicFrame>
      <p:sp>
        <p:nvSpPr>
          <p:cNvPr id="197" name="Google Shape;197;p29"/>
          <p:cNvSpPr txBox="1"/>
          <p:nvPr/>
        </p:nvSpPr>
        <p:spPr>
          <a:xfrm>
            <a:off x="952500" y="4141600"/>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Liste des options : </a:t>
            </a:r>
            <a:r>
              <a:rPr lang="fr" u="sng">
                <a:solidFill>
                  <a:schemeClr val="hlink"/>
                </a:solidFill>
                <a:latin typeface="Cabin"/>
                <a:ea typeface="Cabin"/>
                <a:cs typeface="Cabin"/>
                <a:sym typeface="Cabin"/>
                <a:hlinkClick r:id="rId3"/>
              </a:rPr>
              <a:t>https://angular.io/cli/new</a:t>
            </a:r>
            <a:endParaRPr>
              <a:latin typeface="Cabin"/>
              <a:ea typeface="Cabin"/>
              <a:cs typeface="Cabin"/>
              <a:sym typeface="Cabin"/>
            </a:endParaRPr>
          </a:p>
        </p:txBody>
      </p:sp>
      <p:pic>
        <p:nvPicPr>
          <p:cNvPr id="198" name="Google Shape;198;p29"/>
          <p:cNvPicPr preferRelativeResize="0"/>
          <p:nvPr/>
        </p:nvPicPr>
        <p:blipFill>
          <a:blip r:embed="rId4">
            <a:alphaModFix/>
          </a:blip>
          <a:stretch>
            <a:fillRect/>
          </a:stretch>
        </p:blipFill>
        <p:spPr>
          <a:xfrm>
            <a:off x="7375850" y="1657350"/>
            <a:ext cx="1164975" cy="285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2.1b Installation du projet</a:t>
            </a:r>
            <a:endParaRPr/>
          </a:p>
        </p:txBody>
      </p:sp>
      <p:sp>
        <p:nvSpPr>
          <p:cNvPr id="204" name="Google Shape;204;p30"/>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Une fois la commande basique exécutée (ng new “projet”), le système vous posera 2 questions</a:t>
            </a:r>
            <a:endParaRPr/>
          </a:p>
          <a:p>
            <a:pPr indent="-342900" lvl="0" marL="457200" rtl="0" algn="l">
              <a:spcBef>
                <a:spcPts val="1600"/>
              </a:spcBef>
              <a:spcAft>
                <a:spcPts val="0"/>
              </a:spcAft>
              <a:buSzPts val="1800"/>
              <a:buAutoNum type="arabicPeriod"/>
            </a:pPr>
            <a:r>
              <a:rPr lang="fr"/>
              <a:t>Ajouter angular routing ? =&gt; répondre oui</a:t>
            </a:r>
            <a:endParaRPr/>
          </a:p>
          <a:p>
            <a:pPr indent="-342900" lvl="0" marL="457200" rtl="0" algn="l">
              <a:spcBef>
                <a:spcPts val="0"/>
              </a:spcBef>
              <a:spcAft>
                <a:spcPts val="0"/>
              </a:spcAft>
              <a:buSzPts val="1800"/>
              <a:buAutoNum type="arabicPeriod"/>
            </a:pPr>
            <a:r>
              <a:rPr lang="fr"/>
              <a:t>Mode de template css ? =&gt; choisir SCSS (pour plus de compatibilité avec les différents framework/librairie graphiques)</a:t>
            </a:r>
            <a:endParaRPr/>
          </a:p>
          <a:p>
            <a:pPr indent="0" lvl="0" marL="0" rtl="0" algn="l">
              <a:spcBef>
                <a:spcPts val="1600"/>
              </a:spcBef>
              <a:spcAft>
                <a:spcPts val="0"/>
              </a:spcAft>
              <a:buNone/>
            </a:pPr>
            <a:r>
              <a:rPr lang="fr"/>
              <a:t>Ces questions peuvent être évitées en ajoutant les options adéquates à la commande de base.</a:t>
            </a:r>
            <a:endParaRPr/>
          </a:p>
          <a:p>
            <a:pPr indent="0" lvl="0" marL="0" rtl="0" algn="l">
              <a:spcBef>
                <a:spcPts val="1600"/>
              </a:spcBef>
              <a:spcAft>
                <a:spcPts val="1600"/>
              </a:spcAft>
              <a:buNone/>
            </a:pPr>
            <a:r>
              <a:t/>
            </a:r>
            <a:endParaRPr sz="1100">
              <a:solidFill>
                <a:srgbClr val="1155CC"/>
              </a:solidFill>
            </a:endParaRPr>
          </a:p>
        </p:txBody>
      </p:sp>
      <p:sp>
        <p:nvSpPr>
          <p:cNvPr id="205" name="Google Shape;205;p3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06" name="Google Shape;206;p30"/>
          <p:cNvSpPr txBox="1"/>
          <p:nvPr/>
        </p:nvSpPr>
        <p:spPr>
          <a:xfrm>
            <a:off x="2187225" y="1262250"/>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bin"/>
              <a:ea typeface="Cabin"/>
              <a:cs typeface="Cabin"/>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2.1c Démarrer le serveur -- NG SERVE</a:t>
            </a:r>
            <a:endParaRPr/>
          </a:p>
        </p:txBody>
      </p:sp>
      <p:sp>
        <p:nvSpPr>
          <p:cNvPr id="212" name="Google Shape;21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t>La commande - </a:t>
            </a:r>
            <a:r>
              <a:rPr b="1" lang="fr" sz="1700">
                <a:solidFill>
                  <a:srgbClr val="0000FF"/>
                </a:solidFill>
              </a:rPr>
              <a:t>ng serve</a:t>
            </a:r>
            <a:r>
              <a:rPr lang="fr" sz="1700"/>
              <a:t> - compile et démarre l’application sur le port 4200 (par défaut).</a:t>
            </a:r>
            <a:endParaRPr sz="1700"/>
          </a:p>
          <a:p>
            <a:pPr indent="0" lvl="0" marL="0" rtl="0" algn="l">
              <a:spcBef>
                <a:spcPts val="1600"/>
              </a:spcBef>
              <a:spcAft>
                <a:spcPts val="0"/>
              </a:spcAft>
              <a:buNone/>
            </a:pPr>
            <a:r>
              <a:rPr lang="fr" sz="1700"/>
              <a:t>	Dans le cas </a:t>
            </a:r>
            <a:r>
              <a:rPr lang="fr" sz="1700"/>
              <a:t>où</a:t>
            </a:r>
            <a:r>
              <a:rPr lang="fr" sz="1700"/>
              <a:t> vous auriez plusieurs applications qui tournent en parallèle, il est possible de modifier le port de l’app </a:t>
            </a:r>
            <a:endParaRPr sz="1700"/>
          </a:p>
          <a:p>
            <a:pPr indent="0" lvl="0" marL="0" rtl="0" algn="l">
              <a:spcBef>
                <a:spcPts val="1600"/>
              </a:spcBef>
              <a:spcAft>
                <a:spcPts val="0"/>
              </a:spcAft>
              <a:buNone/>
            </a:pPr>
            <a:r>
              <a:rPr lang="fr" sz="1700"/>
              <a:t>	</a:t>
            </a:r>
            <a:r>
              <a:rPr lang="fr" sz="1700">
                <a:solidFill>
                  <a:srgbClr val="0000FF"/>
                </a:solidFill>
              </a:rPr>
              <a:t>ng serve --port=42XX</a:t>
            </a:r>
            <a:endParaRPr sz="1700">
              <a:solidFill>
                <a:srgbClr val="0000FF"/>
              </a:solidFill>
            </a:endParaRPr>
          </a:p>
          <a:p>
            <a:pPr indent="0" lvl="0" marL="0" rtl="0" algn="l">
              <a:spcBef>
                <a:spcPts val="1600"/>
              </a:spcBef>
              <a:spcAft>
                <a:spcPts val="0"/>
              </a:spcAft>
              <a:buNone/>
            </a:pPr>
            <a:r>
              <a:rPr lang="fr" sz="1700"/>
              <a:t>L’option </a:t>
            </a:r>
            <a:r>
              <a:rPr lang="fr" sz="1700">
                <a:solidFill>
                  <a:srgbClr val="0000FF"/>
                </a:solidFill>
              </a:rPr>
              <a:t>--open</a:t>
            </a:r>
            <a:r>
              <a:rPr lang="fr" sz="1700"/>
              <a:t> ouvre l’app dans le navigateur par défaut une fois celle ci compilée</a:t>
            </a:r>
            <a:endParaRPr sz="1700"/>
          </a:p>
          <a:p>
            <a:pPr indent="0" lvl="0" marL="0" rtl="0" algn="l">
              <a:spcBef>
                <a:spcPts val="1600"/>
              </a:spcBef>
              <a:spcAft>
                <a:spcPts val="1600"/>
              </a:spcAft>
              <a:buNone/>
            </a:pPr>
            <a:r>
              <a:rPr lang="fr" sz="1700"/>
              <a:t>Une fois compilée et </a:t>
            </a:r>
            <a:r>
              <a:rPr lang="fr" sz="1700"/>
              <a:t>démarrée</a:t>
            </a:r>
            <a:r>
              <a:rPr lang="fr" sz="1700"/>
              <a:t>, l’application pourra être modifiée sans avoir à relancer le serveur. Le processus “</a:t>
            </a:r>
            <a:r>
              <a:rPr b="1" lang="fr" sz="1700"/>
              <a:t>Ahead-of-time</a:t>
            </a:r>
            <a:r>
              <a:rPr lang="fr" sz="1700"/>
              <a:t>” se charge de recompilé en direct l’application à chaque sauvegarde de fichier. </a:t>
            </a:r>
            <a:endParaRPr sz="1700"/>
          </a:p>
        </p:txBody>
      </p:sp>
      <p:sp>
        <p:nvSpPr>
          <p:cNvPr id="213" name="Google Shape;213;p3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2.2 Arborescence du projet</a:t>
            </a:r>
            <a:endParaRPr/>
          </a:p>
        </p:txBody>
      </p:sp>
      <p:sp>
        <p:nvSpPr>
          <p:cNvPr id="219" name="Google Shape;21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différents dossiers et fichiers importants</a:t>
            </a:r>
            <a:endParaRPr/>
          </a:p>
          <a:p>
            <a:pPr indent="0" lvl="0" marL="0" rtl="0" algn="l">
              <a:spcBef>
                <a:spcPts val="1600"/>
              </a:spcBef>
              <a:spcAft>
                <a:spcPts val="1600"/>
              </a:spcAft>
              <a:buNone/>
            </a:pPr>
            <a:r>
              <a:t/>
            </a:r>
            <a:endParaRPr/>
          </a:p>
        </p:txBody>
      </p:sp>
      <p:sp>
        <p:nvSpPr>
          <p:cNvPr id="220" name="Google Shape;220;p3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221" name="Google Shape;221;p32"/>
          <p:cNvGraphicFramePr/>
          <p:nvPr/>
        </p:nvGraphicFramePr>
        <p:xfrm>
          <a:off x="593075" y="1619250"/>
          <a:ext cx="3000000" cy="3000000"/>
        </p:xfrm>
        <a:graphic>
          <a:graphicData uri="http://schemas.openxmlformats.org/drawingml/2006/table">
            <a:tbl>
              <a:tblPr>
                <a:noFill/>
                <a:tableStyleId>{CA7D1C60-6AE2-4858-8039-38311F066A87}</a:tableStyleId>
              </a:tblPr>
              <a:tblGrid>
                <a:gridCol w="2648025"/>
                <a:gridCol w="5452875"/>
              </a:tblGrid>
              <a:tr h="100000">
                <a:tc>
                  <a:txBody>
                    <a:bodyPr/>
                    <a:lstStyle/>
                    <a:p>
                      <a:pPr indent="0" lvl="0" marL="0" rtl="0" algn="ctr">
                        <a:spcBef>
                          <a:spcPts val="0"/>
                        </a:spcBef>
                        <a:spcAft>
                          <a:spcPts val="0"/>
                        </a:spcAft>
                        <a:buNone/>
                      </a:pPr>
                      <a:r>
                        <a:rPr lang="fr" sz="1200"/>
                        <a:t>Fichier/dossier</a:t>
                      </a:r>
                      <a:endParaRPr sz="1200"/>
                    </a:p>
                  </a:txBody>
                  <a:tcPr marT="91425" marB="91425" marR="91425" marL="91425"/>
                </a:tc>
                <a:tc>
                  <a:txBody>
                    <a:bodyPr/>
                    <a:lstStyle/>
                    <a:p>
                      <a:pPr indent="0" lvl="0" marL="0" rtl="0" algn="ctr">
                        <a:spcBef>
                          <a:spcPts val="0"/>
                        </a:spcBef>
                        <a:spcAft>
                          <a:spcPts val="0"/>
                        </a:spcAft>
                        <a:buNone/>
                      </a:pPr>
                      <a:r>
                        <a:rPr lang="fr" sz="1200"/>
                        <a:t>Utilité</a:t>
                      </a:r>
                      <a:endParaRPr sz="1200"/>
                    </a:p>
                  </a:txBody>
                  <a:tcPr marT="91425" marB="91425" marR="91425" marL="91425"/>
                </a:tc>
              </a:tr>
              <a:tr h="219175">
                <a:tc>
                  <a:txBody>
                    <a:bodyPr/>
                    <a:lstStyle/>
                    <a:p>
                      <a:pPr indent="0" lvl="0" marL="0" rtl="0" algn="l">
                        <a:spcBef>
                          <a:spcPts val="0"/>
                        </a:spcBef>
                        <a:spcAft>
                          <a:spcPts val="0"/>
                        </a:spcAft>
                        <a:buNone/>
                      </a:pPr>
                      <a:r>
                        <a:rPr lang="fr" sz="1100"/>
                        <a:t>/e2e</a:t>
                      </a:r>
                      <a:endParaRPr sz="1100"/>
                    </a:p>
                  </a:txBody>
                  <a:tcPr marT="91425" marB="91425" marR="91425" marL="91425"/>
                </a:tc>
                <a:tc>
                  <a:txBody>
                    <a:bodyPr/>
                    <a:lstStyle/>
                    <a:p>
                      <a:pPr indent="0" lvl="0" marL="0" rtl="0" algn="l">
                        <a:spcBef>
                          <a:spcPts val="0"/>
                        </a:spcBef>
                        <a:spcAft>
                          <a:spcPts val="0"/>
                        </a:spcAft>
                        <a:buNone/>
                      </a:pPr>
                      <a:r>
                        <a:rPr lang="fr" sz="1100"/>
                        <a:t>Dossier réservé aux tests end user</a:t>
                      </a:r>
                      <a:endParaRPr sz="1100"/>
                    </a:p>
                  </a:txBody>
                  <a:tcPr marT="91425" marB="91425" marR="91425" marL="91425"/>
                </a:tc>
              </a:tr>
              <a:tr h="328775">
                <a:tc>
                  <a:txBody>
                    <a:bodyPr/>
                    <a:lstStyle/>
                    <a:p>
                      <a:pPr indent="0" lvl="0" marL="0" rtl="0" algn="l">
                        <a:spcBef>
                          <a:spcPts val="0"/>
                        </a:spcBef>
                        <a:spcAft>
                          <a:spcPts val="0"/>
                        </a:spcAft>
                        <a:buNone/>
                      </a:pPr>
                      <a:r>
                        <a:rPr lang="fr" sz="1100"/>
                        <a:t>/node_modules</a:t>
                      </a:r>
                      <a:endParaRPr sz="1100"/>
                    </a:p>
                  </a:txBody>
                  <a:tcPr marT="91425" marB="91425" marR="91425" marL="91425"/>
                </a:tc>
                <a:tc>
                  <a:txBody>
                    <a:bodyPr/>
                    <a:lstStyle/>
                    <a:p>
                      <a:pPr indent="0" lvl="0" marL="0" rtl="0" algn="l">
                        <a:spcBef>
                          <a:spcPts val="0"/>
                        </a:spcBef>
                        <a:spcAft>
                          <a:spcPts val="0"/>
                        </a:spcAft>
                        <a:buNone/>
                      </a:pPr>
                      <a:r>
                        <a:rPr lang="fr" sz="1100"/>
                        <a:t>Contient tout les modules nécessaire au fonctionnement du framework, ainsi que les module ajouté par la suite ( </a:t>
                      </a:r>
                      <a:r>
                        <a:rPr lang="fr" sz="1100">
                          <a:solidFill>
                            <a:srgbClr val="FF0000"/>
                          </a:solidFill>
                        </a:rPr>
                        <a:t>=&gt; ne pas toucher !!!</a:t>
                      </a:r>
                      <a:r>
                        <a:rPr lang="fr" sz="1100"/>
                        <a:t> )</a:t>
                      </a:r>
                      <a:endParaRPr sz="1100"/>
                    </a:p>
                  </a:txBody>
                  <a:tcPr marT="91425" marB="91425" marR="91425" marL="91425"/>
                </a:tc>
              </a:tr>
              <a:tr h="219175">
                <a:tc>
                  <a:txBody>
                    <a:bodyPr/>
                    <a:lstStyle/>
                    <a:p>
                      <a:pPr indent="0" lvl="0" marL="0" rtl="0" algn="l">
                        <a:spcBef>
                          <a:spcPts val="0"/>
                        </a:spcBef>
                        <a:spcAft>
                          <a:spcPts val="0"/>
                        </a:spcAft>
                        <a:buNone/>
                      </a:pPr>
                      <a:r>
                        <a:rPr lang="fr" sz="1100"/>
                        <a:t>/src</a:t>
                      </a:r>
                      <a:endParaRPr sz="1100"/>
                    </a:p>
                  </a:txBody>
                  <a:tcPr marT="91425" marB="91425" marR="91425" marL="91425"/>
                </a:tc>
                <a:tc>
                  <a:txBody>
                    <a:bodyPr/>
                    <a:lstStyle/>
                    <a:p>
                      <a:pPr indent="0" lvl="0" marL="0" rtl="0" algn="l">
                        <a:spcBef>
                          <a:spcPts val="0"/>
                        </a:spcBef>
                        <a:spcAft>
                          <a:spcPts val="0"/>
                        </a:spcAft>
                        <a:buNone/>
                      </a:pPr>
                      <a:r>
                        <a:rPr lang="fr" sz="1100"/>
                        <a:t>Dossier principal de développement. C’est là qu’on va travailler</a:t>
                      </a:r>
                      <a:endParaRPr sz="1100"/>
                    </a:p>
                  </a:txBody>
                  <a:tcPr marT="91425" marB="91425" marR="91425" marL="91425"/>
                </a:tc>
              </a:tr>
              <a:tr h="219175">
                <a:tc>
                  <a:txBody>
                    <a:bodyPr/>
                    <a:lstStyle/>
                    <a:p>
                      <a:pPr indent="0" lvl="0" marL="0" rtl="0" algn="l">
                        <a:spcBef>
                          <a:spcPts val="0"/>
                        </a:spcBef>
                        <a:spcAft>
                          <a:spcPts val="0"/>
                        </a:spcAft>
                        <a:buNone/>
                      </a:pPr>
                      <a:r>
                        <a:rPr lang="fr" sz="1100"/>
                        <a:t>angular.json</a:t>
                      </a:r>
                      <a:endParaRPr sz="1100"/>
                    </a:p>
                  </a:txBody>
                  <a:tcPr marT="91425" marB="91425" marR="91425" marL="91425"/>
                </a:tc>
                <a:tc>
                  <a:txBody>
                    <a:bodyPr/>
                    <a:lstStyle/>
                    <a:p>
                      <a:pPr indent="0" lvl="0" marL="0" rtl="0" algn="l">
                        <a:spcBef>
                          <a:spcPts val="0"/>
                        </a:spcBef>
                        <a:spcAft>
                          <a:spcPts val="0"/>
                        </a:spcAft>
                        <a:buNone/>
                      </a:pPr>
                      <a:r>
                        <a:rPr lang="fr" sz="1100"/>
                        <a:t>Configuration du workspace et du projet </a:t>
                      </a:r>
                      <a:endParaRPr sz="1100"/>
                    </a:p>
                  </a:txBody>
                  <a:tcPr marT="91425" marB="91425" marR="91425" marL="91425"/>
                </a:tc>
              </a:tr>
              <a:tr h="219175">
                <a:tc>
                  <a:txBody>
                    <a:bodyPr/>
                    <a:lstStyle/>
                    <a:p>
                      <a:pPr indent="0" lvl="0" marL="0" rtl="0" algn="l">
                        <a:spcBef>
                          <a:spcPts val="0"/>
                        </a:spcBef>
                        <a:spcAft>
                          <a:spcPts val="0"/>
                        </a:spcAft>
                        <a:buNone/>
                      </a:pPr>
                      <a:r>
                        <a:rPr lang="fr" sz="1100"/>
                        <a:t>package.json</a:t>
                      </a:r>
                      <a:endParaRPr sz="1100"/>
                    </a:p>
                  </a:txBody>
                  <a:tcPr marT="91425" marB="91425" marR="91425" marL="91425"/>
                </a:tc>
                <a:tc>
                  <a:txBody>
                    <a:bodyPr/>
                    <a:lstStyle/>
                    <a:p>
                      <a:pPr indent="0" lvl="0" marL="0" rtl="0" algn="l">
                        <a:spcBef>
                          <a:spcPts val="0"/>
                        </a:spcBef>
                        <a:spcAft>
                          <a:spcPts val="0"/>
                        </a:spcAft>
                        <a:buNone/>
                      </a:pPr>
                      <a:r>
                        <a:rPr lang="fr" sz="1100"/>
                        <a:t>Liste et version des packages utilisés dans le projet</a:t>
                      </a:r>
                      <a:endParaRPr sz="1100"/>
                    </a:p>
                  </a:txBody>
                  <a:tcPr marT="91425" marB="91425" marR="91425" marL="91425"/>
                </a:tc>
              </a:tr>
              <a:tr h="219175">
                <a:tc>
                  <a:txBody>
                    <a:bodyPr/>
                    <a:lstStyle/>
                    <a:p>
                      <a:pPr indent="0" lvl="0" marL="0" rtl="0" algn="l">
                        <a:spcBef>
                          <a:spcPts val="0"/>
                        </a:spcBef>
                        <a:spcAft>
                          <a:spcPts val="0"/>
                        </a:spcAft>
                        <a:buNone/>
                      </a:pPr>
                      <a:r>
                        <a:rPr lang="fr" sz="1100"/>
                        <a:t>tsconfig.json</a:t>
                      </a:r>
                      <a:endParaRPr sz="1100"/>
                    </a:p>
                  </a:txBody>
                  <a:tcPr marT="91425" marB="91425" marR="91425" marL="91425"/>
                </a:tc>
                <a:tc>
                  <a:txBody>
                    <a:bodyPr/>
                    <a:lstStyle/>
                    <a:p>
                      <a:pPr indent="0" lvl="0" marL="0" rtl="0" algn="l">
                        <a:spcBef>
                          <a:spcPts val="0"/>
                        </a:spcBef>
                        <a:spcAft>
                          <a:spcPts val="0"/>
                        </a:spcAft>
                        <a:buNone/>
                      </a:pPr>
                      <a:r>
                        <a:rPr lang="fr" sz="1100"/>
                        <a:t>Configuration de la compilation Typescript</a:t>
                      </a:r>
                      <a:endParaRPr sz="1100"/>
                    </a:p>
                  </a:txBody>
                  <a:tcPr marT="91425" marB="91425" marR="91425" marL="91425"/>
                </a:tc>
              </a:tr>
              <a:tr h="219175">
                <a:tc>
                  <a:txBody>
                    <a:bodyPr/>
                    <a:lstStyle/>
                    <a:p>
                      <a:pPr indent="0" lvl="0" marL="0" rtl="0" algn="l">
                        <a:spcBef>
                          <a:spcPts val="0"/>
                        </a:spcBef>
                        <a:spcAft>
                          <a:spcPts val="0"/>
                        </a:spcAft>
                        <a:buNone/>
                      </a:pPr>
                      <a:r>
                        <a:rPr lang="fr" sz="1100"/>
                        <a:t>tslint.json</a:t>
                      </a:r>
                      <a:endParaRPr sz="1100"/>
                    </a:p>
                  </a:txBody>
                  <a:tcPr marT="91425" marB="91425" marR="91425" marL="91425"/>
                </a:tc>
                <a:tc>
                  <a:txBody>
                    <a:bodyPr/>
                    <a:lstStyle/>
                    <a:p>
                      <a:pPr indent="0" lvl="0" marL="0" rtl="0" algn="l">
                        <a:spcBef>
                          <a:spcPts val="0"/>
                        </a:spcBef>
                        <a:spcAft>
                          <a:spcPts val="0"/>
                        </a:spcAft>
                        <a:buNone/>
                      </a:pPr>
                      <a:r>
                        <a:rPr lang="fr" sz="1100"/>
                        <a:t>Configuration permettant la vérification du code à chaud sans le compiler</a:t>
                      </a:r>
                      <a:endParaRPr sz="11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2.2 Arborescence du projet</a:t>
            </a:r>
            <a:endParaRPr/>
          </a:p>
        </p:txBody>
      </p:sp>
      <p:sp>
        <p:nvSpPr>
          <p:cNvPr id="227" name="Google Shape;22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Détails du dossier /src</a:t>
            </a:r>
            <a:endParaRPr/>
          </a:p>
          <a:p>
            <a:pPr indent="0" lvl="0" marL="0" rtl="0" algn="l">
              <a:spcBef>
                <a:spcPts val="1600"/>
              </a:spcBef>
              <a:spcAft>
                <a:spcPts val="1600"/>
              </a:spcAft>
              <a:buNone/>
            </a:pPr>
            <a:r>
              <a:t/>
            </a:r>
            <a:endParaRPr/>
          </a:p>
        </p:txBody>
      </p:sp>
      <p:sp>
        <p:nvSpPr>
          <p:cNvPr id="228" name="Google Shape;228;p3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229" name="Google Shape;229;p33"/>
          <p:cNvGraphicFramePr/>
          <p:nvPr/>
        </p:nvGraphicFramePr>
        <p:xfrm>
          <a:off x="593075" y="1619250"/>
          <a:ext cx="3000000" cy="3000000"/>
        </p:xfrm>
        <a:graphic>
          <a:graphicData uri="http://schemas.openxmlformats.org/drawingml/2006/table">
            <a:tbl>
              <a:tblPr>
                <a:noFill/>
                <a:tableStyleId>{CA7D1C60-6AE2-4858-8039-38311F066A87}</a:tableStyleId>
              </a:tblPr>
              <a:tblGrid>
                <a:gridCol w="2648025"/>
                <a:gridCol w="5452875"/>
              </a:tblGrid>
              <a:tr h="100000">
                <a:tc>
                  <a:txBody>
                    <a:bodyPr/>
                    <a:lstStyle/>
                    <a:p>
                      <a:pPr indent="0" lvl="0" marL="0" rtl="0" algn="ctr">
                        <a:spcBef>
                          <a:spcPts val="0"/>
                        </a:spcBef>
                        <a:spcAft>
                          <a:spcPts val="0"/>
                        </a:spcAft>
                        <a:buNone/>
                      </a:pPr>
                      <a:r>
                        <a:rPr lang="fr" sz="1200"/>
                        <a:t>Fichier/dossier</a:t>
                      </a:r>
                      <a:endParaRPr sz="1200"/>
                    </a:p>
                  </a:txBody>
                  <a:tcPr marT="91425" marB="91425" marR="91425" marL="91425"/>
                </a:tc>
                <a:tc>
                  <a:txBody>
                    <a:bodyPr/>
                    <a:lstStyle/>
                    <a:p>
                      <a:pPr indent="0" lvl="0" marL="0" rtl="0" algn="ctr">
                        <a:spcBef>
                          <a:spcPts val="0"/>
                        </a:spcBef>
                        <a:spcAft>
                          <a:spcPts val="0"/>
                        </a:spcAft>
                        <a:buNone/>
                      </a:pPr>
                      <a:r>
                        <a:rPr lang="fr" sz="1200"/>
                        <a:t>Utilité</a:t>
                      </a:r>
                      <a:endParaRPr sz="1200"/>
                    </a:p>
                  </a:txBody>
                  <a:tcPr marT="91425" marB="91425" marR="91425" marL="91425"/>
                </a:tc>
              </a:tr>
              <a:tr h="219175">
                <a:tc>
                  <a:txBody>
                    <a:bodyPr/>
                    <a:lstStyle/>
                    <a:p>
                      <a:pPr indent="0" lvl="0" marL="0" rtl="0" algn="l">
                        <a:spcBef>
                          <a:spcPts val="0"/>
                        </a:spcBef>
                        <a:spcAft>
                          <a:spcPts val="0"/>
                        </a:spcAft>
                        <a:buNone/>
                      </a:pPr>
                      <a:r>
                        <a:rPr lang="fr" sz="1100"/>
                        <a:t>/app</a:t>
                      </a:r>
                      <a:endParaRPr sz="1100"/>
                    </a:p>
                  </a:txBody>
                  <a:tcPr marT="91425" marB="91425" marR="91425" marL="91425"/>
                </a:tc>
                <a:tc>
                  <a:txBody>
                    <a:bodyPr/>
                    <a:lstStyle/>
                    <a:p>
                      <a:pPr indent="0" lvl="0" marL="0" rtl="0" algn="l">
                        <a:spcBef>
                          <a:spcPts val="0"/>
                        </a:spcBef>
                        <a:spcAft>
                          <a:spcPts val="0"/>
                        </a:spcAft>
                        <a:buNone/>
                      </a:pPr>
                      <a:r>
                        <a:rPr lang="fr" sz="1100"/>
                        <a:t>C’est la que l’application prend vie. On y intégrera nos pages ainsi que leur logique</a:t>
                      </a:r>
                      <a:endParaRPr sz="1100"/>
                    </a:p>
                  </a:txBody>
                  <a:tcPr marT="91425" marB="91425" marR="91425" marL="91425"/>
                </a:tc>
              </a:tr>
              <a:tr h="328775">
                <a:tc>
                  <a:txBody>
                    <a:bodyPr/>
                    <a:lstStyle/>
                    <a:p>
                      <a:pPr indent="0" lvl="0" marL="0" rtl="0" algn="l">
                        <a:spcBef>
                          <a:spcPts val="0"/>
                        </a:spcBef>
                        <a:spcAft>
                          <a:spcPts val="0"/>
                        </a:spcAft>
                        <a:buNone/>
                      </a:pPr>
                      <a:r>
                        <a:rPr lang="fr" sz="1100"/>
                        <a:t>/assets</a:t>
                      </a:r>
                      <a:endParaRPr sz="1100"/>
                    </a:p>
                  </a:txBody>
                  <a:tcPr marT="91425" marB="91425" marR="91425" marL="91425"/>
                </a:tc>
                <a:tc>
                  <a:txBody>
                    <a:bodyPr/>
                    <a:lstStyle/>
                    <a:p>
                      <a:pPr indent="0" lvl="0" marL="0" rtl="0" algn="l">
                        <a:spcBef>
                          <a:spcPts val="0"/>
                        </a:spcBef>
                        <a:spcAft>
                          <a:spcPts val="0"/>
                        </a:spcAft>
                        <a:buNone/>
                      </a:pPr>
                      <a:r>
                        <a:rPr lang="fr" sz="1100"/>
                        <a:t>Contiendra les éventuelles média supplémentaires (images, sons, vidéos) nécessaires à l’applications</a:t>
                      </a:r>
                      <a:endParaRPr sz="1100"/>
                    </a:p>
                  </a:txBody>
                  <a:tcPr marT="91425" marB="91425" marR="91425" marL="91425"/>
                </a:tc>
              </a:tr>
              <a:tr h="219175">
                <a:tc>
                  <a:txBody>
                    <a:bodyPr/>
                    <a:lstStyle/>
                    <a:p>
                      <a:pPr indent="0" lvl="0" marL="0" rtl="0" algn="l">
                        <a:spcBef>
                          <a:spcPts val="0"/>
                        </a:spcBef>
                        <a:spcAft>
                          <a:spcPts val="0"/>
                        </a:spcAft>
                        <a:buNone/>
                      </a:pPr>
                      <a:r>
                        <a:rPr lang="fr" sz="1100"/>
                        <a:t>/environments</a:t>
                      </a:r>
                      <a:endParaRPr sz="1100"/>
                    </a:p>
                  </a:txBody>
                  <a:tcPr marT="91425" marB="91425" marR="91425" marL="91425"/>
                </a:tc>
                <a:tc>
                  <a:txBody>
                    <a:bodyPr/>
                    <a:lstStyle/>
                    <a:p>
                      <a:pPr indent="0" lvl="0" marL="0" rtl="0" algn="l">
                        <a:spcBef>
                          <a:spcPts val="0"/>
                        </a:spcBef>
                        <a:spcAft>
                          <a:spcPts val="0"/>
                        </a:spcAft>
                        <a:buNone/>
                      </a:pPr>
                      <a:r>
                        <a:rPr lang="fr" sz="1100"/>
                        <a:t>Permettra de localiser les variables d’environnement tel que les adresses d’ API</a:t>
                      </a:r>
                      <a:endParaRPr sz="1100"/>
                    </a:p>
                  </a:txBody>
                  <a:tcPr marT="91425" marB="91425" marR="91425" marL="91425"/>
                </a:tc>
              </a:tr>
              <a:tr h="219175">
                <a:tc>
                  <a:txBody>
                    <a:bodyPr/>
                    <a:lstStyle/>
                    <a:p>
                      <a:pPr indent="0" lvl="0" marL="0" rtl="0" algn="l">
                        <a:spcBef>
                          <a:spcPts val="0"/>
                        </a:spcBef>
                        <a:spcAft>
                          <a:spcPts val="0"/>
                        </a:spcAft>
                        <a:buNone/>
                      </a:pPr>
                      <a:r>
                        <a:rPr lang="fr" sz="1100"/>
                        <a:t>index.html</a:t>
                      </a:r>
                      <a:endParaRPr sz="1100"/>
                    </a:p>
                  </a:txBody>
                  <a:tcPr marT="91425" marB="91425" marR="91425" marL="91425"/>
                </a:tc>
                <a:tc>
                  <a:txBody>
                    <a:bodyPr/>
                    <a:lstStyle/>
                    <a:p>
                      <a:pPr indent="0" lvl="0" marL="0" rtl="0" algn="l">
                        <a:spcBef>
                          <a:spcPts val="0"/>
                        </a:spcBef>
                        <a:spcAft>
                          <a:spcPts val="0"/>
                        </a:spcAft>
                        <a:buNone/>
                      </a:pPr>
                      <a:r>
                        <a:rPr lang="fr" sz="1100"/>
                        <a:t>Point d’entrée de l’application. Contiendra les imports css/js éventuelles</a:t>
                      </a:r>
                      <a:endParaRPr sz="1100"/>
                    </a:p>
                  </a:txBody>
                  <a:tcPr marT="91425" marB="91425" marR="91425" marL="91425"/>
                </a:tc>
              </a:tr>
              <a:tr h="219175">
                <a:tc>
                  <a:txBody>
                    <a:bodyPr/>
                    <a:lstStyle/>
                    <a:p>
                      <a:pPr indent="0" lvl="0" marL="0" rtl="0" algn="l">
                        <a:spcBef>
                          <a:spcPts val="0"/>
                        </a:spcBef>
                        <a:spcAft>
                          <a:spcPts val="0"/>
                        </a:spcAft>
                        <a:buNone/>
                      </a:pPr>
                      <a:r>
                        <a:rPr lang="fr" sz="1100"/>
                        <a:t>styles.scss</a:t>
                      </a:r>
                      <a:endParaRPr sz="1100"/>
                    </a:p>
                  </a:txBody>
                  <a:tcPr marT="91425" marB="91425" marR="91425" marL="91425"/>
                </a:tc>
                <a:tc>
                  <a:txBody>
                    <a:bodyPr/>
                    <a:lstStyle/>
                    <a:p>
                      <a:pPr indent="0" lvl="0" marL="0" rtl="0" algn="l">
                        <a:spcBef>
                          <a:spcPts val="0"/>
                        </a:spcBef>
                        <a:spcAft>
                          <a:spcPts val="0"/>
                        </a:spcAft>
                        <a:buNone/>
                      </a:pPr>
                      <a:r>
                        <a:rPr lang="fr" sz="1100"/>
                        <a:t>Feuille de style par défaut de l’application</a:t>
                      </a:r>
                      <a:endParaRPr sz="1100"/>
                    </a:p>
                  </a:txBody>
                  <a:tcPr marT="91425" marB="91425" marR="91425" marL="91425"/>
                </a:tc>
              </a:tr>
              <a:tr h="219175">
                <a:tc>
                  <a:txBody>
                    <a:bodyPr/>
                    <a:lstStyle/>
                    <a:p>
                      <a:pPr indent="0" lvl="0" marL="0" rtl="0" algn="l">
                        <a:spcBef>
                          <a:spcPts val="0"/>
                        </a:spcBef>
                        <a:spcAft>
                          <a:spcPts val="0"/>
                        </a:spcAft>
                        <a:buNone/>
                      </a:pPr>
                      <a:r>
                        <a:rPr lang="fr" sz="1100"/>
                        <a:t>main.ts</a:t>
                      </a:r>
                      <a:endParaRPr sz="1100"/>
                    </a:p>
                  </a:txBody>
                  <a:tcPr marT="91425" marB="91425" marR="91425" marL="91425"/>
                </a:tc>
                <a:tc>
                  <a:txBody>
                    <a:bodyPr/>
                    <a:lstStyle/>
                    <a:p>
                      <a:pPr indent="0" lvl="0" marL="0" rtl="0" algn="l">
                        <a:spcBef>
                          <a:spcPts val="0"/>
                        </a:spcBef>
                        <a:spcAft>
                          <a:spcPts val="0"/>
                        </a:spcAft>
                        <a:buNone/>
                      </a:pPr>
                      <a:r>
                        <a:rPr lang="fr" sz="1100"/>
                        <a:t>Permet de définir le module de démarrage le l’app (laisser par défaut de préférence)</a:t>
                      </a:r>
                      <a:endParaRPr sz="11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2.3 app module</a:t>
            </a:r>
            <a:endParaRPr/>
          </a:p>
        </p:txBody>
      </p:sp>
      <p:sp>
        <p:nvSpPr>
          <p:cNvPr id="235" name="Google Shape;23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t>La programmation Angular est dite “Modulaire” ce qui signifie que nous allons mettre en place plusieurs modules et les faires communiquer entre eux. Nous verrons cela plus tard. Attardons nous sur le module principale de notre application. Celui créé par défaut lors de la création d’un projet et qui sera le point d’entrée de notre app</a:t>
            </a:r>
            <a:endParaRPr sz="1500"/>
          </a:p>
          <a:p>
            <a:pPr indent="0" lvl="0" marL="0" rtl="0" algn="l">
              <a:spcBef>
                <a:spcPts val="1600"/>
              </a:spcBef>
              <a:spcAft>
                <a:spcPts val="1600"/>
              </a:spcAft>
              <a:buNone/>
            </a:pPr>
            <a:r>
              <a:t/>
            </a:r>
            <a:endParaRPr/>
          </a:p>
        </p:txBody>
      </p:sp>
      <p:sp>
        <p:nvSpPr>
          <p:cNvPr id="236" name="Google Shape;236;p3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37" name="Google Shape;237;p34"/>
          <p:cNvPicPr preferRelativeResize="0"/>
          <p:nvPr/>
        </p:nvPicPr>
        <p:blipFill>
          <a:blip r:embed="rId3">
            <a:alphaModFix/>
          </a:blip>
          <a:stretch>
            <a:fillRect/>
          </a:stretch>
        </p:blipFill>
        <p:spPr>
          <a:xfrm>
            <a:off x="533450" y="2557763"/>
            <a:ext cx="1752600" cy="1514475"/>
          </a:xfrm>
          <a:prstGeom prst="rect">
            <a:avLst/>
          </a:prstGeom>
          <a:noFill/>
          <a:ln>
            <a:noFill/>
          </a:ln>
        </p:spPr>
      </p:pic>
      <p:sp>
        <p:nvSpPr>
          <p:cNvPr id="238" name="Google Shape;238;p34"/>
          <p:cNvSpPr txBox="1"/>
          <p:nvPr/>
        </p:nvSpPr>
        <p:spPr>
          <a:xfrm>
            <a:off x="3070725" y="2557775"/>
            <a:ext cx="547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s’agit du root module (module parent) qui </a:t>
            </a:r>
            <a:r>
              <a:rPr lang="fr">
                <a:latin typeface="Cabin"/>
                <a:ea typeface="Cabin"/>
                <a:cs typeface="Cabin"/>
                <a:sym typeface="Cabin"/>
              </a:rPr>
              <a:t>englobe</a:t>
            </a:r>
            <a:r>
              <a:rPr lang="fr">
                <a:latin typeface="Cabin"/>
                <a:ea typeface="Cabin"/>
                <a:cs typeface="Cabin"/>
                <a:sym typeface="Cabin"/>
              </a:rPr>
              <a:t> toute l’application.</a:t>
            </a:r>
            <a:br>
              <a:rPr lang="fr">
                <a:latin typeface="Cabin"/>
                <a:ea typeface="Cabin"/>
                <a:cs typeface="Cabin"/>
                <a:sym typeface="Cabin"/>
              </a:rPr>
            </a:br>
            <a:br>
              <a:rPr lang="fr">
                <a:latin typeface="Cabin"/>
                <a:ea typeface="Cabin"/>
                <a:cs typeface="Cabin"/>
                <a:sym typeface="Cabin"/>
              </a:rPr>
            </a:br>
            <a:r>
              <a:rPr lang="fr">
                <a:latin typeface="Cabin"/>
                <a:ea typeface="Cabin"/>
                <a:cs typeface="Cabin"/>
                <a:sym typeface="Cabin"/>
              </a:rPr>
              <a:t>Il propose son propre routage, il s’agit également du point d’entrée vers les différentes logiques, fonctionnelle et visuelle, de votre application</a:t>
            </a:r>
            <a:endParaRPr>
              <a:latin typeface="Cabin"/>
              <a:ea typeface="Cabin"/>
              <a:cs typeface="Cabin"/>
              <a:sym typeface="Cabin"/>
            </a:endParaRPr>
          </a:p>
        </p:txBody>
      </p:sp>
      <p:sp>
        <p:nvSpPr>
          <p:cNvPr id="239" name="Google Shape;239;p34"/>
          <p:cNvSpPr txBox="1"/>
          <p:nvPr/>
        </p:nvSpPr>
        <p:spPr>
          <a:xfrm>
            <a:off x="533450" y="4114425"/>
            <a:ext cx="610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rgbClr val="FF0000"/>
                </a:solidFill>
                <a:latin typeface="Cabin"/>
                <a:ea typeface="Cabin"/>
                <a:cs typeface="Cabin"/>
                <a:sym typeface="Cabin"/>
              </a:rPr>
              <a:t>Pour des raisons pratiques, nous ferons l’impasse sur </a:t>
            </a:r>
            <a:r>
              <a:rPr lang="fr" sz="1100">
                <a:solidFill>
                  <a:srgbClr val="FF0000"/>
                </a:solidFill>
                <a:latin typeface="Cabin"/>
                <a:ea typeface="Cabin"/>
                <a:cs typeface="Cabin"/>
                <a:sym typeface="Cabin"/>
              </a:rPr>
              <a:t>tous</a:t>
            </a:r>
            <a:r>
              <a:rPr lang="fr" sz="1100">
                <a:solidFill>
                  <a:srgbClr val="FF0000"/>
                </a:solidFill>
                <a:latin typeface="Cabin"/>
                <a:ea typeface="Cabin"/>
                <a:cs typeface="Cabin"/>
                <a:sym typeface="Cabin"/>
              </a:rPr>
              <a:t> les fichiers suffixés .spec.ts . Ces fichiers étant réservés aux tests unitaires.</a:t>
            </a:r>
            <a:endParaRPr sz="1100">
              <a:solidFill>
                <a:srgbClr val="FF0000"/>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2.3 app.module.ts</a:t>
            </a:r>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500"/>
              <a:t>Le fichier app.module.ts représente la configuration du module principal et propose différentes parties que nous allons détaillés ici</a:t>
            </a:r>
            <a:endParaRPr sz="1500"/>
          </a:p>
        </p:txBody>
      </p:sp>
      <p:sp>
        <p:nvSpPr>
          <p:cNvPr id="246" name="Google Shape;246;p3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47" name="Google Shape;247;p35"/>
          <p:cNvPicPr preferRelativeResize="0"/>
          <p:nvPr/>
        </p:nvPicPr>
        <p:blipFill>
          <a:blip r:embed="rId3">
            <a:alphaModFix/>
          </a:blip>
          <a:stretch>
            <a:fillRect/>
          </a:stretch>
        </p:blipFill>
        <p:spPr>
          <a:xfrm>
            <a:off x="473000" y="1781438"/>
            <a:ext cx="2152650" cy="2466975"/>
          </a:xfrm>
          <a:prstGeom prst="rect">
            <a:avLst/>
          </a:prstGeom>
          <a:noFill/>
          <a:ln>
            <a:noFill/>
          </a:ln>
        </p:spPr>
      </p:pic>
      <p:sp>
        <p:nvSpPr>
          <p:cNvPr id="248" name="Google Shape;248;p35"/>
          <p:cNvSpPr txBox="1"/>
          <p:nvPr/>
        </p:nvSpPr>
        <p:spPr>
          <a:xfrm>
            <a:off x="2805550" y="1781450"/>
            <a:ext cx="49410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Cabin"/>
                <a:ea typeface="Cabin"/>
                <a:cs typeface="Cabin"/>
                <a:sym typeface="Cabin"/>
              </a:rPr>
              <a:t>Le décorateur </a:t>
            </a:r>
            <a:r>
              <a:rPr b="1" lang="fr" sz="1200">
                <a:solidFill>
                  <a:srgbClr val="1155CC"/>
                </a:solidFill>
                <a:latin typeface="Cabin"/>
                <a:ea typeface="Cabin"/>
                <a:cs typeface="Cabin"/>
                <a:sym typeface="Cabin"/>
              </a:rPr>
              <a:t>@NgModule</a:t>
            </a:r>
            <a:r>
              <a:rPr lang="fr" sz="1200">
                <a:latin typeface="Cabin"/>
                <a:ea typeface="Cabin"/>
                <a:cs typeface="Cabin"/>
                <a:sym typeface="Cabin"/>
              </a:rPr>
              <a:t> signifie au système que le fichier est le point d’entrée du module et permet d’apporter une structure à celui ci</a:t>
            </a:r>
            <a:endParaRPr sz="1200">
              <a:latin typeface="Cabin"/>
              <a:ea typeface="Cabin"/>
              <a:cs typeface="Cabin"/>
              <a:sym typeface="Cabin"/>
            </a:endParaRPr>
          </a:p>
        </p:txBody>
      </p:sp>
      <p:sp>
        <p:nvSpPr>
          <p:cNvPr id="249" name="Google Shape;249;p35"/>
          <p:cNvSpPr txBox="1"/>
          <p:nvPr/>
        </p:nvSpPr>
        <p:spPr>
          <a:xfrm>
            <a:off x="2805550" y="2561275"/>
            <a:ext cx="56460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rgbClr val="1155CC"/>
                </a:solidFill>
                <a:latin typeface="Cabin"/>
                <a:ea typeface="Cabin"/>
                <a:cs typeface="Cabin"/>
                <a:sym typeface="Cabin"/>
              </a:rPr>
              <a:t>declarations : []</a:t>
            </a:r>
            <a:r>
              <a:rPr b="1" lang="fr" sz="1200">
                <a:solidFill>
                  <a:srgbClr val="3C78D8"/>
                </a:solidFill>
                <a:latin typeface="Cabin"/>
                <a:ea typeface="Cabin"/>
                <a:cs typeface="Cabin"/>
                <a:sym typeface="Cabin"/>
              </a:rPr>
              <a:t> =&gt;</a:t>
            </a:r>
            <a:r>
              <a:rPr b="1" lang="fr" sz="1200">
                <a:latin typeface="Cabin"/>
                <a:ea typeface="Cabin"/>
                <a:cs typeface="Cabin"/>
                <a:sym typeface="Cabin"/>
              </a:rPr>
              <a:t> </a:t>
            </a:r>
            <a:r>
              <a:rPr lang="fr" sz="1200">
                <a:latin typeface="Cabin"/>
                <a:ea typeface="Cabin"/>
                <a:cs typeface="Cabin"/>
                <a:sym typeface="Cabin"/>
              </a:rPr>
              <a:t>Nous y déclarons le/les composants utilisé(s) par le module</a:t>
            </a:r>
            <a:endParaRPr sz="1200">
              <a:latin typeface="Cabin"/>
              <a:ea typeface="Cabin"/>
              <a:cs typeface="Cabin"/>
              <a:sym typeface="Cabin"/>
            </a:endParaRPr>
          </a:p>
          <a:p>
            <a:pPr indent="0" lvl="0" marL="0" rtl="0" algn="l">
              <a:spcBef>
                <a:spcPts val="0"/>
              </a:spcBef>
              <a:spcAft>
                <a:spcPts val="0"/>
              </a:spcAft>
              <a:buNone/>
            </a:pPr>
            <a:r>
              <a:rPr b="1" lang="fr" sz="1200">
                <a:solidFill>
                  <a:srgbClr val="1155CC"/>
                </a:solidFill>
                <a:latin typeface="Cabin"/>
                <a:ea typeface="Cabin"/>
                <a:cs typeface="Cabin"/>
                <a:sym typeface="Cabin"/>
              </a:rPr>
              <a:t>imports : []</a:t>
            </a:r>
            <a:r>
              <a:rPr lang="fr" sz="1200">
                <a:latin typeface="Cabin"/>
                <a:ea typeface="Cabin"/>
                <a:cs typeface="Cabin"/>
                <a:sym typeface="Cabin"/>
              </a:rPr>
              <a:t> =&gt; Contient les différents modules importés et utilisés par celui en cours</a:t>
            </a:r>
            <a:endParaRPr sz="1200">
              <a:latin typeface="Cabin"/>
              <a:ea typeface="Cabin"/>
              <a:cs typeface="Cabin"/>
              <a:sym typeface="Cabin"/>
            </a:endParaRPr>
          </a:p>
          <a:p>
            <a:pPr indent="0" lvl="0" marL="0" rtl="0" algn="l">
              <a:spcBef>
                <a:spcPts val="0"/>
              </a:spcBef>
              <a:spcAft>
                <a:spcPts val="0"/>
              </a:spcAft>
              <a:buNone/>
            </a:pPr>
            <a:r>
              <a:rPr b="1" lang="fr" sz="1200">
                <a:solidFill>
                  <a:srgbClr val="1155CC"/>
                </a:solidFill>
                <a:latin typeface="Cabin"/>
                <a:ea typeface="Cabin"/>
                <a:cs typeface="Cabin"/>
                <a:sym typeface="Cabin"/>
              </a:rPr>
              <a:t>exports : []</a:t>
            </a:r>
            <a:r>
              <a:rPr lang="fr" sz="1200">
                <a:latin typeface="Cabin"/>
                <a:ea typeface="Cabin"/>
                <a:cs typeface="Cabin"/>
                <a:sym typeface="Cabin"/>
              </a:rPr>
              <a:t> =&gt; Permet d’exporter tout ou partie des modules/composants utilisé par       celui en cours</a:t>
            </a:r>
            <a:endParaRPr sz="1200">
              <a:latin typeface="Cabin"/>
              <a:ea typeface="Cabin"/>
              <a:cs typeface="Cabin"/>
              <a:sym typeface="Cabin"/>
            </a:endParaRPr>
          </a:p>
          <a:p>
            <a:pPr indent="0" lvl="0" marL="0" rtl="0" algn="l">
              <a:spcBef>
                <a:spcPts val="0"/>
              </a:spcBef>
              <a:spcAft>
                <a:spcPts val="0"/>
              </a:spcAft>
              <a:buNone/>
            </a:pPr>
            <a:r>
              <a:rPr b="1" lang="fr" sz="1200">
                <a:solidFill>
                  <a:srgbClr val="1155CC"/>
                </a:solidFill>
                <a:latin typeface="Cabin"/>
                <a:ea typeface="Cabin"/>
                <a:cs typeface="Cabin"/>
                <a:sym typeface="Cabin"/>
              </a:rPr>
              <a:t>providers : []</a:t>
            </a:r>
            <a:r>
              <a:rPr lang="fr" sz="1200">
                <a:latin typeface="Cabin"/>
                <a:ea typeface="Cabin"/>
                <a:cs typeface="Cabin"/>
                <a:sym typeface="Cabin"/>
              </a:rPr>
              <a:t> =&gt; Contiendra des informations pour l’injection de dépendances</a:t>
            </a:r>
            <a:endParaRPr sz="1200">
              <a:latin typeface="Cabin"/>
              <a:ea typeface="Cabin"/>
              <a:cs typeface="Cabin"/>
              <a:sym typeface="Cabin"/>
            </a:endParaRPr>
          </a:p>
          <a:p>
            <a:pPr indent="0" lvl="0" marL="0" rtl="0" algn="l">
              <a:spcBef>
                <a:spcPts val="0"/>
              </a:spcBef>
              <a:spcAft>
                <a:spcPts val="0"/>
              </a:spcAft>
              <a:buNone/>
            </a:pPr>
            <a:r>
              <a:rPr b="1" lang="fr" sz="1200">
                <a:solidFill>
                  <a:srgbClr val="1155CC"/>
                </a:solidFill>
                <a:latin typeface="Cabin"/>
                <a:ea typeface="Cabin"/>
                <a:cs typeface="Cabin"/>
                <a:sym typeface="Cabin"/>
              </a:rPr>
              <a:t>bootstrap : []</a:t>
            </a:r>
            <a:r>
              <a:rPr lang="fr" sz="1200">
                <a:latin typeface="Cabin"/>
                <a:ea typeface="Cabin"/>
                <a:cs typeface="Cabin"/>
                <a:sym typeface="Cabin"/>
              </a:rPr>
              <a:t> =&gt; Le composant d’amorçage du module (si composant il y a)</a:t>
            </a:r>
            <a:endParaRPr sz="1200">
              <a:latin typeface="Cabin"/>
              <a:ea typeface="Cabin"/>
              <a:cs typeface="Cabin"/>
              <a:sym typeface="Cabin"/>
            </a:endParaRPr>
          </a:p>
        </p:txBody>
      </p:sp>
      <p:sp>
        <p:nvSpPr>
          <p:cNvPr id="250" name="Google Shape;250;p35"/>
          <p:cNvSpPr txBox="1"/>
          <p:nvPr/>
        </p:nvSpPr>
        <p:spPr>
          <a:xfrm>
            <a:off x="2805550" y="4047800"/>
            <a:ext cx="549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solidFill>
                  <a:srgbClr val="1155CC"/>
                </a:solidFill>
                <a:latin typeface="Cabin"/>
                <a:ea typeface="Cabin"/>
                <a:cs typeface="Cabin"/>
                <a:sym typeface="Cabin"/>
              </a:rPr>
              <a:t>export class AppModule { } </a:t>
            </a:r>
            <a:r>
              <a:rPr lang="fr" sz="1200">
                <a:latin typeface="Cabin"/>
                <a:ea typeface="Cabin"/>
                <a:cs typeface="Cabin"/>
                <a:sym typeface="Cabin"/>
              </a:rPr>
              <a:t>=&gt; signifie simplement que le module est exporté et donc importable ailleurs dans l’application</a:t>
            </a:r>
            <a:endParaRPr sz="1200">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3" name="Google Shape;103;p18"/>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fr"/>
              <a:t>Introduction</a:t>
            </a:r>
            <a:endParaRPr/>
          </a:p>
          <a:p>
            <a:pPr indent="-317500" lvl="0" marL="457200" rtl="0" algn="l">
              <a:lnSpc>
                <a:spcPct val="100000"/>
              </a:lnSpc>
              <a:spcBef>
                <a:spcPts val="0"/>
              </a:spcBef>
              <a:spcAft>
                <a:spcPts val="0"/>
              </a:spcAft>
              <a:buSzPts val="1400"/>
              <a:buAutoNum type="arabicPeriod"/>
            </a:pPr>
            <a:r>
              <a:rPr lang="fr"/>
              <a:t>Projet Angular</a:t>
            </a:r>
            <a:endParaRPr/>
          </a:p>
          <a:p>
            <a:pPr indent="-317500" lvl="0" marL="457200" rtl="0" algn="l">
              <a:lnSpc>
                <a:spcPct val="100000"/>
              </a:lnSpc>
              <a:spcBef>
                <a:spcPts val="0"/>
              </a:spcBef>
              <a:spcAft>
                <a:spcPts val="0"/>
              </a:spcAft>
              <a:buSzPts val="1400"/>
              <a:buAutoNum type="arabicPeriod"/>
            </a:pPr>
            <a:r>
              <a:rPr lang="fr"/>
              <a:t>Binding</a:t>
            </a:r>
            <a:endParaRPr/>
          </a:p>
          <a:p>
            <a:pPr indent="-317500" lvl="0" marL="457200" rtl="0" algn="l">
              <a:lnSpc>
                <a:spcPct val="100000"/>
              </a:lnSpc>
              <a:spcBef>
                <a:spcPts val="0"/>
              </a:spcBef>
              <a:spcAft>
                <a:spcPts val="0"/>
              </a:spcAft>
              <a:buSzPts val="1400"/>
              <a:buAutoNum type="arabicPeriod"/>
            </a:pPr>
            <a:r>
              <a:rPr lang="fr"/>
              <a:t>Pipes</a:t>
            </a:r>
            <a:endParaRPr/>
          </a:p>
          <a:p>
            <a:pPr indent="-317500" lvl="0" marL="457200" rtl="0" algn="l">
              <a:lnSpc>
                <a:spcPct val="100000"/>
              </a:lnSpc>
              <a:spcBef>
                <a:spcPts val="0"/>
              </a:spcBef>
              <a:spcAft>
                <a:spcPts val="0"/>
              </a:spcAft>
              <a:buSzPts val="1400"/>
              <a:buAutoNum type="arabicPeriod"/>
            </a:pPr>
            <a:r>
              <a:rPr lang="fr"/>
              <a:t>Directives</a:t>
            </a:r>
            <a:endParaRPr/>
          </a:p>
          <a:p>
            <a:pPr indent="-317500" lvl="0" marL="457200" rtl="0" algn="l">
              <a:spcBef>
                <a:spcPts val="0"/>
              </a:spcBef>
              <a:spcAft>
                <a:spcPts val="0"/>
              </a:spcAft>
              <a:buSzPts val="1400"/>
              <a:buAutoNum type="arabicPeriod"/>
            </a:pPr>
            <a:r>
              <a:rPr lang="fr"/>
              <a:t>@Input / @Output</a:t>
            </a:r>
            <a:endParaRPr/>
          </a:p>
          <a:p>
            <a:pPr indent="-317500" lvl="0" marL="457200" rtl="0" algn="l">
              <a:lnSpc>
                <a:spcPct val="100000"/>
              </a:lnSpc>
              <a:spcBef>
                <a:spcPts val="0"/>
              </a:spcBef>
              <a:spcAft>
                <a:spcPts val="0"/>
              </a:spcAft>
              <a:buSzPts val="1400"/>
              <a:buAutoNum type="arabicPeriod"/>
            </a:pPr>
            <a:r>
              <a:rPr lang="fr"/>
              <a:t>Services et Injection</a:t>
            </a:r>
            <a:endParaRPr/>
          </a:p>
          <a:p>
            <a:pPr indent="-317500" lvl="0" marL="457200" rtl="0" algn="l">
              <a:lnSpc>
                <a:spcPct val="100000"/>
              </a:lnSpc>
              <a:spcBef>
                <a:spcPts val="0"/>
              </a:spcBef>
              <a:spcAft>
                <a:spcPts val="0"/>
              </a:spcAft>
              <a:buSzPts val="1400"/>
              <a:buAutoNum type="arabicPeriod"/>
            </a:pPr>
            <a:r>
              <a:rPr lang="fr"/>
              <a:t>Formulaires</a:t>
            </a:r>
            <a:endParaRPr/>
          </a:p>
          <a:p>
            <a:pPr indent="-317500" lvl="0" marL="457200" rtl="0" algn="l">
              <a:lnSpc>
                <a:spcPct val="100000"/>
              </a:lnSpc>
              <a:spcBef>
                <a:spcPts val="0"/>
              </a:spcBef>
              <a:spcAft>
                <a:spcPts val="0"/>
              </a:spcAft>
              <a:buSzPts val="1400"/>
              <a:buAutoNum type="arabicPeriod"/>
            </a:pPr>
            <a:r>
              <a:rPr lang="fr"/>
              <a:t>Routing</a:t>
            </a:r>
            <a:endParaRPr/>
          </a:p>
          <a:p>
            <a:pPr indent="-317500" lvl="0" marL="457200" rtl="0" algn="l">
              <a:lnSpc>
                <a:spcPct val="100000"/>
              </a:lnSpc>
              <a:spcBef>
                <a:spcPts val="0"/>
              </a:spcBef>
              <a:spcAft>
                <a:spcPts val="0"/>
              </a:spcAft>
              <a:buSzPts val="1400"/>
              <a:buAutoNum type="arabicPeriod"/>
            </a:pPr>
            <a:r>
              <a:rPr lang="fr"/>
              <a:t>Storage</a:t>
            </a:r>
            <a:endParaRPr/>
          </a:p>
          <a:p>
            <a:pPr indent="-317500" lvl="0" marL="457200" rtl="0" algn="l">
              <a:lnSpc>
                <a:spcPct val="100000"/>
              </a:lnSpc>
              <a:spcBef>
                <a:spcPts val="0"/>
              </a:spcBef>
              <a:spcAft>
                <a:spcPts val="0"/>
              </a:spcAft>
              <a:buSzPts val="1400"/>
              <a:buAutoNum type="arabicPeriod"/>
            </a:pPr>
            <a:r>
              <a:rPr lang="fr"/>
              <a:t>Observable</a:t>
            </a:r>
            <a:endParaRPr/>
          </a:p>
          <a:p>
            <a:pPr indent="-317500" lvl="0" marL="457200" rtl="0" algn="l">
              <a:lnSpc>
                <a:spcPct val="100000"/>
              </a:lnSpc>
              <a:spcBef>
                <a:spcPts val="0"/>
              </a:spcBef>
              <a:spcAft>
                <a:spcPts val="0"/>
              </a:spcAft>
              <a:buSzPts val="1400"/>
              <a:buAutoNum type="arabicPeriod"/>
            </a:pPr>
            <a:r>
              <a:rPr lang="fr"/>
              <a:t>HttpClient</a:t>
            </a:r>
            <a:endParaRPr/>
          </a:p>
          <a:p>
            <a:pPr indent="-317500" lvl="0" marL="457200" rtl="0" algn="l">
              <a:lnSpc>
                <a:spcPct val="100000"/>
              </a:lnSpc>
              <a:spcBef>
                <a:spcPts val="0"/>
              </a:spcBef>
              <a:spcAft>
                <a:spcPts val="0"/>
              </a:spcAft>
              <a:buSzPts val="1400"/>
              <a:buAutoNum type="arabicPeriod"/>
            </a:pPr>
            <a:r>
              <a:rPr lang="fr"/>
              <a:t>Publication</a:t>
            </a:r>
            <a:endParaRPr/>
          </a:p>
          <a:p>
            <a:pPr indent="0" lvl="0" marL="0" rtl="0" algn="l">
              <a:lnSpc>
                <a:spcPct val="100000"/>
              </a:lnSpc>
              <a:spcBef>
                <a:spcPts val="1600"/>
              </a:spcBef>
              <a:spcAft>
                <a:spcPts val="0"/>
              </a:spcAft>
              <a:buNone/>
            </a:pPr>
            <a:r>
              <a:rPr lang="fr"/>
              <a:t> </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sp>
        <p:nvSpPr>
          <p:cNvPr id="105" name="Google Shape;105;p1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2.4 Module =&gt; création</a:t>
            </a:r>
            <a:endParaRPr/>
          </a:p>
        </p:txBody>
      </p:sp>
      <p:sp>
        <p:nvSpPr>
          <p:cNvPr id="256" name="Google Shape;256;p3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57" name="Google Shape;25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t>Un module contiendra d’office un fichier “</a:t>
            </a:r>
            <a:r>
              <a:rPr b="1" i="1" lang="fr" sz="1500">
                <a:solidFill>
                  <a:srgbClr val="1155CC"/>
                </a:solidFill>
              </a:rPr>
              <a:t>nom.module.ts”</a:t>
            </a:r>
            <a:r>
              <a:rPr lang="fr" sz="1500"/>
              <a:t>. Qui, à l’instar du app.module.ts contiendra le décorateur </a:t>
            </a:r>
            <a:r>
              <a:rPr b="1" lang="fr" sz="1500">
                <a:solidFill>
                  <a:srgbClr val="1155CC"/>
                </a:solidFill>
              </a:rPr>
              <a:t>@ngModule. </a:t>
            </a:r>
            <a:endParaRPr b="1" sz="1500">
              <a:solidFill>
                <a:srgbClr val="000000"/>
              </a:solidFill>
            </a:endParaRPr>
          </a:p>
          <a:p>
            <a:pPr indent="0" lvl="0" marL="0" rtl="0" algn="l">
              <a:spcBef>
                <a:spcPts val="1600"/>
              </a:spcBef>
              <a:spcAft>
                <a:spcPts val="0"/>
              </a:spcAft>
              <a:buNone/>
            </a:pPr>
            <a:r>
              <a:rPr lang="fr" sz="1500">
                <a:solidFill>
                  <a:srgbClr val="000000"/>
                </a:solidFill>
              </a:rPr>
              <a:t>		</a:t>
            </a:r>
            <a:r>
              <a:rPr b="1" lang="fr" sz="1500">
                <a:solidFill>
                  <a:srgbClr val="000000"/>
                </a:solidFill>
              </a:rPr>
              <a:t>ng g m nom_du_module</a:t>
            </a:r>
            <a:r>
              <a:rPr lang="fr" sz="1500">
                <a:solidFill>
                  <a:srgbClr val="000000"/>
                </a:solidFill>
              </a:rPr>
              <a:t>  =&gt; crée un nouveau module</a:t>
            </a:r>
            <a:endParaRPr sz="1500">
              <a:solidFill>
                <a:srgbClr val="FF0000"/>
              </a:solidFill>
            </a:endParaRPr>
          </a:p>
          <a:p>
            <a:pPr indent="0" lvl="0" marL="0" rtl="0" algn="l">
              <a:spcBef>
                <a:spcPts val="1600"/>
              </a:spcBef>
              <a:spcAft>
                <a:spcPts val="0"/>
              </a:spcAft>
              <a:buNone/>
            </a:pPr>
            <a:r>
              <a:rPr b="1" lang="fr" sz="1500">
                <a:solidFill>
                  <a:srgbClr val="FF0000"/>
                </a:solidFill>
              </a:rPr>
              <a:t>Aucune obligation n’existe quand à la présence d’un composant ou d’un routing spécifique dans un nouveau module (exception faite pour le AppModule)</a:t>
            </a:r>
            <a:endParaRPr b="1" sz="1500">
              <a:solidFill>
                <a:srgbClr val="FF0000"/>
              </a:solidFill>
            </a:endParaRPr>
          </a:p>
          <a:p>
            <a:pPr indent="0" lvl="0" marL="0" rtl="0" algn="l">
              <a:spcBef>
                <a:spcPts val="1600"/>
              </a:spcBef>
              <a:spcAft>
                <a:spcPts val="0"/>
              </a:spcAft>
              <a:buNone/>
            </a:pPr>
            <a:r>
              <a:rPr lang="fr" sz="1500">
                <a:solidFill>
                  <a:srgbClr val="FF0000"/>
                </a:solidFill>
              </a:rPr>
              <a:t>	</a:t>
            </a:r>
            <a:r>
              <a:rPr lang="fr" sz="1500">
                <a:solidFill>
                  <a:srgbClr val="000000"/>
                </a:solidFill>
              </a:rPr>
              <a:t>Il est néanmoins possible de créer un composant à inclure directement dans un module.</a:t>
            </a:r>
            <a:endParaRPr sz="1500">
              <a:solidFill>
                <a:srgbClr val="000000"/>
              </a:solidFill>
            </a:endParaRPr>
          </a:p>
          <a:p>
            <a:pPr indent="457200" lvl="0" marL="457200" rtl="0" algn="l">
              <a:spcBef>
                <a:spcPts val="1600"/>
              </a:spcBef>
              <a:spcAft>
                <a:spcPts val="0"/>
              </a:spcAft>
              <a:buNone/>
            </a:pPr>
            <a:r>
              <a:rPr b="1" lang="fr" sz="1500">
                <a:solidFill>
                  <a:srgbClr val="000000"/>
                </a:solidFill>
              </a:rPr>
              <a:t>ng g c nom_du_composant -m nom_du_module </a:t>
            </a:r>
            <a:endParaRPr b="1" sz="1500">
              <a:solidFill>
                <a:srgbClr val="000000"/>
              </a:solidFill>
            </a:endParaRPr>
          </a:p>
          <a:p>
            <a:pPr indent="457200" lvl="0" marL="0" rtl="0" algn="l">
              <a:spcBef>
                <a:spcPts val="1600"/>
              </a:spcBef>
              <a:spcAft>
                <a:spcPts val="1600"/>
              </a:spcAft>
              <a:buClr>
                <a:schemeClr val="dk1"/>
              </a:buClr>
              <a:buSzPts val="1100"/>
              <a:buFont typeface="Arial"/>
              <a:buNone/>
            </a:pPr>
            <a:r>
              <a:rPr lang="fr" sz="1500"/>
              <a:t>Ajouter l’option </a:t>
            </a:r>
            <a:r>
              <a:rPr b="1" lang="fr" sz="1500"/>
              <a:t>--routing</a:t>
            </a:r>
            <a:r>
              <a:rPr lang="fr" sz="1500"/>
              <a:t> pour inclure “</a:t>
            </a:r>
            <a:r>
              <a:rPr b="1" i="1" lang="fr" sz="1500">
                <a:solidFill>
                  <a:srgbClr val="1155CC"/>
                </a:solidFill>
              </a:rPr>
              <a:t>nom-routing.module.ts</a:t>
            </a:r>
            <a:r>
              <a:rPr lang="fr" sz="1500"/>
              <a:t>” au module dés sa création</a:t>
            </a:r>
            <a:endParaRPr b="1" sz="15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2.5 Component</a:t>
            </a:r>
            <a:endParaRPr/>
          </a:p>
        </p:txBody>
      </p:sp>
      <p:sp>
        <p:nvSpPr>
          <p:cNvPr id="263" name="Google Shape;26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t>Notre module principale, en plus d’intégrer un routing (que nous détaillerons plus tard), et un fichier de configuration (app.module.ts), intègre un component composé de 3 fichiers</a:t>
            </a:r>
            <a:endParaRPr sz="1500"/>
          </a:p>
          <a:p>
            <a:pPr indent="-323850" lvl="0" marL="457200" rtl="0" algn="l">
              <a:spcBef>
                <a:spcPts val="1600"/>
              </a:spcBef>
              <a:spcAft>
                <a:spcPts val="0"/>
              </a:spcAft>
              <a:buSzPts val="1500"/>
              <a:buChar char="-"/>
            </a:pPr>
            <a:r>
              <a:rPr lang="fr" sz="1500"/>
              <a:t>app.component.html =&gt; Template visuel</a:t>
            </a:r>
            <a:endParaRPr sz="1500"/>
          </a:p>
          <a:p>
            <a:pPr indent="-323850" lvl="0" marL="457200" rtl="0" algn="l">
              <a:spcBef>
                <a:spcPts val="0"/>
              </a:spcBef>
              <a:spcAft>
                <a:spcPts val="0"/>
              </a:spcAft>
              <a:buSzPts val="1500"/>
              <a:buChar char="-"/>
            </a:pPr>
            <a:r>
              <a:rPr lang="fr" sz="1500"/>
              <a:t>app.component.scss =&gt; Feuille de style</a:t>
            </a:r>
            <a:endParaRPr sz="1500"/>
          </a:p>
          <a:p>
            <a:pPr indent="-323850" lvl="0" marL="457200" rtl="0" algn="l">
              <a:spcBef>
                <a:spcPts val="0"/>
              </a:spcBef>
              <a:spcAft>
                <a:spcPts val="0"/>
              </a:spcAft>
              <a:buSzPts val="1500"/>
              <a:buChar char="-"/>
            </a:pPr>
            <a:r>
              <a:rPr lang="fr" sz="1500"/>
              <a:t>app.component.ts =&gt; Code behind en typescript</a:t>
            </a:r>
            <a:endParaRPr sz="1500"/>
          </a:p>
          <a:p>
            <a:pPr indent="0" lvl="0" marL="0" rtl="0" algn="l">
              <a:spcBef>
                <a:spcPts val="1600"/>
              </a:spcBef>
              <a:spcAft>
                <a:spcPts val="0"/>
              </a:spcAft>
              <a:buNone/>
            </a:pPr>
            <a:r>
              <a:rPr lang="fr" sz="1500"/>
              <a:t>Un component est l’unité de travail en Angular. Autrement dit, nos pages seront basées sur des components. Chacun étant composé de ces 3 fichiers (html/css/ts)</a:t>
            </a:r>
            <a:endParaRPr sz="1500"/>
          </a:p>
          <a:p>
            <a:pPr indent="0" lvl="0" marL="0" rtl="0" algn="l">
              <a:spcBef>
                <a:spcPts val="1600"/>
              </a:spcBef>
              <a:spcAft>
                <a:spcPts val="0"/>
              </a:spcAft>
              <a:buNone/>
            </a:pPr>
            <a:r>
              <a:rPr lang="fr" sz="1700"/>
              <a:t>	</a:t>
            </a:r>
            <a:r>
              <a:rPr b="1" i="1" lang="fr" sz="1700">
                <a:solidFill>
                  <a:srgbClr val="0000FF"/>
                </a:solidFill>
              </a:rPr>
              <a:t>ng generate component nom_du_composant</a:t>
            </a:r>
            <a:r>
              <a:rPr i="1" lang="fr" sz="1700">
                <a:solidFill>
                  <a:srgbClr val="0000FF"/>
                </a:solidFill>
              </a:rPr>
              <a:t> </a:t>
            </a:r>
            <a:r>
              <a:rPr lang="fr" sz="1700">
                <a:solidFill>
                  <a:srgbClr val="0000FF"/>
                </a:solidFill>
              </a:rPr>
              <a:t>||</a:t>
            </a:r>
            <a:r>
              <a:rPr i="1" lang="fr" sz="1700">
                <a:solidFill>
                  <a:srgbClr val="0000FF"/>
                </a:solidFill>
              </a:rPr>
              <a:t> </a:t>
            </a:r>
            <a:r>
              <a:rPr b="1" i="1" lang="fr" sz="1700">
                <a:solidFill>
                  <a:srgbClr val="0000FF"/>
                </a:solidFill>
              </a:rPr>
              <a:t>ng g c nom_du_composant</a:t>
            </a:r>
            <a:endParaRPr b="1" i="1" sz="1700">
              <a:solidFill>
                <a:srgbClr val="0000FF"/>
              </a:solidFill>
            </a:endParaRPr>
          </a:p>
          <a:p>
            <a:pPr indent="0" lvl="0" marL="0" rtl="0" algn="l">
              <a:spcBef>
                <a:spcPts val="1600"/>
              </a:spcBef>
              <a:spcAft>
                <a:spcPts val="0"/>
              </a:spcAft>
              <a:buNone/>
            </a:pPr>
            <a:r>
              <a:rPr i="1" lang="fr" sz="1700"/>
              <a:t>	==&gt; Commande de création d’un nouveau composant</a:t>
            </a:r>
            <a:endParaRPr i="1" sz="1700"/>
          </a:p>
          <a:p>
            <a:pPr indent="0" lvl="0" marL="914400" rtl="0" algn="l">
              <a:spcBef>
                <a:spcPts val="1600"/>
              </a:spcBef>
              <a:spcAft>
                <a:spcPts val="1600"/>
              </a:spcAft>
              <a:buNone/>
            </a:pPr>
            <a:r>
              <a:t/>
            </a:r>
            <a:endParaRPr sz="1700"/>
          </a:p>
        </p:txBody>
      </p:sp>
      <p:sp>
        <p:nvSpPr>
          <p:cNvPr id="264" name="Google Shape;264;p3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2.5 Component =&gt; TS</a:t>
            </a:r>
            <a:endParaRPr/>
          </a:p>
        </p:txBody>
      </p:sp>
      <p:sp>
        <p:nvSpPr>
          <p:cNvPr id="270" name="Google Shape;27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t>C’est ici que nous mettrons en place toute la logique des composants au travers du code Typescript. </a:t>
            </a:r>
            <a:endParaRPr sz="1500"/>
          </a:p>
          <a:p>
            <a:pPr indent="0" lvl="0" marL="0" rtl="0" algn="l">
              <a:spcBef>
                <a:spcPts val="1600"/>
              </a:spcBef>
              <a:spcAft>
                <a:spcPts val="0"/>
              </a:spcAft>
              <a:buNone/>
            </a:pPr>
            <a:r>
              <a:rPr lang="fr" sz="1500"/>
              <a:t>Ce fichier est composé d’un décorateur </a:t>
            </a:r>
            <a:r>
              <a:rPr b="1" lang="fr" sz="1500">
                <a:solidFill>
                  <a:srgbClr val="1155CC"/>
                </a:solidFill>
              </a:rPr>
              <a:t>@Component </a:t>
            </a:r>
            <a:r>
              <a:rPr lang="fr" sz="1500">
                <a:solidFill>
                  <a:srgbClr val="000000"/>
                </a:solidFill>
              </a:rPr>
              <a:t>et d’une classe complète avec son </a:t>
            </a:r>
            <a:r>
              <a:rPr lang="fr" sz="1600">
                <a:solidFill>
                  <a:srgbClr val="000000"/>
                </a:solidFill>
              </a:rPr>
              <a:t>constructeur et ses imports.</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sp>
        <p:nvSpPr>
          <p:cNvPr id="271" name="Google Shape;271;p3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72" name="Google Shape;272;p38"/>
          <p:cNvPicPr preferRelativeResize="0"/>
          <p:nvPr/>
        </p:nvPicPr>
        <p:blipFill>
          <a:blip r:embed="rId3">
            <a:alphaModFix/>
          </a:blip>
          <a:stretch>
            <a:fillRect/>
          </a:stretch>
        </p:blipFill>
        <p:spPr>
          <a:xfrm>
            <a:off x="311700" y="2315875"/>
            <a:ext cx="3970326" cy="2253000"/>
          </a:xfrm>
          <a:prstGeom prst="rect">
            <a:avLst/>
          </a:prstGeom>
          <a:noFill/>
          <a:ln>
            <a:noFill/>
          </a:ln>
        </p:spPr>
      </p:pic>
      <p:sp>
        <p:nvSpPr>
          <p:cNvPr id="273" name="Google Shape;273;p38"/>
          <p:cNvSpPr txBox="1"/>
          <p:nvPr/>
        </p:nvSpPr>
        <p:spPr>
          <a:xfrm>
            <a:off x="4410525" y="2397975"/>
            <a:ext cx="442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Les imports représentent tout modèles, modules ou services nécessaires au fonctionnement du composant.</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C’est dans la classe que nous intégrerons la logique fonctionnelle (propriétés, méthodes, constructeur, ...)</a:t>
            </a:r>
            <a:endParaRPr>
              <a:latin typeface="Cabin"/>
              <a:ea typeface="Cabin"/>
              <a:cs typeface="Cabin"/>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2.5 Component =&gt; TS</a:t>
            </a:r>
            <a:endParaRPr/>
          </a:p>
        </p:txBody>
      </p:sp>
      <p:sp>
        <p:nvSpPr>
          <p:cNvPr id="279" name="Google Shape;27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280" name="Google Shape;280;p3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81" name="Google Shape;281;p39"/>
          <p:cNvSpPr txBox="1"/>
          <p:nvPr/>
        </p:nvSpPr>
        <p:spPr>
          <a:xfrm>
            <a:off x="311700" y="1152475"/>
            <a:ext cx="3753300" cy="32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latin typeface="Cabin"/>
                <a:ea typeface="Cabin"/>
                <a:cs typeface="Cabin"/>
                <a:sym typeface="Cabin"/>
              </a:rPr>
              <a:t>Le décorateur décrit 3 propriétés du composant</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317500" lvl="0" marL="457200" rtl="0" algn="l">
              <a:spcBef>
                <a:spcPts val="0"/>
              </a:spcBef>
              <a:spcAft>
                <a:spcPts val="0"/>
              </a:spcAft>
              <a:buClr>
                <a:schemeClr val="dk1"/>
              </a:buClr>
              <a:buSzPts val="1400"/>
              <a:buFont typeface="Cabin"/>
              <a:buChar char="-"/>
            </a:pPr>
            <a:r>
              <a:rPr b="1" lang="fr">
                <a:solidFill>
                  <a:srgbClr val="1155CC"/>
                </a:solidFill>
                <a:latin typeface="Cabin"/>
                <a:ea typeface="Cabin"/>
                <a:cs typeface="Cabin"/>
                <a:sym typeface="Cabin"/>
              </a:rPr>
              <a:t>selector </a:t>
            </a:r>
            <a:r>
              <a:rPr lang="fr">
                <a:solidFill>
                  <a:schemeClr val="dk1"/>
                </a:solidFill>
                <a:latin typeface="Cabin"/>
                <a:ea typeface="Cabin"/>
                <a:cs typeface="Cabin"/>
                <a:sym typeface="Cabin"/>
              </a:rPr>
              <a:t>=&gt; Permet d’intégrer ce composant dans n’importe quelle page html</a:t>
            </a:r>
            <a:endParaRPr>
              <a:solidFill>
                <a:schemeClr val="dk1"/>
              </a:solidFill>
              <a:latin typeface="Cabin"/>
              <a:ea typeface="Cabin"/>
              <a:cs typeface="Cabin"/>
              <a:sym typeface="Cabin"/>
            </a:endParaRPr>
          </a:p>
          <a:p>
            <a:pPr indent="0" lvl="0" marL="457200" rtl="0" algn="l">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317500" lvl="0" marL="457200" rtl="0" algn="l">
              <a:spcBef>
                <a:spcPts val="0"/>
              </a:spcBef>
              <a:spcAft>
                <a:spcPts val="0"/>
              </a:spcAft>
              <a:buClr>
                <a:schemeClr val="dk1"/>
              </a:buClr>
              <a:buSzPts val="1400"/>
              <a:buFont typeface="Cabin"/>
              <a:buChar char="-"/>
            </a:pPr>
            <a:r>
              <a:rPr b="1" lang="fr">
                <a:solidFill>
                  <a:srgbClr val="0000FF"/>
                </a:solidFill>
                <a:latin typeface="Cabin"/>
                <a:ea typeface="Cabin"/>
                <a:cs typeface="Cabin"/>
                <a:sym typeface="Cabin"/>
              </a:rPr>
              <a:t>templateUrl </a:t>
            </a:r>
            <a:r>
              <a:rPr lang="fr">
                <a:solidFill>
                  <a:schemeClr val="dk1"/>
                </a:solidFill>
                <a:latin typeface="Cabin"/>
                <a:ea typeface="Cabin"/>
                <a:cs typeface="Cabin"/>
                <a:sym typeface="Cabin"/>
              </a:rPr>
              <a:t>=&gt; Url de la page html liée au composant</a:t>
            </a:r>
            <a:endParaRPr>
              <a:solidFill>
                <a:schemeClr val="dk1"/>
              </a:solidFill>
              <a:latin typeface="Cabin"/>
              <a:ea typeface="Cabin"/>
              <a:cs typeface="Cabin"/>
              <a:sym typeface="Cabin"/>
            </a:endParaRPr>
          </a:p>
          <a:p>
            <a:pPr indent="0" lvl="0" marL="457200" rtl="0" algn="l">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317500" lvl="0" marL="457200" rtl="0" algn="l">
              <a:spcBef>
                <a:spcPts val="0"/>
              </a:spcBef>
              <a:spcAft>
                <a:spcPts val="0"/>
              </a:spcAft>
              <a:buClr>
                <a:schemeClr val="dk1"/>
              </a:buClr>
              <a:buSzPts val="1400"/>
              <a:buFont typeface="Cabin"/>
              <a:buChar char="-"/>
            </a:pPr>
            <a:r>
              <a:rPr b="1" lang="fr">
                <a:solidFill>
                  <a:srgbClr val="0000FF"/>
                </a:solidFill>
                <a:latin typeface="Cabin"/>
                <a:ea typeface="Cabin"/>
                <a:cs typeface="Cabin"/>
                <a:sym typeface="Cabin"/>
              </a:rPr>
              <a:t>styleUrls </a:t>
            </a:r>
            <a:r>
              <a:rPr lang="fr">
                <a:solidFill>
                  <a:schemeClr val="dk1"/>
                </a:solidFill>
                <a:latin typeface="Cabin"/>
                <a:ea typeface="Cabin"/>
                <a:cs typeface="Cabin"/>
                <a:sym typeface="Cabin"/>
              </a:rPr>
              <a:t>=&gt; Url de la feuille de style du composant</a:t>
            </a:r>
            <a:endParaRPr>
              <a:solidFill>
                <a:schemeClr val="dk1"/>
              </a:solidFill>
              <a:latin typeface="Cabin"/>
              <a:ea typeface="Cabin"/>
              <a:cs typeface="Cabin"/>
              <a:sym typeface="Cabi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bin"/>
              <a:ea typeface="Cabin"/>
              <a:cs typeface="Cabin"/>
              <a:sym typeface="Cabin"/>
            </a:endParaRPr>
          </a:p>
          <a:p>
            <a:pPr indent="0" lvl="0" marL="0" rtl="0" algn="l">
              <a:spcBef>
                <a:spcPts val="1600"/>
              </a:spcBef>
              <a:spcAft>
                <a:spcPts val="0"/>
              </a:spcAft>
              <a:buNone/>
            </a:pPr>
            <a:r>
              <a:t/>
            </a:r>
            <a:endParaRPr>
              <a:latin typeface="Cabin"/>
              <a:ea typeface="Cabin"/>
              <a:cs typeface="Cabin"/>
              <a:sym typeface="Cabin"/>
            </a:endParaRPr>
          </a:p>
        </p:txBody>
      </p:sp>
      <p:pic>
        <p:nvPicPr>
          <p:cNvPr id="282" name="Google Shape;282;p39"/>
          <p:cNvPicPr preferRelativeResize="0"/>
          <p:nvPr/>
        </p:nvPicPr>
        <p:blipFill>
          <a:blip r:embed="rId3">
            <a:alphaModFix/>
          </a:blip>
          <a:stretch>
            <a:fillRect/>
          </a:stretch>
        </p:blipFill>
        <p:spPr>
          <a:xfrm>
            <a:off x="6184388" y="1709325"/>
            <a:ext cx="2063368" cy="269825"/>
          </a:xfrm>
          <a:prstGeom prst="rect">
            <a:avLst/>
          </a:prstGeom>
          <a:noFill/>
          <a:ln>
            <a:noFill/>
          </a:ln>
        </p:spPr>
      </p:pic>
      <p:pic>
        <p:nvPicPr>
          <p:cNvPr id="283" name="Google Shape;283;p39"/>
          <p:cNvPicPr preferRelativeResize="0"/>
          <p:nvPr/>
        </p:nvPicPr>
        <p:blipFill>
          <a:blip r:embed="rId4">
            <a:alphaModFix/>
          </a:blip>
          <a:stretch>
            <a:fillRect/>
          </a:stretch>
        </p:blipFill>
        <p:spPr>
          <a:xfrm>
            <a:off x="6127200" y="3063063"/>
            <a:ext cx="2705100" cy="847725"/>
          </a:xfrm>
          <a:prstGeom prst="rect">
            <a:avLst/>
          </a:prstGeom>
          <a:noFill/>
          <a:ln>
            <a:noFill/>
          </a:ln>
        </p:spPr>
      </p:pic>
      <p:sp>
        <p:nvSpPr>
          <p:cNvPr id="284" name="Google Shape;284;p39"/>
          <p:cNvSpPr txBox="1"/>
          <p:nvPr/>
        </p:nvSpPr>
        <p:spPr>
          <a:xfrm>
            <a:off x="5996550" y="1309125"/>
            <a:ext cx="25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Exemple d’appel par sélecteur</a:t>
            </a:r>
            <a:endParaRPr>
              <a:latin typeface="Cabin"/>
              <a:ea typeface="Cabin"/>
              <a:cs typeface="Cabin"/>
              <a:sym typeface="Cabin"/>
            </a:endParaRPr>
          </a:p>
        </p:txBody>
      </p:sp>
      <p:sp>
        <p:nvSpPr>
          <p:cNvPr id="285" name="Google Shape;285;p39"/>
          <p:cNvSpPr txBox="1"/>
          <p:nvPr/>
        </p:nvSpPr>
        <p:spPr>
          <a:xfrm>
            <a:off x="5174050" y="164412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Fichier TS</a:t>
            </a:r>
            <a:endParaRPr>
              <a:latin typeface="Cabin"/>
              <a:ea typeface="Cabin"/>
              <a:cs typeface="Cabin"/>
              <a:sym typeface="Cabin"/>
            </a:endParaRPr>
          </a:p>
        </p:txBody>
      </p:sp>
      <p:sp>
        <p:nvSpPr>
          <p:cNvPr id="286" name="Google Shape;286;p39"/>
          <p:cNvSpPr txBox="1"/>
          <p:nvPr/>
        </p:nvSpPr>
        <p:spPr>
          <a:xfrm>
            <a:off x="4930775" y="3286838"/>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Fichier HTML</a:t>
            </a:r>
            <a:endParaRPr>
              <a:latin typeface="Cabin"/>
              <a:ea typeface="Cabin"/>
              <a:cs typeface="Cabin"/>
              <a:sym typeface="Cabin"/>
            </a:endParaRPr>
          </a:p>
        </p:txBody>
      </p:sp>
      <p:sp>
        <p:nvSpPr>
          <p:cNvPr id="287" name="Google Shape;287;p39"/>
          <p:cNvSpPr/>
          <p:nvPr/>
        </p:nvSpPr>
        <p:spPr>
          <a:xfrm>
            <a:off x="7039150" y="2119950"/>
            <a:ext cx="548700" cy="84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2.5 Component =&gt; HTML</a:t>
            </a:r>
            <a:endParaRPr/>
          </a:p>
        </p:txBody>
      </p:sp>
      <p:sp>
        <p:nvSpPr>
          <p:cNvPr id="293" name="Google Shape;29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fichier.html d’un component contiendra comme son extension l’indique, du code HTML principalement. Mais aussi divers choses qui nous viennent du framework Angular : </a:t>
            </a:r>
            <a:endParaRPr/>
          </a:p>
          <a:p>
            <a:pPr indent="-342900" lvl="0" marL="457200" rtl="0" algn="l">
              <a:spcBef>
                <a:spcPts val="1600"/>
              </a:spcBef>
              <a:spcAft>
                <a:spcPts val="0"/>
              </a:spcAft>
              <a:buSzPts val="1800"/>
              <a:buChar char="-"/>
            </a:pPr>
            <a:r>
              <a:rPr lang="fr"/>
              <a:t>Directives</a:t>
            </a:r>
            <a:endParaRPr/>
          </a:p>
          <a:p>
            <a:pPr indent="-342900" lvl="0" marL="457200" rtl="0" algn="l">
              <a:spcBef>
                <a:spcPts val="0"/>
              </a:spcBef>
              <a:spcAft>
                <a:spcPts val="0"/>
              </a:spcAft>
              <a:buSzPts val="1800"/>
              <a:buChar char="-"/>
            </a:pPr>
            <a:r>
              <a:rPr lang="fr"/>
              <a:t>Bindings</a:t>
            </a:r>
            <a:endParaRPr/>
          </a:p>
          <a:p>
            <a:pPr indent="-342900" lvl="0" marL="457200" rtl="0" algn="l">
              <a:spcBef>
                <a:spcPts val="0"/>
              </a:spcBef>
              <a:spcAft>
                <a:spcPts val="0"/>
              </a:spcAft>
              <a:buSzPts val="1800"/>
              <a:buChar char="-"/>
            </a:pPr>
            <a:r>
              <a:rPr lang="fr"/>
              <a:t>Pipes</a:t>
            </a:r>
            <a:endParaRPr/>
          </a:p>
          <a:p>
            <a:pPr indent="0" lvl="0" marL="0" rtl="0" algn="l">
              <a:spcBef>
                <a:spcPts val="1600"/>
              </a:spcBef>
              <a:spcAft>
                <a:spcPts val="1600"/>
              </a:spcAft>
              <a:buNone/>
            </a:pPr>
            <a:r>
              <a:rPr lang="fr"/>
              <a:t>Qui seront bien évidement vues en détails dans les chapitres dédiés</a:t>
            </a:r>
            <a:endParaRPr/>
          </a:p>
        </p:txBody>
      </p:sp>
      <p:sp>
        <p:nvSpPr>
          <p:cNvPr id="294" name="Google Shape;294;p4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2.6 Intro aux cycles de vie des composants</a:t>
            </a:r>
            <a:endParaRPr/>
          </a:p>
        </p:txBody>
      </p:sp>
      <p:sp>
        <p:nvSpPr>
          <p:cNvPr id="300" name="Google Shape;30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t>Le cycles de vie d’un composant (</a:t>
            </a:r>
            <a:r>
              <a:rPr b="1" lang="fr" sz="1500"/>
              <a:t>Hooks</a:t>
            </a:r>
            <a:r>
              <a:rPr lang="fr" sz="1500"/>
              <a:t>) représente les différents instants de son existence. Chacun d’eux, demande que la classe du composant implémente l’interface nécessaire à son fonctionnement</a:t>
            </a:r>
            <a:endParaRPr sz="1500"/>
          </a:p>
          <a:p>
            <a:pPr indent="0" lvl="0" marL="0" rtl="0" algn="l">
              <a:spcBef>
                <a:spcPts val="1600"/>
              </a:spcBef>
              <a:spcAft>
                <a:spcPts val="0"/>
              </a:spcAft>
              <a:buNone/>
            </a:pPr>
            <a:r>
              <a:rPr lang="fr" sz="1500"/>
              <a:t>	</a:t>
            </a:r>
            <a:r>
              <a:rPr lang="fr" sz="1500" u="sng">
                <a:solidFill>
                  <a:srgbClr val="0000FF"/>
                </a:solidFill>
              </a:rPr>
              <a:t>OnInit </a:t>
            </a:r>
            <a:r>
              <a:rPr lang="fr" sz="1500"/>
              <a:t>=&gt; Exécute le contenu de la méthode </a:t>
            </a:r>
            <a:r>
              <a:rPr i="1" lang="fr" sz="1500" u="sng"/>
              <a:t>ngOnInit()</a:t>
            </a:r>
            <a:r>
              <a:rPr lang="fr" sz="1500"/>
              <a:t> à l’initialisation du composant</a:t>
            </a:r>
            <a:endParaRPr sz="1500"/>
          </a:p>
          <a:p>
            <a:pPr indent="0" lvl="0" marL="0" rtl="0" algn="l">
              <a:spcBef>
                <a:spcPts val="1600"/>
              </a:spcBef>
              <a:spcAft>
                <a:spcPts val="0"/>
              </a:spcAft>
              <a:buNone/>
            </a:pPr>
            <a:r>
              <a:rPr lang="fr" sz="1500"/>
              <a:t>		       Ne </a:t>
            </a:r>
            <a:r>
              <a:rPr lang="fr" sz="1500"/>
              <a:t>s'exécute</a:t>
            </a:r>
            <a:r>
              <a:rPr lang="fr" sz="1500"/>
              <a:t> qu’une seule fois au premier appel du composant</a:t>
            </a:r>
            <a:endParaRPr sz="1500"/>
          </a:p>
          <a:p>
            <a:pPr indent="0" lvl="0" marL="0" rtl="0" algn="l">
              <a:spcBef>
                <a:spcPts val="1600"/>
              </a:spcBef>
              <a:spcAft>
                <a:spcPts val="1600"/>
              </a:spcAft>
              <a:buNone/>
            </a:pPr>
            <a:r>
              <a:rPr lang="fr" sz="1500"/>
              <a:t>			</a:t>
            </a:r>
            <a:endParaRPr sz="1500"/>
          </a:p>
        </p:txBody>
      </p:sp>
      <p:sp>
        <p:nvSpPr>
          <p:cNvPr id="301" name="Google Shape;301;p4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02" name="Google Shape;302;p41"/>
          <p:cNvPicPr preferRelativeResize="0"/>
          <p:nvPr/>
        </p:nvPicPr>
        <p:blipFill>
          <a:blip r:embed="rId3">
            <a:alphaModFix/>
          </a:blip>
          <a:stretch>
            <a:fillRect/>
          </a:stretch>
        </p:blipFill>
        <p:spPr>
          <a:xfrm>
            <a:off x="1574400" y="3050788"/>
            <a:ext cx="5219700" cy="84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2.6 Intro aux cycles de vie des composants (suite)</a:t>
            </a:r>
            <a:endParaRPr/>
          </a:p>
        </p:txBody>
      </p:sp>
      <p:sp>
        <p:nvSpPr>
          <p:cNvPr id="308" name="Google Shape;30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fr" sz="1500" u="sng">
                <a:solidFill>
                  <a:srgbClr val="0000FF"/>
                </a:solidFill>
              </a:rPr>
              <a:t>OnDestroy </a:t>
            </a:r>
            <a:r>
              <a:rPr lang="fr" sz="1500"/>
              <a:t>=&gt; Exécute le contenu de la méthode </a:t>
            </a:r>
            <a:r>
              <a:rPr i="1" lang="fr" sz="1500" u="sng"/>
              <a:t>ngOnDestroy()</a:t>
            </a:r>
            <a:r>
              <a:rPr lang="fr" sz="1500"/>
              <a:t> à la destruction du composant</a:t>
            </a:r>
            <a:endParaRPr sz="1500"/>
          </a:p>
          <a:p>
            <a:pPr indent="0" lvl="0" marL="0" rtl="0" algn="l">
              <a:spcBef>
                <a:spcPts val="1600"/>
              </a:spcBef>
              <a:spcAft>
                <a:spcPts val="0"/>
              </a:spcAft>
              <a:buNone/>
            </a:pPr>
            <a:r>
              <a:rPr lang="fr" sz="1500"/>
              <a:t>		                Permet de libérer la mémoire à la destruction du composant (désinscription aux  </a:t>
            </a:r>
            <a:endParaRPr sz="1500"/>
          </a:p>
          <a:p>
            <a:pPr indent="457200" lvl="0" marL="914400" rtl="0" algn="l">
              <a:spcBef>
                <a:spcPts val="1600"/>
              </a:spcBef>
              <a:spcAft>
                <a:spcPts val="0"/>
              </a:spcAft>
              <a:buNone/>
            </a:pPr>
            <a:r>
              <a:rPr lang="fr" sz="1500"/>
              <a:t>     Observables, fermeture de connexion éventuelle, …)</a:t>
            </a:r>
            <a:endParaRPr sz="1500"/>
          </a:p>
          <a:p>
            <a:pPr indent="0" lvl="0" marL="0" rtl="0" algn="l">
              <a:spcBef>
                <a:spcPts val="1600"/>
              </a:spcBef>
              <a:spcAft>
                <a:spcPts val="1600"/>
              </a:spcAft>
              <a:buNone/>
            </a:pPr>
            <a:r>
              <a:rPr lang="fr" sz="1500"/>
              <a:t>			</a:t>
            </a:r>
            <a:endParaRPr sz="1500"/>
          </a:p>
        </p:txBody>
      </p:sp>
      <p:sp>
        <p:nvSpPr>
          <p:cNvPr id="309" name="Google Shape;309;p4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10" name="Google Shape;310;p42"/>
          <p:cNvPicPr preferRelativeResize="0"/>
          <p:nvPr/>
        </p:nvPicPr>
        <p:blipFill>
          <a:blip r:embed="rId3">
            <a:alphaModFix/>
          </a:blip>
          <a:stretch>
            <a:fillRect/>
          </a:stretch>
        </p:blipFill>
        <p:spPr>
          <a:xfrm>
            <a:off x="1766888" y="2826875"/>
            <a:ext cx="5610225" cy="118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lt1"/>
                </a:solidFill>
              </a:rPr>
              <a:t>2.6 Intro aux cycles de vie des composants (fin)</a:t>
            </a:r>
            <a:endParaRPr/>
          </a:p>
        </p:txBody>
      </p:sp>
      <p:sp>
        <p:nvSpPr>
          <p:cNvPr id="316" name="Google Shape;31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deux hooks présentés précédemment sont les plus </a:t>
            </a:r>
            <a:r>
              <a:rPr lang="fr"/>
              <a:t>fréquemment</a:t>
            </a:r>
            <a:r>
              <a:rPr lang="fr"/>
              <a:t> utilisés. </a:t>
            </a:r>
            <a:r>
              <a:rPr b="1" lang="fr">
                <a:solidFill>
                  <a:srgbClr val="0000FF"/>
                </a:solidFill>
              </a:rPr>
              <a:t>OnInit </a:t>
            </a:r>
            <a:r>
              <a:rPr lang="fr"/>
              <a:t>est d’ailleurs implémenté de base à la création d’un nouveau composant.</a:t>
            </a:r>
            <a:endParaRPr/>
          </a:p>
          <a:p>
            <a:pPr indent="0" lvl="0" marL="0" rtl="0" algn="l">
              <a:spcBef>
                <a:spcPts val="1600"/>
              </a:spcBef>
              <a:spcAft>
                <a:spcPts val="0"/>
              </a:spcAft>
              <a:buNone/>
            </a:pPr>
            <a:r>
              <a:rPr lang="fr"/>
              <a:t>Il en existe bien d’autres qui peuvent être utiles à différents moments du développement. Ils sont détaillés dans la doc officielle d’Angular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u="sng">
                <a:solidFill>
                  <a:schemeClr val="hlink"/>
                </a:solidFill>
                <a:hlinkClick r:id="rId3"/>
              </a:rPr>
              <a:t>		https://angular.io/guide/lifecycle-hooks</a:t>
            </a:r>
            <a:endParaRPr/>
          </a:p>
        </p:txBody>
      </p:sp>
      <p:sp>
        <p:nvSpPr>
          <p:cNvPr id="317" name="Google Shape;317;p4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2.7 Les bases de la navigation</a:t>
            </a:r>
            <a:endParaRPr/>
          </a:p>
        </p:txBody>
      </p:sp>
      <p:sp>
        <p:nvSpPr>
          <p:cNvPr id="323" name="Google Shape;323;p44"/>
          <p:cNvSpPr txBox="1"/>
          <p:nvPr>
            <p:ph idx="1" type="body"/>
          </p:nvPr>
        </p:nvSpPr>
        <p:spPr>
          <a:xfrm>
            <a:off x="311700" y="1086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Il est nécessaire de spécifier les routes d’accès à nos composants pour pouvoir naviguer de manière fluide. Nous utilisons les “routing-module” pour se faire.</a:t>
            </a:r>
            <a:endParaRPr sz="1400"/>
          </a:p>
          <a:p>
            <a:pPr indent="0" lvl="0" marL="0" rtl="0" algn="l">
              <a:spcBef>
                <a:spcPts val="1600"/>
              </a:spcBef>
              <a:spcAft>
                <a:spcPts val="1600"/>
              </a:spcAft>
              <a:buNone/>
            </a:pPr>
            <a:r>
              <a:t/>
            </a:r>
            <a:endParaRPr/>
          </a:p>
        </p:txBody>
      </p:sp>
      <p:sp>
        <p:nvSpPr>
          <p:cNvPr id="324" name="Google Shape;324;p4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25" name="Google Shape;325;p44"/>
          <p:cNvPicPr preferRelativeResize="0"/>
          <p:nvPr/>
        </p:nvPicPr>
        <p:blipFill>
          <a:blip r:embed="rId3">
            <a:alphaModFix/>
          </a:blip>
          <a:stretch>
            <a:fillRect/>
          </a:stretch>
        </p:blipFill>
        <p:spPr>
          <a:xfrm>
            <a:off x="508100" y="2133688"/>
            <a:ext cx="3483900" cy="613250"/>
          </a:xfrm>
          <a:prstGeom prst="rect">
            <a:avLst/>
          </a:prstGeom>
          <a:noFill/>
          <a:ln>
            <a:noFill/>
          </a:ln>
        </p:spPr>
      </p:pic>
      <p:pic>
        <p:nvPicPr>
          <p:cNvPr id="326" name="Google Shape;326;p44"/>
          <p:cNvPicPr preferRelativeResize="0"/>
          <p:nvPr/>
        </p:nvPicPr>
        <p:blipFill>
          <a:blip r:embed="rId4">
            <a:alphaModFix/>
          </a:blip>
          <a:stretch>
            <a:fillRect/>
          </a:stretch>
        </p:blipFill>
        <p:spPr>
          <a:xfrm>
            <a:off x="5440300" y="2133700"/>
            <a:ext cx="2284100" cy="269825"/>
          </a:xfrm>
          <a:prstGeom prst="rect">
            <a:avLst/>
          </a:prstGeom>
          <a:noFill/>
          <a:ln>
            <a:noFill/>
          </a:ln>
        </p:spPr>
      </p:pic>
      <p:pic>
        <p:nvPicPr>
          <p:cNvPr id="327" name="Google Shape;327;p44"/>
          <p:cNvPicPr preferRelativeResize="0"/>
          <p:nvPr/>
        </p:nvPicPr>
        <p:blipFill>
          <a:blip r:embed="rId5">
            <a:alphaModFix/>
          </a:blip>
          <a:stretch>
            <a:fillRect/>
          </a:stretch>
        </p:blipFill>
        <p:spPr>
          <a:xfrm>
            <a:off x="5592250" y="2499150"/>
            <a:ext cx="1882500" cy="269825"/>
          </a:xfrm>
          <a:prstGeom prst="rect">
            <a:avLst/>
          </a:prstGeom>
          <a:noFill/>
          <a:ln>
            <a:noFill/>
          </a:ln>
        </p:spPr>
      </p:pic>
      <p:sp>
        <p:nvSpPr>
          <p:cNvPr id="328" name="Google Shape;328;p44"/>
          <p:cNvSpPr txBox="1"/>
          <p:nvPr/>
        </p:nvSpPr>
        <p:spPr>
          <a:xfrm>
            <a:off x="-209150" y="1749050"/>
            <a:ext cx="462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Cabin"/>
                <a:ea typeface="Cabin"/>
                <a:cs typeface="Cabin"/>
                <a:sym typeface="Cabin"/>
              </a:rPr>
              <a:t>app-routing.module.ts</a:t>
            </a:r>
            <a:endParaRPr>
              <a:latin typeface="Cabin"/>
              <a:ea typeface="Cabin"/>
              <a:cs typeface="Cabin"/>
              <a:sym typeface="Cabin"/>
            </a:endParaRPr>
          </a:p>
        </p:txBody>
      </p:sp>
      <p:sp>
        <p:nvSpPr>
          <p:cNvPr id="329" name="Google Shape;329;p44"/>
          <p:cNvSpPr txBox="1"/>
          <p:nvPr/>
        </p:nvSpPr>
        <p:spPr>
          <a:xfrm>
            <a:off x="6180675" y="1814763"/>
            <a:ext cx="10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HTML</a:t>
            </a:r>
            <a:endParaRPr>
              <a:latin typeface="Cabin"/>
              <a:ea typeface="Cabin"/>
              <a:cs typeface="Cabin"/>
              <a:sym typeface="Cabin"/>
            </a:endParaRPr>
          </a:p>
        </p:txBody>
      </p:sp>
      <p:sp>
        <p:nvSpPr>
          <p:cNvPr id="330" name="Google Shape;330;p44"/>
          <p:cNvSpPr txBox="1"/>
          <p:nvPr/>
        </p:nvSpPr>
        <p:spPr>
          <a:xfrm>
            <a:off x="366000" y="2987475"/>
            <a:ext cx="8412000" cy="9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Cabin"/>
                <a:ea typeface="Cabin"/>
                <a:cs typeface="Cabin"/>
                <a:sym typeface="Cabin"/>
              </a:rPr>
              <a:t>L’utilisation de l’attribut “</a:t>
            </a:r>
            <a:r>
              <a:rPr b="1" i="1" lang="fr" sz="1200">
                <a:latin typeface="Cabin"/>
                <a:ea typeface="Cabin"/>
                <a:cs typeface="Cabin"/>
                <a:sym typeface="Cabin"/>
              </a:rPr>
              <a:t>HREF</a:t>
            </a:r>
            <a:r>
              <a:rPr lang="fr" sz="1200">
                <a:latin typeface="Cabin"/>
                <a:ea typeface="Cabin"/>
                <a:cs typeface="Cabin"/>
                <a:sym typeface="Cabin"/>
              </a:rPr>
              <a:t>” implique un rechargement complet du site visible à l’oeil nu, ce qui va à l’encontre du principe de Single Page App.</a:t>
            </a:r>
            <a:endParaRPr sz="1200">
              <a:latin typeface="Cabin"/>
              <a:ea typeface="Cabin"/>
              <a:cs typeface="Cabin"/>
              <a:sym typeface="Cabin"/>
            </a:endParaRPr>
          </a:p>
          <a:p>
            <a:pPr indent="0" lvl="0" marL="0" rtl="0" algn="l">
              <a:spcBef>
                <a:spcPts val="0"/>
              </a:spcBef>
              <a:spcAft>
                <a:spcPts val="0"/>
              </a:spcAft>
              <a:buNone/>
            </a:pPr>
            <a:r>
              <a:rPr lang="fr" sz="1200">
                <a:latin typeface="Cabin"/>
                <a:ea typeface="Cabin"/>
                <a:cs typeface="Cabin"/>
                <a:sym typeface="Cabin"/>
              </a:rPr>
              <a:t>L’attribut “</a:t>
            </a:r>
            <a:r>
              <a:rPr b="1" i="1" lang="fr" sz="1200">
                <a:latin typeface="Cabin"/>
                <a:ea typeface="Cabin"/>
                <a:cs typeface="Cabin"/>
                <a:sym typeface="Cabin"/>
              </a:rPr>
              <a:t>ROUTERLINK</a:t>
            </a:r>
            <a:r>
              <a:rPr lang="fr" sz="1200">
                <a:latin typeface="Cabin"/>
                <a:ea typeface="Cabin"/>
                <a:cs typeface="Cabin"/>
                <a:sym typeface="Cabin"/>
              </a:rPr>
              <a:t>” offre un chargement invisible. En réalité, seul le composant appelé par le routing est chargé</a:t>
            </a:r>
            <a:r>
              <a:rPr lang="fr" sz="1300">
                <a:latin typeface="Cabin"/>
                <a:ea typeface="Cabin"/>
                <a:cs typeface="Cabin"/>
                <a:sym typeface="Cabin"/>
              </a:rPr>
              <a:t> à l’endroit ou se trouve la balise </a:t>
            </a:r>
            <a:r>
              <a:rPr b="1" lang="fr" sz="1300">
                <a:solidFill>
                  <a:srgbClr val="1155CC"/>
                </a:solidFill>
                <a:latin typeface="Cabin"/>
                <a:ea typeface="Cabin"/>
                <a:cs typeface="Cabin"/>
                <a:sym typeface="Cabin"/>
              </a:rPr>
              <a:t>&lt;router-outlet&gt;&lt;/router-outlet&gt;</a:t>
            </a:r>
            <a:r>
              <a:rPr lang="fr" sz="1300">
                <a:latin typeface="Cabin"/>
                <a:ea typeface="Cabin"/>
                <a:cs typeface="Cabin"/>
                <a:sym typeface="Cabin"/>
              </a:rPr>
              <a:t> dans le template HTML</a:t>
            </a:r>
            <a:endParaRPr sz="1300">
              <a:latin typeface="Cabin"/>
              <a:ea typeface="Cabin"/>
              <a:cs typeface="Cabin"/>
              <a:sym typeface="Cabin"/>
            </a:endParaRPr>
          </a:p>
        </p:txBody>
      </p:sp>
      <p:pic>
        <p:nvPicPr>
          <p:cNvPr id="331" name="Google Shape;331;p44"/>
          <p:cNvPicPr preferRelativeResize="0"/>
          <p:nvPr/>
        </p:nvPicPr>
        <p:blipFill>
          <a:blip r:embed="rId6">
            <a:alphaModFix/>
          </a:blip>
          <a:stretch>
            <a:fillRect/>
          </a:stretch>
        </p:blipFill>
        <p:spPr>
          <a:xfrm>
            <a:off x="3104500" y="4034000"/>
            <a:ext cx="2284100" cy="5349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lt1"/>
                </a:solidFill>
              </a:rPr>
              <a:t>2.7 Les bases de la navigation</a:t>
            </a:r>
            <a:endParaRPr/>
          </a:p>
        </p:txBody>
      </p:sp>
      <p:sp>
        <p:nvSpPr>
          <p:cNvPr id="337" name="Google Shape;337;p4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38" name="Google Shape;338;p45"/>
          <p:cNvPicPr preferRelativeResize="0"/>
          <p:nvPr/>
        </p:nvPicPr>
        <p:blipFill>
          <a:blip r:embed="rId3">
            <a:alphaModFix/>
          </a:blip>
          <a:stretch>
            <a:fillRect/>
          </a:stretch>
        </p:blipFill>
        <p:spPr>
          <a:xfrm>
            <a:off x="2647337" y="1184575"/>
            <a:ext cx="3849325" cy="838625"/>
          </a:xfrm>
          <a:prstGeom prst="rect">
            <a:avLst/>
          </a:prstGeom>
          <a:noFill/>
          <a:ln>
            <a:noFill/>
          </a:ln>
        </p:spPr>
      </p:pic>
      <p:sp>
        <p:nvSpPr>
          <p:cNvPr id="339" name="Google Shape;339;p45"/>
          <p:cNvSpPr txBox="1"/>
          <p:nvPr/>
        </p:nvSpPr>
        <p:spPr>
          <a:xfrm>
            <a:off x="2562013" y="2618175"/>
            <a:ext cx="402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Cabin"/>
                <a:ea typeface="Cabin"/>
                <a:cs typeface="Cabin"/>
                <a:sym typeface="Cabin"/>
              </a:rPr>
              <a:t>Grâce à la propriété “</a:t>
            </a:r>
            <a:r>
              <a:rPr b="1" lang="fr" sz="1200">
                <a:latin typeface="Cabin"/>
                <a:ea typeface="Cabin"/>
                <a:cs typeface="Cabin"/>
                <a:sym typeface="Cabin"/>
              </a:rPr>
              <a:t>children</a:t>
            </a:r>
            <a:r>
              <a:rPr lang="fr" sz="1200">
                <a:latin typeface="Cabin"/>
                <a:ea typeface="Cabin"/>
                <a:cs typeface="Cabin"/>
                <a:sym typeface="Cabin"/>
              </a:rPr>
              <a:t>”, il est possible de définir des liens enfants, qui pourrait correspondre à une architecture Dossier/Sous-dossier.</a:t>
            </a:r>
            <a:endParaRPr sz="1200">
              <a:latin typeface="Cabin"/>
              <a:ea typeface="Cabin"/>
              <a:cs typeface="Cabin"/>
              <a:sym typeface="Cabin"/>
            </a:endParaRPr>
          </a:p>
          <a:p>
            <a:pPr indent="0" lvl="0" marL="0" rtl="0" algn="l">
              <a:spcBef>
                <a:spcPts val="0"/>
              </a:spcBef>
              <a:spcAft>
                <a:spcPts val="0"/>
              </a:spcAft>
              <a:buNone/>
            </a:pPr>
            <a:r>
              <a:rPr lang="fr" sz="1200">
                <a:latin typeface="Cabin"/>
                <a:ea typeface="Cabin"/>
                <a:cs typeface="Cabin"/>
                <a:sym typeface="Cabin"/>
              </a:rPr>
              <a:t>Pour rendre ceci fonctionnel, il ne faudra pas oublier d’ajouter </a:t>
            </a:r>
            <a:r>
              <a:rPr b="1" lang="fr" sz="1200">
                <a:solidFill>
                  <a:srgbClr val="3C78D8"/>
                </a:solidFill>
                <a:latin typeface="Cabin"/>
                <a:ea typeface="Cabin"/>
                <a:cs typeface="Cabin"/>
                <a:sym typeface="Cabin"/>
              </a:rPr>
              <a:t>&lt;router-outlet&gt;&lt;/router-outlet&gt; </a:t>
            </a:r>
            <a:r>
              <a:rPr lang="fr" sz="1200">
                <a:latin typeface="Cabin"/>
                <a:ea typeface="Cabin"/>
                <a:cs typeface="Cabin"/>
                <a:sym typeface="Cabin"/>
              </a:rPr>
              <a:t>au niveau du composant parent (</a:t>
            </a:r>
            <a:r>
              <a:rPr b="1" lang="fr" sz="1200">
                <a:solidFill>
                  <a:srgbClr val="00FF00"/>
                </a:solidFill>
                <a:latin typeface="Cabin"/>
                <a:ea typeface="Cabin"/>
                <a:cs typeface="Cabin"/>
                <a:sym typeface="Cabin"/>
              </a:rPr>
              <a:t>HomeCompenent</a:t>
            </a:r>
            <a:r>
              <a:rPr lang="fr" sz="1200">
                <a:latin typeface="Cabin"/>
                <a:ea typeface="Cabin"/>
                <a:cs typeface="Cabin"/>
                <a:sym typeface="Cabin"/>
              </a:rPr>
              <a:t>)</a:t>
            </a:r>
            <a:endParaRPr sz="1200">
              <a:latin typeface="Cabin"/>
              <a:ea typeface="Cabin"/>
              <a:cs typeface="Cabin"/>
              <a:sym typeface="Cabin"/>
            </a:endParaRPr>
          </a:p>
          <a:p>
            <a:pPr indent="0" lvl="0" marL="0" rtl="0" algn="l">
              <a:spcBef>
                <a:spcPts val="0"/>
              </a:spcBef>
              <a:spcAft>
                <a:spcPts val="0"/>
              </a:spcAft>
              <a:buNone/>
            </a:pPr>
            <a:r>
              <a:t/>
            </a:r>
            <a:endParaRPr sz="1200">
              <a:latin typeface="Cabin"/>
              <a:ea typeface="Cabin"/>
              <a:cs typeface="Cabin"/>
              <a:sym typeface="Cabin"/>
            </a:endParaRPr>
          </a:p>
          <a:p>
            <a:pPr indent="0" lvl="0" marL="0" rtl="0" algn="l">
              <a:spcBef>
                <a:spcPts val="0"/>
              </a:spcBef>
              <a:spcAft>
                <a:spcPts val="0"/>
              </a:spcAft>
              <a:buNone/>
            </a:pPr>
            <a:r>
              <a:rPr lang="fr" sz="1200">
                <a:latin typeface="Cabin"/>
                <a:ea typeface="Cabin"/>
                <a:cs typeface="Cabin"/>
                <a:sym typeface="Cabin"/>
              </a:rPr>
              <a:t>L’exemple précédent donne lieu à l’url : </a:t>
            </a:r>
            <a:endParaRPr sz="1200">
              <a:latin typeface="Cabin"/>
              <a:ea typeface="Cabin"/>
              <a:cs typeface="Cabin"/>
              <a:sym typeface="Cabin"/>
            </a:endParaRPr>
          </a:p>
          <a:p>
            <a:pPr indent="0" lvl="0" marL="0" rtl="0" algn="l">
              <a:spcBef>
                <a:spcPts val="0"/>
              </a:spcBef>
              <a:spcAft>
                <a:spcPts val="0"/>
              </a:spcAft>
              <a:buNone/>
            </a:pPr>
            <a:r>
              <a:t/>
            </a:r>
            <a:endParaRPr sz="1200">
              <a:latin typeface="Cabin"/>
              <a:ea typeface="Cabin"/>
              <a:cs typeface="Cabin"/>
              <a:sym typeface="Cabin"/>
            </a:endParaRPr>
          </a:p>
          <a:p>
            <a:pPr indent="0" lvl="0" marL="0" rtl="0" algn="l">
              <a:spcBef>
                <a:spcPts val="0"/>
              </a:spcBef>
              <a:spcAft>
                <a:spcPts val="0"/>
              </a:spcAft>
              <a:buNone/>
            </a:pPr>
            <a:r>
              <a:rPr lang="fr" sz="1200" u="sng">
                <a:solidFill>
                  <a:schemeClr val="hlink"/>
                </a:solidFill>
                <a:latin typeface="Cabin"/>
                <a:ea typeface="Cabin"/>
                <a:cs typeface="Cabin"/>
                <a:sym typeface="Cabin"/>
                <a:hlinkClick r:id="rId4"/>
              </a:rPr>
              <a:t>http://localhost:4200/home/demo</a:t>
            </a:r>
            <a:endParaRPr sz="1200">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SzPts val="3600"/>
              <a:buAutoNum type="arabicPeriod"/>
            </a:pPr>
            <a:r>
              <a:rPr lang="fr"/>
              <a:t>Introduction</a:t>
            </a:r>
            <a:endParaRPr/>
          </a:p>
        </p:txBody>
      </p:sp>
      <p:sp>
        <p:nvSpPr>
          <p:cNvPr id="111" name="Google Shape;111;p1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12" name="Google Shape;112;p19"/>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lt1"/>
                </a:solidFill>
              </a:rPr>
              <a:t>2.7 Les bases de la navigation</a:t>
            </a:r>
            <a:endParaRPr/>
          </a:p>
        </p:txBody>
      </p:sp>
      <p:sp>
        <p:nvSpPr>
          <p:cNvPr id="345" name="Google Shape;345;p46"/>
          <p:cNvSpPr txBox="1"/>
          <p:nvPr>
            <p:ph idx="1" type="body"/>
          </p:nvPr>
        </p:nvSpPr>
        <p:spPr>
          <a:xfrm>
            <a:off x="311700" y="1152475"/>
            <a:ext cx="354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400"/>
              <a:t>Dans le cas d’une navigation inter-module, il sera nécessaire d’importer le routing des modules secondaires au niveau du module principal de l’application pour que celui ci ait accès aux routes déclarées dans les autres.</a:t>
            </a:r>
            <a:endParaRPr sz="1400"/>
          </a:p>
        </p:txBody>
      </p:sp>
      <p:sp>
        <p:nvSpPr>
          <p:cNvPr id="346" name="Google Shape;346;p4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47" name="Google Shape;347;p46"/>
          <p:cNvPicPr preferRelativeResize="0"/>
          <p:nvPr/>
        </p:nvPicPr>
        <p:blipFill>
          <a:blip r:embed="rId3">
            <a:alphaModFix/>
          </a:blip>
          <a:stretch>
            <a:fillRect/>
          </a:stretch>
        </p:blipFill>
        <p:spPr>
          <a:xfrm>
            <a:off x="1128175" y="2876200"/>
            <a:ext cx="1524000" cy="933450"/>
          </a:xfrm>
          <a:prstGeom prst="rect">
            <a:avLst/>
          </a:prstGeom>
          <a:noFill/>
          <a:ln>
            <a:noFill/>
          </a:ln>
        </p:spPr>
      </p:pic>
      <p:cxnSp>
        <p:nvCxnSpPr>
          <p:cNvPr id="348" name="Google Shape;348;p46"/>
          <p:cNvCxnSpPr/>
          <p:nvPr/>
        </p:nvCxnSpPr>
        <p:spPr>
          <a:xfrm flipH="1">
            <a:off x="4319850" y="1109650"/>
            <a:ext cx="14100" cy="3468600"/>
          </a:xfrm>
          <a:prstGeom prst="straightConnector1">
            <a:avLst/>
          </a:prstGeom>
          <a:noFill/>
          <a:ln cap="flat" cmpd="sng" w="9525">
            <a:solidFill>
              <a:schemeClr val="dk2"/>
            </a:solidFill>
            <a:prstDash val="solid"/>
            <a:round/>
            <a:headEnd len="med" w="med" type="none"/>
            <a:tailEnd len="med" w="med" type="none"/>
          </a:ln>
        </p:spPr>
      </p:cxnSp>
      <p:pic>
        <p:nvPicPr>
          <p:cNvPr id="349" name="Google Shape;349;p46"/>
          <p:cNvPicPr preferRelativeResize="0"/>
          <p:nvPr/>
        </p:nvPicPr>
        <p:blipFill>
          <a:blip r:embed="rId4">
            <a:alphaModFix/>
          </a:blip>
          <a:stretch>
            <a:fillRect/>
          </a:stretch>
        </p:blipFill>
        <p:spPr>
          <a:xfrm>
            <a:off x="4718138" y="1200063"/>
            <a:ext cx="3963774" cy="349175"/>
          </a:xfrm>
          <a:prstGeom prst="rect">
            <a:avLst/>
          </a:prstGeom>
          <a:noFill/>
          <a:ln>
            <a:noFill/>
          </a:ln>
        </p:spPr>
      </p:pic>
      <p:sp>
        <p:nvSpPr>
          <p:cNvPr id="350" name="Google Shape;350;p46"/>
          <p:cNvSpPr txBox="1"/>
          <p:nvPr/>
        </p:nvSpPr>
        <p:spPr>
          <a:xfrm>
            <a:off x="4929725" y="1690825"/>
            <a:ext cx="35406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faut également déclarer le lien vers le nouveau module dans le routing du </a:t>
            </a:r>
            <a:r>
              <a:rPr b="1" i="1" lang="fr">
                <a:latin typeface="Cabin"/>
                <a:ea typeface="Cabin"/>
                <a:cs typeface="Cabin"/>
                <a:sym typeface="Cabin"/>
              </a:rPr>
              <a:t>AppModule</a:t>
            </a:r>
            <a:r>
              <a:rPr lang="fr">
                <a:latin typeface="Cabin"/>
                <a:ea typeface="Cabin"/>
                <a:cs typeface="Cabin"/>
                <a:sym typeface="Cabin"/>
              </a:rPr>
              <a:t>.</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Nous utilisons cette méthode pour créer un </a:t>
            </a:r>
            <a:r>
              <a:rPr b="1" lang="fr">
                <a:latin typeface="Cabin"/>
                <a:ea typeface="Cabin"/>
                <a:cs typeface="Cabin"/>
                <a:sym typeface="Cabin"/>
              </a:rPr>
              <a:t>Lazy Loading</a:t>
            </a:r>
            <a:r>
              <a:rPr lang="fr">
                <a:latin typeface="Cabin"/>
                <a:ea typeface="Cabin"/>
                <a:cs typeface="Cabin"/>
                <a:sym typeface="Cabin"/>
              </a:rPr>
              <a:t> entre les modules. Ce qui veut dire que les sous modules et leur composants ne seront chargés qu’à la demande et pas directement au lancement de l’application.</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i="1" lang="fr" sz="1200">
                <a:latin typeface="Cabin"/>
                <a:ea typeface="Cabin"/>
                <a:cs typeface="Cabin"/>
                <a:sym typeface="Cabin"/>
              </a:rPr>
              <a:t>Nous choisissons le Lazy-Loading Vs le Eager-Loading pour des questions de performances</a:t>
            </a:r>
            <a:endParaRPr i="1" sz="1200">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Mettre en place 2 nouveaux modules (Demo et Exercice). Comprenant chacun un composant d’amorçage et un routing spécifique.</a:t>
            </a:r>
            <a:br>
              <a:rPr lang="fr" sz="1600"/>
            </a:br>
            <a:br>
              <a:rPr lang="fr" sz="1600"/>
            </a:br>
            <a:r>
              <a:rPr lang="fr" sz="1600"/>
              <a:t>Créer un composant de navigation et l’inclure au template de base (menu à gauche de la page)</a:t>
            </a:r>
            <a:br>
              <a:rPr lang="fr" sz="1600"/>
            </a:br>
            <a:br>
              <a:rPr lang="fr" sz="1600"/>
            </a:br>
            <a:r>
              <a:rPr lang="fr" sz="1600"/>
              <a:t>Tous les composants et modules doivent être accessible à partir de la page </a:t>
            </a:r>
            <a:r>
              <a:rPr lang="fr" sz="1600"/>
              <a:t>d'accueil</a:t>
            </a:r>
            <a:r>
              <a:rPr lang="fr" sz="1600"/>
              <a:t> de l’application</a:t>
            </a:r>
            <a:endParaRPr sz="1600"/>
          </a:p>
        </p:txBody>
      </p:sp>
      <p:sp>
        <p:nvSpPr>
          <p:cNvPr id="357" name="Google Shape;357;p4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3. Bindings</a:t>
            </a:r>
            <a:endParaRPr/>
          </a:p>
        </p:txBody>
      </p:sp>
      <p:sp>
        <p:nvSpPr>
          <p:cNvPr id="363" name="Google Shape;363;p4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64" name="Google Shape;364;p48"/>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71" name="Google Shape;371;p49"/>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Bindings</a:t>
            </a:r>
            <a:endParaRPr u="sng"/>
          </a:p>
          <a:p>
            <a:pPr indent="0" lvl="0" marL="0" rtl="0" algn="l">
              <a:spcBef>
                <a:spcPts val="1600"/>
              </a:spcBef>
              <a:spcAft>
                <a:spcPts val="0"/>
              </a:spcAft>
              <a:buNone/>
            </a:pPr>
            <a:r>
              <a:rPr lang="fr"/>
              <a:t>3</a:t>
            </a:r>
            <a:r>
              <a:rPr lang="fr"/>
              <a:t>.1 Property Binding</a:t>
            </a:r>
            <a:endParaRPr/>
          </a:p>
          <a:p>
            <a:pPr indent="0" lvl="0" marL="0" rtl="0" algn="l">
              <a:spcBef>
                <a:spcPts val="1600"/>
              </a:spcBef>
              <a:spcAft>
                <a:spcPts val="0"/>
              </a:spcAft>
              <a:buNone/>
            </a:pPr>
            <a:r>
              <a:rPr lang="fr"/>
              <a:t>3.2 Event Binding</a:t>
            </a:r>
            <a:endParaRPr/>
          </a:p>
          <a:p>
            <a:pPr indent="0" lvl="0" marL="0" rtl="0" algn="l">
              <a:spcBef>
                <a:spcPts val="1600"/>
              </a:spcBef>
              <a:spcAft>
                <a:spcPts val="0"/>
              </a:spcAft>
              <a:buNone/>
            </a:pPr>
            <a:r>
              <a:rPr lang="fr"/>
              <a:t>3.3 Attribute Binding</a:t>
            </a:r>
            <a:endParaRPr/>
          </a:p>
          <a:p>
            <a:pPr indent="0" lvl="0" marL="0" rtl="0" algn="l">
              <a:spcBef>
                <a:spcPts val="1600"/>
              </a:spcBef>
              <a:spcAft>
                <a:spcPts val="1600"/>
              </a:spcAft>
              <a:buNone/>
            </a:pPr>
            <a:r>
              <a:t/>
            </a:r>
            <a:endParaRPr/>
          </a:p>
        </p:txBody>
      </p:sp>
      <p:sp>
        <p:nvSpPr>
          <p:cNvPr id="372" name="Google Shape;372;p49"/>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3.1 Property bindings</a:t>
            </a:r>
            <a:endParaRPr/>
          </a:p>
        </p:txBody>
      </p:sp>
      <p:sp>
        <p:nvSpPr>
          <p:cNvPr id="378" name="Google Shape;37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Le property-binding crée une liaison entre une propriété Typescript et le template HTML. Il s’agit de faire </a:t>
            </a:r>
            <a:r>
              <a:rPr lang="fr" sz="1600"/>
              <a:t>interagir</a:t>
            </a:r>
            <a:r>
              <a:rPr lang="fr" sz="1600"/>
              <a:t> les 2 fichiers de manières à apporter un certain dynamisme à nos pages.</a:t>
            </a:r>
            <a:endParaRPr sz="1600"/>
          </a:p>
          <a:p>
            <a:pPr indent="0" lvl="0" marL="0" rtl="0" algn="l">
              <a:spcBef>
                <a:spcPts val="1600"/>
              </a:spcBef>
              <a:spcAft>
                <a:spcPts val="0"/>
              </a:spcAft>
              <a:buNone/>
            </a:pPr>
            <a:r>
              <a:rPr lang="fr" sz="1600"/>
              <a:t>Il existe 2 types de property-binding : </a:t>
            </a:r>
            <a:endParaRPr sz="1600"/>
          </a:p>
          <a:p>
            <a:pPr indent="-330200" lvl="0" marL="457200" rtl="0" algn="l">
              <a:spcBef>
                <a:spcPts val="1600"/>
              </a:spcBef>
              <a:spcAft>
                <a:spcPts val="0"/>
              </a:spcAft>
              <a:buSzPts val="1600"/>
              <a:buChar char="-"/>
            </a:pPr>
            <a:r>
              <a:rPr lang="fr" sz="1600"/>
              <a:t>One-way =&gt; lecture du contenu d’une propriété dans le template visuel</a:t>
            </a:r>
            <a:endParaRPr sz="1600"/>
          </a:p>
          <a:p>
            <a:pPr indent="-330200" lvl="0" marL="457200" rtl="0" algn="l">
              <a:spcBef>
                <a:spcPts val="0"/>
              </a:spcBef>
              <a:spcAft>
                <a:spcPts val="0"/>
              </a:spcAft>
              <a:buSzPts val="1600"/>
              <a:buChar char="-"/>
            </a:pPr>
            <a:r>
              <a:rPr lang="fr" sz="1600"/>
              <a:t>Two-way =&gt; liaison montante et descendante d’une propriété</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fr" sz="1400">
                <a:solidFill>
                  <a:srgbClr val="FF0000"/>
                </a:solidFill>
              </a:rPr>
              <a:t>(Les propriétés déclarée dans le fichier .TS sont par défaut public. Il est possible de changer cette accessibilité, mais une propriété “private” ne pourra pas être accessible dans la page HTML)</a:t>
            </a:r>
            <a:endParaRPr sz="1400">
              <a:solidFill>
                <a:srgbClr val="FF0000"/>
              </a:solidFill>
            </a:endParaRPr>
          </a:p>
        </p:txBody>
      </p:sp>
      <p:sp>
        <p:nvSpPr>
          <p:cNvPr id="379" name="Google Shape;379;p5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3.1 Property bindings : exemple</a:t>
            </a:r>
            <a:endParaRPr/>
          </a:p>
        </p:txBody>
      </p:sp>
      <p:sp>
        <p:nvSpPr>
          <p:cNvPr id="385" name="Google Shape;38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386" name="Google Shape;386;p5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87" name="Google Shape;387;p51"/>
          <p:cNvPicPr preferRelativeResize="0"/>
          <p:nvPr/>
        </p:nvPicPr>
        <p:blipFill>
          <a:blip r:embed="rId3">
            <a:alphaModFix/>
          </a:blip>
          <a:stretch>
            <a:fillRect/>
          </a:stretch>
        </p:blipFill>
        <p:spPr>
          <a:xfrm>
            <a:off x="2754400" y="1816400"/>
            <a:ext cx="2247900" cy="266700"/>
          </a:xfrm>
          <a:prstGeom prst="rect">
            <a:avLst/>
          </a:prstGeom>
          <a:noFill/>
          <a:ln>
            <a:noFill/>
          </a:ln>
        </p:spPr>
      </p:pic>
      <p:pic>
        <p:nvPicPr>
          <p:cNvPr id="388" name="Google Shape;388;p51"/>
          <p:cNvPicPr preferRelativeResize="0"/>
          <p:nvPr/>
        </p:nvPicPr>
        <p:blipFill>
          <a:blip r:embed="rId4">
            <a:alphaModFix/>
          </a:blip>
          <a:stretch>
            <a:fillRect/>
          </a:stretch>
        </p:blipFill>
        <p:spPr>
          <a:xfrm>
            <a:off x="5575750" y="1825925"/>
            <a:ext cx="2438400" cy="247650"/>
          </a:xfrm>
          <a:prstGeom prst="rect">
            <a:avLst/>
          </a:prstGeom>
          <a:noFill/>
          <a:ln>
            <a:noFill/>
          </a:ln>
        </p:spPr>
      </p:pic>
      <p:graphicFrame>
        <p:nvGraphicFramePr>
          <p:cNvPr id="389" name="Google Shape;389;p51"/>
          <p:cNvGraphicFramePr/>
          <p:nvPr/>
        </p:nvGraphicFramePr>
        <p:xfrm>
          <a:off x="952500" y="1338430"/>
          <a:ext cx="3000000" cy="3000000"/>
        </p:xfrm>
        <a:graphic>
          <a:graphicData uri="http://schemas.openxmlformats.org/drawingml/2006/table">
            <a:tbl>
              <a:tblPr>
                <a:noFill/>
                <a:tableStyleId>{CA7D1C60-6AE2-4858-8039-38311F066A87}</a:tableStyleId>
              </a:tblPr>
              <a:tblGrid>
                <a:gridCol w="1604575"/>
                <a:gridCol w="2746325"/>
                <a:gridCol w="3528900"/>
              </a:tblGrid>
              <a:tr h="4075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
                        <a:t>Typescript</a:t>
                      </a:r>
                      <a:endParaRPr/>
                    </a:p>
                  </a:txBody>
                  <a:tcPr marT="91425" marB="91425" marR="91425" marL="91425"/>
                </a:tc>
                <a:tc>
                  <a:txBody>
                    <a:bodyPr/>
                    <a:lstStyle/>
                    <a:p>
                      <a:pPr indent="0" lvl="0" marL="0" rtl="0" algn="ctr">
                        <a:spcBef>
                          <a:spcPts val="0"/>
                        </a:spcBef>
                        <a:spcAft>
                          <a:spcPts val="0"/>
                        </a:spcAft>
                        <a:buNone/>
                      </a:pPr>
                      <a:r>
                        <a:rPr lang="fr"/>
                        <a:t>Html</a:t>
                      </a:r>
                      <a:endParaRPr/>
                    </a:p>
                  </a:txBody>
                  <a:tcPr marT="91425" marB="91425" marR="91425" marL="91425"/>
                </a:tc>
              </a:tr>
              <a:tr h="407550">
                <a:tc>
                  <a:txBody>
                    <a:bodyPr/>
                    <a:lstStyle/>
                    <a:p>
                      <a:pPr indent="0" lvl="0" marL="0" rtl="0" algn="l">
                        <a:spcBef>
                          <a:spcPts val="0"/>
                        </a:spcBef>
                        <a:spcAft>
                          <a:spcPts val="0"/>
                        </a:spcAft>
                        <a:buNone/>
                      </a:pPr>
                      <a:r>
                        <a:rPr lang="fr"/>
                        <a:t>One Way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7550">
                <a:tc>
                  <a:txBody>
                    <a:bodyPr/>
                    <a:lstStyle/>
                    <a:p>
                      <a:pPr indent="0" lvl="0" marL="0" rtl="0" algn="l">
                        <a:spcBef>
                          <a:spcPts val="0"/>
                        </a:spcBef>
                        <a:spcAft>
                          <a:spcPts val="0"/>
                        </a:spcAft>
                        <a:buNone/>
                      </a:pPr>
                      <a:r>
                        <a:rPr lang="fr"/>
                        <a:t>Two Way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390" name="Google Shape;390;p51"/>
          <p:cNvPicPr preferRelativeResize="0"/>
          <p:nvPr/>
        </p:nvPicPr>
        <p:blipFill>
          <a:blip r:embed="rId5">
            <a:alphaModFix/>
          </a:blip>
          <a:stretch>
            <a:fillRect/>
          </a:stretch>
        </p:blipFill>
        <p:spPr>
          <a:xfrm>
            <a:off x="5363925" y="2217600"/>
            <a:ext cx="3381375" cy="247650"/>
          </a:xfrm>
          <a:prstGeom prst="rect">
            <a:avLst/>
          </a:prstGeom>
          <a:noFill/>
          <a:ln>
            <a:noFill/>
          </a:ln>
        </p:spPr>
      </p:pic>
      <p:pic>
        <p:nvPicPr>
          <p:cNvPr id="391" name="Google Shape;391;p51"/>
          <p:cNvPicPr preferRelativeResize="0"/>
          <p:nvPr/>
        </p:nvPicPr>
        <p:blipFill>
          <a:blip r:embed="rId3">
            <a:alphaModFix/>
          </a:blip>
          <a:stretch>
            <a:fillRect/>
          </a:stretch>
        </p:blipFill>
        <p:spPr>
          <a:xfrm>
            <a:off x="2754400" y="2208075"/>
            <a:ext cx="2247900" cy="266700"/>
          </a:xfrm>
          <a:prstGeom prst="rect">
            <a:avLst/>
          </a:prstGeom>
          <a:noFill/>
          <a:ln>
            <a:noFill/>
          </a:ln>
        </p:spPr>
      </p:pic>
      <p:sp>
        <p:nvSpPr>
          <p:cNvPr id="392" name="Google Shape;392;p51"/>
          <p:cNvSpPr txBox="1"/>
          <p:nvPr/>
        </p:nvSpPr>
        <p:spPr>
          <a:xfrm>
            <a:off x="952500" y="2919700"/>
            <a:ext cx="34800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Si la valeur de </a:t>
            </a:r>
            <a:r>
              <a:rPr i="1" lang="fr">
                <a:latin typeface="Cabin"/>
                <a:ea typeface="Cabin"/>
                <a:cs typeface="Cabin"/>
                <a:sym typeface="Cabin"/>
              </a:rPr>
              <a:t>maVariable </a:t>
            </a:r>
            <a:r>
              <a:rPr lang="fr">
                <a:latin typeface="Cabin"/>
                <a:ea typeface="Cabin"/>
                <a:cs typeface="Cabin"/>
                <a:sym typeface="Cabin"/>
              </a:rPr>
              <a:t>est modifiée de quelque manière que ce soit (ts ou html),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la mise à jour se fait en temps réel des deux côtés sans rafraichir la page.</a:t>
            </a:r>
            <a:endParaRPr>
              <a:latin typeface="Cabin"/>
              <a:ea typeface="Cabin"/>
              <a:cs typeface="Cabin"/>
              <a:sym typeface="Cabin"/>
            </a:endParaRPr>
          </a:p>
        </p:txBody>
      </p:sp>
      <p:sp>
        <p:nvSpPr>
          <p:cNvPr id="393" name="Google Shape;393;p51"/>
          <p:cNvSpPr txBox="1"/>
          <p:nvPr/>
        </p:nvSpPr>
        <p:spPr>
          <a:xfrm>
            <a:off x="5303400" y="2919700"/>
            <a:ext cx="33813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latin typeface="Cabin"/>
                <a:ea typeface="Cabin"/>
                <a:cs typeface="Cabin"/>
                <a:sym typeface="Cabin"/>
              </a:rPr>
              <a:t>Il est </a:t>
            </a:r>
            <a:r>
              <a:rPr lang="fr">
                <a:solidFill>
                  <a:srgbClr val="FF0000"/>
                </a:solidFill>
                <a:latin typeface="Cabin"/>
                <a:ea typeface="Cabin"/>
                <a:cs typeface="Cabin"/>
                <a:sym typeface="Cabin"/>
              </a:rPr>
              <a:t>nécessaire</a:t>
            </a:r>
            <a:r>
              <a:rPr lang="fr">
                <a:solidFill>
                  <a:srgbClr val="FF0000"/>
                </a:solidFill>
                <a:latin typeface="Cabin"/>
                <a:ea typeface="Cabin"/>
                <a:cs typeface="Cabin"/>
                <a:sym typeface="Cabin"/>
              </a:rPr>
              <a:t> d’importer FormsModule au niveau du module pour que [(ngModel)] soit disponible</a:t>
            </a:r>
            <a:endParaRPr>
              <a:solidFill>
                <a:srgbClr val="FF0000"/>
              </a:solidFill>
              <a:latin typeface="Cabin"/>
              <a:ea typeface="Cabin"/>
              <a:cs typeface="Cabin"/>
              <a:sym typeface="Cabin"/>
            </a:endParaRPr>
          </a:p>
          <a:p>
            <a:pPr indent="0" lvl="0" marL="0" rtl="0" algn="l">
              <a:spcBef>
                <a:spcPts val="0"/>
              </a:spcBef>
              <a:spcAft>
                <a:spcPts val="0"/>
              </a:spcAft>
              <a:buNone/>
            </a:pPr>
            <a:r>
              <a:t/>
            </a:r>
            <a:endParaRPr>
              <a:solidFill>
                <a:srgbClr val="FF0000"/>
              </a:solidFill>
              <a:latin typeface="Cabin"/>
              <a:ea typeface="Cabin"/>
              <a:cs typeface="Cabin"/>
              <a:sym typeface="Cabin"/>
            </a:endParaRPr>
          </a:p>
          <a:p>
            <a:pPr indent="0" lvl="0" marL="0" rtl="0" algn="l">
              <a:spcBef>
                <a:spcPts val="0"/>
              </a:spcBef>
              <a:spcAft>
                <a:spcPts val="0"/>
              </a:spcAft>
              <a:buNone/>
            </a:pPr>
            <a:r>
              <a:t/>
            </a:r>
            <a:endParaRPr>
              <a:solidFill>
                <a:srgbClr val="FF0000"/>
              </a:solidFill>
              <a:latin typeface="Cabin"/>
              <a:ea typeface="Cabin"/>
              <a:cs typeface="Cabin"/>
              <a:sym typeface="Cabin"/>
            </a:endParaRPr>
          </a:p>
          <a:p>
            <a:pPr indent="0" lvl="0" marL="0" rtl="0" algn="l">
              <a:spcBef>
                <a:spcPts val="0"/>
              </a:spcBef>
              <a:spcAft>
                <a:spcPts val="0"/>
              </a:spcAft>
              <a:buNone/>
            </a:pPr>
            <a:r>
              <a:t/>
            </a:r>
            <a:endParaRPr>
              <a:solidFill>
                <a:srgbClr val="FF0000"/>
              </a:solidFill>
              <a:latin typeface="Cabin"/>
              <a:ea typeface="Cabin"/>
              <a:cs typeface="Cabin"/>
              <a:sym typeface="Cabin"/>
            </a:endParaRPr>
          </a:p>
          <a:p>
            <a:pPr indent="0" lvl="0" marL="0" rtl="0" algn="l">
              <a:spcBef>
                <a:spcPts val="0"/>
              </a:spcBef>
              <a:spcAft>
                <a:spcPts val="0"/>
              </a:spcAft>
              <a:buNone/>
            </a:pPr>
            <a:r>
              <a:t/>
            </a:r>
            <a:endParaRPr>
              <a:solidFill>
                <a:srgbClr val="FF0000"/>
              </a:solidFill>
              <a:latin typeface="Cabin"/>
              <a:ea typeface="Cabin"/>
              <a:cs typeface="Cabin"/>
              <a:sym typeface="Cabin"/>
            </a:endParaRPr>
          </a:p>
        </p:txBody>
      </p:sp>
      <p:pic>
        <p:nvPicPr>
          <p:cNvPr id="394" name="Google Shape;394;p51"/>
          <p:cNvPicPr preferRelativeResize="0"/>
          <p:nvPr/>
        </p:nvPicPr>
        <p:blipFill>
          <a:blip r:embed="rId6">
            <a:alphaModFix/>
          </a:blip>
          <a:stretch>
            <a:fillRect/>
          </a:stretch>
        </p:blipFill>
        <p:spPr>
          <a:xfrm>
            <a:off x="6764075" y="3558150"/>
            <a:ext cx="1504950" cy="952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3.2 Event Binding</a:t>
            </a:r>
            <a:endParaRPr/>
          </a:p>
        </p:txBody>
      </p:sp>
      <p:sp>
        <p:nvSpPr>
          <p:cNvPr id="400" name="Google Shape;40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L’event binding permet de lier un </a:t>
            </a:r>
            <a:r>
              <a:rPr lang="fr" sz="1600"/>
              <a:t>événement</a:t>
            </a:r>
            <a:r>
              <a:rPr lang="fr" sz="1600"/>
              <a:t> JS </a:t>
            </a:r>
            <a:r>
              <a:rPr lang="fr" sz="1600"/>
              <a:t>(ex : onClick, onChange, onFocus,....)</a:t>
            </a:r>
            <a:r>
              <a:rPr lang="fr" sz="1600"/>
              <a:t> du template HTML à une méthode définie dans le typescript. </a:t>
            </a:r>
            <a:endParaRPr sz="1600"/>
          </a:p>
        </p:txBody>
      </p:sp>
      <p:sp>
        <p:nvSpPr>
          <p:cNvPr id="401" name="Google Shape;401;p5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02" name="Google Shape;402;p52"/>
          <p:cNvPicPr preferRelativeResize="0"/>
          <p:nvPr/>
        </p:nvPicPr>
        <p:blipFill>
          <a:blip r:embed="rId3">
            <a:alphaModFix/>
          </a:blip>
          <a:stretch>
            <a:fillRect/>
          </a:stretch>
        </p:blipFill>
        <p:spPr>
          <a:xfrm>
            <a:off x="1316125" y="2416925"/>
            <a:ext cx="1619250" cy="600075"/>
          </a:xfrm>
          <a:prstGeom prst="rect">
            <a:avLst/>
          </a:prstGeom>
          <a:noFill/>
          <a:ln>
            <a:noFill/>
          </a:ln>
        </p:spPr>
      </p:pic>
      <p:pic>
        <p:nvPicPr>
          <p:cNvPr id="403" name="Google Shape;403;p52"/>
          <p:cNvPicPr preferRelativeResize="0"/>
          <p:nvPr/>
        </p:nvPicPr>
        <p:blipFill>
          <a:blip r:embed="rId4">
            <a:alphaModFix/>
          </a:blip>
          <a:stretch>
            <a:fillRect/>
          </a:stretch>
        </p:blipFill>
        <p:spPr>
          <a:xfrm>
            <a:off x="4605325" y="2407388"/>
            <a:ext cx="2209800" cy="619125"/>
          </a:xfrm>
          <a:prstGeom prst="rect">
            <a:avLst/>
          </a:prstGeom>
          <a:noFill/>
          <a:ln>
            <a:noFill/>
          </a:ln>
        </p:spPr>
      </p:pic>
      <p:sp>
        <p:nvSpPr>
          <p:cNvPr id="404" name="Google Shape;404;p52"/>
          <p:cNvSpPr txBox="1"/>
          <p:nvPr/>
        </p:nvSpPr>
        <p:spPr>
          <a:xfrm>
            <a:off x="1316125" y="3524800"/>
            <a:ext cx="54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est </a:t>
            </a:r>
            <a:r>
              <a:rPr lang="fr">
                <a:latin typeface="Cabin"/>
                <a:ea typeface="Cabin"/>
                <a:cs typeface="Cabin"/>
                <a:sym typeface="Cabin"/>
              </a:rPr>
              <a:t>évidemment</a:t>
            </a:r>
            <a:r>
              <a:rPr lang="fr">
                <a:latin typeface="Cabin"/>
                <a:ea typeface="Cabin"/>
                <a:cs typeface="Cabin"/>
                <a:sym typeface="Cabin"/>
              </a:rPr>
              <a:t> possible de passer des paramètres à notre méthode</a:t>
            </a:r>
            <a:endParaRPr>
              <a:latin typeface="Cabin"/>
              <a:ea typeface="Cabin"/>
              <a:cs typeface="Cabin"/>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3.3 Attribute Binding</a:t>
            </a:r>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 est possible de </a:t>
            </a:r>
            <a:r>
              <a:rPr lang="fr"/>
              <a:t>conditionner</a:t>
            </a:r>
            <a:r>
              <a:rPr lang="fr"/>
              <a:t> l’apparition d’un attribut grâce à une expression booléenne dans l’html.</a:t>
            </a:r>
            <a:endParaRPr/>
          </a:p>
          <a:p>
            <a:pPr indent="0" lvl="0" marL="0" rtl="0" algn="l">
              <a:spcBef>
                <a:spcPts val="1600"/>
              </a:spcBef>
              <a:spcAft>
                <a:spcPts val="1600"/>
              </a:spcAft>
              <a:buNone/>
            </a:pPr>
            <a:r>
              <a:t/>
            </a:r>
            <a:endParaRPr/>
          </a:p>
        </p:txBody>
      </p:sp>
      <p:sp>
        <p:nvSpPr>
          <p:cNvPr id="411" name="Google Shape;411;p5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12" name="Google Shape;412;p53"/>
          <p:cNvPicPr preferRelativeResize="0"/>
          <p:nvPr/>
        </p:nvPicPr>
        <p:blipFill>
          <a:blip r:embed="rId3">
            <a:alphaModFix/>
          </a:blip>
          <a:stretch>
            <a:fillRect/>
          </a:stretch>
        </p:blipFill>
        <p:spPr>
          <a:xfrm>
            <a:off x="951725" y="3817675"/>
            <a:ext cx="1860372" cy="269825"/>
          </a:xfrm>
          <a:prstGeom prst="rect">
            <a:avLst/>
          </a:prstGeom>
          <a:noFill/>
          <a:ln>
            <a:noFill/>
          </a:ln>
        </p:spPr>
      </p:pic>
      <p:pic>
        <p:nvPicPr>
          <p:cNvPr id="413" name="Google Shape;413;p53"/>
          <p:cNvPicPr preferRelativeResize="0"/>
          <p:nvPr/>
        </p:nvPicPr>
        <p:blipFill>
          <a:blip r:embed="rId4">
            <a:alphaModFix/>
          </a:blip>
          <a:stretch>
            <a:fillRect/>
          </a:stretch>
        </p:blipFill>
        <p:spPr>
          <a:xfrm>
            <a:off x="951725" y="2172700"/>
            <a:ext cx="6381750" cy="266700"/>
          </a:xfrm>
          <a:prstGeom prst="rect">
            <a:avLst/>
          </a:prstGeom>
          <a:noFill/>
          <a:ln>
            <a:noFill/>
          </a:ln>
        </p:spPr>
      </p:pic>
      <p:sp>
        <p:nvSpPr>
          <p:cNvPr id="414" name="Google Shape;414;p53"/>
          <p:cNvSpPr txBox="1"/>
          <p:nvPr/>
        </p:nvSpPr>
        <p:spPr>
          <a:xfrm>
            <a:off x="2231675" y="2731488"/>
            <a:ext cx="45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est également possible de lier l’attribut à une propriété</a:t>
            </a:r>
            <a:endParaRPr>
              <a:latin typeface="Cabin"/>
              <a:ea typeface="Cabin"/>
              <a:cs typeface="Cabin"/>
              <a:sym typeface="Cabin"/>
            </a:endParaRPr>
          </a:p>
        </p:txBody>
      </p:sp>
      <p:sp>
        <p:nvSpPr>
          <p:cNvPr id="415" name="Google Shape;415;p53"/>
          <p:cNvSpPr txBox="1"/>
          <p:nvPr/>
        </p:nvSpPr>
        <p:spPr>
          <a:xfrm>
            <a:off x="1582850" y="34238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TS</a:t>
            </a:r>
            <a:endParaRPr>
              <a:latin typeface="Cabin"/>
              <a:ea typeface="Cabin"/>
              <a:cs typeface="Cabin"/>
              <a:sym typeface="Cabin"/>
            </a:endParaRPr>
          </a:p>
        </p:txBody>
      </p:sp>
      <p:pic>
        <p:nvPicPr>
          <p:cNvPr id="416" name="Google Shape;416;p53"/>
          <p:cNvPicPr preferRelativeResize="0"/>
          <p:nvPr/>
        </p:nvPicPr>
        <p:blipFill>
          <a:blip r:embed="rId5">
            <a:alphaModFix/>
          </a:blip>
          <a:stretch>
            <a:fillRect/>
          </a:stretch>
        </p:blipFill>
        <p:spPr>
          <a:xfrm>
            <a:off x="4943423" y="3804023"/>
            <a:ext cx="3149900" cy="764850"/>
          </a:xfrm>
          <a:prstGeom prst="rect">
            <a:avLst/>
          </a:prstGeom>
          <a:noFill/>
          <a:ln>
            <a:noFill/>
          </a:ln>
        </p:spPr>
      </p:pic>
      <p:sp>
        <p:nvSpPr>
          <p:cNvPr id="417" name="Google Shape;417;p53"/>
          <p:cNvSpPr txBox="1"/>
          <p:nvPr/>
        </p:nvSpPr>
        <p:spPr>
          <a:xfrm>
            <a:off x="6050225" y="3423800"/>
            <a:ext cx="9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HTML</a:t>
            </a:r>
            <a:endParaRPr>
              <a:latin typeface="Cabin"/>
              <a:ea typeface="Cabin"/>
              <a:cs typeface="Cabin"/>
              <a:sym typeface="Cabi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4"/>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4. Pipes</a:t>
            </a:r>
            <a:endParaRPr/>
          </a:p>
        </p:txBody>
      </p:sp>
      <p:sp>
        <p:nvSpPr>
          <p:cNvPr id="423" name="Google Shape;423;p5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24" name="Google Shape;424;p54"/>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31" name="Google Shape;431;p55"/>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Les Pipes</a:t>
            </a:r>
            <a:endParaRPr u="sng"/>
          </a:p>
          <a:p>
            <a:pPr indent="0" lvl="0" marL="0" rtl="0" algn="l">
              <a:spcBef>
                <a:spcPts val="1600"/>
              </a:spcBef>
              <a:spcAft>
                <a:spcPts val="0"/>
              </a:spcAft>
              <a:buNone/>
            </a:pPr>
            <a:r>
              <a:rPr lang="fr"/>
              <a:t>4.1 Les pipes. Comment ça marche ?</a:t>
            </a:r>
            <a:endParaRPr/>
          </a:p>
          <a:p>
            <a:pPr indent="0" lvl="0" marL="0" rtl="0" algn="l">
              <a:spcBef>
                <a:spcPts val="1600"/>
              </a:spcBef>
              <a:spcAft>
                <a:spcPts val="0"/>
              </a:spcAft>
              <a:buNone/>
            </a:pPr>
            <a:r>
              <a:rPr lang="fr"/>
              <a:t>4.2 Les principaux pipes</a:t>
            </a:r>
            <a:endParaRPr/>
          </a:p>
          <a:p>
            <a:pPr indent="0" lvl="0" marL="0" rtl="0" algn="l">
              <a:spcBef>
                <a:spcPts val="1600"/>
              </a:spcBef>
              <a:spcAft>
                <a:spcPts val="0"/>
              </a:spcAft>
              <a:buNone/>
            </a:pPr>
            <a:r>
              <a:rPr lang="fr"/>
              <a:t>4.3 Custom Pipe</a:t>
            </a:r>
            <a:endParaRPr/>
          </a:p>
          <a:p>
            <a:pPr indent="0" lvl="0" marL="0" rtl="0" algn="l">
              <a:spcBef>
                <a:spcPts val="1600"/>
              </a:spcBef>
              <a:spcAft>
                <a:spcPts val="1600"/>
              </a:spcAft>
              <a:buNone/>
            </a:pPr>
            <a:r>
              <a:t/>
            </a:r>
            <a:endParaRPr/>
          </a:p>
        </p:txBody>
      </p:sp>
      <p:sp>
        <p:nvSpPr>
          <p:cNvPr id="432" name="Google Shape;432;p55"/>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19" name="Google Shape;119;p20"/>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Introduction</a:t>
            </a:r>
            <a:endParaRPr u="sng"/>
          </a:p>
          <a:p>
            <a:pPr indent="0" lvl="0" marL="0" rtl="0" algn="l">
              <a:spcBef>
                <a:spcPts val="1600"/>
              </a:spcBef>
              <a:spcAft>
                <a:spcPts val="0"/>
              </a:spcAft>
              <a:buNone/>
            </a:pPr>
            <a:r>
              <a:rPr lang="fr"/>
              <a:t>1.1 Angular ? C’est quoi ?</a:t>
            </a:r>
            <a:endParaRPr/>
          </a:p>
          <a:p>
            <a:pPr indent="0" lvl="0" marL="0" rtl="0" algn="l">
              <a:spcBef>
                <a:spcPts val="1600"/>
              </a:spcBef>
              <a:spcAft>
                <a:spcPts val="0"/>
              </a:spcAft>
              <a:buNone/>
            </a:pPr>
            <a:r>
              <a:rPr lang="fr"/>
              <a:t>1.2 Avantages / Inconvénients</a:t>
            </a:r>
            <a:endParaRPr/>
          </a:p>
          <a:p>
            <a:pPr indent="0" lvl="0" marL="0" rtl="0" algn="l">
              <a:spcBef>
                <a:spcPts val="1600"/>
              </a:spcBef>
              <a:spcAft>
                <a:spcPts val="0"/>
              </a:spcAft>
              <a:buNone/>
            </a:pPr>
            <a:r>
              <a:rPr lang="fr"/>
              <a:t>1.3 NodeJS</a:t>
            </a:r>
            <a:endParaRPr/>
          </a:p>
          <a:p>
            <a:pPr indent="0" lvl="0" marL="0" rtl="0" algn="l">
              <a:spcBef>
                <a:spcPts val="1600"/>
              </a:spcBef>
              <a:spcAft>
                <a:spcPts val="0"/>
              </a:spcAft>
              <a:buNone/>
            </a:pPr>
            <a:r>
              <a:rPr lang="fr"/>
              <a:t>1.4 Typescript</a:t>
            </a:r>
            <a:endParaRPr/>
          </a:p>
          <a:p>
            <a:pPr indent="0" lvl="0" marL="0" rtl="0" algn="l">
              <a:spcBef>
                <a:spcPts val="1600"/>
              </a:spcBef>
              <a:spcAft>
                <a:spcPts val="0"/>
              </a:spcAft>
              <a:buNone/>
            </a:pPr>
            <a:r>
              <a:rPr lang="fr"/>
              <a:t>1.5 Installation</a:t>
            </a:r>
            <a:endParaRPr/>
          </a:p>
          <a:p>
            <a:pPr indent="0" lvl="0" marL="0" rtl="0" algn="l">
              <a:spcBef>
                <a:spcPts val="1600"/>
              </a:spcBef>
              <a:spcAft>
                <a:spcPts val="1600"/>
              </a:spcAft>
              <a:buNone/>
            </a:pPr>
            <a:r>
              <a:rPr lang="fr"/>
              <a:t>1.6 Outils</a:t>
            </a:r>
            <a:endParaRPr/>
          </a:p>
        </p:txBody>
      </p:sp>
      <p:sp>
        <p:nvSpPr>
          <p:cNvPr id="120" name="Google Shape;120;p20"/>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4.1 Les pipes - Comment ça marche ?	</a:t>
            </a:r>
            <a:endParaRPr/>
          </a:p>
        </p:txBody>
      </p:sp>
      <p:sp>
        <p:nvSpPr>
          <p:cNvPr id="438" name="Google Shape;438;p5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39" name="Google Shape;439;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t>Les pipes permettent de formater ou transformer l’affichage d’une propriété dans un binding. </a:t>
            </a:r>
            <a:endParaRPr sz="1500"/>
          </a:p>
          <a:p>
            <a:pPr indent="0" lvl="0" marL="0" rtl="0" algn="l">
              <a:spcBef>
                <a:spcPts val="1600"/>
              </a:spcBef>
              <a:spcAft>
                <a:spcPts val="0"/>
              </a:spcAft>
              <a:buNone/>
            </a:pPr>
            <a:r>
              <a:rPr lang="fr" sz="1500"/>
              <a:t>Le nom “pipe” vient du caractère utilisé pour y faire appel</a:t>
            </a:r>
            <a:endParaRPr sz="1500"/>
          </a:p>
          <a:p>
            <a:pPr indent="0" lvl="0" marL="0" rtl="0" algn="l">
              <a:spcBef>
                <a:spcPts val="1600"/>
              </a:spcBef>
              <a:spcAft>
                <a:spcPts val="0"/>
              </a:spcAft>
              <a:buNone/>
            </a:pPr>
            <a:br>
              <a:rPr lang="fr"/>
            </a:br>
            <a:endParaRPr/>
          </a:p>
          <a:p>
            <a:pPr indent="0" lvl="0" marL="0" rtl="0" algn="l">
              <a:spcBef>
                <a:spcPts val="1600"/>
              </a:spcBef>
              <a:spcAft>
                <a:spcPts val="1600"/>
              </a:spcAft>
              <a:buNone/>
            </a:pPr>
            <a:r>
              <a:t/>
            </a:r>
            <a:endParaRPr/>
          </a:p>
        </p:txBody>
      </p:sp>
      <p:pic>
        <p:nvPicPr>
          <p:cNvPr id="440" name="Google Shape;440;p56"/>
          <p:cNvPicPr preferRelativeResize="0"/>
          <p:nvPr/>
        </p:nvPicPr>
        <p:blipFill>
          <a:blip r:embed="rId3">
            <a:alphaModFix/>
          </a:blip>
          <a:stretch>
            <a:fillRect/>
          </a:stretch>
        </p:blipFill>
        <p:spPr>
          <a:xfrm>
            <a:off x="3096138" y="3319575"/>
            <a:ext cx="2951722" cy="269825"/>
          </a:xfrm>
          <a:prstGeom prst="rect">
            <a:avLst/>
          </a:prstGeom>
          <a:noFill/>
          <a:ln>
            <a:noFill/>
          </a:ln>
        </p:spPr>
      </p:pic>
      <p:sp>
        <p:nvSpPr>
          <p:cNvPr id="441" name="Google Shape;441;p56"/>
          <p:cNvSpPr txBox="1"/>
          <p:nvPr/>
        </p:nvSpPr>
        <p:spPr>
          <a:xfrm>
            <a:off x="6575775" y="4168675"/>
            <a:ext cx="170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SALUT LES GARS !</a:t>
            </a:r>
            <a:endParaRPr>
              <a:latin typeface="Cabin"/>
              <a:ea typeface="Cabin"/>
              <a:cs typeface="Cabin"/>
              <a:sym typeface="Cabin"/>
            </a:endParaRPr>
          </a:p>
        </p:txBody>
      </p:sp>
      <p:pic>
        <p:nvPicPr>
          <p:cNvPr id="442" name="Google Shape;442;p56"/>
          <p:cNvPicPr preferRelativeResize="0"/>
          <p:nvPr/>
        </p:nvPicPr>
        <p:blipFill>
          <a:blip r:embed="rId4">
            <a:alphaModFix/>
          </a:blip>
          <a:stretch>
            <a:fillRect/>
          </a:stretch>
        </p:blipFill>
        <p:spPr>
          <a:xfrm>
            <a:off x="311700" y="2455075"/>
            <a:ext cx="3146690" cy="233350"/>
          </a:xfrm>
          <a:prstGeom prst="rect">
            <a:avLst/>
          </a:prstGeom>
          <a:noFill/>
          <a:ln>
            <a:noFill/>
          </a:ln>
        </p:spPr>
      </p:pic>
      <p:cxnSp>
        <p:nvCxnSpPr>
          <p:cNvPr id="443" name="Google Shape;443;p56"/>
          <p:cNvCxnSpPr/>
          <p:nvPr/>
        </p:nvCxnSpPr>
        <p:spPr>
          <a:xfrm>
            <a:off x="2277950" y="2688425"/>
            <a:ext cx="1343700" cy="602400"/>
          </a:xfrm>
          <a:prstGeom prst="straightConnector1">
            <a:avLst/>
          </a:prstGeom>
          <a:noFill/>
          <a:ln cap="flat" cmpd="sng" w="9525">
            <a:solidFill>
              <a:schemeClr val="dk2"/>
            </a:solidFill>
            <a:prstDash val="solid"/>
            <a:round/>
            <a:headEnd len="med" w="med" type="none"/>
            <a:tailEnd len="med" w="med" type="triangle"/>
          </a:ln>
        </p:spPr>
      </p:cxnSp>
      <p:cxnSp>
        <p:nvCxnSpPr>
          <p:cNvPr id="444" name="Google Shape;444;p56"/>
          <p:cNvCxnSpPr>
            <a:stCxn id="440" idx="2"/>
            <a:endCxn id="441" idx="1"/>
          </p:cNvCxnSpPr>
          <p:nvPr/>
        </p:nvCxnSpPr>
        <p:spPr>
          <a:xfrm>
            <a:off x="4571998" y="3589400"/>
            <a:ext cx="2003700" cy="779400"/>
          </a:xfrm>
          <a:prstGeom prst="straightConnector1">
            <a:avLst/>
          </a:prstGeom>
          <a:noFill/>
          <a:ln cap="flat" cmpd="sng" w="9525">
            <a:solidFill>
              <a:schemeClr val="dk2"/>
            </a:solidFill>
            <a:prstDash val="solid"/>
            <a:round/>
            <a:headEnd len="med" w="med" type="none"/>
            <a:tailEnd len="med" w="med" type="triangle"/>
          </a:ln>
        </p:spPr>
      </p:cxnSp>
      <p:sp>
        <p:nvSpPr>
          <p:cNvPr id="445" name="Google Shape;445;p56"/>
          <p:cNvSpPr txBox="1"/>
          <p:nvPr/>
        </p:nvSpPr>
        <p:spPr>
          <a:xfrm>
            <a:off x="3714400" y="2303525"/>
            <a:ext cx="101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TypeScript</a:t>
            </a:r>
            <a:endParaRPr sz="1300">
              <a:latin typeface="Cabin"/>
              <a:ea typeface="Cabin"/>
              <a:cs typeface="Cabin"/>
              <a:sym typeface="Cabin"/>
            </a:endParaRPr>
          </a:p>
        </p:txBody>
      </p:sp>
      <p:sp>
        <p:nvSpPr>
          <p:cNvPr id="446" name="Google Shape;446;p56"/>
          <p:cNvSpPr txBox="1"/>
          <p:nvPr/>
        </p:nvSpPr>
        <p:spPr>
          <a:xfrm>
            <a:off x="6332500" y="3254388"/>
            <a:ext cx="6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HTML</a:t>
            </a:r>
            <a:endParaRPr>
              <a:latin typeface="Cabin"/>
              <a:ea typeface="Cabin"/>
              <a:cs typeface="Cabin"/>
              <a:sym typeface="Cabin"/>
            </a:endParaRPr>
          </a:p>
        </p:txBody>
      </p:sp>
      <p:sp>
        <p:nvSpPr>
          <p:cNvPr id="447" name="Google Shape;447;p56"/>
          <p:cNvSpPr txBox="1"/>
          <p:nvPr/>
        </p:nvSpPr>
        <p:spPr>
          <a:xfrm>
            <a:off x="5313100" y="4168675"/>
            <a:ext cx="10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Navigateur</a:t>
            </a:r>
            <a:endParaRPr>
              <a:latin typeface="Cabin"/>
              <a:ea typeface="Cabin"/>
              <a:cs typeface="Cabin"/>
              <a:sym typeface="Cabi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4.2 Les principaux pipes</a:t>
            </a:r>
            <a:endParaRPr/>
          </a:p>
        </p:txBody>
      </p:sp>
      <p:sp>
        <p:nvSpPr>
          <p:cNvPr id="453" name="Google Shape;453;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454" name="Google Shape;454;p5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455" name="Google Shape;455;p57"/>
          <p:cNvGraphicFramePr/>
          <p:nvPr/>
        </p:nvGraphicFramePr>
        <p:xfrm>
          <a:off x="888300" y="1344850"/>
          <a:ext cx="3000000" cy="3000000"/>
        </p:xfrm>
        <a:graphic>
          <a:graphicData uri="http://schemas.openxmlformats.org/drawingml/2006/table">
            <a:tbl>
              <a:tblPr>
                <a:noFill/>
                <a:tableStyleId>{CA7D1C60-6AE2-4858-8039-38311F066A87}</a:tableStyleId>
              </a:tblPr>
              <a:tblGrid>
                <a:gridCol w="1749850"/>
                <a:gridCol w="5489150"/>
              </a:tblGrid>
              <a:tr h="198775">
                <a:tc>
                  <a:txBody>
                    <a:bodyPr/>
                    <a:lstStyle/>
                    <a:p>
                      <a:pPr indent="0" lvl="0" marL="0" rtl="0" algn="ctr">
                        <a:spcBef>
                          <a:spcPts val="0"/>
                        </a:spcBef>
                        <a:spcAft>
                          <a:spcPts val="0"/>
                        </a:spcAft>
                        <a:buNone/>
                      </a:pPr>
                      <a:r>
                        <a:rPr b="1" lang="fr"/>
                        <a:t>Pipe</a:t>
                      </a:r>
                      <a:endParaRPr b="1"/>
                    </a:p>
                  </a:txBody>
                  <a:tcPr marT="91425" marB="91425" marR="91425" marL="91425"/>
                </a:tc>
                <a:tc>
                  <a:txBody>
                    <a:bodyPr/>
                    <a:lstStyle/>
                    <a:p>
                      <a:pPr indent="0" lvl="0" marL="0" rtl="0" algn="ctr">
                        <a:spcBef>
                          <a:spcPts val="0"/>
                        </a:spcBef>
                        <a:spcAft>
                          <a:spcPts val="0"/>
                        </a:spcAft>
                        <a:buNone/>
                      </a:pPr>
                      <a:r>
                        <a:rPr b="1" lang="fr"/>
                        <a:t>Utilité</a:t>
                      </a:r>
                      <a:endParaRPr b="1"/>
                    </a:p>
                  </a:txBody>
                  <a:tcPr marT="91425" marB="91425" marR="91425" marL="91425"/>
                </a:tc>
              </a:tr>
              <a:tr h="100000">
                <a:tc>
                  <a:txBody>
                    <a:bodyPr/>
                    <a:lstStyle/>
                    <a:p>
                      <a:pPr indent="0" lvl="0" marL="0" rtl="0" algn="l">
                        <a:spcBef>
                          <a:spcPts val="0"/>
                        </a:spcBef>
                        <a:spcAft>
                          <a:spcPts val="0"/>
                        </a:spcAft>
                        <a:buNone/>
                      </a:pPr>
                      <a:r>
                        <a:rPr lang="fr" sz="1100"/>
                        <a:t>| date : ‘format’ </a:t>
                      </a:r>
                      <a:endParaRPr sz="1100"/>
                    </a:p>
                  </a:txBody>
                  <a:tcPr marT="91425" marB="91425" marR="91425" marL="91425"/>
                </a:tc>
                <a:tc>
                  <a:txBody>
                    <a:bodyPr/>
                    <a:lstStyle/>
                    <a:p>
                      <a:pPr indent="0" lvl="0" marL="0" rtl="0" algn="l">
                        <a:spcBef>
                          <a:spcPts val="0"/>
                        </a:spcBef>
                        <a:spcAft>
                          <a:spcPts val="0"/>
                        </a:spcAft>
                        <a:buNone/>
                      </a:pPr>
                      <a:r>
                        <a:rPr lang="fr" sz="1100"/>
                        <a:t>Formate l’affichage de la date</a:t>
                      </a:r>
                      <a:endParaRPr sz="1100"/>
                    </a:p>
                  </a:txBody>
                  <a:tcPr marT="91425" marB="91425" marR="91425" marL="91425"/>
                </a:tc>
              </a:tr>
              <a:tr h="175825">
                <a:tc>
                  <a:txBody>
                    <a:bodyPr/>
                    <a:lstStyle/>
                    <a:p>
                      <a:pPr indent="0" lvl="0" marL="0" rtl="0" algn="l">
                        <a:spcBef>
                          <a:spcPts val="0"/>
                        </a:spcBef>
                        <a:spcAft>
                          <a:spcPts val="0"/>
                        </a:spcAft>
                        <a:buNone/>
                      </a:pPr>
                      <a:r>
                        <a:rPr lang="fr" sz="1100"/>
                        <a:t>| uppercase</a:t>
                      </a:r>
                      <a:endParaRPr sz="1100"/>
                    </a:p>
                  </a:txBody>
                  <a:tcPr marT="91425" marB="91425" marR="91425" marL="91425"/>
                </a:tc>
                <a:tc>
                  <a:txBody>
                    <a:bodyPr/>
                    <a:lstStyle/>
                    <a:p>
                      <a:pPr indent="0" lvl="0" marL="0" rtl="0" algn="l">
                        <a:spcBef>
                          <a:spcPts val="0"/>
                        </a:spcBef>
                        <a:spcAft>
                          <a:spcPts val="0"/>
                        </a:spcAft>
                        <a:buNone/>
                      </a:pPr>
                      <a:r>
                        <a:rPr lang="fr" sz="1100"/>
                        <a:t>Transforme la chaîne en majuscule</a:t>
                      </a:r>
                      <a:endParaRPr sz="1100"/>
                    </a:p>
                  </a:txBody>
                  <a:tcPr marT="91425" marB="91425" marR="91425" marL="91425"/>
                </a:tc>
              </a:tr>
              <a:tr h="175825">
                <a:tc>
                  <a:txBody>
                    <a:bodyPr/>
                    <a:lstStyle/>
                    <a:p>
                      <a:pPr indent="0" lvl="0" marL="0" rtl="0" algn="l">
                        <a:spcBef>
                          <a:spcPts val="0"/>
                        </a:spcBef>
                        <a:spcAft>
                          <a:spcPts val="0"/>
                        </a:spcAft>
                        <a:buNone/>
                      </a:pPr>
                      <a:r>
                        <a:rPr lang="fr" sz="1100"/>
                        <a:t>| lowercase</a:t>
                      </a:r>
                      <a:endParaRPr sz="1100"/>
                    </a:p>
                  </a:txBody>
                  <a:tcPr marT="91425" marB="91425" marR="91425" marL="91425"/>
                </a:tc>
                <a:tc>
                  <a:txBody>
                    <a:bodyPr/>
                    <a:lstStyle/>
                    <a:p>
                      <a:pPr indent="0" lvl="0" marL="0" rtl="0" algn="l">
                        <a:spcBef>
                          <a:spcPts val="0"/>
                        </a:spcBef>
                        <a:spcAft>
                          <a:spcPts val="0"/>
                        </a:spcAft>
                        <a:buNone/>
                      </a:pPr>
                      <a:r>
                        <a:rPr lang="fr" sz="1100"/>
                        <a:t>Transforme la chaîne en minuscule</a:t>
                      </a:r>
                      <a:endParaRPr sz="1100"/>
                    </a:p>
                  </a:txBody>
                  <a:tcPr marT="91425" marB="91425" marR="91425" marL="91425"/>
                </a:tc>
              </a:tr>
              <a:tr h="100000">
                <a:tc>
                  <a:txBody>
                    <a:bodyPr/>
                    <a:lstStyle/>
                    <a:p>
                      <a:pPr indent="0" lvl="0" marL="0" rtl="0" algn="l">
                        <a:spcBef>
                          <a:spcPts val="0"/>
                        </a:spcBef>
                        <a:spcAft>
                          <a:spcPts val="0"/>
                        </a:spcAft>
                        <a:buNone/>
                      </a:pPr>
                      <a:r>
                        <a:rPr lang="fr" sz="1100"/>
                        <a:t>| titlecase</a:t>
                      </a:r>
                      <a:endParaRPr sz="1100"/>
                    </a:p>
                  </a:txBody>
                  <a:tcPr marT="91425" marB="91425" marR="91425" marL="91425"/>
                </a:tc>
                <a:tc>
                  <a:txBody>
                    <a:bodyPr/>
                    <a:lstStyle/>
                    <a:p>
                      <a:pPr indent="0" lvl="0" marL="0" rtl="0" algn="l">
                        <a:spcBef>
                          <a:spcPts val="0"/>
                        </a:spcBef>
                        <a:spcAft>
                          <a:spcPts val="0"/>
                        </a:spcAft>
                        <a:buNone/>
                      </a:pPr>
                      <a:r>
                        <a:rPr lang="fr" sz="1100"/>
                        <a:t>Le premier </a:t>
                      </a:r>
                      <a:r>
                        <a:rPr lang="fr" sz="1100"/>
                        <a:t>caractère</a:t>
                      </a:r>
                      <a:r>
                        <a:rPr lang="fr" sz="1100"/>
                        <a:t> de chaque mot en majuscule</a:t>
                      </a:r>
                      <a:endParaRPr sz="1100"/>
                    </a:p>
                  </a:txBody>
                  <a:tcPr marT="91425" marB="91425" marR="91425" marL="91425"/>
                </a:tc>
              </a:tr>
              <a:tr h="175825">
                <a:tc>
                  <a:txBody>
                    <a:bodyPr/>
                    <a:lstStyle/>
                    <a:p>
                      <a:pPr indent="0" lvl="0" marL="0" rtl="0" algn="l">
                        <a:spcBef>
                          <a:spcPts val="0"/>
                        </a:spcBef>
                        <a:spcAft>
                          <a:spcPts val="0"/>
                        </a:spcAft>
                        <a:buNone/>
                      </a:pPr>
                      <a:r>
                        <a:rPr lang="fr" sz="1100"/>
                        <a:t>| currency</a:t>
                      </a:r>
                      <a:endParaRPr sz="1100"/>
                    </a:p>
                  </a:txBody>
                  <a:tcPr marT="91425" marB="91425" marR="91425" marL="91425"/>
                </a:tc>
                <a:tc>
                  <a:txBody>
                    <a:bodyPr/>
                    <a:lstStyle/>
                    <a:p>
                      <a:pPr indent="0" lvl="0" marL="0" rtl="0" algn="l">
                        <a:spcBef>
                          <a:spcPts val="0"/>
                        </a:spcBef>
                        <a:spcAft>
                          <a:spcPts val="0"/>
                        </a:spcAft>
                        <a:buNone/>
                      </a:pPr>
                      <a:r>
                        <a:rPr lang="fr" sz="1100"/>
                        <a:t>Prend une devise en paramètre (EUR/USD/…)</a:t>
                      </a:r>
                      <a:endParaRPr sz="1100"/>
                    </a:p>
                  </a:txBody>
                  <a:tcPr marT="91425" marB="91425" marR="91425" marL="91425"/>
                </a:tc>
              </a:tr>
              <a:tr h="175825">
                <a:tc>
                  <a:txBody>
                    <a:bodyPr/>
                    <a:lstStyle/>
                    <a:p>
                      <a:pPr indent="0" lvl="0" marL="0" rtl="0" algn="l">
                        <a:spcBef>
                          <a:spcPts val="0"/>
                        </a:spcBef>
                        <a:spcAft>
                          <a:spcPts val="0"/>
                        </a:spcAft>
                        <a:buNone/>
                      </a:pPr>
                      <a:r>
                        <a:rPr lang="fr" sz="1100"/>
                        <a:t>| json</a:t>
                      </a:r>
                      <a:endParaRPr sz="1100"/>
                    </a:p>
                  </a:txBody>
                  <a:tcPr marT="91425" marB="91425" marR="91425" marL="91425"/>
                </a:tc>
                <a:tc>
                  <a:txBody>
                    <a:bodyPr/>
                    <a:lstStyle/>
                    <a:p>
                      <a:pPr indent="0" lvl="0" marL="0" rtl="0" algn="l">
                        <a:spcBef>
                          <a:spcPts val="0"/>
                        </a:spcBef>
                        <a:spcAft>
                          <a:spcPts val="0"/>
                        </a:spcAft>
                        <a:buNone/>
                      </a:pPr>
                      <a:r>
                        <a:rPr lang="fr" sz="1100"/>
                        <a:t>Convertit la valeur en chaîne Json (utile pour le débuggage)</a:t>
                      </a:r>
                      <a:endParaRPr sz="1100"/>
                    </a:p>
                  </a:txBody>
                  <a:tcPr marT="91425" marB="91425" marR="91425" marL="91425"/>
                </a:tc>
              </a:tr>
            </a:tbl>
          </a:graphicData>
        </a:graphic>
      </p:graphicFrame>
      <p:sp>
        <p:nvSpPr>
          <p:cNvPr id="456" name="Google Shape;456;p57"/>
          <p:cNvSpPr txBox="1"/>
          <p:nvPr/>
        </p:nvSpPr>
        <p:spPr>
          <a:xfrm>
            <a:off x="1502700" y="4037300"/>
            <a:ext cx="60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s’agit des principaux pipes utilisés : </a:t>
            </a:r>
            <a:r>
              <a:rPr lang="fr" u="sng">
                <a:solidFill>
                  <a:schemeClr val="hlink"/>
                </a:solidFill>
                <a:latin typeface="Cabin"/>
                <a:ea typeface="Cabin"/>
                <a:cs typeface="Cabin"/>
                <a:sym typeface="Cabin"/>
                <a:hlinkClick r:id="rId3"/>
              </a:rPr>
              <a:t>Liste complète</a:t>
            </a:r>
            <a:r>
              <a:rPr lang="fr">
                <a:latin typeface="Cabin"/>
                <a:ea typeface="Cabin"/>
                <a:cs typeface="Cabin"/>
                <a:sym typeface="Cabin"/>
              </a:rPr>
              <a:t> sur la doc officielle</a:t>
            </a:r>
            <a:endParaRPr>
              <a:latin typeface="Cabin"/>
              <a:ea typeface="Cabin"/>
              <a:cs typeface="Cabin"/>
              <a:sym typeface="Cabi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8"/>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4.3 Les custom pipes</a:t>
            </a:r>
            <a:endParaRPr/>
          </a:p>
        </p:txBody>
      </p:sp>
      <p:sp>
        <p:nvSpPr>
          <p:cNvPr id="462" name="Google Shape;46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Il est possible de créer des </a:t>
            </a:r>
            <a:r>
              <a:rPr b="1" lang="fr" sz="1600"/>
              <a:t>pipes custom </a:t>
            </a:r>
            <a:r>
              <a:rPr lang="fr" sz="1600"/>
              <a:t>permettant de répondre à nos attentes précises comme des conversion de valeur, format d’affichage spécifique ou tout autre besoin rencontré.</a:t>
            </a:r>
            <a:br>
              <a:rPr lang="fr" sz="1600"/>
            </a:br>
            <a:br>
              <a:rPr lang="fr" sz="1600"/>
            </a:br>
            <a:r>
              <a:rPr lang="fr" sz="1600"/>
              <a:t>						</a:t>
            </a:r>
            <a:r>
              <a:rPr b="1" lang="fr" sz="1600">
                <a:solidFill>
                  <a:srgbClr val="1155CC"/>
                </a:solidFill>
              </a:rPr>
              <a:t>ng g pipe nom_du_pipe</a:t>
            </a:r>
            <a:endParaRPr b="1" sz="1600">
              <a:solidFill>
                <a:srgbClr val="1155CC"/>
              </a:solidFill>
            </a:endParaRPr>
          </a:p>
          <a:p>
            <a:pPr indent="0" lvl="0" marL="0" rtl="0" algn="l">
              <a:spcBef>
                <a:spcPts val="1600"/>
              </a:spcBef>
              <a:spcAft>
                <a:spcPts val="0"/>
              </a:spcAft>
              <a:buNone/>
            </a:pPr>
            <a:r>
              <a:t/>
            </a:r>
            <a:endParaRPr b="1" sz="1600">
              <a:solidFill>
                <a:srgbClr val="1155CC"/>
              </a:solidFill>
            </a:endParaRPr>
          </a:p>
          <a:p>
            <a:pPr indent="0" lvl="0" marL="0" rtl="0" algn="l">
              <a:spcBef>
                <a:spcPts val="1600"/>
              </a:spcBef>
              <a:spcAft>
                <a:spcPts val="1600"/>
              </a:spcAft>
              <a:buNone/>
            </a:pPr>
            <a:r>
              <a:rPr b="1" lang="fr" sz="1600">
                <a:solidFill>
                  <a:srgbClr val="1155CC"/>
                </a:solidFill>
              </a:rPr>
              <a:t>	</a:t>
            </a:r>
            <a:endParaRPr b="1" sz="1600">
              <a:solidFill>
                <a:srgbClr val="1155CC"/>
              </a:solidFill>
            </a:endParaRPr>
          </a:p>
        </p:txBody>
      </p:sp>
      <p:sp>
        <p:nvSpPr>
          <p:cNvPr id="463" name="Google Shape;463;p5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64" name="Google Shape;464;p58"/>
          <p:cNvPicPr preferRelativeResize="0"/>
          <p:nvPr/>
        </p:nvPicPr>
        <p:blipFill>
          <a:blip r:embed="rId3">
            <a:alphaModFix/>
          </a:blip>
          <a:stretch>
            <a:fillRect/>
          </a:stretch>
        </p:blipFill>
        <p:spPr>
          <a:xfrm>
            <a:off x="1120425" y="2575425"/>
            <a:ext cx="2076450" cy="723900"/>
          </a:xfrm>
          <a:prstGeom prst="rect">
            <a:avLst/>
          </a:prstGeom>
          <a:noFill/>
          <a:ln>
            <a:noFill/>
          </a:ln>
        </p:spPr>
      </p:pic>
      <p:sp>
        <p:nvSpPr>
          <p:cNvPr id="465" name="Google Shape;465;p58"/>
          <p:cNvSpPr txBox="1"/>
          <p:nvPr/>
        </p:nvSpPr>
        <p:spPr>
          <a:xfrm>
            <a:off x="3458575" y="2629575"/>
            <a:ext cx="261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Le décorateur</a:t>
            </a:r>
            <a:r>
              <a:rPr lang="fr">
                <a:solidFill>
                  <a:srgbClr val="00FFFF"/>
                </a:solidFill>
                <a:latin typeface="Cabin"/>
                <a:ea typeface="Cabin"/>
                <a:cs typeface="Cabin"/>
                <a:sym typeface="Cabin"/>
              </a:rPr>
              <a:t> @Pipe </a:t>
            </a:r>
            <a:r>
              <a:rPr lang="fr">
                <a:latin typeface="Cabin"/>
                <a:ea typeface="Cabin"/>
                <a:cs typeface="Cabin"/>
                <a:sym typeface="Cabin"/>
              </a:rPr>
              <a:t>permet de définir le nom d’appel du pipe</a:t>
            </a:r>
            <a:endParaRPr>
              <a:latin typeface="Cabin"/>
              <a:ea typeface="Cabin"/>
              <a:cs typeface="Cabin"/>
              <a:sym typeface="Cabin"/>
            </a:endParaRPr>
          </a:p>
        </p:txBody>
      </p:sp>
      <p:pic>
        <p:nvPicPr>
          <p:cNvPr id="466" name="Google Shape;466;p58"/>
          <p:cNvPicPr preferRelativeResize="0"/>
          <p:nvPr/>
        </p:nvPicPr>
        <p:blipFill>
          <a:blip r:embed="rId4">
            <a:alphaModFix/>
          </a:blip>
          <a:stretch>
            <a:fillRect/>
          </a:stretch>
        </p:blipFill>
        <p:spPr>
          <a:xfrm>
            <a:off x="6395225" y="2802463"/>
            <a:ext cx="1881066" cy="269825"/>
          </a:xfrm>
          <a:prstGeom prst="rect">
            <a:avLst/>
          </a:prstGeom>
          <a:noFill/>
          <a:ln>
            <a:noFill/>
          </a:ln>
        </p:spPr>
      </p:pic>
      <p:sp>
        <p:nvSpPr>
          <p:cNvPr id="467" name="Google Shape;467;p58"/>
          <p:cNvSpPr txBox="1"/>
          <p:nvPr/>
        </p:nvSpPr>
        <p:spPr>
          <a:xfrm>
            <a:off x="2297100" y="3900275"/>
            <a:ext cx="45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La classe ainsi créée </a:t>
            </a:r>
            <a:r>
              <a:rPr lang="fr">
                <a:latin typeface="Cabin"/>
                <a:ea typeface="Cabin"/>
                <a:cs typeface="Cabin"/>
                <a:sym typeface="Cabin"/>
              </a:rPr>
              <a:t>implémente</a:t>
            </a:r>
            <a:r>
              <a:rPr lang="fr">
                <a:latin typeface="Cabin"/>
                <a:ea typeface="Cabin"/>
                <a:cs typeface="Cabin"/>
                <a:sym typeface="Cabin"/>
              </a:rPr>
              <a:t> l’interface </a:t>
            </a:r>
            <a:r>
              <a:rPr lang="fr">
                <a:solidFill>
                  <a:srgbClr val="1155CC"/>
                </a:solidFill>
                <a:latin typeface="Cabin"/>
                <a:ea typeface="Cabin"/>
                <a:cs typeface="Cabin"/>
                <a:sym typeface="Cabin"/>
              </a:rPr>
              <a:t>PipeTransform </a:t>
            </a:r>
            <a:endParaRPr>
              <a:latin typeface="Cabin"/>
              <a:ea typeface="Cabin"/>
              <a:cs typeface="Cabin"/>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4.3 </a:t>
            </a:r>
            <a:r>
              <a:rPr lang="fr">
                <a:solidFill>
                  <a:schemeClr val="lt1"/>
                </a:solidFill>
              </a:rPr>
              <a:t>Les custom pipes</a:t>
            </a:r>
            <a:r>
              <a:rPr lang="fr"/>
              <a:t> </a:t>
            </a:r>
            <a:endParaRPr/>
          </a:p>
        </p:txBody>
      </p:sp>
      <p:sp>
        <p:nvSpPr>
          <p:cNvPr id="473" name="Google Shape;47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Il est possible de définir nos propres paramètres pour notre pipes. Il demande de définir la méthode</a:t>
            </a:r>
            <a:r>
              <a:rPr i="1" lang="fr" sz="1600">
                <a:solidFill>
                  <a:srgbClr val="1155CC"/>
                </a:solidFill>
              </a:rPr>
              <a:t> transform()</a:t>
            </a:r>
            <a:endParaRPr i="1" sz="1600">
              <a:solidFill>
                <a:srgbClr val="1155CC"/>
              </a:solidFill>
            </a:endParaRPr>
          </a:p>
          <a:p>
            <a:pPr indent="0" lvl="0" marL="0" rtl="0" algn="l">
              <a:spcBef>
                <a:spcPts val="1600"/>
              </a:spcBef>
              <a:spcAft>
                <a:spcPts val="1600"/>
              </a:spcAft>
              <a:buNone/>
            </a:pPr>
            <a:r>
              <a:t/>
            </a:r>
            <a:endParaRPr i="1">
              <a:solidFill>
                <a:srgbClr val="1155CC"/>
              </a:solidFill>
            </a:endParaRPr>
          </a:p>
        </p:txBody>
      </p:sp>
      <p:sp>
        <p:nvSpPr>
          <p:cNvPr id="474" name="Google Shape;474;p5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75" name="Google Shape;475;p59"/>
          <p:cNvPicPr preferRelativeResize="0"/>
          <p:nvPr/>
        </p:nvPicPr>
        <p:blipFill>
          <a:blip r:embed="rId3">
            <a:alphaModFix/>
          </a:blip>
          <a:stretch>
            <a:fillRect/>
          </a:stretch>
        </p:blipFill>
        <p:spPr>
          <a:xfrm>
            <a:off x="2134838" y="1884050"/>
            <a:ext cx="5038725" cy="733425"/>
          </a:xfrm>
          <a:prstGeom prst="rect">
            <a:avLst/>
          </a:prstGeom>
          <a:noFill/>
          <a:ln>
            <a:noFill/>
          </a:ln>
        </p:spPr>
      </p:pic>
      <p:sp>
        <p:nvSpPr>
          <p:cNvPr id="476" name="Google Shape;476;p59"/>
          <p:cNvSpPr txBox="1"/>
          <p:nvPr/>
        </p:nvSpPr>
        <p:spPr>
          <a:xfrm>
            <a:off x="573175" y="2720725"/>
            <a:ext cx="3121500" cy="98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Le premier paramètre(</a:t>
            </a:r>
            <a:r>
              <a:rPr b="1" lang="fr" sz="1300">
                <a:solidFill>
                  <a:srgbClr val="3D85C6"/>
                </a:solidFill>
                <a:latin typeface="Cabin"/>
                <a:ea typeface="Cabin"/>
                <a:cs typeface="Cabin"/>
                <a:sym typeface="Cabin"/>
              </a:rPr>
              <a:t>value : unknown</a:t>
            </a:r>
            <a:r>
              <a:rPr lang="fr" sz="1300">
                <a:latin typeface="Cabin"/>
                <a:ea typeface="Cabin"/>
                <a:cs typeface="Cabin"/>
                <a:sym typeface="Cabin"/>
              </a:rPr>
              <a:t>) représente la propriété sur laquelle le pipe va être appliqué. Il est bien entendu que les types doivent correspondre.</a:t>
            </a:r>
            <a:endParaRPr sz="1300">
              <a:latin typeface="Cabin"/>
              <a:ea typeface="Cabin"/>
              <a:cs typeface="Cabin"/>
              <a:sym typeface="Cabin"/>
            </a:endParaRPr>
          </a:p>
        </p:txBody>
      </p:sp>
      <p:sp>
        <p:nvSpPr>
          <p:cNvPr id="477" name="Google Shape;477;p59"/>
          <p:cNvSpPr txBox="1"/>
          <p:nvPr/>
        </p:nvSpPr>
        <p:spPr>
          <a:xfrm>
            <a:off x="5095500" y="2720725"/>
            <a:ext cx="33621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Le second (</a:t>
            </a:r>
            <a:r>
              <a:rPr lang="fr">
                <a:solidFill>
                  <a:srgbClr val="3D85C6"/>
                </a:solidFill>
                <a:latin typeface="Cabin"/>
                <a:ea typeface="Cabin"/>
                <a:cs typeface="Cabin"/>
                <a:sym typeface="Cabin"/>
              </a:rPr>
              <a:t>...args: unknown[]</a:t>
            </a:r>
            <a:r>
              <a:rPr lang="fr">
                <a:latin typeface="Cabin"/>
                <a:ea typeface="Cabin"/>
                <a:cs typeface="Cabin"/>
                <a:sym typeface="Cabin"/>
              </a:rPr>
              <a:t>), tous les paramètres supplémentaires éventuels qui pourraient accompagner le pipe</a:t>
            </a:r>
            <a:endParaRPr>
              <a:latin typeface="Cabin"/>
              <a:ea typeface="Cabin"/>
              <a:cs typeface="Cabin"/>
              <a:sym typeface="Cabin"/>
            </a:endParaRPr>
          </a:p>
        </p:txBody>
      </p:sp>
      <p:sp>
        <p:nvSpPr>
          <p:cNvPr id="478" name="Google Shape;478;p59"/>
          <p:cNvSpPr txBox="1"/>
          <p:nvPr/>
        </p:nvSpPr>
        <p:spPr>
          <a:xfrm>
            <a:off x="2872850" y="3953275"/>
            <a:ext cx="30651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En dernier lieu, il sera nécessaire de définir le type de retour de notre pipe</a:t>
            </a:r>
            <a:endParaRPr>
              <a:latin typeface="Cabin"/>
              <a:ea typeface="Cabin"/>
              <a:cs typeface="Cabin"/>
              <a:sym typeface="Cabin"/>
            </a:endParaRPr>
          </a:p>
        </p:txBody>
      </p:sp>
      <p:sp>
        <p:nvSpPr>
          <p:cNvPr id="479" name="Google Shape;479;p59"/>
          <p:cNvSpPr txBox="1"/>
          <p:nvPr/>
        </p:nvSpPr>
        <p:spPr>
          <a:xfrm>
            <a:off x="224825" y="2990125"/>
            <a:ext cx="41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Cabin"/>
                <a:ea typeface="Cabin"/>
                <a:cs typeface="Cabin"/>
                <a:sym typeface="Cabin"/>
              </a:rPr>
              <a:t>1</a:t>
            </a:r>
            <a:endParaRPr sz="1700">
              <a:latin typeface="Cabin"/>
              <a:ea typeface="Cabin"/>
              <a:cs typeface="Cabin"/>
              <a:sym typeface="Cabin"/>
            </a:endParaRPr>
          </a:p>
        </p:txBody>
      </p:sp>
      <p:sp>
        <p:nvSpPr>
          <p:cNvPr id="480" name="Google Shape;480;p59"/>
          <p:cNvSpPr txBox="1"/>
          <p:nvPr/>
        </p:nvSpPr>
        <p:spPr>
          <a:xfrm>
            <a:off x="4630125" y="2905525"/>
            <a:ext cx="4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Cabin"/>
                <a:ea typeface="Cabin"/>
                <a:cs typeface="Cabin"/>
                <a:sym typeface="Cabin"/>
              </a:rPr>
              <a:t>2</a:t>
            </a:r>
            <a:endParaRPr sz="1800">
              <a:latin typeface="Cabin"/>
              <a:ea typeface="Cabin"/>
              <a:cs typeface="Cabin"/>
              <a:sym typeface="Cabin"/>
            </a:endParaRPr>
          </a:p>
        </p:txBody>
      </p:sp>
      <p:sp>
        <p:nvSpPr>
          <p:cNvPr id="481" name="Google Shape;481;p59"/>
          <p:cNvSpPr txBox="1"/>
          <p:nvPr/>
        </p:nvSpPr>
        <p:spPr>
          <a:xfrm>
            <a:off x="2351200" y="4030225"/>
            <a:ext cx="4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Cabin"/>
                <a:ea typeface="Cabin"/>
                <a:cs typeface="Cabin"/>
                <a:sym typeface="Cabin"/>
              </a:rPr>
              <a:t>3</a:t>
            </a:r>
            <a:endParaRPr sz="1800">
              <a:latin typeface="Cabin"/>
              <a:ea typeface="Cabin"/>
              <a:cs typeface="Cabin"/>
              <a:sym typeface="Cabi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4.3 Les custom pipes (Problème)</a:t>
            </a:r>
            <a:endParaRPr/>
          </a:p>
        </p:txBody>
      </p:sp>
      <p:sp>
        <p:nvSpPr>
          <p:cNvPr id="487" name="Google Shape;487;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1600"/>
              </a:spcAft>
              <a:buNone/>
            </a:pPr>
            <a:r>
              <a:t/>
            </a:r>
            <a:endParaRPr sz="1500"/>
          </a:p>
        </p:txBody>
      </p:sp>
      <p:sp>
        <p:nvSpPr>
          <p:cNvPr id="488" name="Google Shape;488;p6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89" name="Google Shape;489;p60"/>
          <p:cNvSpPr txBox="1"/>
          <p:nvPr/>
        </p:nvSpPr>
        <p:spPr>
          <a:xfrm>
            <a:off x="634050" y="3482950"/>
            <a:ext cx="14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1155CC"/>
                </a:solidFill>
                <a:latin typeface="Cabin"/>
                <a:ea typeface="Cabin"/>
                <a:cs typeface="Cabin"/>
                <a:sym typeface="Cabin"/>
              </a:rPr>
              <a:t>ng g m Shared</a:t>
            </a:r>
            <a:endParaRPr b="1">
              <a:solidFill>
                <a:srgbClr val="1155CC"/>
              </a:solidFill>
              <a:latin typeface="Cabin"/>
              <a:ea typeface="Cabin"/>
              <a:cs typeface="Cabin"/>
              <a:sym typeface="Cabin"/>
            </a:endParaRPr>
          </a:p>
        </p:txBody>
      </p:sp>
      <p:pic>
        <p:nvPicPr>
          <p:cNvPr id="490" name="Google Shape;490;p60"/>
          <p:cNvPicPr preferRelativeResize="0"/>
          <p:nvPr/>
        </p:nvPicPr>
        <p:blipFill>
          <a:blip r:embed="rId3">
            <a:alphaModFix/>
          </a:blip>
          <a:stretch>
            <a:fillRect/>
          </a:stretch>
        </p:blipFill>
        <p:spPr>
          <a:xfrm>
            <a:off x="3466350" y="3124675"/>
            <a:ext cx="1500990" cy="1368550"/>
          </a:xfrm>
          <a:prstGeom prst="rect">
            <a:avLst/>
          </a:prstGeom>
          <a:noFill/>
          <a:ln>
            <a:noFill/>
          </a:ln>
        </p:spPr>
      </p:pic>
      <p:sp>
        <p:nvSpPr>
          <p:cNvPr id="491" name="Google Shape;491;p60"/>
          <p:cNvSpPr/>
          <p:nvPr/>
        </p:nvSpPr>
        <p:spPr>
          <a:xfrm>
            <a:off x="2158675" y="3586750"/>
            <a:ext cx="946800" cy="1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0"/>
          <p:cNvSpPr txBox="1"/>
          <p:nvPr/>
        </p:nvSpPr>
        <p:spPr>
          <a:xfrm>
            <a:off x="311700" y="1115875"/>
            <a:ext cx="32256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fr" sz="1300">
                <a:solidFill>
                  <a:schemeClr val="dk1"/>
                </a:solidFill>
                <a:latin typeface="Cabin"/>
                <a:ea typeface="Cabin"/>
                <a:cs typeface="Cabin"/>
                <a:sym typeface="Cabin"/>
              </a:rPr>
              <a:t>Nous rencontrons dès lors un problème d’import au niveau de nos différents modules.</a:t>
            </a:r>
            <a:br>
              <a:rPr lang="fr" sz="1300">
                <a:solidFill>
                  <a:schemeClr val="dk1"/>
                </a:solidFill>
                <a:latin typeface="Cabin"/>
                <a:ea typeface="Cabin"/>
                <a:cs typeface="Cabin"/>
                <a:sym typeface="Cabin"/>
              </a:rPr>
            </a:br>
            <a:r>
              <a:rPr lang="fr" sz="1300">
                <a:solidFill>
                  <a:schemeClr val="dk1"/>
                </a:solidFill>
                <a:latin typeface="Cabin"/>
                <a:ea typeface="Cabin"/>
                <a:cs typeface="Cabin"/>
                <a:sym typeface="Cabin"/>
              </a:rPr>
              <a:t>Le système vous signifie que votre pipe n’est pas inclu/trouvé par le module Demo. Il faut recourir au subterfuge du “</a:t>
            </a:r>
            <a:r>
              <a:rPr b="1" lang="fr" sz="1300">
                <a:solidFill>
                  <a:srgbClr val="1155CC"/>
                </a:solidFill>
                <a:latin typeface="Cabin"/>
                <a:ea typeface="Cabin"/>
                <a:cs typeface="Cabin"/>
                <a:sym typeface="Cabin"/>
              </a:rPr>
              <a:t>SharedModule</a:t>
            </a:r>
            <a:r>
              <a:rPr lang="fr" sz="1300">
                <a:solidFill>
                  <a:schemeClr val="dk1"/>
                </a:solidFill>
                <a:latin typeface="Cabin"/>
                <a:ea typeface="Cabin"/>
                <a:cs typeface="Cabin"/>
                <a:sym typeface="Cabin"/>
              </a:rPr>
              <a:t>”.</a:t>
            </a:r>
            <a:endParaRPr sz="1200">
              <a:latin typeface="Cabin"/>
              <a:ea typeface="Cabin"/>
              <a:cs typeface="Cabin"/>
              <a:sym typeface="Cabin"/>
            </a:endParaRPr>
          </a:p>
        </p:txBody>
      </p:sp>
      <p:sp>
        <p:nvSpPr>
          <p:cNvPr id="493" name="Google Shape;493;p60"/>
          <p:cNvSpPr txBox="1"/>
          <p:nvPr/>
        </p:nvSpPr>
        <p:spPr>
          <a:xfrm>
            <a:off x="5328225" y="1152475"/>
            <a:ext cx="34560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fr" sz="1300">
                <a:solidFill>
                  <a:schemeClr val="dk1"/>
                </a:solidFill>
                <a:latin typeface="Cabin"/>
                <a:ea typeface="Cabin"/>
                <a:cs typeface="Cabin"/>
                <a:sym typeface="Cabin"/>
              </a:rPr>
              <a:t>Autrement dit : un module qui servira de passerelle pour vos différents</a:t>
            </a:r>
            <a:r>
              <a:rPr i="1" lang="fr" sz="1300">
                <a:solidFill>
                  <a:schemeClr val="dk1"/>
                </a:solidFill>
                <a:latin typeface="Cabin"/>
                <a:ea typeface="Cabin"/>
                <a:cs typeface="Cabin"/>
                <a:sym typeface="Cabin"/>
              </a:rPr>
              <a:t> pipes, directives, services ou composants</a:t>
            </a:r>
            <a:r>
              <a:rPr lang="fr" sz="1300">
                <a:solidFill>
                  <a:schemeClr val="dk1"/>
                </a:solidFill>
                <a:latin typeface="Cabin"/>
                <a:ea typeface="Cabin"/>
                <a:cs typeface="Cabin"/>
                <a:sym typeface="Cabin"/>
              </a:rPr>
              <a:t> </a:t>
            </a:r>
            <a:r>
              <a:rPr b="1" lang="fr" sz="1300">
                <a:solidFill>
                  <a:schemeClr val="dk1"/>
                </a:solidFill>
                <a:latin typeface="Cabin"/>
                <a:ea typeface="Cabin"/>
                <a:cs typeface="Cabin"/>
                <a:sym typeface="Cabin"/>
              </a:rPr>
              <a:t>communs et partagés</a:t>
            </a:r>
            <a:r>
              <a:rPr lang="fr" sz="1300">
                <a:solidFill>
                  <a:schemeClr val="dk1"/>
                </a:solidFill>
                <a:latin typeface="Cabin"/>
                <a:ea typeface="Cabin"/>
                <a:cs typeface="Cabin"/>
                <a:sym typeface="Cabin"/>
              </a:rPr>
              <a:t> entre différents modules. Ce module devra être importé dans chaque module ou vos éléments communs doivent se retrouver</a:t>
            </a:r>
            <a:endParaRPr sz="1200">
              <a:latin typeface="Cabin"/>
              <a:ea typeface="Cabin"/>
              <a:cs typeface="Cabin"/>
              <a:sym typeface="Cabin"/>
            </a:endParaRPr>
          </a:p>
        </p:txBody>
      </p:sp>
      <p:pic>
        <p:nvPicPr>
          <p:cNvPr id="494" name="Google Shape;494;p60"/>
          <p:cNvPicPr preferRelativeResize="0"/>
          <p:nvPr/>
        </p:nvPicPr>
        <p:blipFill>
          <a:blip r:embed="rId4">
            <a:alphaModFix/>
          </a:blip>
          <a:stretch>
            <a:fillRect/>
          </a:stretch>
        </p:blipFill>
        <p:spPr>
          <a:xfrm>
            <a:off x="6365250" y="3124675"/>
            <a:ext cx="2036870" cy="1444200"/>
          </a:xfrm>
          <a:prstGeom prst="rect">
            <a:avLst/>
          </a:prstGeom>
          <a:noFill/>
          <a:ln>
            <a:noFill/>
          </a:ln>
        </p:spPr>
      </p:pic>
      <p:sp>
        <p:nvSpPr>
          <p:cNvPr id="495" name="Google Shape;495;p60"/>
          <p:cNvSpPr/>
          <p:nvPr/>
        </p:nvSpPr>
        <p:spPr>
          <a:xfrm>
            <a:off x="5071450" y="3651525"/>
            <a:ext cx="978900" cy="1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0"/>
          <p:cNvSpPr txBox="1"/>
          <p:nvPr/>
        </p:nvSpPr>
        <p:spPr>
          <a:xfrm>
            <a:off x="3577425" y="2809000"/>
            <a:ext cx="14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SharedModule</a:t>
            </a:r>
            <a:endParaRPr>
              <a:latin typeface="Cabin"/>
              <a:ea typeface="Cabin"/>
              <a:cs typeface="Cabin"/>
              <a:sym typeface="Cabin"/>
            </a:endParaRPr>
          </a:p>
        </p:txBody>
      </p:sp>
      <p:sp>
        <p:nvSpPr>
          <p:cNvPr id="497" name="Google Shape;497;p60"/>
          <p:cNvSpPr txBox="1"/>
          <p:nvPr/>
        </p:nvSpPr>
        <p:spPr>
          <a:xfrm>
            <a:off x="6670663" y="2809000"/>
            <a:ext cx="16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DemoModule</a:t>
            </a:r>
            <a:endParaRPr>
              <a:latin typeface="Cabin"/>
              <a:ea typeface="Cabin"/>
              <a:cs typeface="Cabin"/>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503" name="Google Shape;503;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Mettre en place un chronomètre</a:t>
            </a:r>
            <a:endParaRPr/>
          </a:p>
          <a:p>
            <a:pPr indent="-342900" lvl="0" marL="457200" rtl="0" algn="l">
              <a:spcBef>
                <a:spcPts val="1600"/>
              </a:spcBef>
              <a:spcAft>
                <a:spcPts val="0"/>
              </a:spcAft>
              <a:buSzPts val="1800"/>
              <a:buChar char="-"/>
            </a:pPr>
            <a:r>
              <a:rPr lang="fr"/>
              <a:t>3 Boutons : Start, Pause, Reset (actif/inactif en fonction des besoins)</a:t>
            </a:r>
            <a:endParaRPr/>
          </a:p>
          <a:p>
            <a:pPr indent="-342900" lvl="0" marL="457200" rtl="0" algn="l">
              <a:spcBef>
                <a:spcPts val="1600"/>
              </a:spcBef>
              <a:spcAft>
                <a:spcPts val="0"/>
              </a:spcAft>
              <a:buSzPts val="1800"/>
              <a:buChar char="-"/>
            </a:pPr>
            <a:r>
              <a:rPr lang="fr"/>
              <a:t>Affichage “xx minutes xx secondes”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fr"/>
              <a:t>Astuce : cherchez du côté de setInterval() et du string Interpolation de Typescript ;)</a:t>
            </a:r>
            <a:endParaRPr/>
          </a:p>
        </p:txBody>
      </p:sp>
      <p:sp>
        <p:nvSpPr>
          <p:cNvPr id="504" name="Google Shape;504;p6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5 Les directives</a:t>
            </a:r>
            <a:endParaRPr/>
          </a:p>
        </p:txBody>
      </p:sp>
      <p:sp>
        <p:nvSpPr>
          <p:cNvPr id="510" name="Google Shape;510;p6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11" name="Google Shape;511;p62"/>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3"/>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18" name="Google Shape;518;p63"/>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Les directives</a:t>
            </a:r>
            <a:endParaRPr u="sng"/>
          </a:p>
          <a:p>
            <a:pPr indent="0" lvl="0" marL="0" rtl="0" algn="l">
              <a:spcBef>
                <a:spcPts val="1600"/>
              </a:spcBef>
              <a:spcAft>
                <a:spcPts val="0"/>
              </a:spcAft>
              <a:buNone/>
            </a:pPr>
            <a:r>
              <a:rPr lang="fr"/>
              <a:t>5</a:t>
            </a:r>
            <a:r>
              <a:rPr lang="fr"/>
              <a:t>.1 C’est quoi une directive ?</a:t>
            </a:r>
            <a:endParaRPr/>
          </a:p>
          <a:p>
            <a:pPr indent="0" lvl="0" marL="0" rtl="0" algn="l">
              <a:spcBef>
                <a:spcPts val="1600"/>
              </a:spcBef>
              <a:spcAft>
                <a:spcPts val="0"/>
              </a:spcAft>
              <a:buNone/>
            </a:pPr>
            <a:r>
              <a:rPr lang="fr"/>
              <a:t>5.2 Components Directives</a:t>
            </a:r>
            <a:endParaRPr/>
          </a:p>
          <a:p>
            <a:pPr indent="0" lvl="0" marL="0" rtl="0" algn="l">
              <a:spcBef>
                <a:spcPts val="1600"/>
              </a:spcBef>
              <a:spcAft>
                <a:spcPts val="0"/>
              </a:spcAft>
              <a:buNone/>
            </a:pPr>
            <a:r>
              <a:rPr lang="fr"/>
              <a:t>5.3 Structural Directives</a:t>
            </a:r>
            <a:endParaRPr/>
          </a:p>
          <a:p>
            <a:pPr indent="0" lvl="0" marL="0" rtl="0" algn="l">
              <a:spcBef>
                <a:spcPts val="1600"/>
              </a:spcBef>
              <a:spcAft>
                <a:spcPts val="0"/>
              </a:spcAft>
              <a:buNone/>
            </a:pPr>
            <a:r>
              <a:rPr lang="fr"/>
              <a:t>5.4 Custom Directive</a:t>
            </a:r>
            <a:endParaRPr/>
          </a:p>
          <a:p>
            <a:pPr indent="0" lvl="0" marL="0" rtl="0" algn="l">
              <a:spcBef>
                <a:spcPts val="1600"/>
              </a:spcBef>
              <a:spcAft>
                <a:spcPts val="1600"/>
              </a:spcAft>
              <a:buNone/>
            </a:pPr>
            <a:r>
              <a:t/>
            </a:r>
            <a:endParaRPr/>
          </a:p>
        </p:txBody>
      </p:sp>
      <p:sp>
        <p:nvSpPr>
          <p:cNvPr id="519" name="Google Shape;519;p63"/>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5.1 C’est quoi une directive ?</a:t>
            </a:r>
            <a:endParaRPr/>
          </a:p>
        </p:txBody>
      </p:sp>
      <p:sp>
        <p:nvSpPr>
          <p:cNvPr id="525" name="Google Shape;525;p6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26" name="Google Shape;52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1371600" rtl="0" algn="l">
              <a:spcBef>
                <a:spcPts val="0"/>
              </a:spcBef>
              <a:spcAft>
                <a:spcPts val="0"/>
              </a:spcAft>
              <a:buNone/>
            </a:pPr>
            <a:r>
              <a:rPr lang="fr" sz="1600"/>
              <a:t>Il en existe différents types, et la possibilité d’en créer sois-même.</a:t>
            </a:r>
            <a:endParaRPr sz="1600"/>
          </a:p>
          <a:p>
            <a:pPr indent="0" lvl="0" marL="1371600" rtl="0" algn="l">
              <a:spcBef>
                <a:spcPts val="0"/>
              </a:spcBef>
              <a:spcAft>
                <a:spcPts val="0"/>
              </a:spcAft>
              <a:buNone/>
            </a:pPr>
            <a:r>
              <a:t/>
            </a:r>
            <a:endParaRPr sz="1600"/>
          </a:p>
          <a:p>
            <a:pPr indent="-330200" lvl="0" marL="1828800" rtl="0" algn="l">
              <a:spcBef>
                <a:spcPts val="0"/>
              </a:spcBef>
              <a:spcAft>
                <a:spcPts val="0"/>
              </a:spcAft>
              <a:buSzPts val="1600"/>
              <a:buChar char="-"/>
            </a:pPr>
            <a:r>
              <a:rPr lang="fr" sz="1600"/>
              <a:t>Directive de composants (NgClass, NgStyle, NgModel)</a:t>
            </a:r>
            <a:endParaRPr sz="1600"/>
          </a:p>
          <a:p>
            <a:pPr indent="-330200" lvl="0" marL="1828800" rtl="0" algn="l">
              <a:spcBef>
                <a:spcPts val="0"/>
              </a:spcBef>
              <a:spcAft>
                <a:spcPts val="0"/>
              </a:spcAft>
              <a:buSzPts val="1600"/>
              <a:buChar char="-"/>
            </a:pPr>
            <a:r>
              <a:rPr lang="fr" sz="1600"/>
              <a:t>Directive Structurelle (NgIf, NgFor, NgSwitch)</a:t>
            </a:r>
            <a:endParaRPr sz="1600"/>
          </a:p>
          <a:p>
            <a:pPr indent="-330200" lvl="0" marL="1828800" rtl="0" algn="l">
              <a:spcBef>
                <a:spcPts val="0"/>
              </a:spcBef>
              <a:spcAft>
                <a:spcPts val="0"/>
              </a:spcAft>
              <a:buSzPts val="1600"/>
              <a:buChar char="-"/>
            </a:pPr>
            <a:r>
              <a:rPr lang="fr" sz="1600"/>
              <a:t>Directive d’attributs (custom directive)</a:t>
            </a:r>
            <a:endParaRPr sz="1600"/>
          </a:p>
          <a:p>
            <a:pPr indent="0" lvl="0" marL="0" rtl="0" algn="l">
              <a:spcBef>
                <a:spcPts val="0"/>
              </a:spcBef>
              <a:spcAft>
                <a:spcPts val="1600"/>
              </a:spcAft>
              <a:buNone/>
            </a:pPr>
            <a:r>
              <a:t/>
            </a:r>
            <a:endParaRPr/>
          </a:p>
        </p:txBody>
      </p:sp>
      <p:sp>
        <p:nvSpPr>
          <p:cNvPr id="527" name="Google Shape;527;p64"/>
          <p:cNvSpPr txBox="1"/>
          <p:nvPr/>
        </p:nvSpPr>
        <p:spPr>
          <a:xfrm>
            <a:off x="345200" y="1152475"/>
            <a:ext cx="42609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sz="1500">
                <a:solidFill>
                  <a:schemeClr val="dk1"/>
                </a:solidFill>
                <a:latin typeface="Cabin"/>
                <a:ea typeface="Cabin"/>
                <a:cs typeface="Cabin"/>
                <a:sym typeface="Cabin"/>
              </a:rPr>
              <a:t>Les directives sont des classes qui ajoutent un comportement supplémentaire aux éléments de vos applications Angular. Avec les </a:t>
            </a:r>
            <a:r>
              <a:rPr b="1" lang="fr" sz="1500">
                <a:solidFill>
                  <a:schemeClr val="dk1"/>
                </a:solidFill>
                <a:latin typeface="Cabin"/>
                <a:ea typeface="Cabin"/>
                <a:cs typeface="Cabin"/>
                <a:sym typeface="Cabin"/>
              </a:rPr>
              <a:t>Built-in directives d'Angular</a:t>
            </a:r>
            <a:r>
              <a:rPr lang="fr" sz="1500">
                <a:solidFill>
                  <a:schemeClr val="dk1"/>
                </a:solidFill>
                <a:latin typeface="Cabin"/>
                <a:ea typeface="Cabin"/>
                <a:cs typeface="Cabin"/>
                <a:sym typeface="Cabin"/>
              </a:rPr>
              <a:t>, vous pouvez gérer les listes, les styles et ce que voient les utilisateurs.</a:t>
            </a:r>
            <a:endParaRPr sz="1300">
              <a:latin typeface="Cabin"/>
              <a:ea typeface="Cabin"/>
              <a:cs typeface="Cabin"/>
              <a:sym typeface="Cabin"/>
            </a:endParaRPr>
          </a:p>
        </p:txBody>
      </p:sp>
      <p:sp>
        <p:nvSpPr>
          <p:cNvPr id="528" name="Google Shape;528;p64"/>
          <p:cNvSpPr txBox="1"/>
          <p:nvPr/>
        </p:nvSpPr>
        <p:spPr>
          <a:xfrm>
            <a:off x="4606100" y="1152475"/>
            <a:ext cx="422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latin typeface="Cabin"/>
                <a:ea typeface="Cabin"/>
                <a:cs typeface="Cabin"/>
                <a:sym typeface="Cabin"/>
              </a:rPr>
              <a:t>Elles s’appliquent sur des composants/balises html pour en conditionner l’affichage</a:t>
            </a:r>
            <a:endParaRPr sz="1500">
              <a:latin typeface="Cabin"/>
              <a:ea typeface="Cabin"/>
              <a:cs typeface="Cabin"/>
              <a:sym typeface="Cabin"/>
            </a:endParaRPr>
          </a:p>
        </p:txBody>
      </p:sp>
      <p:cxnSp>
        <p:nvCxnSpPr>
          <p:cNvPr id="529" name="Google Shape;529;p64"/>
          <p:cNvCxnSpPr/>
          <p:nvPr/>
        </p:nvCxnSpPr>
        <p:spPr>
          <a:xfrm flipH="1" rot="10800000">
            <a:off x="337175" y="2993475"/>
            <a:ext cx="8289000" cy="81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64"/>
          <p:cNvCxnSpPr/>
          <p:nvPr/>
        </p:nvCxnSpPr>
        <p:spPr>
          <a:xfrm rot="10800000">
            <a:off x="4557900" y="1059600"/>
            <a:ext cx="0" cy="1950000"/>
          </a:xfrm>
          <a:prstGeom prst="straightConnector1">
            <a:avLst/>
          </a:prstGeom>
          <a:noFill/>
          <a:ln cap="flat" cmpd="sng" w="9525">
            <a:solidFill>
              <a:schemeClr val="dk2"/>
            </a:solidFill>
            <a:prstDash val="solid"/>
            <a:round/>
            <a:headEnd len="med" w="med" type="none"/>
            <a:tailEnd len="med" w="med" type="none"/>
          </a:ln>
        </p:spPr>
      </p:cxnSp>
      <p:pic>
        <p:nvPicPr>
          <p:cNvPr id="531" name="Google Shape;531;p64"/>
          <p:cNvPicPr preferRelativeResize="0"/>
          <p:nvPr/>
        </p:nvPicPr>
        <p:blipFill>
          <a:blip r:embed="rId3">
            <a:alphaModFix/>
          </a:blip>
          <a:stretch>
            <a:fillRect/>
          </a:stretch>
        </p:blipFill>
        <p:spPr>
          <a:xfrm>
            <a:off x="5317175" y="2088412"/>
            <a:ext cx="2704992" cy="7527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5.2 Component Directives</a:t>
            </a:r>
            <a:endParaRPr/>
          </a:p>
        </p:txBody>
      </p:sp>
      <p:sp>
        <p:nvSpPr>
          <p:cNvPr id="537" name="Google Shape;53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Elles permettent de “toucher” à l’affichage de votre page. </a:t>
            </a:r>
            <a:br>
              <a:rPr lang="fr"/>
            </a:br>
            <a:endParaRPr/>
          </a:p>
          <a:p>
            <a:pPr indent="-342900" lvl="0" marL="457200" rtl="0" algn="l">
              <a:spcBef>
                <a:spcPts val="1600"/>
              </a:spcBef>
              <a:spcAft>
                <a:spcPts val="0"/>
              </a:spcAft>
              <a:buSzPts val="1800"/>
              <a:buChar char="-"/>
            </a:pPr>
            <a:r>
              <a:rPr lang="fr"/>
              <a:t>NgStyle (permet d’ajouter du code CSS inline à vos balises)</a:t>
            </a:r>
            <a:endParaRPr/>
          </a:p>
          <a:p>
            <a:pPr indent="-342900" lvl="0" marL="457200" rtl="0" algn="l">
              <a:spcBef>
                <a:spcPts val="0"/>
              </a:spcBef>
              <a:spcAft>
                <a:spcPts val="0"/>
              </a:spcAft>
              <a:buSzPts val="1800"/>
              <a:buChar char="-"/>
            </a:pPr>
            <a:r>
              <a:rPr lang="fr"/>
              <a:t>NgClass (ajoute une classe CSS en fonction d’une expression booléenne)</a:t>
            </a:r>
            <a:endParaRPr/>
          </a:p>
          <a:p>
            <a:pPr indent="-342900" lvl="0" marL="457200" rtl="0" algn="l">
              <a:spcBef>
                <a:spcPts val="0"/>
              </a:spcBef>
              <a:spcAft>
                <a:spcPts val="0"/>
              </a:spcAft>
              <a:buSzPts val="1800"/>
              <a:buChar char="-"/>
            </a:pPr>
            <a:r>
              <a:rPr lang="fr"/>
              <a:t>NgModel (Comme déjà vu, permet le binding two-way d’une propriété)</a:t>
            </a:r>
            <a:endParaRPr/>
          </a:p>
        </p:txBody>
      </p:sp>
      <p:sp>
        <p:nvSpPr>
          <p:cNvPr id="538" name="Google Shape;538;p6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1.1 Angular ? C’est quoi ?</a:t>
            </a:r>
            <a:endParaRPr/>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1600"/>
              </a:spcAft>
              <a:buNone/>
            </a:pPr>
            <a:r>
              <a:rPr lang="fr"/>
              <a:t>                                  </a:t>
            </a:r>
            <a:endParaRPr/>
          </a:p>
        </p:txBody>
      </p:sp>
      <p:sp>
        <p:nvSpPr>
          <p:cNvPr id="127" name="Google Shape;127;p2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28" name="Google Shape;128;p21"/>
          <p:cNvPicPr preferRelativeResize="0"/>
          <p:nvPr/>
        </p:nvPicPr>
        <p:blipFill>
          <a:blip r:embed="rId3">
            <a:alphaModFix/>
          </a:blip>
          <a:stretch>
            <a:fillRect/>
          </a:stretch>
        </p:blipFill>
        <p:spPr>
          <a:xfrm>
            <a:off x="807875" y="1301825"/>
            <a:ext cx="2095500" cy="2095500"/>
          </a:xfrm>
          <a:prstGeom prst="rect">
            <a:avLst/>
          </a:prstGeom>
          <a:noFill/>
          <a:ln>
            <a:noFill/>
          </a:ln>
        </p:spPr>
      </p:pic>
      <p:sp>
        <p:nvSpPr>
          <p:cNvPr id="129" name="Google Shape;129;p21"/>
          <p:cNvSpPr txBox="1"/>
          <p:nvPr/>
        </p:nvSpPr>
        <p:spPr>
          <a:xfrm>
            <a:off x="3485450" y="1488725"/>
            <a:ext cx="4663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Angular est un framework de </a:t>
            </a:r>
            <a:r>
              <a:rPr lang="fr">
                <a:latin typeface="Cabin"/>
                <a:ea typeface="Cabin"/>
                <a:cs typeface="Cabin"/>
                <a:sym typeface="Cabin"/>
              </a:rPr>
              <a:t>développement</a:t>
            </a:r>
            <a:r>
              <a:rPr lang="fr">
                <a:latin typeface="Cabin"/>
                <a:ea typeface="Cabin"/>
                <a:cs typeface="Cabin"/>
                <a:sym typeface="Cabin"/>
              </a:rPr>
              <a:t> front-end mis en place par Google et basé sur Javascript (au travers de NodeJS et Typescript)</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Il permet de mettre en place des SPA (Single Page Application). Autrement dit : la navigation entre les “pages” semble invisible pour l’utilisateur. Il a l’impression de rester constamment sur la même page puisqu’il n’y a pas de rechargement de l’intégralité du site d’une page à l’autre.</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La première version du framework date de 2016 et se met à jour régulièrement pour répondre aux attentes du monde professionnel.</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p:txBody>
      </p:sp>
      <p:sp>
        <p:nvSpPr>
          <p:cNvPr id="130" name="Google Shape;130;p21"/>
          <p:cNvSpPr txBox="1"/>
          <p:nvPr/>
        </p:nvSpPr>
        <p:spPr>
          <a:xfrm>
            <a:off x="1100675" y="3534825"/>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latin typeface="Cabin"/>
                <a:ea typeface="Cabin"/>
                <a:cs typeface="Cabin"/>
                <a:sym typeface="Cabin"/>
                <a:hlinkClick r:id="rId4"/>
              </a:rPr>
              <a:t>https://angular.io/</a:t>
            </a:r>
            <a:endParaRPr>
              <a:latin typeface="Cabin"/>
              <a:ea typeface="Cabin"/>
              <a:cs typeface="Cabin"/>
              <a:sym typeface="Cabi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5.3 Structural directives</a:t>
            </a:r>
            <a:endParaRPr/>
          </a:p>
        </p:txBody>
      </p:sp>
      <p:sp>
        <p:nvSpPr>
          <p:cNvPr id="544" name="Google Shape;54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Permettent d’intégrer des structures conditionnelle dans votre template visuel.</a:t>
            </a:r>
            <a:endParaRPr/>
          </a:p>
          <a:p>
            <a:pPr indent="-342900" lvl="0" marL="457200" rtl="0" algn="l">
              <a:spcBef>
                <a:spcPts val="1600"/>
              </a:spcBef>
              <a:spcAft>
                <a:spcPts val="0"/>
              </a:spcAft>
              <a:buSzPts val="1800"/>
              <a:buChar char="-"/>
            </a:pPr>
            <a:r>
              <a:rPr lang="fr"/>
              <a:t>NgIf (Conditionne l’affichage de contenu sur base d’une expression booléenne)</a:t>
            </a:r>
            <a:endParaRPr/>
          </a:p>
          <a:p>
            <a:pPr indent="-342900" lvl="0" marL="457200" rtl="0" algn="l">
              <a:spcBef>
                <a:spcPts val="0"/>
              </a:spcBef>
              <a:spcAft>
                <a:spcPts val="0"/>
              </a:spcAft>
              <a:buSzPts val="1800"/>
              <a:buChar char="-"/>
            </a:pPr>
            <a:r>
              <a:rPr lang="fr"/>
              <a:t>NgFor (Permet de répéter un affichage </a:t>
            </a:r>
            <a:r>
              <a:rPr i="1" lang="fr"/>
              <a:t>n</a:t>
            </a:r>
            <a:r>
              <a:rPr lang="fr"/>
              <a:t> fois. Sert principalement à parcourir des     collections)</a:t>
            </a:r>
            <a:endParaRPr/>
          </a:p>
          <a:p>
            <a:pPr indent="-342900" lvl="0" marL="457200" rtl="0" algn="l">
              <a:spcBef>
                <a:spcPts val="0"/>
              </a:spcBef>
              <a:spcAft>
                <a:spcPts val="0"/>
              </a:spcAft>
              <a:buSzPts val="1800"/>
              <a:buChar char="-"/>
            </a:pPr>
            <a:r>
              <a:rPr lang="fr"/>
              <a:t>NgSwitch (Permet des structure conditionnelle type Switch/case comme son nom l’indique)</a:t>
            </a:r>
            <a:endParaRPr/>
          </a:p>
        </p:txBody>
      </p:sp>
      <p:sp>
        <p:nvSpPr>
          <p:cNvPr id="545" name="Google Shape;545;p6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5.4 Custom Directives</a:t>
            </a:r>
            <a:endParaRPr/>
          </a:p>
        </p:txBody>
      </p:sp>
      <p:sp>
        <p:nvSpPr>
          <p:cNvPr id="551" name="Google Shape;551;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La création de custom directive se fait via la commande : </a:t>
            </a:r>
            <a:endParaRPr sz="1600"/>
          </a:p>
          <a:p>
            <a:pPr indent="0" lvl="0" marL="0" rtl="0" algn="l">
              <a:spcBef>
                <a:spcPts val="1600"/>
              </a:spcBef>
              <a:spcAft>
                <a:spcPts val="0"/>
              </a:spcAft>
              <a:buNone/>
            </a:pPr>
            <a:r>
              <a:rPr lang="fr" sz="1600"/>
              <a:t>	</a:t>
            </a:r>
            <a:r>
              <a:rPr b="1" lang="fr" sz="1600">
                <a:solidFill>
                  <a:srgbClr val="1155CC"/>
                </a:solidFill>
              </a:rPr>
              <a:t>ng g directive nom_de_la_directive</a:t>
            </a:r>
            <a:endParaRPr b="1" sz="1600">
              <a:solidFill>
                <a:srgbClr val="1155CC"/>
              </a:solidFill>
            </a:endParaRPr>
          </a:p>
          <a:p>
            <a:pPr indent="0" lvl="0" marL="0" rtl="0" algn="l">
              <a:spcBef>
                <a:spcPts val="1600"/>
              </a:spcBef>
              <a:spcAft>
                <a:spcPts val="1600"/>
              </a:spcAft>
              <a:buNone/>
            </a:pPr>
            <a:r>
              <a:t/>
            </a:r>
            <a:endParaRPr>
              <a:solidFill>
                <a:srgbClr val="000000"/>
              </a:solidFill>
            </a:endParaRPr>
          </a:p>
        </p:txBody>
      </p:sp>
      <p:sp>
        <p:nvSpPr>
          <p:cNvPr id="552" name="Google Shape;552;p6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53" name="Google Shape;553;p67"/>
          <p:cNvPicPr preferRelativeResize="0"/>
          <p:nvPr/>
        </p:nvPicPr>
        <p:blipFill>
          <a:blip r:embed="rId3">
            <a:alphaModFix/>
          </a:blip>
          <a:stretch>
            <a:fillRect/>
          </a:stretch>
        </p:blipFill>
        <p:spPr>
          <a:xfrm>
            <a:off x="1044148" y="2305125"/>
            <a:ext cx="2607000" cy="705900"/>
          </a:xfrm>
          <a:prstGeom prst="rect">
            <a:avLst/>
          </a:prstGeom>
          <a:noFill/>
          <a:ln>
            <a:noFill/>
          </a:ln>
        </p:spPr>
      </p:pic>
      <p:sp>
        <p:nvSpPr>
          <p:cNvPr id="554" name="Google Shape;554;p67"/>
          <p:cNvSpPr txBox="1"/>
          <p:nvPr/>
        </p:nvSpPr>
        <p:spPr>
          <a:xfrm>
            <a:off x="939450" y="3507100"/>
            <a:ext cx="281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est </a:t>
            </a:r>
            <a:r>
              <a:rPr lang="fr">
                <a:latin typeface="Cabin"/>
                <a:ea typeface="Cabin"/>
                <a:cs typeface="Cabin"/>
                <a:sym typeface="Cabin"/>
              </a:rPr>
              <a:t>nécessaire,</a:t>
            </a:r>
            <a:r>
              <a:rPr lang="fr">
                <a:latin typeface="Cabin"/>
                <a:ea typeface="Cabin"/>
                <a:cs typeface="Cabin"/>
                <a:sym typeface="Cabin"/>
              </a:rPr>
              <a:t> comme pour les pipes, de déclarer la directive dans le module qui l’utilisera</a:t>
            </a:r>
            <a:endParaRPr>
              <a:latin typeface="Cabin"/>
              <a:ea typeface="Cabin"/>
              <a:cs typeface="Cabin"/>
              <a:sym typeface="Cabin"/>
            </a:endParaRPr>
          </a:p>
        </p:txBody>
      </p:sp>
      <p:sp>
        <p:nvSpPr>
          <p:cNvPr id="555" name="Google Shape;555;p67"/>
          <p:cNvSpPr txBox="1"/>
          <p:nvPr/>
        </p:nvSpPr>
        <p:spPr>
          <a:xfrm>
            <a:off x="4976400" y="2110875"/>
            <a:ext cx="33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bin"/>
              <a:ea typeface="Cabin"/>
              <a:cs typeface="Cabin"/>
              <a:sym typeface="Cabin"/>
            </a:endParaRPr>
          </a:p>
        </p:txBody>
      </p:sp>
      <p:pic>
        <p:nvPicPr>
          <p:cNvPr id="556" name="Google Shape;556;p67"/>
          <p:cNvPicPr preferRelativeResize="0"/>
          <p:nvPr/>
        </p:nvPicPr>
        <p:blipFill>
          <a:blip r:embed="rId4">
            <a:alphaModFix/>
          </a:blip>
          <a:stretch>
            <a:fillRect/>
          </a:stretch>
        </p:blipFill>
        <p:spPr>
          <a:xfrm>
            <a:off x="5544963" y="2348963"/>
            <a:ext cx="1781175" cy="6953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5</a:t>
            </a:r>
            <a:r>
              <a:rPr lang="fr"/>
              <a:t>.4 Custom Directives</a:t>
            </a:r>
            <a:endParaRPr/>
          </a:p>
        </p:txBody>
      </p:sp>
      <p:sp>
        <p:nvSpPr>
          <p:cNvPr id="562" name="Google Shape;56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000000"/>
              </a:solidFill>
            </a:endParaRPr>
          </a:p>
        </p:txBody>
      </p:sp>
      <p:sp>
        <p:nvSpPr>
          <p:cNvPr id="563" name="Google Shape;563;p6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64" name="Google Shape;564;p68"/>
          <p:cNvPicPr preferRelativeResize="0"/>
          <p:nvPr/>
        </p:nvPicPr>
        <p:blipFill>
          <a:blip r:embed="rId3">
            <a:alphaModFix/>
          </a:blip>
          <a:stretch>
            <a:fillRect/>
          </a:stretch>
        </p:blipFill>
        <p:spPr>
          <a:xfrm>
            <a:off x="377488" y="1216850"/>
            <a:ext cx="4733925" cy="857250"/>
          </a:xfrm>
          <a:prstGeom prst="rect">
            <a:avLst/>
          </a:prstGeom>
          <a:noFill/>
          <a:ln>
            <a:noFill/>
          </a:ln>
        </p:spPr>
      </p:pic>
      <p:sp>
        <p:nvSpPr>
          <p:cNvPr id="565" name="Google Shape;565;p68"/>
          <p:cNvSpPr txBox="1"/>
          <p:nvPr/>
        </p:nvSpPr>
        <p:spPr>
          <a:xfrm>
            <a:off x="5256000" y="1229825"/>
            <a:ext cx="333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Le décorateur @HostListener “écoute” ce qu’il se passe et réagit en fonction de l’évènement précisé entre ( ) </a:t>
            </a:r>
            <a:endParaRPr>
              <a:latin typeface="Cabin"/>
              <a:ea typeface="Cabin"/>
              <a:cs typeface="Cabin"/>
              <a:sym typeface="Cabin"/>
            </a:endParaRPr>
          </a:p>
        </p:txBody>
      </p:sp>
      <p:pic>
        <p:nvPicPr>
          <p:cNvPr id="566" name="Google Shape;566;p68"/>
          <p:cNvPicPr preferRelativeResize="0"/>
          <p:nvPr/>
        </p:nvPicPr>
        <p:blipFill>
          <a:blip r:embed="rId4">
            <a:alphaModFix/>
          </a:blip>
          <a:stretch>
            <a:fillRect/>
          </a:stretch>
        </p:blipFill>
        <p:spPr>
          <a:xfrm>
            <a:off x="4499350" y="3365175"/>
            <a:ext cx="4092346" cy="269825"/>
          </a:xfrm>
          <a:prstGeom prst="rect">
            <a:avLst/>
          </a:prstGeom>
          <a:noFill/>
          <a:ln>
            <a:noFill/>
          </a:ln>
        </p:spPr>
      </p:pic>
      <p:sp>
        <p:nvSpPr>
          <p:cNvPr id="567" name="Google Shape;567;p68"/>
          <p:cNvSpPr txBox="1"/>
          <p:nvPr/>
        </p:nvSpPr>
        <p:spPr>
          <a:xfrm>
            <a:off x="567550" y="3192288"/>
            <a:ext cx="393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L’utilisation par injection de ElementRef permet d’accéder à l’élément “el” appelant la directive</a:t>
            </a:r>
            <a:endParaRPr>
              <a:latin typeface="Cabin"/>
              <a:ea typeface="Cabin"/>
              <a:cs typeface="Cabin"/>
              <a:sym typeface="Cabi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573" name="Google Shape;573;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Sur base d’un modèle Link, mettre en place un menu de navigation réactif en fonction d’une liste de lien définie dans le TS de nav-component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fr"/>
              <a:t>Chaque module sera représenté dans le menu (Demo, Exercices) et sera l’occasion d’un sous-menu </a:t>
            </a:r>
            <a:r>
              <a:rPr lang="fr"/>
              <a:t>affichée/cachée sur un click</a:t>
            </a:r>
            <a:endParaRPr/>
          </a:p>
        </p:txBody>
      </p:sp>
      <p:sp>
        <p:nvSpPr>
          <p:cNvPr id="574" name="Google Shape;574;p6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75" name="Google Shape;575;p69"/>
          <p:cNvPicPr preferRelativeResize="0"/>
          <p:nvPr/>
        </p:nvPicPr>
        <p:blipFill>
          <a:blip r:embed="rId3">
            <a:alphaModFix/>
          </a:blip>
          <a:stretch>
            <a:fillRect/>
          </a:stretch>
        </p:blipFill>
        <p:spPr>
          <a:xfrm>
            <a:off x="5676524" y="3270524"/>
            <a:ext cx="2622475" cy="12983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0"/>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6</a:t>
            </a:r>
            <a:r>
              <a:rPr lang="fr"/>
              <a:t>. @Input @Output</a:t>
            </a:r>
            <a:endParaRPr/>
          </a:p>
        </p:txBody>
      </p:sp>
      <p:sp>
        <p:nvSpPr>
          <p:cNvPr id="581" name="Google Shape;581;p7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82" name="Google Shape;582;p70"/>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fr"/>
              <a:t>Discussion entre composants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89" name="Google Shape;589;p71"/>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@Input @Output</a:t>
            </a:r>
            <a:endParaRPr u="sng"/>
          </a:p>
          <a:p>
            <a:pPr indent="0" lvl="0" marL="0" rtl="0" algn="l">
              <a:spcBef>
                <a:spcPts val="1600"/>
              </a:spcBef>
              <a:spcAft>
                <a:spcPts val="0"/>
              </a:spcAft>
              <a:buNone/>
            </a:pPr>
            <a:r>
              <a:rPr lang="fr"/>
              <a:t>6</a:t>
            </a:r>
            <a:r>
              <a:rPr lang="fr"/>
              <a:t>.1 Faire discuter les composant</a:t>
            </a:r>
            <a:endParaRPr/>
          </a:p>
          <a:p>
            <a:pPr indent="0" lvl="0" marL="0" rtl="0" algn="l">
              <a:spcBef>
                <a:spcPts val="1600"/>
              </a:spcBef>
              <a:spcAft>
                <a:spcPts val="0"/>
              </a:spcAft>
              <a:buNone/>
            </a:pPr>
            <a:r>
              <a:rPr lang="fr"/>
              <a:t>6.2 @Input</a:t>
            </a:r>
            <a:endParaRPr/>
          </a:p>
          <a:p>
            <a:pPr indent="0" lvl="0" marL="0" rtl="0" algn="l">
              <a:spcBef>
                <a:spcPts val="1600"/>
              </a:spcBef>
              <a:spcAft>
                <a:spcPts val="0"/>
              </a:spcAft>
              <a:buNone/>
            </a:pPr>
            <a:r>
              <a:rPr lang="fr"/>
              <a:t>6.3 @Output</a:t>
            </a:r>
            <a:endParaRPr/>
          </a:p>
          <a:p>
            <a:pPr indent="0" lvl="0" marL="0" rtl="0" algn="l">
              <a:spcBef>
                <a:spcPts val="1600"/>
              </a:spcBef>
              <a:spcAft>
                <a:spcPts val="1600"/>
              </a:spcAft>
              <a:buNone/>
            </a:pPr>
            <a:r>
              <a:t/>
            </a:r>
            <a:endParaRPr/>
          </a:p>
        </p:txBody>
      </p:sp>
      <p:sp>
        <p:nvSpPr>
          <p:cNvPr id="590" name="Google Shape;590;p71"/>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6</a:t>
            </a:r>
            <a:r>
              <a:rPr lang="fr"/>
              <a:t>.1 Faire discuter les composants</a:t>
            </a:r>
            <a:endParaRPr/>
          </a:p>
        </p:txBody>
      </p:sp>
      <p:sp>
        <p:nvSpPr>
          <p:cNvPr id="596" name="Google Shape;596;p72"/>
          <p:cNvSpPr txBox="1"/>
          <p:nvPr>
            <p:ph idx="1" type="body"/>
          </p:nvPr>
        </p:nvSpPr>
        <p:spPr>
          <a:xfrm>
            <a:off x="909600" y="1160500"/>
            <a:ext cx="7324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t>Nous avons précédemment vu qu’il est possible d’intégrer un composant à un autre grâce à l’appel par sélecteur.</a:t>
            </a:r>
            <a:br>
              <a:rPr lang="fr" sz="1700"/>
            </a:br>
            <a:br>
              <a:rPr lang="fr" sz="1700"/>
            </a:br>
            <a:r>
              <a:rPr lang="fr" sz="1700"/>
              <a:t>Il nous est, par conséquent, possible de créer un dialogue entre le composant appelant (parent) et le composant appelé (enfant) en nous servant principalement du </a:t>
            </a:r>
            <a:r>
              <a:rPr b="1" lang="fr" sz="1700">
                <a:solidFill>
                  <a:srgbClr val="1155CC"/>
                </a:solidFill>
              </a:rPr>
              <a:t>sélecteur</a:t>
            </a:r>
            <a:r>
              <a:rPr lang="fr" sz="1700"/>
              <a:t> et des décorateurs </a:t>
            </a:r>
            <a:r>
              <a:rPr b="1" lang="fr" sz="1700">
                <a:solidFill>
                  <a:srgbClr val="1155CC"/>
                </a:solidFill>
              </a:rPr>
              <a:t>@Input</a:t>
            </a:r>
            <a:r>
              <a:rPr lang="fr" sz="1700"/>
              <a:t> et </a:t>
            </a:r>
            <a:r>
              <a:rPr b="1" lang="fr" sz="1700">
                <a:solidFill>
                  <a:srgbClr val="1155CC"/>
                </a:solidFill>
              </a:rPr>
              <a:t>@Output</a:t>
            </a:r>
            <a:endParaRPr b="1" sz="1700">
              <a:solidFill>
                <a:srgbClr val="1155CC"/>
              </a:solidFill>
            </a:endParaRPr>
          </a:p>
          <a:p>
            <a:pPr indent="0" lvl="0" marL="0" rtl="0" algn="l">
              <a:spcBef>
                <a:spcPts val="1600"/>
              </a:spcBef>
              <a:spcAft>
                <a:spcPts val="0"/>
              </a:spcAft>
              <a:buNone/>
            </a:pPr>
            <a:r>
              <a:rPr lang="fr" sz="1700"/>
              <a:t>D’envoyer des informations du parent à l’enfant au travers de propriétés.</a:t>
            </a:r>
            <a:endParaRPr sz="1700"/>
          </a:p>
          <a:p>
            <a:pPr indent="0" lvl="0" marL="0" rtl="0" algn="l">
              <a:spcBef>
                <a:spcPts val="1600"/>
              </a:spcBef>
              <a:spcAft>
                <a:spcPts val="1600"/>
              </a:spcAft>
              <a:buNone/>
            </a:pPr>
            <a:r>
              <a:rPr lang="fr" sz="1700"/>
              <a:t> Et de faire réagir le parent en fonction de ce qu’il se passe dans l’enfant via des </a:t>
            </a:r>
            <a:r>
              <a:rPr b="1" lang="fr" sz="1700">
                <a:solidFill>
                  <a:srgbClr val="1155CC"/>
                </a:solidFill>
              </a:rPr>
              <a:t>EventEmitter</a:t>
            </a:r>
            <a:endParaRPr b="1" sz="1700">
              <a:solidFill>
                <a:srgbClr val="1155CC"/>
              </a:solidFill>
            </a:endParaRPr>
          </a:p>
        </p:txBody>
      </p:sp>
      <p:sp>
        <p:nvSpPr>
          <p:cNvPr id="597" name="Google Shape;597;p7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6</a:t>
            </a:r>
            <a:r>
              <a:rPr lang="fr"/>
              <a:t>.2 @Input</a:t>
            </a:r>
            <a:endParaRPr/>
          </a:p>
        </p:txBody>
      </p:sp>
      <p:sp>
        <p:nvSpPr>
          <p:cNvPr id="603" name="Google Shape;603;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Grâce au décorateur </a:t>
            </a:r>
            <a:r>
              <a:rPr b="1" lang="fr">
                <a:solidFill>
                  <a:srgbClr val="1155CC"/>
                </a:solidFill>
              </a:rPr>
              <a:t>@Input </a:t>
            </a:r>
            <a:r>
              <a:rPr lang="fr">
                <a:solidFill>
                  <a:srgbClr val="000000"/>
                </a:solidFill>
              </a:rPr>
              <a:t>, l’enfant est en mesure de recevoir une information transmise par son parent. </a:t>
            </a:r>
            <a:endParaRPr>
              <a:solidFill>
                <a:srgbClr val="000000"/>
              </a:solidFill>
            </a:endParaRPr>
          </a:p>
          <a:p>
            <a:pPr indent="0" lvl="0" marL="0" rtl="0" algn="l">
              <a:spcBef>
                <a:spcPts val="1600"/>
              </a:spcBef>
              <a:spcAft>
                <a:spcPts val="1600"/>
              </a:spcAft>
              <a:buNone/>
            </a:pPr>
            <a:r>
              <a:rPr lang="fr">
                <a:solidFill>
                  <a:srgbClr val="000000"/>
                </a:solidFill>
              </a:rPr>
              <a:t>	</a:t>
            </a:r>
            <a:endParaRPr>
              <a:solidFill>
                <a:srgbClr val="000000"/>
              </a:solidFill>
            </a:endParaRPr>
          </a:p>
        </p:txBody>
      </p:sp>
      <p:sp>
        <p:nvSpPr>
          <p:cNvPr id="604" name="Google Shape;604;p7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605" name="Google Shape;605;p73"/>
          <p:cNvPicPr preferRelativeResize="0"/>
          <p:nvPr/>
        </p:nvPicPr>
        <p:blipFill>
          <a:blip r:embed="rId3">
            <a:alphaModFix/>
          </a:blip>
          <a:stretch>
            <a:fillRect/>
          </a:stretch>
        </p:blipFill>
        <p:spPr>
          <a:xfrm>
            <a:off x="345000" y="2620975"/>
            <a:ext cx="3450825" cy="414725"/>
          </a:xfrm>
          <a:prstGeom prst="rect">
            <a:avLst/>
          </a:prstGeom>
          <a:noFill/>
          <a:ln>
            <a:noFill/>
          </a:ln>
        </p:spPr>
      </p:pic>
      <p:sp>
        <p:nvSpPr>
          <p:cNvPr id="606" name="Google Shape;606;p73"/>
          <p:cNvSpPr txBox="1"/>
          <p:nvPr/>
        </p:nvSpPr>
        <p:spPr>
          <a:xfrm>
            <a:off x="369275" y="2035975"/>
            <a:ext cx="340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300">
                <a:latin typeface="Cabin"/>
                <a:ea typeface="Cabin"/>
                <a:cs typeface="Cabin"/>
                <a:sym typeface="Cabin"/>
              </a:rPr>
              <a:t>Appel par sélecteur du côté parent en définissant une propriété à transmettre à l’enfant</a:t>
            </a:r>
            <a:endParaRPr i="1" sz="1300">
              <a:latin typeface="Cabin"/>
              <a:ea typeface="Cabin"/>
              <a:cs typeface="Cabin"/>
              <a:sym typeface="Cabin"/>
            </a:endParaRPr>
          </a:p>
        </p:txBody>
      </p:sp>
      <p:pic>
        <p:nvPicPr>
          <p:cNvPr id="607" name="Google Shape;607;p73"/>
          <p:cNvPicPr preferRelativeResize="0"/>
          <p:nvPr/>
        </p:nvPicPr>
        <p:blipFill>
          <a:blip r:embed="rId4">
            <a:alphaModFix/>
          </a:blip>
          <a:stretch>
            <a:fillRect/>
          </a:stretch>
        </p:blipFill>
        <p:spPr>
          <a:xfrm>
            <a:off x="5737238" y="2496075"/>
            <a:ext cx="2181225" cy="266700"/>
          </a:xfrm>
          <a:prstGeom prst="rect">
            <a:avLst/>
          </a:prstGeom>
          <a:noFill/>
          <a:ln>
            <a:noFill/>
          </a:ln>
        </p:spPr>
      </p:pic>
      <p:pic>
        <p:nvPicPr>
          <p:cNvPr id="608" name="Google Shape;608;p73"/>
          <p:cNvPicPr preferRelativeResize="0"/>
          <p:nvPr/>
        </p:nvPicPr>
        <p:blipFill>
          <a:blip r:embed="rId5">
            <a:alphaModFix/>
          </a:blip>
          <a:stretch>
            <a:fillRect/>
          </a:stretch>
        </p:blipFill>
        <p:spPr>
          <a:xfrm>
            <a:off x="5881838" y="2881150"/>
            <a:ext cx="1714500" cy="238125"/>
          </a:xfrm>
          <a:prstGeom prst="rect">
            <a:avLst/>
          </a:prstGeom>
          <a:noFill/>
          <a:ln>
            <a:noFill/>
          </a:ln>
        </p:spPr>
      </p:pic>
      <p:sp>
        <p:nvSpPr>
          <p:cNvPr id="609" name="Google Shape;609;p73"/>
          <p:cNvSpPr txBox="1"/>
          <p:nvPr/>
        </p:nvSpPr>
        <p:spPr>
          <a:xfrm>
            <a:off x="5215838" y="1792700"/>
            <a:ext cx="340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300">
                <a:latin typeface="Cabin"/>
                <a:ea typeface="Cabin"/>
                <a:cs typeface="Cabin"/>
                <a:sym typeface="Cabin"/>
              </a:rPr>
              <a:t>Récupération et utilisation de la propriété dans le composant enfant</a:t>
            </a:r>
            <a:endParaRPr i="1" sz="1300">
              <a:latin typeface="Cabin"/>
              <a:ea typeface="Cabin"/>
              <a:cs typeface="Cabin"/>
              <a:sym typeface="Cabin"/>
            </a:endParaRPr>
          </a:p>
        </p:txBody>
      </p:sp>
      <p:sp>
        <p:nvSpPr>
          <p:cNvPr id="610" name="Google Shape;610;p73"/>
          <p:cNvSpPr txBox="1"/>
          <p:nvPr/>
        </p:nvSpPr>
        <p:spPr>
          <a:xfrm>
            <a:off x="5127700" y="2429325"/>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TS</a:t>
            </a:r>
            <a:endParaRPr/>
          </a:p>
        </p:txBody>
      </p:sp>
      <p:sp>
        <p:nvSpPr>
          <p:cNvPr id="611" name="Google Shape;611;p73"/>
          <p:cNvSpPr txBox="1"/>
          <p:nvPr/>
        </p:nvSpPr>
        <p:spPr>
          <a:xfrm>
            <a:off x="5127700" y="2800113"/>
            <a:ext cx="6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HTML</a:t>
            </a:r>
            <a:endParaRPr>
              <a:latin typeface="Cabin"/>
              <a:ea typeface="Cabin"/>
              <a:cs typeface="Cabin"/>
              <a:sym typeface="Cabin"/>
            </a:endParaRPr>
          </a:p>
        </p:txBody>
      </p:sp>
      <p:sp>
        <p:nvSpPr>
          <p:cNvPr id="612" name="Google Shape;612;p73"/>
          <p:cNvSpPr txBox="1"/>
          <p:nvPr/>
        </p:nvSpPr>
        <p:spPr>
          <a:xfrm>
            <a:off x="2367300" y="4237300"/>
            <a:ext cx="3923700" cy="369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FF0000"/>
                </a:solidFill>
                <a:latin typeface="Cabin"/>
                <a:ea typeface="Cabin"/>
                <a:cs typeface="Cabin"/>
                <a:sym typeface="Cabin"/>
              </a:rPr>
              <a:t>Le décorateur @Input doit être importer de @angular/core</a:t>
            </a:r>
            <a:endParaRPr sz="1200">
              <a:solidFill>
                <a:srgbClr val="FF0000"/>
              </a:solidFill>
              <a:latin typeface="Cabin"/>
              <a:ea typeface="Cabin"/>
              <a:cs typeface="Cabin"/>
              <a:sym typeface="Cabi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6</a:t>
            </a:r>
            <a:r>
              <a:rPr lang="fr"/>
              <a:t>.3 @Output</a:t>
            </a:r>
            <a:endParaRPr/>
          </a:p>
        </p:txBody>
      </p:sp>
      <p:sp>
        <p:nvSpPr>
          <p:cNvPr id="618" name="Google Shape;61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Le décorateur </a:t>
            </a:r>
            <a:r>
              <a:rPr b="1" lang="fr" sz="1600">
                <a:solidFill>
                  <a:srgbClr val="1155CC"/>
                </a:solidFill>
              </a:rPr>
              <a:t>@Output</a:t>
            </a:r>
            <a:r>
              <a:rPr lang="fr" sz="1600"/>
              <a:t> permet de définir une réponse de l’enfant vers le parent au travers d’un </a:t>
            </a:r>
            <a:r>
              <a:rPr i="1" lang="fr" sz="1600">
                <a:solidFill>
                  <a:srgbClr val="1155CC"/>
                </a:solidFill>
              </a:rPr>
              <a:t>EventEmitter </a:t>
            </a:r>
            <a:r>
              <a:rPr lang="fr" sz="1600"/>
              <a:t>que nous mettrons en place.</a:t>
            </a:r>
            <a:endParaRPr sz="1600"/>
          </a:p>
          <a:p>
            <a:pPr indent="0" lvl="0" marL="0" rtl="0" algn="l">
              <a:spcBef>
                <a:spcPts val="1600"/>
              </a:spcBef>
              <a:spcAft>
                <a:spcPts val="1600"/>
              </a:spcAft>
              <a:buNone/>
            </a:pPr>
            <a:r>
              <a:t/>
            </a:r>
            <a:endParaRPr/>
          </a:p>
        </p:txBody>
      </p:sp>
      <p:sp>
        <p:nvSpPr>
          <p:cNvPr id="619" name="Google Shape;619;p7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620" name="Google Shape;620;p74"/>
          <p:cNvPicPr preferRelativeResize="0"/>
          <p:nvPr/>
        </p:nvPicPr>
        <p:blipFill>
          <a:blip r:embed="rId3">
            <a:alphaModFix/>
          </a:blip>
          <a:stretch>
            <a:fillRect/>
          </a:stretch>
        </p:blipFill>
        <p:spPr>
          <a:xfrm>
            <a:off x="611300" y="2725525"/>
            <a:ext cx="3280600" cy="877900"/>
          </a:xfrm>
          <a:prstGeom prst="rect">
            <a:avLst/>
          </a:prstGeom>
          <a:noFill/>
          <a:ln>
            <a:noFill/>
          </a:ln>
        </p:spPr>
      </p:pic>
      <p:pic>
        <p:nvPicPr>
          <p:cNvPr id="621" name="Google Shape;621;p74"/>
          <p:cNvPicPr preferRelativeResize="0"/>
          <p:nvPr/>
        </p:nvPicPr>
        <p:blipFill>
          <a:blip r:embed="rId4">
            <a:alphaModFix/>
          </a:blip>
          <a:stretch>
            <a:fillRect/>
          </a:stretch>
        </p:blipFill>
        <p:spPr>
          <a:xfrm>
            <a:off x="5001197" y="2443755"/>
            <a:ext cx="3759725" cy="383300"/>
          </a:xfrm>
          <a:prstGeom prst="rect">
            <a:avLst/>
          </a:prstGeom>
          <a:noFill/>
          <a:ln>
            <a:noFill/>
          </a:ln>
        </p:spPr>
      </p:pic>
      <p:sp>
        <p:nvSpPr>
          <p:cNvPr id="622" name="Google Shape;622;p74"/>
          <p:cNvSpPr txBox="1"/>
          <p:nvPr/>
        </p:nvSpPr>
        <p:spPr>
          <a:xfrm>
            <a:off x="611288" y="1988825"/>
            <a:ext cx="3402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300">
                <a:latin typeface="Cabin"/>
                <a:ea typeface="Cabin"/>
                <a:cs typeface="Cabin"/>
                <a:sym typeface="Cabin"/>
              </a:rPr>
              <a:t>Mise en place de l’EventEmitter côté enfant. Son nom fera office de “type d’évènement” utilisable du côté parent</a:t>
            </a:r>
            <a:endParaRPr i="1" sz="1300">
              <a:latin typeface="Cabin"/>
              <a:ea typeface="Cabin"/>
              <a:cs typeface="Cabin"/>
              <a:sym typeface="Cabin"/>
            </a:endParaRPr>
          </a:p>
        </p:txBody>
      </p:sp>
      <p:sp>
        <p:nvSpPr>
          <p:cNvPr id="623" name="Google Shape;623;p74"/>
          <p:cNvSpPr txBox="1"/>
          <p:nvPr/>
        </p:nvSpPr>
        <p:spPr>
          <a:xfrm>
            <a:off x="5179888" y="1658650"/>
            <a:ext cx="3402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300">
                <a:latin typeface="Cabin"/>
                <a:ea typeface="Cabin"/>
                <a:cs typeface="Cabin"/>
                <a:sym typeface="Cabin"/>
              </a:rPr>
              <a:t>Event Binding côté parent pour récupérer la réponse de l’enfant au travers de l’Event mis en place dans ce dernier</a:t>
            </a:r>
            <a:endParaRPr i="1" sz="1300">
              <a:latin typeface="Cabin"/>
              <a:ea typeface="Cabin"/>
              <a:cs typeface="Cabin"/>
              <a:sym typeface="Cabin"/>
            </a:endParaRPr>
          </a:p>
        </p:txBody>
      </p:sp>
      <p:sp>
        <p:nvSpPr>
          <p:cNvPr id="624" name="Google Shape;624;p74"/>
          <p:cNvSpPr txBox="1"/>
          <p:nvPr/>
        </p:nvSpPr>
        <p:spPr>
          <a:xfrm>
            <a:off x="1883850" y="4232675"/>
            <a:ext cx="5376300" cy="369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FF0000"/>
                </a:solidFill>
                <a:latin typeface="Cabin"/>
                <a:ea typeface="Cabin"/>
                <a:cs typeface="Cabin"/>
                <a:sym typeface="Cabin"/>
              </a:rPr>
              <a:t>Le décorateur @Output et EventEmitter doivent être importer de @angular/core</a:t>
            </a:r>
            <a:endParaRPr sz="1200">
              <a:solidFill>
                <a:srgbClr val="FF0000"/>
              </a:solidFill>
              <a:latin typeface="Cabin"/>
              <a:ea typeface="Cabin"/>
              <a:cs typeface="Cabin"/>
              <a:sym typeface="Cabin"/>
            </a:endParaRPr>
          </a:p>
        </p:txBody>
      </p:sp>
      <p:sp>
        <p:nvSpPr>
          <p:cNvPr id="625" name="Google Shape;625;p74"/>
          <p:cNvSpPr txBox="1"/>
          <p:nvPr/>
        </p:nvSpPr>
        <p:spPr>
          <a:xfrm>
            <a:off x="5179900" y="3018750"/>
            <a:ext cx="340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300">
                <a:latin typeface="Cabin"/>
                <a:ea typeface="Cabin"/>
                <a:cs typeface="Cabin"/>
                <a:sym typeface="Cabin"/>
              </a:rPr>
              <a:t>Déclenchement de l’event côté enfant</a:t>
            </a:r>
            <a:endParaRPr i="1" sz="1300">
              <a:latin typeface="Cabin"/>
              <a:ea typeface="Cabin"/>
              <a:cs typeface="Cabin"/>
              <a:sym typeface="Cabin"/>
            </a:endParaRPr>
          </a:p>
        </p:txBody>
      </p:sp>
      <p:pic>
        <p:nvPicPr>
          <p:cNvPr id="626" name="Google Shape;626;p74"/>
          <p:cNvPicPr preferRelativeResize="0"/>
          <p:nvPr/>
        </p:nvPicPr>
        <p:blipFill>
          <a:blip r:embed="rId5">
            <a:alphaModFix/>
          </a:blip>
          <a:stretch>
            <a:fillRect/>
          </a:stretch>
        </p:blipFill>
        <p:spPr>
          <a:xfrm>
            <a:off x="5179900" y="3477175"/>
            <a:ext cx="2729736" cy="236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6</a:t>
            </a:r>
            <a:r>
              <a:rPr lang="fr"/>
              <a:t>.4 NgContent</a:t>
            </a:r>
            <a:endParaRPr/>
          </a:p>
        </p:txBody>
      </p:sp>
      <p:sp>
        <p:nvSpPr>
          <p:cNvPr id="632" name="Google Shape;632;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Du contenu peut être défini dans le parent pour l’enfant. Et afficher dans l’enfant via le sélecteur </a:t>
            </a:r>
            <a:r>
              <a:rPr b="1" lang="fr">
                <a:solidFill>
                  <a:srgbClr val="1155CC"/>
                </a:solidFill>
              </a:rPr>
              <a:t>&lt;ng-content&gt;&lt;/ng-content&gt;</a:t>
            </a:r>
            <a:endParaRPr b="1">
              <a:solidFill>
                <a:srgbClr val="1155CC"/>
              </a:solidFill>
            </a:endParaRPr>
          </a:p>
        </p:txBody>
      </p:sp>
      <p:sp>
        <p:nvSpPr>
          <p:cNvPr id="633" name="Google Shape;633;p7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634" name="Google Shape;634;p75"/>
          <p:cNvPicPr preferRelativeResize="0"/>
          <p:nvPr/>
        </p:nvPicPr>
        <p:blipFill>
          <a:blip r:embed="rId3">
            <a:alphaModFix/>
          </a:blip>
          <a:stretch>
            <a:fillRect/>
          </a:stretch>
        </p:blipFill>
        <p:spPr>
          <a:xfrm>
            <a:off x="311700" y="2411425"/>
            <a:ext cx="4246200" cy="507225"/>
          </a:xfrm>
          <a:prstGeom prst="rect">
            <a:avLst/>
          </a:prstGeom>
          <a:noFill/>
          <a:ln>
            <a:noFill/>
          </a:ln>
        </p:spPr>
      </p:pic>
      <p:pic>
        <p:nvPicPr>
          <p:cNvPr id="635" name="Google Shape;635;p75"/>
          <p:cNvPicPr preferRelativeResize="0"/>
          <p:nvPr/>
        </p:nvPicPr>
        <p:blipFill>
          <a:blip r:embed="rId4">
            <a:alphaModFix/>
          </a:blip>
          <a:stretch>
            <a:fillRect/>
          </a:stretch>
        </p:blipFill>
        <p:spPr>
          <a:xfrm>
            <a:off x="5889900" y="2460874"/>
            <a:ext cx="2057850" cy="40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1.2 Avantages / Inconvénients</a:t>
            </a:r>
            <a:endParaRPr/>
          </a:p>
        </p:txBody>
      </p:sp>
      <p:sp>
        <p:nvSpPr>
          <p:cNvPr id="136" name="Google Shape;136;p22"/>
          <p:cNvSpPr txBox="1"/>
          <p:nvPr>
            <p:ph idx="2" type="body"/>
          </p:nvPr>
        </p:nvSpPr>
        <p:spPr>
          <a:xfrm>
            <a:off x="311700" y="1152325"/>
            <a:ext cx="3745200" cy="3441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fr" sz="1700"/>
              <a:t>                  </a:t>
            </a:r>
            <a:r>
              <a:rPr lang="fr" sz="1700" u="sng"/>
              <a:t>Pour</a:t>
            </a:r>
            <a:endParaRPr sz="1700" u="sng"/>
          </a:p>
          <a:p>
            <a:pPr indent="-336550" lvl="0" marL="457200" rtl="0" algn="l">
              <a:spcBef>
                <a:spcPts val="1600"/>
              </a:spcBef>
              <a:spcAft>
                <a:spcPts val="0"/>
              </a:spcAft>
              <a:buSzPts val="1700"/>
              <a:buChar char="-"/>
            </a:pPr>
            <a:r>
              <a:rPr lang="fr" sz="1700"/>
              <a:t>Framework complet pour le front</a:t>
            </a:r>
            <a:endParaRPr sz="1600"/>
          </a:p>
          <a:p>
            <a:pPr indent="-336550" lvl="0" marL="457200" rtl="0" algn="l">
              <a:spcBef>
                <a:spcPts val="0"/>
              </a:spcBef>
              <a:spcAft>
                <a:spcPts val="0"/>
              </a:spcAft>
              <a:buSzPts val="1700"/>
              <a:buChar char="-"/>
            </a:pPr>
            <a:r>
              <a:rPr lang="fr" sz="1700"/>
              <a:t>Injection de dépendances</a:t>
            </a:r>
            <a:endParaRPr sz="1700"/>
          </a:p>
          <a:p>
            <a:pPr indent="-336550" lvl="0" marL="457200" rtl="0" algn="l">
              <a:spcBef>
                <a:spcPts val="0"/>
              </a:spcBef>
              <a:spcAft>
                <a:spcPts val="0"/>
              </a:spcAft>
              <a:buSzPts val="1700"/>
              <a:buChar char="-"/>
            </a:pPr>
            <a:r>
              <a:rPr lang="fr" sz="1700"/>
              <a:t>Compilation rapide</a:t>
            </a:r>
            <a:endParaRPr sz="1700"/>
          </a:p>
          <a:p>
            <a:pPr indent="-336550" lvl="0" marL="457200" rtl="0" algn="l">
              <a:spcBef>
                <a:spcPts val="0"/>
              </a:spcBef>
              <a:spcAft>
                <a:spcPts val="0"/>
              </a:spcAft>
              <a:buSzPts val="1700"/>
              <a:buChar char="-"/>
            </a:pPr>
            <a:r>
              <a:rPr lang="fr" sz="1700"/>
              <a:t>Documentation complète et simple</a:t>
            </a:r>
            <a:endParaRPr sz="1700"/>
          </a:p>
          <a:p>
            <a:pPr indent="-336550" lvl="0" marL="457200" rtl="0" algn="l">
              <a:spcBef>
                <a:spcPts val="0"/>
              </a:spcBef>
              <a:spcAft>
                <a:spcPts val="0"/>
              </a:spcAft>
              <a:buSzPts val="1700"/>
              <a:buChar char="-"/>
            </a:pPr>
            <a:r>
              <a:rPr lang="fr" sz="1700"/>
              <a:t>Evolue </a:t>
            </a:r>
            <a:r>
              <a:rPr lang="fr" sz="1700"/>
              <a:t>constamment</a:t>
            </a:r>
            <a:endParaRPr sz="1700"/>
          </a:p>
          <a:p>
            <a:pPr indent="-336550" lvl="0" marL="457200" rtl="0" algn="l">
              <a:spcBef>
                <a:spcPts val="0"/>
              </a:spcBef>
              <a:spcAft>
                <a:spcPts val="0"/>
              </a:spcAft>
              <a:buSzPts val="1700"/>
              <a:buChar char="-"/>
            </a:pPr>
            <a:r>
              <a:rPr lang="fr" sz="1700"/>
              <a:t>Modèle proche du MVVM</a:t>
            </a:r>
            <a:endParaRPr sz="1700"/>
          </a:p>
          <a:p>
            <a:pPr indent="-336550" lvl="0" marL="457200" rtl="0" algn="l">
              <a:spcBef>
                <a:spcPts val="0"/>
              </a:spcBef>
              <a:spcAft>
                <a:spcPts val="0"/>
              </a:spcAft>
              <a:buSzPts val="1700"/>
              <a:buChar char="-"/>
            </a:pPr>
            <a:r>
              <a:rPr lang="fr" sz="1700"/>
              <a:t>Avantage du Typescript</a:t>
            </a:r>
            <a:endParaRPr sz="1700"/>
          </a:p>
        </p:txBody>
      </p:sp>
      <p:sp>
        <p:nvSpPr>
          <p:cNvPr id="137" name="Google Shape;137;p2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38" name="Google Shape;138;p22"/>
          <p:cNvSpPr txBox="1"/>
          <p:nvPr>
            <p:ph idx="1" type="body"/>
          </p:nvPr>
        </p:nvSpPr>
        <p:spPr>
          <a:xfrm>
            <a:off x="4953000" y="1152325"/>
            <a:ext cx="3879300" cy="3441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fr" sz="1700"/>
              <a:t>                </a:t>
            </a:r>
            <a:r>
              <a:rPr lang="fr" sz="1700" u="sng"/>
              <a:t>Contre</a:t>
            </a:r>
            <a:endParaRPr sz="1700" u="sng"/>
          </a:p>
          <a:p>
            <a:pPr indent="-336550" lvl="0" marL="457200" rtl="0" algn="l">
              <a:spcBef>
                <a:spcPts val="1600"/>
              </a:spcBef>
              <a:spcAft>
                <a:spcPts val="0"/>
              </a:spcAft>
              <a:buSzPts val="1700"/>
              <a:buChar char="-"/>
            </a:pPr>
            <a:r>
              <a:rPr lang="fr" sz="1700"/>
              <a:t>Lourdeur de la syntaxe</a:t>
            </a:r>
            <a:endParaRPr sz="1700"/>
          </a:p>
          <a:p>
            <a:pPr indent="-336550" lvl="0" marL="457200" rtl="0" algn="l">
              <a:spcBef>
                <a:spcPts val="0"/>
              </a:spcBef>
              <a:spcAft>
                <a:spcPts val="0"/>
              </a:spcAft>
              <a:buSzPts val="1700"/>
              <a:buChar char="-"/>
            </a:pPr>
            <a:r>
              <a:rPr lang="fr" sz="1700"/>
              <a:t>Pas d’accès direct à une DB</a:t>
            </a:r>
            <a:endParaRPr sz="1700"/>
          </a:p>
          <a:p>
            <a:pPr indent="-336550" lvl="0" marL="457200" rtl="0" algn="l">
              <a:spcBef>
                <a:spcPts val="0"/>
              </a:spcBef>
              <a:spcAft>
                <a:spcPts val="0"/>
              </a:spcAft>
              <a:buSzPts val="1700"/>
              <a:buChar char="-"/>
            </a:pPr>
            <a:r>
              <a:rPr lang="fr" sz="1700"/>
              <a:t>Migration d’une version à l’autre </a:t>
            </a:r>
            <a:r>
              <a:rPr lang="fr" sz="1700"/>
              <a:t>problématique (les librairies mettent du temps à suivre)</a:t>
            </a:r>
            <a:endParaRPr sz="1700"/>
          </a:p>
          <a:p>
            <a:pPr indent="-336550" lvl="0" marL="457200" rtl="0" algn="l">
              <a:spcBef>
                <a:spcPts val="0"/>
              </a:spcBef>
              <a:spcAft>
                <a:spcPts val="0"/>
              </a:spcAft>
              <a:buSzPts val="1700"/>
              <a:buChar char="-"/>
            </a:pPr>
            <a:r>
              <a:rPr lang="fr" sz="1700"/>
              <a:t>Courbe d’apprentissage énorme</a:t>
            </a:r>
            <a:endParaRPr sz="1700"/>
          </a:p>
        </p:txBody>
      </p:sp>
      <p:cxnSp>
        <p:nvCxnSpPr>
          <p:cNvPr id="139" name="Google Shape;139;p22"/>
          <p:cNvCxnSpPr/>
          <p:nvPr/>
        </p:nvCxnSpPr>
        <p:spPr>
          <a:xfrm>
            <a:off x="4538375" y="1179975"/>
            <a:ext cx="15000" cy="3328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641" name="Google Shape;641;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Mettre en place une shopping list en deux composant.</a:t>
            </a:r>
            <a:endParaRPr/>
          </a:p>
          <a:p>
            <a:pPr indent="0" lvl="0" marL="0" rtl="0" algn="l">
              <a:spcBef>
                <a:spcPts val="1600"/>
              </a:spcBef>
              <a:spcAft>
                <a:spcPts val="0"/>
              </a:spcAft>
              <a:buNone/>
            </a:pPr>
            <a:br>
              <a:rPr lang="fr"/>
            </a:br>
            <a:r>
              <a:rPr lang="fr"/>
              <a:t>Dans le premier, un champ texte permettant l’ajout d’un article à la liste</a:t>
            </a:r>
            <a:br>
              <a:rPr lang="fr"/>
            </a:br>
            <a:r>
              <a:rPr lang="fr"/>
              <a:t>Dans le deuxième, l’affichage de la liste et la possibilité de supprimer un article.</a:t>
            </a:r>
            <a:br>
              <a:rPr lang="fr"/>
            </a:br>
            <a:br>
              <a:rPr lang="fr"/>
            </a:br>
            <a:r>
              <a:rPr lang="fr"/>
              <a:t>Les deux composant doivent être afficher sur la même page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700"/>
          </a:p>
        </p:txBody>
      </p:sp>
      <p:sp>
        <p:nvSpPr>
          <p:cNvPr id="642" name="Google Shape;642;p7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7"/>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7 Service et Injection</a:t>
            </a:r>
            <a:endParaRPr/>
          </a:p>
        </p:txBody>
      </p:sp>
      <p:sp>
        <p:nvSpPr>
          <p:cNvPr id="648" name="Google Shape;648;p7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49" name="Google Shape;649;p77"/>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8"/>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56" name="Google Shape;656;p78"/>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Les services</a:t>
            </a:r>
            <a:endParaRPr u="sng"/>
          </a:p>
          <a:p>
            <a:pPr indent="0" lvl="0" marL="0" rtl="0" algn="l">
              <a:spcBef>
                <a:spcPts val="1600"/>
              </a:spcBef>
              <a:spcAft>
                <a:spcPts val="0"/>
              </a:spcAft>
              <a:buNone/>
            </a:pPr>
            <a:r>
              <a:rPr lang="fr"/>
              <a:t>7</a:t>
            </a:r>
            <a:r>
              <a:rPr lang="fr"/>
              <a:t>.1 Pourquoi et comment ?</a:t>
            </a:r>
            <a:endParaRPr/>
          </a:p>
          <a:p>
            <a:pPr indent="0" lvl="0" marL="0" rtl="0" algn="l">
              <a:spcBef>
                <a:spcPts val="1600"/>
              </a:spcBef>
              <a:spcAft>
                <a:spcPts val="0"/>
              </a:spcAft>
              <a:buNone/>
            </a:pPr>
            <a:r>
              <a:rPr lang="fr"/>
              <a:t>7.2 Injection de dépendances</a:t>
            </a:r>
            <a:endParaRPr/>
          </a:p>
          <a:p>
            <a:pPr indent="0" lvl="0" marL="0" rtl="0" algn="l">
              <a:spcBef>
                <a:spcPts val="1600"/>
              </a:spcBef>
              <a:spcAft>
                <a:spcPts val="1600"/>
              </a:spcAft>
              <a:buNone/>
            </a:pPr>
            <a:r>
              <a:t/>
            </a:r>
            <a:endParaRPr/>
          </a:p>
        </p:txBody>
      </p:sp>
      <p:sp>
        <p:nvSpPr>
          <p:cNvPr id="657" name="Google Shape;657;p78"/>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7.1 Les services pourquoi et comment</a:t>
            </a:r>
            <a:endParaRPr/>
          </a:p>
        </p:txBody>
      </p:sp>
      <p:sp>
        <p:nvSpPr>
          <p:cNvPr id="663" name="Google Shape;663;p7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64" name="Google Shape;664;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Les services permettent de regrouper des fonctionnalités liées entre elles (comme la </a:t>
            </a:r>
            <a:r>
              <a:rPr lang="fr" sz="1600"/>
              <a:t>consommation</a:t>
            </a:r>
            <a:r>
              <a:rPr lang="fr" sz="1600"/>
              <a:t> d’un end-point d’API) pour une meilleure maintenabilité.</a:t>
            </a:r>
            <a:endParaRPr sz="1600"/>
          </a:p>
          <a:p>
            <a:pPr indent="0" lvl="0" marL="0" rtl="0" algn="l">
              <a:spcBef>
                <a:spcPts val="1600"/>
              </a:spcBef>
              <a:spcAft>
                <a:spcPts val="0"/>
              </a:spcAft>
              <a:buNone/>
            </a:pPr>
            <a:r>
              <a:rPr lang="fr" sz="1600"/>
              <a:t>Ou encore des fonctionnalités partagées par toute l’application (ex : la gestion des rôles utilisateur ou des méthodes de calcul) =&gt; Grand potentiel de réutilisabilité </a:t>
            </a:r>
            <a:endParaRPr sz="1600"/>
          </a:p>
          <a:p>
            <a:pPr indent="0" lvl="0" marL="0" rtl="0" algn="l">
              <a:spcBef>
                <a:spcPts val="1600"/>
              </a:spcBef>
              <a:spcAft>
                <a:spcPts val="0"/>
              </a:spcAft>
              <a:buNone/>
            </a:pPr>
            <a:r>
              <a:rPr lang="fr" sz="1600"/>
              <a:t>Ils peuvent également fournir à un module ou un composant les outils </a:t>
            </a:r>
            <a:r>
              <a:rPr lang="fr" sz="1600"/>
              <a:t>nécessaires</a:t>
            </a:r>
            <a:r>
              <a:rPr lang="fr" sz="1600"/>
              <a:t> à leur fonctionnement</a:t>
            </a:r>
            <a:endParaRPr sz="1600"/>
          </a:p>
          <a:p>
            <a:pPr indent="0" lvl="0" marL="0" rtl="0" algn="l">
              <a:spcBef>
                <a:spcPts val="1600"/>
              </a:spcBef>
              <a:spcAft>
                <a:spcPts val="0"/>
              </a:spcAft>
              <a:buNone/>
            </a:pPr>
            <a:r>
              <a:rPr lang="fr" sz="1600"/>
              <a:t>En bref, ils constituent le coeur de la logique fonctionnelle de l’application.</a:t>
            </a:r>
            <a:endParaRPr sz="1600"/>
          </a:p>
          <a:p>
            <a:pPr indent="0" lvl="0" marL="0" rtl="0" algn="l">
              <a:spcBef>
                <a:spcPts val="1600"/>
              </a:spcBef>
              <a:spcAft>
                <a:spcPts val="1600"/>
              </a:spcAft>
              <a:buNone/>
            </a:pPr>
            <a:r>
              <a:rPr lang="fr" sz="1600"/>
              <a:t>Et </a:t>
            </a:r>
            <a:r>
              <a:rPr lang="fr" sz="1600"/>
              <a:t>atout</a:t>
            </a:r>
            <a:r>
              <a:rPr lang="fr" sz="1600"/>
              <a:t> non négligeables, ils bénéficient de l’injection de dépendances native en Angular.</a:t>
            </a:r>
            <a:endParaRPr sz="15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lt1"/>
                </a:solidFill>
              </a:rPr>
              <a:t>7</a:t>
            </a:r>
            <a:r>
              <a:rPr lang="fr">
                <a:solidFill>
                  <a:schemeClr val="lt1"/>
                </a:solidFill>
              </a:rPr>
              <a:t>.1 Les services pourquoi et comment</a:t>
            </a:r>
            <a:endParaRPr/>
          </a:p>
        </p:txBody>
      </p:sp>
      <p:sp>
        <p:nvSpPr>
          <p:cNvPr id="670" name="Google Shape;670;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Créer un service : </a:t>
            </a:r>
            <a:r>
              <a:rPr b="1" lang="fr">
                <a:solidFill>
                  <a:srgbClr val="1155CC"/>
                </a:solidFill>
              </a:rPr>
              <a:t>ng g s dossier/nom_du_service</a:t>
            </a:r>
            <a:endParaRPr b="1">
              <a:solidFill>
                <a:srgbClr val="1155CC"/>
              </a:solidFill>
            </a:endParaRPr>
          </a:p>
          <a:p>
            <a:pPr indent="0" lvl="0" marL="0" rtl="0" algn="l">
              <a:spcBef>
                <a:spcPts val="1600"/>
              </a:spcBef>
              <a:spcAft>
                <a:spcPts val="1600"/>
              </a:spcAft>
              <a:buNone/>
            </a:pPr>
            <a:r>
              <a:t/>
            </a:r>
            <a:endParaRPr>
              <a:solidFill>
                <a:srgbClr val="000000"/>
              </a:solidFill>
            </a:endParaRPr>
          </a:p>
        </p:txBody>
      </p:sp>
      <p:sp>
        <p:nvSpPr>
          <p:cNvPr id="671" name="Google Shape;671;p8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672" name="Google Shape;672;p80"/>
          <p:cNvPicPr preferRelativeResize="0"/>
          <p:nvPr/>
        </p:nvPicPr>
        <p:blipFill>
          <a:blip r:embed="rId3">
            <a:alphaModFix/>
          </a:blip>
          <a:stretch>
            <a:fillRect/>
          </a:stretch>
        </p:blipFill>
        <p:spPr>
          <a:xfrm>
            <a:off x="311688" y="1870075"/>
            <a:ext cx="3705225" cy="1981200"/>
          </a:xfrm>
          <a:prstGeom prst="rect">
            <a:avLst/>
          </a:prstGeom>
          <a:noFill/>
          <a:ln>
            <a:noFill/>
          </a:ln>
        </p:spPr>
      </p:pic>
      <p:sp>
        <p:nvSpPr>
          <p:cNvPr id="673" name="Google Shape;673;p80"/>
          <p:cNvSpPr txBox="1"/>
          <p:nvPr/>
        </p:nvSpPr>
        <p:spPr>
          <a:xfrm>
            <a:off x="4363125" y="1946200"/>
            <a:ext cx="411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Le décorateur </a:t>
            </a:r>
            <a:r>
              <a:rPr b="1" lang="fr">
                <a:solidFill>
                  <a:srgbClr val="1155CC"/>
                </a:solidFill>
                <a:latin typeface="Cabin"/>
                <a:ea typeface="Cabin"/>
                <a:cs typeface="Cabin"/>
                <a:sym typeface="Cabin"/>
              </a:rPr>
              <a:t>@Injectable</a:t>
            </a:r>
            <a:r>
              <a:rPr lang="fr">
                <a:latin typeface="Cabin"/>
                <a:ea typeface="Cabin"/>
                <a:cs typeface="Cabin"/>
                <a:sym typeface="Cabin"/>
              </a:rPr>
              <a:t> signifie que la classe est injectable en tant que service.</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Le paramètres </a:t>
            </a:r>
            <a:r>
              <a:rPr b="1" lang="fr">
                <a:solidFill>
                  <a:srgbClr val="1155CC"/>
                </a:solidFill>
                <a:latin typeface="Cabin"/>
                <a:ea typeface="Cabin"/>
                <a:cs typeface="Cabin"/>
                <a:sym typeface="Cabin"/>
              </a:rPr>
              <a:t>ProvidedIn</a:t>
            </a:r>
            <a:r>
              <a:rPr lang="fr">
                <a:latin typeface="Cabin"/>
                <a:ea typeface="Cabin"/>
                <a:cs typeface="Cabin"/>
                <a:sym typeface="Cabin"/>
              </a:rPr>
              <a:t> est spécifique à l’injection de dépendances.</a:t>
            </a:r>
            <a:endParaRPr>
              <a:latin typeface="Cabin"/>
              <a:ea typeface="Cabin"/>
              <a:cs typeface="Cabin"/>
              <a:sym typeface="Cabi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8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7.2 Injection de dépendances</a:t>
            </a:r>
            <a:endParaRPr/>
          </a:p>
        </p:txBody>
      </p:sp>
      <p:sp>
        <p:nvSpPr>
          <p:cNvPr id="679" name="Google Shape;679;p81"/>
          <p:cNvSpPr txBox="1"/>
          <p:nvPr>
            <p:ph idx="1" type="body"/>
          </p:nvPr>
        </p:nvSpPr>
        <p:spPr>
          <a:xfrm>
            <a:off x="311700" y="1152475"/>
            <a:ext cx="389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Il s’agit d’un design pattern laissant l’application décidé de la nouvelle instanciation d’une classe de service ou de l’utilisation de l’instance existante.</a:t>
            </a:r>
            <a:endParaRPr sz="1600"/>
          </a:p>
          <a:p>
            <a:pPr indent="0" lvl="0" marL="0" rtl="0" algn="l">
              <a:spcBef>
                <a:spcPts val="1600"/>
              </a:spcBef>
              <a:spcAft>
                <a:spcPts val="0"/>
              </a:spcAft>
              <a:buNone/>
            </a:pPr>
            <a:r>
              <a:rPr lang="fr" sz="1600"/>
              <a:t>Le framework Angular embarque l’injection de dépendance de manière native. Et nous permet de définir la portée de nos instances (module, composant, application). Il nous faudra dès lors définir deux choses : Le provider du service et ou injecter ce dernier.</a:t>
            </a:r>
            <a:endParaRPr sz="1600"/>
          </a:p>
          <a:p>
            <a:pPr indent="0" lvl="0" marL="0" rtl="0" algn="l">
              <a:spcBef>
                <a:spcPts val="1600"/>
              </a:spcBef>
              <a:spcAft>
                <a:spcPts val="1600"/>
              </a:spcAft>
              <a:buNone/>
            </a:pPr>
            <a:r>
              <a:t/>
            </a:r>
            <a:endParaRPr sz="1600"/>
          </a:p>
        </p:txBody>
      </p:sp>
      <p:sp>
        <p:nvSpPr>
          <p:cNvPr id="680" name="Google Shape;680;p8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cxnSp>
        <p:nvCxnSpPr>
          <p:cNvPr id="681" name="Google Shape;681;p81"/>
          <p:cNvCxnSpPr/>
          <p:nvPr/>
        </p:nvCxnSpPr>
        <p:spPr>
          <a:xfrm flipH="1">
            <a:off x="4459425" y="1123625"/>
            <a:ext cx="14100" cy="3412800"/>
          </a:xfrm>
          <a:prstGeom prst="straightConnector1">
            <a:avLst/>
          </a:prstGeom>
          <a:noFill/>
          <a:ln cap="flat" cmpd="sng" w="9525">
            <a:solidFill>
              <a:schemeClr val="dk2"/>
            </a:solidFill>
            <a:prstDash val="solid"/>
            <a:round/>
            <a:headEnd len="med" w="med" type="none"/>
            <a:tailEnd len="med" w="med" type="none"/>
          </a:ln>
        </p:spPr>
      </p:cxnSp>
      <p:sp>
        <p:nvSpPr>
          <p:cNvPr id="682" name="Google Shape;682;p81"/>
          <p:cNvSpPr txBox="1"/>
          <p:nvPr/>
        </p:nvSpPr>
        <p:spPr>
          <a:xfrm>
            <a:off x="4850375" y="1152475"/>
            <a:ext cx="40200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fr" sz="1500">
                <a:solidFill>
                  <a:schemeClr val="dk1"/>
                </a:solidFill>
                <a:latin typeface="Cabin"/>
                <a:ea typeface="Cabin"/>
                <a:cs typeface="Cabin"/>
                <a:sym typeface="Cabin"/>
              </a:rPr>
              <a:t>Du provider dépend la portée et la durée de vie de l’instance du service. Une fois défini (voir slide suivant), nous utiliserons l’injection par constructeur pour injecter notre service</a:t>
            </a:r>
            <a:endParaRPr sz="1300">
              <a:latin typeface="Cabin"/>
              <a:ea typeface="Cabin"/>
              <a:cs typeface="Cabin"/>
              <a:sym typeface="Cabin"/>
            </a:endParaRPr>
          </a:p>
        </p:txBody>
      </p:sp>
      <p:pic>
        <p:nvPicPr>
          <p:cNvPr id="683" name="Google Shape;683;p81"/>
          <p:cNvPicPr preferRelativeResize="0"/>
          <p:nvPr/>
        </p:nvPicPr>
        <p:blipFill>
          <a:blip r:embed="rId3">
            <a:alphaModFix/>
          </a:blip>
          <a:stretch>
            <a:fillRect/>
          </a:stretch>
        </p:blipFill>
        <p:spPr>
          <a:xfrm>
            <a:off x="4724550" y="2712300"/>
            <a:ext cx="4133850" cy="5810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7.2 Injection de dépendances</a:t>
            </a:r>
            <a:endParaRPr/>
          </a:p>
        </p:txBody>
      </p:sp>
      <p:sp>
        <p:nvSpPr>
          <p:cNvPr id="689" name="Google Shape;689;p82"/>
          <p:cNvSpPr txBox="1"/>
          <p:nvPr>
            <p:ph idx="1" type="body"/>
          </p:nvPr>
        </p:nvSpPr>
        <p:spPr>
          <a:xfrm>
            <a:off x="311700" y="1261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690" name="Google Shape;690;p8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691" name="Google Shape;691;p82"/>
          <p:cNvGraphicFramePr/>
          <p:nvPr/>
        </p:nvGraphicFramePr>
        <p:xfrm>
          <a:off x="311700" y="1176650"/>
          <a:ext cx="3000000" cy="3000000"/>
        </p:xfrm>
        <a:graphic>
          <a:graphicData uri="http://schemas.openxmlformats.org/drawingml/2006/table">
            <a:tbl>
              <a:tblPr>
                <a:noFill/>
                <a:tableStyleId>{CA7D1C60-6AE2-4858-8039-38311F066A87}</a:tableStyleId>
              </a:tblPr>
              <a:tblGrid>
                <a:gridCol w="1381600"/>
                <a:gridCol w="3663725"/>
                <a:gridCol w="3475275"/>
              </a:tblGrid>
              <a:tr h="336275">
                <a:tc>
                  <a:txBody>
                    <a:bodyPr/>
                    <a:lstStyle/>
                    <a:p>
                      <a:pPr indent="0" lvl="0" marL="0" rtl="0" algn="ctr">
                        <a:spcBef>
                          <a:spcPts val="0"/>
                        </a:spcBef>
                        <a:spcAft>
                          <a:spcPts val="0"/>
                        </a:spcAft>
                        <a:buNone/>
                      </a:pPr>
                      <a:r>
                        <a:rPr b="1" lang="fr"/>
                        <a:t>Provider</a:t>
                      </a:r>
                      <a:endParaRPr b="1"/>
                    </a:p>
                  </a:txBody>
                  <a:tcPr marT="91425" marB="91425" marR="91425" marL="91425"/>
                </a:tc>
                <a:tc>
                  <a:txBody>
                    <a:bodyPr/>
                    <a:lstStyle/>
                    <a:p>
                      <a:pPr indent="0" lvl="0" marL="0" rtl="0" algn="ctr">
                        <a:spcBef>
                          <a:spcPts val="0"/>
                        </a:spcBef>
                        <a:spcAft>
                          <a:spcPts val="0"/>
                        </a:spcAft>
                        <a:buNone/>
                      </a:pPr>
                      <a:r>
                        <a:rPr b="1" lang="fr"/>
                        <a:t>Portée et durée de vie</a:t>
                      </a:r>
                      <a:endParaRPr b="1"/>
                    </a:p>
                  </a:txBody>
                  <a:tcPr marT="91425" marB="91425" marR="91425" marL="91425"/>
                </a:tc>
                <a:tc>
                  <a:txBody>
                    <a:bodyPr/>
                    <a:lstStyle/>
                    <a:p>
                      <a:pPr indent="0" lvl="0" marL="0" rtl="0" algn="ctr">
                        <a:spcBef>
                          <a:spcPts val="0"/>
                        </a:spcBef>
                        <a:spcAft>
                          <a:spcPts val="0"/>
                        </a:spcAft>
                        <a:buNone/>
                      </a:pPr>
                      <a:r>
                        <a:rPr b="1" lang="fr"/>
                        <a:t>Mise en place</a:t>
                      </a:r>
                      <a:endParaRPr b="1"/>
                    </a:p>
                  </a:txBody>
                  <a:tcPr marT="91425" marB="91425" marR="91425" marL="91425"/>
                </a:tc>
              </a:tr>
              <a:tr h="827350">
                <a:tc>
                  <a:txBody>
                    <a:bodyPr/>
                    <a:lstStyle/>
                    <a:p>
                      <a:pPr indent="0" lvl="0" marL="0" rtl="0" algn="l">
                        <a:spcBef>
                          <a:spcPts val="0"/>
                        </a:spcBef>
                        <a:spcAft>
                          <a:spcPts val="0"/>
                        </a:spcAft>
                        <a:buNone/>
                      </a:pPr>
                      <a:r>
                        <a:rPr lang="fr" sz="1300"/>
                        <a:t>Component</a:t>
                      </a:r>
                      <a:endParaRPr sz="1300"/>
                    </a:p>
                  </a:txBody>
                  <a:tcPr marT="91425" marB="91425" marR="91425" marL="91425"/>
                </a:tc>
                <a:tc>
                  <a:txBody>
                    <a:bodyPr/>
                    <a:lstStyle/>
                    <a:p>
                      <a:pPr indent="0" lvl="0" marL="0" rtl="0" algn="l">
                        <a:spcBef>
                          <a:spcPts val="0"/>
                        </a:spcBef>
                        <a:spcAft>
                          <a:spcPts val="0"/>
                        </a:spcAft>
                        <a:buNone/>
                      </a:pPr>
                      <a:r>
                        <a:rPr lang="fr" sz="1000"/>
                        <a:t>L’instance n’est disponible que durant la vie du composant. (voir </a:t>
                      </a:r>
                      <a:r>
                        <a:rPr i="1" lang="fr" sz="1000"/>
                        <a:t>Cycle de vie</a:t>
                      </a:r>
                      <a:r>
                        <a:rPr lang="fr" sz="1000"/>
                        <a:t>) Et uniquement dans le composant (et ses enfants) </a:t>
                      </a:r>
                      <a:r>
                        <a:rPr lang="fr" sz="1000">
                          <a:highlight>
                            <a:srgbClr val="FFFFFF"/>
                          </a:highlight>
                        </a:rPr>
                        <a:t>Une nouvelle instance du service sera instanciée à chaque appel de constructeur du composant</a:t>
                      </a:r>
                      <a:endParaRPr sz="1300"/>
                    </a:p>
                  </a:txBody>
                  <a:tcPr marT="91425" marB="91425" marR="91425" marL="91425"/>
                </a:tc>
                <a:tc>
                  <a:txBody>
                    <a:bodyPr/>
                    <a:lstStyle/>
                    <a:p>
                      <a:pPr indent="0" lvl="0" marL="0" rtl="0" algn="l">
                        <a:spcBef>
                          <a:spcPts val="0"/>
                        </a:spcBef>
                        <a:spcAft>
                          <a:spcPts val="0"/>
                        </a:spcAft>
                        <a:buNone/>
                      </a:pPr>
                      <a:r>
                        <a:rPr lang="fr" sz="1200"/>
                        <a:t>A définir dans le tableau </a:t>
                      </a:r>
                      <a:r>
                        <a:rPr b="1" lang="fr" sz="1200">
                          <a:solidFill>
                            <a:srgbClr val="1155CC"/>
                          </a:solidFill>
                        </a:rPr>
                        <a:t>providers</a:t>
                      </a:r>
                      <a:r>
                        <a:rPr lang="fr" sz="1200"/>
                        <a:t> de </a:t>
                      </a:r>
                      <a:r>
                        <a:rPr b="1" lang="fr" sz="1200">
                          <a:solidFill>
                            <a:srgbClr val="00FF00"/>
                          </a:solidFill>
                        </a:rPr>
                        <a:t>@Component</a:t>
                      </a:r>
                      <a:endParaRPr b="1" sz="1200">
                        <a:solidFill>
                          <a:srgbClr val="00FF00"/>
                        </a:solidFill>
                      </a:endParaRPr>
                    </a:p>
                  </a:txBody>
                  <a:tcPr marT="91425" marB="91425" marR="91425" marL="91425"/>
                </a:tc>
              </a:tr>
              <a:tr h="749150">
                <a:tc>
                  <a:txBody>
                    <a:bodyPr/>
                    <a:lstStyle/>
                    <a:p>
                      <a:pPr indent="0" lvl="0" marL="0" rtl="0" algn="l">
                        <a:spcBef>
                          <a:spcPts val="0"/>
                        </a:spcBef>
                        <a:spcAft>
                          <a:spcPts val="0"/>
                        </a:spcAft>
                        <a:buNone/>
                      </a:pPr>
                      <a:r>
                        <a:rPr lang="fr" sz="1300"/>
                        <a:t>Module eager-loaded (Singleton)</a:t>
                      </a:r>
                      <a:endParaRPr sz="1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100">
                          <a:solidFill>
                            <a:schemeClr val="dk1"/>
                          </a:solidFill>
                        </a:rPr>
                        <a:t>Disponible pour toute l’application dès son lancement</a:t>
                      </a:r>
                      <a:endParaRPr sz="900"/>
                    </a:p>
                  </a:txBody>
                  <a:tcPr marT="91425" marB="91425" marR="91425" marL="91425"/>
                </a:tc>
                <a:tc rowSpan="3">
                  <a:txBody>
                    <a:bodyPr/>
                    <a:lstStyle/>
                    <a:p>
                      <a:pPr indent="0" lvl="0" marL="0" rtl="0" algn="l">
                        <a:spcBef>
                          <a:spcPts val="0"/>
                        </a:spcBef>
                        <a:spcAft>
                          <a:spcPts val="0"/>
                        </a:spcAft>
                        <a:buNone/>
                      </a:pPr>
                      <a:r>
                        <a:rPr lang="fr" sz="1100"/>
                        <a:t>Le paramètre </a:t>
                      </a:r>
                      <a:r>
                        <a:rPr b="1" lang="fr" sz="1100">
                          <a:solidFill>
                            <a:srgbClr val="6D9EEB"/>
                          </a:solidFill>
                        </a:rPr>
                        <a:t>p</a:t>
                      </a:r>
                      <a:r>
                        <a:rPr b="1" lang="fr" sz="1100">
                          <a:solidFill>
                            <a:srgbClr val="6D9EEB"/>
                          </a:solidFill>
                        </a:rPr>
                        <a:t>rovidedIn</a:t>
                      </a:r>
                      <a:r>
                        <a:rPr lang="fr" sz="1100"/>
                        <a:t> de </a:t>
                      </a:r>
                      <a:r>
                        <a:rPr b="1" lang="fr" sz="1100">
                          <a:solidFill>
                            <a:srgbClr val="00FF00"/>
                          </a:solidFill>
                        </a:rPr>
                        <a:t>@Injectable</a:t>
                      </a:r>
                      <a:r>
                        <a:rPr lang="fr" sz="1100"/>
                        <a:t> définit le provider du service </a:t>
                      </a:r>
                      <a:r>
                        <a:rPr b="1" lang="fr" sz="1100"/>
                        <a:t>‘</a:t>
                      </a:r>
                      <a:r>
                        <a:rPr b="1" lang="fr" sz="1100">
                          <a:solidFill>
                            <a:srgbClr val="CC0000"/>
                          </a:solidFill>
                        </a:rPr>
                        <a:t>root</a:t>
                      </a:r>
                      <a:r>
                        <a:rPr b="1" lang="fr" sz="1100"/>
                        <a:t>’ </a:t>
                      </a:r>
                      <a:r>
                        <a:rPr lang="fr" sz="1100"/>
                        <a:t>ou </a:t>
                      </a:r>
                      <a:r>
                        <a:rPr b="1" lang="fr" sz="1100"/>
                        <a:t>‘</a:t>
                      </a:r>
                      <a:r>
                        <a:rPr b="1" lang="fr" sz="1100">
                          <a:solidFill>
                            <a:srgbClr val="CC0000"/>
                          </a:solidFill>
                        </a:rPr>
                        <a:t>nom_du_module</a:t>
                      </a:r>
                      <a:r>
                        <a:rPr b="1" lang="fr" sz="1100"/>
                        <a:t>’</a:t>
                      </a:r>
                      <a:endParaRPr sz="1100"/>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fr" sz="1200">
                          <a:solidFill>
                            <a:schemeClr val="dk1"/>
                          </a:solidFill>
                        </a:rPr>
                        <a:t>Ou dans le tableau </a:t>
                      </a:r>
                      <a:r>
                        <a:rPr b="1" lang="fr" sz="1200">
                          <a:solidFill>
                            <a:srgbClr val="1155CC"/>
                          </a:solidFill>
                        </a:rPr>
                        <a:t>providers</a:t>
                      </a:r>
                      <a:r>
                        <a:rPr lang="fr" sz="1200">
                          <a:solidFill>
                            <a:schemeClr val="dk1"/>
                          </a:solidFill>
                        </a:rPr>
                        <a:t> de </a:t>
                      </a:r>
                      <a:r>
                        <a:rPr b="1" lang="fr" sz="1200">
                          <a:solidFill>
                            <a:srgbClr val="00FF00"/>
                          </a:solidFill>
                        </a:rPr>
                        <a:t>@NgModule</a:t>
                      </a:r>
                      <a:endParaRPr/>
                    </a:p>
                  </a:txBody>
                  <a:tcPr marT="91425" marB="91425" marR="91425" marL="91425"/>
                </a:tc>
              </a:tr>
              <a:tr h="560200">
                <a:tc>
                  <a:txBody>
                    <a:bodyPr/>
                    <a:lstStyle/>
                    <a:p>
                      <a:pPr indent="0" lvl="0" marL="0" rtl="0" algn="l">
                        <a:spcBef>
                          <a:spcPts val="0"/>
                        </a:spcBef>
                        <a:spcAft>
                          <a:spcPts val="0"/>
                        </a:spcAft>
                        <a:buNone/>
                      </a:pPr>
                      <a:r>
                        <a:rPr lang="fr" sz="1300"/>
                        <a:t>Module lazy-loaded </a:t>
                      </a:r>
                      <a:r>
                        <a:rPr lang="fr" sz="1300">
                          <a:solidFill>
                            <a:schemeClr val="dk1"/>
                          </a:solidFill>
                        </a:rPr>
                        <a:t>(Singleton)</a:t>
                      </a:r>
                      <a:endParaRPr sz="1300"/>
                    </a:p>
                  </a:txBody>
                  <a:tcPr marT="91425" marB="91425" marR="91425" marL="91425"/>
                </a:tc>
                <a:tc>
                  <a:txBody>
                    <a:bodyPr/>
                    <a:lstStyle/>
                    <a:p>
                      <a:pPr indent="0" lvl="0" marL="0" rtl="0" algn="l">
                        <a:spcBef>
                          <a:spcPts val="0"/>
                        </a:spcBef>
                        <a:spcAft>
                          <a:spcPts val="0"/>
                        </a:spcAft>
                        <a:buNone/>
                      </a:pPr>
                      <a:r>
                        <a:rPr lang="fr" sz="1000"/>
                        <a:t>Disponible à partir du moment ou le module est chargé. Peut causer des erreurs s’il est injecté avant que le module ne soit chargé</a:t>
                      </a:r>
                      <a:endParaRPr sz="1000"/>
                    </a:p>
                  </a:txBody>
                  <a:tcPr marT="91425" marB="91425" marR="91425" marL="91425"/>
                </a:tc>
                <a:tc vMerge="1"/>
              </a:tr>
              <a:tr h="560200">
                <a:tc>
                  <a:txBody>
                    <a:bodyPr/>
                    <a:lstStyle/>
                    <a:p>
                      <a:pPr indent="0" lvl="0" marL="0" rtl="0" algn="l">
                        <a:spcBef>
                          <a:spcPts val="0"/>
                        </a:spcBef>
                        <a:spcAft>
                          <a:spcPts val="0"/>
                        </a:spcAft>
                        <a:buNone/>
                      </a:pPr>
                      <a:r>
                        <a:rPr lang="fr" sz="1300"/>
                        <a:t>Root Module</a:t>
                      </a:r>
                      <a:endParaRPr sz="1300"/>
                    </a:p>
                    <a:p>
                      <a:pPr indent="0" lvl="0" marL="0" rtl="0" algn="l">
                        <a:spcBef>
                          <a:spcPts val="0"/>
                        </a:spcBef>
                        <a:spcAft>
                          <a:spcPts val="0"/>
                        </a:spcAft>
                        <a:buClr>
                          <a:schemeClr val="dk1"/>
                        </a:buClr>
                        <a:buSzPts val="1100"/>
                        <a:buFont typeface="Arial"/>
                        <a:buNone/>
                      </a:pPr>
                      <a:r>
                        <a:rPr lang="fr" sz="1300">
                          <a:solidFill>
                            <a:schemeClr val="dk1"/>
                          </a:solidFill>
                        </a:rPr>
                        <a:t>(Singleton)</a:t>
                      </a:r>
                      <a:endParaRPr sz="1300"/>
                    </a:p>
                  </a:txBody>
                  <a:tcPr marT="91425" marB="91425" marR="91425" marL="91425"/>
                </a:tc>
                <a:tc>
                  <a:txBody>
                    <a:bodyPr/>
                    <a:lstStyle/>
                    <a:p>
                      <a:pPr indent="0" lvl="0" marL="0" rtl="0" algn="l">
                        <a:spcBef>
                          <a:spcPts val="0"/>
                        </a:spcBef>
                        <a:spcAft>
                          <a:spcPts val="0"/>
                        </a:spcAft>
                        <a:buNone/>
                      </a:pPr>
                      <a:r>
                        <a:rPr lang="fr" sz="1100"/>
                        <a:t>Disponible pour toute l’application dès son lancement</a:t>
                      </a:r>
                      <a:endParaRPr sz="1100"/>
                    </a:p>
                  </a:txBody>
                  <a:tcPr marT="91425" marB="91425" marR="91425" marL="91425"/>
                </a:tc>
                <a:tc vMerge="1"/>
              </a:tr>
            </a:tbl>
          </a:graphicData>
        </a:graphic>
      </p:graphicFrame>
      <p:pic>
        <p:nvPicPr>
          <p:cNvPr id="692" name="Google Shape;692;p82"/>
          <p:cNvPicPr preferRelativeResize="0"/>
          <p:nvPr/>
        </p:nvPicPr>
        <p:blipFill>
          <a:blip r:embed="rId3">
            <a:alphaModFix/>
          </a:blip>
          <a:stretch>
            <a:fillRect/>
          </a:stretch>
        </p:blipFill>
        <p:spPr>
          <a:xfrm>
            <a:off x="6137975" y="3093473"/>
            <a:ext cx="1901825" cy="646950"/>
          </a:xfrm>
          <a:prstGeom prst="rect">
            <a:avLst/>
          </a:prstGeom>
          <a:noFill/>
          <a:ln>
            <a:noFill/>
          </a:ln>
        </p:spPr>
      </p:pic>
      <p:pic>
        <p:nvPicPr>
          <p:cNvPr id="693" name="Google Shape;693;p82"/>
          <p:cNvPicPr preferRelativeResize="0"/>
          <p:nvPr/>
        </p:nvPicPr>
        <p:blipFill>
          <a:blip r:embed="rId4">
            <a:alphaModFix/>
          </a:blip>
          <a:stretch>
            <a:fillRect/>
          </a:stretch>
        </p:blipFill>
        <p:spPr>
          <a:xfrm>
            <a:off x="6678700" y="1856400"/>
            <a:ext cx="2051875" cy="4792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699" name="Google Shape;699;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Optimiser la liste de course avec l’utilisation d’un service qui gère la liste et les méthodes qui peuvent s’y appliquer</a:t>
            </a:r>
            <a:endParaRPr/>
          </a:p>
          <a:p>
            <a:pPr indent="0" lvl="0" marL="0" rtl="0" algn="l">
              <a:spcBef>
                <a:spcPts val="1600"/>
              </a:spcBef>
              <a:spcAft>
                <a:spcPts val="1600"/>
              </a:spcAft>
              <a:buNone/>
            </a:pPr>
            <a:r>
              <a:rPr lang="fr"/>
              <a:t>Ajouter la possibilité de gérer le nombre d’articles voulu (Ex : Lait x 6, Tomates x 3, …)</a:t>
            </a:r>
            <a:endParaRPr/>
          </a:p>
        </p:txBody>
      </p:sp>
      <p:sp>
        <p:nvSpPr>
          <p:cNvPr id="700" name="Google Shape;700;p8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4"/>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8 Formulaires</a:t>
            </a:r>
            <a:endParaRPr/>
          </a:p>
        </p:txBody>
      </p:sp>
      <p:sp>
        <p:nvSpPr>
          <p:cNvPr id="706" name="Google Shape;706;p84"/>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
        <p:nvSpPr>
          <p:cNvPr id="707" name="Google Shape;707;p8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5"/>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14" name="Google Shape;714;p85"/>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Les formulaires</a:t>
            </a:r>
            <a:endParaRPr u="sng"/>
          </a:p>
          <a:p>
            <a:pPr indent="0" lvl="0" marL="0" rtl="0" algn="l">
              <a:spcBef>
                <a:spcPts val="1600"/>
              </a:spcBef>
              <a:spcAft>
                <a:spcPts val="0"/>
              </a:spcAft>
              <a:buNone/>
            </a:pPr>
            <a:r>
              <a:rPr lang="fr"/>
              <a:t>8.1 Les différents formulaires</a:t>
            </a:r>
            <a:endParaRPr/>
          </a:p>
          <a:p>
            <a:pPr indent="0" lvl="0" marL="0" rtl="0" algn="l">
              <a:spcBef>
                <a:spcPts val="1600"/>
              </a:spcBef>
              <a:spcAft>
                <a:spcPts val="0"/>
              </a:spcAft>
              <a:buNone/>
            </a:pPr>
            <a:r>
              <a:rPr lang="fr"/>
              <a:t>8.2 FormBuilder</a:t>
            </a:r>
            <a:endParaRPr/>
          </a:p>
          <a:p>
            <a:pPr indent="0" lvl="0" marL="0" rtl="0" algn="l">
              <a:spcBef>
                <a:spcPts val="1600"/>
              </a:spcBef>
              <a:spcAft>
                <a:spcPts val="0"/>
              </a:spcAft>
              <a:buNone/>
            </a:pPr>
            <a:r>
              <a:rPr lang="fr"/>
              <a:t>8.3 FormControl</a:t>
            </a:r>
            <a:endParaRPr/>
          </a:p>
          <a:p>
            <a:pPr indent="0" lvl="0" marL="0" rtl="0" algn="l">
              <a:spcBef>
                <a:spcPts val="1600"/>
              </a:spcBef>
              <a:spcAft>
                <a:spcPts val="0"/>
              </a:spcAft>
              <a:buNone/>
            </a:pPr>
            <a:r>
              <a:rPr lang="fr"/>
              <a:t>8.4 FormGroup</a:t>
            </a:r>
            <a:endParaRPr/>
          </a:p>
          <a:p>
            <a:pPr indent="0" lvl="0" marL="0" rtl="0" algn="l">
              <a:spcBef>
                <a:spcPts val="1600"/>
              </a:spcBef>
              <a:spcAft>
                <a:spcPts val="0"/>
              </a:spcAft>
              <a:buNone/>
            </a:pPr>
            <a:r>
              <a:rPr lang="fr"/>
              <a:t>8.5 FormArray</a:t>
            </a:r>
            <a:endParaRPr/>
          </a:p>
          <a:p>
            <a:pPr indent="0" lvl="0" marL="0" rtl="0" algn="l">
              <a:spcBef>
                <a:spcPts val="1600"/>
              </a:spcBef>
              <a:spcAft>
                <a:spcPts val="0"/>
              </a:spcAft>
              <a:buNone/>
            </a:pPr>
            <a:r>
              <a:rPr lang="fr"/>
              <a:t>8.6 Validators</a:t>
            </a:r>
            <a:endParaRPr/>
          </a:p>
          <a:p>
            <a:pPr indent="0" lvl="0" marL="0" rtl="0" algn="l">
              <a:spcBef>
                <a:spcPts val="1600"/>
              </a:spcBef>
              <a:spcAft>
                <a:spcPts val="1600"/>
              </a:spcAft>
              <a:buNone/>
            </a:pPr>
            <a:r>
              <a:rPr lang="fr"/>
              <a:t>8.7 Validation de formulaire</a:t>
            </a:r>
            <a:endParaRPr/>
          </a:p>
        </p:txBody>
      </p:sp>
      <p:sp>
        <p:nvSpPr>
          <p:cNvPr id="715" name="Google Shape;715;p85"/>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fr"/>
              <a:t>8.8 Récupération des données</a:t>
            </a:r>
            <a:endParaRPr/>
          </a:p>
          <a:p>
            <a:pPr indent="0" lvl="0" marL="0" rtl="0" algn="l">
              <a:spcBef>
                <a:spcPts val="1600"/>
              </a:spcBef>
              <a:spcAft>
                <a:spcPts val="1600"/>
              </a:spcAft>
              <a:buNone/>
            </a:pPr>
            <a:r>
              <a:rPr lang="fr"/>
              <a:t>8.9 Custom Validator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1.3 NodeJS</a:t>
            </a:r>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46" name="Google Shape;146;p2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47" name="Google Shape;147;p23"/>
          <p:cNvPicPr preferRelativeResize="0"/>
          <p:nvPr/>
        </p:nvPicPr>
        <p:blipFill>
          <a:blip r:embed="rId3">
            <a:alphaModFix/>
          </a:blip>
          <a:stretch>
            <a:fillRect/>
          </a:stretch>
        </p:blipFill>
        <p:spPr>
          <a:xfrm>
            <a:off x="360425" y="1201875"/>
            <a:ext cx="3616200" cy="2211900"/>
          </a:xfrm>
          <a:prstGeom prst="rect">
            <a:avLst/>
          </a:prstGeom>
          <a:noFill/>
          <a:ln>
            <a:noFill/>
          </a:ln>
        </p:spPr>
      </p:pic>
      <p:sp>
        <p:nvSpPr>
          <p:cNvPr id="148" name="Google Shape;148;p23"/>
          <p:cNvSpPr txBox="1"/>
          <p:nvPr/>
        </p:nvSpPr>
        <p:spPr>
          <a:xfrm>
            <a:off x="4226275" y="1277075"/>
            <a:ext cx="4064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En quelques mots : NodeJS est un environnement back-end développé en Javascript sur base de la machine virtuelle V8, moteur d’exécution JS (qui se cache dans Chrome).</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Il permet de manière très légère, de mettre en place des APIs (grâce à Express) et permet </a:t>
            </a:r>
            <a:r>
              <a:rPr lang="fr">
                <a:latin typeface="Cabin"/>
                <a:ea typeface="Cabin"/>
                <a:cs typeface="Cabin"/>
                <a:sym typeface="Cabin"/>
              </a:rPr>
              <a:t>l'exécution</a:t>
            </a:r>
            <a:r>
              <a:rPr lang="fr">
                <a:latin typeface="Cabin"/>
                <a:ea typeface="Cabin"/>
                <a:cs typeface="Cabin"/>
                <a:sym typeface="Cabin"/>
              </a:rPr>
              <a:t> du Javascript côté serveur.</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Il est associé à un gestionnaire de paquet - </a:t>
            </a:r>
            <a:r>
              <a:rPr b="1" lang="fr">
                <a:latin typeface="Cabin"/>
                <a:ea typeface="Cabin"/>
                <a:cs typeface="Cabin"/>
                <a:sym typeface="Cabin"/>
              </a:rPr>
              <a:t>NPM </a:t>
            </a:r>
            <a:r>
              <a:rPr lang="fr">
                <a:latin typeface="Cabin"/>
                <a:ea typeface="Cabin"/>
                <a:cs typeface="Cabin"/>
                <a:sym typeface="Cabin"/>
              </a:rPr>
              <a:t>- qui fonctionne via un terminal et permet d’ajouter des dépendances tel que Angular, à un projet.</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p:txBody>
      </p:sp>
      <p:sp>
        <p:nvSpPr>
          <p:cNvPr id="149" name="Google Shape;149;p23"/>
          <p:cNvSpPr txBox="1"/>
          <p:nvPr/>
        </p:nvSpPr>
        <p:spPr>
          <a:xfrm>
            <a:off x="1121825" y="3534825"/>
            <a:ext cx="24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latin typeface="Cabin"/>
                <a:ea typeface="Cabin"/>
                <a:cs typeface="Cabin"/>
                <a:sym typeface="Cabin"/>
                <a:hlinkClick r:id="rId4"/>
              </a:rPr>
              <a:t>https://nodejs.org/en/</a:t>
            </a:r>
            <a:endParaRPr>
              <a:latin typeface="Cabin"/>
              <a:ea typeface="Cabin"/>
              <a:cs typeface="Cabin"/>
              <a:sym typeface="Cabi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8.1 Les différents formulaires</a:t>
            </a:r>
            <a:endParaRPr/>
          </a:p>
        </p:txBody>
      </p:sp>
      <p:sp>
        <p:nvSpPr>
          <p:cNvPr id="721" name="Google Shape;721;p8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22" name="Google Shape;722;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t>La plupart des interactions utilisateur se font au travers de formulaires. Nous avons deux options à notre portée. </a:t>
            </a:r>
            <a:endParaRPr sz="1700"/>
          </a:p>
          <a:p>
            <a:pPr indent="-336550" lvl="0" marL="457200" rtl="0" algn="l">
              <a:spcBef>
                <a:spcPts val="1600"/>
              </a:spcBef>
              <a:spcAft>
                <a:spcPts val="0"/>
              </a:spcAft>
              <a:buSzPts val="1700"/>
              <a:buChar char="-"/>
            </a:pPr>
            <a:r>
              <a:rPr b="1" lang="fr" sz="1700"/>
              <a:t>Template-driven Forms =&gt; </a:t>
            </a:r>
            <a:r>
              <a:rPr b="1" lang="fr" sz="1700"/>
              <a:t>Input</a:t>
            </a:r>
            <a:r>
              <a:rPr lang="fr" sz="1700"/>
              <a:t> lié à une propriété par </a:t>
            </a:r>
            <a:r>
              <a:rPr b="1" i="1" lang="fr" sz="1700"/>
              <a:t>Two-way binding.</a:t>
            </a:r>
            <a:r>
              <a:rPr lang="fr" sz="1700"/>
              <a:t> </a:t>
            </a:r>
            <a:endParaRPr sz="1700"/>
          </a:p>
          <a:p>
            <a:pPr indent="0" lvl="0" marL="0" rtl="0" algn="l">
              <a:spcBef>
                <a:spcPts val="1600"/>
              </a:spcBef>
              <a:spcAft>
                <a:spcPts val="0"/>
              </a:spcAft>
              <a:buNone/>
            </a:pPr>
            <a:r>
              <a:rPr lang="fr" sz="1700"/>
              <a:t>		</a:t>
            </a:r>
            <a:r>
              <a:rPr lang="fr" sz="1400">
                <a:solidFill>
                  <a:srgbClr val="FF0000"/>
                </a:solidFill>
              </a:rPr>
              <a:t>Rappel : Il faut </a:t>
            </a:r>
            <a:r>
              <a:rPr lang="fr" sz="1400">
                <a:solidFill>
                  <a:srgbClr val="FF0000"/>
                </a:solidFill>
              </a:rPr>
              <a:t>importer </a:t>
            </a:r>
            <a:r>
              <a:rPr b="1" lang="fr" sz="1400">
                <a:solidFill>
                  <a:srgbClr val="FF0000"/>
                </a:solidFill>
              </a:rPr>
              <a:t>FormsModule </a:t>
            </a:r>
            <a:r>
              <a:rPr lang="fr" sz="1400">
                <a:solidFill>
                  <a:srgbClr val="FF0000"/>
                </a:solidFill>
              </a:rPr>
              <a:t>au niveau du module ou de l’app</a:t>
            </a:r>
            <a:endParaRPr sz="1700"/>
          </a:p>
          <a:p>
            <a:pPr indent="-336550" lvl="0" marL="457200" rtl="0" algn="l">
              <a:spcBef>
                <a:spcPts val="1600"/>
              </a:spcBef>
              <a:spcAft>
                <a:spcPts val="0"/>
              </a:spcAft>
              <a:buSzPts val="1700"/>
              <a:buChar char="-"/>
            </a:pPr>
            <a:r>
              <a:rPr b="1" lang="fr" sz="1700"/>
              <a:t>Reactive Forms </a:t>
            </a:r>
            <a:r>
              <a:rPr lang="fr" sz="1700"/>
              <a:t>permettant de gérer des groupes de </a:t>
            </a:r>
            <a:r>
              <a:rPr i="1" lang="fr" sz="1700"/>
              <a:t>contrôle </a:t>
            </a:r>
            <a:r>
              <a:rPr lang="fr" sz="1700"/>
              <a:t>et de valider les champs de formulaires</a:t>
            </a:r>
            <a:endParaRPr sz="1700"/>
          </a:p>
          <a:p>
            <a:pPr indent="0" lvl="0" marL="0" rtl="0" algn="l">
              <a:spcBef>
                <a:spcPts val="1600"/>
              </a:spcBef>
              <a:spcAft>
                <a:spcPts val="0"/>
              </a:spcAft>
              <a:buNone/>
            </a:pPr>
            <a:r>
              <a:rPr lang="fr" sz="1700"/>
              <a:t>		</a:t>
            </a:r>
            <a:r>
              <a:rPr lang="fr" sz="1400">
                <a:solidFill>
                  <a:srgbClr val="FF0000"/>
                </a:solidFill>
              </a:rPr>
              <a:t>Il est nécessaire d’importer </a:t>
            </a:r>
            <a:r>
              <a:rPr b="1" lang="fr" sz="1400">
                <a:solidFill>
                  <a:srgbClr val="FF0000"/>
                </a:solidFill>
              </a:rPr>
              <a:t>ReactiveFormsModule </a:t>
            </a:r>
            <a:r>
              <a:rPr lang="fr" sz="1400">
                <a:solidFill>
                  <a:srgbClr val="FF0000"/>
                </a:solidFill>
              </a:rPr>
              <a:t>au niveau du module ou de l’app</a:t>
            </a:r>
            <a:endParaRPr sz="1400">
              <a:solidFill>
                <a:srgbClr val="FF0000"/>
              </a:solidFill>
            </a:endParaRPr>
          </a:p>
          <a:p>
            <a:pPr indent="0" lvl="0" marL="0" rtl="0" algn="l">
              <a:spcBef>
                <a:spcPts val="1600"/>
              </a:spcBef>
              <a:spcAft>
                <a:spcPts val="1600"/>
              </a:spcAft>
              <a:buNone/>
            </a:pPr>
            <a:r>
              <a:rPr lang="fr" sz="1400">
                <a:solidFill>
                  <a:srgbClr val="FF0000"/>
                </a:solidFill>
              </a:rPr>
              <a:t>					</a:t>
            </a:r>
            <a:r>
              <a:rPr b="1" lang="fr" sz="1400">
                <a:solidFill>
                  <a:srgbClr val="000000"/>
                </a:solidFill>
              </a:rPr>
              <a:t>Nous allons privilégié les Reactive Forms</a:t>
            </a:r>
            <a:endParaRPr b="1" sz="14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8.2 Le FormBuilder</a:t>
            </a:r>
            <a:endParaRPr/>
          </a:p>
        </p:txBody>
      </p:sp>
      <p:sp>
        <p:nvSpPr>
          <p:cNvPr id="728" name="Google Shape;728;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La classe intégrée à Angular, </a:t>
            </a:r>
            <a:r>
              <a:rPr b="1" lang="fr" sz="1600"/>
              <a:t>FormBuilder, </a:t>
            </a:r>
            <a:r>
              <a:rPr lang="fr" sz="1600"/>
              <a:t>nous permet de déclarer facilement nos formulaires réactifs. Elle devra être </a:t>
            </a:r>
            <a:r>
              <a:rPr lang="fr" sz="1600"/>
              <a:t>injecté</a:t>
            </a:r>
            <a:r>
              <a:rPr lang="fr" sz="1600"/>
              <a:t> dans le constructeur. L’objet ainsi instancié s’occupera de gérer les “</a:t>
            </a:r>
            <a:r>
              <a:rPr b="1" i="1" lang="fr" sz="1600"/>
              <a:t>contrôle</a:t>
            </a:r>
            <a:r>
              <a:rPr lang="fr" sz="1600"/>
              <a:t>” de formulaire et d’y inclure des “</a:t>
            </a:r>
            <a:r>
              <a:rPr b="1" i="1" lang="fr" sz="1600"/>
              <a:t>Validator</a:t>
            </a:r>
            <a:r>
              <a:rPr lang="fr" sz="1600"/>
              <a:t>”</a:t>
            </a:r>
            <a:endParaRPr sz="1600"/>
          </a:p>
          <a:p>
            <a:pPr indent="0" lvl="0" marL="0" rtl="0" algn="l">
              <a:spcBef>
                <a:spcPts val="1600"/>
              </a:spcBef>
              <a:spcAft>
                <a:spcPts val="1600"/>
              </a:spcAft>
              <a:buNone/>
            </a:pPr>
            <a:r>
              <a:t/>
            </a:r>
            <a:endParaRPr/>
          </a:p>
        </p:txBody>
      </p:sp>
      <p:sp>
        <p:nvSpPr>
          <p:cNvPr id="729" name="Google Shape;729;p8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730" name="Google Shape;730;p87"/>
          <p:cNvPicPr preferRelativeResize="0"/>
          <p:nvPr/>
        </p:nvPicPr>
        <p:blipFill>
          <a:blip r:embed="rId3">
            <a:alphaModFix/>
          </a:blip>
          <a:stretch>
            <a:fillRect/>
          </a:stretch>
        </p:blipFill>
        <p:spPr>
          <a:xfrm>
            <a:off x="311688" y="2401988"/>
            <a:ext cx="3438525" cy="733425"/>
          </a:xfrm>
          <a:prstGeom prst="rect">
            <a:avLst/>
          </a:prstGeom>
          <a:noFill/>
          <a:ln>
            <a:noFill/>
          </a:ln>
        </p:spPr>
      </p:pic>
      <p:sp>
        <p:nvSpPr>
          <p:cNvPr id="731" name="Google Shape;731;p87"/>
          <p:cNvSpPr txBox="1"/>
          <p:nvPr/>
        </p:nvSpPr>
        <p:spPr>
          <a:xfrm>
            <a:off x="3938725" y="2568613"/>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Sans oublier de l’importer de </a:t>
            </a:r>
            <a:r>
              <a:rPr b="1" i="1" lang="fr">
                <a:latin typeface="Cabin"/>
                <a:ea typeface="Cabin"/>
                <a:cs typeface="Cabin"/>
                <a:sym typeface="Cabin"/>
              </a:rPr>
              <a:t>@angular/forms</a:t>
            </a:r>
            <a:endParaRPr b="1" i="1">
              <a:latin typeface="Cabin"/>
              <a:ea typeface="Cabin"/>
              <a:cs typeface="Cabin"/>
              <a:sym typeface="Cabin"/>
            </a:endParaRPr>
          </a:p>
        </p:txBody>
      </p:sp>
      <p:pic>
        <p:nvPicPr>
          <p:cNvPr id="732" name="Google Shape;732;p87"/>
          <p:cNvPicPr preferRelativeResize="0"/>
          <p:nvPr/>
        </p:nvPicPr>
        <p:blipFill>
          <a:blip r:embed="rId4">
            <a:alphaModFix/>
          </a:blip>
          <a:stretch>
            <a:fillRect/>
          </a:stretch>
        </p:blipFill>
        <p:spPr>
          <a:xfrm>
            <a:off x="5884375" y="3335163"/>
            <a:ext cx="2781300" cy="1114425"/>
          </a:xfrm>
          <a:prstGeom prst="rect">
            <a:avLst/>
          </a:prstGeom>
          <a:noFill/>
          <a:ln>
            <a:noFill/>
          </a:ln>
        </p:spPr>
      </p:pic>
      <p:sp>
        <p:nvSpPr>
          <p:cNvPr id="733" name="Google Shape;733;p87"/>
          <p:cNvSpPr txBox="1"/>
          <p:nvPr/>
        </p:nvSpPr>
        <p:spPr>
          <a:xfrm>
            <a:off x="1876675" y="3454225"/>
            <a:ext cx="378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L’objet </a:t>
            </a:r>
            <a:r>
              <a:rPr b="1" lang="fr">
                <a:latin typeface="Cabin"/>
                <a:ea typeface="Cabin"/>
                <a:cs typeface="Cabin"/>
                <a:sym typeface="Cabin"/>
              </a:rPr>
              <a:t>_formBuilder</a:t>
            </a:r>
            <a:r>
              <a:rPr lang="fr">
                <a:latin typeface="Cabin"/>
                <a:ea typeface="Cabin"/>
                <a:cs typeface="Cabin"/>
                <a:sym typeface="Cabin"/>
              </a:rPr>
              <a:t> nous propose dès lors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3 possibilités : array, control et group</a:t>
            </a:r>
            <a:endParaRPr>
              <a:latin typeface="Cabin"/>
              <a:ea typeface="Cabin"/>
              <a:cs typeface="Cabin"/>
              <a:sym typeface="Cabi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8"/>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8.3 formControl</a:t>
            </a:r>
            <a:endParaRPr/>
          </a:p>
        </p:txBody>
      </p:sp>
      <p:sp>
        <p:nvSpPr>
          <p:cNvPr id="739" name="Google Shape;739;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contrôle est l’unité de base du formulaire, il représente un input présenté dans l’html</a:t>
            </a:r>
            <a:endParaRPr/>
          </a:p>
          <a:p>
            <a:pPr indent="0" lvl="0" marL="0" rtl="0" algn="l">
              <a:spcBef>
                <a:spcPts val="1600"/>
              </a:spcBef>
              <a:spcAft>
                <a:spcPts val="1600"/>
              </a:spcAft>
              <a:buNone/>
            </a:pPr>
            <a:r>
              <a:t/>
            </a:r>
            <a:endParaRPr/>
          </a:p>
        </p:txBody>
      </p:sp>
      <p:sp>
        <p:nvSpPr>
          <p:cNvPr id="740" name="Google Shape;740;p8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741" name="Google Shape;741;p88"/>
          <p:cNvPicPr preferRelativeResize="0"/>
          <p:nvPr/>
        </p:nvPicPr>
        <p:blipFill>
          <a:blip r:embed="rId3">
            <a:alphaModFix/>
          </a:blip>
          <a:stretch>
            <a:fillRect/>
          </a:stretch>
        </p:blipFill>
        <p:spPr>
          <a:xfrm>
            <a:off x="2087000" y="1696150"/>
            <a:ext cx="4970003" cy="269825"/>
          </a:xfrm>
          <a:prstGeom prst="rect">
            <a:avLst/>
          </a:prstGeom>
          <a:noFill/>
          <a:ln>
            <a:noFill/>
          </a:ln>
        </p:spPr>
      </p:pic>
      <p:pic>
        <p:nvPicPr>
          <p:cNvPr id="742" name="Google Shape;742;p88"/>
          <p:cNvPicPr preferRelativeResize="0"/>
          <p:nvPr/>
        </p:nvPicPr>
        <p:blipFill>
          <a:blip r:embed="rId4">
            <a:alphaModFix/>
          </a:blip>
          <a:stretch>
            <a:fillRect/>
          </a:stretch>
        </p:blipFill>
        <p:spPr>
          <a:xfrm>
            <a:off x="1616975" y="3447000"/>
            <a:ext cx="5910038" cy="269825"/>
          </a:xfrm>
          <a:prstGeom prst="rect">
            <a:avLst/>
          </a:prstGeom>
          <a:noFill/>
          <a:ln>
            <a:noFill/>
          </a:ln>
        </p:spPr>
      </p:pic>
      <p:sp>
        <p:nvSpPr>
          <p:cNvPr id="743" name="Google Shape;743;p88"/>
          <p:cNvSpPr txBox="1"/>
          <p:nvPr/>
        </p:nvSpPr>
        <p:spPr>
          <a:xfrm>
            <a:off x="905525" y="2079150"/>
            <a:ext cx="2781300" cy="98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Le premier paramètre de construction permet de définir la valeur d’initialisation contenue dans l’input lié à notre contrôle.</a:t>
            </a:r>
            <a:endParaRPr sz="1300">
              <a:latin typeface="Cabin"/>
              <a:ea typeface="Cabin"/>
              <a:cs typeface="Cabin"/>
              <a:sym typeface="Cabin"/>
            </a:endParaRPr>
          </a:p>
        </p:txBody>
      </p:sp>
      <p:sp>
        <p:nvSpPr>
          <p:cNvPr id="744" name="Google Shape;744;p88"/>
          <p:cNvSpPr txBox="1"/>
          <p:nvPr/>
        </p:nvSpPr>
        <p:spPr>
          <a:xfrm>
            <a:off x="5029000" y="2179200"/>
            <a:ext cx="3104700" cy="78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dk1"/>
                </a:solidFill>
                <a:latin typeface="Cabin"/>
                <a:ea typeface="Cabin"/>
                <a:cs typeface="Cabin"/>
                <a:sym typeface="Cabin"/>
              </a:rPr>
              <a:t>Le second représente le/les </a:t>
            </a:r>
            <a:r>
              <a:rPr b="1" lang="fr" sz="1300">
                <a:solidFill>
                  <a:schemeClr val="dk1"/>
                </a:solidFill>
                <a:latin typeface="Cabin"/>
                <a:ea typeface="Cabin"/>
                <a:cs typeface="Cabin"/>
                <a:sym typeface="Cabin"/>
              </a:rPr>
              <a:t>Validator</a:t>
            </a:r>
            <a:r>
              <a:rPr lang="fr" sz="1300">
                <a:solidFill>
                  <a:schemeClr val="dk1"/>
                </a:solidFill>
                <a:latin typeface="Cabin"/>
                <a:ea typeface="Cabin"/>
                <a:cs typeface="Cabin"/>
                <a:sym typeface="Cabin"/>
              </a:rPr>
              <a:t>(s) que nous voudrions appliquer au contrôle.</a:t>
            </a:r>
            <a:endParaRPr sz="1300">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rPr lang="fr" sz="1300">
                <a:solidFill>
                  <a:srgbClr val="FF0000"/>
                </a:solidFill>
                <a:latin typeface="Cabin"/>
                <a:ea typeface="Cabin"/>
                <a:cs typeface="Cabin"/>
                <a:sym typeface="Cabin"/>
              </a:rPr>
              <a:t>=&gt; voir plus loin dans le chapitre</a:t>
            </a:r>
            <a:endParaRPr sz="1300">
              <a:solidFill>
                <a:srgbClr val="FF0000"/>
              </a:solidFill>
              <a:latin typeface="Cabin"/>
              <a:ea typeface="Cabin"/>
              <a:cs typeface="Cabin"/>
              <a:sym typeface="Cabin"/>
            </a:endParaRPr>
          </a:p>
        </p:txBody>
      </p:sp>
      <p:sp>
        <p:nvSpPr>
          <p:cNvPr id="745" name="Google Shape;745;p88"/>
          <p:cNvSpPr txBox="1"/>
          <p:nvPr/>
        </p:nvSpPr>
        <p:spPr>
          <a:xfrm>
            <a:off x="1309050" y="3953275"/>
            <a:ext cx="667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Nous </a:t>
            </a:r>
            <a:r>
              <a:rPr lang="fr">
                <a:latin typeface="Cabin"/>
                <a:ea typeface="Cabin"/>
                <a:cs typeface="Cabin"/>
                <a:sym typeface="Cabin"/>
              </a:rPr>
              <a:t>préférons</a:t>
            </a:r>
            <a:r>
              <a:rPr lang="fr">
                <a:latin typeface="Cabin"/>
                <a:ea typeface="Cabin"/>
                <a:cs typeface="Cabin"/>
                <a:sym typeface="Cabin"/>
              </a:rPr>
              <a:t> laisser le soin au </a:t>
            </a:r>
            <a:r>
              <a:rPr b="1" lang="fr">
                <a:latin typeface="Cabin"/>
                <a:ea typeface="Cabin"/>
                <a:cs typeface="Cabin"/>
                <a:sym typeface="Cabin"/>
              </a:rPr>
              <a:t>FormBuilder</a:t>
            </a:r>
            <a:r>
              <a:rPr lang="fr">
                <a:latin typeface="Cabin"/>
                <a:ea typeface="Cabin"/>
                <a:cs typeface="Cabin"/>
                <a:sym typeface="Cabin"/>
              </a:rPr>
              <a:t>, de gérer la création et l’instance de notre contrôle. Le laissant jouer son rôle de chef d’orchestre pour les </a:t>
            </a:r>
            <a:r>
              <a:rPr b="1" lang="fr">
                <a:latin typeface="Cabin"/>
                <a:ea typeface="Cabin"/>
                <a:cs typeface="Cabin"/>
                <a:sym typeface="Cabin"/>
              </a:rPr>
              <a:t>Reactive Forms</a:t>
            </a:r>
            <a:endParaRPr b="1">
              <a:latin typeface="Cabin"/>
              <a:ea typeface="Cabin"/>
              <a:cs typeface="Cabin"/>
              <a:sym typeface="Cabi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9"/>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8.3 formControl</a:t>
            </a:r>
            <a:endParaRPr/>
          </a:p>
        </p:txBody>
      </p:sp>
      <p:sp>
        <p:nvSpPr>
          <p:cNvPr id="751" name="Google Shape;751;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Une fois notre contrôle défini côté TS, nous devrons le lié à un Input de formulaire par l’attribut </a:t>
            </a:r>
            <a:r>
              <a:rPr b="1" lang="fr">
                <a:solidFill>
                  <a:srgbClr val="3C78D8"/>
                </a:solidFill>
              </a:rPr>
              <a:t>formControlName</a:t>
            </a:r>
            <a:endParaRPr b="1">
              <a:solidFill>
                <a:srgbClr val="3C78D8"/>
              </a:solidFill>
            </a:endParaRPr>
          </a:p>
        </p:txBody>
      </p:sp>
      <p:sp>
        <p:nvSpPr>
          <p:cNvPr id="752" name="Google Shape;752;p8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753" name="Google Shape;753;p89"/>
          <p:cNvPicPr preferRelativeResize="0"/>
          <p:nvPr/>
        </p:nvPicPr>
        <p:blipFill>
          <a:blip r:embed="rId3">
            <a:alphaModFix/>
          </a:blip>
          <a:stretch>
            <a:fillRect/>
          </a:stretch>
        </p:blipFill>
        <p:spPr>
          <a:xfrm>
            <a:off x="2238238" y="2219325"/>
            <a:ext cx="4791075" cy="704850"/>
          </a:xfrm>
          <a:prstGeom prst="rect">
            <a:avLst/>
          </a:prstGeom>
          <a:noFill/>
          <a:ln>
            <a:noFill/>
          </a:ln>
        </p:spPr>
      </p:pic>
      <p:sp>
        <p:nvSpPr>
          <p:cNvPr id="754" name="Google Shape;754;p89"/>
          <p:cNvSpPr txBox="1"/>
          <p:nvPr/>
        </p:nvSpPr>
        <p:spPr>
          <a:xfrm>
            <a:off x="1007850" y="3417425"/>
            <a:ext cx="6672600" cy="615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latin typeface="Cabin"/>
                <a:ea typeface="Cabin"/>
                <a:cs typeface="Cabin"/>
                <a:sym typeface="Cabin"/>
              </a:rPr>
              <a:t>Remarque : Nous utiliserons très rarement un contrôle seul. Nous </a:t>
            </a:r>
            <a:r>
              <a:rPr lang="fr">
                <a:solidFill>
                  <a:srgbClr val="FF0000"/>
                </a:solidFill>
                <a:latin typeface="Cabin"/>
                <a:ea typeface="Cabin"/>
                <a:cs typeface="Cabin"/>
                <a:sym typeface="Cabin"/>
              </a:rPr>
              <a:t>préférons</a:t>
            </a:r>
            <a:r>
              <a:rPr lang="fr">
                <a:solidFill>
                  <a:srgbClr val="FF0000"/>
                </a:solidFill>
                <a:latin typeface="Cabin"/>
                <a:ea typeface="Cabin"/>
                <a:cs typeface="Cabin"/>
                <a:sym typeface="Cabin"/>
              </a:rPr>
              <a:t> utiliser l’option du Template-Driven Form le cas échéant</a:t>
            </a:r>
            <a:endParaRPr>
              <a:solidFill>
                <a:srgbClr val="FF0000"/>
              </a:solidFill>
              <a:latin typeface="Cabin"/>
              <a:ea typeface="Cabin"/>
              <a:cs typeface="Cabin"/>
              <a:sym typeface="Cabi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58" name="Shape 758"/>
        <p:cNvGrpSpPr/>
        <p:nvPr/>
      </p:nvGrpSpPr>
      <p:grpSpPr>
        <a:xfrm>
          <a:off x="0" y="0"/>
          <a:ext cx="0" cy="0"/>
          <a:chOff x="0" y="0"/>
          <a:chExt cx="0" cy="0"/>
        </a:xfrm>
      </p:grpSpPr>
      <p:sp>
        <p:nvSpPr>
          <p:cNvPr id="759" name="Google Shape;759;p9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8.4 formGroup</a:t>
            </a:r>
            <a:endParaRPr/>
          </a:p>
        </p:txBody>
      </p:sp>
      <p:sp>
        <p:nvSpPr>
          <p:cNvPr id="760" name="Google Shape;760;p90"/>
          <p:cNvSpPr txBox="1"/>
          <p:nvPr>
            <p:ph idx="1" type="body"/>
          </p:nvPr>
        </p:nvSpPr>
        <p:spPr>
          <a:xfrm>
            <a:off x="311700" y="1152475"/>
            <a:ext cx="4116000" cy="1345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fr"/>
              <a:t>Un </a:t>
            </a:r>
            <a:r>
              <a:rPr b="1" lang="fr"/>
              <a:t>FormGroup </a:t>
            </a:r>
            <a:r>
              <a:rPr lang="fr"/>
              <a:t>regroupe plusieurs </a:t>
            </a:r>
            <a:r>
              <a:rPr b="1" lang="fr"/>
              <a:t>FormControl, </a:t>
            </a:r>
            <a:r>
              <a:rPr lang="fr"/>
              <a:t>voir un formulaire complet pour aider à la validation globale de celui ci.</a:t>
            </a:r>
            <a:endParaRPr/>
          </a:p>
        </p:txBody>
      </p:sp>
      <p:sp>
        <p:nvSpPr>
          <p:cNvPr id="761" name="Google Shape;761;p9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762" name="Google Shape;762;p90"/>
          <p:cNvPicPr preferRelativeResize="0"/>
          <p:nvPr/>
        </p:nvPicPr>
        <p:blipFill>
          <a:blip r:embed="rId3">
            <a:alphaModFix/>
          </a:blip>
          <a:stretch>
            <a:fillRect/>
          </a:stretch>
        </p:blipFill>
        <p:spPr>
          <a:xfrm>
            <a:off x="5689775" y="1395750"/>
            <a:ext cx="2276475" cy="266700"/>
          </a:xfrm>
          <a:prstGeom prst="rect">
            <a:avLst/>
          </a:prstGeom>
          <a:noFill/>
          <a:ln>
            <a:noFill/>
          </a:ln>
        </p:spPr>
      </p:pic>
      <p:sp>
        <p:nvSpPr>
          <p:cNvPr id="763" name="Google Shape;763;p90"/>
          <p:cNvSpPr txBox="1"/>
          <p:nvPr/>
        </p:nvSpPr>
        <p:spPr>
          <a:xfrm>
            <a:off x="5263063" y="1297450"/>
            <a:ext cx="31299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Déclarons une propriété contenant le </a:t>
            </a:r>
            <a:r>
              <a:rPr b="1" lang="fr">
                <a:latin typeface="Cabin"/>
                <a:ea typeface="Cabin"/>
                <a:cs typeface="Cabin"/>
                <a:sym typeface="Cabin"/>
              </a:rPr>
              <a:t>FormGroup</a:t>
            </a:r>
            <a:endParaRPr b="1">
              <a:latin typeface="Cabin"/>
              <a:ea typeface="Cabin"/>
              <a:cs typeface="Cabin"/>
              <a:sym typeface="Cabin"/>
            </a:endParaRPr>
          </a:p>
        </p:txBody>
      </p:sp>
      <p:pic>
        <p:nvPicPr>
          <p:cNvPr id="764" name="Google Shape;764;p90"/>
          <p:cNvPicPr preferRelativeResize="0"/>
          <p:nvPr/>
        </p:nvPicPr>
        <p:blipFill>
          <a:blip r:embed="rId4">
            <a:alphaModFix/>
          </a:blip>
          <a:stretch>
            <a:fillRect/>
          </a:stretch>
        </p:blipFill>
        <p:spPr>
          <a:xfrm>
            <a:off x="384075" y="3430950"/>
            <a:ext cx="3953776" cy="915900"/>
          </a:xfrm>
          <a:prstGeom prst="rect">
            <a:avLst/>
          </a:prstGeom>
          <a:noFill/>
          <a:ln>
            <a:noFill/>
          </a:ln>
        </p:spPr>
      </p:pic>
      <p:sp>
        <p:nvSpPr>
          <p:cNvPr id="765" name="Google Shape;765;p90"/>
          <p:cNvSpPr txBox="1"/>
          <p:nvPr/>
        </p:nvSpPr>
        <p:spPr>
          <a:xfrm>
            <a:off x="4597488" y="3365550"/>
            <a:ext cx="423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Ensuite, nous initialisons le groupe en laissant le </a:t>
            </a:r>
            <a:r>
              <a:rPr b="1" lang="fr">
                <a:latin typeface="Cabin"/>
                <a:ea typeface="Cabin"/>
                <a:cs typeface="Cabin"/>
                <a:sym typeface="Cabin"/>
              </a:rPr>
              <a:t>FormBuilder </a:t>
            </a:r>
            <a:r>
              <a:rPr lang="fr">
                <a:latin typeface="Cabin"/>
                <a:ea typeface="Cabin"/>
                <a:cs typeface="Cabin"/>
                <a:sym typeface="Cabin"/>
              </a:rPr>
              <a:t>se charger de tout.</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La méthode </a:t>
            </a:r>
            <a:r>
              <a:rPr b="1" lang="fr">
                <a:latin typeface="Cabin"/>
                <a:ea typeface="Cabin"/>
                <a:cs typeface="Cabin"/>
                <a:sym typeface="Cabin"/>
              </a:rPr>
              <a:t>.group() </a:t>
            </a:r>
            <a:r>
              <a:rPr lang="fr">
                <a:latin typeface="Cabin"/>
                <a:ea typeface="Cabin"/>
                <a:cs typeface="Cabin"/>
                <a:sym typeface="Cabin"/>
              </a:rPr>
              <a:t>permet d’instancier un tableau d’objet de type </a:t>
            </a:r>
            <a:r>
              <a:rPr b="1" lang="fr">
                <a:latin typeface="Cabin"/>
                <a:ea typeface="Cabin"/>
                <a:cs typeface="Cabin"/>
                <a:sym typeface="Cabin"/>
              </a:rPr>
              <a:t>FormControl</a:t>
            </a:r>
            <a:r>
              <a:rPr lang="fr">
                <a:latin typeface="Cabin"/>
                <a:ea typeface="Cabin"/>
                <a:cs typeface="Cabin"/>
                <a:sym typeface="Cabin"/>
              </a:rPr>
              <a:t> très simplement</a:t>
            </a:r>
            <a:endParaRPr>
              <a:latin typeface="Cabin"/>
              <a:ea typeface="Cabin"/>
              <a:cs typeface="Cabin"/>
              <a:sym typeface="Cabin"/>
            </a:endParaRPr>
          </a:p>
        </p:txBody>
      </p:sp>
      <p:sp>
        <p:nvSpPr>
          <p:cNvPr id="766" name="Google Shape;766;p90"/>
          <p:cNvSpPr/>
          <p:nvPr/>
        </p:nvSpPr>
        <p:spPr>
          <a:xfrm>
            <a:off x="312775" y="3301575"/>
            <a:ext cx="8421900" cy="1110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9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8.4 formGroup</a:t>
            </a:r>
            <a:endParaRPr/>
          </a:p>
        </p:txBody>
      </p:sp>
      <p:sp>
        <p:nvSpPr>
          <p:cNvPr id="772" name="Google Shape;772;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773" name="Google Shape;773;p9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774" name="Google Shape;774;p91"/>
          <p:cNvPicPr preferRelativeResize="0"/>
          <p:nvPr/>
        </p:nvPicPr>
        <p:blipFill>
          <a:blip r:embed="rId3">
            <a:alphaModFix/>
          </a:blip>
          <a:stretch>
            <a:fillRect/>
          </a:stretch>
        </p:blipFill>
        <p:spPr>
          <a:xfrm>
            <a:off x="2200275" y="2384425"/>
            <a:ext cx="4743450" cy="952500"/>
          </a:xfrm>
          <a:prstGeom prst="rect">
            <a:avLst/>
          </a:prstGeom>
          <a:noFill/>
          <a:ln>
            <a:noFill/>
          </a:ln>
        </p:spPr>
      </p:pic>
      <p:sp>
        <p:nvSpPr>
          <p:cNvPr id="775" name="Google Shape;775;p91"/>
          <p:cNvSpPr txBox="1"/>
          <p:nvPr/>
        </p:nvSpPr>
        <p:spPr>
          <a:xfrm>
            <a:off x="1436475" y="1240600"/>
            <a:ext cx="6672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latin typeface="Cabin"/>
                <a:ea typeface="Cabin"/>
                <a:cs typeface="Cabin"/>
                <a:sym typeface="Cabin"/>
              </a:rPr>
              <a:t>La mise en place côté HTML d’un formGroup est très simple.</a:t>
            </a:r>
            <a:endParaRPr sz="1500">
              <a:latin typeface="Cabin"/>
              <a:ea typeface="Cabin"/>
              <a:cs typeface="Cabin"/>
              <a:sym typeface="Cabin"/>
            </a:endParaRPr>
          </a:p>
          <a:p>
            <a:pPr indent="-323850" lvl="0" marL="457200" rtl="0" algn="l">
              <a:spcBef>
                <a:spcPts val="0"/>
              </a:spcBef>
              <a:spcAft>
                <a:spcPts val="0"/>
              </a:spcAft>
              <a:buSzPts val="1500"/>
              <a:buFont typeface="Cabin"/>
              <a:buChar char="-"/>
            </a:pPr>
            <a:r>
              <a:rPr lang="fr" sz="1500">
                <a:latin typeface="Cabin"/>
                <a:ea typeface="Cabin"/>
                <a:cs typeface="Cabin"/>
                <a:sym typeface="Cabin"/>
              </a:rPr>
              <a:t>Lier le </a:t>
            </a:r>
            <a:r>
              <a:rPr b="1" lang="fr" sz="1500">
                <a:latin typeface="Cabin"/>
                <a:ea typeface="Cabin"/>
                <a:cs typeface="Cabin"/>
                <a:sym typeface="Cabin"/>
              </a:rPr>
              <a:t>formGroup </a:t>
            </a:r>
            <a:r>
              <a:rPr lang="fr" sz="1500">
                <a:latin typeface="Cabin"/>
                <a:ea typeface="Cabin"/>
                <a:cs typeface="Cabin"/>
                <a:sym typeface="Cabin"/>
              </a:rPr>
              <a:t>grâce à la directive </a:t>
            </a:r>
            <a:r>
              <a:rPr b="1" lang="fr" sz="1500">
                <a:solidFill>
                  <a:srgbClr val="1155CC"/>
                </a:solidFill>
                <a:latin typeface="Cabin"/>
                <a:ea typeface="Cabin"/>
                <a:cs typeface="Cabin"/>
                <a:sym typeface="Cabin"/>
              </a:rPr>
              <a:t>[formGroup] </a:t>
            </a:r>
            <a:r>
              <a:rPr lang="fr" sz="1500">
                <a:latin typeface="Cabin"/>
                <a:ea typeface="Cabin"/>
                <a:cs typeface="Cabin"/>
                <a:sym typeface="Cabin"/>
              </a:rPr>
              <a:t>du Formulaire (ce qui a pour effet de remplacer l’attribut “</a:t>
            </a:r>
            <a:r>
              <a:rPr b="1" lang="fr" sz="1500">
                <a:latin typeface="Cabin"/>
                <a:ea typeface="Cabin"/>
                <a:cs typeface="Cabin"/>
                <a:sym typeface="Cabin"/>
              </a:rPr>
              <a:t>action=page.xxx</a:t>
            </a:r>
            <a:r>
              <a:rPr lang="fr" sz="1500">
                <a:latin typeface="Cabin"/>
                <a:ea typeface="Cabin"/>
                <a:cs typeface="Cabin"/>
                <a:sym typeface="Cabin"/>
              </a:rPr>
              <a:t>” de &lt;form&gt; et de lier facilement les </a:t>
            </a:r>
            <a:r>
              <a:rPr b="1" lang="fr" sz="1500">
                <a:latin typeface="Cabin"/>
                <a:ea typeface="Cabin"/>
                <a:cs typeface="Cabin"/>
                <a:sym typeface="Cabin"/>
              </a:rPr>
              <a:t>formControl </a:t>
            </a:r>
            <a:r>
              <a:rPr lang="fr" sz="1500">
                <a:latin typeface="Cabin"/>
                <a:ea typeface="Cabin"/>
                <a:cs typeface="Cabin"/>
                <a:sym typeface="Cabin"/>
              </a:rPr>
              <a:t>au différents éléments).</a:t>
            </a:r>
            <a:endParaRPr sz="1500">
              <a:latin typeface="Cabin"/>
              <a:ea typeface="Cabin"/>
              <a:cs typeface="Cabin"/>
              <a:sym typeface="Cabin"/>
            </a:endParaRPr>
          </a:p>
          <a:p>
            <a:pPr indent="0" lvl="0" marL="0" rtl="0" algn="l">
              <a:spcBef>
                <a:spcPts val="0"/>
              </a:spcBef>
              <a:spcAft>
                <a:spcPts val="0"/>
              </a:spcAft>
              <a:buNone/>
            </a:pPr>
            <a:r>
              <a:t/>
            </a:r>
            <a:endParaRPr sz="1500">
              <a:latin typeface="Cabin"/>
              <a:ea typeface="Cabin"/>
              <a:cs typeface="Cabin"/>
              <a:sym typeface="Cabin"/>
            </a:endParaRPr>
          </a:p>
          <a:p>
            <a:pPr indent="0" lvl="0" marL="0" rtl="0" algn="l">
              <a:spcBef>
                <a:spcPts val="0"/>
              </a:spcBef>
              <a:spcAft>
                <a:spcPts val="0"/>
              </a:spcAft>
              <a:buNone/>
            </a:pPr>
            <a:r>
              <a:t/>
            </a:r>
            <a:endParaRPr sz="1500">
              <a:latin typeface="Cabin"/>
              <a:ea typeface="Cabin"/>
              <a:cs typeface="Cabin"/>
              <a:sym typeface="Cabin"/>
            </a:endParaRPr>
          </a:p>
          <a:p>
            <a:pPr indent="0" lvl="0" marL="0" rtl="0" algn="l">
              <a:spcBef>
                <a:spcPts val="0"/>
              </a:spcBef>
              <a:spcAft>
                <a:spcPts val="0"/>
              </a:spcAft>
              <a:buNone/>
            </a:pPr>
            <a:r>
              <a:t/>
            </a:r>
            <a:endParaRPr sz="1500">
              <a:latin typeface="Cabin"/>
              <a:ea typeface="Cabin"/>
              <a:cs typeface="Cabin"/>
              <a:sym typeface="Cabin"/>
            </a:endParaRPr>
          </a:p>
          <a:p>
            <a:pPr indent="0" lvl="0" marL="0" rtl="0" algn="l">
              <a:spcBef>
                <a:spcPts val="0"/>
              </a:spcBef>
              <a:spcAft>
                <a:spcPts val="0"/>
              </a:spcAft>
              <a:buNone/>
            </a:pPr>
            <a:r>
              <a:t/>
            </a:r>
            <a:endParaRPr sz="1500">
              <a:latin typeface="Cabin"/>
              <a:ea typeface="Cabin"/>
              <a:cs typeface="Cabin"/>
              <a:sym typeface="Cabin"/>
            </a:endParaRPr>
          </a:p>
          <a:p>
            <a:pPr indent="0" lvl="0" marL="0" rtl="0" algn="l">
              <a:spcBef>
                <a:spcPts val="0"/>
              </a:spcBef>
              <a:spcAft>
                <a:spcPts val="0"/>
              </a:spcAft>
              <a:buNone/>
            </a:pPr>
            <a:r>
              <a:t/>
            </a:r>
            <a:endParaRPr sz="1500">
              <a:latin typeface="Cabin"/>
              <a:ea typeface="Cabin"/>
              <a:cs typeface="Cabin"/>
              <a:sym typeface="Cabin"/>
            </a:endParaRPr>
          </a:p>
          <a:p>
            <a:pPr indent="0" lvl="0" marL="0" rtl="0" algn="l">
              <a:spcBef>
                <a:spcPts val="0"/>
              </a:spcBef>
              <a:spcAft>
                <a:spcPts val="0"/>
              </a:spcAft>
              <a:buNone/>
            </a:pPr>
            <a:r>
              <a:t/>
            </a:r>
            <a:endParaRPr sz="1500">
              <a:latin typeface="Cabin"/>
              <a:ea typeface="Cabin"/>
              <a:cs typeface="Cabin"/>
              <a:sym typeface="Cabin"/>
            </a:endParaRPr>
          </a:p>
          <a:p>
            <a:pPr indent="0" lvl="0" marL="0" rtl="0" algn="l">
              <a:spcBef>
                <a:spcPts val="0"/>
              </a:spcBef>
              <a:spcAft>
                <a:spcPts val="0"/>
              </a:spcAft>
              <a:buNone/>
            </a:pPr>
            <a:r>
              <a:t/>
            </a:r>
            <a:endParaRPr sz="1500">
              <a:latin typeface="Cabin"/>
              <a:ea typeface="Cabin"/>
              <a:cs typeface="Cabin"/>
              <a:sym typeface="Cabin"/>
            </a:endParaRPr>
          </a:p>
          <a:p>
            <a:pPr indent="-323850" lvl="0" marL="457200" rtl="0" algn="l">
              <a:spcBef>
                <a:spcPts val="0"/>
              </a:spcBef>
              <a:spcAft>
                <a:spcPts val="0"/>
              </a:spcAft>
              <a:buSzPts val="1500"/>
              <a:buFont typeface="Cabin"/>
              <a:buChar char="-"/>
            </a:pPr>
            <a:r>
              <a:rPr lang="fr" sz="1500">
                <a:latin typeface="Cabin"/>
                <a:ea typeface="Cabin"/>
                <a:cs typeface="Cabin"/>
                <a:sym typeface="Cabin"/>
              </a:rPr>
              <a:t>Lier ensuite chaque </a:t>
            </a:r>
            <a:r>
              <a:rPr b="1" lang="fr" sz="1500">
                <a:latin typeface="Cabin"/>
                <a:ea typeface="Cabin"/>
                <a:cs typeface="Cabin"/>
                <a:sym typeface="Cabin"/>
              </a:rPr>
              <a:t>Input </a:t>
            </a:r>
            <a:r>
              <a:rPr lang="fr" sz="1500">
                <a:latin typeface="Cabin"/>
                <a:ea typeface="Cabin"/>
                <a:cs typeface="Cabin"/>
                <a:sym typeface="Cabin"/>
              </a:rPr>
              <a:t>au </a:t>
            </a:r>
            <a:r>
              <a:rPr b="1" lang="fr" sz="1500">
                <a:latin typeface="Cabin"/>
                <a:ea typeface="Cabin"/>
                <a:cs typeface="Cabin"/>
                <a:sym typeface="Cabin"/>
              </a:rPr>
              <a:t>formControl </a:t>
            </a:r>
            <a:r>
              <a:rPr lang="fr" sz="1500">
                <a:latin typeface="Cabin"/>
                <a:ea typeface="Cabin"/>
                <a:cs typeface="Cabin"/>
                <a:sym typeface="Cabin"/>
              </a:rPr>
              <a:t>qui lui est dédié</a:t>
            </a:r>
            <a:endParaRPr sz="1500">
              <a:latin typeface="Cabin"/>
              <a:ea typeface="Cabin"/>
              <a:cs typeface="Cabin"/>
              <a:sym typeface="Cabi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8.5 formArray</a:t>
            </a:r>
            <a:endParaRPr/>
          </a:p>
        </p:txBody>
      </p:sp>
      <p:sp>
        <p:nvSpPr>
          <p:cNvPr id="781" name="Google Shape;781;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Permet de créer un tableau de contrôle. Dans le cas ou on ignore le nombre de contrôles à créer ou si de nouveaux contrôle doivent être ajouté en cours de route</a:t>
            </a:r>
            <a:endParaRPr sz="1600"/>
          </a:p>
          <a:p>
            <a:pPr indent="0" lvl="0" marL="0" rtl="0" algn="l">
              <a:spcBef>
                <a:spcPts val="1600"/>
              </a:spcBef>
              <a:spcAft>
                <a:spcPts val="0"/>
              </a:spcAft>
              <a:buNone/>
            </a:pPr>
            <a:br>
              <a:rPr lang="fr"/>
            </a:br>
            <a:br>
              <a:rPr lang="fr"/>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82" name="Google Shape;782;p9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783" name="Google Shape;783;p92"/>
          <p:cNvPicPr preferRelativeResize="0"/>
          <p:nvPr/>
        </p:nvPicPr>
        <p:blipFill>
          <a:blip r:embed="rId3">
            <a:alphaModFix/>
          </a:blip>
          <a:stretch>
            <a:fillRect/>
          </a:stretch>
        </p:blipFill>
        <p:spPr>
          <a:xfrm>
            <a:off x="3030238" y="1950575"/>
            <a:ext cx="3083525" cy="690225"/>
          </a:xfrm>
          <a:prstGeom prst="rect">
            <a:avLst/>
          </a:prstGeom>
          <a:noFill/>
          <a:ln>
            <a:noFill/>
          </a:ln>
        </p:spPr>
      </p:pic>
      <p:sp>
        <p:nvSpPr>
          <p:cNvPr id="784" name="Google Shape;784;p92"/>
          <p:cNvSpPr txBox="1"/>
          <p:nvPr/>
        </p:nvSpPr>
        <p:spPr>
          <a:xfrm>
            <a:off x="2478774" y="2825025"/>
            <a:ext cx="429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Une fois déclaré, il est nécessaire de pouvoir y accéder : </a:t>
            </a:r>
            <a:endParaRPr sz="1300">
              <a:latin typeface="Cabin"/>
              <a:ea typeface="Cabin"/>
              <a:cs typeface="Cabin"/>
              <a:sym typeface="Cabin"/>
            </a:endParaRPr>
          </a:p>
        </p:txBody>
      </p:sp>
      <p:pic>
        <p:nvPicPr>
          <p:cNvPr id="785" name="Google Shape;785;p92"/>
          <p:cNvPicPr preferRelativeResize="0"/>
          <p:nvPr/>
        </p:nvPicPr>
        <p:blipFill>
          <a:blip r:embed="rId4">
            <a:alphaModFix/>
          </a:blip>
          <a:stretch>
            <a:fillRect/>
          </a:stretch>
        </p:blipFill>
        <p:spPr>
          <a:xfrm>
            <a:off x="2489688" y="3308025"/>
            <a:ext cx="4164633" cy="572700"/>
          </a:xfrm>
          <a:prstGeom prst="rect">
            <a:avLst/>
          </a:prstGeom>
          <a:noFill/>
          <a:ln>
            <a:noFill/>
          </a:ln>
        </p:spPr>
      </p:pic>
      <p:sp>
        <p:nvSpPr>
          <p:cNvPr id="786" name="Google Shape;786;p92"/>
          <p:cNvSpPr txBox="1"/>
          <p:nvPr/>
        </p:nvSpPr>
        <p:spPr>
          <a:xfrm>
            <a:off x="2453563" y="4029050"/>
            <a:ext cx="423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Le type </a:t>
            </a:r>
            <a:r>
              <a:rPr lang="fr" sz="1300">
                <a:solidFill>
                  <a:srgbClr val="6AA84F"/>
                </a:solidFill>
                <a:latin typeface="Cabin"/>
                <a:ea typeface="Cabin"/>
                <a:cs typeface="Cabin"/>
                <a:sym typeface="Cabin"/>
              </a:rPr>
              <a:t>FormArray </a:t>
            </a:r>
            <a:r>
              <a:rPr lang="fr" sz="1300">
                <a:latin typeface="Cabin"/>
                <a:ea typeface="Cabin"/>
                <a:cs typeface="Cabin"/>
                <a:sym typeface="Cabin"/>
              </a:rPr>
              <a:t>représente une collection de </a:t>
            </a:r>
            <a:r>
              <a:rPr lang="fr" sz="1300">
                <a:solidFill>
                  <a:srgbClr val="6AA84F"/>
                </a:solidFill>
                <a:latin typeface="Cabin"/>
                <a:ea typeface="Cabin"/>
                <a:cs typeface="Cabin"/>
                <a:sym typeface="Cabin"/>
              </a:rPr>
              <a:t>FormControl</a:t>
            </a:r>
            <a:r>
              <a:rPr lang="fr" sz="1300">
                <a:latin typeface="Cabin"/>
                <a:ea typeface="Cabin"/>
                <a:cs typeface="Cabin"/>
                <a:sym typeface="Cabin"/>
              </a:rPr>
              <a:t>. Et qui dit collection, dit </a:t>
            </a:r>
            <a:r>
              <a:rPr lang="fr" sz="1300">
                <a:solidFill>
                  <a:srgbClr val="4A86E8"/>
                </a:solidFill>
                <a:latin typeface="Cabin"/>
                <a:ea typeface="Cabin"/>
                <a:cs typeface="Cabin"/>
                <a:sym typeface="Cabin"/>
              </a:rPr>
              <a:t>push()</a:t>
            </a:r>
            <a:r>
              <a:rPr lang="fr" sz="1300">
                <a:latin typeface="Cabin"/>
                <a:ea typeface="Cabin"/>
                <a:cs typeface="Cabin"/>
                <a:sym typeface="Cabin"/>
              </a:rPr>
              <a:t>, </a:t>
            </a:r>
            <a:r>
              <a:rPr lang="fr" sz="1300">
                <a:solidFill>
                  <a:srgbClr val="3C78D8"/>
                </a:solidFill>
                <a:latin typeface="Cabin"/>
                <a:ea typeface="Cabin"/>
                <a:cs typeface="Cabin"/>
                <a:sym typeface="Cabin"/>
              </a:rPr>
              <a:t>remove()</a:t>
            </a:r>
            <a:r>
              <a:rPr lang="fr" sz="1300">
                <a:latin typeface="Cabin"/>
                <a:ea typeface="Cabin"/>
                <a:cs typeface="Cabin"/>
                <a:sym typeface="Cabin"/>
              </a:rPr>
              <a:t>, ….</a:t>
            </a:r>
            <a:endParaRPr sz="1300">
              <a:latin typeface="Cabin"/>
              <a:ea typeface="Cabin"/>
              <a:cs typeface="Cabin"/>
              <a:sym typeface="Cabi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8.5 formArray</a:t>
            </a:r>
            <a:endParaRPr/>
          </a:p>
        </p:txBody>
      </p:sp>
      <p:sp>
        <p:nvSpPr>
          <p:cNvPr id="792" name="Google Shape;792;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400"/>
              <a:t>Notre FormArray, désormais facilement accessible, peut être manipuler comme n’importe quelle collection</a:t>
            </a:r>
            <a:endParaRPr sz="1400"/>
          </a:p>
          <a:p>
            <a:pPr indent="0" lvl="0" marL="0" rtl="0" algn="just">
              <a:spcBef>
                <a:spcPts val="1600"/>
              </a:spcBef>
              <a:spcAft>
                <a:spcPts val="1600"/>
              </a:spcAft>
              <a:buNone/>
            </a:pPr>
            <a:r>
              <a:t/>
            </a:r>
            <a:endParaRPr sz="1400"/>
          </a:p>
        </p:txBody>
      </p:sp>
      <p:sp>
        <p:nvSpPr>
          <p:cNvPr id="793" name="Google Shape;793;p9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794" name="Google Shape;794;p93"/>
          <p:cNvPicPr preferRelativeResize="0"/>
          <p:nvPr/>
        </p:nvPicPr>
        <p:blipFill>
          <a:blip r:embed="rId3">
            <a:alphaModFix/>
          </a:blip>
          <a:stretch>
            <a:fillRect/>
          </a:stretch>
        </p:blipFill>
        <p:spPr>
          <a:xfrm>
            <a:off x="2712100" y="1912825"/>
            <a:ext cx="4381500" cy="200025"/>
          </a:xfrm>
          <a:prstGeom prst="rect">
            <a:avLst/>
          </a:prstGeom>
          <a:noFill/>
          <a:ln>
            <a:noFill/>
          </a:ln>
        </p:spPr>
      </p:pic>
      <p:sp>
        <p:nvSpPr>
          <p:cNvPr id="795" name="Google Shape;795;p93"/>
          <p:cNvSpPr txBox="1"/>
          <p:nvPr/>
        </p:nvSpPr>
        <p:spPr>
          <a:xfrm>
            <a:off x="866700" y="1812750"/>
            <a:ext cx="18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Ajout d’un contrôle :</a:t>
            </a:r>
            <a:endParaRPr>
              <a:latin typeface="Cabin"/>
              <a:ea typeface="Cabin"/>
              <a:cs typeface="Cabin"/>
              <a:sym typeface="Cabin"/>
            </a:endParaRPr>
          </a:p>
        </p:txBody>
      </p:sp>
      <p:pic>
        <p:nvPicPr>
          <p:cNvPr id="796" name="Google Shape;796;p93"/>
          <p:cNvPicPr preferRelativeResize="0"/>
          <p:nvPr/>
        </p:nvPicPr>
        <p:blipFill>
          <a:blip r:embed="rId4">
            <a:alphaModFix/>
          </a:blip>
          <a:stretch>
            <a:fillRect/>
          </a:stretch>
        </p:blipFill>
        <p:spPr>
          <a:xfrm>
            <a:off x="2712100" y="2737575"/>
            <a:ext cx="3964100" cy="1187225"/>
          </a:xfrm>
          <a:prstGeom prst="rect">
            <a:avLst/>
          </a:prstGeom>
          <a:noFill/>
          <a:ln>
            <a:noFill/>
          </a:ln>
        </p:spPr>
      </p:pic>
      <p:sp>
        <p:nvSpPr>
          <p:cNvPr id="797" name="Google Shape;797;p93"/>
          <p:cNvSpPr txBox="1"/>
          <p:nvPr/>
        </p:nvSpPr>
        <p:spPr>
          <a:xfrm>
            <a:off x="674125" y="3114875"/>
            <a:ext cx="20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Affichage des contrôle :</a:t>
            </a:r>
            <a:endParaRPr>
              <a:latin typeface="Cabin"/>
              <a:ea typeface="Cabin"/>
              <a:cs typeface="Cabin"/>
              <a:sym typeface="Cabin"/>
            </a:endParaRPr>
          </a:p>
        </p:txBody>
      </p:sp>
      <p:sp>
        <p:nvSpPr>
          <p:cNvPr id="798" name="Google Shape;798;p93"/>
          <p:cNvSpPr txBox="1"/>
          <p:nvPr/>
        </p:nvSpPr>
        <p:spPr>
          <a:xfrm>
            <a:off x="1406400" y="4168675"/>
            <a:ext cx="63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CC0000"/>
                </a:solidFill>
                <a:latin typeface="Cabin"/>
                <a:ea typeface="Cabin"/>
                <a:cs typeface="Cabin"/>
                <a:sym typeface="Cabin"/>
              </a:rPr>
              <a:t>Remarque : Le nom de chaque contrôle correspond à son index dans la collection</a:t>
            </a:r>
            <a:endParaRPr>
              <a:solidFill>
                <a:srgbClr val="CC0000"/>
              </a:solidFill>
              <a:latin typeface="Cabin"/>
              <a:ea typeface="Cabin"/>
              <a:cs typeface="Cabin"/>
              <a:sym typeface="Cabi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8.6 Validators principaux</a:t>
            </a:r>
            <a:endParaRPr/>
          </a:p>
        </p:txBody>
      </p:sp>
      <p:sp>
        <p:nvSpPr>
          <p:cNvPr id="804" name="Google Shape;804;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700"/>
              <a:t>Ils vont permettre de vérifier que les valeurs entrées correspondent à ce qui est attendu.</a:t>
            </a:r>
            <a:endParaRPr sz="1700"/>
          </a:p>
        </p:txBody>
      </p:sp>
      <p:sp>
        <p:nvSpPr>
          <p:cNvPr id="805" name="Google Shape;805;p9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806" name="Google Shape;806;p94"/>
          <p:cNvGraphicFramePr/>
          <p:nvPr/>
        </p:nvGraphicFramePr>
        <p:xfrm>
          <a:off x="859825" y="1683625"/>
          <a:ext cx="3000000" cy="3000000"/>
        </p:xfrm>
        <a:graphic>
          <a:graphicData uri="http://schemas.openxmlformats.org/drawingml/2006/table">
            <a:tbl>
              <a:tblPr>
                <a:noFill/>
                <a:tableStyleId>{CA7D1C60-6AE2-4858-8039-38311F066A87}</a:tableStyleId>
              </a:tblPr>
              <a:tblGrid>
                <a:gridCol w="2588475"/>
                <a:gridCol w="4650525"/>
              </a:tblGrid>
              <a:tr h="100000">
                <a:tc>
                  <a:txBody>
                    <a:bodyPr/>
                    <a:lstStyle/>
                    <a:p>
                      <a:pPr indent="0" lvl="0" marL="0" rtl="0" algn="l">
                        <a:spcBef>
                          <a:spcPts val="0"/>
                        </a:spcBef>
                        <a:spcAft>
                          <a:spcPts val="0"/>
                        </a:spcAft>
                        <a:buNone/>
                      </a:pPr>
                      <a:r>
                        <a:rPr lang="fr" sz="1300"/>
                        <a:t>Validators.min(X)</a:t>
                      </a:r>
                      <a:endParaRPr sz="1300"/>
                    </a:p>
                  </a:txBody>
                  <a:tcPr marT="91425" marB="91425" marR="91425" marL="91425"/>
                </a:tc>
                <a:tc>
                  <a:txBody>
                    <a:bodyPr/>
                    <a:lstStyle/>
                    <a:p>
                      <a:pPr indent="0" lvl="0" marL="0" rtl="0" algn="l">
                        <a:spcBef>
                          <a:spcPts val="0"/>
                        </a:spcBef>
                        <a:spcAft>
                          <a:spcPts val="0"/>
                        </a:spcAft>
                        <a:buNone/>
                      </a:pPr>
                      <a:r>
                        <a:rPr lang="fr" sz="1300"/>
                        <a:t>Oblige une valeur numérique minimale X</a:t>
                      </a:r>
                      <a:endParaRPr sz="1300"/>
                    </a:p>
                  </a:txBody>
                  <a:tcPr marT="91425" marB="91425" marR="91425" marL="91425"/>
                </a:tc>
              </a:tr>
              <a:tr h="241175">
                <a:tc>
                  <a:txBody>
                    <a:bodyPr/>
                    <a:lstStyle/>
                    <a:p>
                      <a:pPr indent="0" lvl="0" marL="0" rtl="0" algn="l">
                        <a:spcBef>
                          <a:spcPts val="0"/>
                        </a:spcBef>
                        <a:spcAft>
                          <a:spcPts val="0"/>
                        </a:spcAft>
                        <a:buClr>
                          <a:schemeClr val="dk1"/>
                        </a:buClr>
                        <a:buSzPts val="1100"/>
                        <a:buFont typeface="Arial"/>
                        <a:buNone/>
                      </a:pPr>
                      <a:r>
                        <a:rPr lang="fr" sz="1300">
                          <a:solidFill>
                            <a:schemeClr val="dk1"/>
                          </a:solidFill>
                        </a:rPr>
                        <a:t>Validators.max(X)</a:t>
                      </a:r>
                      <a:endParaRPr sz="1300"/>
                    </a:p>
                  </a:txBody>
                  <a:tcPr marT="91425" marB="91425" marR="91425" marL="91425"/>
                </a:tc>
                <a:tc>
                  <a:txBody>
                    <a:bodyPr/>
                    <a:lstStyle/>
                    <a:p>
                      <a:pPr indent="0" lvl="0" marL="0" rtl="0" algn="l">
                        <a:spcBef>
                          <a:spcPts val="0"/>
                        </a:spcBef>
                        <a:spcAft>
                          <a:spcPts val="0"/>
                        </a:spcAft>
                        <a:buNone/>
                      </a:pPr>
                      <a:r>
                        <a:rPr lang="fr" sz="1300"/>
                        <a:t>Limite à une valeur maximale X</a:t>
                      </a:r>
                      <a:endParaRPr sz="1300"/>
                    </a:p>
                  </a:txBody>
                  <a:tcPr marT="91425" marB="91425" marR="91425" marL="91425"/>
                </a:tc>
              </a:tr>
              <a:tr h="241175">
                <a:tc>
                  <a:txBody>
                    <a:bodyPr/>
                    <a:lstStyle/>
                    <a:p>
                      <a:pPr indent="0" lvl="0" marL="0" rtl="0" algn="l">
                        <a:spcBef>
                          <a:spcPts val="0"/>
                        </a:spcBef>
                        <a:spcAft>
                          <a:spcPts val="0"/>
                        </a:spcAft>
                        <a:buNone/>
                      </a:pPr>
                      <a:r>
                        <a:rPr lang="fr" sz="1300"/>
                        <a:t>Validators.required</a:t>
                      </a:r>
                      <a:endParaRPr sz="1300"/>
                    </a:p>
                  </a:txBody>
                  <a:tcPr marT="91425" marB="91425" marR="91425" marL="91425"/>
                </a:tc>
                <a:tc>
                  <a:txBody>
                    <a:bodyPr/>
                    <a:lstStyle/>
                    <a:p>
                      <a:pPr indent="0" lvl="0" marL="0" rtl="0" algn="l">
                        <a:spcBef>
                          <a:spcPts val="0"/>
                        </a:spcBef>
                        <a:spcAft>
                          <a:spcPts val="0"/>
                        </a:spcAft>
                        <a:buNone/>
                      </a:pPr>
                      <a:r>
                        <a:rPr lang="fr" sz="1300"/>
                        <a:t>Force une valeur non vide</a:t>
                      </a:r>
                      <a:endParaRPr sz="1300"/>
                    </a:p>
                  </a:txBody>
                  <a:tcPr marT="91425" marB="91425" marR="91425" marL="91425"/>
                </a:tc>
              </a:tr>
              <a:tr h="241175">
                <a:tc>
                  <a:txBody>
                    <a:bodyPr/>
                    <a:lstStyle/>
                    <a:p>
                      <a:pPr indent="0" lvl="0" marL="0" rtl="0" algn="l">
                        <a:spcBef>
                          <a:spcPts val="0"/>
                        </a:spcBef>
                        <a:spcAft>
                          <a:spcPts val="0"/>
                        </a:spcAft>
                        <a:buNone/>
                      </a:pPr>
                      <a:r>
                        <a:rPr lang="fr" sz="1300"/>
                        <a:t>Validators.email</a:t>
                      </a:r>
                      <a:endParaRPr sz="1300"/>
                    </a:p>
                  </a:txBody>
                  <a:tcPr marT="91425" marB="91425" marR="91425" marL="91425"/>
                </a:tc>
                <a:tc>
                  <a:txBody>
                    <a:bodyPr/>
                    <a:lstStyle/>
                    <a:p>
                      <a:pPr indent="0" lvl="0" marL="0" rtl="0" algn="l">
                        <a:spcBef>
                          <a:spcPts val="0"/>
                        </a:spcBef>
                        <a:spcAft>
                          <a:spcPts val="0"/>
                        </a:spcAft>
                        <a:buNone/>
                      </a:pPr>
                      <a:r>
                        <a:rPr lang="fr" sz="1300"/>
                        <a:t>Impose de respecter le format E-mail “x@x.x”</a:t>
                      </a:r>
                      <a:endParaRPr sz="1300"/>
                    </a:p>
                  </a:txBody>
                  <a:tcPr marT="91425" marB="91425" marR="91425" marL="91425"/>
                </a:tc>
              </a:tr>
              <a:tr h="312650">
                <a:tc>
                  <a:txBody>
                    <a:bodyPr/>
                    <a:lstStyle/>
                    <a:p>
                      <a:pPr indent="0" lvl="0" marL="0" rtl="0" algn="l">
                        <a:spcBef>
                          <a:spcPts val="0"/>
                        </a:spcBef>
                        <a:spcAft>
                          <a:spcPts val="0"/>
                        </a:spcAft>
                        <a:buNone/>
                      </a:pPr>
                      <a:r>
                        <a:rPr lang="fr" sz="1300"/>
                        <a:t>Validators.minLength(X)</a:t>
                      </a:r>
                      <a:endParaRPr sz="1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300">
                          <a:solidFill>
                            <a:schemeClr val="dk1"/>
                          </a:solidFill>
                        </a:rPr>
                        <a:t>Longueur minimale de X de la valeur (chaîne de caractère)</a:t>
                      </a:r>
                      <a:endParaRPr sz="1300"/>
                    </a:p>
                  </a:txBody>
                  <a:tcPr marT="91425" marB="91425" marR="91425" marL="91425"/>
                </a:tc>
              </a:tr>
              <a:tr h="371050">
                <a:tc>
                  <a:txBody>
                    <a:bodyPr/>
                    <a:lstStyle/>
                    <a:p>
                      <a:pPr indent="0" lvl="0" marL="0" rtl="0" algn="l">
                        <a:spcBef>
                          <a:spcPts val="0"/>
                        </a:spcBef>
                        <a:spcAft>
                          <a:spcPts val="0"/>
                        </a:spcAft>
                        <a:buNone/>
                      </a:pPr>
                      <a:r>
                        <a:rPr lang="fr" sz="1300"/>
                        <a:t>Validators.maxLength(X)</a:t>
                      </a:r>
                      <a:endParaRPr sz="1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300">
                          <a:solidFill>
                            <a:schemeClr val="dk1"/>
                          </a:solidFill>
                        </a:rPr>
                        <a:t>Longueur maximale de X de la valeur (chaîne de caractère)</a:t>
                      </a:r>
                      <a:endParaRPr sz="1300"/>
                    </a:p>
                  </a:txBody>
                  <a:tcPr marT="91425" marB="91425" marR="91425" marL="91425"/>
                </a:tc>
              </a:tr>
              <a:tr h="371050">
                <a:tc>
                  <a:txBody>
                    <a:bodyPr/>
                    <a:lstStyle/>
                    <a:p>
                      <a:pPr indent="0" lvl="0" marL="0" rtl="0" algn="l">
                        <a:spcBef>
                          <a:spcPts val="0"/>
                        </a:spcBef>
                        <a:spcAft>
                          <a:spcPts val="0"/>
                        </a:spcAft>
                        <a:buNone/>
                      </a:pPr>
                      <a:r>
                        <a:rPr lang="fr" sz="1300"/>
                        <a:t>Validators.pattern(regex)</a:t>
                      </a:r>
                      <a:endParaRPr sz="1300"/>
                    </a:p>
                  </a:txBody>
                  <a:tcPr marT="91425" marB="91425" marR="91425" marL="91425"/>
                </a:tc>
                <a:tc>
                  <a:txBody>
                    <a:bodyPr/>
                    <a:lstStyle/>
                    <a:p>
                      <a:pPr indent="0" lvl="0" marL="0" rtl="0" algn="l">
                        <a:spcBef>
                          <a:spcPts val="0"/>
                        </a:spcBef>
                        <a:spcAft>
                          <a:spcPts val="0"/>
                        </a:spcAft>
                        <a:buNone/>
                      </a:pPr>
                      <a:r>
                        <a:rPr lang="fr" sz="1300">
                          <a:solidFill>
                            <a:schemeClr val="dk1"/>
                          </a:solidFill>
                        </a:rPr>
                        <a:t>Oblige à correspondre à une expression régulière</a:t>
                      </a:r>
                      <a:endParaRPr sz="1300">
                        <a:solidFill>
                          <a:schemeClr val="dk1"/>
                        </a:solidFill>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9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8.7 Validation de formulaire	</a:t>
            </a:r>
            <a:endParaRPr/>
          </a:p>
        </p:txBody>
      </p:sp>
      <p:sp>
        <p:nvSpPr>
          <p:cNvPr id="812" name="Google Shape;812;p95"/>
          <p:cNvSpPr txBox="1"/>
          <p:nvPr>
            <p:ph idx="1" type="body"/>
          </p:nvPr>
        </p:nvSpPr>
        <p:spPr>
          <a:xfrm>
            <a:off x="311700" y="1152475"/>
            <a:ext cx="3177900" cy="205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400"/>
              <a:t>Grâce à nos objets </a:t>
            </a:r>
            <a:r>
              <a:rPr b="1" lang="fr" sz="1400"/>
              <a:t>formGroup </a:t>
            </a:r>
            <a:r>
              <a:rPr lang="fr" sz="1400"/>
              <a:t>ou </a:t>
            </a:r>
            <a:r>
              <a:rPr b="1" lang="fr" sz="1400"/>
              <a:t>formContol</a:t>
            </a:r>
            <a:r>
              <a:rPr lang="fr" sz="1400"/>
              <a:t>, nous avons accès à une propriété </a:t>
            </a:r>
            <a:r>
              <a:rPr b="1" lang="fr" sz="1400"/>
              <a:t>valid </a:t>
            </a:r>
            <a:r>
              <a:rPr lang="fr" sz="1400"/>
              <a:t>qui retourne</a:t>
            </a:r>
            <a:r>
              <a:rPr b="1" lang="fr" sz="1400"/>
              <a:t> True/False </a:t>
            </a:r>
            <a:r>
              <a:rPr lang="fr" sz="1400"/>
              <a:t>en fonction des validations imposées par nos</a:t>
            </a:r>
            <a:r>
              <a:rPr b="1" lang="fr" sz="1400"/>
              <a:t> validators. </a:t>
            </a:r>
            <a:r>
              <a:rPr lang="fr" sz="1400"/>
              <a:t>Ce qui nous permet d’afficher ou non des messages d’erreur (*ngIf) ou de soumettre ou non le formulaire.</a:t>
            </a:r>
            <a:endParaRPr sz="1400"/>
          </a:p>
        </p:txBody>
      </p:sp>
      <p:sp>
        <p:nvSpPr>
          <p:cNvPr id="813" name="Google Shape;813;p9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814" name="Google Shape;814;p95"/>
          <p:cNvPicPr preferRelativeResize="0"/>
          <p:nvPr/>
        </p:nvPicPr>
        <p:blipFill>
          <a:blip r:embed="rId3">
            <a:alphaModFix/>
          </a:blip>
          <a:stretch>
            <a:fillRect/>
          </a:stretch>
        </p:blipFill>
        <p:spPr>
          <a:xfrm>
            <a:off x="4871550" y="1505250"/>
            <a:ext cx="3820550" cy="1220450"/>
          </a:xfrm>
          <a:prstGeom prst="rect">
            <a:avLst/>
          </a:prstGeom>
          <a:noFill/>
          <a:ln>
            <a:noFill/>
          </a:ln>
        </p:spPr>
      </p:pic>
      <p:pic>
        <p:nvPicPr>
          <p:cNvPr id="815" name="Google Shape;815;p95"/>
          <p:cNvPicPr preferRelativeResize="0"/>
          <p:nvPr/>
        </p:nvPicPr>
        <p:blipFill>
          <a:blip r:embed="rId4">
            <a:alphaModFix/>
          </a:blip>
          <a:stretch>
            <a:fillRect/>
          </a:stretch>
        </p:blipFill>
        <p:spPr>
          <a:xfrm>
            <a:off x="5345150" y="3549525"/>
            <a:ext cx="3014650" cy="1039125"/>
          </a:xfrm>
          <a:prstGeom prst="rect">
            <a:avLst/>
          </a:prstGeom>
          <a:noFill/>
          <a:ln>
            <a:noFill/>
          </a:ln>
        </p:spPr>
      </p:pic>
      <p:sp>
        <p:nvSpPr>
          <p:cNvPr id="816" name="Google Shape;816;p95"/>
          <p:cNvSpPr txBox="1"/>
          <p:nvPr/>
        </p:nvSpPr>
        <p:spPr>
          <a:xfrm>
            <a:off x="5616475" y="1152475"/>
            <a:ext cx="23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Afficher un message d’erreur</a:t>
            </a:r>
            <a:endParaRPr>
              <a:latin typeface="Cabin"/>
              <a:ea typeface="Cabin"/>
              <a:cs typeface="Cabin"/>
              <a:sym typeface="Cabin"/>
            </a:endParaRPr>
          </a:p>
        </p:txBody>
      </p:sp>
      <p:sp>
        <p:nvSpPr>
          <p:cNvPr id="817" name="Google Shape;817;p95"/>
          <p:cNvSpPr txBox="1"/>
          <p:nvPr/>
        </p:nvSpPr>
        <p:spPr>
          <a:xfrm>
            <a:off x="5431825" y="3210475"/>
            <a:ext cx="28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Autoriser la validation du formulaire</a:t>
            </a:r>
            <a:endParaRPr>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1.4 Typescript</a:t>
            </a:r>
            <a:endParaRPr/>
          </a:p>
        </p:txBody>
      </p:sp>
      <p:sp>
        <p:nvSpPr>
          <p:cNvPr id="155" name="Google Shape;15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156" name="Google Shape;156;p2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57" name="Google Shape;157;p24"/>
          <p:cNvPicPr preferRelativeResize="0"/>
          <p:nvPr/>
        </p:nvPicPr>
        <p:blipFill>
          <a:blip r:embed="rId3">
            <a:alphaModFix/>
          </a:blip>
          <a:stretch>
            <a:fillRect/>
          </a:stretch>
        </p:blipFill>
        <p:spPr>
          <a:xfrm>
            <a:off x="659700" y="1202975"/>
            <a:ext cx="2423574" cy="2423574"/>
          </a:xfrm>
          <a:prstGeom prst="rect">
            <a:avLst/>
          </a:prstGeom>
          <a:noFill/>
          <a:ln>
            <a:noFill/>
          </a:ln>
        </p:spPr>
      </p:pic>
      <p:sp>
        <p:nvSpPr>
          <p:cNvPr id="158" name="Google Shape;158;p24"/>
          <p:cNvSpPr txBox="1"/>
          <p:nvPr/>
        </p:nvSpPr>
        <p:spPr>
          <a:xfrm>
            <a:off x="4261575" y="1333500"/>
            <a:ext cx="4064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s’agit d’un langage développé par Microsoft pour faciliter et “sécuriser” la production de code Javascript.</a:t>
            </a:r>
            <a:endParaRPr>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a:p>
            <a:pPr indent="0" lvl="0" marL="0" rtl="0" algn="l">
              <a:spcBef>
                <a:spcPts val="0"/>
              </a:spcBef>
              <a:spcAft>
                <a:spcPts val="0"/>
              </a:spcAft>
              <a:buNone/>
            </a:pPr>
            <a:r>
              <a:rPr lang="fr">
                <a:latin typeface="Cabin"/>
                <a:ea typeface="Cabin"/>
                <a:cs typeface="Cabin"/>
                <a:sym typeface="Cabin"/>
              </a:rPr>
              <a:t>Typescript est en réalité une surcouche du JS. Ce qui signifie que tout code JS est un code Typescript valide. </a:t>
            </a:r>
            <a:br>
              <a:rPr lang="fr">
                <a:latin typeface="Cabin"/>
                <a:ea typeface="Cabin"/>
                <a:cs typeface="Cabin"/>
                <a:sym typeface="Cabin"/>
              </a:rPr>
            </a:br>
            <a:br>
              <a:rPr lang="fr">
                <a:latin typeface="Cabin"/>
                <a:ea typeface="Cabin"/>
                <a:cs typeface="Cabin"/>
                <a:sym typeface="Cabin"/>
              </a:rPr>
            </a:br>
            <a:r>
              <a:rPr lang="fr">
                <a:latin typeface="Cabin"/>
                <a:ea typeface="Cabin"/>
                <a:cs typeface="Cabin"/>
                <a:sym typeface="Cabin"/>
              </a:rPr>
              <a:t>Il apporte les notions de programmation orienté objet et de typage statique des variables qui font cruellement défaut à Javascript pour en faire un langage beaucoup plus structuré et facile d’accès.</a:t>
            </a:r>
            <a:endParaRPr>
              <a:latin typeface="Cabin"/>
              <a:ea typeface="Cabin"/>
              <a:cs typeface="Cabin"/>
              <a:sym typeface="Cabin"/>
            </a:endParaRPr>
          </a:p>
        </p:txBody>
      </p:sp>
      <p:sp>
        <p:nvSpPr>
          <p:cNvPr id="159" name="Google Shape;159;p24"/>
          <p:cNvSpPr txBox="1"/>
          <p:nvPr/>
        </p:nvSpPr>
        <p:spPr>
          <a:xfrm>
            <a:off x="659700" y="3866425"/>
            <a:ext cx="40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latin typeface="Cabin"/>
                <a:ea typeface="Cabin"/>
                <a:cs typeface="Cabin"/>
                <a:sym typeface="Cabin"/>
                <a:hlinkClick r:id="rId4"/>
              </a:rPr>
              <a:t>https://www.typescriptlang.org/</a:t>
            </a:r>
            <a:endParaRPr>
              <a:latin typeface="Cabin"/>
              <a:ea typeface="Cabin"/>
              <a:cs typeface="Cabin"/>
              <a:sym typeface="Cabi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8.8 Soumission et récupération de données</a:t>
            </a:r>
            <a:endParaRPr/>
          </a:p>
        </p:txBody>
      </p:sp>
      <p:sp>
        <p:nvSpPr>
          <p:cNvPr id="823" name="Google Shape;823;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fois validé, nous soumettons le formulaires via un </a:t>
            </a:r>
            <a:r>
              <a:rPr b="1" i="1" lang="fr"/>
              <a:t>Event Binding</a:t>
            </a:r>
            <a:r>
              <a:rPr lang="fr"/>
              <a:t> </a:t>
            </a:r>
            <a:r>
              <a:rPr b="1" lang="fr"/>
              <a:t>(ngSubmit)=”method()”</a:t>
            </a:r>
            <a:r>
              <a:rPr lang="fr"/>
              <a: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fr"/>
              <a:t>Et nous récupérons les données grâce à la propriété “</a:t>
            </a:r>
            <a:r>
              <a:rPr b="1" lang="fr"/>
              <a:t>value</a:t>
            </a:r>
            <a:r>
              <a:rPr lang="fr"/>
              <a:t>” du FormGroup.</a:t>
            </a:r>
            <a:endParaRPr/>
          </a:p>
        </p:txBody>
      </p:sp>
      <p:sp>
        <p:nvSpPr>
          <p:cNvPr id="824" name="Google Shape;824;p9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825" name="Google Shape;825;p96"/>
          <p:cNvPicPr preferRelativeResize="0"/>
          <p:nvPr/>
        </p:nvPicPr>
        <p:blipFill>
          <a:blip r:embed="rId3">
            <a:alphaModFix/>
          </a:blip>
          <a:stretch>
            <a:fillRect/>
          </a:stretch>
        </p:blipFill>
        <p:spPr>
          <a:xfrm>
            <a:off x="3172051" y="1783878"/>
            <a:ext cx="3386075" cy="531147"/>
          </a:xfrm>
          <a:prstGeom prst="rect">
            <a:avLst/>
          </a:prstGeom>
          <a:noFill/>
          <a:ln>
            <a:noFill/>
          </a:ln>
        </p:spPr>
      </p:pic>
      <p:pic>
        <p:nvPicPr>
          <p:cNvPr id="826" name="Google Shape;826;p96"/>
          <p:cNvPicPr preferRelativeResize="0"/>
          <p:nvPr/>
        </p:nvPicPr>
        <p:blipFill>
          <a:blip r:embed="rId4">
            <a:alphaModFix/>
          </a:blip>
          <a:stretch>
            <a:fillRect/>
          </a:stretch>
        </p:blipFill>
        <p:spPr>
          <a:xfrm>
            <a:off x="3172046" y="3095075"/>
            <a:ext cx="3386075" cy="13492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9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8.9  Custom Validator</a:t>
            </a:r>
            <a:endParaRPr/>
          </a:p>
        </p:txBody>
      </p:sp>
      <p:sp>
        <p:nvSpPr>
          <p:cNvPr id="832" name="Google Shape;832;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Angular nous donne la possibilité de définir nos propres </a:t>
            </a:r>
            <a:r>
              <a:rPr b="1" lang="fr" sz="1600">
                <a:solidFill>
                  <a:srgbClr val="3C78D8"/>
                </a:solidFill>
              </a:rPr>
              <a:t>Validators</a:t>
            </a:r>
            <a:r>
              <a:rPr lang="fr" sz="1600"/>
              <a:t>. </a:t>
            </a:r>
            <a:endParaRPr sz="1600"/>
          </a:p>
        </p:txBody>
      </p:sp>
      <p:sp>
        <p:nvSpPr>
          <p:cNvPr id="833" name="Google Shape;833;p9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34" name="Google Shape;834;p97"/>
          <p:cNvSpPr txBox="1"/>
          <p:nvPr/>
        </p:nvSpPr>
        <p:spPr>
          <a:xfrm>
            <a:off x="648725" y="1673200"/>
            <a:ext cx="33219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fr" sz="1500">
                <a:solidFill>
                  <a:schemeClr val="dk1"/>
                </a:solidFill>
                <a:latin typeface="Cabin"/>
                <a:ea typeface="Cabin"/>
                <a:cs typeface="Cabin"/>
                <a:sym typeface="Cabin"/>
              </a:rPr>
              <a:t>Il suffit de mettre en place une méthode qui retourne un objet de type </a:t>
            </a:r>
            <a:r>
              <a:rPr lang="fr" sz="1500">
                <a:solidFill>
                  <a:srgbClr val="1155CC"/>
                </a:solidFill>
                <a:latin typeface="Cabin"/>
                <a:ea typeface="Cabin"/>
                <a:cs typeface="Cabin"/>
                <a:sym typeface="Cabin"/>
              </a:rPr>
              <a:t>ValidatorFn </a:t>
            </a:r>
            <a:r>
              <a:rPr lang="fr" sz="1500">
                <a:solidFill>
                  <a:schemeClr val="dk1"/>
                </a:solidFill>
                <a:latin typeface="Cabin"/>
                <a:ea typeface="Cabin"/>
                <a:cs typeface="Cabin"/>
                <a:sym typeface="Cabin"/>
              </a:rPr>
              <a:t>(fonction de validation)</a:t>
            </a:r>
            <a:endParaRPr sz="1300">
              <a:latin typeface="Cabin"/>
              <a:ea typeface="Cabin"/>
              <a:cs typeface="Cabin"/>
              <a:sym typeface="Cabin"/>
            </a:endParaRPr>
          </a:p>
        </p:txBody>
      </p:sp>
      <p:pic>
        <p:nvPicPr>
          <p:cNvPr id="835" name="Google Shape;835;p97"/>
          <p:cNvPicPr preferRelativeResize="0"/>
          <p:nvPr/>
        </p:nvPicPr>
        <p:blipFill>
          <a:blip r:embed="rId3">
            <a:alphaModFix/>
          </a:blip>
          <a:stretch>
            <a:fillRect/>
          </a:stretch>
        </p:blipFill>
        <p:spPr>
          <a:xfrm>
            <a:off x="4557900" y="1673201"/>
            <a:ext cx="2945359" cy="946500"/>
          </a:xfrm>
          <a:prstGeom prst="rect">
            <a:avLst/>
          </a:prstGeom>
          <a:noFill/>
          <a:ln>
            <a:noFill/>
          </a:ln>
        </p:spPr>
      </p:pic>
      <p:sp>
        <p:nvSpPr>
          <p:cNvPr id="836" name="Google Shape;836;p97"/>
          <p:cNvSpPr txBox="1"/>
          <p:nvPr/>
        </p:nvSpPr>
        <p:spPr>
          <a:xfrm>
            <a:off x="737675" y="3274300"/>
            <a:ext cx="3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Il reste à appeler cette fonction de validation dans la liste des </a:t>
            </a:r>
            <a:r>
              <a:rPr lang="fr">
                <a:solidFill>
                  <a:srgbClr val="1155CC"/>
                </a:solidFill>
                <a:latin typeface="Cabin"/>
                <a:ea typeface="Cabin"/>
                <a:cs typeface="Cabin"/>
                <a:sym typeface="Cabin"/>
              </a:rPr>
              <a:t>Validators</a:t>
            </a:r>
            <a:r>
              <a:rPr lang="fr">
                <a:latin typeface="Cabin"/>
                <a:ea typeface="Cabin"/>
                <a:cs typeface="Cabin"/>
                <a:sym typeface="Cabin"/>
              </a:rPr>
              <a:t> de notre champ</a:t>
            </a:r>
            <a:endParaRPr>
              <a:latin typeface="Cabin"/>
              <a:ea typeface="Cabin"/>
              <a:cs typeface="Cabin"/>
              <a:sym typeface="Cabin"/>
            </a:endParaRPr>
          </a:p>
        </p:txBody>
      </p:sp>
      <p:pic>
        <p:nvPicPr>
          <p:cNvPr id="837" name="Google Shape;837;p97"/>
          <p:cNvPicPr preferRelativeResize="0"/>
          <p:nvPr/>
        </p:nvPicPr>
        <p:blipFill>
          <a:blip r:embed="rId4">
            <a:alphaModFix/>
          </a:blip>
          <a:stretch>
            <a:fillRect/>
          </a:stretch>
        </p:blipFill>
        <p:spPr>
          <a:xfrm>
            <a:off x="4549475" y="3555038"/>
            <a:ext cx="2962209" cy="269825"/>
          </a:xfrm>
          <a:prstGeom prst="rect">
            <a:avLst/>
          </a:prstGeom>
          <a:noFill/>
          <a:ln>
            <a:noFill/>
          </a:ln>
        </p:spPr>
      </p:pic>
      <p:cxnSp>
        <p:nvCxnSpPr>
          <p:cNvPr id="838" name="Google Shape;838;p97"/>
          <p:cNvCxnSpPr>
            <a:endCxn id="832" idx="3"/>
          </p:cNvCxnSpPr>
          <p:nvPr/>
        </p:nvCxnSpPr>
        <p:spPr>
          <a:xfrm flipH="1" rot="10800000">
            <a:off x="305100" y="2860675"/>
            <a:ext cx="8527200" cy="4500"/>
          </a:xfrm>
          <a:prstGeom prst="straightConnector1">
            <a:avLst/>
          </a:prstGeom>
          <a:noFill/>
          <a:ln cap="flat" cmpd="sng" w="9525">
            <a:solidFill>
              <a:schemeClr val="dk2"/>
            </a:solidFill>
            <a:prstDash val="solid"/>
            <a:round/>
            <a:headEnd len="med" w="med" type="none"/>
            <a:tailEnd len="med" w="med" type="none"/>
          </a:ln>
        </p:spPr>
      </p:cxnSp>
      <p:sp>
        <p:nvSpPr>
          <p:cNvPr id="839" name="Google Shape;839;p97"/>
          <p:cNvSpPr txBox="1"/>
          <p:nvPr/>
        </p:nvSpPr>
        <p:spPr>
          <a:xfrm>
            <a:off x="388650" y="4191813"/>
            <a:ext cx="83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latin typeface="Cabin"/>
                <a:ea typeface="Cabin"/>
                <a:cs typeface="Cabin"/>
                <a:sym typeface="Cabin"/>
              </a:rPr>
              <a:t>Remarque : La best-practice nous suggère d’externaliser ces Custom Validators dans un but de réutilisabilité</a:t>
            </a:r>
            <a:endParaRPr>
              <a:solidFill>
                <a:srgbClr val="FF0000"/>
              </a:solidFill>
              <a:latin typeface="Cabin"/>
              <a:ea typeface="Cabin"/>
              <a:cs typeface="Cabin"/>
              <a:sym typeface="Cabi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8"/>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9 Routing</a:t>
            </a:r>
            <a:endParaRPr/>
          </a:p>
        </p:txBody>
      </p:sp>
      <p:sp>
        <p:nvSpPr>
          <p:cNvPr id="845" name="Google Shape;845;p98"/>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
        <p:nvSpPr>
          <p:cNvPr id="846" name="Google Shape;846;p9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99"/>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9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53" name="Google Shape;853;p99"/>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Routing</a:t>
            </a:r>
            <a:endParaRPr u="sng"/>
          </a:p>
          <a:p>
            <a:pPr indent="0" lvl="0" marL="0" rtl="0" algn="l">
              <a:spcBef>
                <a:spcPts val="1600"/>
              </a:spcBef>
              <a:spcAft>
                <a:spcPts val="0"/>
              </a:spcAft>
              <a:buNone/>
            </a:pPr>
            <a:r>
              <a:rPr lang="fr"/>
              <a:t>9</a:t>
            </a:r>
            <a:r>
              <a:rPr lang="fr"/>
              <a:t>.1 Routing Module</a:t>
            </a:r>
            <a:endParaRPr/>
          </a:p>
          <a:p>
            <a:pPr indent="0" lvl="0" marL="0" rtl="0" algn="l">
              <a:spcBef>
                <a:spcPts val="1600"/>
              </a:spcBef>
              <a:spcAft>
                <a:spcPts val="0"/>
              </a:spcAft>
              <a:buNone/>
            </a:pPr>
            <a:r>
              <a:rPr lang="fr"/>
              <a:t>9.2 Eager Vs Lazy Loading</a:t>
            </a:r>
            <a:endParaRPr/>
          </a:p>
          <a:p>
            <a:pPr indent="0" lvl="0" marL="0" rtl="0" algn="l">
              <a:spcBef>
                <a:spcPts val="1600"/>
              </a:spcBef>
              <a:spcAft>
                <a:spcPts val="0"/>
              </a:spcAft>
              <a:buNone/>
            </a:pPr>
            <a:r>
              <a:rPr lang="fr"/>
              <a:t>9.3 Router</a:t>
            </a:r>
            <a:endParaRPr/>
          </a:p>
          <a:p>
            <a:pPr indent="0" lvl="0" marL="0" rtl="0" algn="l">
              <a:spcBef>
                <a:spcPts val="1600"/>
              </a:spcBef>
              <a:spcAft>
                <a:spcPts val="0"/>
              </a:spcAft>
              <a:buNone/>
            </a:pPr>
            <a:r>
              <a:rPr lang="fr"/>
              <a:t>9.4 Activated Route</a:t>
            </a:r>
            <a:endParaRPr/>
          </a:p>
          <a:p>
            <a:pPr indent="0" lvl="0" marL="0" rtl="0" algn="l">
              <a:spcBef>
                <a:spcPts val="1600"/>
              </a:spcBef>
              <a:spcAft>
                <a:spcPts val="0"/>
              </a:spcAft>
              <a:buNone/>
            </a:pPr>
            <a:r>
              <a:rPr lang="fr"/>
              <a:t>9.5 Guard</a:t>
            </a:r>
            <a:endParaRPr/>
          </a:p>
          <a:p>
            <a:pPr indent="0" lvl="0" marL="0" rtl="0" algn="l">
              <a:spcBef>
                <a:spcPts val="1600"/>
              </a:spcBef>
              <a:spcAft>
                <a:spcPts val="1600"/>
              </a:spcAft>
              <a:buNone/>
            </a:pPr>
            <a:r>
              <a:t/>
            </a:r>
            <a:endParaRPr/>
          </a:p>
        </p:txBody>
      </p:sp>
      <p:sp>
        <p:nvSpPr>
          <p:cNvPr id="854" name="Google Shape;854;p99"/>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9.1 Routing module</a:t>
            </a:r>
            <a:endParaRPr/>
          </a:p>
        </p:txBody>
      </p:sp>
      <p:sp>
        <p:nvSpPr>
          <p:cNvPr id="860" name="Google Shape;86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u="sng"/>
              <a:t>Rappel :</a:t>
            </a:r>
            <a:endParaRPr b="1" u="sng"/>
          </a:p>
          <a:p>
            <a:pPr indent="0" lvl="0" marL="0" rtl="0" algn="l">
              <a:spcBef>
                <a:spcPts val="1600"/>
              </a:spcBef>
              <a:spcAft>
                <a:spcPts val="0"/>
              </a:spcAft>
              <a:buNone/>
            </a:pPr>
            <a:r>
              <a:rPr lang="fr"/>
              <a:t>Comme vu précédemment, chaque module </a:t>
            </a:r>
            <a:r>
              <a:rPr b="1" lang="fr">
                <a:solidFill>
                  <a:srgbClr val="FF0000"/>
                </a:solidFill>
              </a:rPr>
              <a:t>peut </a:t>
            </a:r>
            <a:r>
              <a:rPr lang="fr">
                <a:solidFill>
                  <a:srgbClr val="000000"/>
                </a:solidFill>
              </a:rPr>
              <a:t>inclure son propre routing. Bien que non nécessaire, il est conseillé d’adopter cette pratique pour chaque module regroupant plusieurs composants. (ex : Admin panel, DashBoard, User feature, …)</a:t>
            </a:r>
            <a:endParaRPr>
              <a:solidFill>
                <a:srgbClr val="000000"/>
              </a:solidFill>
            </a:endParaRPr>
          </a:p>
          <a:p>
            <a:pPr indent="0" lvl="0" marL="0" rtl="0" algn="l">
              <a:spcBef>
                <a:spcPts val="1600"/>
              </a:spcBef>
              <a:spcAft>
                <a:spcPts val="0"/>
              </a:spcAft>
              <a:buNone/>
            </a:pPr>
            <a:r>
              <a:rPr lang="fr">
                <a:solidFill>
                  <a:srgbClr val="000000"/>
                </a:solidFill>
              </a:rPr>
              <a:t>Nous prendrons donc le parti mettre en place des “children” et nous retrouver avec un template de route similaire à : “monsite.com/module/composant”.</a:t>
            </a:r>
            <a:endParaRPr>
              <a:solidFill>
                <a:srgbClr val="000000"/>
              </a:solidFill>
            </a:endParaRPr>
          </a:p>
          <a:p>
            <a:pPr indent="0" lvl="0" marL="0" rtl="0" algn="l">
              <a:spcBef>
                <a:spcPts val="1600"/>
              </a:spcBef>
              <a:spcAft>
                <a:spcPts val="1600"/>
              </a:spcAft>
              <a:buNone/>
            </a:pPr>
            <a:r>
              <a:rPr lang="fr">
                <a:solidFill>
                  <a:srgbClr val="000000"/>
                </a:solidFill>
              </a:rPr>
              <a:t>Dans le cas d’un module d’import/export tel que le “SharedModule” mis en place. Aucun routing n’est nécessaire.</a:t>
            </a:r>
            <a:endParaRPr>
              <a:solidFill>
                <a:srgbClr val="000000"/>
              </a:solidFill>
            </a:endParaRPr>
          </a:p>
        </p:txBody>
      </p:sp>
      <p:sp>
        <p:nvSpPr>
          <p:cNvPr id="861" name="Google Shape;861;p10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9.1 Routing module</a:t>
            </a:r>
            <a:endParaRPr/>
          </a:p>
        </p:txBody>
      </p:sp>
      <p:sp>
        <p:nvSpPr>
          <p:cNvPr id="867" name="Google Shape;867;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routes sont définies dans le tableau d’objet de type </a:t>
            </a:r>
            <a:r>
              <a:rPr b="1" lang="fr">
                <a:solidFill>
                  <a:srgbClr val="1155CC"/>
                </a:solidFill>
              </a:rPr>
              <a:t>Routes</a:t>
            </a:r>
            <a:r>
              <a:rPr lang="fr"/>
              <a:t>. Pour qu’une route soit valide, l’objet attend au minimum une propriété “</a:t>
            </a:r>
            <a:r>
              <a:rPr lang="fr">
                <a:solidFill>
                  <a:srgbClr val="1155CC"/>
                </a:solidFill>
              </a:rPr>
              <a:t>path</a:t>
            </a:r>
            <a:r>
              <a:rPr lang="fr"/>
              <a:t>” qui défini le chemin d’accès. La suite des paramètres dépend des besoins. </a:t>
            </a:r>
            <a:endParaRPr/>
          </a:p>
          <a:p>
            <a:pPr indent="0" lvl="0" marL="0" rtl="0" algn="l">
              <a:spcBef>
                <a:spcPts val="1600"/>
              </a:spcBef>
              <a:spcAft>
                <a:spcPts val="0"/>
              </a:spcAft>
              <a:buNone/>
            </a:pPr>
            <a:r>
              <a:rPr lang="fr"/>
              <a:t>Le décorateur </a:t>
            </a:r>
            <a:r>
              <a:rPr lang="fr">
                <a:solidFill>
                  <a:schemeClr val="accent5"/>
                </a:solidFill>
              </a:rPr>
              <a:t>@NgModule</a:t>
            </a:r>
            <a:r>
              <a:rPr lang="fr"/>
              <a:t> du routing est nécessaire pour importer RouterModule et en définir la portée. </a:t>
            </a:r>
            <a:endParaRPr/>
          </a:p>
          <a:p>
            <a:pPr indent="-342900" lvl="0" marL="457200" rtl="0" algn="l">
              <a:spcBef>
                <a:spcPts val="1600"/>
              </a:spcBef>
              <a:spcAft>
                <a:spcPts val="0"/>
              </a:spcAft>
              <a:buSzPts val="1800"/>
              <a:buChar char="-"/>
            </a:pPr>
            <a:r>
              <a:rPr lang="fr"/>
              <a:t>forRoot(routes) =&gt; il s’agit du routing principal de l’application</a:t>
            </a:r>
            <a:endParaRPr/>
          </a:p>
          <a:p>
            <a:pPr indent="-342900" lvl="0" marL="457200" rtl="0" algn="l">
              <a:spcBef>
                <a:spcPts val="0"/>
              </a:spcBef>
              <a:spcAft>
                <a:spcPts val="0"/>
              </a:spcAft>
              <a:buSzPts val="1800"/>
              <a:buChar char="-"/>
            </a:pPr>
            <a:r>
              <a:rPr lang="fr"/>
              <a:t>forChild(routes) =&gt; tout sous-module de routing dépendant de son parent</a:t>
            </a:r>
            <a:endParaRPr/>
          </a:p>
        </p:txBody>
      </p:sp>
      <p:sp>
        <p:nvSpPr>
          <p:cNvPr id="868" name="Google Shape;868;p10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02"/>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9.1 Routing module</a:t>
            </a:r>
            <a:endParaRPr/>
          </a:p>
        </p:txBody>
      </p:sp>
      <p:sp>
        <p:nvSpPr>
          <p:cNvPr id="874" name="Google Shape;874;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la propriété “path” des routes, il est possible de définir un chemin par défaut. </a:t>
            </a:r>
            <a:endParaRPr/>
          </a:p>
          <a:p>
            <a:pPr indent="0" lvl="0" marL="0" rtl="0" algn="l">
              <a:spcBef>
                <a:spcPts val="1600"/>
              </a:spcBef>
              <a:spcAft>
                <a:spcPts val="0"/>
              </a:spcAft>
              <a:buNone/>
            </a:pPr>
            <a:r>
              <a:rPr lang="fr"/>
              <a:t>	</a:t>
            </a:r>
            <a:r>
              <a:rPr b="1" lang="fr">
                <a:solidFill>
                  <a:srgbClr val="1C4587"/>
                </a:solidFill>
              </a:rPr>
              <a:t>path : ‘**’</a:t>
            </a:r>
            <a:r>
              <a:rPr lang="fr"/>
              <a:t> =&gt; signifie que les chemins non définis précédemment seront prit en  charge par cette route.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fr"/>
              <a:t>	Nous pouvons dès lors rediriger vers une autre route (</a:t>
            </a:r>
            <a:r>
              <a:rPr i="1" lang="fr">
                <a:solidFill>
                  <a:srgbClr val="1C4587"/>
                </a:solidFill>
              </a:rPr>
              <a:t>redirectTo</a:t>
            </a:r>
            <a:r>
              <a:rPr lang="fr"/>
              <a:t>).</a:t>
            </a:r>
            <a:endParaRPr/>
          </a:p>
          <a:p>
            <a:pPr indent="457200" lvl="0" marL="0" rtl="0" algn="l">
              <a:spcBef>
                <a:spcPts val="1600"/>
              </a:spcBef>
              <a:spcAft>
                <a:spcPts val="1600"/>
              </a:spcAft>
              <a:buNone/>
            </a:pPr>
            <a:r>
              <a:rPr b="1" lang="fr">
                <a:solidFill>
                  <a:srgbClr val="1C4587"/>
                </a:solidFill>
              </a:rPr>
              <a:t>path : ‘’</a:t>
            </a:r>
            <a:r>
              <a:rPr lang="fr"/>
              <a:t> =&gt; représente le chemin vide, il est donc possible de rediriger vers l’endroit voulu en cas d’url </a:t>
            </a:r>
            <a:r>
              <a:rPr i="1" lang="fr" u="sng">
                <a:solidFill>
                  <a:schemeClr val="hlink"/>
                </a:solidFill>
                <a:hlinkClick r:id="rId3"/>
              </a:rPr>
              <a:t>http://monsite.com/</a:t>
            </a:r>
            <a:r>
              <a:rPr i="1" lang="fr">
                <a:solidFill>
                  <a:srgbClr val="1C4587"/>
                </a:solidFill>
              </a:rPr>
              <a:t> </a:t>
            </a:r>
            <a:r>
              <a:rPr lang="fr">
                <a:solidFill>
                  <a:srgbClr val="000000"/>
                </a:solidFill>
              </a:rPr>
              <a:t>. Autrement dit, nous choisissons le point d’entrée</a:t>
            </a:r>
            <a:endParaRPr>
              <a:solidFill>
                <a:srgbClr val="000000"/>
              </a:solidFill>
            </a:endParaRPr>
          </a:p>
        </p:txBody>
      </p:sp>
      <p:sp>
        <p:nvSpPr>
          <p:cNvPr id="875" name="Google Shape;875;p10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876" name="Google Shape;876;p102"/>
          <p:cNvPicPr preferRelativeResize="0"/>
          <p:nvPr/>
        </p:nvPicPr>
        <p:blipFill>
          <a:blip r:embed="rId4">
            <a:alphaModFix/>
          </a:blip>
          <a:stretch>
            <a:fillRect/>
          </a:stretch>
        </p:blipFill>
        <p:spPr>
          <a:xfrm>
            <a:off x="2515650" y="2725763"/>
            <a:ext cx="3538562" cy="2698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03"/>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9.2 Eager VS Lazy Loading</a:t>
            </a:r>
            <a:endParaRPr/>
          </a:p>
        </p:txBody>
      </p:sp>
      <p:sp>
        <p:nvSpPr>
          <p:cNvPr id="882" name="Google Shape;882;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Chaque module (excepté le root) peut être défini, au sein du routing principal, comme charger au démarrage de l’application (Eager-loaded) ou charger à la demande (Lazy-loaded).</a:t>
            </a:r>
            <a:endParaRPr/>
          </a:p>
          <a:p>
            <a:pPr indent="0" lvl="0" marL="0" rtl="0" algn="l">
              <a:spcBef>
                <a:spcPts val="1600"/>
              </a:spcBef>
              <a:spcAft>
                <a:spcPts val="0"/>
              </a:spcAft>
              <a:buNone/>
            </a:pPr>
            <a:r>
              <a:rPr lang="fr"/>
              <a:t>Dans un soucis de performance, le lazy-loading est recommandé. En effet, si un module est inutile lors d’un traitement ou de la navigation d’un utilisateur                       (ex : Adminpanel). Il n’est pas nécessaire de surcharger le serveur. </a:t>
            </a:r>
            <a:endParaRPr/>
          </a:p>
          <a:p>
            <a:pPr indent="0" lvl="0" marL="0" rtl="0" algn="l">
              <a:spcBef>
                <a:spcPts val="1600"/>
              </a:spcBef>
              <a:spcAft>
                <a:spcPts val="1600"/>
              </a:spcAft>
              <a:buNone/>
            </a:pPr>
            <a:r>
              <a:rPr lang="fr"/>
              <a:t>	En cas de lazy loading. Il est important de bien gérer l’injection de dépendances et en particulier les providers de service. (Un service dont le provider n’est pas chargé, n’existe pas)</a:t>
            </a:r>
            <a:endParaRPr/>
          </a:p>
        </p:txBody>
      </p:sp>
      <p:sp>
        <p:nvSpPr>
          <p:cNvPr id="883" name="Google Shape;883;p10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0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9.3 Router</a:t>
            </a:r>
            <a:endParaRPr/>
          </a:p>
        </p:txBody>
      </p:sp>
      <p:sp>
        <p:nvSpPr>
          <p:cNvPr id="889" name="Google Shape;889;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t>La classe Router permet de gérer les routes au sein d’un </a:t>
            </a:r>
            <a:r>
              <a:rPr lang="fr" u="sng"/>
              <a:t>composant ou d’un service</a:t>
            </a:r>
            <a:endParaRPr u="sng"/>
          </a:p>
          <a:p>
            <a:pPr indent="0" lvl="0" marL="0" rtl="0" algn="l">
              <a:spcBef>
                <a:spcPts val="1600"/>
              </a:spcBef>
              <a:spcAft>
                <a:spcPts val="1600"/>
              </a:spcAft>
              <a:buNone/>
            </a:pPr>
            <a:r>
              <a:t/>
            </a:r>
            <a:endParaRPr/>
          </a:p>
        </p:txBody>
      </p:sp>
      <p:sp>
        <p:nvSpPr>
          <p:cNvPr id="890" name="Google Shape;890;p10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91" name="Google Shape;891;p104"/>
          <p:cNvSpPr txBox="1"/>
          <p:nvPr/>
        </p:nvSpPr>
        <p:spPr>
          <a:xfrm>
            <a:off x="195850" y="1689400"/>
            <a:ext cx="5179500" cy="110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sz="1500">
                <a:solidFill>
                  <a:schemeClr val="dk1"/>
                </a:solidFill>
                <a:latin typeface="Cabin"/>
                <a:ea typeface="Cabin"/>
                <a:cs typeface="Cabin"/>
                <a:sym typeface="Cabin"/>
              </a:rPr>
              <a:t>Il est nécessaire d’injecter la classe </a:t>
            </a:r>
            <a:r>
              <a:rPr b="1" lang="fr" sz="1500">
                <a:solidFill>
                  <a:schemeClr val="dk1"/>
                </a:solidFill>
                <a:latin typeface="Cabin"/>
                <a:ea typeface="Cabin"/>
                <a:cs typeface="Cabin"/>
                <a:sym typeface="Cabin"/>
              </a:rPr>
              <a:t>Router </a:t>
            </a:r>
            <a:r>
              <a:rPr lang="fr" sz="1500">
                <a:solidFill>
                  <a:schemeClr val="dk1"/>
                </a:solidFill>
                <a:latin typeface="Cabin"/>
                <a:ea typeface="Cabin"/>
                <a:cs typeface="Cabin"/>
                <a:sym typeface="Cabin"/>
              </a:rPr>
              <a:t>dans le constructeur du composant ou service qui l’utilisera</a:t>
            </a:r>
            <a:endParaRPr sz="1500">
              <a:solidFill>
                <a:schemeClr val="dk1"/>
              </a:solidFill>
              <a:latin typeface="Cabin"/>
              <a:ea typeface="Cabin"/>
              <a:cs typeface="Cabin"/>
              <a:sym typeface="Cabin"/>
            </a:endParaRPr>
          </a:p>
          <a:p>
            <a:pPr indent="0" lvl="0" marL="0" rtl="0" algn="l">
              <a:spcBef>
                <a:spcPts val="1600"/>
              </a:spcBef>
              <a:spcAft>
                <a:spcPts val="0"/>
              </a:spcAft>
              <a:buNone/>
            </a:pPr>
            <a:r>
              <a:t/>
            </a:r>
            <a:endParaRPr sz="1200">
              <a:latin typeface="Cabin"/>
              <a:ea typeface="Cabin"/>
              <a:cs typeface="Cabin"/>
              <a:sym typeface="Cabin"/>
            </a:endParaRPr>
          </a:p>
        </p:txBody>
      </p:sp>
      <p:pic>
        <p:nvPicPr>
          <p:cNvPr id="892" name="Google Shape;892;p104"/>
          <p:cNvPicPr preferRelativeResize="0"/>
          <p:nvPr/>
        </p:nvPicPr>
        <p:blipFill>
          <a:blip r:embed="rId3">
            <a:alphaModFix/>
          </a:blip>
          <a:stretch>
            <a:fillRect/>
          </a:stretch>
        </p:blipFill>
        <p:spPr>
          <a:xfrm>
            <a:off x="5676375" y="1747313"/>
            <a:ext cx="2363225" cy="632725"/>
          </a:xfrm>
          <a:prstGeom prst="rect">
            <a:avLst/>
          </a:prstGeom>
          <a:noFill/>
          <a:ln>
            <a:noFill/>
          </a:ln>
        </p:spPr>
      </p:pic>
      <p:cxnSp>
        <p:nvCxnSpPr>
          <p:cNvPr id="893" name="Google Shape;893;p104"/>
          <p:cNvCxnSpPr/>
          <p:nvPr/>
        </p:nvCxnSpPr>
        <p:spPr>
          <a:xfrm flipH="1" rot="10800000">
            <a:off x="2741700" y="2547050"/>
            <a:ext cx="3660600" cy="11700"/>
          </a:xfrm>
          <a:prstGeom prst="straightConnector1">
            <a:avLst/>
          </a:prstGeom>
          <a:noFill/>
          <a:ln cap="flat" cmpd="sng" w="9525">
            <a:solidFill>
              <a:schemeClr val="dk2"/>
            </a:solidFill>
            <a:prstDash val="solid"/>
            <a:round/>
            <a:headEnd len="med" w="med" type="none"/>
            <a:tailEnd len="med" w="med" type="none"/>
          </a:ln>
        </p:spPr>
      </p:cxnSp>
      <p:sp>
        <p:nvSpPr>
          <p:cNvPr id="894" name="Google Shape;894;p104"/>
          <p:cNvSpPr txBox="1"/>
          <p:nvPr/>
        </p:nvSpPr>
        <p:spPr>
          <a:xfrm>
            <a:off x="1704300" y="3289350"/>
            <a:ext cx="573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Nous pouvons envoyer l’utilisateur vers la route voulue, avec la possibilité d’ajouter des paramètres et les traiter dans le routing module</a:t>
            </a:r>
            <a:endParaRPr>
              <a:latin typeface="Cabin"/>
              <a:ea typeface="Cabin"/>
              <a:cs typeface="Cabin"/>
              <a:sym typeface="Cabin"/>
            </a:endParaRPr>
          </a:p>
        </p:txBody>
      </p:sp>
      <p:pic>
        <p:nvPicPr>
          <p:cNvPr id="895" name="Google Shape;895;p104"/>
          <p:cNvPicPr preferRelativeResize="0"/>
          <p:nvPr/>
        </p:nvPicPr>
        <p:blipFill>
          <a:blip r:embed="rId4">
            <a:alphaModFix/>
          </a:blip>
          <a:stretch>
            <a:fillRect/>
          </a:stretch>
        </p:blipFill>
        <p:spPr>
          <a:xfrm>
            <a:off x="245075" y="2840350"/>
            <a:ext cx="4791438" cy="269825"/>
          </a:xfrm>
          <a:prstGeom prst="rect">
            <a:avLst/>
          </a:prstGeom>
          <a:noFill/>
          <a:ln>
            <a:noFill/>
          </a:ln>
        </p:spPr>
      </p:pic>
      <p:pic>
        <p:nvPicPr>
          <p:cNvPr id="896" name="Google Shape;896;p104"/>
          <p:cNvPicPr preferRelativeResize="0"/>
          <p:nvPr/>
        </p:nvPicPr>
        <p:blipFill>
          <a:blip r:embed="rId5">
            <a:alphaModFix/>
          </a:blip>
          <a:stretch>
            <a:fillRect/>
          </a:stretch>
        </p:blipFill>
        <p:spPr>
          <a:xfrm>
            <a:off x="5375350" y="4084125"/>
            <a:ext cx="2211066" cy="2698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0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9.4 ActivatedRoute</a:t>
            </a:r>
            <a:endParaRPr/>
          </a:p>
        </p:txBody>
      </p:sp>
      <p:sp>
        <p:nvSpPr>
          <p:cNvPr id="902" name="Google Shape;902;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La classe </a:t>
            </a:r>
            <a:r>
              <a:rPr b="1" lang="fr"/>
              <a:t>ActivatedRoute </a:t>
            </a:r>
            <a:r>
              <a:rPr lang="fr"/>
              <a:t>représente la route active (ou qui vient d’être emprunter lors de la navigation). Il est possible d’y récupérer des paramètres de route. Des objets chargé par Resolver ou simplement la connaissance d’où on vient.</a:t>
            </a:r>
            <a:endParaRPr/>
          </a:p>
        </p:txBody>
      </p:sp>
      <p:sp>
        <p:nvSpPr>
          <p:cNvPr id="903" name="Google Shape;903;p10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904" name="Google Shape;904;p105"/>
          <p:cNvPicPr preferRelativeResize="0"/>
          <p:nvPr/>
        </p:nvPicPr>
        <p:blipFill>
          <a:blip r:embed="rId3">
            <a:alphaModFix/>
          </a:blip>
          <a:stretch>
            <a:fillRect/>
          </a:stretch>
        </p:blipFill>
        <p:spPr>
          <a:xfrm>
            <a:off x="1851263" y="2521550"/>
            <a:ext cx="5441472" cy="269825"/>
          </a:xfrm>
          <a:prstGeom prst="rect">
            <a:avLst/>
          </a:prstGeom>
          <a:noFill/>
          <a:ln>
            <a:noFill/>
          </a:ln>
        </p:spPr>
      </p:pic>
      <p:sp>
        <p:nvSpPr>
          <p:cNvPr id="905" name="Google Shape;905;p105"/>
          <p:cNvSpPr txBox="1"/>
          <p:nvPr/>
        </p:nvSpPr>
        <p:spPr>
          <a:xfrm>
            <a:off x="2114388" y="2951425"/>
            <a:ext cx="491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Grâce au tableau params se trouvant dans la propriété snapshot. Nous récupérons facilement nos paramètres de route.</a:t>
            </a:r>
            <a:endParaRPr>
              <a:latin typeface="Cabin"/>
              <a:ea typeface="Cabin"/>
              <a:cs typeface="Cabin"/>
              <a:sym typeface="Cabin"/>
            </a:endParaRPr>
          </a:p>
        </p:txBody>
      </p:sp>
      <p:sp>
        <p:nvSpPr>
          <p:cNvPr id="906" name="Google Shape;906;p105"/>
          <p:cNvSpPr txBox="1"/>
          <p:nvPr/>
        </p:nvSpPr>
        <p:spPr>
          <a:xfrm>
            <a:off x="1977000" y="4100900"/>
            <a:ext cx="519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Remarque : </a:t>
            </a:r>
            <a:r>
              <a:rPr b="1" lang="fr">
                <a:latin typeface="Cabin"/>
                <a:ea typeface="Cabin"/>
                <a:cs typeface="Cabin"/>
                <a:sym typeface="Cabin"/>
              </a:rPr>
              <a:t>la propriété snapshot représente la route à l’instant T</a:t>
            </a:r>
            <a:endParaRPr b="1">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1.5 Installation d’Angular</a:t>
            </a:r>
            <a:endParaRPr/>
          </a:p>
        </p:txBody>
      </p:sp>
      <p:sp>
        <p:nvSpPr>
          <p:cNvPr id="165" name="Google Shape;16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fr"/>
              <a:t>Installer NodeJS (prendre la version LTS sur le site officiel)</a:t>
            </a:r>
            <a:endParaRPr/>
          </a:p>
          <a:p>
            <a:pPr indent="-342900" lvl="0" marL="457200" rtl="0" algn="l">
              <a:spcBef>
                <a:spcPts val="0"/>
              </a:spcBef>
              <a:spcAft>
                <a:spcPts val="0"/>
              </a:spcAft>
              <a:buSzPts val="1800"/>
              <a:buAutoNum type="arabicPeriod"/>
            </a:pPr>
            <a:r>
              <a:rPr lang="fr"/>
              <a:t>Installer Angular en ligne de commande (WIN+R =&gt; CMD)</a:t>
            </a:r>
            <a:endParaRPr/>
          </a:p>
          <a:p>
            <a:pPr indent="0" lvl="0" marL="0" rtl="0" algn="l">
              <a:spcBef>
                <a:spcPts val="1600"/>
              </a:spcBef>
              <a:spcAft>
                <a:spcPts val="0"/>
              </a:spcAft>
              <a:buNone/>
            </a:pPr>
            <a:r>
              <a:rPr lang="fr"/>
              <a:t>				</a:t>
            </a:r>
            <a:r>
              <a:rPr b="1" lang="fr"/>
              <a:t>npm install -g @angular/cli</a:t>
            </a:r>
            <a:endParaRPr b="1"/>
          </a:p>
          <a:p>
            <a:pPr indent="0" lvl="0" marL="0" rtl="0" algn="l">
              <a:spcBef>
                <a:spcPts val="1600"/>
              </a:spcBef>
              <a:spcAft>
                <a:spcPts val="0"/>
              </a:spcAft>
              <a:buNone/>
            </a:pPr>
            <a:r>
              <a:rPr lang="fr"/>
              <a:t>	Le paramètre -g permet une installation globale au niveau du système et pas     uniquement dans le dossier ou vous vous situez</a:t>
            </a:r>
            <a:endParaRPr/>
          </a:p>
          <a:p>
            <a:pPr indent="-342900" lvl="0" marL="457200" rtl="0" algn="l">
              <a:spcBef>
                <a:spcPts val="1600"/>
              </a:spcBef>
              <a:spcAft>
                <a:spcPts val="0"/>
              </a:spcAft>
              <a:buSzPts val="1800"/>
              <a:buAutoNum type="arabicPeriod"/>
            </a:pPr>
            <a:r>
              <a:rPr lang="fr"/>
              <a:t>Vérifier que l’installation est bien terminée en tapant</a:t>
            </a:r>
            <a:endParaRPr/>
          </a:p>
          <a:p>
            <a:pPr indent="0" lvl="0" marL="0" rtl="0" algn="l">
              <a:spcBef>
                <a:spcPts val="1600"/>
              </a:spcBef>
              <a:spcAft>
                <a:spcPts val="1600"/>
              </a:spcAft>
              <a:buNone/>
            </a:pPr>
            <a:r>
              <a:rPr lang="fr"/>
              <a:t>				</a:t>
            </a:r>
            <a:r>
              <a:rPr b="1" lang="fr"/>
              <a:t>ng version</a:t>
            </a:r>
            <a:endParaRPr b="1"/>
          </a:p>
        </p:txBody>
      </p:sp>
      <p:sp>
        <p:nvSpPr>
          <p:cNvPr id="166" name="Google Shape;166;p2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6"/>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9.5 Guard</a:t>
            </a:r>
            <a:endParaRPr/>
          </a:p>
        </p:txBody>
      </p:sp>
      <p:sp>
        <p:nvSpPr>
          <p:cNvPr id="912" name="Google Shape;912;p106"/>
          <p:cNvSpPr txBox="1"/>
          <p:nvPr>
            <p:ph idx="1" type="body"/>
          </p:nvPr>
        </p:nvSpPr>
        <p:spPr>
          <a:xfrm>
            <a:off x="3852400" y="1152475"/>
            <a:ext cx="4617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Il nous est possible de définir si une route peut être activée ou pas. Peut-on accéder au composant/module voulu, ou pas ?</a:t>
            </a:r>
            <a:endParaRPr sz="1200"/>
          </a:p>
          <a:p>
            <a:pPr indent="-304800" lvl="0" marL="914400" rtl="0" algn="l">
              <a:spcBef>
                <a:spcPts val="1600"/>
              </a:spcBef>
              <a:spcAft>
                <a:spcPts val="0"/>
              </a:spcAft>
              <a:buClr>
                <a:srgbClr val="1155CC"/>
              </a:buClr>
              <a:buSzPts val="1200"/>
              <a:buChar char="-"/>
            </a:pPr>
            <a:r>
              <a:rPr b="1" lang="fr" sz="1200">
                <a:solidFill>
                  <a:srgbClr val="1155CC"/>
                </a:solidFill>
              </a:rPr>
              <a:t>ng g guard nom_de_guard</a:t>
            </a:r>
            <a:endParaRPr b="1" sz="1200">
              <a:solidFill>
                <a:srgbClr val="1155CC"/>
              </a:solidFill>
            </a:endParaRPr>
          </a:p>
          <a:p>
            <a:pPr indent="457200" lvl="0" marL="0" rtl="0" algn="l">
              <a:spcBef>
                <a:spcPts val="1600"/>
              </a:spcBef>
              <a:spcAft>
                <a:spcPts val="0"/>
              </a:spcAft>
              <a:buNone/>
            </a:pPr>
            <a:r>
              <a:rPr lang="fr" sz="1200"/>
              <a:t>Quelque soit le type de garde choisi, il faudra utiliser son type dans la déclaration du path à garder dans le routing</a:t>
            </a:r>
            <a:endParaRPr sz="1200"/>
          </a:p>
          <a:p>
            <a:pPr indent="-304800" lvl="0" marL="914400" rtl="0" algn="l">
              <a:spcBef>
                <a:spcPts val="1600"/>
              </a:spcBef>
              <a:spcAft>
                <a:spcPts val="0"/>
              </a:spcAft>
              <a:buSzPts val="1200"/>
              <a:buChar char="-"/>
            </a:pPr>
            <a:r>
              <a:rPr lang="fr" sz="1200">
                <a:solidFill>
                  <a:srgbClr val="1155CC"/>
                </a:solidFill>
              </a:rPr>
              <a:t>return True</a:t>
            </a:r>
            <a:r>
              <a:rPr lang="fr" sz="1200"/>
              <a:t> =&gt; route activée</a:t>
            </a:r>
            <a:endParaRPr sz="1200"/>
          </a:p>
          <a:p>
            <a:pPr indent="-304800" lvl="0" marL="914400" rtl="0" algn="l">
              <a:spcBef>
                <a:spcPts val="0"/>
              </a:spcBef>
              <a:spcAft>
                <a:spcPts val="0"/>
              </a:spcAft>
              <a:buSzPts val="1200"/>
              <a:buChar char="-"/>
            </a:pPr>
            <a:r>
              <a:rPr lang="fr" sz="1200">
                <a:solidFill>
                  <a:srgbClr val="1155CC"/>
                </a:solidFill>
              </a:rPr>
              <a:t>return False</a:t>
            </a:r>
            <a:r>
              <a:rPr lang="fr" sz="1200"/>
              <a:t> =&gt; route inaccessible </a:t>
            </a:r>
            <a:endParaRPr sz="1200"/>
          </a:p>
          <a:p>
            <a:pPr indent="457200" lvl="0" marL="0" rtl="0" algn="l">
              <a:spcBef>
                <a:spcPts val="1600"/>
              </a:spcBef>
              <a:spcAft>
                <a:spcPts val="1600"/>
              </a:spcAft>
              <a:buNone/>
            </a:pPr>
            <a:r>
              <a:rPr b="1" lang="fr" sz="1200">
                <a:solidFill>
                  <a:srgbClr val="45818E"/>
                </a:solidFill>
              </a:rPr>
              <a:t>activate : GuardName</a:t>
            </a:r>
            <a:r>
              <a:rPr lang="fr" sz="1200"/>
              <a:t> (dans les paramètres d’une route pour activer la garde)</a:t>
            </a:r>
            <a:endParaRPr sz="1200"/>
          </a:p>
        </p:txBody>
      </p:sp>
      <p:sp>
        <p:nvSpPr>
          <p:cNvPr id="913" name="Google Shape;913;p106"/>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914" name="Google Shape;914;p106"/>
          <p:cNvPicPr preferRelativeResize="0"/>
          <p:nvPr/>
        </p:nvPicPr>
        <p:blipFill>
          <a:blip r:embed="rId3">
            <a:alphaModFix/>
          </a:blip>
          <a:stretch>
            <a:fillRect/>
          </a:stretch>
        </p:blipFill>
        <p:spPr>
          <a:xfrm>
            <a:off x="4370525" y="4172200"/>
            <a:ext cx="3807674" cy="200800"/>
          </a:xfrm>
          <a:prstGeom prst="rect">
            <a:avLst/>
          </a:prstGeom>
          <a:noFill/>
          <a:ln>
            <a:noFill/>
          </a:ln>
        </p:spPr>
      </p:pic>
      <p:sp>
        <p:nvSpPr>
          <p:cNvPr id="915" name="Google Shape;915;p106"/>
          <p:cNvSpPr txBox="1"/>
          <p:nvPr/>
        </p:nvSpPr>
        <p:spPr>
          <a:xfrm>
            <a:off x="270350" y="1152475"/>
            <a:ext cx="3326700" cy="280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Cabin"/>
                <a:ea typeface="Cabin"/>
                <a:cs typeface="Cabin"/>
                <a:sym typeface="Cabin"/>
              </a:rPr>
              <a:t>Il existe 4 types de gardes : </a:t>
            </a:r>
            <a:br>
              <a:rPr lang="fr" sz="1200">
                <a:latin typeface="Cabin"/>
                <a:ea typeface="Cabin"/>
                <a:cs typeface="Cabin"/>
                <a:sym typeface="Cabin"/>
              </a:rPr>
            </a:br>
            <a:endParaRPr sz="1200">
              <a:latin typeface="Cabin"/>
              <a:ea typeface="Cabin"/>
              <a:cs typeface="Cabin"/>
              <a:sym typeface="Cabin"/>
            </a:endParaRPr>
          </a:p>
          <a:p>
            <a:pPr indent="-304800" lvl="0" marL="457200" rtl="0" algn="l">
              <a:spcBef>
                <a:spcPts val="0"/>
              </a:spcBef>
              <a:spcAft>
                <a:spcPts val="0"/>
              </a:spcAft>
              <a:buSzPts val="1200"/>
              <a:buFont typeface="Cabin"/>
              <a:buChar char="-"/>
            </a:pPr>
            <a:r>
              <a:rPr b="1" lang="fr" sz="1200">
                <a:solidFill>
                  <a:srgbClr val="3C78D8"/>
                </a:solidFill>
                <a:latin typeface="Cabin"/>
                <a:ea typeface="Cabin"/>
                <a:cs typeface="Cabin"/>
                <a:sym typeface="Cabin"/>
              </a:rPr>
              <a:t>CanActivate </a:t>
            </a:r>
            <a:r>
              <a:rPr lang="fr" sz="1200">
                <a:solidFill>
                  <a:schemeClr val="dk1"/>
                </a:solidFill>
                <a:latin typeface="Cabin"/>
                <a:ea typeface="Cabin"/>
                <a:cs typeface="Cabin"/>
                <a:sym typeface="Cabin"/>
              </a:rPr>
              <a:t>: </a:t>
            </a:r>
            <a:r>
              <a:rPr i="1" lang="fr" sz="1200">
                <a:solidFill>
                  <a:schemeClr val="dk1"/>
                </a:solidFill>
                <a:latin typeface="Cabin"/>
                <a:ea typeface="Cabin"/>
                <a:cs typeface="Cabin"/>
                <a:sym typeface="Cabin"/>
              </a:rPr>
              <a:t>puis-je accéder au composant ?</a:t>
            </a:r>
            <a:endParaRPr sz="1200">
              <a:solidFill>
                <a:schemeClr val="dk1"/>
              </a:solidFill>
              <a:latin typeface="Cabin"/>
              <a:ea typeface="Cabin"/>
              <a:cs typeface="Cabin"/>
              <a:sym typeface="Cabin"/>
            </a:endParaRPr>
          </a:p>
          <a:p>
            <a:pPr indent="0" lvl="0" marL="457200" rtl="0" algn="l">
              <a:spcBef>
                <a:spcPts val="0"/>
              </a:spcBef>
              <a:spcAft>
                <a:spcPts val="0"/>
              </a:spcAft>
              <a:buNone/>
            </a:pPr>
            <a:r>
              <a:t/>
            </a:r>
            <a:endParaRPr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b="1" lang="fr" sz="1200">
                <a:solidFill>
                  <a:srgbClr val="3C78D8"/>
                </a:solidFill>
                <a:latin typeface="Cabin"/>
                <a:ea typeface="Cabin"/>
                <a:cs typeface="Cabin"/>
                <a:sym typeface="Cabin"/>
              </a:rPr>
              <a:t>CanDeactivate</a:t>
            </a:r>
            <a:r>
              <a:rPr lang="fr" sz="1200">
                <a:solidFill>
                  <a:schemeClr val="dk1"/>
                </a:solidFill>
                <a:latin typeface="Cabin"/>
                <a:ea typeface="Cabin"/>
                <a:cs typeface="Cabin"/>
                <a:sym typeface="Cabin"/>
              </a:rPr>
              <a:t> : </a:t>
            </a:r>
            <a:r>
              <a:rPr i="1" lang="fr" sz="1200">
                <a:solidFill>
                  <a:schemeClr val="dk1"/>
                </a:solidFill>
                <a:latin typeface="Cabin"/>
                <a:ea typeface="Cabin"/>
                <a:cs typeface="Cabin"/>
                <a:sym typeface="Cabin"/>
              </a:rPr>
              <a:t>puis-je quitter le composant ?</a:t>
            </a:r>
            <a:endParaRPr i="1" sz="1200">
              <a:solidFill>
                <a:schemeClr val="dk1"/>
              </a:solidFill>
              <a:latin typeface="Cabin"/>
              <a:ea typeface="Cabin"/>
              <a:cs typeface="Cabin"/>
              <a:sym typeface="Cabin"/>
            </a:endParaRPr>
          </a:p>
          <a:p>
            <a:pPr indent="0" lvl="0" marL="457200" rtl="0" algn="l">
              <a:spcBef>
                <a:spcPts val="0"/>
              </a:spcBef>
              <a:spcAft>
                <a:spcPts val="0"/>
              </a:spcAft>
              <a:buNone/>
            </a:pPr>
            <a:r>
              <a:t/>
            </a:r>
            <a:endParaRPr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b="1" lang="fr" sz="1200">
                <a:solidFill>
                  <a:srgbClr val="3C78D8"/>
                </a:solidFill>
                <a:latin typeface="Cabin"/>
                <a:ea typeface="Cabin"/>
                <a:cs typeface="Cabin"/>
                <a:sym typeface="Cabin"/>
              </a:rPr>
              <a:t>CanActivateChild </a:t>
            </a:r>
            <a:r>
              <a:rPr lang="fr" sz="1200">
                <a:solidFill>
                  <a:schemeClr val="dk1"/>
                </a:solidFill>
                <a:latin typeface="Cabin"/>
                <a:ea typeface="Cabin"/>
                <a:cs typeface="Cabin"/>
                <a:sym typeface="Cabin"/>
              </a:rPr>
              <a:t>: </a:t>
            </a:r>
            <a:r>
              <a:rPr i="1" lang="fr" sz="1200">
                <a:solidFill>
                  <a:schemeClr val="dk1"/>
                </a:solidFill>
                <a:latin typeface="Cabin"/>
                <a:ea typeface="Cabin"/>
                <a:cs typeface="Cabin"/>
                <a:sym typeface="Cabin"/>
              </a:rPr>
              <a:t>Puis-je accéder au “children” d’un path ?</a:t>
            </a:r>
            <a:endParaRPr i="1" sz="1200">
              <a:solidFill>
                <a:schemeClr val="dk1"/>
              </a:solidFill>
              <a:latin typeface="Cabin"/>
              <a:ea typeface="Cabin"/>
              <a:cs typeface="Cabin"/>
              <a:sym typeface="Cabin"/>
            </a:endParaRPr>
          </a:p>
          <a:p>
            <a:pPr indent="0" lvl="0" marL="457200" rtl="0" algn="l">
              <a:spcBef>
                <a:spcPts val="0"/>
              </a:spcBef>
              <a:spcAft>
                <a:spcPts val="0"/>
              </a:spcAft>
              <a:buNone/>
            </a:pPr>
            <a:r>
              <a:t/>
            </a:r>
            <a:endParaRPr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b="1" lang="fr" sz="1200">
                <a:solidFill>
                  <a:srgbClr val="3C78D8"/>
                </a:solidFill>
                <a:latin typeface="Cabin"/>
                <a:ea typeface="Cabin"/>
                <a:cs typeface="Cabin"/>
                <a:sym typeface="Cabin"/>
              </a:rPr>
              <a:t>CanLoad </a:t>
            </a:r>
            <a:r>
              <a:rPr lang="fr" sz="1200">
                <a:solidFill>
                  <a:schemeClr val="dk1"/>
                </a:solidFill>
                <a:latin typeface="Cabin"/>
                <a:ea typeface="Cabin"/>
                <a:cs typeface="Cabin"/>
                <a:sym typeface="Cabin"/>
              </a:rPr>
              <a:t>: </a:t>
            </a:r>
            <a:r>
              <a:rPr i="1" lang="fr" sz="1200">
                <a:solidFill>
                  <a:schemeClr val="dk1"/>
                </a:solidFill>
                <a:latin typeface="Cabin"/>
                <a:ea typeface="Cabin"/>
                <a:cs typeface="Cabin"/>
                <a:sym typeface="Cabin"/>
              </a:rPr>
              <a:t>Puis-je accéder au module ciblé par le path ?</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7"/>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a:t>
            </a:r>
            <a:endParaRPr/>
          </a:p>
        </p:txBody>
      </p:sp>
      <p:sp>
        <p:nvSpPr>
          <p:cNvPr id="921" name="Google Shape;92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Mettre en place un CRUD de fan de série.</a:t>
            </a:r>
            <a:endParaRPr sz="1600"/>
          </a:p>
          <a:p>
            <a:pPr indent="0" lvl="0" marL="0" rtl="0" algn="l">
              <a:spcBef>
                <a:spcPts val="1600"/>
              </a:spcBef>
              <a:spcAft>
                <a:spcPts val="0"/>
              </a:spcAft>
              <a:buNone/>
            </a:pPr>
            <a:br>
              <a:rPr lang="fr" sz="1600"/>
            </a:br>
            <a:r>
              <a:rPr lang="fr" sz="1600"/>
              <a:t>Chaque fan sera défini par son nom, sa date de naissance(interdit au moins de 13 ans), et la liste de leur séries préférées (juste le titre).</a:t>
            </a:r>
            <a:endParaRPr sz="1600"/>
          </a:p>
          <a:p>
            <a:pPr indent="0" lvl="0" marL="0" rtl="0" algn="l">
              <a:spcBef>
                <a:spcPts val="1600"/>
              </a:spcBef>
              <a:spcAft>
                <a:spcPts val="0"/>
              </a:spcAft>
              <a:buNone/>
            </a:pPr>
            <a:r>
              <a:rPr lang="fr" sz="1600"/>
              <a:t>Aucune limitation du nombre de séries définie par l’utilisateur à la création de son profil</a:t>
            </a:r>
            <a:endParaRPr sz="1600"/>
          </a:p>
          <a:p>
            <a:pPr indent="0" lvl="0" marL="0" rtl="0" algn="l">
              <a:spcBef>
                <a:spcPts val="1600"/>
              </a:spcBef>
              <a:spcAft>
                <a:spcPts val="0"/>
              </a:spcAft>
              <a:buNone/>
            </a:pPr>
            <a:r>
              <a:rPr lang="fr" sz="1600"/>
              <a:t>Sur la page de modification de profil, il doit être possible d’ajouter ou supprimer des séries.</a:t>
            </a:r>
            <a:endParaRPr sz="1600"/>
          </a:p>
          <a:p>
            <a:pPr indent="-330200" lvl="0" marL="457200" rtl="0" algn="l">
              <a:spcBef>
                <a:spcPts val="1600"/>
              </a:spcBef>
              <a:spcAft>
                <a:spcPts val="0"/>
              </a:spcAft>
              <a:buSzPts val="1600"/>
              <a:buChar char="-"/>
            </a:pPr>
            <a:r>
              <a:rPr lang="fr" sz="1600"/>
              <a:t>4 composants (liste des fans, détails, création, mise à jour)  </a:t>
            </a:r>
            <a:endParaRPr sz="1600"/>
          </a:p>
          <a:p>
            <a:pPr indent="-330200" lvl="0" marL="457200" rtl="0" algn="l">
              <a:spcBef>
                <a:spcPts val="0"/>
              </a:spcBef>
              <a:spcAft>
                <a:spcPts val="0"/>
              </a:spcAft>
              <a:buSzPts val="1600"/>
              <a:buChar char="-"/>
            </a:pPr>
            <a:r>
              <a:rPr lang="fr" sz="1600"/>
              <a:t>Seule l’année est vérifiée pour l’âge des fans</a:t>
            </a:r>
            <a:endParaRPr sz="1600"/>
          </a:p>
          <a:p>
            <a:pPr indent="-330200" lvl="0" marL="457200" rtl="0" algn="l">
              <a:spcBef>
                <a:spcPts val="0"/>
              </a:spcBef>
              <a:spcAft>
                <a:spcPts val="0"/>
              </a:spcAft>
              <a:buSzPts val="1600"/>
              <a:buChar char="-"/>
            </a:pPr>
            <a:r>
              <a:rPr lang="fr" sz="1600"/>
              <a:t>Si un champ est visible, il sera obligatoirement rempli</a:t>
            </a:r>
            <a:endParaRPr sz="1600"/>
          </a:p>
        </p:txBody>
      </p:sp>
      <p:sp>
        <p:nvSpPr>
          <p:cNvPr id="922" name="Google Shape;922;p107"/>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8"/>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10 Storage</a:t>
            </a:r>
            <a:endParaRPr/>
          </a:p>
        </p:txBody>
      </p:sp>
      <p:sp>
        <p:nvSpPr>
          <p:cNvPr id="928" name="Google Shape;928;p108"/>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
        <p:nvSpPr>
          <p:cNvPr id="929" name="Google Shape;929;p108"/>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09"/>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09"/>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36" name="Google Shape;936;p109"/>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Les storages</a:t>
            </a:r>
            <a:endParaRPr u="sng"/>
          </a:p>
          <a:p>
            <a:pPr indent="0" lvl="0" marL="0" rtl="0" algn="l">
              <a:spcBef>
                <a:spcPts val="1600"/>
              </a:spcBef>
              <a:spcAft>
                <a:spcPts val="0"/>
              </a:spcAft>
              <a:buNone/>
            </a:pPr>
            <a:r>
              <a:rPr lang="fr"/>
              <a:t>10.1 LocalStorage vs SessionStorage</a:t>
            </a:r>
            <a:endParaRPr/>
          </a:p>
          <a:p>
            <a:pPr indent="0" lvl="0" marL="0" rtl="0" algn="l">
              <a:spcBef>
                <a:spcPts val="1600"/>
              </a:spcBef>
              <a:spcAft>
                <a:spcPts val="0"/>
              </a:spcAft>
              <a:buNone/>
            </a:pPr>
            <a:r>
              <a:rPr lang="fr"/>
              <a:t>10.2 Méthodes associées</a:t>
            </a:r>
            <a:endParaRPr/>
          </a:p>
          <a:p>
            <a:pPr indent="0" lvl="0" marL="0" rtl="0" algn="l">
              <a:spcBef>
                <a:spcPts val="1600"/>
              </a:spcBef>
              <a:spcAft>
                <a:spcPts val="1600"/>
              </a:spcAft>
              <a:buNone/>
            </a:pPr>
            <a:r>
              <a:t/>
            </a:r>
            <a:endParaRPr/>
          </a:p>
        </p:txBody>
      </p:sp>
      <p:sp>
        <p:nvSpPr>
          <p:cNvPr id="937" name="Google Shape;937;p109"/>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10"/>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10.1 Différence entre les deux storages</a:t>
            </a:r>
            <a:endParaRPr/>
          </a:p>
        </p:txBody>
      </p:sp>
      <p:sp>
        <p:nvSpPr>
          <p:cNvPr id="943" name="Google Shape;943;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sessionStorage garde les infos voulues jusqu’à ce que le navigateur ou l’onglet soit fermé</a:t>
            </a:r>
            <a:br>
              <a:rPr lang="fr"/>
            </a:br>
            <a:br>
              <a:rPr lang="fr"/>
            </a:br>
            <a:r>
              <a:rPr lang="fr"/>
              <a:t>Le localStorage quand à lui est disponible jusqu’à ce que l’application vide le storage ou que l’utilisateur vide le cache de son navigateur.</a:t>
            </a:r>
            <a:endParaRPr/>
          </a:p>
          <a:p>
            <a:pPr indent="0" lvl="0" marL="0" rtl="0" algn="l">
              <a:spcBef>
                <a:spcPts val="1600"/>
              </a:spcBef>
              <a:spcAft>
                <a:spcPts val="0"/>
              </a:spcAft>
              <a:buNone/>
            </a:pPr>
            <a:r>
              <a:rPr lang="fr"/>
              <a:t>Pour les deux : stockage jusqu’à 10mo pour la plupart des navigateurs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44" name="Google Shape;944;p110"/>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11"/>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10.2 Méthodes associées</a:t>
            </a:r>
            <a:endParaRPr/>
          </a:p>
        </p:txBody>
      </p:sp>
      <p:sp>
        <p:nvSpPr>
          <p:cNvPr id="950" name="Google Shape;950;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951" name="Google Shape;951;p111"/>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52" name="Google Shape;952;p111"/>
          <p:cNvSpPr txBox="1"/>
          <p:nvPr/>
        </p:nvSpPr>
        <p:spPr>
          <a:xfrm>
            <a:off x="2202900" y="1244863"/>
            <a:ext cx="47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Qu’il s’agisse du </a:t>
            </a:r>
            <a:r>
              <a:rPr b="1" lang="fr">
                <a:latin typeface="Cabin"/>
                <a:ea typeface="Cabin"/>
                <a:cs typeface="Cabin"/>
                <a:sym typeface="Cabin"/>
              </a:rPr>
              <a:t>local </a:t>
            </a:r>
            <a:r>
              <a:rPr lang="fr">
                <a:latin typeface="Cabin"/>
                <a:ea typeface="Cabin"/>
                <a:cs typeface="Cabin"/>
                <a:sym typeface="Cabin"/>
              </a:rPr>
              <a:t>ou du </a:t>
            </a:r>
            <a:r>
              <a:rPr b="1" lang="fr">
                <a:latin typeface="Cabin"/>
                <a:ea typeface="Cabin"/>
                <a:cs typeface="Cabin"/>
                <a:sym typeface="Cabin"/>
              </a:rPr>
              <a:t>session </a:t>
            </a:r>
            <a:r>
              <a:rPr lang="fr">
                <a:latin typeface="Cabin"/>
                <a:ea typeface="Cabin"/>
                <a:cs typeface="Cabin"/>
                <a:sym typeface="Cabin"/>
              </a:rPr>
              <a:t>storage, les commandes sont identiques. Seul le comportement global est différent</a:t>
            </a:r>
            <a:endParaRPr>
              <a:latin typeface="Cabin"/>
              <a:ea typeface="Cabin"/>
              <a:cs typeface="Cabin"/>
              <a:sym typeface="Cabin"/>
            </a:endParaRPr>
          </a:p>
        </p:txBody>
      </p:sp>
      <p:graphicFrame>
        <p:nvGraphicFramePr>
          <p:cNvPr id="953" name="Google Shape;953;p111"/>
          <p:cNvGraphicFramePr/>
          <p:nvPr/>
        </p:nvGraphicFramePr>
        <p:xfrm>
          <a:off x="819100" y="2143275"/>
          <a:ext cx="3000000" cy="3000000"/>
        </p:xfrm>
        <a:graphic>
          <a:graphicData uri="http://schemas.openxmlformats.org/drawingml/2006/table">
            <a:tbl>
              <a:tblPr>
                <a:noFill/>
                <a:tableStyleId>{CA7D1C60-6AE2-4858-8039-38311F066A87}</a:tableStyleId>
              </a:tblPr>
              <a:tblGrid>
                <a:gridCol w="3093300"/>
                <a:gridCol w="4308750"/>
              </a:tblGrid>
              <a:tr h="381000">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fr" sz="1300"/>
                        <a:t>Ajoute un valeur en session (</a:t>
                      </a:r>
                      <a:r>
                        <a:rPr lang="fr" sz="1300">
                          <a:solidFill>
                            <a:srgbClr val="FF0000"/>
                          </a:solidFill>
                        </a:rPr>
                        <a:t>de type string uniquement</a:t>
                      </a:r>
                      <a:r>
                        <a:rPr lang="fr" sz="1300"/>
                        <a:t>)</a:t>
                      </a:r>
                      <a:endParaRPr sz="1300"/>
                    </a:p>
                  </a:txBody>
                  <a:tcPr marT="91425" marB="91425" marR="91425" marL="91425"/>
                </a:tc>
              </a:tr>
              <a:tr h="381000">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fr" sz="1300"/>
                        <a:t>Récupère la valeur stockée à la clé “key”</a:t>
                      </a:r>
                      <a:endParaRPr sz="1300"/>
                    </a:p>
                  </a:txBody>
                  <a:tcPr marT="91425" marB="91425" marR="91425" marL="91425"/>
                </a:tc>
              </a:tr>
              <a:tr h="381000">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fr" sz="1300"/>
                        <a:t>Supprime une clé et la valeur associée de la session</a:t>
                      </a:r>
                      <a:endParaRPr sz="1300"/>
                    </a:p>
                  </a:txBody>
                  <a:tcPr marT="91425" marB="91425" marR="91425" marL="91425"/>
                </a:tc>
              </a:tr>
              <a:tr h="381000">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fr" sz="1300"/>
                        <a:t>Vide complètement la session (clés et valeurs)</a:t>
                      </a:r>
                      <a:endParaRPr sz="1300"/>
                    </a:p>
                  </a:txBody>
                  <a:tcPr marT="91425" marB="91425" marR="91425" marL="91425"/>
                </a:tc>
              </a:tr>
            </a:tbl>
          </a:graphicData>
        </a:graphic>
      </p:graphicFrame>
      <p:pic>
        <p:nvPicPr>
          <p:cNvPr id="954" name="Google Shape;954;p111"/>
          <p:cNvPicPr preferRelativeResize="0"/>
          <p:nvPr/>
        </p:nvPicPr>
        <p:blipFill>
          <a:blip r:embed="rId3">
            <a:alphaModFix/>
          </a:blip>
          <a:stretch>
            <a:fillRect/>
          </a:stretch>
        </p:blipFill>
        <p:spPr>
          <a:xfrm>
            <a:off x="898225" y="2194500"/>
            <a:ext cx="2895600" cy="266700"/>
          </a:xfrm>
          <a:prstGeom prst="rect">
            <a:avLst/>
          </a:prstGeom>
          <a:noFill/>
          <a:ln>
            <a:noFill/>
          </a:ln>
        </p:spPr>
      </p:pic>
      <p:pic>
        <p:nvPicPr>
          <p:cNvPr id="955" name="Google Shape;955;p111"/>
          <p:cNvPicPr preferRelativeResize="0"/>
          <p:nvPr/>
        </p:nvPicPr>
        <p:blipFill>
          <a:blip r:embed="rId4">
            <a:alphaModFix/>
          </a:blip>
          <a:stretch>
            <a:fillRect/>
          </a:stretch>
        </p:blipFill>
        <p:spPr>
          <a:xfrm>
            <a:off x="1922163" y="3342750"/>
            <a:ext cx="847725" cy="257175"/>
          </a:xfrm>
          <a:prstGeom prst="rect">
            <a:avLst/>
          </a:prstGeom>
          <a:noFill/>
          <a:ln>
            <a:noFill/>
          </a:ln>
        </p:spPr>
      </p:pic>
      <p:pic>
        <p:nvPicPr>
          <p:cNvPr id="956" name="Google Shape;956;p111"/>
          <p:cNvPicPr preferRelativeResize="0"/>
          <p:nvPr/>
        </p:nvPicPr>
        <p:blipFill>
          <a:blip r:embed="rId5">
            <a:alphaModFix/>
          </a:blip>
          <a:stretch>
            <a:fillRect/>
          </a:stretch>
        </p:blipFill>
        <p:spPr>
          <a:xfrm>
            <a:off x="1572525" y="2579400"/>
            <a:ext cx="1546997" cy="269825"/>
          </a:xfrm>
          <a:prstGeom prst="rect">
            <a:avLst/>
          </a:prstGeom>
          <a:noFill/>
          <a:ln>
            <a:noFill/>
          </a:ln>
        </p:spPr>
      </p:pic>
      <p:pic>
        <p:nvPicPr>
          <p:cNvPr id="957" name="Google Shape;957;p111"/>
          <p:cNvPicPr preferRelativeResize="0"/>
          <p:nvPr/>
        </p:nvPicPr>
        <p:blipFill>
          <a:blip r:embed="rId6">
            <a:alphaModFix/>
          </a:blip>
          <a:stretch>
            <a:fillRect/>
          </a:stretch>
        </p:blipFill>
        <p:spPr>
          <a:xfrm>
            <a:off x="1388763" y="2967400"/>
            <a:ext cx="1914525" cy="25717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12"/>
          <p:cNvSpPr txBox="1"/>
          <p:nvPr>
            <p:ph type="title"/>
          </p:nvPr>
        </p:nvSpPr>
        <p:spPr>
          <a:xfrm>
            <a:off x="485650" y="2668250"/>
            <a:ext cx="8139300" cy="58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11 Observable</a:t>
            </a:r>
            <a:endParaRPr/>
          </a:p>
        </p:txBody>
      </p:sp>
      <p:sp>
        <p:nvSpPr>
          <p:cNvPr id="963" name="Google Shape;963;p112"/>
          <p:cNvSpPr txBox="1"/>
          <p:nvPr>
            <p:ph idx="1" type="subTitle"/>
          </p:nvPr>
        </p:nvSpPr>
        <p:spPr>
          <a:xfrm>
            <a:off x="728475" y="3324600"/>
            <a:ext cx="7896600" cy="5853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t/>
            </a:r>
            <a:endParaRPr/>
          </a:p>
        </p:txBody>
      </p:sp>
      <p:sp>
        <p:nvSpPr>
          <p:cNvPr id="964" name="Google Shape;964;p112"/>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13"/>
          <p:cNvSpPr txBox="1"/>
          <p:nvPr>
            <p:ph type="title"/>
          </p:nvPr>
        </p:nvSpPr>
        <p:spPr>
          <a:xfrm>
            <a:off x="3410600" y="4287425"/>
            <a:ext cx="53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13"/>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71" name="Google Shape;971;p113"/>
          <p:cNvSpPr txBox="1"/>
          <p:nvPr>
            <p:ph idx="1" type="body"/>
          </p:nvPr>
        </p:nvSpPr>
        <p:spPr>
          <a:xfrm>
            <a:off x="311700" y="466675"/>
            <a:ext cx="4158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t>Les observable</a:t>
            </a:r>
            <a:endParaRPr u="sng"/>
          </a:p>
          <a:p>
            <a:pPr indent="0" lvl="0" marL="0" rtl="0" algn="l">
              <a:spcBef>
                <a:spcPts val="1600"/>
              </a:spcBef>
              <a:spcAft>
                <a:spcPts val="0"/>
              </a:spcAft>
              <a:buNone/>
            </a:pPr>
            <a:r>
              <a:rPr lang="fr"/>
              <a:t>11.1 La librairie RXJS</a:t>
            </a:r>
            <a:endParaRPr/>
          </a:p>
          <a:p>
            <a:pPr indent="0" lvl="0" marL="0" rtl="0" algn="l">
              <a:spcBef>
                <a:spcPts val="1600"/>
              </a:spcBef>
              <a:spcAft>
                <a:spcPts val="0"/>
              </a:spcAft>
              <a:buNone/>
            </a:pPr>
            <a:r>
              <a:rPr lang="fr"/>
              <a:t>11.2 Subject / BehaviorSubject</a:t>
            </a:r>
            <a:endParaRPr/>
          </a:p>
          <a:p>
            <a:pPr indent="0" lvl="0" marL="0" rtl="0" algn="l">
              <a:spcBef>
                <a:spcPts val="1600"/>
              </a:spcBef>
              <a:spcAft>
                <a:spcPts val="0"/>
              </a:spcAft>
              <a:buNone/>
            </a:pPr>
            <a:r>
              <a:rPr lang="fr"/>
              <a:t>11.3 Subscribe()</a:t>
            </a:r>
            <a:endParaRPr/>
          </a:p>
          <a:p>
            <a:pPr indent="0" lvl="0" marL="0" rtl="0" algn="l">
              <a:spcBef>
                <a:spcPts val="1600"/>
              </a:spcBef>
              <a:spcAft>
                <a:spcPts val="0"/>
              </a:spcAft>
              <a:buNone/>
            </a:pPr>
            <a:r>
              <a:rPr lang="fr"/>
              <a:t>11.4 Subscription</a:t>
            </a:r>
            <a:endParaRPr/>
          </a:p>
          <a:p>
            <a:pPr indent="0" lvl="0" marL="0" rtl="0" algn="l">
              <a:spcBef>
                <a:spcPts val="1600"/>
              </a:spcBef>
              <a:spcAft>
                <a:spcPts val="0"/>
              </a:spcAft>
              <a:buNone/>
            </a:pPr>
            <a:r>
              <a:rPr lang="fr"/>
              <a:t>11.5 Opérateur RXJS</a:t>
            </a:r>
            <a:endParaRPr/>
          </a:p>
          <a:p>
            <a:pPr indent="0" lvl="0" marL="0" rtl="0" algn="l">
              <a:spcBef>
                <a:spcPts val="1600"/>
              </a:spcBef>
              <a:spcAft>
                <a:spcPts val="1600"/>
              </a:spcAft>
              <a:buNone/>
            </a:pPr>
            <a:r>
              <a:t/>
            </a:r>
            <a:endParaRPr/>
          </a:p>
        </p:txBody>
      </p:sp>
      <p:sp>
        <p:nvSpPr>
          <p:cNvPr id="972" name="Google Shape;972;p113"/>
          <p:cNvSpPr txBox="1"/>
          <p:nvPr>
            <p:ph idx="2" type="body"/>
          </p:nvPr>
        </p:nvSpPr>
        <p:spPr>
          <a:xfrm>
            <a:off x="4673700" y="466675"/>
            <a:ext cx="415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14"/>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11.1 La librairie RXJS</a:t>
            </a:r>
            <a:endParaRPr/>
          </a:p>
        </p:txBody>
      </p:sp>
      <p:sp>
        <p:nvSpPr>
          <p:cNvPr id="978" name="Google Shape;978;p114"/>
          <p:cNvSpPr txBox="1"/>
          <p:nvPr>
            <p:ph idx="1" type="body"/>
          </p:nvPr>
        </p:nvSpPr>
        <p:spPr>
          <a:xfrm>
            <a:off x="311700" y="1152475"/>
            <a:ext cx="3513000" cy="227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fr" sz="1500"/>
              <a:t>Faisant partie du bundle de base d’Angular, cette librairie contient tout le nécessaire pour gérer les </a:t>
            </a:r>
            <a:r>
              <a:rPr b="1" lang="fr" sz="1500">
                <a:solidFill>
                  <a:srgbClr val="1155CC"/>
                </a:solidFill>
              </a:rPr>
              <a:t>Observable</a:t>
            </a:r>
            <a:r>
              <a:rPr lang="fr" sz="1500"/>
              <a:t>. Ceux-ci sont le fondement de la programmation dite réactive et permettent en gros, de ne plus avoir à charger manuellement une valeur si elle est observée</a:t>
            </a:r>
            <a:endParaRPr sz="1500"/>
          </a:p>
        </p:txBody>
      </p:sp>
      <p:sp>
        <p:nvSpPr>
          <p:cNvPr id="979" name="Google Shape;979;p114"/>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80" name="Google Shape;980;p114"/>
          <p:cNvSpPr txBox="1"/>
          <p:nvPr/>
        </p:nvSpPr>
        <p:spPr>
          <a:xfrm>
            <a:off x="311700" y="3557925"/>
            <a:ext cx="35130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bin"/>
                <a:ea typeface="Cabin"/>
                <a:cs typeface="Cabin"/>
                <a:sym typeface="Cabin"/>
              </a:rPr>
              <a:t>Au delà de ça, elle permet de gérer des comportements asynchrones (appel d’api par exemple) et amène des outils de gestion de collection observable</a:t>
            </a:r>
            <a:endParaRPr>
              <a:latin typeface="Cabin"/>
              <a:ea typeface="Cabin"/>
              <a:cs typeface="Cabin"/>
              <a:sym typeface="Cabin"/>
            </a:endParaRPr>
          </a:p>
        </p:txBody>
      </p:sp>
      <p:pic>
        <p:nvPicPr>
          <p:cNvPr id="981" name="Google Shape;981;p114"/>
          <p:cNvPicPr preferRelativeResize="0"/>
          <p:nvPr/>
        </p:nvPicPr>
        <p:blipFill>
          <a:blip r:embed="rId3">
            <a:alphaModFix/>
          </a:blip>
          <a:stretch>
            <a:fillRect/>
          </a:stretch>
        </p:blipFill>
        <p:spPr>
          <a:xfrm>
            <a:off x="4906425" y="1152475"/>
            <a:ext cx="3153600" cy="1749275"/>
          </a:xfrm>
          <a:prstGeom prst="rect">
            <a:avLst/>
          </a:prstGeom>
          <a:noFill/>
          <a:ln>
            <a:noFill/>
          </a:ln>
        </p:spPr>
      </p:pic>
      <p:sp>
        <p:nvSpPr>
          <p:cNvPr id="982" name="Google Shape;982;p114"/>
          <p:cNvSpPr txBox="1"/>
          <p:nvPr/>
        </p:nvSpPr>
        <p:spPr>
          <a:xfrm>
            <a:off x="4156125" y="3865750"/>
            <a:ext cx="465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u="sng">
                <a:solidFill>
                  <a:srgbClr val="FF0000"/>
                </a:solidFill>
                <a:latin typeface="Cabin"/>
                <a:ea typeface="Cabin"/>
                <a:cs typeface="Cabin"/>
                <a:sym typeface="Cabin"/>
              </a:rPr>
              <a:t>Remarque </a:t>
            </a:r>
            <a:r>
              <a:rPr lang="fr" sz="1200">
                <a:solidFill>
                  <a:srgbClr val="FF0000"/>
                </a:solidFill>
                <a:latin typeface="Cabin"/>
                <a:ea typeface="Cabin"/>
                <a:cs typeface="Cabin"/>
                <a:sym typeface="Cabin"/>
              </a:rPr>
              <a:t>: Ce chapitre ne couvre pas l’entièreté des possibilités de RXJS mais apporte l’essentiel pour la compréhension des observable</a:t>
            </a:r>
            <a:endParaRPr sz="1200">
              <a:solidFill>
                <a:srgbClr val="FF0000"/>
              </a:solidFill>
              <a:latin typeface="Cabin"/>
              <a:ea typeface="Cabin"/>
              <a:cs typeface="Cabin"/>
              <a:sym typeface="Cabin"/>
            </a:endParaRPr>
          </a:p>
        </p:txBody>
      </p:sp>
      <p:sp>
        <p:nvSpPr>
          <p:cNvPr id="983" name="Google Shape;983;p114"/>
          <p:cNvSpPr txBox="1"/>
          <p:nvPr/>
        </p:nvSpPr>
        <p:spPr>
          <a:xfrm>
            <a:off x="5382675" y="3183638"/>
            <a:ext cx="220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latin typeface="Cabin"/>
                <a:ea typeface="Cabin"/>
                <a:cs typeface="Cabin"/>
                <a:sym typeface="Cabin"/>
                <a:hlinkClick r:id="rId4"/>
              </a:rPr>
              <a:t>https://www.learnrxjs.io/</a:t>
            </a:r>
            <a:endParaRPr>
              <a:latin typeface="Cabin"/>
              <a:ea typeface="Cabin"/>
              <a:cs typeface="Cabin"/>
              <a:sym typeface="Cabin"/>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15"/>
          <p:cNvSpPr txBox="1"/>
          <p:nvPr>
            <p:ph type="title"/>
          </p:nvPr>
        </p:nvSpPr>
        <p:spPr>
          <a:xfrm>
            <a:off x="311700" y="33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11.2 Subject et BehaviorSubject</a:t>
            </a:r>
            <a:endParaRPr/>
          </a:p>
        </p:txBody>
      </p:sp>
      <p:sp>
        <p:nvSpPr>
          <p:cNvPr id="989" name="Google Shape;989;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sp>
        <p:nvSpPr>
          <p:cNvPr id="990" name="Google Shape;990;p115"/>
          <p:cNvSpPr txBox="1"/>
          <p:nvPr>
            <p:ph idx="12" type="sldNum"/>
          </p:nvPr>
        </p:nvSpPr>
        <p:spPr>
          <a:xfrm>
            <a:off x="8359800" y="4678225"/>
            <a:ext cx="548700" cy="25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91" name="Google Shape;991;p115"/>
          <p:cNvSpPr txBox="1"/>
          <p:nvPr/>
        </p:nvSpPr>
        <p:spPr>
          <a:xfrm>
            <a:off x="488525" y="1152175"/>
            <a:ext cx="3363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Cabin"/>
                <a:ea typeface="Cabin"/>
                <a:cs typeface="Cabin"/>
                <a:sym typeface="Cabin"/>
              </a:rPr>
              <a:t>Pour que plusieurs composants puissent se baser sur le même service et donc les mêmes valeurs. Il sera nécessaire d’utiliser la notion d’observable. </a:t>
            </a:r>
            <a:br>
              <a:rPr lang="fr" sz="1300">
                <a:latin typeface="Cabin"/>
                <a:ea typeface="Cabin"/>
                <a:cs typeface="Cabin"/>
                <a:sym typeface="Cabin"/>
              </a:rPr>
            </a:br>
            <a:br>
              <a:rPr lang="fr" sz="1300">
                <a:latin typeface="Cabin"/>
                <a:ea typeface="Cabin"/>
                <a:cs typeface="Cabin"/>
                <a:sym typeface="Cabin"/>
              </a:rPr>
            </a:br>
            <a:r>
              <a:rPr lang="fr" sz="1300">
                <a:latin typeface="Cabin"/>
                <a:ea typeface="Cabin"/>
                <a:cs typeface="Cabin"/>
                <a:sym typeface="Cabin"/>
              </a:rPr>
              <a:t>Nous verrons dans le chapitre suivant que les appels api (HttpClient) retourne d’office un observable. Mais dans le cas de propriétés ou d’objets gérés par l’application elle-même, il faut mettre en place soi-même cette notion. </a:t>
            </a:r>
            <a:br>
              <a:rPr lang="fr" sz="1300">
                <a:latin typeface="Cabin"/>
                <a:ea typeface="Cabin"/>
                <a:cs typeface="Cabin"/>
                <a:sym typeface="Cabin"/>
              </a:rPr>
            </a:br>
            <a:br>
              <a:rPr lang="fr" sz="1300">
                <a:latin typeface="Cabin"/>
                <a:ea typeface="Cabin"/>
                <a:cs typeface="Cabin"/>
                <a:sym typeface="Cabin"/>
              </a:rPr>
            </a:br>
            <a:r>
              <a:rPr lang="fr" sz="1300">
                <a:latin typeface="Cabin"/>
                <a:ea typeface="Cabin"/>
                <a:cs typeface="Cabin"/>
                <a:sym typeface="Cabin"/>
              </a:rPr>
              <a:t>C’est là qu’interviennent les </a:t>
            </a:r>
            <a:r>
              <a:rPr lang="fr" sz="1300">
                <a:solidFill>
                  <a:srgbClr val="1155CC"/>
                </a:solidFill>
                <a:latin typeface="Cabin"/>
                <a:ea typeface="Cabin"/>
                <a:cs typeface="Cabin"/>
                <a:sym typeface="Cabin"/>
              </a:rPr>
              <a:t>Subject</a:t>
            </a:r>
            <a:endParaRPr sz="1300">
              <a:solidFill>
                <a:srgbClr val="1155CC"/>
              </a:solidFill>
              <a:latin typeface="Cabin"/>
              <a:ea typeface="Cabin"/>
              <a:cs typeface="Cabin"/>
              <a:sym typeface="Cabin"/>
            </a:endParaRPr>
          </a:p>
        </p:txBody>
      </p:sp>
      <p:pic>
        <p:nvPicPr>
          <p:cNvPr id="992" name="Google Shape;992;p115"/>
          <p:cNvPicPr preferRelativeResize="0"/>
          <p:nvPr/>
        </p:nvPicPr>
        <p:blipFill>
          <a:blip r:embed="rId3">
            <a:alphaModFix/>
          </a:blip>
          <a:stretch>
            <a:fillRect/>
          </a:stretch>
        </p:blipFill>
        <p:spPr>
          <a:xfrm>
            <a:off x="4529350" y="2608475"/>
            <a:ext cx="3956700" cy="857525"/>
          </a:xfrm>
          <a:prstGeom prst="rect">
            <a:avLst/>
          </a:prstGeom>
          <a:noFill/>
          <a:ln>
            <a:noFill/>
          </a:ln>
        </p:spPr>
      </p:pic>
      <p:pic>
        <p:nvPicPr>
          <p:cNvPr id="993" name="Google Shape;993;p115"/>
          <p:cNvPicPr preferRelativeResize="0"/>
          <p:nvPr/>
        </p:nvPicPr>
        <p:blipFill>
          <a:blip r:embed="rId4">
            <a:alphaModFix/>
          </a:blip>
          <a:stretch>
            <a:fillRect/>
          </a:stretch>
        </p:blipFill>
        <p:spPr>
          <a:xfrm>
            <a:off x="5348350" y="1551223"/>
            <a:ext cx="2318700" cy="466825"/>
          </a:xfrm>
          <a:prstGeom prst="rect">
            <a:avLst/>
          </a:prstGeom>
          <a:noFill/>
          <a:ln>
            <a:noFill/>
          </a:ln>
        </p:spPr>
      </p:pic>
      <p:sp>
        <p:nvSpPr>
          <p:cNvPr id="994" name="Google Shape;994;p115"/>
          <p:cNvSpPr txBox="1"/>
          <p:nvPr/>
        </p:nvSpPr>
        <p:spPr>
          <a:xfrm>
            <a:off x="4215300" y="3783775"/>
            <a:ext cx="4693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300">
                <a:latin typeface="Cabin"/>
                <a:ea typeface="Cabin"/>
                <a:cs typeface="Cabin"/>
                <a:sym typeface="Cabin"/>
              </a:rPr>
              <a:t>Autre avantage non négligeables, nous </a:t>
            </a:r>
            <a:r>
              <a:rPr i="1" lang="fr" sz="1300">
                <a:latin typeface="Cabin"/>
                <a:ea typeface="Cabin"/>
                <a:cs typeface="Cabin"/>
                <a:sym typeface="Cabin"/>
              </a:rPr>
              <a:t>accédons</a:t>
            </a:r>
            <a:r>
              <a:rPr i="1" lang="fr" sz="1300">
                <a:latin typeface="Cabin"/>
                <a:ea typeface="Cabin"/>
                <a:cs typeface="Cabin"/>
                <a:sym typeface="Cabin"/>
              </a:rPr>
              <a:t> à la notion d’abstraction (plus d’accès direct à une propriétés) et pouvons dès lors utiliser l’encapsulation de manière </a:t>
            </a:r>
            <a:r>
              <a:rPr i="1" lang="fr" sz="1300">
                <a:latin typeface="Cabin"/>
                <a:ea typeface="Cabin"/>
                <a:cs typeface="Cabin"/>
                <a:sym typeface="Cabin"/>
              </a:rPr>
              <a:t>efficace.</a:t>
            </a:r>
            <a:endParaRPr i="1" sz="1300">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Cognitic v1.3">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