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3DF6AF-CC9A-448D-B245-191F1553232B}">
          <p14:sldIdLst>
            <p14:sldId id="256"/>
            <p14:sldId id="258"/>
            <p14:sldId id="259"/>
            <p14:sldId id="260"/>
            <p14:sldId id="261"/>
            <p14:sldId id="257"/>
            <p14:sldId id="262"/>
            <p14:sldId id="263"/>
          </p14:sldIdLst>
        </p14:section>
        <p14:section name="Untitled Section" id="{651A6979-C98D-45E8-90C6-49FD570B4A04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404"/>
    <a:srgbClr val="FFD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38" y="9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35BB-000B-4C63-8857-97C9029E4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102E0-B567-41C8-8C81-7C9817F58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126A7-6C19-454C-A078-FE8A16AB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45FB-7E80-4B93-A0FB-FD1A52D8E38B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C7D84-82B9-4AF7-A6A5-FE9972ED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2B0D4-0B97-44AA-A361-F2369F65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064C-A82F-4610-9711-48CE1C46E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8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273C-4600-4F9A-BC21-FF185755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2CA96-20F5-4E48-B828-3646F4A87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7B542-BCD5-4195-AA16-C0990A6E9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45FB-7E80-4B93-A0FB-FD1A52D8E38B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CF835-3FAF-4CE4-A020-D0526BCB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9C8EC-504C-40C3-AAB8-041C73B7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064C-A82F-4610-9711-48CE1C46E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2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522CE-7666-4CF9-AA10-3B0B0ED21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A4C1C-9C8A-4161-8899-561BED1E5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96F00-CAA3-4F9F-B6C2-33BBE9D64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45FB-7E80-4B93-A0FB-FD1A52D8E38B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DCA91-65F0-43EF-B071-9FEBD6380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8D8D6-B6C3-444C-9F5E-1705DD4C0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064C-A82F-4610-9711-48CE1C46E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3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431C-C693-43A6-8C43-ED01A1F5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30D65-483F-4691-866B-D9207D092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38A88-0EA7-4FFF-B433-1A95C8FC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45FB-7E80-4B93-A0FB-FD1A52D8E38B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25AF6-2EDF-4D76-8E6D-BA9B0C1F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A3CB5-2347-4FC3-805B-2CB5C8C5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064C-A82F-4610-9711-48CE1C46E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9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5B03-3503-4DA3-8705-5FD57D95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D1B83-2091-43A3-9510-CCB281933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C9400-5305-40F9-BC0D-E93FF4ECA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45FB-7E80-4B93-A0FB-FD1A52D8E38B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29204-DD9C-40C3-BFC7-0B48387E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9EE11-B432-4083-8756-C2FB1BD8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064C-A82F-4610-9711-48CE1C46E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9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4AE6-B554-4FC9-B465-0D2084D5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A3C01-4A6F-4758-AD01-DD3E40ED8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1C883-D2BB-4889-BAB4-EA76AE73B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17821-4306-4A90-90CA-4760D2F4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45FB-7E80-4B93-A0FB-FD1A52D8E38B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81BB4-F944-441C-8E10-357D9BE1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523F3-D1BA-48C9-98A2-4CAC62DC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064C-A82F-4610-9711-48CE1C46E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6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438D-8B11-429E-A495-DFAB0915F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BA205-8F05-41C4-BC96-4126E787E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26113-C62C-4C85-BF20-23AFFC682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91A12-20D7-4B05-B6A1-8D3419D87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2727A-2093-488B-AFFE-5D1B15173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F0B64-DAED-413D-87A6-8D3D72A8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45FB-7E80-4B93-A0FB-FD1A52D8E38B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E7E023-8002-41A7-8E04-11CB738C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A92E64-2BAE-4547-93A6-174613E7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064C-A82F-4610-9711-48CE1C46E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0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C950-5A6A-45B9-9A25-95D41696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01FB2-DCE2-4F6D-A255-9075AB09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45FB-7E80-4B93-A0FB-FD1A52D8E38B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EE370-E223-464A-8515-1D8839FF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AAD7D-0698-4826-8C82-3D6A0ABC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064C-A82F-4610-9711-48CE1C46E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8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EF8E2-7E8E-4E4C-807B-716950A4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45FB-7E80-4B93-A0FB-FD1A52D8E38B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A39E6-5E89-4D88-8FD2-A7C2F0C6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5B29F-69D8-4ACB-9510-C76066B6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064C-A82F-4610-9711-48CE1C46E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59ED-BF3D-446E-BC72-99194D8E8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3DDA7-142A-4BF1-B6BA-33EC4AA19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1C527-3711-4F69-A1D4-0D825E9BE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F8FC5-5C6A-431D-BD40-668B94E8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45FB-7E80-4B93-A0FB-FD1A52D8E38B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E78CE-FCB6-47E8-BB2F-CA73282A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26704-F8C1-43F5-BB87-13517366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064C-A82F-4610-9711-48CE1C46E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0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5B6B-F238-4833-870A-EF34FB35D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85751-6531-41FD-BE65-20409F0B6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B4E50-5A04-4ACA-87EC-FC265463D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6CCF4-A3F8-4A68-B1C2-3112E372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45FB-7E80-4B93-A0FB-FD1A52D8E38B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5ADC8-3423-4CE1-89E5-E13C162B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9EC5E-C383-47A7-8DE2-C89A7BE5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064C-A82F-4610-9711-48CE1C46E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4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30FB49-C649-4B6F-AFF2-E703D23F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A0E08-549F-4FB7-926C-712A609C1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95A9A-F2F7-4D88-AE1E-CFDE36F63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445FB-7E80-4B93-A0FB-FD1A52D8E38B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12B24-446F-43E9-95A9-D481CE54E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E4DAC-1A04-4B8B-9CFC-CAD6CA6E4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0064C-A82F-4610-9711-48CE1C46E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0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4221E4E-34CE-476B-9EF2-3D9971F81E6C}"/>
              </a:ext>
            </a:extLst>
          </p:cNvPr>
          <p:cNvGrpSpPr/>
          <p:nvPr/>
        </p:nvGrpSpPr>
        <p:grpSpPr>
          <a:xfrm>
            <a:off x="362621" y="143192"/>
            <a:ext cx="6610278" cy="5107943"/>
            <a:chOff x="-175859" y="875028"/>
            <a:chExt cx="6610278" cy="51079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4DAD650-AE8C-4BBD-88BD-C2F29B1A5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5859" y="875028"/>
              <a:ext cx="6610278" cy="510794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41B2D8-6867-4F22-B508-3C4DFC49C42A}"/>
                </a:ext>
              </a:extLst>
            </p:cNvPr>
            <p:cNvSpPr txBox="1"/>
            <p:nvPr/>
          </p:nvSpPr>
          <p:spPr>
            <a:xfrm>
              <a:off x="2027257" y="4236720"/>
              <a:ext cx="40687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Bahnschrift" panose="020B0502040204020203" pitchFamily="34" charset="0"/>
                </a:rPr>
                <a:t>The Smarter Way to Park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6150B298-89C4-44B8-9167-03CE8AD95D67}"/>
              </a:ext>
            </a:extLst>
          </p:cNvPr>
          <p:cNvSpPr/>
          <p:nvPr/>
        </p:nvSpPr>
        <p:spPr>
          <a:xfrm>
            <a:off x="0" y="5394326"/>
            <a:ext cx="12192000" cy="4165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F0332E-56D8-4801-B582-C3B62EBAD4E6}"/>
              </a:ext>
            </a:extLst>
          </p:cNvPr>
          <p:cNvSpPr/>
          <p:nvPr/>
        </p:nvSpPr>
        <p:spPr>
          <a:xfrm>
            <a:off x="8060019" y="0"/>
            <a:ext cx="1828800" cy="6858000"/>
          </a:xfrm>
          <a:prstGeom prst="rect">
            <a:avLst/>
          </a:prstGeom>
          <a:solidFill>
            <a:srgbClr val="FCD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0BAEF9D-9D20-44D7-87F6-20554397880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2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2556" y="3353116"/>
            <a:ext cx="3094036" cy="309403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2DFFDA-00FB-4930-9F5C-62DCCBF7670E}"/>
              </a:ext>
            </a:extLst>
          </p:cNvPr>
          <p:cNvSpPr txBox="1"/>
          <p:nvPr/>
        </p:nvSpPr>
        <p:spPr>
          <a:xfrm>
            <a:off x="362620" y="6238240"/>
            <a:ext cx="527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 Poon, </a:t>
            </a:r>
            <a:r>
              <a:rPr lang="en-US" dirty="0" err="1"/>
              <a:t>Sifat</a:t>
            </a:r>
            <a:r>
              <a:rPr lang="en-US" dirty="0"/>
              <a:t> Bhuiyan, Ariella Katz, Drew </a:t>
            </a:r>
            <a:r>
              <a:rPr lang="en-US" dirty="0" err="1"/>
              <a:t>Traldi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60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E40763-E2D4-4981-AD9F-46C65BCA2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755" b="371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48533D-D5DC-4A1B-BE5D-B7DE371BCBBE}"/>
              </a:ext>
            </a:extLst>
          </p:cNvPr>
          <p:cNvSpPr/>
          <p:nvPr/>
        </p:nvSpPr>
        <p:spPr>
          <a:xfrm>
            <a:off x="0" y="1516380"/>
            <a:ext cx="12191980" cy="3825240"/>
          </a:xfrm>
          <a:prstGeom prst="rect">
            <a:avLst/>
          </a:prstGeom>
          <a:solidFill>
            <a:srgbClr val="FCD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BA06E7-63A1-4770-91E8-AFDC5FB0042E}"/>
              </a:ext>
            </a:extLst>
          </p:cNvPr>
          <p:cNvSpPr/>
          <p:nvPr/>
        </p:nvSpPr>
        <p:spPr>
          <a:xfrm>
            <a:off x="0" y="1805939"/>
            <a:ext cx="12191980" cy="3246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3848CC-F792-4184-A1FF-65423BB252DD}"/>
              </a:ext>
            </a:extLst>
          </p:cNvPr>
          <p:cNvSpPr txBox="1"/>
          <p:nvPr/>
        </p:nvSpPr>
        <p:spPr>
          <a:xfrm>
            <a:off x="254000" y="2011680"/>
            <a:ext cx="584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The Current State of Parking is…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B90D3D-7FB3-454B-A56D-04064C4A42D5}"/>
              </a:ext>
            </a:extLst>
          </p:cNvPr>
          <p:cNvSpPr txBox="1"/>
          <p:nvPr/>
        </p:nvSpPr>
        <p:spPr>
          <a:xfrm>
            <a:off x="933388" y="3416875"/>
            <a:ext cx="206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ahnschrift" panose="020B0502040204020203" pitchFamily="34" charset="0"/>
              </a:rPr>
              <a:t>Inefficient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300628-620D-4099-9B90-FBF1B7F0E368}"/>
              </a:ext>
            </a:extLst>
          </p:cNvPr>
          <p:cNvSpPr txBox="1"/>
          <p:nvPr/>
        </p:nvSpPr>
        <p:spPr>
          <a:xfrm>
            <a:off x="4701530" y="3409799"/>
            <a:ext cx="2788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Bahnschrift" panose="020B0502040204020203" pitchFamily="34" charset="0"/>
              </a:rPr>
              <a:t>Unpredictable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CFC224-9E8E-45BB-BFDA-153EB0E02CB3}"/>
              </a:ext>
            </a:extLst>
          </p:cNvPr>
          <p:cNvSpPr txBox="1"/>
          <p:nvPr/>
        </p:nvSpPr>
        <p:spPr>
          <a:xfrm>
            <a:off x="8419977" y="3428999"/>
            <a:ext cx="317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Bahnschrift" panose="020B0502040204020203" pitchFamily="34" charset="0"/>
              </a:rPr>
              <a:t>Unoptimized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BF03FC-993B-4276-A5D7-BD20C7F37A06}"/>
              </a:ext>
            </a:extLst>
          </p:cNvPr>
          <p:cNvSpPr/>
          <p:nvPr/>
        </p:nvSpPr>
        <p:spPr>
          <a:xfrm>
            <a:off x="8131625" y="2732722"/>
            <a:ext cx="57335" cy="2093277"/>
          </a:xfrm>
          <a:prstGeom prst="rect">
            <a:avLst/>
          </a:prstGeom>
          <a:solidFill>
            <a:srgbClr val="FCD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7659AA-2CCC-4C10-8120-E2E29EF1CCF2}"/>
              </a:ext>
            </a:extLst>
          </p:cNvPr>
          <p:cNvSpPr/>
          <p:nvPr/>
        </p:nvSpPr>
        <p:spPr>
          <a:xfrm>
            <a:off x="3960584" y="2766604"/>
            <a:ext cx="66514" cy="2051684"/>
          </a:xfrm>
          <a:prstGeom prst="rect">
            <a:avLst/>
          </a:prstGeom>
          <a:solidFill>
            <a:srgbClr val="FCD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1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7704EB-7EB0-441E-BE7E-FA3691E7B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0" y="165970"/>
            <a:ext cx="6526060" cy="6526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D20969-65D1-408D-B8F0-B86B3ED3E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3400"/>
            <a:ext cx="3945918" cy="30491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984FD4-41B4-45A2-AC2A-DCCF0E5D5505}"/>
              </a:ext>
            </a:extLst>
          </p:cNvPr>
          <p:cNvSpPr txBox="1"/>
          <p:nvPr/>
        </p:nvSpPr>
        <p:spPr>
          <a:xfrm>
            <a:off x="313718" y="1747520"/>
            <a:ext cx="726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Intelligent Cloud-Based Parking Management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E7FFB1-0FB7-4FD3-9908-2923F28ED4CF}"/>
              </a:ext>
            </a:extLst>
          </p:cNvPr>
          <p:cNvSpPr txBox="1"/>
          <p:nvPr/>
        </p:nvSpPr>
        <p:spPr>
          <a:xfrm>
            <a:off x="640080" y="2323541"/>
            <a:ext cx="1170833" cy="403748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5400" dirty="0">
                <a:solidFill>
                  <a:srgbClr val="FCD404"/>
                </a:solidFill>
              </a:rPr>
              <a:t>RSVP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F60A-45D3-4A95-9B4E-980D80F30E66}"/>
              </a:ext>
            </a:extLst>
          </p:cNvPr>
          <p:cNvSpPr txBox="1"/>
          <p:nvPr/>
        </p:nvSpPr>
        <p:spPr>
          <a:xfrm>
            <a:off x="1355757" y="2650396"/>
            <a:ext cx="2454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ahnschrift" panose="020B0502040204020203" pitchFamily="34" charset="0"/>
              </a:rPr>
              <a:t>eservable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F597AA-D277-4593-9366-34EE5513D59F}"/>
              </a:ext>
            </a:extLst>
          </p:cNvPr>
          <p:cNvSpPr txBox="1"/>
          <p:nvPr/>
        </p:nvSpPr>
        <p:spPr>
          <a:xfrm>
            <a:off x="1355757" y="3634396"/>
            <a:ext cx="1282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ahnschrift" panose="020B0502040204020203" pitchFamily="34" charset="0"/>
              </a:rPr>
              <a:t>mart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AB6B5-AF3C-4E0E-A93B-C55E0FBE8770}"/>
              </a:ext>
            </a:extLst>
          </p:cNvPr>
          <p:cNvSpPr txBox="1"/>
          <p:nvPr/>
        </p:nvSpPr>
        <p:spPr>
          <a:xfrm>
            <a:off x="1355757" y="4604462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ahnschrift" panose="020B0502040204020203" pitchFamily="34" charset="0"/>
              </a:rPr>
              <a:t>iable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FC1724-E6D9-49C5-A8B1-431B9B58A74E}"/>
              </a:ext>
            </a:extLst>
          </p:cNvPr>
          <p:cNvSpPr txBox="1"/>
          <p:nvPr/>
        </p:nvSpPr>
        <p:spPr>
          <a:xfrm>
            <a:off x="1355757" y="5574528"/>
            <a:ext cx="1903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ahnschrift" panose="020B0502040204020203" pitchFamily="34" charset="0"/>
              </a:rPr>
              <a:t>ractical</a:t>
            </a:r>
          </a:p>
        </p:txBody>
      </p:sp>
    </p:spTree>
    <p:extLst>
      <p:ext uri="{BB962C8B-B14F-4D97-AF65-F5344CB8AC3E}">
        <p14:creationId xmlns:p14="http://schemas.microsoft.com/office/powerpoint/2010/main" val="426197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BEEAD0-1AB8-474D-9B2C-6E44600EB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373380"/>
            <a:ext cx="6111240" cy="6111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3A2F06-281C-4378-895C-9355D51AE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73380"/>
            <a:ext cx="6111240" cy="611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1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2AB93-EE11-4F93-A433-C60953226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02" y="555475"/>
            <a:ext cx="1643513" cy="2103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C0393C-0C11-49E5-83CA-CF35AA6CB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31" y="4199405"/>
            <a:ext cx="2415858" cy="15679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B91B73-5804-4551-9233-209BCAA487DA}"/>
              </a:ext>
            </a:extLst>
          </p:cNvPr>
          <p:cNvSpPr txBox="1"/>
          <p:nvPr/>
        </p:nvSpPr>
        <p:spPr>
          <a:xfrm>
            <a:off x="904239" y="2559815"/>
            <a:ext cx="10566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Bahnschrift" panose="020B0502040204020203" pitchFamily="34" charset="0"/>
              </a:rPr>
              <a:t>&amp;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7F6652B-6F0A-46AA-9BA8-F4D9461C7330}"/>
              </a:ext>
            </a:extLst>
          </p:cNvPr>
          <p:cNvSpPr/>
          <p:nvPr/>
        </p:nvSpPr>
        <p:spPr>
          <a:xfrm>
            <a:off x="4929165" y="372239"/>
            <a:ext cx="6081637" cy="2659779"/>
          </a:xfrm>
          <a:custGeom>
            <a:avLst/>
            <a:gdLst>
              <a:gd name="connsiteX0" fmla="*/ 0 w 6081637"/>
              <a:gd name="connsiteY0" fmla="*/ 0 h 2659778"/>
              <a:gd name="connsiteX1" fmla="*/ 4751748 w 6081637"/>
              <a:gd name="connsiteY1" fmla="*/ 0 h 2659778"/>
              <a:gd name="connsiteX2" fmla="*/ 6081637 w 6081637"/>
              <a:gd name="connsiteY2" fmla="*/ 1329889 h 2659778"/>
              <a:gd name="connsiteX3" fmla="*/ 4751748 w 6081637"/>
              <a:gd name="connsiteY3" fmla="*/ 2659778 h 2659778"/>
              <a:gd name="connsiteX4" fmla="*/ 0 w 6081637"/>
              <a:gd name="connsiteY4" fmla="*/ 2659778 h 2659778"/>
              <a:gd name="connsiteX5" fmla="*/ 0 w 6081637"/>
              <a:gd name="connsiteY5" fmla="*/ 0 h 265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81637" h="2659778">
                <a:moveTo>
                  <a:pt x="6081637" y="2659777"/>
                </a:moveTo>
                <a:lnTo>
                  <a:pt x="1329889" y="2659777"/>
                </a:lnTo>
                <a:lnTo>
                  <a:pt x="0" y="1329889"/>
                </a:lnTo>
                <a:lnTo>
                  <a:pt x="1329889" y="1"/>
                </a:lnTo>
                <a:lnTo>
                  <a:pt x="6081637" y="1"/>
                </a:lnTo>
                <a:lnTo>
                  <a:pt x="6081637" y="2659777"/>
                </a:lnTo>
                <a:close/>
              </a:path>
            </a:pathLst>
          </a:custGeom>
          <a:solidFill>
            <a:srgbClr val="FFDC0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37832" tIns="114300" rIns="213360" bIns="114301" numCol="1" spcCol="1270" anchor="t" anchorCtr="0">
            <a:noAutofit/>
          </a:bodyPr>
          <a:lstStyle/>
          <a:p>
            <a:pPr marL="0" lvl="0" indent="0" algn="l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000" i="1" kern="1200" dirty="0">
                <a:solidFill>
                  <a:schemeClr val="tx1"/>
                </a:solidFill>
              </a:rPr>
              <a:t>UNIVERSITY</a:t>
            </a:r>
          </a:p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300" kern="1200" dirty="0">
                <a:solidFill>
                  <a:schemeClr val="bg2">
                    <a:lumMod val="50000"/>
                  </a:schemeClr>
                </a:solidFill>
              </a:rPr>
              <a:t>Saves Money </a:t>
            </a:r>
          </a:p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300" kern="1200" dirty="0">
                <a:solidFill>
                  <a:schemeClr val="bg2">
                    <a:lumMod val="50000"/>
                  </a:schemeClr>
                </a:solidFill>
              </a:rPr>
              <a:t>Expands Target Market</a:t>
            </a:r>
          </a:p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300" kern="1200" dirty="0">
                <a:solidFill>
                  <a:schemeClr val="bg2">
                    <a:lumMod val="50000"/>
                  </a:schemeClr>
                </a:solidFill>
              </a:rPr>
              <a:t>Sustainable</a:t>
            </a:r>
          </a:p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300" kern="1200" dirty="0">
                <a:solidFill>
                  <a:schemeClr val="bg2">
                    <a:lumMod val="50000"/>
                  </a:schemeClr>
                </a:solidFill>
              </a:rPr>
              <a:t>Increased Student Satisfaction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F0824D1-0EDD-4305-957C-3CEE31A73E7C}"/>
              </a:ext>
            </a:extLst>
          </p:cNvPr>
          <p:cNvSpPr/>
          <p:nvPr/>
        </p:nvSpPr>
        <p:spPr>
          <a:xfrm>
            <a:off x="3599276" y="372239"/>
            <a:ext cx="2659778" cy="2659778"/>
          </a:xfrm>
          <a:prstGeom prst="ellipse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6000" r="-16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D21BBF3-3807-4772-AF14-EF780F0BAA48}"/>
              </a:ext>
            </a:extLst>
          </p:cNvPr>
          <p:cNvSpPr/>
          <p:nvPr/>
        </p:nvSpPr>
        <p:spPr>
          <a:xfrm>
            <a:off x="4929165" y="3825980"/>
            <a:ext cx="6081638" cy="2659779"/>
          </a:xfrm>
          <a:custGeom>
            <a:avLst/>
            <a:gdLst>
              <a:gd name="connsiteX0" fmla="*/ 0 w 6081637"/>
              <a:gd name="connsiteY0" fmla="*/ 0 h 2659778"/>
              <a:gd name="connsiteX1" fmla="*/ 4751748 w 6081637"/>
              <a:gd name="connsiteY1" fmla="*/ 0 h 2659778"/>
              <a:gd name="connsiteX2" fmla="*/ 6081637 w 6081637"/>
              <a:gd name="connsiteY2" fmla="*/ 1329889 h 2659778"/>
              <a:gd name="connsiteX3" fmla="*/ 4751748 w 6081637"/>
              <a:gd name="connsiteY3" fmla="*/ 2659778 h 2659778"/>
              <a:gd name="connsiteX4" fmla="*/ 0 w 6081637"/>
              <a:gd name="connsiteY4" fmla="*/ 2659778 h 2659778"/>
              <a:gd name="connsiteX5" fmla="*/ 0 w 6081637"/>
              <a:gd name="connsiteY5" fmla="*/ 0 h 265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81637" h="2659778">
                <a:moveTo>
                  <a:pt x="6081637" y="2659777"/>
                </a:moveTo>
                <a:lnTo>
                  <a:pt x="1329889" y="2659777"/>
                </a:lnTo>
                <a:lnTo>
                  <a:pt x="0" y="1329889"/>
                </a:lnTo>
                <a:lnTo>
                  <a:pt x="1329889" y="1"/>
                </a:lnTo>
                <a:lnTo>
                  <a:pt x="6081637" y="1"/>
                </a:lnTo>
                <a:lnTo>
                  <a:pt x="6081637" y="2659777"/>
                </a:lnTo>
                <a:close/>
              </a:path>
            </a:pathLst>
          </a:custGeom>
          <a:solidFill>
            <a:srgbClr val="FFDC0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37832" tIns="114301" rIns="213361" bIns="114300" numCol="1" spcCol="1270" anchor="t" anchorCtr="0">
            <a:noAutofit/>
          </a:bodyPr>
          <a:lstStyle/>
          <a:p>
            <a:pPr marL="0" lvl="0" indent="0" algn="l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000" i="1" kern="1200" dirty="0">
                <a:solidFill>
                  <a:schemeClr val="tx1"/>
                </a:solidFill>
              </a:rPr>
              <a:t>STUDENTS</a:t>
            </a:r>
          </a:p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300" kern="1200" dirty="0">
                <a:solidFill>
                  <a:schemeClr val="bg2">
                    <a:lumMod val="50000"/>
                  </a:schemeClr>
                </a:solidFill>
              </a:rPr>
              <a:t>New Parking </a:t>
            </a:r>
            <a:r>
              <a:rPr lang="en-US" sz="2300" dirty="0">
                <a:solidFill>
                  <a:schemeClr val="bg2">
                    <a:lumMod val="50000"/>
                  </a:schemeClr>
                </a:solidFill>
              </a:rPr>
              <a:t>O</a:t>
            </a:r>
            <a:r>
              <a:rPr lang="en-US" sz="2300" kern="1200" dirty="0">
                <a:solidFill>
                  <a:schemeClr val="bg2">
                    <a:lumMod val="50000"/>
                  </a:schemeClr>
                </a:solidFill>
              </a:rPr>
              <a:t>ptions</a:t>
            </a:r>
          </a:p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300" dirty="0">
                <a:solidFill>
                  <a:schemeClr val="bg2">
                    <a:lumMod val="50000"/>
                  </a:schemeClr>
                </a:solidFill>
              </a:rPr>
              <a:t>Increased Affordability</a:t>
            </a:r>
            <a:endParaRPr lang="en-US" sz="2300" kern="1200" dirty="0">
              <a:solidFill>
                <a:schemeClr val="bg2">
                  <a:lumMod val="50000"/>
                </a:schemeClr>
              </a:solidFill>
            </a:endParaRPr>
          </a:p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300" kern="1200" dirty="0">
                <a:solidFill>
                  <a:schemeClr val="bg2">
                    <a:lumMod val="50000"/>
                  </a:schemeClr>
                </a:solidFill>
              </a:rPr>
              <a:t>Spot Assurance </a:t>
            </a:r>
          </a:p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300" kern="12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E949F78-2AD1-4A67-B2B6-BD535991328B}"/>
              </a:ext>
            </a:extLst>
          </p:cNvPr>
          <p:cNvSpPr/>
          <p:nvPr/>
        </p:nvSpPr>
        <p:spPr>
          <a:xfrm>
            <a:off x="3599276" y="3825981"/>
            <a:ext cx="2659778" cy="2659778"/>
          </a:xfrm>
          <a:prstGeom prst="ellipse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00" r="-2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58736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1A6599-1FB3-476A-B56E-150FE12CB66D}"/>
              </a:ext>
            </a:extLst>
          </p:cNvPr>
          <p:cNvSpPr/>
          <p:nvPr/>
        </p:nvSpPr>
        <p:spPr>
          <a:xfrm rot="18896902">
            <a:off x="-1353536" y="1308301"/>
            <a:ext cx="5912359" cy="721360"/>
          </a:xfrm>
          <a:prstGeom prst="rect">
            <a:avLst/>
          </a:prstGeom>
          <a:solidFill>
            <a:srgbClr val="FCD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B69A2F-3DFA-4639-96D3-A8F974AB44BE}"/>
              </a:ext>
            </a:extLst>
          </p:cNvPr>
          <p:cNvSpPr/>
          <p:nvPr/>
        </p:nvSpPr>
        <p:spPr>
          <a:xfrm rot="18896902">
            <a:off x="-2346656" y="-441079"/>
            <a:ext cx="5912359" cy="223580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A0683D-B971-43AA-B4C6-F23394480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4160"/>
            <a:ext cx="1667332" cy="2133600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B598C1F-5D33-4F52-BBF2-115B32733A63}"/>
              </a:ext>
            </a:extLst>
          </p:cNvPr>
          <p:cNvSpPr/>
          <p:nvPr/>
        </p:nvSpPr>
        <p:spPr>
          <a:xfrm>
            <a:off x="1320800" y="3164804"/>
            <a:ext cx="2321857" cy="2133600"/>
          </a:xfrm>
          <a:custGeom>
            <a:avLst/>
            <a:gdLst>
              <a:gd name="connsiteX0" fmla="*/ 0 w 2207617"/>
              <a:gd name="connsiteY0" fmla="*/ 0 h 883046"/>
              <a:gd name="connsiteX1" fmla="*/ 1766094 w 2207617"/>
              <a:gd name="connsiteY1" fmla="*/ 0 h 883046"/>
              <a:gd name="connsiteX2" fmla="*/ 2207617 w 2207617"/>
              <a:gd name="connsiteY2" fmla="*/ 441523 h 883046"/>
              <a:gd name="connsiteX3" fmla="*/ 1766094 w 2207617"/>
              <a:gd name="connsiteY3" fmla="*/ 883046 h 883046"/>
              <a:gd name="connsiteX4" fmla="*/ 0 w 2207617"/>
              <a:gd name="connsiteY4" fmla="*/ 883046 h 883046"/>
              <a:gd name="connsiteX5" fmla="*/ 441523 w 2207617"/>
              <a:gd name="connsiteY5" fmla="*/ 441523 h 883046"/>
              <a:gd name="connsiteX6" fmla="*/ 0 w 2207617"/>
              <a:gd name="connsiteY6" fmla="*/ 0 h 88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07617" h="883046">
                <a:moveTo>
                  <a:pt x="0" y="0"/>
                </a:moveTo>
                <a:lnTo>
                  <a:pt x="1766094" y="0"/>
                </a:lnTo>
                <a:lnTo>
                  <a:pt x="2207617" y="441523"/>
                </a:lnTo>
                <a:lnTo>
                  <a:pt x="1766094" y="883046"/>
                </a:lnTo>
                <a:lnTo>
                  <a:pt x="0" y="883046"/>
                </a:lnTo>
                <a:lnTo>
                  <a:pt x="441523" y="441523"/>
                </a:lnTo>
                <a:lnTo>
                  <a:pt x="0" y="0"/>
                </a:lnTo>
                <a:close/>
              </a:path>
            </a:pathLst>
          </a:custGeom>
          <a:solidFill>
            <a:srgbClr val="FCD40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9532" tIns="22670" rIns="464193" bIns="226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>
                <a:solidFill>
                  <a:schemeClr val="tx1"/>
                </a:solidFill>
              </a:rPr>
              <a:t>Communicate With Parking Services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80D5363-2F25-4CD4-B012-4FF126F484CF}"/>
              </a:ext>
            </a:extLst>
          </p:cNvPr>
          <p:cNvSpPr/>
          <p:nvPr/>
        </p:nvSpPr>
        <p:spPr>
          <a:xfrm>
            <a:off x="3307655" y="3164804"/>
            <a:ext cx="2321857" cy="2133600"/>
          </a:xfrm>
          <a:custGeom>
            <a:avLst/>
            <a:gdLst>
              <a:gd name="connsiteX0" fmla="*/ 0 w 2207617"/>
              <a:gd name="connsiteY0" fmla="*/ 0 h 883046"/>
              <a:gd name="connsiteX1" fmla="*/ 1766094 w 2207617"/>
              <a:gd name="connsiteY1" fmla="*/ 0 h 883046"/>
              <a:gd name="connsiteX2" fmla="*/ 2207617 w 2207617"/>
              <a:gd name="connsiteY2" fmla="*/ 441523 h 883046"/>
              <a:gd name="connsiteX3" fmla="*/ 1766094 w 2207617"/>
              <a:gd name="connsiteY3" fmla="*/ 883046 h 883046"/>
              <a:gd name="connsiteX4" fmla="*/ 0 w 2207617"/>
              <a:gd name="connsiteY4" fmla="*/ 883046 h 883046"/>
              <a:gd name="connsiteX5" fmla="*/ 441523 w 2207617"/>
              <a:gd name="connsiteY5" fmla="*/ 441523 h 883046"/>
              <a:gd name="connsiteX6" fmla="*/ 0 w 2207617"/>
              <a:gd name="connsiteY6" fmla="*/ 0 h 88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07617" h="883046">
                <a:moveTo>
                  <a:pt x="0" y="0"/>
                </a:moveTo>
                <a:lnTo>
                  <a:pt x="1766094" y="0"/>
                </a:lnTo>
                <a:lnTo>
                  <a:pt x="2207617" y="441523"/>
                </a:lnTo>
                <a:lnTo>
                  <a:pt x="1766094" y="883046"/>
                </a:lnTo>
                <a:lnTo>
                  <a:pt x="0" y="883046"/>
                </a:lnTo>
                <a:lnTo>
                  <a:pt x="441523" y="441523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9532" tIns="22670" rIns="464193" bIns="226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>
                <a:solidFill>
                  <a:schemeClr val="tx1"/>
                </a:solidFill>
              </a:rPr>
              <a:t>Partner With Comp Sci Dept.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74A8E91-A811-4F75-AE71-7B6D18F882C4}"/>
              </a:ext>
            </a:extLst>
          </p:cNvPr>
          <p:cNvSpPr/>
          <p:nvPr/>
        </p:nvSpPr>
        <p:spPr>
          <a:xfrm>
            <a:off x="5294511" y="3164804"/>
            <a:ext cx="2321857" cy="2133600"/>
          </a:xfrm>
          <a:custGeom>
            <a:avLst/>
            <a:gdLst>
              <a:gd name="connsiteX0" fmla="*/ 0 w 2207617"/>
              <a:gd name="connsiteY0" fmla="*/ 0 h 883046"/>
              <a:gd name="connsiteX1" fmla="*/ 1766094 w 2207617"/>
              <a:gd name="connsiteY1" fmla="*/ 0 h 883046"/>
              <a:gd name="connsiteX2" fmla="*/ 2207617 w 2207617"/>
              <a:gd name="connsiteY2" fmla="*/ 441523 h 883046"/>
              <a:gd name="connsiteX3" fmla="*/ 1766094 w 2207617"/>
              <a:gd name="connsiteY3" fmla="*/ 883046 h 883046"/>
              <a:gd name="connsiteX4" fmla="*/ 0 w 2207617"/>
              <a:gd name="connsiteY4" fmla="*/ 883046 h 883046"/>
              <a:gd name="connsiteX5" fmla="*/ 441523 w 2207617"/>
              <a:gd name="connsiteY5" fmla="*/ 441523 h 883046"/>
              <a:gd name="connsiteX6" fmla="*/ 0 w 2207617"/>
              <a:gd name="connsiteY6" fmla="*/ 0 h 88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07617" h="883046">
                <a:moveTo>
                  <a:pt x="0" y="0"/>
                </a:moveTo>
                <a:lnTo>
                  <a:pt x="1766094" y="0"/>
                </a:lnTo>
                <a:lnTo>
                  <a:pt x="2207617" y="441523"/>
                </a:lnTo>
                <a:lnTo>
                  <a:pt x="1766094" y="883046"/>
                </a:lnTo>
                <a:lnTo>
                  <a:pt x="0" y="883046"/>
                </a:lnTo>
                <a:lnTo>
                  <a:pt x="441523" y="441523"/>
                </a:lnTo>
                <a:lnTo>
                  <a:pt x="0" y="0"/>
                </a:lnTo>
                <a:close/>
              </a:path>
            </a:pathLst>
          </a:custGeom>
          <a:solidFill>
            <a:srgbClr val="FCD40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9532" tIns="22670" rIns="464193" bIns="226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>
                <a:solidFill>
                  <a:schemeClr val="tx1"/>
                </a:solidFill>
              </a:rPr>
              <a:t>Pilot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31C810F-7558-4003-841B-A222F0074A63}"/>
              </a:ext>
            </a:extLst>
          </p:cNvPr>
          <p:cNvSpPr/>
          <p:nvPr/>
        </p:nvSpPr>
        <p:spPr>
          <a:xfrm>
            <a:off x="7281366" y="3164804"/>
            <a:ext cx="2321857" cy="2133600"/>
          </a:xfrm>
          <a:custGeom>
            <a:avLst/>
            <a:gdLst>
              <a:gd name="connsiteX0" fmla="*/ 0 w 2207617"/>
              <a:gd name="connsiteY0" fmla="*/ 0 h 883046"/>
              <a:gd name="connsiteX1" fmla="*/ 1766094 w 2207617"/>
              <a:gd name="connsiteY1" fmla="*/ 0 h 883046"/>
              <a:gd name="connsiteX2" fmla="*/ 2207617 w 2207617"/>
              <a:gd name="connsiteY2" fmla="*/ 441523 h 883046"/>
              <a:gd name="connsiteX3" fmla="*/ 1766094 w 2207617"/>
              <a:gd name="connsiteY3" fmla="*/ 883046 h 883046"/>
              <a:gd name="connsiteX4" fmla="*/ 0 w 2207617"/>
              <a:gd name="connsiteY4" fmla="*/ 883046 h 883046"/>
              <a:gd name="connsiteX5" fmla="*/ 441523 w 2207617"/>
              <a:gd name="connsiteY5" fmla="*/ 441523 h 883046"/>
              <a:gd name="connsiteX6" fmla="*/ 0 w 2207617"/>
              <a:gd name="connsiteY6" fmla="*/ 0 h 88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07617" h="883046">
                <a:moveTo>
                  <a:pt x="0" y="0"/>
                </a:moveTo>
                <a:lnTo>
                  <a:pt x="1766094" y="0"/>
                </a:lnTo>
                <a:lnTo>
                  <a:pt x="2207617" y="441523"/>
                </a:lnTo>
                <a:lnTo>
                  <a:pt x="1766094" y="883046"/>
                </a:lnTo>
                <a:lnTo>
                  <a:pt x="0" y="883046"/>
                </a:lnTo>
                <a:lnTo>
                  <a:pt x="441523" y="441523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9532" tIns="22670" rIns="464193" bIns="226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>
                <a:solidFill>
                  <a:schemeClr val="tx1"/>
                </a:solidFill>
              </a:rPr>
              <a:t>Expand to Decks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B440136-6F2C-4DD0-A7C2-65FD1AC77EA8}"/>
              </a:ext>
            </a:extLst>
          </p:cNvPr>
          <p:cNvSpPr/>
          <p:nvPr/>
        </p:nvSpPr>
        <p:spPr>
          <a:xfrm>
            <a:off x="9268222" y="3164804"/>
            <a:ext cx="2321857" cy="2133600"/>
          </a:xfrm>
          <a:custGeom>
            <a:avLst/>
            <a:gdLst>
              <a:gd name="connsiteX0" fmla="*/ 0 w 2207617"/>
              <a:gd name="connsiteY0" fmla="*/ 0 h 883046"/>
              <a:gd name="connsiteX1" fmla="*/ 1766094 w 2207617"/>
              <a:gd name="connsiteY1" fmla="*/ 0 h 883046"/>
              <a:gd name="connsiteX2" fmla="*/ 2207617 w 2207617"/>
              <a:gd name="connsiteY2" fmla="*/ 441523 h 883046"/>
              <a:gd name="connsiteX3" fmla="*/ 1766094 w 2207617"/>
              <a:gd name="connsiteY3" fmla="*/ 883046 h 883046"/>
              <a:gd name="connsiteX4" fmla="*/ 0 w 2207617"/>
              <a:gd name="connsiteY4" fmla="*/ 883046 h 883046"/>
              <a:gd name="connsiteX5" fmla="*/ 441523 w 2207617"/>
              <a:gd name="connsiteY5" fmla="*/ 441523 h 883046"/>
              <a:gd name="connsiteX6" fmla="*/ 0 w 2207617"/>
              <a:gd name="connsiteY6" fmla="*/ 0 h 88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07617" h="883046">
                <a:moveTo>
                  <a:pt x="0" y="0"/>
                </a:moveTo>
                <a:lnTo>
                  <a:pt x="1766094" y="0"/>
                </a:lnTo>
                <a:lnTo>
                  <a:pt x="2207617" y="441523"/>
                </a:lnTo>
                <a:lnTo>
                  <a:pt x="1766094" y="883046"/>
                </a:lnTo>
                <a:lnTo>
                  <a:pt x="0" y="883046"/>
                </a:lnTo>
                <a:lnTo>
                  <a:pt x="441523" y="441523"/>
                </a:lnTo>
                <a:lnTo>
                  <a:pt x="0" y="0"/>
                </a:lnTo>
                <a:close/>
              </a:path>
            </a:pathLst>
          </a:custGeom>
          <a:solidFill>
            <a:srgbClr val="FCD40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9532" tIns="22670" rIns="464193" bIns="2267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>
                <a:solidFill>
                  <a:schemeClr val="tx1"/>
                </a:solidFill>
              </a:rPr>
              <a:t>Expand Campus-Wide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3EB3D5-F196-48EA-A350-78E08152DBD6}"/>
              </a:ext>
            </a:extLst>
          </p:cNvPr>
          <p:cNvSpPr txBox="1"/>
          <p:nvPr/>
        </p:nvSpPr>
        <p:spPr>
          <a:xfrm>
            <a:off x="3947235" y="1546274"/>
            <a:ext cx="5429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ahnschrift" panose="020B0502040204020203" pitchFamily="34" charset="0"/>
              </a:rPr>
              <a:t>Implementation Roadmap</a:t>
            </a:r>
          </a:p>
        </p:txBody>
      </p:sp>
    </p:spTree>
    <p:extLst>
      <p:ext uri="{BB962C8B-B14F-4D97-AF65-F5344CB8AC3E}">
        <p14:creationId xmlns:p14="http://schemas.microsoft.com/office/powerpoint/2010/main" val="400567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13AB39-77E3-4255-BC19-9E6EC2EF3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146" y="2230853"/>
            <a:ext cx="2560320" cy="248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762BCC-B142-4B14-B2CB-2E27CBF90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631" y="2182112"/>
            <a:ext cx="2560320" cy="2487629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B4AD09E4-135A-4385-BC9E-5D8B756D5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26055" y="2230853"/>
            <a:ext cx="2560320" cy="24421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F008D3-8044-447F-8462-C895FDF71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5775" y="2230853"/>
            <a:ext cx="2614950" cy="24891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AF234C-8565-4731-995E-2CCE6DB92CC3}"/>
              </a:ext>
            </a:extLst>
          </p:cNvPr>
          <p:cNvSpPr txBox="1"/>
          <p:nvPr/>
        </p:nvSpPr>
        <p:spPr>
          <a:xfrm>
            <a:off x="1039423" y="4914664"/>
            <a:ext cx="113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Al Nile" pitchFamily="2" charset="-78"/>
              </a:rPr>
              <a:t>$</a:t>
            </a:r>
            <a:r>
              <a:rPr lang="en-US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Rockwell Nova" panose="020F0502020204030204" pitchFamily="34" charset="0"/>
              </a:rPr>
              <a:t>4,950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5170BE-ADEF-45AC-9646-A4A63DEDF921}"/>
              </a:ext>
            </a:extLst>
          </p:cNvPr>
          <p:cNvSpPr txBox="1"/>
          <p:nvPr/>
        </p:nvSpPr>
        <p:spPr>
          <a:xfrm>
            <a:off x="4069022" y="4914664"/>
            <a:ext cx="113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</a:t>
            </a:r>
            <a:r>
              <a:rPr lang="en-US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9,900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072DC-A26D-4D54-B7E6-F280491A139B}"/>
              </a:ext>
            </a:extLst>
          </p:cNvPr>
          <p:cNvSpPr txBox="1"/>
          <p:nvPr/>
        </p:nvSpPr>
        <p:spPr>
          <a:xfrm>
            <a:off x="6826728" y="4914664"/>
            <a:ext cx="134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$14,850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1B461D-2863-4DF7-9182-FDA85C749075}"/>
              </a:ext>
            </a:extLst>
          </p:cNvPr>
          <p:cNvSpPr txBox="1"/>
          <p:nvPr/>
        </p:nvSpPr>
        <p:spPr>
          <a:xfrm>
            <a:off x="9772682" y="4914664"/>
            <a:ext cx="134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</a:t>
            </a:r>
            <a:r>
              <a:rPr lang="en-US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19,800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B776CE-B418-457D-BED2-71AD770B55A2}"/>
              </a:ext>
            </a:extLst>
          </p:cNvPr>
          <p:cNvSpPr txBox="1"/>
          <p:nvPr/>
        </p:nvSpPr>
        <p:spPr>
          <a:xfrm>
            <a:off x="2182547" y="512956"/>
            <a:ext cx="746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Financial Metrics: Based on 50/50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DC6440-346A-439C-A11B-6C3065E6465D}"/>
              </a:ext>
            </a:extLst>
          </p:cNvPr>
          <p:cNvSpPr txBox="1"/>
          <p:nvPr/>
        </p:nvSpPr>
        <p:spPr>
          <a:xfrm>
            <a:off x="4634793" y="5893598"/>
            <a:ext cx="287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Revenue per Month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98AC9E-D472-4FF1-9D0F-F8E5E2A154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57" y="-92179"/>
            <a:ext cx="1667332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93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A43243-C37D-4F79-AFD2-31CF12636F38}"/>
              </a:ext>
            </a:extLst>
          </p:cNvPr>
          <p:cNvSpPr/>
          <p:nvPr/>
        </p:nvSpPr>
        <p:spPr>
          <a:xfrm rot="18896902">
            <a:off x="-1353536" y="1308301"/>
            <a:ext cx="5912359" cy="721360"/>
          </a:xfrm>
          <a:prstGeom prst="rect">
            <a:avLst/>
          </a:prstGeom>
          <a:solidFill>
            <a:srgbClr val="FCD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A1675A-4229-42DF-84D7-D85C82D46526}"/>
              </a:ext>
            </a:extLst>
          </p:cNvPr>
          <p:cNvSpPr/>
          <p:nvPr/>
        </p:nvSpPr>
        <p:spPr>
          <a:xfrm rot="18896902">
            <a:off x="-2346656" y="-441079"/>
            <a:ext cx="5912359" cy="223580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E86E30-FC7C-4AAB-B79E-FF2D3DF1E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4160"/>
            <a:ext cx="1667332" cy="213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A9F061-6137-49E5-B9C2-535366581033}"/>
              </a:ext>
            </a:extLst>
          </p:cNvPr>
          <p:cNvSpPr txBox="1"/>
          <p:nvPr/>
        </p:nvSpPr>
        <p:spPr>
          <a:xfrm>
            <a:off x="3139619" y="2613392"/>
            <a:ext cx="102784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>
                <a:solidFill>
                  <a:srgbClr val="FCD404"/>
                </a:solidFill>
                <a:latin typeface="Bahnschrift" panose="020B0502040204020203" pitchFamily="34" charset="0"/>
              </a:rPr>
              <a:t>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810BC-5D0A-4C96-8941-074A765491B7}"/>
              </a:ext>
            </a:extLst>
          </p:cNvPr>
          <p:cNvSpPr txBox="1"/>
          <p:nvPr/>
        </p:nvSpPr>
        <p:spPr>
          <a:xfrm>
            <a:off x="3946363" y="2613392"/>
            <a:ext cx="562525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 err="1">
                <a:latin typeface="Bahnschrift" panose="020B0502040204020203" pitchFamily="34" charset="0"/>
              </a:rPr>
              <a:t>uestions</a:t>
            </a:r>
            <a:r>
              <a:rPr lang="en-US" sz="10000" dirty="0">
                <a:latin typeface="Bahnschrift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99699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95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Bahnschrift</vt:lpstr>
      <vt:lpstr>Calibri</vt:lpstr>
      <vt:lpstr>Calibri Light</vt:lpstr>
      <vt:lpstr>Hiragino Kaku Gothic Std W8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Poon</dc:creator>
  <cp:lastModifiedBy>Ben Poon</cp:lastModifiedBy>
  <cp:revision>16</cp:revision>
  <dcterms:created xsi:type="dcterms:W3CDTF">2019-04-04T20:02:57Z</dcterms:created>
  <dcterms:modified xsi:type="dcterms:W3CDTF">2019-04-05T03:13:04Z</dcterms:modified>
</cp:coreProperties>
</file>