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5E779-C9AC-4D18-AE18-7EE37C7D53D5}" v="461" dt="2020-02-12T09:37:34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FABFD3-3D97-47BE-8E4F-31A55BEEFFE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61566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FD3-3D97-47BE-8E4F-31A55BEEFFE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0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FD3-3D97-47BE-8E4F-31A55BEEFFE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3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FD3-3D97-47BE-8E4F-31A55BEEFFE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4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FABFD3-3D97-47BE-8E4F-31A55BEEFFE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50421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FD3-3D97-47BE-8E4F-31A55BEEFFE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2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FD3-3D97-47BE-8E4F-31A55BEEFFE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FD3-3D97-47BE-8E4F-31A55BEEFFE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4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FD3-3D97-47BE-8E4F-31A55BEEFFE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2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FABFD3-3D97-47BE-8E4F-31A55BEEFFE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90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FABFD3-3D97-47BE-8E4F-31A55BEEFFE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45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7FABFD3-3D97-47BE-8E4F-31A55BEEFFE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217743-5355-4691-8730-23DE2D851D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02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D6AA-4A4D-46DE-A59B-3F41A3D94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PA2: Client-Server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20CA1-5686-4E01-A241-C12795999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176316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F550-B41C-4C5D-A980-6E4DC09D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742950"/>
          </a:xfrm>
        </p:spPr>
        <p:txBody>
          <a:bodyPr/>
          <a:lstStyle/>
          <a:p>
            <a:r>
              <a:rPr lang="en-US" dirty="0"/>
              <a:t>Transferring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725E-CE90-4D2F-9199-D5DCF4057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34440"/>
            <a:ext cx="9601200" cy="5166360"/>
          </a:xfrm>
        </p:spPr>
        <p:txBody>
          <a:bodyPr/>
          <a:lstStyle/>
          <a:p>
            <a:r>
              <a:rPr lang="en-US" dirty="0"/>
              <a:t>If the client wants a full file, it has to do things:</a:t>
            </a:r>
          </a:p>
          <a:p>
            <a:pPr lvl="1"/>
            <a:r>
              <a:rPr lang="en-US" dirty="0"/>
              <a:t>Know the length of the file</a:t>
            </a:r>
          </a:p>
          <a:p>
            <a:pPr lvl="1"/>
            <a:r>
              <a:rPr lang="en-US" dirty="0"/>
              <a:t>Based on the file length, come up with an array of requests to download the file in the form of windows as described in the previous</a:t>
            </a:r>
          </a:p>
          <a:p>
            <a:r>
              <a:rPr lang="en-US" dirty="0"/>
              <a:t>How to get the length of a file:</a:t>
            </a:r>
          </a:p>
          <a:p>
            <a:pPr lvl="1"/>
            <a:r>
              <a:rPr lang="en-US" dirty="0"/>
              <a:t>Send a (</a:t>
            </a:r>
            <a:r>
              <a:rPr lang="en-US" dirty="0" err="1"/>
              <a:t>filemsg</a:t>
            </a:r>
            <a:r>
              <a:rPr lang="en-US" dirty="0"/>
              <a:t> + filename) message with </a:t>
            </a:r>
            <a:r>
              <a:rPr lang="en-US" dirty="0" err="1"/>
              <a:t>filemsg</a:t>
            </a:r>
            <a:r>
              <a:rPr lang="en-US" dirty="0"/>
              <a:t>(offset=0, length=0). This is a special request where the server responds with the file length as an __int64_t</a:t>
            </a:r>
          </a:p>
          <a:p>
            <a:r>
              <a:rPr lang="en-US" dirty="0"/>
              <a:t>The client then calculates the number of requests/responses it will need as: ceil (</a:t>
            </a:r>
            <a:r>
              <a:rPr lang="en-US" dirty="0" err="1"/>
              <a:t>filelength</a:t>
            </a:r>
            <a:r>
              <a:rPr lang="en-US" dirty="0"/>
              <a:t>/</a:t>
            </a:r>
            <a:r>
              <a:rPr lang="en-US" dirty="0" err="1"/>
              <a:t>buffersize</a:t>
            </a:r>
            <a:r>
              <a:rPr lang="en-US" dirty="0"/>
              <a:t>) </a:t>
            </a:r>
          </a:p>
          <a:p>
            <a:r>
              <a:rPr lang="en-US" dirty="0"/>
              <a:t>Note that the client and the server need to use the same </a:t>
            </a:r>
            <a:r>
              <a:rPr lang="en-US" dirty="0" err="1"/>
              <a:t>buffersize</a:t>
            </a:r>
            <a:endParaRPr lang="en-US" dirty="0"/>
          </a:p>
          <a:p>
            <a:pPr lvl="1"/>
            <a:r>
              <a:rPr lang="en-US" dirty="0"/>
              <a:t>This can achieved by passing the same “-m” argument for both</a:t>
            </a:r>
          </a:p>
          <a:p>
            <a:r>
              <a:rPr lang="en-US" dirty="0"/>
              <a:t>Let us see an example</a:t>
            </a:r>
          </a:p>
        </p:txBody>
      </p:sp>
    </p:spTree>
    <p:extLst>
      <p:ext uri="{BB962C8B-B14F-4D97-AF65-F5344CB8AC3E}">
        <p14:creationId xmlns:p14="http://schemas.microsoft.com/office/powerpoint/2010/main" val="302779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505A-011F-4276-9135-C22D5912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2104"/>
          </a:xfrm>
        </p:spPr>
        <p:txBody>
          <a:bodyPr/>
          <a:lstStyle/>
          <a:p>
            <a:r>
              <a:rPr lang="en-US" dirty="0"/>
              <a:t>Example of File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B9C87-B9ED-4B89-A9C5-AAD479DA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2496"/>
            <a:ext cx="5833872" cy="485546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Assume the buffer size is 256 bytes for both client and server</a:t>
            </a:r>
          </a:p>
          <a:p>
            <a:r>
              <a:rPr lang="en-US" sz="1800" dirty="0"/>
              <a:t>Say the file name is “x.dat” whose length is 1000 bytes</a:t>
            </a:r>
          </a:p>
          <a:p>
            <a:r>
              <a:rPr lang="en-US" sz="1800" dirty="0"/>
              <a:t>To get the length, client sends a request (</a:t>
            </a:r>
            <a:r>
              <a:rPr lang="en-US" sz="1800" dirty="0" err="1"/>
              <a:t>filemsg</a:t>
            </a:r>
            <a:r>
              <a:rPr lang="en-US" sz="1800" dirty="0"/>
              <a:t>(0,0)+ “x.dat”)</a:t>
            </a:r>
          </a:p>
          <a:p>
            <a:r>
              <a:rPr lang="en-US" sz="1800" dirty="0"/>
              <a:t>The server responds with 1000</a:t>
            </a:r>
          </a:p>
          <a:p>
            <a:r>
              <a:rPr lang="en-US" sz="1800" dirty="0"/>
              <a:t>The client calculates that it needs ceil(1000/256) = 4 requests to get the file. They are:</a:t>
            </a:r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filemsg</a:t>
            </a:r>
            <a:r>
              <a:rPr lang="en-US" sz="1800" dirty="0"/>
              <a:t>(0,256)+ “x.dat”)</a:t>
            </a:r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filemsg</a:t>
            </a:r>
            <a:r>
              <a:rPr lang="en-US" sz="1800" dirty="0"/>
              <a:t>(256,256)+ “x.dat”)</a:t>
            </a:r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filemsg</a:t>
            </a:r>
            <a:r>
              <a:rPr lang="en-US" sz="1800" dirty="0"/>
              <a:t>(512,256)+ “x.dat”)</a:t>
            </a:r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filemsg</a:t>
            </a:r>
            <a:r>
              <a:rPr lang="en-US" sz="1800" dirty="0"/>
              <a:t>(768,</a:t>
            </a:r>
            <a:r>
              <a:rPr lang="en-US" sz="1800" b="1" dirty="0"/>
              <a:t>232</a:t>
            </a:r>
            <a:r>
              <a:rPr lang="en-US" sz="1800" dirty="0"/>
              <a:t>)+ “x.dat”)</a:t>
            </a:r>
          </a:p>
          <a:p>
            <a:r>
              <a:rPr lang="en-US" sz="1800" dirty="0"/>
              <a:t>Note that the last request is smaller for 232 bytes</a:t>
            </a:r>
          </a:p>
          <a:p>
            <a:pPr lvl="1"/>
            <a:r>
              <a:rPr lang="en-US" sz="1800" dirty="0"/>
              <a:t>You cannot specify 256 here because the server will catch it as an error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0825943-71EB-4117-B453-EFB7100FC745}"/>
              </a:ext>
            </a:extLst>
          </p:cNvPr>
          <p:cNvGrpSpPr/>
          <p:nvPr/>
        </p:nvGrpSpPr>
        <p:grpSpPr>
          <a:xfrm>
            <a:off x="7205472" y="1344168"/>
            <a:ext cx="4367784" cy="5376121"/>
            <a:chOff x="7205472" y="1344168"/>
            <a:chExt cx="4367784" cy="53761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8BB23E-45F6-48DB-83C6-4AB07DC4E0D0}"/>
                </a:ext>
              </a:extLst>
            </p:cNvPr>
            <p:cNvSpPr/>
            <p:nvPr/>
          </p:nvSpPr>
          <p:spPr>
            <a:xfrm>
              <a:off x="7205472" y="1344168"/>
              <a:ext cx="905256" cy="512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CB09CA-4FE5-46CF-94C8-135365D4F075}"/>
                </a:ext>
              </a:extLst>
            </p:cNvPr>
            <p:cNvSpPr/>
            <p:nvPr/>
          </p:nvSpPr>
          <p:spPr>
            <a:xfrm>
              <a:off x="10668000" y="1344168"/>
              <a:ext cx="905256" cy="512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A1DD34-2AAC-4D89-AA2F-B2A78DBB2EE8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7658100" y="1856232"/>
              <a:ext cx="0" cy="48640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4941C2-BBDD-46B0-8479-E132B3515991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11090571" y="1856232"/>
              <a:ext cx="30057" cy="48640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B134B89-3ED9-4BCA-AF22-E6716378B343}"/>
                </a:ext>
              </a:extLst>
            </p:cNvPr>
            <p:cNvCxnSpPr/>
            <p:nvPr/>
          </p:nvCxnSpPr>
          <p:spPr>
            <a:xfrm>
              <a:off x="7658100" y="2066544"/>
              <a:ext cx="3462528" cy="26517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614ACA-DD35-4114-9806-3C838D171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8101" y="2404872"/>
              <a:ext cx="3462527" cy="4389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7B1DA4-5B8F-404A-90F6-4E6D8309BA27}"/>
                </a:ext>
              </a:extLst>
            </p:cNvPr>
            <p:cNvCxnSpPr/>
            <p:nvPr/>
          </p:nvCxnSpPr>
          <p:spPr>
            <a:xfrm>
              <a:off x="7658100" y="3043428"/>
              <a:ext cx="3462528" cy="26517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00F6331-D6AE-467B-A41E-D51A3DA021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8101" y="3381756"/>
              <a:ext cx="3462527" cy="4389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EFBFC8C-7782-4AA0-956B-758A32080A38}"/>
                </a:ext>
              </a:extLst>
            </p:cNvPr>
            <p:cNvCxnSpPr/>
            <p:nvPr/>
          </p:nvCxnSpPr>
          <p:spPr>
            <a:xfrm>
              <a:off x="7628043" y="4059717"/>
              <a:ext cx="3462528" cy="26517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34A76E6-A02A-4E9D-BEA4-5B40B6FA2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8044" y="4398045"/>
              <a:ext cx="3462527" cy="4389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274D34-38E8-4FFE-AA3C-4F815B66151F}"/>
                </a:ext>
              </a:extLst>
            </p:cNvPr>
            <p:cNvCxnSpPr/>
            <p:nvPr/>
          </p:nvCxnSpPr>
          <p:spPr>
            <a:xfrm>
              <a:off x="7658100" y="4904013"/>
              <a:ext cx="3462528" cy="26517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39AF70C-1E79-4924-80D7-853F275DF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8101" y="5242341"/>
              <a:ext cx="3462527" cy="4389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D13F82C-4B65-4AFF-B706-011BC40AD0B4}"/>
                </a:ext>
              </a:extLst>
            </p:cNvPr>
            <p:cNvCxnSpPr/>
            <p:nvPr/>
          </p:nvCxnSpPr>
          <p:spPr>
            <a:xfrm>
              <a:off x="7658100" y="5727192"/>
              <a:ext cx="3462528" cy="26517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5E5E39F-7A6B-415F-B0C4-87DEC07C4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8101" y="6065520"/>
              <a:ext cx="3462527" cy="4389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E68938-2694-40BF-911C-05F8DB374029}"/>
                </a:ext>
              </a:extLst>
            </p:cNvPr>
            <p:cNvSpPr txBox="1"/>
            <p:nvPr/>
          </p:nvSpPr>
          <p:spPr>
            <a:xfrm rot="295276">
              <a:off x="8468300" y="1848895"/>
              <a:ext cx="16596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Fm</a:t>
              </a:r>
              <a:r>
                <a:rPr lang="en-US" sz="1600" dirty="0"/>
                <a:t>(0,0) + “x.dat”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192C25-94F2-4F21-936B-E09E53734EF5}"/>
                </a:ext>
              </a:extLst>
            </p:cNvPr>
            <p:cNvSpPr txBox="1"/>
            <p:nvPr/>
          </p:nvSpPr>
          <p:spPr>
            <a:xfrm rot="295276">
              <a:off x="8577305" y="2895785"/>
              <a:ext cx="2163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Fm</a:t>
              </a:r>
              <a:r>
                <a:rPr lang="en-US" sz="1600" dirty="0"/>
                <a:t>(0,256) + “x.dat”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E7C0537-B9B9-45F2-95A8-CF85D4F97125}"/>
                </a:ext>
              </a:extLst>
            </p:cNvPr>
            <p:cNvSpPr txBox="1"/>
            <p:nvPr/>
          </p:nvSpPr>
          <p:spPr>
            <a:xfrm rot="295276">
              <a:off x="8577305" y="3890439"/>
              <a:ext cx="2163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Fm</a:t>
              </a:r>
              <a:r>
                <a:rPr lang="en-US" sz="1600" dirty="0"/>
                <a:t>(256,256) + “x.dat”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A2BF0E-87D1-4955-8255-7563F695F8B1}"/>
                </a:ext>
              </a:extLst>
            </p:cNvPr>
            <p:cNvSpPr txBox="1"/>
            <p:nvPr/>
          </p:nvSpPr>
          <p:spPr>
            <a:xfrm rot="295276">
              <a:off x="8619836" y="4766193"/>
              <a:ext cx="2163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Fm</a:t>
              </a:r>
              <a:r>
                <a:rPr lang="en-US" sz="1600" dirty="0"/>
                <a:t>(512,256) + “x.dat”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DA150D-3838-434E-AA54-9CEC88DD04B9}"/>
                </a:ext>
              </a:extLst>
            </p:cNvPr>
            <p:cNvSpPr txBox="1"/>
            <p:nvPr/>
          </p:nvSpPr>
          <p:spPr>
            <a:xfrm rot="295276">
              <a:off x="8493479" y="5618436"/>
              <a:ext cx="2163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Fm</a:t>
              </a:r>
              <a:r>
                <a:rPr lang="en-US" sz="1600" dirty="0"/>
                <a:t>(768,256) + “x.dat”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1C0974B-9484-43B5-8F94-1038E5C85A60}"/>
                </a:ext>
              </a:extLst>
            </p:cNvPr>
            <p:cNvSpPr txBox="1"/>
            <p:nvPr/>
          </p:nvSpPr>
          <p:spPr>
            <a:xfrm rot="21246844">
              <a:off x="8707496" y="2397168"/>
              <a:ext cx="702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1000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04B45D-5C62-44CD-BA26-454BCCD86572}"/>
                </a:ext>
              </a:extLst>
            </p:cNvPr>
            <p:cNvSpPr txBox="1"/>
            <p:nvPr/>
          </p:nvSpPr>
          <p:spPr>
            <a:xfrm rot="21246844">
              <a:off x="8470747" y="3355171"/>
              <a:ext cx="13082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Win: [0,256]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7E241B-B62F-4118-9563-1182592F0FE7}"/>
                </a:ext>
              </a:extLst>
            </p:cNvPr>
            <p:cNvSpPr txBox="1"/>
            <p:nvPr/>
          </p:nvSpPr>
          <p:spPr>
            <a:xfrm rot="21246844">
              <a:off x="8379026" y="4341960"/>
              <a:ext cx="15675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Win: [256,256]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BD3CF3-F89D-4A16-A016-3D66410FF929}"/>
                </a:ext>
              </a:extLst>
            </p:cNvPr>
            <p:cNvSpPr txBox="1"/>
            <p:nvPr/>
          </p:nvSpPr>
          <p:spPr>
            <a:xfrm rot="21246844">
              <a:off x="8326315" y="5235258"/>
              <a:ext cx="15675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Win: [512,256]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AE724A-0E2A-4614-AE3C-E01F0A350CF1}"/>
                </a:ext>
              </a:extLst>
            </p:cNvPr>
            <p:cNvSpPr txBox="1"/>
            <p:nvPr/>
          </p:nvSpPr>
          <p:spPr>
            <a:xfrm rot="21246844">
              <a:off x="8237140" y="6016678"/>
              <a:ext cx="15675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Win: [768,232]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785D0B9-FDDA-4C9A-86E7-9A068A7D45F2}"/>
                </a:ext>
              </a:extLst>
            </p:cNvPr>
            <p:cNvCxnSpPr/>
            <p:nvPr/>
          </p:nvCxnSpPr>
          <p:spPr>
            <a:xfrm>
              <a:off x="11573256" y="3288986"/>
              <a:ext cx="0" cy="154797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8EDDAB-CF70-40D2-8EE1-9893739FB99D}"/>
                </a:ext>
              </a:extLst>
            </p:cNvPr>
            <p:cNvSpPr txBox="1"/>
            <p:nvPr/>
          </p:nvSpPr>
          <p:spPr>
            <a:xfrm rot="16200000">
              <a:off x="11022382" y="3683556"/>
              <a:ext cx="707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4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4284-B943-4F2A-8514-214BED41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561"/>
          </a:xfrm>
        </p:spPr>
        <p:txBody>
          <a:bodyPr/>
          <a:lstStyle/>
          <a:p>
            <a:r>
              <a:rPr lang="en-US" dirty="0"/>
              <a:t>New Channel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125EC-2A46-40B3-AD6C-8F15597A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427896"/>
            <a:ext cx="5737072" cy="50643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purpose to create another simultaneous IPC channel between client and server</a:t>
            </a:r>
          </a:p>
          <a:p>
            <a:pPr lvl="1"/>
            <a:r>
              <a:rPr lang="en-US" dirty="0"/>
              <a:t>This will be very useful in the later PAs when we want to speed up client-server communication by increasing bandwidth</a:t>
            </a:r>
          </a:p>
          <a:p>
            <a:r>
              <a:rPr lang="en-US" dirty="0"/>
              <a:t>This message is distinguished only by the message type prefix</a:t>
            </a:r>
          </a:p>
          <a:p>
            <a:pPr lvl="1"/>
            <a:r>
              <a:rPr lang="en-US" dirty="0"/>
              <a:t>Unlike </a:t>
            </a:r>
            <a:r>
              <a:rPr lang="en-US" dirty="0" err="1"/>
              <a:t>datamsg</a:t>
            </a:r>
            <a:r>
              <a:rPr lang="en-US" dirty="0"/>
              <a:t> and </a:t>
            </a:r>
            <a:r>
              <a:rPr lang="en-US" dirty="0" err="1"/>
              <a:t>filemsg</a:t>
            </a:r>
            <a:r>
              <a:rPr lang="en-US" dirty="0"/>
              <a:t>, no need for a separate message type</a:t>
            </a:r>
          </a:p>
          <a:p>
            <a:r>
              <a:rPr lang="en-US" dirty="0"/>
              <a:t>However, there has to be a agreed-upon name for the new channel, that the server decides and sends back to the client</a:t>
            </a:r>
          </a:p>
          <a:p>
            <a:r>
              <a:rPr lang="en-US" dirty="0"/>
              <a:t>Then, both the server and the client joins that new channel using the new name</a:t>
            </a:r>
          </a:p>
          <a:p>
            <a:r>
              <a:rPr lang="en-US" dirty="0"/>
              <a:t>From that point on, all communication through the “control” channel and the new channel are independent and simultaneous</a:t>
            </a:r>
          </a:p>
          <a:p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3EB1830-9827-4F0B-BDD9-1B42F886A9C9}"/>
              </a:ext>
            </a:extLst>
          </p:cNvPr>
          <p:cNvGrpSpPr/>
          <p:nvPr/>
        </p:nvGrpSpPr>
        <p:grpSpPr>
          <a:xfrm>
            <a:off x="7273391" y="1746502"/>
            <a:ext cx="4367784" cy="3547874"/>
            <a:chOff x="7337675" y="3575304"/>
            <a:chExt cx="4367784" cy="354787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DBA6274-0D3D-403E-BF0D-5B3570A525E4}"/>
                </a:ext>
              </a:extLst>
            </p:cNvPr>
            <p:cNvSpPr/>
            <p:nvPr/>
          </p:nvSpPr>
          <p:spPr>
            <a:xfrm>
              <a:off x="7955023" y="3905426"/>
              <a:ext cx="3009898" cy="149570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F4E058-073E-4817-849C-1DAC2DD900DD}"/>
                </a:ext>
              </a:extLst>
            </p:cNvPr>
            <p:cNvSpPr/>
            <p:nvPr/>
          </p:nvSpPr>
          <p:spPr>
            <a:xfrm>
              <a:off x="7337675" y="3649394"/>
              <a:ext cx="905256" cy="512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E62DFF-8751-4F3E-A768-9E4094D814CB}"/>
                </a:ext>
              </a:extLst>
            </p:cNvPr>
            <p:cNvSpPr/>
            <p:nvPr/>
          </p:nvSpPr>
          <p:spPr>
            <a:xfrm>
              <a:off x="10800203" y="3649394"/>
              <a:ext cx="905256" cy="512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CB02629-EB4D-48E2-BC42-D6E3E11DB0B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7790303" y="4161458"/>
              <a:ext cx="0" cy="2961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DF5C15-EB6E-4944-9E0C-8A31347ABA5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1252831" y="4161458"/>
              <a:ext cx="0" cy="2961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CEEAE9C-C104-4E43-8EDA-2476F1303CD7}"/>
                </a:ext>
              </a:extLst>
            </p:cNvPr>
            <p:cNvCxnSpPr/>
            <p:nvPr/>
          </p:nvCxnSpPr>
          <p:spPr>
            <a:xfrm>
              <a:off x="7790303" y="4371770"/>
              <a:ext cx="3462528" cy="26517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AD83657-5C59-437F-9F7F-25C15E0C4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304" y="4710098"/>
              <a:ext cx="3462527" cy="4389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9DB182-438F-4235-A7B7-A8EF8D55FC63}"/>
                </a:ext>
              </a:extLst>
            </p:cNvPr>
            <p:cNvSpPr txBox="1"/>
            <p:nvPr/>
          </p:nvSpPr>
          <p:spPr>
            <a:xfrm rot="295276">
              <a:off x="8357450" y="4170808"/>
              <a:ext cx="253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1. New channel message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C3CF45-EF17-4B40-89BB-AD87137A3079}"/>
                </a:ext>
              </a:extLst>
            </p:cNvPr>
            <p:cNvSpPr txBox="1"/>
            <p:nvPr/>
          </p:nvSpPr>
          <p:spPr>
            <a:xfrm rot="21246844">
              <a:off x="7978434" y="4707226"/>
              <a:ext cx="2540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2. &lt;name of new channel&gt;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12A5F2-910C-48DC-B1B8-75AC6EF425E7}"/>
                </a:ext>
              </a:extLst>
            </p:cNvPr>
            <p:cNvSpPr txBox="1"/>
            <p:nvPr/>
          </p:nvSpPr>
          <p:spPr>
            <a:xfrm>
              <a:off x="8522963" y="3575304"/>
              <a:ext cx="2212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“control” channel</a:t>
              </a:r>
            </a:p>
          </p:txBody>
        </p:sp>
      </p:grpSp>
      <p:sp>
        <p:nvSpPr>
          <p:cNvPr id="41" name="Arrow: Left-Up 40">
            <a:extLst>
              <a:ext uri="{FF2B5EF4-FFF2-40B4-BE49-F238E27FC236}">
                <a16:creationId xmlns:a16="http://schemas.microsoft.com/office/drawing/2014/main" id="{DF953817-8D17-4F25-A258-4519A3A81A3B}"/>
              </a:ext>
            </a:extLst>
          </p:cNvPr>
          <p:cNvSpPr/>
          <p:nvPr/>
        </p:nvSpPr>
        <p:spPr>
          <a:xfrm rot="5400000">
            <a:off x="7363771" y="2454085"/>
            <a:ext cx="753245" cy="466347"/>
          </a:xfrm>
          <a:prstGeom prst="leftUpArrow">
            <a:avLst>
              <a:gd name="adj1" fmla="val 15988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Up 41">
            <a:extLst>
              <a:ext uri="{FF2B5EF4-FFF2-40B4-BE49-F238E27FC236}">
                <a16:creationId xmlns:a16="http://schemas.microsoft.com/office/drawing/2014/main" id="{2C6206A0-4DE7-41E5-89A9-385C46716AD4}"/>
              </a:ext>
            </a:extLst>
          </p:cNvPr>
          <p:cNvSpPr/>
          <p:nvPr/>
        </p:nvSpPr>
        <p:spPr>
          <a:xfrm>
            <a:off x="10839759" y="2305859"/>
            <a:ext cx="678221" cy="860594"/>
          </a:xfrm>
          <a:prstGeom prst="leftUpArrow">
            <a:avLst>
              <a:gd name="adj1" fmla="val 15988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CB868E9-7326-468E-B92A-9D5C1401402B}"/>
              </a:ext>
            </a:extLst>
          </p:cNvPr>
          <p:cNvGrpSpPr/>
          <p:nvPr/>
        </p:nvGrpSpPr>
        <p:grpSpPr>
          <a:xfrm>
            <a:off x="7077455" y="2233966"/>
            <a:ext cx="4677225" cy="3385980"/>
            <a:chOff x="7077455" y="2233966"/>
            <a:chExt cx="4677225" cy="338598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B5732A8-5737-44EC-8CD5-18ADE35DECD9}"/>
                </a:ext>
              </a:extLst>
            </p:cNvPr>
            <p:cNvGrpSpPr/>
            <p:nvPr/>
          </p:nvGrpSpPr>
          <p:grpSpPr>
            <a:xfrm>
              <a:off x="7077455" y="2233966"/>
              <a:ext cx="4677225" cy="3385980"/>
              <a:chOff x="7077455" y="2233966"/>
              <a:chExt cx="4677225" cy="338598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ACB6FAE-5409-4C80-852C-E648790DC999}"/>
                  </a:ext>
                </a:extLst>
              </p:cNvPr>
              <p:cNvSpPr/>
              <p:nvPr/>
            </p:nvSpPr>
            <p:spPr>
              <a:xfrm>
                <a:off x="7890739" y="4124241"/>
                <a:ext cx="3009898" cy="149570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E4B47D9-6BE6-401C-86AC-D65DA2877036}"/>
                  </a:ext>
                </a:extLst>
              </p:cNvPr>
              <p:cNvSpPr txBox="1"/>
              <p:nvPr/>
            </p:nvSpPr>
            <p:spPr>
              <a:xfrm>
                <a:off x="8357962" y="4506703"/>
                <a:ext cx="22035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“&lt;name of new channel&gt;” channel</a:t>
                </a:r>
              </a:p>
            </p:txBody>
          </p:sp>
          <p:sp>
            <p:nvSpPr>
              <p:cNvPr id="43" name="Arrow: Left-Up 42">
                <a:extLst>
                  <a:ext uri="{FF2B5EF4-FFF2-40B4-BE49-F238E27FC236}">
                    <a16:creationId xmlns:a16="http://schemas.microsoft.com/office/drawing/2014/main" id="{6682330E-6E2E-465D-966E-541E5A82FDDD}"/>
                  </a:ext>
                </a:extLst>
              </p:cNvPr>
              <p:cNvSpPr/>
              <p:nvPr/>
            </p:nvSpPr>
            <p:spPr>
              <a:xfrm>
                <a:off x="10849436" y="2305859"/>
                <a:ext cx="905244" cy="2834114"/>
              </a:xfrm>
              <a:prstGeom prst="leftUpArrow">
                <a:avLst>
                  <a:gd name="adj1" fmla="val 15988"/>
                  <a:gd name="adj2" fmla="val 2500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Left-Up 43">
                <a:extLst>
                  <a:ext uri="{FF2B5EF4-FFF2-40B4-BE49-F238E27FC236}">
                    <a16:creationId xmlns:a16="http://schemas.microsoft.com/office/drawing/2014/main" id="{EC9FA8C1-81BB-42CC-9B7A-3B0C2F12A0F3}"/>
                  </a:ext>
                </a:extLst>
              </p:cNvPr>
              <p:cNvSpPr/>
              <p:nvPr/>
            </p:nvSpPr>
            <p:spPr>
              <a:xfrm rot="5400000">
                <a:off x="6095066" y="3216355"/>
                <a:ext cx="2773221" cy="808443"/>
              </a:xfrm>
              <a:prstGeom prst="leftUpArrow">
                <a:avLst>
                  <a:gd name="adj1" fmla="val 15988"/>
                  <a:gd name="adj2" fmla="val 2500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A749F97-C090-48AE-91EA-E997E778B976}"/>
                </a:ext>
              </a:extLst>
            </p:cNvPr>
            <p:cNvSpPr txBox="1"/>
            <p:nvPr/>
          </p:nvSpPr>
          <p:spPr>
            <a:xfrm>
              <a:off x="7986194" y="4038673"/>
              <a:ext cx="517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75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6452-1AFA-44F5-917E-3595AE3A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6696"/>
          </a:xfrm>
        </p:spPr>
        <p:txBody>
          <a:bodyPr/>
          <a:lstStyle/>
          <a:p>
            <a:r>
              <a:rPr lang="en-US" dirty="0"/>
              <a:t>QUIT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7C200-161A-484D-A103-6A92DFF6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2768"/>
            <a:ext cx="5257800" cy="429463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Again, this message does not need anything other than the message type prefix which should be set to QUIT_MSG</a:t>
            </a:r>
          </a:p>
          <a:p>
            <a:r>
              <a:rPr lang="en-US" dirty="0"/>
              <a:t>Note that this is the only message that the server does NOT reply to </a:t>
            </a:r>
          </a:p>
          <a:p>
            <a:r>
              <a:rPr lang="en-US" dirty="0"/>
              <a:t>Both client and server terminates graciously after this message</a:t>
            </a:r>
          </a:p>
          <a:p>
            <a:pPr lvl="1"/>
            <a:r>
              <a:rPr lang="en-US" dirty="0"/>
              <a:t>This message mean proper exit</a:t>
            </a:r>
          </a:p>
          <a:p>
            <a:r>
              <a:rPr lang="en-US" dirty="0"/>
              <a:t>A channel being closed without this message usually means an error</a:t>
            </a:r>
          </a:p>
          <a:p>
            <a:r>
              <a:rPr lang="en-US" dirty="0"/>
              <a:t>The client needs to send QUIT for each channel</a:t>
            </a:r>
          </a:p>
          <a:p>
            <a:pPr lvl="1"/>
            <a:r>
              <a:rPr lang="en-US" dirty="0"/>
              <a:t>Especially for channels created with “new channel message”</a:t>
            </a:r>
          </a:p>
          <a:p>
            <a:pPr lvl="1"/>
            <a:r>
              <a:rPr lang="en-US" dirty="0"/>
              <a:t>Otherwise the channel is not destroyed properly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217CBC-4B48-4553-B83F-4127D3E7211E}"/>
              </a:ext>
            </a:extLst>
          </p:cNvPr>
          <p:cNvGrpSpPr/>
          <p:nvPr/>
        </p:nvGrpSpPr>
        <p:grpSpPr>
          <a:xfrm>
            <a:off x="6697319" y="1646858"/>
            <a:ext cx="4367784" cy="2339926"/>
            <a:chOff x="7337675" y="3649394"/>
            <a:chExt cx="4367784" cy="23399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58D3976-A896-4960-99D5-CCA1E25F8E2D}"/>
                </a:ext>
              </a:extLst>
            </p:cNvPr>
            <p:cNvSpPr/>
            <p:nvPr/>
          </p:nvSpPr>
          <p:spPr>
            <a:xfrm>
              <a:off x="7955023" y="3905426"/>
              <a:ext cx="3009898" cy="149570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9FA9F8-1BF1-4195-B4D2-2DD932FA7437}"/>
                </a:ext>
              </a:extLst>
            </p:cNvPr>
            <p:cNvSpPr/>
            <p:nvPr/>
          </p:nvSpPr>
          <p:spPr>
            <a:xfrm>
              <a:off x="7337675" y="3649394"/>
              <a:ext cx="905256" cy="512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087605-E639-4B25-9DDE-32BB6274837C}"/>
                </a:ext>
              </a:extLst>
            </p:cNvPr>
            <p:cNvSpPr/>
            <p:nvPr/>
          </p:nvSpPr>
          <p:spPr>
            <a:xfrm>
              <a:off x="10800203" y="3649394"/>
              <a:ext cx="905256" cy="512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AE51AF6-6CF7-4618-A3D4-59FCDF55F5E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790303" y="4161458"/>
              <a:ext cx="0" cy="18278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49DFF88-6312-43B4-94AF-FB8912311ED2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11252831" y="4161458"/>
              <a:ext cx="0" cy="18278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B677C9F-1E97-462A-AC0F-C952992BE43E}"/>
                </a:ext>
              </a:extLst>
            </p:cNvPr>
            <p:cNvCxnSpPr/>
            <p:nvPr/>
          </p:nvCxnSpPr>
          <p:spPr>
            <a:xfrm>
              <a:off x="7790303" y="4371770"/>
              <a:ext cx="3462528" cy="26517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7B6D42-AA31-4EDC-95DC-F7717016532D}"/>
                </a:ext>
              </a:extLst>
            </p:cNvPr>
            <p:cNvSpPr txBox="1"/>
            <p:nvPr/>
          </p:nvSpPr>
          <p:spPr>
            <a:xfrm rot="295276">
              <a:off x="8357450" y="4170808"/>
              <a:ext cx="253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1. QUIT</a:t>
              </a:r>
            </a:p>
          </p:txBody>
        </p:sp>
      </p:grp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C70BB80C-43FB-4E96-A234-4F42525F953E}"/>
              </a:ext>
            </a:extLst>
          </p:cNvPr>
          <p:cNvSpPr/>
          <p:nvPr/>
        </p:nvSpPr>
        <p:spPr>
          <a:xfrm>
            <a:off x="6692747" y="3838586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464B26C2-0F39-45E7-BF08-76C5635782F7}"/>
              </a:ext>
            </a:extLst>
          </p:cNvPr>
          <p:cNvSpPr/>
          <p:nvPr/>
        </p:nvSpPr>
        <p:spPr>
          <a:xfrm>
            <a:off x="10150703" y="3838586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A6C92CBF-7F43-4DF5-989A-6712CD39440B}"/>
              </a:ext>
            </a:extLst>
          </p:cNvPr>
          <p:cNvSpPr/>
          <p:nvPr/>
        </p:nvSpPr>
        <p:spPr>
          <a:xfrm>
            <a:off x="8362416" y="2978599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3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5DD9-1782-4B43-BE97-6D2315A5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6384"/>
          </a:xfrm>
        </p:spPr>
        <p:txBody>
          <a:bodyPr/>
          <a:lstStyle/>
          <a:p>
            <a:r>
              <a:rPr lang="en-US" dirty="0"/>
              <a:t>How to Run the given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3DA8-8B56-456F-BEAC-6BF4AC14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4792"/>
            <a:ext cx="96012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Download the </a:t>
            </a:r>
            <a:r>
              <a:rPr lang="en-US" dirty="0" err="1"/>
              <a:t>start_code</a:t>
            </a:r>
            <a:r>
              <a:rPr lang="en-US" dirty="0"/>
              <a:t> in your env. </a:t>
            </a:r>
          </a:p>
          <a:p>
            <a:pPr lvl="1"/>
            <a:r>
              <a:rPr lang="en-US" dirty="0"/>
              <a:t>Do not forget the BIMDC/ directory under the </a:t>
            </a:r>
            <a:r>
              <a:rPr lang="en-US" dirty="0" err="1"/>
              <a:t>starter_code</a:t>
            </a:r>
            <a:r>
              <a:rPr lang="en-US" dirty="0"/>
              <a:t> because that contains the data files (i.e., .csv files)</a:t>
            </a:r>
          </a:p>
          <a:p>
            <a:r>
              <a:rPr lang="en-US" dirty="0"/>
              <a:t>Open 2 terminals and navigate both to the downloaded directory</a:t>
            </a:r>
          </a:p>
          <a:p>
            <a:r>
              <a:rPr lang="en-US" dirty="0"/>
              <a:t>Run “make” command from either terminal</a:t>
            </a:r>
          </a:p>
          <a:p>
            <a:r>
              <a:rPr lang="en-US" dirty="0"/>
              <a:t>Then, run “./server” from one terminal and “./client” from the other</a:t>
            </a:r>
          </a:p>
          <a:p>
            <a:pPr lvl="1"/>
            <a:r>
              <a:rPr lang="en-US" dirty="0"/>
              <a:t>You should not see much except both of them terminating</a:t>
            </a:r>
          </a:p>
          <a:p>
            <a:r>
              <a:rPr lang="en-US" u="sng" dirty="0"/>
              <a:t>Note for OSX users:</a:t>
            </a:r>
            <a:r>
              <a:rPr lang="en-US" dirty="0"/>
              <a:t> Remove the “-</a:t>
            </a:r>
            <a:r>
              <a:rPr lang="en-US" dirty="0" err="1"/>
              <a:t>lrt</a:t>
            </a:r>
            <a:r>
              <a:rPr lang="en-US" dirty="0"/>
              <a:t>” flag from “</a:t>
            </a:r>
            <a:r>
              <a:rPr lang="en-US" dirty="0" err="1"/>
              <a:t>makefile</a:t>
            </a:r>
            <a:r>
              <a:rPr lang="en-US" dirty="0"/>
              <a:t>”</a:t>
            </a:r>
          </a:p>
          <a:p>
            <a:r>
              <a:rPr lang="en-US" u="sng" dirty="0"/>
              <a:t>Note to Win+ VM users:</a:t>
            </a:r>
            <a:r>
              <a:rPr lang="en-US" dirty="0"/>
              <a:t> If you are using host-guest shared folders, you might see “cannot find file “fifo_control1” message. That means that Windows is not allowing you to create Linux-special </a:t>
            </a:r>
            <a:r>
              <a:rPr lang="en-US" dirty="0" err="1"/>
              <a:t>fifo</a:t>
            </a:r>
            <a:r>
              <a:rPr lang="en-US" dirty="0"/>
              <a:t> files in its own directories. The fix is not using a shared drive </a:t>
            </a:r>
          </a:p>
          <a:p>
            <a:r>
              <a:rPr lang="en-US" u="sng" dirty="0"/>
              <a:t>Note to WSL users:</a:t>
            </a:r>
            <a:r>
              <a:rPr lang="en-US" dirty="0"/>
              <a:t> Put your source code under root directory of WSL. Otherwise, you will face the </a:t>
            </a:r>
            <a:r>
              <a:rPr lang="en-US"/>
              <a:t>above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2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2466-1152-441F-8DB3-6C5FDE86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4400"/>
          </a:xfrm>
        </p:spPr>
        <p:txBody>
          <a:bodyPr/>
          <a:lstStyle/>
          <a:p>
            <a:r>
              <a:rPr lang="en-US" dirty="0"/>
              <a:t>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C1D8-021E-46AA-87B4-89032148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8216"/>
            <a:ext cx="9601200" cy="4553712"/>
          </a:xfrm>
        </p:spPr>
        <p:txBody>
          <a:bodyPr/>
          <a:lstStyle/>
          <a:p>
            <a:r>
              <a:rPr lang="en-US" dirty="0"/>
              <a:t>A server program hosts heart-rate data of some patients</a:t>
            </a:r>
          </a:p>
          <a:p>
            <a:pPr lvl="1"/>
            <a:r>
              <a:rPr lang="en-US" dirty="0"/>
              <a:t>It implements a communication protocol (i.e., request/response format) for different type of queries</a:t>
            </a:r>
          </a:p>
          <a:p>
            <a:r>
              <a:rPr lang="en-US" dirty="0"/>
              <a:t>Your task is to write a program that can collect these data by:</a:t>
            </a:r>
          </a:p>
          <a:p>
            <a:pPr lvl="1"/>
            <a:r>
              <a:rPr lang="en-US" dirty="0"/>
              <a:t>Sending properly formatted message packets to the server</a:t>
            </a:r>
          </a:p>
          <a:p>
            <a:pPr lvl="1"/>
            <a:r>
              <a:rPr lang="en-US" dirty="0"/>
              <a:t>And then by receiving the response</a:t>
            </a:r>
          </a:p>
        </p:txBody>
      </p:sp>
    </p:spTree>
    <p:extLst>
      <p:ext uri="{BB962C8B-B14F-4D97-AF65-F5344CB8AC3E}">
        <p14:creationId xmlns:p14="http://schemas.microsoft.com/office/powerpoint/2010/main" val="93036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5627-1605-4E4A-B8F6-842B14C1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6384"/>
          </a:xfrm>
        </p:spPr>
        <p:txBody>
          <a:bodyPr/>
          <a:lstStyle/>
          <a:p>
            <a:r>
              <a:rPr lang="en-US" dirty="0"/>
              <a:t>In a little more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7524E-59D2-4FCE-AECD-905A6CFA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2184"/>
            <a:ext cx="9601200" cy="4818888"/>
          </a:xfrm>
        </p:spPr>
        <p:txBody>
          <a:bodyPr/>
          <a:lstStyle/>
          <a:p>
            <a:r>
              <a:rPr lang="en-US" dirty="0"/>
              <a:t>The server is like an Oracle – it has all the data and it knows how to answer when you “ask” it the right questions</a:t>
            </a:r>
          </a:p>
          <a:p>
            <a:pPr lvl="1"/>
            <a:r>
              <a:rPr lang="en-US" dirty="0"/>
              <a:t>No need to change it or the underlying communication channel</a:t>
            </a:r>
          </a:p>
          <a:p>
            <a:r>
              <a:rPr lang="en-US" dirty="0"/>
              <a:t>The client does not know yet how to speak to this server</a:t>
            </a:r>
          </a:p>
          <a:p>
            <a:pPr lvl="1"/>
            <a:r>
              <a:rPr lang="en-US" dirty="0"/>
              <a:t>You will instill this ability in the client.cpp</a:t>
            </a:r>
          </a:p>
          <a:p>
            <a:r>
              <a:rPr lang="en-US" dirty="0" err="1"/>
              <a:t>Common.h</a:t>
            </a:r>
            <a:r>
              <a:rPr lang="en-US" dirty="0"/>
              <a:t>/.</a:t>
            </a:r>
            <a:r>
              <a:rPr lang="en-US" dirty="0" err="1"/>
              <a:t>cpp</a:t>
            </a:r>
            <a:r>
              <a:rPr lang="en-US" dirty="0"/>
              <a:t> are used by both client and server</a:t>
            </a:r>
          </a:p>
          <a:p>
            <a:pPr lvl="1"/>
            <a:r>
              <a:rPr lang="en-US" dirty="0"/>
              <a:t>No change is needed there</a:t>
            </a:r>
          </a:p>
          <a:p>
            <a:pPr lvl="1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EB72EF7-5A8D-40F4-88A7-21060B6AC089}"/>
              </a:ext>
            </a:extLst>
          </p:cNvPr>
          <p:cNvGrpSpPr/>
          <p:nvPr/>
        </p:nvGrpSpPr>
        <p:grpSpPr>
          <a:xfrm>
            <a:off x="5122843" y="3205908"/>
            <a:ext cx="6711365" cy="3380184"/>
            <a:chOff x="2530089" y="3436349"/>
            <a:chExt cx="5973831" cy="24186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30AC6B3-47E3-4D28-A105-FFA6BF70CDD7}"/>
                </a:ext>
              </a:extLst>
            </p:cNvPr>
            <p:cNvGrpSpPr/>
            <p:nvPr/>
          </p:nvGrpSpPr>
          <p:grpSpPr>
            <a:xfrm>
              <a:off x="2530089" y="4379976"/>
              <a:ext cx="5973831" cy="1475033"/>
              <a:chOff x="2552521" y="2660904"/>
              <a:chExt cx="6717971" cy="223918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30B2B18-7807-48E9-8CFA-82535E3C2D13}"/>
                  </a:ext>
                </a:extLst>
              </p:cNvPr>
              <p:cNvSpPr/>
              <p:nvPr/>
            </p:nvSpPr>
            <p:spPr>
              <a:xfrm>
                <a:off x="2770632" y="2660904"/>
                <a:ext cx="1237488" cy="1389888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client.cpp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77E0EB-60AB-4499-A3AA-90DB1283196E}"/>
                  </a:ext>
                </a:extLst>
              </p:cNvPr>
              <p:cNvSpPr/>
              <p:nvPr/>
            </p:nvSpPr>
            <p:spPr>
              <a:xfrm>
                <a:off x="7964424" y="2660904"/>
                <a:ext cx="1306068" cy="13898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server.cpp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837197-F451-484C-AB03-258FA4EA5389}"/>
                  </a:ext>
                </a:extLst>
              </p:cNvPr>
              <p:cNvSpPr/>
              <p:nvPr/>
            </p:nvSpPr>
            <p:spPr>
              <a:xfrm>
                <a:off x="4779264" y="2971800"/>
                <a:ext cx="2404872" cy="768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FIFORequestChannel</a:t>
                </a:r>
                <a:r>
                  <a:rPr lang="en-US" dirty="0"/>
                  <a:t> (in .h/.</a:t>
                </a:r>
                <a:r>
                  <a:rPr lang="en-US" dirty="0" err="1"/>
                  <a:t>cpp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FC0B8B-1036-4805-ABC0-0DCDDE02BCF2}"/>
                  </a:ext>
                </a:extLst>
              </p:cNvPr>
              <p:cNvSpPr txBox="1"/>
              <p:nvPr/>
            </p:nvSpPr>
            <p:spPr>
              <a:xfrm>
                <a:off x="2552521" y="4198025"/>
                <a:ext cx="2007044" cy="7020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This is where all 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your code will go</a:t>
                </a:r>
              </a:p>
            </p:txBody>
          </p:sp>
          <p:sp>
            <p:nvSpPr>
              <p:cNvPr id="27" name="Arrow: Left-Right 26">
                <a:extLst>
                  <a:ext uri="{FF2B5EF4-FFF2-40B4-BE49-F238E27FC236}">
                    <a16:creationId xmlns:a16="http://schemas.microsoft.com/office/drawing/2014/main" id="{65C83A95-F4A0-44B9-B388-6904B62DD14F}"/>
                  </a:ext>
                </a:extLst>
              </p:cNvPr>
              <p:cNvSpPr/>
              <p:nvPr/>
            </p:nvSpPr>
            <p:spPr>
              <a:xfrm>
                <a:off x="4008120" y="3197507"/>
                <a:ext cx="771144" cy="32293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Left-Right 27">
                <a:extLst>
                  <a:ext uri="{FF2B5EF4-FFF2-40B4-BE49-F238E27FC236}">
                    <a16:creationId xmlns:a16="http://schemas.microsoft.com/office/drawing/2014/main" id="{EA07B956-6BBF-4BE5-9D1F-6CBA587FE183}"/>
                  </a:ext>
                </a:extLst>
              </p:cNvPr>
              <p:cNvSpPr/>
              <p:nvPr/>
            </p:nvSpPr>
            <p:spPr>
              <a:xfrm>
                <a:off x="7184136" y="3194382"/>
                <a:ext cx="771144" cy="32293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C77CC71-A883-42F7-B914-2C17D63058BA}"/>
                </a:ext>
              </a:extLst>
            </p:cNvPr>
            <p:cNvSpPr/>
            <p:nvPr/>
          </p:nvSpPr>
          <p:spPr>
            <a:xfrm>
              <a:off x="4934603" y="3436349"/>
              <a:ext cx="1161397" cy="915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common.h</a:t>
              </a:r>
              <a:r>
                <a:rPr lang="en-US" dirty="0"/>
                <a:t> and .</a:t>
              </a:r>
              <a:r>
                <a:rPr lang="en-US" dirty="0" err="1"/>
                <a:t>cpp</a:t>
              </a:r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E9CC09E-E4E1-4435-BE2B-2D12E8C4144D}"/>
                </a:ext>
              </a:extLst>
            </p:cNvPr>
            <p:cNvCxnSpPr>
              <a:stCxn id="4" idx="0"/>
              <a:endCxn id="31" idx="1"/>
            </p:cNvCxnSpPr>
            <p:nvPr/>
          </p:nvCxnSpPr>
          <p:spPr>
            <a:xfrm flipV="1">
              <a:off x="3274247" y="3894134"/>
              <a:ext cx="1660356" cy="485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D0C7F35-A616-4C25-92A5-3A88EFC24944}"/>
                </a:ext>
              </a:extLst>
            </p:cNvPr>
            <p:cNvCxnSpPr>
              <a:cxnSpLocks/>
              <a:stCxn id="5" idx="0"/>
              <a:endCxn id="31" idx="3"/>
            </p:cNvCxnSpPr>
            <p:nvPr/>
          </p:nvCxnSpPr>
          <p:spPr>
            <a:xfrm flipH="1" flipV="1">
              <a:off x="6096000" y="3894134"/>
              <a:ext cx="1827222" cy="485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378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149F-7D54-4071-B3A0-BD8053AD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0584"/>
            <a:ext cx="9601200" cy="1051560"/>
          </a:xfrm>
        </p:spPr>
        <p:txBody>
          <a:bodyPr/>
          <a:lstStyle/>
          <a:p>
            <a:r>
              <a:rPr lang="en-US" dirty="0"/>
              <a:t>Medium of Communication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22422-3401-436C-AF14-9D319F3D5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69848"/>
            <a:ext cx="9601200" cy="5504688"/>
          </a:xfrm>
        </p:spPr>
        <p:txBody>
          <a:bodyPr>
            <a:normAutofit/>
          </a:bodyPr>
          <a:lstStyle/>
          <a:p>
            <a:r>
              <a:rPr lang="en-US" dirty="0"/>
              <a:t>Client and server are 2 separate processes. To enable communication between the two, we need an Inter Process Communication (IPC) mechanism</a:t>
            </a:r>
          </a:p>
          <a:p>
            <a:r>
              <a:rPr lang="en-US" dirty="0"/>
              <a:t>There are several IPC methods supported in </a:t>
            </a:r>
            <a:r>
              <a:rPr lang="en-US" dirty="0" err="1"/>
              <a:t>linux</a:t>
            </a:r>
            <a:endParaRPr lang="en-US" dirty="0"/>
          </a:p>
          <a:p>
            <a:pPr lvl="1"/>
            <a:r>
              <a:rPr lang="en-US" dirty="0"/>
              <a:t>FIFO pipes (aka, named pipes)</a:t>
            </a:r>
          </a:p>
          <a:p>
            <a:pPr lvl="1"/>
            <a:r>
              <a:rPr lang="en-US" dirty="0"/>
              <a:t>Message Queues </a:t>
            </a:r>
          </a:p>
          <a:p>
            <a:pPr lvl="1"/>
            <a:r>
              <a:rPr lang="en-US" dirty="0"/>
              <a:t>Shared Memory</a:t>
            </a:r>
          </a:p>
          <a:p>
            <a:r>
              <a:rPr lang="en-US" dirty="0"/>
              <a:t>We choose the first for its simplicity and speed, and implement that in </a:t>
            </a:r>
            <a:r>
              <a:rPr lang="en-US" dirty="0" err="1"/>
              <a:t>FIFORequestChannel.h</a:t>
            </a:r>
            <a:r>
              <a:rPr lang="en-US" dirty="0"/>
              <a:t>/.</a:t>
            </a:r>
            <a:r>
              <a:rPr lang="en-US" dirty="0" err="1"/>
              <a:t>cpp</a:t>
            </a:r>
            <a:endParaRPr lang="en-US" dirty="0"/>
          </a:p>
          <a:p>
            <a:r>
              <a:rPr lang="en-US" dirty="0"/>
              <a:t>To establish a connection between client and server, they have to agree on a name for the channel, which, let us assume is “tesla”</a:t>
            </a:r>
          </a:p>
          <a:p>
            <a:r>
              <a:rPr lang="en-US" dirty="0"/>
              <a:t>Then, they have to write the following:</a:t>
            </a:r>
          </a:p>
          <a:p>
            <a:endParaRPr lang="en-US" dirty="0"/>
          </a:p>
          <a:p>
            <a:pPr lvl="1"/>
            <a:r>
              <a:rPr lang="en-US" dirty="0"/>
              <a:t>“Side” should be replaced by whatever side is making the connection</a:t>
            </a:r>
          </a:p>
          <a:p>
            <a:pPr lvl="1"/>
            <a:r>
              <a:rPr lang="en-US" dirty="0"/>
              <a:t>See client or server main() for example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299727-5861-4444-8CC4-C9E8AFD64BE4}"/>
              </a:ext>
            </a:extLst>
          </p:cNvPr>
          <p:cNvSpPr/>
          <p:nvPr/>
        </p:nvSpPr>
        <p:spPr>
          <a:xfrm>
            <a:off x="3285744" y="5236386"/>
            <a:ext cx="52547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FIFORequestChannel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"tesla"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Side);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12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67E0-04FA-4DEE-80E5-102AD386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3388"/>
            <a:ext cx="9601200" cy="1013552"/>
          </a:xfrm>
        </p:spPr>
        <p:txBody>
          <a:bodyPr>
            <a:normAutofit/>
          </a:bodyPr>
          <a:lstStyle/>
          <a:p>
            <a:r>
              <a:rPr lang="en-US" dirty="0"/>
              <a:t>Talking Back-and-Forth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303B-A078-4471-A24A-BB72F492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1176"/>
            <a:ext cx="9601200" cy="4880472"/>
          </a:xfrm>
        </p:spPr>
        <p:txBody>
          <a:bodyPr/>
          <a:lstStyle/>
          <a:p>
            <a:r>
              <a:rPr lang="en-US" dirty="0"/>
              <a:t>Sending a message in either Client-Server or Server-Client direction is done by calling the </a:t>
            </a:r>
            <a:r>
              <a:rPr lang="en-US" dirty="0" err="1"/>
              <a:t>FIFORequestChannel</a:t>
            </a:r>
            <a:r>
              <a:rPr lang="en-US" dirty="0"/>
              <a:t>::</a:t>
            </a:r>
            <a:r>
              <a:rPr lang="en-US" dirty="0" err="1"/>
              <a:t>cwrite</a:t>
            </a:r>
            <a:r>
              <a:rPr lang="en-US" dirty="0"/>
              <a:t> () function</a:t>
            </a:r>
          </a:p>
          <a:p>
            <a:r>
              <a:rPr lang="en-US" dirty="0"/>
              <a:t>Similarly, receiving in either direction is done by calling </a:t>
            </a:r>
            <a:r>
              <a:rPr lang="en-US" dirty="0" err="1"/>
              <a:t>FIFORequestChannel</a:t>
            </a:r>
            <a:r>
              <a:rPr lang="en-US" dirty="0"/>
              <a:t>::</a:t>
            </a:r>
            <a:r>
              <a:rPr lang="en-US" dirty="0" err="1"/>
              <a:t>cread</a:t>
            </a:r>
            <a:r>
              <a:rPr lang="en-US" dirty="0"/>
              <a:t>() function</a:t>
            </a:r>
          </a:p>
          <a:p>
            <a:r>
              <a:rPr lang="en-US" dirty="0" err="1"/>
              <a:t>Cwrite</a:t>
            </a:r>
            <a:r>
              <a:rPr lang="en-US" dirty="0"/>
              <a:t>() function takes 2 arguments:</a:t>
            </a:r>
          </a:p>
          <a:p>
            <a:pPr lvl="1"/>
            <a:r>
              <a:rPr lang="en-US" dirty="0"/>
              <a:t>A char pointer to a message buffer (i.e., where you have stored the outgoing data)</a:t>
            </a:r>
          </a:p>
          <a:p>
            <a:pPr lvl="1"/>
            <a:r>
              <a:rPr lang="en-US" dirty="0"/>
              <a:t>An integer, indicating the number of bytes to send from the buffer</a:t>
            </a:r>
          </a:p>
          <a:p>
            <a:r>
              <a:rPr lang="en-US" dirty="0" err="1"/>
              <a:t>Cread</a:t>
            </a:r>
            <a:r>
              <a:rPr lang="en-US" dirty="0"/>
              <a:t>() function also takes 2 arguments, the meaning are opposite:</a:t>
            </a:r>
          </a:p>
          <a:p>
            <a:pPr lvl="1"/>
            <a:r>
              <a:rPr lang="en-US" dirty="0"/>
              <a:t>A char pointer to the message buffer where you expect to receive data</a:t>
            </a:r>
          </a:p>
          <a:p>
            <a:pPr lvl="1"/>
            <a:r>
              <a:rPr lang="en-US" dirty="0"/>
              <a:t>An integer indicating buffer capacity. This is a cautionary parameter to avoid any overflow from the other side</a:t>
            </a:r>
          </a:p>
          <a:p>
            <a:r>
              <a:rPr lang="en-US" dirty="0"/>
              <a:t>Look at either client.cpp or server.cpp for examples of usage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1477-DC84-484C-9AC3-EB32DFFC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82880"/>
            <a:ext cx="9601200" cy="950976"/>
          </a:xfrm>
        </p:spPr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362E-1EC3-4745-A0B9-7AA87CF1C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14400"/>
            <a:ext cx="9601200" cy="5385816"/>
          </a:xfrm>
        </p:spPr>
        <p:txBody>
          <a:bodyPr>
            <a:normAutofit fontScale="92500"/>
          </a:bodyPr>
          <a:lstStyle/>
          <a:p>
            <a:r>
              <a:rPr lang="en-US" dirty="0"/>
              <a:t>It contains heart-rate data for 15 patients – 1 csv file per patient under BIMDC/ directory</a:t>
            </a:r>
          </a:p>
          <a:p>
            <a:r>
              <a:rPr lang="en-US" dirty="0"/>
              <a:t>Each file has ecg1 and ecg2 data over  60 seconds in 4ms increment totaling to 15K rows per file</a:t>
            </a:r>
          </a:p>
          <a:p>
            <a:r>
              <a:rPr lang="en-US" dirty="0"/>
              <a:t>Each row has the following format:</a:t>
            </a:r>
          </a:p>
          <a:p>
            <a:pPr lvl="1"/>
            <a:r>
              <a:rPr lang="en-US" dirty="0"/>
              <a:t>&lt;timestamp as a double&gt;, &lt;ecg1 as a double&gt;, &lt;ecg2 as double&gt;</a:t>
            </a:r>
          </a:p>
          <a:p>
            <a:r>
              <a:rPr lang="en-US" dirty="0"/>
              <a:t>The server can serve these data points one at a time in response to “</a:t>
            </a:r>
            <a:r>
              <a:rPr lang="en-US" dirty="0" err="1"/>
              <a:t>datamsg</a:t>
            </a:r>
            <a:r>
              <a:rPr lang="en-US" dirty="0"/>
              <a:t>” requests from the client</a:t>
            </a:r>
          </a:p>
          <a:p>
            <a:r>
              <a:rPr lang="en-US" dirty="0"/>
              <a:t>In addition, the server supports 3 more types of requests. So, in total the server the following 4 types of messages:</a:t>
            </a:r>
          </a:p>
          <a:p>
            <a:pPr lvl="1"/>
            <a:r>
              <a:rPr lang="en-US" dirty="0"/>
              <a:t>Data Message</a:t>
            </a:r>
          </a:p>
          <a:p>
            <a:pPr lvl="1"/>
            <a:r>
              <a:rPr lang="en-US" dirty="0"/>
              <a:t>File Message</a:t>
            </a:r>
          </a:p>
          <a:p>
            <a:pPr lvl="1"/>
            <a:r>
              <a:rPr lang="en-US" dirty="0"/>
              <a:t>New Channel Message</a:t>
            </a:r>
          </a:p>
          <a:p>
            <a:pPr lvl="1"/>
            <a:r>
              <a:rPr lang="en-US" dirty="0"/>
              <a:t>Quit Message</a:t>
            </a:r>
          </a:p>
          <a:p>
            <a:r>
              <a:rPr lang="en-US" dirty="0"/>
              <a:t>If you send some other message type, the serve simply sends back a error response whose type is: Unknown </a:t>
            </a:r>
          </a:p>
        </p:txBody>
      </p:sp>
    </p:spTree>
    <p:extLst>
      <p:ext uri="{BB962C8B-B14F-4D97-AF65-F5344CB8AC3E}">
        <p14:creationId xmlns:p14="http://schemas.microsoft.com/office/powerpoint/2010/main" val="52799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F871-8B68-4E3C-8290-AFADC72C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849630"/>
          </a:xfrm>
        </p:spPr>
        <p:txBody>
          <a:bodyPr/>
          <a:lstStyle/>
          <a:p>
            <a:r>
              <a:rPr lang="en-US" dirty="0"/>
              <a:t>Common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0CE1-98E0-4D73-BC6F-94950AC72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168"/>
            <a:ext cx="9601200" cy="4523232"/>
          </a:xfrm>
        </p:spPr>
        <p:txBody>
          <a:bodyPr/>
          <a:lstStyle/>
          <a:p>
            <a:r>
              <a:rPr lang="en-US" dirty="0"/>
              <a:t>You can find all message types in “</a:t>
            </a:r>
            <a:r>
              <a:rPr lang="en-US" dirty="0" err="1"/>
              <a:t>common.h</a:t>
            </a:r>
            <a:r>
              <a:rPr lang="en-US" dirty="0"/>
              <a:t>” </a:t>
            </a:r>
          </a:p>
          <a:p>
            <a:r>
              <a:rPr lang="en-US" dirty="0"/>
              <a:t>Each message’s first field is an </a:t>
            </a:r>
            <a:r>
              <a:rPr lang="en-US" dirty="0" err="1"/>
              <a:t>enum</a:t>
            </a:r>
            <a:r>
              <a:rPr lang="en-US" dirty="0"/>
              <a:t> by the name MESSAGE_TYPE, also defined in </a:t>
            </a:r>
            <a:r>
              <a:rPr lang="en-US" dirty="0" err="1"/>
              <a:t>common.h</a:t>
            </a:r>
            <a:endParaRPr lang="en-US" dirty="0"/>
          </a:p>
          <a:p>
            <a:pPr lvl="1"/>
            <a:r>
              <a:rPr lang="en-US" dirty="0"/>
              <a:t>This common prefix is needed by the server to interpret the rest of the message</a:t>
            </a:r>
          </a:p>
          <a:p>
            <a:r>
              <a:rPr lang="en-US" dirty="0"/>
              <a:t>The other fields encode that type-specific data, as we will see in the following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6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71D8-EB6B-4547-8D8B-7261DCFC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904494"/>
          </a:xfrm>
        </p:spPr>
        <p:txBody>
          <a:bodyPr/>
          <a:lstStyle/>
          <a:p>
            <a:r>
              <a:rPr lang="en-US" dirty="0"/>
              <a:t>Data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2006-CD37-4749-8429-DAA3695A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2456"/>
            <a:ext cx="9601200" cy="4504944"/>
          </a:xfrm>
        </p:spPr>
        <p:txBody>
          <a:bodyPr/>
          <a:lstStyle/>
          <a:p>
            <a:r>
              <a:rPr lang="en-US" dirty="0"/>
              <a:t>A data message is sent to the server to obtain a single data point</a:t>
            </a:r>
          </a:p>
          <a:p>
            <a:r>
              <a:rPr lang="en-US" dirty="0"/>
              <a:t>Note that a data point is one </a:t>
            </a:r>
            <a:r>
              <a:rPr lang="en-US" dirty="0" err="1"/>
              <a:t>ecg</a:t>
            </a:r>
            <a:r>
              <a:rPr lang="en-US" dirty="0"/>
              <a:t> reading of a patient at a specific time stamp</a:t>
            </a:r>
          </a:p>
          <a:p>
            <a:r>
              <a:rPr lang="en-US" dirty="0"/>
              <a:t>Therefore, a response to data message is always a double/floating point number</a:t>
            </a:r>
          </a:p>
          <a:p>
            <a:r>
              <a:rPr lang="en-US" dirty="0"/>
              <a:t>From </a:t>
            </a:r>
            <a:r>
              <a:rPr lang="en-US" dirty="0" err="1"/>
              <a:t>common.h</a:t>
            </a:r>
            <a:r>
              <a:rPr lang="en-US" dirty="0"/>
              <a:t>, the definition of the corresponding class </a:t>
            </a:r>
            <a:r>
              <a:rPr lang="en-US" dirty="0" err="1"/>
              <a:t>datamsg</a:t>
            </a:r>
            <a:r>
              <a:rPr lang="en-US" dirty="0"/>
              <a:t> is as follows:</a:t>
            </a:r>
          </a:p>
          <a:p>
            <a:r>
              <a:rPr lang="en-US" dirty="0"/>
              <a:t>For instance, if the client wants to get ecg2 data</a:t>
            </a:r>
            <a:br>
              <a:rPr lang="en-US" dirty="0"/>
            </a:br>
            <a:r>
              <a:rPr lang="en-US" dirty="0"/>
              <a:t>of patient 4 at time=10.004 sec, he just have to</a:t>
            </a:r>
            <a:br>
              <a:rPr lang="en-US" dirty="0"/>
            </a:br>
            <a:r>
              <a:rPr lang="en-US" dirty="0"/>
              <a:t>make a </a:t>
            </a:r>
            <a:r>
              <a:rPr lang="en-US" dirty="0" err="1"/>
              <a:t>datamsg</a:t>
            </a:r>
            <a:r>
              <a:rPr lang="en-US" dirty="0"/>
              <a:t> object with these values</a:t>
            </a:r>
            <a:br>
              <a:rPr lang="en-US" dirty="0"/>
            </a:br>
            <a:r>
              <a:rPr lang="en-US" dirty="0"/>
              <a:t>and send that through the channel</a:t>
            </a:r>
          </a:p>
          <a:p>
            <a:r>
              <a:rPr lang="en-US" dirty="0"/>
              <a:t>In response, the server will send a single </a:t>
            </a:r>
            <a:br>
              <a:rPr lang="en-US" dirty="0"/>
            </a:br>
            <a:r>
              <a:rPr lang="en-US" dirty="0"/>
              <a:t>“double” value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FCF952-6581-4162-9B06-A542F9435203}"/>
              </a:ext>
            </a:extLst>
          </p:cNvPr>
          <p:cNvSpPr/>
          <p:nvPr/>
        </p:nvSpPr>
        <p:spPr>
          <a:xfrm>
            <a:off x="7107936" y="3276945"/>
            <a:ext cx="4733544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datamsg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MESSAGE_TYPE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person;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seconds;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ecgno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datamsg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_p,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_s,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_e){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=DATA_MSG, person=_p;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seconds=_s,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ecgno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=_e;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6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148D-CACB-45B8-970C-2D5DE1ED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561"/>
          </a:xfrm>
        </p:spPr>
        <p:txBody>
          <a:bodyPr/>
          <a:lstStyle/>
          <a:p>
            <a:r>
              <a:rPr lang="en-US" dirty="0"/>
              <a:t>File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E015-FE00-451C-A345-33C24120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3547"/>
            <a:ext cx="9601200" cy="4746397"/>
          </a:xfrm>
        </p:spPr>
        <p:txBody>
          <a:bodyPr/>
          <a:lstStyle/>
          <a:p>
            <a:r>
              <a:rPr lang="en-US" dirty="0"/>
              <a:t>The purpose is to ask for a raw file instead of any structured information</a:t>
            </a:r>
          </a:p>
          <a:p>
            <a:r>
              <a:rPr lang="en-US" dirty="0"/>
              <a:t>First, to avoid server bog-down, you can only ask for a slice/window of the file</a:t>
            </a:r>
          </a:p>
          <a:p>
            <a:pPr lvl="1"/>
            <a:r>
              <a:rPr lang="en-US" dirty="0"/>
              <a:t>The window size is limited by server’s internal buffer size</a:t>
            </a:r>
          </a:p>
          <a:p>
            <a:pPr lvl="1"/>
            <a:r>
              <a:rPr lang="en-US" dirty="0"/>
              <a:t>Note that this buffer size comes as a runtime argument to the server with “-m”</a:t>
            </a:r>
          </a:p>
          <a:p>
            <a:r>
              <a:rPr lang="en-US" dirty="0"/>
              <a:t>Here is the class </a:t>
            </a:r>
            <a:r>
              <a:rPr lang="en-US" dirty="0" err="1"/>
              <a:t>filemsg</a:t>
            </a:r>
            <a:r>
              <a:rPr lang="en-US" dirty="0"/>
              <a:t> from </a:t>
            </a:r>
            <a:r>
              <a:rPr lang="en-US" dirty="0" err="1"/>
              <a:t>common.h</a:t>
            </a:r>
            <a:r>
              <a:rPr lang="en-US" dirty="0"/>
              <a:t>:</a:t>
            </a:r>
          </a:p>
          <a:p>
            <a:r>
              <a:rPr lang="en-US" dirty="0"/>
              <a:t>The fields offset and length specify the window</a:t>
            </a:r>
            <a:br>
              <a:rPr lang="en-US" dirty="0"/>
            </a:br>
            <a:r>
              <a:rPr lang="en-US" dirty="0"/>
              <a:t>location and window size, respectively</a:t>
            </a:r>
          </a:p>
          <a:p>
            <a:r>
              <a:rPr lang="en-US" dirty="0"/>
              <a:t>But there is no field for filename, which can be </a:t>
            </a:r>
            <a:br>
              <a:rPr lang="en-US" dirty="0"/>
            </a:br>
            <a:r>
              <a:rPr lang="en-US" dirty="0"/>
              <a:t>variable length</a:t>
            </a:r>
          </a:p>
          <a:p>
            <a:pPr lvl="1"/>
            <a:r>
              <a:rPr lang="en-US" dirty="0"/>
              <a:t>You just have make a packet with </a:t>
            </a:r>
            <a:br>
              <a:rPr lang="en-US" dirty="0"/>
            </a:br>
            <a:r>
              <a:rPr lang="en-US" dirty="0" err="1"/>
              <a:t>filemsg</a:t>
            </a:r>
            <a:r>
              <a:rPr lang="en-US" dirty="0"/>
              <a:t> + filename inside it, and then send it</a:t>
            </a:r>
          </a:p>
          <a:p>
            <a:r>
              <a:rPr lang="en-US" dirty="0"/>
              <a:t>Response: A char pointer to the buffer containing the specified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9021A6-FA5E-4181-B0E6-F6F8CF8891DE}"/>
              </a:ext>
            </a:extLst>
          </p:cNvPr>
          <p:cNvSpPr/>
          <p:nvPr/>
        </p:nvSpPr>
        <p:spPr>
          <a:xfrm>
            <a:off x="7254240" y="3276660"/>
            <a:ext cx="4843272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filemsg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MESSAGE_TYPE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__int64_t offset;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length;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filemsg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(__int64_t _o,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_l){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FILE_MSG, offset=_o, length=_l;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7004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233</TotalTime>
  <Words>1571</Words>
  <Application>Microsoft Office PowerPoint</Application>
  <PresentationFormat>Widescreen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Consolas</vt:lpstr>
      <vt:lpstr>Franklin Gothic Book</vt:lpstr>
      <vt:lpstr>Crop</vt:lpstr>
      <vt:lpstr>PA2: Client-Server Interaction</vt:lpstr>
      <vt:lpstr>Theme</vt:lpstr>
      <vt:lpstr>In a little more detail</vt:lpstr>
      <vt:lpstr>Medium of Communication</vt:lpstr>
      <vt:lpstr>Talking Back-and-Forth</vt:lpstr>
      <vt:lpstr>Server</vt:lpstr>
      <vt:lpstr>Common Prefix</vt:lpstr>
      <vt:lpstr>Data Messages</vt:lpstr>
      <vt:lpstr>File Message</vt:lpstr>
      <vt:lpstr>Transferring a File</vt:lpstr>
      <vt:lpstr>Example of File Transfer</vt:lpstr>
      <vt:lpstr>New Channel Message</vt:lpstr>
      <vt:lpstr>QUIT message</vt:lpstr>
      <vt:lpstr>How to Run the given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#2</dc:title>
  <dc:creator>Sarker Ahmed</dc:creator>
  <cp:lastModifiedBy>Sarker Ahmed</cp:lastModifiedBy>
  <cp:revision>1</cp:revision>
  <dcterms:created xsi:type="dcterms:W3CDTF">2020-02-12T05:51:20Z</dcterms:created>
  <dcterms:modified xsi:type="dcterms:W3CDTF">2020-02-12T09:45:18Z</dcterms:modified>
</cp:coreProperties>
</file>