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9" r:id="rId4"/>
    <p:sldId id="260" r:id="rId5"/>
    <p:sldId id="261" r:id="rId6"/>
    <p:sldId id="265" r:id="rId7"/>
    <p:sldId id="281" r:id="rId8"/>
    <p:sldId id="264" r:id="rId9"/>
    <p:sldId id="266" r:id="rId10"/>
    <p:sldId id="268" r:id="rId11"/>
    <p:sldId id="269" r:id="rId12"/>
    <p:sldId id="270" r:id="rId13"/>
    <p:sldId id="282" r:id="rId14"/>
    <p:sldId id="273" r:id="rId15"/>
    <p:sldId id="274" r:id="rId16"/>
    <p:sldId id="275" r:id="rId17"/>
    <p:sldId id="283" r:id="rId18"/>
    <p:sldId id="276" r:id="rId19"/>
    <p:sldId id="277" r:id="rId20"/>
    <p:sldId id="279" r:id="rId21"/>
    <p:sldId id="278" r:id="rId22"/>
    <p:sldId id="280" r:id="rId23"/>
    <p:sldId id="284" r:id="rId24"/>
    <p:sldId id="285" r:id="rId25"/>
    <p:sldId id="286" r:id="rId26"/>
    <p:sldId id="287" r:id="rId27"/>
    <p:sldId id="289" r:id="rId28"/>
    <p:sldId id="288" r:id="rId29"/>
    <p:sldId id="290" r:id="rId30"/>
    <p:sldId id="291" r:id="rId31"/>
    <p:sldId id="292" r:id="rId32"/>
    <p:sldId id="293" r:id="rId33"/>
    <p:sldId id="294" r:id="rId34"/>
    <p:sldId id="29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D9537-0071-4F4A-BA3F-815CD6D11F74}" type="datetimeFigureOut">
              <a:rPr lang="zh-CN" altLang="en-US" smtClean="0"/>
              <a:t>2018/5/15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89524-B33E-43F0-9DC7-4640E49C2EC2}" type="slidenum">
              <a:rPr lang="zh-CN" altLang="en-US" smtClean="0"/>
              <a:t>‹#›</a:t>
            </a:fld>
            <a:endParaRPr lang="zh-CN" altLang="en-US"/>
          </a:p>
        </p:txBody>
      </p:sp>
    </p:spTree>
    <p:extLst>
      <p:ext uri="{BB962C8B-B14F-4D97-AF65-F5344CB8AC3E}">
        <p14:creationId xmlns:p14="http://schemas.microsoft.com/office/powerpoint/2010/main" val="3021212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A89524-B33E-43F0-9DC7-4640E49C2EC2}" type="slidenum">
              <a:rPr lang="zh-CN" altLang="en-US" smtClean="0"/>
              <a:t>12</a:t>
            </a:fld>
            <a:endParaRPr lang="zh-CN" altLang="en-US"/>
          </a:p>
        </p:txBody>
      </p:sp>
    </p:spTree>
    <p:extLst>
      <p:ext uri="{BB962C8B-B14F-4D97-AF65-F5344CB8AC3E}">
        <p14:creationId xmlns:p14="http://schemas.microsoft.com/office/powerpoint/2010/main" val="382462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5568E8-230D-4219-81EC-CE5D2077AF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4DC734E1-7A75-48E8-86E5-456D301A3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FD31573A-2F7D-4142-B0D7-CB860B693595}"/>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5" name="页脚占位符 4">
            <a:extLst>
              <a:ext uri="{FF2B5EF4-FFF2-40B4-BE49-F238E27FC236}">
                <a16:creationId xmlns:a16="http://schemas.microsoft.com/office/drawing/2014/main" xmlns="" id="{C52C846C-72E3-4E71-9ED9-84773B1B0B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09A0FE0-51AE-4551-8693-A18D755F94CA}"/>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128174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969887-9ABD-4787-937B-B25A538384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E64AC0A5-CE30-49D9-BBC8-64984A99903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DFEE202-C761-4139-B2E1-3BAC1D638023}"/>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5" name="页脚占位符 4">
            <a:extLst>
              <a:ext uri="{FF2B5EF4-FFF2-40B4-BE49-F238E27FC236}">
                <a16:creationId xmlns:a16="http://schemas.microsoft.com/office/drawing/2014/main" xmlns="" id="{78DB3A9A-05F3-4480-83BF-E2CC0BC222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3C122E6-A814-4222-BE5A-98282663FB6E}"/>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14043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99007A0-8639-4BB5-8B59-A6D4CF5D09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7BCB8E3-AA5C-408E-99C9-0943FC10559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2E84DD2-2DBA-4441-A0AF-1F0A2274B04C}"/>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5" name="页脚占位符 4">
            <a:extLst>
              <a:ext uri="{FF2B5EF4-FFF2-40B4-BE49-F238E27FC236}">
                <a16:creationId xmlns:a16="http://schemas.microsoft.com/office/drawing/2014/main" xmlns="" id="{9F4B0766-E314-4CC3-B526-D7EA4ECE8D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8383650-446A-4B60-B917-EFF55A239F54}"/>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175913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62176C-48CA-4AC2-8053-AE18E057E9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117EB355-C9C9-45F3-8504-33C8B813AED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2D74585-4B7C-4AEB-AB05-C7946D8B45D9}"/>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5" name="页脚占位符 4">
            <a:extLst>
              <a:ext uri="{FF2B5EF4-FFF2-40B4-BE49-F238E27FC236}">
                <a16:creationId xmlns:a16="http://schemas.microsoft.com/office/drawing/2014/main" xmlns="" id="{46F6023E-B581-43AA-B577-41D97E0911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F21A1E-2CF9-4F0C-BEE3-80D3A6F9CC49}"/>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258682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B2299E-4499-4C02-B5BC-CA26AA8492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DCE1B18-6F5A-4E7E-A265-559C55D8F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ED0382FB-2567-4190-B6CD-30B531CC5420}"/>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5" name="页脚占位符 4">
            <a:extLst>
              <a:ext uri="{FF2B5EF4-FFF2-40B4-BE49-F238E27FC236}">
                <a16:creationId xmlns:a16="http://schemas.microsoft.com/office/drawing/2014/main" xmlns="" id="{2D1543CF-E999-4952-A032-87D9FB4B9B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7929DCF-9B42-4853-8588-5685D3AF67B9}"/>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105511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77FFBC7-8E58-47D7-8D0C-7E414B1FCE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5527C0B-7D26-4047-8195-578D37EC60F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DF8646BC-EDFA-44EA-A663-8DA958B85A1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79E1563A-F469-4D8C-A3A1-4FBB5C4A3450}"/>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6" name="页脚占位符 5">
            <a:extLst>
              <a:ext uri="{FF2B5EF4-FFF2-40B4-BE49-F238E27FC236}">
                <a16:creationId xmlns:a16="http://schemas.microsoft.com/office/drawing/2014/main" xmlns="" id="{E70B8CFC-C997-48E3-B68F-CDE76C0BEC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D0F8011-D772-44B4-9E4E-07CAF3FA25D2}"/>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285986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AA0627-B50F-4877-AD01-90829C2D89F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C8E4BB6-E053-4E71-AB51-5B6ED3DF04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59E8FAD9-3941-408A-B797-BE514E0FC71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0495DD3D-137C-4C33-B03A-84C65323D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9F4DCDE4-3BB2-4CE4-A3CE-FFBB56B8432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328A8BD1-BE9B-4D0F-9BA6-9CBE569EED25}"/>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8" name="页脚占位符 7">
            <a:extLst>
              <a:ext uri="{FF2B5EF4-FFF2-40B4-BE49-F238E27FC236}">
                <a16:creationId xmlns:a16="http://schemas.microsoft.com/office/drawing/2014/main" xmlns="" id="{8EBE05CC-0C5F-4D36-97F6-18689AAB36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817AB75F-3912-4AD7-846B-5FD534589DCA}"/>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288765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4367844-591E-4320-9281-57F61BB510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5097B31E-5CD3-4860-8C6E-800D84B04D71}"/>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4" name="页脚占位符 3">
            <a:extLst>
              <a:ext uri="{FF2B5EF4-FFF2-40B4-BE49-F238E27FC236}">
                <a16:creationId xmlns:a16="http://schemas.microsoft.com/office/drawing/2014/main" xmlns="" id="{829AC30B-FFFB-448E-87D0-EE70C5B081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FF38DDC2-8104-43B2-8720-249F110B54F5}"/>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36419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E774E87-AD7F-4D02-A0DA-BA8FC7186E45}"/>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3" name="页脚占位符 2">
            <a:extLst>
              <a:ext uri="{FF2B5EF4-FFF2-40B4-BE49-F238E27FC236}">
                <a16:creationId xmlns:a16="http://schemas.microsoft.com/office/drawing/2014/main" xmlns="" id="{EC5A1AB6-8A73-4699-A625-D383934BD79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3EB40D4-C3C4-48D6-AE0F-FE14EB737856}"/>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75481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234473-6961-4B80-8151-7D1C8244C0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7C75435-F9AF-422E-AD0D-026133818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1D968925-5081-41CA-9492-B9409DC56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52A173C-E0EF-44E3-83AB-E2AB38D1124E}"/>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6" name="页脚占位符 5">
            <a:extLst>
              <a:ext uri="{FF2B5EF4-FFF2-40B4-BE49-F238E27FC236}">
                <a16:creationId xmlns:a16="http://schemas.microsoft.com/office/drawing/2014/main" xmlns="" id="{F0E86A6B-B41C-483B-8AFD-64F04C21AA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BDE503B-F51B-49B0-A8DA-7F955AD26D3A}"/>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95803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F329D7D-1E73-4729-8803-20D193D8DB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79DD5DCF-EA02-4DFE-A2F8-FD80848B2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D774AF04-3DFD-4336-A7B4-13C3A5709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66E1173-EB00-478F-815C-063C6BF94E4F}"/>
              </a:ext>
            </a:extLst>
          </p:cNvPr>
          <p:cNvSpPr>
            <a:spLocks noGrp="1"/>
          </p:cNvSpPr>
          <p:nvPr>
            <p:ph type="dt" sz="half" idx="10"/>
          </p:nvPr>
        </p:nvSpPr>
        <p:spPr/>
        <p:txBody>
          <a:bodyPr/>
          <a:lstStyle/>
          <a:p>
            <a:fld id="{475CA9AE-A8CB-4D59-ABBE-8966F5A7F5D5}" type="datetimeFigureOut">
              <a:rPr lang="zh-CN" altLang="en-US" smtClean="0"/>
              <a:t>2018/5/15</a:t>
            </a:fld>
            <a:endParaRPr lang="zh-CN" altLang="en-US"/>
          </a:p>
        </p:txBody>
      </p:sp>
      <p:sp>
        <p:nvSpPr>
          <p:cNvPr id="6" name="页脚占位符 5">
            <a:extLst>
              <a:ext uri="{FF2B5EF4-FFF2-40B4-BE49-F238E27FC236}">
                <a16:creationId xmlns:a16="http://schemas.microsoft.com/office/drawing/2014/main" xmlns="" id="{9D75A17D-D4FA-410C-9ED1-27476AAFCA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416B3E5-152B-4C26-9723-C1613CA11829}"/>
              </a:ext>
            </a:extLst>
          </p:cNvPr>
          <p:cNvSpPr>
            <a:spLocks noGrp="1"/>
          </p:cNvSpPr>
          <p:nvPr>
            <p:ph type="sldNum" sz="quarter" idx="12"/>
          </p:nvPr>
        </p:nvSpPr>
        <p:spPr/>
        <p:txBody>
          <a:body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7994897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4AD98749-3DD4-47D3-B2E1-7E0ABB4815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BA06D16-983C-47F4-8F2E-4E3C30FDF0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623E85E-AF5A-4750-8E33-06E392C51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CA9AE-A8CB-4D59-ABBE-8966F5A7F5D5}" type="datetimeFigureOut">
              <a:rPr lang="zh-CN" altLang="en-US" smtClean="0"/>
              <a:t>2018/5/15</a:t>
            </a:fld>
            <a:endParaRPr lang="zh-CN" altLang="en-US"/>
          </a:p>
        </p:txBody>
      </p:sp>
      <p:sp>
        <p:nvSpPr>
          <p:cNvPr id="5" name="页脚占位符 4">
            <a:extLst>
              <a:ext uri="{FF2B5EF4-FFF2-40B4-BE49-F238E27FC236}">
                <a16:creationId xmlns:a16="http://schemas.microsoft.com/office/drawing/2014/main" xmlns="" id="{366FF6AF-B615-444A-A28A-DAD636B71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1BC87268-A077-43AC-81A6-29AC0D779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73CDF-DEB9-450A-B871-8427C1368DE1}" type="slidenum">
              <a:rPr lang="zh-CN" altLang="en-US" smtClean="0"/>
              <a:t>‹#›</a:t>
            </a:fld>
            <a:endParaRPr lang="zh-CN" altLang="en-US"/>
          </a:p>
        </p:txBody>
      </p:sp>
    </p:spTree>
    <p:extLst>
      <p:ext uri="{BB962C8B-B14F-4D97-AF65-F5344CB8AC3E}">
        <p14:creationId xmlns:p14="http://schemas.microsoft.com/office/powerpoint/2010/main" val="883332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liuzhilei@iie.ac.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liuzhilei@iie.ac.c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62F2EA6D-E572-4C2C-889B-CA347364FC8E}"/>
              </a:ext>
            </a:extLst>
          </p:cNvPr>
          <p:cNvSpPr txBox="1"/>
          <p:nvPr/>
        </p:nvSpPr>
        <p:spPr>
          <a:xfrm>
            <a:off x="1679359" y="2610035"/>
            <a:ext cx="8833281" cy="1077218"/>
          </a:xfrm>
          <a:prstGeom prst="rect">
            <a:avLst/>
          </a:prstGeom>
          <a:noFill/>
        </p:spPr>
        <p:txBody>
          <a:bodyPr wrap="square" rtlCol="0">
            <a:spAutoFit/>
          </a:bodyPr>
          <a:lstStyle/>
          <a:p>
            <a:r>
              <a:rPr lang="en-US" altLang="zh-CN" sz="3200" dirty="0"/>
              <a:t>        </a:t>
            </a:r>
            <a:r>
              <a:rPr lang="en-US" altLang="zh-CN" sz="3200" b="1" dirty="0"/>
              <a:t>Dissecting VOD Services for Cellular : Performance , Root Causes and Best Practices </a:t>
            </a:r>
            <a:endParaRPr lang="zh-CN" altLang="en-US" sz="3200" b="1" dirty="0"/>
          </a:p>
        </p:txBody>
      </p:sp>
      <p:sp>
        <p:nvSpPr>
          <p:cNvPr id="10" name="文本框 9">
            <a:extLst>
              <a:ext uri="{FF2B5EF4-FFF2-40B4-BE49-F238E27FC236}">
                <a16:creationId xmlns:a16="http://schemas.microsoft.com/office/drawing/2014/main" xmlns="" id="{B0F5EAEA-285B-489B-8C43-CEBEAF4B5FC5}"/>
              </a:ext>
            </a:extLst>
          </p:cNvPr>
          <p:cNvSpPr txBox="1"/>
          <p:nvPr/>
        </p:nvSpPr>
        <p:spPr>
          <a:xfrm>
            <a:off x="8087557" y="5514824"/>
            <a:ext cx="3852909" cy="553998"/>
          </a:xfrm>
          <a:prstGeom prst="rect">
            <a:avLst/>
          </a:prstGeom>
          <a:noFill/>
        </p:spPr>
        <p:txBody>
          <a:bodyPr wrap="square" rtlCol="0">
            <a:spAutoFit/>
          </a:bodyPr>
          <a:lstStyle/>
          <a:p>
            <a:pPr algn="ctr"/>
            <a:r>
              <a:rPr lang="zh-CN" altLang="en-US" sz="1000" dirty="0"/>
              <a:t>刘志磊</a:t>
            </a:r>
            <a:endParaRPr lang="en-US" altLang="zh-CN" sz="1000" dirty="0"/>
          </a:p>
          <a:p>
            <a:pPr algn="ctr"/>
            <a:r>
              <a:rPr lang="en-US" altLang="zh-CN" sz="1000" dirty="0">
                <a:hlinkClick r:id="rId2"/>
              </a:rPr>
              <a:t>liuzhilei@iie.ac.cn</a:t>
            </a:r>
            <a:endParaRPr lang="en-US" altLang="zh-CN" sz="1000" dirty="0"/>
          </a:p>
          <a:p>
            <a:pPr algn="ctr"/>
            <a:r>
              <a:rPr lang="zh-CN" altLang="en-US" sz="1000" dirty="0"/>
              <a:t>中科院信息工程研究所</a:t>
            </a:r>
          </a:p>
        </p:txBody>
      </p:sp>
      <p:cxnSp>
        <p:nvCxnSpPr>
          <p:cNvPr id="13" name="直接连接符 12">
            <a:extLst>
              <a:ext uri="{FF2B5EF4-FFF2-40B4-BE49-F238E27FC236}">
                <a16:creationId xmlns:a16="http://schemas.microsoft.com/office/drawing/2014/main" xmlns="" id="{A78AAAFE-69B4-4058-BED5-2807824E99A7}"/>
              </a:ext>
            </a:extLst>
          </p:cNvPr>
          <p:cNvCxnSpPr>
            <a:cxnSpLocks/>
          </p:cNvCxnSpPr>
          <p:nvPr/>
        </p:nvCxnSpPr>
        <p:spPr>
          <a:xfrm flipV="1">
            <a:off x="9650027" y="6068822"/>
            <a:ext cx="2476870" cy="804714"/>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xmlns="" id="{A2968FC6-926D-4FD3-B308-B2E1832CC094}"/>
              </a:ext>
            </a:extLst>
          </p:cNvPr>
          <p:cNvCxnSpPr>
            <a:cxnSpLocks/>
          </p:cNvCxnSpPr>
          <p:nvPr/>
        </p:nvCxnSpPr>
        <p:spPr>
          <a:xfrm flipH="1">
            <a:off x="11465511" y="4447713"/>
            <a:ext cx="726490" cy="241028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034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A58A242E-C2A6-4E26-9B01-98F81255FC19}"/>
              </a:ext>
            </a:extLst>
          </p:cNvPr>
          <p:cNvSpPr txBox="1"/>
          <p:nvPr/>
        </p:nvSpPr>
        <p:spPr>
          <a:xfrm>
            <a:off x="1126836" y="2028616"/>
            <a:ext cx="3204838" cy="923330"/>
          </a:xfrm>
          <a:prstGeom prst="rect">
            <a:avLst/>
          </a:prstGeom>
          <a:noFill/>
        </p:spPr>
        <p:txBody>
          <a:bodyPr wrap="square" rtlCol="0">
            <a:spAutoFit/>
          </a:bodyPr>
          <a:lstStyle/>
          <a:p>
            <a:r>
              <a:rPr lang="en-US" altLang="zh-CN" sz="1600" b="1" dirty="0"/>
              <a:t>Exposing QoE metrics </a:t>
            </a:r>
          </a:p>
          <a:p>
            <a:r>
              <a:rPr lang="en-US" altLang="zh-CN" dirty="0"/>
              <a:t>	</a:t>
            </a:r>
          </a:p>
          <a:p>
            <a:endParaRPr lang="zh-CN" altLang="en-US" dirty="0"/>
          </a:p>
        </p:txBody>
      </p:sp>
      <p:sp>
        <p:nvSpPr>
          <p:cNvPr id="9" name="文本框 8">
            <a:extLst>
              <a:ext uri="{FF2B5EF4-FFF2-40B4-BE49-F238E27FC236}">
                <a16:creationId xmlns:a16="http://schemas.microsoft.com/office/drawing/2014/main" xmlns="" id="{12B57A67-5A9A-4D7C-9233-704154B226E1}"/>
              </a:ext>
            </a:extLst>
          </p:cNvPr>
          <p:cNvSpPr txBox="1"/>
          <p:nvPr/>
        </p:nvSpPr>
        <p:spPr>
          <a:xfrm>
            <a:off x="1126837" y="2703371"/>
            <a:ext cx="6906827" cy="954107"/>
          </a:xfrm>
          <a:prstGeom prst="rect">
            <a:avLst/>
          </a:prstGeom>
          <a:noFill/>
        </p:spPr>
        <p:txBody>
          <a:bodyPr wrap="square" rtlCol="0">
            <a:spAutoFit/>
          </a:bodyPr>
          <a:lstStyle/>
          <a:p>
            <a:r>
              <a:rPr lang="en-US" altLang="zh-CN" sz="1200" dirty="0"/>
              <a:t>Aims at exposing QoE metrics that can be obtained from the app UI on the client</a:t>
            </a:r>
          </a:p>
          <a:p>
            <a:endParaRPr lang="en-US" altLang="zh-CN" sz="1200" dirty="0"/>
          </a:p>
          <a:p>
            <a:r>
              <a:rPr lang="en-US" altLang="zh-CN" sz="1200" dirty="0"/>
              <a:t>Seekbar is a commonly used UI element that indicates the playing progress</a:t>
            </a:r>
          </a:p>
          <a:p>
            <a:endParaRPr lang="en-US" altLang="zh-CN" sz="1200" dirty="0"/>
          </a:p>
          <a:p>
            <a:endParaRPr lang="en-US" altLang="zh-CN" sz="800" dirty="0"/>
          </a:p>
        </p:txBody>
      </p:sp>
      <p:sp>
        <p:nvSpPr>
          <p:cNvPr id="10" name="文本框 9">
            <a:extLst>
              <a:ext uri="{FF2B5EF4-FFF2-40B4-BE49-F238E27FC236}">
                <a16:creationId xmlns:a16="http://schemas.microsoft.com/office/drawing/2014/main" xmlns="" id="{F6E38EA3-68FF-4F64-9CBD-394B029C40E1}"/>
              </a:ext>
            </a:extLst>
          </p:cNvPr>
          <p:cNvSpPr txBox="1"/>
          <p:nvPr/>
        </p:nvSpPr>
        <p:spPr>
          <a:xfrm>
            <a:off x="1126837" y="3790718"/>
            <a:ext cx="6906827" cy="1846659"/>
          </a:xfrm>
          <a:prstGeom prst="rect">
            <a:avLst/>
          </a:prstGeom>
          <a:noFill/>
        </p:spPr>
        <p:txBody>
          <a:bodyPr wrap="square" rtlCol="0">
            <a:spAutoFit/>
          </a:bodyPr>
          <a:lstStyle/>
          <a:p>
            <a:r>
              <a:rPr lang="en-US" altLang="zh-CN" sz="1600" b="1" dirty="0"/>
              <a:t>How to robustly capture the seekbar information</a:t>
            </a:r>
          </a:p>
          <a:p>
            <a:endParaRPr lang="en-US" altLang="zh-CN" sz="1200" b="1" dirty="0"/>
          </a:p>
          <a:p>
            <a:r>
              <a:rPr lang="en-US" altLang="zh-CN" sz="1200" b="1" dirty="0"/>
              <a:t>   </a:t>
            </a:r>
            <a:r>
              <a:rPr lang="en-US" altLang="zh-CN" sz="1200" dirty="0"/>
              <a:t>Xposed —— an android framework which enables hooking android system calls without modifying apps , to log system calls from the apps to update the </a:t>
            </a:r>
            <a:r>
              <a:rPr lang="en-US" altLang="zh-CN" sz="1200" dirty="0" smtClean="0"/>
              <a:t>seekbar </a:t>
            </a:r>
          </a:p>
          <a:p>
            <a:endParaRPr lang="en-US" altLang="zh-CN" sz="800" b="1" dirty="0"/>
          </a:p>
          <a:p>
            <a:r>
              <a:rPr lang="en-US" altLang="zh-CN" sz="1400" dirty="0"/>
              <a:t>   </a:t>
            </a:r>
            <a:r>
              <a:rPr lang="en-US" altLang="zh-CN" sz="1400" dirty="0" smtClean="0"/>
              <a:t>Android </a:t>
            </a:r>
            <a:r>
              <a:rPr lang="en-US" altLang="zh-CN" sz="1200" dirty="0" smtClean="0"/>
              <a:t>API: ProgressBar.setProgress </a:t>
            </a:r>
            <a:endParaRPr lang="en-US" altLang="zh-CN" sz="1200" dirty="0"/>
          </a:p>
          <a:p>
            <a:endParaRPr lang="en-US" altLang="zh-CN" sz="800" b="1" dirty="0"/>
          </a:p>
          <a:p>
            <a:r>
              <a:rPr lang="en-US" altLang="zh-CN" sz="1400" dirty="0"/>
              <a:t>   </a:t>
            </a:r>
            <a:r>
              <a:rPr lang="en-US" altLang="zh-CN" sz="1200" dirty="0" smtClean="0"/>
              <a:t>obtain information about playback progress and stall events from the API calls</a:t>
            </a:r>
            <a:endParaRPr lang="en-US" altLang="zh-CN" sz="1400" dirty="0"/>
          </a:p>
          <a:p>
            <a:endParaRPr lang="zh-CN" altLang="en-US" dirty="0"/>
          </a:p>
        </p:txBody>
      </p:sp>
      <p:sp>
        <p:nvSpPr>
          <p:cNvPr id="7" name="文本框 6">
            <a:extLst>
              <a:ext uri="{FF2B5EF4-FFF2-40B4-BE49-F238E27FC236}">
                <a16:creationId xmlns:a16="http://schemas.microsoft.com/office/drawing/2014/main" xmlns="" id="{3391297B-356C-46B1-99DB-4277403BDEF3}"/>
              </a:ext>
            </a:extLst>
          </p:cNvPr>
          <p:cNvSpPr txBox="1"/>
          <p:nvPr/>
        </p:nvSpPr>
        <p:spPr>
          <a:xfrm>
            <a:off x="1047570" y="513743"/>
            <a:ext cx="4253031" cy="646331"/>
          </a:xfrm>
          <a:prstGeom prst="rect">
            <a:avLst/>
          </a:prstGeom>
          <a:noFill/>
        </p:spPr>
        <p:txBody>
          <a:bodyPr wrap="square" rtlCol="0">
            <a:spAutoFit/>
          </a:bodyPr>
          <a:lstStyle/>
          <a:p>
            <a:r>
              <a:rPr lang="en-US" altLang="zh-CN" dirty="0">
                <a:solidFill>
                  <a:srgbClr val="002060"/>
                </a:solidFill>
              </a:rPr>
              <a:t>Methodology &amp;&amp; UI monitor</a:t>
            </a:r>
            <a:endParaRPr lang="zh-CN" altLang="en-US" dirty="0">
              <a:solidFill>
                <a:srgbClr val="002060"/>
              </a:solidFill>
            </a:endParaRPr>
          </a:p>
          <a:p>
            <a:endParaRPr lang="zh-CN" altLang="en-US" dirty="0">
              <a:solidFill>
                <a:srgbClr val="002060"/>
              </a:solidFill>
            </a:endParaRPr>
          </a:p>
        </p:txBody>
      </p:sp>
      <p:sp>
        <p:nvSpPr>
          <p:cNvPr id="11" name="文本框 10">
            <a:extLst>
              <a:ext uri="{FF2B5EF4-FFF2-40B4-BE49-F238E27FC236}">
                <a16:creationId xmlns:a16="http://schemas.microsoft.com/office/drawing/2014/main" xmlns="" id="{A6529D66-9804-4BCB-9181-DE48D3C2FBC8}"/>
              </a:ext>
            </a:extLst>
          </p:cNvPr>
          <p:cNvSpPr txBox="1"/>
          <p:nvPr/>
        </p:nvSpPr>
        <p:spPr>
          <a:xfrm>
            <a:off x="1126836" y="1246691"/>
            <a:ext cx="5850385" cy="461665"/>
          </a:xfrm>
          <a:prstGeom prst="rect">
            <a:avLst/>
          </a:prstGeom>
          <a:noFill/>
        </p:spPr>
        <p:txBody>
          <a:bodyPr wrap="square" rtlCol="0">
            <a:spAutoFit/>
          </a:bodyPr>
          <a:lstStyle/>
          <a:p>
            <a:r>
              <a:rPr lang="en-US" altLang="zh-CN" sz="2400" b="1" dirty="0">
                <a:solidFill>
                  <a:schemeClr val="accent1">
                    <a:lumMod val="75000"/>
                  </a:schemeClr>
                </a:solidFill>
              </a:rPr>
              <a:t>UI monitor</a:t>
            </a:r>
            <a:endParaRPr lang="zh-CN" altLang="en-US" sz="2400" b="1" dirty="0">
              <a:solidFill>
                <a:schemeClr val="accent1">
                  <a:lumMod val="75000"/>
                </a:schemeClr>
              </a:solidFill>
            </a:endParaRPr>
          </a:p>
        </p:txBody>
      </p:sp>
      <p:pic>
        <p:nvPicPr>
          <p:cNvPr id="2" name="图片 1">
            <a:extLst>
              <a:ext uri="{FF2B5EF4-FFF2-40B4-BE49-F238E27FC236}">
                <a16:creationId xmlns:a16="http://schemas.microsoft.com/office/drawing/2014/main" xmlns="" id="{C523D9F9-9D95-4354-9D79-DFDE5190EA7F}"/>
              </a:ext>
            </a:extLst>
          </p:cNvPr>
          <p:cNvPicPr>
            <a:picLocks noChangeAspect="1"/>
          </p:cNvPicPr>
          <p:nvPr/>
        </p:nvPicPr>
        <p:blipFill>
          <a:blip r:embed="rId2"/>
          <a:stretch>
            <a:fillRect/>
          </a:stretch>
        </p:blipFill>
        <p:spPr>
          <a:xfrm>
            <a:off x="6977221" y="1980543"/>
            <a:ext cx="4891821" cy="1723543"/>
          </a:xfrm>
          <a:prstGeom prst="rect">
            <a:avLst/>
          </a:prstGeom>
        </p:spPr>
      </p:pic>
    </p:spTree>
    <p:extLst>
      <p:ext uri="{BB962C8B-B14F-4D97-AF65-F5344CB8AC3E}">
        <p14:creationId xmlns:p14="http://schemas.microsoft.com/office/powerpoint/2010/main" val="1038585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A58A242E-C2A6-4E26-9B01-98F81255FC19}"/>
              </a:ext>
            </a:extLst>
          </p:cNvPr>
          <p:cNvSpPr txBox="1"/>
          <p:nvPr/>
        </p:nvSpPr>
        <p:spPr>
          <a:xfrm>
            <a:off x="1322148" y="1914000"/>
            <a:ext cx="3204838" cy="923330"/>
          </a:xfrm>
          <a:prstGeom prst="rect">
            <a:avLst/>
          </a:prstGeom>
          <a:noFill/>
        </p:spPr>
        <p:txBody>
          <a:bodyPr wrap="square" rtlCol="0">
            <a:spAutoFit/>
          </a:bodyPr>
          <a:lstStyle/>
          <a:p>
            <a:r>
              <a:rPr lang="en-US" altLang="zh-CN" sz="1600" b="1" dirty="0"/>
              <a:t>Buffer status </a:t>
            </a:r>
          </a:p>
          <a:p>
            <a:r>
              <a:rPr lang="en-US" altLang="zh-CN" dirty="0"/>
              <a:t>	</a:t>
            </a:r>
          </a:p>
          <a:p>
            <a:endParaRPr lang="zh-CN" altLang="en-US" dirty="0"/>
          </a:p>
        </p:txBody>
      </p:sp>
      <p:sp>
        <p:nvSpPr>
          <p:cNvPr id="9" name="文本框 8">
            <a:extLst>
              <a:ext uri="{FF2B5EF4-FFF2-40B4-BE49-F238E27FC236}">
                <a16:creationId xmlns:a16="http://schemas.microsoft.com/office/drawing/2014/main" xmlns="" id="{12B57A67-5A9A-4D7C-9233-704154B226E1}"/>
              </a:ext>
            </a:extLst>
          </p:cNvPr>
          <p:cNvSpPr txBox="1"/>
          <p:nvPr/>
        </p:nvSpPr>
        <p:spPr>
          <a:xfrm>
            <a:off x="1562470" y="2352584"/>
            <a:ext cx="6906827" cy="584775"/>
          </a:xfrm>
          <a:prstGeom prst="rect">
            <a:avLst/>
          </a:prstGeom>
          <a:noFill/>
        </p:spPr>
        <p:txBody>
          <a:bodyPr wrap="square" rtlCol="0">
            <a:spAutoFit/>
          </a:bodyPr>
          <a:lstStyle/>
          <a:p>
            <a:r>
              <a:rPr lang="en-US" altLang="zh-CN" sz="1200" dirty="0"/>
              <a:t>Buffer occupancy —— crucial for characterizing the player’s behavior</a:t>
            </a:r>
          </a:p>
          <a:p>
            <a:endParaRPr lang="en-US" altLang="zh-CN" sz="1200" dirty="0"/>
          </a:p>
          <a:p>
            <a:endParaRPr lang="en-US" altLang="zh-CN" sz="800" dirty="0"/>
          </a:p>
        </p:txBody>
      </p:sp>
      <p:sp>
        <p:nvSpPr>
          <p:cNvPr id="10" name="文本框 9">
            <a:extLst>
              <a:ext uri="{FF2B5EF4-FFF2-40B4-BE49-F238E27FC236}">
                <a16:creationId xmlns:a16="http://schemas.microsoft.com/office/drawing/2014/main" xmlns="" id="{F6E38EA3-68FF-4F64-9CBD-394B029C40E1}"/>
              </a:ext>
            </a:extLst>
          </p:cNvPr>
          <p:cNvSpPr txBox="1"/>
          <p:nvPr/>
        </p:nvSpPr>
        <p:spPr>
          <a:xfrm>
            <a:off x="1358291" y="2892557"/>
            <a:ext cx="6906827" cy="1723549"/>
          </a:xfrm>
          <a:prstGeom prst="rect">
            <a:avLst/>
          </a:prstGeom>
          <a:noFill/>
        </p:spPr>
        <p:txBody>
          <a:bodyPr wrap="square" rtlCol="0">
            <a:spAutoFit/>
          </a:bodyPr>
          <a:lstStyle/>
          <a:p>
            <a:r>
              <a:rPr lang="en-US" altLang="zh-CN" sz="1600" b="1" dirty="0"/>
              <a:t>Infer buffer occupancy</a:t>
            </a:r>
          </a:p>
          <a:p>
            <a:endParaRPr lang="en-US" altLang="zh-CN" sz="1200" b="1" dirty="0"/>
          </a:p>
          <a:p>
            <a:r>
              <a:rPr lang="en-US" altLang="zh-CN" sz="1200" b="1" dirty="0"/>
              <a:t>   </a:t>
            </a:r>
            <a:r>
              <a:rPr lang="en-US" altLang="zh-CN" sz="1200" dirty="0"/>
              <a:t>combining info from the downloading process and the playback process , collected by the traffic       analyzer and UI monitor</a:t>
            </a:r>
          </a:p>
          <a:p>
            <a:endParaRPr lang="en-US" altLang="zh-CN" sz="800" b="1" dirty="0"/>
          </a:p>
          <a:p>
            <a:r>
              <a:rPr lang="en-US" altLang="zh-CN" sz="1400" dirty="0"/>
              <a:t>  </a:t>
            </a:r>
            <a:endParaRPr lang="en-US" altLang="zh-CN" sz="1200" dirty="0"/>
          </a:p>
          <a:p>
            <a:r>
              <a:rPr lang="en-US" altLang="zh-CN" sz="1400" dirty="0"/>
              <a:t> </a:t>
            </a:r>
          </a:p>
          <a:p>
            <a:endParaRPr lang="zh-CN" altLang="en-US" dirty="0"/>
          </a:p>
        </p:txBody>
      </p:sp>
      <p:pic>
        <p:nvPicPr>
          <p:cNvPr id="2" name="图片 1">
            <a:extLst>
              <a:ext uri="{FF2B5EF4-FFF2-40B4-BE49-F238E27FC236}">
                <a16:creationId xmlns:a16="http://schemas.microsoft.com/office/drawing/2014/main" xmlns="" id="{001FF172-5BBC-4D31-89F2-C96D02A8BF90}"/>
              </a:ext>
            </a:extLst>
          </p:cNvPr>
          <p:cNvPicPr>
            <a:picLocks noChangeAspect="1"/>
          </p:cNvPicPr>
          <p:nvPr/>
        </p:nvPicPr>
        <p:blipFill>
          <a:blip r:embed="rId2"/>
          <a:stretch>
            <a:fillRect/>
          </a:stretch>
        </p:blipFill>
        <p:spPr>
          <a:xfrm>
            <a:off x="7518778" y="3683831"/>
            <a:ext cx="3428100" cy="2743602"/>
          </a:xfrm>
          <a:prstGeom prst="rect">
            <a:avLst/>
          </a:prstGeom>
        </p:spPr>
      </p:pic>
      <p:sp>
        <p:nvSpPr>
          <p:cNvPr id="11" name="文本框 10">
            <a:extLst>
              <a:ext uri="{FF2B5EF4-FFF2-40B4-BE49-F238E27FC236}">
                <a16:creationId xmlns:a16="http://schemas.microsoft.com/office/drawing/2014/main" xmlns="" id="{1B2EC39D-464E-43D9-96E3-5D6E2DC91E02}"/>
              </a:ext>
            </a:extLst>
          </p:cNvPr>
          <p:cNvSpPr txBox="1"/>
          <p:nvPr/>
        </p:nvSpPr>
        <p:spPr>
          <a:xfrm>
            <a:off x="1047570" y="510419"/>
            <a:ext cx="4253031" cy="923330"/>
          </a:xfrm>
          <a:prstGeom prst="rect">
            <a:avLst/>
          </a:prstGeom>
          <a:noFill/>
        </p:spPr>
        <p:txBody>
          <a:bodyPr wrap="square" rtlCol="0">
            <a:spAutoFit/>
          </a:bodyPr>
          <a:lstStyle/>
          <a:p>
            <a:r>
              <a:rPr lang="en-US" altLang="zh-CN" dirty="0">
                <a:solidFill>
                  <a:srgbClr val="002060"/>
                </a:solidFill>
              </a:rPr>
              <a:t>Methodology &amp;&amp; Buffer inference</a:t>
            </a:r>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p:txBody>
      </p:sp>
      <p:sp>
        <p:nvSpPr>
          <p:cNvPr id="12" name="文本框 11">
            <a:extLst>
              <a:ext uri="{FF2B5EF4-FFF2-40B4-BE49-F238E27FC236}">
                <a16:creationId xmlns:a16="http://schemas.microsoft.com/office/drawing/2014/main" xmlns="" id="{FA140047-E339-481C-BB23-1B78384CA3AB}"/>
              </a:ext>
            </a:extLst>
          </p:cNvPr>
          <p:cNvSpPr txBox="1"/>
          <p:nvPr/>
        </p:nvSpPr>
        <p:spPr>
          <a:xfrm>
            <a:off x="1126836" y="1246691"/>
            <a:ext cx="5850385" cy="461665"/>
          </a:xfrm>
          <a:prstGeom prst="rect">
            <a:avLst/>
          </a:prstGeom>
          <a:noFill/>
        </p:spPr>
        <p:txBody>
          <a:bodyPr wrap="square" rtlCol="0">
            <a:spAutoFit/>
          </a:bodyPr>
          <a:lstStyle/>
          <a:p>
            <a:r>
              <a:rPr lang="en-US" altLang="zh-CN" sz="2400" b="1" dirty="0">
                <a:solidFill>
                  <a:schemeClr val="accent1">
                    <a:lumMod val="75000"/>
                  </a:schemeClr>
                </a:solidFill>
              </a:rPr>
              <a:t>Buffer inference</a:t>
            </a:r>
            <a:endParaRPr lang="zh-CN" altLang="en-US" sz="2400" b="1" dirty="0">
              <a:solidFill>
                <a:schemeClr val="accent1">
                  <a:lumMod val="75000"/>
                </a:schemeClr>
              </a:solidFill>
            </a:endParaRPr>
          </a:p>
        </p:txBody>
      </p:sp>
    </p:spTree>
    <p:extLst>
      <p:ext uri="{BB962C8B-B14F-4D97-AF65-F5344CB8AC3E}">
        <p14:creationId xmlns:p14="http://schemas.microsoft.com/office/powerpoint/2010/main" val="1941715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3738126" cy="369332"/>
          </a:xfrm>
          <a:prstGeom prst="rect">
            <a:avLst/>
          </a:prstGeom>
          <a:noFill/>
        </p:spPr>
        <p:txBody>
          <a:bodyPr wrap="square" rtlCol="0">
            <a:spAutoFit/>
          </a:bodyPr>
          <a:lstStyle/>
          <a:p>
            <a:endParaRPr lang="zh-CN" altLang="en-US" dirty="0">
              <a:solidFill>
                <a:srgbClr val="002060"/>
              </a:solidFill>
            </a:endParaRPr>
          </a:p>
        </p:txBody>
      </p:sp>
      <p:sp>
        <p:nvSpPr>
          <p:cNvPr id="8" name="文本框 7">
            <a:extLst>
              <a:ext uri="{FF2B5EF4-FFF2-40B4-BE49-F238E27FC236}">
                <a16:creationId xmlns:a16="http://schemas.microsoft.com/office/drawing/2014/main" xmlns="" id="{A58A242E-C2A6-4E26-9B01-98F81255FC19}"/>
              </a:ext>
            </a:extLst>
          </p:cNvPr>
          <p:cNvSpPr txBox="1"/>
          <p:nvPr/>
        </p:nvSpPr>
        <p:spPr>
          <a:xfrm>
            <a:off x="1366534" y="1860741"/>
            <a:ext cx="3204838" cy="923330"/>
          </a:xfrm>
          <a:prstGeom prst="rect">
            <a:avLst/>
          </a:prstGeom>
          <a:noFill/>
        </p:spPr>
        <p:txBody>
          <a:bodyPr wrap="square" rtlCol="0">
            <a:spAutoFit/>
          </a:bodyPr>
          <a:lstStyle/>
          <a:p>
            <a:r>
              <a:rPr lang="en-US" altLang="zh-CN" sz="1600" b="1" dirty="0"/>
              <a:t>Linux tool </a:t>
            </a:r>
            <a:r>
              <a:rPr lang="en-US" altLang="zh-CN" sz="1600" b="1" dirty="0" err="1"/>
              <a:t>tc</a:t>
            </a:r>
            <a:r>
              <a:rPr lang="en-US" altLang="zh-CN" sz="1600" b="1" dirty="0"/>
              <a:t> </a:t>
            </a:r>
          </a:p>
          <a:p>
            <a:r>
              <a:rPr lang="en-US" altLang="zh-CN" dirty="0"/>
              <a:t>	</a:t>
            </a:r>
          </a:p>
          <a:p>
            <a:endParaRPr lang="zh-CN" altLang="en-US" dirty="0"/>
          </a:p>
        </p:txBody>
      </p:sp>
      <p:sp>
        <p:nvSpPr>
          <p:cNvPr id="9" name="文本框 8">
            <a:extLst>
              <a:ext uri="{FF2B5EF4-FFF2-40B4-BE49-F238E27FC236}">
                <a16:creationId xmlns:a16="http://schemas.microsoft.com/office/drawing/2014/main" xmlns="" id="{12B57A67-5A9A-4D7C-9233-704154B226E1}"/>
              </a:ext>
            </a:extLst>
          </p:cNvPr>
          <p:cNvSpPr txBox="1"/>
          <p:nvPr/>
        </p:nvSpPr>
        <p:spPr>
          <a:xfrm>
            <a:off x="1526960" y="2254927"/>
            <a:ext cx="6906827" cy="769441"/>
          </a:xfrm>
          <a:prstGeom prst="rect">
            <a:avLst/>
          </a:prstGeom>
          <a:noFill/>
        </p:spPr>
        <p:txBody>
          <a:bodyPr wrap="square" rtlCol="0">
            <a:spAutoFit/>
          </a:bodyPr>
          <a:lstStyle/>
          <a:p>
            <a:r>
              <a:rPr lang="en-US" altLang="zh-CN" sz="1200" dirty="0"/>
              <a:t>Control the available network bandwidth to the device across time to emulate various </a:t>
            </a:r>
            <a:r>
              <a:rPr lang="en-US" altLang="zh-CN" sz="1200" dirty="0" smtClean="0"/>
              <a:t>network </a:t>
            </a:r>
            <a:r>
              <a:rPr lang="en-US" altLang="zh-CN" sz="1200" dirty="0"/>
              <a:t>conditions</a:t>
            </a:r>
          </a:p>
          <a:p>
            <a:endParaRPr lang="en-US" altLang="zh-CN" sz="1200" dirty="0"/>
          </a:p>
          <a:p>
            <a:endParaRPr lang="en-US" altLang="zh-CN" sz="800" dirty="0"/>
          </a:p>
        </p:txBody>
      </p:sp>
      <p:sp>
        <p:nvSpPr>
          <p:cNvPr id="10" name="文本框 9">
            <a:extLst>
              <a:ext uri="{FF2B5EF4-FFF2-40B4-BE49-F238E27FC236}">
                <a16:creationId xmlns:a16="http://schemas.microsoft.com/office/drawing/2014/main" xmlns="" id="{F6E38EA3-68FF-4F64-9CBD-394B029C40E1}"/>
              </a:ext>
            </a:extLst>
          </p:cNvPr>
          <p:cNvSpPr txBox="1"/>
          <p:nvPr/>
        </p:nvSpPr>
        <p:spPr>
          <a:xfrm>
            <a:off x="1393169" y="2934989"/>
            <a:ext cx="6906827" cy="2616101"/>
          </a:xfrm>
          <a:prstGeom prst="rect">
            <a:avLst/>
          </a:prstGeom>
          <a:noFill/>
        </p:spPr>
        <p:txBody>
          <a:bodyPr wrap="square" rtlCol="0">
            <a:spAutoFit/>
          </a:bodyPr>
          <a:lstStyle/>
          <a:p>
            <a:r>
              <a:rPr lang="en-US" altLang="zh-CN" sz="1600" b="1" dirty="0"/>
              <a:t>To understand adaptation logic</a:t>
            </a:r>
          </a:p>
          <a:p>
            <a:endParaRPr lang="en-US" altLang="zh-CN" sz="1200" b="1" dirty="0"/>
          </a:p>
          <a:p>
            <a:r>
              <a:rPr lang="en-US" altLang="zh-CN" sz="1200" b="1" dirty="0"/>
              <a:t>   </a:t>
            </a:r>
            <a:r>
              <a:rPr lang="en-US" altLang="zh-CN" sz="1200" dirty="0"/>
              <a:t>carefully designed network bandwidth profile</a:t>
            </a:r>
          </a:p>
          <a:p>
            <a:endParaRPr lang="en-US" altLang="zh-CN" sz="800" dirty="0"/>
          </a:p>
          <a:p>
            <a:r>
              <a:rPr lang="en-US" altLang="zh-CN" sz="1200" dirty="0"/>
              <a:t>   to collect real world bandwidth traces , we download a large file over</a:t>
            </a:r>
          </a:p>
          <a:p>
            <a:r>
              <a:rPr lang="en-US" altLang="zh-CN" sz="1200" dirty="0"/>
              <a:t>the cellular network and record throughput every second . We collect 14</a:t>
            </a:r>
          </a:p>
          <a:p>
            <a:r>
              <a:rPr lang="en-US" altLang="zh-CN" sz="1200" dirty="0"/>
              <a:t>bandwidth traces from real cellular network in various scenarios covering </a:t>
            </a:r>
          </a:p>
          <a:p>
            <a:r>
              <a:rPr lang="en-US" altLang="zh-CN" sz="1200" dirty="0"/>
              <a:t>different movements patterns , signal strength and locations . We sort them</a:t>
            </a:r>
          </a:p>
          <a:p>
            <a:r>
              <a:rPr lang="en-US" altLang="zh-CN" sz="1200" dirty="0"/>
              <a:t>Based on their average bandwidth and denote them from Profile 1 to </a:t>
            </a:r>
          </a:p>
          <a:p>
            <a:r>
              <a:rPr lang="en-US" altLang="zh-CN" sz="1200" dirty="0"/>
              <a:t>Profile 14 .</a:t>
            </a:r>
          </a:p>
          <a:p>
            <a:r>
              <a:rPr lang="en-US" altLang="zh-CN" sz="1200" dirty="0"/>
              <a:t>        </a:t>
            </a:r>
          </a:p>
          <a:p>
            <a:r>
              <a:rPr lang="en-US" altLang="zh-CN" sz="1400" dirty="0"/>
              <a:t> </a:t>
            </a:r>
          </a:p>
          <a:p>
            <a:endParaRPr lang="zh-CN" altLang="en-US" dirty="0"/>
          </a:p>
        </p:txBody>
      </p:sp>
      <p:pic>
        <p:nvPicPr>
          <p:cNvPr id="2" name="图片 1">
            <a:extLst>
              <a:ext uri="{FF2B5EF4-FFF2-40B4-BE49-F238E27FC236}">
                <a16:creationId xmlns:a16="http://schemas.microsoft.com/office/drawing/2014/main" xmlns="" id="{8AAE5003-B554-40D2-9332-628AA892B281}"/>
              </a:ext>
            </a:extLst>
          </p:cNvPr>
          <p:cNvPicPr>
            <a:picLocks noChangeAspect="1"/>
          </p:cNvPicPr>
          <p:nvPr/>
        </p:nvPicPr>
        <p:blipFill>
          <a:blip r:embed="rId3"/>
          <a:stretch>
            <a:fillRect/>
          </a:stretch>
        </p:blipFill>
        <p:spPr>
          <a:xfrm>
            <a:off x="6546432" y="3740128"/>
            <a:ext cx="4001096" cy="2185717"/>
          </a:xfrm>
          <a:prstGeom prst="rect">
            <a:avLst/>
          </a:prstGeom>
        </p:spPr>
      </p:pic>
      <p:sp>
        <p:nvSpPr>
          <p:cNvPr id="11" name="文本框 10">
            <a:extLst>
              <a:ext uri="{FF2B5EF4-FFF2-40B4-BE49-F238E27FC236}">
                <a16:creationId xmlns:a16="http://schemas.microsoft.com/office/drawing/2014/main" xmlns="" id="{8A91AD95-7B02-4795-912C-4DFFCD5892C9}"/>
              </a:ext>
            </a:extLst>
          </p:cNvPr>
          <p:cNvSpPr txBox="1"/>
          <p:nvPr/>
        </p:nvSpPr>
        <p:spPr>
          <a:xfrm>
            <a:off x="1126836" y="506869"/>
            <a:ext cx="4253031" cy="923330"/>
          </a:xfrm>
          <a:prstGeom prst="rect">
            <a:avLst/>
          </a:prstGeom>
          <a:noFill/>
        </p:spPr>
        <p:txBody>
          <a:bodyPr wrap="square" rtlCol="0">
            <a:spAutoFit/>
          </a:bodyPr>
          <a:lstStyle/>
          <a:p>
            <a:r>
              <a:rPr lang="en-US" altLang="zh-CN" dirty="0">
                <a:solidFill>
                  <a:srgbClr val="002060"/>
                </a:solidFill>
              </a:rPr>
              <a:t>Methodology &amp;&amp; Network emulator</a:t>
            </a:r>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p:txBody>
      </p:sp>
      <p:sp>
        <p:nvSpPr>
          <p:cNvPr id="12" name="文本框 11">
            <a:extLst>
              <a:ext uri="{FF2B5EF4-FFF2-40B4-BE49-F238E27FC236}">
                <a16:creationId xmlns:a16="http://schemas.microsoft.com/office/drawing/2014/main" xmlns="" id="{E85AF6B6-025E-4588-9C90-37F0B9F3D704}"/>
              </a:ext>
            </a:extLst>
          </p:cNvPr>
          <p:cNvSpPr txBox="1"/>
          <p:nvPr/>
        </p:nvSpPr>
        <p:spPr>
          <a:xfrm>
            <a:off x="1126836" y="1246691"/>
            <a:ext cx="5850385" cy="461665"/>
          </a:xfrm>
          <a:prstGeom prst="rect">
            <a:avLst/>
          </a:prstGeom>
          <a:noFill/>
        </p:spPr>
        <p:txBody>
          <a:bodyPr wrap="square" rtlCol="0">
            <a:spAutoFit/>
          </a:bodyPr>
          <a:lstStyle/>
          <a:p>
            <a:r>
              <a:rPr lang="en-US" altLang="zh-CN" sz="2400" b="1" dirty="0">
                <a:solidFill>
                  <a:schemeClr val="accent1">
                    <a:lumMod val="75000"/>
                  </a:schemeClr>
                </a:solidFill>
              </a:rPr>
              <a:t>Network emulator</a:t>
            </a:r>
            <a:endParaRPr lang="zh-CN" altLang="en-US" sz="2400" b="1" dirty="0">
              <a:solidFill>
                <a:schemeClr val="accent1">
                  <a:lumMod val="75000"/>
                </a:schemeClr>
              </a:solidFill>
            </a:endParaRPr>
          </a:p>
        </p:txBody>
      </p:sp>
    </p:spTree>
    <p:extLst>
      <p:ext uri="{BB962C8B-B14F-4D97-AF65-F5344CB8AC3E}">
        <p14:creationId xmlns:p14="http://schemas.microsoft.com/office/powerpoint/2010/main" val="1070583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047570" y="562823"/>
            <a:ext cx="3684860" cy="369332"/>
          </a:xfrm>
          <a:prstGeom prst="rect">
            <a:avLst/>
          </a:prstGeom>
          <a:noFill/>
        </p:spPr>
        <p:txBody>
          <a:bodyPr wrap="square" rtlCol="0">
            <a:spAutoFit/>
          </a:bodyPr>
          <a:lstStyle/>
          <a:p>
            <a:r>
              <a:rPr lang="en-US" altLang="zh-CN" dirty="0">
                <a:solidFill>
                  <a:srgbClr val="002060"/>
                </a:solidFill>
              </a:rPr>
              <a:t>SERVICE CHARACTERIZATION</a:t>
            </a:r>
            <a:endParaRPr lang="zh-CN" altLang="en-US" dirty="0">
              <a:solidFill>
                <a:srgbClr val="002060"/>
              </a:solidFill>
            </a:endParaRPr>
          </a:p>
        </p:txBody>
      </p:sp>
      <p:sp>
        <p:nvSpPr>
          <p:cNvPr id="2" name="文本框 1">
            <a:extLst>
              <a:ext uri="{FF2B5EF4-FFF2-40B4-BE49-F238E27FC236}">
                <a16:creationId xmlns:a16="http://schemas.microsoft.com/office/drawing/2014/main" xmlns="" id="{FA1F8FE3-5298-4A34-AEF5-46F56CA8A915}"/>
              </a:ext>
            </a:extLst>
          </p:cNvPr>
          <p:cNvSpPr txBox="1"/>
          <p:nvPr/>
        </p:nvSpPr>
        <p:spPr>
          <a:xfrm>
            <a:off x="1047570" y="2744658"/>
            <a:ext cx="6545038" cy="769441"/>
          </a:xfrm>
          <a:prstGeom prst="rect">
            <a:avLst/>
          </a:prstGeom>
          <a:noFill/>
        </p:spPr>
        <p:txBody>
          <a:bodyPr wrap="square" rtlCol="0">
            <a:spAutoFit/>
          </a:bodyPr>
          <a:lstStyle/>
          <a:p>
            <a:r>
              <a:rPr lang="en-US" altLang="zh-CN" sz="4400" b="1" dirty="0"/>
              <a:t>Service Characterization</a:t>
            </a:r>
            <a:endParaRPr lang="zh-CN" altLang="en-US" sz="4400" b="1" dirty="0"/>
          </a:p>
        </p:txBody>
      </p:sp>
      <p:cxnSp>
        <p:nvCxnSpPr>
          <p:cNvPr id="4" name="直接连接符 3">
            <a:extLst>
              <a:ext uri="{FF2B5EF4-FFF2-40B4-BE49-F238E27FC236}">
                <a16:creationId xmlns:a16="http://schemas.microsoft.com/office/drawing/2014/main" xmlns="" id="{F6D2027B-1AB1-43A9-AC86-C2A85C24279A}"/>
              </a:ext>
            </a:extLst>
          </p:cNvPr>
          <p:cNvCxnSpPr>
            <a:cxnSpLocks/>
          </p:cNvCxnSpPr>
          <p:nvPr/>
        </p:nvCxnSpPr>
        <p:spPr>
          <a:xfrm>
            <a:off x="1196291" y="3710865"/>
            <a:ext cx="5950233" cy="0"/>
          </a:xfrm>
          <a:prstGeom prst="line">
            <a:avLst/>
          </a:prstGeom>
          <a:ln w="28575">
            <a:solidFill>
              <a:srgbClr val="002060"/>
            </a:solidFill>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87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5A6F7999-3C6F-4353-B3D9-70D863186641}"/>
              </a:ext>
            </a:extLst>
          </p:cNvPr>
          <p:cNvSpPr txBox="1"/>
          <p:nvPr/>
        </p:nvSpPr>
        <p:spPr>
          <a:xfrm>
            <a:off x="1349411" y="2383106"/>
            <a:ext cx="7466115" cy="1477328"/>
          </a:xfrm>
          <a:prstGeom prst="rect">
            <a:avLst/>
          </a:prstGeom>
          <a:noFill/>
        </p:spPr>
        <p:txBody>
          <a:bodyPr wrap="square" rtlCol="0">
            <a:spAutoFit/>
          </a:bodyPr>
          <a:lstStyle/>
          <a:p>
            <a:r>
              <a:rPr lang="en-US" altLang="zh-CN" b="1" dirty="0"/>
              <a:t>Separate audio track </a:t>
            </a:r>
          </a:p>
          <a:p>
            <a:r>
              <a:rPr lang="en-US" altLang="zh-CN" b="1" dirty="0"/>
              <a:t>    </a:t>
            </a:r>
            <a:r>
              <a:rPr lang="en-US" altLang="zh-CN" sz="1200" dirty="0"/>
              <a:t>server can either encode separate audio tracks or multiples video and audio content</a:t>
            </a:r>
          </a:p>
          <a:p>
            <a:endParaRPr lang="en-US" altLang="zh-CN" sz="800" dirty="0"/>
          </a:p>
          <a:p>
            <a:r>
              <a:rPr lang="en-US" altLang="zh-CN" sz="1400" dirty="0"/>
              <a:t>     </a:t>
            </a:r>
            <a:r>
              <a:rPr lang="en-US" altLang="zh-CN" sz="1200" dirty="0"/>
              <a:t>we find that all the studied services that use HLS do not have separate audio tracks , while all services that use DASH or Smooth Streaming encode separate audio tracks</a:t>
            </a:r>
          </a:p>
          <a:p>
            <a:r>
              <a:rPr lang="en-US" altLang="zh-CN" dirty="0"/>
              <a:t>    </a:t>
            </a:r>
            <a:endParaRPr lang="zh-CN" altLang="en-US" dirty="0"/>
          </a:p>
        </p:txBody>
      </p:sp>
      <p:sp>
        <p:nvSpPr>
          <p:cNvPr id="7" name="文本框 6">
            <a:extLst>
              <a:ext uri="{FF2B5EF4-FFF2-40B4-BE49-F238E27FC236}">
                <a16:creationId xmlns:a16="http://schemas.microsoft.com/office/drawing/2014/main" xmlns="" id="{D8ADFCBC-02DE-46DA-B545-DB7778B27919}"/>
              </a:ext>
            </a:extLst>
          </p:cNvPr>
          <p:cNvSpPr txBox="1"/>
          <p:nvPr/>
        </p:nvSpPr>
        <p:spPr>
          <a:xfrm>
            <a:off x="1349411" y="3692532"/>
            <a:ext cx="7945510" cy="1692771"/>
          </a:xfrm>
          <a:prstGeom prst="rect">
            <a:avLst/>
          </a:prstGeom>
          <a:noFill/>
        </p:spPr>
        <p:txBody>
          <a:bodyPr wrap="square" rtlCol="0">
            <a:spAutoFit/>
          </a:bodyPr>
          <a:lstStyle/>
          <a:p>
            <a:r>
              <a:rPr lang="en-US" altLang="zh-CN" b="1" dirty="0"/>
              <a:t>Track bitrate setting </a:t>
            </a:r>
          </a:p>
          <a:p>
            <a:r>
              <a:rPr lang="en-US" altLang="zh-CN" b="1" dirty="0"/>
              <a:t>    </a:t>
            </a:r>
            <a:r>
              <a:rPr lang="en-US" altLang="zh-CN" sz="1200" dirty="0"/>
              <a:t>number of tracks  ,  highest and lowest tracks , spacing between consecutive tracks all impact QoE</a:t>
            </a:r>
          </a:p>
          <a:p>
            <a:endParaRPr lang="en-US" altLang="zh-CN" sz="800" dirty="0"/>
          </a:p>
          <a:p>
            <a:r>
              <a:rPr lang="en-US" altLang="zh-CN" sz="1400" dirty="0"/>
              <a:t>     </a:t>
            </a:r>
            <a:r>
              <a:rPr lang="en-US" altLang="zh-CN" sz="1200" dirty="0"/>
              <a:t>the bitrate of the lowest track impacts players’ ability to sustain seamless playback under poor network , suggest setting the bitrate reasonably low for mobile network   </a:t>
            </a:r>
          </a:p>
          <a:p>
            <a:endParaRPr lang="en-US" altLang="zh-CN" sz="800" dirty="0"/>
          </a:p>
          <a:p>
            <a:r>
              <a:rPr lang="en-US" altLang="zh-CN" sz="1400" dirty="0"/>
              <a:t>     </a:t>
            </a:r>
            <a:r>
              <a:rPr lang="en-US" altLang="zh-CN" sz="1200" dirty="0"/>
              <a:t>tracks between the highest and the lowest track need to be </a:t>
            </a:r>
            <a:r>
              <a:rPr lang="en-US" altLang="zh-CN" sz="1200" dirty="0" err="1"/>
              <a:t>selectled</a:t>
            </a:r>
            <a:r>
              <a:rPr lang="en-US" altLang="zh-CN" sz="1200" dirty="0"/>
              <a:t> with proper inter-track spacing </a:t>
            </a:r>
            <a:endParaRPr lang="zh-CN" altLang="en-US" sz="1200" dirty="0"/>
          </a:p>
          <a:p>
            <a:endParaRPr lang="zh-CN" altLang="en-US" sz="1200" dirty="0"/>
          </a:p>
        </p:txBody>
      </p:sp>
      <p:sp>
        <p:nvSpPr>
          <p:cNvPr id="9" name="文本框 8">
            <a:extLst>
              <a:ext uri="{FF2B5EF4-FFF2-40B4-BE49-F238E27FC236}">
                <a16:creationId xmlns:a16="http://schemas.microsoft.com/office/drawing/2014/main" xmlns="" id="{3848C1A9-C586-43D0-B9AE-A50048593CC4}"/>
              </a:ext>
            </a:extLst>
          </p:cNvPr>
          <p:cNvSpPr txBox="1"/>
          <p:nvPr/>
        </p:nvSpPr>
        <p:spPr>
          <a:xfrm>
            <a:off x="1047570" y="529077"/>
            <a:ext cx="5193432" cy="646331"/>
          </a:xfrm>
          <a:prstGeom prst="rect">
            <a:avLst/>
          </a:prstGeom>
          <a:noFill/>
        </p:spPr>
        <p:txBody>
          <a:bodyPr wrap="square" rtlCol="0">
            <a:spAutoFit/>
          </a:bodyPr>
          <a:lstStyle/>
          <a:p>
            <a:r>
              <a:rPr lang="en-US" altLang="zh-CN" dirty="0">
                <a:solidFill>
                  <a:srgbClr val="002060"/>
                </a:solidFill>
              </a:rPr>
              <a:t>SERVICE CHARACTERIZATION &amp;&amp; Server Design</a:t>
            </a:r>
            <a:endParaRPr lang="zh-CN" altLang="en-US" dirty="0">
              <a:solidFill>
                <a:srgbClr val="002060"/>
              </a:solidFill>
            </a:endParaRPr>
          </a:p>
          <a:p>
            <a:endParaRPr lang="zh-CN" altLang="en-US" dirty="0">
              <a:solidFill>
                <a:srgbClr val="002060"/>
              </a:solidFill>
            </a:endParaRPr>
          </a:p>
        </p:txBody>
      </p:sp>
      <p:sp>
        <p:nvSpPr>
          <p:cNvPr id="10" name="文本框 9">
            <a:extLst>
              <a:ext uri="{FF2B5EF4-FFF2-40B4-BE49-F238E27FC236}">
                <a16:creationId xmlns:a16="http://schemas.microsoft.com/office/drawing/2014/main" xmlns="" id="{343860E0-6E29-46D6-9279-96A747E81F6E}"/>
              </a:ext>
            </a:extLst>
          </p:cNvPr>
          <p:cNvSpPr txBox="1"/>
          <p:nvPr/>
        </p:nvSpPr>
        <p:spPr>
          <a:xfrm>
            <a:off x="1126836" y="1246691"/>
            <a:ext cx="5850385" cy="461665"/>
          </a:xfrm>
          <a:prstGeom prst="rect">
            <a:avLst/>
          </a:prstGeom>
          <a:noFill/>
        </p:spPr>
        <p:txBody>
          <a:bodyPr wrap="square" rtlCol="0">
            <a:spAutoFit/>
          </a:bodyPr>
          <a:lstStyle/>
          <a:p>
            <a:r>
              <a:rPr lang="en-US" altLang="zh-CN" sz="2400" b="1" dirty="0">
                <a:solidFill>
                  <a:schemeClr val="accent1">
                    <a:lumMod val="75000"/>
                  </a:schemeClr>
                </a:solidFill>
              </a:rPr>
              <a:t>Server Design</a:t>
            </a:r>
            <a:endParaRPr lang="zh-CN" altLang="en-US" sz="2400" b="1" dirty="0">
              <a:solidFill>
                <a:schemeClr val="accent1">
                  <a:lumMod val="75000"/>
                </a:schemeClr>
              </a:solidFill>
            </a:endParaRPr>
          </a:p>
        </p:txBody>
      </p:sp>
      <p:sp>
        <p:nvSpPr>
          <p:cNvPr id="2" name="文本框 1">
            <a:extLst>
              <a:ext uri="{FF2B5EF4-FFF2-40B4-BE49-F238E27FC236}">
                <a16:creationId xmlns:a16="http://schemas.microsoft.com/office/drawing/2014/main" xmlns="" id="{4B5C792A-3941-4833-B1B2-FBD2DD206BF6}"/>
              </a:ext>
            </a:extLst>
          </p:cNvPr>
          <p:cNvSpPr txBox="1"/>
          <p:nvPr/>
        </p:nvSpPr>
        <p:spPr>
          <a:xfrm>
            <a:off x="1473693" y="1816932"/>
            <a:ext cx="3453414" cy="461665"/>
          </a:xfrm>
          <a:prstGeom prst="rect">
            <a:avLst/>
          </a:prstGeom>
          <a:noFill/>
        </p:spPr>
        <p:txBody>
          <a:bodyPr wrap="square" rtlCol="0">
            <a:spAutoFit/>
          </a:bodyPr>
          <a:lstStyle/>
          <a:p>
            <a:r>
              <a:rPr lang="en-US" altLang="zh-CN" sz="1200" dirty="0"/>
              <a:t>Analyze the first 9 videos on the landing page.</a:t>
            </a:r>
          </a:p>
          <a:p>
            <a:r>
              <a:rPr lang="en-US" altLang="zh-CN" sz="1200" dirty="0"/>
              <a:t> </a:t>
            </a:r>
            <a:endParaRPr lang="zh-CN" altLang="en-US" sz="1200" dirty="0"/>
          </a:p>
        </p:txBody>
      </p:sp>
    </p:spTree>
    <p:extLst>
      <p:ext uri="{BB962C8B-B14F-4D97-AF65-F5344CB8AC3E}">
        <p14:creationId xmlns:p14="http://schemas.microsoft.com/office/powerpoint/2010/main" val="2015298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3738126" cy="369332"/>
          </a:xfrm>
          <a:prstGeom prst="rect">
            <a:avLst/>
          </a:prstGeom>
          <a:noFill/>
        </p:spPr>
        <p:txBody>
          <a:bodyPr wrap="square" rtlCol="0">
            <a:spAutoFit/>
          </a:bodyPr>
          <a:lstStyle/>
          <a:p>
            <a:r>
              <a:rPr lang="en-US" altLang="zh-CN" dirty="0">
                <a:solidFill>
                  <a:srgbClr val="002060"/>
                </a:solidFill>
              </a:rPr>
              <a:t>Server Design</a:t>
            </a:r>
            <a:endParaRPr lang="zh-CN" altLang="en-US" dirty="0">
              <a:solidFill>
                <a:srgbClr val="002060"/>
              </a:solidFill>
            </a:endParaRPr>
          </a:p>
        </p:txBody>
      </p:sp>
      <p:sp>
        <p:nvSpPr>
          <p:cNvPr id="4" name="文本框 3">
            <a:extLst>
              <a:ext uri="{FF2B5EF4-FFF2-40B4-BE49-F238E27FC236}">
                <a16:creationId xmlns:a16="http://schemas.microsoft.com/office/drawing/2014/main" xmlns="" id="{5A6F7999-3C6F-4353-B3D9-70D863186641}"/>
              </a:ext>
            </a:extLst>
          </p:cNvPr>
          <p:cNvSpPr txBox="1"/>
          <p:nvPr/>
        </p:nvSpPr>
        <p:spPr>
          <a:xfrm>
            <a:off x="1225124" y="1447060"/>
            <a:ext cx="7466115" cy="769441"/>
          </a:xfrm>
          <a:prstGeom prst="rect">
            <a:avLst/>
          </a:prstGeom>
          <a:noFill/>
        </p:spPr>
        <p:txBody>
          <a:bodyPr wrap="square" rtlCol="0">
            <a:spAutoFit/>
          </a:bodyPr>
          <a:lstStyle/>
          <a:p>
            <a:r>
              <a:rPr lang="en-US" altLang="zh-CN" b="1" dirty="0"/>
              <a:t>CBR </a:t>
            </a:r>
            <a:r>
              <a:rPr lang="en-US" altLang="zh-CN" b="1" dirty="0" err="1"/>
              <a:t>Encdointg</a:t>
            </a:r>
            <a:r>
              <a:rPr lang="en-US" altLang="zh-CN" b="1" dirty="0"/>
              <a:t> </a:t>
            </a:r>
          </a:p>
          <a:p>
            <a:r>
              <a:rPr lang="en-US" altLang="zh-CN" b="1" dirty="0"/>
              <a:t>    </a:t>
            </a:r>
            <a:r>
              <a:rPr lang="en-US" altLang="zh-CN" sz="1400" dirty="0"/>
              <a:t>encodes all segments into similar bitrates</a:t>
            </a:r>
          </a:p>
          <a:p>
            <a:endParaRPr lang="en-US" altLang="zh-CN" sz="800" dirty="0"/>
          </a:p>
        </p:txBody>
      </p:sp>
      <p:sp>
        <p:nvSpPr>
          <p:cNvPr id="7" name="文本框 6">
            <a:extLst>
              <a:ext uri="{FF2B5EF4-FFF2-40B4-BE49-F238E27FC236}">
                <a16:creationId xmlns:a16="http://schemas.microsoft.com/office/drawing/2014/main" xmlns="" id="{D8ADFCBC-02DE-46DA-B545-DB7778B27919}"/>
              </a:ext>
            </a:extLst>
          </p:cNvPr>
          <p:cNvSpPr txBox="1"/>
          <p:nvPr/>
        </p:nvSpPr>
        <p:spPr>
          <a:xfrm>
            <a:off x="1225124" y="2659559"/>
            <a:ext cx="7945510" cy="769441"/>
          </a:xfrm>
          <a:prstGeom prst="rect">
            <a:avLst/>
          </a:prstGeom>
          <a:noFill/>
        </p:spPr>
        <p:txBody>
          <a:bodyPr wrap="square" rtlCol="0">
            <a:spAutoFit/>
          </a:bodyPr>
          <a:lstStyle/>
          <a:p>
            <a:r>
              <a:rPr lang="en-US" altLang="zh-CN" b="1" dirty="0"/>
              <a:t>VBR Encoding  </a:t>
            </a:r>
          </a:p>
          <a:p>
            <a:r>
              <a:rPr lang="en-US" altLang="zh-CN" b="1" dirty="0"/>
              <a:t>    </a:t>
            </a:r>
            <a:r>
              <a:rPr lang="en-US" altLang="zh-CN" sz="1400" dirty="0"/>
              <a:t>which can encode segments with different bitrates based on scene complexity</a:t>
            </a:r>
          </a:p>
          <a:p>
            <a:endParaRPr lang="en-US" altLang="zh-CN" sz="800" dirty="0"/>
          </a:p>
        </p:txBody>
      </p:sp>
      <p:sp>
        <p:nvSpPr>
          <p:cNvPr id="9" name="文本框 8">
            <a:extLst>
              <a:ext uri="{FF2B5EF4-FFF2-40B4-BE49-F238E27FC236}">
                <a16:creationId xmlns:a16="http://schemas.microsoft.com/office/drawing/2014/main" xmlns="" id="{D5BCFCBD-4D70-48EA-AAF6-A66BEB1A8226}"/>
              </a:ext>
            </a:extLst>
          </p:cNvPr>
          <p:cNvSpPr txBox="1"/>
          <p:nvPr/>
        </p:nvSpPr>
        <p:spPr>
          <a:xfrm>
            <a:off x="1225124" y="3770748"/>
            <a:ext cx="7945510" cy="769441"/>
          </a:xfrm>
          <a:prstGeom prst="rect">
            <a:avLst/>
          </a:prstGeom>
          <a:noFill/>
        </p:spPr>
        <p:txBody>
          <a:bodyPr wrap="square" rtlCol="0">
            <a:spAutoFit/>
          </a:bodyPr>
          <a:lstStyle/>
          <a:p>
            <a:r>
              <a:rPr lang="en-US" altLang="zh-CN" b="1" dirty="0"/>
              <a:t>Segment duration  </a:t>
            </a:r>
          </a:p>
          <a:p>
            <a:r>
              <a:rPr lang="en-US" altLang="zh-CN" b="1" dirty="0"/>
              <a:t>    </a:t>
            </a:r>
            <a:r>
              <a:rPr lang="en-US" altLang="zh-CN" sz="1400" dirty="0"/>
              <a:t>from 2s to as long as to 10s</a:t>
            </a:r>
          </a:p>
          <a:p>
            <a:endParaRPr lang="en-US" altLang="zh-CN" sz="800" dirty="0"/>
          </a:p>
        </p:txBody>
      </p:sp>
    </p:spTree>
    <p:extLst>
      <p:ext uri="{BB962C8B-B14F-4D97-AF65-F5344CB8AC3E}">
        <p14:creationId xmlns:p14="http://schemas.microsoft.com/office/powerpoint/2010/main" val="1595796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5A6F7999-3C6F-4353-B3D9-70D863186641}"/>
              </a:ext>
            </a:extLst>
          </p:cNvPr>
          <p:cNvSpPr txBox="1"/>
          <p:nvPr/>
        </p:nvSpPr>
        <p:spPr>
          <a:xfrm>
            <a:off x="1402677" y="1842554"/>
            <a:ext cx="7466115" cy="1200329"/>
          </a:xfrm>
          <a:prstGeom prst="rect">
            <a:avLst/>
          </a:prstGeom>
          <a:noFill/>
        </p:spPr>
        <p:txBody>
          <a:bodyPr wrap="square" rtlCol="0">
            <a:spAutoFit/>
          </a:bodyPr>
          <a:lstStyle/>
          <a:p>
            <a:r>
              <a:rPr lang="en-US" altLang="zh-CN" b="1" dirty="0"/>
              <a:t>TCP connection count and persistence </a:t>
            </a:r>
          </a:p>
          <a:p>
            <a:r>
              <a:rPr lang="en-US" altLang="zh-CN" b="1" dirty="0"/>
              <a:t>    </a:t>
            </a:r>
            <a:r>
              <a:rPr lang="en-US" altLang="zh-CN" sz="1400" dirty="0"/>
              <a:t>all studied apps use HLS use a single TCP connection to download segments , 3 of these apps use no-persistent connection</a:t>
            </a:r>
          </a:p>
          <a:p>
            <a:endParaRPr lang="en-US" altLang="zh-CN" sz="800" dirty="0"/>
          </a:p>
          <a:p>
            <a:r>
              <a:rPr lang="en-US" altLang="zh-CN" sz="1400" dirty="0"/>
              <a:t>     Suggest use persistence connection</a:t>
            </a:r>
          </a:p>
        </p:txBody>
      </p:sp>
      <p:sp>
        <p:nvSpPr>
          <p:cNvPr id="7" name="文本框 6">
            <a:extLst>
              <a:ext uri="{FF2B5EF4-FFF2-40B4-BE49-F238E27FC236}">
                <a16:creationId xmlns:a16="http://schemas.microsoft.com/office/drawing/2014/main" xmlns="" id="{D8ADFCBC-02DE-46DA-B545-DB7778B27919}"/>
              </a:ext>
            </a:extLst>
          </p:cNvPr>
          <p:cNvSpPr txBox="1"/>
          <p:nvPr/>
        </p:nvSpPr>
        <p:spPr>
          <a:xfrm>
            <a:off x="1402677" y="3236033"/>
            <a:ext cx="7945510" cy="984885"/>
          </a:xfrm>
          <a:prstGeom prst="rect">
            <a:avLst/>
          </a:prstGeom>
          <a:noFill/>
        </p:spPr>
        <p:txBody>
          <a:bodyPr wrap="square" rtlCol="0">
            <a:spAutoFit/>
          </a:bodyPr>
          <a:lstStyle/>
          <a:p>
            <a:r>
              <a:rPr lang="en-US" altLang="zh-CN" b="1" dirty="0"/>
              <a:t>TCP connection utilization  </a:t>
            </a:r>
          </a:p>
          <a:p>
            <a:r>
              <a:rPr lang="en-US" altLang="zh-CN" dirty="0"/>
              <a:t>    </a:t>
            </a:r>
            <a:r>
              <a:rPr lang="en-US" altLang="zh-CN" sz="1400" dirty="0" smtClean="0"/>
              <a:t>multiple connections and concurrent </a:t>
            </a:r>
            <a:r>
              <a:rPr lang="en-US" altLang="zh-CN" sz="1400" dirty="0"/>
              <a:t>download            D1</a:t>
            </a:r>
          </a:p>
          <a:p>
            <a:endParaRPr lang="en-US" altLang="zh-CN" sz="800" dirty="0"/>
          </a:p>
          <a:p>
            <a:r>
              <a:rPr lang="en-US" altLang="zh-CN" sz="1400" dirty="0"/>
              <a:t>     </a:t>
            </a:r>
            <a:endParaRPr lang="en-US" altLang="zh-CN" sz="800" dirty="0"/>
          </a:p>
        </p:txBody>
      </p:sp>
      <p:sp>
        <p:nvSpPr>
          <p:cNvPr id="8" name="文本框 7">
            <a:extLst>
              <a:ext uri="{FF2B5EF4-FFF2-40B4-BE49-F238E27FC236}">
                <a16:creationId xmlns:a16="http://schemas.microsoft.com/office/drawing/2014/main" xmlns="" id="{1032B921-429B-43EE-B418-6B71592532D4}"/>
              </a:ext>
            </a:extLst>
          </p:cNvPr>
          <p:cNvSpPr txBox="1"/>
          <p:nvPr/>
        </p:nvSpPr>
        <p:spPr>
          <a:xfrm>
            <a:off x="1126836" y="562823"/>
            <a:ext cx="6250507" cy="923330"/>
          </a:xfrm>
          <a:prstGeom prst="rect">
            <a:avLst/>
          </a:prstGeom>
          <a:noFill/>
        </p:spPr>
        <p:txBody>
          <a:bodyPr wrap="square" rtlCol="0">
            <a:spAutoFit/>
          </a:bodyPr>
          <a:lstStyle/>
          <a:p>
            <a:r>
              <a:rPr lang="en-US" altLang="zh-CN" dirty="0">
                <a:solidFill>
                  <a:srgbClr val="002060"/>
                </a:solidFill>
              </a:rPr>
              <a:t>SERVICE CHARACTERIZATION &amp;&amp; Transport layer design</a:t>
            </a:r>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p:txBody>
      </p:sp>
      <p:sp>
        <p:nvSpPr>
          <p:cNvPr id="9" name="文本框 8">
            <a:extLst>
              <a:ext uri="{FF2B5EF4-FFF2-40B4-BE49-F238E27FC236}">
                <a16:creationId xmlns:a16="http://schemas.microsoft.com/office/drawing/2014/main" xmlns="" id="{D74F1730-E48D-4830-B2FB-B6914AF26E6F}"/>
              </a:ext>
            </a:extLst>
          </p:cNvPr>
          <p:cNvSpPr txBox="1"/>
          <p:nvPr/>
        </p:nvSpPr>
        <p:spPr>
          <a:xfrm>
            <a:off x="1126836" y="1204356"/>
            <a:ext cx="5850385" cy="461665"/>
          </a:xfrm>
          <a:prstGeom prst="rect">
            <a:avLst/>
          </a:prstGeom>
          <a:noFill/>
        </p:spPr>
        <p:txBody>
          <a:bodyPr wrap="square" rtlCol="0">
            <a:spAutoFit/>
          </a:bodyPr>
          <a:lstStyle/>
          <a:p>
            <a:r>
              <a:rPr lang="en-US" altLang="zh-CN" sz="2400" b="1" dirty="0">
                <a:solidFill>
                  <a:schemeClr val="accent1">
                    <a:lumMod val="75000"/>
                  </a:schemeClr>
                </a:solidFill>
              </a:rPr>
              <a:t>Transport layer design</a:t>
            </a:r>
            <a:endParaRPr lang="zh-CN" altLang="en-US" sz="2400" b="1" dirty="0">
              <a:solidFill>
                <a:schemeClr val="accent1">
                  <a:lumMod val="75000"/>
                </a:schemeClr>
              </a:solidFill>
            </a:endParaRPr>
          </a:p>
        </p:txBody>
      </p:sp>
      <p:sp>
        <p:nvSpPr>
          <p:cNvPr id="10" name="矩形 9">
            <a:extLst>
              <a:ext uri="{FF2B5EF4-FFF2-40B4-BE49-F238E27FC236}">
                <a16:creationId xmlns:a16="http://schemas.microsoft.com/office/drawing/2014/main" xmlns="" id="{D0C616C0-4894-4971-A519-A6B6930B48C6}"/>
              </a:ext>
            </a:extLst>
          </p:cNvPr>
          <p:cNvSpPr/>
          <p:nvPr/>
        </p:nvSpPr>
        <p:spPr>
          <a:xfrm>
            <a:off x="1440002" y="3934708"/>
            <a:ext cx="6096000" cy="584775"/>
          </a:xfrm>
          <a:prstGeom prst="rect">
            <a:avLst/>
          </a:prstGeom>
          <a:ln w="28575">
            <a:solidFill>
              <a:srgbClr val="00B050"/>
            </a:solidFill>
          </a:ln>
        </p:spPr>
        <p:txBody>
          <a:bodyPr>
            <a:spAutoFit/>
          </a:bodyPr>
          <a:lstStyle/>
          <a:p>
            <a:r>
              <a:rPr lang="en-US" altLang="zh-CN" sz="1200" dirty="0"/>
              <a:t>     download one each </a:t>
            </a:r>
            <a:r>
              <a:rPr lang="en-US" altLang="zh-CN" sz="1200" dirty="0" smtClean="0"/>
              <a:t>time             </a:t>
            </a:r>
            <a:r>
              <a:rPr lang="en-US" altLang="zh-CN" sz="1200" dirty="0"/>
              <a:t>D3</a:t>
            </a:r>
          </a:p>
          <a:p>
            <a:endParaRPr lang="en-US" altLang="zh-CN" sz="800" dirty="0"/>
          </a:p>
          <a:p>
            <a:r>
              <a:rPr lang="en-US" altLang="zh-CN" sz="1200" dirty="0"/>
              <a:t>     split to multiple sub segments and schedules them on different connections</a:t>
            </a:r>
          </a:p>
        </p:txBody>
      </p:sp>
    </p:spTree>
    <p:extLst>
      <p:ext uri="{BB962C8B-B14F-4D97-AF65-F5344CB8AC3E}">
        <p14:creationId xmlns:p14="http://schemas.microsoft.com/office/powerpoint/2010/main" val="2452814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D8ADFCBC-02DE-46DA-B545-DB7778B27919}"/>
              </a:ext>
            </a:extLst>
          </p:cNvPr>
          <p:cNvSpPr txBox="1"/>
          <p:nvPr/>
        </p:nvSpPr>
        <p:spPr>
          <a:xfrm>
            <a:off x="1047570" y="1439035"/>
            <a:ext cx="7945510" cy="1508105"/>
          </a:xfrm>
          <a:prstGeom prst="rect">
            <a:avLst/>
          </a:prstGeom>
          <a:noFill/>
        </p:spPr>
        <p:txBody>
          <a:bodyPr wrap="square" rtlCol="0">
            <a:spAutoFit/>
          </a:bodyPr>
          <a:lstStyle/>
          <a:p>
            <a:r>
              <a:rPr lang="en-US" altLang="zh-CN" b="1" dirty="0"/>
              <a:t>TCP connection utilization  </a:t>
            </a:r>
          </a:p>
          <a:p>
            <a:r>
              <a:rPr lang="en-US" altLang="zh-CN" dirty="0"/>
              <a:t>    </a:t>
            </a:r>
            <a:r>
              <a:rPr lang="en-US" altLang="zh-CN" sz="1400" b="1" dirty="0"/>
              <a:t>audio and video track are separate</a:t>
            </a:r>
          </a:p>
          <a:p>
            <a:endParaRPr lang="en-US" altLang="zh-CN" sz="800" b="1" dirty="0"/>
          </a:p>
          <a:p>
            <a:r>
              <a:rPr lang="en-US" altLang="zh-CN" sz="1400" b="1" dirty="0"/>
              <a:t>     </a:t>
            </a:r>
            <a:r>
              <a:rPr lang="en-US" altLang="zh-CN" sz="1200" dirty="0"/>
              <a:t>there should be adequate synchronization across the two download process to ensure  </a:t>
            </a:r>
          </a:p>
          <a:p>
            <a:r>
              <a:rPr lang="en-US" altLang="zh-CN" sz="1200" dirty="0"/>
              <a:t>that both contents are available by the designated playback time of the segment</a:t>
            </a:r>
          </a:p>
          <a:p>
            <a:endParaRPr lang="en-US" altLang="zh-CN" sz="800" dirty="0"/>
          </a:p>
          <a:p>
            <a:r>
              <a:rPr lang="en-US" altLang="zh-CN" sz="1400" dirty="0"/>
              <a:t>     </a:t>
            </a:r>
            <a:endParaRPr lang="en-US" altLang="zh-CN" sz="800" dirty="0"/>
          </a:p>
        </p:txBody>
      </p:sp>
      <p:pic>
        <p:nvPicPr>
          <p:cNvPr id="2" name="图片 1">
            <a:extLst>
              <a:ext uri="{FF2B5EF4-FFF2-40B4-BE49-F238E27FC236}">
                <a16:creationId xmlns:a16="http://schemas.microsoft.com/office/drawing/2014/main" xmlns="" id="{CC6EABF4-E6FF-4FA2-BCD6-42618B435909}"/>
              </a:ext>
            </a:extLst>
          </p:cNvPr>
          <p:cNvPicPr>
            <a:picLocks noChangeAspect="1"/>
          </p:cNvPicPr>
          <p:nvPr/>
        </p:nvPicPr>
        <p:blipFill>
          <a:blip r:embed="rId2"/>
          <a:stretch>
            <a:fillRect/>
          </a:stretch>
        </p:blipFill>
        <p:spPr>
          <a:xfrm>
            <a:off x="6712419" y="2531253"/>
            <a:ext cx="4432011" cy="3138194"/>
          </a:xfrm>
          <a:prstGeom prst="rect">
            <a:avLst/>
          </a:prstGeom>
        </p:spPr>
      </p:pic>
      <p:sp>
        <p:nvSpPr>
          <p:cNvPr id="8" name="文本框 7">
            <a:extLst>
              <a:ext uri="{FF2B5EF4-FFF2-40B4-BE49-F238E27FC236}">
                <a16:creationId xmlns:a16="http://schemas.microsoft.com/office/drawing/2014/main" xmlns="" id="{1032B921-429B-43EE-B418-6B71592532D4}"/>
              </a:ext>
            </a:extLst>
          </p:cNvPr>
          <p:cNvSpPr txBox="1"/>
          <p:nvPr/>
        </p:nvSpPr>
        <p:spPr>
          <a:xfrm>
            <a:off x="1126836" y="562823"/>
            <a:ext cx="6250507" cy="923330"/>
          </a:xfrm>
          <a:prstGeom prst="rect">
            <a:avLst/>
          </a:prstGeom>
          <a:noFill/>
        </p:spPr>
        <p:txBody>
          <a:bodyPr wrap="square" rtlCol="0">
            <a:spAutoFit/>
          </a:bodyPr>
          <a:lstStyle/>
          <a:p>
            <a:r>
              <a:rPr lang="en-US" altLang="zh-CN" dirty="0">
                <a:solidFill>
                  <a:srgbClr val="002060"/>
                </a:solidFill>
              </a:rPr>
              <a:t>SERVICE CHARACTERIZATION &amp;&amp; Transport layer design</a:t>
            </a:r>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p:txBody>
      </p:sp>
      <p:sp>
        <p:nvSpPr>
          <p:cNvPr id="3" name="文本框 2">
            <a:extLst>
              <a:ext uri="{FF2B5EF4-FFF2-40B4-BE49-F238E27FC236}">
                <a16:creationId xmlns:a16="http://schemas.microsoft.com/office/drawing/2014/main" xmlns="" id="{D351CA3D-6FFF-47B0-B95B-302CFE1887D9}"/>
              </a:ext>
            </a:extLst>
          </p:cNvPr>
          <p:cNvSpPr txBox="1"/>
          <p:nvPr/>
        </p:nvSpPr>
        <p:spPr>
          <a:xfrm>
            <a:off x="1431637" y="3003404"/>
            <a:ext cx="1468582" cy="369332"/>
          </a:xfrm>
          <a:prstGeom prst="rect">
            <a:avLst/>
          </a:prstGeom>
          <a:noFill/>
        </p:spPr>
        <p:txBody>
          <a:bodyPr wrap="square" rtlCol="0">
            <a:spAutoFit/>
          </a:bodyPr>
          <a:lstStyle/>
          <a:p>
            <a:r>
              <a:rPr lang="en-US" altLang="zh-CN" b="1" dirty="0">
                <a:solidFill>
                  <a:schemeClr val="accent4">
                    <a:lumMod val="50000"/>
                  </a:schemeClr>
                </a:solidFill>
              </a:rPr>
              <a:t>D1</a:t>
            </a:r>
            <a:endParaRPr lang="zh-CN" altLang="en-US" b="1" dirty="0">
              <a:solidFill>
                <a:schemeClr val="accent4">
                  <a:lumMod val="50000"/>
                </a:schemeClr>
              </a:solidFill>
            </a:endParaRPr>
          </a:p>
        </p:txBody>
      </p:sp>
      <p:sp>
        <p:nvSpPr>
          <p:cNvPr id="6" name="文本框 5">
            <a:extLst>
              <a:ext uri="{FF2B5EF4-FFF2-40B4-BE49-F238E27FC236}">
                <a16:creationId xmlns:a16="http://schemas.microsoft.com/office/drawing/2014/main" xmlns="" id="{C9568613-9F80-41FC-8ABD-71EE5DC764A9}"/>
              </a:ext>
            </a:extLst>
          </p:cNvPr>
          <p:cNvSpPr txBox="1"/>
          <p:nvPr/>
        </p:nvSpPr>
        <p:spPr>
          <a:xfrm>
            <a:off x="1265383" y="3454019"/>
            <a:ext cx="5477163" cy="646331"/>
          </a:xfrm>
          <a:prstGeom prst="rect">
            <a:avLst/>
          </a:prstGeom>
          <a:noFill/>
        </p:spPr>
        <p:txBody>
          <a:bodyPr wrap="square" rtlCol="0">
            <a:spAutoFit/>
          </a:bodyPr>
          <a:lstStyle/>
          <a:p>
            <a:r>
              <a:rPr lang="en-US" altLang="zh-CN" sz="1200" dirty="0">
                <a:solidFill>
                  <a:schemeClr val="accent4">
                    <a:lumMod val="50000"/>
                  </a:schemeClr>
                </a:solidFill>
              </a:rPr>
              <a:t>For the two network profiles with the lowest average bandwidth , the average difference between video and audio downloading progress is 69.9s and 52.5s respectively.</a:t>
            </a:r>
            <a:endParaRPr lang="zh-CN" altLang="en-US" sz="1200" dirty="0">
              <a:solidFill>
                <a:schemeClr val="accent4">
                  <a:lumMod val="50000"/>
                </a:schemeClr>
              </a:solidFill>
            </a:endParaRPr>
          </a:p>
        </p:txBody>
      </p:sp>
    </p:spTree>
    <p:extLst>
      <p:ext uri="{BB962C8B-B14F-4D97-AF65-F5344CB8AC3E}">
        <p14:creationId xmlns:p14="http://schemas.microsoft.com/office/powerpoint/2010/main" val="295345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5A6F7999-3C6F-4353-B3D9-70D863186641}"/>
              </a:ext>
            </a:extLst>
          </p:cNvPr>
          <p:cNvSpPr txBox="1"/>
          <p:nvPr/>
        </p:nvSpPr>
        <p:spPr>
          <a:xfrm>
            <a:off x="1302326" y="1938221"/>
            <a:ext cx="8304811" cy="1200329"/>
          </a:xfrm>
          <a:prstGeom prst="rect">
            <a:avLst/>
          </a:prstGeom>
          <a:noFill/>
        </p:spPr>
        <p:txBody>
          <a:bodyPr wrap="square" rtlCol="0">
            <a:spAutoFit/>
          </a:bodyPr>
          <a:lstStyle/>
          <a:p>
            <a:r>
              <a:rPr lang="en-US" altLang="zh-CN" b="1" dirty="0"/>
              <a:t>Startup duration </a:t>
            </a:r>
          </a:p>
          <a:p>
            <a:r>
              <a:rPr lang="en-US" altLang="zh-CN" b="1" dirty="0"/>
              <a:t>    </a:t>
            </a:r>
            <a:r>
              <a:rPr lang="en-US" altLang="zh-CN" sz="1400" dirty="0"/>
              <a:t>at the beginning of a </a:t>
            </a:r>
            <a:r>
              <a:rPr lang="en-US" altLang="zh-CN" sz="1400" dirty="0" smtClean="0"/>
              <a:t>session , client </a:t>
            </a:r>
            <a:r>
              <a:rPr lang="en-US" altLang="zh-CN" sz="1400" dirty="0"/>
              <a:t>need to download a </a:t>
            </a:r>
            <a:r>
              <a:rPr lang="en-US" altLang="zh-CN" sz="1400" dirty="0" smtClean="0"/>
              <a:t>few </a:t>
            </a:r>
            <a:r>
              <a:rPr lang="en-US" altLang="zh-CN" sz="1400" dirty="0"/>
              <a:t>segments before starting playback</a:t>
            </a:r>
          </a:p>
          <a:p>
            <a:endParaRPr lang="en-US" altLang="zh-CN" sz="800" dirty="0"/>
          </a:p>
          <a:p>
            <a:r>
              <a:rPr lang="en-US" altLang="zh-CN" sz="1400" dirty="0"/>
              <a:t>     instrument the proxy to reject all segment requests after the first n segments ,we gradually increase n and  find the minimal n required for player to start playback.</a:t>
            </a:r>
          </a:p>
        </p:txBody>
      </p:sp>
      <p:pic>
        <p:nvPicPr>
          <p:cNvPr id="3" name="图片 2">
            <a:extLst>
              <a:ext uri="{FF2B5EF4-FFF2-40B4-BE49-F238E27FC236}">
                <a16:creationId xmlns:a16="http://schemas.microsoft.com/office/drawing/2014/main" xmlns="" id="{E4B2898C-A416-4D4F-8DC5-1C66202F2D9F}"/>
              </a:ext>
            </a:extLst>
          </p:cNvPr>
          <p:cNvPicPr>
            <a:picLocks noChangeAspect="1"/>
          </p:cNvPicPr>
          <p:nvPr/>
        </p:nvPicPr>
        <p:blipFill>
          <a:blip r:embed="rId2"/>
          <a:stretch>
            <a:fillRect/>
          </a:stretch>
        </p:blipFill>
        <p:spPr>
          <a:xfrm>
            <a:off x="1047570" y="3138550"/>
            <a:ext cx="10724230" cy="3204363"/>
          </a:xfrm>
          <a:prstGeom prst="rect">
            <a:avLst/>
          </a:prstGeom>
        </p:spPr>
      </p:pic>
      <p:sp>
        <p:nvSpPr>
          <p:cNvPr id="7" name="文本框 6">
            <a:extLst>
              <a:ext uri="{FF2B5EF4-FFF2-40B4-BE49-F238E27FC236}">
                <a16:creationId xmlns:a16="http://schemas.microsoft.com/office/drawing/2014/main" xmlns="" id="{0A95D2E4-2BB8-4B05-9717-8E487BD2FB96}"/>
              </a:ext>
            </a:extLst>
          </p:cNvPr>
          <p:cNvSpPr txBox="1"/>
          <p:nvPr/>
        </p:nvSpPr>
        <p:spPr>
          <a:xfrm>
            <a:off x="1047570" y="562822"/>
            <a:ext cx="6250507" cy="1200329"/>
          </a:xfrm>
          <a:prstGeom prst="rect">
            <a:avLst/>
          </a:prstGeom>
          <a:noFill/>
        </p:spPr>
        <p:txBody>
          <a:bodyPr wrap="square" rtlCol="0">
            <a:spAutoFit/>
          </a:bodyPr>
          <a:lstStyle/>
          <a:p>
            <a:r>
              <a:rPr lang="en-US" altLang="zh-CN" dirty="0">
                <a:solidFill>
                  <a:srgbClr val="002060"/>
                </a:solidFill>
              </a:rPr>
              <a:t>SERVICE CHARACTERIZATION &amp;&amp; Client-side design</a:t>
            </a:r>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p:txBody>
      </p:sp>
      <p:sp>
        <p:nvSpPr>
          <p:cNvPr id="8" name="文本框 7">
            <a:extLst>
              <a:ext uri="{FF2B5EF4-FFF2-40B4-BE49-F238E27FC236}">
                <a16:creationId xmlns:a16="http://schemas.microsoft.com/office/drawing/2014/main" xmlns="" id="{19CEFB0A-D632-4E78-AE6F-0BC6B8078EA3}"/>
              </a:ext>
            </a:extLst>
          </p:cNvPr>
          <p:cNvSpPr txBox="1"/>
          <p:nvPr/>
        </p:nvSpPr>
        <p:spPr>
          <a:xfrm>
            <a:off x="1126836" y="1204356"/>
            <a:ext cx="5850385" cy="461665"/>
          </a:xfrm>
          <a:prstGeom prst="rect">
            <a:avLst/>
          </a:prstGeom>
          <a:noFill/>
        </p:spPr>
        <p:txBody>
          <a:bodyPr wrap="square" rtlCol="0">
            <a:spAutoFit/>
          </a:bodyPr>
          <a:lstStyle/>
          <a:p>
            <a:r>
              <a:rPr lang="en-US" altLang="zh-CN" sz="2400" b="1" dirty="0">
                <a:solidFill>
                  <a:schemeClr val="accent1">
                    <a:lumMod val="75000"/>
                  </a:schemeClr>
                </a:solidFill>
              </a:rPr>
              <a:t>Client-side design – startup logic</a:t>
            </a:r>
            <a:endParaRPr lang="zh-CN" altLang="en-US" sz="2400" b="1" dirty="0">
              <a:solidFill>
                <a:schemeClr val="accent1">
                  <a:lumMod val="75000"/>
                </a:schemeClr>
              </a:solidFill>
            </a:endParaRPr>
          </a:p>
        </p:txBody>
      </p:sp>
    </p:spTree>
    <p:extLst>
      <p:ext uri="{BB962C8B-B14F-4D97-AF65-F5344CB8AC3E}">
        <p14:creationId xmlns:p14="http://schemas.microsoft.com/office/powerpoint/2010/main" val="375808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5A6F7999-3C6F-4353-B3D9-70D863186641}"/>
              </a:ext>
            </a:extLst>
          </p:cNvPr>
          <p:cNvSpPr txBox="1"/>
          <p:nvPr/>
        </p:nvSpPr>
        <p:spPr>
          <a:xfrm>
            <a:off x="1121815" y="1567727"/>
            <a:ext cx="7705812" cy="1723549"/>
          </a:xfrm>
          <a:prstGeom prst="rect">
            <a:avLst/>
          </a:prstGeom>
          <a:noFill/>
        </p:spPr>
        <p:txBody>
          <a:bodyPr wrap="square" rtlCol="0">
            <a:spAutoFit/>
          </a:bodyPr>
          <a:lstStyle/>
          <a:p>
            <a:r>
              <a:rPr lang="en-US" altLang="zh-CN" b="1" dirty="0"/>
              <a:t>Startup track </a:t>
            </a:r>
          </a:p>
          <a:p>
            <a:r>
              <a:rPr lang="en-US" altLang="zh-CN" b="1" dirty="0"/>
              <a:t>    </a:t>
            </a:r>
            <a:r>
              <a:rPr lang="en-US" altLang="zh-CN" sz="1200" dirty="0"/>
              <a:t>select the first segment to download while don’t know the condition of network bandwidth</a:t>
            </a:r>
            <a:r>
              <a:rPr lang="en-US" altLang="zh-CN" sz="1400" dirty="0"/>
              <a:t>.</a:t>
            </a:r>
          </a:p>
          <a:p>
            <a:endParaRPr lang="en-US" altLang="zh-CN" sz="1400" dirty="0"/>
          </a:p>
          <a:p>
            <a:r>
              <a:rPr lang="en-US" altLang="zh-CN" sz="1400" dirty="0"/>
              <a:t>     we find each app consistently selects the same track level across different runs.</a:t>
            </a:r>
          </a:p>
          <a:p>
            <a:r>
              <a:rPr lang="en-US" altLang="zh-CN" sz="1400" dirty="0"/>
              <a:t> </a:t>
            </a:r>
          </a:p>
          <a:p>
            <a:r>
              <a:rPr lang="en-US" altLang="zh-CN" sz="1400" dirty="0"/>
              <a:t>     the startup bitrates across apps have high diversity . 4 apps start with a bitrate lower than 500kbps , while another 4 apps higher than 1Mbps. </a:t>
            </a:r>
          </a:p>
        </p:txBody>
      </p:sp>
      <p:sp>
        <p:nvSpPr>
          <p:cNvPr id="7" name="文本框 6">
            <a:extLst>
              <a:ext uri="{FF2B5EF4-FFF2-40B4-BE49-F238E27FC236}">
                <a16:creationId xmlns:a16="http://schemas.microsoft.com/office/drawing/2014/main" xmlns="" id="{6C1721EA-E687-4D2A-B970-37284624371C}"/>
              </a:ext>
            </a:extLst>
          </p:cNvPr>
          <p:cNvSpPr txBox="1"/>
          <p:nvPr/>
        </p:nvSpPr>
        <p:spPr>
          <a:xfrm>
            <a:off x="1047570" y="562823"/>
            <a:ext cx="6250507" cy="923330"/>
          </a:xfrm>
          <a:prstGeom prst="rect">
            <a:avLst/>
          </a:prstGeom>
          <a:noFill/>
        </p:spPr>
        <p:txBody>
          <a:bodyPr wrap="square" rtlCol="0">
            <a:spAutoFit/>
          </a:bodyPr>
          <a:lstStyle/>
          <a:p>
            <a:r>
              <a:rPr lang="en-US" altLang="zh-CN" dirty="0">
                <a:solidFill>
                  <a:srgbClr val="002060"/>
                </a:solidFill>
              </a:rPr>
              <a:t>SERVICE CHARACTERIZATION &amp;&amp; Client-side design</a:t>
            </a:r>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p:txBody>
      </p:sp>
    </p:spTree>
    <p:extLst>
      <p:ext uri="{BB962C8B-B14F-4D97-AF65-F5344CB8AC3E}">
        <p14:creationId xmlns:p14="http://schemas.microsoft.com/office/powerpoint/2010/main" val="4014111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2817091" cy="369332"/>
          </a:xfrm>
          <a:prstGeom prst="rect">
            <a:avLst/>
          </a:prstGeom>
          <a:noFill/>
        </p:spPr>
        <p:txBody>
          <a:bodyPr wrap="square" rtlCol="0">
            <a:spAutoFit/>
          </a:bodyPr>
          <a:lstStyle/>
          <a:p>
            <a:r>
              <a:rPr lang="en-US" altLang="zh-CN" dirty="0" smtClean="0">
                <a:solidFill>
                  <a:srgbClr val="002060"/>
                </a:solidFill>
              </a:rPr>
              <a:t>What’s </a:t>
            </a:r>
            <a:r>
              <a:rPr lang="en-US" altLang="zh-CN" dirty="0">
                <a:solidFill>
                  <a:srgbClr val="002060"/>
                </a:solidFill>
              </a:rPr>
              <a:t>to measure?</a:t>
            </a:r>
            <a:endParaRPr lang="zh-CN" altLang="en-US" dirty="0">
              <a:solidFill>
                <a:srgbClr val="002060"/>
              </a:solidFill>
            </a:endParaRPr>
          </a:p>
        </p:txBody>
      </p:sp>
      <p:sp>
        <p:nvSpPr>
          <p:cNvPr id="2" name="文本框 1">
            <a:extLst>
              <a:ext uri="{FF2B5EF4-FFF2-40B4-BE49-F238E27FC236}">
                <a16:creationId xmlns:a16="http://schemas.microsoft.com/office/drawing/2014/main" xmlns="" id="{53F857FF-2D0B-46ED-A22D-09929C232C2F}"/>
              </a:ext>
            </a:extLst>
          </p:cNvPr>
          <p:cNvSpPr txBox="1"/>
          <p:nvPr/>
        </p:nvSpPr>
        <p:spPr>
          <a:xfrm>
            <a:off x="1242291" y="2573420"/>
            <a:ext cx="3676073" cy="369332"/>
          </a:xfrm>
          <a:prstGeom prst="rect">
            <a:avLst/>
          </a:prstGeom>
          <a:noFill/>
        </p:spPr>
        <p:txBody>
          <a:bodyPr wrap="square" rtlCol="0">
            <a:spAutoFit/>
          </a:bodyPr>
          <a:lstStyle/>
          <a:p>
            <a:r>
              <a:rPr lang="en-US" altLang="zh-CN" dirty="0"/>
              <a:t>HTTP Adaptive Streaming  (HAS)</a:t>
            </a:r>
            <a:endParaRPr lang="zh-CN" altLang="en-US" dirty="0"/>
          </a:p>
        </p:txBody>
      </p:sp>
      <p:sp>
        <p:nvSpPr>
          <p:cNvPr id="10" name="文本框 9">
            <a:extLst>
              <a:ext uri="{FF2B5EF4-FFF2-40B4-BE49-F238E27FC236}">
                <a16:creationId xmlns:a16="http://schemas.microsoft.com/office/drawing/2014/main" xmlns="" id="{16726480-87AE-4AA8-8753-DBF6834F2885}"/>
              </a:ext>
            </a:extLst>
          </p:cNvPr>
          <p:cNvSpPr txBox="1"/>
          <p:nvPr/>
        </p:nvSpPr>
        <p:spPr>
          <a:xfrm>
            <a:off x="1200729" y="1510016"/>
            <a:ext cx="3676073" cy="646331"/>
          </a:xfrm>
          <a:prstGeom prst="rect">
            <a:avLst/>
          </a:prstGeom>
          <a:noFill/>
        </p:spPr>
        <p:txBody>
          <a:bodyPr wrap="square" rtlCol="0">
            <a:spAutoFit/>
          </a:bodyPr>
          <a:lstStyle/>
          <a:p>
            <a:r>
              <a:rPr lang="en-US" altLang="zh-CN" dirty="0"/>
              <a:t>QOE</a:t>
            </a:r>
            <a:br>
              <a:rPr lang="en-US" altLang="zh-CN" dirty="0"/>
            </a:br>
            <a:r>
              <a:rPr lang="en-US" altLang="zh-CN" dirty="0"/>
              <a:t>           </a:t>
            </a:r>
            <a:r>
              <a:rPr lang="en-US" altLang="zh-CN" sz="1400" dirty="0">
                <a:solidFill>
                  <a:schemeClr val="accent1">
                    <a:lumMod val="75000"/>
                  </a:schemeClr>
                </a:solidFill>
              </a:rPr>
              <a:t>quality of experience</a:t>
            </a:r>
            <a:endParaRPr lang="zh-CN" altLang="en-US" sz="1400" dirty="0">
              <a:solidFill>
                <a:schemeClr val="accent1">
                  <a:lumMod val="75000"/>
                </a:schemeClr>
              </a:solidFill>
            </a:endParaRPr>
          </a:p>
        </p:txBody>
      </p:sp>
      <p:sp>
        <p:nvSpPr>
          <p:cNvPr id="3" name="文本框 2">
            <a:extLst>
              <a:ext uri="{FF2B5EF4-FFF2-40B4-BE49-F238E27FC236}">
                <a16:creationId xmlns:a16="http://schemas.microsoft.com/office/drawing/2014/main" xmlns="" id="{90359F64-DADE-4D0B-98A6-26D35F799B29}"/>
              </a:ext>
            </a:extLst>
          </p:cNvPr>
          <p:cNvSpPr txBox="1"/>
          <p:nvPr/>
        </p:nvSpPr>
        <p:spPr>
          <a:xfrm>
            <a:off x="1870363" y="3060581"/>
            <a:ext cx="8636000" cy="523220"/>
          </a:xfrm>
          <a:prstGeom prst="rect">
            <a:avLst/>
          </a:prstGeom>
          <a:noFill/>
        </p:spPr>
        <p:txBody>
          <a:bodyPr wrap="square" rtlCol="0">
            <a:spAutoFit/>
          </a:bodyPr>
          <a:lstStyle/>
          <a:p>
            <a:r>
              <a:rPr lang="en-US" altLang="zh-CN" sz="1400" dirty="0">
                <a:solidFill>
                  <a:schemeClr val="accent1">
                    <a:lumMod val="75000"/>
                  </a:schemeClr>
                </a:solidFill>
              </a:rPr>
              <a:t>A protocol proposed to adapt the video bitrate based on network condition</a:t>
            </a:r>
          </a:p>
          <a:p>
            <a:r>
              <a:rPr lang="en-US" altLang="zh-CN" sz="1400" dirty="0">
                <a:solidFill>
                  <a:schemeClr val="accent1">
                    <a:lumMod val="75000"/>
                  </a:schemeClr>
                </a:solidFill>
              </a:rPr>
              <a:t>videos  ——&gt;  multiple tracks having the same content</a:t>
            </a:r>
            <a:endParaRPr lang="zh-CN" altLang="en-US" sz="1400" dirty="0">
              <a:solidFill>
                <a:schemeClr val="accent1">
                  <a:lumMod val="75000"/>
                </a:schemeClr>
              </a:solidFill>
            </a:endParaRPr>
          </a:p>
        </p:txBody>
      </p:sp>
      <p:sp>
        <p:nvSpPr>
          <p:cNvPr id="4" name="文本框 3">
            <a:extLst>
              <a:ext uri="{FF2B5EF4-FFF2-40B4-BE49-F238E27FC236}">
                <a16:creationId xmlns:a16="http://schemas.microsoft.com/office/drawing/2014/main" xmlns="" id="{F8CADD6C-3C27-41D6-B7B1-EC425425081A}"/>
              </a:ext>
            </a:extLst>
          </p:cNvPr>
          <p:cNvSpPr txBox="1"/>
          <p:nvPr/>
        </p:nvSpPr>
        <p:spPr>
          <a:xfrm>
            <a:off x="1242291" y="3752895"/>
            <a:ext cx="3759199" cy="1015663"/>
          </a:xfrm>
          <a:prstGeom prst="rect">
            <a:avLst/>
          </a:prstGeom>
          <a:noFill/>
        </p:spPr>
        <p:txBody>
          <a:bodyPr wrap="square" rtlCol="0">
            <a:spAutoFit/>
          </a:bodyPr>
          <a:lstStyle/>
          <a:p>
            <a:r>
              <a:rPr lang="en-US" altLang="zh-CN" dirty="0"/>
              <a:t>ie:</a:t>
            </a:r>
          </a:p>
          <a:p>
            <a:pPr lvl="1"/>
            <a:r>
              <a:rPr lang="en-US" altLang="zh-CN" sz="1400" dirty="0">
                <a:solidFill>
                  <a:schemeClr val="accent1">
                    <a:lumMod val="75000"/>
                  </a:schemeClr>
                </a:solidFill>
              </a:rPr>
              <a:t>HTTP Live Streaming (HLS)</a:t>
            </a:r>
          </a:p>
          <a:p>
            <a:pPr lvl="1"/>
            <a:r>
              <a:rPr lang="en-US" altLang="zh-CN" sz="1400" dirty="0">
                <a:solidFill>
                  <a:schemeClr val="accent1">
                    <a:lumMod val="75000"/>
                  </a:schemeClr>
                </a:solidFill>
              </a:rPr>
              <a:t>Dynamic Adaptive Streaming (DASH)</a:t>
            </a:r>
          </a:p>
          <a:p>
            <a:pPr lvl="1"/>
            <a:r>
              <a:rPr lang="en-US" altLang="zh-CN" sz="1400" dirty="0">
                <a:solidFill>
                  <a:schemeClr val="accent1">
                    <a:lumMod val="75000"/>
                  </a:schemeClr>
                </a:solidFill>
              </a:rPr>
              <a:t>Smooth Streaming (SS)</a:t>
            </a:r>
            <a:endParaRPr lang="zh-CN" altLang="en-US" sz="1400" dirty="0">
              <a:solidFill>
                <a:schemeClr val="accent1">
                  <a:lumMod val="75000"/>
                </a:schemeClr>
              </a:solidFill>
            </a:endParaRPr>
          </a:p>
        </p:txBody>
      </p:sp>
      <p:sp>
        <p:nvSpPr>
          <p:cNvPr id="14" name="文本框 13">
            <a:extLst>
              <a:ext uri="{FF2B5EF4-FFF2-40B4-BE49-F238E27FC236}">
                <a16:creationId xmlns:a16="http://schemas.microsoft.com/office/drawing/2014/main" xmlns="" id="{44539F10-F136-4221-923A-8993270B9E88}"/>
              </a:ext>
            </a:extLst>
          </p:cNvPr>
          <p:cNvSpPr txBox="1"/>
          <p:nvPr/>
        </p:nvSpPr>
        <p:spPr>
          <a:xfrm>
            <a:off x="1242291" y="5296842"/>
            <a:ext cx="4336473" cy="369332"/>
          </a:xfrm>
          <a:prstGeom prst="rect">
            <a:avLst/>
          </a:prstGeom>
          <a:noFill/>
        </p:spPr>
        <p:txBody>
          <a:bodyPr wrap="square" rtlCol="0">
            <a:spAutoFit/>
          </a:bodyPr>
          <a:lstStyle/>
          <a:p>
            <a:r>
              <a:rPr lang="en-US" altLang="zh-CN" dirty="0"/>
              <a:t>Focus on Services on Android platforms</a:t>
            </a:r>
            <a:endParaRPr lang="zh-CN" altLang="en-US" dirty="0"/>
          </a:p>
        </p:txBody>
      </p:sp>
    </p:spTree>
    <p:extLst>
      <p:ext uri="{BB962C8B-B14F-4D97-AF65-F5344CB8AC3E}">
        <p14:creationId xmlns:p14="http://schemas.microsoft.com/office/powerpoint/2010/main" val="3123430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8485631B-0FF2-41C3-87D6-02A9F908AB30}"/>
              </a:ext>
            </a:extLst>
          </p:cNvPr>
          <p:cNvSpPr txBox="1"/>
          <p:nvPr/>
        </p:nvSpPr>
        <p:spPr>
          <a:xfrm>
            <a:off x="1126837" y="1459230"/>
            <a:ext cx="7705812" cy="1969770"/>
          </a:xfrm>
          <a:prstGeom prst="rect">
            <a:avLst/>
          </a:prstGeom>
          <a:noFill/>
        </p:spPr>
        <p:txBody>
          <a:bodyPr wrap="square" rtlCol="0">
            <a:spAutoFit/>
          </a:bodyPr>
          <a:lstStyle/>
          <a:p>
            <a:r>
              <a:rPr lang="en-US" altLang="zh-CN" b="1" dirty="0"/>
              <a:t>Download Control </a:t>
            </a:r>
          </a:p>
          <a:p>
            <a:r>
              <a:rPr lang="en-US" altLang="zh-CN" b="1" dirty="0"/>
              <a:t>    </a:t>
            </a:r>
            <a:r>
              <a:rPr lang="en-US" altLang="zh-CN" sz="1400" dirty="0"/>
              <a:t>when to download the next segment. A </a:t>
            </a:r>
            <a:r>
              <a:rPr lang="en-US" altLang="zh-CN" sz="1400" dirty="0" err="1"/>
              <a:t>navie</a:t>
            </a:r>
            <a:r>
              <a:rPr lang="en-US" altLang="zh-CN" sz="1400" dirty="0"/>
              <a:t> strategy is to keep fetching but may waste data when users abort the session</a:t>
            </a:r>
          </a:p>
          <a:p>
            <a:r>
              <a:rPr lang="en-US" altLang="zh-CN" sz="1400" b="1" dirty="0"/>
              <a:t> </a:t>
            </a:r>
          </a:p>
          <a:p>
            <a:r>
              <a:rPr lang="en-US" altLang="zh-CN" sz="1400" b="1" dirty="0"/>
              <a:t>    pausing threshold —— </a:t>
            </a:r>
            <a:r>
              <a:rPr lang="en-US" altLang="zh-CN" sz="1400" dirty="0"/>
              <a:t>pause download when buffer occupancy increases to it </a:t>
            </a:r>
          </a:p>
          <a:p>
            <a:endParaRPr lang="en-US" altLang="zh-CN" sz="800" dirty="0"/>
          </a:p>
          <a:p>
            <a:r>
              <a:rPr lang="en-US" altLang="zh-CN" sz="1400" b="1" dirty="0"/>
              <a:t>    resuming threshold —— </a:t>
            </a:r>
            <a:r>
              <a:rPr lang="en-US" altLang="zh-CN" sz="1400" dirty="0" err="1"/>
              <a:t>resums</a:t>
            </a:r>
            <a:r>
              <a:rPr lang="en-US" altLang="zh-CN" sz="1400" dirty="0"/>
              <a:t> downloads when buffer occupancy drops below it</a:t>
            </a:r>
          </a:p>
          <a:p>
            <a:endParaRPr lang="en-US" altLang="zh-CN" sz="800" dirty="0"/>
          </a:p>
          <a:p>
            <a:r>
              <a:rPr lang="en-US" altLang="zh-CN" sz="1400" dirty="0"/>
              <a:t>    The time between them determines the network interface idle-duration</a:t>
            </a:r>
          </a:p>
        </p:txBody>
      </p:sp>
      <p:pic>
        <p:nvPicPr>
          <p:cNvPr id="2" name="图片 1">
            <a:extLst>
              <a:ext uri="{FF2B5EF4-FFF2-40B4-BE49-F238E27FC236}">
                <a16:creationId xmlns:a16="http://schemas.microsoft.com/office/drawing/2014/main" xmlns="" id="{EAC7C870-6265-4D0D-BC44-0BCB80EB5D98}"/>
              </a:ext>
            </a:extLst>
          </p:cNvPr>
          <p:cNvPicPr>
            <a:picLocks noChangeAspect="1"/>
          </p:cNvPicPr>
          <p:nvPr/>
        </p:nvPicPr>
        <p:blipFill>
          <a:blip r:embed="rId2"/>
          <a:stretch>
            <a:fillRect/>
          </a:stretch>
        </p:blipFill>
        <p:spPr>
          <a:xfrm>
            <a:off x="1261221" y="3615379"/>
            <a:ext cx="7571428" cy="2019048"/>
          </a:xfrm>
          <a:prstGeom prst="rect">
            <a:avLst/>
          </a:prstGeom>
        </p:spPr>
      </p:pic>
      <p:sp>
        <p:nvSpPr>
          <p:cNvPr id="8" name="文本框 7">
            <a:extLst>
              <a:ext uri="{FF2B5EF4-FFF2-40B4-BE49-F238E27FC236}">
                <a16:creationId xmlns:a16="http://schemas.microsoft.com/office/drawing/2014/main" xmlns="" id="{F73D91FC-9781-4D18-84A0-F0BB1607CC9B}"/>
              </a:ext>
            </a:extLst>
          </p:cNvPr>
          <p:cNvSpPr txBox="1"/>
          <p:nvPr/>
        </p:nvSpPr>
        <p:spPr>
          <a:xfrm>
            <a:off x="1047570" y="562823"/>
            <a:ext cx="6250507" cy="923330"/>
          </a:xfrm>
          <a:prstGeom prst="rect">
            <a:avLst/>
          </a:prstGeom>
          <a:noFill/>
        </p:spPr>
        <p:txBody>
          <a:bodyPr wrap="square" rtlCol="0">
            <a:spAutoFit/>
          </a:bodyPr>
          <a:lstStyle/>
          <a:p>
            <a:r>
              <a:rPr lang="en-US" altLang="zh-CN" dirty="0">
                <a:solidFill>
                  <a:srgbClr val="002060"/>
                </a:solidFill>
              </a:rPr>
              <a:t>SERVICE CHARACTERIZATION &amp;&amp; Client-side design</a:t>
            </a:r>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p:txBody>
      </p:sp>
    </p:spTree>
    <p:extLst>
      <p:ext uri="{BB962C8B-B14F-4D97-AF65-F5344CB8AC3E}">
        <p14:creationId xmlns:p14="http://schemas.microsoft.com/office/powerpoint/2010/main" val="47065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5A6F7999-3C6F-4353-B3D9-70D863186641}"/>
              </a:ext>
            </a:extLst>
          </p:cNvPr>
          <p:cNvSpPr txBox="1"/>
          <p:nvPr/>
        </p:nvSpPr>
        <p:spPr>
          <a:xfrm>
            <a:off x="1142264" y="2428318"/>
            <a:ext cx="7705812" cy="984885"/>
          </a:xfrm>
          <a:prstGeom prst="rect">
            <a:avLst/>
          </a:prstGeom>
          <a:noFill/>
        </p:spPr>
        <p:txBody>
          <a:bodyPr wrap="square" rtlCol="0">
            <a:spAutoFit/>
          </a:bodyPr>
          <a:lstStyle/>
          <a:p>
            <a:r>
              <a:rPr lang="en-US" altLang="zh-CN" b="1" dirty="0"/>
              <a:t>Stability </a:t>
            </a:r>
          </a:p>
          <a:p>
            <a:r>
              <a:rPr lang="en-US" altLang="zh-CN" b="1" dirty="0"/>
              <a:t>    </a:t>
            </a:r>
            <a:r>
              <a:rPr lang="en-US" altLang="zh-CN" sz="1400" dirty="0"/>
              <a:t>D1 does not stabilize even with constant network bandwidth</a:t>
            </a:r>
          </a:p>
          <a:p>
            <a:endParaRPr lang="en-US" altLang="zh-CN" sz="800" dirty="0"/>
          </a:p>
          <a:p>
            <a:r>
              <a:rPr lang="en-US" altLang="zh-CN" sz="1400" dirty="0"/>
              <a:t>     we suggest the adaptation logic avoid unnecessary track switches</a:t>
            </a:r>
          </a:p>
        </p:txBody>
      </p:sp>
      <p:pic>
        <p:nvPicPr>
          <p:cNvPr id="3" name="图片 2">
            <a:extLst>
              <a:ext uri="{FF2B5EF4-FFF2-40B4-BE49-F238E27FC236}">
                <a16:creationId xmlns:a16="http://schemas.microsoft.com/office/drawing/2014/main" xmlns="" id="{ED067EC1-5CDD-47EF-9B4C-1EEC3DBA1012}"/>
              </a:ext>
            </a:extLst>
          </p:cNvPr>
          <p:cNvPicPr>
            <a:picLocks noChangeAspect="1"/>
          </p:cNvPicPr>
          <p:nvPr/>
        </p:nvPicPr>
        <p:blipFill>
          <a:blip r:embed="rId2"/>
          <a:stretch>
            <a:fillRect/>
          </a:stretch>
        </p:blipFill>
        <p:spPr>
          <a:xfrm>
            <a:off x="7196831" y="1867163"/>
            <a:ext cx="3027915" cy="3286249"/>
          </a:xfrm>
          <a:prstGeom prst="rect">
            <a:avLst/>
          </a:prstGeom>
        </p:spPr>
      </p:pic>
      <p:sp>
        <p:nvSpPr>
          <p:cNvPr id="7" name="文本框 6">
            <a:extLst>
              <a:ext uri="{FF2B5EF4-FFF2-40B4-BE49-F238E27FC236}">
                <a16:creationId xmlns:a16="http://schemas.microsoft.com/office/drawing/2014/main" xmlns="" id="{528E3F13-DA4E-4AA0-9321-5D88FF02D2D0}"/>
              </a:ext>
            </a:extLst>
          </p:cNvPr>
          <p:cNvSpPr txBox="1"/>
          <p:nvPr/>
        </p:nvSpPr>
        <p:spPr>
          <a:xfrm>
            <a:off x="1047570" y="569981"/>
            <a:ext cx="6250507" cy="923330"/>
          </a:xfrm>
          <a:prstGeom prst="rect">
            <a:avLst/>
          </a:prstGeom>
          <a:noFill/>
        </p:spPr>
        <p:txBody>
          <a:bodyPr wrap="square" rtlCol="0">
            <a:spAutoFit/>
          </a:bodyPr>
          <a:lstStyle/>
          <a:p>
            <a:r>
              <a:rPr lang="en-US" altLang="zh-CN" dirty="0">
                <a:solidFill>
                  <a:srgbClr val="002060"/>
                </a:solidFill>
              </a:rPr>
              <a:t>SERVICE CHARACTERIZATION &amp;&amp; Client-side design</a:t>
            </a:r>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p:txBody>
      </p:sp>
      <p:sp>
        <p:nvSpPr>
          <p:cNvPr id="8" name="文本框 7">
            <a:extLst>
              <a:ext uri="{FF2B5EF4-FFF2-40B4-BE49-F238E27FC236}">
                <a16:creationId xmlns:a16="http://schemas.microsoft.com/office/drawing/2014/main" xmlns="" id="{110331B4-CC0A-4693-B22C-1B9DAB40F5B3}"/>
              </a:ext>
            </a:extLst>
          </p:cNvPr>
          <p:cNvSpPr txBox="1"/>
          <p:nvPr/>
        </p:nvSpPr>
        <p:spPr>
          <a:xfrm>
            <a:off x="1047570" y="1370548"/>
            <a:ext cx="6991928" cy="461665"/>
          </a:xfrm>
          <a:prstGeom prst="rect">
            <a:avLst/>
          </a:prstGeom>
          <a:noFill/>
        </p:spPr>
        <p:txBody>
          <a:bodyPr wrap="square" rtlCol="0">
            <a:spAutoFit/>
          </a:bodyPr>
          <a:lstStyle/>
          <a:p>
            <a:r>
              <a:rPr lang="en-US" altLang="zh-CN" sz="2400" b="1" dirty="0">
                <a:solidFill>
                  <a:schemeClr val="accent1">
                    <a:lumMod val="75000"/>
                  </a:schemeClr>
                </a:solidFill>
              </a:rPr>
              <a:t>Track selection under stable network bandwidth</a:t>
            </a:r>
            <a:endParaRPr lang="zh-CN" altLang="en-US" sz="2400" b="1" dirty="0">
              <a:solidFill>
                <a:schemeClr val="accent1">
                  <a:lumMod val="75000"/>
                </a:schemeClr>
              </a:solidFill>
            </a:endParaRPr>
          </a:p>
        </p:txBody>
      </p:sp>
    </p:spTree>
    <p:extLst>
      <p:ext uri="{BB962C8B-B14F-4D97-AF65-F5344CB8AC3E}">
        <p14:creationId xmlns:p14="http://schemas.microsoft.com/office/powerpoint/2010/main" val="1610527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7235928" cy="369332"/>
          </a:xfrm>
          <a:prstGeom prst="rect">
            <a:avLst/>
          </a:prstGeom>
          <a:noFill/>
        </p:spPr>
        <p:txBody>
          <a:bodyPr wrap="square" rtlCol="0">
            <a:spAutoFit/>
          </a:bodyPr>
          <a:lstStyle/>
          <a:p>
            <a:r>
              <a:rPr lang="en-US" altLang="zh-CN" dirty="0">
                <a:solidFill>
                  <a:srgbClr val="002060"/>
                </a:solidFill>
              </a:rPr>
              <a:t>Client-side design &amp;&amp; track selection under stable network bandwidth</a:t>
            </a:r>
            <a:endParaRPr lang="zh-CN" altLang="en-US" dirty="0">
              <a:solidFill>
                <a:srgbClr val="002060"/>
              </a:solidFill>
            </a:endParaRPr>
          </a:p>
        </p:txBody>
      </p:sp>
      <p:sp>
        <p:nvSpPr>
          <p:cNvPr id="4" name="文本框 3">
            <a:extLst>
              <a:ext uri="{FF2B5EF4-FFF2-40B4-BE49-F238E27FC236}">
                <a16:creationId xmlns:a16="http://schemas.microsoft.com/office/drawing/2014/main" xmlns="" id="{5A6F7999-3C6F-4353-B3D9-70D863186641}"/>
              </a:ext>
            </a:extLst>
          </p:cNvPr>
          <p:cNvSpPr txBox="1"/>
          <p:nvPr/>
        </p:nvSpPr>
        <p:spPr>
          <a:xfrm>
            <a:off x="1264757" y="1579833"/>
            <a:ext cx="7705812" cy="861774"/>
          </a:xfrm>
          <a:prstGeom prst="rect">
            <a:avLst/>
          </a:prstGeom>
          <a:noFill/>
        </p:spPr>
        <p:txBody>
          <a:bodyPr wrap="square" rtlCol="0">
            <a:spAutoFit/>
          </a:bodyPr>
          <a:lstStyle/>
          <a:p>
            <a:r>
              <a:rPr lang="en-US" altLang="zh-CN" b="1" dirty="0"/>
              <a:t>Aggressiveness </a:t>
            </a:r>
          </a:p>
          <a:p>
            <a:r>
              <a:rPr lang="en-US" altLang="zh-CN" b="1" dirty="0"/>
              <a:t>    </a:t>
            </a:r>
            <a:endParaRPr lang="en-US" altLang="zh-CN" sz="800" dirty="0"/>
          </a:p>
          <a:p>
            <a:r>
              <a:rPr lang="en-US" altLang="zh-CN" sz="1400" dirty="0"/>
              <a:t>     </a:t>
            </a:r>
          </a:p>
        </p:txBody>
      </p:sp>
      <p:pic>
        <p:nvPicPr>
          <p:cNvPr id="2" name="图片 1">
            <a:extLst>
              <a:ext uri="{FF2B5EF4-FFF2-40B4-BE49-F238E27FC236}">
                <a16:creationId xmlns:a16="http://schemas.microsoft.com/office/drawing/2014/main" xmlns="" id="{E898D6DA-12F9-47F6-B33E-E979584B4CE5}"/>
              </a:ext>
            </a:extLst>
          </p:cNvPr>
          <p:cNvPicPr>
            <a:picLocks noChangeAspect="1"/>
          </p:cNvPicPr>
          <p:nvPr/>
        </p:nvPicPr>
        <p:blipFill>
          <a:blip r:embed="rId2"/>
          <a:stretch>
            <a:fillRect/>
          </a:stretch>
        </p:blipFill>
        <p:spPr>
          <a:xfrm>
            <a:off x="7623188" y="2717818"/>
            <a:ext cx="4228000" cy="3145682"/>
          </a:xfrm>
          <a:prstGeom prst="rect">
            <a:avLst/>
          </a:prstGeom>
        </p:spPr>
      </p:pic>
      <p:sp>
        <p:nvSpPr>
          <p:cNvPr id="3" name="矩形 2">
            <a:extLst>
              <a:ext uri="{FF2B5EF4-FFF2-40B4-BE49-F238E27FC236}">
                <a16:creationId xmlns:a16="http://schemas.microsoft.com/office/drawing/2014/main" xmlns="" id="{7777FBCB-5878-4547-B495-D1DB604837BB}"/>
              </a:ext>
            </a:extLst>
          </p:cNvPr>
          <p:cNvSpPr/>
          <p:nvPr/>
        </p:nvSpPr>
        <p:spPr>
          <a:xfrm>
            <a:off x="1264757" y="2010720"/>
            <a:ext cx="6096000" cy="1600438"/>
          </a:xfrm>
          <a:prstGeom prst="rect">
            <a:avLst/>
          </a:prstGeom>
        </p:spPr>
        <p:txBody>
          <a:bodyPr>
            <a:spAutoFit/>
          </a:bodyPr>
          <a:lstStyle/>
          <a:p>
            <a:r>
              <a:rPr lang="en-US" altLang="zh-CN" sz="1400" dirty="0"/>
              <a:t>     We term services that converge to a track with declared bandwidth closer to available bandwidth as more aggressive. We show a few examples in Figure 9. We find 3 apps are more aggressive and select tracks with bitrate no less than the available network bandwidth. The reason why they are able to stream tracks with a bitrate higher than available network bandwidth</a:t>
            </a:r>
          </a:p>
          <a:p>
            <a:r>
              <a:rPr lang="en-US" altLang="zh-CN" sz="1400" dirty="0"/>
              <a:t>without stalls is that they use VBR encoding and the actual segment bitrate is much lower than the declared bitrate.</a:t>
            </a:r>
            <a:endParaRPr lang="zh-CN" altLang="en-US" sz="1400" dirty="0"/>
          </a:p>
        </p:txBody>
      </p:sp>
    </p:spTree>
    <p:extLst>
      <p:ext uri="{BB962C8B-B14F-4D97-AF65-F5344CB8AC3E}">
        <p14:creationId xmlns:p14="http://schemas.microsoft.com/office/powerpoint/2010/main" val="2468096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5A6F7999-3C6F-4353-B3D9-70D863186641}"/>
              </a:ext>
            </a:extLst>
          </p:cNvPr>
          <p:cNvSpPr txBox="1"/>
          <p:nvPr/>
        </p:nvSpPr>
        <p:spPr>
          <a:xfrm>
            <a:off x="1373174" y="2123518"/>
            <a:ext cx="7705812" cy="830997"/>
          </a:xfrm>
          <a:prstGeom prst="rect">
            <a:avLst/>
          </a:prstGeom>
          <a:noFill/>
        </p:spPr>
        <p:txBody>
          <a:bodyPr wrap="square" rtlCol="0">
            <a:spAutoFit/>
          </a:bodyPr>
          <a:lstStyle/>
          <a:p>
            <a:r>
              <a:rPr lang="en-US" altLang="zh-CN" b="1" dirty="0"/>
              <a:t>Reaction to bandwidth increase</a:t>
            </a:r>
          </a:p>
          <a:p>
            <a:r>
              <a:rPr lang="en-US" altLang="zh-CN" b="1" dirty="0"/>
              <a:t>    </a:t>
            </a:r>
            <a:r>
              <a:rPr lang="en-US" altLang="zh-CN" sz="1200" dirty="0"/>
              <a:t>when bandwidths increase , all apps start to switch to a track with higher bitrate after  a  Few segments . In addition some apps revisit earlier tracks switching decisions and redownload existing segments</a:t>
            </a:r>
          </a:p>
        </p:txBody>
      </p:sp>
      <p:sp>
        <p:nvSpPr>
          <p:cNvPr id="7" name="文本框 6">
            <a:extLst>
              <a:ext uri="{FF2B5EF4-FFF2-40B4-BE49-F238E27FC236}">
                <a16:creationId xmlns:a16="http://schemas.microsoft.com/office/drawing/2014/main" xmlns="" id="{528E3F13-DA4E-4AA0-9321-5D88FF02D2D0}"/>
              </a:ext>
            </a:extLst>
          </p:cNvPr>
          <p:cNvSpPr txBox="1"/>
          <p:nvPr/>
        </p:nvSpPr>
        <p:spPr>
          <a:xfrm>
            <a:off x="1047570" y="569981"/>
            <a:ext cx="6250507" cy="923330"/>
          </a:xfrm>
          <a:prstGeom prst="rect">
            <a:avLst/>
          </a:prstGeom>
          <a:noFill/>
        </p:spPr>
        <p:txBody>
          <a:bodyPr wrap="square" rtlCol="0">
            <a:spAutoFit/>
          </a:bodyPr>
          <a:lstStyle/>
          <a:p>
            <a:r>
              <a:rPr lang="en-US" altLang="zh-CN" dirty="0">
                <a:solidFill>
                  <a:srgbClr val="002060"/>
                </a:solidFill>
              </a:rPr>
              <a:t>SERVICE CHARACTERIZATION &amp;&amp; Client-side design</a:t>
            </a:r>
            <a:endParaRPr lang="zh-CN" altLang="en-US" dirty="0">
              <a:solidFill>
                <a:srgbClr val="002060"/>
              </a:solidFill>
            </a:endParaRPr>
          </a:p>
          <a:p>
            <a:endParaRPr lang="zh-CN" altLang="en-US" dirty="0">
              <a:solidFill>
                <a:srgbClr val="002060"/>
              </a:solidFill>
            </a:endParaRPr>
          </a:p>
          <a:p>
            <a:endParaRPr lang="zh-CN" altLang="en-US" dirty="0">
              <a:solidFill>
                <a:srgbClr val="002060"/>
              </a:solidFill>
            </a:endParaRPr>
          </a:p>
        </p:txBody>
      </p:sp>
      <p:sp>
        <p:nvSpPr>
          <p:cNvPr id="8" name="文本框 7">
            <a:extLst>
              <a:ext uri="{FF2B5EF4-FFF2-40B4-BE49-F238E27FC236}">
                <a16:creationId xmlns:a16="http://schemas.microsoft.com/office/drawing/2014/main" xmlns="" id="{110331B4-CC0A-4693-B22C-1B9DAB40F5B3}"/>
              </a:ext>
            </a:extLst>
          </p:cNvPr>
          <p:cNvSpPr txBox="1"/>
          <p:nvPr/>
        </p:nvSpPr>
        <p:spPr>
          <a:xfrm>
            <a:off x="1047570" y="1370548"/>
            <a:ext cx="6991928" cy="461665"/>
          </a:xfrm>
          <a:prstGeom prst="rect">
            <a:avLst/>
          </a:prstGeom>
          <a:noFill/>
        </p:spPr>
        <p:txBody>
          <a:bodyPr wrap="square" rtlCol="0">
            <a:spAutoFit/>
          </a:bodyPr>
          <a:lstStyle/>
          <a:p>
            <a:r>
              <a:rPr lang="en-US" altLang="zh-CN" sz="2400" b="1" dirty="0">
                <a:solidFill>
                  <a:schemeClr val="accent1">
                    <a:lumMod val="75000"/>
                  </a:schemeClr>
                </a:solidFill>
              </a:rPr>
              <a:t>Track adaption with varying network bandwidths</a:t>
            </a:r>
            <a:endParaRPr lang="zh-CN" altLang="en-US" sz="2400" b="1" dirty="0">
              <a:solidFill>
                <a:schemeClr val="accent1">
                  <a:lumMod val="75000"/>
                </a:schemeClr>
              </a:solidFill>
            </a:endParaRPr>
          </a:p>
        </p:txBody>
      </p:sp>
      <p:sp>
        <p:nvSpPr>
          <p:cNvPr id="9" name="文本框 8">
            <a:extLst>
              <a:ext uri="{FF2B5EF4-FFF2-40B4-BE49-F238E27FC236}">
                <a16:creationId xmlns:a16="http://schemas.microsoft.com/office/drawing/2014/main" xmlns="" id="{E78CF8D9-1265-4D75-B30E-97BBA474ACB0}"/>
              </a:ext>
            </a:extLst>
          </p:cNvPr>
          <p:cNvSpPr txBox="1"/>
          <p:nvPr/>
        </p:nvSpPr>
        <p:spPr>
          <a:xfrm>
            <a:off x="1373174" y="3561101"/>
            <a:ext cx="7705812" cy="830997"/>
          </a:xfrm>
          <a:prstGeom prst="rect">
            <a:avLst/>
          </a:prstGeom>
          <a:noFill/>
        </p:spPr>
        <p:txBody>
          <a:bodyPr wrap="square" rtlCol="0">
            <a:spAutoFit/>
          </a:bodyPr>
          <a:lstStyle/>
          <a:p>
            <a:r>
              <a:rPr lang="en-US" altLang="zh-CN" b="1" dirty="0"/>
              <a:t>Reaction to bandwidth decrease</a:t>
            </a:r>
          </a:p>
          <a:p>
            <a:r>
              <a:rPr lang="en-US" altLang="zh-CN" b="1" dirty="0"/>
              <a:t>    </a:t>
            </a:r>
            <a:r>
              <a:rPr lang="en-US" altLang="zh-CN" sz="1200" dirty="0"/>
              <a:t>a higher buffer pausing threshold enables more buffer buildup , which can help apps better absorb bandwidth changing events and defer the decision to select  a lower track without the danger of stalls</a:t>
            </a:r>
            <a:endParaRPr lang="en-US" altLang="zh-CN" sz="1400" dirty="0"/>
          </a:p>
        </p:txBody>
      </p:sp>
    </p:spTree>
    <p:extLst>
      <p:ext uri="{BB962C8B-B14F-4D97-AF65-F5344CB8AC3E}">
        <p14:creationId xmlns:p14="http://schemas.microsoft.com/office/powerpoint/2010/main" val="320464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047570" y="562823"/>
            <a:ext cx="3684860" cy="369332"/>
          </a:xfrm>
          <a:prstGeom prst="rect">
            <a:avLst/>
          </a:prstGeom>
          <a:noFill/>
        </p:spPr>
        <p:txBody>
          <a:bodyPr wrap="square" rtlCol="0">
            <a:spAutoFit/>
          </a:bodyPr>
          <a:lstStyle/>
          <a:p>
            <a:r>
              <a:rPr lang="en-US" altLang="zh-CN" dirty="0">
                <a:solidFill>
                  <a:srgbClr val="002060"/>
                </a:solidFill>
              </a:rPr>
              <a:t>QOE ISSUES: DEEP DIVE</a:t>
            </a:r>
            <a:endParaRPr lang="zh-CN" altLang="en-US" dirty="0">
              <a:solidFill>
                <a:srgbClr val="002060"/>
              </a:solidFill>
            </a:endParaRPr>
          </a:p>
        </p:txBody>
      </p:sp>
      <p:sp>
        <p:nvSpPr>
          <p:cNvPr id="2" name="文本框 1">
            <a:extLst>
              <a:ext uri="{FF2B5EF4-FFF2-40B4-BE49-F238E27FC236}">
                <a16:creationId xmlns:a16="http://schemas.microsoft.com/office/drawing/2014/main" xmlns="" id="{FA1F8FE3-5298-4A34-AEF5-46F56CA8A915}"/>
              </a:ext>
            </a:extLst>
          </p:cNvPr>
          <p:cNvSpPr txBox="1"/>
          <p:nvPr/>
        </p:nvSpPr>
        <p:spPr>
          <a:xfrm>
            <a:off x="1047570" y="2744658"/>
            <a:ext cx="6545038" cy="769441"/>
          </a:xfrm>
          <a:prstGeom prst="rect">
            <a:avLst/>
          </a:prstGeom>
          <a:noFill/>
        </p:spPr>
        <p:txBody>
          <a:bodyPr wrap="square" rtlCol="0">
            <a:spAutoFit/>
          </a:bodyPr>
          <a:lstStyle/>
          <a:p>
            <a:r>
              <a:rPr lang="en-US" altLang="zh-CN" sz="4400" b="1" dirty="0"/>
              <a:t>QOE ISSUES: DEEP DIVE</a:t>
            </a:r>
            <a:endParaRPr lang="zh-CN" altLang="en-US" sz="4400" b="1" dirty="0"/>
          </a:p>
        </p:txBody>
      </p:sp>
      <p:cxnSp>
        <p:nvCxnSpPr>
          <p:cNvPr id="4" name="直接连接符 3">
            <a:extLst>
              <a:ext uri="{FF2B5EF4-FFF2-40B4-BE49-F238E27FC236}">
                <a16:creationId xmlns:a16="http://schemas.microsoft.com/office/drawing/2014/main" xmlns="" id="{F6D2027B-1AB1-43A9-AC86-C2A85C24279A}"/>
              </a:ext>
            </a:extLst>
          </p:cNvPr>
          <p:cNvCxnSpPr>
            <a:cxnSpLocks/>
          </p:cNvCxnSpPr>
          <p:nvPr/>
        </p:nvCxnSpPr>
        <p:spPr>
          <a:xfrm>
            <a:off x="1196291" y="3710865"/>
            <a:ext cx="5950233" cy="0"/>
          </a:xfrm>
          <a:prstGeom prst="line">
            <a:avLst/>
          </a:prstGeom>
          <a:ln w="28575">
            <a:solidFill>
              <a:srgbClr val="002060"/>
            </a:solidFill>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90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110331B4-CC0A-4693-B22C-1B9DAB40F5B3}"/>
              </a:ext>
            </a:extLst>
          </p:cNvPr>
          <p:cNvSpPr txBox="1"/>
          <p:nvPr/>
        </p:nvSpPr>
        <p:spPr>
          <a:xfrm>
            <a:off x="1047570" y="1301487"/>
            <a:ext cx="6991928" cy="461665"/>
          </a:xfrm>
          <a:prstGeom prst="rect">
            <a:avLst/>
          </a:prstGeom>
          <a:noFill/>
        </p:spPr>
        <p:txBody>
          <a:bodyPr wrap="square" rtlCol="0">
            <a:spAutoFit/>
          </a:bodyPr>
          <a:lstStyle/>
          <a:p>
            <a:r>
              <a:rPr lang="en-US" altLang="zh-CN" sz="2400" b="1" dirty="0">
                <a:solidFill>
                  <a:schemeClr val="accent1">
                    <a:lumMod val="75000"/>
                  </a:schemeClr>
                </a:solidFill>
              </a:rPr>
              <a:t>Segment Replacement (SR)</a:t>
            </a:r>
            <a:endParaRPr lang="zh-CN" altLang="en-US" sz="2400" b="1" dirty="0">
              <a:solidFill>
                <a:schemeClr val="accent1">
                  <a:lumMod val="75000"/>
                </a:schemeClr>
              </a:solidFill>
            </a:endParaRPr>
          </a:p>
        </p:txBody>
      </p:sp>
      <p:sp>
        <p:nvSpPr>
          <p:cNvPr id="9" name="文本框 8">
            <a:extLst>
              <a:ext uri="{FF2B5EF4-FFF2-40B4-BE49-F238E27FC236}">
                <a16:creationId xmlns:a16="http://schemas.microsoft.com/office/drawing/2014/main" xmlns="" id="{7E270130-6D4A-43D8-AAFC-4B766D466A11}"/>
              </a:ext>
            </a:extLst>
          </p:cNvPr>
          <p:cNvSpPr txBox="1"/>
          <p:nvPr/>
        </p:nvSpPr>
        <p:spPr>
          <a:xfrm>
            <a:off x="1047570" y="562823"/>
            <a:ext cx="3684860" cy="369332"/>
          </a:xfrm>
          <a:prstGeom prst="rect">
            <a:avLst/>
          </a:prstGeom>
          <a:noFill/>
        </p:spPr>
        <p:txBody>
          <a:bodyPr wrap="square" rtlCol="0">
            <a:spAutoFit/>
          </a:bodyPr>
          <a:lstStyle/>
          <a:p>
            <a:r>
              <a:rPr lang="en-US" altLang="zh-CN" dirty="0">
                <a:solidFill>
                  <a:srgbClr val="002060"/>
                </a:solidFill>
              </a:rPr>
              <a:t>QOE ISSUES: DEEP DIVE &amp;&amp; SR</a:t>
            </a:r>
            <a:endParaRPr lang="zh-CN" altLang="en-US" dirty="0">
              <a:solidFill>
                <a:srgbClr val="002060"/>
              </a:solidFill>
            </a:endParaRPr>
          </a:p>
        </p:txBody>
      </p:sp>
      <p:sp>
        <p:nvSpPr>
          <p:cNvPr id="2" name="文本框 1">
            <a:extLst>
              <a:ext uri="{FF2B5EF4-FFF2-40B4-BE49-F238E27FC236}">
                <a16:creationId xmlns:a16="http://schemas.microsoft.com/office/drawing/2014/main" xmlns="" id="{608AB775-F43F-408D-ADC4-649EF738F812}"/>
              </a:ext>
            </a:extLst>
          </p:cNvPr>
          <p:cNvSpPr txBox="1"/>
          <p:nvPr/>
        </p:nvSpPr>
        <p:spPr>
          <a:xfrm>
            <a:off x="1246909" y="1901650"/>
            <a:ext cx="7481455" cy="461665"/>
          </a:xfrm>
          <a:prstGeom prst="rect">
            <a:avLst/>
          </a:prstGeom>
          <a:noFill/>
        </p:spPr>
        <p:txBody>
          <a:bodyPr wrap="square" rtlCol="0">
            <a:spAutoFit/>
          </a:bodyPr>
          <a:lstStyle/>
          <a:p>
            <a:r>
              <a:rPr lang="en-US" altLang="zh-CN" sz="1200" dirty="0"/>
              <a:t>When the network condition turns to be better , some players will discard low quality segments in buffer and not be played , and redownload these segments using a higher quality track</a:t>
            </a:r>
            <a:endParaRPr lang="zh-CN" altLang="en-US" sz="1200" dirty="0"/>
          </a:p>
        </p:txBody>
      </p:sp>
      <p:sp>
        <p:nvSpPr>
          <p:cNvPr id="10" name="文本框 9">
            <a:extLst>
              <a:ext uri="{FF2B5EF4-FFF2-40B4-BE49-F238E27FC236}">
                <a16:creationId xmlns:a16="http://schemas.microsoft.com/office/drawing/2014/main" xmlns="" id="{87589AAF-B565-4B77-B0EE-C686CEB6F4EA}"/>
              </a:ext>
            </a:extLst>
          </p:cNvPr>
          <p:cNvSpPr txBox="1"/>
          <p:nvPr/>
        </p:nvSpPr>
        <p:spPr>
          <a:xfrm>
            <a:off x="1246909" y="2598003"/>
            <a:ext cx="7705812" cy="954107"/>
          </a:xfrm>
          <a:prstGeom prst="rect">
            <a:avLst/>
          </a:prstGeom>
          <a:noFill/>
        </p:spPr>
        <p:txBody>
          <a:bodyPr wrap="square" rtlCol="0">
            <a:spAutoFit/>
          </a:bodyPr>
          <a:lstStyle/>
          <a:p>
            <a:r>
              <a:rPr lang="en-US" altLang="zh-CN" b="1" dirty="0"/>
              <a:t>Usage and QoE impact of SR for popular VOD apps</a:t>
            </a:r>
          </a:p>
          <a:p>
            <a:r>
              <a:rPr lang="en-US" altLang="zh-CN" b="1" dirty="0"/>
              <a:t>    </a:t>
            </a:r>
            <a:r>
              <a:rPr lang="en-US" altLang="zh-CN" sz="1200" dirty="0"/>
              <a:t>H4 perform SR</a:t>
            </a:r>
          </a:p>
          <a:p>
            <a:endParaRPr lang="en-US" altLang="zh-CN" sz="800" dirty="0"/>
          </a:p>
          <a:p>
            <a:r>
              <a:rPr lang="en-US" altLang="zh-CN" sz="1200" dirty="0"/>
              <a:t>      when SR occurs , only the last downloaded </a:t>
            </a:r>
            <a:r>
              <a:rPr lang="en-US" altLang="zh-CN" sz="1200" dirty="0" smtClean="0"/>
              <a:t>segment that have the same index </a:t>
            </a:r>
            <a:r>
              <a:rPr lang="en-US" altLang="zh-CN" sz="1200" dirty="0"/>
              <a:t>is preserved </a:t>
            </a:r>
          </a:p>
        </p:txBody>
      </p:sp>
      <p:sp>
        <p:nvSpPr>
          <p:cNvPr id="11" name="文本框 10">
            <a:extLst>
              <a:ext uri="{FF2B5EF4-FFF2-40B4-BE49-F238E27FC236}">
                <a16:creationId xmlns:a16="http://schemas.microsoft.com/office/drawing/2014/main" xmlns="" id="{2981C563-8EFA-4064-B5F9-F0B5571DDABB}"/>
              </a:ext>
            </a:extLst>
          </p:cNvPr>
          <p:cNvSpPr txBox="1"/>
          <p:nvPr/>
        </p:nvSpPr>
        <p:spPr>
          <a:xfrm>
            <a:off x="1511720" y="3663689"/>
            <a:ext cx="7705812" cy="1323439"/>
          </a:xfrm>
          <a:prstGeom prst="rect">
            <a:avLst/>
          </a:prstGeom>
          <a:noFill/>
        </p:spPr>
        <p:txBody>
          <a:bodyPr wrap="square" rtlCol="0">
            <a:spAutoFit/>
          </a:bodyPr>
          <a:lstStyle/>
          <a:p>
            <a:r>
              <a:rPr lang="en-US" altLang="zh-CN" sz="1400" b="1" dirty="0"/>
              <a:t>Reaction to bandwidth increase</a:t>
            </a:r>
          </a:p>
          <a:p>
            <a:r>
              <a:rPr lang="en-US" altLang="zh-CN" b="1" dirty="0"/>
              <a:t>    </a:t>
            </a:r>
            <a:r>
              <a:rPr lang="en-US" altLang="zh-CN" sz="1200" dirty="0"/>
              <a:t>increase data usage</a:t>
            </a:r>
          </a:p>
          <a:p>
            <a:r>
              <a:rPr lang="en-US" altLang="zh-CN" sz="1200" dirty="0"/>
              <a:t> </a:t>
            </a:r>
          </a:p>
          <a:p>
            <a:r>
              <a:rPr lang="en-US" altLang="zh-CN" sz="1200" dirty="0"/>
              <a:t>      </a:t>
            </a:r>
            <a:r>
              <a:rPr lang="en-US" altLang="zh-CN" sz="1200" b="1" dirty="0"/>
              <a:t>even degrade video quality .  </a:t>
            </a:r>
            <a:r>
              <a:rPr lang="en-US" altLang="zh-CN" sz="1200" dirty="0"/>
              <a:t>The redownloaded segments are not always high quality</a:t>
            </a:r>
          </a:p>
          <a:p>
            <a:endParaRPr lang="en-US" altLang="zh-CN" sz="1200" dirty="0"/>
          </a:p>
          <a:p>
            <a:r>
              <a:rPr lang="en-US" altLang="zh-CN" sz="1200" dirty="0"/>
              <a:t>      </a:t>
            </a:r>
          </a:p>
        </p:txBody>
      </p:sp>
    </p:spTree>
    <p:extLst>
      <p:ext uri="{BB962C8B-B14F-4D97-AF65-F5344CB8AC3E}">
        <p14:creationId xmlns:p14="http://schemas.microsoft.com/office/powerpoint/2010/main" val="3408233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7E270130-6D4A-43D8-AAFC-4B766D466A11}"/>
              </a:ext>
            </a:extLst>
          </p:cNvPr>
          <p:cNvSpPr txBox="1"/>
          <p:nvPr/>
        </p:nvSpPr>
        <p:spPr>
          <a:xfrm>
            <a:off x="1047570" y="562823"/>
            <a:ext cx="3684860" cy="369332"/>
          </a:xfrm>
          <a:prstGeom prst="rect">
            <a:avLst/>
          </a:prstGeom>
          <a:noFill/>
        </p:spPr>
        <p:txBody>
          <a:bodyPr wrap="square" rtlCol="0">
            <a:spAutoFit/>
          </a:bodyPr>
          <a:lstStyle/>
          <a:p>
            <a:r>
              <a:rPr lang="en-US" altLang="zh-CN" dirty="0">
                <a:solidFill>
                  <a:srgbClr val="002060"/>
                </a:solidFill>
              </a:rPr>
              <a:t>QOE ISSUES: DEEP DIVE &amp;&amp; SR</a:t>
            </a:r>
            <a:endParaRPr lang="zh-CN" altLang="en-US" dirty="0">
              <a:solidFill>
                <a:srgbClr val="002060"/>
              </a:solidFill>
            </a:endParaRPr>
          </a:p>
        </p:txBody>
      </p:sp>
      <p:sp>
        <p:nvSpPr>
          <p:cNvPr id="10" name="文本框 9">
            <a:extLst>
              <a:ext uri="{FF2B5EF4-FFF2-40B4-BE49-F238E27FC236}">
                <a16:creationId xmlns:a16="http://schemas.microsoft.com/office/drawing/2014/main" xmlns="" id="{87589AAF-B565-4B77-B0EE-C686CEB6F4EA}"/>
              </a:ext>
            </a:extLst>
          </p:cNvPr>
          <p:cNvSpPr txBox="1"/>
          <p:nvPr/>
        </p:nvSpPr>
        <p:spPr>
          <a:xfrm>
            <a:off x="1283855" y="1572767"/>
            <a:ext cx="7705812" cy="1138773"/>
          </a:xfrm>
          <a:prstGeom prst="rect">
            <a:avLst/>
          </a:prstGeom>
          <a:noFill/>
        </p:spPr>
        <p:txBody>
          <a:bodyPr wrap="square" rtlCol="0">
            <a:spAutoFit/>
          </a:bodyPr>
          <a:lstStyle/>
          <a:p>
            <a:r>
              <a:rPr lang="en-US" altLang="zh-CN" b="1" dirty="0"/>
              <a:t>How SR is performed</a:t>
            </a:r>
          </a:p>
          <a:p>
            <a:r>
              <a:rPr lang="en-US" altLang="zh-CN" b="1" dirty="0"/>
              <a:t>    </a:t>
            </a:r>
            <a:r>
              <a:rPr lang="en-US" altLang="zh-CN" sz="1200" dirty="0"/>
              <a:t>we find that after H4 redownloads a segment </a:t>
            </a:r>
            <a:r>
              <a:rPr lang="en-US" altLang="zh-CN" sz="1200" b="1" dirty="0"/>
              <a:t>seg </a:t>
            </a:r>
            <a:r>
              <a:rPr lang="en-US" altLang="zh-CN" sz="1200" dirty="0"/>
              <a:t>, it always redownloads all segments that are in the buffer with indexes higher than </a:t>
            </a:r>
            <a:r>
              <a:rPr lang="en-US" altLang="zh-CN" sz="1200" b="1" dirty="0"/>
              <a:t>seg </a:t>
            </a:r>
            <a:endParaRPr lang="en-US" altLang="zh-CN" sz="1200" dirty="0"/>
          </a:p>
          <a:p>
            <a:endParaRPr lang="en-US" altLang="zh-CN" sz="800" dirty="0"/>
          </a:p>
          <a:p>
            <a:r>
              <a:rPr lang="en-US" altLang="zh-CN" sz="1200" dirty="0"/>
              <a:t>      when SR occurs , only the last downloaded segment is preserved </a:t>
            </a:r>
          </a:p>
        </p:txBody>
      </p:sp>
      <p:sp>
        <p:nvSpPr>
          <p:cNvPr id="12" name="文本框 11">
            <a:extLst>
              <a:ext uri="{FF2B5EF4-FFF2-40B4-BE49-F238E27FC236}">
                <a16:creationId xmlns:a16="http://schemas.microsoft.com/office/drawing/2014/main" xmlns="" id="{68190D37-2DCA-40C9-AF3F-22D5E887A004}"/>
              </a:ext>
            </a:extLst>
          </p:cNvPr>
          <p:cNvSpPr txBox="1"/>
          <p:nvPr/>
        </p:nvSpPr>
        <p:spPr>
          <a:xfrm>
            <a:off x="1283855" y="3092149"/>
            <a:ext cx="7705812" cy="1015663"/>
          </a:xfrm>
          <a:prstGeom prst="rect">
            <a:avLst/>
          </a:prstGeom>
          <a:noFill/>
        </p:spPr>
        <p:txBody>
          <a:bodyPr wrap="square" rtlCol="0">
            <a:spAutoFit/>
          </a:bodyPr>
          <a:lstStyle/>
          <a:p>
            <a:r>
              <a:rPr lang="en-US" altLang="zh-CN" b="1" dirty="0"/>
              <a:t>When SR is triggered</a:t>
            </a:r>
          </a:p>
          <a:p>
            <a:r>
              <a:rPr lang="en-US" altLang="zh-CN" b="1" dirty="0"/>
              <a:t>    </a:t>
            </a:r>
            <a:r>
              <a:rPr lang="en-US" altLang="zh-CN" sz="1200" dirty="0"/>
              <a:t>we find in 22.5% of SR cases , even the first redownloaded segment had lower or </a:t>
            </a:r>
            <a:r>
              <a:rPr lang="en-US" altLang="zh-CN" sz="1200" dirty="0" err="1"/>
              <a:t>eaual</a:t>
            </a:r>
            <a:r>
              <a:rPr lang="en-US" altLang="zh-CN" sz="1200" dirty="0"/>
              <a:t> quality compared with the on already in the buffer . This implies that H4 may not properly consider the  video quality of buffered segments when performing SR.</a:t>
            </a:r>
          </a:p>
        </p:txBody>
      </p:sp>
      <p:pic>
        <p:nvPicPr>
          <p:cNvPr id="3" name="图片 2">
            <a:extLst>
              <a:ext uri="{FF2B5EF4-FFF2-40B4-BE49-F238E27FC236}">
                <a16:creationId xmlns:a16="http://schemas.microsoft.com/office/drawing/2014/main" xmlns="" id="{D7B17BC9-EA77-4EFF-ADE2-4DBCE27D93DE}"/>
              </a:ext>
            </a:extLst>
          </p:cNvPr>
          <p:cNvPicPr>
            <a:picLocks noChangeAspect="1"/>
          </p:cNvPicPr>
          <p:nvPr/>
        </p:nvPicPr>
        <p:blipFill>
          <a:blip r:embed="rId2"/>
          <a:stretch>
            <a:fillRect/>
          </a:stretch>
        </p:blipFill>
        <p:spPr>
          <a:xfrm>
            <a:off x="6830805" y="3140641"/>
            <a:ext cx="4524717" cy="2927450"/>
          </a:xfrm>
          <a:prstGeom prst="rect">
            <a:avLst/>
          </a:prstGeom>
        </p:spPr>
      </p:pic>
      <p:sp>
        <p:nvSpPr>
          <p:cNvPr id="4" name="矩形 3">
            <a:extLst>
              <a:ext uri="{FF2B5EF4-FFF2-40B4-BE49-F238E27FC236}">
                <a16:creationId xmlns:a16="http://schemas.microsoft.com/office/drawing/2014/main" xmlns="" id="{9C23F517-1FE1-43C5-9EA9-DAE4530D669B}"/>
              </a:ext>
            </a:extLst>
          </p:cNvPr>
          <p:cNvSpPr/>
          <p:nvPr/>
        </p:nvSpPr>
        <p:spPr>
          <a:xfrm>
            <a:off x="653730" y="4454237"/>
            <a:ext cx="6096000" cy="1384995"/>
          </a:xfrm>
          <a:prstGeom prst="rect">
            <a:avLst/>
          </a:prstGeom>
          <a:ln w="19050">
            <a:solidFill>
              <a:schemeClr val="accent2">
                <a:lumMod val="75000"/>
              </a:schemeClr>
            </a:solidFill>
          </a:ln>
        </p:spPr>
        <p:txBody>
          <a:bodyPr>
            <a:spAutoFit/>
          </a:bodyPr>
          <a:lstStyle/>
          <a:p>
            <a:r>
              <a:rPr lang="en-US" altLang="zh-CN" sz="1400" dirty="0">
                <a:solidFill>
                  <a:schemeClr val="accent1"/>
                </a:solidFill>
              </a:rPr>
              <a:t>We show an example of H4 performing SR in Figure 10. At 150 s,</a:t>
            </a:r>
          </a:p>
          <a:p>
            <a:r>
              <a:rPr lang="en-US" altLang="zh-CN" sz="1400" dirty="0">
                <a:solidFill>
                  <a:schemeClr val="accent1"/>
                </a:solidFill>
              </a:rPr>
              <a:t>H4 switches from Track 3 to Track 4, which triggers SR. Instead</a:t>
            </a:r>
          </a:p>
          <a:p>
            <a:r>
              <a:rPr lang="en-US" altLang="zh-CN" sz="1400" dirty="0">
                <a:solidFill>
                  <a:schemeClr val="accent1"/>
                </a:solidFill>
              </a:rPr>
              <a:t>of downloading the segment corresponding to 580 s’ of content, it</a:t>
            </a:r>
          </a:p>
          <a:p>
            <a:r>
              <a:rPr lang="en-US" altLang="zh-CN" sz="1400" dirty="0">
                <a:solidFill>
                  <a:schemeClr val="accent1"/>
                </a:solidFill>
              </a:rPr>
              <a:t>goes back to redownload the segment corresponding to 500 s’ of</a:t>
            </a:r>
          </a:p>
          <a:p>
            <a:r>
              <a:rPr lang="en-US" altLang="zh-CN" sz="1400" dirty="0">
                <a:solidFill>
                  <a:schemeClr val="accent1"/>
                </a:solidFill>
              </a:rPr>
              <a:t>content. In fact, that segment was already downloaded at 85 s with</a:t>
            </a:r>
          </a:p>
          <a:p>
            <a:r>
              <a:rPr lang="en-US" altLang="zh-CN" sz="1400" dirty="0">
                <a:solidFill>
                  <a:schemeClr val="accent1"/>
                </a:solidFill>
              </a:rPr>
              <a:t>a higher quality from Track 8.</a:t>
            </a:r>
            <a:endParaRPr lang="zh-CN" altLang="en-US" sz="1400" dirty="0">
              <a:solidFill>
                <a:schemeClr val="accent1"/>
              </a:solidFill>
            </a:endParaRPr>
          </a:p>
        </p:txBody>
      </p:sp>
    </p:spTree>
    <p:extLst>
      <p:ext uri="{BB962C8B-B14F-4D97-AF65-F5344CB8AC3E}">
        <p14:creationId xmlns:p14="http://schemas.microsoft.com/office/powerpoint/2010/main" val="418700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7E270130-6D4A-43D8-AAFC-4B766D466A11}"/>
              </a:ext>
            </a:extLst>
          </p:cNvPr>
          <p:cNvSpPr txBox="1"/>
          <p:nvPr/>
        </p:nvSpPr>
        <p:spPr>
          <a:xfrm>
            <a:off x="1047570" y="562823"/>
            <a:ext cx="3684860" cy="369332"/>
          </a:xfrm>
          <a:prstGeom prst="rect">
            <a:avLst/>
          </a:prstGeom>
          <a:noFill/>
        </p:spPr>
        <p:txBody>
          <a:bodyPr wrap="square" rtlCol="0">
            <a:spAutoFit/>
          </a:bodyPr>
          <a:lstStyle/>
          <a:p>
            <a:r>
              <a:rPr lang="en-US" altLang="zh-CN" dirty="0">
                <a:solidFill>
                  <a:srgbClr val="002060"/>
                </a:solidFill>
              </a:rPr>
              <a:t>QOE ISSUES: DEEP DIVE &amp;&amp; SR</a:t>
            </a:r>
            <a:endParaRPr lang="zh-CN" altLang="en-US" dirty="0">
              <a:solidFill>
                <a:srgbClr val="002060"/>
              </a:solidFill>
            </a:endParaRPr>
          </a:p>
        </p:txBody>
      </p:sp>
      <p:sp>
        <p:nvSpPr>
          <p:cNvPr id="10" name="文本框 9">
            <a:extLst>
              <a:ext uri="{FF2B5EF4-FFF2-40B4-BE49-F238E27FC236}">
                <a16:creationId xmlns:a16="http://schemas.microsoft.com/office/drawing/2014/main" xmlns="" id="{87589AAF-B565-4B77-B0EE-C686CEB6F4EA}"/>
              </a:ext>
            </a:extLst>
          </p:cNvPr>
          <p:cNvSpPr txBox="1"/>
          <p:nvPr/>
        </p:nvSpPr>
        <p:spPr>
          <a:xfrm>
            <a:off x="1246909" y="1301487"/>
            <a:ext cx="7705812" cy="646331"/>
          </a:xfrm>
          <a:prstGeom prst="rect">
            <a:avLst/>
          </a:prstGeom>
          <a:noFill/>
        </p:spPr>
        <p:txBody>
          <a:bodyPr wrap="square" rtlCol="0">
            <a:spAutoFit/>
          </a:bodyPr>
          <a:lstStyle/>
          <a:p>
            <a:r>
              <a:rPr lang="en-US" altLang="zh-CN" b="1" dirty="0"/>
              <a:t>SR analysis with </a:t>
            </a:r>
            <a:r>
              <a:rPr lang="en-US" altLang="zh-CN" b="1" dirty="0" err="1"/>
              <a:t>ExoPlayer</a:t>
            </a:r>
            <a:endParaRPr lang="en-US" altLang="zh-CN" b="1" dirty="0"/>
          </a:p>
          <a:p>
            <a:r>
              <a:rPr lang="en-US" altLang="zh-CN" b="1" dirty="0"/>
              <a:t>   </a:t>
            </a:r>
            <a:endParaRPr lang="en-US" altLang="zh-CN" sz="1200" dirty="0"/>
          </a:p>
        </p:txBody>
      </p:sp>
      <p:sp>
        <p:nvSpPr>
          <p:cNvPr id="3" name="矩形 2">
            <a:extLst>
              <a:ext uri="{FF2B5EF4-FFF2-40B4-BE49-F238E27FC236}">
                <a16:creationId xmlns:a16="http://schemas.microsoft.com/office/drawing/2014/main" xmlns="" id="{9649027E-3FCB-4B34-A61F-C6AE7D026D0C}"/>
              </a:ext>
            </a:extLst>
          </p:cNvPr>
          <p:cNvSpPr/>
          <p:nvPr/>
        </p:nvSpPr>
        <p:spPr>
          <a:xfrm>
            <a:off x="1349619" y="1808330"/>
            <a:ext cx="7081862" cy="1815882"/>
          </a:xfrm>
          <a:prstGeom prst="rect">
            <a:avLst/>
          </a:prstGeom>
        </p:spPr>
        <p:txBody>
          <a:bodyPr wrap="square">
            <a:spAutoFit/>
          </a:bodyPr>
          <a:lstStyle/>
          <a:p>
            <a:r>
              <a:rPr lang="en-US" altLang="zh-CN" sz="1400" dirty="0" smtClean="0"/>
              <a:t>     it </a:t>
            </a:r>
            <a:r>
              <a:rPr lang="en-US" altLang="zh-CN" sz="1400" dirty="0"/>
              <a:t>can also </a:t>
            </a:r>
            <a:r>
              <a:rPr lang="en-US" altLang="zh-CN" sz="1400" dirty="0" err="1"/>
              <a:t>redownload</a:t>
            </a:r>
            <a:r>
              <a:rPr lang="en-US" altLang="zh-CN" sz="1400" dirty="0"/>
              <a:t> segments with lower or equal quality. </a:t>
            </a:r>
            <a:endParaRPr lang="en-US" altLang="zh-CN" sz="1400" dirty="0" smtClean="0"/>
          </a:p>
          <a:p>
            <a:r>
              <a:rPr lang="en-US" altLang="zh-CN" sz="1400" dirty="0" smtClean="0"/>
              <a:t>     When </a:t>
            </a:r>
            <a:r>
              <a:rPr lang="en-US" altLang="zh-CN" sz="1400" dirty="0"/>
              <a:t>it decides to select a higher track X than the last selected one Y, </a:t>
            </a:r>
            <a:endParaRPr lang="en-US" altLang="zh-CN" sz="1400" dirty="0"/>
          </a:p>
          <a:p>
            <a:r>
              <a:rPr lang="en-US" altLang="zh-CN" sz="1400" dirty="0" smtClean="0"/>
              <a:t>It </a:t>
            </a:r>
            <a:r>
              <a:rPr lang="en-US" altLang="zh-CN" sz="1400" dirty="0"/>
              <a:t>initiates SR if the </a:t>
            </a:r>
            <a:r>
              <a:rPr lang="en-US" altLang="zh-CN" sz="1400" dirty="0" smtClean="0"/>
              <a:t>buffer </a:t>
            </a:r>
            <a:r>
              <a:rPr lang="en-US" altLang="zh-CN" sz="1400" dirty="0"/>
              <a:t>occupancy is above a threshold value. </a:t>
            </a:r>
            <a:endParaRPr lang="en-US" altLang="zh-CN" sz="1400" dirty="0" smtClean="0"/>
          </a:p>
          <a:p>
            <a:r>
              <a:rPr lang="en-US" altLang="zh-CN" sz="1400" dirty="0"/>
              <a:t> </a:t>
            </a:r>
            <a:r>
              <a:rPr lang="en-US" altLang="zh-CN" sz="1400" dirty="0" smtClean="0"/>
              <a:t>   </a:t>
            </a:r>
            <a:r>
              <a:rPr lang="en-US" altLang="zh-CN" sz="1400" dirty="0"/>
              <a:t>t </a:t>
            </a:r>
            <a:r>
              <a:rPr lang="en-US" altLang="zh-CN" sz="1400" dirty="0" smtClean="0"/>
              <a:t>identifies </a:t>
            </a:r>
            <a:r>
              <a:rPr lang="en-US" altLang="zh-CN" sz="1400" dirty="0"/>
              <a:t>the segment with the smallest playback index in the </a:t>
            </a:r>
            <a:r>
              <a:rPr lang="en-US" altLang="zh-CN" sz="1400" dirty="0" err="1" smtClean="0"/>
              <a:t>bufer</a:t>
            </a:r>
            <a:r>
              <a:rPr lang="en-US" altLang="zh-CN" sz="1400" dirty="0" smtClean="0"/>
              <a:t> </a:t>
            </a:r>
            <a:r>
              <a:rPr lang="en-US" altLang="zh-CN" sz="1400" dirty="0"/>
              <a:t>that is from a track lower than the track Y that </a:t>
            </a:r>
            <a:r>
              <a:rPr lang="en-US" altLang="zh-CN" sz="1400" dirty="0" err="1"/>
              <a:t>ExoPlayer</a:t>
            </a:r>
            <a:r>
              <a:rPr lang="en-US" altLang="zh-CN" sz="1400" dirty="0"/>
              <a:t> is about to select for the upcoming download. </a:t>
            </a:r>
            <a:endParaRPr lang="en-US" altLang="zh-CN" sz="1400" dirty="0"/>
          </a:p>
          <a:p>
            <a:endParaRPr lang="en-US" altLang="zh-CN" sz="1400" dirty="0"/>
          </a:p>
          <a:p>
            <a:endParaRPr lang="en-US" altLang="zh-CN" sz="1400" dirty="0"/>
          </a:p>
          <a:p>
            <a:endParaRPr lang="en-US" altLang="zh-CN" sz="1400" dirty="0"/>
          </a:p>
        </p:txBody>
      </p:sp>
      <p:sp>
        <p:nvSpPr>
          <p:cNvPr id="12" name="文本框 11">
            <a:extLst>
              <a:ext uri="{FF2B5EF4-FFF2-40B4-BE49-F238E27FC236}">
                <a16:creationId xmlns:a16="http://schemas.microsoft.com/office/drawing/2014/main" xmlns="" id="{2A4B5053-FEFD-44C5-A719-4A70706F3416}"/>
              </a:ext>
            </a:extLst>
          </p:cNvPr>
          <p:cNvSpPr txBox="1"/>
          <p:nvPr/>
        </p:nvSpPr>
        <p:spPr>
          <a:xfrm>
            <a:off x="1246909" y="3577058"/>
            <a:ext cx="7705812" cy="2062103"/>
          </a:xfrm>
          <a:prstGeom prst="rect">
            <a:avLst/>
          </a:prstGeom>
          <a:noFill/>
        </p:spPr>
        <p:txBody>
          <a:bodyPr wrap="square" rtlCol="0">
            <a:spAutoFit/>
          </a:bodyPr>
          <a:lstStyle/>
          <a:p>
            <a:r>
              <a:rPr lang="en-US" altLang="zh-CN" b="1" dirty="0"/>
              <a:t>What cause this ?</a:t>
            </a:r>
          </a:p>
          <a:p>
            <a:r>
              <a:rPr lang="en-US" altLang="zh-CN" b="1" dirty="0"/>
              <a:t>    </a:t>
            </a:r>
            <a:r>
              <a:rPr lang="en-US" altLang="zh-CN" sz="1200" b="1" dirty="0"/>
              <a:t>data structure design —— double-ended queue</a:t>
            </a:r>
            <a:endParaRPr lang="en-US" altLang="zh-CN" sz="1200" dirty="0"/>
          </a:p>
          <a:p>
            <a:endParaRPr lang="en-US" altLang="zh-CN" sz="800" dirty="0"/>
          </a:p>
          <a:p>
            <a:r>
              <a:rPr lang="en-US" altLang="zh-CN" sz="1400" dirty="0"/>
              <a:t>          Network activities put new segments on one end, while the</a:t>
            </a:r>
          </a:p>
          <a:p>
            <a:r>
              <a:rPr lang="en-US" altLang="zh-CN" sz="1400" dirty="0"/>
              <a:t>     video renderer consumes segments on the other end, which ensures</a:t>
            </a:r>
          </a:p>
          <a:p>
            <a:r>
              <a:rPr lang="en-US" altLang="zh-CN" sz="1400" dirty="0"/>
              <a:t>     that the memory can be efficiently recycled. Discarding a segment</a:t>
            </a:r>
          </a:p>
          <a:p>
            <a:r>
              <a:rPr lang="en-US" altLang="zh-CN" sz="1400" dirty="0"/>
              <a:t>     in the middle is not supported, and thus to perform SR, the player</a:t>
            </a:r>
          </a:p>
          <a:p>
            <a:r>
              <a:rPr lang="en-US" altLang="zh-CN" sz="1400" dirty="0"/>
              <a:t>     has to discard and redownload all segments with higher indexes</a:t>
            </a:r>
          </a:p>
          <a:p>
            <a:r>
              <a:rPr lang="en-US" altLang="zh-CN" sz="1400" dirty="0"/>
              <a:t>     than the first chosen one.  </a:t>
            </a:r>
          </a:p>
        </p:txBody>
      </p:sp>
    </p:spTree>
    <p:extLst>
      <p:ext uri="{BB962C8B-B14F-4D97-AF65-F5344CB8AC3E}">
        <p14:creationId xmlns:p14="http://schemas.microsoft.com/office/powerpoint/2010/main" val="1026587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7E270130-6D4A-43D8-AAFC-4B766D466A11}"/>
              </a:ext>
            </a:extLst>
          </p:cNvPr>
          <p:cNvSpPr txBox="1"/>
          <p:nvPr/>
        </p:nvSpPr>
        <p:spPr>
          <a:xfrm>
            <a:off x="1047570" y="562823"/>
            <a:ext cx="3684860" cy="369332"/>
          </a:xfrm>
          <a:prstGeom prst="rect">
            <a:avLst/>
          </a:prstGeom>
          <a:noFill/>
        </p:spPr>
        <p:txBody>
          <a:bodyPr wrap="square" rtlCol="0">
            <a:spAutoFit/>
          </a:bodyPr>
          <a:lstStyle/>
          <a:p>
            <a:r>
              <a:rPr lang="en-US" altLang="zh-CN" dirty="0">
                <a:solidFill>
                  <a:srgbClr val="002060"/>
                </a:solidFill>
              </a:rPr>
              <a:t>QOE ISSUES: DEEP DIVE &amp;&amp; SR</a:t>
            </a:r>
            <a:endParaRPr lang="zh-CN" altLang="en-US" dirty="0">
              <a:solidFill>
                <a:srgbClr val="002060"/>
              </a:solidFill>
            </a:endParaRPr>
          </a:p>
        </p:txBody>
      </p:sp>
      <p:sp>
        <p:nvSpPr>
          <p:cNvPr id="10" name="文本框 9">
            <a:extLst>
              <a:ext uri="{FF2B5EF4-FFF2-40B4-BE49-F238E27FC236}">
                <a16:creationId xmlns:a16="http://schemas.microsoft.com/office/drawing/2014/main" xmlns="" id="{87589AAF-B565-4B77-B0EE-C686CEB6F4EA}"/>
              </a:ext>
            </a:extLst>
          </p:cNvPr>
          <p:cNvSpPr txBox="1"/>
          <p:nvPr/>
        </p:nvSpPr>
        <p:spPr>
          <a:xfrm>
            <a:off x="1237673" y="1665130"/>
            <a:ext cx="7705812" cy="369332"/>
          </a:xfrm>
          <a:prstGeom prst="rect">
            <a:avLst/>
          </a:prstGeom>
          <a:noFill/>
        </p:spPr>
        <p:txBody>
          <a:bodyPr wrap="square" rtlCol="0">
            <a:spAutoFit/>
          </a:bodyPr>
          <a:lstStyle/>
          <a:p>
            <a:r>
              <a:rPr lang="en-US" altLang="zh-CN" b="1" dirty="0"/>
              <a:t>SR Best practices and improvement evaluation</a:t>
            </a:r>
          </a:p>
        </p:txBody>
      </p:sp>
      <p:sp>
        <p:nvSpPr>
          <p:cNvPr id="3" name="矩形 2">
            <a:extLst>
              <a:ext uri="{FF2B5EF4-FFF2-40B4-BE49-F238E27FC236}">
                <a16:creationId xmlns:a16="http://schemas.microsoft.com/office/drawing/2014/main" xmlns="" id="{7FA65622-A70C-48D6-B6FC-0AE2DBFC5A4A}"/>
              </a:ext>
            </a:extLst>
          </p:cNvPr>
          <p:cNvSpPr/>
          <p:nvPr/>
        </p:nvSpPr>
        <p:spPr>
          <a:xfrm>
            <a:off x="1237673" y="2191803"/>
            <a:ext cx="6096000" cy="1384995"/>
          </a:xfrm>
          <a:prstGeom prst="rect">
            <a:avLst/>
          </a:prstGeom>
        </p:spPr>
        <p:txBody>
          <a:bodyPr>
            <a:spAutoFit/>
          </a:bodyPr>
          <a:lstStyle/>
          <a:p>
            <a:r>
              <a:rPr lang="en-US" altLang="zh-CN" sz="1400" dirty="0"/>
              <a:t>      As an example, when segments are discarded from the buffer, their track information is recorded. Later if the track selection logic determines to redownloaded them with quality no higher than the discarded ones, we change the track selection to select the track of the discarded segment so that they can be recovered directly from the local cache on the device without sending traffic to the network.</a:t>
            </a:r>
            <a:endParaRPr lang="zh-CN" altLang="en-US" sz="1400" dirty="0"/>
          </a:p>
        </p:txBody>
      </p:sp>
      <p:sp>
        <p:nvSpPr>
          <p:cNvPr id="4" name="矩形 3">
            <a:extLst>
              <a:ext uri="{FF2B5EF4-FFF2-40B4-BE49-F238E27FC236}">
                <a16:creationId xmlns:a16="http://schemas.microsoft.com/office/drawing/2014/main" xmlns="" id="{E9BABAF0-034F-417E-8FFB-E6493CCC03A0}"/>
              </a:ext>
            </a:extLst>
          </p:cNvPr>
          <p:cNvSpPr/>
          <p:nvPr/>
        </p:nvSpPr>
        <p:spPr>
          <a:xfrm>
            <a:off x="1237673" y="3854164"/>
            <a:ext cx="6096000" cy="1169551"/>
          </a:xfrm>
          <a:prstGeom prst="rect">
            <a:avLst/>
          </a:prstGeom>
        </p:spPr>
        <p:txBody>
          <a:bodyPr>
            <a:spAutoFit/>
          </a:bodyPr>
          <a:lstStyle/>
          <a:p>
            <a:r>
              <a:rPr lang="en-US" altLang="zh-CN" sz="1400" dirty="0"/>
              <a:t>     To evaluate the QoE impact of the improved SR algorithm, we</a:t>
            </a:r>
          </a:p>
          <a:p>
            <a:r>
              <a:rPr lang="en-US" altLang="zh-CN" sz="1400" dirty="0"/>
              <a:t>play a publicly available DASH stream [7] using the 14 collected</a:t>
            </a:r>
          </a:p>
          <a:p>
            <a:r>
              <a:rPr lang="en-US" altLang="zh-CN" sz="1400" dirty="0"/>
              <a:t>real world bandwidth profiles. We find that, across the profiles, the</a:t>
            </a:r>
          </a:p>
          <a:p>
            <a:r>
              <a:rPr lang="en-US" altLang="zh-CN" sz="1400" dirty="0"/>
              <a:t>median and 90th percentile improvements in average bitrate are</a:t>
            </a:r>
          </a:p>
          <a:p>
            <a:r>
              <a:rPr lang="en-US" altLang="zh-CN" sz="1400" dirty="0"/>
              <a:t>11.6% and 20.9% respectively.</a:t>
            </a:r>
            <a:endParaRPr lang="zh-CN" altLang="en-US" sz="1400" dirty="0"/>
          </a:p>
        </p:txBody>
      </p:sp>
    </p:spTree>
    <p:extLst>
      <p:ext uri="{BB962C8B-B14F-4D97-AF65-F5344CB8AC3E}">
        <p14:creationId xmlns:p14="http://schemas.microsoft.com/office/powerpoint/2010/main" val="3595285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110331B4-CC0A-4693-B22C-1B9DAB40F5B3}"/>
              </a:ext>
            </a:extLst>
          </p:cNvPr>
          <p:cNvSpPr txBox="1"/>
          <p:nvPr/>
        </p:nvSpPr>
        <p:spPr>
          <a:xfrm>
            <a:off x="1047570" y="1301487"/>
            <a:ext cx="6991928" cy="461665"/>
          </a:xfrm>
          <a:prstGeom prst="rect">
            <a:avLst/>
          </a:prstGeom>
          <a:noFill/>
        </p:spPr>
        <p:txBody>
          <a:bodyPr wrap="square" rtlCol="0">
            <a:spAutoFit/>
          </a:bodyPr>
          <a:lstStyle/>
          <a:p>
            <a:r>
              <a:rPr lang="en-US" altLang="zh-CN" sz="2400" b="1" dirty="0">
                <a:solidFill>
                  <a:schemeClr val="accent1">
                    <a:lumMod val="75000"/>
                  </a:schemeClr>
                </a:solidFill>
              </a:rPr>
              <a:t>Using Declared vs. Actual Bitrate</a:t>
            </a:r>
            <a:endParaRPr lang="zh-CN" altLang="en-US" sz="2400" b="1" dirty="0">
              <a:solidFill>
                <a:schemeClr val="accent1">
                  <a:lumMod val="75000"/>
                </a:schemeClr>
              </a:solidFill>
            </a:endParaRPr>
          </a:p>
        </p:txBody>
      </p:sp>
      <p:sp>
        <p:nvSpPr>
          <p:cNvPr id="9" name="文本框 8">
            <a:extLst>
              <a:ext uri="{FF2B5EF4-FFF2-40B4-BE49-F238E27FC236}">
                <a16:creationId xmlns:a16="http://schemas.microsoft.com/office/drawing/2014/main" xmlns="" id="{7E270130-6D4A-43D8-AAFC-4B766D466A11}"/>
              </a:ext>
            </a:extLst>
          </p:cNvPr>
          <p:cNvSpPr txBox="1"/>
          <p:nvPr/>
        </p:nvSpPr>
        <p:spPr>
          <a:xfrm>
            <a:off x="1047570" y="562823"/>
            <a:ext cx="6055194" cy="369332"/>
          </a:xfrm>
          <a:prstGeom prst="rect">
            <a:avLst/>
          </a:prstGeom>
          <a:noFill/>
        </p:spPr>
        <p:txBody>
          <a:bodyPr wrap="square" rtlCol="0">
            <a:spAutoFit/>
          </a:bodyPr>
          <a:lstStyle/>
          <a:p>
            <a:r>
              <a:rPr lang="en-US" altLang="zh-CN" dirty="0">
                <a:solidFill>
                  <a:srgbClr val="002060"/>
                </a:solidFill>
              </a:rPr>
              <a:t>QOE ISSUES: DEEP DIVE &amp;&amp; Declared vs Actual Bitrate</a:t>
            </a:r>
            <a:endParaRPr lang="zh-CN" altLang="en-US" dirty="0">
              <a:solidFill>
                <a:srgbClr val="002060"/>
              </a:solidFill>
            </a:endParaRPr>
          </a:p>
        </p:txBody>
      </p:sp>
      <p:sp>
        <p:nvSpPr>
          <p:cNvPr id="3" name="矩形 2">
            <a:extLst>
              <a:ext uri="{FF2B5EF4-FFF2-40B4-BE49-F238E27FC236}">
                <a16:creationId xmlns:a16="http://schemas.microsoft.com/office/drawing/2014/main" xmlns="" id="{30918825-82AB-47F8-B973-386572AC88F2}"/>
              </a:ext>
            </a:extLst>
          </p:cNvPr>
          <p:cNvSpPr/>
          <p:nvPr/>
        </p:nvSpPr>
        <p:spPr>
          <a:xfrm>
            <a:off x="1200728" y="1831262"/>
            <a:ext cx="6096000" cy="800219"/>
          </a:xfrm>
          <a:prstGeom prst="rect">
            <a:avLst/>
          </a:prstGeom>
        </p:spPr>
        <p:txBody>
          <a:bodyPr>
            <a:spAutoFit/>
          </a:bodyPr>
          <a:lstStyle/>
          <a:p>
            <a:r>
              <a:rPr lang="en-US" altLang="zh-CN" sz="1400" dirty="0"/>
              <a:t>    we find that the adaptation logic in some players such as D2 relies purely on the declared bitrate to make track selection decisions, leading to suboptimal QoE</a:t>
            </a:r>
            <a:r>
              <a:rPr lang="en-US" altLang="zh-CN" dirty="0">
                <a:latin typeface="LinLibertineT"/>
              </a:rPr>
              <a:t>.</a:t>
            </a:r>
            <a:endParaRPr lang="zh-CN" altLang="en-US" dirty="0"/>
          </a:p>
        </p:txBody>
      </p:sp>
      <p:pic>
        <p:nvPicPr>
          <p:cNvPr id="4" name="图片 3">
            <a:extLst>
              <a:ext uri="{FF2B5EF4-FFF2-40B4-BE49-F238E27FC236}">
                <a16:creationId xmlns:a16="http://schemas.microsoft.com/office/drawing/2014/main" xmlns="" id="{381BF158-F4A4-41E7-A8C2-1DB1709F4CB4}"/>
              </a:ext>
            </a:extLst>
          </p:cNvPr>
          <p:cNvPicPr>
            <a:picLocks noChangeAspect="1"/>
          </p:cNvPicPr>
          <p:nvPr/>
        </p:nvPicPr>
        <p:blipFill>
          <a:blip r:embed="rId2"/>
          <a:stretch>
            <a:fillRect/>
          </a:stretch>
        </p:blipFill>
        <p:spPr>
          <a:xfrm>
            <a:off x="1047570" y="3036388"/>
            <a:ext cx="5260088" cy="2620410"/>
          </a:xfrm>
          <a:prstGeom prst="rect">
            <a:avLst/>
          </a:prstGeom>
        </p:spPr>
      </p:pic>
      <p:sp>
        <p:nvSpPr>
          <p:cNvPr id="6" name="矩形 5">
            <a:extLst>
              <a:ext uri="{FF2B5EF4-FFF2-40B4-BE49-F238E27FC236}">
                <a16:creationId xmlns:a16="http://schemas.microsoft.com/office/drawing/2014/main" xmlns="" id="{E76F0687-CE30-4F37-9C66-C68EA321AEB3}"/>
              </a:ext>
            </a:extLst>
          </p:cNvPr>
          <p:cNvSpPr/>
          <p:nvPr/>
        </p:nvSpPr>
        <p:spPr>
          <a:xfrm>
            <a:off x="6437746" y="3211011"/>
            <a:ext cx="5338618" cy="738664"/>
          </a:xfrm>
          <a:prstGeom prst="rect">
            <a:avLst/>
          </a:prstGeom>
        </p:spPr>
        <p:txBody>
          <a:bodyPr wrap="square">
            <a:spAutoFit/>
          </a:bodyPr>
          <a:lstStyle/>
          <a:p>
            <a:r>
              <a:rPr lang="en-US" altLang="zh-CN" sz="1400" dirty="0">
                <a:solidFill>
                  <a:schemeClr val="accent1"/>
                </a:solidFill>
              </a:rPr>
              <a:t>comparing these two variants, each track in variant 1 has the same declared bitrate as the track of the same level in variant 2, but the actual bitrate is the same as that of the next lower track in variant 2.</a:t>
            </a:r>
            <a:endParaRPr lang="zh-CN" altLang="en-US" sz="1400" dirty="0">
              <a:solidFill>
                <a:schemeClr val="accent1"/>
              </a:solidFill>
            </a:endParaRPr>
          </a:p>
        </p:txBody>
      </p:sp>
      <p:sp>
        <p:nvSpPr>
          <p:cNvPr id="7" name="矩形 6">
            <a:extLst>
              <a:ext uri="{FF2B5EF4-FFF2-40B4-BE49-F238E27FC236}">
                <a16:creationId xmlns:a16="http://schemas.microsoft.com/office/drawing/2014/main" xmlns="" id="{9924B4CE-12F5-46E2-9461-D65286E14F94}"/>
              </a:ext>
            </a:extLst>
          </p:cNvPr>
          <p:cNvSpPr/>
          <p:nvPr/>
        </p:nvSpPr>
        <p:spPr>
          <a:xfrm>
            <a:off x="6437746" y="4443427"/>
            <a:ext cx="4988415" cy="954107"/>
          </a:xfrm>
          <a:prstGeom prst="rect">
            <a:avLst/>
          </a:prstGeom>
          <a:ln w="28575">
            <a:solidFill>
              <a:schemeClr val="tx1"/>
            </a:solidFill>
          </a:ln>
        </p:spPr>
        <p:txBody>
          <a:bodyPr wrap="square">
            <a:spAutoFit/>
          </a:bodyPr>
          <a:lstStyle/>
          <a:p>
            <a:r>
              <a:rPr lang="en-US" altLang="zh-CN" sz="1400" b="1" dirty="0">
                <a:solidFill>
                  <a:schemeClr val="accent2">
                    <a:lumMod val="75000"/>
                  </a:schemeClr>
                </a:solidFill>
              </a:rPr>
              <a:t>This suggests that it only considers the declared bitrate in its decision on which track to select next, else the player would select tracks with different levels for the two variants but with the same actual bitrate.</a:t>
            </a:r>
            <a:endParaRPr lang="zh-CN" altLang="en-US" sz="1400" b="1" dirty="0">
              <a:solidFill>
                <a:schemeClr val="accent2">
                  <a:lumMod val="75000"/>
                </a:schemeClr>
              </a:solidFill>
            </a:endParaRPr>
          </a:p>
        </p:txBody>
      </p:sp>
    </p:spTree>
    <p:extLst>
      <p:ext uri="{BB962C8B-B14F-4D97-AF65-F5344CB8AC3E}">
        <p14:creationId xmlns:p14="http://schemas.microsoft.com/office/powerpoint/2010/main" val="376747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2817091" cy="369332"/>
          </a:xfrm>
          <a:prstGeom prst="rect">
            <a:avLst/>
          </a:prstGeom>
          <a:noFill/>
        </p:spPr>
        <p:txBody>
          <a:bodyPr wrap="square" rtlCol="0">
            <a:spAutoFit/>
          </a:bodyPr>
          <a:lstStyle/>
          <a:p>
            <a:r>
              <a:rPr lang="en-US" altLang="zh-CN" dirty="0" smtClean="0">
                <a:solidFill>
                  <a:srgbClr val="002060"/>
                </a:solidFill>
              </a:rPr>
              <a:t>Summarize some Findings</a:t>
            </a:r>
            <a:endParaRPr lang="zh-CN" altLang="en-US" dirty="0">
              <a:solidFill>
                <a:srgbClr val="002060"/>
              </a:solidFill>
            </a:endParaRPr>
          </a:p>
        </p:txBody>
      </p:sp>
      <p:sp>
        <p:nvSpPr>
          <p:cNvPr id="8" name="文本框 7">
            <a:extLst>
              <a:ext uri="{FF2B5EF4-FFF2-40B4-BE49-F238E27FC236}">
                <a16:creationId xmlns:a16="http://schemas.microsoft.com/office/drawing/2014/main" xmlns="" id="{E379E921-F554-4E29-B0DB-0BE799A8F8B0}"/>
              </a:ext>
            </a:extLst>
          </p:cNvPr>
          <p:cNvSpPr txBox="1"/>
          <p:nvPr/>
        </p:nvSpPr>
        <p:spPr>
          <a:xfrm>
            <a:off x="1189608" y="1757779"/>
            <a:ext cx="6951215" cy="369332"/>
          </a:xfrm>
          <a:prstGeom prst="rect">
            <a:avLst/>
          </a:prstGeom>
          <a:noFill/>
        </p:spPr>
        <p:txBody>
          <a:bodyPr wrap="square" rtlCol="0">
            <a:spAutoFit/>
          </a:bodyPr>
          <a:lstStyle/>
          <a:p>
            <a:r>
              <a:rPr lang="en-US" altLang="zh-CN" dirty="0"/>
              <a:t>• </a:t>
            </a:r>
            <a:r>
              <a:rPr lang="en-US" altLang="zh-CN" sz="1600" dirty="0"/>
              <a:t>To improve quality , some apps perform Segment Replacement (SR)</a:t>
            </a:r>
            <a:endParaRPr lang="zh-CN" altLang="en-US" sz="1600" dirty="0"/>
          </a:p>
        </p:txBody>
      </p:sp>
      <p:sp>
        <p:nvSpPr>
          <p:cNvPr id="11" name="文本框 10">
            <a:extLst>
              <a:ext uri="{FF2B5EF4-FFF2-40B4-BE49-F238E27FC236}">
                <a16:creationId xmlns:a16="http://schemas.microsoft.com/office/drawing/2014/main" xmlns="" id="{8068E02C-38DB-4275-9840-BDE39D5CBA40}"/>
              </a:ext>
            </a:extLst>
          </p:cNvPr>
          <p:cNvSpPr txBox="1"/>
          <p:nvPr/>
        </p:nvSpPr>
        <p:spPr>
          <a:xfrm>
            <a:off x="1189608" y="2416207"/>
            <a:ext cx="6951215" cy="369332"/>
          </a:xfrm>
          <a:prstGeom prst="rect">
            <a:avLst/>
          </a:prstGeom>
          <a:noFill/>
        </p:spPr>
        <p:txBody>
          <a:bodyPr wrap="square" rtlCol="0">
            <a:spAutoFit/>
          </a:bodyPr>
          <a:lstStyle/>
          <a:p>
            <a:r>
              <a:rPr lang="en-US" altLang="zh-CN" dirty="0"/>
              <a:t>• </a:t>
            </a:r>
            <a:r>
              <a:rPr lang="en-US" altLang="zh-CN" sz="1600" dirty="0"/>
              <a:t>Some Services use Variable Bitrate (VBR) encoding</a:t>
            </a:r>
            <a:endParaRPr lang="zh-CN" altLang="en-US" sz="1600" dirty="0"/>
          </a:p>
        </p:txBody>
      </p:sp>
      <p:sp>
        <p:nvSpPr>
          <p:cNvPr id="12" name="文本框 11">
            <a:extLst>
              <a:ext uri="{FF2B5EF4-FFF2-40B4-BE49-F238E27FC236}">
                <a16:creationId xmlns:a16="http://schemas.microsoft.com/office/drawing/2014/main" xmlns="" id="{05353CB2-A907-4FA0-B10B-0106CF9CE95B}"/>
              </a:ext>
            </a:extLst>
          </p:cNvPr>
          <p:cNvSpPr txBox="1"/>
          <p:nvPr/>
        </p:nvSpPr>
        <p:spPr>
          <a:xfrm>
            <a:off x="1189608" y="3059668"/>
            <a:ext cx="6951215" cy="369332"/>
          </a:xfrm>
          <a:prstGeom prst="rect">
            <a:avLst/>
          </a:prstGeom>
          <a:noFill/>
        </p:spPr>
        <p:txBody>
          <a:bodyPr wrap="square" rtlCol="0">
            <a:spAutoFit/>
          </a:bodyPr>
          <a:lstStyle/>
          <a:p>
            <a:r>
              <a:rPr lang="en-US" altLang="zh-CN" dirty="0"/>
              <a:t>• Players wait a minimum number of seconds before playback</a:t>
            </a:r>
            <a:endParaRPr lang="zh-CN" altLang="en-US" sz="1600" dirty="0"/>
          </a:p>
        </p:txBody>
      </p:sp>
      <p:sp>
        <p:nvSpPr>
          <p:cNvPr id="13" name="文本框 12">
            <a:extLst>
              <a:ext uri="{FF2B5EF4-FFF2-40B4-BE49-F238E27FC236}">
                <a16:creationId xmlns:a16="http://schemas.microsoft.com/office/drawing/2014/main" xmlns="" id="{9ED4584E-CA9D-4546-B7DA-48FFAB761026}"/>
              </a:ext>
            </a:extLst>
          </p:cNvPr>
          <p:cNvSpPr txBox="1"/>
          <p:nvPr/>
        </p:nvSpPr>
        <p:spPr>
          <a:xfrm>
            <a:off x="1189608" y="3807897"/>
            <a:ext cx="9215021" cy="369332"/>
          </a:xfrm>
          <a:prstGeom prst="rect">
            <a:avLst/>
          </a:prstGeom>
          <a:noFill/>
        </p:spPr>
        <p:txBody>
          <a:bodyPr wrap="square" rtlCol="0">
            <a:spAutoFit/>
          </a:bodyPr>
          <a:lstStyle/>
          <a:p>
            <a:r>
              <a:rPr lang="en-US" altLang="zh-CN" dirty="0"/>
              <a:t>• Inadequate sync between multiple TCP connections and downloads lead to stalls</a:t>
            </a:r>
            <a:endParaRPr lang="zh-CN" altLang="en-US" sz="1600" dirty="0"/>
          </a:p>
        </p:txBody>
      </p:sp>
      <p:sp>
        <p:nvSpPr>
          <p:cNvPr id="14" name="文本框 13">
            <a:extLst>
              <a:ext uri="{FF2B5EF4-FFF2-40B4-BE49-F238E27FC236}">
                <a16:creationId xmlns:a16="http://schemas.microsoft.com/office/drawing/2014/main" xmlns="" id="{F431BE24-5A35-4881-B55D-1500B0B9D0A6}"/>
              </a:ext>
            </a:extLst>
          </p:cNvPr>
          <p:cNvSpPr txBox="1"/>
          <p:nvPr/>
        </p:nvSpPr>
        <p:spPr>
          <a:xfrm>
            <a:off x="1189607" y="4675520"/>
            <a:ext cx="9215021" cy="369332"/>
          </a:xfrm>
          <a:prstGeom prst="rect">
            <a:avLst/>
          </a:prstGeom>
          <a:noFill/>
        </p:spPr>
        <p:txBody>
          <a:bodyPr wrap="square" rtlCol="0">
            <a:spAutoFit/>
          </a:bodyPr>
          <a:lstStyle/>
          <a:p>
            <a:r>
              <a:rPr lang="en-US" altLang="zh-CN" dirty="0"/>
              <a:t>• A suboptimal buffer-based downloads  strategy </a:t>
            </a:r>
            <a:endParaRPr lang="zh-CN" altLang="en-US" sz="1600" dirty="0"/>
          </a:p>
        </p:txBody>
      </p:sp>
    </p:spTree>
    <p:extLst>
      <p:ext uri="{BB962C8B-B14F-4D97-AF65-F5344CB8AC3E}">
        <p14:creationId xmlns:p14="http://schemas.microsoft.com/office/powerpoint/2010/main" val="1974036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7E270130-6D4A-43D8-AAFC-4B766D466A11}"/>
              </a:ext>
            </a:extLst>
          </p:cNvPr>
          <p:cNvSpPr txBox="1"/>
          <p:nvPr/>
        </p:nvSpPr>
        <p:spPr>
          <a:xfrm>
            <a:off x="1047570" y="562823"/>
            <a:ext cx="6055194" cy="369332"/>
          </a:xfrm>
          <a:prstGeom prst="rect">
            <a:avLst/>
          </a:prstGeom>
          <a:noFill/>
        </p:spPr>
        <p:txBody>
          <a:bodyPr wrap="square" rtlCol="0">
            <a:spAutoFit/>
          </a:bodyPr>
          <a:lstStyle/>
          <a:p>
            <a:r>
              <a:rPr lang="en-US" altLang="zh-CN" dirty="0">
                <a:solidFill>
                  <a:srgbClr val="002060"/>
                </a:solidFill>
              </a:rPr>
              <a:t>QOE ISSUES: DEEP DIVE &amp;&amp; Declared vs Actual Bitrate</a:t>
            </a:r>
            <a:endParaRPr lang="zh-CN" altLang="en-US" dirty="0">
              <a:solidFill>
                <a:srgbClr val="002060"/>
              </a:solidFill>
            </a:endParaRPr>
          </a:p>
        </p:txBody>
      </p:sp>
      <p:sp>
        <p:nvSpPr>
          <p:cNvPr id="2" name="文本框 1">
            <a:extLst>
              <a:ext uri="{FF2B5EF4-FFF2-40B4-BE49-F238E27FC236}">
                <a16:creationId xmlns:a16="http://schemas.microsoft.com/office/drawing/2014/main" xmlns="" id="{02E7A740-1161-4911-8DE7-5273F572EC98}"/>
              </a:ext>
            </a:extLst>
          </p:cNvPr>
          <p:cNvSpPr txBox="1"/>
          <p:nvPr/>
        </p:nvSpPr>
        <p:spPr>
          <a:xfrm>
            <a:off x="1249245" y="1301487"/>
            <a:ext cx="4636655" cy="369332"/>
          </a:xfrm>
          <a:prstGeom prst="rect">
            <a:avLst/>
          </a:prstGeom>
          <a:noFill/>
        </p:spPr>
        <p:txBody>
          <a:bodyPr wrap="square" rtlCol="0">
            <a:spAutoFit/>
          </a:bodyPr>
          <a:lstStyle/>
          <a:p>
            <a:r>
              <a:rPr lang="en-US" altLang="zh-CN" b="1" dirty="0"/>
              <a:t>Consider the actual bitrate</a:t>
            </a:r>
            <a:endParaRPr lang="zh-CN" altLang="en-US" b="1" dirty="0"/>
          </a:p>
        </p:txBody>
      </p:sp>
      <p:sp>
        <p:nvSpPr>
          <p:cNvPr id="11" name="矩形 10">
            <a:extLst>
              <a:ext uri="{FF2B5EF4-FFF2-40B4-BE49-F238E27FC236}">
                <a16:creationId xmlns:a16="http://schemas.microsoft.com/office/drawing/2014/main" xmlns="" id="{9472F995-EF42-4642-8899-976B1C920320}"/>
              </a:ext>
            </a:extLst>
          </p:cNvPr>
          <p:cNvSpPr/>
          <p:nvPr/>
        </p:nvSpPr>
        <p:spPr>
          <a:xfrm>
            <a:off x="1249245" y="1766976"/>
            <a:ext cx="6096000" cy="1384995"/>
          </a:xfrm>
          <a:prstGeom prst="rect">
            <a:avLst/>
          </a:prstGeom>
        </p:spPr>
        <p:txBody>
          <a:bodyPr>
            <a:spAutoFit/>
          </a:bodyPr>
          <a:lstStyle/>
          <a:p>
            <a:r>
              <a:rPr lang="en-US" altLang="zh-CN" sz="1400" dirty="0"/>
              <a:t>      To evaluate the performance, we VBR-encode the Sintel test video [14]</a:t>
            </a:r>
          </a:p>
          <a:p>
            <a:r>
              <a:rPr lang="en-US" altLang="zh-CN" sz="1400" dirty="0"/>
              <a:t>and create an HLS stream consisting of 7 tracks. For each track we set the peak bitrate (and therefore the declared bitrate) to be twice of the average bitrate . We play the video both with the default adaptation algorithm and the modified algorithm that considers actual bitrate using the 14 collected network profiles.</a:t>
            </a:r>
            <a:endParaRPr lang="zh-CN" altLang="en-US" sz="1400" dirty="0"/>
          </a:p>
        </p:txBody>
      </p:sp>
      <p:pic>
        <p:nvPicPr>
          <p:cNvPr id="12" name="图片 11">
            <a:extLst>
              <a:ext uri="{FF2B5EF4-FFF2-40B4-BE49-F238E27FC236}">
                <a16:creationId xmlns:a16="http://schemas.microsoft.com/office/drawing/2014/main" xmlns="" id="{32FF4D09-8421-47A9-B645-A2E72283E59E}"/>
              </a:ext>
            </a:extLst>
          </p:cNvPr>
          <p:cNvPicPr>
            <a:picLocks noChangeAspect="1"/>
          </p:cNvPicPr>
          <p:nvPr/>
        </p:nvPicPr>
        <p:blipFill>
          <a:blip r:embed="rId2"/>
          <a:stretch>
            <a:fillRect/>
          </a:stretch>
        </p:blipFill>
        <p:spPr>
          <a:xfrm>
            <a:off x="5241758" y="3031898"/>
            <a:ext cx="4798102" cy="3392174"/>
          </a:xfrm>
          <a:prstGeom prst="rect">
            <a:avLst/>
          </a:prstGeom>
        </p:spPr>
      </p:pic>
      <p:sp>
        <p:nvSpPr>
          <p:cNvPr id="13" name="矩形 12">
            <a:extLst>
              <a:ext uri="{FF2B5EF4-FFF2-40B4-BE49-F238E27FC236}">
                <a16:creationId xmlns:a16="http://schemas.microsoft.com/office/drawing/2014/main" xmlns="" id="{6FA82B46-4CFE-4E10-BD30-D0ED32B78E97}"/>
              </a:ext>
            </a:extLst>
          </p:cNvPr>
          <p:cNvSpPr/>
          <p:nvPr/>
        </p:nvSpPr>
        <p:spPr>
          <a:xfrm>
            <a:off x="1047570" y="4141690"/>
            <a:ext cx="4184073" cy="646331"/>
          </a:xfrm>
          <a:prstGeom prst="rect">
            <a:avLst/>
          </a:prstGeom>
          <a:ln w="19050">
            <a:solidFill>
              <a:schemeClr val="tx1"/>
            </a:solidFill>
          </a:ln>
        </p:spPr>
        <p:txBody>
          <a:bodyPr wrap="square">
            <a:spAutoFit/>
          </a:bodyPr>
          <a:lstStyle/>
          <a:p>
            <a:r>
              <a:rPr lang="en-US" altLang="zh-CN" dirty="0">
                <a:solidFill>
                  <a:schemeClr val="accent2">
                    <a:lumMod val="75000"/>
                  </a:schemeClr>
                </a:solidFill>
                <a:latin typeface="LinLibertineT"/>
              </a:rPr>
              <a:t>Across the 14 network profiles the median of average bitrate improvements is 10.22%.</a:t>
            </a:r>
            <a:endParaRPr lang="zh-CN" altLang="en-US" dirty="0">
              <a:solidFill>
                <a:schemeClr val="accent2">
                  <a:lumMod val="75000"/>
                </a:schemeClr>
              </a:solidFill>
            </a:endParaRPr>
          </a:p>
        </p:txBody>
      </p:sp>
    </p:spTree>
    <p:extLst>
      <p:ext uri="{BB962C8B-B14F-4D97-AF65-F5344CB8AC3E}">
        <p14:creationId xmlns:p14="http://schemas.microsoft.com/office/powerpoint/2010/main" val="127484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110331B4-CC0A-4693-B22C-1B9DAB40F5B3}"/>
              </a:ext>
            </a:extLst>
          </p:cNvPr>
          <p:cNvSpPr txBox="1"/>
          <p:nvPr/>
        </p:nvSpPr>
        <p:spPr>
          <a:xfrm>
            <a:off x="1047570" y="1301487"/>
            <a:ext cx="6991928" cy="461665"/>
          </a:xfrm>
          <a:prstGeom prst="rect">
            <a:avLst/>
          </a:prstGeom>
          <a:noFill/>
        </p:spPr>
        <p:txBody>
          <a:bodyPr wrap="square" rtlCol="0">
            <a:spAutoFit/>
          </a:bodyPr>
          <a:lstStyle/>
          <a:p>
            <a:r>
              <a:rPr lang="en-US" altLang="zh-CN" sz="2400" b="1" dirty="0">
                <a:solidFill>
                  <a:schemeClr val="accent1">
                    <a:lumMod val="75000"/>
                  </a:schemeClr>
                </a:solidFill>
              </a:rPr>
              <a:t>Improving Startup Logic</a:t>
            </a:r>
            <a:endParaRPr lang="zh-CN" altLang="en-US" sz="2400" b="1" dirty="0">
              <a:solidFill>
                <a:schemeClr val="accent1">
                  <a:lumMod val="75000"/>
                </a:schemeClr>
              </a:solidFill>
            </a:endParaRPr>
          </a:p>
        </p:txBody>
      </p:sp>
      <p:sp>
        <p:nvSpPr>
          <p:cNvPr id="9" name="文本框 8">
            <a:extLst>
              <a:ext uri="{FF2B5EF4-FFF2-40B4-BE49-F238E27FC236}">
                <a16:creationId xmlns:a16="http://schemas.microsoft.com/office/drawing/2014/main" xmlns="" id="{7E270130-6D4A-43D8-AAFC-4B766D466A11}"/>
              </a:ext>
            </a:extLst>
          </p:cNvPr>
          <p:cNvSpPr txBox="1"/>
          <p:nvPr/>
        </p:nvSpPr>
        <p:spPr>
          <a:xfrm>
            <a:off x="1047570" y="562823"/>
            <a:ext cx="6055194" cy="369332"/>
          </a:xfrm>
          <a:prstGeom prst="rect">
            <a:avLst/>
          </a:prstGeom>
          <a:noFill/>
        </p:spPr>
        <p:txBody>
          <a:bodyPr wrap="square" rtlCol="0">
            <a:spAutoFit/>
          </a:bodyPr>
          <a:lstStyle/>
          <a:p>
            <a:r>
              <a:rPr lang="en-US" altLang="zh-CN" dirty="0">
                <a:solidFill>
                  <a:srgbClr val="002060"/>
                </a:solidFill>
              </a:rPr>
              <a:t>QOE ISSUES: DEEP DIVE &amp;&amp; improving startup logic</a:t>
            </a:r>
            <a:endParaRPr lang="zh-CN" altLang="en-US" dirty="0">
              <a:solidFill>
                <a:srgbClr val="002060"/>
              </a:solidFill>
            </a:endParaRPr>
          </a:p>
        </p:txBody>
      </p:sp>
      <p:sp>
        <p:nvSpPr>
          <p:cNvPr id="2" name="矩形 1">
            <a:extLst>
              <a:ext uri="{FF2B5EF4-FFF2-40B4-BE49-F238E27FC236}">
                <a16:creationId xmlns:a16="http://schemas.microsoft.com/office/drawing/2014/main" xmlns="" id="{53599995-FE39-4E00-8308-D53A9B64B542}"/>
              </a:ext>
            </a:extLst>
          </p:cNvPr>
          <p:cNvSpPr/>
          <p:nvPr/>
        </p:nvSpPr>
        <p:spPr>
          <a:xfrm>
            <a:off x="1302327" y="1763152"/>
            <a:ext cx="6096000" cy="523220"/>
          </a:xfrm>
          <a:prstGeom prst="rect">
            <a:avLst/>
          </a:prstGeom>
        </p:spPr>
        <p:txBody>
          <a:bodyPr>
            <a:spAutoFit/>
          </a:bodyPr>
          <a:lstStyle/>
          <a:p>
            <a:r>
              <a:rPr lang="en-US" altLang="zh-CN" sz="1400" dirty="0"/>
              <a:t>We find that some apps such as H3 always have stalls at the beginning of playback with certain network bandwidth profiles,</a:t>
            </a:r>
            <a:endParaRPr lang="zh-CN" altLang="en-US" sz="1400" dirty="0"/>
          </a:p>
        </p:txBody>
      </p:sp>
      <p:pic>
        <p:nvPicPr>
          <p:cNvPr id="10" name="图片 9">
            <a:extLst>
              <a:ext uri="{FF2B5EF4-FFF2-40B4-BE49-F238E27FC236}">
                <a16:creationId xmlns:a16="http://schemas.microsoft.com/office/drawing/2014/main" xmlns="" id="{9D8642D0-7C31-416D-BF74-DB537E97236F}"/>
              </a:ext>
            </a:extLst>
          </p:cNvPr>
          <p:cNvPicPr>
            <a:picLocks noChangeAspect="1"/>
          </p:cNvPicPr>
          <p:nvPr/>
        </p:nvPicPr>
        <p:blipFill>
          <a:blip r:embed="rId2"/>
          <a:stretch>
            <a:fillRect/>
          </a:stretch>
        </p:blipFill>
        <p:spPr>
          <a:xfrm>
            <a:off x="1385456" y="2762973"/>
            <a:ext cx="5013216" cy="3162872"/>
          </a:xfrm>
          <a:prstGeom prst="rect">
            <a:avLst/>
          </a:prstGeom>
        </p:spPr>
      </p:pic>
      <p:sp>
        <p:nvSpPr>
          <p:cNvPr id="11" name="矩形 10">
            <a:extLst>
              <a:ext uri="{FF2B5EF4-FFF2-40B4-BE49-F238E27FC236}">
                <a16:creationId xmlns:a16="http://schemas.microsoft.com/office/drawing/2014/main" xmlns="" id="{58AC225D-F84A-4585-A108-567F85116C54}"/>
              </a:ext>
            </a:extLst>
          </p:cNvPr>
          <p:cNvSpPr/>
          <p:nvPr/>
        </p:nvSpPr>
        <p:spPr>
          <a:xfrm>
            <a:off x="6003636" y="3167636"/>
            <a:ext cx="5384800" cy="1815882"/>
          </a:xfrm>
          <a:prstGeom prst="rect">
            <a:avLst/>
          </a:prstGeom>
        </p:spPr>
        <p:txBody>
          <a:bodyPr wrap="square">
            <a:spAutoFit/>
          </a:bodyPr>
          <a:lstStyle/>
          <a:p>
            <a:r>
              <a:rPr lang="en-US" altLang="zh-CN" sz="1400" dirty="0"/>
              <a:t>in Figure 14, H3 first selects the track with a bitrate around 1 </a:t>
            </a:r>
            <a:r>
              <a:rPr lang="en-US" altLang="zh-CN" sz="1400" dirty="0" err="1"/>
              <a:t>Mbps</a:t>
            </a:r>
            <a:r>
              <a:rPr lang="en-US" altLang="zh-CN" sz="1400" dirty="0"/>
              <a:t>,</a:t>
            </a:r>
          </a:p>
          <a:p>
            <a:r>
              <a:rPr lang="en-US" altLang="zh-CN" sz="1400" dirty="0"/>
              <a:t>which is higher than the available network bandwidth . It starts</a:t>
            </a:r>
          </a:p>
          <a:p>
            <a:r>
              <a:rPr lang="en-US" altLang="zh-CN" sz="1400" dirty="0"/>
              <a:t>playback after downloading the first segment. For the second segment it keeps selecting the same track as it may not yet have built up enough information about the actual network condition. As the network bandwidth is lower than selected bitrate, the buffer goes empty before the second segment is downloaded, leading to a stall.</a:t>
            </a:r>
            <a:endParaRPr lang="zh-CN" altLang="en-US" sz="1400" dirty="0"/>
          </a:p>
        </p:txBody>
      </p:sp>
    </p:spTree>
    <p:extLst>
      <p:ext uri="{BB962C8B-B14F-4D97-AF65-F5344CB8AC3E}">
        <p14:creationId xmlns:p14="http://schemas.microsoft.com/office/powerpoint/2010/main" val="5250751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7E270130-6D4A-43D8-AAFC-4B766D466A11}"/>
              </a:ext>
            </a:extLst>
          </p:cNvPr>
          <p:cNvSpPr txBox="1"/>
          <p:nvPr/>
        </p:nvSpPr>
        <p:spPr>
          <a:xfrm>
            <a:off x="1047570" y="562823"/>
            <a:ext cx="6055194" cy="369332"/>
          </a:xfrm>
          <a:prstGeom prst="rect">
            <a:avLst/>
          </a:prstGeom>
          <a:noFill/>
        </p:spPr>
        <p:txBody>
          <a:bodyPr wrap="square" rtlCol="0">
            <a:spAutoFit/>
          </a:bodyPr>
          <a:lstStyle/>
          <a:p>
            <a:r>
              <a:rPr lang="en-US" altLang="zh-CN" dirty="0">
                <a:solidFill>
                  <a:srgbClr val="002060"/>
                </a:solidFill>
              </a:rPr>
              <a:t>QOE ISSUES: DEEP DIVE &amp;&amp; improving startup logic</a:t>
            </a:r>
            <a:endParaRPr lang="zh-CN" altLang="en-US" dirty="0">
              <a:solidFill>
                <a:srgbClr val="002060"/>
              </a:solidFill>
            </a:endParaRPr>
          </a:p>
        </p:txBody>
      </p:sp>
      <p:sp>
        <p:nvSpPr>
          <p:cNvPr id="3" name="文本框 2">
            <a:extLst>
              <a:ext uri="{FF2B5EF4-FFF2-40B4-BE49-F238E27FC236}">
                <a16:creationId xmlns:a16="http://schemas.microsoft.com/office/drawing/2014/main" xmlns="" id="{B75E3120-F19E-4B9C-B068-7F2015C296CB}"/>
              </a:ext>
            </a:extLst>
          </p:cNvPr>
          <p:cNvSpPr txBox="1"/>
          <p:nvPr/>
        </p:nvSpPr>
        <p:spPr>
          <a:xfrm>
            <a:off x="1265382" y="1173138"/>
            <a:ext cx="3140363" cy="369332"/>
          </a:xfrm>
          <a:prstGeom prst="rect">
            <a:avLst/>
          </a:prstGeom>
          <a:noFill/>
        </p:spPr>
        <p:txBody>
          <a:bodyPr wrap="square" rtlCol="0">
            <a:spAutoFit/>
          </a:bodyPr>
          <a:lstStyle/>
          <a:p>
            <a:r>
              <a:rPr lang="en-US" altLang="zh-CN" b="1" dirty="0"/>
              <a:t>Findings</a:t>
            </a:r>
            <a:endParaRPr lang="zh-CN" altLang="en-US" b="1" dirty="0"/>
          </a:p>
        </p:txBody>
      </p:sp>
      <p:sp>
        <p:nvSpPr>
          <p:cNvPr id="4" name="矩形 3">
            <a:extLst>
              <a:ext uri="{FF2B5EF4-FFF2-40B4-BE49-F238E27FC236}">
                <a16:creationId xmlns:a16="http://schemas.microsoft.com/office/drawing/2014/main" xmlns="" id="{1FDCAE9D-2FBF-44ED-9B4B-CB9AAAEEAAB3}"/>
              </a:ext>
            </a:extLst>
          </p:cNvPr>
          <p:cNvSpPr/>
          <p:nvPr/>
        </p:nvSpPr>
        <p:spPr>
          <a:xfrm>
            <a:off x="1357745" y="1656047"/>
            <a:ext cx="6096000" cy="1384995"/>
          </a:xfrm>
          <a:prstGeom prst="rect">
            <a:avLst/>
          </a:prstGeom>
        </p:spPr>
        <p:txBody>
          <a:bodyPr>
            <a:spAutoFit/>
          </a:bodyPr>
          <a:lstStyle/>
          <a:p>
            <a:r>
              <a:rPr lang="en-US" altLang="zh-CN" sz="1400" dirty="0"/>
              <a:t>     We find H3 and H2 set similar startup buffer durations.</a:t>
            </a:r>
          </a:p>
          <a:p>
            <a:r>
              <a:rPr lang="en-US" altLang="zh-CN" sz="1400" dirty="0"/>
              <a:t>However, H2 does not encounter stalls with the same network,</a:t>
            </a:r>
          </a:p>
          <a:p>
            <a:r>
              <a:rPr lang="en-US" altLang="zh-CN" sz="1400" dirty="0"/>
              <a:t>while H3 does. Further analysis shows that each segment of H2 is</a:t>
            </a:r>
          </a:p>
          <a:p>
            <a:r>
              <a:rPr lang="en-US" altLang="zh-CN" sz="1400" dirty="0"/>
              <a:t>only 2 s long and it downloads 4 segments before starting playback,</a:t>
            </a:r>
          </a:p>
          <a:p>
            <a:r>
              <a:rPr lang="en-US" altLang="zh-CN" sz="1400" dirty="0"/>
              <a:t>while the segment duration for H3 is 9 s and it starts playback once</a:t>
            </a:r>
          </a:p>
          <a:p>
            <a:r>
              <a:rPr lang="en-US" altLang="zh-CN" sz="1400" dirty="0"/>
              <a:t>a single segment is downloaded.</a:t>
            </a:r>
            <a:endParaRPr lang="zh-CN" altLang="en-US" sz="1400" dirty="0"/>
          </a:p>
        </p:txBody>
      </p:sp>
      <p:sp>
        <p:nvSpPr>
          <p:cNvPr id="6" name="矩形 5">
            <a:extLst>
              <a:ext uri="{FF2B5EF4-FFF2-40B4-BE49-F238E27FC236}">
                <a16:creationId xmlns:a16="http://schemas.microsoft.com/office/drawing/2014/main" xmlns="" id="{4C9C914F-532D-4AE1-BFEE-D5480F323838}"/>
              </a:ext>
            </a:extLst>
          </p:cNvPr>
          <p:cNvSpPr/>
          <p:nvPr/>
        </p:nvSpPr>
        <p:spPr>
          <a:xfrm>
            <a:off x="1459345" y="3429000"/>
            <a:ext cx="6096000" cy="1754326"/>
          </a:xfrm>
          <a:prstGeom prst="rect">
            <a:avLst/>
          </a:prstGeom>
        </p:spPr>
        <p:txBody>
          <a:bodyPr>
            <a:spAutoFit/>
          </a:bodyPr>
          <a:lstStyle/>
          <a:p>
            <a:r>
              <a:rPr lang="en-US" altLang="zh-CN" dirty="0">
                <a:solidFill>
                  <a:schemeClr val="accent2">
                    <a:lumMod val="75000"/>
                  </a:schemeClr>
                </a:solidFill>
              </a:rPr>
              <a:t>     Based on this observation, we hypothesize that the </a:t>
            </a:r>
            <a:r>
              <a:rPr lang="en-US" altLang="zh-CN" dirty="0" smtClean="0">
                <a:solidFill>
                  <a:schemeClr val="accent2">
                    <a:lumMod val="75000"/>
                  </a:schemeClr>
                </a:solidFill>
              </a:rPr>
              <a:t>likelihood </a:t>
            </a:r>
            <a:r>
              <a:rPr lang="en-US" altLang="zh-CN" dirty="0">
                <a:solidFill>
                  <a:schemeClr val="accent2">
                    <a:lumMod val="75000"/>
                  </a:schemeClr>
                </a:solidFill>
              </a:rPr>
              <a:t>of having stalls at the beginning of playback does not only depend on the startup buffer duration </a:t>
            </a:r>
            <a:r>
              <a:rPr lang="en-US" altLang="zh-CN" dirty="0" smtClean="0">
                <a:solidFill>
                  <a:schemeClr val="accent2">
                    <a:lumMod val="75000"/>
                  </a:schemeClr>
                </a:solidFill>
              </a:rPr>
              <a:t>in seconds </a:t>
            </a:r>
            <a:r>
              <a:rPr lang="en-US" altLang="zh-CN" dirty="0">
                <a:solidFill>
                  <a:schemeClr val="accent2">
                    <a:lumMod val="75000"/>
                  </a:schemeClr>
                </a:solidFill>
              </a:rPr>
              <a:t>but also on the number of segments in the buffer. Using</a:t>
            </a:r>
          </a:p>
          <a:p>
            <a:r>
              <a:rPr lang="en-US" altLang="zh-CN" dirty="0">
                <a:solidFill>
                  <a:schemeClr val="accent2">
                    <a:lumMod val="75000"/>
                  </a:schemeClr>
                </a:solidFill>
              </a:rPr>
              <a:t>just 1 segment as startup buffer introduces a high possibility </a:t>
            </a:r>
            <a:r>
              <a:rPr lang="en-US" altLang="zh-CN" dirty="0" smtClean="0">
                <a:solidFill>
                  <a:schemeClr val="accent2">
                    <a:lumMod val="75000"/>
                  </a:schemeClr>
                </a:solidFill>
              </a:rPr>
              <a:t>to have </a:t>
            </a:r>
            <a:r>
              <a:rPr lang="en-US" altLang="zh-CN" dirty="0">
                <a:solidFill>
                  <a:schemeClr val="accent2">
                    <a:lumMod val="75000"/>
                  </a:schemeClr>
                </a:solidFill>
              </a:rPr>
              <a:t>stalls at the beginning of playback.</a:t>
            </a:r>
            <a:endParaRPr lang="zh-CN" altLang="en-US" dirty="0">
              <a:solidFill>
                <a:schemeClr val="accent2">
                  <a:lumMod val="75000"/>
                </a:schemeClr>
              </a:solidFill>
            </a:endParaRPr>
          </a:p>
        </p:txBody>
      </p:sp>
    </p:spTree>
    <p:extLst>
      <p:ext uri="{BB962C8B-B14F-4D97-AF65-F5344CB8AC3E}">
        <p14:creationId xmlns:p14="http://schemas.microsoft.com/office/powerpoint/2010/main" val="1556637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7E270130-6D4A-43D8-AAFC-4B766D466A11}"/>
              </a:ext>
            </a:extLst>
          </p:cNvPr>
          <p:cNvSpPr txBox="1"/>
          <p:nvPr/>
        </p:nvSpPr>
        <p:spPr>
          <a:xfrm>
            <a:off x="1047570" y="562823"/>
            <a:ext cx="6055194" cy="369332"/>
          </a:xfrm>
          <a:prstGeom prst="rect">
            <a:avLst/>
          </a:prstGeom>
          <a:noFill/>
        </p:spPr>
        <p:txBody>
          <a:bodyPr wrap="square" rtlCol="0">
            <a:spAutoFit/>
          </a:bodyPr>
          <a:lstStyle/>
          <a:p>
            <a:r>
              <a:rPr lang="en-US" altLang="zh-CN" dirty="0">
                <a:solidFill>
                  <a:srgbClr val="002060"/>
                </a:solidFill>
              </a:rPr>
              <a:t>QOE ISSUES: DEEP DIVE &amp;&amp; improving startup logic</a:t>
            </a:r>
            <a:endParaRPr lang="zh-CN" altLang="en-US" dirty="0">
              <a:solidFill>
                <a:srgbClr val="002060"/>
              </a:solidFill>
            </a:endParaRPr>
          </a:p>
        </p:txBody>
      </p:sp>
      <p:pic>
        <p:nvPicPr>
          <p:cNvPr id="2" name="图片 1">
            <a:extLst>
              <a:ext uri="{FF2B5EF4-FFF2-40B4-BE49-F238E27FC236}">
                <a16:creationId xmlns:a16="http://schemas.microsoft.com/office/drawing/2014/main" xmlns="" id="{8F389378-4E2E-425E-8977-5AEDEF3431FD}"/>
              </a:ext>
            </a:extLst>
          </p:cNvPr>
          <p:cNvPicPr>
            <a:picLocks noChangeAspect="1"/>
          </p:cNvPicPr>
          <p:nvPr/>
        </p:nvPicPr>
        <p:blipFill>
          <a:blip r:embed="rId2"/>
          <a:stretch>
            <a:fillRect/>
          </a:stretch>
        </p:blipFill>
        <p:spPr>
          <a:xfrm>
            <a:off x="766088" y="1929027"/>
            <a:ext cx="4864040" cy="3640496"/>
          </a:xfrm>
          <a:prstGeom prst="rect">
            <a:avLst/>
          </a:prstGeom>
        </p:spPr>
      </p:pic>
      <p:sp>
        <p:nvSpPr>
          <p:cNvPr id="7" name="矩形 6">
            <a:extLst>
              <a:ext uri="{FF2B5EF4-FFF2-40B4-BE49-F238E27FC236}">
                <a16:creationId xmlns:a16="http://schemas.microsoft.com/office/drawing/2014/main" xmlns="" id="{9BFEA63C-5F91-42AB-9AED-C7F46ADAE7FA}"/>
              </a:ext>
            </a:extLst>
          </p:cNvPr>
          <p:cNvSpPr/>
          <p:nvPr/>
        </p:nvSpPr>
        <p:spPr>
          <a:xfrm>
            <a:off x="5630128" y="2090172"/>
            <a:ext cx="6096000" cy="2677656"/>
          </a:xfrm>
          <a:prstGeom prst="rect">
            <a:avLst/>
          </a:prstGeom>
        </p:spPr>
        <p:txBody>
          <a:bodyPr>
            <a:spAutoFit/>
          </a:bodyPr>
          <a:lstStyle/>
          <a:p>
            <a:r>
              <a:rPr lang="en-US" altLang="zh-CN" sz="1400" dirty="0"/>
              <a:t>• The stall ratio depends on both the startup buffer duration and the segment duration. With the same startup buffer duration of 8 s, the stall ratio with segments of 4 s is only 57.7% of the ratio with segments of 8 s.</a:t>
            </a:r>
          </a:p>
          <a:p>
            <a:endParaRPr lang="en-US" altLang="zh-CN" sz="1400" dirty="0"/>
          </a:p>
          <a:p>
            <a:r>
              <a:rPr lang="en-US" altLang="zh-CN" sz="1400" dirty="0"/>
              <a:t>• Compared with using 1 segment as startup buffer, using 2 or 3 segments significantly reduces the stall possibility. In all video settings, the stall ratio for using 3 segments is less than 41.7% of the stall ratio for 1 segment.</a:t>
            </a:r>
          </a:p>
          <a:p>
            <a:endParaRPr lang="en-US" altLang="zh-CN" sz="1400" dirty="0"/>
          </a:p>
          <a:p>
            <a:r>
              <a:rPr lang="en-US" altLang="zh-CN" sz="1400" dirty="0"/>
              <a:t>• Using a higher bitrate track as startup track can significantly increase stall possibility, especially when startup buffer is only 1 segment. With the startup buffer duration set to be 4s, when increasing the startup track bitrate from 0.5Mpbs to 1Mbps, the stall ratio increases from 60.0% to 91.1%.</a:t>
            </a:r>
            <a:endParaRPr lang="zh-CN" altLang="en-US" sz="1400" dirty="0"/>
          </a:p>
        </p:txBody>
      </p:sp>
    </p:spTree>
    <p:extLst>
      <p:ext uri="{BB962C8B-B14F-4D97-AF65-F5344CB8AC3E}">
        <p14:creationId xmlns:p14="http://schemas.microsoft.com/office/powerpoint/2010/main" val="2573973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62F2EA6D-E572-4C2C-889B-CA347364FC8E}"/>
              </a:ext>
            </a:extLst>
          </p:cNvPr>
          <p:cNvSpPr txBox="1"/>
          <p:nvPr/>
        </p:nvSpPr>
        <p:spPr>
          <a:xfrm>
            <a:off x="1023578" y="3034908"/>
            <a:ext cx="8833281" cy="584775"/>
          </a:xfrm>
          <a:prstGeom prst="rect">
            <a:avLst/>
          </a:prstGeom>
          <a:noFill/>
        </p:spPr>
        <p:txBody>
          <a:bodyPr wrap="square" rtlCol="0">
            <a:spAutoFit/>
          </a:bodyPr>
          <a:lstStyle/>
          <a:p>
            <a:pPr algn="ctr"/>
            <a:r>
              <a:rPr lang="en-US" altLang="zh-CN" sz="3200" b="1" dirty="0"/>
              <a:t>THE   END</a:t>
            </a:r>
            <a:endParaRPr lang="zh-CN" altLang="en-US" sz="3200" b="1" dirty="0"/>
          </a:p>
        </p:txBody>
      </p:sp>
      <p:sp>
        <p:nvSpPr>
          <p:cNvPr id="10" name="文本框 9">
            <a:extLst>
              <a:ext uri="{FF2B5EF4-FFF2-40B4-BE49-F238E27FC236}">
                <a16:creationId xmlns:a16="http://schemas.microsoft.com/office/drawing/2014/main" xmlns="" id="{B0F5EAEA-285B-489B-8C43-CEBEAF4B5FC5}"/>
              </a:ext>
            </a:extLst>
          </p:cNvPr>
          <p:cNvSpPr txBox="1"/>
          <p:nvPr/>
        </p:nvSpPr>
        <p:spPr>
          <a:xfrm>
            <a:off x="8087557" y="5514824"/>
            <a:ext cx="3852909" cy="553998"/>
          </a:xfrm>
          <a:prstGeom prst="rect">
            <a:avLst/>
          </a:prstGeom>
          <a:noFill/>
        </p:spPr>
        <p:txBody>
          <a:bodyPr wrap="square" rtlCol="0">
            <a:spAutoFit/>
          </a:bodyPr>
          <a:lstStyle/>
          <a:p>
            <a:pPr algn="ctr"/>
            <a:r>
              <a:rPr lang="zh-CN" altLang="en-US" sz="1000" dirty="0"/>
              <a:t>刘志磊</a:t>
            </a:r>
            <a:endParaRPr lang="en-US" altLang="zh-CN" sz="1000" dirty="0"/>
          </a:p>
          <a:p>
            <a:pPr algn="ctr"/>
            <a:r>
              <a:rPr lang="en-US" altLang="zh-CN" sz="1000" dirty="0">
                <a:hlinkClick r:id="rId2"/>
              </a:rPr>
              <a:t>liuzhilei@iie.ac.cn</a:t>
            </a:r>
            <a:endParaRPr lang="en-US" altLang="zh-CN" sz="1000" dirty="0"/>
          </a:p>
          <a:p>
            <a:pPr algn="ctr"/>
            <a:r>
              <a:rPr lang="zh-CN" altLang="en-US" sz="1000" dirty="0"/>
              <a:t>中科院信息工程研究所</a:t>
            </a:r>
          </a:p>
        </p:txBody>
      </p:sp>
      <p:cxnSp>
        <p:nvCxnSpPr>
          <p:cNvPr id="13" name="直接连接符 12">
            <a:extLst>
              <a:ext uri="{FF2B5EF4-FFF2-40B4-BE49-F238E27FC236}">
                <a16:creationId xmlns:a16="http://schemas.microsoft.com/office/drawing/2014/main" xmlns="" id="{A78AAAFE-69B4-4058-BED5-2807824E99A7}"/>
              </a:ext>
            </a:extLst>
          </p:cNvPr>
          <p:cNvCxnSpPr>
            <a:cxnSpLocks/>
          </p:cNvCxnSpPr>
          <p:nvPr/>
        </p:nvCxnSpPr>
        <p:spPr>
          <a:xfrm flipV="1">
            <a:off x="9650027" y="6068822"/>
            <a:ext cx="2476870" cy="804714"/>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xmlns="" id="{A2968FC6-926D-4FD3-B308-B2E1832CC094}"/>
              </a:ext>
            </a:extLst>
          </p:cNvPr>
          <p:cNvCxnSpPr>
            <a:cxnSpLocks/>
          </p:cNvCxnSpPr>
          <p:nvPr/>
        </p:nvCxnSpPr>
        <p:spPr>
          <a:xfrm flipH="1">
            <a:off x="11465511" y="4447713"/>
            <a:ext cx="726490" cy="241028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203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2817091" cy="369332"/>
          </a:xfrm>
          <a:prstGeom prst="rect">
            <a:avLst/>
          </a:prstGeom>
          <a:noFill/>
        </p:spPr>
        <p:txBody>
          <a:bodyPr wrap="square" rtlCol="0">
            <a:spAutoFit/>
          </a:bodyPr>
          <a:lstStyle/>
          <a:p>
            <a:r>
              <a:rPr lang="en-US" altLang="zh-CN" dirty="0">
                <a:solidFill>
                  <a:srgbClr val="002060"/>
                </a:solidFill>
              </a:rPr>
              <a:t>HAS Overview</a:t>
            </a:r>
            <a:endParaRPr lang="zh-CN" altLang="en-US" dirty="0">
              <a:solidFill>
                <a:srgbClr val="002060"/>
              </a:solidFill>
            </a:endParaRPr>
          </a:p>
        </p:txBody>
      </p:sp>
      <p:pic>
        <p:nvPicPr>
          <p:cNvPr id="2" name="图片 1">
            <a:extLst>
              <a:ext uri="{FF2B5EF4-FFF2-40B4-BE49-F238E27FC236}">
                <a16:creationId xmlns:a16="http://schemas.microsoft.com/office/drawing/2014/main" xmlns="" id="{1E47931E-5FC3-49B3-8EAE-B7EDB14C7B91}"/>
              </a:ext>
            </a:extLst>
          </p:cNvPr>
          <p:cNvPicPr>
            <a:picLocks noChangeAspect="1"/>
          </p:cNvPicPr>
          <p:nvPr/>
        </p:nvPicPr>
        <p:blipFill>
          <a:blip r:embed="rId2"/>
          <a:stretch>
            <a:fillRect/>
          </a:stretch>
        </p:blipFill>
        <p:spPr>
          <a:xfrm>
            <a:off x="6409683" y="2134698"/>
            <a:ext cx="5654233" cy="3200775"/>
          </a:xfrm>
          <a:prstGeom prst="rect">
            <a:avLst/>
          </a:prstGeom>
        </p:spPr>
      </p:pic>
      <p:sp>
        <p:nvSpPr>
          <p:cNvPr id="3" name="文本框 2">
            <a:extLst>
              <a:ext uri="{FF2B5EF4-FFF2-40B4-BE49-F238E27FC236}">
                <a16:creationId xmlns:a16="http://schemas.microsoft.com/office/drawing/2014/main" xmlns="" id="{FD93C145-C984-4CFA-82C6-8BEBB3B824CF}"/>
              </a:ext>
            </a:extLst>
          </p:cNvPr>
          <p:cNvSpPr txBox="1"/>
          <p:nvPr/>
        </p:nvSpPr>
        <p:spPr>
          <a:xfrm>
            <a:off x="1047570" y="1950032"/>
            <a:ext cx="3773010" cy="369332"/>
          </a:xfrm>
          <a:prstGeom prst="rect">
            <a:avLst/>
          </a:prstGeom>
          <a:noFill/>
        </p:spPr>
        <p:txBody>
          <a:bodyPr wrap="square" rtlCol="0">
            <a:spAutoFit/>
          </a:bodyPr>
          <a:lstStyle/>
          <a:p>
            <a:r>
              <a:rPr lang="en-US" altLang="zh-CN" dirty="0"/>
              <a:t>Encoded into multiple tracks</a:t>
            </a:r>
            <a:endParaRPr lang="zh-CN" altLang="en-US" dirty="0"/>
          </a:p>
        </p:txBody>
      </p:sp>
      <p:sp>
        <p:nvSpPr>
          <p:cNvPr id="15" name="文本框 14">
            <a:extLst>
              <a:ext uri="{FF2B5EF4-FFF2-40B4-BE49-F238E27FC236}">
                <a16:creationId xmlns:a16="http://schemas.microsoft.com/office/drawing/2014/main" xmlns="" id="{33549F32-252A-4B2F-9B61-589CB21B7EAE}"/>
              </a:ext>
            </a:extLst>
          </p:cNvPr>
          <p:cNvSpPr txBox="1"/>
          <p:nvPr/>
        </p:nvSpPr>
        <p:spPr>
          <a:xfrm>
            <a:off x="1052014" y="2598576"/>
            <a:ext cx="4563117" cy="738664"/>
          </a:xfrm>
          <a:prstGeom prst="rect">
            <a:avLst/>
          </a:prstGeom>
          <a:noFill/>
        </p:spPr>
        <p:txBody>
          <a:bodyPr wrap="square" rtlCol="0">
            <a:spAutoFit/>
          </a:bodyPr>
          <a:lstStyle/>
          <a:p>
            <a:r>
              <a:rPr lang="en-US" altLang="zh-CN" dirty="0"/>
              <a:t>Manifest or playlist</a:t>
            </a:r>
          </a:p>
          <a:p>
            <a:endParaRPr lang="en-US" altLang="zh-CN" sz="1200" dirty="0"/>
          </a:p>
          <a:p>
            <a:r>
              <a:rPr lang="en-US" altLang="zh-CN" sz="1200" dirty="0">
                <a:solidFill>
                  <a:schemeClr val="accent1">
                    <a:lumMod val="75000"/>
                  </a:schemeClr>
                </a:solidFill>
              </a:rPr>
              <a:t>       available tracks , segment duration , URIs , declared bitrate</a:t>
            </a:r>
            <a:endParaRPr lang="zh-CN" altLang="en-US" sz="1200" dirty="0">
              <a:solidFill>
                <a:schemeClr val="accent1">
                  <a:lumMod val="75000"/>
                </a:schemeClr>
              </a:solidFill>
            </a:endParaRPr>
          </a:p>
        </p:txBody>
      </p:sp>
      <p:sp>
        <p:nvSpPr>
          <p:cNvPr id="16" name="文本框 15">
            <a:extLst>
              <a:ext uri="{FF2B5EF4-FFF2-40B4-BE49-F238E27FC236}">
                <a16:creationId xmlns:a16="http://schemas.microsoft.com/office/drawing/2014/main" xmlns="" id="{116C4D33-EFEE-48C1-A33A-C30277CF2650}"/>
              </a:ext>
            </a:extLst>
          </p:cNvPr>
          <p:cNvSpPr txBox="1"/>
          <p:nvPr/>
        </p:nvSpPr>
        <p:spPr>
          <a:xfrm>
            <a:off x="1047569" y="3645665"/>
            <a:ext cx="4838325" cy="738664"/>
          </a:xfrm>
          <a:prstGeom prst="rect">
            <a:avLst/>
          </a:prstGeom>
          <a:noFill/>
        </p:spPr>
        <p:txBody>
          <a:bodyPr wrap="square" rtlCol="0">
            <a:spAutoFit/>
          </a:bodyPr>
          <a:lstStyle/>
          <a:p>
            <a:r>
              <a:rPr lang="en-US" altLang="zh-CN" dirty="0"/>
              <a:t>Declared bitrate</a:t>
            </a:r>
          </a:p>
          <a:p>
            <a:endParaRPr lang="en-US" altLang="zh-CN" sz="1200" dirty="0">
              <a:solidFill>
                <a:schemeClr val="accent1">
                  <a:lumMod val="75000"/>
                </a:schemeClr>
              </a:solidFill>
            </a:endParaRPr>
          </a:p>
          <a:p>
            <a:r>
              <a:rPr lang="en-US" altLang="zh-CN" sz="1200" dirty="0">
                <a:solidFill>
                  <a:schemeClr val="accent1">
                    <a:lumMod val="75000"/>
                  </a:schemeClr>
                </a:solidFill>
              </a:rPr>
              <a:t>       an estimation of network bandwidth required to stream the track</a:t>
            </a:r>
            <a:endParaRPr lang="zh-CN" altLang="en-US" sz="1200" dirty="0">
              <a:solidFill>
                <a:schemeClr val="accent1">
                  <a:lumMod val="75000"/>
                </a:schemeClr>
              </a:solidFill>
            </a:endParaRPr>
          </a:p>
        </p:txBody>
      </p:sp>
      <p:sp>
        <p:nvSpPr>
          <p:cNvPr id="17" name="文本框 16">
            <a:extLst>
              <a:ext uri="{FF2B5EF4-FFF2-40B4-BE49-F238E27FC236}">
                <a16:creationId xmlns:a16="http://schemas.microsoft.com/office/drawing/2014/main" xmlns="" id="{DA6302E3-DF39-4180-A0F8-75ED58A31A3B}"/>
              </a:ext>
            </a:extLst>
          </p:cNvPr>
          <p:cNvSpPr txBox="1"/>
          <p:nvPr/>
        </p:nvSpPr>
        <p:spPr>
          <a:xfrm>
            <a:off x="1047569" y="4700054"/>
            <a:ext cx="4838325" cy="738664"/>
          </a:xfrm>
          <a:prstGeom prst="rect">
            <a:avLst/>
          </a:prstGeom>
          <a:noFill/>
        </p:spPr>
        <p:txBody>
          <a:bodyPr wrap="square" rtlCol="0">
            <a:spAutoFit/>
          </a:bodyPr>
          <a:lstStyle/>
          <a:p>
            <a:r>
              <a:rPr lang="en-US" altLang="zh-CN" dirty="0"/>
              <a:t>Actual segment bitrate</a:t>
            </a:r>
          </a:p>
          <a:p>
            <a:endParaRPr lang="en-US" altLang="zh-CN" sz="1200" dirty="0">
              <a:solidFill>
                <a:schemeClr val="accent1">
                  <a:lumMod val="75000"/>
                </a:schemeClr>
              </a:solidFill>
            </a:endParaRPr>
          </a:p>
          <a:p>
            <a:r>
              <a:rPr lang="en-US" altLang="zh-CN" sz="1200" dirty="0">
                <a:solidFill>
                  <a:schemeClr val="accent1">
                    <a:lumMod val="75000"/>
                  </a:schemeClr>
                </a:solidFill>
              </a:rPr>
              <a:t>       average actual segment bitrate</a:t>
            </a:r>
            <a:endParaRPr lang="zh-CN" altLang="en-US" sz="1200" dirty="0">
              <a:solidFill>
                <a:schemeClr val="accent1">
                  <a:lumMod val="75000"/>
                </a:schemeClr>
              </a:solidFill>
            </a:endParaRPr>
          </a:p>
        </p:txBody>
      </p:sp>
    </p:spTree>
    <p:extLst>
      <p:ext uri="{BB962C8B-B14F-4D97-AF65-F5344CB8AC3E}">
        <p14:creationId xmlns:p14="http://schemas.microsoft.com/office/powerpoint/2010/main" val="1922833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2817091" cy="369332"/>
          </a:xfrm>
          <a:prstGeom prst="rect">
            <a:avLst/>
          </a:prstGeom>
          <a:noFill/>
        </p:spPr>
        <p:txBody>
          <a:bodyPr wrap="square" rtlCol="0">
            <a:spAutoFit/>
          </a:bodyPr>
          <a:lstStyle/>
          <a:p>
            <a:r>
              <a:rPr lang="en-US" altLang="zh-CN" dirty="0">
                <a:solidFill>
                  <a:srgbClr val="002060"/>
                </a:solidFill>
              </a:rPr>
              <a:t>Methodology overview</a:t>
            </a:r>
            <a:endParaRPr lang="zh-CN" altLang="en-US" dirty="0">
              <a:solidFill>
                <a:srgbClr val="002060"/>
              </a:solidFill>
            </a:endParaRPr>
          </a:p>
        </p:txBody>
      </p:sp>
      <p:pic>
        <p:nvPicPr>
          <p:cNvPr id="2" name="图片 1">
            <a:extLst>
              <a:ext uri="{FF2B5EF4-FFF2-40B4-BE49-F238E27FC236}">
                <a16:creationId xmlns:a16="http://schemas.microsoft.com/office/drawing/2014/main" xmlns="" id="{5B74E88B-D4DA-41F3-BCBF-EEBBC300AC79}"/>
              </a:ext>
            </a:extLst>
          </p:cNvPr>
          <p:cNvPicPr>
            <a:picLocks noChangeAspect="1"/>
          </p:cNvPicPr>
          <p:nvPr/>
        </p:nvPicPr>
        <p:blipFill>
          <a:blip r:embed="rId2"/>
          <a:stretch>
            <a:fillRect/>
          </a:stretch>
        </p:blipFill>
        <p:spPr>
          <a:xfrm>
            <a:off x="6472576" y="1869555"/>
            <a:ext cx="4950453" cy="3812154"/>
          </a:xfrm>
          <a:prstGeom prst="rect">
            <a:avLst/>
          </a:prstGeom>
        </p:spPr>
      </p:pic>
      <p:sp>
        <p:nvSpPr>
          <p:cNvPr id="3" name="文本框 2">
            <a:extLst>
              <a:ext uri="{FF2B5EF4-FFF2-40B4-BE49-F238E27FC236}">
                <a16:creationId xmlns:a16="http://schemas.microsoft.com/office/drawing/2014/main" xmlns="" id="{F6659C4D-82CE-4C1E-8617-4BA9516BB330}"/>
              </a:ext>
            </a:extLst>
          </p:cNvPr>
          <p:cNvSpPr txBox="1"/>
          <p:nvPr/>
        </p:nvSpPr>
        <p:spPr>
          <a:xfrm>
            <a:off x="1047569" y="1869554"/>
            <a:ext cx="4671855" cy="830997"/>
          </a:xfrm>
          <a:prstGeom prst="rect">
            <a:avLst/>
          </a:prstGeom>
          <a:noFill/>
        </p:spPr>
        <p:txBody>
          <a:bodyPr wrap="square" rtlCol="0">
            <a:spAutoFit/>
          </a:bodyPr>
          <a:lstStyle/>
          <a:p>
            <a:r>
              <a:rPr lang="en-US" altLang="zh-CN" dirty="0"/>
              <a:t>Proxy</a:t>
            </a:r>
          </a:p>
          <a:p>
            <a:r>
              <a:rPr lang="en-US" altLang="zh-CN" dirty="0"/>
              <a:t>    </a:t>
            </a:r>
            <a:r>
              <a:rPr lang="en-US" altLang="zh-CN" sz="1200" dirty="0">
                <a:solidFill>
                  <a:schemeClr val="accent1">
                    <a:lumMod val="75000"/>
                  </a:schemeClr>
                </a:solidFill>
              </a:rPr>
              <a:t>emulate various network conditions and extract video segments info from traffic flow</a:t>
            </a:r>
            <a:endParaRPr lang="zh-CN" altLang="en-US" sz="1200" dirty="0">
              <a:solidFill>
                <a:schemeClr val="accent1">
                  <a:lumMod val="75000"/>
                </a:schemeClr>
              </a:solidFill>
            </a:endParaRPr>
          </a:p>
        </p:txBody>
      </p:sp>
      <p:sp>
        <p:nvSpPr>
          <p:cNvPr id="4" name="文本框 3">
            <a:extLst>
              <a:ext uri="{FF2B5EF4-FFF2-40B4-BE49-F238E27FC236}">
                <a16:creationId xmlns:a16="http://schemas.microsoft.com/office/drawing/2014/main" xmlns="" id="{E87EECD2-8B45-4A1A-80A5-3F4A9A1BA7AB}"/>
              </a:ext>
            </a:extLst>
          </p:cNvPr>
          <p:cNvSpPr txBox="1"/>
          <p:nvPr/>
        </p:nvSpPr>
        <p:spPr>
          <a:xfrm>
            <a:off x="1242247" y="2763149"/>
            <a:ext cx="3329753" cy="738664"/>
          </a:xfrm>
          <a:prstGeom prst="rect">
            <a:avLst/>
          </a:prstGeom>
          <a:noFill/>
        </p:spPr>
        <p:txBody>
          <a:bodyPr wrap="square" rtlCol="0">
            <a:spAutoFit/>
          </a:bodyPr>
          <a:lstStyle/>
          <a:p>
            <a:r>
              <a:rPr lang="en-US" altLang="zh-CN" sz="1400" dirty="0"/>
              <a:t>Network emulator</a:t>
            </a:r>
          </a:p>
          <a:p>
            <a:r>
              <a:rPr lang="en-US" altLang="zh-CN" sz="1400" dirty="0"/>
              <a:t>Manifest modifier</a:t>
            </a:r>
          </a:p>
          <a:p>
            <a:r>
              <a:rPr lang="en-US" altLang="zh-CN" sz="1400" dirty="0"/>
              <a:t>Traffic analyzer</a:t>
            </a:r>
            <a:endParaRPr lang="zh-CN" altLang="en-US" sz="1400" dirty="0"/>
          </a:p>
        </p:txBody>
      </p:sp>
      <p:sp>
        <p:nvSpPr>
          <p:cNvPr id="7" name="文本框 6">
            <a:extLst>
              <a:ext uri="{FF2B5EF4-FFF2-40B4-BE49-F238E27FC236}">
                <a16:creationId xmlns:a16="http://schemas.microsoft.com/office/drawing/2014/main" xmlns="" id="{706E4370-F8FC-4C34-9513-FD93AEEF67F6}"/>
              </a:ext>
            </a:extLst>
          </p:cNvPr>
          <p:cNvSpPr txBox="1"/>
          <p:nvPr/>
        </p:nvSpPr>
        <p:spPr>
          <a:xfrm>
            <a:off x="1047569" y="3865062"/>
            <a:ext cx="2157901" cy="584775"/>
          </a:xfrm>
          <a:prstGeom prst="rect">
            <a:avLst/>
          </a:prstGeom>
          <a:noFill/>
        </p:spPr>
        <p:txBody>
          <a:bodyPr wrap="square" rtlCol="0">
            <a:spAutoFit/>
          </a:bodyPr>
          <a:lstStyle/>
          <a:p>
            <a:r>
              <a:rPr lang="en-US" altLang="zh-CN" dirty="0"/>
              <a:t>Device</a:t>
            </a:r>
          </a:p>
          <a:p>
            <a:r>
              <a:rPr lang="en-US" altLang="zh-CN" sz="1400" dirty="0"/>
              <a:t>   </a:t>
            </a:r>
            <a:r>
              <a:rPr lang="zh-CN" altLang="en-US" sz="1400" dirty="0" smtClean="0"/>
              <a:t> </a:t>
            </a:r>
            <a:r>
              <a:rPr lang="en-US" altLang="zh-CN" sz="1400" dirty="0" smtClean="0"/>
              <a:t>UI </a:t>
            </a:r>
            <a:r>
              <a:rPr lang="en-US" altLang="zh-CN" sz="1400" dirty="0"/>
              <a:t>monitor</a:t>
            </a:r>
            <a:endParaRPr lang="zh-CN" altLang="en-US" sz="1400" dirty="0"/>
          </a:p>
        </p:txBody>
      </p:sp>
      <p:sp>
        <p:nvSpPr>
          <p:cNvPr id="8" name="文本框 7">
            <a:extLst>
              <a:ext uri="{FF2B5EF4-FFF2-40B4-BE49-F238E27FC236}">
                <a16:creationId xmlns:a16="http://schemas.microsoft.com/office/drawing/2014/main" xmlns="" id="{706E4370-F8FC-4C34-9513-FD93AEEF67F6}"/>
              </a:ext>
            </a:extLst>
          </p:cNvPr>
          <p:cNvSpPr txBox="1"/>
          <p:nvPr/>
        </p:nvSpPr>
        <p:spPr>
          <a:xfrm>
            <a:off x="1047569" y="4828541"/>
            <a:ext cx="2157901" cy="584775"/>
          </a:xfrm>
          <a:prstGeom prst="rect">
            <a:avLst/>
          </a:prstGeom>
          <a:noFill/>
        </p:spPr>
        <p:txBody>
          <a:bodyPr wrap="square" rtlCol="0">
            <a:spAutoFit/>
          </a:bodyPr>
          <a:lstStyle/>
          <a:p>
            <a:r>
              <a:rPr lang="en-US" altLang="zh-CN" dirty="0" smtClean="0"/>
              <a:t>Device-Proxy</a:t>
            </a:r>
            <a:endParaRPr lang="en-US" altLang="zh-CN" dirty="0"/>
          </a:p>
          <a:p>
            <a:r>
              <a:rPr lang="en-US" altLang="zh-CN" sz="1400" dirty="0"/>
              <a:t>   </a:t>
            </a:r>
            <a:r>
              <a:rPr lang="zh-CN" altLang="en-US" sz="1400" dirty="0" smtClean="0"/>
              <a:t> </a:t>
            </a:r>
            <a:r>
              <a:rPr lang="en-US" altLang="zh-CN" sz="1400" dirty="0" smtClean="0"/>
              <a:t>Buffer</a:t>
            </a:r>
            <a:r>
              <a:rPr lang="zh-CN" altLang="en-US" sz="1400" dirty="0" smtClean="0"/>
              <a:t> </a:t>
            </a:r>
            <a:r>
              <a:rPr lang="en-US" altLang="zh-CN" sz="1400" dirty="0" smtClean="0"/>
              <a:t>inference</a:t>
            </a:r>
            <a:endParaRPr lang="zh-CN" altLang="en-US" sz="1400" dirty="0"/>
          </a:p>
        </p:txBody>
      </p:sp>
    </p:spTree>
    <p:extLst>
      <p:ext uri="{BB962C8B-B14F-4D97-AF65-F5344CB8AC3E}">
        <p14:creationId xmlns:p14="http://schemas.microsoft.com/office/powerpoint/2010/main" val="2303131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2817091" cy="369332"/>
          </a:xfrm>
          <a:prstGeom prst="rect">
            <a:avLst/>
          </a:prstGeom>
          <a:noFill/>
        </p:spPr>
        <p:txBody>
          <a:bodyPr wrap="square" rtlCol="0">
            <a:spAutoFit/>
          </a:bodyPr>
          <a:lstStyle/>
          <a:p>
            <a:r>
              <a:rPr lang="en-US" altLang="zh-CN" dirty="0">
                <a:solidFill>
                  <a:srgbClr val="002060"/>
                </a:solidFill>
              </a:rPr>
              <a:t>Tips</a:t>
            </a:r>
            <a:endParaRPr lang="zh-CN" altLang="en-US" dirty="0">
              <a:solidFill>
                <a:srgbClr val="002060"/>
              </a:solidFill>
            </a:endParaRPr>
          </a:p>
        </p:txBody>
      </p:sp>
      <p:sp>
        <p:nvSpPr>
          <p:cNvPr id="8" name="文本框 7">
            <a:extLst>
              <a:ext uri="{FF2B5EF4-FFF2-40B4-BE49-F238E27FC236}">
                <a16:creationId xmlns:a16="http://schemas.microsoft.com/office/drawing/2014/main" xmlns="" id="{A58A242E-C2A6-4E26-9B01-98F81255FC19}"/>
              </a:ext>
            </a:extLst>
          </p:cNvPr>
          <p:cNvSpPr txBox="1"/>
          <p:nvPr/>
        </p:nvSpPr>
        <p:spPr>
          <a:xfrm>
            <a:off x="1340528" y="1301487"/>
            <a:ext cx="3204838" cy="923330"/>
          </a:xfrm>
          <a:prstGeom prst="rect">
            <a:avLst/>
          </a:prstGeom>
          <a:noFill/>
        </p:spPr>
        <p:txBody>
          <a:bodyPr wrap="square" rtlCol="0">
            <a:spAutoFit/>
          </a:bodyPr>
          <a:lstStyle/>
          <a:p>
            <a:r>
              <a:rPr lang="en-US" altLang="zh-CN" sz="1600" b="1" dirty="0"/>
              <a:t>namespace</a:t>
            </a:r>
          </a:p>
          <a:p>
            <a:r>
              <a:rPr lang="en-US" altLang="zh-CN" dirty="0"/>
              <a:t>	</a:t>
            </a:r>
          </a:p>
          <a:p>
            <a:endParaRPr lang="zh-CN" altLang="en-US" dirty="0"/>
          </a:p>
        </p:txBody>
      </p:sp>
      <p:sp>
        <p:nvSpPr>
          <p:cNvPr id="9" name="文本框 8">
            <a:extLst>
              <a:ext uri="{FF2B5EF4-FFF2-40B4-BE49-F238E27FC236}">
                <a16:creationId xmlns:a16="http://schemas.microsoft.com/office/drawing/2014/main" xmlns="" id="{12B57A67-5A9A-4D7C-9233-704154B226E1}"/>
              </a:ext>
            </a:extLst>
          </p:cNvPr>
          <p:cNvSpPr txBox="1"/>
          <p:nvPr/>
        </p:nvSpPr>
        <p:spPr>
          <a:xfrm>
            <a:off x="1500326" y="1750770"/>
            <a:ext cx="6906827" cy="461665"/>
          </a:xfrm>
          <a:prstGeom prst="rect">
            <a:avLst/>
          </a:prstGeom>
          <a:noFill/>
        </p:spPr>
        <p:txBody>
          <a:bodyPr wrap="square" rtlCol="0">
            <a:spAutoFit/>
          </a:bodyPr>
          <a:lstStyle/>
          <a:p>
            <a:r>
              <a:rPr lang="en-US" altLang="zh-CN" sz="1200" dirty="0"/>
              <a:t>We observe </a:t>
            </a:r>
            <a:r>
              <a:rPr lang="en-US" altLang="zh-CN" sz="1200" dirty="0" err="1"/>
              <a:t>thar</a:t>
            </a:r>
            <a:r>
              <a:rPr lang="en-US" altLang="zh-CN" sz="1200" dirty="0"/>
              <a:t> all the studied apps adopted one or more among the three popular HAS techniques</a:t>
            </a:r>
          </a:p>
          <a:p>
            <a:r>
              <a:rPr lang="en-US" altLang="zh-CN" sz="1200" dirty="0"/>
              <a:t>i.e. HLS , DASH , </a:t>
            </a:r>
            <a:r>
              <a:rPr lang="en-US" altLang="zh-CN" sz="1200" dirty="0" err="1"/>
              <a:t>Smoooth</a:t>
            </a:r>
            <a:r>
              <a:rPr lang="en-US" altLang="zh-CN" sz="1200" dirty="0"/>
              <a:t> Streaming</a:t>
            </a:r>
          </a:p>
        </p:txBody>
      </p:sp>
      <p:sp>
        <p:nvSpPr>
          <p:cNvPr id="10" name="文本框 9">
            <a:extLst>
              <a:ext uri="{FF2B5EF4-FFF2-40B4-BE49-F238E27FC236}">
                <a16:creationId xmlns:a16="http://schemas.microsoft.com/office/drawing/2014/main" xmlns="" id="{F6E38EA3-68FF-4F64-9CBD-394B029C40E1}"/>
              </a:ext>
            </a:extLst>
          </p:cNvPr>
          <p:cNvSpPr txBox="1"/>
          <p:nvPr/>
        </p:nvSpPr>
        <p:spPr>
          <a:xfrm>
            <a:off x="1340528" y="2798058"/>
            <a:ext cx="6906827" cy="338554"/>
          </a:xfrm>
          <a:prstGeom prst="rect">
            <a:avLst/>
          </a:prstGeom>
          <a:noFill/>
        </p:spPr>
        <p:txBody>
          <a:bodyPr wrap="square" rtlCol="0">
            <a:spAutoFit/>
          </a:bodyPr>
          <a:lstStyle/>
          <a:p>
            <a:r>
              <a:rPr lang="en-US" altLang="zh-CN" sz="1600" b="1" dirty="0"/>
              <a:t>DASH      D1~D4</a:t>
            </a:r>
            <a:endParaRPr lang="en-US" altLang="zh-CN" sz="1400" dirty="0"/>
          </a:p>
        </p:txBody>
      </p:sp>
      <p:sp>
        <p:nvSpPr>
          <p:cNvPr id="7" name="文本框 6">
            <a:extLst>
              <a:ext uri="{FF2B5EF4-FFF2-40B4-BE49-F238E27FC236}">
                <a16:creationId xmlns:a16="http://schemas.microsoft.com/office/drawing/2014/main" xmlns="" id="{5D395C09-EF21-48D4-8937-0F504DE1B730}"/>
              </a:ext>
            </a:extLst>
          </p:cNvPr>
          <p:cNvSpPr txBox="1"/>
          <p:nvPr/>
        </p:nvSpPr>
        <p:spPr>
          <a:xfrm>
            <a:off x="1340528" y="3375573"/>
            <a:ext cx="6906827" cy="338554"/>
          </a:xfrm>
          <a:prstGeom prst="rect">
            <a:avLst/>
          </a:prstGeom>
          <a:noFill/>
        </p:spPr>
        <p:txBody>
          <a:bodyPr wrap="square" rtlCol="0">
            <a:spAutoFit/>
          </a:bodyPr>
          <a:lstStyle/>
          <a:p>
            <a:r>
              <a:rPr lang="en-US" altLang="zh-CN" sz="1600" b="1" dirty="0"/>
              <a:t>HLS         H1~H6</a:t>
            </a:r>
            <a:endParaRPr lang="en-US" altLang="zh-CN" sz="1400" dirty="0"/>
          </a:p>
        </p:txBody>
      </p:sp>
      <p:sp>
        <p:nvSpPr>
          <p:cNvPr id="11" name="文本框 10">
            <a:extLst>
              <a:ext uri="{FF2B5EF4-FFF2-40B4-BE49-F238E27FC236}">
                <a16:creationId xmlns:a16="http://schemas.microsoft.com/office/drawing/2014/main" xmlns="" id="{03E07DFE-113D-4C6F-89F3-5D19513447F7}"/>
              </a:ext>
            </a:extLst>
          </p:cNvPr>
          <p:cNvSpPr txBox="1"/>
          <p:nvPr/>
        </p:nvSpPr>
        <p:spPr>
          <a:xfrm>
            <a:off x="1340528" y="4030930"/>
            <a:ext cx="6906827" cy="338554"/>
          </a:xfrm>
          <a:prstGeom prst="rect">
            <a:avLst/>
          </a:prstGeom>
          <a:noFill/>
        </p:spPr>
        <p:txBody>
          <a:bodyPr wrap="square" rtlCol="0">
            <a:spAutoFit/>
          </a:bodyPr>
          <a:lstStyle/>
          <a:p>
            <a:r>
              <a:rPr lang="en-US" altLang="zh-CN" sz="1600" b="1" dirty="0"/>
              <a:t>SS            S1~S2</a:t>
            </a:r>
            <a:endParaRPr lang="en-US" altLang="zh-CN" sz="1400" dirty="0"/>
          </a:p>
        </p:txBody>
      </p:sp>
    </p:spTree>
    <p:extLst>
      <p:ext uri="{BB962C8B-B14F-4D97-AF65-F5344CB8AC3E}">
        <p14:creationId xmlns:p14="http://schemas.microsoft.com/office/powerpoint/2010/main" val="1769230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2817091" cy="369332"/>
          </a:xfrm>
          <a:prstGeom prst="rect">
            <a:avLst/>
          </a:prstGeom>
          <a:noFill/>
        </p:spPr>
        <p:txBody>
          <a:bodyPr wrap="square" rtlCol="0">
            <a:spAutoFit/>
          </a:bodyPr>
          <a:lstStyle/>
          <a:p>
            <a:r>
              <a:rPr lang="en-US" altLang="zh-CN" dirty="0">
                <a:solidFill>
                  <a:srgbClr val="002060"/>
                </a:solidFill>
              </a:rPr>
              <a:t>METHODOLOGY</a:t>
            </a:r>
            <a:endParaRPr lang="zh-CN" altLang="en-US" dirty="0">
              <a:solidFill>
                <a:srgbClr val="002060"/>
              </a:solidFill>
            </a:endParaRPr>
          </a:p>
        </p:txBody>
      </p:sp>
      <p:sp>
        <p:nvSpPr>
          <p:cNvPr id="2" name="文本框 1">
            <a:extLst>
              <a:ext uri="{FF2B5EF4-FFF2-40B4-BE49-F238E27FC236}">
                <a16:creationId xmlns:a16="http://schemas.microsoft.com/office/drawing/2014/main" xmlns="" id="{FA1F8FE3-5298-4A34-AEF5-46F56CA8A915}"/>
              </a:ext>
            </a:extLst>
          </p:cNvPr>
          <p:cNvSpPr txBox="1"/>
          <p:nvPr/>
        </p:nvSpPr>
        <p:spPr>
          <a:xfrm>
            <a:off x="1507010" y="2855693"/>
            <a:ext cx="4873836" cy="769441"/>
          </a:xfrm>
          <a:prstGeom prst="rect">
            <a:avLst/>
          </a:prstGeom>
          <a:noFill/>
        </p:spPr>
        <p:txBody>
          <a:bodyPr wrap="square" rtlCol="0">
            <a:spAutoFit/>
          </a:bodyPr>
          <a:lstStyle/>
          <a:p>
            <a:r>
              <a:rPr lang="en-US" altLang="zh-CN" sz="4400" b="1" dirty="0"/>
              <a:t>Methodology</a:t>
            </a:r>
            <a:endParaRPr lang="zh-CN" altLang="en-US" sz="4400" b="1" dirty="0"/>
          </a:p>
        </p:txBody>
      </p:sp>
      <p:cxnSp>
        <p:nvCxnSpPr>
          <p:cNvPr id="4" name="直接连接符 3">
            <a:extLst>
              <a:ext uri="{FF2B5EF4-FFF2-40B4-BE49-F238E27FC236}">
                <a16:creationId xmlns:a16="http://schemas.microsoft.com/office/drawing/2014/main" xmlns="" id="{F6D2027B-1AB1-43A9-AC86-C2A85C24279A}"/>
              </a:ext>
            </a:extLst>
          </p:cNvPr>
          <p:cNvCxnSpPr/>
          <p:nvPr/>
        </p:nvCxnSpPr>
        <p:spPr>
          <a:xfrm>
            <a:off x="1507010" y="3728621"/>
            <a:ext cx="3615406" cy="0"/>
          </a:xfrm>
          <a:prstGeom prst="line">
            <a:avLst/>
          </a:prstGeom>
          <a:ln w="28575">
            <a:solidFill>
              <a:srgbClr val="002060"/>
            </a:solidFill>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247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C6E6EF94-00F7-4097-8C4A-EE0323D715AD}"/>
              </a:ext>
            </a:extLst>
          </p:cNvPr>
          <p:cNvSpPr txBox="1"/>
          <p:nvPr/>
        </p:nvSpPr>
        <p:spPr>
          <a:xfrm>
            <a:off x="1126837" y="562823"/>
            <a:ext cx="4253031" cy="369332"/>
          </a:xfrm>
          <a:prstGeom prst="rect">
            <a:avLst/>
          </a:prstGeom>
          <a:noFill/>
        </p:spPr>
        <p:txBody>
          <a:bodyPr wrap="square" rtlCol="0">
            <a:spAutoFit/>
          </a:bodyPr>
          <a:lstStyle/>
          <a:p>
            <a:r>
              <a:rPr lang="en-US" altLang="zh-CN" dirty="0">
                <a:solidFill>
                  <a:srgbClr val="002060"/>
                </a:solidFill>
              </a:rPr>
              <a:t>Methodology &amp;&amp; Traffic analyzer</a:t>
            </a:r>
            <a:endParaRPr lang="zh-CN" altLang="en-US" dirty="0">
              <a:solidFill>
                <a:srgbClr val="002060"/>
              </a:solidFill>
            </a:endParaRPr>
          </a:p>
        </p:txBody>
      </p:sp>
      <p:sp>
        <p:nvSpPr>
          <p:cNvPr id="8" name="文本框 7">
            <a:extLst>
              <a:ext uri="{FF2B5EF4-FFF2-40B4-BE49-F238E27FC236}">
                <a16:creationId xmlns:a16="http://schemas.microsoft.com/office/drawing/2014/main" xmlns="" id="{A58A242E-C2A6-4E26-9B01-98F81255FC19}"/>
              </a:ext>
            </a:extLst>
          </p:cNvPr>
          <p:cNvSpPr txBox="1"/>
          <p:nvPr/>
        </p:nvSpPr>
        <p:spPr>
          <a:xfrm>
            <a:off x="1253219" y="1870464"/>
            <a:ext cx="3204838" cy="923330"/>
          </a:xfrm>
          <a:prstGeom prst="rect">
            <a:avLst/>
          </a:prstGeom>
          <a:noFill/>
        </p:spPr>
        <p:txBody>
          <a:bodyPr wrap="square" rtlCol="0">
            <a:spAutoFit/>
          </a:bodyPr>
          <a:lstStyle/>
          <a:p>
            <a:r>
              <a:rPr lang="en-US" altLang="zh-CN" sz="1600" b="1" dirty="0"/>
              <a:t>Man-in-the-middle</a:t>
            </a:r>
          </a:p>
          <a:p>
            <a:r>
              <a:rPr lang="en-US" altLang="zh-CN" dirty="0"/>
              <a:t>	</a:t>
            </a:r>
          </a:p>
          <a:p>
            <a:endParaRPr lang="zh-CN" altLang="en-US" dirty="0"/>
          </a:p>
        </p:txBody>
      </p:sp>
      <p:sp>
        <p:nvSpPr>
          <p:cNvPr id="9" name="文本框 8">
            <a:extLst>
              <a:ext uri="{FF2B5EF4-FFF2-40B4-BE49-F238E27FC236}">
                <a16:creationId xmlns:a16="http://schemas.microsoft.com/office/drawing/2014/main" xmlns="" id="{12B57A67-5A9A-4D7C-9233-704154B226E1}"/>
              </a:ext>
            </a:extLst>
          </p:cNvPr>
          <p:cNvSpPr txBox="1"/>
          <p:nvPr/>
        </p:nvSpPr>
        <p:spPr>
          <a:xfrm>
            <a:off x="1379851" y="2329431"/>
            <a:ext cx="6906827" cy="769441"/>
          </a:xfrm>
          <a:prstGeom prst="rect">
            <a:avLst/>
          </a:prstGeom>
          <a:noFill/>
        </p:spPr>
        <p:txBody>
          <a:bodyPr wrap="square" rtlCol="0">
            <a:spAutoFit/>
          </a:bodyPr>
          <a:lstStyle/>
          <a:p>
            <a:r>
              <a:rPr lang="en-US" altLang="zh-CN" sz="1200" dirty="0"/>
              <a:t>Extracts manifest and segment information from flows between server and client</a:t>
            </a:r>
          </a:p>
          <a:p>
            <a:endParaRPr lang="en-US" altLang="zh-CN" sz="1200" dirty="0"/>
          </a:p>
          <a:p>
            <a:r>
              <a:rPr lang="en-US" altLang="zh-CN" sz="1200" dirty="0"/>
              <a:t>Build mappings between http requests and segments </a:t>
            </a:r>
          </a:p>
          <a:p>
            <a:endParaRPr lang="en-US" altLang="zh-CN" sz="800" dirty="0"/>
          </a:p>
        </p:txBody>
      </p:sp>
      <p:sp>
        <p:nvSpPr>
          <p:cNvPr id="10" name="文本框 9">
            <a:extLst>
              <a:ext uri="{FF2B5EF4-FFF2-40B4-BE49-F238E27FC236}">
                <a16:creationId xmlns:a16="http://schemas.microsoft.com/office/drawing/2014/main" xmlns="" id="{F6E38EA3-68FF-4F64-9CBD-394B029C40E1}"/>
              </a:ext>
            </a:extLst>
          </p:cNvPr>
          <p:cNvSpPr txBox="1"/>
          <p:nvPr/>
        </p:nvSpPr>
        <p:spPr>
          <a:xfrm>
            <a:off x="1253219" y="3326596"/>
            <a:ext cx="6906827" cy="1169551"/>
          </a:xfrm>
          <a:prstGeom prst="rect">
            <a:avLst/>
          </a:prstGeom>
          <a:noFill/>
        </p:spPr>
        <p:txBody>
          <a:bodyPr wrap="square" rtlCol="0">
            <a:spAutoFit/>
          </a:bodyPr>
          <a:lstStyle/>
          <a:p>
            <a:r>
              <a:rPr lang="en-US" altLang="zh-CN" sz="1600" b="1" dirty="0"/>
              <a:t>Work with the most popular </a:t>
            </a:r>
            <a:r>
              <a:rPr lang="en-US" altLang="zh-CN" sz="1600" b="1" dirty="0" err="1"/>
              <a:t>potocal</a:t>
            </a:r>
            <a:r>
              <a:rPr lang="en-US" altLang="zh-CN" sz="1600" b="1" dirty="0"/>
              <a:t> implementations </a:t>
            </a:r>
          </a:p>
          <a:p>
            <a:endParaRPr lang="en-US" altLang="zh-CN" sz="800" b="1" dirty="0"/>
          </a:p>
          <a:p>
            <a:r>
              <a:rPr lang="en-US" altLang="zh-CN" sz="1400" dirty="0"/>
              <a:t>   HLS and DASH</a:t>
            </a:r>
            <a:endParaRPr lang="en-US" altLang="zh-CN" sz="800" dirty="0"/>
          </a:p>
          <a:p>
            <a:r>
              <a:rPr lang="en-US" altLang="zh-CN" sz="1400" dirty="0"/>
              <a:t> </a:t>
            </a:r>
          </a:p>
          <a:p>
            <a:endParaRPr lang="zh-CN" altLang="en-US" dirty="0"/>
          </a:p>
        </p:txBody>
      </p:sp>
      <p:pic>
        <p:nvPicPr>
          <p:cNvPr id="2" name="图片 1">
            <a:extLst>
              <a:ext uri="{FF2B5EF4-FFF2-40B4-BE49-F238E27FC236}">
                <a16:creationId xmlns:a16="http://schemas.microsoft.com/office/drawing/2014/main" xmlns="" id="{75C167AF-184C-4F3B-8979-F2184B24B578}"/>
              </a:ext>
            </a:extLst>
          </p:cNvPr>
          <p:cNvPicPr>
            <a:picLocks noChangeAspect="1"/>
          </p:cNvPicPr>
          <p:nvPr/>
        </p:nvPicPr>
        <p:blipFill>
          <a:blip r:embed="rId2"/>
          <a:stretch>
            <a:fillRect/>
          </a:stretch>
        </p:blipFill>
        <p:spPr>
          <a:xfrm>
            <a:off x="7662158" y="1954987"/>
            <a:ext cx="4032807" cy="2532475"/>
          </a:xfrm>
          <a:prstGeom prst="rect">
            <a:avLst/>
          </a:prstGeom>
        </p:spPr>
      </p:pic>
      <p:sp>
        <p:nvSpPr>
          <p:cNvPr id="3" name="文本框 2">
            <a:extLst>
              <a:ext uri="{FF2B5EF4-FFF2-40B4-BE49-F238E27FC236}">
                <a16:creationId xmlns:a16="http://schemas.microsoft.com/office/drawing/2014/main" xmlns="" id="{D8877178-B106-4F8F-A0A6-F31A48B7F6E9}"/>
              </a:ext>
            </a:extLst>
          </p:cNvPr>
          <p:cNvSpPr txBox="1"/>
          <p:nvPr/>
        </p:nvSpPr>
        <p:spPr>
          <a:xfrm>
            <a:off x="1126836" y="1246691"/>
            <a:ext cx="5850385" cy="461665"/>
          </a:xfrm>
          <a:prstGeom prst="rect">
            <a:avLst/>
          </a:prstGeom>
          <a:noFill/>
        </p:spPr>
        <p:txBody>
          <a:bodyPr wrap="square" rtlCol="0">
            <a:spAutoFit/>
          </a:bodyPr>
          <a:lstStyle/>
          <a:p>
            <a:r>
              <a:rPr lang="en-US" altLang="zh-CN" sz="2400" b="1" dirty="0">
                <a:solidFill>
                  <a:schemeClr val="accent1">
                    <a:lumMod val="75000"/>
                  </a:schemeClr>
                </a:solidFill>
              </a:rPr>
              <a:t>Traffic analyzer</a:t>
            </a:r>
            <a:endParaRPr lang="zh-CN" altLang="en-US" sz="2400" b="1" dirty="0">
              <a:solidFill>
                <a:schemeClr val="accent1">
                  <a:lumMod val="75000"/>
                </a:schemeClr>
              </a:solidFill>
            </a:endParaRPr>
          </a:p>
        </p:txBody>
      </p:sp>
    </p:spTree>
    <p:extLst>
      <p:ext uri="{BB962C8B-B14F-4D97-AF65-F5344CB8AC3E}">
        <p14:creationId xmlns:p14="http://schemas.microsoft.com/office/powerpoint/2010/main" val="2284526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CBB309D5-8764-480D-9A6C-935724DFF920}"/>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A58A242E-C2A6-4E26-9B01-98F81255FC19}"/>
              </a:ext>
            </a:extLst>
          </p:cNvPr>
          <p:cNvSpPr txBox="1"/>
          <p:nvPr/>
        </p:nvSpPr>
        <p:spPr>
          <a:xfrm>
            <a:off x="1126837" y="1381345"/>
            <a:ext cx="3204838" cy="923330"/>
          </a:xfrm>
          <a:prstGeom prst="rect">
            <a:avLst/>
          </a:prstGeom>
          <a:noFill/>
        </p:spPr>
        <p:txBody>
          <a:bodyPr wrap="square" rtlCol="0">
            <a:spAutoFit/>
          </a:bodyPr>
          <a:lstStyle/>
          <a:p>
            <a:r>
              <a:rPr lang="en-US" altLang="zh-CN" sz="1600" b="1" dirty="0"/>
              <a:t>HLS</a:t>
            </a:r>
          </a:p>
          <a:p>
            <a:r>
              <a:rPr lang="en-US" altLang="zh-CN" dirty="0"/>
              <a:t>	</a:t>
            </a:r>
          </a:p>
          <a:p>
            <a:endParaRPr lang="zh-CN" altLang="en-US" dirty="0"/>
          </a:p>
        </p:txBody>
      </p:sp>
      <p:sp>
        <p:nvSpPr>
          <p:cNvPr id="9" name="文本框 8">
            <a:extLst>
              <a:ext uri="{FF2B5EF4-FFF2-40B4-BE49-F238E27FC236}">
                <a16:creationId xmlns:a16="http://schemas.microsoft.com/office/drawing/2014/main" xmlns="" id="{12B57A67-5A9A-4D7C-9233-704154B226E1}"/>
              </a:ext>
            </a:extLst>
          </p:cNvPr>
          <p:cNvSpPr txBox="1"/>
          <p:nvPr/>
        </p:nvSpPr>
        <p:spPr>
          <a:xfrm>
            <a:off x="1340528" y="1757779"/>
            <a:ext cx="6906827" cy="769441"/>
          </a:xfrm>
          <a:prstGeom prst="rect">
            <a:avLst/>
          </a:prstGeom>
          <a:noFill/>
        </p:spPr>
        <p:txBody>
          <a:bodyPr wrap="square" rtlCol="0">
            <a:spAutoFit/>
          </a:bodyPr>
          <a:lstStyle/>
          <a:p>
            <a:r>
              <a:rPr lang="en-US" altLang="zh-CN" sz="1200" dirty="0"/>
              <a:t>Media presentation is described by a </a:t>
            </a:r>
            <a:r>
              <a:rPr lang="en-US" altLang="zh-CN" sz="1200" b="1" dirty="0"/>
              <a:t>Master Playlist</a:t>
            </a:r>
          </a:p>
          <a:p>
            <a:endParaRPr lang="en-US" altLang="zh-CN" sz="1200" dirty="0"/>
          </a:p>
          <a:p>
            <a:r>
              <a:rPr lang="en-US" altLang="zh-CN" sz="1200" dirty="0"/>
              <a:t>For HLS , it gets the </a:t>
            </a:r>
            <a:r>
              <a:rPr lang="en-US" altLang="zh-CN" sz="1200" dirty="0" err="1"/>
              <a:t>birtate</a:t>
            </a:r>
            <a:r>
              <a:rPr lang="en-US" altLang="zh-CN" sz="1200" dirty="0"/>
              <a:t> of each track from the Master Playlist</a:t>
            </a:r>
          </a:p>
          <a:p>
            <a:endParaRPr lang="en-US" altLang="zh-CN" sz="800" dirty="0"/>
          </a:p>
        </p:txBody>
      </p:sp>
      <p:sp>
        <p:nvSpPr>
          <p:cNvPr id="10" name="文本框 9">
            <a:extLst>
              <a:ext uri="{FF2B5EF4-FFF2-40B4-BE49-F238E27FC236}">
                <a16:creationId xmlns:a16="http://schemas.microsoft.com/office/drawing/2014/main" xmlns="" id="{F6E38EA3-68FF-4F64-9CBD-394B029C40E1}"/>
              </a:ext>
            </a:extLst>
          </p:cNvPr>
          <p:cNvSpPr txBox="1"/>
          <p:nvPr/>
        </p:nvSpPr>
        <p:spPr>
          <a:xfrm>
            <a:off x="1126836" y="3130298"/>
            <a:ext cx="6906827" cy="2523768"/>
          </a:xfrm>
          <a:prstGeom prst="rect">
            <a:avLst/>
          </a:prstGeom>
          <a:noFill/>
        </p:spPr>
        <p:txBody>
          <a:bodyPr wrap="square" rtlCol="0">
            <a:spAutoFit/>
          </a:bodyPr>
          <a:lstStyle/>
          <a:p>
            <a:r>
              <a:rPr lang="en-US" altLang="zh-CN" sz="1600" b="1" dirty="0"/>
              <a:t>DASH</a:t>
            </a:r>
          </a:p>
          <a:p>
            <a:endParaRPr lang="en-US" altLang="zh-CN" sz="1200" b="1" dirty="0"/>
          </a:p>
          <a:p>
            <a:r>
              <a:rPr lang="en-US" altLang="zh-CN" sz="1200" b="1" dirty="0"/>
              <a:t>   </a:t>
            </a:r>
            <a:r>
              <a:rPr lang="en-US" altLang="zh-CN" sz="1200" dirty="0"/>
              <a:t>media content is described by </a:t>
            </a:r>
            <a:r>
              <a:rPr lang="en-US" altLang="zh-CN" sz="1200" b="1" dirty="0"/>
              <a:t>the Media Presentation Description(MPD) </a:t>
            </a:r>
          </a:p>
          <a:p>
            <a:endParaRPr lang="en-US" altLang="zh-CN" sz="800" b="1" dirty="0"/>
          </a:p>
          <a:p>
            <a:r>
              <a:rPr lang="en-US" altLang="zh-CN" sz="1400" dirty="0"/>
              <a:t>   </a:t>
            </a:r>
            <a:r>
              <a:rPr lang="en-US" altLang="zh-CN" sz="1200" b="1" dirty="0"/>
              <a:t>Segment Index Box(</a:t>
            </a:r>
            <a:r>
              <a:rPr lang="en-US" altLang="zh-CN" sz="1200" b="1" dirty="0" err="1"/>
              <a:t>sidx</a:t>
            </a:r>
            <a:r>
              <a:rPr lang="en-US" altLang="zh-CN" sz="1200" b="1" dirty="0"/>
              <a:t>)</a:t>
            </a:r>
          </a:p>
          <a:p>
            <a:endParaRPr lang="en-US" altLang="zh-CN" sz="800" b="1" dirty="0"/>
          </a:p>
          <a:p>
            <a:r>
              <a:rPr lang="en-US" altLang="zh-CN" sz="1400" b="1" dirty="0"/>
              <a:t>  </a:t>
            </a:r>
            <a:r>
              <a:rPr lang="en-US" altLang="zh-CN" sz="1400" dirty="0"/>
              <a:t> </a:t>
            </a:r>
            <a:r>
              <a:rPr lang="en-US" altLang="zh-CN" sz="1200" dirty="0"/>
              <a:t>for Dash , it gets the bitrate from the MPD , and generates the mapping of byte ranges to segment information using different data sources of different apps.</a:t>
            </a:r>
          </a:p>
          <a:p>
            <a:r>
              <a:rPr lang="en-US" altLang="zh-CN" sz="1400" dirty="0"/>
              <a:t>  </a:t>
            </a:r>
          </a:p>
          <a:p>
            <a:endParaRPr lang="en-US" altLang="zh-CN" sz="1400" dirty="0"/>
          </a:p>
          <a:p>
            <a:r>
              <a:rPr lang="en-US" altLang="zh-CN" sz="1400" dirty="0"/>
              <a:t>  </a:t>
            </a:r>
          </a:p>
          <a:p>
            <a:endParaRPr lang="zh-CN" altLang="en-US" dirty="0"/>
          </a:p>
        </p:txBody>
      </p:sp>
      <p:sp>
        <p:nvSpPr>
          <p:cNvPr id="7" name="文本框 6">
            <a:extLst>
              <a:ext uri="{FF2B5EF4-FFF2-40B4-BE49-F238E27FC236}">
                <a16:creationId xmlns:a16="http://schemas.microsoft.com/office/drawing/2014/main" xmlns="" id="{D764D621-769A-4CAE-A18B-9F846561707F}"/>
              </a:ext>
            </a:extLst>
          </p:cNvPr>
          <p:cNvSpPr txBox="1"/>
          <p:nvPr/>
        </p:nvSpPr>
        <p:spPr>
          <a:xfrm>
            <a:off x="1126837" y="562823"/>
            <a:ext cx="4253031" cy="369332"/>
          </a:xfrm>
          <a:prstGeom prst="rect">
            <a:avLst/>
          </a:prstGeom>
          <a:noFill/>
        </p:spPr>
        <p:txBody>
          <a:bodyPr wrap="square" rtlCol="0">
            <a:spAutoFit/>
          </a:bodyPr>
          <a:lstStyle/>
          <a:p>
            <a:r>
              <a:rPr lang="en-US" altLang="zh-CN" dirty="0">
                <a:solidFill>
                  <a:srgbClr val="002060"/>
                </a:solidFill>
              </a:rPr>
              <a:t>Methodology &amp;&amp; Traffic analyzer</a:t>
            </a:r>
            <a:endParaRPr lang="zh-CN" altLang="en-US" dirty="0">
              <a:solidFill>
                <a:srgbClr val="002060"/>
              </a:solidFill>
            </a:endParaRPr>
          </a:p>
        </p:txBody>
      </p:sp>
      <p:sp>
        <p:nvSpPr>
          <p:cNvPr id="2" name="文本框 1">
            <a:extLst>
              <a:ext uri="{FF2B5EF4-FFF2-40B4-BE49-F238E27FC236}">
                <a16:creationId xmlns:a16="http://schemas.microsoft.com/office/drawing/2014/main" xmlns="" id="{53C438A2-2B0F-4014-BFD3-587F00610D7F}"/>
              </a:ext>
            </a:extLst>
          </p:cNvPr>
          <p:cNvSpPr txBox="1"/>
          <p:nvPr/>
        </p:nvSpPr>
        <p:spPr>
          <a:xfrm>
            <a:off x="5095783" y="4962617"/>
            <a:ext cx="3571783" cy="1200329"/>
          </a:xfrm>
          <a:prstGeom prst="rect">
            <a:avLst/>
          </a:prstGeom>
          <a:noFill/>
          <a:ln>
            <a:solidFill>
              <a:srgbClr val="002060"/>
            </a:solidFill>
          </a:ln>
        </p:spPr>
        <p:txBody>
          <a:bodyPr wrap="square" rtlCol="0">
            <a:spAutoFit/>
          </a:bodyPr>
          <a:lstStyle/>
          <a:p>
            <a:r>
              <a:rPr lang="en-US" altLang="zh-CN" b="1" dirty="0">
                <a:solidFill>
                  <a:schemeClr val="accent1">
                    <a:lumMod val="75000"/>
                  </a:schemeClr>
                </a:solidFill>
              </a:rPr>
              <a:t>D2 , D3 , D4 put such information into the </a:t>
            </a:r>
            <a:r>
              <a:rPr lang="en-US" altLang="zh-CN" b="1" dirty="0" err="1">
                <a:solidFill>
                  <a:schemeClr val="accent1">
                    <a:lumMod val="75000"/>
                  </a:schemeClr>
                </a:solidFill>
              </a:rPr>
              <a:t>sidx</a:t>
            </a:r>
            <a:r>
              <a:rPr lang="en-US" altLang="zh-CN" b="1" dirty="0">
                <a:solidFill>
                  <a:schemeClr val="accent1">
                    <a:lumMod val="75000"/>
                  </a:schemeClr>
                </a:solidFill>
              </a:rPr>
              <a:t> </a:t>
            </a:r>
          </a:p>
          <a:p>
            <a:r>
              <a:rPr lang="en-US" altLang="zh-CN" b="1" dirty="0">
                <a:solidFill>
                  <a:schemeClr val="accent1">
                    <a:lumMod val="75000"/>
                  </a:schemeClr>
                </a:solidFill>
              </a:rPr>
              <a:t> while D1 directly encodes it in the MPD.</a:t>
            </a:r>
            <a:endParaRPr lang="zh-CN" altLang="en-US" b="1" dirty="0">
              <a:solidFill>
                <a:schemeClr val="accent1">
                  <a:lumMod val="75000"/>
                </a:schemeClr>
              </a:solidFill>
            </a:endParaRPr>
          </a:p>
        </p:txBody>
      </p:sp>
    </p:spTree>
    <p:extLst>
      <p:ext uri="{BB962C8B-B14F-4D97-AF65-F5344CB8AC3E}">
        <p14:creationId xmlns:p14="http://schemas.microsoft.com/office/powerpoint/2010/main" val="386774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4050</TotalTime>
  <Words>2580</Words>
  <Application>Microsoft Macintosh PowerPoint</Application>
  <PresentationFormat>宽屏</PresentationFormat>
  <Paragraphs>300</Paragraphs>
  <Slides>34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LinLibertineT</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SuperStone</dc:creator>
  <cp:lastModifiedBy>zhilei liu</cp:lastModifiedBy>
  <cp:revision>79</cp:revision>
  <dcterms:created xsi:type="dcterms:W3CDTF">2018-04-22T11:24:50Z</dcterms:created>
  <dcterms:modified xsi:type="dcterms:W3CDTF">2018-05-15T06:07:28Z</dcterms:modified>
</cp:coreProperties>
</file>