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0" r:id="rId21"/>
    <p:sldId id="275" r:id="rId22"/>
    <p:sldId id="276" r:id="rId23"/>
    <p:sldId id="277" r:id="rId24"/>
    <p:sldId id="278" r:id="rId25"/>
    <p:sldId id="279"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0"/>
  </p:normalViewPr>
  <p:slideViewPr>
    <p:cSldViewPr snapToGrid="0">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5B51773-D081-474C-BFCC-7F91868F926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8B09A1F4-8D29-441E-903D-6B0FDAACD0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AB24DD95-6E26-48F0-ADE2-6D02DA01959A}"/>
              </a:ext>
            </a:extLst>
          </p:cNvPr>
          <p:cNvSpPr>
            <a:spLocks noGrp="1"/>
          </p:cNvSpPr>
          <p:nvPr>
            <p:ph type="dt" sz="half" idx="10"/>
          </p:nvPr>
        </p:nvSpPr>
        <p:spPr/>
        <p:txBody>
          <a:bodyPr/>
          <a:lstStyle/>
          <a:p>
            <a:fld id="{873FEC1B-6E6D-4955-A21B-00CAFF056D65}" type="datetimeFigureOut">
              <a:rPr lang="zh-CN" altLang="en-US" smtClean="0"/>
              <a:t>2018/5/28</a:t>
            </a:fld>
            <a:endParaRPr lang="zh-CN" altLang="en-US"/>
          </a:p>
        </p:txBody>
      </p:sp>
      <p:sp>
        <p:nvSpPr>
          <p:cNvPr id="5" name="页脚占位符 4">
            <a:extLst>
              <a:ext uri="{FF2B5EF4-FFF2-40B4-BE49-F238E27FC236}">
                <a16:creationId xmlns:a16="http://schemas.microsoft.com/office/drawing/2014/main" xmlns="" id="{726C0D10-607A-4EC1-8629-BDEEDFC8DD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2CCBDA00-9AC1-45ED-A496-FFCDB5DD55BA}"/>
              </a:ext>
            </a:extLst>
          </p:cNvPr>
          <p:cNvSpPr>
            <a:spLocks noGrp="1"/>
          </p:cNvSpPr>
          <p:nvPr>
            <p:ph type="sldNum" sz="quarter" idx="12"/>
          </p:nvPr>
        </p:nvSpPr>
        <p:spPr/>
        <p:txBody>
          <a:bodyPr/>
          <a:lstStyle/>
          <a:p>
            <a:fld id="{FF2EDB21-0AAA-40D5-BF8B-A3680B41EBAD}" type="slidenum">
              <a:rPr lang="zh-CN" altLang="en-US" smtClean="0"/>
              <a:t>‹#›</a:t>
            </a:fld>
            <a:endParaRPr lang="zh-CN" altLang="en-US"/>
          </a:p>
        </p:txBody>
      </p:sp>
    </p:spTree>
    <p:extLst>
      <p:ext uri="{BB962C8B-B14F-4D97-AF65-F5344CB8AC3E}">
        <p14:creationId xmlns:p14="http://schemas.microsoft.com/office/powerpoint/2010/main" val="3467013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E57C03D-00DF-4560-AA12-31109B65208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11BC5E2D-968A-47F0-842A-2D7539FFACE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F46900DD-8149-4FFC-B2A7-62CCAC514790}"/>
              </a:ext>
            </a:extLst>
          </p:cNvPr>
          <p:cNvSpPr>
            <a:spLocks noGrp="1"/>
          </p:cNvSpPr>
          <p:nvPr>
            <p:ph type="dt" sz="half" idx="10"/>
          </p:nvPr>
        </p:nvSpPr>
        <p:spPr/>
        <p:txBody>
          <a:bodyPr/>
          <a:lstStyle/>
          <a:p>
            <a:fld id="{873FEC1B-6E6D-4955-A21B-00CAFF056D65}" type="datetimeFigureOut">
              <a:rPr lang="zh-CN" altLang="en-US" smtClean="0"/>
              <a:t>2018/5/28</a:t>
            </a:fld>
            <a:endParaRPr lang="zh-CN" altLang="en-US"/>
          </a:p>
        </p:txBody>
      </p:sp>
      <p:sp>
        <p:nvSpPr>
          <p:cNvPr id="5" name="页脚占位符 4">
            <a:extLst>
              <a:ext uri="{FF2B5EF4-FFF2-40B4-BE49-F238E27FC236}">
                <a16:creationId xmlns:a16="http://schemas.microsoft.com/office/drawing/2014/main" xmlns="" id="{800892CD-289F-4905-8EBA-10031620B0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562630A-214A-48A5-A949-001F47ED39C1}"/>
              </a:ext>
            </a:extLst>
          </p:cNvPr>
          <p:cNvSpPr>
            <a:spLocks noGrp="1"/>
          </p:cNvSpPr>
          <p:nvPr>
            <p:ph type="sldNum" sz="quarter" idx="12"/>
          </p:nvPr>
        </p:nvSpPr>
        <p:spPr/>
        <p:txBody>
          <a:bodyPr/>
          <a:lstStyle/>
          <a:p>
            <a:fld id="{FF2EDB21-0AAA-40D5-BF8B-A3680B41EBAD}" type="slidenum">
              <a:rPr lang="zh-CN" altLang="en-US" smtClean="0"/>
              <a:t>‹#›</a:t>
            </a:fld>
            <a:endParaRPr lang="zh-CN" altLang="en-US"/>
          </a:p>
        </p:txBody>
      </p:sp>
    </p:spTree>
    <p:extLst>
      <p:ext uri="{BB962C8B-B14F-4D97-AF65-F5344CB8AC3E}">
        <p14:creationId xmlns:p14="http://schemas.microsoft.com/office/powerpoint/2010/main" val="111284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BF7F89CE-23EF-4715-8B52-5C6284FD617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72D9B500-7CF8-45F2-A87E-5890D1D5A85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192E9546-67CC-4F0F-8B5A-3EEB5B5B0A99}"/>
              </a:ext>
            </a:extLst>
          </p:cNvPr>
          <p:cNvSpPr>
            <a:spLocks noGrp="1"/>
          </p:cNvSpPr>
          <p:nvPr>
            <p:ph type="dt" sz="half" idx="10"/>
          </p:nvPr>
        </p:nvSpPr>
        <p:spPr/>
        <p:txBody>
          <a:bodyPr/>
          <a:lstStyle/>
          <a:p>
            <a:fld id="{873FEC1B-6E6D-4955-A21B-00CAFF056D65}" type="datetimeFigureOut">
              <a:rPr lang="zh-CN" altLang="en-US" smtClean="0"/>
              <a:t>2018/5/28</a:t>
            </a:fld>
            <a:endParaRPr lang="zh-CN" altLang="en-US"/>
          </a:p>
        </p:txBody>
      </p:sp>
      <p:sp>
        <p:nvSpPr>
          <p:cNvPr id="5" name="页脚占位符 4">
            <a:extLst>
              <a:ext uri="{FF2B5EF4-FFF2-40B4-BE49-F238E27FC236}">
                <a16:creationId xmlns:a16="http://schemas.microsoft.com/office/drawing/2014/main" xmlns="" id="{76E686D5-AD00-45E0-A3A6-C10FC8B3E6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EDE9C61-110C-4535-B1E5-16D4A02FD6F3}"/>
              </a:ext>
            </a:extLst>
          </p:cNvPr>
          <p:cNvSpPr>
            <a:spLocks noGrp="1"/>
          </p:cNvSpPr>
          <p:nvPr>
            <p:ph type="sldNum" sz="quarter" idx="12"/>
          </p:nvPr>
        </p:nvSpPr>
        <p:spPr/>
        <p:txBody>
          <a:bodyPr/>
          <a:lstStyle/>
          <a:p>
            <a:fld id="{FF2EDB21-0AAA-40D5-BF8B-A3680B41EBAD}" type="slidenum">
              <a:rPr lang="zh-CN" altLang="en-US" smtClean="0"/>
              <a:t>‹#›</a:t>
            </a:fld>
            <a:endParaRPr lang="zh-CN" altLang="en-US"/>
          </a:p>
        </p:txBody>
      </p:sp>
    </p:spTree>
    <p:extLst>
      <p:ext uri="{BB962C8B-B14F-4D97-AF65-F5344CB8AC3E}">
        <p14:creationId xmlns:p14="http://schemas.microsoft.com/office/powerpoint/2010/main" val="2807737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B538C2-FB66-4C1E-B4F4-D15C2DC8A50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498440FE-07CD-4D55-A89A-4544CE8347E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4DAD3BEB-BD7C-4217-986E-FFC9F0321420}"/>
              </a:ext>
            </a:extLst>
          </p:cNvPr>
          <p:cNvSpPr>
            <a:spLocks noGrp="1"/>
          </p:cNvSpPr>
          <p:nvPr>
            <p:ph type="dt" sz="half" idx="10"/>
          </p:nvPr>
        </p:nvSpPr>
        <p:spPr/>
        <p:txBody>
          <a:bodyPr/>
          <a:lstStyle/>
          <a:p>
            <a:fld id="{873FEC1B-6E6D-4955-A21B-00CAFF056D65}" type="datetimeFigureOut">
              <a:rPr lang="zh-CN" altLang="en-US" smtClean="0"/>
              <a:t>2018/5/28</a:t>
            </a:fld>
            <a:endParaRPr lang="zh-CN" altLang="en-US"/>
          </a:p>
        </p:txBody>
      </p:sp>
      <p:sp>
        <p:nvSpPr>
          <p:cNvPr id="5" name="页脚占位符 4">
            <a:extLst>
              <a:ext uri="{FF2B5EF4-FFF2-40B4-BE49-F238E27FC236}">
                <a16:creationId xmlns:a16="http://schemas.microsoft.com/office/drawing/2014/main" xmlns="" id="{CD76EC39-0A51-46F6-85A9-33A26BBBFE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253AA592-B12E-48D5-8C56-57C4346255EF}"/>
              </a:ext>
            </a:extLst>
          </p:cNvPr>
          <p:cNvSpPr>
            <a:spLocks noGrp="1"/>
          </p:cNvSpPr>
          <p:nvPr>
            <p:ph type="sldNum" sz="quarter" idx="12"/>
          </p:nvPr>
        </p:nvSpPr>
        <p:spPr/>
        <p:txBody>
          <a:bodyPr/>
          <a:lstStyle/>
          <a:p>
            <a:fld id="{FF2EDB21-0AAA-40D5-BF8B-A3680B41EBAD}" type="slidenum">
              <a:rPr lang="zh-CN" altLang="en-US" smtClean="0"/>
              <a:t>‹#›</a:t>
            </a:fld>
            <a:endParaRPr lang="zh-CN" altLang="en-US"/>
          </a:p>
        </p:txBody>
      </p:sp>
    </p:spTree>
    <p:extLst>
      <p:ext uri="{BB962C8B-B14F-4D97-AF65-F5344CB8AC3E}">
        <p14:creationId xmlns:p14="http://schemas.microsoft.com/office/powerpoint/2010/main" val="2741812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E537422-9D31-4D2D-A101-DAA5C85A034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B7710C67-8899-4A3B-883F-62F437F588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70B74C9E-1B5A-407F-B83B-9A833F9378AF}"/>
              </a:ext>
            </a:extLst>
          </p:cNvPr>
          <p:cNvSpPr>
            <a:spLocks noGrp="1"/>
          </p:cNvSpPr>
          <p:nvPr>
            <p:ph type="dt" sz="half" idx="10"/>
          </p:nvPr>
        </p:nvSpPr>
        <p:spPr/>
        <p:txBody>
          <a:bodyPr/>
          <a:lstStyle/>
          <a:p>
            <a:fld id="{873FEC1B-6E6D-4955-A21B-00CAFF056D65}" type="datetimeFigureOut">
              <a:rPr lang="zh-CN" altLang="en-US" smtClean="0"/>
              <a:t>2018/5/28</a:t>
            </a:fld>
            <a:endParaRPr lang="zh-CN" altLang="en-US"/>
          </a:p>
        </p:txBody>
      </p:sp>
      <p:sp>
        <p:nvSpPr>
          <p:cNvPr id="5" name="页脚占位符 4">
            <a:extLst>
              <a:ext uri="{FF2B5EF4-FFF2-40B4-BE49-F238E27FC236}">
                <a16:creationId xmlns:a16="http://schemas.microsoft.com/office/drawing/2014/main" xmlns="" id="{14EA5547-9055-4148-8D01-A8AA232967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385A944-86B1-49EF-8270-9ED842F800E5}"/>
              </a:ext>
            </a:extLst>
          </p:cNvPr>
          <p:cNvSpPr>
            <a:spLocks noGrp="1"/>
          </p:cNvSpPr>
          <p:nvPr>
            <p:ph type="sldNum" sz="quarter" idx="12"/>
          </p:nvPr>
        </p:nvSpPr>
        <p:spPr/>
        <p:txBody>
          <a:bodyPr/>
          <a:lstStyle/>
          <a:p>
            <a:fld id="{FF2EDB21-0AAA-40D5-BF8B-A3680B41EBAD}" type="slidenum">
              <a:rPr lang="zh-CN" altLang="en-US" smtClean="0"/>
              <a:t>‹#›</a:t>
            </a:fld>
            <a:endParaRPr lang="zh-CN" altLang="en-US"/>
          </a:p>
        </p:txBody>
      </p:sp>
    </p:spTree>
    <p:extLst>
      <p:ext uri="{BB962C8B-B14F-4D97-AF65-F5344CB8AC3E}">
        <p14:creationId xmlns:p14="http://schemas.microsoft.com/office/powerpoint/2010/main" val="255144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DE4929D-5C8F-4A7F-B35E-5A13C0E6CFB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2CA14F89-6693-496A-B400-773EBA972DF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95992697-B79D-4E5F-B730-F327DED8979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441EF75F-BB8A-4A67-A7D1-4A588931C155}"/>
              </a:ext>
            </a:extLst>
          </p:cNvPr>
          <p:cNvSpPr>
            <a:spLocks noGrp="1"/>
          </p:cNvSpPr>
          <p:nvPr>
            <p:ph type="dt" sz="half" idx="10"/>
          </p:nvPr>
        </p:nvSpPr>
        <p:spPr/>
        <p:txBody>
          <a:bodyPr/>
          <a:lstStyle/>
          <a:p>
            <a:fld id="{873FEC1B-6E6D-4955-A21B-00CAFF056D65}" type="datetimeFigureOut">
              <a:rPr lang="zh-CN" altLang="en-US" smtClean="0"/>
              <a:t>2018/5/28</a:t>
            </a:fld>
            <a:endParaRPr lang="zh-CN" altLang="en-US"/>
          </a:p>
        </p:txBody>
      </p:sp>
      <p:sp>
        <p:nvSpPr>
          <p:cNvPr id="6" name="页脚占位符 5">
            <a:extLst>
              <a:ext uri="{FF2B5EF4-FFF2-40B4-BE49-F238E27FC236}">
                <a16:creationId xmlns:a16="http://schemas.microsoft.com/office/drawing/2014/main" xmlns="" id="{5EE17FA9-8293-4EF3-AC16-CD7F01C9CD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376152D0-E029-41EC-84DF-88B17DF6756B}"/>
              </a:ext>
            </a:extLst>
          </p:cNvPr>
          <p:cNvSpPr>
            <a:spLocks noGrp="1"/>
          </p:cNvSpPr>
          <p:nvPr>
            <p:ph type="sldNum" sz="quarter" idx="12"/>
          </p:nvPr>
        </p:nvSpPr>
        <p:spPr/>
        <p:txBody>
          <a:bodyPr/>
          <a:lstStyle/>
          <a:p>
            <a:fld id="{FF2EDB21-0AAA-40D5-BF8B-A3680B41EBAD}" type="slidenum">
              <a:rPr lang="zh-CN" altLang="en-US" smtClean="0"/>
              <a:t>‹#›</a:t>
            </a:fld>
            <a:endParaRPr lang="zh-CN" altLang="en-US"/>
          </a:p>
        </p:txBody>
      </p:sp>
    </p:spTree>
    <p:extLst>
      <p:ext uri="{BB962C8B-B14F-4D97-AF65-F5344CB8AC3E}">
        <p14:creationId xmlns:p14="http://schemas.microsoft.com/office/powerpoint/2010/main" val="3969729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0CEB7A0-1A43-4239-8408-BD30D1EC3BA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E75AE0A-65A3-4752-8FAD-96F0FEE90F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DF5BD872-0D0C-40F3-956A-CEE6C198EA4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8FD4A21C-6DFC-468A-A2B6-04F4F4307C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79C6FAA9-CC15-4C19-B73C-01AA3F1FA2D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6AD13208-10DB-4AA3-A442-32618D002085}"/>
              </a:ext>
            </a:extLst>
          </p:cNvPr>
          <p:cNvSpPr>
            <a:spLocks noGrp="1"/>
          </p:cNvSpPr>
          <p:nvPr>
            <p:ph type="dt" sz="half" idx="10"/>
          </p:nvPr>
        </p:nvSpPr>
        <p:spPr/>
        <p:txBody>
          <a:bodyPr/>
          <a:lstStyle/>
          <a:p>
            <a:fld id="{873FEC1B-6E6D-4955-A21B-00CAFF056D65}" type="datetimeFigureOut">
              <a:rPr lang="zh-CN" altLang="en-US" smtClean="0"/>
              <a:t>2018/5/28</a:t>
            </a:fld>
            <a:endParaRPr lang="zh-CN" altLang="en-US"/>
          </a:p>
        </p:txBody>
      </p:sp>
      <p:sp>
        <p:nvSpPr>
          <p:cNvPr id="8" name="页脚占位符 7">
            <a:extLst>
              <a:ext uri="{FF2B5EF4-FFF2-40B4-BE49-F238E27FC236}">
                <a16:creationId xmlns:a16="http://schemas.microsoft.com/office/drawing/2014/main" xmlns="" id="{DC6E5868-256D-40F8-966F-E472840558D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6322B9BB-8B27-4F56-BC54-E71697B88922}"/>
              </a:ext>
            </a:extLst>
          </p:cNvPr>
          <p:cNvSpPr>
            <a:spLocks noGrp="1"/>
          </p:cNvSpPr>
          <p:nvPr>
            <p:ph type="sldNum" sz="quarter" idx="12"/>
          </p:nvPr>
        </p:nvSpPr>
        <p:spPr/>
        <p:txBody>
          <a:bodyPr/>
          <a:lstStyle/>
          <a:p>
            <a:fld id="{FF2EDB21-0AAA-40D5-BF8B-A3680B41EBAD}" type="slidenum">
              <a:rPr lang="zh-CN" altLang="en-US" smtClean="0"/>
              <a:t>‹#›</a:t>
            </a:fld>
            <a:endParaRPr lang="zh-CN" altLang="en-US"/>
          </a:p>
        </p:txBody>
      </p:sp>
    </p:spTree>
    <p:extLst>
      <p:ext uri="{BB962C8B-B14F-4D97-AF65-F5344CB8AC3E}">
        <p14:creationId xmlns:p14="http://schemas.microsoft.com/office/powerpoint/2010/main" val="3703836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C36EB48-AFDB-4289-AC58-26B0D126C53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B198B68E-4D3A-4143-8042-6454E9C8D85C}"/>
              </a:ext>
            </a:extLst>
          </p:cNvPr>
          <p:cNvSpPr>
            <a:spLocks noGrp="1"/>
          </p:cNvSpPr>
          <p:nvPr>
            <p:ph type="dt" sz="half" idx="10"/>
          </p:nvPr>
        </p:nvSpPr>
        <p:spPr/>
        <p:txBody>
          <a:bodyPr/>
          <a:lstStyle/>
          <a:p>
            <a:fld id="{873FEC1B-6E6D-4955-A21B-00CAFF056D65}" type="datetimeFigureOut">
              <a:rPr lang="zh-CN" altLang="en-US" smtClean="0"/>
              <a:t>2018/5/28</a:t>
            </a:fld>
            <a:endParaRPr lang="zh-CN" altLang="en-US"/>
          </a:p>
        </p:txBody>
      </p:sp>
      <p:sp>
        <p:nvSpPr>
          <p:cNvPr id="4" name="页脚占位符 3">
            <a:extLst>
              <a:ext uri="{FF2B5EF4-FFF2-40B4-BE49-F238E27FC236}">
                <a16:creationId xmlns:a16="http://schemas.microsoft.com/office/drawing/2014/main" xmlns="" id="{211059C3-A836-4DE8-A8A7-9456A55EFC8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DD7B88D7-243F-42CA-861D-A71D90BEF13D}"/>
              </a:ext>
            </a:extLst>
          </p:cNvPr>
          <p:cNvSpPr>
            <a:spLocks noGrp="1"/>
          </p:cNvSpPr>
          <p:nvPr>
            <p:ph type="sldNum" sz="quarter" idx="12"/>
          </p:nvPr>
        </p:nvSpPr>
        <p:spPr/>
        <p:txBody>
          <a:bodyPr/>
          <a:lstStyle/>
          <a:p>
            <a:fld id="{FF2EDB21-0AAA-40D5-BF8B-A3680B41EBAD}" type="slidenum">
              <a:rPr lang="zh-CN" altLang="en-US" smtClean="0"/>
              <a:t>‹#›</a:t>
            </a:fld>
            <a:endParaRPr lang="zh-CN" altLang="en-US"/>
          </a:p>
        </p:txBody>
      </p:sp>
    </p:spTree>
    <p:extLst>
      <p:ext uri="{BB962C8B-B14F-4D97-AF65-F5344CB8AC3E}">
        <p14:creationId xmlns:p14="http://schemas.microsoft.com/office/powerpoint/2010/main" val="298150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EAA94FA-46E6-4534-A399-CB3877E9C360}"/>
              </a:ext>
            </a:extLst>
          </p:cNvPr>
          <p:cNvSpPr>
            <a:spLocks noGrp="1"/>
          </p:cNvSpPr>
          <p:nvPr>
            <p:ph type="dt" sz="half" idx="10"/>
          </p:nvPr>
        </p:nvSpPr>
        <p:spPr/>
        <p:txBody>
          <a:bodyPr/>
          <a:lstStyle/>
          <a:p>
            <a:fld id="{873FEC1B-6E6D-4955-A21B-00CAFF056D65}" type="datetimeFigureOut">
              <a:rPr lang="zh-CN" altLang="en-US" smtClean="0"/>
              <a:t>2018/5/28</a:t>
            </a:fld>
            <a:endParaRPr lang="zh-CN" altLang="en-US"/>
          </a:p>
        </p:txBody>
      </p:sp>
      <p:sp>
        <p:nvSpPr>
          <p:cNvPr id="3" name="页脚占位符 2">
            <a:extLst>
              <a:ext uri="{FF2B5EF4-FFF2-40B4-BE49-F238E27FC236}">
                <a16:creationId xmlns:a16="http://schemas.microsoft.com/office/drawing/2014/main" xmlns="" id="{97158847-9725-4DCE-97DA-7182ABEC366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BBFCCB16-FBA6-4E4D-A1E7-4CD2BDFE30CC}"/>
              </a:ext>
            </a:extLst>
          </p:cNvPr>
          <p:cNvSpPr>
            <a:spLocks noGrp="1"/>
          </p:cNvSpPr>
          <p:nvPr>
            <p:ph type="sldNum" sz="quarter" idx="12"/>
          </p:nvPr>
        </p:nvSpPr>
        <p:spPr/>
        <p:txBody>
          <a:bodyPr/>
          <a:lstStyle/>
          <a:p>
            <a:fld id="{FF2EDB21-0AAA-40D5-BF8B-A3680B41EBAD}" type="slidenum">
              <a:rPr lang="zh-CN" altLang="en-US" smtClean="0"/>
              <a:t>‹#›</a:t>
            </a:fld>
            <a:endParaRPr lang="zh-CN" altLang="en-US"/>
          </a:p>
        </p:txBody>
      </p:sp>
    </p:spTree>
    <p:extLst>
      <p:ext uri="{BB962C8B-B14F-4D97-AF65-F5344CB8AC3E}">
        <p14:creationId xmlns:p14="http://schemas.microsoft.com/office/powerpoint/2010/main" val="1956050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4609190-91AB-4CC9-94F1-7BF4A945C4C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D621368F-6545-40A4-AA58-283E6FFAC5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855EF5D3-6131-4B24-887D-4DEDD312B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C8D4A98B-0186-4F19-9FBF-89AA6AB9FFCF}"/>
              </a:ext>
            </a:extLst>
          </p:cNvPr>
          <p:cNvSpPr>
            <a:spLocks noGrp="1"/>
          </p:cNvSpPr>
          <p:nvPr>
            <p:ph type="dt" sz="half" idx="10"/>
          </p:nvPr>
        </p:nvSpPr>
        <p:spPr/>
        <p:txBody>
          <a:bodyPr/>
          <a:lstStyle/>
          <a:p>
            <a:fld id="{873FEC1B-6E6D-4955-A21B-00CAFF056D65}" type="datetimeFigureOut">
              <a:rPr lang="zh-CN" altLang="en-US" smtClean="0"/>
              <a:t>2018/5/28</a:t>
            </a:fld>
            <a:endParaRPr lang="zh-CN" altLang="en-US"/>
          </a:p>
        </p:txBody>
      </p:sp>
      <p:sp>
        <p:nvSpPr>
          <p:cNvPr id="6" name="页脚占位符 5">
            <a:extLst>
              <a:ext uri="{FF2B5EF4-FFF2-40B4-BE49-F238E27FC236}">
                <a16:creationId xmlns:a16="http://schemas.microsoft.com/office/drawing/2014/main" xmlns="" id="{C9BFA83B-03BD-42C2-8F77-C13F83F9CF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B3727333-39EB-46A3-8650-1F6EF0693C6F}"/>
              </a:ext>
            </a:extLst>
          </p:cNvPr>
          <p:cNvSpPr>
            <a:spLocks noGrp="1"/>
          </p:cNvSpPr>
          <p:nvPr>
            <p:ph type="sldNum" sz="quarter" idx="12"/>
          </p:nvPr>
        </p:nvSpPr>
        <p:spPr/>
        <p:txBody>
          <a:bodyPr/>
          <a:lstStyle/>
          <a:p>
            <a:fld id="{FF2EDB21-0AAA-40D5-BF8B-A3680B41EBAD}" type="slidenum">
              <a:rPr lang="zh-CN" altLang="en-US" smtClean="0"/>
              <a:t>‹#›</a:t>
            </a:fld>
            <a:endParaRPr lang="zh-CN" altLang="en-US"/>
          </a:p>
        </p:txBody>
      </p:sp>
    </p:spTree>
    <p:extLst>
      <p:ext uri="{BB962C8B-B14F-4D97-AF65-F5344CB8AC3E}">
        <p14:creationId xmlns:p14="http://schemas.microsoft.com/office/powerpoint/2010/main" val="3804553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949537F-95C8-4359-BCB0-411D2D3293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19F37E63-68AA-42D0-ABC5-4FD2913D1A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253E2576-27E1-4272-BCF1-7431C6A37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25760DA8-00B5-42ED-917D-14117EEB109F}"/>
              </a:ext>
            </a:extLst>
          </p:cNvPr>
          <p:cNvSpPr>
            <a:spLocks noGrp="1"/>
          </p:cNvSpPr>
          <p:nvPr>
            <p:ph type="dt" sz="half" idx="10"/>
          </p:nvPr>
        </p:nvSpPr>
        <p:spPr/>
        <p:txBody>
          <a:bodyPr/>
          <a:lstStyle/>
          <a:p>
            <a:fld id="{873FEC1B-6E6D-4955-A21B-00CAFF056D65}" type="datetimeFigureOut">
              <a:rPr lang="zh-CN" altLang="en-US" smtClean="0"/>
              <a:t>2018/5/28</a:t>
            </a:fld>
            <a:endParaRPr lang="zh-CN" altLang="en-US"/>
          </a:p>
        </p:txBody>
      </p:sp>
      <p:sp>
        <p:nvSpPr>
          <p:cNvPr id="6" name="页脚占位符 5">
            <a:extLst>
              <a:ext uri="{FF2B5EF4-FFF2-40B4-BE49-F238E27FC236}">
                <a16:creationId xmlns:a16="http://schemas.microsoft.com/office/drawing/2014/main" xmlns="" id="{6CED7359-30D0-4E85-B890-DFCC3CE8E6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60987CF-4FA4-4919-BB5F-AA853F6D0197}"/>
              </a:ext>
            </a:extLst>
          </p:cNvPr>
          <p:cNvSpPr>
            <a:spLocks noGrp="1"/>
          </p:cNvSpPr>
          <p:nvPr>
            <p:ph type="sldNum" sz="quarter" idx="12"/>
          </p:nvPr>
        </p:nvSpPr>
        <p:spPr/>
        <p:txBody>
          <a:bodyPr/>
          <a:lstStyle/>
          <a:p>
            <a:fld id="{FF2EDB21-0AAA-40D5-BF8B-A3680B41EBAD}" type="slidenum">
              <a:rPr lang="zh-CN" altLang="en-US" smtClean="0"/>
              <a:t>‹#›</a:t>
            </a:fld>
            <a:endParaRPr lang="zh-CN" altLang="en-US"/>
          </a:p>
        </p:txBody>
      </p:sp>
    </p:spTree>
    <p:extLst>
      <p:ext uri="{BB962C8B-B14F-4D97-AF65-F5344CB8AC3E}">
        <p14:creationId xmlns:p14="http://schemas.microsoft.com/office/powerpoint/2010/main" val="29889643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9E364C6C-2D40-4F59-BEC9-EC283B6442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1B62E9F6-610C-4CD3-A42F-22FA957C2D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A036D661-0610-434C-85D6-F969C2A5C1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3FEC1B-6E6D-4955-A21B-00CAFF056D65}" type="datetimeFigureOut">
              <a:rPr lang="zh-CN" altLang="en-US" smtClean="0"/>
              <a:t>2018/5/28</a:t>
            </a:fld>
            <a:endParaRPr lang="zh-CN" altLang="en-US"/>
          </a:p>
        </p:txBody>
      </p:sp>
      <p:sp>
        <p:nvSpPr>
          <p:cNvPr id="5" name="页脚占位符 4">
            <a:extLst>
              <a:ext uri="{FF2B5EF4-FFF2-40B4-BE49-F238E27FC236}">
                <a16:creationId xmlns:a16="http://schemas.microsoft.com/office/drawing/2014/main" xmlns="" id="{41F8FB1F-6E89-48BA-97D1-C600218D80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2409205F-303F-422E-9FEF-17AB322C40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EDB21-0AAA-40D5-BF8B-A3680B41EBAD}" type="slidenum">
              <a:rPr lang="zh-CN" altLang="en-US" smtClean="0"/>
              <a:t>‹#›</a:t>
            </a:fld>
            <a:endParaRPr lang="zh-CN" altLang="en-US"/>
          </a:p>
        </p:txBody>
      </p:sp>
    </p:spTree>
    <p:extLst>
      <p:ext uri="{BB962C8B-B14F-4D97-AF65-F5344CB8AC3E}">
        <p14:creationId xmlns:p14="http://schemas.microsoft.com/office/powerpoint/2010/main" val="2979308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liuzhilei@iie.ac.c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slideLayout" Target="../slideLayouts/slideLayout1.xml"/><Relationship Id="rId2"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1" Type="http://schemas.openxmlformats.org/officeDocument/2006/relationships/slideLayout" Target="../slideLayouts/slideLayout1.xml"/><Relationship Id="rId2"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1" Type="http://schemas.openxmlformats.org/officeDocument/2006/relationships/slideLayout" Target="../slideLayouts/slideLayout1.xml"/><Relationship Id="rId2"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1" Type="http://schemas.openxmlformats.org/officeDocument/2006/relationships/slideLayout" Target="../slideLayouts/slideLayout1.xml"/><Relationship Id="rId2"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50.png"/><Relationship Id="rId1" Type="http://schemas.openxmlformats.org/officeDocument/2006/relationships/slideLayout" Target="../slideLayouts/slideLayout1.xml"/><Relationship Id="rId2"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54.png"/><Relationship Id="rId1" Type="http://schemas.openxmlformats.org/officeDocument/2006/relationships/slideLayout" Target="../slideLayouts/slideLayout1.xml"/><Relationship Id="rId2" Type="http://schemas.openxmlformats.org/officeDocument/2006/relationships/image" Target="../media/image5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9.png"/><Relationship Id="rId1" Type="http://schemas.openxmlformats.org/officeDocument/2006/relationships/slideLayout" Target="../slideLayouts/slideLayout1.xml"/><Relationship Id="rId2" Type="http://schemas.openxmlformats.org/officeDocument/2006/relationships/image" Target="../media/image5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liuzhilei@iie.ac.c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10.png"/><Relationship Id="rId4" Type="http://schemas.openxmlformats.org/officeDocument/2006/relationships/image" Target="../media/image310.png"/><Relationship Id="rId5" Type="http://schemas.openxmlformats.org/officeDocument/2006/relationships/image" Target="../media/image410.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10.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E8723C38-F567-45C3-B879-CD6CCBB78453}"/>
              </a:ext>
            </a:extLst>
          </p:cNvPr>
          <p:cNvCxnSpPr/>
          <p:nvPr/>
        </p:nvCxnSpPr>
        <p:spPr>
          <a:xfrm>
            <a:off x="0" y="656948"/>
            <a:ext cx="12192000" cy="0"/>
          </a:xfrm>
          <a:prstGeom prst="line">
            <a:avLst/>
          </a:prstGeom>
          <a:ln w="38100">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xmlns="" id="{3D5C3B73-DA18-4088-BA45-9C911928E800}"/>
              </a:ext>
            </a:extLst>
          </p:cNvPr>
          <p:cNvCxnSpPr>
            <a:cxnSpLocks/>
          </p:cNvCxnSpPr>
          <p:nvPr/>
        </p:nvCxnSpPr>
        <p:spPr>
          <a:xfrm flipH="1">
            <a:off x="0" y="0"/>
            <a:ext cx="2636670" cy="342900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62F2EA6D-E572-4C2C-889B-CA347364FC8E}"/>
              </a:ext>
            </a:extLst>
          </p:cNvPr>
          <p:cNvSpPr txBox="1"/>
          <p:nvPr/>
        </p:nvSpPr>
        <p:spPr>
          <a:xfrm>
            <a:off x="1741503" y="2746371"/>
            <a:ext cx="9786152" cy="1077218"/>
          </a:xfrm>
          <a:prstGeom prst="rect">
            <a:avLst/>
          </a:prstGeom>
          <a:noFill/>
        </p:spPr>
        <p:txBody>
          <a:bodyPr wrap="square" rtlCol="0">
            <a:spAutoFit/>
          </a:bodyPr>
          <a:lstStyle/>
          <a:p>
            <a:r>
              <a:rPr lang="en-US" altLang="zh-CN" sz="3200" b="1" dirty="0"/>
              <a:t>        An Online Learning Approach to Network </a:t>
            </a:r>
          </a:p>
          <a:p>
            <a:r>
              <a:rPr lang="en-US" altLang="zh-CN" sz="3200" b="1" dirty="0"/>
              <a:t>         Application Optimization with Guarantee</a:t>
            </a:r>
            <a:endParaRPr lang="zh-CN" altLang="en-US" sz="3200" b="1" dirty="0"/>
          </a:p>
        </p:txBody>
      </p:sp>
      <p:sp>
        <p:nvSpPr>
          <p:cNvPr id="10" name="文本框 9">
            <a:extLst>
              <a:ext uri="{FF2B5EF4-FFF2-40B4-BE49-F238E27FC236}">
                <a16:creationId xmlns:a16="http://schemas.microsoft.com/office/drawing/2014/main" xmlns="" id="{B0F5EAEA-285B-489B-8C43-CEBEAF4B5FC5}"/>
              </a:ext>
            </a:extLst>
          </p:cNvPr>
          <p:cNvSpPr txBox="1"/>
          <p:nvPr/>
        </p:nvSpPr>
        <p:spPr>
          <a:xfrm>
            <a:off x="8087557" y="5514824"/>
            <a:ext cx="3852909" cy="553998"/>
          </a:xfrm>
          <a:prstGeom prst="rect">
            <a:avLst/>
          </a:prstGeom>
          <a:noFill/>
        </p:spPr>
        <p:txBody>
          <a:bodyPr wrap="square" rtlCol="0">
            <a:spAutoFit/>
          </a:bodyPr>
          <a:lstStyle/>
          <a:p>
            <a:pPr algn="ctr"/>
            <a:r>
              <a:rPr lang="zh-CN" altLang="en-US" sz="1000" dirty="0"/>
              <a:t>刘志磊</a:t>
            </a:r>
            <a:endParaRPr lang="en-US" altLang="zh-CN" sz="1000" dirty="0"/>
          </a:p>
          <a:p>
            <a:pPr algn="ctr"/>
            <a:r>
              <a:rPr lang="en-US" altLang="zh-CN" sz="1000" dirty="0">
                <a:hlinkClick r:id="rId2"/>
              </a:rPr>
              <a:t>liuzhilei@iie.ac.cn</a:t>
            </a:r>
            <a:endParaRPr lang="en-US" altLang="zh-CN" sz="1000" dirty="0"/>
          </a:p>
          <a:p>
            <a:pPr algn="ctr"/>
            <a:r>
              <a:rPr lang="zh-CN" altLang="en-US" sz="1000" dirty="0"/>
              <a:t>中科院信息工程研究所</a:t>
            </a:r>
          </a:p>
        </p:txBody>
      </p:sp>
      <p:cxnSp>
        <p:nvCxnSpPr>
          <p:cNvPr id="13" name="直接连接符 12">
            <a:extLst>
              <a:ext uri="{FF2B5EF4-FFF2-40B4-BE49-F238E27FC236}">
                <a16:creationId xmlns:a16="http://schemas.microsoft.com/office/drawing/2014/main" xmlns="" id="{A78AAAFE-69B4-4058-BED5-2807824E99A7}"/>
              </a:ext>
            </a:extLst>
          </p:cNvPr>
          <p:cNvCxnSpPr>
            <a:cxnSpLocks/>
          </p:cNvCxnSpPr>
          <p:nvPr/>
        </p:nvCxnSpPr>
        <p:spPr>
          <a:xfrm flipV="1">
            <a:off x="9650027" y="6068822"/>
            <a:ext cx="2476870" cy="804714"/>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xmlns="" id="{A2968FC6-926D-4FD3-B308-B2E1832CC094}"/>
              </a:ext>
            </a:extLst>
          </p:cNvPr>
          <p:cNvCxnSpPr>
            <a:cxnSpLocks/>
          </p:cNvCxnSpPr>
          <p:nvPr/>
        </p:nvCxnSpPr>
        <p:spPr>
          <a:xfrm flipH="1">
            <a:off x="11465511" y="4447713"/>
            <a:ext cx="726490" cy="2410287"/>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034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68B9AB2C-AF3F-4BB6-8556-8C06707C2B15}"/>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EC3FA3BC-4EC1-4528-8B88-F8FF3F708BB3}"/>
              </a:ext>
            </a:extLst>
          </p:cNvPr>
          <p:cNvSpPr txBox="1"/>
          <p:nvPr/>
        </p:nvSpPr>
        <p:spPr>
          <a:xfrm>
            <a:off x="1126837" y="562823"/>
            <a:ext cx="4572627" cy="369332"/>
          </a:xfrm>
          <a:prstGeom prst="rect">
            <a:avLst/>
          </a:prstGeom>
          <a:noFill/>
        </p:spPr>
        <p:txBody>
          <a:bodyPr wrap="square" rtlCol="0">
            <a:spAutoFit/>
          </a:bodyPr>
          <a:lstStyle/>
          <a:p>
            <a:r>
              <a:rPr lang="en-US" altLang="zh-CN" dirty="0">
                <a:solidFill>
                  <a:srgbClr val="002060"/>
                </a:solidFill>
              </a:rPr>
              <a:t>Constrained multi-armed bandit model</a:t>
            </a:r>
            <a:endParaRPr lang="zh-CN" altLang="en-US" dirty="0">
              <a:solidFill>
                <a:srgbClr val="002060"/>
              </a:solidFill>
            </a:endParaRP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xmlns="" id="{D9F97D8C-6283-4059-B88F-5882FAC93A7A}"/>
                  </a:ext>
                </a:extLst>
              </p:cNvPr>
              <p:cNvSpPr/>
              <p:nvPr/>
            </p:nvSpPr>
            <p:spPr>
              <a:xfrm>
                <a:off x="1126837" y="1301487"/>
                <a:ext cx="76411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charset="0"/>
                            </a:rPr>
                          </m:ctrlPr>
                        </m:sSubPr>
                        <m:e>
                          <m:r>
                            <a:rPr lang="en-US" altLang="zh-CN" b="1" i="1">
                              <a:latin typeface="Cambria Math" panose="02040503050406030204" pitchFamily="18" charset="0"/>
                            </a:rPr>
                            <m:t>𝑮</m:t>
                          </m:r>
                        </m:e>
                        <m:sub>
                          <m:r>
                            <a:rPr lang="en-US" altLang="zh-CN" b="1" i="1">
                              <a:latin typeface="Cambria Math" panose="02040503050406030204" pitchFamily="18" charset="0"/>
                            </a:rPr>
                            <m:t>𝒊</m:t>
                          </m:r>
                        </m:sub>
                      </m:sSub>
                      <m:d>
                        <m:dPr>
                          <m:ctrlPr>
                            <a:rPr lang="en-US" altLang="zh-CN" b="1" i="1" smtClean="0">
                              <a:latin typeface="Cambria Math" charset="0"/>
                            </a:rPr>
                          </m:ctrlPr>
                        </m:dPr>
                        <m:e>
                          <m:r>
                            <a:rPr lang="en-US" altLang="zh-CN" b="1" i="1" smtClean="0">
                              <a:latin typeface="Cambria Math" panose="02040503050406030204" pitchFamily="18" charset="0"/>
                            </a:rPr>
                            <m:t>𝒕</m:t>
                          </m:r>
                        </m:e>
                      </m:d>
                    </m:oMath>
                  </m:oMathPara>
                </a14:m>
                <a:endParaRPr lang="zh-CN" altLang="en-US" b="1" dirty="0"/>
              </a:p>
            </p:txBody>
          </p:sp>
        </mc:Choice>
        <mc:Fallback xmlns="">
          <p:sp>
            <p:nvSpPr>
              <p:cNvPr id="2" name="矩形 1">
                <a:extLst>
                  <a:ext uri="{FF2B5EF4-FFF2-40B4-BE49-F238E27FC236}">
                    <a16:creationId xmlns:a16="http://schemas.microsoft.com/office/drawing/2014/main" id="{D9F97D8C-6283-4059-B88F-5882FAC93A7A}"/>
                  </a:ext>
                </a:extLst>
              </p:cNvPr>
              <p:cNvSpPr>
                <a:spLocks noRot="1" noChangeAspect="1" noMove="1" noResize="1" noEditPoints="1" noAdjustHandles="1" noChangeArrowheads="1" noChangeShapeType="1" noTextEdit="1"/>
              </p:cNvSpPr>
              <p:nvPr/>
            </p:nvSpPr>
            <p:spPr>
              <a:xfrm>
                <a:off x="1126837" y="1301487"/>
                <a:ext cx="764119"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xmlns="" id="{E244355D-DD16-4F0E-A0EA-5D543F5EEAEB}"/>
                  </a:ext>
                </a:extLst>
              </p:cNvPr>
              <p:cNvSpPr txBox="1"/>
              <p:nvPr/>
            </p:nvSpPr>
            <p:spPr>
              <a:xfrm>
                <a:off x="1322773" y="1793289"/>
                <a:ext cx="4773227" cy="338554"/>
              </a:xfrm>
              <a:prstGeom prst="rect">
                <a:avLst/>
              </a:prstGeom>
              <a:noFill/>
            </p:spPr>
            <p:txBody>
              <a:bodyPr wrap="square" rtlCol="0">
                <a:spAutoFit/>
              </a:bodyPr>
              <a:lstStyle/>
              <a:p>
                <a:r>
                  <a:rPr lang="zh-CN" altLang="en-US" sz="1600" dirty="0"/>
                  <a:t>计算复合奖励的进程，</a:t>
                </a:r>
                <a:r>
                  <a:rPr lang="en-US" altLang="zh-CN" sz="1600" dirty="0"/>
                  <a:t> </a:t>
                </a:r>
                <a14:m>
                  <m:oMath xmlns:m="http://schemas.openxmlformats.org/officeDocument/2006/math">
                    <m:sSub>
                      <m:sSubPr>
                        <m:ctrlPr>
                          <a:rPr lang="en-US" altLang="zh-CN" sz="1600" i="1" smtClean="0">
                            <a:latin typeface="Cambria Math" charset="0"/>
                          </a:rPr>
                        </m:ctrlPr>
                      </m:sSubPr>
                      <m:e>
                        <m:r>
                          <m:rPr>
                            <m:sty m:val="p"/>
                          </m:rPr>
                          <a:rPr lang="en-US" altLang="zh-CN" sz="1600" i="1">
                            <a:latin typeface="Cambria Math" panose="02040503050406030204" pitchFamily="18" charset="0"/>
                          </a:rPr>
                          <m:t>G</m:t>
                        </m:r>
                      </m:e>
                      <m:sub>
                        <m:r>
                          <m:rPr>
                            <m:sty m:val="p"/>
                          </m:rPr>
                          <a:rPr lang="en-US" altLang="zh-CN" sz="1600" i="1">
                            <a:latin typeface="Cambria Math" panose="02040503050406030204" pitchFamily="18" charset="0"/>
                          </a:rPr>
                          <m:t>i</m:t>
                        </m:r>
                      </m:sub>
                    </m:sSub>
                    <m:d>
                      <m:dPr>
                        <m:ctrlPr>
                          <a:rPr lang="en-US" altLang="zh-CN" sz="1600" b="0" i="1" smtClean="0">
                            <a:latin typeface="Cambria Math" charset="0"/>
                          </a:rPr>
                        </m:ctrlPr>
                      </m:dPr>
                      <m:e>
                        <m:r>
                          <a:rPr lang="en-US" altLang="zh-CN" sz="1600" b="0" i="1" smtClean="0">
                            <a:latin typeface="Cambria Math" panose="02040503050406030204" pitchFamily="18" charset="0"/>
                          </a:rPr>
                          <m:t>𝑡</m:t>
                        </m:r>
                      </m:e>
                    </m:d>
                  </m:oMath>
                </a14:m>
                <a:r>
                  <a:rPr lang="zh-CN" altLang="en-US" sz="1600" dirty="0"/>
                  <a:t> </a:t>
                </a:r>
                <a:r>
                  <a:rPr lang="en-US" altLang="zh-CN" sz="1600" dirty="0"/>
                  <a:t>= </a:t>
                </a:r>
                <a14:m>
                  <m:oMath xmlns:m="http://schemas.openxmlformats.org/officeDocument/2006/math">
                    <m:sSub>
                      <m:sSubPr>
                        <m:ctrlPr>
                          <a:rPr lang="en-US" altLang="zh-CN" sz="1600" i="1" smtClean="0">
                            <a:latin typeface="Cambria Math" charset="0"/>
                          </a:rPr>
                        </m:ctrlPr>
                      </m:sSubPr>
                      <m:e>
                        <m:r>
                          <m:rPr>
                            <m:sty m:val="p"/>
                          </m:rPr>
                          <a:rPr lang="en-US" altLang="zh-CN" sz="1600" i="1">
                            <a:latin typeface="Cambria Math" panose="02040503050406030204" pitchFamily="18" charset="0"/>
                          </a:rPr>
                          <m:t>U</m:t>
                        </m:r>
                      </m:e>
                      <m:sub>
                        <m:r>
                          <m:rPr>
                            <m:sty m:val="p"/>
                          </m:rPr>
                          <a:rPr lang="en-US" altLang="zh-CN" sz="1600" i="1">
                            <a:latin typeface="Cambria Math" panose="02040503050406030204" pitchFamily="18" charset="0"/>
                          </a:rPr>
                          <m:t>i</m:t>
                        </m:r>
                      </m:sub>
                    </m:sSub>
                    <m:d>
                      <m:dPr>
                        <m:ctrlPr>
                          <a:rPr lang="en-US" altLang="zh-CN" sz="1600" b="0" i="1" smtClean="0">
                            <a:latin typeface="Cambria Math" charset="0"/>
                          </a:rPr>
                        </m:ctrlPr>
                      </m:dPr>
                      <m:e>
                        <m:r>
                          <a:rPr lang="en-US" altLang="zh-CN" sz="1600" b="0" i="1" smtClean="0">
                            <a:latin typeface="Cambria Math" panose="02040503050406030204" pitchFamily="18" charset="0"/>
                          </a:rPr>
                          <m:t>𝑡</m:t>
                        </m:r>
                      </m:e>
                    </m:d>
                  </m:oMath>
                </a14:m>
                <a:r>
                  <a:rPr lang="zh-CN" altLang="en-US" sz="1600" dirty="0"/>
                  <a:t> </a:t>
                </a:r>
                <a14:m>
                  <m:oMath xmlns:m="http://schemas.openxmlformats.org/officeDocument/2006/math">
                    <m:sSub>
                      <m:sSubPr>
                        <m:ctrlPr>
                          <a:rPr lang="en-US" altLang="zh-CN" sz="1600" i="1" smtClean="0">
                            <a:latin typeface="Cambria Math" charset="0"/>
                          </a:rPr>
                        </m:ctrlPr>
                      </m:sSubPr>
                      <m:e>
                        <m:r>
                          <m:rPr>
                            <m:sty m:val="p"/>
                          </m:rPr>
                          <a:rPr lang="en-US" altLang="zh-CN" sz="1600" i="1">
                            <a:latin typeface="Cambria Math" panose="02040503050406030204" pitchFamily="18" charset="0"/>
                          </a:rPr>
                          <m:t>V</m:t>
                        </m:r>
                      </m:e>
                      <m:sub>
                        <m:r>
                          <m:rPr>
                            <m:sty m:val="p"/>
                          </m:rPr>
                          <a:rPr lang="en-US" altLang="zh-CN" sz="1600" i="1">
                            <a:latin typeface="Cambria Math" panose="02040503050406030204" pitchFamily="18" charset="0"/>
                          </a:rPr>
                          <m:t>i</m:t>
                        </m:r>
                      </m:sub>
                    </m:sSub>
                    <m:d>
                      <m:dPr>
                        <m:ctrlPr>
                          <a:rPr lang="en-US" altLang="zh-CN" sz="1600" b="0" i="1" smtClean="0">
                            <a:latin typeface="Cambria Math" charset="0"/>
                          </a:rPr>
                        </m:ctrlPr>
                      </m:dPr>
                      <m:e>
                        <m:r>
                          <a:rPr lang="en-US" altLang="zh-CN" sz="1600" b="0" i="1" smtClean="0">
                            <a:latin typeface="Cambria Math" panose="02040503050406030204" pitchFamily="18" charset="0"/>
                          </a:rPr>
                          <m:t>𝑡</m:t>
                        </m:r>
                      </m:e>
                    </m:d>
                  </m:oMath>
                </a14:m>
                <a:endParaRPr lang="zh-CN" altLang="en-US" sz="1600" dirty="0"/>
              </a:p>
            </p:txBody>
          </p:sp>
        </mc:Choice>
        <mc:Fallback xmlns="">
          <p:sp>
            <p:nvSpPr>
              <p:cNvPr id="9" name="文本框 8">
                <a:extLst>
                  <a:ext uri="{FF2B5EF4-FFF2-40B4-BE49-F238E27FC236}">
                    <a16:creationId xmlns:a16="http://schemas.microsoft.com/office/drawing/2014/main" id="{E244355D-DD16-4F0E-A0EA-5D543F5EEAEB}"/>
                  </a:ext>
                </a:extLst>
              </p:cNvPr>
              <p:cNvSpPr txBox="1">
                <a:spLocks noRot="1" noChangeAspect="1" noMove="1" noResize="1" noEditPoints="1" noAdjustHandles="1" noChangeArrowheads="1" noChangeShapeType="1" noTextEdit="1"/>
              </p:cNvSpPr>
              <p:nvPr/>
            </p:nvSpPr>
            <p:spPr>
              <a:xfrm>
                <a:off x="1322773" y="1793289"/>
                <a:ext cx="4773227" cy="338554"/>
              </a:xfrm>
              <a:prstGeom prst="rect">
                <a:avLst/>
              </a:prstGeom>
              <a:blipFill>
                <a:blip r:embed="rId3"/>
                <a:stretch>
                  <a:fillRect l="-766"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xmlns="" id="{7436D29D-6B93-4D9E-8063-24903C9C3018}"/>
                  </a:ext>
                </a:extLst>
              </p:cNvPr>
              <p:cNvSpPr/>
              <p:nvPr/>
            </p:nvSpPr>
            <p:spPr>
              <a:xfrm>
                <a:off x="1322773" y="2346324"/>
                <a:ext cx="1912768" cy="371255"/>
              </a:xfrm>
              <a:prstGeom prst="rect">
                <a:avLst/>
              </a:prstGeom>
            </p:spPr>
            <p:txBody>
              <a:bodyPr wrap="none">
                <a:spAutoFit/>
              </a:bodyPr>
              <a:lstStyle/>
              <a:p>
                <a14:m>
                  <m:oMath xmlns:m="http://schemas.openxmlformats.org/officeDocument/2006/math">
                    <m:sSub>
                      <m:sSubPr>
                        <m:ctrlPr>
                          <a:rPr lang="en-US" altLang="zh-CN" b="1" i="1" smtClean="0">
                            <a:latin typeface="Cambria Math" charset="0"/>
                          </a:rPr>
                        </m:ctrlPr>
                      </m:sSubPr>
                      <m:e>
                        <m:r>
                          <m:rPr>
                            <m:sty m:val="p"/>
                          </m:rPr>
                          <a:rPr lang="en-US" altLang="zh-CN" b="1" i="1">
                            <a:latin typeface="Cambria Math" panose="02040503050406030204" pitchFamily="18" charset="0"/>
                          </a:rPr>
                          <m:t>g</m:t>
                        </m:r>
                      </m:e>
                      <m:sub>
                        <m:r>
                          <a:rPr lang="en-US" altLang="zh-CN" b="1" i="1" smtClean="0">
                            <a:latin typeface="Cambria Math" panose="02040503050406030204" pitchFamily="18" charset="0"/>
                          </a:rPr>
                          <m:t>𝒕</m:t>
                        </m:r>
                      </m:sub>
                    </m:sSub>
                  </m:oMath>
                </a14:m>
                <a:r>
                  <a:rPr lang="en-US" altLang="zh-CN" dirty="0"/>
                  <a:t>= (</a:t>
                </a:r>
                <a14:m>
                  <m:oMath xmlns:m="http://schemas.openxmlformats.org/officeDocument/2006/math">
                    <m:sSubSup>
                      <m:sSubSupPr>
                        <m:ctrlPr>
                          <a:rPr lang="en-US" altLang="zh-CN" i="1" smtClean="0">
                            <a:latin typeface="Cambria Math" charset="0"/>
                          </a:rPr>
                        </m:ctrlPr>
                      </m:sSubSupPr>
                      <m:e>
                        <m:r>
                          <m:rPr>
                            <m:sty m:val="p"/>
                          </m:rPr>
                          <a:rPr lang="en-US" altLang="zh-CN" i="1">
                            <a:latin typeface="Cambria Math" panose="02040503050406030204" pitchFamily="18" charset="0"/>
                          </a:rPr>
                          <m:t>g</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𝑡</m:t>
                        </m:r>
                      </m:sup>
                    </m:sSubSup>
                    <m:r>
                      <a:rPr lang="en-US" altLang="zh-CN" b="0" i="1" smtClean="0">
                        <a:latin typeface="Cambria Math" panose="02040503050406030204" pitchFamily="18" charset="0"/>
                      </a:rPr>
                      <m:t> </m:t>
                    </m:r>
                  </m:oMath>
                </a14:m>
                <a:r>
                  <a:rPr lang="en-US" altLang="zh-CN" i="1" dirty="0">
                    <a:latin typeface="CMMI10"/>
                  </a:rPr>
                  <a:t>, . . . ,</a:t>
                </a:r>
                <a:r>
                  <a:rPr lang="en-US" altLang="zh-CN" dirty="0"/>
                  <a:t> </a:t>
                </a:r>
                <a14:m>
                  <m:oMath xmlns:m="http://schemas.openxmlformats.org/officeDocument/2006/math">
                    <m:sSubSup>
                      <m:sSubSupPr>
                        <m:ctrlPr>
                          <a:rPr lang="en-US" altLang="zh-CN" i="1" smtClean="0">
                            <a:latin typeface="Cambria Math" charset="0"/>
                          </a:rPr>
                        </m:ctrlPr>
                      </m:sSubSupPr>
                      <m:e>
                        <m:r>
                          <m:rPr>
                            <m:sty m:val="p"/>
                          </m:rPr>
                          <a:rPr lang="en-US" altLang="zh-CN" i="1">
                            <a:latin typeface="Cambria Math" panose="02040503050406030204" pitchFamily="18" charset="0"/>
                          </a:rPr>
                          <m:t>g</m:t>
                        </m:r>
                      </m:e>
                      <m:sub>
                        <m:r>
                          <a:rPr lang="en-US" altLang="zh-CN" b="0" i="1">
                            <a:latin typeface="Cambria Math" panose="02040503050406030204" pitchFamily="18" charset="0"/>
                          </a:rPr>
                          <m:t>𝑀</m:t>
                        </m:r>
                      </m:sub>
                      <m:sup>
                        <m:r>
                          <a:rPr lang="en-US" altLang="zh-CN" b="0" i="1" smtClean="0">
                            <a:latin typeface="Cambria Math" panose="02040503050406030204" pitchFamily="18" charset="0"/>
                          </a:rPr>
                          <m:t>𝑡</m:t>
                        </m:r>
                      </m:sup>
                    </m:sSubSup>
                    <m:r>
                      <a:rPr lang="en-US" altLang="zh-CN" b="0" i="1" smtClean="0">
                        <a:latin typeface="Cambria Math" panose="02040503050406030204" pitchFamily="18" charset="0"/>
                      </a:rPr>
                      <m:t> </m:t>
                    </m:r>
                  </m:oMath>
                </a14:m>
                <a:r>
                  <a:rPr lang="en-US" altLang="zh-CN" dirty="0"/>
                  <a:t>)</a:t>
                </a:r>
                <a:endParaRPr lang="zh-CN" altLang="en-US" dirty="0"/>
              </a:p>
            </p:txBody>
          </p:sp>
        </mc:Choice>
        <mc:Fallback xmlns="">
          <p:sp>
            <p:nvSpPr>
              <p:cNvPr id="10" name="矩形 9">
                <a:extLst>
                  <a:ext uri="{FF2B5EF4-FFF2-40B4-BE49-F238E27FC236}">
                    <a16:creationId xmlns:a16="http://schemas.microsoft.com/office/drawing/2014/main" id="{7436D29D-6B93-4D9E-8063-24903C9C3018}"/>
                  </a:ext>
                </a:extLst>
              </p:cNvPr>
              <p:cNvSpPr>
                <a:spLocks noRot="1" noChangeAspect="1" noMove="1" noResize="1" noEditPoints="1" noAdjustHandles="1" noChangeArrowheads="1" noChangeShapeType="1" noTextEdit="1"/>
              </p:cNvSpPr>
              <p:nvPr/>
            </p:nvSpPr>
            <p:spPr>
              <a:xfrm>
                <a:off x="1322773" y="2346324"/>
                <a:ext cx="1912768" cy="371255"/>
              </a:xfrm>
              <a:prstGeom prst="rect">
                <a:avLst/>
              </a:prstGeom>
              <a:blipFill>
                <a:blip r:embed="rId4"/>
                <a:stretch>
                  <a:fillRect t="-8197" r="-1274" b="-26230"/>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xmlns="" id="{73F8A676-5E79-473B-BA71-108D89E2466A}"/>
              </a:ext>
            </a:extLst>
          </p:cNvPr>
          <p:cNvSpPr/>
          <p:nvPr/>
        </p:nvSpPr>
        <p:spPr>
          <a:xfrm>
            <a:off x="1251752" y="3059668"/>
            <a:ext cx="8439706" cy="369332"/>
          </a:xfrm>
          <a:prstGeom prst="rect">
            <a:avLst/>
          </a:prstGeom>
        </p:spPr>
        <p:txBody>
          <a:bodyPr wrap="square">
            <a:spAutoFit/>
          </a:bodyPr>
          <a:lstStyle/>
          <a:p>
            <a:r>
              <a:rPr lang="en-US" altLang="zh-CN" b="1" dirty="0">
                <a:latin typeface="NimbusRomNo9L-Regu"/>
              </a:rPr>
              <a:t>a preset </a:t>
            </a:r>
            <a:r>
              <a:rPr lang="en-US" altLang="zh-CN" b="1" dirty="0">
                <a:latin typeface="NimbusRomNo9L-ReguItal"/>
              </a:rPr>
              <a:t>minimum guarantee threshold </a:t>
            </a:r>
            <a:r>
              <a:rPr lang="en-US" altLang="zh-CN" b="1" dirty="0">
                <a:latin typeface="CMMI10"/>
              </a:rPr>
              <a:t>ρ &gt; </a:t>
            </a:r>
            <a:r>
              <a:rPr lang="en-US" altLang="zh-CN" b="1" dirty="0">
                <a:latin typeface="CMR10"/>
              </a:rPr>
              <a:t>0</a:t>
            </a:r>
            <a:endParaRPr lang="zh-CN" altLang="en-US" b="1" dirty="0"/>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xmlns="" id="{979AA8B4-B2EF-47C7-AB7F-4CD1A81F4BA3}"/>
                  </a:ext>
                </a:extLst>
              </p:cNvPr>
              <p:cNvSpPr/>
              <p:nvPr/>
            </p:nvSpPr>
            <p:spPr>
              <a:xfrm>
                <a:off x="1627572" y="3528221"/>
                <a:ext cx="7525305" cy="627544"/>
              </a:xfrm>
              <a:prstGeom prst="rect">
                <a:avLst/>
              </a:prstGeom>
            </p:spPr>
            <p:txBody>
              <a:bodyPr wrap="square">
                <a:spAutoFit/>
              </a:bodyPr>
              <a:lstStyle/>
              <a:p>
                <a:r>
                  <a:rPr lang="zh-CN" altLang="en-US" sz="1600" dirty="0" smtClean="0"/>
                  <a:t>选择的</a:t>
                </a:r>
                <a:r>
                  <a:rPr lang="en-US" altLang="zh-CN" sz="1600" dirty="0"/>
                  <a:t>m</a:t>
                </a:r>
                <a:r>
                  <a:rPr lang="zh-CN" altLang="en-US" sz="1600" dirty="0"/>
                  <a:t>个</a:t>
                </a:r>
                <a:r>
                  <a:rPr lang="en-US" altLang="zh-CN" sz="1600" dirty="0"/>
                  <a:t>arms</a:t>
                </a:r>
                <a:r>
                  <a:rPr lang="zh-CN" altLang="en-US" sz="1600" dirty="0"/>
                  <a:t>的总的</a:t>
                </a:r>
                <a:r>
                  <a:rPr lang="en-US" altLang="zh-CN" sz="1600" dirty="0"/>
                  <a:t>level-1 </a:t>
                </a:r>
                <a:r>
                  <a:rPr lang="zh-CN" altLang="en-US" sz="1600" dirty="0"/>
                  <a:t>奖励的平均值应该大于这个阈值</a:t>
                </a:r>
                <a:endParaRPr lang="en-US" altLang="zh-CN" sz="1600" dirty="0"/>
              </a:p>
              <a:p>
                <a:r>
                  <a:rPr lang="en-US" altLang="zh-CN" sz="1600" b="1" dirty="0"/>
                  <a:t>i.e.  </a:t>
                </a:r>
                <a:r>
                  <a:rPr lang="en-US" altLang="zh-CN" sz="1600" dirty="0"/>
                  <a:t>E</a:t>
                </a:r>
                <a:r>
                  <a:rPr lang="en-US" altLang="zh-CN" sz="1600" dirty="0" smtClean="0"/>
                  <a:t>[</a:t>
                </a:r>
                <a14:m>
                  <m:oMath xmlns:m="http://schemas.openxmlformats.org/officeDocument/2006/math">
                    <m:sSup>
                      <m:sSupPr>
                        <m:ctrlPr>
                          <a:rPr lang="en-US" altLang="zh-CN" sz="1600" i="1" smtClean="0">
                            <a:latin typeface="Cambria Math" charset="0"/>
                          </a:rPr>
                        </m:ctrlPr>
                      </m:sSupPr>
                      <m:e>
                        <m:r>
                          <a:rPr lang="en-US" altLang="zh-CN" sz="1600" b="0" i="1" smtClean="0">
                            <a:latin typeface="Cambria Math" charset="0"/>
                          </a:rPr>
                          <m:t>𝑢</m:t>
                        </m:r>
                      </m:e>
                      <m:sup>
                        <m:r>
                          <m:rPr>
                            <m:sty m:val="p"/>
                          </m:rPr>
                          <a:rPr lang="en-US" altLang="zh-CN" sz="1600" i="1" smtClean="0">
                            <a:latin typeface="Cambria Math" charset="0"/>
                          </a:rPr>
                          <m:t>T</m:t>
                        </m:r>
                      </m:sup>
                    </m:sSup>
                    <m:sSub>
                      <m:sSubPr>
                        <m:ctrlPr>
                          <a:rPr lang="en-US" altLang="zh-CN" sz="1600" i="1" smtClean="0">
                            <a:latin typeface="Cambria Math"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𝑡</m:t>
                        </m:r>
                      </m:sub>
                    </m:sSub>
                  </m:oMath>
                </a14:m>
                <a:r>
                  <a:rPr lang="en-US" altLang="zh-CN" sz="1600" dirty="0"/>
                  <a:t>] </a:t>
                </a:r>
                <a:r>
                  <a:rPr lang="zh-CN" altLang="en-US" i="1" dirty="0"/>
                  <a:t>≥ </a:t>
                </a:r>
                <a:r>
                  <a:rPr lang="en-US" altLang="zh-CN" sz="1600" dirty="0">
                    <a:latin typeface="CMMI10"/>
                  </a:rPr>
                  <a:t>ρ</a:t>
                </a:r>
                <a:endParaRPr lang="zh-CN" altLang="en-US" sz="1600" dirty="0"/>
              </a:p>
            </p:txBody>
          </p:sp>
        </mc:Choice>
        <mc:Fallback xmlns="">
          <p:sp>
            <p:nvSpPr>
              <p:cNvPr id="13" name="矩形 12">
                <a:extLst>
                  <a:ext uri="{FF2B5EF4-FFF2-40B4-BE49-F238E27FC236}">
                    <a16:creationId xmlns:a16="http://schemas.microsoft.com/office/drawing/2014/main" xmlns:a14="http://schemas.microsoft.com/office/drawing/2010/main" xmlns="" id="{979AA8B4-B2EF-47C7-AB7F-4CD1A81F4BA3}"/>
                  </a:ext>
                </a:extLst>
              </p:cNvPr>
              <p:cNvSpPr>
                <a:spLocks noRot="1" noChangeAspect="1" noMove="1" noResize="1" noEditPoints="1" noAdjustHandles="1" noChangeArrowheads="1" noChangeShapeType="1" noTextEdit="1"/>
              </p:cNvSpPr>
              <p:nvPr/>
            </p:nvSpPr>
            <p:spPr>
              <a:xfrm>
                <a:off x="1627572" y="3528221"/>
                <a:ext cx="7525305" cy="627544"/>
              </a:xfrm>
              <a:prstGeom prst="rect">
                <a:avLst/>
              </a:prstGeom>
              <a:blipFill rotWithShape="0">
                <a:blip r:embed="rId5"/>
                <a:stretch>
                  <a:fillRect l="-486" t="-2913" b="-126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xmlns="" id="{EFED9D38-4901-4070-BC84-4317714D6C18}"/>
                  </a:ext>
                </a:extLst>
              </p:cNvPr>
              <p:cNvSpPr/>
              <p:nvPr/>
            </p:nvSpPr>
            <p:spPr>
              <a:xfrm>
                <a:off x="1322773" y="4468641"/>
                <a:ext cx="1375505" cy="376450"/>
              </a:xfrm>
              <a:prstGeom prst="rect">
                <a:avLst/>
              </a:prstGeom>
            </p:spPr>
            <p:txBody>
              <a:bodyPr wrap="none">
                <a:spAutoFit/>
              </a:bodyPr>
              <a:lstStyle/>
              <a:p>
                <a:r>
                  <a:rPr lang="en-US" altLang="zh-CN" b="1" dirty="0"/>
                  <a:t>E [</a:t>
                </a:r>
                <a14:m>
                  <m:oMath xmlns:m="http://schemas.openxmlformats.org/officeDocument/2006/math">
                    <m:sSub>
                      <m:sSubPr>
                        <m:ctrlPr>
                          <a:rPr lang="en-US" altLang="zh-CN" b="1" i="1" smtClean="0">
                            <a:latin typeface="Cambria Math" charset="0"/>
                          </a:rPr>
                        </m:ctrlPr>
                      </m:sSubPr>
                      <m:e>
                        <m:r>
                          <a:rPr lang="en-US" altLang="zh-CN" b="1" i="1" smtClean="0">
                            <a:latin typeface="Cambria Math" panose="02040503050406030204" pitchFamily="18" charset="0"/>
                          </a:rPr>
                          <m:t> ∑</m:t>
                        </m:r>
                      </m:e>
                      <m:sub>
                        <m:r>
                          <a:rPr lang="en-US" altLang="zh-CN" b="1" i="1" smtClean="0">
                            <a:latin typeface="Cambria Math" panose="02040503050406030204" pitchFamily="18" charset="0"/>
                          </a:rPr>
                          <m:t>𝒕</m:t>
                        </m:r>
                      </m:sub>
                    </m:sSub>
                    <m:sSub>
                      <m:sSubPr>
                        <m:ctrlPr>
                          <a:rPr lang="en-US" altLang="zh-CN" b="1" i="1">
                            <a:latin typeface="Cambria Math" charset="0"/>
                          </a:rPr>
                        </m:ctrlPr>
                      </m:sSubPr>
                      <m:e>
                        <m:sSubSup>
                          <m:sSubSupPr>
                            <m:ctrlPr>
                              <a:rPr lang="en-US" altLang="zh-CN" b="1" i="1" smtClean="0">
                                <a:latin typeface="Cambria Math" charset="0"/>
                              </a:rPr>
                            </m:ctrlPr>
                          </m:sSubSupPr>
                          <m:e>
                            <m:r>
                              <a:rPr lang="en-US" altLang="zh-CN" b="1" i="1" smtClean="0">
                                <a:latin typeface="Cambria Math" panose="02040503050406030204" pitchFamily="18" charset="0"/>
                              </a:rPr>
                              <m:t>𝒈</m:t>
                            </m:r>
                          </m:e>
                          <m:sub>
                            <m:r>
                              <a:rPr lang="en-US" altLang="zh-CN" b="1" i="1" smtClean="0">
                                <a:latin typeface="Cambria Math" panose="02040503050406030204" pitchFamily="18" charset="0"/>
                              </a:rPr>
                              <m:t>𝒕</m:t>
                            </m:r>
                          </m:sub>
                          <m:sup>
                            <m:r>
                              <a:rPr lang="en-US" altLang="zh-CN" b="1" i="1" smtClean="0">
                                <a:latin typeface="Cambria Math" panose="02040503050406030204" pitchFamily="18" charset="0"/>
                              </a:rPr>
                              <m:t>𝑻</m:t>
                            </m:r>
                          </m:sup>
                        </m:sSubSup>
                        <m:r>
                          <a:rPr lang="en-US" altLang="zh-CN" b="1" i="1">
                            <a:latin typeface="Cambria Math" panose="02040503050406030204" pitchFamily="18" charset="0"/>
                          </a:rPr>
                          <m:t>𝒑</m:t>
                        </m:r>
                      </m:e>
                      <m:sub>
                        <m:r>
                          <a:rPr lang="en-US" altLang="zh-CN" b="1" i="1">
                            <a:latin typeface="Cambria Math" panose="02040503050406030204" pitchFamily="18" charset="0"/>
                          </a:rPr>
                          <m:t>𝒕</m:t>
                        </m:r>
                      </m:sub>
                    </m:sSub>
                  </m:oMath>
                </a14:m>
                <a:r>
                  <a:rPr lang="en-US" altLang="zh-CN" b="1" dirty="0"/>
                  <a:t> ]</a:t>
                </a:r>
                <a:endParaRPr lang="zh-CN" altLang="en-US" b="1" dirty="0"/>
              </a:p>
            </p:txBody>
          </p:sp>
        </mc:Choice>
        <mc:Fallback xmlns="">
          <p:sp>
            <p:nvSpPr>
              <p:cNvPr id="14" name="矩形 13">
                <a:extLst>
                  <a:ext uri="{FF2B5EF4-FFF2-40B4-BE49-F238E27FC236}">
                    <a16:creationId xmlns:a16="http://schemas.microsoft.com/office/drawing/2014/main" id="{EFED9D38-4901-4070-BC84-4317714D6C18}"/>
                  </a:ext>
                </a:extLst>
              </p:cNvPr>
              <p:cNvSpPr>
                <a:spLocks noRot="1" noChangeAspect="1" noMove="1" noResize="1" noEditPoints="1" noAdjustHandles="1" noChangeArrowheads="1" noChangeShapeType="1" noTextEdit="1"/>
              </p:cNvSpPr>
              <p:nvPr/>
            </p:nvSpPr>
            <p:spPr>
              <a:xfrm>
                <a:off x="1322773" y="4468641"/>
                <a:ext cx="1375505" cy="376450"/>
              </a:xfrm>
              <a:prstGeom prst="rect">
                <a:avLst/>
              </a:prstGeom>
              <a:blipFill>
                <a:blip r:embed="rId6"/>
                <a:stretch>
                  <a:fillRect l="-3982" t="-6452" r="-2655" b="-24194"/>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xmlns="" id="{274F84C7-335C-431B-964B-961CE8803479}"/>
              </a:ext>
            </a:extLst>
          </p:cNvPr>
          <p:cNvSpPr/>
          <p:nvPr/>
        </p:nvSpPr>
        <p:spPr>
          <a:xfrm>
            <a:off x="1627572" y="5169958"/>
            <a:ext cx="7525305" cy="338554"/>
          </a:xfrm>
          <a:prstGeom prst="rect">
            <a:avLst/>
          </a:prstGeom>
        </p:spPr>
        <p:txBody>
          <a:bodyPr wrap="square">
            <a:spAutoFit/>
          </a:bodyPr>
          <a:lstStyle/>
          <a:p>
            <a:r>
              <a:rPr lang="zh-CN" altLang="en-US" sz="1600" dirty="0"/>
              <a:t>时刻</a:t>
            </a:r>
            <a:r>
              <a:rPr lang="en-US" altLang="zh-CN" sz="1600" dirty="0"/>
              <a:t>t</a:t>
            </a:r>
            <a:r>
              <a:rPr lang="zh-CN" altLang="en-US" sz="1600" dirty="0"/>
              <a:t>时，总的复合奖励的期望</a:t>
            </a:r>
          </a:p>
        </p:txBody>
      </p:sp>
    </p:spTree>
    <p:extLst>
      <p:ext uri="{BB962C8B-B14F-4D97-AF65-F5344CB8AC3E}">
        <p14:creationId xmlns:p14="http://schemas.microsoft.com/office/powerpoint/2010/main" val="699100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68B9AB2C-AF3F-4BB6-8556-8C06707C2B15}"/>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EC3FA3BC-4EC1-4528-8B88-F8FF3F708BB3}"/>
              </a:ext>
            </a:extLst>
          </p:cNvPr>
          <p:cNvSpPr txBox="1"/>
          <p:nvPr/>
        </p:nvSpPr>
        <p:spPr>
          <a:xfrm>
            <a:off x="1126837" y="562823"/>
            <a:ext cx="4572627" cy="369332"/>
          </a:xfrm>
          <a:prstGeom prst="rect">
            <a:avLst/>
          </a:prstGeom>
          <a:noFill/>
        </p:spPr>
        <p:txBody>
          <a:bodyPr wrap="square" rtlCol="0">
            <a:spAutoFit/>
          </a:bodyPr>
          <a:lstStyle/>
          <a:p>
            <a:r>
              <a:rPr lang="en-US" altLang="zh-CN" dirty="0">
                <a:solidFill>
                  <a:srgbClr val="002060"/>
                </a:solidFill>
              </a:rPr>
              <a:t>Constrained multi-armed bandit model</a:t>
            </a:r>
            <a:endParaRPr lang="zh-CN" altLang="en-US" dirty="0">
              <a:solidFill>
                <a:srgbClr val="002060"/>
              </a:solidFill>
            </a:endParaRP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xmlns="" id="{D9F97D8C-6283-4059-B88F-5882FAC93A7A}"/>
                  </a:ext>
                </a:extLst>
              </p:cNvPr>
              <p:cNvSpPr/>
              <p:nvPr/>
            </p:nvSpPr>
            <p:spPr>
              <a:xfrm>
                <a:off x="1126837" y="1301487"/>
                <a:ext cx="3393814" cy="369332"/>
              </a:xfrm>
              <a:prstGeom prst="rect">
                <a:avLst/>
              </a:prstGeom>
            </p:spPr>
            <p:txBody>
              <a:bodyPr wrap="none">
                <a:spAutoFit/>
              </a:bodyPr>
              <a:lstStyle/>
              <a:p>
                <a:r>
                  <a:rPr lang="zh-CN" altLang="en-US" b="1" dirty="0"/>
                  <a:t>设计一个策略</a:t>
                </a:r>
                <a:r>
                  <a:rPr lang="en-US" altLang="zh-CN" b="1" dirty="0"/>
                  <a:t>π</a:t>
                </a:r>
                <a:r>
                  <a:rPr lang="zh-CN" altLang="en-US" b="1" dirty="0"/>
                  <a:t>生成选择向量</a:t>
                </a:r>
                <a14:m>
                  <m:oMath xmlns:m="http://schemas.openxmlformats.org/officeDocument/2006/math">
                    <m:sSub>
                      <m:sSubPr>
                        <m:ctrlPr>
                          <a:rPr lang="en-US" altLang="zh-CN" b="1" i="1" smtClean="0">
                            <a:latin typeface="Cambria Math" charset="0"/>
                          </a:rPr>
                        </m:ctrlPr>
                      </m:sSubPr>
                      <m:e>
                        <m:r>
                          <a:rPr lang="en-US" altLang="zh-CN" b="1" i="1">
                            <a:latin typeface="Cambria Math" panose="02040503050406030204" pitchFamily="18" charset="0"/>
                          </a:rPr>
                          <m:t>𝒑</m:t>
                        </m:r>
                      </m:e>
                      <m:sub>
                        <m:r>
                          <a:rPr lang="en-US" altLang="zh-CN" b="1" i="1">
                            <a:latin typeface="Cambria Math" panose="02040503050406030204" pitchFamily="18" charset="0"/>
                          </a:rPr>
                          <m:t>𝒕</m:t>
                        </m:r>
                      </m:sub>
                    </m:sSub>
                  </m:oMath>
                </a14:m>
                <a:r>
                  <a:rPr lang="en-US" altLang="zh-CN" b="1" dirty="0"/>
                  <a:t> </a:t>
                </a:r>
                <a:endParaRPr lang="zh-CN" altLang="en-US" b="1" dirty="0"/>
              </a:p>
            </p:txBody>
          </p:sp>
        </mc:Choice>
        <mc:Fallback xmlns="">
          <p:sp>
            <p:nvSpPr>
              <p:cNvPr id="2" name="矩形 1">
                <a:extLst>
                  <a:ext uri="{FF2B5EF4-FFF2-40B4-BE49-F238E27FC236}">
                    <a16:creationId xmlns:a16="http://schemas.microsoft.com/office/drawing/2014/main" id="{D9F97D8C-6283-4059-B88F-5882FAC93A7A}"/>
                  </a:ext>
                </a:extLst>
              </p:cNvPr>
              <p:cNvSpPr>
                <a:spLocks noRot="1" noChangeAspect="1" noMove="1" noResize="1" noEditPoints="1" noAdjustHandles="1" noChangeArrowheads="1" noChangeShapeType="1" noTextEdit="1"/>
              </p:cNvSpPr>
              <p:nvPr/>
            </p:nvSpPr>
            <p:spPr>
              <a:xfrm>
                <a:off x="1126837" y="1301487"/>
                <a:ext cx="3393814" cy="369332"/>
              </a:xfrm>
              <a:prstGeom prst="rect">
                <a:avLst/>
              </a:prstGeom>
              <a:blipFill>
                <a:blip r:embed="rId2"/>
                <a:stretch>
                  <a:fillRect l="-1616" t="-8197" b="-24590"/>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xmlns="" id="{73F8A676-5E79-473B-BA71-108D89E2466A}"/>
              </a:ext>
            </a:extLst>
          </p:cNvPr>
          <p:cNvSpPr/>
          <p:nvPr/>
        </p:nvSpPr>
        <p:spPr>
          <a:xfrm>
            <a:off x="1170371" y="1777068"/>
            <a:ext cx="8439706" cy="369332"/>
          </a:xfrm>
          <a:prstGeom prst="rect">
            <a:avLst/>
          </a:prstGeom>
        </p:spPr>
        <p:txBody>
          <a:bodyPr wrap="square">
            <a:spAutoFit/>
          </a:bodyPr>
          <a:lstStyle/>
          <a:p>
            <a:r>
              <a:rPr lang="en-US" altLang="zh-CN" b="1" dirty="0"/>
              <a:t>Regret for a policy </a:t>
            </a:r>
            <a:r>
              <a:rPr lang="en-US" altLang="zh-CN" b="1" i="1" dirty="0"/>
              <a:t>π </a:t>
            </a:r>
            <a:r>
              <a:rPr lang="en-US" altLang="zh-CN" b="1" dirty="0"/>
              <a:t>is defined as</a:t>
            </a:r>
            <a:endParaRPr lang="zh-CN" altLang="en-US" b="1" dirty="0"/>
          </a:p>
        </p:txBody>
      </p:sp>
      <p:pic>
        <p:nvPicPr>
          <p:cNvPr id="3" name="图片 2">
            <a:extLst>
              <a:ext uri="{FF2B5EF4-FFF2-40B4-BE49-F238E27FC236}">
                <a16:creationId xmlns:a16="http://schemas.microsoft.com/office/drawing/2014/main" xmlns="" id="{C3AC75C1-1C4C-42E8-818A-7A99A8BF7168}"/>
              </a:ext>
            </a:extLst>
          </p:cNvPr>
          <p:cNvPicPr>
            <a:picLocks noChangeAspect="1"/>
          </p:cNvPicPr>
          <p:nvPr/>
        </p:nvPicPr>
        <p:blipFill>
          <a:blip r:embed="rId3"/>
          <a:stretch>
            <a:fillRect/>
          </a:stretch>
        </p:blipFill>
        <p:spPr>
          <a:xfrm>
            <a:off x="1468590" y="2343693"/>
            <a:ext cx="4904762" cy="647619"/>
          </a:xfrm>
          <a:prstGeom prst="rect">
            <a:avLst/>
          </a:prstGeom>
        </p:spPr>
      </p:pic>
      <p:sp>
        <p:nvSpPr>
          <p:cNvPr id="5" name="矩形 4">
            <a:extLst>
              <a:ext uri="{FF2B5EF4-FFF2-40B4-BE49-F238E27FC236}">
                <a16:creationId xmlns:a16="http://schemas.microsoft.com/office/drawing/2014/main" xmlns="" id="{AA7EE1FE-8E8F-4B44-A390-EBE6F32F0DC1}"/>
              </a:ext>
            </a:extLst>
          </p:cNvPr>
          <p:cNvSpPr/>
          <p:nvPr/>
        </p:nvSpPr>
        <p:spPr>
          <a:xfrm>
            <a:off x="1170371" y="3462550"/>
            <a:ext cx="6096000" cy="369332"/>
          </a:xfrm>
          <a:prstGeom prst="rect">
            <a:avLst/>
          </a:prstGeom>
        </p:spPr>
        <p:txBody>
          <a:bodyPr>
            <a:spAutoFit/>
          </a:bodyPr>
          <a:lstStyle/>
          <a:p>
            <a:r>
              <a:rPr lang="en-US" altLang="zh-CN" b="1" dirty="0">
                <a:latin typeface="NimbusRomNo9L-ReguItal"/>
              </a:rPr>
              <a:t>Violation </a:t>
            </a:r>
            <a:r>
              <a:rPr lang="en-US" altLang="zh-CN" b="1" dirty="0">
                <a:latin typeface="NimbusRomNo9L-Regu"/>
              </a:rPr>
              <a:t>of the policy </a:t>
            </a:r>
            <a:r>
              <a:rPr lang="en-US" altLang="zh-CN" b="1" dirty="0">
                <a:latin typeface="CMMI10"/>
              </a:rPr>
              <a:t>π </a:t>
            </a:r>
            <a:r>
              <a:rPr lang="en-US" altLang="zh-CN" b="1" dirty="0">
                <a:latin typeface="NimbusRomNo9L-Regu"/>
              </a:rPr>
              <a:t>is defined as</a:t>
            </a:r>
            <a:endParaRPr lang="zh-CN" altLang="en-US" b="1" dirty="0"/>
          </a:p>
        </p:txBody>
      </p:sp>
      <p:pic>
        <p:nvPicPr>
          <p:cNvPr id="6" name="图片 5">
            <a:extLst>
              <a:ext uri="{FF2B5EF4-FFF2-40B4-BE49-F238E27FC236}">
                <a16:creationId xmlns:a16="http://schemas.microsoft.com/office/drawing/2014/main" xmlns="" id="{6FDF0E18-5267-4539-AC49-5C11B77FE649}"/>
              </a:ext>
            </a:extLst>
          </p:cNvPr>
          <p:cNvPicPr>
            <a:picLocks noChangeAspect="1"/>
          </p:cNvPicPr>
          <p:nvPr/>
        </p:nvPicPr>
        <p:blipFill>
          <a:blip r:embed="rId4"/>
          <a:stretch>
            <a:fillRect/>
          </a:stretch>
        </p:blipFill>
        <p:spPr>
          <a:xfrm>
            <a:off x="1630044" y="4046223"/>
            <a:ext cx="3285714" cy="647619"/>
          </a:xfrm>
          <a:prstGeom prst="rect">
            <a:avLst/>
          </a:prstGeom>
        </p:spPr>
      </p:pic>
      <p:pic>
        <p:nvPicPr>
          <p:cNvPr id="7" name="图片 6">
            <a:extLst>
              <a:ext uri="{FF2B5EF4-FFF2-40B4-BE49-F238E27FC236}">
                <a16:creationId xmlns:a16="http://schemas.microsoft.com/office/drawing/2014/main" xmlns="" id="{EF103033-0968-4116-AA59-D3E7DA3136C7}"/>
              </a:ext>
            </a:extLst>
          </p:cNvPr>
          <p:cNvPicPr>
            <a:picLocks noChangeAspect="1"/>
          </p:cNvPicPr>
          <p:nvPr/>
        </p:nvPicPr>
        <p:blipFill>
          <a:blip r:embed="rId5"/>
          <a:stretch>
            <a:fillRect/>
          </a:stretch>
        </p:blipFill>
        <p:spPr>
          <a:xfrm>
            <a:off x="1720596" y="4748291"/>
            <a:ext cx="2161905" cy="400000"/>
          </a:xfrm>
          <a:prstGeom prst="rect">
            <a:avLst/>
          </a:prstGeom>
        </p:spPr>
      </p:pic>
    </p:spTree>
    <p:extLst>
      <p:ext uri="{BB962C8B-B14F-4D97-AF65-F5344CB8AC3E}">
        <p14:creationId xmlns:p14="http://schemas.microsoft.com/office/powerpoint/2010/main" val="1426083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E8723C38-F567-45C3-B879-CD6CCBB78453}"/>
              </a:ext>
            </a:extLst>
          </p:cNvPr>
          <p:cNvCxnSpPr/>
          <p:nvPr/>
        </p:nvCxnSpPr>
        <p:spPr>
          <a:xfrm>
            <a:off x="0" y="656948"/>
            <a:ext cx="12192000" cy="0"/>
          </a:xfrm>
          <a:prstGeom prst="line">
            <a:avLst/>
          </a:prstGeom>
          <a:ln w="38100">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xmlns="" id="{3D5C3B73-DA18-4088-BA45-9C911928E800}"/>
              </a:ext>
            </a:extLst>
          </p:cNvPr>
          <p:cNvCxnSpPr>
            <a:cxnSpLocks/>
          </p:cNvCxnSpPr>
          <p:nvPr/>
        </p:nvCxnSpPr>
        <p:spPr>
          <a:xfrm flipH="1">
            <a:off x="0" y="0"/>
            <a:ext cx="2636670" cy="342900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62F2EA6D-E572-4C2C-889B-CA347364FC8E}"/>
              </a:ext>
            </a:extLst>
          </p:cNvPr>
          <p:cNvSpPr txBox="1"/>
          <p:nvPr/>
        </p:nvSpPr>
        <p:spPr>
          <a:xfrm>
            <a:off x="463118" y="3136612"/>
            <a:ext cx="9786152" cy="584775"/>
          </a:xfrm>
          <a:prstGeom prst="rect">
            <a:avLst/>
          </a:prstGeom>
          <a:noFill/>
        </p:spPr>
        <p:txBody>
          <a:bodyPr wrap="square" rtlCol="0">
            <a:spAutoFit/>
          </a:bodyPr>
          <a:lstStyle/>
          <a:p>
            <a:r>
              <a:rPr lang="en-US" altLang="zh-CN" sz="3200" b="1" dirty="0"/>
              <a:t>          Policy Design - LMG</a:t>
            </a:r>
            <a:endParaRPr lang="zh-CN" altLang="en-US" sz="3200" b="1" dirty="0"/>
          </a:p>
        </p:txBody>
      </p:sp>
    </p:spTree>
    <p:extLst>
      <p:ext uri="{BB962C8B-B14F-4D97-AF65-F5344CB8AC3E}">
        <p14:creationId xmlns:p14="http://schemas.microsoft.com/office/powerpoint/2010/main" val="220453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68B9AB2C-AF3F-4BB6-8556-8C06707C2B15}"/>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EC3FA3BC-4EC1-4528-8B88-F8FF3F708BB3}"/>
              </a:ext>
            </a:extLst>
          </p:cNvPr>
          <p:cNvSpPr txBox="1"/>
          <p:nvPr/>
        </p:nvSpPr>
        <p:spPr>
          <a:xfrm>
            <a:off x="1126837" y="562823"/>
            <a:ext cx="4572627" cy="646331"/>
          </a:xfrm>
          <a:prstGeom prst="rect">
            <a:avLst/>
          </a:prstGeom>
          <a:noFill/>
        </p:spPr>
        <p:txBody>
          <a:bodyPr wrap="square" rtlCol="0">
            <a:spAutoFit/>
          </a:bodyPr>
          <a:lstStyle/>
          <a:p>
            <a:r>
              <a:rPr lang="en-US" altLang="zh-CN" dirty="0">
                <a:solidFill>
                  <a:srgbClr val="002060"/>
                </a:solidFill>
              </a:rPr>
              <a:t>Policy design – LMG</a:t>
            </a:r>
          </a:p>
          <a:p>
            <a:endParaRPr lang="zh-CN" altLang="en-US" dirty="0">
              <a:solidFill>
                <a:srgbClr val="002060"/>
              </a:solidFill>
            </a:endParaRPr>
          </a:p>
        </p:txBody>
      </p:sp>
      <p:sp>
        <p:nvSpPr>
          <p:cNvPr id="2" name="矩形 1">
            <a:extLst>
              <a:ext uri="{FF2B5EF4-FFF2-40B4-BE49-F238E27FC236}">
                <a16:creationId xmlns:a16="http://schemas.microsoft.com/office/drawing/2014/main" xmlns="" id="{D9F97D8C-6283-4059-B88F-5882FAC93A7A}"/>
              </a:ext>
            </a:extLst>
          </p:cNvPr>
          <p:cNvSpPr/>
          <p:nvPr/>
        </p:nvSpPr>
        <p:spPr>
          <a:xfrm>
            <a:off x="1260002" y="1358497"/>
            <a:ext cx="670376" cy="369332"/>
          </a:xfrm>
          <a:prstGeom prst="rect">
            <a:avLst/>
          </a:prstGeom>
        </p:spPr>
        <p:txBody>
          <a:bodyPr wrap="none">
            <a:spAutoFit/>
          </a:bodyPr>
          <a:lstStyle/>
          <a:p>
            <a:r>
              <a:rPr lang="en-US" altLang="zh-CN" b="1" dirty="0"/>
              <a:t>LMG</a:t>
            </a:r>
          </a:p>
        </p:txBody>
      </p:sp>
      <p:sp>
        <p:nvSpPr>
          <p:cNvPr id="9" name="矩形 8">
            <a:extLst>
              <a:ext uri="{FF2B5EF4-FFF2-40B4-BE49-F238E27FC236}">
                <a16:creationId xmlns:a16="http://schemas.microsoft.com/office/drawing/2014/main" xmlns="" id="{9068C46A-74FF-4F8A-B465-55B2AB7EFD66}"/>
              </a:ext>
            </a:extLst>
          </p:cNvPr>
          <p:cNvSpPr/>
          <p:nvPr/>
        </p:nvSpPr>
        <p:spPr>
          <a:xfrm>
            <a:off x="1408759" y="1727829"/>
            <a:ext cx="3111749" cy="338554"/>
          </a:xfrm>
          <a:prstGeom prst="rect">
            <a:avLst/>
          </a:prstGeom>
        </p:spPr>
        <p:txBody>
          <a:bodyPr wrap="none">
            <a:spAutoFit/>
          </a:bodyPr>
          <a:lstStyle/>
          <a:p>
            <a:r>
              <a:rPr lang="en-US" altLang="zh-CN" sz="1600" i="1" dirty="0">
                <a:latin typeface="NimbusRomNo9L-ReguItal"/>
              </a:rPr>
              <a:t>Learning with Minimum Guarantee</a:t>
            </a:r>
            <a:endParaRPr lang="zh-CN" altLang="en-US" sz="1600" dirty="0"/>
          </a:p>
        </p:txBody>
      </p:sp>
      <p:sp>
        <p:nvSpPr>
          <p:cNvPr id="10" name="矩形 9">
            <a:extLst>
              <a:ext uri="{FF2B5EF4-FFF2-40B4-BE49-F238E27FC236}">
                <a16:creationId xmlns:a16="http://schemas.microsoft.com/office/drawing/2014/main" xmlns="" id="{A26EE214-63DD-44E9-B8EE-FF26A450159C}"/>
              </a:ext>
            </a:extLst>
          </p:cNvPr>
          <p:cNvSpPr/>
          <p:nvPr/>
        </p:nvSpPr>
        <p:spPr>
          <a:xfrm>
            <a:off x="1260002" y="3475483"/>
            <a:ext cx="6096000" cy="369332"/>
          </a:xfrm>
          <a:prstGeom prst="rect">
            <a:avLst/>
          </a:prstGeom>
        </p:spPr>
        <p:txBody>
          <a:bodyPr>
            <a:spAutoFit/>
          </a:bodyPr>
          <a:lstStyle/>
          <a:p>
            <a:r>
              <a:rPr lang="en-US" altLang="zh-CN" b="1" dirty="0">
                <a:latin typeface="NimbusRomNo9L-Regu"/>
              </a:rPr>
              <a:t>Technical challenge</a:t>
            </a:r>
            <a:endParaRPr lang="zh-CN" altLang="en-US" b="1" dirty="0"/>
          </a:p>
        </p:txBody>
      </p:sp>
      <p:sp>
        <p:nvSpPr>
          <p:cNvPr id="12" name="文本框 11">
            <a:extLst>
              <a:ext uri="{FF2B5EF4-FFF2-40B4-BE49-F238E27FC236}">
                <a16:creationId xmlns:a16="http://schemas.microsoft.com/office/drawing/2014/main" xmlns="" id="{EF767EB9-9687-4204-9E02-CBF07AE3AD84}"/>
              </a:ext>
            </a:extLst>
          </p:cNvPr>
          <p:cNvSpPr txBox="1"/>
          <p:nvPr/>
        </p:nvSpPr>
        <p:spPr>
          <a:xfrm>
            <a:off x="1555924" y="4120612"/>
            <a:ext cx="6984394" cy="646331"/>
          </a:xfrm>
          <a:prstGeom prst="rect">
            <a:avLst/>
          </a:prstGeom>
          <a:noFill/>
        </p:spPr>
        <p:txBody>
          <a:bodyPr wrap="square" rtlCol="0">
            <a:spAutoFit/>
          </a:bodyPr>
          <a:lstStyle/>
          <a:p>
            <a:r>
              <a:rPr lang="zh-CN" altLang="en-US" dirty="0"/>
              <a:t>平衡：最大化复合奖励（也就是最小化平均的</a:t>
            </a:r>
            <a:r>
              <a:rPr lang="en-US" altLang="zh-CN" dirty="0"/>
              <a:t>regret</a:t>
            </a:r>
            <a:r>
              <a:rPr lang="zh-CN" altLang="en-US" dirty="0"/>
              <a:t>）</a:t>
            </a:r>
            <a:endParaRPr lang="en-US" altLang="zh-CN" dirty="0"/>
          </a:p>
          <a:p>
            <a:r>
              <a:rPr lang="en-US" altLang="zh-CN" dirty="0"/>
              <a:t>           </a:t>
            </a:r>
            <a:r>
              <a:rPr lang="zh-CN" altLang="en-US" dirty="0"/>
              <a:t>满足最小的保证阈值</a:t>
            </a:r>
            <a:r>
              <a:rPr lang="en-US" altLang="zh-CN" dirty="0">
                <a:latin typeface="CMMI10"/>
              </a:rPr>
              <a:t>ρ</a:t>
            </a:r>
            <a:r>
              <a:rPr lang="zh-CN" altLang="en-US" dirty="0">
                <a:latin typeface="CMMI10"/>
              </a:rPr>
              <a:t>（也就值维持最小的</a:t>
            </a:r>
            <a:r>
              <a:rPr lang="en-US" altLang="zh-CN" dirty="0">
                <a:latin typeface="CMMI10"/>
              </a:rPr>
              <a:t>violation</a:t>
            </a:r>
            <a:r>
              <a:rPr lang="zh-CN" altLang="en-US" dirty="0">
                <a:latin typeface="CMMI10"/>
              </a:rPr>
              <a:t>）</a:t>
            </a:r>
            <a:endParaRPr lang="zh-CN" altLang="en-US" dirty="0"/>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xmlns="" id="{9068C46A-74FF-4F8A-B465-55B2AB7EFD66}"/>
                  </a:ext>
                </a:extLst>
              </p:cNvPr>
              <p:cNvSpPr/>
              <p:nvPr/>
            </p:nvSpPr>
            <p:spPr>
              <a:xfrm>
                <a:off x="1408759" y="2218144"/>
                <a:ext cx="1396151" cy="338554"/>
              </a:xfrm>
              <a:prstGeom prst="rect">
                <a:avLst/>
              </a:prstGeom>
            </p:spPr>
            <p:txBody>
              <a:bodyPr wrap="none">
                <a:spAutoFit/>
              </a:bodyPr>
              <a:lstStyle/>
              <a:p>
                <a:r>
                  <a:rPr lang="zh-CN" altLang="en-US" sz="1600" dirty="0" smtClean="0"/>
                  <a:t>目的是学习</a:t>
                </a:r>
                <a14:m>
                  <m:oMath xmlns:m="http://schemas.openxmlformats.org/officeDocument/2006/math">
                    <m:sSub>
                      <m:sSubPr>
                        <m:ctrlPr>
                          <a:rPr lang="en-US" altLang="zh-CN" sz="1600" b="1" i="1">
                            <a:latin typeface="Cambria Math" charset="0"/>
                          </a:rPr>
                        </m:ctrlPr>
                      </m:sSubPr>
                      <m:e>
                        <m:r>
                          <a:rPr lang="en-US" altLang="zh-CN" sz="1600" b="1" i="1">
                            <a:latin typeface="Cambria Math" panose="02040503050406030204" pitchFamily="18" charset="0"/>
                          </a:rPr>
                          <m:t>𝒑</m:t>
                        </m:r>
                      </m:e>
                      <m:sub>
                        <m:r>
                          <a:rPr lang="en-US" altLang="zh-CN" sz="1600" b="1" i="1">
                            <a:latin typeface="Cambria Math" panose="02040503050406030204" pitchFamily="18" charset="0"/>
                          </a:rPr>
                          <m:t>𝒕</m:t>
                        </m:r>
                      </m:sub>
                    </m:sSub>
                  </m:oMath>
                </a14:m>
                <a:endParaRPr lang="zh-CN" altLang="en-US" sz="1600" b="1" dirty="0"/>
              </a:p>
            </p:txBody>
          </p:sp>
        </mc:Choice>
        <mc:Fallback xmlns="">
          <p:sp>
            <p:nvSpPr>
              <p:cNvPr id="11" name="矩形 10">
                <a:extLst>
                  <a:ext uri="{FF2B5EF4-FFF2-40B4-BE49-F238E27FC236}">
                    <a16:creationId xmlns:a16="http://schemas.microsoft.com/office/drawing/2014/main" xmlns="" id="{9068C46A-74FF-4F8A-B465-55B2AB7EFD66}"/>
                  </a:ext>
                </a:extLst>
              </p:cNvPr>
              <p:cNvSpPr>
                <a:spLocks noRot="1" noChangeAspect="1" noMove="1" noResize="1" noEditPoints="1" noAdjustHandles="1" noChangeArrowheads="1" noChangeShapeType="1" noTextEdit="1"/>
              </p:cNvSpPr>
              <p:nvPr/>
            </p:nvSpPr>
            <p:spPr>
              <a:xfrm>
                <a:off x="1408759" y="2218144"/>
                <a:ext cx="1396151" cy="338554"/>
              </a:xfrm>
              <a:prstGeom prst="rect">
                <a:avLst/>
              </a:prstGeom>
              <a:blipFill rotWithShape="0">
                <a:blip r:embed="rId2"/>
                <a:stretch>
                  <a:fillRect l="-2183" t="-5455" b="-23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2977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68B9AB2C-AF3F-4BB6-8556-8C06707C2B15}"/>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EC3FA3BC-4EC1-4528-8B88-F8FF3F708BB3}"/>
              </a:ext>
            </a:extLst>
          </p:cNvPr>
          <p:cNvSpPr txBox="1"/>
          <p:nvPr/>
        </p:nvSpPr>
        <p:spPr>
          <a:xfrm>
            <a:off x="1126837" y="562823"/>
            <a:ext cx="4572627" cy="646331"/>
          </a:xfrm>
          <a:prstGeom prst="rect">
            <a:avLst/>
          </a:prstGeom>
          <a:noFill/>
        </p:spPr>
        <p:txBody>
          <a:bodyPr wrap="square" rtlCol="0">
            <a:spAutoFit/>
          </a:bodyPr>
          <a:lstStyle/>
          <a:p>
            <a:r>
              <a:rPr lang="en-US" altLang="zh-CN" dirty="0">
                <a:solidFill>
                  <a:srgbClr val="002060"/>
                </a:solidFill>
              </a:rPr>
              <a:t>Policy design – LMG</a:t>
            </a:r>
          </a:p>
          <a:p>
            <a:endParaRPr lang="zh-CN" altLang="en-US" dirty="0">
              <a:solidFill>
                <a:srgbClr val="002060"/>
              </a:solidFill>
            </a:endParaRPr>
          </a:p>
        </p:txBody>
      </p:sp>
      <p:sp>
        <p:nvSpPr>
          <p:cNvPr id="11" name="文本框 10">
            <a:extLst>
              <a:ext uri="{FF2B5EF4-FFF2-40B4-BE49-F238E27FC236}">
                <a16:creationId xmlns:a16="http://schemas.microsoft.com/office/drawing/2014/main" xmlns="" id="{FD113D36-4C11-49AF-8DFA-7221DE084D5E}"/>
              </a:ext>
            </a:extLst>
          </p:cNvPr>
          <p:cNvSpPr txBox="1"/>
          <p:nvPr/>
        </p:nvSpPr>
        <p:spPr>
          <a:xfrm>
            <a:off x="1275594" y="1497916"/>
            <a:ext cx="4084682" cy="369332"/>
          </a:xfrm>
          <a:prstGeom prst="rect">
            <a:avLst/>
          </a:prstGeom>
          <a:noFill/>
        </p:spPr>
        <p:txBody>
          <a:bodyPr wrap="square" rtlCol="0">
            <a:spAutoFit/>
          </a:bodyPr>
          <a:lstStyle/>
          <a:p>
            <a:r>
              <a:rPr lang="zh-CN" altLang="en-US" b="1" dirty="0"/>
              <a:t>引入</a:t>
            </a:r>
            <a:r>
              <a:rPr lang="zh-CN" altLang="en-US" b="1" dirty="0" smtClean="0"/>
              <a:t>拉格朗日算子</a:t>
            </a:r>
            <a:r>
              <a:rPr lang="zh-CN" altLang="en-US" b="1" smtClean="0"/>
              <a:t>，定义损失函数</a:t>
            </a:r>
            <a:endParaRPr lang="zh-CN" altLang="en-US" b="1" dirty="0"/>
          </a:p>
        </p:txBody>
      </p:sp>
      <p:pic>
        <p:nvPicPr>
          <p:cNvPr id="3" name="图片 2">
            <a:extLst>
              <a:ext uri="{FF2B5EF4-FFF2-40B4-BE49-F238E27FC236}">
                <a16:creationId xmlns:a16="http://schemas.microsoft.com/office/drawing/2014/main" xmlns="" id="{8816EA5A-602B-49D0-A903-8B59FAD32703}"/>
              </a:ext>
            </a:extLst>
          </p:cNvPr>
          <p:cNvPicPr>
            <a:picLocks noChangeAspect="1"/>
          </p:cNvPicPr>
          <p:nvPr/>
        </p:nvPicPr>
        <p:blipFill>
          <a:blip r:embed="rId2"/>
          <a:stretch>
            <a:fillRect/>
          </a:stretch>
        </p:blipFill>
        <p:spPr>
          <a:xfrm>
            <a:off x="1508342" y="1989188"/>
            <a:ext cx="4200000" cy="571429"/>
          </a:xfrm>
          <a:prstGeom prst="rect">
            <a:avLst/>
          </a:prstGeom>
        </p:spPr>
      </p:pic>
      <p:sp>
        <p:nvSpPr>
          <p:cNvPr id="14" name="文本框 13">
            <a:extLst>
              <a:ext uri="{FF2B5EF4-FFF2-40B4-BE49-F238E27FC236}">
                <a16:creationId xmlns:a16="http://schemas.microsoft.com/office/drawing/2014/main" xmlns="" id="{A96CB943-9229-42E2-8103-CB15431DBB88}"/>
              </a:ext>
            </a:extLst>
          </p:cNvPr>
          <p:cNvSpPr txBox="1"/>
          <p:nvPr/>
        </p:nvSpPr>
        <p:spPr>
          <a:xfrm>
            <a:off x="1275594" y="3605463"/>
            <a:ext cx="2808134" cy="369332"/>
          </a:xfrm>
          <a:prstGeom prst="rect">
            <a:avLst/>
          </a:prstGeom>
          <a:noFill/>
        </p:spPr>
        <p:txBody>
          <a:bodyPr wrap="square" rtlCol="0">
            <a:spAutoFit/>
          </a:bodyPr>
          <a:lstStyle/>
          <a:p>
            <a:r>
              <a:rPr lang="zh-CN" altLang="en-US" b="1" dirty="0" smtClean="0"/>
              <a:t>推出范围</a:t>
            </a:r>
            <a:endParaRPr lang="zh-CN" altLang="en-US" b="1" dirty="0"/>
          </a:p>
        </p:txBody>
      </p:sp>
      <p:pic>
        <p:nvPicPr>
          <p:cNvPr id="5" name="图片 4">
            <a:extLst>
              <a:ext uri="{FF2B5EF4-FFF2-40B4-BE49-F238E27FC236}">
                <a16:creationId xmlns:a16="http://schemas.microsoft.com/office/drawing/2014/main" xmlns="" id="{CFC1761A-9291-4BB9-B8A8-E506C69C535F}"/>
              </a:ext>
            </a:extLst>
          </p:cNvPr>
          <p:cNvPicPr>
            <a:picLocks noChangeAspect="1"/>
          </p:cNvPicPr>
          <p:nvPr/>
        </p:nvPicPr>
        <p:blipFill>
          <a:blip r:embed="rId3"/>
          <a:stretch>
            <a:fillRect/>
          </a:stretch>
        </p:blipFill>
        <p:spPr>
          <a:xfrm>
            <a:off x="1536109" y="4248266"/>
            <a:ext cx="5095238" cy="523810"/>
          </a:xfrm>
          <a:prstGeom prst="rect">
            <a:avLst/>
          </a:prstGeom>
        </p:spPr>
      </p:pic>
      <p:sp>
        <p:nvSpPr>
          <p:cNvPr id="2" name="矩形 1"/>
          <p:cNvSpPr/>
          <p:nvPr/>
        </p:nvSpPr>
        <p:spPr>
          <a:xfrm>
            <a:off x="4083728" y="2627468"/>
            <a:ext cx="6096000" cy="923330"/>
          </a:xfrm>
          <a:prstGeom prst="rect">
            <a:avLst/>
          </a:prstGeom>
        </p:spPr>
        <p:txBody>
          <a:bodyPr>
            <a:spAutoFit/>
          </a:bodyPr>
          <a:lstStyle/>
          <a:p>
            <a:r>
              <a:rPr lang="en-US" altLang="zh-CN" dirty="0">
                <a:solidFill>
                  <a:srgbClr val="C00000"/>
                </a:solidFill>
                <a:latin typeface="NimbusRomNo9L" charset="0"/>
              </a:rPr>
              <a:t>We consider minimizing a modified regret function that includes the violation with an </a:t>
            </a:r>
            <a:r>
              <a:rPr lang="en-US" altLang="zh-CN" i="1" dirty="0">
                <a:solidFill>
                  <a:srgbClr val="C00000"/>
                </a:solidFill>
                <a:latin typeface="NimbusRomNo9L" charset="0"/>
              </a:rPr>
              <a:t>adjustable </a:t>
            </a:r>
            <a:r>
              <a:rPr lang="en-US" altLang="zh-CN" dirty="0">
                <a:solidFill>
                  <a:srgbClr val="C00000"/>
                </a:solidFill>
                <a:latin typeface="NimbusRomNo9L" charset="0"/>
              </a:rPr>
              <a:t>penalty coefficient that increases the regret when there is any non-zero violation. </a:t>
            </a:r>
            <a:endParaRPr lang="en-US" altLang="zh-CN" dirty="0">
              <a:solidFill>
                <a:srgbClr val="C00000"/>
              </a:solidFill>
            </a:endParaRPr>
          </a:p>
        </p:txBody>
      </p:sp>
      <p:sp>
        <p:nvSpPr>
          <p:cNvPr id="6" name="矩形 5"/>
          <p:cNvSpPr/>
          <p:nvPr/>
        </p:nvSpPr>
        <p:spPr>
          <a:xfrm>
            <a:off x="1639614" y="5146378"/>
            <a:ext cx="6096000" cy="646331"/>
          </a:xfrm>
          <a:prstGeom prst="rect">
            <a:avLst/>
          </a:prstGeom>
        </p:spPr>
        <p:txBody>
          <a:bodyPr>
            <a:spAutoFit/>
          </a:bodyPr>
          <a:lstStyle/>
          <a:p>
            <a:r>
              <a:rPr lang="en-US" altLang="zh-CN" dirty="0">
                <a:latin typeface="NimbusRomNo9L" charset="0"/>
              </a:rPr>
              <a:t>With properly adjusted </a:t>
            </a:r>
            <a:r>
              <a:rPr lang="en-US" altLang="zh-CN" dirty="0" err="1">
                <a:latin typeface="CMMI10" charset="0"/>
              </a:rPr>
              <a:t>λ</a:t>
            </a:r>
            <a:r>
              <a:rPr lang="en-US" altLang="zh-CN" dirty="0">
                <a:latin typeface="CMR10" charset="0"/>
              </a:rPr>
              <a:t>(</a:t>
            </a:r>
            <a:r>
              <a:rPr lang="en-US" altLang="zh-CN" dirty="0">
                <a:latin typeface="CMMI10" charset="0"/>
              </a:rPr>
              <a:t>T</a:t>
            </a:r>
            <a:r>
              <a:rPr lang="en-US" altLang="zh-CN" dirty="0">
                <a:latin typeface="CMR10" charset="0"/>
              </a:rPr>
              <a:t>) </a:t>
            </a:r>
            <a:r>
              <a:rPr lang="en-US" altLang="zh-CN" dirty="0">
                <a:latin typeface="NimbusRomNo9L" charset="0"/>
              </a:rPr>
              <a:t>and </a:t>
            </a:r>
            <a:r>
              <a:rPr lang="en-US" altLang="zh-CN" dirty="0" err="1">
                <a:latin typeface="CMMI10" charset="0"/>
              </a:rPr>
              <a:t>θ</a:t>
            </a:r>
            <a:r>
              <a:rPr lang="en-US" altLang="zh-CN" dirty="0">
                <a:latin typeface="NimbusRomNo9L" charset="0"/>
              </a:rPr>
              <a:t>, both the regret and violation can be bounded by sub-linear functions of </a:t>
            </a:r>
            <a:r>
              <a:rPr lang="en-US" altLang="zh-CN" dirty="0">
                <a:latin typeface="CMMI10" charset="0"/>
              </a:rPr>
              <a:t>T </a:t>
            </a:r>
            <a:endParaRPr lang="en-US" altLang="zh-CN" dirty="0"/>
          </a:p>
        </p:txBody>
      </p:sp>
    </p:spTree>
    <p:extLst>
      <p:ext uri="{BB962C8B-B14F-4D97-AF65-F5344CB8AC3E}">
        <p14:creationId xmlns:p14="http://schemas.microsoft.com/office/powerpoint/2010/main" val="315765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68B9AB2C-AF3F-4BB6-8556-8C06707C2B15}"/>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EC3FA3BC-4EC1-4528-8B88-F8FF3F708BB3}"/>
              </a:ext>
            </a:extLst>
          </p:cNvPr>
          <p:cNvSpPr txBox="1"/>
          <p:nvPr/>
        </p:nvSpPr>
        <p:spPr>
          <a:xfrm>
            <a:off x="1126837" y="562823"/>
            <a:ext cx="4572627" cy="646331"/>
          </a:xfrm>
          <a:prstGeom prst="rect">
            <a:avLst/>
          </a:prstGeom>
          <a:noFill/>
        </p:spPr>
        <p:txBody>
          <a:bodyPr wrap="square" rtlCol="0">
            <a:spAutoFit/>
          </a:bodyPr>
          <a:lstStyle/>
          <a:p>
            <a:r>
              <a:rPr lang="en-US" altLang="zh-CN" dirty="0">
                <a:solidFill>
                  <a:srgbClr val="002060"/>
                </a:solidFill>
              </a:rPr>
              <a:t>Policy design – LMG</a:t>
            </a:r>
          </a:p>
          <a:p>
            <a:endParaRPr lang="zh-CN" altLang="en-US" dirty="0">
              <a:solidFill>
                <a:srgbClr val="002060"/>
              </a:solidFill>
            </a:endParaRPr>
          </a:p>
        </p:txBody>
      </p:sp>
      <p:sp>
        <p:nvSpPr>
          <p:cNvPr id="11" name="文本框 10">
            <a:extLst>
              <a:ext uri="{FF2B5EF4-FFF2-40B4-BE49-F238E27FC236}">
                <a16:creationId xmlns:a16="http://schemas.microsoft.com/office/drawing/2014/main" xmlns="" id="{FD113D36-4C11-49AF-8DFA-7221DE084D5E}"/>
              </a:ext>
            </a:extLst>
          </p:cNvPr>
          <p:cNvSpPr txBox="1"/>
          <p:nvPr/>
        </p:nvSpPr>
        <p:spPr>
          <a:xfrm>
            <a:off x="1275593" y="1497916"/>
            <a:ext cx="5595723" cy="369332"/>
          </a:xfrm>
          <a:prstGeom prst="rect">
            <a:avLst/>
          </a:prstGeom>
          <a:noFill/>
        </p:spPr>
        <p:txBody>
          <a:bodyPr wrap="square" rtlCol="0">
            <a:spAutoFit/>
          </a:bodyPr>
          <a:lstStyle/>
          <a:p>
            <a:r>
              <a:rPr lang="en-US" altLang="zh-CN" b="1" dirty="0"/>
              <a:t>Another challenge – combinatorial explosion</a:t>
            </a:r>
            <a:endParaRPr lang="zh-CN" altLang="en-US" b="1"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xmlns="" id="{FEBC8C6A-8BBA-4CB7-8497-28710443A95D}"/>
                  </a:ext>
                </a:extLst>
              </p:cNvPr>
              <p:cNvSpPr txBox="1"/>
              <p:nvPr/>
            </p:nvSpPr>
            <p:spPr>
              <a:xfrm>
                <a:off x="1580225" y="2038156"/>
                <a:ext cx="3409025" cy="394852"/>
              </a:xfrm>
              <a:prstGeom prst="rect">
                <a:avLst/>
              </a:prstGeom>
              <a:noFill/>
            </p:spPr>
            <p:txBody>
              <a:bodyPr wrap="square" rtlCol="0">
                <a:spAutoFit/>
              </a:bodyPr>
              <a:lstStyle/>
              <a:p>
                <a:r>
                  <a:rPr lang="zh-CN" altLang="en-US" sz="1600" dirty="0"/>
                  <a:t>各种</a:t>
                </a:r>
                <a:r>
                  <a:rPr lang="en-US" altLang="zh-CN" sz="1600" dirty="0"/>
                  <a:t>arm</a:t>
                </a:r>
                <a:r>
                  <a:rPr lang="zh-CN" altLang="en-US" sz="1600" dirty="0"/>
                  <a:t>的组合有（</a:t>
                </a:r>
                <a14:m>
                  <m:oMath xmlns:m="http://schemas.openxmlformats.org/officeDocument/2006/math">
                    <m:f>
                      <m:fPr>
                        <m:type m:val="noBar"/>
                        <m:ctrlPr>
                          <a:rPr lang="en-US" altLang="zh-CN" sz="1600" i="1" smtClean="0">
                            <a:latin typeface="Cambria Math" charset="0"/>
                          </a:rPr>
                        </m:ctrlPr>
                      </m:fPr>
                      <m:num>
                        <m:r>
                          <m:rPr>
                            <m:sty m:val="p"/>
                          </m:rPr>
                          <a:rPr lang="en-US" altLang="zh-CN" sz="1600" i="1">
                            <a:latin typeface="Cambria Math" panose="02040503050406030204" pitchFamily="18" charset="0"/>
                          </a:rPr>
                          <m:t>M</m:t>
                        </m:r>
                      </m:num>
                      <m:den>
                        <m:r>
                          <a:rPr lang="en-US" altLang="zh-CN" sz="1600" b="0" i="1" smtClean="0">
                            <a:latin typeface="Cambria Math" panose="02040503050406030204" pitchFamily="18" charset="0"/>
                          </a:rPr>
                          <m:t>𝑚</m:t>
                        </m:r>
                      </m:den>
                    </m:f>
                  </m:oMath>
                </a14:m>
                <a:r>
                  <a:rPr lang="zh-CN" altLang="en-US" sz="1600" dirty="0"/>
                  <a:t>）</a:t>
                </a:r>
              </a:p>
            </p:txBody>
          </p:sp>
        </mc:Choice>
        <mc:Fallback xmlns="">
          <p:sp>
            <p:nvSpPr>
              <p:cNvPr id="2" name="文本框 1">
                <a:extLst>
                  <a:ext uri="{FF2B5EF4-FFF2-40B4-BE49-F238E27FC236}">
                    <a16:creationId xmlns:a16="http://schemas.microsoft.com/office/drawing/2014/main" id="{FEBC8C6A-8BBA-4CB7-8497-28710443A95D}"/>
                  </a:ext>
                </a:extLst>
              </p:cNvPr>
              <p:cNvSpPr txBox="1">
                <a:spLocks noRot="1" noChangeAspect="1" noMove="1" noResize="1" noEditPoints="1" noAdjustHandles="1" noChangeArrowheads="1" noChangeShapeType="1" noTextEdit="1"/>
              </p:cNvSpPr>
              <p:nvPr/>
            </p:nvSpPr>
            <p:spPr>
              <a:xfrm>
                <a:off x="1580225" y="2038156"/>
                <a:ext cx="3409025" cy="394852"/>
              </a:xfrm>
              <a:prstGeom prst="rect">
                <a:avLst/>
              </a:prstGeom>
              <a:blipFill>
                <a:blip r:embed="rId2"/>
                <a:stretch>
                  <a:fillRect l="-894" b="-12308"/>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xmlns="" id="{8F497532-E2DF-4FDC-A91D-4CA05173F82B}"/>
              </a:ext>
            </a:extLst>
          </p:cNvPr>
          <p:cNvSpPr txBox="1"/>
          <p:nvPr/>
        </p:nvSpPr>
        <p:spPr>
          <a:xfrm>
            <a:off x="1358283" y="2826628"/>
            <a:ext cx="1331651" cy="369332"/>
          </a:xfrm>
          <a:prstGeom prst="rect">
            <a:avLst/>
          </a:prstGeom>
          <a:noFill/>
        </p:spPr>
        <p:txBody>
          <a:bodyPr wrap="square" rtlCol="0">
            <a:spAutoFit/>
          </a:bodyPr>
          <a:lstStyle/>
          <a:p>
            <a:r>
              <a:rPr lang="en-US" altLang="zh-CN" b="1" dirty="0"/>
              <a:t>Solution</a:t>
            </a:r>
          </a:p>
        </p:txBody>
      </p:sp>
      <p:sp>
        <p:nvSpPr>
          <p:cNvPr id="7" name="文本框 6">
            <a:extLst>
              <a:ext uri="{FF2B5EF4-FFF2-40B4-BE49-F238E27FC236}">
                <a16:creationId xmlns:a16="http://schemas.microsoft.com/office/drawing/2014/main" xmlns="" id="{410117B1-B2F2-4950-A8AC-D9D87953153F}"/>
              </a:ext>
            </a:extLst>
          </p:cNvPr>
          <p:cNvSpPr txBox="1"/>
          <p:nvPr/>
        </p:nvSpPr>
        <p:spPr>
          <a:xfrm>
            <a:off x="1509203" y="3323487"/>
            <a:ext cx="6826929" cy="338554"/>
          </a:xfrm>
          <a:prstGeom prst="rect">
            <a:avLst/>
          </a:prstGeom>
          <a:noFill/>
        </p:spPr>
        <p:txBody>
          <a:bodyPr wrap="square" rtlCol="0">
            <a:spAutoFit/>
          </a:bodyPr>
          <a:lstStyle/>
          <a:p>
            <a:r>
              <a:rPr lang="zh-CN" altLang="en-US" sz="1600" dirty="0"/>
              <a:t>为每一个</a:t>
            </a:r>
            <a:r>
              <a:rPr lang="en-US" altLang="zh-CN" sz="1600" dirty="0"/>
              <a:t>arm</a:t>
            </a:r>
            <a:r>
              <a:rPr lang="zh-CN" altLang="en-US" sz="1600" dirty="0"/>
              <a:t>设置一个权重</a:t>
            </a:r>
            <a:r>
              <a:rPr lang="en-US" altLang="zh-CN" sz="1600" dirty="0"/>
              <a:t>w</a:t>
            </a:r>
            <a:r>
              <a:rPr lang="zh-CN" altLang="en-US" sz="1600" dirty="0"/>
              <a:t>，</a:t>
            </a:r>
            <a:r>
              <a:rPr lang="en-US" altLang="zh-CN" sz="1600" dirty="0"/>
              <a:t>LMG</a:t>
            </a:r>
            <a:r>
              <a:rPr lang="zh-CN" altLang="en-US" sz="1600" dirty="0"/>
              <a:t>计算选择向量    根据各个臂的权重</a:t>
            </a:r>
          </a:p>
        </p:txBody>
      </p:sp>
      <p:pic>
        <p:nvPicPr>
          <p:cNvPr id="9" name="图片 8">
            <a:extLst>
              <a:ext uri="{FF2B5EF4-FFF2-40B4-BE49-F238E27FC236}">
                <a16:creationId xmlns:a16="http://schemas.microsoft.com/office/drawing/2014/main" xmlns="" id="{25E7EBCE-F102-4AE5-9E2F-B79D738D6A36}"/>
              </a:ext>
            </a:extLst>
          </p:cNvPr>
          <p:cNvPicPr>
            <a:picLocks noChangeAspect="1"/>
          </p:cNvPicPr>
          <p:nvPr/>
        </p:nvPicPr>
        <p:blipFill>
          <a:blip r:embed="rId3"/>
          <a:stretch>
            <a:fillRect/>
          </a:stretch>
        </p:blipFill>
        <p:spPr>
          <a:xfrm>
            <a:off x="5927329" y="3354669"/>
            <a:ext cx="247619" cy="276190"/>
          </a:xfrm>
          <a:prstGeom prst="rect">
            <a:avLst/>
          </a:prstGeom>
        </p:spPr>
      </p:pic>
    </p:spTree>
    <p:extLst>
      <p:ext uri="{BB962C8B-B14F-4D97-AF65-F5344CB8AC3E}">
        <p14:creationId xmlns:p14="http://schemas.microsoft.com/office/powerpoint/2010/main" val="40685969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68B9AB2C-AF3F-4BB6-8556-8C06707C2B15}"/>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EC3FA3BC-4EC1-4528-8B88-F8FF3F708BB3}"/>
              </a:ext>
            </a:extLst>
          </p:cNvPr>
          <p:cNvSpPr txBox="1"/>
          <p:nvPr/>
        </p:nvSpPr>
        <p:spPr>
          <a:xfrm>
            <a:off x="1126837" y="562823"/>
            <a:ext cx="4572627" cy="646331"/>
          </a:xfrm>
          <a:prstGeom prst="rect">
            <a:avLst/>
          </a:prstGeom>
          <a:noFill/>
        </p:spPr>
        <p:txBody>
          <a:bodyPr wrap="square" rtlCol="0">
            <a:spAutoFit/>
          </a:bodyPr>
          <a:lstStyle/>
          <a:p>
            <a:r>
              <a:rPr lang="en-US" altLang="zh-CN" dirty="0">
                <a:solidFill>
                  <a:srgbClr val="002060"/>
                </a:solidFill>
              </a:rPr>
              <a:t>Policy design – LMG</a:t>
            </a:r>
          </a:p>
          <a:p>
            <a:endParaRPr lang="zh-CN" altLang="en-US" dirty="0">
              <a:solidFill>
                <a:srgbClr val="002060"/>
              </a:solidFill>
            </a:endParaRPr>
          </a:p>
        </p:txBody>
      </p:sp>
      <p:pic>
        <p:nvPicPr>
          <p:cNvPr id="3" name="图片 2">
            <a:extLst>
              <a:ext uri="{FF2B5EF4-FFF2-40B4-BE49-F238E27FC236}">
                <a16:creationId xmlns:a16="http://schemas.microsoft.com/office/drawing/2014/main" xmlns="" id="{D089EF07-9D05-49BD-B903-0D2161D7EC84}"/>
              </a:ext>
            </a:extLst>
          </p:cNvPr>
          <p:cNvPicPr>
            <a:picLocks noChangeAspect="1"/>
          </p:cNvPicPr>
          <p:nvPr/>
        </p:nvPicPr>
        <p:blipFill>
          <a:blip r:embed="rId2"/>
          <a:stretch>
            <a:fillRect/>
          </a:stretch>
        </p:blipFill>
        <p:spPr>
          <a:xfrm>
            <a:off x="1126837" y="1029810"/>
            <a:ext cx="4187165" cy="5486399"/>
          </a:xfrm>
          <a:prstGeom prst="rect">
            <a:avLst/>
          </a:prstGeom>
        </p:spPr>
      </p:pic>
      <p:pic>
        <p:nvPicPr>
          <p:cNvPr id="5" name="图片 4">
            <a:extLst>
              <a:ext uri="{FF2B5EF4-FFF2-40B4-BE49-F238E27FC236}">
                <a16:creationId xmlns:a16="http://schemas.microsoft.com/office/drawing/2014/main" xmlns="" id="{19BC7F41-3597-4C7D-8678-CE0348F5922D}"/>
              </a:ext>
            </a:extLst>
          </p:cNvPr>
          <p:cNvPicPr>
            <a:picLocks noChangeAspect="1"/>
          </p:cNvPicPr>
          <p:nvPr/>
        </p:nvPicPr>
        <p:blipFill>
          <a:blip r:embed="rId3"/>
          <a:stretch>
            <a:fillRect/>
          </a:stretch>
        </p:blipFill>
        <p:spPr>
          <a:xfrm>
            <a:off x="5885900" y="1998349"/>
            <a:ext cx="5638095" cy="2133333"/>
          </a:xfrm>
          <a:prstGeom prst="rect">
            <a:avLst/>
          </a:prstGeom>
        </p:spPr>
      </p:pic>
    </p:spTree>
    <p:extLst>
      <p:ext uri="{BB962C8B-B14F-4D97-AF65-F5344CB8AC3E}">
        <p14:creationId xmlns:p14="http://schemas.microsoft.com/office/powerpoint/2010/main" val="9740745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68B9AB2C-AF3F-4BB6-8556-8C06707C2B15}"/>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EC3FA3BC-4EC1-4528-8B88-F8FF3F708BB3}"/>
              </a:ext>
            </a:extLst>
          </p:cNvPr>
          <p:cNvSpPr txBox="1"/>
          <p:nvPr/>
        </p:nvSpPr>
        <p:spPr>
          <a:xfrm>
            <a:off x="1126837" y="562823"/>
            <a:ext cx="4572627" cy="646331"/>
          </a:xfrm>
          <a:prstGeom prst="rect">
            <a:avLst/>
          </a:prstGeom>
          <a:noFill/>
        </p:spPr>
        <p:txBody>
          <a:bodyPr wrap="square" rtlCol="0">
            <a:spAutoFit/>
          </a:bodyPr>
          <a:lstStyle/>
          <a:p>
            <a:r>
              <a:rPr lang="en-US" altLang="zh-CN" dirty="0">
                <a:solidFill>
                  <a:srgbClr val="002060"/>
                </a:solidFill>
              </a:rPr>
              <a:t>Policy design – LMG</a:t>
            </a:r>
          </a:p>
          <a:p>
            <a:endParaRPr lang="zh-CN" altLang="en-US" dirty="0">
              <a:solidFill>
                <a:srgbClr val="002060"/>
              </a:solidFill>
            </a:endParaRPr>
          </a:p>
        </p:txBody>
      </p:sp>
      <p:sp>
        <p:nvSpPr>
          <p:cNvPr id="2" name="文本框 1">
            <a:extLst>
              <a:ext uri="{FF2B5EF4-FFF2-40B4-BE49-F238E27FC236}">
                <a16:creationId xmlns:a16="http://schemas.microsoft.com/office/drawing/2014/main" xmlns="" id="{A6D887D6-9E40-4845-96D8-B34A6383AC59}"/>
              </a:ext>
            </a:extLst>
          </p:cNvPr>
          <p:cNvSpPr txBox="1"/>
          <p:nvPr/>
        </p:nvSpPr>
        <p:spPr>
          <a:xfrm>
            <a:off x="1322773" y="1365371"/>
            <a:ext cx="2796466" cy="369332"/>
          </a:xfrm>
          <a:prstGeom prst="rect">
            <a:avLst/>
          </a:prstGeom>
          <a:noFill/>
        </p:spPr>
        <p:txBody>
          <a:bodyPr wrap="square" rtlCol="0">
            <a:spAutoFit/>
          </a:bodyPr>
          <a:lstStyle/>
          <a:p>
            <a:r>
              <a:rPr lang="en-US" altLang="zh-CN" b="1" dirty="0"/>
              <a:t>Theorem 1.</a:t>
            </a:r>
            <a:endParaRPr lang="zh-CN" altLang="en-US" b="1" dirty="0"/>
          </a:p>
        </p:txBody>
      </p:sp>
      <p:pic>
        <p:nvPicPr>
          <p:cNvPr id="6" name="图片 5">
            <a:extLst>
              <a:ext uri="{FF2B5EF4-FFF2-40B4-BE49-F238E27FC236}">
                <a16:creationId xmlns:a16="http://schemas.microsoft.com/office/drawing/2014/main" xmlns="" id="{3563E81D-1DD8-4392-B87F-CB63BE5ED9EE}"/>
              </a:ext>
            </a:extLst>
          </p:cNvPr>
          <p:cNvPicPr>
            <a:picLocks noChangeAspect="1"/>
          </p:cNvPicPr>
          <p:nvPr/>
        </p:nvPicPr>
        <p:blipFill>
          <a:blip r:embed="rId2"/>
          <a:stretch>
            <a:fillRect/>
          </a:stretch>
        </p:blipFill>
        <p:spPr>
          <a:xfrm>
            <a:off x="2721006" y="1260031"/>
            <a:ext cx="4571429" cy="485714"/>
          </a:xfrm>
          <a:prstGeom prst="rect">
            <a:avLst/>
          </a:prstGeom>
        </p:spPr>
      </p:pic>
      <p:pic>
        <p:nvPicPr>
          <p:cNvPr id="9" name="图片 8">
            <a:extLst>
              <a:ext uri="{FF2B5EF4-FFF2-40B4-BE49-F238E27FC236}">
                <a16:creationId xmlns:a16="http://schemas.microsoft.com/office/drawing/2014/main" xmlns="" id="{67E1BCE9-B262-4747-91A3-DEDC469358BE}"/>
              </a:ext>
            </a:extLst>
          </p:cNvPr>
          <p:cNvPicPr>
            <a:picLocks noChangeAspect="1"/>
          </p:cNvPicPr>
          <p:nvPr/>
        </p:nvPicPr>
        <p:blipFill>
          <a:blip r:embed="rId3"/>
          <a:stretch>
            <a:fillRect/>
          </a:stretch>
        </p:blipFill>
        <p:spPr>
          <a:xfrm>
            <a:off x="1322773" y="1745745"/>
            <a:ext cx="5761905" cy="1076190"/>
          </a:xfrm>
          <a:prstGeom prst="rect">
            <a:avLst/>
          </a:prstGeom>
        </p:spPr>
      </p:pic>
      <p:sp>
        <p:nvSpPr>
          <p:cNvPr id="10" name="文本框 9">
            <a:extLst>
              <a:ext uri="{FF2B5EF4-FFF2-40B4-BE49-F238E27FC236}">
                <a16:creationId xmlns:a16="http://schemas.microsoft.com/office/drawing/2014/main" xmlns="" id="{AC9AA5F8-12FE-43C5-A6F7-F096A1DF9C9B}"/>
              </a:ext>
            </a:extLst>
          </p:cNvPr>
          <p:cNvSpPr txBox="1"/>
          <p:nvPr/>
        </p:nvSpPr>
        <p:spPr>
          <a:xfrm>
            <a:off x="1407259" y="3122983"/>
            <a:ext cx="2796466" cy="369332"/>
          </a:xfrm>
          <a:prstGeom prst="rect">
            <a:avLst/>
          </a:prstGeom>
          <a:noFill/>
        </p:spPr>
        <p:txBody>
          <a:bodyPr wrap="square" rtlCol="0">
            <a:spAutoFit/>
          </a:bodyPr>
          <a:lstStyle/>
          <a:p>
            <a:r>
              <a:rPr lang="en-US" altLang="zh-CN" b="1" dirty="0"/>
              <a:t>Remark .</a:t>
            </a:r>
            <a:endParaRPr lang="zh-CN" altLang="en-US" b="1"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xmlns="" id="{2F45822D-C41E-413F-A671-8150853CE8CF}"/>
                  </a:ext>
                </a:extLst>
              </p:cNvPr>
              <p:cNvSpPr txBox="1"/>
              <p:nvPr/>
            </p:nvSpPr>
            <p:spPr>
              <a:xfrm>
                <a:off x="1407259" y="3598055"/>
                <a:ext cx="8633386" cy="584775"/>
              </a:xfrm>
              <a:prstGeom prst="rect">
                <a:avLst/>
              </a:prstGeom>
              <a:noFill/>
            </p:spPr>
            <p:txBody>
              <a:bodyPr wrap="square" rtlCol="0">
                <a:spAutoFit/>
              </a:bodyPr>
              <a:lstStyle/>
              <a:p>
                <a:r>
                  <a:rPr lang="zh-CN" altLang="en-US" sz="1600" dirty="0"/>
                  <a:t>       一个好的</a:t>
                </a:r>
                <a:r>
                  <a:rPr lang="en-US" altLang="zh-CN" sz="1600" dirty="0"/>
                  <a:t>arm</a:t>
                </a:r>
                <a:r>
                  <a:rPr lang="zh-CN" altLang="en-US" sz="1600" dirty="0"/>
                  <a:t>选择算法的</a:t>
                </a:r>
                <a14:m>
                  <m:oMath xmlns:m="http://schemas.openxmlformats.org/officeDocument/2006/math">
                    <m:sSub>
                      <m:sSubPr>
                        <m:ctrlPr>
                          <a:rPr lang="en-US" altLang="zh-CN" sz="1600" i="1" smtClean="0">
                            <a:latin typeface="Cambria Math" charset="0"/>
                          </a:rPr>
                        </m:ctrlPr>
                      </m:sSubPr>
                      <m:e>
                        <m:r>
                          <m:rPr>
                            <m:sty m:val="p"/>
                          </m:rPr>
                          <a:rPr lang="en-US" altLang="zh-CN" sz="1600" i="1">
                            <a:latin typeface="Cambria Math" panose="02040503050406030204" pitchFamily="18" charset="0"/>
                          </a:rPr>
                          <m:t>R</m:t>
                        </m:r>
                      </m:e>
                      <m:sub>
                        <m:r>
                          <m:rPr>
                            <m:sty m:val="p"/>
                          </m:rPr>
                          <a:rPr lang="en-US" altLang="zh-CN" sz="1600" i="1">
                            <a:latin typeface="Cambria Math" panose="02040503050406030204" pitchFamily="18" charset="0"/>
                          </a:rPr>
                          <m:t>π</m:t>
                        </m:r>
                      </m:sub>
                    </m:sSub>
                    <m:d>
                      <m:dPr>
                        <m:ctrlPr>
                          <a:rPr lang="en-US" altLang="zh-CN" sz="1600" b="0" i="1" smtClean="0">
                            <a:latin typeface="Cambria Math" charset="0"/>
                          </a:rPr>
                        </m:ctrlPr>
                      </m:dPr>
                      <m:e>
                        <m:r>
                          <a:rPr lang="en-US" altLang="zh-CN" sz="1600" b="0" i="1" smtClean="0">
                            <a:latin typeface="Cambria Math" panose="02040503050406030204" pitchFamily="18" charset="0"/>
                          </a:rPr>
                          <m:t>𝑡</m:t>
                        </m:r>
                      </m:e>
                    </m:d>
                  </m:oMath>
                </a14:m>
                <a:r>
                  <a:rPr lang="zh-CN" altLang="en-US" sz="1600" dirty="0"/>
                  <a:t> 和</a:t>
                </a:r>
                <a14:m>
                  <m:oMath xmlns:m="http://schemas.openxmlformats.org/officeDocument/2006/math">
                    <m:sSub>
                      <m:sSubPr>
                        <m:ctrlPr>
                          <a:rPr lang="en-US" altLang="zh-CN" sz="1600" i="1" smtClean="0">
                            <a:latin typeface="Cambria Math" charset="0"/>
                          </a:rPr>
                        </m:ctrlPr>
                      </m:sSubPr>
                      <m:e>
                        <m:r>
                          <m:rPr>
                            <m:sty m:val="p"/>
                          </m:rPr>
                          <a:rPr lang="en-US" altLang="zh-CN" sz="1600" i="1">
                            <a:latin typeface="Cambria Math" panose="02040503050406030204" pitchFamily="18" charset="0"/>
                          </a:rPr>
                          <m:t>V</m:t>
                        </m:r>
                      </m:e>
                      <m:sub>
                        <m:r>
                          <m:rPr>
                            <m:sty m:val="p"/>
                          </m:rPr>
                          <a:rPr lang="en-US" altLang="zh-CN" sz="1600" i="1">
                            <a:latin typeface="Cambria Math" panose="02040503050406030204" pitchFamily="18" charset="0"/>
                          </a:rPr>
                          <m:t>π</m:t>
                        </m:r>
                      </m:sub>
                    </m:sSub>
                    <m:d>
                      <m:dPr>
                        <m:ctrlPr>
                          <a:rPr lang="en-US" altLang="zh-CN" sz="1600" b="0" i="1" smtClean="0">
                            <a:latin typeface="Cambria Math" charset="0"/>
                          </a:rPr>
                        </m:ctrlPr>
                      </m:dPr>
                      <m:e>
                        <m:r>
                          <a:rPr lang="en-US" altLang="zh-CN" sz="1600" b="0" i="1" smtClean="0">
                            <a:latin typeface="Cambria Math" panose="02040503050406030204" pitchFamily="18" charset="0"/>
                          </a:rPr>
                          <m:t>𝑡</m:t>
                        </m:r>
                      </m:e>
                    </m:d>
                  </m:oMath>
                </a14:m>
                <a:r>
                  <a:rPr lang="zh-CN" altLang="en-US" sz="1600" dirty="0"/>
                  <a:t> 都应该是关于</a:t>
                </a:r>
                <a:r>
                  <a:rPr lang="en-US" altLang="zh-CN" sz="1600" dirty="0"/>
                  <a:t>T</a:t>
                </a:r>
                <a:r>
                  <a:rPr lang="zh-CN" altLang="en-US" sz="1600" dirty="0"/>
                  <a:t>线性的，这意味着策略</a:t>
                </a:r>
                <a:r>
                  <a:rPr lang="en-US" altLang="zh-CN" sz="1600" dirty="0"/>
                  <a:t>π</a:t>
                </a:r>
                <a:r>
                  <a:rPr lang="zh-CN" altLang="en-US" sz="1600" dirty="0"/>
                  <a:t>不是从历史奖励中学习来选择</a:t>
                </a:r>
                <a:r>
                  <a:rPr lang="en-US" altLang="zh-CN" sz="1600" dirty="0"/>
                  <a:t>arm</a:t>
                </a:r>
                <a:r>
                  <a:rPr lang="zh-CN" altLang="en-US" sz="1600" dirty="0"/>
                  <a:t>的。</a:t>
                </a:r>
              </a:p>
            </p:txBody>
          </p:sp>
        </mc:Choice>
        <mc:Fallback xmlns="">
          <p:sp>
            <p:nvSpPr>
              <p:cNvPr id="11" name="文本框 10">
                <a:extLst>
                  <a:ext uri="{FF2B5EF4-FFF2-40B4-BE49-F238E27FC236}">
                    <a16:creationId xmlns:a16="http://schemas.microsoft.com/office/drawing/2014/main" id="{2F45822D-C41E-413F-A671-8150853CE8CF}"/>
                  </a:ext>
                </a:extLst>
              </p:cNvPr>
              <p:cNvSpPr txBox="1">
                <a:spLocks noRot="1" noChangeAspect="1" noMove="1" noResize="1" noEditPoints="1" noAdjustHandles="1" noChangeArrowheads="1" noChangeShapeType="1" noTextEdit="1"/>
              </p:cNvSpPr>
              <p:nvPr/>
            </p:nvSpPr>
            <p:spPr>
              <a:xfrm>
                <a:off x="1407259" y="3598055"/>
                <a:ext cx="8633386" cy="584775"/>
              </a:xfrm>
              <a:prstGeom prst="rect">
                <a:avLst/>
              </a:prstGeom>
              <a:blipFill>
                <a:blip r:embed="rId4"/>
                <a:stretch>
                  <a:fillRect l="-424" t="-3125" b="-12500"/>
                </a:stretch>
              </a:blipFill>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xmlns="" id="{11595CDB-3CD8-443E-A860-219D98A761B6}"/>
              </a:ext>
            </a:extLst>
          </p:cNvPr>
          <p:cNvCxnSpPr/>
          <p:nvPr/>
        </p:nvCxnSpPr>
        <p:spPr>
          <a:xfrm>
            <a:off x="2133600" y="6188364"/>
            <a:ext cx="32789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xmlns="" id="{95298494-69AF-43DB-A2D3-F3F0C6FDF4DC}"/>
              </a:ext>
            </a:extLst>
          </p:cNvPr>
          <p:cNvCxnSpPr/>
          <p:nvPr/>
        </p:nvCxnSpPr>
        <p:spPr>
          <a:xfrm flipV="1">
            <a:off x="2290618" y="4294909"/>
            <a:ext cx="0" cy="20781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xmlns="" id="{65A84E67-E614-4C98-AD2D-8F6C5C135A61}"/>
              </a:ext>
            </a:extLst>
          </p:cNvPr>
          <p:cNvCxnSpPr/>
          <p:nvPr/>
        </p:nvCxnSpPr>
        <p:spPr>
          <a:xfrm flipV="1">
            <a:off x="2650836" y="4950691"/>
            <a:ext cx="1552889" cy="840509"/>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xmlns="" id="{43F17FB3-AA45-4B53-BBEB-60EC4D48B829}"/>
              </a:ext>
            </a:extLst>
          </p:cNvPr>
          <p:cNvCxnSpPr/>
          <p:nvPr/>
        </p:nvCxnSpPr>
        <p:spPr>
          <a:xfrm>
            <a:off x="3773054" y="5487834"/>
            <a:ext cx="1842655" cy="29413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xmlns="" id="{2FB21D12-7307-4459-B6B7-7D567901ED70}"/>
                  </a:ext>
                </a:extLst>
              </p:cNvPr>
              <p:cNvSpPr/>
              <p:nvPr/>
            </p:nvSpPr>
            <p:spPr>
              <a:xfrm>
                <a:off x="1081068" y="4364277"/>
                <a:ext cx="1052532" cy="261610"/>
              </a:xfrm>
              <a:prstGeom prst="rect">
                <a:avLst/>
              </a:prstGeom>
            </p:spPr>
            <p:txBody>
              <a:bodyPr wrap="none">
                <a:spAutoFit/>
              </a:bodyPr>
              <a:lstStyle/>
              <a:p>
                <a14:m>
                  <m:oMath xmlns:m="http://schemas.openxmlformats.org/officeDocument/2006/math">
                    <m:sSub>
                      <m:sSubPr>
                        <m:ctrlPr>
                          <a:rPr lang="en-US" altLang="zh-CN" sz="1100" i="1" smtClean="0">
                            <a:latin typeface="Cambria Math" charset="0"/>
                          </a:rPr>
                        </m:ctrlPr>
                      </m:sSubPr>
                      <m:e>
                        <m:r>
                          <m:rPr>
                            <m:sty m:val="p"/>
                          </m:rPr>
                          <a:rPr lang="en-US" altLang="zh-CN" sz="1100" i="1">
                            <a:latin typeface="Cambria Math" panose="02040503050406030204" pitchFamily="18" charset="0"/>
                          </a:rPr>
                          <m:t>R</m:t>
                        </m:r>
                      </m:e>
                      <m:sub>
                        <m:r>
                          <m:rPr>
                            <m:sty m:val="p"/>
                          </m:rPr>
                          <a:rPr lang="en-US" altLang="zh-CN" sz="1100" i="1">
                            <a:latin typeface="Cambria Math" panose="02040503050406030204" pitchFamily="18" charset="0"/>
                          </a:rPr>
                          <m:t>π</m:t>
                        </m:r>
                      </m:sub>
                    </m:sSub>
                    <m:d>
                      <m:dPr>
                        <m:ctrlPr>
                          <a:rPr lang="en-US" altLang="zh-CN" sz="1100" i="1">
                            <a:latin typeface="Cambria Math" charset="0"/>
                          </a:rPr>
                        </m:ctrlPr>
                      </m:dPr>
                      <m:e>
                        <m:r>
                          <a:rPr lang="en-US" altLang="zh-CN" sz="1100" i="1">
                            <a:latin typeface="Cambria Math" panose="02040503050406030204" pitchFamily="18" charset="0"/>
                          </a:rPr>
                          <m:t>𝑡</m:t>
                        </m:r>
                      </m:e>
                    </m:d>
                  </m:oMath>
                </a14:m>
                <a:r>
                  <a:rPr lang="zh-CN" altLang="en-US" sz="1100" dirty="0"/>
                  <a:t> </a:t>
                </a:r>
                <a:r>
                  <a:rPr lang="en-US" altLang="zh-CN" sz="1100" dirty="0"/>
                  <a:t>/ </a:t>
                </a:r>
                <a14:m>
                  <m:oMath xmlns:m="http://schemas.openxmlformats.org/officeDocument/2006/math">
                    <m:sSub>
                      <m:sSubPr>
                        <m:ctrlPr>
                          <a:rPr lang="en-US" altLang="zh-CN" sz="1100" i="1" smtClean="0">
                            <a:latin typeface="Cambria Math" charset="0"/>
                          </a:rPr>
                        </m:ctrlPr>
                      </m:sSubPr>
                      <m:e>
                        <m:r>
                          <a:rPr lang="en-US" altLang="zh-CN" sz="1100" b="0" i="1" smtClean="0">
                            <a:latin typeface="Cambria Math" panose="02040503050406030204" pitchFamily="18" charset="0"/>
                          </a:rPr>
                          <m:t> </m:t>
                        </m:r>
                        <m:r>
                          <m:rPr>
                            <m:sty m:val="p"/>
                          </m:rPr>
                          <a:rPr lang="en-US" altLang="zh-CN" sz="1100" i="1">
                            <a:latin typeface="Cambria Math" panose="02040503050406030204" pitchFamily="18" charset="0"/>
                          </a:rPr>
                          <m:t>V</m:t>
                        </m:r>
                      </m:e>
                      <m:sub>
                        <m:r>
                          <m:rPr>
                            <m:sty m:val="p"/>
                          </m:rPr>
                          <a:rPr lang="en-US" altLang="zh-CN" sz="1100" i="1">
                            <a:latin typeface="Cambria Math" panose="02040503050406030204" pitchFamily="18" charset="0"/>
                          </a:rPr>
                          <m:t>π</m:t>
                        </m:r>
                      </m:sub>
                    </m:sSub>
                    <m:d>
                      <m:dPr>
                        <m:ctrlPr>
                          <a:rPr lang="en-US" altLang="zh-CN" sz="1100" b="0" i="1" smtClean="0">
                            <a:latin typeface="Cambria Math" charset="0"/>
                          </a:rPr>
                        </m:ctrlPr>
                      </m:dPr>
                      <m:e>
                        <m:r>
                          <a:rPr lang="en-US" altLang="zh-CN" sz="1100" b="0" i="1" smtClean="0">
                            <a:latin typeface="Cambria Math" panose="02040503050406030204" pitchFamily="18" charset="0"/>
                          </a:rPr>
                          <m:t>𝑡</m:t>
                        </m:r>
                      </m:e>
                    </m:d>
                  </m:oMath>
                </a14:m>
                <a:r>
                  <a:rPr lang="en-US" altLang="zh-CN" sz="1100" dirty="0"/>
                  <a:t> </a:t>
                </a:r>
                <a:endParaRPr lang="zh-CN" altLang="en-US" sz="1100" dirty="0"/>
              </a:p>
            </p:txBody>
          </p:sp>
        </mc:Choice>
        <mc:Fallback xmlns="">
          <p:sp>
            <p:nvSpPr>
              <p:cNvPr id="25" name="矩形 24">
                <a:extLst>
                  <a:ext uri="{FF2B5EF4-FFF2-40B4-BE49-F238E27FC236}">
                    <a16:creationId xmlns:a16="http://schemas.microsoft.com/office/drawing/2014/main" id="{2FB21D12-7307-4459-B6B7-7D567901ED70}"/>
                  </a:ext>
                </a:extLst>
              </p:cNvPr>
              <p:cNvSpPr>
                <a:spLocks noRot="1" noChangeAspect="1" noMove="1" noResize="1" noEditPoints="1" noAdjustHandles="1" noChangeArrowheads="1" noChangeShapeType="1" noTextEdit="1"/>
              </p:cNvSpPr>
              <p:nvPr/>
            </p:nvSpPr>
            <p:spPr>
              <a:xfrm>
                <a:off x="1081068" y="4364277"/>
                <a:ext cx="1052532" cy="261610"/>
              </a:xfrm>
              <a:prstGeom prst="rect">
                <a:avLst/>
              </a:prstGeom>
              <a:blipFill>
                <a:blip r:embed="rId5"/>
                <a:stretch>
                  <a:fillRect t="-2326" b="-13953"/>
                </a:stretch>
              </a:blipFill>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xmlns="" id="{ECCE62F8-B1A8-48F8-886C-FA661CD86E37}"/>
              </a:ext>
            </a:extLst>
          </p:cNvPr>
          <p:cNvSpPr txBox="1"/>
          <p:nvPr/>
        </p:nvSpPr>
        <p:spPr>
          <a:xfrm>
            <a:off x="5294461" y="6267468"/>
            <a:ext cx="858982" cy="369332"/>
          </a:xfrm>
          <a:prstGeom prst="rect">
            <a:avLst/>
          </a:prstGeom>
          <a:noFill/>
        </p:spPr>
        <p:txBody>
          <a:bodyPr wrap="square" rtlCol="0">
            <a:spAutoFit/>
          </a:bodyPr>
          <a:lstStyle/>
          <a:p>
            <a:r>
              <a:rPr lang="en-US" altLang="zh-CN" dirty="0"/>
              <a:t>T</a:t>
            </a:r>
          </a:p>
        </p:txBody>
      </p:sp>
    </p:spTree>
    <p:extLst>
      <p:ext uri="{BB962C8B-B14F-4D97-AF65-F5344CB8AC3E}">
        <p14:creationId xmlns:p14="http://schemas.microsoft.com/office/powerpoint/2010/main" val="227585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fill="hold"/>
                                        <p:tgtEl>
                                          <p:spTgt spid="26"/>
                                        </p:tgtEl>
                                        <p:attrNameLst>
                                          <p:attrName>ppt_x</p:attrName>
                                        </p:attrNameLst>
                                      </p:cBhvr>
                                      <p:tavLst>
                                        <p:tav tm="0">
                                          <p:val>
                                            <p:strVal val="#ppt_x"/>
                                          </p:val>
                                        </p:tav>
                                        <p:tav tm="100000">
                                          <p:val>
                                            <p:strVal val="#ppt_x"/>
                                          </p:val>
                                        </p:tav>
                                      </p:tavLst>
                                    </p:anim>
                                    <p:anim calcmode="lin" valueType="num">
                                      <p:cBhvr additive="base">
                                        <p:cTn id="3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5" grpId="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E8723C38-F567-45C3-B879-CD6CCBB78453}"/>
              </a:ext>
            </a:extLst>
          </p:cNvPr>
          <p:cNvCxnSpPr/>
          <p:nvPr/>
        </p:nvCxnSpPr>
        <p:spPr>
          <a:xfrm>
            <a:off x="0" y="656948"/>
            <a:ext cx="12192000" cy="0"/>
          </a:xfrm>
          <a:prstGeom prst="line">
            <a:avLst/>
          </a:prstGeom>
          <a:ln w="38100">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xmlns="" id="{3D5C3B73-DA18-4088-BA45-9C911928E800}"/>
              </a:ext>
            </a:extLst>
          </p:cNvPr>
          <p:cNvCxnSpPr>
            <a:cxnSpLocks/>
          </p:cNvCxnSpPr>
          <p:nvPr/>
        </p:nvCxnSpPr>
        <p:spPr>
          <a:xfrm flipH="1">
            <a:off x="0" y="0"/>
            <a:ext cx="2636670" cy="342900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62F2EA6D-E572-4C2C-889B-CA347364FC8E}"/>
              </a:ext>
            </a:extLst>
          </p:cNvPr>
          <p:cNvSpPr txBox="1"/>
          <p:nvPr/>
        </p:nvSpPr>
        <p:spPr>
          <a:xfrm>
            <a:off x="315336" y="3136612"/>
            <a:ext cx="9786152" cy="584775"/>
          </a:xfrm>
          <a:prstGeom prst="rect">
            <a:avLst/>
          </a:prstGeom>
          <a:noFill/>
        </p:spPr>
        <p:txBody>
          <a:bodyPr wrap="square" rtlCol="0">
            <a:spAutoFit/>
          </a:bodyPr>
          <a:lstStyle/>
          <a:p>
            <a:r>
              <a:rPr lang="en-US" altLang="zh-CN" sz="3200" b="1" dirty="0"/>
              <a:t>          Network Applications</a:t>
            </a:r>
            <a:endParaRPr lang="zh-CN" altLang="en-US" sz="3200" b="1" dirty="0"/>
          </a:p>
        </p:txBody>
      </p:sp>
    </p:spTree>
    <p:extLst>
      <p:ext uri="{BB962C8B-B14F-4D97-AF65-F5344CB8AC3E}">
        <p14:creationId xmlns:p14="http://schemas.microsoft.com/office/powerpoint/2010/main" val="489925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E8723C38-F567-45C3-B879-CD6CCBB78453}"/>
              </a:ext>
            </a:extLst>
          </p:cNvPr>
          <p:cNvCxnSpPr/>
          <p:nvPr/>
        </p:nvCxnSpPr>
        <p:spPr>
          <a:xfrm>
            <a:off x="0" y="656948"/>
            <a:ext cx="12192000" cy="0"/>
          </a:xfrm>
          <a:prstGeom prst="line">
            <a:avLst/>
          </a:prstGeom>
          <a:ln w="38100">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xmlns="" id="{3D5C3B73-DA18-4088-BA45-9C911928E800}"/>
              </a:ext>
            </a:extLst>
          </p:cNvPr>
          <p:cNvCxnSpPr>
            <a:cxnSpLocks/>
          </p:cNvCxnSpPr>
          <p:nvPr/>
        </p:nvCxnSpPr>
        <p:spPr>
          <a:xfrm flipH="1">
            <a:off x="0" y="0"/>
            <a:ext cx="2636670" cy="342900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xmlns="" id="{E04520DA-F975-4CBA-B4E7-87CDCE63F355}"/>
              </a:ext>
            </a:extLst>
          </p:cNvPr>
          <p:cNvSpPr txBox="1"/>
          <p:nvPr/>
        </p:nvSpPr>
        <p:spPr>
          <a:xfrm>
            <a:off x="2179782" y="2327563"/>
            <a:ext cx="4719782" cy="369332"/>
          </a:xfrm>
          <a:prstGeom prst="rect">
            <a:avLst/>
          </a:prstGeom>
          <a:noFill/>
        </p:spPr>
        <p:txBody>
          <a:bodyPr wrap="square" rtlCol="0">
            <a:spAutoFit/>
          </a:bodyPr>
          <a:lstStyle/>
          <a:p>
            <a:r>
              <a:rPr lang="en-US" altLang="zh-CN" b="1" dirty="0">
                <a:solidFill>
                  <a:srgbClr val="0070C0"/>
                </a:solidFill>
              </a:rPr>
              <a:t>Opportunistic Multichannel Selection</a:t>
            </a:r>
            <a:endParaRPr lang="zh-CN" altLang="en-US" b="1" dirty="0">
              <a:solidFill>
                <a:srgbClr val="0070C0"/>
              </a:solidFill>
            </a:endParaRPr>
          </a:p>
        </p:txBody>
      </p:sp>
      <p:sp>
        <p:nvSpPr>
          <p:cNvPr id="11" name="文本框 10">
            <a:extLst>
              <a:ext uri="{FF2B5EF4-FFF2-40B4-BE49-F238E27FC236}">
                <a16:creationId xmlns:a16="http://schemas.microsoft.com/office/drawing/2014/main" xmlns="" id="{77CD2434-FE15-4A23-AA05-80DD5CB922C6}"/>
              </a:ext>
            </a:extLst>
          </p:cNvPr>
          <p:cNvSpPr txBox="1"/>
          <p:nvPr/>
        </p:nvSpPr>
        <p:spPr>
          <a:xfrm>
            <a:off x="2179782" y="3241054"/>
            <a:ext cx="4719782" cy="369332"/>
          </a:xfrm>
          <a:prstGeom prst="rect">
            <a:avLst/>
          </a:prstGeom>
          <a:noFill/>
        </p:spPr>
        <p:txBody>
          <a:bodyPr wrap="square" rtlCol="0">
            <a:spAutoFit/>
          </a:bodyPr>
          <a:lstStyle/>
          <a:p>
            <a:r>
              <a:rPr lang="en-US" altLang="zh-CN" b="1" dirty="0">
                <a:solidFill>
                  <a:srgbClr val="0070C0"/>
                </a:solidFill>
              </a:rPr>
              <a:t>Data-guaranteed Crowdsensing</a:t>
            </a:r>
            <a:endParaRPr lang="zh-CN" altLang="en-US" b="1" dirty="0">
              <a:solidFill>
                <a:srgbClr val="0070C0"/>
              </a:solidFill>
            </a:endParaRPr>
          </a:p>
        </p:txBody>
      </p:sp>
      <p:sp>
        <p:nvSpPr>
          <p:cNvPr id="12" name="文本框 11">
            <a:extLst>
              <a:ext uri="{FF2B5EF4-FFF2-40B4-BE49-F238E27FC236}">
                <a16:creationId xmlns:a16="http://schemas.microsoft.com/office/drawing/2014/main" xmlns="" id="{F0F39314-6AB5-4086-9CE1-979C19603118}"/>
              </a:ext>
            </a:extLst>
          </p:cNvPr>
          <p:cNvSpPr txBox="1"/>
          <p:nvPr/>
        </p:nvSpPr>
        <p:spPr>
          <a:xfrm>
            <a:off x="2179782" y="4041527"/>
            <a:ext cx="5486400" cy="369332"/>
          </a:xfrm>
          <a:prstGeom prst="rect">
            <a:avLst/>
          </a:prstGeom>
          <a:noFill/>
        </p:spPr>
        <p:txBody>
          <a:bodyPr wrap="square" rtlCol="0">
            <a:spAutoFit/>
          </a:bodyPr>
          <a:lstStyle/>
          <a:p>
            <a:r>
              <a:rPr lang="en-US" altLang="zh-CN" b="1" dirty="0">
                <a:solidFill>
                  <a:srgbClr val="0070C0"/>
                </a:solidFill>
              </a:rPr>
              <a:t>Stability-guaranteed Crowdsourced Transcoding</a:t>
            </a:r>
            <a:endParaRPr lang="zh-CN" altLang="en-US" b="1" dirty="0">
              <a:solidFill>
                <a:srgbClr val="0070C0"/>
              </a:solidFill>
            </a:endParaRPr>
          </a:p>
        </p:txBody>
      </p:sp>
    </p:spTree>
    <p:extLst>
      <p:ext uri="{BB962C8B-B14F-4D97-AF65-F5344CB8AC3E}">
        <p14:creationId xmlns:p14="http://schemas.microsoft.com/office/powerpoint/2010/main" val="3591734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68B9AB2C-AF3F-4BB6-8556-8C06707C2B15}"/>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xmlns="" id="{C3330C63-3436-4697-BE7D-15023C644411}"/>
              </a:ext>
            </a:extLst>
          </p:cNvPr>
          <p:cNvSpPr txBox="1"/>
          <p:nvPr/>
        </p:nvSpPr>
        <p:spPr>
          <a:xfrm>
            <a:off x="1126837" y="562823"/>
            <a:ext cx="2817091" cy="369332"/>
          </a:xfrm>
          <a:prstGeom prst="rect">
            <a:avLst/>
          </a:prstGeom>
          <a:noFill/>
        </p:spPr>
        <p:txBody>
          <a:bodyPr wrap="square" rtlCol="0">
            <a:spAutoFit/>
          </a:bodyPr>
          <a:lstStyle/>
          <a:p>
            <a:r>
              <a:rPr lang="en-US" altLang="zh-CN" dirty="0"/>
              <a:t>What’s about this paper</a:t>
            </a:r>
            <a:r>
              <a:rPr lang="en-US" altLang="zh-CN" dirty="0">
                <a:solidFill>
                  <a:srgbClr val="002060"/>
                </a:solidFill>
              </a:rPr>
              <a:t>?</a:t>
            </a:r>
            <a:endParaRPr lang="zh-CN" altLang="en-US" dirty="0">
              <a:solidFill>
                <a:srgbClr val="002060"/>
              </a:solidFill>
            </a:endParaRPr>
          </a:p>
        </p:txBody>
      </p:sp>
      <p:sp>
        <p:nvSpPr>
          <p:cNvPr id="6" name="文本框 5">
            <a:extLst>
              <a:ext uri="{FF2B5EF4-FFF2-40B4-BE49-F238E27FC236}">
                <a16:creationId xmlns:a16="http://schemas.microsoft.com/office/drawing/2014/main" xmlns="" id="{42DFF7DD-9F90-4E47-B15E-580B64433306}"/>
              </a:ext>
            </a:extLst>
          </p:cNvPr>
          <p:cNvSpPr txBox="1"/>
          <p:nvPr/>
        </p:nvSpPr>
        <p:spPr>
          <a:xfrm>
            <a:off x="1623985" y="1997475"/>
            <a:ext cx="5957545" cy="461665"/>
          </a:xfrm>
          <a:prstGeom prst="rect">
            <a:avLst/>
          </a:prstGeom>
          <a:noFill/>
        </p:spPr>
        <p:txBody>
          <a:bodyPr wrap="square" rtlCol="0">
            <a:spAutoFit/>
          </a:bodyPr>
          <a:lstStyle/>
          <a:p>
            <a:r>
              <a:rPr lang="en-US" altLang="zh-CN" sz="2400" dirty="0"/>
              <a:t>•  Constrained Multi-Armed Bandit Model</a:t>
            </a:r>
            <a:endParaRPr lang="zh-CN" altLang="en-US" sz="2400" dirty="0"/>
          </a:p>
        </p:txBody>
      </p:sp>
      <p:sp>
        <p:nvSpPr>
          <p:cNvPr id="7" name="文本框 6">
            <a:extLst>
              <a:ext uri="{FF2B5EF4-FFF2-40B4-BE49-F238E27FC236}">
                <a16:creationId xmlns:a16="http://schemas.microsoft.com/office/drawing/2014/main" xmlns="" id="{D35B2009-0406-4A03-8B21-CFE8341C0A3C}"/>
              </a:ext>
            </a:extLst>
          </p:cNvPr>
          <p:cNvSpPr txBox="1"/>
          <p:nvPr/>
        </p:nvSpPr>
        <p:spPr>
          <a:xfrm>
            <a:off x="1623984" y="2931110"/>
            <a:ext cx="5957545" cy="461665"/>
          </a:xfrm>
          <a:prstGeom prst="rect">
            <a:avLst/>
          </a:prstGeom>
          <a:noFill/>
        </p:spPr>
        <p:txBody>
          <a:bodyPr wrap="square" rtlCol="0">
            <a:spAutoFit/>
          </a:bodyPr>
          <a:lstStyle/>
          <a:p>
            <a:r>
              <a:rPr lang="en-US" altLang="zh-CN" sz="2400" dirty="0">
                <a:solidFill>
                  <a:schemeClr val="accent5">
                    <a:lumMod val="50000"/>
                  </a:schemeClr>
                </a:solidFill>
              </a:rPr>
              <a:t>•  </a:t>
            </a:r>
            <a:r>
              <a:rPr lang="en-US" altLang="zh-CN" sz="2400" dirty="0"/>
              <a:t>Policy Design - LMG</a:t>
            </a:r>
            <a:endParaRPr lang="zh-CN" altLang="en-US" sz="2400" dirty="0"/>
          </a:p>
        </p:txBody>
      </p:sp>
      <p:sp>
        <p:nvSpPr>
          <p:cNvPr id="8" name="文本框 7">
            <a:extLst>
              <a:ext uri="{FF2B5EF4-FFF2-40B4-BE49-F238E27FC236}">
                <a16:creationId xmlns:a16="http://schemas.microsoft.com/office/drawing/2014/main" xmlns="" id="{7F0F8F82-6EAF-4B26-BA9E-EB22D66CC754}"/>
              </a:ext>
            </a:extLst>
          </p:cNvPr>
          <p:cNvSpPr txBox="1"/>
          <p:nvPr/>
        </p:nvSpPr>
        <p:spPr>
          <a:xfrm>
            <a:off x="1623984" y="3864745"/>
            <a:ext cx="5957545" cy="461665"/>
          </a:xfrm>
          <a:prstGeom prst="rect">
            <a:avLst/>
          </a:prstGeom>
          <a:noFill/>
        </p:spPr>
        <p:txBody>
          <a:bodyPr wrap="square" rtlCol="0">
            <a:spAutoFit/>
          </a:bodyPr>
          <a:lstStyle/>
          <a:p>
            <a:r>
              <a:rPr lang="en-US" altLang="zh-CN" sz="2400" dirty="0">
                <a:solidFill>
                  <a:schemeClr val="accent5">
                    <a:lumMod val="50000"/>
                  </a:schemeClr>
                </a:solidFill>
              </a:rPr>
              <a:t>•  </a:t>
            </a:r>
            <a:r>
              <a:rPr lang="en-US" altLang="zh-CN" sz="2400" dirty="0"/>
              <a:t>Apply to Network Applications</a:t>
            </a:r>
            <a:endParaRPr lang="zh-CN" altLang="en-US" sz="2400" dirty="0"/>
          </a:p>
        </p:txBody>
      </p:sp>
    </p:spTree>
    <p:extLst>
      <p:ext uri="{BB962C8B-B14F-4D97-AF65-F5344CB8AC3E}">
        <p14:creationId xmlns:p14="http://schemas.microsoft.com/office/powerpoint/2010/main" val="2728145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E8723C38-F567-45C3-B879-CD6CCBB78453}"/>
              </a:ext>
            </a:extLst>
          </p:cNvPr>
          <p:cNvCxnSpPr/>
          <p:nvPr/>
        </p:nvCxnSpPr>
        <p:spPr>
          <a:xfrm>
            <a:off x="0" y="656948"/>
            <a:ext cx="12192000" cy="0"/>
          </a:xfrm>
          <a:prstGeom prst="line">
            <a:avLst/>
          </a:prstGeom>
          <a:ln w="38100">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xmlns="" id="{3D5C3B73-DA18-4088-BA45-9C911928E800}"/>
              </a:ext>
            </a:extLst>
          </p:cNvPr>
          <p:cNvCxnSpPr>
            <a:cxnSpLocks/>
          </p:cNvCxnSpPr>
          <p:nvPr/>
        </p:nvCxnSpPr>
        <p:spPr>
          <a:xfrm flipH="1">
            <a:off x="0" y="0"/>
            <a:ext cx="2636670" cy="342900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xmlns="" id="{337C786E-1293-4786-BCE9-35E3BF15AEB0}"/>
              </a:ext>
            </a:extLst>
          </p:cNvPr>
          <p:cNvSpPr txBox="1"/>
          <p:nvPr/>
        </p:nvSpPr>
        <p:spPr>
          <a:xfrm>
            <a:off x="2041237" y="3158837"/>
            <a:ext cx="4719782" cy="369332"/>
          </a:xfrm>
          <a:prstGeom prst="rect">
            <a:avLst/>
          </a:prstGeom>
          <a:noFill/>
        </p:spPr>
        <p:txBody>
          <a:bodyPr wrap="square" rtlCol="0">
            <a:spAutoFit/>
          </a:bodyPr>
          <a:lstStyle/>
          <a:p>
            <a:r>
              <a:rPr lang="en-US" altLang="zh-CN" b="1" u="sng" dirty="0">
                <a:solidFill>
                  <a:srgbClr val="0070C0"/>
                </a:solidFill>
              </a:rPr>
              <a:t>Opportunistic Multichannel Selection</a:t>
            </a:r>
            <a:endParaRPr lang="zh-CN" altLang="en-US" b="1" u="sng" dirty="0">
              <a:solidFill>
                <a:srgbClr val="0070C0"/>
              </a:solidFill>
            </a:endParaRPr>
          </a:p>
        </p:txBody>
      </p:sp>
    </p:spTree>
    <p:extLst>
      <p:ext uri="{BB962C8B-B14F-4D97-AF65-F5344CB8AC3E}">
        <p14:creationId xmlns:p14="http://schemas.microsoft.com/office/powerpoint/2010/main" val="32565540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68B9AB2C-AF3F-4BB6-8556-8C06707C2B15}"/>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EC3FA3BC-4EC1-4528-8B88-F8FF3F708BB3}"/>
              </a:ext>
            </a:extLst>
          </p:cNvPr>
          <p:cNvSpPr txBox="1"/>
          <p:nvPr/>
        </p:nvSpPr>
        <p:spPr>
          <a:xfrm>
            <a:off x="1126837" y="562823"/>
            <a:ext cx="4572627" cy="923330"/>
          </a:xfrm>
          <a:prstGeom prst="rect">
            <a:avLst/>
          </a:prstGeom>
          <a:noFill/>
        </p:spPr>
        <p:txBody>
          <a:bodyPr wrap="square" rtlCol="0">
            <a:spAutoFit/>
          </a:bodyPr>
          <a:lstStyle/>
          <a:p>
            <a:r>
              <a:rPr lang="en-US" altLang="zh-CN" dirty="0">
                <a:solidFill>
                  <a:srgbClr val="0070C0"/>
                </a:solidFill>
              </a:rPr>
              <a:t>Opportunistic Multichannel Selection</a:t>
            </a:r>
            <a:endParaRPr lang="zh-CN" altLang="en-US" dirty="0">
              <a:solidFill>
                <a:srgbClr val="0070C0"/>
              </a:solidFill>
            </a:endParaRPr>
          </a:p>
          <a:p>
            <a:endParaRPr lang="en-US" altLang="zh-CN" dirty="0">
              <a:solidFill>
                <a:srgbClr val="002060"/>
              </a:solidFill>
            </a:endParaRPr>
          </a:p>
          <a:p>
            <a:endParaRPr lang="zh-CN" altLang="en-US" dirty="0">
              <a:solidFill>
                <a:srgbClr val="002060"/>
              </a:solidFill>
            </a:endParaRPr>
          </a:p>
        </p:txBody>
      </p:sp>
      <p:sp>
        <p:nvSpPr>
          <p:cNvPr id="3" name="文本框 2">
            <a:extLst>
              <a:ext uri="{FF2B5EF4-FFF2-40B4-BE49-F238E27FC236}">
                <a16:creationId xmlns:a16="http://schemas.microsoft.com/office/drawing/2014/main" xmlns="" id="{B8AC2691-DB77-4F5E-82CF-F3C6F3AE9078}"/>
              </a:ext>
            </a:extLst>
          </p:cNvPr>
          <p:cNvSpPr txBox="1"/>
          <p:nvPr/>
        </p:nvSpPr>
        <p:spPr>
          <a:xfrm>
            <a:off x="1126836" y="1301488"/>
            <a:ext cx="4350327" cy="369332"/>
          </a:xfrm>
          <a:prstGeom prst="rect">
            <a:avLst/>
          </a:prstGeom>
          <a:noFill/>
        </p:spPr>
        <p:txBody>
          <a:bodyPr wrap="square" rtlCol="0">
            <a:spAutoFit/>
          </a:bodyPr>
          <a:lstStyle/>
          <a:p>
            <a:r>
              <a:rPr lang="en-US" altLang="zh-CN" b="1" dirty="0"/>
              <a:t>Problem Description</a:t>
            </a:r>
            <a:endParaRPr lang="zh-CN" altLang="en-US" b="1" dirty="0"/>
          </a:p>
        </p:txBody>
      </p:sp>
      <p:sp>
        <p:nvSpPr>
          <p:cNvPr id="5" name="文本框 4">
            <a:extLst>
              <a:ext uri="{FF2B5EF4-FFF2-40B4-BE49-F238E27FC236}">
                <a16:creationId xmlns:a16="http://schemas.microsoft.com/office/drawing/2014/main" xmlns="" id="{E5F73415-DC8F-4EAC-B3E5-E1E392779AD4}"/>
              </a:ext>
            </a:extLst>
          </p:cNvPr>
          <p:cNvSpPr txBox="1"/>
          <p:nvPr/>
        </p:nvSpPr>
        <p:spPr>
          <a:xfrm>
            <a:off x="1487054" y="1870875"/>
            <a:ext cx="6068291" cy="338554"/>
          </a:xfrm>
          <a:prstGeom prst="rect">
            <a:avLst/>
          </a:prstGeom>
          <a:noFill/>
        </p:spPr>
        <p:txBody>
          <a:bodyPr wrap="square" rtlCol="0">
            <a:spAutoFit/>
          </a:bodyPr>
          <a:lstStyle/>
          <a:p>
            <a:r>
              <a:rPr lang="en-US" altLang="zh-CN" sz="1600" dirty="0"/>
              <a:t>Primary users </a:t>
            </a:r>
            <a:r>
              <a:rPr lang="zh-CN" altLang="en-US" sz="1600" dirty="0"/>
              <a:t>被授权，享有使用</a:t>
            </a:r>
            <a:r>
              <a:rPr lang="en-US" altLang="zh-CN" sz="1600" dirty="0"/>
              <a:t>channels</a:t>
            </a:r>
            <a:r>
              <a:rPr lang="zh-CN" altLang="en-US" sz="1600" dirty="0"/>
              <a:t>的优先权</a:t>
            </a:r>
          </a:p>
        </p:txBody>
      </p:sp>
      <p:sp>
        <p:nvSpPr>
          <p:cNvPr id="17" name="文本框 16">
            <a:extLst>
              <a:ext uri="{FF2B5EF4-FFF2-40B4-BE49-F238E27FC236}">
                <a16:creationId xmlns:a16="http://schemas.microsoft.com/office/drawing/2014/main" xmlns="" id="{E112B8F5-1C35-405A-8685-8C31D64B8911}"/>
              </a:ext>
            </a:extLst>
          </p:cNvPr>
          <p:cNvSpPr txBox="1"/>
          <p:nvPr/>
        </p:nvSpPr>
        <p:spPr>
          <a:xfrm>
            <a:off x="1487054" y="2270985"/>
            <a:ext cx="8986982" cy="338554"/>
          </a:xfrm>
          <a:prstGeom prst="rect">
            <a:avLst/>
          </a:prstGeom>
          <a:noFill/>
        </p:spPr>
        <p:txBody>
          <a:bodyPr wrap="square" rtlCol="0">
            <a:spAutoFit/>
          </a:bodyPr>
          <a:lstStyle/>
          <a:p>
            <a:r>
              <a:rPr lang="en-US" altLang="zh-CN" sz="1600" dirty="0"/>
              <a:t>Secondary users </a:t>
            </a:r>
            <a:r>
              <a:rPr lang="zh-CN" altLang="en-US" sz="1600" dirty="0"/>
              <a:t>未被授权，只能感知并使用闲置的</a:t>
            </a:r>
            <a:r>
              <a:rPr lang="en-US" altLang="zh-CN" sz="1600" dirty="0"/>
              <a:t>channel </a:t>
            </a:r>
            <a:r>
              <a:rPr lang="zh-CN" altLang="en-US" sz="1600" dirty="0"/>
              <a:t>以防抢占了</a:t>
            </a:r>
            <a:r>
              <a:rPr lang="en-US" altLang="zh-CN" sz="1600" dirty="0"/>
              <a:t>primary users </a:t>
            </a:r>
            <a:r>
              <a:rPr lang="zh-CN" altLang="en-US" sz="1600" dirty="0"/>
              <a:t>的资源</a:t>
            </a:r>
          </a:p>
        </p:txBody>
      </p:sp>
      <p:sp>
        <p:nvSpPr>
          <p:cNvPr id="19" name="文本框 18">
            <a:extLst>
              <a:ext uri="{FF2B5EF4-FFF2-40B4-BE49-F238E27FC236}">
                <a16:creationId xmlns:a16="http://schemas.microsoft.com/office/drawing/2014/main" xmlns="" id="{91C20C98-1D8E-48EC-A67A-DB5E6855768C}"/>
              </a:ext>
            </a:extLst>
          </p:cNvPr>
          <p:cNvSpPr txBox="1"/>
          <p:nvPr/>
        </p:nvSpPr>
        <p:spPr>
          <a:xfrm>
            <a:off x="1487054" y="2837676"/>
            <a:ext cx="8986982" cy="584775"/>
          </a:xfrm>
          <a:prstGeom prst="rect">
            <a:avLst/>
          </a:prstGeom>
          <a:noFill/>
        </p:spPr>
        <p:txBody>
          <a:bodyPr wrap="square" rtlCol="0">
            <a:spAutoFit/>
          </a:bodyPr>
          <a:lstStyle/>
          <a:p>
            <a:r>
              <a:rPr lang="zh-CN" altLang="en-US" sz="1600" dirty="0"/>
              <a:t>一个网络包含</a:t>
            </a:r>
            <a:r>
              <a:rPr lang="en-US" altLang="zh-CN" sz="1600" dirty="0"/>
              <a:t>M</a:t>
            </a:r>
            <a:r>
              <a:rPr lang="zh-CN" altLang="en-US" sz="1600" dirty="0"/>
              <a:t>个独立的</a:t>
            </a:r>
            <a:r>
              <a:rPr lang="en-US" altLang="zh-CN" sz="1600" dirty="0"/>
              <a:t>channel</a:t>
            </a:r>
            <a:r>
              <a:rPr lang="zh-CN" altLang="en-US" sz="1600" dirty="0"/>
              <a:t>，全部授权给</a:t>
            </a:r>
            <a:r>
              <a:rPr lang="en-US" altLang="zh-CN" sz="1600" dirty="0"/>
              <a:t>primary users </a:t>
            </a:r>
            <a:r>
              <a:rPr lang="zh-CN" altLang="en-US" sz="1600" dirty="0"/>
              <a:t>， </a:t>
            </a:r>
            <a:r>
              <a:rPr lang="en-US" altLang="zh-CN" sz="1600" dirty="0"/>
              <a:t>primary users</a:t>
            </a:r>
            <a:r>
              <a:rPr lang="zh-CN" altLang="en-US" sz="1600" dirty="0"/>
              <a:t>的通讯基于一个时隙结构，在每一个时隙，</a:t>
            </a:r>
            <a:r>
              <a:rPr lang="en-US" altLang="zh-CN" sz="1600" dirty="0"/>
              <a:t>channels </a:t>
            </a:r>
            <a:r>
              <a:rPr lang="zh-CN" altLang="en-US" sz="1600" dirty="0"/>
              <a:t>在一个未知的概率上是</a:t>
            </a:r>
            <a:r>
              <a:rPr lang="en-US" altLang="zh-CN" sz="1600" dirty="0"/>
              <a:t>primary-free</a:t>
            </a:r>
            <a:r>
              <a:rPr lang="zh-CN" altLang="en-US" sz="1600" dirty="0"/>
              <a:t>的</a:t>
            </a:r>
          </a:p>
        </p:txBody>
      </p:sp>
      <p:sp>
        <p:nvSpPr>
          <p:cNvPr id="21" name="文本框 20">
            <a:extLst>
              <a:ext uri="{FF2B5EF4-FFF2-40B4-BE49-F238E27FC236}">
                <a16:creationId xmlns:a16="http://schemas.microsoft.com/office/drawing/2014/main" xmlns="" id="{DE7428D0-C23E-4A2D-89A8-0B77B6B428AC}"/>
              </a:ext>
            </a:extLst>
          </p:cNvPr>
          <p:cNvSpPr txBox="1"/>
          <p:nvPr/>
        </p:nvSpPr>
        <p:spPr>
          <a:xfrm>
            <a:off x="1487054" y="3609814"/>
            <a:ext cx="8986982" cy="338554"/>
          </a:xfrm>
          <a:prstGeom prst="rect">
            <a:avLst/>
          </a:prstGeom>
          <a:noFill/>
        </p:spPr>
        <p:txBody>
          <a:bodyPr wrap="square" rtlCol="0">
            <a:spAutoFit/>
          </a:bodyPr>
          <a:lstStyle/>
          <a:p>
            <a:r>
              <a:rPr lang="en-US" altLang="zh-CN" sz="1600" dirty="0"/>
              <a:t>M</a:t>
            </a:r>
            <a:r>
              <a:rPr lang="zh-CN" altLang="en-US" sz="1600" dirty="0"/>
              <a:t>个</a:t>
            </a:r>
            <a:r>
              <a:rPr lang="en-US" altLang="zh-CN" sz="1600" dirty="0"/>
              <a:t>channels </a:t>
            </a:r>
            <a:r>
              <a:rPr lang="zh-CN" altLang="en-US" sz="1600" dirty="0"/>
              <a:t>在不同的时隙，其 </a:t>
            </a:r>
            <a:r>
              <a:rPr lang="en-US" altLang="zh-CN" sz="1600" dirty="0"/>
              <a:t>throughput /</a:t>
            </a:r>
            <a:r>
              <a:rPr lang="zh-CN" altLang="en-US" sz="1600" dirty="0"/>
              <a:t> </a:t>
            </a:r>
            <a:r>
              <a:rPr lang="en-US" altLang="zh-CN" sz="1600" dirty="0"/>
              <a:t>bandwidth</a:t>
            </a:r>
            <a:r>
              <a:rPr lang="zh-CN" altLang="en-US" sz="1600" dirty="0"/>
              <a:t> 也是变化的</a:t>
            </a:r>
          </a:p>
        </p:txBody>
      </p:sp>
      <p:sp>
        <p:nvSpPr>
          <p:cNvPr id="23" name="文本框 22">
            <a:extLst>
              <a:ext uri="{FF2B5EF4-FFF2-40B4-BE49-F238E27FC236}">
                <a16:creationId xmlns:a16="http://schemas.microsoft.com/office/drawing/2014/main" xmlns="" id="{C93C9764-F8F4-4B4B-9178-747B8DE78A41}"/>
              </a:ext>
            </a:extLst>
          </p:cNvPr>
          <p:cNvSpPr txBox="1"/>
          <p:nvPr/>
        </p:nvSpPr>
        <p:spPr>
          <a:xfrm>
            <a:off x="1519381" y="4211251"/>
            <a:ext cx="9153237" cy="830997"/>
          </a:xfrm>
          <a:prstGeom prst="rect">
            <a:avLst/>
          </a:prstGeom>
          <a:noFill/>
        </p:spPr>
        <p:txBody>
          <a:bodyPr wrap="square" rtlCol="0">
            <a:spAutoFit/>
          </a:bodyPr>
          <a:lstStyle/>
          <a:p>
            <a:r>
              <a:rPr lang="zh-CN" altLang="en-US" sz="1600" dirty="0"/>
              <a:t>一个 </a:t>
            </a:r>
            <a:r>
              <a:rPr lang="en-US" altLang="zh-CN" sz="1600" dirty="0"/>
              <a:t>secondary user </a:t>
            </a:r>
            <a:r>
              <a:rPr lang="zh-CN" altLang="en-US" sz="1600" dirty="0"/>
              <a:t>在</a:t>
            </a:r>
            <a:r>
              <a:rPr lang="en-US" altLang="zh-CN" sz="1600" dirty="0"/>
              <a:t>M</a:t>
            </a:r>
            <a:r>
              <a:rPr lang="zh-CN" altLang="en-US" sz="1600" dirty="0"/>
              <a:t>个</a:t>
            </a:r>
            <a:r>
              <a:rPr lang="en-US" altLang="zh-CN" sz="1600" dirty="0"/>
              <a:t>channels </a:t>
            </a:r>
            <a:r>
              <a:rPr lang="zh-CN" altLang="en-US" sz="1600" dirty="0"/>
              <a:t>的</a:t>
            </a:r>
            <a:r>
              <a:rPr lang="en-US" altLang="zh-CN" sz="1600" dirty="0"/>
              <a:t>free slots </a:t>
            </a:r>
            <a:r>
              <a:rPr lang="zh-CN" altLang="en-US" sz="1600" dirty="0"/>
              <a:t>中寻找可以传送数据的机会，但是由于感知能力的有限，一个</a:t>
            </a:r>
            <a:r>
              <a:rPr lang="en-US" altLang="zh-CN" sz="1600" dirty="0"/>
              <a:t>secondary user </a:t>
            </a:r>
            <a:r>
              <a:rPr lang="zh-CN" altLang="en-US" sz="1600" dirty="0"/>
              <a:t>一次只能感知到</a:t>
            </a:r>
            <a:r>
              <a:rPr lang="en-US" altLang="zh-CN" sz="1600" dirty="0"/>
              <a:t>m</a:t>
            </a:r>
            <a:r>
              <a:rPr lang="zh-CN" altLang="en-US" sz="1600" dirty="0"/>
              <a:t>个</a:t>
            </a:r>
            <a:r>
              <a:rPr lang="en-US" altLang="zh-CN" sz="1600" dirty="0"/>
              <a:t>channels</a:t>
            </a:r>
            <a:r>
              <a:rPr lang="zh-CN" altLang="en-US" sz="1600" dirty="0"/>
              <a:t>，并观察这些</a:t>
            </a:r>
            <a:r>
              <a:rPr lang="en-US" altLang="zh-CN" sz="1600" dirty="0"/>
              <a:t>channel </a:t>
            </a:r>
            <a:r>
              <a:rPr lang="zh-CN" altLang="en-US" sz="1600" dirty="0"/>
              <a:t>的 </a:t>
            </a:r>
            <a:r>
              <a:rPr lang="en-US" altLang="zh-CN" sz="1600" dirty="0"/>
              <a:t>occupancies </a:t>
            </a:r>
            <a:r>
              <a:rPr lang="zh-CN" altLang="en-US" sz="1600" dirty="0"/>
              <a:t>和</a:t>
            </a:r>
            <a:r>
              <a:rPr lang="en-US" altLang="zh-CN" sz="1600" dirty="0"/>
              <a:t>throughput</a:t>
            </a:r>
            <a:endParaRPr lang="zh-CN" altLang="en-US" sz="1600" dirty="0"/>
          </a:p>
        </p:txBody>
      </p:sp>
    </p:spTree>
    <p:extLst>
      <p:ext uri="{BB962C8B-B14F-4D97-AF65-F5344CB8AC3E}">
        <p14:creationId xmlns:p14="http://schemas.microsoft.com/office/powerpoint/2010/main" val="30012314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68B9AB2C-AF3F-4BB6-8556-8C06707C2B15}"/>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EC3FA3BC-4EC1-4528-8B88-F8FF3F708BB3}"/>
              </a:ext>
            </a:extLst>
          </p:cNvPr>
          <p:cNvSpPr txBox="1"/>
          <p:nvPr/>
        </p:nvSpPr>
        <p:spPr>
          <a:xfrm>
            <a:off x="1126837" y="562823"/>
            <a:ext cx="4572627" cy="923330"/>
          </a:xfrm>
          <a:prstGeom prst="rect">
            <a:avLst/>
          </a:prstGeom>
          <a:noFill/>
        </p:spPr>
        <p:txBody>
          <a:bodyPr wrap="square" rtlCol="0">
            <a:spAutoFit/>
          </a:bodyPr>
          <a:lstStyle/>
          <a:p>
            <a:r>
              <a:rPr lang="en-US" altLang="zh-CN" dirty="0">
                <a:solidFill>
                  <a:srgbClr val="0070C0"/>
                </a:solidFill>
              </a:rPr>
              <a:t>Opportunistic Multichannel Selection</a:t>
            </a:r>
            <a:endParaRPr lang="zh-CN" altLang="en-US" dirty="0">
              <a:solidFill>
                <a:srgbClr val="0070C0"/>
              </a:solidFill>
            </a:endParaRPr>
          </a:p>
          <a:p>
            <a:endParaRPr lang="en-US" altLang="zh-CN" dirty="0">
              <a:solidFill>
                <a:srgbClr val="002060"/>
              </a:solidFill>
            </a:endParaRPr>
          </a:p>
          <a:p>
            <a:endParaRPr lang="zh-CN" altLang="en-US" dirty="0">
              <a:solidFill>
                <a:srgbClr val="002060"/>
              </a:solidFill>
            </a:endParaRPr>
          </a:p>
        </p:txBody>
      </p:sp>
      <p:sp>
        <p:nvSpPr>
          <p:cNvPr id="3" name="文本框 2">
            <a:extLst>
              <a:ext uri="{FF2B5EF4-FFF2-40B4-BE49-F238E27FC236}">
                <a16:creationId xmlns:a16="http://schemas.microsoft.com/office/drawing/2014/main" xmlns="" id="{B8AC2691-DB77-4F5E-82CF-F3C6F3AE9078}"/>
              </a:ext>
            </a:extLst>
          </p:cNvPr>
          <p:cNvSpPr txBox="1"/>
          <p:nvPr/>
        </p:nvSpPr>
        <p:spPr>
          <a:xfrm>
            <a:off x="1126836" y="1301488"/>
            <a:ext cx="4350327" cy="369332"/>
          </a:xfrm>
          <a:prstGeom prst="rect">
            <a:avLst/>
          </a:prstGeom>
          <a:noFill/>
        </p:spPr>
        <p:txBody>
          <a:bodyPr wrap="square" rtlCol="0">
            <a:spAutoFit/>
          </a:bodyPr>
          <a:lstStyle/>
          <a:p>
            <a:r>
              <a:rPr lang="en-US" altLang="zh-CN" b="1" dirty="0"/>
              <a:t>Problem Description</a:t>
            </a:r>
            <a:endParaRPr lang="zh-CN" altLang="en-US" b="1" dirty="0"/>
          </a:p>
        </p:txBody>
      </p:sp>
      <p:sp>
        <p:nvSpPr>
          <p:cNvPr id="5" name="文本框 4">
            <a:extLst>
              <a:ext uri="{FF2B5EF4-FFF2-40B4-BE49-F238E27FC236}">
                <a16:creationId xmlns:a16="http://schemas.microsoft.com/office/drawing/2014/main" xmlns="" id="{E5F73415-DC8F-4EAC-B3E5-E1E392779AD4}"/>
              </a:ext>
            </a:extLst>
          </p:cNvPr>
          <p:cNvSpPr txBox="1"/>
          <p:nvPr/>
        </p:nvSpPr>
        <p:spPr>
          <a:xfrm>
            <a:off x="1487054" y="1870875"/>
            <a:ext cx="8054110" cy="584775"/>
          </a:xfrm>
          <a:prstGeom prst="rect">
            <a:avLst/>
          </a:prstGeom>
          <a:noFill/>
        </p:spPr>
        <p:txBody>
          <a:bodyPr wrap="square" rtlCol="0">
            <a:spAutoFit/>
          </a:bodyPr>
          <a:lstStyle/>
          <a:p>
            <a:r>
              <a:rPr lang="zh-CN" altLang="en-US" sz="1600" dirty="0"/>
              <a:t>一个</a:t>
            </a:r>
            <a:r>
              <a:rPr lang="en-US" altLang="zh-CN" sz="1600" dirty="0"/>
              <a:t>secondary user </a:t>
            </a:r>
            <a:r>
              <a:rPr lang="zh-CN" altLang="en-US" sz="1600" dirty="0"/>
              <a:t>为了尽可能多的使用</a:t>
            </a:r>
            <a:r>
              <a:rPr lang="en-US" altLang="zh-CN" sz="1600" dirty="0"/>
              <a:t>free channel </a:t>
            </a:r>
            <a:r>
              <a:rPr lang="zh-CN" altLang="en-US" sz="1600" dirty="0"/>
              <a:t>并最大化所选</a:t>
            </a:r>
            <a:r>
              <a:rPr lang="en-US" altLang="zh-CN" sz="1600" dirty="0"/>
              <a:t>channel</a:t>
            </a:r>
            <a:r>
              <a:rPr lang="zh-CN" altLang="en-US" sz="1600" dirty="0"/>
              <a:t>的</a:t>
            </a:r>
            <a:r>
              <a:rPr lang="en-US" altLang="zh-CN" sz="1600" dirty="0"/>
              <a:t>throughput </a:t>
            </a:r>
            <a:r>
              <a:rPr lang="zh-CN" altLang="en-US" sz="1600" dirty="0"/>
              <a:t>， 应考虑</a:t>
            </a:r>
            <a:r>
              <a:rPr lang="en-US" altLang="zh-CN" sz="1600" dirty="0"/>
              <a:t>primary –free probabilities </a:t>
            </a:r>
            <a:r>
              <a:rPr lang="zh-CN" altLang="en-US" sz="1600" dirty="0"/>
              <a:t>和 </a:t>
            </a:r>
            <a:r>
              <a:rPr lang="en-US" altLang="zh-CN" sz="1600" dirty="0"/>
              <a:t>throughput</a:t>
            </a:r>
            <a:endParaRPr lang="zh-CN" altLang="en-US" sz="1600" dirty="0"/>
          </a:p>
        </p:txBody>
      </p:sp>
      <p:sp>
        <p:nvSpPr>
          <p:cNvPr id="19" name="文本框 18">
            <a:extLst>
              <a:ext uri="{FF2B5EF4-FFF2-40B4-BE49-F238E27FC236}">
                <a16:creationId xmlns:a16="http://schemas.microsoft.com/office/drawing/2014/main" xmlns="" id="{91C20C98-1D8E-48EC-A67A-DB5E6855768C}"/>
              </a:ext>
            </a:extLst>
          </p:cNvPr>
          <p:cNvSpPr txBox="1"/>
          <p:nvPr/>
        </p:nvSpPr>
        <p:spPr>
          <a:xfrm>
            <a:off x="1205973" y="2773021"/>
            <a:ext cx="8986982" cy="338554"/>
          </a:xfrm>
          <a:prstGeom prst="rect">
            <a:avLst/>
          </a:prstGeom>
          <a:noFill/>
        </p:spPr>
        <p:txBody>
          <a:bodyPr wrap="square" rtlCol="0">
            <a:spAutoFit/>
          </a:bodyPr>
          <a:lstStyle/>
          <a:p>
            <a:r>
              <a:rPr lang="zh-CN" altLang="en-US" sz="1600" b="1" dirty="0"/>
              <a:t>形式化到模型</a:t>
            </a:r>
          </a:p>
        </p:txBody>
      </p:sp>
      <p:sp>
        <p:nvSpPr>
          <p:cNvPr id="2" name="文本框 1">
            <a:extLst>
              <a:ext uri="{FF2B5EF4-FFF2-40B4-BE49-F238E27FC236}">
                <a16:creationId xmlns:a16="http://schemas.microsoft.com/office/drawing/2014/main" xmlns="" id="{62247457-171E-4BA1-8A98-A5C191641B6E}"/>
              </a:ext>
            </a:extLst>
          </p:cNvPr>
          <p:cNvSpPr txBox="1"/>
          <p:nvPr/>
        </p:nvSpPr>
        <p:spPr>
          <a:xfrm>
            <a:off x="1487054" y="3244280"/>
            <a:ext cx="3223491" cy="369332"/>
          </a:xfrm>
          <a:prstGeom prst="rect">
            <a:avLst/>
          </a:prstGeom>
          <a:noFill/>
        </p:spPr>
        <p:txBody>
          <a:bodyPr wrap="square" rtlCol="0">
            <a:spAutoFit/>
          </a:bodyPr>
          <a:lstStyle/>
          <a:p>
            <a:r>
              <a:rPr lang="en-US" altLang="zh-CN" dirty="0"/>
              <a:t>M</a:t>
            </a:r>
            <a:r>
              <a:rPr lang="zh-CN" altLang="en-US" dirty="0"/>
              <a:t> </a:t>
            </a:r>
            <a:r>
              <a:rPr lang="en-US" altLang="zh-CN" dirty="0"/>
              <a:t>channels as M Arms</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xmlns="" id="{9D574F91-49A4-4E12-A959-DB4CD98EDA70}"/>
                  </a:ext>
                </a:extLst>
              </p:cNvPr>
              <p:cNvSpPr txBox="1"/>
              <p:nvPr/>
            </p:nvSpPr>
            <p:spPr>
              <a:xfrm>
                <a:off x="1487053" y="3741705"/>
                <a:ext cx="5569529" cy="369332"/>
              </a:xfrm>
              <a:prstGeom prst="rect">
                <a:avLst/>
              </a:prstGeom>
              <a:noFill/>
            </p:spPr>
            <p:txBody>
              <a:bodyPr wrap="square" rtlCol="0">
                <a:spAutoFit/>
              </a:bodyPr>
              <a:lstStyle/>
              <a:p>
                <a:r>
                  <a:rPr lang="en-US" altLang="zh-CN" dirty="0"/>
                  <a:t>The channel access probabilities as </a:t>
                </a:r>
                <a14:m>
                  <m:oMath xmlns:m="http://schemas.openxmlformats.org/officeDocument/2006/math">
                    <m:sSub>
                      <m:sSubPr>
                        <m:ctrlPr>
                          <a:rPr lang="en-US" altLang="zh-CN" b="1" i="1" smtClean="0">
                            <a:latin typeface="Cambria Math" charset="0"/>
                          </a:rPr>
                        </m:ctrlPr>
                      </m:sSubPr>
                      <m:e>
                        <m:r>
                          <a:rPr lang="en-US" altLang="zh-CN" b="1" i="1" smtClean="0">
                            <a:latin typeface="Cambria Math" panose="02040503050406030204" pitchFamily="18" charset="0"/>
                          </a:rPr>
                          <m:t>𝒖</m:t>
                        </m:r>
                      </m:e>
                      <m:sub>
                        <m:r>
                          <a:rPr lang="en-US" altLang="zh-CN" b="1" i="1" smtClean="0">
                            <a:latin typeface="Cambria Math" panose="02040503050406030204" pitchFamily="18" charset="0"/>
                          </a:rPr>
                          <m:t>𝒊</m:t>
                        </m:r>
                      </m:sub>
                    </m:sSub>
                  </m:oMath>
                </a14:m>
                <a:r>
                  <a:rPr lang="en-US" altLang="zh-CN" dirty="0"/>
                  <a:t> </a:t>
                </a:r>
              </a:p>
            </p:txBody>
          </p:sp>
        </mc:Choice>
        <mc:Fallback xmlns="">
          <p:sp>
            <p:nvSpPr>
              <p:cNvPr id="11" name="文本框 10">
                <a:extLst>
                  <a:ext uri="{FF2B5EF4-FFF2-40B4-BE49-F238E27FC236}">
                    <a16:creationId xmlns:a16="http://schemas.microsoft.com/office/drawing/2014/main" id="{9D574F91-49A4-4E12-A959-DB4CD98EDA70}"/>
                  </a:ext>
                </a:extLst>
              </p:cNvPr>
              <p:cNvSpPr txBox="1">
                <a:spLocks noRot="1" noChangeAspect="1" noMove="1" noResize="1" noEditPoints="1" noAdjustHandles="1" noChangeArrowheads="1" noChangeShapeType="1" noTextEdit="1"/>
              </p:cNvSpPr>
              <p:nvPr/>
            </p:nvSpPr>
            <p:spPr>
              <a:xfrm>
                <a:off x="1487053" y="3741705"/>
                <a:ext cx="5569529" cy="369332"/>
              </a:xfrm>
              <a:prstGeom prst="rect">
                <a:avLst/>
              </a:prstGeom>
              <a:blipFill>
                <a:blip r:embed="rId2"/>
                <a:stretch>
                  <a:fillRect l="-985"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xmlns="" id="{865D58B3-3B01-4DA2-8211-F4E8A80FE427}"/>
                  </a:ext>
                </a:extLst>
              </p:cNvPr>
              <p:cNvSpPr/>
              <p:nvPr/>
            </p:nvSpPr>
            <p:spPr>
              <a:xfrm>
                <a:off x="1487052" y="4213776"/>
                <a:ext cx="7813965" cy="369332"/>
              </a:xfrm>
              <a:prstGeom prst="rect">
                <a:avLst/>
              </a:prstGeom>
            </p:spPr>
            <p:txBody>
              <a:bodyPr wrap="square">
                <a:spAutoFit/>
              </a:bodyPr>
              <a:lstStyle/>
              <a:p>
                <a:r>
                  <a:rPr lang="en-US" altLang="zh-CN" dirty="0"/>
                  <a:t>the throughput of different channels as the time-varying </a:t>
                </a:r>
                <a14:m>
                  <m:oMath xmlns:m="http://schemas.openxmlformats.org/officeDocument/2006/math">
                    <m:sSub>
                      <m:sSubPr>
                        <m:ctrlPr>
                          <a:rPr lang="en-US" altLang="zh-CN" b="1" i="1" smtClean="0">
                            <a:latin typeface="Cambria Math" charset="0"/>
                          </a:rPr>
                        </m:ctrlPr>
                      </m:sSubPr>
                      <m:e>
                        <m:r>
                          <a:rPr lang="en-US" altLang="zh-CN" b="1" i="1" smtClean="0">
                            <a:latin typeface="Cambria Math" panose="02040503050406030204" pitchFamily="18" charset="0"/>
                          </a:rPr>
                          <m:t>𝒗</m:t>
                        </m:r>
                      </m:e>
                      <m:sub>
                        <m:r>
                          <a:rPr lang="en-US" altLang="zh-CN" b="1" i="1" smtClean="0">
                            <a:latin typeface="Cambria Math" panose="02040503050406030204" pitchFamily="18" charset="0"/>
                          </a:rPr>
                          <m:t>𝒊</m:t>
                        </m:r>
                      </m:sub>
                    </m:sSub>
                  </m:oMath>
                </a14:m>
                <a:r>
                  <a:rPr lang="en-US" altLang="zh-CN" dirty="0"/>
                  <a:t> </a:t>
                </a:r>
                <a:endParaRPr lang="zh-CN" altLang="en-US" dirty="0"/>
              </a:p>
            </p:txBody>
          </p:sp>
        </mc:Choice>
        <mc:Fallback xmlns="">
          <p:sp>
            <p:nvSpPr>
              <p:cNvPr id="6" name="矩形 5">
                <a:extLst>
                  <a:ext uri="{FF2B5EF4-FFF2-40B4-BE49-F238E27FC236}">
                    <a16:creationId xmlns:a16="http://schemas.microsoft.com/office/drawing/2014/main" id="{865D58B3-3B01-4DA2-8211-F4E8A80FE427}"/>
                  </a:ext>
                </a:extLst>
              </p:cNvPr>
              <p:cNvSpPr>
                <a:spLocks noRot="1" noChangeAspect="1" noMove="1" noResize="1" noEditPoints="1" noAdjustHandles="1" noChangeArrowheads="1" noChangeShapeType="1" noTextEdit="1"/>
              </p:cNvSpPr>
              <p:nvPr/>
            </p:nvSpPr>
            <p:spPr>
              <a:xfrm>
                <a:off x="1487052" y="4213776"/>
                <a:ext cx="7813965" cy="369332"/>
              </a:xfrm>
              <a:prstGeom prst="rect">
                <a:avLst/>
              </a:prstGeom>
              <a:blipFill>
                <a:blip r:embed="rId3"/>
                <a:stretch>
                  <a:fillRect l="-70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xmlns="" id="{E2333228-FDC1-4F64-94E6-3909751C3950}"/>
                  </a:ext>
                </a:extLst>
              </p:cNvPr>
              <p:cNvSpPr/>
              <p:nvPr/>
            </p:nvSpPr>
            <p:spPr>
              <a:xfrm>
                <a:off x="1487052" y="4685847"/>
                <a:ext cx="7813965" cy="369332"/>
              </a:xfrm>
              <a:prstGeom prst="rect">
                <a:avLst/>
              </a:prstGeom>
            </p:spPr>
            <p:txBody>
              <a:bodyPr wrap="square">
                <a:spAutoFit/>
              </a:bodyPr>
              <a:lstStyle/>
              <a:p>
                <a14:m>
                  <m:oMath xmlns:m="http://schemas.openxmlformats.org/officeDocument/2006/math">
                    <m:sSub>
                      <m:sSubPr>
                        <m:ctrlPr>
                          <a:rPr lang="en-US" altLang="zh-CN" b="1" i="1" smtClean="0">
                            <a:latin typeface="Cambria Math" charset="0"/>
                          </a:rPr>
                        </m:ctrlPr>
                      </m:sSubPr>
                      <m:e>
                        <m:r>
                          <a:rPr lang="en-US" altLang="zh-CN" b="1" i="1" smtClean="0">
                            <a:latin typeface="Cambria Math" panose="02040503050406030204" pitchFamily="18" charset="0"/>
                          </a:rPr>
                          <m:t>𝒈</m:t>
                        </m:r>
                      </m:e>
                      <m:sub>
                        <m:r>
                          <a:rPr lang="en-US" altLang="zh-CN" b="1" i="1" smtClean="0">
                            <a:latin typeface="Cambria Math" panose="02040503050406030204" pitchFamily="18" charset="0"/>
                          </a:rPr>
                          <m:t>𝒕</m:t>
                        </m:r>
                      </m:sub>
                    </m:sSub>
                  </m:oMath>
                </a14:m>
                <a:r>
                  <a:rPr lang="en-US" altLang="zh-CN" dirty="0"/>
                  <a:t> is the compound throughput of the M channels</a:t>
                </a:r>
                <a:endParaRPr lang="zh-CN" altLang="en-US" dirty="0"/>
              </a:p>
            </p:txBody>
          </p:sp>
        </mc:Choice>
        <mc:Fallback xmlns="">
          <p:sp>
            <p:nvSpPr>
              <p:cNvPr id="13" name="矩形 12">
                <a:extLst>
                  <a:ext uri="{FF2B5EF4-FFF2-40B4-BE49-F238E27FC236}">
                    <a16:creationId xmlns:a16="http://schemas.microsoft.com/office/drawing/2014/main" id="{E2333228-FDC1-4F64-94E6-3909751C3950}"/>
                  </a:ext>
                </a:extLst>
              </p:cNvPr>
              <p:cNvSpPr>
                <a:spLocks noRot="1" noChangeAspect="1" noMove="1" noResize="1" noEditPoints="1" noAdjustHandles="1" noChangeArrowheads="1" noChangeShapeType="1" noTextEdit="1"/>
              </p:cNvSpPr>
              <p:nvPr/>
            </p:nvSpPr>
            <p:spPr>
              <a:xfrm>
                <a:off x="1487052" y="4685847"/>
                <a:ext cx="7813965" cy="369332"/>
              </a:xfrm>
              <a:prstGeom prst="rect">
                <a:avLst/>
              </a:prstGeom>
              <a:blipFill>
                <a:blip r:embed="rId4"/>
                <a:stretch>
                  <a:fillRect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xmlns="" id="{0CF8896D-9230-477F-8920-19185AA447BE}"/>
                  </a:ext>
                </a:extLst>
              </p:cNvPr>
              <p:cNvSpPr/>
              <p:nvPr/>
            </p:nvSpPr>
            <p:spPr>
              <a:xfrm>
                <a:off x="1487051" y="5157918"/>
                <a:ext cx="7813965" cy="369332"/>
              </a:xfrm>
              <a:prstGeom prst="rect">
                <a:avLst/>
              </a:prstGeom>
            </p:spPr>
            <p:txBody>
              <a:bodyPr wrap="square">
                <a:spAutoFit/>
              </a:bodyPr>
              <a:lstStyle/>
              <a:p>
                <a14:m>
                  <m:oMath xmlns:m="http://schemas.openxmlformats.org/officeDocument/2006/math">
                    <m:sSub>
                      <m:sSubPr>
                        <m:ctrlPr>
                          <a:rPr lang="en-US" altLang="zh-CN" b="1" i="1" smtClean="0">
                            <a:latin typeface="Cambria Math" charset="0"/>
                          </a:rPr>
                        </m:ctrlPr>
                      </m:sSubPr>
                      <m:e>
                        <m:r>
                          <a:rPr lang="en-US" altLang="zh-CN" b="1" i="1" smtClean="0">
                            <a:latin typeface="Cambria Math" panose="02040503050406030204" pitchFamily="18" charset="0"/>
                          </a:rPr>
                          <m:t>𝒑</m:t>
                        </m:r>
                      </m:e>
                      <m:sub>
                        <m:r>
                          <a:rPr lang="en-US" altLang="zh-CN" b="1" i="1" smtClean="0">
                            <a:latin typeface="Cambria Math" panose="02040503050406030204" pitchFamily="18" charset="0"/>
                          </a:rPr>
                          <m:t>𝒕</m:t>
                        </m:r>
                      </m:sub>
                    </m:sSub>
                  </m:oMath>
                </a14:m>
                <a:r>
                  <a:rPr lang="en-US" altLang="zh-CN" dirty="0"/>
                  <a:t> is the probabilistic selection vector of the M channels</a:t>
                </a:r>
                <a:endParaRPr lang="zh-CN" altLang="en-US" dirty="0"/>
              </a:p>
            </p:txBody>
          </p:sp>
        </mc:Choice>
        <mc:Fallback xmlns="">
          <p:sp>
            <p:nvSpPr>
              <p:cNvPr id="14" name="矩形 13">
                <a:extLst>
                  <a:ext uri="{FF2B5EF4-FFF2-40B4-BE49-F238E27FC236}">
                    <a16:creationId xmlns:a16="http://schemas.microsoft.com/office/drawing/2014/main" id="{0CF8896D-9230-477F-8920-19185AA447BE}"/>
                  </a:ext>
                </a:extLst>
              </p:cNvPr>
              <p:cNvSpPr>
                <a:spLocks noRot="1" noChangeAspect="1" noMove="1" noResize="1" noEditPoints="1" noAdjustHandles="1" noChangeArrowheads="1" noChangeShapeType="1" noTextEdit="1"/>
              </p:cNvSpPr>
              <p:nvPr/>
            </p:nvSpPr>
            <p:spPr>
              <a:xfrm>
                <a:off x="1487051" y="5157918"/>
                <a:ext cx="7813965" cy="369332"/>
              </a:xfrm>
              <a:prstGeom prst="rect">
                <a:avLst/>
              </a:prstGeom>
              <a:blipFill>
                <a:blip r:embed="rId5"/>
                <a:stretch>
                  <a:fillRect t="-8197" b="-24590"/>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xmlns="" id="{F2EE3DBE-E9D2-4FEB-80CC-75A30E0F4BB4}"/>
              </a:ext>
            </a:extLst>
          </p:cNvPr>
          <p:cNvSpPr/>
          <p:nvPr/>
        </p:nvSpPr>
        <p:spPr>
          <a:xfrm>
            <a:off x="1487051" y="5691365"/>
            <a:ext cx="9522694" cy="369332"/>
          </a:xfrm>
          <a:prstGeom prst="rect">
            <a:avLst/>
          </a:prstGeom>
        </p:spPr>
        <p:txBody>
          <a:bodyPr wrap="square">
            <a:spAutoFit/>
          </a:bodyPr>
          <a:lstStyle/>
          <a:p>
            <a:r>
              <a:rPr lang="en-US" altLang="zh-CN" dirty="0"/>
              <a:t>The average number of primary-free channels is above the minimum guarantee threshold </a:t>
            </a:r>
            <a:r>
              <a:rPr lang="en-US" altLang="zh-CN" b="1" i="1" dirty="0"/>
              <a:t>ρ</a:t>
            </a:r>
            <a:r>
              <a:rPr lang="en-US" altLang="zh-CN" sz="800" b="1" i="0" u="none" strike="noStrike" baseline="0" dirty="0"/>
              <a:t>1</a:t>
            </a:r>
            <a:endParaRPr lang="zh-CN" altLang="en-US" b="1" dirty="0"/>
          </a:p>
        </p:txBody>
      </p:sp>
    </p:spTree>
    <p:extLst>
      <p:ext uri="{BB962C8B-B14F-4D97-AF65-F5344CB8AC3E}">
        <p14:creationId xmlns:p14="http://schemas.microsoft.com/office/powerpoint/2010/main" val="27471326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68B9AB2C-AF3F-4BB6-8556-8C06707C2B15}"/>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EC3FA3BC-4EC1-4528-8B88-F8FF3F708BB3}"/>
              </a:ext>
            </a:extLst>
          </p:cNvPr>
          <p:cNvSpPr txBox="1"/>
          <p:nvPr/>
        </p:nvSpPr>
        <p:spPr>
          <a:xfrm>
            <a:off x="1126837" y="562823"/>
            <a:ext cx="4572627" cy="923330"/>
          </a:xfrm>
          <a:prstGeom prst="rect">
            <a:avLst/>
          </a:prstGeom>
          <a:noFill/>
        </p:spPr>
        <p:txBody>
          <a:bodyPr wrap="square" rtlCol="0">
            <a:spAutoFit/>
          </a:bodyPr>
          <a:lstStyle/>
          <a:p>
            <a:r>
              <a:rPr lang="en-US" altLang="zh-CN" dirty="0">
                <a:solidFill>
                  <a:srgbClr val="0070C0"/>
                </a:solidFill>
              </a:rPr>
              <a:t>Opportunistic Multichannel Selection</a:t>
            </a:r>
            <a:endParaRPr lang="zh-CN" altLang="en-US" dirty="0">
              <a:solidFill>
                <a:srgbClr val="0070C0"/>
              </a:solidFill>
            </a:endParaRPr>
          </a:p>
          <a:p>
            <a:endParaRPr lang="en-US" altLang="zh-CN" dirty="0">
              <a:solidFill>
                <a:srgbClr val="002060"/>
              </a:solidFill>
            </a:endParaRPr>
          </a:p>
          <a:p>
            <a:endParaRPr lang="zh-CN" altLang="en-US" dirty="0">
              <a:solidFill>
                <a:srgbClr val="002060"/>
              </a:solidFill>
            </a:endParaRPr>
          </a:p>
        </p:txBody>
      </p:sp>
      <p:sp>
        <p:nvSpPr>
          <p:cNvPr id="3" name="文本框 2">
            <a:extLst>
              <a:ext uri="{FF2B5EF4-FFF2-40B4-BE49-F238E27FC236}">
                <a16:creationId xmlns:a16="http://schemas.microsoft.com/office/drawing/2014/main" xmlns="" id="{B8AC2691-DB77-4F5E-82CF-F3C6F3AE9078}"/>
              </a:ext>
            </a:extLst>
          </p:cNvPr>
          <p:cNvSpPr txBox="1"/>
          <p:nvPr/>
        </p:nvSpPr>
        <p:spPr>
          <a:xfrm>
            <a:off x="1126836" y="1301488"/>
            <a:ext cx="4350327" cy="369332"/>
          </a:xfrm>
          <a:prstGeom prst="rect">
            <a:avLst/>
          </a:prstGeom>
          <a:noFill/>
        </p:spPr>
        <p:txBody>
          <a:bodyPr wrap="square" rtlCol="0">
            <a:spAutoFit/>
          </a:bodyPr>
          <a:lstStyle/>
          <a:p>
            <a:r>
              <a:rPr lang="en-US" altLang="zh-CN" b="1" dirty="0">
                <a:solidFill>
                  <a:srgbClr val="0070C0"/>
                </a:solidFill>
              </a:rPr>
              <a:t>Oracle</a:t>
            </a:r>
            <a:r>
              <a:rPr lang="en-US" altLang="zh-CN" b="1" dirty="0"/>
              <a:t> </a:t>
            </a:r>
            <a:endParaRPr lang="zh-CN" altLang="en-US" b="1" dirty="0"/>
          </a:p>
        </p:txBody>
      </p:sp>
      <p:sp>
        <p:nvSpPr>
          <p:cNvPr id="5" name="文本框 4">
            <a:extLst>
              <a:ext uri="{FF2B5EF4-FFF2-40B4-BE49-F238E27FC236}">
                <a16:creationId xmlns:a16="http://schemas.microsoft.com/office/drawing/2014/main" xmlns="" id="{E5F73415-DC8F-4EAC-B3E5-E1E392779AD4}"/>
              </a:ext>
            </a:extLst>
          </p:cNvPr>
          <p:cNvSpPr txBox="1"/>
          <p:nvPr/>
        </p:nvSpPr>
        <p:spPr>
          <a:xfrm>
            <a:off x="1487051" y="1852403"/>
            <a:ext cx="8054110" cy="338554"/>
          </a:xfrm>
          <a:prstGeom prst="rect">
            <a:avLst/>
          </a:prstGeom>
          <a:noFill/>
        </p:spPr>
        <p:txBody>
          <a:bodyPr wrap="square" rtlCol="0">
            <a:spAutoFit/>
          </a:bodyPr>
          <a:lstStyle/>
          <a:p>
            <a:r>
              <a:rPr lang="zh-CN" altLang="en-US" sz="1600" dirty="0"/>
              <a:t>一种理想化的算法，假设所有的参数都是已知的，每一步都能做出最优的决定</a:t>
            </a:r>
          </a:p>
        </p:txBody>
      </p:sp>
      <p:sp>
        <p:nvSpPr>
          <p:cNvPr id="19" name="文本框 18">
            <a:extLst>
              <a:ext uri="{FF2B5EF4-FFF2-40B4-BE49-F238E27FC236}">
                <a16:creationId xmlns:a16="http://schemas.microsoft.com/office/drawing/2014/main" xmlns="" id="{91C20C98-1D8E-48EC-A67A-DB5E6855768C}"/>
              </a:ext>
            </a:extLst>
          </p:cNvPr>
          <p:cNvSpPr txBox="1"/>
          <p:nvPr/>
        </p:nvSpPr>
        <p:spPr>
          <a:xfrm>
            <a:off x="1205973" y="2627777"/>
            <a:ext cx="8986982" cy="338554"/>
          </a:xfrm>
          <a:prstGeom prst="rect">
            <a:avLst/>
          </a:prstGeom>
          <a:noFill/>
        </p:spPr>
        <p:txBody>
          <a:bodyPr wrap="square" rtlCol="0">
            <a:spAutoFit/>
          </a:bodyPr>
          <a:lstStyle/>
          <a:p>
            <a:r>
              <a:rPr lang="en-US" altLang="zh-CN" sz="1600" b="1" dirty="0"/>
              <a:t>CSE – Continuous Sampling and Exploration</a:t>
            </a:r>
            <a:endParaRPr lang="zh-CN" altLang="en-US" sz="1600" b="1" dirty="0"/>
          </a:p>
        </p:txBody>
      </p:sp>
      <p:sp>
        <p:nvSpPr>
          <p:cNvPr id="15" name="文本框 14">
            <a:extLst>
              <a:ext uri="{FF2B5EF4-FFF2-40B4-BE49-F238E27FC236}">
                <a16:creationId xmlns:a16="http://schemas.microsoft.com/office/drawing/2014/main" xmlns="" id="{D1BDAF53-C1FE-4A06-814A-53B894A2EC0E}"/>
              </a:ext>
            </a:extLst>
          </p:cNvPr>
          <p:cNvSpPr txBox="1"/>
          <p:nvPr/>
        </p:nvSpPr>
        <p:spPr>
          <a:xfrm>
            <a:off x="1487051" y="3147914"/>
            <a:ext cx="9237179" cy="584775"/>
          </a:xfrm>
          <a:prstGeom prst="rect">
            <a:avLst/>
          </a:prstGeom>
          <a:noFill/>
        </p:spPr>
        <p:txBody>
          <a:bodyPr wrap="square" rtlCol="0">
            <a:spAutoFit/>
          </a:bodyPr>
          <a:lstStyle/>
          <a:p>
            <a:r>
              <a:rPr lang="zh-CN" altLang="en-US" sz="1600" dirty="0"/>
              <a:t>在该领域最流行的算法，它是一个</a:t>
            </a:r>
            <a:r>
              <a:rPr lang="en-US" altLang="zh-CN" sz="1600" dirty="0"/>
              <a:t>single-channel </a:t>
            </a:r>
            <a:r>
              <a:rPr lang="zh-CN" altLang="en-US" sz="1600" dirty="0"/>
              <a:t>选择策略，通过最高的</a:t>
            </a:r>
            <a:r>
              <a:rPr lang="en-US" altLang="zh-CN" sz="1600" dirty="0"/>
              <a:t>UCB</a:t>
            </a:r>
            <a:r>
              <a:rPr lang="zh-CN" altLang="en-US" sz="1600" dirty="0"/>
              <a:t>值来选择</a:t>
            </a:r>
            <a:r>
              <a:rPr lang="en-US" altLang="zh-CN" sz="1600" dirty="0"/>
              <a:t>channel index</a:t>
            </a:r>
            <a:r>
              <a:rPr lang="zh-CN" altLang="en-US" sz="1600" dirty="0"/>
              <a:t>，</a:t>
            </a:r>
            <a:endParaRPr lang="en-US" altLang="zh-CN" sz="1600" dirty="0"/>
          </a:p>
          <a:p>
            <a:r>
              <a:rPr lang="zh-CN" altLang="en-US" sz="1600" dirty="0"/>
              <a:t>对其进行修改，让其选择</a:t>
            </a:r>
            <a:r>
              <a:rPr lang="en-US" altLang="zh-CN" sz="1600" dirty="0"/>
              <a:t>m</a:t>
            </a:r>
            <a:r>
              <a:rPr lang="zh-CN" altLang="en-US" sz="1600" dirty="0"/>
              <a:t>个</a:t>
            </a:r>
            <a:r>
              <a:rPr lang="en-US" altLang="zh-CN" sz="1600" dirty="0"/>
              <a:t>UCB</a:t>
            </a:r>
            <a:r>
              <a:rPr lang="zh-CN" altLang="en-US" sz="1600" dirty="0"/>
              <a:t>最高的</a:t>
            </a:r>
            <a:r>
              <a:rPr lang="en-US" altLang="zh-CN" sz="1600" dirty="0"/>
              <a:t>channel</a:t>
            </a:r>
            <a:endParaRPr lang="zh-CN" altLang="en-US" sz="1600" dirty="0"/>
          </a:p>
        </p:txBody>
      </p:sp>
    </p:spTree>
    <p:extLst>
      <p:ext uri="{BB962C8B-B14F-4D97-AF65-F5344CB8AC3E}">
        <p14:creationId xmlns:p14="http://schemas.microsoft.com/office/powerpoint/2010/main" val="4057482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68B9AB2C-AF3F-4BB6-8556-8C06707C2B15}"/>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EC3FA3BC-4EC1-4528-8B88-F8FF3F708BB3}"/>
              </a:ext>
            </a:extLst>
          </p:cNvPr>
          <p:cNvSpPr txBox="1"/>
          <p:nvPr/>
        </p:nvSpPr>
        <p:spPr>
          <a:xfrm>
            <a:off x="1126837" y="562823"/>
            <a:ext cx="7592290" cy="923330"/>
          </a:xfrm>
          <a:prstGeom prst="rect">
            <a:avLst/>
          </a:prstGeom>
          <a:noFill/>
        </p:spPr>
        <p:txBody>
          <a:bodyPr wrap="square" rtlCol="0">
            <a:spAutoFit/>
          </a:bodyPr>
          <a:lstStyle/>
          <a:p>
            <a:r>
              <a:rPr lang="en-US" altLang="zh-CN" dirty="0">
                <a:solidFill>
                  <a:srgbClr val="0070C0"/>
                </a:solidFill>
              </a:rPr>
              <a:t>Opportunistic Multichannel Selection - experiment</a:t>
            </a:r>
            <a:endParaRPr lang="zh-CN" altLang="en-US" dirty="0">
              <a:solidFill>
                <a:srgbClr val="0070C0"/>
              </a:solidFill>
            </a:endParaRPr>
          </a:p>
          <a:p>
            <a:endParaRPr lang="en-US" altLang="zh-CN" dirty="0">
              <a:solidFill>
                <a:srgbClr val="002060"/>
              </a:solidFill>
            </a:endParaRPr>
          </a:p>
          <a:p>
            <a:endParaRPr lang="zh-CN" altLang="en-US" dirty="0">
              <a:solidFill>
                <a:srgbClr val="002060"/>
              </a:solidFill>
            </a:endParaRPr>
          </a:p>
        </p:txBody>
      </p:sp>
      <p:sp>
        <p:nvSpPr>
          <p:cNvPr id="2" name="文本框 1">
            <a:extLst>
              <a:ext uri="{FF2B5EF4-FFF2-40B4-BE49-F238E27FC236}">
                <a16:creationId xmlns:a16="http://schemas.microsoft.com/office/drawing/2014/main" xmlns="" id="{E4AC89DE-77F3-4D80-85F7-F7892564AB73}"/>
              </a:ext>
            </a:extLst>
          </p:cNvPr>
          <p:cNvSpPr txBox="1"/>
          <p:nvPr/>
        </p:nvSpPr>
        <p:spPr>
          <a:xfrm>
            <a:off x="1200727" y="1426104"/>
            <a:ext cx="8137236" cy="369332"/>
          </a:xfrm>
          <a:prstGeom prst="rect">
            <a:avLst/>
          </a:prstGeom>
          <a:noFill/>
        </p:spPr>
        <p:txBody>
          <a:bodyPr wrap="square" rtlCol="0">
            <a:spAutoFit/>
          </a:bodyPr>
          <a:lstStyle/>
          <a:p>
            <a:r>
              <a:rPr lang="zh-CN" altLang="en-US" dirty="0"/>
              <a:t>在实验中</a:t>
            </a:r>
            <a:r>
              <a:rPr lang="en-US" altLang="zh-CN" dirty="0"/>
              <a:t>LMG</a:t>
            </a:r>
            <a:r>
              <a:rPr lang="zh-CN" altLang="en-US" dirty="0"/>
              <a:t>使用</a:t>
            </a:r>
            <a:r>
              <a:rPr lang="en-US" altLang="zh-CN" dirty="0"/>
              <a:t>Algorithm 1</a:t>
            </a:r>
            <a:r>
              <a:rPr lang="zh-CN" altLang="en-US" dirty="0"/>
              <a:t>，</a:t>
            </a:r>
            <a:r>
              <a:rPr lang="en-US" altLang="zh-CN" dirty="0"/>
              <a:t>CSE</a:t>
            </a:r>
            <a:r>
              <a:rPr lang="zh-CN" altLang="en-US" dirty="0"/>
              <a:t>选择</a:t>
            </a:r>
            <a:r>
              <a:rPr lang="en-US" altLang="zh-CN" dirty="0"/>
              <a:t>channel</a:t>
            </a:r>
            <a:r>
              <a:rPr lang="zh-CN" altLang="en-US" dirty="0"/>
              <a:t>的</a:t>
            </a:r>
            <a:r>
              <a:rPr lang="en-US" altLang="zh-CN" dirty="0"/>
              <a:t>UCB</a:t>
            </a:r>
            <a:r>
              <a:rPr lang="zh-CN" altLang="en-US" dirty="0"/>
              <a:t>值的</a:t>
            </a:r>
            <a:r>
              <a:rPr lang="en-US" altLang="zh-CN" dirty="0"/>
              <a:t>Top-3</a:t>
            </a:r>
            <a:endParaRPr lang="zh-CN" altLang="en-US" dirty="0"/>
          </a:p>
        </p:txBody>
      </p:sp>
      <p:pic>
        <p:nvPicPr>
          <p:cNvPr id="7" name="图片 6">
            <a:extLst>
              <a:ext uri="{FF2B5EF4-FFF2-40B4-BE49-F238E27FC236}">
                <a16:creationId xmlns:a16="http://schemas.microsoft.com/office/drawing/2014/main" xmlns="" id="{0FCA31E1-69C6-4708-94FF-9E9CEF61F69F}"/>
              </a:ext>
            </a:extLst>
          </p:cNvPr>
          <p:cNvPicPr>
            <a:picLocks noChangeAspect="1"/>
          </p:cNvPicPr>
          <p:nvPr/>
        </p:nvPicPr>
        <p:blipFill>
          <a:blip r:embed="rId2"/>
          <a:stretch>
            <a:fillRect/>
          </a:stretch>
        </p:blipFill>
        <p:spPr>
          <a:xfrm>
            <a:off x="1502995" y="2027479"/>
            <a:ext cx="5676190" cy="523810"/>
          </a:xfrm>
          <a:prstGeom prst="rect">
            <a:avLst/>
          </a:prstGeom>
        </p:spPr>
      </p:pic>
      <p:sp>
        <p:nvSpPr>
          <p:cNvPr id="11" name="文本框 10">
            <a:extLst>
              <a:ext uri="{FF2B5EF4-FFF2-40B4-BE49-F238E27FC236}">
                <a16:creationId xmlns:a16="http://schemas.microsoft.com/office/drawing/2014/main" xmlns="" id="{085D6600-69D5-4D8F-8F72-2465B5C5F993}"/>
              </a:ext>
            </a:extLst>
          </p:cNvPr>
          <p:cNvSpPr txBox="1"/>
          <p:nvPr/>
        </p:nvSpPr>
        <p:spPr>
          <a:xfrm>
            <a:off x="1502995" y="5868954"/>
            <a:ext cx="8137236" cy="369332"/>
          </a:xfrm>
          <a:prstGeom prst="rect">
            <a:avLst/>
          </a:prstGeom>
          <a:noFill/>
        </p:spPr>
        <p:txBody>
          <a:bodyPr wrap="square" rtlCol="0">
            <a:spAutoFit/>
          </a:bodyPr>
          <a:lstStyle/>
          <a:p>
            <a:r>
              <a:rPr lang="zh-CN" altLang="en-US" dirty="0"/>
              <a:t>进行</a:t>
            </a:r>
            <a:r>
              <a:rPr lang="en-US" altLang="zh-CN" dirty="0"/>
              <a:t>10000</a:t>
            </a:r>
            <a:r>
              <a:rPr lang="zh-CN" altLang="en-US" dirty="0"/>
              <a:t>轮的训练</a:t>
            </a:r>
          </a:p>
        </p:txBody>
      </p:sp>
      <p:pic>
        <p:nvPicPr>
          <p:cNvPr id="9" name="图片 8">
            <a:extLst>
              <a:ext uri="{FF2B5EF4-FFF2-40B4-BE49-F238E27FC236}">
                <a16:creationId xmlns:a16="http://schemas.microsoft.com/office/drawing/2014/main" xmlns="" id="{04B46EF2-F3CF-4435-B56A-8E6EC5676EDB}"/>
              </a:ext>
            </a:extLst>
          </p:cNvPr>
          <p:cNvPicPr>
            <a:picLocks noChangeAspect="1"/>
          </p:cNvPicPr>
          <p:nvPr/>
        </p:nvPicPr>
        <p:blipFill>
          <a:blip r:embed="rId3"/>
          <a:stretch>
            <a:fillRect/>
          </a:stretch>
        </p:blipFill>
        <p:spPr>
          <a:xfrm>
            <a:off x="1312518" y="2895902"/>
            <a:ext cx="6057143" cy="1761905"/>
          </a:xfrm>
          <a:prstGeom prst="rect">
            <a:avLst/>
          </a:prstGeom>
        </p:spPr>
      </p:pic>
      <p:sp>
        <p:nvSpPr>
          <p:cNvPr id="10" name="文本框 9">
            <a:extLst>
              <a:ext uri="{FF2B5EF4-FFF2-40B4-BE49-F238E27FC236}">
                <a16:creationId xmlns:a16="http://schemas.microsoft.com/office/drawing/2014/main" xmlns="" id="{085D6600-69D5-4D8F-8F72-2465B5C5F993}"/>
              </a:ext>
            </a:extLst>
          </p:cNvPr>
          <p:cNvSpPr txBox="1"/>
          <p:nvPr/>
        </p:nvSpPr>
        <p:spPr>
          <a:xfrm>
            <a:off x="1502995" y="5099396"/>
            <a:ext cx="8137236" cy="584775"/>
          </a:xfrm>
          <a:prstGeom prst="rect">
            <a:avLst/>
          </a:prstGeom>
          <a:noFill/>
        </p:spPr>
        <p:txBody>
          <a:bodyPr wrap="square" rtlCol="0">
            <a:spAutoFit/>
          </a:bodyPr>
          <a:lstStyle/>
          <a:p>
            <a:r>
              <a:rPr lang="zh-CN" altLang="en-US" sz="1600" dirty="0" smtClean="0"/>
              <a:t>在每一个时隙，如果一个</a:t>
            </a:r>
            <a:r>
              <a:rPr lang="en-US" altLang="zh-CN" sz="1600" dirty="0" smtClean="0"/>
              <a:t>channel</a:t>
            </a:r>
            <a:r>
              <a:rPr lang="zh-CN" altLang="en-US" sz="1600" dirty="0" smtClean="0"/>
              <a:t>是</a:t>
            </a:r>
            <a:r>
              <a:rPr lang="en-US" altLang="zh-CN" sz="1600" dirty="0" smtClean="0"/>
              <a:t>primary-free</a:t>
            </a:r>
            <a:r>
              <a:rPr lang="zh-CN" altLang="en-US" sz="1600" dirty="0" smtClean="0"/>
              <a:t>的，那么他的</a:t>
            </a:r>
            <a:r>
              <a:rPr lang="en-US" altLang="zh-CN" sz="1600" dirty="0" smtClean="0"/>
              <a:t>throughput</a:t>
            </a:r>
            <a:r>
              <a:rPr lang="zh-CN" altLang="en-US" sz="1600" dirty="0" smtClean="0"/>
              <a:t>会减小</a:t>
            </a:r>
            <a:r>
              <a:rPr lang="en-US" altLang="zh-CN" sz="1600" dirty="0" smtClean="0"/>
              <a:t>10/T</a:t>
            </a:r>
            <a:r>
              <a:rPr lang="zh-CN" altLang="en-US" sz="1600" dirty="0" smtClean="0"/>
              <a:t>，直至为零，如果不是，将增加</a:t>
            </a:r>
            <a:r>
              <a:rPr lang="en-US" altLang="zh-CN" sz="1600" dirty="0" smtClean="0"/>
              <a:t>10/T</a:t>
            </a:r>
            <a:r>
              <a:rPr lang="zh-CN" altLang="en-US" sz="1600" dirty="0" smtClean="0"/>
              <a:t>，用来模拟吞吐量的变化</a:t>
            </a:r>
            <a:endParaRPr lang="zh-CN" altLang="en-US" sz="1600" dirty="0"/>
          </a:p>
        </p:txBody>
      </p:sp>
    </p:spTree>
    <p:extLst>
      <p:ext uri="{BB962C8B-B14F-4D97-AF65-F5344CB8AC3E}">
        <p14:creationId xmlns:p14="http://schemas.microsoft.com/office/powerpoint/2010/main" val="27062166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68B9AB2C-AF3F-4BB6-8556-8C06707C2B15}"/>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EC3FA3BC-4EC1-4528-8B88-F8FF3F708BB3}"/>
              </a:ext>
            </a:extLst>
          </p:cNvPr>
          <p:cNvSpPr txBox="1"/>
          <p:nvPr/>
        </p:nvSpPr>
        <p:spPr>
          <a:xfrm>
            <a:off x="1126837" y="562823"/>
            <a:ext cx="7592290" cy="923330"/>
          </a:xfrm>
          <a:prstGeom prst="rect">
            <a:avLst/>
          </a:prstGeom>
          <a:noFill/>
        </p:spPr>
        <p:txBody>
          <a:bodyPr wrap="square" rtlCol="0">
            <a:spAutoFit/>
          </a:bodyPr>
          <a:lstStyle/>
          <a:p>
            <a:r>
              <a:rPr lang="en-US" altLang="zh-CN" dirty="0">
                <a:solidFill>
                  <a:srgbClr val="0070C0"/>
                </a:solidFill>
              </a:rPr>
              <a:t>Opportunistic Multichannel Selection - experiment</a:t>
            </a:r>
            <a:endParaRPr lang="zh-CN" altLang="en-US" dirty="0">
              <a:solidFill>
                <a:srgbClr val="0070C0"/>
              </a:solidFill>
            </a:endParaRPr>
          </a:p>
          <a:p>
            <a:endParaRPr lang="en-US" altLang="zh-CN" dirty="0">
              <a:solidFill>
                <a:srgbClr val="002060"/>
              </a:solidFill>
            </a:endParaRPr>
          </a:p>
          <a:p>
            <a:endParaRPr lang="zh-CN" altLang="en-US" dirty="0">
              <a:solidFill>
                <a:srgbClr val="002060"/>
              </a:solidFill>
            </a:endParaRPr>
          </a:p>
        </p:txBody>
      </p:sp>
      <p:pic>
        <p:nvPicPr>
          <p:cNvPr id="3" name="图片 2">
            <a:extLst>
              <a:ext uri="{FF2B5EF4-FFF2-40B4-BE49-F238E27FC236}">
                <a16:creationId xmlns:a16="http://schemas.microsoft.com/office/drawing/2014/main" xmlns="" id="{E26202E3-0A24-48EF-9B37-1296CA966B11}"/>
              </a:ext>
            </a:extLst>
          </p:cNvPr>
          <p:cNvPicPr>
            <a:picLocks noChangeAspect="1"/>
          </p:cNvPicPr>
          <p:nvPr/>
        </p:nvPicPr>
        <p:blipFill>
          <a:blip r:embed="rId2"/>
          <a:stretch>
            <a:fillRect/>
          </a:stretch>
        </p:blipFill>
        <p:spPr>
          <a:xfrm>
            <a:off x="1234538" y="1024488"/>
            <a:ext cx="2961905" cy="2580952"/>
          </a:xfrm>
          <a:prstGeom prst="rect">
            <a:avLst/>
          </a:prstGeom>
        </p:spPr>
      </p:pic>
      <p:pic>
        <p:nvPicPr>
          <p:cNvPr id="5" name="图片 4">
            <a:extLst>
              <a:ext uri="{FF2B5EF4-FFF2-40B4-BE49-F238E27FC236}">
                <a16:creationId xmlns:a16="http://schemas.microsoft.com/office/drawing/2014/main" xmlns="" id="{0CF6568F-75D0-4C92-B777-EA7D49DC9EBA}"/>
              </a:ext>
            </a:extLst>
          </p:cNvPr>
          <p:cNvPicPr>
            <a:picLocks noChangeAspect="1"/>
          </p:cNvPicPr>
          <p:nvPr/>
        </p:nvPicPr>
        <p:blipFill>
          <a:blip r:embed="rId3"/>
          <a:stretch>
            <a:fillRect/>
          </a:stretch>
        </p:blipFill>
        <p:spPr>
          <a:xfrm>
            <a:off x="1593156" y="3857082"/>
            <a:ext cx="2761905" cy="2438095"/>
          </a:xfrm>
          <a:prstGeom prst="rect">
            <a:avLst/>
          </a:prstGeom>
        </p:spPr>
      </p:pic>
      <p:pic>
        <p:nvPicPr>
          <p:cNvPr id="6" name="图片 5">
            <a:extLst>
              <a:ext uri="{FF2B5EF4-FFF2-40B4-BE49-F238E27FC236}">
                <a16:creationId xmlns:a16="http://schemas.microsoft.com/office/drawing/2014/main" xmlns="" id="{72DBF780-2EB8-49E6-896B-E64BB8F42339}"/>
              </a:ext>
            </a:extLst>
          </p:cNvPr>
          <p:cNvPicPr>
            <a:picLocks noChangeAspect="1"/>
          </p:cNvPicPr>
          <p:nvPr/>
        </p:nvPicPr>
        <p:blipFill>
          <a:blip r:embed="rId4"/>
          <a:stretch>
            <a:fillRect/>
          </a:stretch>
        </p:blipFill>
        <p:spPr>
          <a:xfrm>
            <a:off x="6474718" y="1276088"/>
            <a:ext cx="2752381" cy="2447619"/>
          </a:xfrm>
          <a:prstGeom prst="rect">
            <a:avLst/>
          </a:prstGeom>
        </p:spPr>
      </p:pic>
      <p:pic>
        <p:nvPicPr>
          <p:cNvPr id="9" name="图片 8">
            <a:extLst>
              <a:ext uri="{FF2B5EF4-FFF2-40B4-BE49-F238E27FC236}">
                <a16:creationId xmlns:a16="http://schemas.microsoft.com/office/drawing/2014/main" xmlns="" id="{27FB5E12-BBB7-4CF7-9974-EAAB18E120D9}"/>
              </a:ext>
            </a:extLst>
          </p:cNvPr>
          <p:cNvPicPr>
            <a:picLocks noChangeAspect="1"/>
          </p:cNvPicPr>
          <p:nvPr/>
        </p:nvPicPr>
        <p:blipFill>
          <a:blip r:embed="rId5"/>
          <a:stretch>
            <a:fillRect/>
          </a:stretch>
        </p:blipFill>
        <p:spPr>
          <a:xfrm>
            <a:off x="6474718" y="3933272"/>
            <a:ext cx="2876190" cy="2285714"/>
          </a:xfrm>
          <a:prstGeom prst="rect">
            <a:avLst/>
          </a:prstGeom>
        </p:spPr>
      </p:pic>
    </p:spTree>
    <p:extLst>
      <p:ext uri="{BB962C8B-B14F-4D97-AF65-F5344CB8AC3E}">
        <p14:creationId xmlns:p14="http://schemas.microsoft.com/office/powerpoint/2010/main" val="1644211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E8723C38-F567-45C3-B879-CD6CCBB78453}"/>
              </a:ext>
            </a:extLst>
          </p:cNvPr>
          <p:cNvCxnSpPr/>
          <p:nvPr/>
        </p:nvCxnSpPr>
        <p:spPr>
          <a:xfrm>
            <a:off x="0" y="656948"/>
            <a:ext cx="12192000" cy="0"/>
          </a:xfrm>
          <a:prstGeom prst="line">
            <a:avLst/>
          </a:prstGeom>
          <a:ln w="38100">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xmlns="" id="{3D5C3B73-DA18-4088-BA45-9C911928E800}"/>
              </a:ext>
            </a:extLst>
          </p:cNvPr>
          <p:cNvCxnSpPr>
            <a:cxnSpLocks/>
          </p:cNvCxnSpPr>
          <p:nvPr/>
        </p:nvCxnSpPr>
        <p:spPr>
          <a:xfrm flipH="1">
            <a:off x="0" y="0"/>
            <a:ext cx="2636670" cy="342900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xmlns="" id="{337C786E-1293-4786-BCE9-35E3BF15AEB0}"/>
              </a:ext>
            </a:extLst>
          </p:cNvPr>
          <p:cNvSpPr txBox="1"/>
          <p:nvPr/>
        </p:nvSpPr>
        <p:spPr>
          <a:xfrm>
            <a:off x="2041237" y="3158837"/>
            <a:ext cx="4719782" cy="646331"/>
          </a:xfrm>
          <a:prstGeom prst="rect">
            <a:avLst/>
          </a:prstGeom>
          <a:noFill/>
        </p:spPr>
        <p:txBody>
          <a:bodyPr wrap="square" rtlCol="0">
            <a:spAutoFit/>
          </a:bodyPr>
          <a:lstStyle/>
          <a:p>
            <a:r>
              <a:rPr lang="en-US" altLang="zh-CN" b="1" u="sng" dirty="0">
                <a:solidFill>
                  <a:srgbClr val="0070C0"/>
                </a:solidFill>
              </a:rPr>
              <a:t>Data-guaranteed Crowdsensing</a:t>
            </a:r>
          </a:p>
          <a:p>
            <a:endParaRPr lang="zh-CN" altLang="en-US" b="1" u="sng" dirty="0">
              <a:solidFill>
                <a:srgbClr val="0070C0"/>
              </a:solidFill>
            </a:endParaRPr>
          </a:p>
        </p:txBody>
      </p:sp>
    </p:spTree>
    <p:extLst>
      <p:ext uri="{BB962C8B-B14F-4D97-AF65-F5344CB8AC3E}">
        <p14:creationId xmlns:p14="http://schemas.microsoft.com/office/powerpoint/2010/main" val="23930921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68B9AB2C-AF3F-4BB6-8556-8C06707C2B15}"/>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EC3FA3BC-4EC1-4528-8B88-F8FF3F708BB3}"/>
              </a:ext>
            </a:extLst>
          </p:cNvPr>
          <p:cNvSpPr txBox="1"/>
          <p:nvPr/>
        </p:nvSpPr>
        <p:spPr>
          <a:xfrm>
            <a:off x="1126837" y="562823"/>
            <a:ext cx="4572627" cy="923330"/>
          </a:xfrm>
          <a:prstGeom prst="rect">
            <a:avLst/>
          </a:prstGeom>
          <a:noFill/>
        </p:spPr>
        <p:txBody>
          <a:bodyPr wrap="square" rtlCol="0">
            <a:spAutoFit/>
          </a:bodyPr>
          <a:lstStyle/>
          <a:p>
            <a:r>
              <a:rPr lang="en-US" altLang="zh-CN" dirty="0">
                <a:solidFill>
                  <a:srgbClr val="0070C0"/>
                </a:solidFill>
              </a:rPr>
              <a:t>Opportunistic Multichannel Selection</a:t>
            </a:r>
            <a:endParaRPr lang="zh-CN" altLang="en-US" dirty="0">
              <a:solidFill>
                <a:srgbClr val="0070C0"/>
              </a:solidFill>
            </a:endParaRPr>
          </a:p>
          <a:p>
            <a:endParaRPr lang="en-US" altLang="zh-CN" dirty="0">
              <a:solidFill>
                <a:srgbClr val="002060"/>
              </a:solidFill>
            </a:endParaRPr>
          </a:p>
          <a:p>
            <a:endParaRPr lang="zh-CN" altLang="en-US" dirty="0">
              <a:solidFill>
                <a:srgbClr val="002060"/>
              </a:solidFill>
            </a:endParaRPr>
          </a:p>
        </p:txBody>
      </p:sp>
      <p:sp>
        <p:nvSpPr>
          <p:cNvPr id="3" name="文本框 2">
            <a:extLst>
              <a:ext uri="{FF2B5EF4-FFF2-40B4-BE49-F238E27FC236}">
                <a16:creationId xmlns:a16="http://schemas.microsoft.com/office/drawing/2014/main" xmlns="" id="{B8AC2691-DB77-4F5E-82CF-F3C6F3AE9078}"/>
              </a:ext>
            </a:extLst>
          </p:cNvPr>
          <p:cNvSpPr txBox="1"/>
          <p:nvPr/>
        </p:nvSpPr>
        <p:spPr>
          <a:xfrm>
            <a:off x="1126836" y="1301488"/>
            <a:ext cx="4350327" cy="369332"/>
          </a:xfrm>
          <a:prstGeom prst="rect">
            <a:avLst/>
          </a:prstGeom>
          <a:noFill/>
        </p:spPr>
        <p:txBody>
          <a:bodyPr wrap="square" rtlCol="0">
            <a:spAutoFit/>
          </a:bodyPr>
          <a:lstStyle/>
          <a:p>
            <a:r>
              <a:rPr lang="en-US" altLang="zh-CN" b="1" dirty="0"/>
              <a:t>Problem Description</a:t>
            </a:r>
            <a:endParaRPr lang="zh-CN" altLang="en-US" b="1" dirty="0"/>
          </a:p>
        </p:txBody>
      </p:sp>
      <p:sp>
        <p:nvSpPr>
          <p:cNvPr id="5" name="文本框 4">
            <a:extLst>
              <a:ext uri="{FF2B5EF4-FFF2-40B4-BE49-F238E27FC236}">
                <a16:creationId xmlns:a16="http://schemas.microsoft.com/office/drawing/2014/main" xmlns="" id="{E5F73415-DC8F-4EAC-B3E5-E1E392779AD4}"/>
              </a:ext>
            </a:extLst>
          </p:cNvPr>
          <p:cNvSpPr txBox="1"/>
          <p:nvPr/>
        </p:nvSpPr>
        <p:spPr>
          <a:xfrm>
            <a:off x="1595584" y="2173116"/>
            <a:ext cx="8853056" cy="830997"/>
          </a:xfrm>
          <a:prstGeom prst="rect">
            <a:avLst/>
          </a:prstGeom>
          <a:noFill/>
        </p:spPr>
        <p:txBody>
          <a:bodyPr wrap="square" rtlCol="0">
            <a:spAutoFit/>
          </a:bodyPr>
          <a:lstStyle/>
          <a:p>
            <a:r>
              <a:rPr lang="zh-CN" altLang="en-US" sz="1600" dirty="0"/>
              <a:t>比如说一个测量地震的应用，它的数据来自用户手中的终端设备，用户的设备通过设备自带的重力感应装置手机地震数据，但是设备的质量不一，导致采集的数据的质量也层次不齐，具有噪声，</a:t>
            </a:r>
            <a:endParaRPr lang="en-US" altLang="zh-CN" sz="1600" dirty="0"/>
          </a:p>
          <a:p>
            <a:r>
              <a:rPr lang="zh-CN" altLang="en-US" sz="1600" dirty="0"/>
              <a:t>所以，要对该任务的</a:t>
            </a:r>
            <a:r>
              <a:rPr lang="en-US" altLang="zh-CN" sz="1600" dirty="0"/>
              <a:t>participants</a:t>
            </a:r>
            <a:r>
              <a:rPr lang="zh-CN" altLang="en-US" sz="1600" dirty="0"/>
              <a:t>的进行选择</a:t>
            </a:r>
          </a:p>
        </p:txBody>
      </p:sp>
      <p:sp>
        <p:nvSpPr>
          <p:cNvPr id="10" name="文本框 9">
            <a:extLst>
              <a:ext uri="{FF2B5EF4-FFF2-40B4-BE49-F238E27FC236}">
                <a16:creationId xmlns:a16="http://schemas.microsoft.com/office/drawing/2014/main" xmlns="" id="{4A1DCD62-B5CA-47B3-8830-A80808AB171D}"/>
              </a:ext>
            </a:extLst>
          </p:cNvPr>
          <p:cNvSpPr txBox="1"/>
          <p:nvPr/>
        </p:nvSpPr>
        <p:spPr>
          <a:xfrm>
            <a:off x="1565565" y="1809760"/>
            <a:ext cx="6068291" cy="338554"/>
          </a:xfrm>
          <a:prstGeom prst="rect">
            <a:avLst/>
          </a:prstGeom>
          <a:noFill/>
        </p:spPr>
        <p:txBody>
          <a:bodyPr wrap="square" rtlCol="0">
            <a:spAutoFit/>
          </a:bodyPr>
          <a:lstStyle/>
          <a:p>
            <a:r>
              <a:rPr lang="zh-CN" altLang="en-US" sz="1600" dirty="0"/>
              <a:t>群体感知</a:t>
            </a:r>
          </a:p>
        </p:txBody>
      </p:sp>
      <p:sp>
        <p:nvSpPr>
          <p:cNvPr id="2" name="文本框 1">
            <a:extLst>
              <a:ext uri="{FF2B5EF4-FFF2-40B4-BE49-F238E27FC236}">
                <a16:creationId xmlns:a16="http://schemas.microsoft.com/office/drawing/2014/main" xmlns="" id="{94ED292D-FFA5-4AD8-8F62-1E29F5B70D12}"/>
              </a:ext>
            </a:extLst>
          </p:cNvPr>
          <p:cNvSpPr txBox="1"/>
          <p:nvPr/>
        </p:nvSpPr>
        <p:spPr>
          <a:xfrm>
            <a:off x="1126836" y="3160688"/>
            <a:ext cx="2932547" cy="369332"/>
          </a:xfrm>
          <a:prstGeom prst="rect">
            <a:avLst/>
          </a:prstGeom>
          <a:noFill/>
        </p:spPr>
        <p:txBody>
          <a:bodyPr wrap="square" rtlCol="0">
            <a:spAutoFit/>
          </a:bodyPr>
          <a:lstStyle/>
          <a:p>
            <a:r>
              <a:rPr lang="zh-CN" altLang="en-US" b="1" dirty="0"/>
              <a:t>形式化</a:t>
            </a:r>
          </a:p>
        </p:txBody>
      </p:sp>
      <p:sp>
        <p:nvSpPr>
          <p:cNvPr id="12" name="文本框 11">
            <a:extLst>
              <a:ext uri="{FF2B5EF4-FFF2-40B4-BE49-F238E27FC236}">
                <a16:creationId xmlns:a16="http://schemas.microsoft.com/office/drawing/2014/main" xmlns="" id="{A1123611-F4FF-4110-88F0-44549F84A9E8}"/>
              </a:ext>
            </a:extLst>
          </p:cNvPr>
          <p:cNvSpPr txBox="1"/>
          <p:nvPr/>
        </p:nvSpPr>
        <p:spPr>
          <a:xfrm>
            <a:off x="1505533" y="3613744"/>
            <a:ext cx="4876801" cy="338554"/>
          </a:xfrm>
          <a:prstGeom prst="rect">
            <a:avLst/>
          </a:prstGeom>
          <a:noFill/>
        </p:spPr>
        <p:txBody>
          <a:bodyPr wrap="square" rtlCol="0">
            <a:spAutoFit/>
          </a:bodyPr>
          <a:lstStyle/>
          <a:p>
            <a:r>
              <a:rPr lang="en-US" altLang="zh-CN" sz="1600" dirty="0"/>
              <a:t>M</a:t>
            </a:r>
            <a:r>
              <a:rPr lang="zh-CN" altLang="en-US" sz="1600" dirty="0"/>
              <a:t> </a:t>
            </a:r>
            <a:r>
              <a:rPr lang="en-US" altLang="zh-CN" sz="1600" dirty="0"/>
              <a:t>candidate participants  as M Arms</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xmlns="" id="{43A2A337-82BA-4648-8DA3-67ACD2FBD19F}"/>
                  </a:ext>
                </a:extLst>
              </p:cNvPr>
              <p:cNvSpPr txBox="1"/>
              <p:nvPr/>
            </p:nvSpPr>
            <p:spPr>
              <a:xfrm>
                <a:off x="1505533" y="3972508"/>
                <a:ext cx="5569529" cy="338554"/>
              </a:xfrm>
              <a:prstGeom prst="rect">
                <a:avLst/>
              </a:prstGeom>
              <a:noFill/>
            </p:spPr>
            <p:txBody>
              <a:bodyPr wrap="square" rtlCol="0">
                <a:spAutoFit/>
              </a:bodyPr>
              <a:lstStyle/>
              <a:p>
                <a:r>
                  <a:rPr lang="en-US" altLang="zh-CN" sz="1600" dirty="0"/>
                  <a:t>The amount of data participant </a:t>
                </a:r>
                <a:r>
                  <a:rPr lang="en-US" altLang="zh-CN" sz="1600" dirty="0" err="1"/>
                  <a:t>i</a:t>
                </a:r>
                <a:r>
                  <a:rPr lang="en-US" altLang="zh-CN" sz="1600" dirty="0"/>
                  <a:t> can gather as </a:t>
                </a:r>
                <a14:m>
                  <m:oMath xmlns:m="http://schemas.openxmlformats.org/officeDocument/2006/math">
                    <m:sSub>
                      <m:sSubPr>
                        <m:ctrlPr>
                          <a:rPr lang="en-US" altLang="zh-CN" sz="1600" b="1" i="1" smtClean="0">
                            <a:latin typeface="Cambria Math" charset="0"/>
                          </a:rPr>
                        </m:ctrlPr>
                      </m:sSubPr>
                      <m:e>
                        <m:r>
                          <a:rPr lang="en-US" altLang="zh-CN" sz="1600" b="1" i="1" smtClean="0">
                            <a:latin typeface="Cambria Math" panose="02040503050406030204" pitchFamily="18" charset="0"/>
                          </a:rPr>
                          <m:t>𝒖</m:t>
                        </m:r>
                      </m:e>
                      <m:sub>
                        <m:r>
                          <a:rPr lang="en-US" altLang="zh-CN" sz="1600" b="1" i="1" smtClean="0">
                            <a:latin typeface="Cambria Math" panose="02040503050406030204" pitchFamily="18" charset="0"/>
                          </a:rPr>
                          <m:t>𝒊</m:t>
                        </m:r>
                      </m:sub>
                    </m:sSub>
                  </m:oMath>
                </a14:m>
                <a:r>
                  <a:rPr lang="en-US" altLang="zh-CN" sz="1600" dirty="0"/>
                  <a:t> </a:t>
                </a:r>
              </a:p>
            </p:txBody>
          </p:sp>
        </mc:Choice>
        <mc:Fallback xmlns="">
          <p:sp>
            <p:nvSpPr>
              <p:cNvPr id="13" name="文本框 12">
                <a:extLst>
                  <a:ext uri="{FF2B5EF4-FFF2-40B4-BE49-F238E27FC236}">
                    <a16:creationId xmlns:a16="http://schemas.microsoft.com/office/drawing/2014/main" id="{43A2A337-82BA-4648-8DA3-67ACD2FBD19F}"/>
                  </a:ext>
                </a:extLst>
              </p:cNvPr>
              <p:cNvSpPr txBox="1">
                <a:spLocks noRot="1" noChangeAspect="1" noMove="1" noResize="1" noEditPoints="1" noAdjustHandles="1" noChangeArrowheads="1" noChangeShapeType="1" noTextEdit="1"/>
              </p:cNvSpPr>
              <p:nvPr/>
            </p:nvSpPr>
            <p:spPr>
              <a:xfrm>
                <a:off x="1505533" y="3972508"/>
                <a:ext cx="5569529" cy="338554"/>
              </a:xfrm>
              <a:prstGeom prst="rect">
                <a:avLst/>
              </a:prstGeom>
              <a:blipFill>
                <a:blip r:embed="rId2"/>
                <a:stretch>
                  <a:fillRect l="-656"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xmlns="" id="{8A993E6A-D570-4872-9A52-F58C8B271988}"/>
                  </a:ext>
                </a:extLst>
              </p:cNvPr>
              <p:cNvSpPr/>
              <p:nvPr/>
            </p:nvSpPr>
            <p:spPr>
              <a:xfrm>
                <a:off x="1505533" y="4386800"/>
                <a:ext cx="7813965" cy="347403"/>
              </a:xfrm>
              <a:prstGeom prst="rect">
                <a:avLst/>
              </a:prstGeom>
            </p:spPr>
            <p:txBody>
              <a:bodyPr wrap="square">
                <a:spAutoFit/>
              </a:bodyPr>
              <a:lstStyle/>
              <a:p>
                <a:r>
                  <a:rPr lang="en-US" altLang="zh-CN" sz="1600" dirty="0"/>
                  <a:t>The quality of data participant </a:t>
                </a:r>
                <a:r>
                  <a:rPr lang="en-US" altLang="zh-CN" sz="1600" dirty="0" err="1"/>
                  <a:t>i</a:t>
                </a:r>
                <a:r>
                  <a:rPr lang="en-US" altLang="zh-CN" sz="1600" dirty="0"/>
                  <a:t> can </a:t>
                </a:r>
                <a:r>
                  <a:rPr lang="en-US" altLang="zh-CN" sz="1600" dirty="0" err="1"/>
                  <a:t>procide</a:t>
                </a:r>
                <a:r>
                  <a:rPr lang="en-US" altLang="zh-CN" sz="1600" dirty="0"/>
                  <a:t> as the time –varying </a:t>
                </a:r>
                <a14:m>
                  <m:oMath xmlns:m="http://schemas.openxmlformats.org/officeDocument/2006/math">
                    <m:sSubSup>
                      <m:sSubSupPr>
                        <m:ctrlPr>
                          <a:rPr lang="en-US" altLang="zh-CN" sz="1600" b="1" i="1" smtClean="0">
                            <a:latin typeface="Cambria Math" charset="0"/>
                          </a:rPr>
                        </m:ctrlPr>
                      </m:sSubSupPr>
                      <m:e>
                        <m:r>
                          <a:rPr lang="en-US" altLang="zh-CN" sz="1600" b="1" i="1" smtClean="0">
                            <a:latin typeface="Cambria Math" panose="02040503050406030204" pitchFamily="18" charset="0"/>
                          </a:rPr>
                          <m:t>𝒗</m:t>
                        </m:r>
                      </m:e>
                      <m:sub>
                        <m:r>
                          <a:rPr lang="en-US" altLang="zh-CN" sz="1600" b="1" i="1" smtClean="0">
                            <a:latin typeface="Cambria Math" panose="02040503050406030204" pitchFamily="18" charset="0"/>
                          </a:rPr>
                          <m:t>𝒊</m:t>
                        </m:r>
                      </m:sub>
                      <m:sup>
                        <m:r>
                          <a:rPr lang="en-US" altLang="zh-CN" sz="1600" b="1" i="1" smtClean="0">
                            <a:latin typeface="Cambria Math" panose="02040503050406030204" pitchFamily="18" charset="0"/>
                          </a:rPr>
                          <m:t>𝒕</m:t>
                        </m:r>
                      </m:sup>
                    </m:sSubSup>
                  </m:oMath>
                </a14:m>
                <a:endParaRPr lang="zh-CN" altLang="en-US" sz="1600" b="1" dirty="0"/>
              </a:p>
            </p:txBody>
          </p:sp>
        </mc:Choice>
        <mc:Fallback xmlns="">
          <p:sp>
            <p:nvSpPr>
              <p:cNvPr id="14" name="矩形 13">
                <a:extLst>
                  <a:ext uri="{FF2B5EF4-FFF2-40B4-BE49-F238E27FC236}">
                    <a16:creationId xmlns:a16="http://schemas.microsoft.com/office/drawing/2014/main" id="{8A993E6A-D570-4872-9A52-F58C8B271988}"/>
                  </a:ext>
                </a:extLst>
              </p:cNvPr>
              <p:cNvSpPr>
                <a:spLocks noRot="1" noChangeAspect="1" noMove="1" noResize="1" noEditPoints="1" noAdjustHandles="1" noChangeArrowheads="1" noChangeShapeType="1" noTextEdit="1"/>
              </p:cNvSpPr>
              <p:nvPr/>
            </p:nvSpPr>
            <p:spPr>
              <a:xfrm>
                <a:off x="1505533" y="4386800"/>
                <a:ext cx="7813965" cy="347403"/>
              </a:xfrm>
              <a:prstGeom prst="rect">
                <a:avLst/>
              </a:prstGeom>
              <a:blipFill>
                <a:blip r:embed="rId3"/>
                <a:stretch>
                  <a:fillRect l="-468" t="-1754" b="-228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xmlns="" id="{2A505595-D91C-4EE1-8411-86C39F05DE46}"/>
                  </a:ext>
                </a:extLst>
              </p:cNvPr>
              <p:cNvSpPr/>
              <p:nvPr/>
            </p:nvSpPr>
            <p:spPr>
              <a:xfrm>
                <a:off x="1528630" y="4794814"/>
                <a:ext cx="7813965" cy="338554"/>
              </a:xfrm>
              <a:prstGeom prst="rect">
                <a:avLst/>
              </a:prstGeom>
            </p:spPr>
            <p:txBody>
              <a:bodyPr wrap="square">
                <a:spAutoFit/>
              </a:bodyPr>
              <a:lstStyle/>
              <a:p>
                <a14:m>
                  <m:oMath xmlns:m="http://schemas.openxmlformats.org/officeDocument/2006/math">
                    <m:sSub>
                      <m:sSubPr>
                        <m:ctrlPr>
                          <a:rPr lang="en-US" altLang="zh-CN" sz="1600" b="1" i="1" smtClean="0">
                            <a:latin typeface="Cambria Math" charset="0"/>
                          </a:rPr>
                        </m:ctrlPr>
                      </m:sSubPr>
                      <m:e>
                        <m:r>
                          <a:rPr lang="en-US" altLang="zh-CN" sz="1600" b="1" i="1" smtClean="0">
                            <a:latin typeface="Cambria Math" panose="02040503050406030204" pitchFamily="18" charset="0"/>
                          </a:rPr>
                          <m:t>𝒈</m:t>
                        </m:r>
                      </m:e>
                      <m:sub>
                        <m:r>
                          <a:rPr lang="en-US" altLang="zh-CN" sz="1600" b="1" i="1" smtClean="0">
                            <a:latin typeface="Cambria Math" panose="02040503050406030204" pitchFamily="18" charset="0"/>
                          </a:rPr>
                          <m:t>𝒕</m:t>
                        </m:r>
                      </m:sub>
                    </m:sSub>
                  </m:oMath>
                </a14:m>
                <a:r>
                  <a:rPr lang="en-US" altLang="zh-CN" sz="1600" dirty="0"/>
                  <a:t> represents the amount of qualified data that the </a:t>
                </a:r>
                <a:r>
                  <a:rPr lang="en-US" altLang="zh-CN" sz="1600" i="1" dirty="0"/>
                  <a:t>M </a:t>
                </a:r>
                <a:r>
                  <a:rPr lang="en-US" altLang="zh-CN" sz="1600" dirty="0"/>
                  <a:t>candidates can gather</a:t>
                </a:r>
                <a:endParaRPr lang="zh-CN" altLang="en-US" sz="1600" dirty="0"/>
              </a:p>
            </p:txBody>
          </p:sp>
        </mc:Choice>
        <mc:Fallback xmlns="">
          <p:sp>
            <p:nvSpPr>
              <p:cNvPr id="15" name="矩形 14">
                <a:extLst>
                  <a:ext uri="{FF2B5EF4-FFF2-40B4-BE49-F238E27FC236}">
                    <a16:creationId xmlns:a16="http://schemas.microsoft.com/office/drawing/2014/main" id="{2A505595-D91C-4EE1-8411-86C39F05DE46}"/>
                  </a:ext>
                </a:extLst>
              </p:cNvPr>
              <p:cNvSpPr>
                <a:spLocks noRot="1" noChangeAspect="1" noMove="1" noResize="1" noEditPoints="1" noAdjustHandles="1" noChangeArrowheads="1" noChangeShapeType="1" noTextEdit="1"/>
              </p:cNvSpPr>
              <p:nvPr/>
            </p:nvSpPr>
            <p:spPr>
              <a:xfrm>
                <a:off x="1528630" y="4794814"/>
                <a:ext cx="7813965" cy="338554"/>
              </a:xfrm>
              <a:prstGeom prst="rect">
                <a:avLst/>
              </a:prstGeom>
              <a:blipFill>
                <a:blip r:embed="rId4"/>
                <a:stretch>
                  <a:fillRect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xmlns="" id="{EBE96294-5790-4934-B795-995DDE6CB115}"/>
                  </a:ext>
                </a:extLst>
              </p:cNvPr>
              <p:cNvSpPr/>
              <p:nvPr/>
            </p:nvSpPr>
            <p:spPr>
              <a:xfrm>
                <a:off x="1528630" y="5248115"/>
                <a:ext cx="7813965" cy="338554"/>
              </a:xfrm>
              <a:prstGeom prst="rect">
                <a:avLst/>
              </a:prstGeom>
            </p:spPr>
            <p:txBody>
              <a:bodyPr wrap="square">
                <a:spAutoFit/>
              </a:bodyPr>
              <a:lstStyle/>
              <a:p>
                <a14:m>
                  <m:oMath xmlns:m="http://schemas.openxmlformats.org/officeDocument/2006/math">
                    <m:sSub>
                      <m:sSubPr>
                        <m:ctrlPr>
                          <a:rPr lang="en-US" altLang="zh-CN" sz="1600" b="1" i="1" smtClean="0">
                            <a:latin typeface="Cambria Math" charset="0"/>
                          </a:rPr>
                        </m:ctrlPr>
                      </m:sSubPr>
                      <m:e>
                        <m:r>
                          <a:rPr lang="en-US" altLang="zh-CN" sz="1600" b="1" i="1" smtClean="0">
                            <a:latin typeface="Cambria Math" panose="02040503050406030204" pitchFamily="18" charset="0"/>
                          </a:rPr>
                          <m:t>𝒑</m:t>
                        </m:r>
                      </m:e>
                      <m:sub>
                        <m:r>
                          <a:rPr lang="en-US" altLang="zh-CN" sz="1600" b="1" i="1" smtClean="0">
                            <a:latin typeface="Cambria Math" panose="02040503050406030204" pitchFamily="18" charset="0"/>
                          </a:rPr>
                          <m:t>𝒕</m:t>
                        </m:r>
                      </m:sub>
                    </m:sSub>
                  </m:oMath>
                </a14:m>
                <a:r>
                  <a:rPr lang="en-US" altLang="zh-CN" sz="1600" dirty="0"/>
                  <a:t> is the probability selection vector of the </a:t>
                </a:r>
                <a:r>
                  <a:rPr lang="en-US" altLang="zh-CN" sz="1600" i="1" dirty="0"/>
                  <a:t>M </a:t>
                </a:r>
                <a:r>
                  <a:rPr lang="en-US" altLang="zh-CN" sz="1600" dirty="0"/>
                  <a:t>candidates.</a:t>
                </a:r>
                <a:endParaRPr lang="zh-CN" altLang="en-US" sz="1600" dirty="0"/>
              </a:p>
            </p:txBody>
          </p:sp>
        </mc:Choice>
        <mc:Fallback xmlns="">
          <p:sp>
            <p:nvSpPr>
              <p:cNvPr id="16" name="矩形 15">
                <a:extLst>
                  <a:ext uri="{FF2B5EF4-FFF2-40B4-BE49-F238E27FC236}">
                    <a16:creationId xmlns:a16="http://schemas.microsoft.com/office/drawing/2014/main" id="{EBE96294-5790-4934-B795-995DDE6CB115}"/>
                  </a:ext>
                </a:extLst>
              </p:cNvPr>
              <p:cNvSpPr>
                <a:spLocks noRot="1" noChangeAspect="1" noMove="1" noResize="1" noEditPoints="1" noAdjustHandles="1" noChangeArrowheads="1" noChangeShapeType="1" noTextEdit="1"/>
              </p:cNvSpPr>
              <p:nvPr/>
            </p:nvSpPr>
            <p:spPr>
              <a:xfrm>
                <a:off x="1528630" y="5248115"/>
                <a:ext cx="7813965" cy="338554"/>
              </a:xfrm>
              <a:prstGeom prst="rect">
                <a:avLst/>
              </a:prstGeom>
              <a:blipFill>
                <a:blip r:embed="rId5"/>
                <a:stretch>
                  <a:fillRect t="-5455" b="-23636"/>
                </a:stretch>
              </a:blipFill>
            </p:spPr>
            <p:txBody>
              <a:bodyPr/>
              <a:lstStyle/>
              <a:p>
                <a:r>
                  <a:rPr lang="zh-CN" altLang="en-US">
                    <a:noFill/>
                  </a:rPr>
                  <a:t> </a:t>
                </a:r>
              </a:p>
            </p:txBody>
          </p:sp>
        </mc:Fallback>
      </mc:AlternateContent>
      <p:sp>
        <p:nvSpPr>
          <p:cNvPr id="18" name="矩形 17">
            <a:extLst>
              <a:ext uri="{FF2B5EF4-FFF2-40B4-BE49-F238E27FC236}">
                <a16:creationId xmlns:a16="http://schemas.microsoft.com/office/drawing/2014/main" xmlns="" id="{FBABE069-8FB9-475E-9B3E-CBF0A3B30B5D}"/>
              </a:ext>
            </a:extLst>
          </p:cNvPr>
          <p:cNvSpPr/>
          <p:nvPr/>
        </p:nvSpPr>
        <p:spPr>
          <a:xfrm>
            <a:off x="1487051" y="5740980"/>
            <a:ext cx="10704949" cy="338554"/>
          </a:xfrm>
          <a:prstGeom prst="rect">
            <a:avLst/>
          </a:prstGeom>
        </p:spPr>
        <p:txBody>
          <a:bodyPr wrap="square">
            <a:spAutoFit/>
          </a:bodyPr>
          <a:lstStyle/>
          <a:p>
            <a:r>
              <a:rPr lang="en-US" altLang="zh-CN" sz="1600" dirty="0"/>
              <a:t>The amount of total collected data at each time slot should be above the minimum guarantee threshold </a:t>
            </a:r>
            <a:r>
              <a:rPr lang="en-US" altLang="zh-CN" sz="1600" i="1" dirty="0"/>
              <a:t>ρ</a:t>
            </a:r>
            <a:r>
              <a:rPr lang="en-US" altLang="zh-CN" sz="1600" dirty="0"/>
              <a:t>2</a:t>
            </a:r>
            <a:endParaRPr lang="zh-CN" altLang="en-US" sz="1600" b="1" dirty="0"/>
          </a:p>
        </p:txBody>
      </p:sp>
    </p:spTree>
    <p:extLst>
      <p:ext uri="{BB962C8B-B14F-4D97-AF65-F5344CB8AC3E}">
        <p14:creationId xmlns:p14="http://schemas.microsoft.com/office/powerpoint/2010/main" val="16183649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68B9AB2C-AF3F-4BB6-8556-8C06707C2B15}"/>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EC3FA3BC-4EC1-4528-8B88-F8FF3F708BB3}"/>
              </a:ext>
            </a:extLst>
          </p:cNvPr>
          <p:cNvSpPr txBox="1"/>
          <p:nvPr/>
        </p:nvSpPr>
        <p:spPr>
          <a:xfrm>
            <a:off x="1126837" y="562823"/>
            <a:ext cx="9365672" cy="923330"/>
          </a:xfrm>
          <a:prstGeom prst="rect">
            <a:avLst/>
          </a:prstGeom>
          <a:noFill/>
        </p:spPr>
        <p:txBody>
          <a:bodyPr wrap="square" rtlCol="0">
            <a:spAutoFit/>
          </a:bodyPr>
          <a:lstStyle/>
          <a:p>
            <a:r>
              <a:rPr lang="en-US" altLang="zh-CN" b="1" dirty="0">
                <a:solidFill>
                  <a:srgbClr val="0070C0"/>
                </a:solidFill>
              </a:rPr>
              <a:t>Data-guaranteed Crowdsensing </a:t>
            </a:r>
            <a:r>
              <a:rPr lang="en-US" altLang="zh-CN" dirty="0">
                <a:solidFill>
                  <a:srgbClr val="0070C0"/>
                </a:solidFill>
              </a:rPr>
              <a:t>- experiment</a:t>
            </a:r>
            <a:endParaRPr lang="zh-CN" altLang="en-US" dirty="0">
              <a:solidFill>
                <a:srgbClr val="0070C0"/>
              </a:solidFill>
            </a:endParaRPr>
          </a:p>
          <a:p>
            <a:endParaRPr lang="en-US" altLang="zh-CN" dirty="0">
              <a:solidFill>
                <a:srgbClr val="002060"/>
              </a:solidFill>
            </a:endParaRPr>
          </a:p>
          <a:p>
            <a:endParaRPr lang="zh-CN" altLang="en-US" dirty="0">
              <a:solidFill>
                <a:srgbClr val="002060"/>
              </a:solidFill>
            </a:endParaRPr>
          </a:p>
        </p:txBody>
      </p:sp>
      <p:sp>
        <p:nvSpPr>
          <p:cNvPr id="2" name="文本框 1">
            <a:extLst>
              <a:ext uri="{FF2B5EF4-FFF2-40B4-BE49-F238E27FC236}">
                <a16:creationId xmlns:a16="http://schemas.microsoft.com/office/drawing/2014/main" xmlns="" id="{E4AC89DE-77F3-4D80-85F7-F7892564AB73}"/>
              </a:ext>
            </a:extLst>
          </p:cNvPr>
          <p:cNvSpPr txBox="1"/>
          <p:nvPr/>
        </p:nvSpPr>
        <p:spPr>
          <a:xfrm>
            <a:off x="1560946" y="2854748"/>
            <a:ext cx="8137236" cy="338554"/>
          </a:xfrm>
          <a:prstGeom prst="rect">
            <a:avLst/>
          </a:prstGeom>
          <a:noFill/>
        </p:spPr>
        <p:txBody>
          <a:bodyPr wrap="square" rtlCol="0">
            <a:spAutoFit/>
          </a:bodyPr>
          <a:lstStyle/>
          <a:p>
            <a:r>
              <a:rPr lang="en-US" altLang="zh-CN" sz="1600" dirty="0"/>
              <a:t>LLR</a:t>
            </a:r>
            <a:r>
              <a:rPr lang="zh-CN" altLang="en-US" sz="1600" dirty="0"/>
              <a:t>选择</a:t>
            </a:r>
            <a:r>
              <a:rPr lang="en-US" altLang="zh-CN" sz="1600" dirty="0"/>
              <a:t>10</a:t>
            </a:r>
            <a:r>
              <a:rPr lang="zh-CN" altLang="en-US" sz="1600" dirty="0"/>
              <a:t>个</a:t>
            </a:r>
            <a:r>
              <a:rPr lang="en-US" altLang="zh-CN" sz="1600" dirty="0"/>
              <a:t>UCB</a:t>
            </a:r>
            <a:r>
              <a:rPr lang="zh-CN" altLang="en-US" sz="1600" dirty="0"/>
              <a:t>指数最高的</a:t>
            </a:r>
            <a:endParaRPr lang="en-US" altLang="zh-CN" sz="1600" dirty="0"/>
          </a:p>
        </p:txBody>
      </p:sp>
      <p:sp>
        <p:nvSpPr>
          <p:cNvPr id="11" name="文本框 10">
            <a:extLst>
              <a:ext uri="{FF2B5EF4-FFF2-40B4-BE49-F238E27FC236}">
                <a16:creationId xmlns:a16="http://schemas.microsoft.com/office/drawing/2014/main" xmlns="" id="{085D6600-69D5-4D8F-8F72-2465B5C5F993}"/>
              </a:ext>
            </a:extLst>
          </p:cNvPr>
          <p:cNvSpPr txBox="1"/>
          <p:nvPr/>
        </p:nvSpPr>
        <p:spPr>
          <a:xfrm>
            <a:off x="1560946" y="5034301"/>
            <a:ext cx="8137236" cy="369332"/>
          </a:xfrm>
          <a:prstGeom prst="rect">
            <a:avLst/>
          </a:prstGeom>
          <a:noFill/>
        </p:spPr>
        <p:txBody>
          <a:bodyPr wrap="square" rtlCol="0">
            <a:spAutoFit/>
          </a:bodyPr>
          <a:lstStyle/>
          <a:p>
            <a:r>
              <a:rPr lang="zh-CN" altLang="en-US" dirty="0"/>
              <a:t>进行</a:t>
            </a:r>
            <a:r>
              <a:rPr lang="en-US" altLang="zh-CN" dirty="0"/>
              <a:t>20000</a:t>
            </a:r>
            <a:r>
              <a:rPr lang="zh-CN" altLang="en-US" dirty="0"/>
              <a:t>个时隙的训练</a:t>
            </a:r>
          </a:p>
        </p:txBody>
      </p:sp>
      <p:sp>
        <p:nvSpPr>
          <p:cNvPr id="3" name="文本框 2">
            <a:extLst>
              <a:ext uri="{FF2B5EF4-FFF2-40B4-BE49-F238E27FC236}">
                <a16:creationId xmlns:a16="http://schemas.microsoft.com/office/drawing/2014/main" xmlns="" id="{8C81815E-B021-416E-8E3C-42A70DB978A3}"/>
              </a:ext>
            </a:extLst>
          </p:cNvPr>
          <p:cNvSpPr txBox="1"/>
          <p:nvPr/>
        </p:nvSpPr>
        <p:spPr>
          <a:xfrm>
            <a:off x="1274617" y="2233539"/>
            <a:ext cx="4747492" cy="369332"/>
          </a:xfrm>
          <a:prstGeom prst="rect">
            <a:avLst/>
          </a:prstGeom>
          <a:noFill/>
        </p:spPr>
        <p:txBody>
          <a:bodyPr wrap="square" rtlCol="0">
            <a:spAutoFit/>
          </a:bodyPr>
          <a:lstStyle/>
          <a:p>
            <a:r>
              <a:rPr lang="en-US" altLang="zh-CN" b="1" dirty="0"/>
              <a:t>LLR – Learning with Linear Rewards</a:t>
            </a:r>
            <a:endParaRPr lang="zh-CN" altLang="en-US" b="1" dirty="0"/>
          </a:p>
        </p:txBody>
      </p:sp>
      <p:sp>
        <p:nvSpPr>
          <p:cNvPr id="5" name="矩形 4">
            <a:extLst>
              <a:ext uri="{FF2B5EF4-FFF2-40B4-BE49-F238E27FC236}">
                <a16:creationId xmlns:a16="http://schemas.microsoft.com/office/drawing/2014/main" xmlns="" id="{A98538AE-BDFC-4189-BFC1-808BE28C731B}"/>
              </a:ext>
            </a:extLst>
          </p:cNvPr>
          <p:cNvSpPr/>
          <p:nvPr/>
        </p:nvSpPr>
        <p:spPr>
          <a:xfrm>
            <a:off x="1200728" y="1639033"/>
            <a:ext cx="8857672" cy="369332"/>
          </a:xfrm>
          <a:prstGeom prst="rect">
            <a:avLst/>
          </a:prstGeom>
        </p:spPr>
        <p:txBody>
          <a:bodyPr wrap="square">
            <a:spAutoFit/>
          </a:bodyPr>
          <a:lstStyle/>
          <a:p>
            <a:r>
              <a:rPr lang="en-US" altLang="zh-CN" dirty="0">
                <a:latin typeface="NimbusRomNo9L-Regu"/>
              </a:rPr>
              <a:t>Consider selecting </a:t>
            </a:r>
            <a:r>
              <a:rPr lang="en-US" altLang="zh-CN" i="1" dirty="0">
                <a:latin typeface="CMMI10"/>
              </a:rPr>
              <a:t>m </a:t>
            </a:r>
            <a:r>
              <a:rPr lang="en-US" altLang="zh-CN" dirty="0">
                <a:latin typeface="CMR10"/>
              </a:rPr>
              <a:t>= 10 </a:t>
            </a:r>
            <a:r>
              <a:rPr lang="en-US" altLang="zh-CN" dirty="0">
                <a:latin typeface="NimbusRomNo9L-Regu"/>
              </a:rPr>
              <a:t>participants from </a:t>
            </a:r>
            <a:r>
              <a:rPr lang="en-US" altLang="zh-CN" i="1" dirty="0">
                <a:latin typeface="CMMI10"/>
              </a:rPr>
              <a:t>M </a:t>
            </a:r>
            <a:r>
              <a:rPr lang="en-US" altLang="zh-CN" dirty="0">
                <a:latin typeface="CMR10"/>
              </a:rPr>
              <a:t>= 100 </a:t>
            </a:r>
            <a:r>
              <a:rPr lang="en-US" altLang="zh-CN" dirty="0">
                <a:latin typeface="NimbusRomNo9L-Regu"/>
              </a:rPr>
              <a:t>candidate participants with </a:t>
            </a:r>
            <a:r>
              <a:rPr lang="en-US" altLang="zh-CN" i="1" dirty="0">
                <a:latin typeface="CMMI10"/>
              </a:rPr>
              <a:t>ρ</a:t>
            </a:r>
            <a:r>
              <a:rPr lang="en-US" altLang="zh-CN" b="0" i="0" u="none" strike="noStrike" baseline="0" dirty="0">
                <a:latin typeface="CMR7"/>
              </a:rPr>
              <a:t>2 </a:t>
            </a:r>
            <a:r>
              <a:rPr lang="en-US" altLang="zh-CN" dirty="0">
                <a:latin typeface="CMR10"/>
              </a:rPr>
              <a:t>= 6</a:t>
            </a:r>
            <a:endParaRPr lang="zh-CN" altLang="en-US" dirty="0"/>
          </a:p>
        </p:txBody>
      </p:sp>
      <p:pic>
        <p:nvPicPr>
          <p:cNvPr id="6" name="图片 5">
            <a:extLst>
              <a:ext uri="{FF2B5EF4-FFF2-40B4-BE49-F238E27FC236}">
                <a16:creationId xmlns:a16="http://schemas.microsoft.com/office/drawing/2014/main" xmlns="" id="{CE2483AF-7729-4A32-A2EF-BFE95C0ED9BD}"/>
              </a:ext>
            </a:extLst>
          </p:cNvPr>
          <p:cNvPicPr>
            <a:picLocks noChangeAspect="1"/>
          </p:cNvPicPr>
          <p:nvPr/>
        </p:nvPicPr>
        <p:blipFill>
          <a:blip r:embed="rId2"/>
          <a:stretch>
            <a:fillRect/>
          </a:stretch>
        </p:blipFill>
        <p:spPr>
          <a:xfrm>
            <a:off x="1560946" y="3382096"/>
            <a:ext cx="2485714" cy="323810"/>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xmlns="" id="{1DD1F257-6298-4FBE-8A86-C95B326798EB}"/>
                  </a:ext>
                </a:extLst>
              </p:cNvPr>
              <p:cNvSpPr txBox="1"/>
              <p:nvPr/>
            </p:nvSpPr>
            <p:spPr>
              <a:xfrm>
                <a:off x="1560945" y="4274593"/>
                <a:ext cx="8562109" cy="347403"/>
              </a:xfrm>
              <a:prstGeom prst="rect">
                <a:avLst/>
              </a:prstGeom>
              <a:noFill/>
            </p:spPr>
            <p:txBody>
              <a:bodyPr wrap="square" rtlCol="0">
                <a:spAutoFit/>
              </a:bodyPr>
              <a:lstStyle/>
              <a:p>
                <a:r>
                  <a:rPr lang="zh-CN" altLang="en-US" sz="1600" dirty="0"/>
                  <a:t>如果</a:t>
                </a:r>
                <a:r>
                  <a:rPr lang="en-US" altLang="zh-CN" sz="1600" dirty="0"/>
                  <a:t>participant </a:t>
                </a:r>
                <a:r>
                  <a:rPr lang="en-US" altLang="zh-CN" sz="1600" dirty="0" err="1"/>
                  <a:t>i</a:t>
                </a:r>
                <a:r>
                  <a:rPr lang="en-US" altLang="zh-CN" sz="1600" dirty="0"/>
                  <a:t> </a:t>
                </a:r>
                <a:r>
                  <a:rPr lang="zh-CN" altLang="en-US" sz="1600" dirty="0"/>
                  <a:t>被选中，</a:t>
                </a:r>
                <a:r>
                  <a:rPr lang="en-US" altLang="zh-CN" sz="1600" b="1" dirty="0"/>
                  <a:t> </a:t>
                </a:r>
                <a14:m>
                  <m:oMath xmlns:m="http://schemas.openxmlformats.org/officeDocument/2006/math">
                    <m:sSubSup>
                      <m:sSubSupPr>
                        <m:ctrlPr>
                          <a:rPr lang="en-US" altLang="zh-CN" sz="1600" b="1" i="1" smtClean="0">
                            <a:latin typeface="Cambria Math" charset="0"/>
                          </a:rPr>
                        </m:ctrlPr>
                      </m:sSubSupPr>
                      <m:e>
                        <m:r>
                          <a:rPr lang="en-US" altLang="zh-CN" sz="1600" b="1" i="1" smtClean="0">
                            <a:latin typeface="Cambria Math" panose="02040503050406030204" pitchFamily="18" charset="0"/>
                          </a:rPr>
                          <m:t>𝒗</m:t>
                        </m:r>
                      </m:e>
                      <m:sub>
                        <m:r>
                          <a:rPr lang="en-US" altLang="zh-CN" sz="1600" b="1" i="1" smtClean="0">
                            <a:latin typeface="Cambria Math" panose="02040503050406030204" pitchFamily="18" charset="0"/>
                          </a:rPr>
                          <m:t>𝒊</m:t>
                        </m:r>
                      </m:sub>
                      <m:sup>
                        <m:r>
                          <a:rPr lang="en-US" altLang="zh-CN" sz="1600" b="1" i="1" smtClean="0">
                            <a:latin typeface="Cambria Math" panose="02040503050406030204" pitchFamily="18" charset="0"/>
                          </a:rPr>
                          <m:t>𝒕</m:t>
                        </m:r>
                      </m:sup>
                    </m:sSubSup>
                  </m:oMath>
                </a14:m>
                <a:r>
                  <a:rPr lang="zh-CN" altLang="en-US" sz="1600" dirty="0"/>
                  <a:t>会减少</a:t>
                </a:r>
                <a:r>
                  <a:rPr lang="en-US" altLang="zh-CN" sz="1600" dirty="0"/>
                  <a:t>50/T</a:t>
                </a:r>
                <a:r>
                  <a:rPr lang="zh-CN" altLang="en-US" sz="1600" dirty="0"/>
                  <a:t>，模拟设备的老化 ， </a:t>
                </a:r>
                <a14:m>
                  <m:oMath xmlns:m="http://schemas.openxmlformats.org/officeDocument/2006/math">
                    <m:sSub>
                      <m:sSubPr>
                        <m:ctrlPr>
                          <a:rPr lang="en-US" altLang="zh-CN" sz="1600" b="1" i="1" smtClean="0">
                            <a:latin typeface="Cambria Math" charset="0"/>
                          </a:rPr>
                        </m:ctrlPr>
                      </m:sSubPr>
                      <m:e>
                        <m:r>
                          <a:rPr lang="en-US" altLang="zh-CN" sz="1600" b="1" i="1" smtClean="0">
                            <a:latin typeface="Cambria Math" panose="02040503050406030204" pitchFamily="18" charset="0"/>
                          </a:rPr>
                          <m:t>𝒖</m:t>
                        </m:r>
                      </m:e>
                      <m:sub>
                        <m:r>
                          <a:rPr lang="en-US" altLang="zh-CN" sz="1600" b="1" i="1" smtClean="0">
                            <a:latin typeface="Cambria Math" panose="02040503050406030204" pitchFamily="18" charset="0"/>
                          </a:rPr>
                          <m:t>𝒊</m:t>
                        </m:r>
                      </m:sub>
                    </m:sSub>
                  </m:oMath>
                </a14:m>
                <a:r>
                  <a:rPr lang="en-US" altLang="zh-CN" sz="1600" dirty="0"/>
                  <a:t> </a:t>
                </a:r>
                <a:r>
                  <a:rPr lang="zh-CN" altLang="en-US" sz="1600" dirty="0"/>
                  <a:t>在</a:t>
                </a:r>
                <a:r>
                  <a:rPr lang="en-US" altLang="zh-CN" sz="1600" dirty="0"/>
                  <a:t>[0.1,0.8]</a:t>
                </a:r>
                <a:r>
                  <a:rPr lang="zh-CN" altLang="en-US" sz="1600" dirty="0"/>
                  <a:t>之间均匀随机采样</a:t>
                </a:r>
                <a:endParaRPr lang="en-US" altLang="zh-CN" sz="1600" dirty="0"/>
              </a:p>
            </p:txBody>
          </p:sp>
        </mc:Choice>
        <mc:Fallback xmlns="">
          <p:sp>
            <p:nvSpPr>
              <p:cNvPr id="10" name="文本框 9">
                <a:extLst>
                  <a:ext uri="{FF2B5EF4-FFF2-40B4-BE49-F238E27FC236}">
                    <a16:creationId xmlns:a16="http://schemas.microsoft.com/office/drawing/2014/main" id="{1DD1F257-6298-4FBE-8A86-C95B326798EB}"/>
                  </a:ext>
                </a:extLst>
              </p:cNvPr>
              <p:cNvSpPr txBox="1">
                <a:spLocks noRot="1" noChangeAspect="1" noMove="1" noResize="1" noEditPoints="1" noAdjustHandles="1" noChangeArrowheads="1" noChangeShapeType="1" noTextEdit="1"/>
              </p:cNvSpPr>
              <p:nvPr/>
            </p:nvSpPr>
            <p:spPr>
              <a:xfrm>
                <a:off x="1560945" y="4274593"/>
                <a:ext cx="8562109" cy="347403"/>
              </a:xfrm>
              <a:prstGeom prst="rect">
                <a:avLst/>
              </a:prstGeom>
              <a:blipFill>
                <a:blip r:embed="rId3"/>
                <a:stretch>
                  <a:fillRect l="-356" t="-1754" b="-228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48310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68B9AB2C-AF3F-4BB6-8556-8C06707C2B15}"/>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EC3FA3BC-4EC1-4528-8B88-F8FF3F708BB3}"/>
              </a:ext>
            </a:extLst>
          </p:cNvPr>
          <p:cNvSpPr txBox="1"/>
          <p:nvPr/>
        </p:nvSpPr>
        <p:spPr>
          <a:xfrm>
            <a:off x="1126837" y="562823"/>
            <a:ext cx="9365672" cy="923330"/>
          </a:xfrm>
          <a:prstGeom prst="rect">
            <a:avLst/>
          </a:prstGeom>
          <a:noFill/>
        </p:spPr>
        <p:txBody>
          <a:bodyPr wrap="square" rtlCol="0">
            <a:spAutoFit/>
          </a:bodyPr>
          <a:lstStyle/>
          <a:p>
            <a:r>
              <a:rPr lang="en-US" altLang="zh-CN" b="1" dirty="0">
                <a:solidFill>
                  <a:srgbClr val="0070C0"/>
                </a:solidFill>
              </a:rPr>
              <a:t>Data-guaranteed Crowdsensing </a:t>
            </a:r>
            <a:r>
              <a:rPr lang="en-US" altLang="zh-CN" dirty="0">
                <a:solidFill>
                  <a:srgbClr val="0070C0"/>
                </a:solidFill>
              </a:rPr>
              <a:t>- experiment</a:t>
            </a:r>
            <a:endParaRPr lang="zh-CN" altLang="en-US" dirty="0">
              <a:solidFill>
                <a:srgbClr val="0070C0"/>
              </a:solidFill>
            </a:endParaRPr>
          </a:p>
          <a:p>
            <a:endParaRPr lang="en-US" altLang="zh-CN" dirty="0">
              <a:solidFill>
                <a:srgbClr val="002060"/>
              </a:solidFill>
            </a:endParaRPr>
          </a:p>
          <a:p>
            <a:endParaRPr lang="zh-CN" altLang="en-US" dirty="0">
              <a:solidFill>
                <a:srgbClr val="002060"/>
              </a:solidFill>
            </a:endParaRPr>
          </a:p>
        </p:txBody>
      </p:sp>
      <p:pic>
        <p:nvPicPr>
          <p:cNvPr id="9" name="图片 8">
            <a:extLst>
              <a:ext uri="{FF2B5EF4-FFF2-40B4-BE49-F238E27FC236}">
                <a16:creationId xmlns:a16="http://schemas.microsoft.com/office/drawing/2014/main" xmlns="" id="{D7BD1408-253A-43F7-BF0F-EAD72A9AFAAE}"/>
              </a:ext>
            </a:extLst>
          </p:cNvPr>
          <p:cNvPicPr>
            <a:picLocks noChangeAspect="1"/>
          </p:cNvPicPr>
          <p:nvPr/>
        </p:nvPicPr>
        <p:blipFill>
          <a:blip r:embed="rId2"/>
          <a:stretch>
            <a:fillRect/>
          </a:stretch>
        </p:blipFill>
        <p:spPr>
          <a:xfrm>
            <a:off x="1699491" y="1486153"/>
            <a:ext cx="2895238" cy="2076190"/>
          </a:xfrm>
          <a:prstGeom prst="rect">
            <a:avLst/>
          </a:prstGeom>
        </p:spPr>
      </p:pic>
      <p:pic>
        <p:nvPicPr>
          <p:cNvPr id="10" name="图片 9">
            <a:extLst>
              <a:ext uri="{FF2B5EF4-FFF2-40B4-BE49-F238E27FC236}">
                <a16:creationId xmlns:a16="http://schemas.microsoft.com/office/drawing/2014/main" xmlns="" id="{53DE6D6A-D429-4323-B83A-EE011DA478D5}"/>
              </a:ext>
            </a:extLst>
          </p:cNvPr>
          <p:cNvPicPr>
            <a:picLocks noChangeAspect="1"/>
          </p:cNvPicPr>
          <p:nvPr/>
        </p:nvPicPr>
        <p:blipFill>
          <a:blip r:embed="rId3"/>
          <a:stretch>
            <a:fillRect/>
          </a:stretch>
        </p:blipFill>
        <p:spPr>
          <a:xfrm>
            <a:off x="1916716" y="3878226"/>
            <a:ext cx="2742857" cy="2047619"/>
          </a:xfrm>
          <a:prstGeom prst="rect">
            <a:avLst/>
          </a:prstGeom>
        </p:spPr>
      </p:pic>
      <p:pic>
        <p:nvPicPr>
          <p:cNvPr id="12" name="图片 11">
            <a:extLst>
              <a:ext uri="{FF2B5EF4-FFF2-40B4-BE49-F238E27FC236}">
                <a16:creationId xmlns:a16="http://schemas.microsoft.com/office/drawing/2014/main" xmlns="" id="{7F324A50-30C0-41B7-81D3-52A1488F078F}"/>
              </a:ext>
            </a:extLst>
          </p:cNvPr>
          <p:cNvPicPr>
            <a:picLocks noChangeAspect="1"/>
          </p:cNvPicPr>
          <p:nvPr/>
        </p:nvPicPr>
        <p:blipFill>
          <a:blip r:embed="rId4"/>
          <a:stretch>
            <a:fillRect/>
          </a:stretch>
        </p:blipFill>
        <p:spPr>
          <a:xfrm>
            <a:off x="6259178" y="1486153"/>
            <a:ext cx="2676190" cy="2333333"/>
          </a:xfrm>
          <a:prstGeom prst="rect">
            <a:avLst/>
          </a:prstGeom>
        </p:spPr>
      </p:pic>
      <p:pic>
        <p:nvPicPr>
          <p:cNvPr id="13" name="图片 12">
            <a:extLst>
              <a:ext uri="{FF2B5EF4-FFF2-40B4-BE49-F238E27FC236}">
                <a16:creationId xmlns:a16="http://schemas.microsoft.com/office/drawing/2014/main" xmlns="" id="{9BF13F6F-4451-432E-8020-8C7BDA05862F}"/>
              </a:ext>
            </a:extLst>
          </p:cNvPr>
          <p:cNvPicPr>
            <a:picLocks noChangeAspect="1"/>
          </p:cNvPicPr>
          <p:nvPr/>
        </p:nvPicPr>
        <p:blipFill>
          <a:blip r:embed="rId5"/>
          <a:stretch>
            <a:fillRect/>
          </a:stretch>
        </p:blipFill>
        <p:spPr>
          <a:xfrm>
            <a:off x="6296124" y="3875333"/>
            <a:ext cx="2809524" cy="2342857"/>
          </a:xfrm>
          <a:prstGeom prst="rect">
            <a:avLst/>
          </a:prstGeom>
        </p:spPr>
      </p:pic>
    </p:spTree>
    <p:extLst>
      <p:ext uri="{BB962C8B-B14F-4D97-AF65-F5344CB8AC3E}">
        <p14:creationId xmlns:p14="http://schemas.microsoft.com/office/powerpoint/2010/main" val="2223084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68B9AB2C-AF3F-4BB6-8556-8C06707C2B15}"/>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xmlns="" id="{C3330C63-3436-4697-BE7D-15023C644411}"/>
              </a:ext>
            </a:extLst>
          </p:cNvPr>
          <p:cNvSpPr txBox="1"/>
          <p:nvPr/>
        </p:nvSpPr>
        <p:spPr>
          <a:xfrm>
            <a:off x="1126837" y="562823"/>
            <a:ext cx="4572627" cy="369332"/>
          </a:xfrm>
          <a:prstGeom prst="rect">
            <a:avLst/>
          </a:prstGeom>
          <a:noFill/>
        </p:spPr>
        <p:txBody>
          <a:bodyPr wrap="square" rtlCol="0">
            <a:spAutoFit/>
          </a:bodyPr>
          <a:lstStyle/>
          <a:p>
            <a:r>
              <a:rPr lang="en-US" altLang="zh-CN" dirty="0">
                <a:solidFill>
                  <a:srgbClr val="002060"/>
                </a:solidFill>
              </a:rPr>
              <a:t>Introduction</a:t>
            </a:r>
            <a:endParaRPr lang="zh-CN" altLang="en-US" dirty="0">
              <a:solidFill>
                <a:srgbClr val="002060"/>
              </a:solidFill>
            </a:endParaRPr>
          </a:p>
        </p:txBody>
      </p:sp>
      <p:sp>
        <p:nvSpPr>
          <p:cNvPr id="2" name="文本框 1">
            <a:extLst>
              <a:ext uri="{FF2B5EF4-FFF2-40B4-BE49-F238E27FC236}">
                <a16:creationId xmlns:a16="http://schemas.microsoft.com/office/drawing/2014/main" xmlns="" id="{B780E37F-DE44-4862-86E8-41C8ACBA0F7B}"/>
              </a:ext>
            </a:extLst>
          </p:cNvPr>
          <p:cNvSpPr txBox="1"/>
          <p:nvPr/>
        </p:nvSpPr>
        <p:spPr>
          <a:xfrm>
            <a:off x="1260629" y="1310365"/>
            <a:ext cx="9135122" cy="1231106"/>
          </a:xfrm>
          <a:prstGeom prst="rect">
            <a:avLst/>
          </a:prstGeom>
          <a:noFill/>
        </p:spPr>
        <p:txBody>
          <a:bodyPr wrap="square" rtlCol="0">
            <a:spAutoFit/>
          </a:bodyPr>
          <a:lstStyle/>
          <a:p>
            <a:r>
              <a:rPr lang="en-US" altLang="zh-CN" sz="2400" dirty="0">
                <a:solidFill>
                  <a:schemeClr val="accent1">
                    <a:lumMod val="50000"/>
                  </a:schemeClr>
                </a:solidFill>
              </a:rPr>
              <a:t>Online learning</a:t>
            </a:r>
          </a:p>
          <a:p>
            <a:r>
              <a:rPr lang="en-US" altLang="zh-CN" dirty="0"/>
              <a:t>       </a:t>
            </a:r>
            <a:r>
              <a:rPr lang="en-US" altLang="zh-CN" sz="1600" dirty="0"/>
              <a:t>online learning </a:t>
            </a:r>
            <a:r>
              <a:rPr lang="zh-CN" altLang="en-US" sz="1600" dirty="0"/>
              <a:t>并不是一种模型，准确地说，它是一种模型的训练方法，</a:t>
            </a:r>
            <a:r>
              <a:rPr lang="en-US" altLang="zh-CN" sz="1600" dirty="0"/>
              <a:t>  </a:t>
            </a:r>
          </a:p>
          <a:p>
            <a:r>
              <a:rPr lang="en-US" altLang="zh-CN" sz="1600" dirty="0"/>
              <a:t>Online Learning</a:t>
            </a:r>
            <a:r>
              <a:rPr lang="zh-CN" altLang="en-US" sz="1600" dirty="0"/>
              <a:t>能够根据线上反馈数据，实时快速地进行模型调整，使得模型</a:t>
            </a:r>
            <a:endParaRPr lang="en-US" altLang="zh-CN" sz="1600" dirty="0"/>
          </a:p>
          <a:p>
            <a:r>
              <a:rPr lang="zh-CN" altLang="en-US" sz="1600" dirty="0"/>
              <a:t>及时反映线上的变化，提高线上预测的准确率。</a:t>
            </a:r>
          </a:p>
        </p:txBody>
      </p:sp>
      <p:sp>
        <p:nvSpPr>
          <p:cNvPr id="3" name="文本框 2">
            <a:extLst>
              <a:ext uri="{FF2B5EF4-FFF2-40B4-BE49-F238E27FC236}">
                <a16:creationId xmlns:a16="http://schemas.microsoft.com/office/drawing/2014/main" xmlns="" id="{27F723AE-2E07-4502-B38E-E2E625DBD6D9}"/>
              </a:ext>
            </a:extLst>
          </p:cNvPr>
          <p:cNvSpPr txBox="1"/>
          <p:nvPr/>
        </p:nvSpPr>
        <p:spPr>
          <a:xfrm>
            <a:off x="1260629" y="2919680"/>
            <a:ext cx="6933460" cy="2185214"/>
          </a:xfrm>
          <a:prstGeom prst="rect">
            <a:avLst/>
          </a:prstGeom>
          <a:noFill/>
        </p:spPr>
        <p:txBody>
          <a:bodyPr wrap="square" rtlCol="0">
            <a:spAutoFit/>
          </a:bodyPr>
          <a:lstStyle/>
          <a:p>
            <a:r>
              <a:rPr lang="zh-CN" altLang="en-US" sz="2400" dirty="0">
                <a:solidFill>
                  <a:schemeClr val="accent1">
                    <a:lumMod val="50000"/>
                  </a:schemeClr>
                </a:solidFill>
              </a:rPr>
              <a:t>不足</a:t>
            </a:r>
            <a:endParaRPr lang="en-US" altLang="zh-CN" sz="2400" dirty="0">
              <a:solidFill>
                <a:schemeClr val="accent1">
                  <a:lumMod val="50000"/>
                </a:schemeClr>
              </a:solidFill>
            </a:endParaRPr>
          </a:p>
          <a:p>
            <a:r>
              <a:rPr lang="en-US" altLang="zh-CN" sz="1600" dirty="0">
                <a:solidFill>
                  <a:schemeClr val="accent1">
                    <a:lumMod val="50000"/>
                  </a:schemeClr>
                </a:solidFill>
              </a:rPr>
              <a:t>       </a:t>
            </a:r>
            <a:r>
              <a:rPr lang="zh-CN" altLang="en-US" sz="1600" dirty="0"/>
              <a:t>在</a:t>
            </a:r>
            <a:r>
              <a:rPr lang="en-US" altLang="zh-CN" sz="1600" dirty="0"/>
              <a:t>online learning</a:t>
            </a:r>
            <a:r>
              <a:rPr lang="zh-CN" altLang="en-US" sz="1600" dirty="0"/>
              <a:t>的环境下，多臂赌博机模型受到青睐，然而，现有的模型在获取最优的决定的时候仅仅考虑了最大化累积奖励，忽略了网络应用的</a:t>
            </a:r>
            <a:r>
              <a:rPr lang="en-US" altLang="zh-CN" sz="1600" dirty="0"/>
              <a:t>constraints </a:t>
            </a:r>
            <a:r>
              <a:rPr lang="zh-CN" altLang="en-US" sz="1600" dirty="0"/>
              <a:t>和 </a:t>
            </a:r>
            <a:r>
              <a:rPr lang="en-US" altLang="zh-CN" sz="1600" dirty="0"/>
              <a:t>guarantee requirements</a:t>
            </a:r>
            <a:r>
              <a:rPr lang="zh-CN" altLang="en-US" sz="1600" dirty="0"/>
              <a:t>。在做决策时，一个决策器可能会违反这些限制条件。</a:t>
            </a:r>
            <a:endParaRPr lang="en-US" altLang="zh-CN" sz="1600" dirty="0"/>
          </a:p>
          <a:p>
            <a:r>
              <a:rPr lang="en-US" altLang="zh-CN" sz="1600" dirty="0"/>
              <a:t>       </a:t>
            </a:r>
            <a:r>
              <a:rPr lang="zh-CN" altLang="en-US" sz="1600" dirty="0"/>
              <a:t>例如 </a:t>
            </a:r>
            <a:r>
              <a:rPr lang="en-US" altLang="zh-CN" sz="1600" dirty="0"/>
              <a:t>a secondary user </a:t>
            </a:r>
            <a:r>
              <a:rPr lang="zh-CN" altLang="en-US" sz="1600" dirty="0"/>
              <a:t>在 </a:t>
            </a:r>
            <a:r>
              <a:rPr lang="en-US" altLang="zh-CN" sz="1600" dirty="0"/>
              <a:t>opportunistic access network </a:t>
            </a:r>
            <a:r>
              <a:rPr lang="zh-CN" altLang="en-US" sz="1600" dirty="0"/>
              <a:t>下，不仅仅需要最大化吞吐量，同时要尽量保证每个时隙至少有一个空闲信道用于保持数据的稳定传输</a:t>
            </a:r>
          </a:p>
        </p:txBody>
      </p:sp>
      <p:sp>
        <p:nvSpPr>
          <p:cNvPr id="9" name="文本框 8">
            <a:extLst>
              <a:ext uri="{FF2B5EF4-FFF2-40B4-BE49-F238E27FC236}">
                <a16:creationId xmlns:a16="http://schemas.microsoft.com/office/drawing/2014/main" xmlns="" id="{F1548759-4EB7-45F9-A883-3226A73A8237}"/>
              </a:ext>
            </a:extLst>
          </p:cNvPr>
          <p:cNvSpPr txBox="1"/>
          <p:nvPr/>
        </p:nvSpPr>
        <p:spPr>
          <a:xfrm rot="20846812">
            <a:off x="7121076" y="4918386"/>
            <a:ext cx="1686757" cy="523220"/>
          </a:xfrm>
          <a:prstGeom prst="rect">
            <a:avLst/>
          </a:prstGeom>
          <a:noFill/>
        </p:spPr>
        <p:txBody>
          <a:bodyPr wrap="square" rtlCol="0">
            <a:spAutoFit/>
          </a:bodyPr>
          <a:lstStyle/>
          <a:p>
            <a:r>
              <a:rPr lang="zh-CN" altLang="en-US" sz="2800" dirty="0">
                <a:solidFill>
                  <a:srgbClr val="FF0000"/>
                </a:solidFill>
                <a:latin typeface="华文琥珀" panose="02010800040101010101" pitchFamily="2" charset="-122"/>
                <a:ea typeface="华文琥珀" panose="02010800040101010101" pitchFamily="2" charset="-122"/>
              </a:rPr>
              <a:t>如何解决？</a:t>
            </a:r>
          </a:p>
        </p:txBody>
      </p:sp>
    </p:spTree>
    <p:extLst>
      <p:ext uri="{BB962C8B-B14F-4D97-AF65-F5344CB8AC3E}">
        <p14:creationId xmlns:p14="http://schemas.microsoft.com/office/powerpoint/2010/main" val="259762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E8723C38-F567-45C3-B879-CD6CCBB78453}"/>
              </a:ext>
            </a:extLst>
          </p:cNvPr>
          <p:cNvCxnSpPr/>
          <p:nvPr/>
        </p:nvCxnSpPr>
        <p:spPr>
          <a:xfrm>
            <a:off x="0" y="656948"/>
            <a:ext cx="12192000" cy="0"/>
          </a:xfrm>
          <a:prstGeom prst="line">
            <a:avLst/>
          </a:prstGeom>
          <a:ln w="38100">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xmlns="" id="{3D5C3B73-DA18-4088-BA45-9C911928E800}"/>
              </a:ext>
            </a:extLst>
          </p:cNvPr>
          <p:cNvCxnSpPr>
            <a:cxnSpLocks/>
          </p:cNvCxnSpPr>
          <p:nvPr/>
        </p:nvCxnSpPr>
        <p:spPr>
          <a:xfrm flipH="1">
            <a:off x="0" y="0"/>
            <a:ext cx="2636670" cy="342900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xmlns="" id="{337C786E-1293-4786-BCE9-35E3BF15AEB0}"/>
              </a:ext>
            </a:extLst>
          </p:cNvPr>
          <p:cNvSpPr txBox="1"/>
          <p:nvPr/>
        </p:nvSpPr>
        <p:spPr>
          <a:xfrm>
            <a:off x="2041237" y="3158837"/>
            <a:ext cx="5920508" cy="646331"/>
          </a:xfrm>
          <a:prstGeom prst="rect">
            <a:avLst/>
          </a:prstGeom>
          <a:noFill/>
        </p:spPr>
        <p:txBody>
          <a:bodyPr wrap="square" rtlCol="0">
            <a:spAutoFit/>
          </a:bodyPr>
          <a:lstStyle/>
          <a:p>
            <a:r>
              <a:rPr lang="en-US" altLang="zh-CN" b="1" u="sng" dirty="0">
                <a:solidFill>
                  <a:srgbClr val="0070C0"/>
                </a:solidFill>
              </a:rPr>
              <a:t>Stability-guaranteed Crowdsourced Transcoding</a:t>
            </a:r>
          </a:p>
          <a:p>
            <a:endParaRPr lang="zh-CN" altLang="en-US" b="1" u="sng" dirty="0">
              <a:solidFill>
                <a:srgbClr val="0070C0"/>
              </a:solidFill>
            </a:endParaRPr>
          </a:p>
        </p:txBody>
      </p:sp>
    </p:spTree>
    <p:extLst>
      <p:ext uri="{BB962C8B-B14F-4D97-AF65-F5344CB8AC3E}">
        <p14:creationId xmlns:p14="http://schemas.microsoft.com/office/powerpoint/2010/main" val="37308184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68B9AB2C-AF3F-4BB6-8556-8C06707C2B15}"/>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EC3FA3BC-4EC1-4528-8B88-F8FF3F708BB3}"/>
              </a:ext>
            </a:extLst>
          </p:cNvPr>
          <p:cNvSpPr txBox="1"/>
          <p:nvPr/>
        </p:nvSpPr>
        <p:spPr>
          <a:xfrm>
            <a:off x="1126837" y="562823"/>
            <a:ext cx="5948225" cy="923330"/>
          </a:xfrm>
          <a:prstGeom prst="rect">
            <a:avLst/>
          </a:prstGeom>
          <a:noFill/>
        </p:spPr>
        <p:txBody>
          <a:bodyPr wrap="square" rtlCol="0">
            <a:spAutoFit/>
          </a:bodyPr>
          <a:lstStyle/>
          <a:p>
            <a:r>
              <a:rPr lang="en-US" altLang="zh-CN" dirty="0">
                <a:solidFill>
                  <a:srgbClr val="0070C0"/>
                </a:solidFill>
              </a:rPr>
              <a:t>Stability-guaranteed Crowdsourced Transcoding</a:t>
            </a:r>
            <a:endParaRPr lang="zh-CN" altLang="en-US" dirty="0">
              <a:solidFill>
                <a:srgbClr val="0070C0"/>
              </a:solidFill>
            </a:endParaRPr>
          </a:p>
          <a:p>
            <a:endParaRPr lang="en-US" altLang="zh-CN" dirty="0">
              <a:solidFill>
                <a:srgbClr val="002060"/>
              </a:solidFill>
            </a:endParaRPr>
          </a:p>
          <a:p>
            <a:endParaRPr lang="zh-CN" altLang="en-US" dirty="0">
              <a:solidFill>
                <a:srgbClr val="002060"/>
              </a:solidFill>
            </a:endParaRPr>
          </a:p>
        </p:txBody>
      </p:sp>
      <p:sp>
        <p:nvSpPr>
          <p:cNvPr id="3" name="文本框 2">
            <a:extLst>
              <a:ext uri="{FF2B5EF4-FFF2-40B4-BE49-F238E27FC236}">
                <a16:creationId xmlns:a16="http://schemas.microsoft.com/office/drawing/2014/main" xmlns="" id="{B8AC2691-DB77-4F5E-82CF-F3C6F3AE9078}"/>
              </a:ext>
            </a:extLst>
          </p:cNvPr>
          <p:cNvSpPr txBox="1"/>
          <p:nvPr/>
        </p:nvSpPr>
        <p:spPr>
          <a:xfrm>
            <a:off x="1126836" y="1301488"/>
            <a:ext cx="4350327" cy="369332"/>
          </a:xfrm>
          <a:prstGeom prst="rect">
            <a:avLst/>
          </a:prstGeom>
          <a:noFill/>
        </p:spPr>
        <p:txBody>
          <a:bodyPr wrap="square" rtlCol="0">
            <a:spAutoFit/>
          </a:bodyPr>
          <a:lstStyle/>
          <a:p>
            <a:r>
              <a:rPr lang="en-US" altLang="zh-CN" b="1" dirty="0"/>
              <a:t>Problem Description</a:t>
            </a:r>
            <a:endParaRPr lang="zh-CN" altLang="en-US" b="1" dirty="0"/>
          </a:p>
        </p:txBody>
      </p:sp>
      <p:sp>
        <p:nvSpPr>
          <p:cNvPr id="5" name="文本框 4">
            <a:extLst>
              <a:ext uri="{FF2B5EF4-FFF2-40B4-BE49-F238E27FC236}">
                <a16:creationId xmlns:a16="http://schemas.microsoft.com/office/drawing/2014/main" xmlns="" id="{E5F73415-DC8F-4EAC-B3E5-E1E392779AD4}"/>
              </a:ext>
            </a:extLst>
          </p:cNvPr>
          <p:cNvSpPr txBox="1"/>
          <p:nvPr/>
        </p:nvSpPr>
        <p:spPr>
          <a:xfrm>
            <a:off x="1459372" y="1797375"/>
            <a:ext cx="8853056" cy="584775"/>
          </a:xfrm>
          <a:prstGeom prst="rect">
            <a:avLst/>
          </a:prstGeom>
          <a:noFill/>
        </p:spPr>
        <p:txBody>
          <a:bodyPr wrap="square" rtlCol="0">
            <a:spAutoFit/>
          </a:bodyPr>
          <a:lstStyle/>
          <a:p>
            <a:r>
              <a:rPr lang="zh-CN" altLang="en-US" sz="1600" dirty="0"/>
              <a:t>随着直播的盛行，直播平台将转码的任务下沉到用户的设备，但是要判断该用户是否是空闲的，并且要检测该用户的算力，多设备强算力可以保证直播的流畅进行</a:t>
            </a:r>
          </a:p>
        </p:txBody>
      </p:sp>
      <p:sp>
        <p:nvSpPr>
          <p:cNvPr id="2" name="文本框 1">
            <a:extLst>
              <a:ext uri="{FF2B5EF4-FFF2-40B4-BE49-F238E27FC236}">
                <a16:creationId xmlns:a16="http://schemas.microsoft.com/office/drawing/2014/main" xmlns="" id="{94ED292D-FFA5-4AD8-8F62-1E29F5B70D12}"/>
              </a:ext>
            </a:extLst>
          </p:cNvPr>
          <p:cNvSpPr txBox="1"/>
          <p:nvPr/>
        </p:nvSpPr>
        <p:spPr>
          <a:xfrm>
            <a:off x="1200726" y="2763528"/>
            <a:ext cx="2932547" cy="369332"/>
          </a:xfrm>
          <a:prstGeom prst="rect">
            <a:avLst/>
          </a:prstGeom>
          <a:noFill/>
        </p:spPr>
        <p:txBody>
          <a:bodyPr wrap="square" rtlCol="0">
            <a:spAutoFit/>
          </a:bodyPr>
          <a:lstStyle/>
          <a:p>
            <a:r>
              <a:rPr lang="zh-CN" altLang="en-US" b="1" dirty="0"/>
              <a:t>形式化</a:t>
            </a:r>
          </a:p>
        </p:txBody>
      </p:sp>
      <p:sp>
        <p:nvSpPr>
          <p:cNvPr id="12" name="文本框 11">
            <a:extLst>
              <a:ext uri="{FF2B5EF4-FFF2-40B4-BE49-F238E27FC236}">
                <a16:creationId xmlns:a16="http://schemas.microsoft.com/office/drawing/2014/main" xmlns="" id="{A1123611-F4FF-4110-88F0-44549F84A9E8}"/>
              </a:ext>
            </a:extLst>
          </p:cNvPr>
          <p:cNvSpPr txBox="1"/>
          <p:nvPr/>
        </p:nvSpPr>
        <p:spPr>
          <a:xfrm>
            <a:off x="1579423" y="3216584"/>
            <a:ext cx="4876801" cy="338554"/>
          </a:xfrm>
          <a:prstGeom prst="rect">
            <a:avLst/>
          </a:prstGeom>
          <a:noFill/>
        </p:spPr>
        <p:txBody>
          <a:bodyPr wrap="square" rtlCol="0">
            <a:spAutoFit/>
          </a:bodyPr>
          <a:lstStyle/>
          <a:p>
            <a:r>
              <a:rPr lang="en-US" altLang="zh-CN" sz="1600" dirty="0"/>
              <a:t>M</a:t>
            </a:r>
            <a:r>
              <a:rPr lang="zh-CN" altLang="en-US" sz="1600" dirty="0"/>
              <a:t> </a:t>
            </a:r>
            <a:r>
              <a:rPr lang="en-US" altLang="zh-CN" sz="1600" dirty="0"/>
              <a:t>regular viewers  as M Arms</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xmlns="" id="{43A2A337-82BA-4648-8DA3-67ACD2FBD19F}"/>
                  </a:ext>
                </a:extLst>
              </p:cNvPr>
              <p:cNvSpPr txBox="1"/>
              <p:nvPr/>
            </p:nvSpPr>
            <p:spPr>
              <a:xfrm>
                <a:off x="1579423" y="3575348"/>
                <a:ext cx="5569529" cy="369332"/>
              </a:xfrm>
              <a:prstGeom prst="rect">
                <a:avLst/>
              </a:prstGeom>
              <a:noFill/>
            </p:spPr>
            <p:txBody>
              <a:bodyPr wrap="square" rtlCol="0">
                <a:spAutoFit/>
              </a:bodyPr>
              <a:lstStyle/>
              <a:p>
                <a:r>
                  <a:rPr lang="en-US" altLang="zh-CN" dirty="0"/>
                  <a:t>viewers’ availability probabilities as </a:t>
                </a:r>
                <a14:m>
                  <m:oMath xmlns:m="http://schemas.openxmlformats.org/officeDocument/2006/math">
                    <m:sSub>
                      <m:sSubPr>
                        <m:ctrlPr>
                          <a:rPr lang="en-US" altLang="zh-CN" sz="1600" b="1" i="1" smtClean="0">
                            <a:latin typeface="Cambria Math" charset="0"/>
                          </a:rPr>
                        </m:ctrlPr>
                      </m:sSubPr>
                      <m:e>
                        <m:r>
                          <a:rPr lang="en-US" altLang="zh-CN" sz="1600" b="1" i="1" smtClean="0">
                            <a:latin typeface="Cambria Math" panose="02040503050406030204" pitchFamily="18" charset="0"/>
                          </a:rPr>
                          <m:t>𝒖</m:t>
                        </m:r>
                      </m:e>
                      <m:sub>
                        <m:r>
                          <a:rPr lang="en-US" altLang="zh-CN" sz="1600" b="1" i="1" smtClean="0">
                            <a:latin typeface="Cambria Math" panose="02040503050406030204" pitchFamily="18" charset="0"/>
                          </a:rPr>
                          <m:t>𝒊</m:t>
                        </m:r>
                      </m:sub>
                    </m:sSub>
                  </m:oMath>
                </a14:m>
                <a:r>
                  <a:rPr lang="en-US" altLang="zh-CN" sz="1600" dirty="0"/>
                  <a:t> </a:t>
                </a:r>
              </a:p>
            </p:txBody>
          </p:sp>
        </mc:Choice>
        <mc:Fallback xmlns="">
          <p:sp>
            <p:nvSpPr>
              <p:cNvPr id="13" name="文本框 12">
                <a:extLst>
                  <a:ext uri="{FF2B5EF4-FFF2-40B4-BE49-F238E27FC236}">
                    <a16:creationId xmlns:a16="http://schemas.microsoft.com/office/drawing/2014/main" id="{43A2A337-82BA-4648-8DA3-67ACD2FBD19F}"/>
                  </a:ext>
                </a:extLst>
              </p:cNvPr>
              <p:cNvSpPr txBox="1">
                <a:spLocks noRot="1" noChangeAspect="1" noMove="1" noResize="1" noEditPoints="1" noAdjustHandles="1" noChangeArrowheads="1" noChangeShapeType="1" noTextEdit="1"/>
              </p:cNvSpPr>
              <p:nvPr/>
            </p:nvSpPr>
            <p:spPr>
              <a:xfrm>
                <a:off x="1579423" y="3575348"/>
                <a:ext cx="5569529" cy="369332"/>
              </a:xfrm>
              <a:prstGeom prst="rect">
                <a:avLst/>
              </a:prstGeom>
              <a:blipFill>
                <a:blip r:embed="rId2"/>
                <a:stretch>
                  <a:fillRect l="-875"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xmlns="" id="{8A993E6A-D570-4872-9A52-F58C8B271988}"/>
                  </a:ext>
                </a:extLst>
              </p:cNvPr>
              <p:cNvSpPr/>
              <p:nvPr/>
            </p:nvSpPr>
            <p:spPr>
              <a:xfrm>
                <a:off x="1579423" y="3989640"/>
                <a:ext cx="7813965" cy="369332"/>
              </a:xfrm>
              <a:prstGeom prst="rect">
                <a:avLst/>
              </a:prstGeom>
            </p:spPr>
            <p:txBody>
              <a:bodyPr wrap="square">
                <a:spAutoFit/>
              </a:bodyPr>
              <a:lstStyle/>
              <a:p>
                <a:r>
                  <a:rPr lang="en-US" altLang="zh-CN" dirty="0"/>
                  <a:t>viewers’ computing power as the time-varying</a:t>
                </a:r>
                <a14:m>
                  <m:oMath xmlns:m="http://schemas.openxmlformats.org/officeDocument/2006/math">
                    <m:sSubSup>
                      <m:sSubSupPr>
                        <m:ctrlPr>
                          <a:rPr lang="en-US" altLang="zh-CN" sz="1600" b="1" i="1" smtClean="0">
                            <a:latin typeface="Cambria Math" charset="0"/>
                          </a:rPr>
                        </m:ctrlPr>
                      </m:sSubSupPr>
                      <m:e>
                        <m:r>
                          <a:rPr lang="en-US" altLang="zh-CN" sz="1600" b="1" i="1" smtClean="0">
                            <a:latin typeface="Cambria Math" panose="02040503050406030204" pitchFamily="18" charset="0"/>
                          </a:rPr>
                          <m:t> </m:t>
                        </m:r>
                        <m:r>
                          <a:rPr lang="en-US" altLang="zh-CN" sz="1600" b="1" i="1" smtClean="0">
                            <a:latin typeface="Cambria Math" panose="02040503050406030204" pitchFamily="18" charset="0"/>
                          </a:rPr>
                          <m:t>𝒗</m:t>
                        </m:r>
                      </m:e>
                      <m:sub>
                        <m:r>
                          <a:rPr lang="en-US" altLang="zh-CN" sz="1600" b="1" i="1" smtClean="0">
                            <a:latin typeface="Cambria Math" panose="02040503050406030204" pitchFamily="18" charset="0"/>
                          </a:rPr>
                          <m:t>𝒊</m:t>
                        </m:r>
                      </m:sub>
                      <m:sup>
                        <m:r>
                          <a:rPr lang="en-US" altLang="zh-CN" sz="1600" b="1" i="1" smtClean="0">
                            <a:latin typeface="Cambria Math" panose="02040503050406030204" pitchFamily="18" charset="0"/>
                          </a:rPr>
                          <m:t>𝒕</m:t>
                        </m:r>
                      </m:sup>
                    </m:sSubSup>
                  </m:oMath>
                </a14:m>
                <a:endParaRPr lang="zh-CN" altLang="en-US" sz="1600" b="1" dirty="0"/>
              </a:p>
            </p:txBody>
          </p:sp>
        </mc:Choice>
        <mc:Fallback xmlns="">
          <p:sp>
            <p:nvSpPr>
              <p:cNvPr id="14" name="矩形 13">
                <a:extLst>
                  <a:ext uri="{FF2B5EF4-FFF2-40B4-BE49-F238E27FC236}">
                    <a16:creationId xmlns:a16="http://schemas.microsoft.com/office/drawing/2014/main" id="{8A993E6A-D570-4872-9A52-F58C8B271988}"/>
                  </a:ext>
                </a:extLst>
              </p:cNvPr>
              <p:cNvSpPr>
                <a:spLocks noRot="1" noChangeAspect="1" noMove="1" noResize="1" noEditPoints="1" noAdjustHandles="1" noChangeArrowheads="1" noChangeShapeType="1" noTextEdit="1"/>
              </p:cNvSpPr>
              <p:nvPr/>
            </p:nvSpPr>
            <p:spPr>
              <a:xfrm>
                <a:off x="1579423" y="3989640"/>
                <a:ext cx="7813965" cy="369332"/>
              </a:xfrm>
              <a:prstGeom prst="rect">
                <a:avLst/>
              </a:prstGeom>
              <a:blipFill>
                <a:blip r:embed="rId3"/>
                <a:stretch>
                  <a:fillRect l="-624"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xmlns="" id="{2A505595-D91C-4EE1-8411-86C39F05DE46}"/>
                  </a:ext>
                </a:extLst>
              </p:cNvPr>
              <p:cNvSpPr/>
              <p:nvPr/>
            </p:nvSpPr>
            <p:spPr>
              <a:xfrm>
                <a:off x="1602520" y="4397654"/>
                <a:ext cx="7813965" cy="369332"/>
              </a:xfrm>
              <a:prstGeom prst="rect">
                <a:avLst/>
              </a:prstGeom>
            </p:spPr>
            <p:txBody>
              <a:bodyPr wrap="square">
                <a:spAutoFit/>
              </a:bodyPr>
              <a:lstStyle/>
              <a:p>
                <a14:m>
                  <m:oMath xmlns:m="http://schemas.openxmlformats.org/officeDocument/2006/math">
                    <m:sSub>
                      <m:sSubPr>
                        <m:ctrlPr>
                          <a:rPr lang="en-US" altLang="zh-CN" sz="1600" b="1" i="1" smtClean="0">
                            <a:latin typeface="Cambria Math" charset="0"/>
                          </a:rPr>
                        </m:ctrlPr>
                      </m:sSubPr>
                      <m:e>
                        <m:r>
                          <a:rPr lang="en-US" altLang="zh-CN" sz="1600" b="1" i="1" smtClean="0">
                            <a:latin typeface="Cambria Math" panose="02040503050406030204" pitchFamily="18" charset="0"/>
                          </a:rPr>
                          <m:t>𝒈</m:t>
                        </m:r>
                      </m:e>
                      <m:sub>
                        <m:r>
                          <a:rPr lang="en-US" altLang="zh-CN" sz="1600" b="1" i="1" smtClean="0">
                            <a:latin typeface="Cambria Math" panose="02040503050406030204" pitchFamily="18" charset="0"/>
                          </a:rPr>
                          <m:t>𝒕</m:t>
                        </m:r>
                      </m:sub>
                    </m:sSub>
                  </m:oMath>
                </a14:m>
                <a:r>
                  <a:rPr lang="en-US" altLang="zh-CN" sz="1600" dirty="0"/>
                  <a:t> i</a:t>
                </a:r>
                <a:r>
                  <a:rPr lang="en-US" altLang="zh-CN" dirty="0"/>
                  <a:t>s the effective computing power of the </a:t>
                </a:r>
                <a:r>
                  <a:rPr lang="en-US" altLang="zh-CN" i="1" dirty="0"/>
                  <a:t>M </a:t>
                </a:r>
                <a:r>
                  <a:rPr lang="en-US" altLang="zh-CN" dirty="0"/>
                  <a:t>viewers</a:t>
                </a:r>
                <a:endParaRPr lang="zh-CN" altLang="en-US" sz="1600" dirty="0"/>
              </a:p>
            </p:txBody>
          </p:sp>
        </mc:Choice>
        <mc:Fallback xmlns="">
          <p:sp>
            <p:nvSpPr>
              <p:cNvPr id="15" name="矩形 14">
                <a:extLst>
                  <a:ext uri="{FF2B5EF4-FFF2-40B4-BE49-F238E27FC236}">
                    <a16:creationId xmlns:a16="http://schemas.microsoft.com/office/drawing/2014/main" id="{2A505595-D91C-4EE1-8411-86C39F05DE46}"/>
                  </a:ext>
                </a:extLst>
              </p:cNvPr>
              <p:cNvSpPr>
                <a:spLocks noRot="1" noChangeAspect="1" noMove="1" noResize="1" noEditPoints="1" noAdjustHandles="1" noChangeArrowheads="1" noChangeShapeType="1" noTextEdit="1"/>
              </p:cNvSpPr>
              <p:nvPr/>
            </p:nvSpPr>
            <p:spPr>
              <a:xfrm>
                <a:off x="1602520" y="4397654"/>
                <a:ext cx="7813965" cy="369332"/>
              </a:xfrm>
              <a:prstGeom prst="rect">
                <a:avLst/>
              </a:prstGeom>
              <a:blipFill>
                <a:blip r:embed="rId4"/>
                <a:stretch>
                  <a:fillRect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xmlns="" id="{EBE96294-5790-4934-B795-995DDE6CB115}"/>
                  </a:ext>
                </a:extLst>
              </p:cNvPr>
              <p:cNvSpPr/>
              <p:nvPr/>
            </p:nvSpPr>
            <p:spPr>
              <a:xfrm>
                <a:off x="1602520" y="4850955"/>
                <a:ext cx="7813965" cy="369332"/>
              </a:xfrm>
              <a:prstGeom prst="rect">
                <a:avLst/>
              </a:prstGeom>
            </p:spPr>
            <p:txBody>
              <a:bodyPr wrap="square">
                <a:spAutoFit/>
              </a:bodyPr>
              <a:lstStyle/>
              <a:p>
                <a14:m>
                  <m:oMath xmlns:m="http://schemas.openxmlformats.org/officeDocument/2006/math">
                    <m:sSub>
                      <m:sSubPr>
                        <m:ctrlPr>
                          <a:rPr lang="en-US" altLang="zh-CN" sz="1600" b="1" i="1" smtClean="0">
                            <a:latin typeface="Cambria Math" charset="0"/>
                          </a:rPr>
                        </m:ctrlPr>
                      </m:sSubPr>
                      <m:e>
                        <m:r>
                          <a:rPr lang="en-US" altLang="zh-CN" sz="1600" b="1" i="1" smtClean="0">
                            <a:latin typeface="Cambria Math" panose="02040503050406030204" pitchFamily="18" charset="0"/>
                          </a:rPr>
                          <m:t>𝒑</m:t>
                        </m:r>
                      </m:e>
                      <m:sub>
                        <m:r>
                          <a:rPr lang="en-US" altLang="zh-CN" sz="1600" b="1" i="1" smtClean="0">
                            <a:latin typeface="Cambria Math" panose="02040503050406030204" pitchFamily="18" charset="0"/>
                          </a:rPr>
                          <m:t>𝒕</m:t>
                        </m:r>
                      </m:sub>
                    </m:sSub>
                  </m:oMath>
                </a14:m>
                <a:r>
                  <a:rPr lang="en-US" altLang="zh-CN" sz="1600" dirty="0"/>
                  <a:t> </a:t>
                </a:r>
                <a:r>
                  <a:rPr lang="en-US" altLang="zh-CN" dirty="0"/>
                  <a:t>is the probability selection vector of the </a:t>
                </a:r>
                <a:r>
                  <a:rPr lang="en-US" altLang="zh-CN" i="1" dirty="0"/>
                  <a:t>M </a:t>
                </a:r>
                <a:r>
                  <a:rPr lang="en-US" altLang="zh-CN" dirty="0"/>
                  <a:t>viewers</a:t>
                </a:r>
                <a:r>
                  <a:rPr lang="en-US" altLang="zh-CN" sz="1600" dirty="0"/>
                  <a:t>.</a:t>
                </a:r>
                <a:endParaRPr lang="zh-CN" altLang="en-US" sz="1600" dirty="0"/>
              </a:p>
            </p:txBody>
          </p:sp>
        </mc:Choice>
        <mc:Fallback xmlns="">
          <p:sp>
            <p:nvSpPr>
              <p:cNvPr id="16" name="矩形 15">
                <a:extLst>
                  <a:ext uri="{FF2B5EF4-FFF2-40B4-BE49-F238E27FC236}">
                    <a16:creationId xmlns:a16="http://schemas.microsoft.com/office/drawing/2014/main" id="{EBE96294-5790-4934-B795-995DDE6CB115}"/>
                  </a:ext>
                </a:extLst>
              </p:cNvPr>
              <p:cNvSpPr>
                <a:spLocks noRot="1" noChangeAspect="1" noMove="1" noResize="1" noEditPoints="1" noAdjustHandles="1" noChangeArrowheads="1" noChangeShapeType="1" noTextEdit="1"/>
              </p:cNvSpPr>
              <p:nvPr/>
            </p:nvSpPr>
            <p:spPr>
              <a:xfrm>
                <a:off x="1602520" y="4850955"/>
                <a:ext cx="7813965" cy="369332"/>
              </a:xfrm>
              <a:prstGeom prst="rect">
                <a:avLst/>
              </a:prstGeom>
              <a:blipFill>
                <a:blip r:embed="rId5"/>
                <a:stretch>
                  <a:fillRect t="-10000" b="-26667"/>
                </a:stretch>
              </a:blipFill>
            </p:spPr>
            <p:txBody>
              <a:bodyPr/>
              <a:lstStyle/>
              <a:p>
                <a:r>
                  <a:rPr lang="zh-CN" altLang="en-US">
                    <a:noFill/>
                  </a:rPr>
                  <a:t> </a:t>
                </a:r>
              </a:p>
            </p:txBody>
          </p:sp>
        </mc:Fallback>
      </mc:AlternateContent>
      <p:sp>
        <p:nvSpPr>
          <p:cNvPr id="18" name="矩形 17">
            <a:extLst>
              <a:ext uri="{FF2B5EF4-FFF2-40B4-BE49-F238E27FC236}">
                <a16:creationId xmlns:a16="http://schemas.microsoft.com/office/drawing/2014/main" xmlns="" id="{FBABE069-8FB9-475E-9B3E-CBF0A3B30B5D}"/>
              </a:ext>
            </a:extLst>
          </p:cNvPr>
          <p:cNvSpPr/>
          <p:nvPr/>
        </p:nvSpPr>
        <p:spPr>
          <a:xfrm>
            <a:off x="1579411" y="5288402"/>
            <a:ext cx="10704949" cy="369332"/>
          </a:xfrm>
          <a:prstGeom prst="rect">
            <a:avLst/>
          </a:prstGeom>
        </p:spPr>
        <p:txBody>
          <a:bodyPr wrap="square">
            <a:spAutoFit/>
          </a:bodyPr>
          <a:lstStyle/>
          <a:p>
            <a:r>
              <a:rPr lang="en-US" altLang="zh-CN" dirty="0"/>
              <a:t>The number of available viewers at each time slot should be at least </a:t>
            </a:r>
            <a:r>
              <a:rPr lang="en-US" altLang="zh-CN" b="1" i="1" dirty="0"/>
              <a:t>ρ</a:t>
            </a:r>
            <a:r>
              <a:rPr lang="en-US" altLang="zh-CN" b="1" dirty="0"/>
              <a:t>3</a:t>
            </a:r>
            <a:r>
              <a:rPr lang="en-US" altLang="zh-CN" dirty="0"/>
              <a:t>.</a:t>
            </a:r>
            <a:endParaRPr lang="zh-CN" altLang="en-US" sz="1600" b="1" dirty="0"/>
          </a:p>
        </p:txBody>
      </p:sp>
    </p:spTree>
    <p:extLst>
      <p:ext uri="{BB962C8B-B14F-4D97-AF65-F5344CB8AC3E}">
        <p14:creationId xmlns:p14="http://schemas.microsoft.com/office/powerpoint/2010/main" val="26347035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68B9AB2C-AF3F-4BB6-8556-8C06707C2B15}"/>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EC3FA3BC-4EC1-4528-8B88-F8FF3F708BB3}"/>
              </a:ext>
            </a:extLst>
          </p:cNvPr>
          <p:cNvSpPr txBox="1"/>
          <p:nvPr/>
        </p:nvSpPr>
        <p:spPr>
          <a:xfrm>
            <a:off x="1126837" y="562823"/>
            <a:ext cx="7001163" cy="923330"/>
          </a:xfrm>
          <a:prstGeom prst="rect">
            <a:avLst/>
          </a:prstGeom>
          <a:noFill/>
        </p:spPr>
        <p:txBody>
          <a:bodyPr wrap="square" rtlCol="0">
            <a:spAutoFit/>
          </a:bodyPr>
          <a:lstStyle/>
          <a:p>
            <a:r>
              <a:rPr lang="en-US" altLang="zh-CN" dirty="0">
                <a:solidFill>
                  <a:srgbClr val="0070C0"/>
                </a:solidFill>
              </a:rPr>
              <a:t>Stability-guaranteed Crowdsourced Transcoding - experiment</a:t>
            </a:r>
            <a:endParaRPr lang="zh-CN" altLang="en-US" dirty="0">
              <a:solidFill>
                <a:srgbClr val="0070C0"/>
              </a:solidFill>
            </a:endParaRPr>
          </a:p>
          <a:p>
            <a:endParaRPr lang="en-US" altLang="zh-CN" dirty="0">
              <a:solidFill>
                <a:srgbClr val="002060"/>
              </a:solidFill>
            </a:endParaRPr>
          </a:p>
          <a:p>
            <a:endParaRPr lang="zh-CN" altLang="en-US" dirty="0">
              <a:solidFill>
                <a:srgbClr val="002060"/>
              </a:solidFill>
            </a:endParaRPr>
          </a:p>
        </p:txBody>
      </p:sp>
      <p:sp>
        <p:nvSpPr>
          <p:cNvPr id="6" name="矩形 5">
            <a:extLst>
              <a:ext uri="{FF2B5EF4-FFF2-40B4-BE49-F238E27FC236}">
                <a16:creationId xmlns:a16="http://schemas.microsoft.com/office/drawing/2014/main" xmlns="" id="{B2EB48DF-0A4C-45FB-9668-3E3B2114FDDB}"/>
              </a:ext>
            </a:extLst>
          </p:cNvPr>
          <p:cNvSpPr/>
          <p:nvPr/>
        </p:nvSpPr>
        <p:spPr>
          <a:xfrm>
            <a:off x="1274619" y="1609545"/>
            <a:ext cx="8294254" cy="369332"/>
          </a:xfrm>
          <a:prstGeom prst="rect">
            <a:avLst/>
          </a:prstGeom>
        </p:spPr>
        <p:txBody>
          <a:bodyPr wrap="square">
            <a:spAutoFit/>
          </a:bodyPr>
          <a:lstStyle/>
          <a:p>
            <a:r>
              <a:rPr lang="en-US" altLang="zh-CN" dirty="0">
                <a:latin typeface="NimbusRomNo9L-Regu"/>
              </a:rPr>
              <a:t>Consider selecting </a:t>
            </a:r>
            <a:r>
              <a:rPr lang="en-US" altLang="zh-CN" i="1" dirty="0">
                <a:latin typeface="CMMI10"/>
              </a:rPr>
              <a:t>m </a:t>
            </a:r>
            <a:r>
              <a:rPr lang="en-US" altLang="zh-CN" dirty="0">
                <a:latin typeface="CMR10"/>
              </a:rPr>
              <a:t>= 4 </a:t>
            </a:r>
            <a:r>
              <a:rPr lang="en-US" altLang="zh-CN" dirty="0">
                <a:latin typeface="NimbusRomNo9L-Regu"/>
              </a:rPr>
              <a:t>viewers from </a:t>
            </a:r>
            <a:r>
              <a:rPr lang="en-US" altLang="zh-CN" i="1" dirty="0">
                <a:latin typeface="CMMI10"/>
              </a:rPr>
              <a:t>M </a:t>
            </a:r>
            <a:r>
              <a:rPr lang="en-US" altLang="zh-CN" dirty="0">
                <a:latin typeface="CMR10"/>
              </a:rPr>
              <a:t>= 15 </a:t>
            </a:r>
            <a:r>
              <a:rPr lang="en-US" altLang="zh-CN" dirty="0">
                <a:latin typeface="NimbusRomNo9L-Regu"/>
              </a:rPr>
              <a:t>regular viewers and setting </a:t>
            </a:r>
            <a:r>
              <a:rPr lang="en-US" altLang="zh-CN" i="1" dirty="0">
                <a:latin typeface="CMMI10"/>
              </a:rPr>
              <a:t>ρ</a:t>
            </a:r>
            <a:r>
              <a:rPr lang="en-US" altLang="zh-CN" b="0" i="0" u="none" strike="noStrike" baseline="0" dirty="0">
                <a:latin typeface="CMR7"/>
              </a:rPr>
              <a:t>3 </a:t>
            </a:r>
            <a:r>
              <a:rPr lang="en-US" altLang="zh-CN" dirty="0">
                <a:latin typeface="CMR10"/>
              </a:rPr>
              <a:t>= 2</a:t>
            </a:r>
            <a:r>
              <a:rPr lang="en-US" altLang="zh-CN" i="1" dirty="0">
                <a:latin typeface="CMMI10"/>
              </a:rPr>
              <a:t>.</a:t>
            </a:r>
            <a:r>
              <a:rPr lang="en-US" altLang="zh-CN" dirty="0">
                <a:latin typeface="CMR10"/>
              </a:rPr>
              <a:t>5</a:t>
            </a:r>
            <a:endParaRPr lang="zh-CN" altLang="en-US" dirty="0"/>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xmlns="" id="{962A65AB-ABF0-4DA3-965F-B23905EA536F}"/>
                  </a:ext>
                </a:extLst>
              </p:cNvPr>
              <p:cNvSpPr txBox="1"/>
              <p:nvPr/>
            </p:nvSpPr>
            <p:spPr>
              <a:xfrm>
                <a:off x="1560945" y="4274593"/>
                <a:ext cx="8562109" cy="347403"/>
              </a:xfrm>
              <a:prstGeom prst="rect">
                <a:avLst/>
              </a:prstGeom>
              <a:noFill/>
            </p:spPr>
            <p:txBody>
              <a:bodyPr wrap="square" rtlCol="0">
                <a:spAutoFit/>
              </a:bodyPr>
              <a:lstStyle/>
              <a:p>
                <a:r>
                  <a:rPr lang="en-US" altLang="zh-CN" sz="1600" b="1" dirty="0"/>
                  <a:t> </a:t>
                </a:r>
                <a14:m>
                  <m:oMath xmlns:m="http://schemas.openxmlformats.org/officeDocument/2006/math">
                    <m:sSubSup>
                      <m:sSubSupPr>
                        <m:ctrlPr>
                          <a:rPr lang="en-US" altLang="zh-CN" sz="1600" b="1" i="1" smtClean="0">
                            <a:latin typeface="Cambria Math" charset="0"/>
                          </a:rPr>
                        </m:ctrlPr>
                      </m:sSubSupPr>
                      <m:e>
                        <m:r>
                          <a:rPr lang="en-US" altLang="zh-CN" sz="1600" b="1" i="1" smtClean="0">
                            <a:latin typeface="Cambria Math" panose="02040503050406030204" pitchFamily="18" charset="0"/>
                          </a:rPr>
                          <m:t>𝒗</m:t>
                        </m:r>
                      </m:e>
                      <m:sub>
                        <m:r>
                          <a:rPr lang="en-US" altLang="zh-CN" sz="1600" b="1" i="1" smtClean="0">
                            <a:latin typeface="Cambria Math" panose="02040503050406030204" pitchFamily="18" charset="0"/>
                          </a:rPr>
                          <m:t>𝒊</m:t>
                        </m:r>
                        <m:r>
                          <a:rPr lang="en-US" altLang="zh-CN" sz="1600" b="1" i="1" smtClean="0">
                            <a:latin typeface="Cambria Math" panose="02040503050406030204" pitchFamily="18" charset="0"/>
                          </a:rPr>
                          <m:t> </m:t>
                        </m:r>
                      </m:sub>
                      <m:sup>
                        <m:r>
                          <a:rPr lang="en-US" altLang="zh-CN" sz="1600" b="1" i="1" smtClean="0">
                            <a:latin typeface="Cambria Math" panose="02040503050406030204" pitchFamily="18" charset="0"/>
                          </a:rPr>
                          <m:t>𝒕</m:t>
                        </m:r>
                      </m:sup>
                    </m:sSubSup>
                    <m:r>
                      <m:rPr>
                        <m:nor/>
                      </m:rPr>
                      <a:rPr lang="en-US" altLang="zh-CN" sz="1600" b="0" i="1" smtClean="0">
                        <a:latin typeface="Cambria Math" panose="02040503050406030204" pitchFamily="18" charset="0"/>
                      </a:rPr>
                      <m:t> </m:t>
                    </m:r>
                    <m:r>
                      <a:rPr lang="en-US" altLang="zh-CN" sz="1600" i="1">
                        <a:latin typeface="Cambria Math" panose="02040503050406030204" pitchFamily="18" charset="0"/>
                      </a:rPr>
                      <m:t>=</m:t>
                    </m:r>
                    <m:sSub>
                      <m:sSubPr>
                        <m:ctrlPr>
                          <a:rPr lang="en-US" altLang="zh-CN" sz="1600" b="1" i="1" smtClean="0">
                            <a:latin typeface="Cambria Math" charset="0"/>
                          </a:rPr>
                        </m:ctrlPr>
                      </m:sSubPr>
                      <m:e>
                        <m:r>
                          <m:rPr>
                            <m:sty m:val="p"/>
                          </m:rPr>
                          <a:rPr lang="en-US" altLang="zh-CN" sz="1600" b="1" i="1">
                            <a:latin typeface="Cambria Math" panose="02040503050406030204" pitchFamily="18" charset="0"/>
                          </a:rPr>
                          <m:t>v</m:t>
                        </m:r>
                      </m:e>
                      <m:sub>
                        <m:r>
                          <a:rPr lang="en-US" altLang="zh-CN" sz="1600" b="1" i="1" smtClean="0">
                            <a:latin typeface="Cambria Math" panose="02040503050406030204" pitchFamily="18" charset="0"/>
                          </a:rPr>
                          <m:t>𝒊</m:t>
                        </m:r>
                      </m:sub>
                    </m:sSub>
                    <m:r>
                      <m:rPr>
                        <m:nor/>
                      </m:rPr>
                      <a:rPr lang="en-US" altLang="zh-CN" sz="1600" i="1"/>
                      <m:t>[1 + </m:t>
                    </m:r>
                    <m:r>
                      <m:rPr>
                        <m:nor/>
                      </m:rPr>
                      <a:rPr lang="en-US" altLang="zh-CN" sz="1600" i="1"/>
                      <m:t>sin</m:t>
                    </m:r>
                    <m:r>
                      <m:rPr>
                        <m:nor/>
                      </m:rPr>
                      <a:rPr lang="en-US" altLang="zh-CN" sz="1600" i="1"/>
                      <m:t>(2</m:t>
                    </m:r>
                    <m:r>
                      <m:rPr>
                        <m:nor/>
                      </m:rPr>
                      <a:rPr lang="el-GR" altLang="zh-CN" sz="1600" i="1"/>
                      <m:t>π</m:t>
                    </m:r>
                    <m:r>
                      <m:rPr>
                        <m:nor/>
                      </m:rPr>
                      <a:rPr lang="en-US" altLang="zh-CN" sz="1600" i="1"/>
                      <m:t>t</m:t>
                    </m:r>
                    <m:r>
                      <m:rPr>
                        <m:nor/>
                      </m:rPr>
                      <a:rPr lang="en-US" altLang="zh-CN" sz="1600" i="1"/>
                      <m:t>/24)]/2</m:t>
                    </m:r>
                  </m:oMath>
                </a14:m>
                <a:r>
                  <a:rPr lang="zh-CN" altLang="en-US" sz="1600" dirty="0"/>
                  <a:t>，模拟设备算力的变化 ， </a:t>
                </a:r>
                <a14:m>
                  <m:oMath xmlns:m="http://schemas.openxmlformats.org/officeDocument/2006/math">
                    <m:sSub>
                      <m:sSubPr>
                        <m:ctrlPr>
                          <a:rPr lang="en-US" altLang="zh-CN" sz="1600" b="1" i="1" smtClean="0">
                            <a:latin typeface="Cambria Math" charset="0"/>
                          </a:rPr>
                        </m:ctrlPr>
                      </m:sSubPr>
                      <m:e>
                        <m:r>
                          <a:rPr lang="en-US" altLang="zh-CN" sz="1600" b="1" i="1" smtClean="0">
                            <a:latin typeface="Cambria Math" panose="02040503050406030204" pitchFamily="18" charset="0"/>
                          </a:rPr>
                          <m:t>𝒖</m:t>
                        </m:r>
                      </m:e>
                      <m:sub>
                        <m:r>
                          <a:rPr lang="en-US" altLang="zh-CN" sz="1600" b="1" i="1" smtClean="0">
                            <a:latin typeface="Cambria Math" panose="02040503050406030204" pitchFamily="18" charset="0"/>
                          </a:rPr>
                          <m:t>𝒊</m:t>
                        </m:r>
                      </m:sub>
                    </m:sSub>
                  </m:oMath>
                </a14:m>
                <a:r>
                  <a:rPr lang="en-US" altLang="zh-CN" sz="1600" dirty="0"/>
                  <a:t> </a:t>
                </a:r>
                <a:r>
                  <a:rPr lang="zh-CN" altLang="en-US" sz="1600" dirty="0"/>
                  <a:t>在</a:t>
                </a:r>
                <a:r>
                  <a:rPr lang="en-US" altLang="zh-CN" sz="1600" dirty="0"/>
                  <a:t>[0,1]</a:t>
                </a:r>
                <a:r>
                  <a:rPr lang="zh-CN" altLang="en-US" sz="1600" dirty="0"/>
                  <a:t>之间均匀随机采样</a:t>
                </a:r>
                <a:endParaRPr lang="en-US" altLang="zh-CN" sz="1600" dirty="0"/>
              </a:p>
            </p:txBody>
          </p:sp>
        </mc:Choice>
        <mc:Fallback xmlns="">
          <p:sp>
            <p:nvSpPr>
              <p:cNvPr id="17" name="文本框 16">
                <a:extLst>
                  <a:ext uri="{FF2B5EF4-FFF2-40B4-BE49-F238E27FC236}">
                    <a16:creationId xmlns:a16="http://schemas.microsoft.com/office/drawing/2014/main" id="{962A65AB-ABF0-4DA3-965F-B23905EA536F}"/>
                  </a:ext>
                </a:extLst>
              </p:cNvPr>
              <p:cNvSpPr txBox="1">
                <a:spLocks noRot="1" noChangeAspect="1" noMove="1" noResize="1" noEditPoints="1" noAdjustHandles="1" noChangeArrowheads="1" noChangeShapeType="1" noTextEdit="1"/>
              </p:cNvSpPr>
              <p:nvPr/>
            </p:nvSpPr>
            <p:spPr>
              <a:xfrm>
                <a:off x="1560945" y="4274593"/>
                <a:ext cx="8562109" cy="347403"/>
              </a:xfrm>
              <a:prstGeom prst="rect">
                <a:avLst/>
              </a:prstGeom>
              <a:blipFill>
                <a:blip r:embed="rId2"/>
                <a:stretch>
                  <a:fillRect t="-1754" b="-22807"/>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xmlns="" id="{6EAEBB26-1988-4B2A-AD8C-1BF0952A5546}"/>
              </a:ext>
            </a:extLst>
          </p:cNvPr>
          <p:cNvSpPr/>
          <p:nvPr/>
        </p:nvSpPr>
        <p:spPr>
          <a:xfrm>
            <a:off x="1477819" y="2572737"/>
            <a:ext cx="1018227" cy="369332"/>
          </a:xfrm>
          <a:prstGeom prst="rect">
            <a:avLst/>
          </a:prstGeom>
        </p:spPr>
        <p:txBody>
          <a:bodyPr wrap="none">
            <a:spAutoFit/>
          </a:bodyPr>
          <a:lstStyle/>
          <a:p>
            <a:r>
              <a:rPr lang="en-US" altLang="zh-CN" b="1" dirty="0">
                <a:latin typeface="NimbusRomNo9L-Regu"/>
              </a:rPr>
              <a:t>MP-TS  </a:t>
            </a:r>
            <a:endParaRPr lang="zh-CN" altLang="en-US" b="1" dirty="0"/>
          </a:p>
        </p:txBody>
      </p:sp>
      <p:sp>
        <p:nvSpPr>
          <p:cNvPr id="2" name="矩形 1"/>
          <p:cNvSpPr/>
          <p:nvPr/>
        </p:nvSpPr>
        <p:spPr>
          <a:xfrm>
            <a:off x="1713186" y="3100500"/>
            <a:ext cx="6096000" cy="338554"/>
          </a:xfrm>
          <a:prstGeom prst="rect">
            <a:avLst/>
          </a:prstGeom>
        </p:spPr>
        <p:txBody>
          <a:bodyPr>
            <a:spAutoFit/>
          </a:bodyPr>
          <a:lstStyle/>
          <a:p>
            <a:r>
              <a:rPr lang="en-US" altLang="zh-CN" sz="1600" dirty="0">
                <a:latin typeface="NimbusRomNo9L" charset="0"/>
              </a:rPr>
              <a:t>MP-TS</a:t>
            </a:r>
            <a:r>
              <a:rPr lang="zh-CN" altLang="en-US" sz="1600" dirty="0">
                <a:latin typeface="NimbusRomNo9L" charset="0"/>
              </a:rPr>
              <a:t>选择根据</a:t>
            </a:r>
            <a:r>
              <a:rPr lang="en-US" altLang="zh-CN" sz="1600" dirty="0">
                <a:latin typeface="NimbusRomNo9L" charset="0"/>
              </a:rPr>
              <a:t>Beta</a:t>
            </a:r>
            <a:r>
              <a:rPr lang="zh-CN" altLang="en-US" sz="1600" dirty="0">
                <a:latin typeface="NimbusRomNo9L" charset="0"/>
              </a:rPr>
              <a:t>分布采样后验样本排名的前</a:t>
            </a:r>
            <a:r>
              <a:rPr lang="en-US" altLang="zh-CN" sz="1600" dirty="0" smtClean="0">
                <a:latin typeface="NimbusRomNo9L" charset="0"/>
              </a:rPr>
              <a:t>4</a:t>
            </a:r>
            <a:r>
              <a:rPr lang="zh-CN" altLang="en-US" sz="1600" dirty="0" smtClean="0">
                <a:latin typeface="NimbusRomNo9L" charset="0"/>
              </a:rPr>
              <a:t>名</a:t>
            </a:r>
            <a:r>
              <a:rPr lang="en-US" altLang="zh-CN" sz="1600" dirty="0" smtClean="0">
                <a:latin typeface="NimbusRomNo9L" charset="0"/>
              </a:rPr>
              <a:t>arm</a:t>
            </a:r>
            <a:endParaRPr lang="en-US" altLang="zh-CN" sz="1600" dirty="0"/>
          </a:p>
        </p:txBody>
      </p:sp>
      <p:sp>
        <p:nvSpPr>
          <p:cNvPr id="3" name="矩形 2"/>
          <p:cNvSpPr/>
          <p:nvPr/>
        </p:nvSpPr>
        <p:spPr>
          <a:xfrm>
            <a:off x="2625639" y="2551675"/>
            <a:ext cx="3114955" cy="369332"/>
          </a:xfrm>
          <a:prstGeom prst="rect">
            <a:avLst/>
          </a:prstGeom>
        </p:spPr>
        <p:txBody>
          <a:bodyPr wrap="none">
            <a:spAutoFit/>
          </a:bodyPr>
          <a:lstStyle/>
          <a:p>
            <a:r>
              <a:rPr lang="en-US" altLang="zh-CN" i="1">
                <a:latin typeface="NimbusRomNo9L" charset="0"/>
              </a:rPr>
              <a:t>multi-play Thompson sampling </a:t>
            </a:r>
            <a:endParaRPr lang="en-US" altLang="zh-CN"/>
          </a:p>
        </p:txBody>
      </p:sp>
    </p:spTree>
    <p:extLst>
      <p:ext uri="{BB962C8B-B14F-4D97-AF65-F5344CB8AC3E}">
        <p14:creationId xmlns:p14="http://schemas.microsoft.com/office/powerpoint/2010/main" val="30718056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 xmlns:a16="http://schemas.microsoft.com/office/drawing/2014/main" id="{68B9AB2C-AF3F-4BB6-8556-8C06707C2B15}"/>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 xmlns:a16="http://schemas.microsoft.com/office/drawing/2014/main" id="{EC3FA3BC-4EC1-4528-8B88-F8FF3F708BB3}"/>
              </a:ext>
            </a:extLst>
          </p:cNvPr>
          <p:cNvSpPr txBox="1"/>
          <p:nvPr/>
        </p:nvSpPr>
        <p:spPr>
          <a:xfrm>
            <a:off x="1126837" y="562823"/>
            <a:ext cx="7001163" cy="923330"/>
          </a:xfrm>
          <a:prstGeom prst="rect">
            <a:avLst/>
          </a:prstGeom>
          <a:noFill/>
        </p:spPr>
        <p:txBody>
          <a:bodyPr wrap="square" rtlCol="0">
            <a:spAutoFit/>
          </a:bodyPr>
          <a:lstStyle/>
          <a:p>
            <a:r>
              <a:rPr lang="en-US" altLang="zh-CN" dirty="0">
                <a:solidFill>
                  <a:srgbClr val="0070C0"/>
                </a:solidFill>
              </a:rPr>
              <a:t>Stability-guaranteed Crowdsourced Transcoding - experiment</a:t>
            </a:r>
            <a:endParaRPr lang="zh-CN" altLang="en-US" dirty="0">
              <a:solidFill>
                <a:srgbClr val="0070C0"/>
              </a:solidFill>
            </a:endParaRPr>
          </a:p>
          <a:p>
            <a:endParaRPr lang="en-US" altLang="zh-CN" dirty="0">
              <a:solidFill>
                <a:srgbClr val="002060"/>
              </a:solidFill>
            </a:endParaRPr>
          </a:p>
          <a:p>
            <a:endParaRPr lang="zh-CN" altLang="en-US" dirty="0">
              <a:solidFill>
                <a:srgbClr val="002060"/>
              </a:solidFill>
            </a:endParaRPr>
          </a:p>
        </p:txBody>
      </p:sp>
      <p:pic>
        <p:nvPicPr>
          <p:cNvPr id="16" name="图片 15"/>
          <p:cNvPicPr>
            <a:picLocks noChangeAspect="1"/>
          </p:cNvPicPr>
          <p:nvPr/>
        </p:nvPicPr>
        <p:blipFill>
          <a:blip r:embed="rId2"/>
          <a:stretch>
            <a:fillRect/>
          </a:stretch>
        </p:blipFill>
        <p:spPr>
          <a:xfrm>
            <a:off x="1504293" y="1130081"/>
            <a:ext cx="2759009" cy="2443436"/>
          </a:xfrm>
          <a:prstGeom prst="rect">
            <a:avLst/>
          </a:prstGeom>
        </p:spPr>
      </p:pic>
      <p:pic>
        <p:nvPicPr>
          <p:cNvPr id="18" name="图片 17"/>
          <p:cNvPicPr>
            <a:picLocks noChangeAspect="1"/>
          </p:cNvPicPr>
          <p:nvPr/>
        </p:nvPicPr>
        <p:blipFill>
          <a:blip r:embed="rId3"/>
          <a:stretch>
            <a:fillRect/>
          </a:stretch>
        </p:blipFill>
        <p:spPr>
          <a:xfrm>
            <a:off x="1504293" y="3902844"/>
            <a:ext cx="3029266" cy="2561020"/>
          </a:xfrm>
          <a:prstGeom prst="rect">
            <a:avLst/>
          </a:prstGeom>
        </p:spPr>
      </p:pic>
      <p:pic>
        <p:nvPicPr>
          <p:cNvPr id="19" name="图片 18"/>
          <p:cNvPicPr>
            <a:picLocks noChangeAspect="1"/>
          </p:cNvPicPr>
          <p:nvPr/>
        </p:nvPicPr>
        <p:blipFill>
          <a:blip r:embed="rId4"/>
          <a:stretch>
            <a:fillRect/>
          </a:stretch>
        </p:blipFill>
        <p:spPr>
          <a:xfrm>
            <a:off x="5428375" y="1158941"/>
            <a:ext cx="2699625" cy="2385715"/>
          </a:xfrm>
          <a:prstGeom prst="rect">
            <a:avLst/>
          </a:prstGeom>
        </p:spPr>
      </p:pic>
      <p:pic>
        <p:nvPicPr>
          <p:cNvPr id="20" name="图片 19"/>
          <p:cNvPicPr>
            <a:picLocks noChangeAspect="1"/>
          </p:cNvPicPr>
          <p:nvPr/>
        </p:nvPicPr>
        <p:blipFill>
          <a:blip r:embed="rId5"/>
          <a:stretch>
            <a:fillRect/>
          </a:stretch>
        </p:blipFill>
        <p:spPr>
          <a:xfrm>
            <a:off x="5428375" y="3934374"/>
            <a:ext cx="3090453" cy="2629338"/>
          </a:xfrm>
          <a:prstGeom prst="rect">
            <a:avLst/>
          </a:prstGeom>
        </p:spPr>
      </p:pic>
    </p:spTree>
    <p:extLst>
      <p:ext uri="{BB962C8B-B14F-4D97-AF65-F5344CB8AC3E}">
        <p14:creationId xmlns:p14="http://schemas.microsoft.com/office/powerpoint/2010/main" val="7130615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E8723C38-F567-45C3-B879-CD6CCBB78453}"/>
              </a:ext>
            </a:extLst>
          </p:cNvPr>
          <p:cNvCxnSpPr/>
          <p:nvPr/>
        </p:nvCxnSpPr>
        <p:spPr>
          <a:xfrm>
            <a:off x="0" y="656948"/>
            <a:ext cx="12192000" cy="0"/>
          </a:xfrm>
          <a:prstGeom prst="line">
            <a:avLst/>
          </a:prstGeom>
          <a:ln w="38100">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xmlns="" id="{3D5C3B73-DA18-4088-BA45-9C911928E800}"/>
              </a:ext>
            </a:extLst>
          </p:cNvPr>
          <p:cNvCxnSpPr>
            <a:cxnSpLocks/>
          </p:cNvCxnSpPr>
          <p:nvPr/>
        </p:nvCxnSpPr>
        <p:spPr>
          <a:xfrm flipH="1">
            <a:off x="0" y="0"/>
            <a:ext cx="2636670" cy="342900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62F2EA6D-E572-4C2C-889B-CA347364FC8E}"/>
              </a:ext>
            </a:extLst>
          </p:cNvPr>
          <p:cNvSpPr txBox="1"/>
          <p:nvPr/>
        </p:nvSpPr>
        <p:spPr>
          <a:xfrm>
            <a:off x="2545069" y="2787936"/>
            <a:ext cx="9786152" cy="584775"/>
          </a:xfrm>
          <a:prstGeom prst="rect">
            <a:avLst/>
          </a:prstGeom>
          <a:noFill/>
        </p:spPr>
        <p:txBody>
          <a:bodyPr wrap="square" rtlCol="0">
            <a:spAutoFit/>
          </a:bodyPr>
          <a:lstStyle/>
          <a:p>
            <a:r>
              <a:rPr lang="en-US" altLang="zh-CN" sz="3200" b="1" dirty="0" smtClean="0"/>
              <a:t>THE</a:t>
            </a:r>
            <a:r>
              <a:rPr lang="zh-CN" altLang="en-US" sz="3200" b="1" dirty="0" smtClean="0"/>
              <a:t>   </a:t>
            </a:r>
            <a:r>
              <a:rPr lang="en-US" altLang="zh-CN" sz="3200" b="1" dirty="0" smtClean="0"/>
              <a:t>END</a:t>
            </a:r>
            <a:endParaRPr lang="zh-CN" altLang="en-US" sz="3200" b="1" dirty="0"/>
          </a:p>
        </p:txBody>
      </p:sp>
      <p:sp>
        <p:nvSpPr>
          <p:cNvPr id="10" name="文本框 9">
            <a:extLst>
              <a:ext uri="{FF2B5EF4-FFF2-40B4-BE49-F238E27FC236}">
                <a16:creationId xmlns:a16="http://schemas.microsoft.com/office/drawing/2014/main" xmlns="" id="{B0F5EAEA-285B-489B-8C43-CEBEAF4B5FC5}"/>
              </a:ext>
            </a:extLst>
          </p:cNvPr>
          <p:cNvSpPr txBox="1"/>
          <p:nvPr/>
        </p:nvSpPr>
        <p:spPr>
          <a:xfrm>
            <a:off x="8087557" y="5514824"/>
            <a:ext cx="3852909" cy="553998"/>
          </a:xfrm>
          <a:prstGeom prst="rect">
            <a:avLst/>
          </a:prstGeom>
          <a:noFill/>
        </p:spPr>
        <p:txBody>
          <a:bodyPr wrap="square" rtlCol="0">
            <a:spAutoFit/>
          </a:bodyPr>
          <a:lstStyle/>
          <a:p>
            <a:pPr algn="ctr"/>
            <a:r>
              <a:rPr lang="zh-CN" altLang="en-US" sz="1000" dirty="0"/>
              <a:t>刘志磊</a:t>
            </a:r>
            <a:endParaRPr lang="en-US" altLang="zh-CN" sz="1000" dirty="0"/>
          </a:p>
          <a:p>
            <a:pPr algn="ctr"/>
            <a:r>
              <a:rPr lang="en-US" altLang="zh-CN" sz="1000" dirty="0">
                <a:hlinkClick r:id="rId2"/>
              </a:rPr>
              <a:t>liuzhilei@iie.ac.cn</a:t>
            </a:r>
            <a:endParaRPr lang="en-US" altLang="zh-CN" sz="1000" dirty="0"/>
          </a:p>
          <a:p>
            <a:pPr algn="ctr"/>
            <a:r>
              <a:rPr lang="zh-CN" altLang="en-US" sz="1000" dirty="0"/>
              <a:t>中科院信息工程研究所</a:t>
            </a:r>
          </a:p>
        </p:txBody>
      </p:sp>
      <p:cxnSp>
        <p:nvCxnSpPr>
          <p:cNvPr id="13" name="直接连接符 12">
            <a:extLst>
              <a:ext uri="{FF2B5EF4-FFF2-40B4-BE49-F238E27FC236}">
                <a16:creationId xmlns:a16="http://schemas.microsoft.com/office/drawing/2014/main" xmlns="" id="{A78AAAFE-69B4-4058-BED5-2807824E99A7}"/>
              </a:ext>
            </a:extLst>
          </p:cNvPr>
          <p:cNvCxnSpPr>
            <a:cxnSpLocks/>
          </p:cNvCxnSpPr>
          <p:nvPr/>
        </p:nvCxnSpPr>
        <p:spPr>
          <a:xfrm flipV="1">
            <a:off x="9650027" y="6068822"/>
            <a:ext cx="2476870" cy="804714"/>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xmlns="" id="{A2968FC6-926D-4FD3-B308-B2E1832CC094}"/>
              </a:ext>
            </a:extLst>
          </p:cNvPr>
          <p:cNvCxnSpPr>
            <a:cxnSpLocks/>
          </p:cNvCxnSpPr>
          <p:nvPr/>
        </p:nvCxnSpPr>
        <p:spPr>
          <a:xfrm flipH="1">
            <a:off x="11465511" y="4447713"/>
            <a:ext cx="726490" cy="2410287"/>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360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68B9AB2C-AF3F-4BB6-8556-8C06707C2B15}"/>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xmlns="" id="{B780E37F-DE44-4862-86E8-41C8ACBA0F7B}"/>
              </a:ext>
            </a:extLst>
          </p:cNvPr>
          <p:cNvSpPr txBox="1"/>
          <p:nvPr/>
        </p:nvSpPr>
        <p:spPr>
          <a:xfrm>
            <a:off x="1260629" y="1310365"/>
            <a:ext cx="9135122" cy="1015663"/>
          </a:xfrm>
          <a:prstGeom prst="rect">
            <a:avLst/>
          </a:prstGeom>
          <a:noFill/>
        </p:spPr>
        <p:txBody>
          <a:bodyPr wrap="square" rtlCol="0">
            <a:spAutoFit/>
          </a:bodyPr>
          <a:lstStyle/>
          <a:p>
            <a:r>
              <a:rPr lang="en-US" altLang="zh-CN" sz="2400" dirty="0">
                <a:solidFill>
                  <a:schemeClr val="accent1">
                    <a:lumMod val="50000"/>
                  </a:schemeClr>
                </a:solidFill>
              </a:rPr>
              <a:t>Multi-level rewards</a:t>
            </a:r>
          </a:p>
          <a:p>
            <a:r>
              <a:rPr lang="en-US" altLang="zh-CN" dirty="0"/>
              <a:t>       </a:t>
            </a:r>
            <a:r>
              <a:rPr lang="zh-CN" altLang="en-US" sz="1600" dirty="0"/>
              <a:t>对于每一个</a:t>
            </a:r>
            <a:r>
              <a:rPr lang="en-US" altLang="zh-CN" sz="1600" dirty="0"/>
              <a:t>arm</a:t>
            </a:r>
            <a:r>
              <a:rPr lang="zh-CN" altLang="en-US" sz="1600" dirty="0"/>
              <a:t>，都有两个层次的奖励，</a:t>
            </a:r>
            <a:r>
              <a:rPr lang="en-US" altLang="zh-CN" sz="1600" dirty="0"/>
              <a:t>level-1</a:t>
            </a:r>
            <a:r>
              <a:rPr lang="zh-CN" altLang="en-US" sz="1600" dirty="0"/>
              <a:t>和</a:t>
            </a:r>
            <a:r>
              <a:rPr lang="en-US" altLang="zh-CN" sz="1600" dirty="0"/>
              <a:t>level-2</a:t>
            </a:r>
            <a:r>
              <a:rPr lang="zh-CN" altLang="en-US" sz="1600" dirty="0"/>
              <a:t>，通过这两个奖励计算出该</a:t>
            </a:r>
            <a:r>
              <a:rPr lang="en-US" altLang="zh-CN" sz="1600" dirty="0"/>
              <a:t>arm</a:t>
            </a:r>
            <a:r>
              <a:rPr lang="zh-CN" altLang="en-US" sz="1600" dirty="0"/>
              <a:t>的复合奖励</a:t>
            </a:r>
          </a:p>
        </p:txBody>
      </p:sp>
      <p:sp>
        <p:nvSpPr>
          <p:cNvPr id="6" name="文本框 5">
            <a:extLst>
              <a:ext uri="{FF2B5EF4-FFF2-40B4-BE49-F238E27FC236}">
                <a16:creationId xmlns:a16="http://schemas.microsoft.com/office/drawing/2014/main" xmlns="" id="{0A3DA342-9934-45DD-BE45-D60765B219D2}"/>
              </a:ext>
            </a:extLst>
          </p:cNvPr>
          <p:cNvSpPr txBox="1"/>
          <p:nvPr/>
        </p:nvSpPr>
        <p:spPr>
          <a:xfrm>
            <a:off x="1589108" y="2396460"/>
            <a:ext cx="9135122" cy="615553"/>
          </a:xfrm>
          <a:prstGeom prst="rect">
            <a:avLst/>
          </a:prstGeom>
          <a:noFill/>
        </p:spPr>
        <p:txBody>
          <a:bodyPr wrap="square" rtlCol="0">
            <a:spAutoFit/>
          </a:bodyPr>
          <a:lstStyle/>
          <a:p>
            <a:r>
              <a:rPr lang="en-US" altLang="zh-CN" sz="1600" dirty="0">
                <a:solidFill>
                  <a:schemeClr val="accent1">
                    <a:lumMod val="50000"/>
                  </a:schemeClr>
                </a:solidFill>
              </a:rPr>
              <a:t>Level-1 reward</a:t>
            </a:r>
          </a:p>
          <a:p>
            <a:r>
              <a:rPr lang="en-US" altLang="zh-CN" dirty="0"/>
              <a:t>       </a:t>
            </a:r>
            <a:r>
              <a:rPr lang="zh-CN" altLang="en-US" sz="1400" dirty="0"/>
              <a:t>该奖励是随机的，并且该值是固定的，各个</a:t>
            </a:r>
            <a:r>
              <a:rPr lang="en-US" altLang="zh-CN" sz="1400" dirty="0"/>
              <a:t>arm</a:t>
            </a:r>
            <a:r>
              <a:rPr lang="zh-CN" altLang="en-US" sz="1400" dirty="0"/>
              <a:t>关于该值是相互独立</a:t>
            </a:r>
            <a:endParaRPr lang="en-US" altLang="zh-CN" sz="1400" dirty="0"/>
          </a:p>
        </p:txBody>
      </p:sp>
      <p:sp>
        <p:nvSpPr>
          <p:cNvPr id="7" name="文本框 6">
            <a:extLst>
              <a:ext uri="{FF2B5EF4-FFF2-40B4-BE49-F238E27FC236}">
                <a16:creationId xmlns:a16="http://schemas.microsoft.com/office/drawing/2014/main" xmlns="" id="{F11A0F25-5D6A-46D8-9775-FDCA40262C69}"/>
              </a:ext>
            </a:extLst>
          </p:cNvPr>
          <p:cNvSpPr txBox="1"/>
          <p:nvPr/>
        </p:nvSpPr>
        <p:spPr>
          <a:xfrm>
            <a:off x="1589108" y="3082445"/>
            <a:ext cx="9135122" cy="615553"/>
          </a:xfrm>
          <a:prstGeom prst="rect">
            <a:avLst/>
          </a:prstGeom>
          <a:noFill/>
        </p:spPr>
        <p:txBody>
          <a:bodyPr wrap="square" rtlCol="0">
            <a:spAutoFit/>
          </a:bodyPr>
          <a:lstStyle/>
          <a:p>
            <a:r>
              <a:rPr lang="en-US" altLang="zh-CN" sz="1600" dirty="0">
                <a:solidFill>
                  <a:schemeClr val="accent1">
                    <a:lumMod val="50000"/>
                  </a:schemeClr>
                </a:solidFill>
              </a:rPr>
              <a:t>Level-2 reward</a:t>
            </a:r>
          </a:p>
          <a:p>
            <a:r>
              <a:rPr lang="en-US" altLang="zh-CN" dirty="0"/>
              <a:t>       </a:t>
            </a:r>
            <a:r>
              <a:rPr lang="zh-CN" altLang="en-US" sz="1400" dirty="0"/>
              <a:t>该奖励是随时间而变化，有界的</a:t>
            </a:r>
            <a:endParaRPr lang="en-US" altLang="zh-CN" sz="1400" dirty="0"/>
          </a:p>
        </p:txBody>
      </p:sp>
      <p:sp>
        <p:nvSpPr>
          <p:cNvPr id="8" name="文本框 7">
            <a:extLst>
              <a:ext uri="{FF2B5EF4-FFF2-40B4-BE49-F238E27FC236}">
                <a16:creationId xmlns:a16="http://schemas.microsoft.com/office/drawing/2014/main" xmlns="" id="{EC3FA3BC-4EC1-4528-8B88-F8FF3F708BB3}"/>
              </a:ext>
            </a:extLst>
          </p:cNvPr>
          <p:cNvSpPr txBox="1"/>
          <p:nvPr/>
        </p:nvSpPr>
        <p:spPr>
          <a:xfrm>
            <a:off x="1126837" y="562823"/>
            <a:ext cx="4572627" cy="369332"/>
          </a:xfrm>
          <a:prstGeom prst="rect">
            <a:avLst/>
          </a:prstGeom>
          <a:noFill/>
        </p:spPr>
        <p:txBody>
          <a:bodyPr wrap="square" rtlCol="0">
            <a:spAutoFit/>
          </a:bodyPr>
          <a:lstStyle/>
          <a:p>
            <a:r>
              <a:rPr lang="en-US" altLang="zh-CN" dirty="0">
                <a:solidFill>
                  <a:srgbClr val="002060"/>
                </a:solidFill>
              </a:rPr>
              <a:t>Introduction</a:t>
            </a:r>
            <a:endParaRPr lang="zh-CN" altLang="en-US" dirty="0">
              <a:solidFill>
                <a:srgbClr val="002060"/>
              </a:solidFill>
            </a:endParaRPr>
          </a:p>
        </p:txBody>
      </p:sp>
      <p:sp>
        <p:nvSpPr>
          <p:cNvPr id="9" name="文本框 8">
            <a:extLst>
              <a:ext uri="{FF2B5EF4-FFF2-40B4-BE49-F238E27FC236}">
                <a16:creationId xmlns:a16="http://schemas.microsoft.com/office/drawing/2014/main" xmlns="" id="{D565F4D1-1672-48B2-8776-84A40EB8B10C}"/>
              </a:ext>
            </a:extLst>
          </p:cNvPr>
          <p:cNvSpPr txBox="1"/>
          <p:nvPr/>
        </p:nvSpPr>
        <p:spPr>
          <a:xfrm>
            <a:off x="1589108" y="3768430"/>
            <a:ext cx="9135122" cy="615553"/>
          </a:xfrm>
          <a:prstGeom prst="rect">
            <a:avLst/>
          </a:prstGeom>
          <a:noFill/>
        </p:spPr>
        <p:txBody>
          <a:bodyPr wrap="square" rtlCol="0">
            <a:spAutoFit/>
          </a:bodyPr>
          <a:lstStyle/>
          <a:p>
            <a:r>
              <a:rPr lang="en-US" altLang="zh-CN" sz="1600" dirty="0">
                <a:solidFill>
                  <a:schemeClr val="accent1">
                    <a:lumMod val="50000"/>
                  </a:schemeClr>
                </a:solidFill>
              </a:rPr>
              <a:t>Compound  reward</a:t>
            </a:r>
          </a:p>
          <a:p>
            <a:r>
              <a:rPr lang="en-US" altLang="zh-CN" dirty="0"/>
              <a:t>       </a:t>
            </a:r>
            <a:r>
              <a:rPr lang="zh-CN" altLang="en-US" sz="1400" dirty="0"/>
              <a:t>该奖励通过</a:t>
            </a:r>
            <a:r>
              <a:rPr lang="en-US" altLang="zh-CN" sz="1400" dirty="0"/>
              <a:t>level-1</a:t>
            </a:r>
            <a:r>
              <a:rPr lang="zh-CN" altLang="en-US" sz="1400" dirty="0"/>
              <a:t>和</a:t>
            </a:r>
            <a:r>
              <a:rPr lang="en-US" altLang="zh-CN" sz="1400" dirty="0"/>
              <a:t>level-2</a:t>
            </a:r>
            <a:r>
              <a:rPr lang="zh-CN" altLang="en-US" sz="1400" dirty="0"/>
              <a:t>综合计算得出</a:t>
            </a:r>
            <a:endParaRPr lang="en-US" altLang="zh-CN" sz="1400" dirty="0"/>
          </a:p>
        </p:txBody>
      </p:sp>
    </p:spTree>
    <p:extLst>
      <p:ext uri="{BB962C8B-B14F-4D97-AF65-F5344CB8AC3E}">
        <p14:creationId xmlns:p14="http://schemas.microsoft.com/office/powerpoint/2010/main" val="1754829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68B9AB2C-AF3F-4BB6-8556-8C06707C2B15}"/>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xmlns="" id="{B780E37F-DE44-4862-86E8-41C8ACBA0F7B}"/>
              </a:ext>
            </a:extLst>
          </p:cNvPr>
          <p:cNvSpPr txBox="1"/>
          <p:nvPr/>
        </p:nvSpPr>
        <p:spPr>
          <a:xfrm>
            <a:off x="1260629" y="1310365"/>
            <a:ext cx="9135122" cy="738664"/>
          </a:xfrm>
          <a:prstGeom prst="rect">
            <a:avLst/>
          </a:prstGeom>
          <a:noFill/>
        </p:spPr>
        <p:txBody>
          <a:bodyPr wrap="square" rtlCol="0">
            <a:spAutoFit/>
          </a:bodyPr>
          <a:lstStyle/>
          <a:p>
            <a:r>
              <a:rPr lang="en-US" altLang="zh-CN" sz="2400" dirty="0">
                <a:solidFill>
                  <a:schemeClr val="accent1">
                    <a:lumMod val="50000"/>
                  </a:schemeClr>
                </a:solidFill>
              </a:rPr>
              <a:t>Select m arms each time slot</a:t>
            </a:r>
          </a:p>
          <a:p>
            <a:r>
              <a:rPr lang="en-US" altLang="zh-CN" dirty="0"/>
              <a:t>       </a:t>
            </a:r>
            <a:r>
              <a:rPr lang="zh-CN" altLang="en-US" sz="1600" dirty="0"/>
              <a:t>在每一个时隙，决策器从</a:t>
            </a:r>
            <a:r>
              <a:rPr lang="en-US" altLang="zh-CN" sz="1600" dirty="0"/>
              <a:t>M</a:t>
            </a:r>
            <a:r>
              <a:rPr lang="zh-CN" altLang="en-US" sz="1600" dirty="0"/>
              <a:t>个</a:t>
            </a:r>
            <a:r>
              <a:rPr lang="en-US" altLang="zh-CN" sz="1600" dirty="0"/>
              <a:t>arms</a:t>
            </a:r>
            <a:r>
              <a:rPr lang="zh-CN" altLang="en-US" sz="1600" dirty="0"/>
              <a:t>中选择</a:t>
            </a:r>
            <a:r>
              <a:rPr lang="en-US" altLang="zh-CN" sz="1600" dirty="0"/>
              <a:t>m</a:t>
            </a:r>
            <a:r>
              <a:rPr lang="zh-CN" altLang="en-US" sz="1600" dirty="0"/>
              <a:t>个</a:t>
            </a:r>
            <a:r>
              <a:rPr lang="en-US" altLang="zh-CN" sz="1600" dirty="0"/>
              <a:t>arms</a:t>
            </a:r>
            <a:r>
              <a:rPr lang="zh-CN" altLang="en-US" sz="1600" dirty="0"/>
              <a:t>，获取两个层次的奖励，计算复合奖励</a:t>
            </a:r>
          </a:p>
        </p:txBody>
      </p:sp>
      <p:sp>
        <p:nvSpPr>
          <p:cNvPr id="8" name="文本框 7">
            <a:extLst>
              <a:ext uri="{FF2B5EF4-FFF2-40B4-BE49-F238E27FC236}">
                <a16:creationId xmlns:a16="http://schemas.microsoft.com/office/drawing/2014/main" xmlns="" id="{EC3FA3BC-4EC1-4528-8B88-F8FF3F708BB3}"/>
              </a:ext>
            </a:extLst>
          </p:cNvPr>
          <p:cNvSpPr txBox="1"/>
          <p:nvPr/>
        </p:nvSpPr>
        <p:spPr>
          <a:xfrm>
            <a:off x="1126837" y="562823"/>
            <a:ext cx="4572627" cy="369332"/>
          </a:xfrm>
          <a:prstGeom prst="rect">
            <a:avLst/>
          </a:prstGeom>
          <a:noFill/>
        </p:spPr>
        <p:txBody>
          <a:bodyPr wrap="square" rtlCol="0">
            <a:spAutoFit/>
          </a:bodyPr>
          <a:lstStyle/>
          <a:p>
            <a:r>
              <a:rPr lang="en-US" altLang="zh-CN" dirty="0">
                <a:solidFill>
                  <a:srgbClr val="002060"/>
                </a:solidFill>
              </a:rPr>
              <a:t>Introduction</a:t>
            </a:r>
            <a:endParaRPr lang="zh-CN" altLang="en-US" dirty="0">
              <a:solidFill>
                <a:srgbClr val="002060"/>
              </a:solidFill>
            </a:endParaRPr>
          </a:p>
        </p:txBody>
      </p:sp>
      <p:sp>
        <p:nvSpPr>
          <p:cNvPr id="10" name="文本框 9">
            <a:extLst>
              <a:ext uri="{FF2B5EF4-FFF2-40B4-BE49-F238E27FC236}">
                <a16:creationId xmlns:a16="http://schemas.microsoft.com/office/drawing/2014/main" xmlns="" id="{CC0D4671-0E13-43E5-81A7-DE5B9C0E207B}"/>
              </a:ext>
            </a:extLst>
          </p:cNvPr>
          <p:cNvSpPr txBox="1"/>
          <p:nvPr/>
        </p:nvSpPr>
        <p:spPr>
          <a:xfrm>
            <a:off x="1318339" y="2567226"/>
            <a:ext cx="9135122" cy="984885"/>
          </a:xfrm>
          <a:prstGeom prst="rect">
            <a:avLst/>
          </a:prstGeom>
          <a:noFill/>
        </p:spPr>
        <p:txBody>
          <a:bodyPr wrap="square" rtlCol="0">
            <a:spAutoFit/>
          </a:bodyPr>
          <a:lstStyle/>
          <a:p>
            <a:r>
              <a:rPr lang="en-US" altLang="zh-CN" sz="2400" dirty="0">
                <a:solidFill>
                  <a:schemeClr val="accent1">
                    <a:lumMod val="50000"/>
                  </a:schemeClr>
                </a:solidFill>
              </a:rPr>
              <a:t>Guarantee</a:t>
            </a:r>
          </a:p>
          <a:p>
            <a:r>
              <a:rPr lang="en-US" altLang="zh-CN" sz="1600" dirty="0"/>
              <a:t>      </a:t>
            </a:r>
            <a:r>
              <a:rPr lang="zh-CN" altLang="en-US" sz="1600" dirty="0"/>
              <a:t>为了满足环境最小的要求，设置一个最小的保障阈值</a:t>
            </a:r>
            <a:r>
              <a:rPr lang="el-GR" altLang="zh-CN" sz="1600" i="1" dirty="0"/>
              <a:t>ρ</a:t>
            </a:r>
            <a:r>
              <a:rPr lang="zh-CN" altLang="el-GR" sz="1600" i="1" dirty="0"/>
              <a:t>，</a:t>
            </a:r>
            <a:r>
              <a:rPr lang="zh-CN" altLang="en-US" sz="1600" dirty="0"/>
              <a:t>选择的</a:t>
            </a:r>
            <a:r>
              <a:rPr lang="en-US" altLang="zh-CN" sz="1600" dirty="0"/>
              <a:t>m</a:t>
            </a:r>
            <a:r>
              <a:rPr lang="zh-CN" altLang="en-US" sz="1600" dirty="0"/>
              <a:t>个</a:t>
            </a:r>
            <a:r>
              <a:rPr lang="en-US" altLang="zh-CN" sz="1600" dirty="0"/>
              <a:t>arms</a:t>
            </a:r>
            <a:r>
              <a:rPr lang="zh-CN" altLang="en-US" sz="1600" dirty="0"/>
              <a:t>的总的</a:t>
            </a:r>
            <a:r>
              <a:rPr lang="en-US" altLang="zh-CN" sz="1600" dirty="0"/>
              <a:t>level-1</a:t>
            </a:r>
          </a:p>
          <a:p>
            <a:r>
              <a:rPr lang="zh-CN" altLang="en-US" sz="1600" dirty="0"/>
              <a:t>奖励应该大于这个阈值</a:t>
            </a:r>
          </a:p>
        </p:txBody>
      </p:sp>
      <p:sp>
        <p:nvSpPr>
          <p:cNvPr id="11" name="文本框 10">
            <a:extLst>
              <a:ext uri="{FF2B5EF4-FFF2-40B4-BE49-F238E27FC236}">
                <a16:creationId xmlns:a16="http://schemas.microsoft.com/office/drawing/2014/main" xmlns="" id="{6C8D3F3E-64D5-4B52-9464-140E425BA0D1}"/>
              </a:ext>
            </a:extLst>
          </p:cNvPr>
          <p:cNvSpPr txBox="1"/>
          <p:nvPr/>
        </p:nvSpPr>
        <p:spPr>
          <a:xfrm>
            <a:off x="1380483" y="4070308"/>
            <a:ext cx="9135122" cy="707886"/>
          </a:xfrm>
          <a:prstGeom prst="rect">
            <a:avLst/>
          </a:prstGeom>
          <a:noFill/>
        </p:spPr>
        <p:txBody>
          <a:bodyPr wrap="square" rtlCol="0">
            <a:spAutoFit/>
          </a:bodyPr>
          <a:lstStyle/>
          <a:p>
            <a:r>
              <a:rPr lang="en-US" altLang="zh-CN" sz="2400" dirty="0">
                <a:solidFill>
                  <a:schemeClr val="accent1">
                    <a:lumMod val="50000"/>
                  </a:schemeClr>
                </a:solidFill>
              </a:rPr>
              <a:t>Goal</a:t>
            </a:r>
          </a:p>
          <a:p>
            <a:r>
              <a:rPr lang="en-US" altLang="zh-CN" sz="1600" dirty="0"/>
              <a:t>      </a:t>
            </a:r>
            <a:r>
              <a:rPr lang="zh-CN" altLang="en-US" sz="1600" dirty="0"/>
              <a:t>设计一个策略，在最大化总的复合奖励的同时，保证</a:t>
            </a:r>
            <a:r>
              <a:rPr lang="en-US" altLang="zh-CN" sz="1600" dirty="0"/>
              <a:t>level-1</a:t>
            </a:r>
            <a:r>
              <a:rPr lang="zh-CN" altLang="en-US" sz="1600" dirty="0"/>
              <a:t>的平均总和大于保证阈值</a:t>
            </a:r>
            <a:r>
              <a:rPr lang="el-GR" altLang="zh-CN" sz="1600" i="1" dirty="0"/>
              <a:t>ρ</a:t>
            </a:r>
            <a:endParaRPr lang="zh-CN" altLang="en-US" sz="1600" dirty="0"/>
          </a:p>
        </p:txBody>
      </p:sp>
    </p:spTree>
    <p:extLst>
      <p:ext uri="{BB962C8B-B14F-4D97-AF65-F5344CB8AC3E}">
        <p14:creationId xmlns:p14="http://schemas.microsoft.com/office/powerpoint/2010/main" val="29837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E8723C38-F567-45C3-B879-CD6CCBB78453}"/>
              </a:ext>
            </a:extLst>
          </p:cNvPr>
          <p:cNvCxnSpPr/>
          <p:nvPr/>
        </p:nvCxnSpPr>
        <p:spPr>
          <a:xfrm>
            <a:off x="0" y="656948"/>
            <a:ext cx="12192000" cy="0"/>
          </a:xfrm>
          <a:prstGeom prst="line">
            <a:avLst/>
          </a:prstGeom>
          <a:ln w="38100">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xmlns="" id="{3D5C3B73-DA18-4088-BA45-9C911928E800}"/>
              </a:ext>
            </a:extLst>
          </p:cNvPr>
          <p:cNvCxnSpPr>
            <a:cxnSpLocks/>
          </p:cNvCxnSpPr>
          <p:nvPr/>
        </p:nvCxnSpPr>
        <p:spPr>
          <a:xfrm flipH="1">
            <a:off x="0" y="0"/>
            <a:ext cx="2636670" cy="342900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62F2EA6D-E572-4C2C-889B-CA347364FC8E}"/>
              </a:ext>
            </a:extLst>
          </p:cNvPr>
          <p:cNvSpPr txBox="1"/>
          <p:nvPr/>
        </p:nvSpPr>
        <p:spPr>
          <a:xfrm>
            <a:off x="134644" y="3136612"/>
            <a:ext cx="9786152" cy="584775"/>
          </a:xfrm>
          <a:prstGeom prst="rect">
            <a:avLst/>
          </a:prstGeom>
          <a:noFill/>
        </p:spPr>
        <p:txBody>
          <a:bodyPr wrap="square" rtlCol="0">
            <a:spAutoFit/>
          </a:bodyPr>
          <a:lstStyle/>
          <a:p>
            <a:r>
              <a:rPr lang="en-US" altLang="zh-CN" sz="3200" b="1" dirty="0"/>
              <a:t>          Constrained Multi-Armed Bandit Model</a:t>
            </a:r>
            <a:endParaRPr lang="zh-CN" altLang="en-US" sz="3200" b="1" dirty="0"/>
          </a:p>
        </p:txBody>
      </p:sp>
    </p:spTree>
    <p:extLst>
      <p:ext uri="{BB962C8B-B14F-4D97-AF65-F5344CB8AC3E}">
        <p14:creationId xmlns:p14="http://schemas.microsoft.com/office/powerpoint/2010/main" val="1032375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68B9AB2C-AF3F-4BB6-8556-8C06707C2B15}"/>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EC3FA3BC-4EC1-4528-8B88-F8FF3F708BB3}"/>
              </a:ext>
            </a:extLst>
          </p:cNvPr>
          <p:cNvSpPr txBox="1"/>
          <p:nvPr/>
        </p:nvSpPr>
        <p:spPr>
          <a:xfrm>
            <a:off x="1126837" y="562823"/>
            <a:ext cx="4572627" cy="369332"/>
          </a:xfrm>
          <a:prstGeom prst="rect">
            <a:avLst/>
          </a:prstGeom>
          <a:noFill/>
        </p:spPr>
        <p:txBody>
          <a:bodyPr wrap="square" rtlCol="0">
            <a:spAutoFit/>
          </a:bodyPr>
          <a:lstStyle/>
          <a:p>
            <a:r>
              <a:rPr lang="en-US" altLang="zh-CN" dirty="0">
                <a:solidFill>
                  <a:srgbClr val="002060"/>
                </a:solidFill>
              </a:rPr>
              <a:t>Constrained multi-armed bandit model</a:t>
            </a:r>
            <a:endParaRPr lang="zh-CN" altLang="en-US" dirty="0">
              <a:solidFill>
                <a:srgbClr val="002060"/>
              </a:solidFill>
            </a:endParaRPr>
          </a:p>
        </p:txBody>
      </p:sp>
      <p:sp>
        <p:nvSpPr>
          <p:cNvPr id="3" name="矩形 2">
            <a:extLst>
              <a:ext uri="{FF2B5EF4-FFF2-40B4-BE49-F238E27FC236}">
                <a16:creationId xmlns:a16="http://schemas.microsoft.com/office/drawing/2014/main" xmlns="" id="{8B8A9A87-C1B8-4A31-AE96-1373F04D508B}"/>
              </a:ext>
            </a:extLst>
          </p:cNvPr>
          <p:cNvSpPr/>
          <p:nvPr/>
        </p:nvSpPr>
        <p:spPr>
          <a:xfrm>
            <a:off x="1216600" y="1495408"/>
            <a:ext cx="2218877" cy="461665"/>
          </a:xfrm>
          <a:prstGeom prst="rect">
            <a:avLst/>
          </a:prstGeom>
        </p:spPr>
        <p:txBody>
          <a:bodyPr wrap="none">
            <a:spAutoFit/>
          </a:bodyPr>
          <a:lstStyle/>
          <a:p>
            <a:r>
              <a:rPr lang="en-US" altLang="zh-CN" sz="2400" b="1" dirty="0">
                <a:latin typeface="CMSY10"/>
              </a:rPr>
              <a:t>M</a:t>
            </a:r>
            <a:r>
              <a:rPr lang="en-US" altLang="zh-CN" sz="2400" b="1" dirty="0">
                <a:latin typeface="CMR10"/>
              </a:rPr>
              <a:t>= </a:t>
            </a:r>
            <a:r>
              <a:rPr lang="en-US" altLang="zh-CN" sz="2400" dirty="0">
                <a:latin typeface="CMSY10"/>
              </a:rPr>
              <a:t>{</a:t>
            </a:r>
            <a:r>
              <a:rPr lang="en-US" altLang="zh-CN" sz="2400" dirty="0">
                <a:latin typeface="CMR10"/>
              </a:rPr>
              <a:t>1</a:t>
            </a:r>
            <a:r>
              <a:rPr lang="en-US" altLang="zh-CN" sz="2400" dirty="0">
                <a:latin typeface="CMMI10"/>
              </a:rPr>
              <a:t>, . . . , M</a:t>
            </a:r>
            <a:r>
              <a:rPr lang="en-US" altLang="zh-CN" sz="2400" dirty="0">
                <a:latin typeface="CMSY10"/>
              </a:rPr>
              <a:t>}</a:t>
            </a:r>
            <a:endParaRPr lang="zh-CN" altLang="en-US" sz="24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xmlns="" id="{BFB16DD2-38A0-4E54-963E-8975B18DDE72}"/>
                  </a:ext>
                </a:extLst>
              </p:cNvPr>
              <p:cNvSpPr txBox="1"/>
              <p:nvPr/>
            </p:nvSpPr>
            <p:spPr>
              <a:xfrm>
                <a:off x="1420426" y="2032987"/>
                <a:ext cx="9676660" cy="369332"/>
              </a:xfrm>
              <a:prstGeom prst="rect">
                <a:avLst/>
              </a:prstGeom>
              <a:noFill/>
            </p:spPr>
            <p:txBody>
              <a:bodyPr wrap="square" rtlCol="0">
                <a:spAutoFit/>
              </a:bodyPr>
              <a:lstStyle/>
              <a:p>
                <a:r>
                  <a:rPr lang="zh-CN" altLang="en-US" sz="1600" dirty="0"/>
                  <a:t>该向量用来表示</a:t>
                </a:r>
                <a:r>
                  <a:rPr lang="en-US" altLang="zh-CN" sz="1600" dirty="0"/>
                  <a:t>M</a:t>
                </a:r>
                <a:r>
                  <a:rPr lang="zh-CN" altLang="en-US" sz="1600" dirty="0"/>
                  <a:t>个</a:t>
                </a:r>
                <a:r>
                  <a:rPr lang="en-US" altLang="zh-CN" sz="1600" dirty="0"/>
                  <a:t>arm</a:t>
                </a:r>
                <a:r>
                  <a:rPr lang="zh-CN" altLang="en-US" sz="1600" dirty="0"/>
                  <a:t>，每一个</a:t>
                </a:r>
                <a:r>
                  <a:rPr lang="en-US" altLang="zh-CN" sz="1600" dirty="0"/>
                  <a:t>arm</a:t>
                </a:r>
                <a:r>
                  <a:rPr lang="zh-CN" altLang="en-US" sz="1600" dirty="0"/>
                  <a:t>都和两个未知的随机</a:t>
                </a:r>
                <a:r>
                  <a:rPr lang="zh-CN" altLang="en-US" sz="1600" dirty="0" smtClean="0"/>
                  <a:t>进程</a:t>
                </a:r>
                <a14:m>
                  <m:oMath xmlns:m="http://schemas.openxmlformats.org/officeDocument/2006/math">
                    <m:sSub>
                      <m:sSubPr>
                        <m:ctrlPr>
                          <a:rPr lang="en-US" altLang="zh-CN" sz="1600" i="1">
                            <a:latin typeface="Cambria Math" charset="0"/>
                          </a:rPr>
                        </m:ctrlPr>
                      </m:sSubPr>
                      <m:e>
                        <m:r>
                          <m:rPr>
                            <m:sty m:val="p"/>
                          </m:rPr>
                          <a:rPr lang="en-US" altLang="zh-CN" sz="1600" i="1">
                            <a:latin typeface="Cambria Math" panose="02040503050406030204" pitchFamily="18" charset="0"/>
                          </a:rPr>
                          <m:t>U</m:t>
                        </m:r>
                      </m:e>
                      <m:sub>
                        <m:r>
                          <m:rPr>
                            <m:sty m:val="p"/>
                          </m:rPr>
                          <a:rPr lang="en-US" altLang="zh-CN" sz="1600" i="1">
                            <a:latin typeface="Cambria Math" panose="02040503050406030204" pitchFamily="18" charset="0"/>
                          </a:rPr>
                          <m:t>i</m:t>
                        </m:r>
                      </m:sub>
                    </m:sSub>
                    <m:d>
                      <m:dPr>
                        <m:ctrlPr>
                          <a:rPr lang="en-US" altLang="zh-CN" sz="1600" i="1">
                            <a:latin typeface="Cambria Math" charset="0"/>
                          </a:rPr>
                        </m:ctrlPr>
                      </m:dPr>
                      <m:e>
                        <m:r>
                          <a:rPr lang="en-US" altLang="zh-CN" sz="1600" i="1">
                            <a:latin typeface="Cambria Math" panose="02040503050406030204" pitchFamily="18" charset="0"/>
                          </a:rPr>
                          <m:t>𝑡</m:t>
                        </m:r>
                      </m:e>
                    </m:d>
                  </m:oMath>
                </a14:m>
                <a:r>
                  <a:rPr lang="zh-CN" altLang="en-US" sz="1600" dirty="0" smtClean="0"/>
                  <a:t>和</a:t>
                </a:r>
                <a14:m>
                  <m:oMath xmlns:m="http://schemas.openxmlformats.org/officeDocument/2006/math">
                    <m:sSub>
                      <m:sSubPr>
                        <m:ctrlPr>
                          <a:rPr lang="en-US" altLang="zh-CN" sz="1600" i="1">
                            <a:latin typeface="Cambria Math" charset="0"/>
                          </a:rPr>
                        </m:ctrlPr>
                      </m:sSubPr>
                      <m:e>
                        <m:r>
                          <m:rPr>
                            <m:sty m:val="p"/>
                          </m:rPr>
                          <a:rPr lang="en-US" altLang="zh-CN" sz="1600" i="1" smtClean="0">
                            <a:latin typeface="Cambria Math" charset="0"/>
                          </a:rPr>
                          <m:t>V</m:t>
                        </m:r>
                      </m:e>
                      <m:sub>
                        <m:r>
                          <m:rPr>
                            <m:sty m:val="p"/>
                          </m:rPr>
                          <a:rPr lang="en-US" altLang="zh-CN" sz="1600" i="1">
                            <a:latin typeface="Cambria Math" panose="02040503050406030204" pitchFamily="18" charset="0"/>
                          </a:rPr>
                          <m:t>i</m:t>
                        </m:r>
                      </m:sub>
                    </m:sSub>
                    <m:d>
                      <m:dPr>
                        <m:ctrlPr>
                          <a:rPr lang="en-US" altLang="zh-CN" sz="1600" i="1">
                            <a:latin typeface="Cambria Math" charset="0"/>
                          </a:rPr>
                        </m:ctrlPr>
                      </m:dPr>
                      <m:e>
                        <m:r>
                          <a:rPr lang="en-US" altLang="zh-CN" sz="1600" i="1">
                            <a:latin typeface="Cambria Math" panose="02040503050406030204" pitchFamily="18" charset="0"/>
                          </a:rPr>
                          <m:t>𝑡</m:t>
                        </m:r>
                      </m:e>
                    </m:d>
                  </m:oMath>
                </a14:m>
                <a:r>
                  <a:rPr lang="zh-CN" altLang="en-US" sz="1600" dirty="0"/>
                  <a:t>相关联，</a:t>
                </a:r>
                <a:r>
                  <a:rPr lang="en-US" altLang="zh-CN" dirty="0"/>
                  <a:t>t = 1, . . . , T</a:t>
                </a:r>
                <a:endParaRPr lang="zh-CN" altLang="en-US" sz="1600" dirty="0"/>
              </a:p>
            </p:txBody>
          </p:sp>
        </mc:Choice>
        <mc:Fallback xmlns="">
          <p:sp>
            <p:nvSpPr>
              <p:cNvPr id="5" name="文本框 4">
                <a:extLst>
                  <a:ext uri="{FF2B5EF4-FFF2-40B4-BE49-F238E27FC236}">
                    <a16:creationId xmlns:a16="http://schemas.microsoft.com/office/drawing/2014/main" xmlns="" id="{BFB16DD2-38A0-4E54-963E-8975B18DDE72}"/>
                  </a:ext>
                </a:extLst>
              </p:cNvPr>
              <p:cNvSpPr txBox="1">
                <a:spLocks noRot="1" noChangeAspect="1" noMove="1" noResize="1" noEditPoints="1" noAdjustHandles="1" noChangeArrowheads="1" noChangeShapeType="1" noTextEdit="1"/>
              </p:cNvSpPr>
              <p:nvPr/>
            </p:nvSpPr>
            <p:spPr>
              <a:xfrm>
                <a:off x="1420426" y="2032987"/>
                <a:ext cx="9676660" cy="369332"/>
              </a:xfrm>
              <a:prstGeom prst="rect">
                <a:avLst/>
              </a:prstGeom>
              <a:blipFill rotWithShape="0">
                <a:blip r:embed="rId2"/>
                <a:stretch>
                  <a:fillRect l="-315"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xmlns="" id="{D52113C5-ADF2-47F6-8C51-17132D76FEBC}"/>
                  </a:ext>
                </a:extLst>
              </p:cNvPr>
              <p:cNvSpPr/>
              <p:nvPr/>
            </p:nvSpPr>
            <p:spPr>
              <a:xfrm>
                <a:off x="1216600" y="2596239"/>
                <a:ext cx="97545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latin typeface="Cambria Math" charset="0"/>
                            </a:rPr>
                          </m:ctrlPr>
                        </m:sSubPr>
                        <m:e>
                          <m:r>
                            <a:rPr lang="en-US" altLang="zh-CN" sz="2400" b="1" i="1">
                              <a:latin typeface="Cambria Math" panose="02040503050406030204" pitchFamily="18" charset="0"/>
                            </a:rPr>
                            <m:t>𝑼</m:t>
                          </m:r>
                        </m:e>
                        <m:sub>
                          <m:r>
                            <a:rPr lang="en-US" altLang="zh-CN" sz="2400" b="1" i="1">
                              <a:latin typeface="Cambria Math" panose="02040503050406030204" pitchFamily="18" charset="0"/>
                            </a:rPr>
                            <m:t>𝒊</m:t>
                          </m:r>
                        </m:sub>
                      </m:sSub>
                      <m:d>
                        <m:dPr>
                          <m:ctrlPr>
                            <a:rPr lang="en-US" altLang="zh-CN" sz="2400" b="1" i="1">
                              <a:latin typeface="Cambria Math" charset="0"/>
                            </a:rPr>
                          </m:ctrlPr>
                        </m:dPr>
                        <m:e>
                          <m:r>
                            <a:rPr lang="en-US" altLang="zh-CN" sz="2400" b="1" i="1">
                              <a:latin typeface="Cambria Math" panose="02040503050406030204" pitchFamily="18" charset="0"/>
                            </a:rPr>
                            <m:t>𝒕</m:t>
                          </m:r>
                        </m:e>
                      </m:d>
                    </m:oMath>
                  </m:oMathPara>
                </a14:m>
                <a:endParaRPr lang="zh-CN" altLang="en-US" sz="2400" b="1" dirty="0"/>
              </a:p>
            </p:txBody>
          </p:sp>
        </mc:Choice>
        <mc:Fallback xmlns="">
          <p:sp>
            <p:nvSpPr>
              <p:cNvPr id="6" name="矩形 5">
                <a:extLst>
                  <a:ext uri="{FF2B5EF4-FFF2-40B4-BE49-F238E27FC236}">
                    <a16:creationId xmlns:a16="http://schemas.microsoft.com/office/drawing/2014/main" xmlns="" id="{D52113C5-ADF2-47F6-8C51-17132D76FEBC}"/>
                  </a:ext>
                </a:extLst>
              </p:cNvPr>
              <p:cNvSpPr>
                <a:spLocks noRot="1" noChangeAspect="1" noMove="1" noResize="1" noEditPoints="1" noAdjustHandles="1" noChangeArrowheads="1" noChangeShapeType="1" noTextEdit="1"/>
              </p:cNvSpPr>
              <p:nvPr/>
            </p:nvSpPr>
            <p:spPr>
              <a:xfrm>
                <a:off x="1216600" y="2596239"/>
                <a:ext cx="975459" cy="461665"/>
              </a:xfrm>
              <a:prstGeom prst="rect">
                <a:avLst/>
              </a:prstGeom>
              <a:blipFill rotWithShape="0">
                <a:blip r:embed="rId3"/>
                <a:stretch>
                  <a:fillRect b="-1316"/>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xmlns="" id="{969A3F07-7C00-4BBB-A2CA-42428523169B}"/>
              </a:ext>
            </a:extLst>
          </p:cNvPr>
          <p:cNvSpPr txBox="1"/>
          <p:nvPr/>
        </p:nvSpPr>
        <p:spPr>
          <a:xfrm>
            <a:off x="1420426" y="3203291"/>
            <a:ext cx="6977850" cy="338554"/>
          </a:xfrm>
          <a:prstGeom prst="rect">
            <a:avLst/>
          </a:prstGeom>
          <a:noFill/>
        </p:spPr>
        <p:txBody>
          <a:bodyPr wrap="square" rtlCol="0">
            <a:spAutoFit/>
          </a:bodyPr>
          <a:lstStyle/>
          <a:p>
            <a:r>
              <a:rPr lang="zh-CN" altLang="en-US" sz="1600" dirty="0"/>
              <a:t>表示</a:t>
            </a:r>
            <a:r>
              <a:rPr lang="en-US" altLang="zh-CN" sz="1600" dirty="0"/>
              <a:t>arm </a:t>
            </a:r>
            <a:r>
              <a:rPr lang="en-US" altLang="zh-CN" sz="1600" dirty="0" err="1"/>
              <a:t>i</a:t>
            </a:r>
            <a:r>
              <a:rPr lang="en-US" altLang="zh-CN" sz="1600" dirty="0"/>
              <a:t> </a:t>
            </a:r>
            <a:r>
              <a:rPr lang="zh-CN" altLang="en-US" sz="1600" dirty="0"/>
              <a:t>的 </a:t>
            </a:r>
            <a:r>
              <a:rPr lang="en-US" altLang="zh-CN" sz="1600" dirty="0"/>
              <a:t>level-1</a:t>
            </a:r>
            <a:r>
              <a:rPr lang="zh-CN" altLang="en-US" sz="1600" dirty="0"/>
              <a:t>奖励，固定的，各个</a:t>
            </a:r>
            <a:r>
              <a:rPr lang="en-US" altLang="zh-CN" sz="1600" dirty="0"/>
              <a:t>arms</a:t>
            </a:r>
            <a:r>
              <a:rPr lang="zh-CN" altLang="en-US" sz="1600" dirty="0"/>
              <a:t>之间相互独立</a:t>
            </a: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xmlns="" id="{79D2FDE5-05CB-4202-BEEB-BB412D7710B8}"/>
                  </a:ext>
                </a:extLst>
              </p:cNvPr>
              <p:cNvSpPr/>
              <p:nvPr/>
            </p:nvSpPr>
            <p:spPr>
              <a:xfrm>
                <a:off x="1281521" y="3723197"/>
                <a:ext cx="9514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latin typeface="Cambria Math" charset="0"/>
                            </a:rPr>
                          </m:ctrlPr>
                        </m:sSubPr>
                        <m:e>
                          <m:r>
                            <a:rPr lang="en-US" altLang="zh-CN" sz="2400" b="1" i="1" smtClean="0">
                              <a:latin typeface="Cambria Math" charset="0"/>
                            </a:rPr>
                            <m:t>𝑽</m:t>
                          </m:r>
                        </m:e>
                        <m:sub>
                          <m:r>
                            <a:rPr lang="en-US" altLang="zh-CN" sz="2400" b="1" i="1">
                              <a:latin typeface="Cambria Math" panose="02040503050406030204" pitchFamily="18" charset="0"/>
                            </a:rPr>
                            <m:t>𝒊</m:t>
                          </m:r>
                        </m:sub>
                      </m:sSub>
                      <m:d>
                        <m:dPr>
                          <m:ctrlPr>
                            <a:rPr lang="en-US" altLang="zh-CN" sz="2400" b="1" i="1">
                              <a:latin typeface="Cambria Math" charset="0"/>
                            </a:rPr>
                          </m:ctrlPr>
                        </m:dPr>
                        <m:e>
                          <m:r>
                            <a:rPr lang="en-US" altLang="zh-CN" sz="2400" b="1" i="1">
                              <a:latin typeface="Cambria Math" panose="02040503050406030204" pitchFamily="18" charset="0"/>
                            </a:rPr>
                            <m:t>𝒕</m:t>
                          </m:r>
                        </m:e>
                      </m:d>
                    </m:oMath>
                  </m:oMathPara>
                </a14:m>
                <a:endParaRPr lang="zh-CN" altLang="en-US" sz="2400" b="1" dirty="0"/>
              </a:p>
            </p:txBody>
          </p:sp>
        </mc:Choice>
        <mc:Fallback xmlns="">
          <p:sp>
            <p:nvSpPr>
              <p:cNvPr id="12" name="矩形 11">
                <a:extLst>
                  <a:ext uri="{FF2B5EF4-FFF2-40B4-BE49-F238E27FC236}">
                    <a16:creationId xmlns:a16="http://schemas.microsoft.com/office/drawing/2014/main" xmlns="" id="{79D2FDE5-05CB-4202-BEEB-BB412D7710B8}"/>
                  </a:ext>
                </a:extLst>
              </p:cNvPr>
              <p:cNvSpPr>
                <a:spLocks noRot="1" noChangeAspect="1" noMove="1" noResize="1" noEditPoints="1" noAdjustHandles="1" noChangeArrowheads="1" noChangeShapeType="1" noTextEdit="1"/>
              </p:cNvSpPr>
              <p:nvPr/>
            </p:nvSpPr>
            <p:spPr>
              <a:xfrm>
                <a:off x="1281521" y="3723197"/>
                <a:ext cx="951414" cy="461665"/>
              </a:xfrm>
              <a:prstGeom prst="rect">
                <a:avLst/>
              </a:prstGeom>
              <a:blipFill rotWithShape="0">
                <a:blip r:embed="rId4"/>
                <a:stretch>
                  <a:fillRect b="-2667"/>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xmlns="" id="{EC9660F1-FE85-4159-B660-5498B6A7B69D}"/>
              </a:ext>
            </a:extLst>
          </p:cNvPr>
          <p:cNvSpPr txBox="1"/>
          <p:nvPr/>
        </p:nvSpPr>
        <p:spPr>
          <a:xfrm>
            <a:off x="1420426" y="4342817"/>
            <a:ext cx="6977850" cy="338554"/>
          </a:xfrm>
          <a:prstGeom prst="rect">
            <a:avLst/>
          </a:prstGeom>
          <a:noFill/>
        </p:spPr>
        <p:txBody>
          <a:bodyPr wrap="square" rtlCol="0">
            <a:spAutoFit/>
          </a:bodyPr>
          <a:lstStyle/>
          <a:p>
            <a:r>
              <a:rPr lang="zh-CN" altLang="en-US" sz="1600" dirty="0"/>
              <a:t>表示</a:t>
            </a:r>
            <a:r>
              <a:rPr lang="en-US" altLang="zh-CN" sz="1600" dirty="0"/>
              <a:t>arm </a:t>
            </a:r>
            <a:r>
              <a:rPr lang="en-US" altLang="zh-CN" sz="1600" dirty="0" err="1"/>
              <a:t>i</a:t>
            </a:r>
            <a:r>
              <a:rPr lang="en-US" altLang="zh-CN" sz="1600" dirty="0"/>
              <a:t> </a:t>
            </a:r>
            <a:r>
              <a:rPr lang="zh-CN" altLang="en-US" sz="1600" dirty="0"/>
              <a:t>的 </a:t>
            </a:r>
            <a:r>
              <a:rPr lang="en-US" altLang="zh-CN" sz="1600" dirty="0"/>
              <a:t>level-2</a:t>
            </a:r>
            <a:r>
              <a:rPr lang="zh-CN" altLang="en-US" sz="1600" dirty="0"/>
              <a:t>奖励，非固定的，各个</a:t>
            </a:r>
            <a:r>
              <a:rPr lang="en-US" altLang="zh-CN" sz="1600" dirty="0"/>
              <a:t>arms</a:t>
            </a:r>
            <a:r>
              <a:rPr lang="zh-CN" altLang="en-US" sz="1600" dirty="0"/>
              <a:t>之间都是有界的</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xmlns="" id="{95F8AD90-9A17-4AD1-919C-DAEACDCCECCC}"/>
                  </a:ext>
                </a:extLst>
              </p:cNvPr>
              <p:cNvSpPr txBox="1"/>
              <p:nvPr/>
            </p:nvSpPr>
            <p:spPr>
              <a:xfrm>
                <a:off x="1523373" y="5131293"/>
                <a:ext cx="5476517" cy="369332"/>
              </a:xfrm>
              <a:prstGeom prst="rect">
                <a:avLst/>
              </a:prstGeom>
              <a:noFill/>
            </p:spPr>
            <p:txBody>
              <a:bodyPr wrap="square" rtlCol="0">
                <a:spAutoFit/>
              </a:bodyPr>
              <a:lstStyle/>
              <a:p>
                <a:r>
                  <a:rPr lang="zh-CN" altLang="en-US" dirty="0" smtClean="0">
                    <a:solidFill>
                      <a:srgbClr val="00B0F0"/>
                    </a:solidFill>
                  </a:rPr>
                  <a:t>同时也假设 </a:t>
                </a:r>
                <a14:m>
                  <m:oMath xmlns:m="http://schemas.openxmlformats.org/officeDocument/2006/math">
                    <m:sSub>
                      <m:sSubPr>
                        <m:ctrlPr>
                          <a:rPr lang="en-US" altLang="zh-CN" i="1">
                            <a:solidFill>
                              <a:srgbClr val="00B0F0"/>
                            </a:solidFill>
                            <a:latin typeface="Cambria Math" charset="0"/>
                          </a:rPr>
                        </m:ctrlPr>
                      </m:sSubPr>
                      <m:e>
                        <m:r>
                          <m:rPr>
                            <m:sty m:val="p"/>
                          </m:rPr>
                          <a:rPr lang="en-US" altLang="zh-CN" i="1">
                            <a:solidFill>
                              <a:srgbClr val="00B0F0"/>
                            </a:solidFill>
                            <a:latin typeface="Cambria Math" panose="02040503050406030204" pitchFamily="18" charset="0"/>
                          </a:rPr>
                          <m:t>U</m:t>
                        </m:r>
                      </m:e>
                      <m:sub>
                        <m:r>
                          <m:rPr>
                            <m:sty m:val="p"/>
                          </m:rPr>
                          <a:rPr lang="en-US" altLang="zh-CN" i="1">
                            <a:solidFill>
                              <a:srgbClr val="00B0F0"/>
                            </a:solidFill>
                            <a:latin typeface="Cambria Math" panose="02040503050406030204" pitchFamily="18" charset="0"/>
                          </a:rPr>
                          <m:t>i</m:t>
                        </m:r>
                      </m:sub>
                    </m:sSub>
                    <m:d>
                      <m:dPr>
                        <m:ctrlPr>
                          <a:rPr lang="en-US" altLang="zh-CN" i="1">
                            <a:solidFill>
                              <a:srgbClr val="00B0F0"/>
                            </a:solidFill>
                            <a:latin typeface="Cambria Math" charset="0"/>
                          </a:rPr>
                        </m:ctrlPr>
                      </m:dPr>
                      <m:e>
                        <m:r>
                          <a:rPr lang="en-US" altLang="zh-CN" i="1">
                            <a:solidFill>
                              <a:srgbClr val="00B0F0"/>
                            </a:solidFill>
                            <a:latin typeface="Cambria Math" panose="02040503050406030204" pitchFamily="18" charset="0"/>
                          </a:rPr>
                          <m:t>𝑡</m:t>
                        </m:r>
                      </m:e>
                    </m:d>
                  </m:oMath>
                </a14:m>
                <a:r>
                  <a:rPr lang="en-US" altLang="zh-CN" dirty="0">
                    <a:solidFill>
                      <a:srgbClr val="00B0F0"/>
                    </a:solidFill>
                  </a:rPr>
                  <a:t> </a:t>
                </a:r>
                <a:r>
                  <a:rPr lang="zh-CN" altLang="en-US" dirty="0">
                    <a:solidFill>
                      <a:srgbClr val="00B0F0"/>
                    </a:solidFill>
                  </a:rPr>
                  <a:t>和 </a:t>
                </a:r>
                <a14:m>
                  <m:oMath xmlns:m="http://schemas.openxmlformats.org/officeDocument/2006/math">
                    <m:sSub>
                      <m:sSubPr>
                        <m:ctrlPr>
                          <a:rPr lang="en-US" altLang="zh-CN" i="1">
                            <a:solidFill>
                              <a:srgbClr val="00B0F0"/>
                            </a:solidFill>
                            <a:latin typeface="Cambria Math" charset="0"/>
                          </a:rPr>
                        </m:ctrlPr>
                      </m:sSubPr>
                      <m:e>
                        <m:r>
                          <m:rPr>
                            <m:sty m:val="p"/>
                          </m:rPr>
                          <a:rPr lang="en-US" altLang="zh-CN" i="1" smtClean="0">
                            <a:solidFill>
                              <a:srgbClr val="00B0F0"/>
                            </a:solidFill>
                            <a:latin typeface="Cambria Math" charset="0"/>
                          </a:rPr>
                          <m:t>V</m:t>
                        </m:r>
                      </m:e>
                      <m:sub>
                        <m:r>
                          <m:rPr>
                            <m:sty m:val="p"/>
                          </m:rPr>
                          <a:rPr lang="en-US" altLang="zh-CN" i="1">
                            <a:solidFill>
                              <a:srgbClr val="00B0F0"/>
                            </a:solidFill>
                            <a:latin typeface="Cambria Math" panose="02040503050406030204" pitchFamily="18" charset="0"/>
                          </a:rPr>
                          <m:t>i</m:t>
                        </m:r>
                      </m:sub>
                    </m:sSub>
                    <m:d>
                      <m:dPr>
                        <m:ctrlPr>
                          <a:rPr lang="en-US" altLang="zh-CN" i="1">
                            <a:solidFill>
                              <a:srgbClr val="00B0F0"/>
                            </a:solidFill>
                            <a:latin typeface="Cambria Math" charset="0"/>
                          </a:rPr>
                        </m:ctrlPr>
                      </m:dPr>
                      <m:e>
                        <m:r>
                          <a:rPr lang="en-US" altLang="zh-CN" i="1">
                            <a:solidFill>
                              <a:srgbClr val="00B0F0"/>
                            </a:solidFill>
                            <a:latin typeface="Cambria Math" panose="02040503050406030204" pitchFamily="18" charset="0"/>
                          </a:rPr>
                          <m:t>𝑡</m:t>
                        </m:r>
                      </m:e>
                    </m:d>
                  </m:oMath>
                </a14:m>
                <a:r>
                  <a:rPr lang="en-US" altLang="zh-CN" dirty="0" smtClean="0">
                    <a:solidFill>
                      <a:srgbClr val="00B0F0"/>
                    </a:solidFill>
                  </a:rPr>
                  <a:t> </a:t>
                </a:r>
                <a:r>
                  <a:rPr lang="zh-CN" altLang="en-US" dirty="0">
                    <a:solidFill>
                      <a:srgbClr val="00B0F0"/>
                    </a:solidFill>
                  </a:rPr>
                  <a:t>之间是相互独立的</a:t>
                </a:r>
              </a:p>
            </p:txBody>
          </p:sp>
        </mc:Choice>
        <mc:Fallback xmlns="">
          <p:sp>
            <p:nvSpPr>
              <p:cNvPr id="14" name="文本框 13">
                <a:extLst>
                  <a:ext uri="{FF2B5EF4-FFF2-40B4-BE49-F238E27FC236}">
                    <a16:creationId xmlns:a16="http://schemas.microsoft.com/office/drawing/2014/main" xmlns="" id="{95F8AD90-9A17-4AD1-919C-DAEACDCCECCC}"/>
                  </a:ext>
                </a:extLst>
              </p:cNvPr>
              <p:cNvSpPr txBox="1">
                <a:spLocks noRot="1" noChangeAspect="1" noMove="1" noResize="1" noEditPoints="1" noAdjustHandles="1" noChangeArrowheads="1" noChangeShapeType="1" noTextEdit="1"/>
              </p:cNvSpPr>
              <p:nvPr/>
            </p:nvSpPr>
            <p:spPr>
              <a:xfrm>
                <a:off x="1523373" y="5131293"/>
                <a:ext cx="5476517" cy="369332"/>
              </a:xfrm>
              <a:prstGeom prst="rect">
                <a:avLst/>
              </a:prstGeom>
              <a:blipFill rotWithShape="0">
                <a:blip r:embed="rId5"/>
                <a:stretch>
                  <a:fillRect l="-1002"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749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68B9AB2C-AF3F-4BB6-8556-8C06707C2B15}"/>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EC3FA3BC-4EC1-4528-8B88-F8FF3F708BB3}"/>
              </a:ext>
            </a:extLst>
          </p:cNvPr>
          <p:cNvSpPr txBox="1"/>
          <p:nvPr/>
        </p:nvSpPr>
        <p:spPr>
          <a:xfrm>
            <a:off x="1126837" y="562823"/>
            <a:ext cx="4572627" cy="369332"/>
          </a:xfrm>
          <a:prstGeom prst="rect">
            <a:avLst/>
          </a:prstGeom>
          <a:noFill/>
        </p:spPr>
        <p:txBody>
          <a:bodyPr wrap="square" rtlCol="0">
            <a:spAutoFit/>
          </a:bodyPr>
          <a:lstStyle/>
          <a:p>
            <a:r>
              <a:rPr lang="en-US" altLang="zh-CN" dirty="0">
                <a:solidFill>
                  <a:srgbClr val="002060"/>
                </a:solidFill>
              </a:rPr>
              <a:t>Constrained multi-armed bandit model</a:t>
            </a:r>
            <a:endParaRPr lang="zh-CN" altLang="en-US" dirty="0">
              <a:solidFill>
                <a:srgbClr val="002060"/>
              </a:solidFill>
            </a:endParaRP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xmlns="" id="{C5829FA0-3544-4AD5-9294-C68B0932938F}"/>
                  </a:ext>
                </a:extLst>
              </p:cNvPr>
              <p:cNvSpPr/>
              <p:nvPr/>
            </p:nvSpPr>
            <p:spPr>
              <a:xfrm>
                <a:off x="1245393" y="1628597"/>
                <a:ext cx="2556405" cy="369332"/>
              </a:xfrm>
              <a:prstGeom prst="rect">
                <a:avLst/>
              </a:prstGeom>
            </p:spPr>
            <p:txBody>
              <a:bodyPr wrap="none">
                <a:spAutoFit/>
              </a:bodyPr>
              <a:lstStyle/>
              <a:p>
                <a14:m>
                  <m:oMath xmlns:m="http://schemas.openxmlformats.org/officeDocument/2006/math">
                    <m:sSub>
                      <m:sSubPr>
                        <m:ctrlPr>
                          <a:rPr lang="en-US" altLang="zh-CN" i="1" smtClean="0">
                            <a:latin typeface="Cambria Math" charset="0"/>
                          </a:rPr>
                        </m:ctrlPr>
                      </m:sSubPr>
                      <m:e>
                        <m:r>
                          <m:rPr>
                            <m:sty m:val="p"/>
                          </m:rPr>
                          <a:rPr lang="en-US" altLang="zh-CN" i="1">
                            <a:latin typeface="Cambria Math" panose="02040503050406030204" pitchFamily="18" charset="0"/>
                          </a:rPr>
                          <m:t>u</m:t>
                        </m:r>
                      </m:e>
                      <m:sub>
                        <m:r>
                          <a:rPr lang="en-US" altLang="zh-CN" b="0" i="1" smtClean="0">
                            <a:latin typeface="Cambria Math" panose="02040503050406030204" pitchFamily="18" charset="0"/>
                          </a:rPr>
                          <m:t>𝑖</m:t>
                        </m:r>
                      </m:sub>
                    </m:sSub>
                  </m:oMath>
                </a14:m>
                <a:r>
                  <a:rPr lang="en-US" altLang="zh-CN" b="0" i="1" u="none" strike="noStrike" baseline="0" dirty="0">
                    <a:latin typeface="CMMI7"/>
                  </a:rPr>
                  <a:t> </a:t>
                </a:r>
                <a:r>
                  <a:rPr lang="en-US" altLang="zh-CN" dirty="0">
                    <a:latin typeface="CMR10"/>
                  </a:rPr>
                  <a:t>= </a:t>
                </a:r>
                <a:r>
                  <a:rPr lang="en-US" altLang="zh-CN" dirty="0">
                    <a:latin typeface="MSBM10"/>
                  </a:rPr>
                  <a:t>E</a:t>
                </a:r>
                <a:r>
                  <a:rPr lang="en-US" altLang="zh-CN" dirty="0">
                    <a:latin typeface="CMR10"/>
                  </a:rPr>
                  <a:t>[</a:t>
                </a:r>
                <a14:m>
                  <m:oMath xmlns:m="http://schemas.openxmlformats.org/officeDocument/2006/math">
                    <m:sSub>
                      <m:sSubPr>
                        <m:ctrlPr>
                          <a:rPr lang="en-US" altLang="zh-CN" i="1" smtClean="0">
                            <a:latin typeface="Cambria Math" charset="0"/>
                          </a:rPr>
                        </m:ctrlPr>
                      </m:sSubPr>
                      <m:e>
                        <m:r>
                          <m:rPr>
                            <m:sty m:val="p"/>
                          </m:rPr>
                          <a:rPr lang="en-US" altLang="zh-CN" i="1">
                            <a:latin typeface="Cambria Math" panose="02040503050406030204" pitchFamily="18" charset="0"/>
                          </a:rPr>
                          <m:t>U</m:t>
                        </m:r>
                      </m:e>
                      <m:sub>
                        <m:r>
                          <m:rPr>
                            <m:sty m:val="p"/>
                          </m:rPr>
                          <a:rPr lang="en-US" altLang="zh-CN" i="1">
                            <a:latin typeface="Cambria Math" panose="02040503050406030204" pitchFamily="18" charset="0"/>
                          </a:rPr>
                          <m:t>i</m:t>
                        </m:r>
                      </m:sub>
                    </m:sSub>
                    <m:d>
                      <m:dPr>
                        <m:ctrlPr>
                          <a:rPr lang="en-US" altLang="zh-CN" b="0" i="1" smtClean="0">
                            <a:latin typeface="Cambria Math" charset="0"/>
                          </a:rPr>
                        </m:ctrlPr>
                      </m:dPr>
                      <m:e>
                        <m:r>
                          <a:rPr lang="en-US" altLang="zh-CN" b="0" i="1" smtClean="0">
                            <a:latin typeface="Cambria Math" panose="02040503050406030204" pitchFamily="18" charset="0"/>
                          </a:rPr>
                          <m:t>𝑡</m:t>
                        </m:r>
                      </m:e>
                    </m:d>
                  </m:oMath>
                </a14:m>
                <a:r>
                  <a:rPr lang="en-US" altLang="zh-CN" dirty="0">
                    <a:latin typeface="CMR10"/>
                  </a:rPr>
                  <a:t>]       </a:t>
                </a:r>
                <a:r>
                  <a:rPr lang="en-US" altLang="zh-CN" dirty="0">
                    <a:latin typeface="Cambria" panose="02040503050406030204" pitchFamily="18" charset="0"/>
                  </a:rPr>
                  <a:t>1 </a:t>
                </a:r>
                <a:r>
                  <a:rPr lang="en-US" altLang="zh-CN" i="1" dirty="0">
                    <a:latin typeface="Cambria" panose="02040503050406030204" pitchFamily="18" charset="0"/>
                  </a:rPr>
                  <a:t>≤ </a:t>
                </a:r>
                <a:r>
                  <a:rPr lang="en-US" altLang="zh-CN" i="1" dirty="0" err="1">
                    <a:latin typeface="Cambria" panose="02040503050406030204" pitchFamily="18" charset="0"/>
                  </a:rPr>
                  <a:t>i</a:t>
                </a:r>
                <a:r>
                  <a:rPr lang="en-US" altLang="zh-CN" i="1" dirty="0">
                    <a:latin typeface="Cambria" panose="02040503050406030204" pitchFamily="18" charset="0"/>
                  </a:rPr>
                  <a:t> ≤ M</a:t>
                </a:r>
                <a:endParaRPr lang="zh-CN" altLang="en-US" dirty="0">
                  <a:latin typeface="Cambria" panose="02040503050406030204" pitchFamily="18" charset="0"/>
                </a:endParaRPr>
              </a:p>
            </p:txBody>
          </p:sp>
        </mc:Choice>
        <mc:Fallback xmlns="">
          <p:sp>
            <p:nvSpPr>
              <p:cNvPr id="2" name="矩形 1">
                <a:extLst>
                  <a:ext uri="{FF2B5EF4-FFF2-40B4-BE49-F238E27FC236}">
                    <a16:creationId xmlns:a16="http://schemas.microsoft.com/office/drawing/2014/main" id="{C5829FA0-3544-4AD5-9294-C68B0932938F}"/>
                  </a:ext>
                </a:extLst>
              </p:cNvPr>
              <p:cNvSpPr>
                <a:spLocks noRot="1" noChangeAspect="1" noMove="1" noResize="1" noEditPoints="1" noAdjustHandles="1" noChangeArrowheads="1" noChangeShapeType="1" noTextEdit="1"/>
              </p:cNvSpPr>
              <p:nvPr/>
            </p:nvSpPr>
            <p:spPr>
              <a:xfrm>
                <a:off x="1245393" y="1628597"/>
                <a:ext cx="2556405" cy="369332"/>
              </a:xfrm>
              <a:prstGeom prst="rect">
                <a:avLst/>
              </a:prstGeom>
              <a:blipFill>
                <a:blip r:embed="rId2"/>
                <a:stretch>
                  <a:fillRect t="-11475" r="-1190"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xmlns="" id="{5EC6B9BE-E4CD-4998-9F78-1228CD693599}"/>
                  </a:ext>
                </a:extLst>
              </p:cNvPr>
              <p:cNvSpPr txBox="1"/>
              <p:nvPr/>
            </p:nvSpPr>
            <p:spPr>
              <a:xfrm>
                <a:off x="4780311" y="1628597"/>
                <a:ext cx="2876365" cy="646331"/>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charset="0"/>
                          </a:rPr>
                        </m:ctrlPr>
                      </m:sSubPr>
                      <m:e>
                        <m:r>
                          <m:rPr>
                            <m:sty m:val="p"/>
                          </m:rPr>
                          <a:rPr lang="en-US" altLang="zh-CN" i="1">
                            <a:latin typeface="Cambria Math" panose="02040503050406030204" pitchFamily="18" charset="0"/>
                          </a:rPr>
                          <m:t>u</m:t>
                        </m:r>
                      </m:e>
                      <m:sub>
                        <m:r>
                          <a:rPr lang="en-US" altLang="zh-CN" b="0" i="1" smtClean="0">
                            <a:latin typeface="Cambria Math" panose="02040503050406030204" pitchFamily="18" charset="0"/>
                          </a:rPr>
                          <m:t>𝑖</m:t>
                        </m:r>
                      </m:sub>
                    </m:sSub>
                  </m:oMath>
                </a14:m>
                <a:r>
                  <a:rPr lang="zh-CN" altLang="en-US" dirty="0"/>
                  <a:t>是</a:t>
                </a:r>
                <a14:m>
                  <m:oMath xmlns:m="http://schemas.openxmlformats.org/officeDocument/2006/math">
                    <m:sSub>
                      <m:sSubPr>
                        <m:ctrlPr>
                          <a:rPr lang="en-US" altLang="zh-CN" i="1" smtClean="0">
                            <a:latin typeface="Cambria Math" charset="0"/>
                          </a:rPr>
                        </m:ctrlPr>
                      </m:sSubPr>
                      <m:e>
                        <m:r>
                          <m:rPr>
                            <m:sty m:val="p"/>
                          </m:rPr>
                          <a:rPr lang="en-US" altLang="zh-CN" i="1">
                            <a:latin typeface="Cambria Math" panose="02040503050406030204" pitchFamily="18" charset="0"/>
                          </a:rPr>
                          <m:t>U</m:t>
                        </m:r>
                      </m:e>
                      <m:sub>
                        <m:r>
                          <m:rPr>
                            <m:sty m:val="p"/>
                          </m:rPr>
                          <a:rPr lang="en-US" altLang="zh-CN" i="1">
                            <a:latin typeface="Cambria Math" panose="02040503050406030204" pitchFamily="18" charset="0"/>
                          </a:rPr>
                          <m:t>i</m:t>
                        </m:r>
                      </m:sub>
                    </m:sSub>
                    <m:d>
                      <m:dPr>
                        <m:ctrlPr>
                          <a:rPr lang="en-US" altLang="zh-CN" b="0" i="1" smtClean="0">
                            <a:latin typeface="Cambria Math" charset="0"/>
                          </a:rPr>
                        </m:ctrlPr>
                      </m:dPr>
                      <m:e>
                        <m:r>
                          <a:rPr lang="en-US" altLang="zh-CN" b="0" i="1" smtClean="0">
                            <a:latin typeface="Cambria Math" panose="02040503050406030204" pitchFamily="18" charset="0"/>
                          </a:rPr>
                          <m:t>𝑡</m:t>
                        </m:r>
                      </m:e>
                    </m:d>
                  </m:oMath>
                </a14:m>
                <a:r>
                  <a:rPr lang="zh-CN" altLang="en-US" dirty="0"/>
                  <a:t>的未知的期望</a:t>
                </a:r>
                <a:endParaRPr lang="en-US" altLang="zh-CN" dirty="0"/>
              </a:p>
              <a:p>
                <a:endParaRPr lang="en-US" altLang="zh-CN" dirty="0"/>
              </a:p>
            </p:txBody>
          </p:sp>
        </mc:Choice>
        <mc:Fallback xmlns="">
          <p:sp>
            <p:nvSpPr>
              <p:cNvPr id="9" name="文本框 8">
                <a:extLst>
                  <a:ext uri="{FF2B5EF4-FFF2-40B4-BE49-F238E27FC236}">
                    <a16:creationId xmlns:a16="http://schemas.microsoft.com/office/drawing/2014/main" id="{5EC6B9BE-E4CD-4998-9F78-1228CD693599}"/>
                  </a:ext>
                </a:extLst>
              </p:cNvPr>
              <p:cNvSpPr txBox="1">
                <a:spLocks noRot="1" noChangeAspect="1" noMove="1" noResize="1" noEditPoints="1" noAdjustHandles="1" noChangeArrowheads="1" noChangeShapeType="1" noTextEdit="1"/>
              </p:cNvSpPr>
              <p:nvPr/>
            </p:nvSpPr>
            <p:spPr>
              <a:xfrm>
                <a:off x="4780311" y="1628597"/>
                <a:ext cx="2876365" cy="646331"/>
              </a:xfrm>
              <a:prstGeom prst="rect">
                <a:avLst/>
              </a:prstGeom>
              <a:blipFill>
                <a:blip r:embed="rId3"/>
                <a:stretch>
                  <a:fillRect t="-47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xmlns="" id="{65F2DBAF-7960-429E-8B08-0988A49AF23B}"/>
                  </a:ext>
                </a:extLst>
              </p:cNvPr>
              <p:cNvSpPr/>
              <p:nvPr/>
            </p:nvSpPr>
            <p:spPr>
              <a:xfrm>
                <a:off x="1245393" y="2588957"/>
                <a:ext cx="6096000" cy="382412"/>
              </a:xfrm>
              <a:prstGeom prst="rect">
                <a:avLst/>
              </a:prstGeom>
            </p:spPr>
            <p:txBody>
              <a:bodyPr>
                <a:spAutoFit/>
              </a:bodyPr>
              <a:lstStyle/>
              <a:p>
                <a14:m>
                  <m:oMath xmlns:m="http://schemas.openxmlformats.org/officeDocument/2006/math">
                    <m:sSubSup>
                      <m:sSubSupPr>
                        <m:ctrlPr>
                          <a:rPr lang="en-US" altLang="zh-CN" i="1" smtClean="0">
                            <a:latin typeface="Cambria Math" charset="0"/>
                          </a:rPr>
                        </m:ctrlPr>
                      </m:sSubSupPr>
                      <m:e>
                        <m:r>
                          <m:rPr>
                            <m:sty m:val="p"/>
                          </m:rPr>
                          <a:rPr lang="en-US" altLang="zh-CN" i="1">
                            <a:latin typeface="Cambria Math" panose="02040503050406030204" pitchFamily="18" charset="0"/>
                          </a:rPr>
                          <m:t>u</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r>
                      <a:rPr lang="en-US" altLang="zh-CN" b="0" i="1" smtClean="0">
                        <a:latin typeface="Cambria Math" panose="02040503050406030204" pitchFamily="18" charset="0"/>
                      </a:rPr>
                      <m:t> </m:t>
                    </m:r>
                  </m:oMath>
                </a14:m>
                <a:r>
                  <a:rPr lang="zh-CN" altLang="en-US" dirty="0"/>
                  <a:t>和 </a:t>
                </a:r>
                <a14:m>
                  <m:oMath xmlns:m="http://schemas.openxmlformats.org/officeDocument/2006/math">
                    <m:sSubSup>
                      <m:sSubSupPr>
                        <m:ctrlPr>
                          <a:rPr lang="en-US" altLang="zh-CN" i="1" smtClean="0">
                            <a:latin typeface="Cambria Math" charset="0"/>
                          </a:rPr>
                        </m:ctrlPr>
                      </m:sSubSupPr>
                      <m:e>
                        <m:r>
                          <m:rPr>
                            <m:sty m:val="p"/>
                          </m:rPr>
                          <a:rPr lang="en-US" altLang="zh-CN" i="1">
                            <a:latin typeface="Cambria Math" panose="02040503050406030204" pitchFamily="18" charset="0"/>
                          </a:rPr>
                          <m:t>v</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oMath>
                </a14:m>
                <a:r>
                  <a:rPr lang="zh-CN" altLang="en-US" dirty="0"/>
                  <a:t> 是 </a:t>
                </a:r>
                <a14:m>
                  <m:oMath xmlns:m="http://schemas.openxmlformats.org/officeDocument/2006/math">
                    <m:sSub>
                      <m:sSubPr>
                        <m:ctrlPr>
                          <a:rPr lang="en-US" altLang="zh-CN" i="1" smtClean="0">
                            <a:latin typeface="Cambria Math" charset="0"/>
                          </a:rPr>
                        </m:ctrlPr>
                      </m:sSubPr>
                      <m:e>
                        <m:r>
                          <m:rPr>
                            <m:sty m:val="p"/>
                          </m:rPr>
                          <a:rPr lang="en-US" altLang="zh-CN" i="1">
                            <a:latin typeface="Cambria Math" panose="02040503050406030204" pitchFamily="18" charset="0"/>
                          </a:rPr>
                          <m:t>U</m:t>
                        </m:r>
                      </m:e>
                      <m:sub>
                        <m:r>
                          <m:rPr>
                            <m:sty m:val="p"/>
                          </m:rPr>
                          <a:rPr lang="en-US" altLang="zh-CN" i="1">
                            <a:latin typeface="Cambria Math" panose="02040503050406030204" pitchFamily="18" charset="0"/>
                          </a:rPr>
                          <m:t>i</m:t>
                        </m:r>
                      </m:sub>
                    </m:sSub>
                    <m:d>
                      <m:dPr>
                        <m:ctrlPr>
                          <a:rPr lang="en-US" altLang="zh-CN" b="0" i="1" smtClean="0">
                            <a:latin typeface="Cambria Math"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r>
                      <a:rPr lang="zh-CN" altLang="en-US" i="1">
                        <a:latin typeface="Cambria Math" panose="02040503050406030204" pitchFamily="18" charset="0"/>
                      </a:rPr>
                      <m:t>和</m:t>
                    </m:r>
                  </m:oMath>
                </a14:m>
                <a:r>
                  <a:rPr lang="zh-CN" altLang="en-US" dirty="0"/>
                  <a:t> </a:t>
                </a:r>
                <a14:m>
                  <m:oMath xmlns:m="http://schemas.openxmlformats.org/officeDocument/2006/math">
                    <m:sSub>
                      <m:sSubPr>
                        <m:ctrlPr>
                          <a:rPr lang="en-US" altLang="zh-CN" i="1" smtClean="0">
                            <a:latin typeface="Cambria Math" charset="0"/>
                          </a:rPr>
                        </m:ctrlPr>
                      </m:sSubPr>
                      <m:e>
                        <m:r>
                          <m:rPr>
                            <m:sty m:val="p"/>
                          </m:rPr>
                          <a:rPr lang="en-US" altLang="zh-CN" i="1">
                            <a:latin typeface="Cambria Math" panose="02040503050406030204" pitchFamily="18" charset="0"/>
                          </a:rPr>
                          <m:t>V</m:t>
                        </m:r>
                      </m:e>
                      <m:sub>
                        <m:r>
                          <m:rPr>
                            <m:sty m:val="p"/>
                          </m:rPr>
                          <a:rPr lang="en-US" altLang="zh-CN" i="1">
                            <a:latin typeface="Cambria Math" panose="02040503050406030204" pitchFamily="18" charset="0"/>
                          </a:rPr>
                          <m:t>i</m:t>
                        </m:r>
                      </m:sub>
                    </m:sSub>
                    <m:d>
                      <m:dPr>
                        <m:ctrlPr>
                          <a:rPr lang="en-US" altLang="zh-CN" b="0" i="1" smtClean="0">
                            <a:latin typeface="Cambria Math"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oMath>
                </a14:m>
                <a:r>
                  <a:rPr lang="zh-CN" altLang="en-US" dirty="0"/>
                  <a:t>在时刻</a:t>
                </a:r>
                <a:r>
                  <a:rPr lang="en-US" altLang="zh-CN" dirty="0"/>
                  <a:t>t</a:t>
                </a:r>
                <a:r>
                  <a:rPr lang="zh-CN" altLang="en-US" dirty="0"/>
                  <a:t>的真实值</a:t>
                </a:r>
              </a:p>
            </p:txBody>
          </p:sp>
        </mc:Choice>
        <mc:Fallback xmlns="">
          <p:sp>
            <p:nvSpPr>
              <p:cNvPr id="10" name="矩形 9">
                <a:extLst>
                  <a:ext uri="{FF2B5EF4-FFF2-40B4-BE49-F238E27FC236}">
                    <a16:creationId xmlns:a16="http://schemas.microsoft.com/office/drawing/2014/main" id="{65F2DBAF-7960-429E-8B08-0988A49AF23B}"/>
                  </a:ext>
                </a:extLst>
              </p:cNvPr>
              <p:cNvSpPr>
                <a:spLocks noRot="1" noChangeAspect="1" noMove="1" noResize="1" noEditPoints="1" noAdjustHandles="1" noChangeArrowheads="1" noChangeShapeType="1" noTextEdit="1"/>
              </p:cNvSpPr>
              <p:nvPr/>
            </p:nvSpPr>
            <p:spPr>
              <a:xfrm>
                <a:off x="1245393" y="2588957"/>
                <a:ext cx="6096000" cy="382412"/>
              </a:xfrm>
              <a:prstGeom prst="rect">
                <a:avLst/>
              </a:prstGeom>
              <a:blipFill>
                <a:blip r:embed="rId4"/>
                <a:stretch>
                  <a:fillRect t="-6452" b="-25806"/>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xmlns="" id="{EDA605E1-E49F-4B67-8A55-9AFF10198D49}"/>
              </a:ext>
            </a:extLst>
          </p:cNvPr>
          <p:cNvSpPr/>
          <p:nvPr/>
        </p:nvSpPr>
        <p:spPr>
          <a:xfrm>
            <a:off x="1309961" y="3394149"/>
            <a:ext cx="1598515" cy="369332"/>
          </a:xfrm>
          <a:prstGeom prst="rect">
            <a:avLst/>
          </a:prstGeom>
        </p:spPr>
        <p:txBody>
          <a:bodyPr wrap="none">
            <a:spAutoFit/>
          </a:bodyPr>
          <a:lstStyle/>
          <a:p>
            <a:r>
              <a:rPr lang="en-US" altLang="zh-CN" b="1" i="1" dirty="0">
                <a:latin typeface="CMMIB10"/>
              </a:rPr>
              <a:t>u </a:t>
            </a:r>
            <a:r>
              <a:rPr lang="en-US" altLang="zh-CN" dirty="0">
                <a:latin typeface="CMR10"/>
              </a:rPr>
              <a:t>= (</a:t>
            </a:r>
            <a:r>
              <a:rPr lang="en-US" altLang="zh-CN" i="1" dirty="0">
                <a:latin typeface="CMMI10"/>
              </a:rPr>
              <a:t>u</a:t>
            </a:r>
            <a:r>
              <a:rPr lang="en-US" altLang="zh-CN" sz="800" b="0" i="0" u="none" strike="noStrike" baseline="0" dirty="0">
                <a:latin typeface="CMR7"/>
              </a:rPr>
              <a:t>1</a:t>
            </a:r>
            <a:r>
              <a:rPr lang="en-US" altLang="zh-CN" i="1" dirty="0">
                <a:latin typeface="CMMI10"/>
              </a:rPr>
              <a:t>, . . . , </a:t>
            </a:r>
            <a:r>
              <a:rPr lang="en-US" altLang="zh-CN" i="1" dirty="0" err="1">
                <a:latin typeface="CMMI10"/>
              </a:rPr>
              <a:t>u</a:t>
            </a:r>
            <a:r>
              <a:rPr lang="en-US" altLang="zh-CN" sz="800" b="0" i="1" u="none" strike="noStrike" baseline="0" dirty="0" err="1">
                <a:latin typeface="CMMI7"/>
              </a:rPr>
              <a:t>M</a:t>
            </a:r>
            <a:r>
              <a:rPr lang="en-US" altLang="zh-CN" dirty="0">
                <a:latin typeface="CMR10"/>
              </a:rPr>
              <a:t>)</a:t>
            </a:r>
            <a:endParaRPr lang="zh-CN" altLang="en-US" dirty="0"/>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xmlns="" id="{A14E76D8-A118-4364-B613-A2CBBA966651}"/>
                  </a:ext>
                </a:extLst>
              </p:cNvPr>
              <p:cNvSpPr/>
              <p:nvPr/>
            </p:nvSpPr>
            <p:spPr>
              <a:xfrm>
                <a:off x="1309961" y="4001595"/>
                <a:ext cx="3031220" cy="376898"/>
              </a:xfrm>
              <a:prstGeom prst="rect">
                <a:avLst/>
              </a:prstGeom>
            </p:spPr>
            <p:txBody>
              <a:bodyPr wrap="square">
                <a:spAutoFit/>
              </a:bodyPr>
              <a:lstStyle/>
              <a:p>
                <a14:m>
                  <m:oMath xmlns:m="http://schemas.openxmlformats.org/officeDocument/2006/math">
                    <m:sSub>
                      <m:sSubPr>
                        <m:ctrlPr>
                          <a:rPr lang="en-US" altLang="zh-CN" b="1" i="1" smtClean="0">
                            <a:latin typeface="Cambria Math" charset="0"/>
                          </a:rPr>
                        </m:ctrlPr>
                      </m:sSubPr>
                      <m:e>
                        <m:r>
                          <a:rPr lang="en-US" altLang="zh-CN" b="1" i="1" smtClean="0">
                            <a:latin typeface="Cambria Math" panose="02040503050406030204" pitchFamily="18" charset="0"/>
                          </a:rPr>
                          <m:t>𝒖</m:t>
                        </m:r>
                      </m:e>
                      <m:sub>
                        <m:r>
                          <a:rPr lang="en-US" altLang="zh-CN" b="1" i="1" smtClean="0">
                            <a:latin typeface="Cambria Math" panose="02040503050406030204" pitchFamily="18" charset="0"/>
                          </a:rPr>
                          <m:t>𝒕</m:t>
                        </m:r>
                      </m:sub>
                    </m:sSub>
                  </m:oMath>
                </a14:m>
                <a:r>
                  <a:rPr lang="zh-CN" altLang="en-US" dirty="0"/>
                  <a:t> </a:t>
                </a:r>
                <a:r>
                  <a:rPr lang="en-US" altLang="zh-CN" dirty="0"/>
                  <a:t>= (</a:t>
                </a:r>
                <a14:m>
                  <m:oMath xmlns:m="http://schemas.openxmlformats.org/officeDocument/2006/math">
                    <m:sSubSup>
                      <m:sSubSupPr>
                        <m:ctrlPr>
                          <a:rPr lang="en-US" altLang="zh-CN" i="1" smtClean="0">
                            <a:latin typeface="Cambria Math" charset="0"/>
                          </a:rPr>
                        </m:ctrlPr>
                      </m:sSubSupPr>
                      <m:e>
                        <m:r>
                          <m:rPr>
                            <m:sty m:val="p"/>
                          </m:rPr>
                          <a:rPr lang="en-US" altLang="zh-CN" i="1">
                            <a:latin typeface="Cambria Math" panose="02040503050406030204" pitchFamily="18" charset="0"/>
                          </a:rPr>
                          <m:t>u</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𝑡</m:t>
                        </m:r>
                      </m:sup>
                    </m:sSubSup>
                    <m:r>
                      <a:rPr lang="en-US" altLang="zh-CN" b="0" i="1" smtClean="0">
                        <a:latin typeface="Cambria Math" panose="02040503050406030204" pitchFamily="18" charset="0"/>
                      </a:rPr>
                      <m:t> </m:t>
                    </m:r>
                  </m:oMath>
                </a14:m>
                <a:r>
                  <a:rPr lang="en-US" altLang="zh-CN" i="1" dirty="0">
                    <a:latin typeface="CMMI10"/>
                  </a:rPr>
                  <a:t>, . . . ,</a:t>
                </a:r>
                <a:r>
                  <a:rPr lang="en-US" altLang="zh-CN" dirty="0"/>
                  <a:t> </a:t>
                </a:r>
                <a14:m>
                  <m:oMath xmlns:m="http://schemas.openxmlformats.org/officeDocument/2006/math">
                    <m:sSubSup>
                      <m:sSubSupPr>
                        <m:ctrlPr>
                          <a:rPr lang="en-US" altLang="zh-CN" i="1" smtClean="0">
                            <a:latin typeface="Cambria Math" charset="0"/>
                          </a:rPr>
                        </m:ctrlPr>
                      </m:sSubSupPr>
                      <m:e>
                        <m:r>
                          <m:rPr>
                            <m:sty m:val="p"/>
                          </m:rPr>
                          <a:rPr lang="en-US" altLang="zh-CN" i="1">
                            <a:latin typeface="Cambria Math" panose="02040503050406030204" pitchFamily="18" charset="0"/>
                          </a:rPr>
                          <m:t>u</m:t>
                        </m:r>
                      </m:e>
                      <m:sub>
                        <m:r>
                          <a:rPr lang="en-US" altLang="zh-CN" b="0" i="1">
                            <a:latin typeface="Cambria Math" panose="02040503050406030204" pitchFamily="18" charset="0"/>
                          </a:rPr>
                          <m:t>𝑀</m:t>
                        </m:r>
                      </m:sub>
                      <m:sup>
                        <m:r>
                          <a:rPr lang="en-US" altLang="zh-CN" b="0" i="1" smtClean="0">
                            <a:latin typeface="Cambria Math" panose="02040503050406030204" pitchFamily="18" charset="0"/>
                          </a:rPr>
                          <m:t>𝑡</m:t>
                        </m:r>
                      </m:sup>
                    </m:sSubSup>
                    <m:r>
                      <a:rPr lang="en-US" altLang="zh-CN" b="0" i="1" smtClean="0">
                        <a:latin typeface="Cambria Math" panose="02040503050406030204" pitchFamily="18" charset="0"/>
                      </a:rPr>
                      <m:t> </m:t>
                    </m:r>
                  </m:oMath>
                </a14:m>
                <a:r>
                  <a:rPr lang="en-US" altLang="zh-CN" dirty="0"/>
                  <a:t>)</a:t>
                </a:r>
                <a:endParaRPr lang="zh-CN" altLang="en-US" dirty="0"/>
              </a:p>
            </p:txBody>
          </p:sp>
        </mc:Choice>
        <mc:Fallback xmlns="">
          <p:sp>
            <p:nvSpPr>
              <p:cNvPr id="17" name="矩形 16">
                <a:extLst>
                  <a:ext uri="{FF2B5EF4-FFF2-40B4-BE49-F238E27FC236}">
                    <a16:creationId xmlns:a16="http://schemas.microsoft.com/office/drawing/2014/main" id="{A14E76D8-A118-4364-B613-A2CBBA966651}"/>
                  </a:ext>
                </a:extLst>
              </p:cNvPr>
              <p:cNvSpPr>
                <a:spLocks noRot="1" noChangeAspect="1" noMove="1" noResize="1" noEditPoints="1" noAdjustHandles="1" noChangeArrowheads="1" noChangeShapeType="1" noTextEdit="1"/>
              </p:cNvSpPr>
              <p:nvPr/>
            </p:nvSpPr>
            <p:spPr>
              <a:xfrm>
                <a:off x="1309961" y="4001595"/>
                <a:ext cx="3031220" cy="376898"/>
              </a:xfrm>
              <a:prstGeom prst="rect">
                <a:avLst/>
              </a:prstGeom>
              <a:blipFill>
                <a:blip r:embed="rId5"/>
                <a:stretch>
                  <a:fillRect t="-6452" b="-241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xmlns="" id="{3C8E893C-EA91-4181-93C4-55F8B4E4E360}"/>
                  </a:ext>
                </a:extLst>
              </p:cNvPr>
              <p:cNvSpPr/>
              <p:nvPr/>
            </p:nvSpPr>
            <p:spPr>
              <a:xfrm>
                <a:off x="1309961" y="4628170"/>
                <a:ext cx="3031220" cy="371255"/>
              </a:xfrm>
              <a:prstGeom prst="rect">
                <a:avLst/>
              </a:prstGeom>
            </p:spPr>
            <p:txBody>
              <a:bodyPr wrap="square">
                <a:spAutoFit/>
              </a:bodyPr>
              <a:lstStyle/>
              <a:p>
                <a14:m>
                  <m:oMath xmlns:m="http://schemas.openxmlformats.org/officeDocument/2006/math">
                    <m:sSub>
                      <m:sSubPr>
                        <m:ctrlPr>
                          <a:rPr lang="en-US" altLang="zh-CN" b="1" i="1" smtClean="0">
                            <a:latin typeface="Cambria Math" charset="0"/>
                          </a:rPr>
                        </m:ctrlPr>
                      </m:sSubPr>
                      <m:e>
                        <m:r>
                          <m:rPr>
                            <m:sty m:val="p"/>
                          </m:rPr>
                          <a:rPr lang="en-US" altLang="zh-CN" b="1" i="1">
                            <a:latin typeface="Cambria Math" panose="02040503050406030204" pitchFamily="18" charset="0"/>
                          </a:rPr>
                          <m:t>v</m:t>
                        </m:r>
                      </m:e>
                      <m:sub>
                        <m:r>
                          <a:rPr lang="en-US" altLang="zh-CN" b="1" i="1" smtClean="0">
                            <a:latin typeface="Cambria Math" panose="02040503050406030204" pitchFamily="18" charset="0"/>
                          </a:rPr>
                          <m:t>𝒕</m:t>
                        </m:r>
                      </m:sub>
                    </m:sSub>
                  </m:oMath>
                </a14:m>
                <a:r>
                  <a:rPr lang="zh-CN" altLang="en-US" dirty="0"/>
                  <a:t> </a:t>
                </a:r>
                <a:r>
                  <a:rPr lang="en-US" altLang="zh-CN" dirty="0"/>
                  <a:t>= (</a:t>
                </a:r>
                <a14:m>
                  <m:oMath xmlns:m="http://schemas.openxmlformats.org/officeDocument/2006/math">
                    <m:sSubSup>
                      <m:sSubSupPr>
                        <m:ctrlPr>
                          <a:rPr lang="en-US" altLang="zh-CN" i="1" smtClean="0">
                            <a:latin typeface="Cambria Math" charset="0"/>
                          </a:rPr>
                        </m:ctrlPr>
                      </m:sSubSupPr>
                      <m:e>
                        <m:r>
                          <m:rPr>
                            <m:sty m:val="p"/>
                          </m:rPr>
                          <a:rPr lang="en-US" altLang="zh-CN" i="1">
                            <a:latin typeface="Cambria Math" panose="02040503050406030204" pitchFamily="18" charset="0"/>
                          </a:rPr>
                          <m:t>v</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𝑡</m:t>
                        </m:r>
                      </m:sup>
                    </m:sSubSup>
                    <m:r>
                      <a:rPr lang="en-US" altLang="zh-CN" b="0" i="1" smtClean="0">
                        <a:latin typeface="Cambria Math" panose="02040503050406030204" pitchFamily="18" charset="0"/>
                      </a:rPr>
                      <m:t> </m:t>
                    </m:r>
                  </m:oMath>
                </a14:m>
                <a:r>
                  <a:rPr lang="en-US" altLang="zh-CN" i="1" dirty="0">
                    <a:latin typeface="CMMI10"/>
                  </a:rPr>
                  <a:t>, . . . ,</a:t>
                </a:r>
                <a:r>
                  <a:rPr lang="en-US" altLang="zh-CN" dirty="0"/>
                  <a:t> </a:t>
                </a:r>
                <a14:m>
                  <m:oMath xmlns:m="http://schemas.openxmlformats.org/officeDocument/2006/math">
                    <m:sSubSup>
                      <m:sSubSupPr>
                        <m:ctrlPr>
                          <a:rPr lang="en-US" altLang="zh-CN" i="1" smtClean="0">
                            <a:latin typeface="Cambria Math" charset="0"/>
                          </a:rPr>
                        </m:ctrlPr>
                      </m:sSubSupPr>
                      <m:e>
                        <m:r>
                          <m:rPr>
                            <m:sty m:val="p"/>
                          </m:rPr>
                          <a:rPr lang="en-US" altLang="zh-CN" i="1">
                            <a:latin typeface="Cambria Math" panose="02040503050406030204" pitchFamily="18" charset="0"/>
                          </a:rPr>
                          <m:t>v</m:t>
                        </m:r>
                      </m:e>
                      <m:sub>
                        <m:r>
                          <a:rPr lang="en-US" altLang="zh-CN" b="0" i="1">
                            <a:latin typeface="Cambria Math" panose="02040503050406030204" pitchFamily="18" charset="0"/>
                          </a:rPr>
                          <m:t>𝑀</m:t>
                        </m:r>
                      </m:sub>
                      <m:sup>
                        <m:r>
                          <a:rPr lang="en-US" altLang="zh-CN" b="0" i="1" smtClean="0">
                            <a:latin typeface="Cambria Math" panose="02040503050406030204" pitchFamily="18" charset="0"/>
                          </a:rPr>
                          <m:t>𝑡</m:t>
                        </m:r>
                      </m:sup>
                    </m:sSubSup>
                    <m:r>
                      <a:rPr lang="en-US" altLang="zh-CN" b="0" i="1" smtClean="0">
                        <a:latin typeface="Cambria Math" panose="02040503050406030204" pitchFamily="18" charset="0"/>
                      </a:rPr>
                      <m:t> </m:t>
                    </m:r>
                  </m:oMath>
                </a14:m>
                <a:r>
                  <a:rPr lang="en-US" altLang="zh-CN" dirty="0"/>
                  <a:t>)</a:t>
                </a:r>
                <a:endParaRPr lang="zh-CN" altLang="en-US" dirty="0"/>
              </a:p>
            </p:txBody>
          </p:sp>
        </mc:Choice>
        <mc:Fallback xmlns="">
          <p:sp>
            <p:nvSpPr>
              <p:cNvPr id="18" name="矩形 17">
                <a:extLst>
                  <a:ext uri="{FF2B5EF4-FFF2-40B4-BE49-F238E27FC236}">
                    <a16:creationId xmlns:a16="http://schemas.microsoft.com/office/drawing/2014/main" id="{3C8E893C-EA91-4181-93C4-55F8B4E4E360}"/>
                  </a:ext>
                </a:extLst>
              </p:cNvPr>
              <p:cNvSpPr>
                <a:spLocks noRot="1" noChangeAspect="1" noMove="1" noResize="1" noEditPoints="1" noAdjustHandles="1" noChangeArrowheads="1" noChangeShapeType="1" noTextEdit="1"/>
              </p:cNvSpPr>
              <p:nvPr/>
            </p:nvSpPr>
            <p:spPr>
              <a:xfrm>
                <a:off x="1309961" y="4628170"/>
                <a:ext cx="3031220" cy="371255"/>
              </a:xfrm>
              <a:prstGeom prst="rect">
                <a:avLst/>
              </a:prstGeom>
              <a:blipFill>
                <a:blip r:embed="rId6"/>
                <a:stretch>
                  <a:fillRect t="-6557" b="-262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5810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68B9AB2C-AF3F-4BB6-8556-8C06707C2B15}"/>
              </a:ext>
            </a:extLst>
          </p:cNvPr>
          <p:cNvCxnSpPr/>
          <p:nvPr/>
        </p:nvCxnSpPr>
        <p:spPr>
          <a:xfrm>
            <a:off x="1047570" y="932155"/>
            <a:ext cx="96766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EC3FA3BC-4EC1-4528-8B88-F8FF3F708BB3}"/>
              </a:ext>
            </a:extLst>
          </p:cNvPr>
          <p:cNvSpPr txBox="1"/>
          <p:nvPr/>
        </p:nvSpPr>
        <p:spPr>
          <a:xfrm>
            <a:off x="1126837" y="562823"/>
            <a:ext cx="4572627" cy="369332"/>
          </a:xfrm>
          <a:prstGeom prst="rect">
            <a:avLst/>
          </a:prstGeom>
          <a:noFill/>
        </p:spPr>
        <p:txBody>
          <a:bodyPr wrap="square" rtlCol="0">
            <a:spAutoFit/>
          </a:bodyPr>
          <a:lstStyle/>
          <a:p>
            <a:r>
              <a:rPr lang="en-US" altLang="zh-CN" dirty="0">
                <a:solidFill>
                  <a:srgbClr val="002060"/>
                </a:solidFill>
              </a:rPr>
              <a:t>Constrained multi-armed bandit model</a:t>
            </a:r>
            <a:endParaRPr lang="zh-CN" altLang="en-US" dirty="0">
              <a:solidFill>
                <a:srgbClr val="002060"/>
              </a:solidFill>
            </a:endParaRP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xmlns="" id="{A14E76D8-A118-4364-B613-A2CBBA966651}"/>
                  </a:ext>
                </a:extLst>
              </p:cNvPr>
              <p:cNvSpPr/>
              <p:nvPr/>
            </p:nvSpPr>
            <p:spPr>
              <a:xfrm>
                <a:off x="1238939" y="1852932"/>
                <a:ext cx="3031220" cy="377026"/>
              </a:xfrm>
              <a:prstGeom prst="rect">
                <a:avLst/>
              </a:prstGeom>
            </p:spPr>
            <p:txBody>
              <a:bodyPr wrap="square">
                <a:spAutoFit/>
              </a:bodyPr>
              <a:lstStyle/>
              <a:p>
                <a14:m>
                  <m:oMath xmlns:m="http://schemas.openxmlformats.org/officeDocument/2006/math">
                    <m:sSub>
                      <m:sSubPr>
                        <m:ctrlPr>
                          <a:rPr lang="en-US" altLang="zh-CN" b="1" i="1" smtClean="0">
                            <a:latin typeface="Cambria Math" charset="0"/>
                          </a:rPr>
                        </m:ctrlPr>
                      </m:sSubPr>
                      <m:e>
                        <m:r>
                          <a:rPr lang="en-US" altLang="zh-CN" b="1" i="1">
                            <a:latin typeface="Cambria Math" panose="02040503050406030204" pitchFamily="18" charset="0"/>
                          </a:rPr>
                          <m:t>𝒑</m:t>
                        </m:r>
                      </m:e>
                      <m:sub>
                        <m:r>
                          <a:rPr lang="en-US" altLang="zh-CN" b="1" i="1" smtClean="0">
                            <a:latin typeface="Cambria Math" panose="02040503050406030204" pitchFamily="18" charset="0"/>
                          </a:rPr>
                          <m:t>𝒕</m:t>
                        </m:r>
                      </m:sub>
                    </m:sSub>
                  </m:oMath>
                </a14:m>
                <a:r>
                  <a:rPr lang="zh-CN" altLang="en-US" b="1" dirty="0"/>
                  <a:t> </a:t>
                </a:r>
                <a:r>
                  <a:rPr lang="en-US" altLang="zh-CN" b="1" dirty="0"/>
                  <a:t>= (</a:t>
                </a:r>
                <a14:m>
                  <m:oMath xmlns:m="http://schemas.openxmlformats.org/officeDocument/2006/math">
                    <m:sSubSup>
                      <m:sSubSupPr>
                        <m:ctrlPr>
                          <a:rPr lang="en-US" altLang="zh-CN" b="1" i="1" smtClean="0">
                            <a:latin typeface="Cambria Math" charset="0"/>
                          </a:rPr>
                        </m:ctrlPr>
                      </m:sSubSupPr>
                      <m:e>
                        <m:r>
                          <a:rPr lang="en-US" altLang="zh-CN" b="1" i="1">
                            <a:latin typeface="Cambria Math" panose="02040503050406030204" pitchFamily="18" charset="0"/>
                          </a:rPr>
                          <m:t>𝒑</m:t>
                        </m:r>
                      </m:e>
                      <m:sub>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𝒕</m:t>
                        </m:r>
                      </m:sup>
                    </m:sSubSup>
                    <m:r>
                      <a:rPr lang="en-US" altLang="zh-CN" b="1" i="1" smtClean="0">
                        <a:latin typeface="Cambria Math" panose="02040503050406030204" pitchFamily="18" charset="0"/>
                      </a:rPr>
                      <m:t> </m:t>
                    </m:r>
                  </m:oMath>
                </a14:m>
                <a:r>
                  <a:rPr lang="en-US" altLang="zh-CN" b="1" i="1" dirty="0">
                    <a:latin typeface="CMMI10"/>
                  </a:rPr>
                  <a:t>, . . . ,</a:t>
                </a:r>
                <a:r>
                  <a:rPr lang="en-US" altLang="zh-CN" b="1" dirty="0"/>
                  <a:t> </a:t>
                </a:r>
                <a14:m>
                  <m:oMath xmlns:m="http://schemas.openxmlformats.org/officeDocument/2006/math">
                    <m:sSubSup>
                      <m:sSubSupPr>
                        <m:ctrlPr>
                          <a:rPr lang="en-US" altLang="zh-CN" b="1" i="1" smtClean="0">
                            <a:latin typeface="Cambria Math" charset="0"/>
                          </a:rPr>
                        </m:ctrlPr>
                      </m:sSubSupPr>
                      <m:e>
                        <m:r>
                          <a:rPr lang="en-US" altLang="zh-CN" b="1" i="1">
                            <a:latin typeface="Cambria Math" panose="02040503050406030204" pitchFamily="18" charset="0"/>
                          </a:rPr>
                          <m:t>𝒑</m:t>
                        </m:r>
                      </m:e>
                      <m:sub>
                        <m:r>
                          <a:rPr lang="en-US" altLang="zh-CN" b="1" i="1">
                            <a:latin typeface="Cambria Math" panose="02040503050406030204" pitchFamily="18" charset="0"/>
                          </a:rPr>
                          <m:t>𝑴</m:t>
                        </m:r>
                      </m:sub>
                      <m:sup>
                        <m:r>
                          <a:rPr lang="en-US" altLang="zh-CN" b="1" i="1" smtClean="0">
                            <a:latin typeface="Cambria Math" panose="02040503050406030204" pitchFamily="18" charset="0"/>
                          </a:rPr>
                          <m:t>𝒕</m:t>
                        </m:r>
                      </m:sup>
                    </m:sSubSup>
                    <m:r>
                      <a:rPr lang="en-US" altLang="zh-CN" b="1" i="1" smtClean="0">
                        <a:latin typeface="Cambria Math" panose="02040503050406030204" pitchFamily="18" charset="0"/>
                      </a:rPr>
                      <m:t> </m:t>
                    </m:r>
                  </m:oMath>
                </a14:m>
                <a:r>
                  <a:rPr lang="en-US" altLang="zh-CN" b="1" dirty="0"/>
                  <a:t>)</a:t>
                </a:r>
                <a:endParaRPr lang="zh-CN" altLang="en-US" b="1" dirty="0"/>
              </a:p>
            </p:txBody>
          </p:sp>
        </mc:Choice>
        <mc:Fallback xmlns="">
          <p:sp>
            <p:nvSpPr>
              <p:cNvPr id="17" name="矩形 16">
                <a:extLst>
                  <a:ext uri="{FF2B5EF4-FFF2-40B4-BE49-F238E27FC236}">
                    <a16:creationId xmlns:a16="http://schemas.microsoft.com/office/drawing/2014/main" id="{A14E76D8-A118-4364-B613-A2CBBA966651}"/>
                  </a:ext>
                </a:extLst>
              </p:cNvPr>
              <p:cNvSpPr>
                <a:spLocks noRot="1" noChangeAspect="1" noMove="1" noResize="1" noEditPoints="1" noAdjustHandles="1" noChangeArrowheads="1" noChangeShapeType="1" noTextEdit="1"/>
              </p:cNvSpPr>
              <p:nvPr/>
            </p:nvSpPr>
            <p:spPr>
              <a:xfrm>
                <a:off x="1238939" y="1852932"/>
                <a:ext cx="3031220" cy="377026"/>
              </a:xfrm>
              <a:prstGeom prst="rect">
                <a:avLst/>
              </a:prstGeom>
              <a:blipFill>
                <a:blip r:embed="rId2"/>
                <a:stretch>
                  <a:fillRect t="-8065" b="-241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xmlns="" id="{9FA41E03-D332-47EE-9C22-EA32E69C4FAA}"/>
                  </a:ext>
                </a:extLst>
              </p:cNvPr>
              <p:cNvSpPr txBox="1"/>
              <p:nvPr/>
            </p:nvSpPr>
            <p:spPr>
              <a:xfrm>
                <a:off x="1531084" y="2367905"/>
                <a:ext cx="2876365" cy="338554"/>
              </a:xfrm>
              <a:prstGeom prst="rect">
                <a:avLst/>
              </a:prstGeom>
              <a:noFill/>
            </p:spPr>
            <p:txBody>
              <a:bodyPr wrap="square" rtlCol="0">
                <a:spAutoFit/>
              </a:bodyPr>
              <a:lstStyle/>
              <a:p>
                <a14:m>
                  <m:oMath xmlns:m="http://schemas.openxmlformats.org/officeDocument/2006/math">
                    <m:sSub>
                      <m:sSubPr>
                        <m:ctrlPr>
                          <a:rPr lang="en-US" altLang="zh-CN" sz="1600" i="1" smtClean="0">
                            <a:latin typeface="Cambria Math" charset="0"/>
                          </a:rPr>
                        </m:ctrlPr>
                      </m:sSubPr>
                      <m:e>
                        <m:r>
                          <m:rPr>
                            <m:sty m:val="p"/>
                          </m:rPr>
                          <a:rPr lang="en-US" altLang="zh-CN" sz="1600" i="1">
                            <a:latin typeface="Cambria Math" panose="02040503050406030204" pitchFamily="18" charset="0"/>
                          </a:rPr>
                          <m:t>p</m:t>
                        </m:r>
                      </m:e>
                      <m:sub>
                        <m:r>
                          <m:rPr>
                            <m:sty m:val="p"/>
                          </m:rPr>
                          <a:rPr lang="en-US" altLang="zh-CN" sz="1600" i="1">
                            <a:latin typeface="Cambria Math" panose="02040503050406030204" pitchFamily="18" charset="0"/>
                          </a:rPr>
                          <m:t>t</m:t>
                        </m:r>
                      </m:sub>
                    </m:sSub>
                  </m:oMath>
                </a14:m>
                <a:r>
                  <a:rPr lang="zh-CN" altLang="en-US" sz="1600" dirty="0"/>
                  <a:t>是时刻</a:t>
                </a:r>
                <a:r>
                  <a:rPr lang="en-US" altLang="zh-CN" sz="1600" dirty="0"/>
                  <a:t>t</a:t>
                </a:r>
                <a:r>
                  <a:rPr lang="zh-CN" altLang="en-US" sz="1600" dirty="0"/>
                  <a:t>的选择向量</a:t>
                </a:r>
                <a:endParaRPr lang="en-US" altLang="zh-CN" sz="1600" dirty="0"/>
              </a:p>
            </p:txBody>
          </p:sp>
        </mc:Choice>
        <mc:Fallback xmlns="">
          <p:sp>
            <p:nvSpPr>
              <p:cNvPr id="12" name="文本框 11">
                <a:extLst>
                  <a:ext uri="{FF2B5EF4-FFF2-40B4-BE49-F238E27FC236}">
                    <a16:creationId xmlns:a16="http://schemas.microsoft.com/office/drawing/2014/main" id="{9FA41E03-D332-47EE-9C22-EA32E69C4FAA}"/>
                  </a:ext>
                </a:extLst>
              </p:cNvPr>
              <p:cNvSpPr txBox="1">
                <a:spLocks noRot="1" noChangeAspect="1" noMove="1" noResize="1" noEditPoints="1" noAdjustHandles="1" noChangeArrowheads="1" noChangeShapeType="1" noTextEdit="1"/>
              </p:cNvSpPr>
              <p:nvPr/>
            </p:nvSpPr>
            <p:spPr>
              <a:xfrm>
                <a:off x="1531084" y="2367905"/>
                <a:ext cx="2876365" cy="338554"/>
              </a:xfrm>
              <a:prstGeom prst="rect">
                <a:avLst/>
              </a:prstGeom>
              <a:blipFill>
                <a:blip r:embed="rId3"/>
                <a:stretch>
                  <a:fillRect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xmlns="" id="{124AB895-EC05-4AB5-B40F-1A53A90855EA}"/>
                  </a:ext>
                </a:extLst>
              </p:cNvPr>
              <p:cNvSpPr/>
              <p:nvPr/>
            </p:nvSpPr>
            <p:spPr>
              <a:xfrm>
                <a:off x="1238939" y="3117961"/>
                <a:ext cx="891526" cy="369332"/>
              </a:xfrm>
              <a:prstGeom prst="rect">
                <a:avLst/>
              </a:prstGeom>
            </p:spPr>
            <p:txBody>
              <a:bodyPr wrap="none">
                <a:spAutoFit/>
              </a:bodyPr>
              <a:lstStyle/>
              <a:p>
                <a14:m>
                  <m:oMath xmlns:m="http://schemas.openxmlformats.org/officeDocument/2006/math">
                    <m:sSub>
                      <m:sSubPr>
                        <m:ctrlPr>
                          <a:rPr lang="en-US" altLang="zh-CN" i="1">
                            <a:latin typeface="Cambria Math" charset="0"/>
                          </a:rPr>
                        </m:ctrlPr>
                      </m:sSubPr>
                      <m:e>
                        <m:r>
                          <m:rPr>
                            <m:sty m:val="p"/>
                          </m:rPr>
                          <a:rPr lang="en-US" altLang="zh-CN" i="1">
                            <a:latin typeface="Cambria Math" panose="02040503050406030204" pitchFamily="18" charset="0"/>
                          </a:rPr>
                          <m:t>I</m:t>
                        </m:r>
                      </m:e>
                      <m:sub>
                        <m:r>
                          <m:rPr>
                            <m:sty m:val="p"/>
                          </m:rPr>
                          <a:rPr lang="en-US" altLang="zh-CN" i="1">
                            <a:latin typeface="Cambria Math" panose="02040503050406030204" pitchFamily="18" charset="0"/>
                          </a:rPr>
                          <m:t>t</m:t>
                        </m:r>
                      </m:sub>
                    </m:sSub>
                  </m:oMath>
                </a14:m>
                <a:r>
                  <a:rPr lang="en-US" altLang="zh-CN" sz="800" b="0" i="1" u="none" strike="noStrike" baseline="0" dirty="0">
                    <a:latin typeface="CMMI7"/>
                  </a:rPr>
                  <a:t> </a:t>
                </a:r>
                <a:r>
                  <a:rPr lang="en-US" altLang="zh-CN" i="1" dirty="0">
                    <a:latin typeface="CMSY10"/>
                  </a:rPr>
                  <a:t>∈ M </a:t>
                </a:r>
                <a:endParaRPr lang="zh-CN" altLang="en-US" dirty="0"/>
              </a:p>
            </p:txBody>
          </p:sp>
        </mc:Choice>
        <mc:Fallback xmlns="">
          <p:sp>
            <p:nvSpPr>
              <p:cNvPr id="3" name="矩形 2">
                <a:extLst>
                  <a:ext uri="{FF2B5EF4-FFF2-40B4-BE49-F238E27FC236}">
                    <a16:creationId xmlns:a16="http://schemas.microsoft.com/office/drawing/2014/main" id="{124AB895-EC05-4AB5-B40F-1A53A90855EA}"/>
                  </a:ext>
                </a:extLst>
              </p:cNvPr>
              <p:cNvSpPr>
                <a:spLocks noRot="1" noChangeAspect="1" noMove="1" noResize="1" noEditPoints="1" noAdjustHandles="1" noChangeArrowheads="1" noChangeShapeType="1" noTextEdit="1"/>
              </p:cNvSpPr>
              <p:nvPr/>
            </p:nvSpPr>
            <p:spPr>
              <a:xfrm>
                <a:off x="1238939" y="3117961"/>
                <a:ext cx="891526" cy="369332"/>
              </a:xfrm>
              <a:prstGeom prst="rect">
                <a:avLst/>
              </a:prstGeom>
              <a:blipFill>
                <a:blip r:embed="rId4"/>
                <a:stretch>
                  <a:fillRect t="-9836" r="-4795"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xmlns="" id="{3DD5710E-27EF-4762-A34A-D039D12ACD6F}"/>
                  </a:ext>
                </a:extLst>
              </p:cNvPr>
              <p:cNvSpPr/>
              <p:nvPr/>
            </p:nvSpPr>
            <p:spPr>
              <a:xfrm>
                <a:off x="2143467" y="3133350"/>
                <a:ext cx="991490" cy="338554"/>
              </a:xfrm>
              <a:prstGeom prst="rect">
                <a:avLst/>
              </a:prstGeom>
            </p:spPr>
            <p:txBody>
              <a:bodyPr wrap="none">
                <a:spAutoFit/>
              </a:bodyPr>
              <a:lstStyle/>
              <a:p>
                <a:r>
                  <a:rPr lang="en-US" altLang="zh-CN" sz="1600" dirty="0">
                    <a:latin typeface="NimbusRomNo9L-Regu"/>
                  </a:rPr>
                  <a:t>(</a:t>
                </a:r>
                <a:r>
                  <a:rPr lang="en-US" altLang="zh-CN" sz="1600" i="1" dirty="0">
                    <a:latin typeface="CMSY10"/>
                  </a:rPr>
                  <a:t>|</a:t>
                </a:r>
                <a14:m>
                  <m:oMath xmlns:m="http://schemas.openxmlformats.org/officeDocument/2006/math">
                    <m:sSub>
                      <m:sSubPr>
                        <m:ctrlPr>
                          <a:rPr lang="en-US" altLang="zh-CN" sz="1600" i="1" smtClean="0">
                            <a:latin typeface="Cambria Math" charset="0"/>
                          </a:rPr>
                        </m:ctrlPr>
                      </m:sSubPr>
                      <m:e>
                        <m:r>
                          <m:rPr>
                            <m:sty m:val="p"/>
                          </m:rPr>
                          <a:rPr lang="en-US" altLang="zh-CN" sz="1600" i="1">
                            <a:latin typeface="Cambria Math" panose="02040503050406030204" pitchFamily="18" charset="0"/>
                          </a:rPr>
                          <m:t>I</m:t>
                        </m:r>
                      </m:e>
                      <m:sub>
                        <m:r>
                          <m:rPr>
                            <m:sty m:val="p"/>
                          </m:rPr>
                          <a:rPr lang="en-US" altLang="zh-CN" sz="1600" i="1">
                            <a:latin typeface="Cambria Math" panose="02040503050406030204" pitchFamily="18" charset="0"/>
                          </a:rPr>
                          <m:t>t</m:t>
                        </m:r>
                      </m:sub>
                    </m:sSub>
                  </m:oMath>
                </a14:m>
                <a:r>
                  <a:rPr lang="en-US" altLang="zh-CN" sz="1600" i="1" dirty="0">
                    <a:latin typeface="CMSY10"/>
                  </a:rPr>
                  <a:t>| </a:t>
                </a:r>
                <a:r>
                  <a:rPr lang="en-US" altLang="zh-CN" sz="1600" dirty="0">
                    <a:latin typeface="CMR10"/>
                  </a:rPr>
                  <a:t>= </a:t>
                </a:r>
                <a:r>
                  <a:rPr lang="en-US" altLang="zh-CN" sz="1600" i="1" dirty="0">
                    <a:latin typeface="CMMI10"/>
                  </a:rPr>
                  <a:t>m</a:t>
                </a:r>
                <a:r>
                  <a:rPr lang="en-US" altLang="zh-CN" sz="1600" dirty="0">
                    <a:latin typeface="NimbusRomNo9L-Regu"/>
                  </a:rPr>
                  <a:t>)</a:t>
                </a:r>
                <a:endParaRPr lang="zh-CN" altLang="en-US" sz="1600" dirty="0"/>
              </a:p>
            </p:txBody>
          </p:sp>
        </mc:Choice>
        <mc:Fallback xmlns="">
          <p:sp>
            <p:nvSpPr>
              <p:cNvPr id="5" name="矩形 4">
                <a:extLst>
                  <a:ext uri="{FF2B5EF4-FFF2-40B4-BE49-F238E27FC236}">
                    <a16:creationId xmlns:a16="http://schemas.microsoft.com/office/drawing/2014/main" id="{3DD5710E-27EF-4762-A34A-D039D12ACD6F}"/>
                  </a:ext>
                </a:extLst>
              </p:cNvPr>
              <p:cNvSpPr>
                <a:spLocks noRot="1" noChangeAspect="1" noMove="1" noResize="1" noEditPoints="1" noAdjustHandles="1" noChangeArrowheads="1" noChangeShapeType="1" noTextEdit="1"/>
              </p:cNvSpPr>
              <p:nvPr/>
            </p:nvSpPr>
            <p:spPr>
              <a:xfrm>
                <a:off x="2143467" y="3133350"/>
                <a:ext cx="991490" cy="338554"/>
              </a:xfrm>
              <a:prstGeom prst="rect">
                <a:avLst/>
              </a:prstGeom>
              <a:blipFill>
                <a:blip r:embed="rId5"/>
                <a:stretch>
                  <a:fillRect l="-3704" t="-5357" r="-2469"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xmlns="" id="{8C1AF8B4-948A-44AB-8DE5-190C6D2929D5}"/>
                  </a:ext>
                </a:extLst>
              </p:cNvPr>
              <p:cNvSpPr/>
              <p:nvPr/>
            </p:nvSpPr>
            <p:spPr>
              <a:xfrm>
                <a:off x="1531084" y="3678059"/>
                <a:ext cx="7483652" cy="338554"/>
              </a:xfrm>
              <a:prstGeom prst="rect">
                <a:avLst/>
              </a:prstGeom>
            </p:spPr>
            <p:txBody>
              <a:bodyPr wrap="none">
                <a:spAutoFit/>
              </a:bodyPr>
              <a:lstStyle/>
              <a:p>
                <a14:m>
                  <m:oMath xmlns:m="http://schemas.openxmlformats.org/officeDocument/2006/math">
                    <m:sSub>
                      <m:sSubPr>
                        <m:ctrlPr>
                          <a:rPr lang="en-US" altLang="zh-CN" sz="1600" i="1">
                            <a:latin typeface="Cambria Math" charset="0"/>
                          </a:rPr>
                        </m:ctrlPr>
                      </m:sSubPr>
                      <m:e>
                        <m:r>
                          <m:rPr>
                            <m:sty m:val="p"/>
                          </m:rPr>
                          <a:rPr lang="en-US" altLang="zh-CN" sz="1600" i="1">
                            <a:latin typeface="Cambria Math" panose="02040503050406030204" pitchFamily="18" charset="0"/>
                          </a:rPr>
                          <m:t>I</m:t>
                        </m:r>
                      </m:e>
                      <m:sub>
                        <m:r>
                          <m:rPr>
                            <m:sty m:val="p"/>
                          </m:rPr>
                          <a:rPr lang="en-US" altLang="zh-CN" sz="1600" i="1">
                            <a:latin typeface="Cambria Math" panose="02040503050406030204" pitchFamily="18" charset="0"/>
                          </a:rPr>
                          <m:t>t</m:t>
                        </m:r>
                      </m:sub>
                    </m:sSub>
                  </m:oMath>
                </a14:m>
                <a:r>
                  <a:rPr lang="zh-CN" altLang="en-US" sz="1600" dirty="0"/>
                  <a:t>表示在</a:t>
                </a:r>
                <a:r>
                  <a:rPr lang="en-US" altLang="zh-CN" sz="1600" dirty="0"/>
                  <a:t>t</a:t>
                </a:r>
                <a:r>
                  <a:rPr lang="zh-CN" altLang="en-US" sz="1600" dirty="0"/>
                  <a:t>时刻被选中的</a:t>
                </a:r>
                <a:r>
                  <a:rPr lang="en-US" altLang="zh-CN" sz="1600" dirty="0"/>
                  <a:t>arm</a:t>
                </a:r>
                <a:r>
                  <a:rPr lang="zh-CN" altLang="en-US" sz="1600" dirty="0"/>
                  <a:t>的集合，该集合由一个独立的</a:t>
                </a:r>
                <a:r>
                  <a:rPr lang="en-US" altLang="zh-CN" sz="1600" dirty="0"/>
                  <a:t>rounding procedure </a:t>
                </a:r>
                <a:r>
                  <a:rPr lang="zh-CN" altLang="en-US" sz="1600" dirty="0"/>
                  <a:t>获得</a:t>
                </a:r>
              </a:p>
            </p:txBody>
          </p:sp>
        </mc:Choice>
        <mc:Fallback xmlns="">
          <p:sp>
            <p:nvSpPr>
              <p:cNvPr id="6" name="矩形 5">
                <a:extLst>
                  <a:ext uri="{FF2B5EF4-FFF2-40B4-BE49-F238E27FC236}">
                    <a16:creationId xmlns:a16="http://schemas.microsoft.com/office/drawing/2014/main" id="{8C1AF8B4-948A-44AB-8DE5-190C6D2929D5}"/>
                  </a:ext>
                </a:extLst>
              </p:cNvPr>
              <p:cNvSpPr>
                <a:spLocks noRot="1" noChangeAspect="1" noMove="1" noResize="1" noEditPoints="1" noAdjustHandles="1" noChangeArrowheads="1" noChangeShapeType="1" noTextEdit="1"/>
              </p:cNvSpPr>
              <p:nvPr/>
            </p:nvSpPr>
            <p:spPr>
              <a:xfrm>
                <a:off x="1531084" y="3678059"/>
                <a:ext cx="7483652" cy="338554"/>
              </a:xfrm>
              <a:prstGeom prst="rect">
                <a:avLst/>
              </a:prstGeom>
              <a:blipFill>
                <a:blip r:embed="rId6"/>
                <a:stretch>
                  <a:fillRect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xmlns="" id="{2F064788-0745-45C1-94FA-7A6DE36CF6FD}"/>
                  </a:ext>
                </a:extLst>
              </p:cNvPr>
              <p:cNvSpPr/>
              <p:nvPr/>
            </p:nvSpPr>
            <p:spPr>
              <a:xfrm>
                <a:off x="1286901" y="4347291"/>
                <a:ext cx="1359539" cy="369332"/>
              </a:xfrm>
              <a:prstGeom prst="rect">
                <a:avLst/>
              </a:prstGeom>
            </p:spPr>
            <p:txBody>
              <a:bodyPr wrap="none">
                <a:spAutoFit/>
              </a:bodyPr>
              <a:lstStyle/>
              <a:p>
                <a14:m>
                  <m:oMath xmlns:m="http://schemas.openxmlformats.org/officeDocument/2006/math">
                    <m:sSub>
                      <m:sSubPr>
                        <m:ctrlPr>
                          <a:rPr lang="en-US" altLang="zh-CN" i="1">
                            <a:latin typeface="Cambria Math" charset="0"/>
                          </a:rPr>
                        </m:ctrlPr>
                      </m:sSubPr>
                      <m:e>
                        <m:r>
                          <m:rPr>
                            <m:sty m:val="p"/>
                          </m:rPr>
                          <a:rPr lang="en-US" altLang="zh-CN" i="1">
                            <a:latin typeface="Cambria Math" panose="02040503050406030204" pitchFamily="18" charset="0"/>
                          </a:rPr>
                          <m:t>I</m:t>
                        </m:r>
                      </m:e>
                      <m:sub>
                        <m:r>
                          <m:rPr>
                            <m:sty m:val="p"/>
                          </m:rPr>
                          <a:rPr lang="en-US" altLang="zh-CN" i="1">
                            <a:latin typeface="Cambria Math" panose="02040503050406030204" pitchFamily="18" charset="0"/>
                          </a:rPr>
                          <m:t>t</m:t>
                        </m:r>
                      </m:sub>
                    </m:sSub>
                  </m:oMath>
                </a14:m>
                <a:r>
                  <a:rPr lang="zh-CN" altLang="en-US" dirty="0"/>
                  <a:t> </a:t>
                </a:r>
                <a:r>
                  <a:rPr lang="en-US" altLang="zh-CN" dirty="0"/>
                  <a:t>• </a:t>
                </a:r>
                <a14:m>
                  <m:oMath xmlns:m="http://schemas.openxmlformats.org/officeDocument/2006/math">
                    <m:sSub>
                      <m:sSubPr>
                        <m:ctrlPr>
                          <a:rPr lang="en-US" altLang="zh-CN" b="1" i="1" smtClean="0">
                            <a:latin typeface="Cambria Math" charset="0"/>
                          </a:rPr>
                        </m:ctrlPr>
                      </m:sSubPr>
                      <m:e>
                        <m:r>
                          <m:rPr>
                            <m:sty m:val="p"/>
                          </m:rPr>
                          <a:rPr lang="en-US" altLang="zh-CN" b="1" i="1">
                            <a:latin typeface="Cambria Math" panose="02040503050406030204" pitchFamily="18" charset="0"/>
                          </a:rPr>
                          <m:t>p</m:t>
                        </m:r>
                      </m:e>
                      <m:sub>
                        <m:r>
                          <a:rPr lang="en-US" altLang="zh-CN" b="1" i="1" smtClean="0">
                            <a:latin typeface="Cambria Math" panose="02040503050406030204" pitchFamily="18" charset="0"/>
                          </a:rPr>
                          <m:t>𝒕</m:t>
                        </m:r>
                      </m:sub>
                    </m:sSub>
                  </m:oMath>
                </a14:m>
                <a:r>
                  <a:rPr lang="en-US" altLang="zh-CN" dirty="0"/>
                  <a:t>  = m </a:t>
                </a:r>
                <a:endParaRPr lang="zh-CN" altLang="en-US" dirty="0"/>
              </a:p>
            </p:txBody>
          </p:sp>
        </mc:Choice>
        <mc:Fallback xmlns="">
          <p:sp>
            <p:nvSpPr>
              <p:cNvPr id="7" name="矩形 6">
                <a:extLst>
                  <a:ext uri="{FF2B5EF4-FFF2-40B4-BE49-F238E27FC236}">
                    <a16:creationId xmlns:a16="http://schemas.microsoft.com/office/drawing/2014/main" id="{2F064788-0745-45C1-94FA-7A6DE36CF6FD}"/>
                  </a:ext>
                </a:extLst>
              </p:cNvPr>
              <p:cNvSpPr>
                <a:spLocks noRot="1" noChangeAspect="1" noMove="1" noResize="1" noEditPoints="1" noAdjustHandles="1" noChangeArrowheads="1" noChangeShapeType="1" noTextEdit="1"/>
              </p:cNvSpPr>
              <p:nvPr/>
            </p:nvSpPr>
            <p:spPr>
              <a:xfrm>
                <a:off x="1286901" y="4347291"/>
                <a:ext cx="1359539" cy="369332"/>
              </a:xfrm>
              <a:prstGeom prst="rect">
                <a:avLst/>
              </a:prstGeom>
              <a:blipFill>
                <a:blip r:embed="rId7"/>
                <a:stretch>
                  <a:fillRect t="-8197" r="-3139" b="-24590"/>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xmlns:a14="http://schemas.microsoft.com/office/drawing/2010/main" xmlns:mc="http://schemas.openxmlformats.org/markup-compatibility/2006" xmlns="" id="{8C1AF8B4-948A-44AB-8DE5-190C6D2929D5}"/>
              </a:ext>
            </a:extLst>
          </p:cNvPr>
          <p:cNvSpPr/>
          <p:nvPr/>
        </p:nvSpPr>
        <p:spPr>
          <a:xfrm>
            <a:off x="1624497" y="4876611"/>
            <a:ext cx="3264035" cy="338554"/>
          </a:xfrm>
          <a:prstGeom prst="rect">
            <a:avLst/>
          </a:prstGeom>
        </p:spPr>
        <p:txBody>
          <a:bodyPr wrap="none">
            <a:spAutoFit/>
          </a:bodyPr>
          <a:lstStyle/>
          <a:p>
            <a:r>
              <a:rPr lang="zh-CN" altLang="en-US" sz="1600" dirty="0" smtClean="0"/>
              <a:t>由</a:t>
            </a:r>
            <a:r>
              <a:rPr lang="en-US" altLang="zh-CN" sz="1600" dirty="0" smtClean="0"/>
              <a:t>rounding </a:t>
            </a:r>
            <a:r>
              <a:rPr lang="en-US" altLang="zh-CN" sz="1600" dirty="0"/>
              <a:t>procedure </a:t>
            </a:r>
            <a:r>
              <a:rPr lang="zh-CN" altLang="en-US" sz="1600" dirty="0" smtClean="0"/>
              <a:t>的特性而得</a:t>
            </a:r>
            <a:endParaRPr lang="zh-CN" altLang="en-US" sz="1600" dirty="0"/>
          </a:p>
        </p:txBody>
      </p:sp>
    </p:spTree>
    <p:extLst>
      <p:ext uri="{BB962C8B-B14F-4D97-AF65-F5344CB8AC3E}">
        <p14:creationId xmlns:p14="http://schemas.microsoft.com/office/powerpoint/2010/main" val="27950687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1176</TotalTime>
  <Words>1411</Words>
  <Application>Microsoft Macintosh PowerPoint</Application>
  <PresentationFormat>宽屏</PresentationFormat>
  <Paragraphs>172</Paragraphs>
  <Slides>34</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34</vt:i4>
      </vt:variant>
    </vt:vector>
  </HeadingPairs>
  <TitlesOfParts>
    <vt:vector size="51" baseType="lpstr">
      <vt:lpstr>Arial</vt:lpstr>
      <vt:lpstr>Cambria</vt:lpstr>
      <vt:lpstr>Cambria Math</vt:lpstr>
      <vt:lpstr>CMMI10</vt:lpstr>
      <vt:lpstr>CMMI7</vt:lpstr>
      <vt:lpstr>CMMIB10</vt:lpstr>
      <vt:lpstr>CMR10</vt:lpstr>
      <vt:lpstr>CMR7</vt:lpstr>
      <vt:lpstr>CMSY10</vt:lpstr>
      <vt:lpstr>MSBM10</vt:lpstr>
      <vt:lpstr>NimbusRomNo9L</vt:lpstr>
      <vt:lpstr>NimbusRomNo9L-Regu</vt:lpstr>
      <vt:lpstr>NimbusRomNo9L-ReguItal</vt:lpstr>
      <vt:lpstr>等线</vt:lpstr>
      <vt:lpstr>等线 Light</vt:lpstr>
      <vt:lpstr>华文琥珀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SuperStone</dc:creator>
  <cp:lastModifiedBy>zhilei liu</cp:lastModifiedBy>
  <cp:revision>49</cp:revision>
  <dcterms:created xsi:type="dcterms:W3CDTF">2018-05-26T12:06:11Z</dcterms:created>
  <dcterms:modified xsi:type="dcterms:W3CDTF">2018-05-28T07:03:14Z</dcterms:modified>
</cp:coreProperties>
</file>