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-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0E91-A570-3A41-98EE-611DC832066B}" type="datetimeFigureOut">
              <a:rPr kumimoji="1" lang="zh-CN" altLang="en-US" smtClean="0"/>
              <a:t>2018/9/17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D348-5A3A-8046-98A8-7CF201A310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6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0E91-A570-3A41-98EE-611DC832066B}" type="datetimeFigureOut">
              <a:rPr kumimoji="1" lang="zh-CN" altLang="en-US" smtClean="0"/>
              <a:t>2018/9/17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D348-5A3A-8046-98A8-7CF201A310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98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0E91-A570-3A41-98EE-611DC832066B}" type="datetimeFigureOut">
              <a:rPr kumimoji="1" lang="zh-CN" altLang="en-US" smtClean="0"/>
              <a:t>2018/9/17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D348-5A3A-8046-98A8-7CF201A310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27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0E91-A570-3A41-98EE-611DC832066B}" type="datetimeFigureOut">
              <a:rPr kumimoji="1" lang="zh-CN" altLang="en-US" smtClean="0"/>
              <a:t>2018/9/17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D348-5A3A-8046-98A8-7CF201A310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427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0E91-A570-3A41-98EE-611DC832066B}" type="datetimeFigureOut">
              <a:rPr kumimoji="1" lang="zh-CN" altLang="en-US" smtClean="0"/>
              <a:t>2018/9/17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D348-5A3A-8046-98A8-7CF201A310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2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0E91-A570-3A41-98EE-611DC832066B}" type="datetimeFigureOut">
              <a:rPr kumimoji="1" lang="zh-CN" altLang="en-US" smtClean="0"/>
              <a:t>2018/9/17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D348-5A3A-8046-98A8-7CF201A310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637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0E91-A570-3A41-98EE-611DC832066B}" type="datetimeFigureOut">
              <a:rPr kumimoji="1" lang="zh-CN" altLang="en-US" smtClean="0"/>
              <a:t>2018/9/17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D348-5A3A-8046-98A8-7CF201A310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32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0E91-A570-3A41-98EE-611DC832066B}" type="datetimeFigureOut">
              <a:rPr kumimoji="1" lang="zh-CN" altLang="en-US" smtClean="0"/>
              <a:t>2018/9/17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D348-5A3A-8046-98A8-7CF201A310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85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0E91-A570-3A41-98EE-611DC832066B}" type="datetimeFigureOut">
              <a:rPr kumimoji="1" lang="zh-CN" altLang="en-US" smtClean="0"/>
              <a:t>2018/9/17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D348-5A3A-8046-98A8-7CF201A310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844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0E91-A570-3A41-98EE-611DC832066B}" type="datetimeFigureOut">
              <a:rPr kumimoji="1" lang="zh-CN" altLang="en-US" smtClean="0"/>
              <a:t>2018/9/17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D348-5A3A-8046-98A8-7CF201A310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97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0E91-A570-3A41-98EE-611DC832066B}" type="datetimeFigureOut">
              <a:rPr kumimoji="1" lang="zh-CN" altLang="en-US" smtClean="0"/>
              <a:t>2018/9/17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D348-5A3A-8046-98A8-7CF201A310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991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A0E91-A570-3A41-98EE-611DC832066B}" type="datetimeFigureOut">
              <a:rPr kumimoji="1" lang="zh-CN" altLang="en-US" smtClean="0"/>
              <a:t>2018/9/17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7D348-5A3A-8046-98A8-7CF201A310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511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iuzhilei@iie.ac.c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E8723C38-F567-45C3-B879-CD6CCBB78453}"/>
              </a:ext>
            </a:extLst>
          </p:cNvPr>
          <p:cNvCxnSpPr/>
          <p:nvPr/>
        </p:nvCxnSpPr>
        <p:spPr>
          <a:xfrm>
            <a:off x="0" y="656948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3D5C3B73-DA18-4088-BA45-9C911928E800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636670" cy="34290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2F2EA6D-E572-4C2C-889B-CA347364FC8E}"/>
              </a:ext>
            </a:extLst>
          </p:cNvPr>
          <p:cNvSpPr txBox="1"/>
          <p:nvPr/>
        </p:nvSpPr>
        <p:spPr>
          <a:xfrm>
            <a:off x="1773488" y="2154427"/>
            <a:ext cx="88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数据挖掘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B0F5EAEA-285B-489B-8C43-CEBEAF4B5FC5}"/>
              </a:ext>
            </a:extLst>
          </p:cNvPr>
          <p:cNvSpPr txBox="1"/>
          <p:nvPr/>
        </p:nvSpPr>
        <p:spPr>
          <a:xfrm>
            <a:off x="8087557" y="5514824"/>
            <a:ext cx="38529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刘志磊</a:t>
            </a:r>
            <a:endParaRPr lang="en-US" altLang="zh-CN" sz="1000" dirty="0"/>
          </a:p>
          <a:p>
            <a:pPr algn="ctr"/>
            <a:r>
              <a:rPr lang="en-US" altLang="zh-CN" sz="1000" dirty="0">
                <a:hlinkClick r:id="rId2"/>
              </a:rPr>
              <a:t>liuzhilei@iie.ac.cn</a:t>
            </a:r>
            <a:endParaRPr lang="en-US" altLang="zh-CN" sz="1000" dirty="0"/>
          </a:p>
          <a:p>
            <a:pPr algn="ctr"/>
            <a:r>
              <a:rPr lang="zh-CN" altLang="en-US" sz="1000" dirty="0"/>
              <a:t>中科院信息工程研究所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A78AAAFE-69B4-4058-BED5-2807824E99A7}"/>
              </a:ext>
            </a:extLst>
          </p:cNvPr>
          <p:cNvCxnSpPr>
            <a:cxnSpLocks/>
          </p:cNvCxnSpPr>
          <p:nvPr/>
        </p:nvCxnSpPr>
        <p:spPr>
          <a:xfrm flipV="1">
            <a:off x="9650027" y="6068822"/>
            <a:ext cx="2476870" cy="8047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A2968FC6-926D-4FD3-B308-B2E1832CC094}"/>
              </a:ext>
            </a:extLst>
          </p:cNvPr>
          <p:cNvCxnSpPr>
            <a:cxnSpLocks/>
          </p:cNvCxnSpPr>
          <p:nvPr/>
        </p:nvCxnSpPr>
        <p:spPr>
          <a:xfrm flipH="1">
            <a:off x="11465511" y="4447713"/>
            <a:ext cx="726490" cy="24102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2F2EA6D-E572-4C2C-889B-CA347364FC8E}"/>
              </a:ext>
            </a:extLst>
          </p:cNvPr>
          <p:cNvSpPr txBox="1"/>
          <p:nvPr/>
        </p:nvSpPr>
        <p:spPr>
          <a:xfrm>
            <a:off x="2826842" y="3075057"/>
            <a:ext cx="8833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关联规则挖掘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636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CBB309D5-8764-480D-9A6C-935724DFF920}"/>
              </a:ext>
            </a:extLst>
          </p:cNvPr>
          <p:cNvCxnSpPr/>
          <p:nvPr/>
        </p:nvCxnSpPr>
        <p:spPr>
          <a:xfrm>
            <a:off x="1047570" y="932155"/>
            <a:ext cx="967666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6E6EF94-00F7-4097-8C4A-EE0323D715AD}"/>
              </a:ext>
            </a:extLst>
          </p:cNvPr>
          <p:cNvSpPr txBox="1"/>
          <p:nvPr/>
        </p:nvSpPr>
        <p:spPr>
          <a:xfrm>
            <a:off x="1126837" y="562823"/>
            <a:ext cx="281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关联规则挖掘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51" y="2764889"/>
            <a:ext cx="1625600" cy="1625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74" y="3073400"/>
            <a:ext cx="1955054" cy="1317089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5166482" y="3416710"/>
            <a:ext cx="1438835" cy="321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357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CBB309D5-8764-480D-9A6C-935724DFF920}"/>
              </a:ext>
            </a:extLst>
          </p:cNvPr>
          <p:cNvCxnSpPr/>
          <p:nvPr/>
        </p:nvCxnSpPr>
        <p:spPr>
          <a:xfrm>
            <a:off x="1047570" y="932155"/>
            <a:ext cx="967666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6E6EF94-00F7-4097-8C4A-EE0323D715AD}"/>
              </a:ext>
            </a:extLst>
          </p:cNvPr>
          <p:cNvSpPr txBox="1"/>
          <p:nvPr/>
        </p:nvSpPr>
        <p:spPr>
          <a:xfrm>
            <a:off x="1126837" y="562823"/>
            <a:ext cx="281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关联规则挖掘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27622" y="1842420"/>
            <a:ext cx="4687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charset="0"/>
              </a:rPr>
              <a:t>I={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charset="0"/>
              </a:rPr>
              <a:t>牛肉，鸡肉，牛奶，奶酪，靴子，衣服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charset="0"/>
              </a:rPr>
              <a:t>}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27622" y="359934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t1: 牛肉、鸡肉、牛奶</a:t>
            </a:r>
          </a:p>
          <a:p>
            <a:r>
              <a:rPr lang="zh-CN" altLang="en-US" dirty="0" smtClean="0"/>
              <a:t>t2: 牛肉、奶酪</a:t>
            </a:r>
          </a:p>
          <a:p>
            <a:r>
              <a:rPr lang="zh-CN" altLang="en-US" dirty="0" smtClean="0"/>
              <a:t>t3: 奶酪、靴子</a:t>
            </a:r>
          </a:p>
          <a:p>
            <a:r>
              <a:rPr lang="zh-CN" altLang="en-US" dirty="0" smtClean="0"/>
              <a:t>t4: 牛肉、鸡肉、奶酪</a:t>
            </a:r>
          </a:p>
          <a:p>
            <a:r>
              <a:rPr lang="zh-CN" altLang="en-US" dirty="0" smtClean="0"/>
              <a:t>t5: 牛肉、鸡肉、衣服、奶酪、牛奶</a:t>
            </a:r>
          </a:p>
          <a:p>
            <a:r>
              <a:rPr lang="zh-CN" altLang="en-US" dirty="0" smtClean="0"/>
              <a:t>t6: 鸡肉、衣服、牛奶</a:t>
            </a:r>
          </a:p>
          <a:p>
            <a:r>
              <a:rPr lang="zh-CN" altLang="en-US" dirty="0" smtClean="0"/>
              <a:t>t7: 鸡肉、牛奶、衣服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27622" y="1301487"/>
            <a:ext cx="271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rgbClr val="7030A0"/>
                </a:solidFill>
              </a:rPr>
              <a:t>商品集合</a:t>
            </a:r>
            <a:endParaRPr kumimoji="1"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27622" y="2836999"/>
            <a:ext cx="271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rgbClr val="7030A0"/>
                </a:solidFill>
              </a:rPr>
              <a:t>事物集合</a:t>
            </a:r>
            <a:endParaRPr kumimoji="1" lang="zh-CN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CBB309D5-8764-480D-9A6C-935724DFF920}"/>
              </a:ext>
            </a:extLst>
          </p:cNvPr>
          <p:cNvCxnSpPr/>
          <p:nvPr/>
        </p:nvCxnSpPr>
        <p:spPr>
          <a:xfrm>
            <a:off x="1047570" y="932155"/>
            <a:ext cx="967666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6E6EF94-00F7-4097-8C4A-EE0323D715AD}"/>
              </a:ext>
            </a:extLst>
          </p:cNvPr>
          <p:cNvSpPr txBox="1"/>
          <p:nvPr/>
        </p:nvSpPr>
        <p:spPr>
          <a:xfrm>
            <a:off x="1126837" y="562823"/>
            <a:ext cx="281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关联规则挖掘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13566" y="1550006"/>
            <a:ext cx="2912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7030A0"/>
                </a:solidFill>
                <a:effectLst/>
                <a:latin typeface="Verdana" charset="0"/>
              </a:rPr>
              <a:t>有一条规则：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charset="0"/>
              </a:rPr>
              <a:t>牛肉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charset="0"/>
              </a:rPr>
              <a:t>—&gt;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charset="0"/>
              </a:rPr>
              <a:t>鸡肉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13566" y="2362223"/>
            <a:ext cx="9713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charset="0"/>
              </a:rPr>
              <a:t>同时购买牛肉和鸡肉的顾客比例是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charset="0"/>
              </a:rPr>
              <a:t>3/7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charset="0"/>
              </a:rPr>
              <a:t>，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charset="0"/>
              </a:rPr>
              <a:t>而购买牛肉的顾客当中也购买了鸡肉的顾客比例是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charset="0"/>
              </a:rPr>
              <a:t>3/4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18341" y="236222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t1: 牛肉、鸡肉、牛奶</a:t>
            </a:r>
          </a:p>
          <a:p>
            <a:r>
              <a:rPr lang="zh-CN" altLang="en-US" dirty="0" smtClean="0"/>
              <a:t>t2: 牛肉、奶酪</a:t>
            </a:r>
          </a:p>
          <a:p>
            <a:r>
              <a:rPr lang="zh-CN" altLang="en-US" dirty="0" smtClean="0"/>
              <a:t>t3: 奶酪、靴子</a:t>
            </a:r>
          </a:p>
          <a:p>
            <a:r>
              <a:rPr lang="zh-CN" altLang="en-US" dirty="0" smtClean="0"/>
              <a:t>t4: 牛肉、鸡肉、奶酪</a:t>
            </a:r>
          </a:p>
          <a:p>
            <a:r>
              <a:rPr lang="zh-CN" altLang="en-US" dirty="0" smtClean="0"/>
              <a:t>t5: 牛肉、鸡肉、衣服、奶酪、牛奶</a:t>
            </a:r>
          </a:p>
          <a:p>
            <a:r>
              <a:rPr lang="zh-CN" altLang="en-US" dirty="0" smtClean="0"/>
              <a:t>t6: 鸡肉、衣服、牛奶</a:t>
            </a:r>
          </a:p>
          <a:p>
            <a:r>
              <a:rPr lang="zh-CN" altLang="en-US" dirty="0" smtClean="0"/>
              <a:t>t7: 鸡肉、牛奶、衣服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18341" y="1599875"/>
            <a:ext cx="271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rgbClr val="7030A0"/>
                </a:solidFill>
              </a:rPr>
              <a:t>事物集合</a:t>
            </a:r>
            <a:endParaRPr kumimoji="1"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13566" y="3451439"/>
            <a:ext cx="2222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7030A0"/>
                </a:solidFill>
                <a:effectLst/>
                <a:latin typeface="Verdana" charset="0"/>
              </a:rPr>
              <a:t>支持度（</a:t>
            </a:r>
            <a:r>
              <a:rPr lang="en-US" altLang="zh-CN" b="0" i="0" dirty="0" smtClean="0">
                <a:solidFill>
                  <a:srgbClr val="7030A0"/>
                </a:solidFill>
                <a:effectLst/>
                <a:latin typeface="Verdana" charset="0"/>
              </a:rPr>
              <a:t>support</a:t>
            </a:r>
            <a:r>
              <a:rPr lang="zh-CN" altLang="en-US" b="0" i="0" dirty="0" smtClean="0">
                <a:solidFill>
                  <a:srgbClr val="7030A0"/>
                </a:solidFill>
                <a:effectLst/>
                <a:latin typeface="Verdana" charset="0"/>
              </a:rPr>
              <a:t>）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13566" y="4208882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7030A0"/>
                </a:solidFill>
                <a:effectLst/>
                <a:latin typeface="Verdana" charset="0"/>
              </a:rPr>
              <a:t>置信度（</a:t>
            </a:r>
            <a:r>
              <a:rPr lang="en-US" altLang="zh-CN" b="0" i="0" dirty="0" smtClean="0">
                <a:solidFill>
                  <a:srgbClr val="7030A0"/>
                </a:solidFill>
                <a:effectLst/>
                <a:latin typeface="Verdana" charset="0"/>
              </a:rPr>
              <a:t>confidence</a:t>
            </a:r>
            <a:r>
              <a:rPr lang="zh-CN" altLang="en-US" b="0" i="0" dirty="0" smtClean="0">
                <a:solidFill>
                  <a:srgbClr val="7030A0"/>
                </a:solidFill>
                <a:effectLst/>
                <a:latin typeface="Verdana" charset="0"/>
              </a:rPr>
              <a:t>）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47293" y="3476978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smtClean="0">
                <a:solidFill>
                  <a:srgbClr val="000000"/>
                </a:solidFill>
                <a:effectLst/>
                <a:latin typeface="Verdana" charset="0"/>
              </a:rPr>
              <a:t>3/7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547293" y="4208882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smtClean="0">
                <a:solidFill>
                  <a:srgbClr val="000000"/>
                </a:solidFill>
                <a:effectLst/>
                <a:latin typeface="Verdana" charset="0"/>
              </a:rPr>
              <a:t>3/4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8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CBB309D5-8764-480D-9A6C-935724DFF920}"/>
              </a:ext>
            </a:extLst>
          </p:cNvPr>
          <p:cNvCxnSpPr/>
          <p:nvPr/>
        </p:nvCxnSpPr>
        <p:spPr>
          <a:xfrm>
            <a:off x="1047570" y="932155"/>
            <a:ext cx="967666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6E6EF94-00F7-4097-8C4A-EE0323D715AD}"/>
              </a:ext>
            </a:extLst>
          </p:cNvPr>
          <p:cNvSpPr txBox="1"/>
          <p:nvPr/>
        </p:nvSpPr>
        <p:spPr>
          <a:xfrm>
            <a:off x="1126837" y="562823"/>
            <a:ext cx="281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关联规则挖掘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26837" y="1983709"/>
            <a:ext cx="72182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charset="0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Verdana" charset="0"/>
              </a:rPr>
              <a:t>     支持</a:t>
            </a:r>
            <a:r>
              <a:rPr lang="zh-CN" altLang="en-US" dirty="0">
                <a:solidFill>
                  <a:srgbClr val="000000"/>
                </a:solidFill>
                <a:latin typeface="Verdana" charset="0"/>
              </a:rPr>
              <a:t>度为</a:t>
            </a:r>
            <a:r>
              <a:rPr lang="en-US" altLang="zh-CN" dirty="0">
                <a:solidFill>
                  <a:srgbClr val="000000"/>
                </a:solidFill>
                <a:latin typeface="Verdana" charset="0"/>
              </a:rPr>
              <a:t>3/7</a:t>
            </a:r>
            <a:r>
              <a:rPr lang="zh-CN" altLang="en-US" dirty="0">
                <a:solidFill>
                  <a:srgbClr val="000000"/>
                </a:solidFill>
                <a:latin typeface="Verdana" charset="0"/>
              </a:rPr>
              <a:t>，表示在所有顾客当中有</a:t>
            </a:r>
            <a:r>
              <a:rPr lang="en-US" altLang="zh-CN" dirty="0">
                <a:solidFill>
                  <a:srgbClr val="000000"/>
                </a:solidFill>
                <a:latin typeface="Verdana" charset="0"/>
              </a:rPr>
              <a:t>3/7</a:t>
            </a:r>
            <a:r>
              <a:rPr lang="zh-CN" altLang="en-US" dirty="0">
                <a:solidFill>
                  <a:srgbClr val="000000"/>
                </a:solidFill>
                <a:latin typeface="Verdana" charset="0"/>
              </a:rPr>
              <a:t>同时购买牛肉和鸡肉，其反应了同时购买牛肉和鸡肉的顾客在所有顾客当中的覆盖范围；它的置信度为</a:t>
            </a:r>
            <a:r>
              <a:rPr lang="en-US" altLang="zh-CN" dirty="0">
                <a:solidFill>
                  <a:srgbClr val="000000"/>
                </a:solidFill>
                <a:latin typeface="Verdana" charset="0"/>
              </a:rPr>
              <a:t>3/4</a:t>
            </a:r>
            <a:r>
              <a:rPr lang="zh-CN" altLang="en-US" dirty="0">
                <a:solidFill>
                  <a:srgbClr val="000000"/>
                </a:solidFill>
                <a:latin typeface="Verdana" charset="0"/>
              </a:rPr>
              <a:t>，表示在买了牛肉的顾客当中有</a:t>
            </a:r>
            <a:r>
              <a:rPr lang="en-US" altLang="zh-CN" dirty="0">
                <a:solidFill>
                  <a:srgbClr val="000000"/>
                </a:solidFill>
                <a:latin typeface="Verdana" charset="0"/>
              </a:rPr>
              <a:t>3/4</a:t>
            </a:r>
            <a:r>
              <a:rPr lang="zh-CN" altLang="en-US" dirty="0">
                <a:solidFill>
                  <a:srgbClr val="000000"/>
                </a:solidFill>
                <a:latin typeface="Verdana" charset="0"/>
              </a:rPr>
              <a:t>的人买了鸡肉，其反应了可预测的程度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3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CBB309D5-8764-480D-9A6C-935724DFF920}"/>
              </a:ext>
            </a:extLst>
          </p:cNvPr>
          <p:cNvCxnSpPr/>
          <p:nvPr/>
        </p:nvCxnSpPr>
        <p:spPr>
          <a:xfrm>
            <a:off x="1047570" y="932155"/>
            <a:ext cx="967666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6E6EF94-00F7-4097-8C4A-EE0323D715AD}"/>
              </a:ext>
            </a:extLst>
          </p:cNvPr>
          <p:cNvSpPr txBox="1"/>
          <p:nvPr/>
        </p:nvSpPr>
        <p:spPr>
          <a:xfrm>
            <a:off x="1126837" y="562823"/>
            <a:ext cx="281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关联规则挖掘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27017" y="1801090"/>
            <a:ext cx="8326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最小支持度：</a:t>
            </a:r>
            <a:r>
              <a:rPr kumimoji="1" lang="en-US" altLang="zh-CN" dirty="0" err="1" smtClean="0"/>
              <a:t>minsup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一个集合</a:t>
            </a:r>
            <a:r>
              <a:rPr kumimoji="1" lang="en-US" altLang="zh-CN" dirty="0" smtClean="0"/>
              <a:t>F</a:t>
            </a:r>
            <a:r>
              <a:rPr kumimoji="1" lang="zh-CN" altLang="en-US" dirty="0" smtClean="0"/>
              <a:t>的支持度大于</a:t>
            </a:r>
            <a:r>
              <a:rPr kumimoji="1" lang="en-US" altLang="zh-CN" dirty="0" err="1" smtClean="0"/>
              <a:t>minsup</a:t>
            </a:r>
            <a:r>
              <a:rPr kumimoji="1" lang="zh-CN" altLang="en-US" dirty="0" smtClean="0"/>
              <a:t>，其元素个数为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，则称其为</a:t>
            </a:r>
            <a:r>
              <a:rPr kumimoji="1" lang="en-US" altLang="zh-CN" dirty="0" smtClean="0"/>
              <a:t>k-</a:t>
            </a:r>
            <a:r>
              <a:rPr kumimoji="1" lang="zh-CN" altLang="en-US" dirty="0" smtClean="0"/>
              <a:t>频繁项目集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8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CBB309D5-8764-480D-9A6C-935724DFF920}"/>
              </a:ext>
            </a:extLst>
          </p:cNvPr>
          <p:cNvCxnSpPr/>
          <p:nvPr/>
        </p:nvCxnSpPr>
        <p:spPr>
          <a:xfrm>
            <a:off x="1047570" y="932155"/>
            <a:ext cx="967666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6E6EF94-00F7-4097-8C4A-EE0323D715AD}"/>
              </a:ext>
            </a:extLst>
          </p:cNvPr>
          <p:cNvSpPr txBox="1"/>
          <p:nvPr/>
        </p:nvSpPr>
        <p:spPr>
          <a:xfrm>
            <a:off x="1126837" y="562823"/>
            <a:ext cx="281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关联规则挖掘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1455" y="1828800"/>
            <a:ext cx="28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关联规则挖掘的过程：</a:t>
            </a:r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43193" y="2910110"/>
            <a:ext cx="3563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Verdana" charset="0"/>
              </a:rPr>
              <a:t>）从事务集合中找出频繁项目集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43193" y="3844232"/>
            <a:ext cx="5641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Verdana" charset="0"/>
              </a:rPr>
              <a:t>）从频繁项目集合中生成满足最低置信度的关联规则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8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334</Words>
  <Application>Microsoft Macintosh PowerPoint</Application>
  <PresentationFormat>宽屏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Verdana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zhilei liu</dc:creator>
  <cp:lastModifiedBy>zhilei liu</cp:lastModifiedBy>
  <cp:revision>8</cp:revision>
  <dcterms:created xsi:type="dcterms:W3CDTF">2018-09-17T03:18:36Z</dcterms:created>
  <dcterms:modified xsi:type="dcterms:W3CDTF">2018-09-17T12:15:33Z</dcterms:modified>
</cp:coreProperties>
</file>