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97" r:id="rId5"/>
    <p:sldId id="282" r:id="rId6"/>
    <p:sldId id="259" r:id="rId7"/>
    <p:sldId id="261" r:id="rId8"/>
    <p:sldId id="332" r:id="rId9"/>
    <p:sldId id="257" r:id="rId10"/>
    <p:sldId id="286" r:id="rId11"/>
    <p:sldId id="262" r:id="rId12"/>
    <p:sldId id="289" r:id="rId13"/>
    <p:sldId id="265" r:id="rId14"/>
    <p:sldId id="284" r:id="rId15"/>
    <p:sldId id="267" r:id="rId16"/>
    <p:sldId id="287" r:id="rId17"/>
    <p:sldId id="264" r:id="rId18"/>
    <p:sldId id="266" r:id="rId19"/>
    <p:sldId id="299" r:id="rId20"/>
    <p:sldId id="270" r:id="rId21"/>
    <p:sldId id="300" r:id="rId22"/>
    <p:sldId id="321" r:id="rId23"/>
    <p:sldId id="322" r:id="rId24"/>
    <p:sldId id="323" r:id="rId25"/>
    <p:sldId id="272" r:id="rId26"/>
    <p:sldId id="301" r:id="rId27"/>
    <p:sldId id="293" r:id="rId28"/>
    <p:sldId id="273" r:id="rId29"/>
    <p:sldId id="334" r:id="rId30"/>
    <p:sldId id="325" r:id="rId31"/>
    <p:sldId id="331" r:id="rId32"/>
    <p:sldId id="330" r:id="rId33"/>
    <p:sldId id="329" r:id="rId34"/>
    <p:sldId id="295" r:id="rId35"/>
    <p:sldId id="29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32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50" autoAdjust="0"/>
    <p:restoredTop sz="61538" autoAdjust="0"/>
  </p:normalViewPr>
  <p:slideViewPr>
    <p:cSldViewPr snapToGrid="0">
      <p:cViewPr varScale="1">
        <p:scale>
          <a:sx n="56" d="100"/>
          <a:sy n="56" d="100"/>
        </p:scale>
        <p:origin x="1770" y="60"/>
      </p:cViewPr>
      <p:guideLst/>
    </p:cSldViewPr>
  </p:slideViewPr>
  <p:notesTextViewPr>
    <p:cViewPr>
      <p:scale>
        <a:sx n="3" d="2"/>
        <a:sy n="3" d="2"/>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75D8B-474E-4CF0-8F22-D0B3EABC1641}"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67731A-CA0B-4579-91AE-BA75B85969C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aseline="0" dirty="0" smtClean="0"/>
              <a:t>*our conclusion doesn’t mean that server processing time is not important, but just that it plays a less important role in SRT variation.*</a:t>
            </a:r>
            <a:endParaRPr lang="en-US" dirty="0" smtClean="0"/>
          </a:p>
          <a:p>
            <a:endParaRPr lang="en-US" dirty="0" smtClean="0"/>
          </a:p>
          <a:p>
            <a:r>
              <a:rPr lang="en-US" dirty="0" smtClean="0"/>
              <a:t>In</a:t>
            </a:r>
            <a:r>
              <a:rPr lang="en-US" baseline="0" dirty="0" smtClean="0"/>
              <a:t> the next few slides, we will discuss each of the primary factors in detail while controlling the other two factors.</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m:rPr>
                          <m:nor/>
                        </m:rPr>
                        <a:rPr lang="en-US" sz="1200" dirty="0" smtClean="0">
                          <a:solidFill>
                            <a:srgbClr val="FFFF00"/>
                          </a:solidFill>
                          <a:latin typeface="Cambria Math" panose="02040503050406030204" pitchFamily="18" charset="0"/>
                        </a:rPr>
                        <m:t>N</m:t>
                      </m:r>
                      <m:r>
                        <m:rPr>
                          <m:nor/>
                        </m:rPr>
                        <a:rPr lang="en-US" sz="1200" b="0" i="0" dirty="0" smtClean="0">
                          <a:solidFill>
                            <a:srgbClr val="FFFF00"/>
                          </a:solidFill>
                        </a:rPr>
                        <m:t>etwork</m:t>
                      </m:r>
                      <m:r>
                        <m:rPr>
                          <m:nor/>
                        </m:rPr>
                        <a:rPr lang="en-US" sz="1200" b="0" i="0" dirty="0" smtClean="0">
                          <a:solidFill>
                            <a:srgbClr val="FFFF00"/>
                          </a:solidFill>
                        </a:rPr>
                        <m:t> </m:t>
                      </m:r>
                      <m:r>
                        <m:rPr>
                          <m:nor/>
                        </m:rPr>
                        <a:rPr lang="en-US" sz="1200" b="0" i="0" dirty="0" smtClean="0">
                          <a:solidFill>
                            <a:srgbClr val="FFFF00"/>
                          </a:solidFill>
                        </a:rPr>
                        <m:t>characteristics</m:t>
                      </m:r>
                      <m:r>
                        <m:rPr>
                          <m:nor/>
                        </m:rPr>
                        <a:rPr lang="en-US" sz="1200" b="0" i="0" dirty="0" smtClean="0">
                          <a:solidFill>
                            <a:srgbClr val="FFFF00"/>
                          </a:solidFill>
                        </a:rPr>
                        <m:t> </m:t>
                      </m:r>
                      <m:r>
                        <m:rPr>
                          <m:nor/>
                        </m:rPr>
                        <a:rPr lang="en-US" sz="1200" b="0" i="0" dirty="0" smtClean="0">
                          <a:solidFill>
                            <a:srgbClr val="FFFF00"/>
                          </a:solidFill>
                        </a:rPr>
                        <m:t>are</m:t>
                      </m:r>
                      <m:r>
                        <m:rPr>
                          <m:nor/>
                        </m:rPr>
                        <a:rPr lang="en-US" sz="1200" b="0" i="0" dirty="0" smtClean="0">
                          <a:solidFill>
                            <a:srgbClr val="FFFF00"/>
                          </a:solidFill>
                        </a:rPr>
                        <m:t> </m:t>
                      </m:r>
                      <m:r>
                        <m:rPr>
                          <m:nor/>
                        </m:rPr>
                        <a:rPr lang="en-US" sz="1200" b="0" i="0" dirty="0" smtClean="0">
                          <a:solidFill>
                            <a:srgbClr val="FFFF00"/>
                          </a:solidFill>
                        </a:rPr>
                        <m:t>worse</m:t>
                      </m:r>
                      <m:r>
                        <m:rPr>
                          <m:nor/>
                        </m:rPr>
                        <a:rPr lang="en-US" sz="1200" b="0" i="0" dirty="0" smtClean="0">
                          <a:solidFill>
                            <a:srgbClr val="FFFF00"/>
                          </a:solidFill>
                        </a:rPr>
                        <m:t> </m:t>
                      </m:r>
                      <m:r>
                        <m:rPr>
                          <m:nor/>
                        </m:rPr>
                        <a:rPr lang="en-US" sz="1200" dirty="0" smtClean="0">
                          <a:solidFill>
                            <a:srgbClr val="FFFF00"/>
                          </a:solidFill>
                        </a:rPr>
                        <m:t>by</m:t>
                      </m:r>
                      <m:r>
                        <m:rPr>
                          <m:nor/>
                        </m:rPr>
                        <a:rPr lang="en-US" sz="1200" dirty="0" smtClean="0">
                          <a:solidFill>
                            <a:srgbClr val="FFFF00"/>
                          </a:solidFill>
                        </a:rPr>
                        <m:t> 20% </m:t>
                      </m:r>
                      <m:r>
                        <m:rPr>
                          <m:nor/>
                        </m:rPr>
                        <a:rPr lang="en-US" sz="1200" dirty="0" smtClean="0">
                          <a:solidFill>
                            <a:srgbClr val="FFFF00"/>
                          </a:solidFill>
                        </a:rPr>
                        <m:t>during</m:t>
                      </m:r>
                      <m:r>
                        <m:rPr>
                          <m:nor/>
                        </m:rPr>
                        <a:rPr lang="en-US" sz="1200" dirty="0" smtClean="0">
                          <a:solidFill>
                            <a:srgbClr val="FFFF00"/>
                          </a:solidFill>
                        </a:rPr>
                        <m:t> </m:t>
                      </m:r>
                      <m:r>
                        <m:rPr>
                          <m:nor/>
                        </m:rPr>
                        <a:rPr lang="en-US" sz="1200" b="0" i="0" dirty="0" smtClean="0">
                          <a:solidFill>
                            <a:srgbClr val="FFFF00"/>
                          </a:solidFill>
                        </a:rPr>
                        <m:t>off</m:t>
                      </m:r>
                      <m:r>
                        <m:rPr>
                          <m:nor/>
                        </m:rPr>
                        <a:rPr lang="en-US" sz="1200" b="0" i="0" dirty="0" smtClean="0">
                          <a:solidFill>
                            <a:srgbClr val="FFFF00"/>
                          </a:solidFill>
                        </a:rPr>
                        <m:t>−</m:t>
                      </m:r>
                      <m:r>
                        <m:rPr>
                          <m:nor/>
                        </m:rPr>
                        <a:rPr lang="en-US" sz="1200" dirty="0" smtClean="0">
                          <a:solidFill>
                            <a:srgbClr val="FFFF00"/>
                          </a:solidFill>
                        </a:rPr>
                        <m:t>peak</m:t>
                      </m:r>
                      <m:r>
                        <m:rPr>
                          <m:nor/>
                        </m:rPr>
                        <a:rPr lang="en-US" sz="1200" dirty="0" smtClean="0">
                          <a:solidFill>
                            <a:srgbClr val="FFFF00"/>
                          </a:solidFill>
                        </a:rPr>
                        <m:t> </m:t>
                      </m:r>
                      <m:r>
                        <m:rPr>
                          <m:nor/>
                        </m:rPr>
                        <a:rPr lang="en-US" sz="1200" dirty="0" smtClean="0">
                          <a:solidFill>
                            <a:srgbClr val="FFFF00"/>
                          </a:solidFill>
                        </a:rPr>
                        <m:t>hours</m:t>
                      </m:r>
                    </m:oMath>
                  </m:oMathPara>
                </a14:m>
                <a:endParaRPr lang="en-US" sz="1200" dirty="0">
                  <a:solidFill>
                    <a:srgbClr val="FFFF00"/>
                  </a:solidFill>
                </a:endParaRPr>
              </a:p>
            </p:txBody>
          </p:sp>
        </mc:Choice>
        <mc:Fallback>
          <p:sp>
            <p:nvSpPr>
              <p:cNvPr id="3" name="Notes Placeholder 2"/>
              <p:cNvSpPr>
                <a:spLocks noGrp="1"/>
              </p:cNvSpPr>
              <p:nvPr>
                <p:ph type="body" idx="1"/>
              </p:nvPr>
            </p:nvSpPr>
            <p:spPr/>
            <p:txBody>
              <a:bodyPr/>
              <a:lstStyle/>
              <a:p>
                <a:r>
                  <a:rPr lang="en-US" sz="1200" i="0" dirty="0" smtClean="0">
                    <a:solidFill>
                      <a:srgbClr val="FFFF00"/>
                    </a:solidFill>
                    <a:latin typeface="Cambria Math" panose="02040503050406030204" pitchFamily="18" charset="0"/>
                  </a:rPr>
                  <a:t>"N</a:t>
                </a:r>
                <a:r>
                  <a:rPr lang="en-US" sz="1200" b="0" i="0" dirty="0" smtClean="0">
                    <a:solidFill>
                      <a:srgbClr val="FFFF00"/>
                    </a:solidFill>
                    <a:latin typeface="Cambria Math" panose="02040503050406030204" pitchFamily="18" charset="0"/>
                  </a:rPr>
                  <a:t>etwork characteristics are worse </a:t>
                </a:r>
                <a:r>
                  <a:rPr lang="en-US" sz="1200" i="0" dirty="0" smtClean="0">
                    <a:solidFill>
                      <a:srgbClr val="FFFF00"/>
                    </a:solidFill>
                    <a:latin typeface="Cambria Math" panose="02040503050406030204" pitchFamily="18" charset="0"/>
                  </a:rPr>
                  <a:t>by 20% during </a:t>
                </a:r>
                <a:r>
                  <a:rPr lang="en-US" sz="1200" b="0" i="0" dirty="0" smtClean="0">
                    <a:solidFill>
                      <a:srgbClr val="FFFF00"/>
                    </a:solidFill>
                    <a:latin typeface="Cambria Math" panose="02040503050406030204" pitchFamily="18" charset="0"/>
                  </a:rPr>
                  <a:t>off−</a:t>
                </a:r>
                <a:r>
                  <a:rPr lang="en-US" sz="1200" i="0" dirty="0" smtClean="0">
                    <a:solidFill>
                      <a:srgbClr val="FFFF00"/>
                    </a:solidFill>
                    <a:latin typeface="Cambria Math" panose="02040503050406030204" pitchFamily="18" charset="0"/>
                  </a:rPr>
                  <a:t>peak hours</a:t>
                </a:r>
                <a:r>
                  <a:rPr lang="en-US" sz="1200" i="0" dirty="0" smtClean="0">
                    <a:solidFill>
                      <a:srgbClr val="FFFF00"/>
                    </a:solidFill>
                  </a:rPr>
                  <a:t>"</a:t>
                </a:r>
                <a:endParaRPr lang="en-US" sz="1200" dirty="0">
                  <a:solidFill>
                    <a:srgbClr val="FFFF00"/>
                  </a:solidFill>
                </a:endParaRPr>
              </a:p>
            </p:txBody>
          </p:sp>
        </mc:Fallback>
      </mc:AlternateContent>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*Conservative</a:t>
            </a:r>
            <a:r>
              <a:rPr lang="en-US" baseline="0" dirty="0" smtClean="0"/>
              <a:t> classification of networks using weekend to weekday usage ratio</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defRPr/>
            </a:pPr>
            <a:r>
              <a:rPr lang="en-US" sz="1200" dirty="0" smtClean="0"/>
              <a:t>Worse network translates to worse SRT</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What</a:t>
            </a:r>
            <a:r>
              <a:rPr lang="en-US" baseline="0" dirty="0" smtClean="0"/>
              <a:t> is query type?</a:t>
            </a:r>
            <a:endParaRPr lang="en-US" baseline="0" dirty="0" smtClean="0"/>
          </a:p>
          <a:p>
            <a:pPr marL="228600" indent="-228600">
              <a:buAutoNum type="arabicPeriod"/>
            </a:pPr>
            <a:r>
              <a:rPr lang="en-US" baseline="0" dirty="0" smtClean="0"/>
              <a:t>Query type variation.</a:t>
            </a:r>
            <a:endParaRPr lang="en-US" baseline="0" dirty="0" smtClean="0"/>
          </a:p>
          <a:p>
            <a:pPr marL="228600" indent="-228600">
              <a:buAutoNum type="arabicPeriod"/>
            </a:pPr>
            <a:r>
              <a:rPr lang="en-US" baseline="0" dirty="0" smtClean="0"/>
              <a:t>*Number of images correlate to other richness measures.</a:t>
            </a:r>
            <a:endParaRPr lang="en-US" baseline="0" dirty="0" smtClean="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457200" algn="l" defTabSz="914400" rtl="0" eaLnBrk="1" fontAlgn="auto" latinLnBrk="0" hangingPunct="1">
              <a:lnSpc>
                <a:spcPct val="100000"/>
              </a:lnSpc>
              <a:spcBef>
                <a:spcPts val="0"/>
              </a:spcBef>
              <a:spcAft>
                <a:spcPts val="0"/>
              </a:spcAft>
              <a:buClrTx/>
              <a:buSzTx/>
              <a:buFontTx/>
              <a:buAutoNum type="arabicPeriod"/>
              <a:defRPr/>
            </a:pPr>
            <a:r>
              <a:rPr lang="en-US" sz="2000" dirty="0" smtClean="0"/>
              <a:t>peak:</a:t>
            </a:r>
            <a:r>
              <a:rPr lang="en-US" sz="2000" baseline="0" dirty="0" smtClean="0"/>
              <a:t> work related, no images 	off-peak: leisure-oriented, rich queries</a:t>
            </a:r>
            <a:endParaRPr lang="en-US" sz="2000" baseline="0" dirty="0" smtClean="0"/>
          </a:p>
          <a:p>
            <a:pPr marL="457200" marR="0" lvl="1" indent="-457200" algn="l" defTabSz="914400" rtl="0" eaLnBrk="1" fontAlgn="auto" latinLnBrk="0" hangingPunct="1">
              <a:lnSpc>
                <a:spcPct val="100000"/>
              </a:lnSpc>
              <a:spcBef>
                <a:spcPts val="0"/>
              </a:spcBef>
              <a:spcAft>
                <a:spcPts val="0"/>
              </a:spcAft>
              <a:buClrTx/>
              <a:buSzTx/>
              <a:buFontTx/>
              <a:buAutoNum type="arabicPeriod"/>
              <a:defRPr/>
            </a:pPr>
            <a:r>
              <a:rPr lang="en-US" sz="2000" baseline="0" dirty="0" smtClean="0"/>
              <a:t>Richer queries leads to higher SRT</a:t>
            </a:r>
            <a:endParaRPr lang="en-US" sz="2000" dirty="0" smtClean="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mtClean="0"/>
              <a:t>*Net effect is</a:t>
            </a:r>
            <a:r>
              <a:rPr lang="en-US" baseline="0" smtClean="0"/>
              <a:t> ...</a:t>
            </a:r>
            <a:endParaRPr lang="en-US" smtClean="0"/>
          </a:p>
          <a:p>
            <a:endParaRPr lang="en-US"/>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this an anomaly?*</a:t>
            </a:r>
            <a:endParaRPr lang="en-US" dirty="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*time series decomposition (*put</a:t>
            </a:r>
            <a:r>
              <a:rPr lang="en-US" baseline="0" dirty="0" smtClean="0"/>
              <a:t> a brief intro of </a:t>
            </a:r>
            <a:r>
              <a:rPr lang="en-US" baseline="0" dirty="0" err="1" smtClean="0"/>
              <a:t>WoW</a:t>
            </a:r>
            <a:r>
              <a:rPr lang="en-US" baseline="0" dirty="0" smtClean="0"/>
              <a:t>, summation of three components)</a:t>
            </a:r>
            <a:endParaRPr lang="en-US" dirty="0" smtClean="0"/>
          </a:p>
          <a:p>
            <a:pPr marL="228600" indent="-228600">
              <a:buAutoNum type="arabicPeriod"/>
            </a:pPr>
            <a:r>
              <a:rPr lang="en-US" dirty="0" smtClean="0"/>
              <a:t>For noise component,</a:t>
            </a:r>
            <a:r>
              <a:rPr lang="en-US" baseline="0" dirty="0" smtClean="0"/>
              <a:t> our assumption: same hour across different weeks have similar performance</a:t>
            </a:r>
            <a:endParaRPr lang="en-US" baseline="0" dirty="0" smtClean="0"/>
          </a:p>
          <a:p>
            <a:pPr marL="228600" indent="-228600">
              <a:buAutoNum type="arabicPeriod"/>
            </a:pPr>
            <a:r>
              <a:rPr lang="en-US" baseline="0" dirty="0" smtClean="0"/>
              <a:t>*168 models, as one model doesn’t work</a:t>
            </a:r>
            <a:endParaRPr lang="en-US" dirty="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hands* how many people use web services such as search and social</a:t>
            </a:r>
            <a:r>
              <a:rPr lang="en-US" baseline="0" dirty="0" smtClean="0"/>
              <a:t> networks</a:t>
            </a:r>
            <a:r>
              <a:rPr lang="en-US" dirty="0" smtClean="0"/>
              <a:t>? – web service</a:t>
            </a:r>
            <a:r>
              <a:rPr lang="en-US" baseline="0" dirty="0" smtClean="0"/>
              <a:t> is important to us, it is a service heavily used by almost every one, for search, online shopping, and social interactions. Even a small increase in response time can hurt our experience.  </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*time series decomposition (*put</a:t>
            </a:r>
            <a:r>
              <a:rPr lang="en-US" baseline="0" dirty="0" smtClean="0"/>
              <a:t> a brief intro of </a:t>
            </a:r>
            <a:r>
              <a:rPr lang="en-US" baseline="0" dirty="0" err="1" smtClean="0"/>
              <a:t>WoW</a:t>
            </a:r>
            <a:r>
              <a:rPr lang="en-US" baseline="0" dirty="0" smtClean="0"/>
              <a:t>, summation of three components)</a:t>
            </a:r>
            <a:endParaRPr lang="en-US" dirty="0" smtClean="0"/>
          </a:p>
          <a:p>
            <a:pPr marL="228600" indent="-228600">
              <a:buAutoNum type="arabicPeriod"/>
            </a:pPr>
            <a:r>
              <a:rPr lang="en-US" dirty="0" smtClean="0"/>
              <a:t>For noise component,</a:t>
            </a:r>
            <a:r>
              <a:rPr lang="en-US" baseline="0" dirty="0" smtClean="0"/>
              <a:t> our assumption: same hour across different weeks have similar performance</a:t>
            </a:r>
            <a:endParaRPr lang="en-US" baseline="0" dirty="0" smtClean="0"/>
          </a:p>
          <a:p>
            <a:pPr marL="228600" indent="-228600">
              <a:buAutoNum type="arabicPeriod"/>
            </a:pPr>
            <a:r>
              <a:rPr lang="en-US" baseline="0" dirty="0" smtClean="0"/>
              <a:t>*168 models, as one model doesn’t work</a:t>
            </a:r>
            <a:endParaRPr lang="en-US" dirty="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These data points are flagged as anomalous. But they are not visually apparent</a:t>
            </a:r>
            <a:r>
              <a:rPr lang="en-US" baseline="0" smtClean="0"/>
              <a:t> in the original SRT time series.</a:t>
            </a:r>
            <a:endParaRPr lang="en-US" dirty="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simple Gaussian model approach only detects globally huge spikes, which can overlap with the systemic</a:t>
            </a:r>
            <a:endParaRPr lang="en-US" smtClean="0"/>
          </a:p>
          <a:p>
            <a:r>
              <a:rPr lang="en-US" smtClean="0"/>
              <a:t>variations. The change point approach detects only local spikes between any two change points. The WoW approach can detect not only globally huge spikes, but also anomalies that are not visually apparent due to interference from systemic variations.</a:t>
            </a:r>
            <a:endParaRPr lang="en-US" dirty="0" smtClean="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To conclude our study, </a:t>
            </a:r>
            <a:endParaRPr lang="en-US" altLang="zh-CN" dirty="0" smtClean="0"/>
          </a:p>
          <a:p>
            <a:r>
              <a:rPr lang="en-US" altLang="zh-CN" dirty="0" smtClean="0"/>
              <a:t>In conclusion, </a:t>
            </a:r>
            <a:endParaRPr lang="en-US" altLang="zh-CN" dirty="0" smtClean="0"/>
          </a:p>
          <a:p>
            <a:endParaRPr lang="en-US" altLang="zh-CN" dirty="0" smtClean="0"/>
          </a:p>
          <a:p>
            <a:r>
              <a:rPr lang="en-US" altLang="zh-CN" dirty="0" smtClean="0"/>
              <a:t>Our</a:t>
            </a:r>
            <a:r>
              <a:rPr lang="en-US" altLang="zh-CN" baseline="0" dirty="0" smtClean="0"/>
              <a:t> work was motivated by the wide variation in SRT as seen by the provider, despite being averaged over large time windows and many users, varies widely. This variation can also be counter-intuitive. As we show, SRT is in fact higher during off-peak hours, even though the load at those times is lower.</a:t>
            </a:r>
            <a:endParaRPr lang="en-US" altLang="zh-CN" baseline="0" dirty="0" smtClean="0"/>
          </a:p>
          <a:p>
            <a:endParaRPr lang="en-US" altLang="zh-CN" dirty="0" smtClean="0"/>
          </a:p>
          <a:p>
            <a:r>
              <a:rPr lang="en-US" altLang="zh-CN" dirty="0" smtClean="0"/>
              <a:t>By</a:t>
            </a:r>
            <a:r>
              <a:rPr lang="en-US" altLang="zh-CN" baseline="0" dirty="0" smtClean="0"/>
              <a:t> applying an ANOVA-based method, we were able to understand the primary factors behind systemic variations in SRT. We found that systemic changes in aggregate network, query, and browser characteristics led to systemic changes in SRT. We also found that, in contrast, server response time is a smaller contributor to SRT variation.</a:t>
            </a:r>
            <a:endParaRPr lang="en-US" altLang="zh-CN" baseline="0" dirty="0" smtClean="0"/>
          </a:p>
          <a:p>
            <a:endParaRPr lang="en-US" baseline="0" dirty="0" smtClean="0"/>
          </a:p>
          <a:p>
            <a:r>
              <a:rPr lang="en-US" dirty="0" smtClean="0"/>
              <a:t>Finally,</a:t>
            </a:r>
            <a:r>
              <a:rPr lang="en-US" baseline="0" dirty="0" smtClean="0"/>
              <a:t> we found that anomalies in SRT are hard to detect because they get masked by systemic changes. We developed a time-series decomposition-based method that identifies SRT anomalies by factoring out the impact of systemic variation.</a:t>
            </a:r>
            <a:endParaRPr lang="en-US" dirty="0" smtClean="0"/>
          </a:p>
          <a:p>
            <a:endParaRPr lang="en-US" altLang="zh-CN" dirty="0" smtClean="0"/>
          </a:p>
          <a:p>
            <a:r>
              <a:rPr lang="en-US" altLang="zh-CN" dirty="0" smtClean="0"/>
              <a:t>----------------</a:t>
            </a:r>
            <a:endParaRPr lang="en-US" altLang="zh-CN" dirty="0" smtClean="0"/>
          </a:p>
          <a:p>
            <a:r>
              <a:rPr lang="en-US" altLang="zh-CN" dirty="0" smtClean="0"/>
              <a:t>First,</a:t>
            </a:r>
            <a:r>
              <a:rPr lang="en-US" altLang="zh-CN" baseline="0" dirty="0" smtClean="0"/>
              <a:t> we discuss the challenges in understanding SRT variation. It varies widely, and it is higher while traffic load is much lower during off-peak hours.</a:t>
            </a:r>
            <a:endParaRPr lang="en-US" altLang="zh-CN" baseline="0" dirty="0" smtClean="0"/>
          </a:p>
          <a:p>
            <a:endParaRPr lang="en-US" altLang="zh-CN" dirty="0" smtClean="0"/>
          </a:p>
          <a:p>
            <a:r>
              <a:rPr lang="en-US" altLang="zh-CN" dirty="0" smtClean="0"/>
              <a:t>Second, To understand systemic variation, we apply ANOVA</a:t>
            </a:r>
            <a:r>
              <a:rPr lang="en-US" altLang="zh-CN" baseline="0" dirty="0" smtClean="0"/>
              <a:t> on all the time intervals we collected. The results show that t</a:t>
            </a:r>
            <a:r>
              <a:rPr lang="en-US" altLang="zh-CN" dirty="0" smtClean="0"/>
              <a:t>o provide consistent web</a:t>
            </a:r>
            <a:r>
              <a:rPr lang="en-US" altLang="zh-CN" baseline="0" dirty="0" smtClean="0"/>
              <a:t> service latency, focusing on server processing time alone is insufficient. Instead, network, query type, and browsers have become the primary factors. There are higher fractions of slower networks, richer queries, and faster browsers during off-peak hours. To improve the SRT during off-peak hours, search providers can customize the design to slower networks, richer queries, and account for the strength and weakness of browsers.</a:t>
            </a:r>
            <a:endParaRPr lang="en-US" altLang="zh-CN" baseline="0" dirty="0" smtClean="0"/>
          </a:p>
          <a:p>
            <a:endParaRPr lang="en-US" baseline="0" dirty="0" smtClean="0"/>
          </a:p>
          <a:p>
            <a:r>
              <a:rPr lang="en-US" baseline="0" dirty="0" smtClean="0"/>
              <a:t>Lastly, our study also emphasizes the importance of factoring out systemic variation in anomaly detection.</a:t>
            </a:r>
            <a:endParaRPr lang="en-US" baseline="0" dirty="0" smtClean="0"/>
          </a:p>
          <a:p>
            <a:endParaRPr lang="en-US" baseline="0" dirty="0" smtClean="0"/>
          </a:p>
          <a:p>
            <a:r>
              <a:rPr lang="en-US" baseline="0" dirty="0" smtClean="0"/>
              <a:t>--------------</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To conclude our study, </a:t>
            </a:r>
            <a:endParaRPr lang="en-US" altLang="zh-CN" dirty="0" smtClean="0"/>
          </a:p>
          <a:p>
            <a:r>
              <a:rPr lang="en-US" altLang="zh-CN" dirty="0" smtClean="0"/>
              <a:t>In conclusion, </a:t>
            </a:r>
            <a:endParaRPr lang="en-US" altLang="zh-CN" dirty="0" smtClean="0"/>
          </a:p>
          <a:p>
            <a:endParaRPr lang="en-US" altLang="zh-CN" dirty="0" smtClean="0"/>
          </a:p>
          <a:p>
            <a:r>
              <a:rPr lang="en-US" altLang="zh-CN" dirty="0" smtClean="0"/>
              <a:t>Our</a:t>
            </a:r>
            <a:r>
              <a:rPr lang="en-US" altLang="zh-CN" baseline="0" dirty="0" smtClean="0"/>
              <a:t> work was motivated by the wide variation in SRT as seen by the provider, despite being averaged over large time windows and many users, varies widely. This variation can also be counter-intuitive. As we show, SRT is in fact higher during off-peak hours, even though the load at those times is lower.</a:t>
            </a:r>
            <a:endParaRPr lang="en-US" altLang="zh-CN" baseline="0" dirty="0" smtClean="0"/>
          </a:p>
          <a:p>
            <a:endParaRPr lang="en-US" altLang="zh-CN" dirty="0" smtClean="0"/>
          </a:p>
          <a:p>
            <a:r>
              <a:rPr lang="en-US" altLang="zh-CN" dirty="0" smtClean="0"/>
              <a:t>By</a:t>
            </a:r>
            <a:r>
              <a:rPr lang="en-US" altLang="zh-CN" baseline="0" dirty="0" smtClean="0"/>
              <a:t> applying an ANOVA-based method, we were able to understand the primary factors behind systemic variations in SRT. We found that systemic changes in aggregate network, query, and browser characteristics led to systemic changes in SRT. We also found that, in contrast, server response time is a smaller contributor to SRT variation.</a:t>
            </a:r>
            <a:endParaRPr lang="en-US" altLang="zh-CN" baseline="0" dirty="0" smtClean="0"/>
          </a:p>
          <a:p>
            <a:endParaRPr lang="en-US" baseline="0" dirty="0" smtClean="0"/>
          </a:p>
          <a:p>
            <a:r>
              <a:rPr lang="en-US" dirty="0" smtClean="0"/>
              <a:t>Finally,</a:t>
            </a:r>
            <a:r>
              <a:rPr lang="en-US" baseline="0" dirty="0" smtClean="0"/>
              <a:t> we found that anomalies in SRT are hard to detect because they get masked by systemic changes. We developed a time-series decomposition-based method that identifies SRT anomalies by factoring out the impact of systemic variation.</a:t>
            </a:r>
            <a:endParaRPr lang="en-US" dirty="0" smtClean="0"/>
          </a:p>
          <a:p>
            <a:endParaRPr lang="en-US" altLang="zh-CN" dirty="0" smtClean="0"/>
          </a:p>
          <a:p>
            <a:r>
              <a:rPr lang="en-US" altLang="zh-CN" dirty="0" smtClean="0"/>
              <a:t>----------------</a:t>
            </a:r>
            <a:endParaRPr lang="en-US" altLang="zh-CN" dirty="0" smtClean="0"/>
          </a:p>
          <a:p>
            <a:r>
              <a:rPr lang="en-US" altLang="zh-CN" dirty="0" smtClean="0"/>
              <a:t>First,</a:t>
            </a:r>
            <a:r>
              <a:rPr lang="en-US" altLang="zh-CN" baseline="0" dirty="0" smtClean="0"/>
              <a:t> we discuss the challenges in understanding SRT variation. It varies widely, and it is higher while traffic load is much lower during off-peak hours.</a:t>
            </a:r>
            <a:endParaRPr lang="en-US" altLang="zh-CN" baseline="0" dirty="0" smtClean="0"/>
          </a:p>
          <a:p>
            <a:endParaRPr lang="en-US" altLang="zh-CN" dirty="0" smtClean="0"/>
          </a:p>
          <a:p>
            <a:r>
              <a:rPr lang="en-US" altLang="zh-CN" dirty="0" smtClean="0"/>
              <a:t>Second, To understand systemic variation, we apply ANOVA</a:t>
            </a:r>
            <a:r>
              <a:rPr lang="en-US" altLang="zh-CN" baseline="0" dirty="0" smtClean="0"/>
              <a:t> on all the time intervals we collected. The results show that t</a:t>
            </a:r>
            <a:r>
              <a:rPr lang="en-US" altLang="zh-CN" dirty="0" smtClean="0"/>
              <a:t>o provide consistent web</a:t>
            </a:r>
            <a:r>
              <a:rPr lang="en-US" altLang="zh-CN" baseline="0" dirty="0" smtClean="0"/>
              <a:t> service latency, focusing on server processing time alone is insufficient. Instead, network, query type, and browsers have become the primary factors. There are higher fractions of slower networks, richer queries, and faster browsers during off-peak hours. To improve the SRT during off-peak hours, search providers can customize the design to slower networks, richer queries, and account for the strength and weakness of browsers.</a:t>
            </a:r>
            <a:endParaRPr lang="en-US" altLang="zh-CN" baseline="0" dirty="0" smtClean="0"/>
          </a:p>
          <a:p>
            <a:endParaRPr lang="en-US" baseline="0" dirty="0" smtClean="0"/>
          </a:p>
          <a:p>
            <a:r>
              <a:rPr lang="en-US" baseline="0" dirty="0" smtClean="0"/>
              <a:t>Lastly, our study also emphasizes the importance of factoring out systemic variation in anomaly detection.</a:t>
            </a:r>
            <a:endParaRPr lang="en-US" baseline="0" dirty="0" smtClean="0"/>
          </a:p>
          <a:p>
            <a:endParaRPr lang="en-US" baseline="0" dirty="0" smtClean="0"/>
          </a:p>
          <a:p>
            <a:r>
              <a:rPr lang="en-US" baseline="0" dirty="0" smtClean="0"/>
              <a:t>--------------</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To conclude our study, </a:t>
            </a:r>
            <a:endParaRPr lang="en-US" altLang="zh-CN" dirty="0" smtClean="0"/>
          </a:p>
          <a:p>
            <a:r>
              <a:rPr lang="en-US" altLang="zh-CN" dirty="0" smtClean="0"/>
              <a:t>In conclusion, </a:t>
            </a:r>
            <a:endParaRPr lang="en-US" altLang="zh-CN" dirty="0" smtClean="0"/>
          </a:p>
          <a:p>
            <a:endParaRPr lang="en-US" altLang="zh-CN" dirty="0" smtClean="0"/>
          </a:p>
          <a:p>
            <a:r>
              <a:rPr lang="en-US" altLang="zh-CN" dirty="0" smtClean="0"/>
              <a:t>Our</a:t>
            </a:r>
            <a:r>
              <a:rPr lang="en-US" altLang="zh-CN" baseline="0" dirty="0" smtClean="0"/>
              <a:t> work was motivated by the wide variation in SRT as seen by the provider, despite being averaged over large time windows and many users, varies widely. This variation can also be counter-intuitive. As we show, SRT is in fact higher during off-peak hours, even though the load at those times is lower.</a:t>
            </a:r>
            <a:endParaRPr lang="en-US" altLang="zh-CN" baseline="0" dirty="0" smtClean="0"/>
          </a:p>
          <a:p>
            <a:endParaRPr lang="en-US" altLang="zh-CN" dirty="0" smtClean="0"/>
          </a:p>
          <a:p>
            <a:r>
              <a:rPr lang="en-US" altLang="zh-CN" dirty="0" smtClean="0"/>
              <a:t>By</a:t>
            </a:r>
            <a:r>
              <a:rPr lang="en-US" altLang="zh-CN" baseline="0" dirty="0" smtClean="0"/>
              <a:t> applying an ANOVA-based method, we were able to understand the primary factors behind systemic variations in SRT. We found that systemic changes in aggregate network, query, and browser characteristics led to systemic changes in SRT. We also found that, in contrast, server response time is a smaller contributor to SRT variation.</a:t>
            </a:r>
            <a:endParaRPr lang="en-US" altLang="zh-CN" baseline="0" dirty="0" smtClean="0"/>
          </a:p>
          <a:p>
            <a:endParaRPr lang="en-US" baseline="0" dirty="0" smtClean="0"/>
          </a:p>
          <a:p>
            <a:r>
              <a:rPr lang="en-US" dirty="0" smtClean="0"/>
              <a:t>Finally,</a:t>
            </a:r>
            <a:r>
              <a:rPr lang="en-US" baseline="0" dirty="0" smtClean="0"/>
              <a:t> we found that anomalies in SRT are hard to detect because they get masked by systemic changes. We developed a time-series decomposition-based method that identifies SRT anomalies by factoring out the impact of systemic variation.</a:t>
            </a:r>
            <a:endParaRPr lang="en-US" dirty="0" smtClean="0"/>
          </a:p>
          <a:p>
            <a:endParaRPr lang="en-US" altLang="zh-CN" dirty="0" smtClean="0"/>
          </a:p>
          <a:p>
            <a:r>
              <a:rPr lang="en-US" altLang="zh-CN" dirty="0" smtClean="0"/>
              <a:t>----------------</a:t>
            </a:r>
            <a:endParaRPr lang="en-US" altLang="zh-CN" dirty="0" smtClean="0"/>
          </a:p>
          <a:p>
            <a:r>
              <a:rPr lang="en-US" altLang="zh-CN" dirty="0" smtClean="0"/>
              <a:t>First,</a:t>
            </a:r>
            <a:r>
              <a:rPr lang="en-US" altLang="zh-CN" baseline="0" dirty="0" smtClean="0"/>
              <a:t> we discuss the challenges in understanding SRT variation. It varies widely, and it is higher while traffic load is much lower during off-peak hours.</a:t>
            </a:r>
            <a:endParaRPr lang="en-US" altLang="zh-CN" baseline="0" dirty="0" smtClean="0"/>
          </a:p>
          <a:p>
            <a:endParaRPr lang="en-US" altLang="zh-CN" dirty="0" smtClean="0"/>
          </a:p>
          <a:p>
            <a:r>
              <a:rPr lang="en-US" altLang="zh-CN" dirty="0" smtClean="0"/>
              <a:t>Second, To understand systemic variation, we apply ANOVA</a:t>
            </a:r>
            <a:r>
              <a:rPr lang="en-US" altLang="zh-CN" baseline="0" dirty="0" smtClean="0"/>
              <a:t> on all the time intervals we collected. The results show that t</a:t>
            </a:r>
            <a:r>
              <a:rPr lang="en-US" altLang="zh-CN" dirty="0" smtClean="0"/>
              <a:t>o provide consistent web</a:t>
            </a:r>
            <a:r>
              <a:rPr lang="en-US" altLang="zh-CN" baseline="0" dirty="0" smtClean="0"/>
              <a:t> service latency, focusing on server processing time alone is insufficient. Instead, network, query type, and browsers have become the primary factors. There are higher fractions of slower networks, richer queries, and faster browsers during off-peak hours. To improve the SRT during off-peak hours, search providers can customize the design to slower networks, richer queries, and account for the strength and weakness of browsers.</a:t>
            </a:r>
            <a:endParaRPr lang="en-US" altLang="zh-CN" baseline="0" dirty="0" smtClean="0"/>
          </a:p>
          <a:p>
            <a:endParaRPr lang="en-US" baseline="0" dirty="0" smtClean="0"/>
          </a:p>
          <a:p>
            <a:r>
              <a:rPr lang="en-US" baseline="0" dirty="0" smtClean="0"/>
              <a:t>Lastly, our study also emphasizes the importance of factoring out systemic variation in anomaly detection.</a:t>
            </a:r>
            <a:endParaRPr lang="en-US" baseline="0" dirty="0" smtClean="0"/>
          </a:p>
          <a:p>
            <a:endParaRPr lang="en-US" baseline="0" dirty="0" smtClean="0"/>
          </a:p>
          <a:p>
            <a:r>
              <a:rPr lang="en-US" baseline="0" dirty="0" smtClean="0"/>
              <a:t>--------------</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To conclude our study, </a:t>
            </a:r>
            <a:endParaRPr lang="en-US" altLang="zh-CN" dirty="0" smtClean="0"/>
          </a:p>
          <a:p>
            <a:r>
              <a:rPr lang="en-US" altLang="zh-CN" dirty="0" smtClean="0"/>
              <a:t>In conclusion, </a:t>
            </a:r>
            <a:endParaRPr lang="en-US" altLang="zh-CN" dirty="0" smtClean="0"/>
          </a:p>
          <a:p>
            <a:endParaRPr lang="en-US" altLang="zh-CN" dirty="0" smtClean="0"/>
          </a:p>
          <a:p>
            <a:r>
              <a:rPr lang="en-US" altLang="zh-CN" dirty="0" smtClean="0"/>
              <a:t>Our</a:t>
            </a:r>
            <a:r>
              <a:rPr lang="en-US" altLang="zh-CN" baseline="0" dirty="0" smtClean="0"/>
              <a:t> work was motivated by the wide variation in SRT as seen by the provider, despite being averaged over large time windows and many users, varies widely. This variation can also be counter-intuitive. As we show, SRT is in fact higher during off-peak hours, even though the load at those times is lower.</a:t>
            </a:r>
            <a:endParaRPr lang="en-US" altLang="zh-CN" baseline="0" dirty="0" smtClean="0"/>
          </a:p>
          <a:p>
            <a:endParaRPr lang="en-US" altLang="zh-CN" dirty="0" smtClean="0"/>
          </a:p>
          <a:p>
            <a:r>
              <a:rPr lang="en-US" altLang="zh-CN" dirty="0" smtClean="0"/>
              <a:t>By</a:t>
            </a:r>
            <a:r>
              <a:rPr lang="en-US" altLang="zh-CN" baseline="0" dirty="0" smtClean="0"/>
              <a:t> applying an ANOVA-based method, we were able to understand the primary factors behind systemic variations in SRT. We found that systemic changes in aggregate network, query, and browser characteristics led to systemic changes in SRT. We also found that, in contrast, server response time is a smaller contributor to SRT variation.</a:t>
            </a:r>
            <a:endParaRPr lang="en-US" altLang="zh-CN" baseline="0" dirty="0" smtClean="0"/>
          </a:p>
          <a:p>
            <a:endParaRPr lang="en-US" baseline="0" dirty="0" smtClean="0"/>
          </a:p>
          <a:p>
            <a:r>
              <a:rPr lang="en-US" dirty="0" smtClean="0"/>
              <a:t>Finally,</a:t>
            </a:r>
            <a:r>
              <a:rPr lang="en-US" baseline="0" dirty="0" smtClean="0"/>
              <a:t> we found that anomalies in SRT are hard to detect because they get masked by systemic changes. We developed a time-series decomposition-based method that identifies SRT anomalies by factoring out the impact of systemic variation.</a:t>
            </a:r>
            <a:endParaRPr lang="en-US" dirty="0" smtClean="0"/>
          </a:p>
          <a:p>
            <a:endParaRPr lang="en-US" altLang="zh-CN" dirty="0" smtClean="0"/>
          </a:p>
          <a:p>
            <a:r>
              <a:rPr lang="en-US" altLang="zh-CN" dirty="0" smtClean="0"/>
              <a:t>----------------</a:t>
            </a:r>
            <a:endParaRPr lang="en-US" altLang="zh-CN" dirty="0" smtClean="0"/>
          </a:p>
          <a:p>
            <a:r>
              <a:rPr lang="en-US" altLang="zh-CN" dirty="0" smtClean="0"/>
              <a:t>First,</a:t>
            </a:r>
            <a:r>
              <a:rPr lang="en-US" altLang="zh-CN" baseline="0" dirty="0" smtClean="0"/>
              <a:t> we discuss the challenges in understanding SRT variation. It varies widely, and it is higher while traffic load is much lower during off-peak hours.</a:t>
            </a:r>
            <a:endParaRPr lang="en-US" altLang="zh-CN" baseline="0" dirty="0" smtClean="0"/>
          </a:p>
          <a:p>
            <a:endParaRPr lang="en-US" altLang="zh-CN" dirty="0" smtClean="0"/>
          </a:p>
          <a:p>
            <a:r>
              <a:rPr lang="en-US" altLang="zh-CN" dirty="0" smtClean="0"/>
              <a:t>Second, To understand systemic variation, we apply ANOVA</a:t>
            </a:r>
            <a:r>
              <a:rPr lang="en-US" altLang="zh-CN" baseline="0" dirty="0" smtClean="0"/>
              <a:t> on all the time intervals we collected. The results show that t</a:t>
            </a:r>
            <a:r>
              <a:rPr lang="en-US" altLang="zh-CN" dirty="0" smtClean="0"/>
              <a:t>o provide consistent web</a:t>
            </a:r>
            <a:r>
              <a:rPr lang="en-US" altLang="zh-CN" baseline="0" dirty="0" smtClean="0"/>
              <a:t> service latency, focusing on server processing time alone is insufficient. Instead, network, query type, and browsers have become the primary factors. There are higher fractions of slower networks, richer queries, and faster browsers during off-peak hours. To improve the SRT during off-peak hours, search providers can customize the design to slower networks, richer queries, and account for the strength and weakness of browsers.</a:t>
            </a:r>
            <a:endParaRPr lang="en-US" altLang="zh-CN" baseline="0" dirty="0" smtClean="0"/>
          </a:p>
          <a:p>
            <a:endParaRPr lang="en-US" baseline="0" dirty="0" smtClean="0"/>
          </a:p>
          <a:p>
            <a:r>
              <a:rPr lang="en-US" baseline="0" dirty="0" smtClean="0"/>
              <a:t>Lastly, our study also emphasizes the importance of factoring out systemic variation in anomaly detection.</a:t>
            </a:r>
            <a:endParaRPr lang="en-US" baseline="0" dirty="0" smtClean="0"/>
          </a:p>
          <a:p>
            <a:endParaRPr lang="en-US" baseline="0" dirty="0" smtClean="0"/>
          </a:p>
          <a:p>
            <a:r>
              <a:rPr lang="en-US" baseline="0" dirty="0" smtClean="0"/>
              <a:t>--------------</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To conclude our study, </a:t>
            </a:r>
            <a:endParaRPr lang="en-US" altLang="zh-CN" dirty="0" smtClean="0"/>
          </a:p>
          <a:p>
            <a:r>
              <a:rPr lang="en-US" altLang="zh-CN" dirty="0" smtClean="0"/>
              <a:t>In conclusion, </a:t>
            </a:r>
            <a:endParaRPr lang="en-US" altLang="zh-CN" dirty="0" smtClean="0"/>
          </a:p>
          <a:p>
            <a:endParaRPr lang="en-US" altLang="zh-CN" dirty="0" smtClean="0"/>
          </a:p>
          <a:p>
            <a:r>
              <a:rPr lang="en-US" altLang="zh-CN" dirty="0" smtClean="0"/>
              <a:t>Our</a:t>
            </a:r>
            <a:r>
              <a:rPr lang="en-US" altLang="zh-CN" baseline="0" dirty="0" smtClean="0"/>
              <a:t> work was motivated by the wide variation in SRT as seen by the provider, despite being averaged over large time windows and many users, varies widely. This variation can also be counter-intuitive. As we show, SRT is in fact higher during off-peak hours, even though the load at those times is lower.</a:t>
            </a:r>
            <a:endParaRPr lang="en-US" altLang="zh-CN" baseline="0" dirty="0" smtClean="0"/>
          </a:p>
          <a:p>
            <a:endParaRPr lang="en-US" altLang="zh-CN" dirty="0" smtClean="0"/>
          </a:p>
          <a:p>
            <a:r>
              <a:rPr lang="en-US" altLang="zh-CN" dirty="0" smtClean="0"/>
              <a:t>By</a:t>
            </a:r>
            <a:r>
              <a:rPr lang="en-US" altLang="zh-CN" baseline="0" dirty="0" smtClean="0"/>
              <a:t> applying an ANOVA-based method, we were able to understand the primary factors behind systemic variations in SRT. We found that systemic changes in aggregate network, query, and browser characteristics led to systemic changes in SRT. We also found that, in contrast, server response time is a smaller contributor to SRT variation.</a:t>
            </a:r>
            <a:endParaRPr lang="en-US" altLang="zh-CN" baseline="0" dirty="0" smtClean="0"/>
          </a:p>
          <a:p>
            <a:endParaRPr lang="en-US" baseline="0" dirty="0" smtClean="0"/>
          </a:p>
          <a:p>
            <a:r>
              <a:rPr lang="en-US" dirty="0" smtClean="0"/>
              <a:t>Finally,</a:t>
            </a:r>
            <a:r>
              <a:rPr lang="en-US" baseline="0" dirty="0" smtClean="0"/>
              <a:t> we found that anomalies in SRT are hard to detect because they get masked by systemic changes. We developed a time-series decomposition-based method that identifies SRT anomalies by factoring out the impact of systemic variation.</a:t>
            </a:r>
            <a:endParaRPr lang="en-US" dirty="0" smtClean="0"/>
          </a:p>
          <a:p>
            <a:endParaRPr lang="en-US" altLang="zh-CN" dirty="0" smtClean="0"/>
          </a:p>
          <a:p>
            <a:r>
              <a:rPr lang="en-US" altLang="zh-CN" dirty="0" smtClean="0"/>
              <a:t>----------------</a:t>
            </a:r>
            <a:endParaRPr lang="en-US" altLang="zh-CN" dirty="0" smtClean="0"/>
          </a:p>
          <a:p>
            <a:r>
              <a:rPr lang="en-US" altLang="zh-CN" dirty="0" smtClean="0"/>
              <a:t>First,</a:t>
            </a:r>
            <a:r>
              <a:rPr lang="en-US" altLang="zh-CN" baseline="0" dirty="0" smtClean="0"/>
              <a:t> we discuss the challenges in understanding SRT variation. It varies widely, and it is higher while traffic load is much lower during off-peak hours.</a:t>
            </a:r>
            <a:endParaRPr lang="en-US" altLang="zh-CN" baseline="0" dirty="0" smtClean="0"/>
          </a:p>
          <a:p>
            <a:endParaRPr lang="en-US" altLang="zh-CN" dirty="0" smtClean="0"/>
          </a:p>
          <a:p>
            <a:r>
              <a:rPr lang="en-US" altLang="zh-CN" dirty="0" smtClean="0"/>
              <a:t>Second, To understand systemic variation, we apply ANOVA</a:t>
            </a:r>
            <a:r>
              <a:rPr lang="en-US" altLang="zh-CN" baseline="0" dirty="0" smtClean="0"/>
              <a:t> on all the time intervals we collected. The results show that t</a:t>
            </a:r>
            <a:r>
              <a:rPr lang="en-US" altLang="zh-CN" dirty="0" smtClean="0"/>
              <a:t>o provide consistent web</a:t>
            </a:r>
            <a:r>
              <a:rPr lang="en-US" altLang="zh-CN" baseline="0" dirty="0" smtClean="0"/>
              <a:t> service latency, focusing on server processing time alone is insufficient. Instead, network, query type, and browsers have become the primary factors. There are higher fractions of slower networks, richer queries, and faster browsers during off-peak hours. To improve the SRT during off-peak hours, search providers can customize the design to slower networks, richer queries, and account for the strength and weakness of browsers.</a:t>
            </a:r>
            <a:endParaRPr lang="en-US" altLang="zh-CN" baseline="0" dirty="0" smtClean="0"/>
          </a:p>
          <a:p>
            <a:endParaRPr lang="en-US" baseline="0" dirty="0" smtClean="0"/>
          </a:p>
          <a:p>
            <a:r>
              <a:rPr lang="en-US" baseline="0" dirty="0" smtClean="0"/>
              <a:t>Lastly, our study also emphasizes the importance of factoring out systemic variation in anomaly detection.</a:t>
            </a:r>
            <a:endParaRPr lang="en-US" baseline="0" dirty="0" smtClean="0"/>
          </a:p>
          <a:p>
            <a:endParaRPr lang="en-US" baseline="0" dirty="0" smtClean="0"/>
          </a:p>
          <a:p>
            <a:r>
              <a:rPr lang="en-US" baseline="0" dirty="0" smtClean="0"/>
              <a:t>--------------</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latency of web services is critical to the users like you and me. But it is just as important to the service providers because their ability to monetize the service depends on its performance. There are two recent studies show that a half second increase in search response time leads to 20% drop of Google revenue. A 2 seconds increase in search response time leads to 4.3% of Bing revenue.</a:t>
            </a:r>
            <a:endParaRPr lang="en-US" baseline="0" dirty="0" smtClean="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just" defTabSz="914400" rtl="0" eaLnBrk="1" fontAlgn="auto" latinLnBrk="0" hangingPunct="1">
              <a:lnSpc>
                <a:spcPct val="100000"/>
              </a:lnSpc>
              <a:spcBef>
                <a:spcPts val="0"/>
              </a:spcBef>
              <a:spcAft>
                <a:spcPts val="0"/>
              </a:spcAft>
              <a:buClrTx/>
              <a:buSzTx/>
              <a:buFontTx/>
              <a:buNone/>
              <a:defRPr/>
            </a:pPr>
            <a:r>
              <a:rPr lang="en-US" sz="1200" baseline="0" dirty="0" smtClean="0"/>
              <a:t>*This behavior is not unique to this particular provider, but we have confirmed that it occurs for another large provider as well.*</a:t>
            </a: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r>
              <a:rPr lang="en-US" sz="1200" baseline="0" dirty="0" smtClean="0"/>
              <a:t>While response time is important, we find that it is incredibly hard to understand. </a:t>
            </a: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r>
              <a:rPr lang="en-US" sz="1200" baseline="0" dirty="0" smtClean="0"/>
              <a:t>This graph is the SRT (search response time) over a one-week duration for one of the largest search providers in the world. X-axis is the day of week. Y-axis is the SRT. Each data point is one hour average of SRT. We see that it varies widely and inexplicably over time, despite being averaged over one hour and many, many users.</a:t>
            </a: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r>
              <a:rPr lang="en-US" sz="1200" baseline="0" dirty="0" smtClean="0"/>
              <a:t>It not only varies, but it can also vary counter-intuitively.</a:t>
            </a: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r>
              <a:rPr lang="en-US" sz="1200" baseline="0" dirty="0" smtClean="0"/>
              <a:t>&lt;click&gt;</a:t>
            </a: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r>
              <a:rPr lang="en-US" sz="1200" baseline="0" dirty="0" smtClean="0"/>
              <a:t>This graph shows the average SRT during peak hours and </a:t>
            </a:r>
            <a:r>
              <a:rPr lang="en-US" sz="1200" baseline="0" dirty="0" err="1" smtClean="0"/>
              <a:t>offpeak</a:t>
            </a:r>
            <a:r>
              <a:rPr lang="en-US" sz="1200" baseline="0" dirty="0" smtClean="0"/>
              <a:t> hours and during weekdays and weekends as highlighted in shaded area in the first graph.. SRT is much higher during off-peak hours and weekends! </a:t>
            </a: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r>
              <a:rPr lang="en-US" sz="1200" baseline="0" dirty="0" smtClean="0"/>
              <a:t>As we show in the paper, this is despite the fact that the load on the search service is much lower during off peak hours.</a:t>
            </a: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r>
              <a:rPr lang="en-US" sz="1200" baseline="0" dirty="0" smtClean="0"/>
              <a:t>Thus, we find this surprising behavior that performance is poorer when the load is lower. </a:t>
            </a: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endParaRPr lang="en-US" sz="1200" baseline="0" dirty="0" smtClean="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just" defTabSz="914400" rtl="0" eaLnBrk="1" fontAlgn="auto" latinLnBrk="0" hangingPunct="1">
              <a:lnSpc>
                <a:spcPct val="100000"/>
              </a:lnSpc>
              <a:spcBef>
                <a:spcPts val="0"/>
              </a:spcBef>
              <a:spcAft>
                <a:spcPts val="0"/>
              </a:spcAft>
              <a:buClrTx/>
              <a:buSzTx/>
              <a:buFontTx/>
              <a:buNone/>
              <a:defRPr/>
            </a:pPr>
            <a:r>
              <a:rPr lang="en-US" sz="1200" baseline="0" dirty="0" smtClean="0"/>
              <a:t>Our work is motivated by such behaviors in SRT. </a:t>
            </a: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r>
              <a:rPr lang="en-US" sz="1200" baseline="0" dirty="0" smtClean="0"/>
              <a:t>It consists of three main parts. </a:t>
            </a: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r>
              <a:rPr lang="en-US" sz="1200" baseline="0" dirty="0" smtClean="0"/>
              <a:t>First, we explain the systemic SRT variation, which is the periodic, almost-predictable changes in SRT. I will describe why those changes occur.</a:t>
            </a: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r>
              <a:rPr lang="en-US" sz="1200" baseline="0" dirty="0" smtClean="0"/>
              <a:t>Second, we find that because of these changes, finding anomalies in SRT is hard because real anomalies get masked by systemic changes. I will describe a method that can effectively identify anomalies by factoring out the interference from systemic variations.</a:t>
            </a: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r>
              <a:rPr lang="en-US" sz="1200" baseline="0" dirty="0" smtClean="0"/>
              <a:t>Third part is about root cause localization of anomalous SRT. Due to time limitation, I will skip this part of the work in this talk.</a:t>
            </a:r>
            <a:endParaRPr lang="en-US" sz="1200" baseline="0" dirty="0" smtClean="0"/>
          </a:p>
          <a:p>
            <a:pPr marL="0" marR="0" lvl="2" indent="0" algn="just" defTabSz="914400" rtl="0" eaLnBrk="1" fontAlgn="auto" latinLnBrk="0" hangingPunct="1">
              <a:lnSpc>
                <a:spcPct val="100000"/>
              </a:lnSpc>
              <a:spcBef>
                <a:spcPts val="0"/>
              </a:spcBef>
              <a:spcAft>
                <a:spcPts val="0"/>
              </a:spcAft>
              <a:buClrTx/>
              <a:buSzTx/>
              <a:buFontTx/>
              <a:buNone/>
              <a:defRPr/>
            </a:pPr>
            <a:endParaRPr lang="en-US" sz="1200" baseline="0" dirty="0" smtClean="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To understand the primary</a:t>
            </a:r>
            <a:r>
              <a:rPr lang="en-US" baseline="0" dirty="0" smtClean="0"/>
              <a:t> factors, we apply analysis of variance (</a:t>
            </a:r>
            <a:r>
              <a:rPr lang="en-US" baseline="0" dirty="0" err="1" smtClean="0"/>
              <a:t>anova</a:t>
            </a:r>
            <a:r>
              <a:rPr lang="en-US" baseline="0" dirty="0" smtClean="0"/>
              <a:t>)  on our collected time intervals. ANOVA is a statistical tool that </a:t>
            </a:r>
            <a:r>
              <a:rPr lang="en-US" dirty="0" smtClean="0"/>
              <a:t>partitions SRT variation into components attributable to each time interval</a:t>
            </a:r>
            <a:r>
              <a:rPr lang="en-US" baseline="0" dirty="0" smtClean="0"/>
              <a:t> variable. It works as follows (***replace with new graph, combine this graph with the previous graph)</a:t>
            </a:r>
            <a:endParaRPr lang="en-US" dirty="0" smtClean="0"/>
          </a:p>
          <a:p>
            <a:pPr marL="228600" indent="-228600">
              <a:buAutoNum type="arabicPeriod"/>
            </a:pPr>
            <a:endParaRPr lang="en-US" dirty="0" smtClean="0"/>
          </a:p>
          <a:p>
            <a:pPr marL="0" indent="0">
              <a:buNone/>
            </a:pPr>
            <a:r>
              <a:rPr lang="en-US" dirty="0" smtClean="0"/>
              <a:t>The results show that the top 2 time intervals that contribute</a:t>
            </a:r>
            <a:r>
              <a:rPr lang="en-US" baseline="0" dirty="0" smtClean="0"/>
              <a:t> most of the SRT variation are </a:t>
            </a:r>
            <a:r>
              <a:rPr lang="en-US" baseline="0" dirty="0" err="1" smtClean="0"/>
              <a:t>T_net</a:t>
            </a:r>
            <a:r>
              <a:rPr lang="en-US" baseline="0" dirty="0" smtClean="0"/>
              <a:t> and T_BOP. They are affected by network characteristics, query type, and browser speed, respectively. On the other hand, the time intervals that are mainly affected by server processing time are less important.</a:t>
            </a:r>
            <a:endParaRPr lang="en-US" dirty="0" smtClean="0"/>
          </a:p>
          <a:p>
            <a:pPr marL="0" indent="0">
              <a:buNone/>
            </a:pPr>
            <a:endParaRPr lang="en-US" baseline="0" dirty="0" smtClean="0"/>
          </a:p>
          <a:p>
            <a:pPr marL="0" indent="0">
              <a:buNone/>
            </a:pPr>
            <a:r>
              <a:rPr lang="en-US" baseline="0" dirty="0" smtClean="0"/>
              <a:t>Therefore, our conclusion of this study is that the primary factors in SRT variation are network, query, and browser, while server processing time is less important.</a:t>
            </a:r>
            <a:endParaRPr lang="en-US" baseline="0" dirty="0" smtClean="0"/>
          </a:p>
          <a:p>
            <a:pPr marL="0" indent="0">
              <a:buNone/>
            </a:pPr>
            <a:endParaRPr lang="en-US" baseline="0" dirty="0" smtClean="0"/>
          </a:p>
          <a:p>
            <a:pPr marL="0" indent="0">
              <a:buNone/>
            </a:pPr>
            <a:r>
              <a:rPr lang="en-US" baseline="0" dirty="0" smtClean="0"/>
              <a:t>In the next few slides, we will </a:t>
            </a:r>
            <a:r>
              <a:rPr lang="en-US" baseline="0" smtClean="0"/>
              <a:t>look at each </a:t>
            </a:r>
            <a:r>
              <a:rPr lang="en-US" baseline="0" dirty="0" smtClean="0"/>
              <a:t>of the three primary factors by controlling the other two factors.</a:t>
            </a:r>
            <a:endParaRPr lang="en-US" dirty="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Before digging into the details of</a:t>
            </a:r>
            <a:r>
              <a:rPr lang="en-US" baseline="0" dirty="0" smtClean="0"/>
              <a:t> our work, let me briefly describe how search works and the data we use to analyze its behavior.</a:t>
            </a:r>
            <a:endParaRPr lang="en-US"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defRPr/>
            </a:pPr>
            <a:r>
              <a:rPr lang="en-US" baseline="0" dirty="0" smtClean="0"/>
              <a:t>A query works as the following. After the server receives the query request from a user, it sends the response page in three chunks. The first chunk includes the HTML and brand header. Second chunk contains the 10 plain text search results and some </a:t>
            </a:r>
            <a:r>
              <a:rPr lang="en-US" baseline="0" dirty="0" err="1" smtClean="0"/>
              <a:t>javascripts</a:t>
            </a:r>
            <a:r>
              <a:rPr lang="en-US" baseline="0" dirty="0" smtClean="0"/>
              <a:t> that will be run at the bottom of pages. Images will be sent in the third chunk. Some images are embedded in the response page. Other images, as well as some CSS and </a:t>
            </a:r>
            <a:r>
              <a:rPr lang="en-US" baseline="0" dirty="0" err="1" smtClean="0"/>
              <a:t>javascript</a:t>
            </a:r>
            <a:r>
              <a:rPr lang="en-US" baseline="0" dirty="0" smtClean="0"/>
              <a:t> will be sent as separate referenced content. They are fetched by browsers by issuing additional queries to the search provider or third parties server. These queries are pipelined and issued in parallel to the reception and parsing of HTML content.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defRPr/>
            </a:pPr>
            <a:r>
              <a:rPr lang="en-US" baseline="0" dirty="0" smtClean="0"/>
              <a:t>After user receives all three chunks, it will send a post load request to the server for a 1x1 image. This is mainly used by the search provider to estimate the SRT from Provider’s perspective, as they can not log the first timestamp when user triggers the search query on the user side.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defRPr/>
            </a:pPr>
            <a:r>
              <a:rPr lang="en-US" baseline="0" dirty="0" smtClean="0"/>
              <a:t>For each of the event discussed here, we collect detailed time intervals using </a:t>
            </a:r>
            <a:r>
              <a:rPr lang="en-US" baseline="0" dirty="0" err="1" smtClean="0"/>
              <a:t>javascript</a:t>
            </a:r>
            <a:r>
              <a:rPr lang="en-US" baseline="0" dirty="0" smtClean="0"/>
              <a:t> and server-side instrumentation that captures each of the events. We also use the sum of the two shaded area to estimate the network round trip time.</a:t>
            </a:r>
            <a:endParaRPr lang="en-US" baseline="0" dirty="0" smtClean="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aseline="0" dirty="0" smtClean="0"/>
              <a:t>*explain the four factors*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defRPr/>
            </a:pPr>
            <a:r>
              <a:rPr lang="en-US" baseline="0" dirty="0" smtClean="0"/>
              <a:t>With these time intervals at hand, how can we explain the SRT variation puzzle as we discuss in the beginning of this talk?</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defRPr/>
            </a:pPr>
            <a:r>
              <a:rPr lang="en-US" baseline="0" dirty="0" smtClean="0"/>
              <a:t>First, we group all possible impact factors of SRT into four categories, server, network, browser, and query. They should capture most of the events that may impact the end-to-end performance between the user and server. However, unfortunately, the relationship between the time intervals and the impact factors are not one to one mapping. There is no single time intervals that capture each single impact factor we listed here. </a:t>
            </a:r>
            <a:endParaRPr lang="en-US" dirty="0" smtClean="0"/>
          </a:p>
          <a:p>
            <a:endParaRPr lang="en-US" dirty="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To understand the primary</a:t>
            </a:r>
            <a:r>
              <a:rPr lang="en-US" baseline="0" dirty="0" smtClean="0"/>
              <a:t> factors, we apply analysis of variance (</a:t>
            </a:r>
            <a:r>
              <a:rPr lang="en-US" baseline="0" dirty="0" err="1" smtClean="0"/>
              <a:t>anova</a:t>
            </a:r>
            <a:r>
              <a:rPr lang="en-US" baseline="0" dirty="0" smtClean="0"/>
              <a:t>)  on our collected time intervals. ANOVA is a statistical tool that </a:t>
            </a:r>
            <a:r>
              <a:rPr lang="en-US" dirty="0" smtClean="0"/>
              <a:t>partitions SRT variation into components attributable to each time interval</a:t>
            </a:r>
            <a:r>
              <a:rPr lang="en-US" baseline="0" dirty="0" smtClean="0"/>
              <a:t> variable. It works as follows (***replace with new graph, combine this graph with the previous graph)</a:t>
            </a:r>
            <a:endParaRPr lang="en-US" dirty="0" smtClean="0"/>
          </a:p>
          <a:p>
            <a:pPr marL="228600" indent="-228600">
              <a:buAutoNum type="arabicPeriod"/>
            </a:pPr>
            <a:endParaRPr lang="en-US" dirty="0" smtClean="0"/>
          </a:p>
          <a:p>
            <a:pPr marL="0" indent="0">
              <a:buNone/>
            </a:pPr>
            <a:r>
              <a:rPr lang="en-US" dirty="0" smtClean="0"/>
              <a:t>The results show that the top 2 time intervals that contribute</a:t>
            </a:r>
            <a:r>
              <a:rPr lang="en-US" baseline="0" dirty="0" smtClean="0"/>
              <a:t> most of the SRT variation are </a:t>
            </a:r>
            <a:r>
              <a:rPr lang="en-US" baseline="0" dirty="0" err="1" smtClean="0"/>
              <a:t>T_net</a:t>
            </a:r>
            <a:r>
              <a:rPr lang="en-US" baseline="0" dirty="0" smtClean="0"/>
              <a:t> and T_BOP. They are affected by network characteristics, query type, and browser speed, respectively. On the other hand, the time intervals that are mainly affected by server processing time are less important.</a:t>
            </a:r>
            <a:endParaRPr lang="en-US" dirty="0" smtClean="0"/>
          </a:p>
          <a:p>
            <a:pPr marL="0" indent="0">
              <a:buNone/>
            </a:pPr>
            <a:endParaRPr lang="en-US" baseline="0" dirty="0" smtClean="0"/>
          </a:p>
          <a:p>
            <a:pPr marL="0" indent="0">
              <a:buNone/>
            </a:pPr>
            <a:r>
              <a:rPr lang="en-US" baseline="0" dirty="0" smtClean="0"/>
              <a:t>Therefore, our conclusion of this study is that the primary factors in SRT variation are network, query, and browser, while server processing time is less important.</a:t>
            </a:r>
            <a:endParaRPr lang="en-US" baseline="0" dirty="0" smtClean="0"/>
          </a:p>
          <a:p>
            <a:pPr marL="0" indent="0">
              <a:buNone/>
            </a:pPr>
            <a:endParaRPr lang="en-US" baseline="0" dirty="0" smtClean="0"/>
          </a:p>
          <a:p>
            <a:pPr marL="0" indent="0">
              <a:buNone/>
            </a:pPr>
            <a:r>
              <a:rPr lang="en-US" baseline="0" dirty="0" smtClean="0"/>
              <a:t>In the next few slides, we will </a:t>
            </a:r>
            <a:r>
              <a:rPr lang="en-US" baseline="0" smtClean="0"/>
              <a:t>look at each </a:t>
            </a:r>
            <a:r>
              <a:rPr lang="en-US" baseline="0" dirty="0" smtClean="0"/>
              <a:t>of the three primary factors by controlling the other two factors.</a:t>
            </a:r>
            <a:endParaRPr lang="en-US" dirty="0"/>
          </a:p>
        </p:txBody>
      </p:sp>
      <p:sp>
        <p:nvSpPr>
          <p:cNvPr id="4" name="Slide Number Placeholder 3"/>
          <p:cNvSpPr>
            <a:spLocks noGrp="1"/>
          </p:cNvSpPr>
          <p:nvPr>
            <p:ph type="sldNum" sz="quarter" idx="10"/>
          </p:nvPr>
        </p:nvSpPr>
        <p:spPr/>
        <p:txBody>
          <a:bodyPr/>
          <a:lstStyle/>
          <a:p>
            <a:fld id="{1167731A-CA0B-4579-91AE-BA75B85969C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29DF04-437B-4F02-A2A0-A48FE591255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BD2F-4B3D-4691-9D7B-E2684475E41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729DF04-437B-4F02-A2A0-A48FE591255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CBD2F-4B3D-4691-9D7B-E2684475E41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729DF04-437B-4F02-A2A0-A48FE591255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BD2F-4B3D-4691-9D7B-E2684475E41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endParaRPr lang="en-US" smtClean="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729DF04-437B-4F02-A2A0-A48FE591255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BD2F-4B3D-4691-9D7B-E2684475E418}"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729DF04-437B-4F02-A2A0-A48FE591255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BD2F-4B3D-4691-9D7B-E2684475E418}"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29DF04-437B-4F02-A2A0-A48FE5912558}"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BD2F-4B3D-4691-9D7B-E2684475E418}"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29DF04-437B-4F02-A2A0-A48FE5912558}"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BD2F-4B3D-4691-9D7B-E2684475E418}"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8729DF04-437B-4F02-A2A0-A48FE591255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BD2F-4B3D-4691-9D7B-E2684475E418}"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8729DF04-437B-4F02-A2A0-A48FE591255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BD2F-4B3D-4691-9D7B-E2684475E41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3"/>
          <p:cNvSpPr>
            <a:spLocks noGrp="1"/>
          </p:cNvSpPr>
          <p:nvPr>
            <p:ph type="dt" sz="half" idx="10"/>
          </p:nvPr>
        </p:nvSpPr>
        <p:spPr/>
        <p:txBody>
          <a:bodyPr/>
          <a:lstStyle/>
          <a:p>
            <a:fld id="{8729DF04-437B-4F02-A2A0-A48FE591255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BD2F-4B3D-4691-9D7B-E2684475E41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729DF04-437B-4F02-A2A0-A48FE591255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BD2F-4B3D-4691-9D7B-E2684475E41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8729DF04-437B-4F02-A2A0-A48FE591255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CBD2F-4B3D-4691-9D7B-E2684475E41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8729DF04-437B-4F02-A2A0-A48FE591255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3CBD2F-4B3D-4691-9D7B-E2684475E41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729DF04-437B-4F02-A2A0-A48FE5912558}"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43CBD2F-4B3D-4691-9D7B-E2684475E41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729DF04-437B-4F02-A2A0-A48FE5912558}"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43CBD2F-4B3D-4691-9D7B-E2684475E41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7" name="Date Placeholder 4"/>
          <p:cNvSpPr>
            <a:spLocks noGrp="1"/>
          </p:cNvSpPr>
          <p:nvPr>
            <p:ph type="dt" sz="half" idx="10"/>
          </p:nvPr>
        </p:nvSpPr>
        <p:spPr/>
        <p:txBody>
          <a:bodyPr/>
          <a:lstStyle/>
          <a:p>
            <a:fld id="{8729DF04-437B-4F02-A2A0-A48FE5912558}"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43CBD2F-4B3D-4691-9D7B-E2684475E41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729DF04-437B-4F02-A2A0-A48FE591255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CBD2F-4B3D-4691-9D7B-E2684475E41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729DF04-437B-4F02-A2A0-A48FE5912558}"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43CBD2F-4B3D-4691-9D7B-E2684475E418}"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image" Target="../media/image46.png"/><Relationship Id="rId8" Type="http://schemas.openxmlformats.org/officeDocument/2006/relationships/image" Target="../media/image45.png"/><Relationship Id="rId7" Type="http://schemas.openxmlformats.org/officeDocument/2006/relationships/image" Target="../media/image44.png"/><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1" Type="http://schemas.openxmlformats.org/officeDocument/2006/relationships/notesSlide" Target="../notesSlides/notesSlide10.xml"/><Relationship Id="rId10" Type="http://schemas.openxmlformats.org/officeDocument/2006/relationships/slideLayout" Target="../slideLayouts/slideLayout2.xml"/><Relationship Id="rId1"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53.jpeg"/><Relationship Id="rId3" Type="http://schemas.openxmlformats.org/officeDocument/2006/relationships/image" Target="../media/image52.png"/><Relationship Id="rId2" Type="http://schemas.openxmlformats.org/officeDocument/2006/relationships/image" Target="../media/image51.jpeg"/><Relationship Id="rId1" Type="http://schemas.openxmlformats.org/officeDocument/2006/relationships/image" Target="../media/image5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55.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9.png"/><Relationship Id="rId1" Type="http://schemas.openxmlformats.org/officeDocument/2006/relationships/image" Target="../media/image5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61.jpeg"/><Relationship Id="rId1" Type="http://schemas.openxmlformats.org/officeDocument/2006/relationships/image" Target="../media/image55.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61.jpeg"/><Relationship Id="rId1" Type="http://schemas.openxmlformats.org/officeDocument/2006/relationships/image" Target="../media/image62.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61.jpeg"/><Relationship Id="rId1" Type="http://schemas.openxmlformats.org/officeDocument/2006/relationships/image" Target="../media/image63.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7" Type="http://schemas.openxmlformats.org/officeDocument/2006/relationships/notesSlide" Target="../notesSlides/notesSlide7.xml"/><Relationship Id="rId16" Type="http://schemas.openxmlformats.org/officeDocument/2006/relationships/slideLayout" Target="../slideLayouts/slideLayout2.xml"/><Relationship Id="rId15" Type="http://schemas.openxmlformats.org/officeDocument/2006/relationships/image" Target="../media/image22.png"/><Relationship Id="rId14" Type="http://schemas.openxmlformats.org/officeDocument/2006/relationships/image" Target="../media/image21.png"/><Relationship Id="rId13" Type="http://schemas.openxmlformats.org/officeDocument/2006/relationships/image" Target="../media/image20.png"/><Relationship Id="rId12" Type="http://schemas.openxmlformats.org/officeDocument/2006/relationships/image" Target="../media/image19.png"/><Relationship Id="rId11" Type="http://schemas.openxmlformats.org/officeDocument/2006/relationships/image" Target="../media/image18.png"/><Relationship Id="rId10" Type="http://schemas.openxmlformats.org/officeDocument/2006/relationships/image" Target="../media/image17.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png"/><Relationship Id="rId7" Type="http://schemas.openxmlformats.org/officeDocument/2006/relationships/image" Target="../media/image29.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6" Type="http://schemas.openxmlformats.org/officeDocument/2006/relationships/notesSlide" Target="../notesSlides/notesSlide8.xml"/><Relationship Id="rId15" Type="http://schemas.openxmlformats.org/officeDocument/2006/relationships/slideLayout" Target="../slideLayouts/slideLayout2.xml"/><Relationship Id="rId14" Type="http://schemas.openxmlformats.org/officeDocument/2006/relationships/image" Target="../media/image36.png"/><Relationship Id="rId13" Type="http://schemas.openxmlformats.org/officeDocument/2006/relationships/image" Target="../media/image35.png"/><Relationship Id="rId12" Type="http://schemas.openxmlformats.org/officeDocument/2006/relationships/image" Target="../media/image34.png"/><Relationship Id="rId11" Type="http://schemas.openxmlformats.org/officeDocument/2006/relationships/image" Target="../media/image33.png"/><Relationship Id="rId10" Type="http://schemas.openxmlformats.org/officeDocument/2006/relationships/image" Target="../media/image32.png"/><Relationship Id="rId1"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970" y="1504315"/>
            <a:ext cx="10591165" cy="1983105"/>
          </a:xfrm>
        </p:spPr>
        <p:txBody>
          <a:bodyPr>
            <a:noAutofit/>
          </a:bodyPr>
          <a:lstStyle/>
          <a:p>
            <a:r>
              <a:rPr lang="en-US" sz="6000" dirty="0" smtClean="0"/>
              <a:t>A Provider-side View of</a:t>
            </a:r>
            <a:br>
              <a:rPr lang="en-US" sz="6000" dirty="0" smtClean="0"/>
            </a:br>
            <a:r>
              <a:rPr lang="en-US" sz="6000" dirty="0" smtClean="0"/>
              <a:t>Web Search Response Time</a:t>
            </a:r>
            <a:endParaRPr lang="en-US" sz="6000" dirty="0"/>
          </a:p>
        </p:txBody>
      </p:sp>
      <p:sp>
        <p:nvSpPr>
          <p:cNvPr id="3" name="Subtitle 2"/>
          <p:cNvSpPr>
            <a:spLocks noGrp="1"/>
          </p:cNvSpPr>
          <p:nvPr>
            <p:ph type="subTitle" idx="1"/>
          </p:nvPr>
        </p:nvSpPr>
        <p:spPr>
          <a:xfrm>
            <a:off x="648927" y="3966776"/>
            <a:ext cx="11200069" cy="1655762"/>
          </a:xfrm>
        </p:spPr>
        <p:txBody>
          <a:bodyPr>
            <a:noAutofit/>
          </a:bodyPr>
          <a:lstStyle/>
          <a:p>
            <a:endParaRPr lang="en-US" sz="3000" dirty="0" smtClean="0"/>
          </a:p>
          <a:p>
            <a:endParaRPr lang="en-US" sz="3000" dirty="0" smtClean="0"/>
          </a:p>
          <a:p>
            <a:endParaRPr lang="en-US" sz="3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0887" y="5575300"/>
            <a:ext cx="11250413" cy="1101046"/>
          </a:xfrm>
        </p:spPr>
        <p:txBody>
          <a:bodyPr>
            <a:normAutofit/>
          </a:bodyPr>
          <a:lstStyle/>
          <a:p>
            <a:pPr marL="342900" lvl="1" indent="-342900"/>
            <a:r>
              <a:rPr lang="en-US" sz="2600" dirty="0" smtClean="0"/>
              <a:t>Primary </a:t>
            </a:r>
            <a:r>
              <a:rPr lang="en-US" sz="2600" dirty="0"/>
              <a:t>factors: network characteristics, browser speed, query type</a:t>
            </a:r>
            <a:endParaRPr lang="en-US" sz="2600" dirty="0"/>
          </a:p>
          <a:p>
            <a:pPr marL="342900" lvl="1" indent="-342900"/>
            <a:r>
              <a:rPr lang="en-US" sz="2600" dirty="0"/>
              <a:t>Server-side processing time has a relatively small </a:t>
            </a:r>
            <a:r>
              <a:rPr lang="en-US" sz="2600" dirty="0" smtClean="0"/>
              <a:t>impact</a:t>
            </a:r>
            <a:endParaRPr lang="en-US" sz="2600" dirty="0"/>
          </a:p>
        </p:txBody>
      </p:sp>
      <p:sp>
        <p:nvSpPr>
          <p:cNvPr id="62" name="TextBox 61"/>
          <p:cNvSpPr txBox="1"/>
          <p:nvPr/>
        </p:nvSpPr>
        <p:spPr>
          <a:xfrm>
            <a:off x="4226144" y="4925961"/>
            <a:ext cx="1759740" cy="523220"/>
          </a:xfrm>
          <a:prstGeom prst="rect">
            <a:avLst/>
          </a:prstGeom>
          <a:noFill/>
        </p:spPr>
        <p:txBody>
          <a:bodyPr wrap="square" rtlCol="0">
            <a:spAutoFit/>
          </a:bodyPr>
          <a:lstStyle/>
          <a:p>
            <a:r>
              <a:rPr lang="en-US" sz="2800" dirty="0" smtClean="0">
                <a:solidFill>
                  <a:srgbClr val="92D050"/>
                </a:solidFill>
              </a:rPr>
              <a:t>network</a:t>
            </a:r>
            <a:endParaRPr lang="en-US" sz="2800" dirty="0">
              <a:solidFill>
                <a:srgbClr val="92D050"/>
              </a:solidFill>
            </a:endParaRPr>
          </a:p>
        </p:txBody>
      </p:sp>
      <p:sp>
        <p:nvSpPr>
          <p:cNvPr id="63" name="TextBox 62"/>
          <p:cNvSpPr txBox="1"/>
          <p:nvPr/>
        </p:nvSpPr>
        <p:spPr>
          <a:xfrm>
            <a:off x="6981475" y="4930980"/>
            <a:ext cx="1759740" cy="523220"/>
          </a:xfrm>
          <a:prstGeom prst="rect">
            <a:avLst/>
          </a:prstGeom>
          <a:noFill/>
        </p:spPr>
        <p:txBody>
          <a:bodyPr wrap="square" rtlCol="0">
            <a:spAutoFit/>
          </a:bodyPr>
          <a:lstStyle/>
          <a:p>
            <a:r>
              <a:rPr lang="en-US" sz="2800" dirty="0" smtClean="0">
                <a:solidFill>
                  <a:schemeClr val="accent6">
                    <a:lumMod val="60000"/>
                    <a:lumOff val="40000"/>
                  </a:schemeClr>
                </a:solidFill>
              </a:rPr>
              <a:t>browser</a:t>
            </a:r>
            <a:endParaRPr lang="en-US" sz="2800" dirty="0">
              <a:solidFill>
                <a:schemeClr val="accent6">
                  <a:lumMod val="60000"/>
                  <a:lumOff val="40000"/>
                </a:schemeClr>
              </a:solidFill>
            </a:endParaRPr>
          </a:p>
        </p:txBody>
      </p:sp>
      <p:sp>
        <p:nvSpPr>
          <p:cNvPr id="64" name="TextBox 63"/>
          <p:cNvSpPr txBox="1"/>
          <p:nvPr/>
        </p:nvSpPr>
        <p:spPr>
          <a:xfrm>
            <a:off x="10050965" y="4961640"/>
            <a:ext cx="1209927" cy="523220"/>
          </a:xfrm>
          <a:prstGeom prst="rect">
            <a:avLst/>
          </a:prstGeom>
          <a:noFill/>
        </p:spPr>
        <p:txBody>
          <a:bodyPr wrap="square" rtlCol="0">
            <a:spAutoFit/>
          </a:bodyPr>
          <a:lstStyle/>
          <a:p>
            <a:r>
              <a:rPr lang="en-US" sz="2800" dirty="0" smtClean="0">
                <a:solidFill>
                  <a:schemeClr val="accent1">
                    <a:lumMod val="60000"/>
                    <a:lumOff val="40000"/>
                  </a:schemeClr>
                </a:solidFill>
              </a:rPr>
              <a:t>query</a:t>
            </a:r>
            <a:endParaRPr lang="en-US" sz="2800" dirty="0">
              <a:solidFill>
                <a:schemeClr val="accent1">
                  <a:lumMod val="60000"/>
                  <a:lumOff val="40000"/>
                </a:schemeClr>
              </a:solidFill>
            </a:endParaRPr>
          </a:p>
        </p:txBody>
      </p:sp>
      <p:sp>
        <p:nvSpPr>
          <p:cNvPr id="65" name="TextBox 64"/>
          <p:cNvSpPr txBox="1"/>
          <p:nvPr/>
        </p:nvSpPr>
        <p:spPr>
          <a:xfrm>
            <a:off x="1554210" y="4955136"/>
            <a:ext cx="1335135" cy="523220"/>
          </a:xfrm>
          <a:prstGeom prst="rect">
            <a:avLst/>
          </a:prstGeom>
          <a:noFill/>
        </p:spPr>
        <p:txBody>
          <a:bodyPr wrap="square" rtlCol="0">
            <a:spAutoFit/>
          </a:bodyPr>
          <a:lstStyle/>
          <a:p>
            <a:r>
              <a:rPr lang="en-US" sz="2800" dirty="0" smtClean="0">
                <a:solidFill>
                  <a:schemeClr val="accent3">
                    <a:lumMod val="60000"/>
                    <a:lumOff val="40000"/>
                  </a:schemeClr>
                </a:solidFill>
              </a:rPr>
              <a:t>server</a:t>
            </a:r>
            <a:endParaRPr lang="en-US" sz="2800" dirty="0">
              <a:solidFill>
                <a:schemeClr val="accent3">
                  <a:lumMod val="60000"/>
                  <a:lumOff val="40000"/>
                </a:schemeClr>
              </a:solidFill>
            </a:endParaRPr>
          </a:p>
        </p:txBody>
      </p:sp>
      <mc:AlternateContent xmlns:mc="http://schemas.openxmlformats.org/markup-compatibility/2006">
        <mc:Choice xmlns:a14="http://schemas.microsoft.com/office/drawing/2010/main" Requires="a14">
          <p:sp>
            <p:nvSpPr>
              <p:cNvPr id="66" name="TextBox 65"/>
              <p:cNvSpPr txBox="1"/>
              <p:nvPr/>
            </p:nvSpPr>
            <p:spPr>
              <a:xfrm>
                <a:off x="8637167" y="2715370"/>
                <a:ext cx="1231972" cy="3696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h𝑒𝑎𝑑</m:t>
                          </m:r>
                        </m:sub>
                      </m:sSub>
                    </m:oMath>
                  </m:oMathPara>
                </a14:m>
                <a:endParaRPr lang="en-US" sz="2400" dirty="0"/>
              </a:p>
            </p:txBody>
          </p:sp>
        </mc:Choice>
        <mc:Fallback>
          <p:sp>
            <p:nvSpPr>
              <p:cNvPr id="66" name="TextBox 65"/>
              <p:cNvSpPr txBox="1">
                <a:spLocks noRot="1" noChangeAspect="1" noMove="1" noResize="1" noEditPoints="1" noAdjustHandles="1" noChangeArrowheads="1" noChangeShapeType="1" noTextEdit="1"/>
              </p:cNvSpPr>
              <p:nvPr/>
            </p:nvSpPr>
            <p:spPr>
              <a:xfrm>
                <a:off x="8637167" y="2715370"/>
                <a:ext cx="1231972" cy="369652"/>
              </a:xfrm>
              <a:prstGeom prst="rect">
                <a:avLst/>
              </a:prstGeom>
              <a:blipFill rotWithShape="0">
                <a:blip r:embed="rId1"/>
                <a:stretch>
                  <a:fillRect b="-1803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6055462" y="2674241"/>
                <a:ext cx="1471729" cy="3696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𝑟𝑒𝑠𝐻𝑇𝑀𝐿</m:t>
                          </m:r>
                        </m:sub>
                      </m:sSub>
                    </m:oMath>
                  </m:oMathPara>
                </a14:m>
                <a:endParaRPr lang="en-US" sz="2400" dirty="0"/>
              </a:p>
            </p:txBody>
          </p:sp>
        </mc:Choice>
        <mc:Fallback>
          <p:sp>
            <p:nvSpPr>
              <p:cNvPr id="69" name="TextBox 68"/>
              <p:cNvSpPr txBox="1">
                <a:spLocks noRot="1" noChangeAspect="1" noMove="1" noResize="1" noEditPoints="1" noAdjustHandles="1" noChangeArrowheads="1" noChangeShapeType="1" noTextEdit="1"/>
              </p:cNvSpPr>
              <p:nvPr/>
            </p:nvSpPr>
            <p:spPr>
              <a:xfrm>
                <a:off x="6055462" y="2674241"/>
                <a:ext cx="1471729" cy="369652"/>
              </a:xfrm>
              <a:prstGeom prst="rect">
                <a:avLst/>
              </a:prstGeom>
              <a:blipFill rotWithShape="0">
                <a:blip r:embed="rId2"/>
                <a:stretch>
                  <a:fillRect b="-1833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2664507" y="2694800"/>
                <a:ext cx="1139788" cy="3696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𝐵𝑂𝑃</m:t>
                          </m:r>
                        </m:sub>
                      </m:sSub>
                    </m:oMath>
                  </m:oMathPara>
                </a14:m>
                <a:endParaRPr lang="en-US" sz="2400" dirty="0"/>
              </a:p>
            </p:txBody>
          </p:sp>
        </mc:Choice>
        <mc:Fallback>
          <p:sp>
            <p:nvSpPr>
              <p:cNvPr id="70" name="TextBox 69"/>
              <p:cNvSpPr txBox="1">
                <a:spLocks noRot="1" noChangeAspect="1" noMove="1" noResize="1" noEditPoints="1" noAdjustHandles="1" noChangeArrowheads="1" noChangeShapeType="1" noTextEdit="1"/>
              </p:cNvSpPr>
              <p:nvPr/>
            </p:nvSpPr>
            <p:spPr>
              <a:xfrm>
                <a:off x="2664507" y="2694800"/>
                <a:ext cx="1139788" cy="369652"/>
              </a:xfrm>
              <a:prstGeom prst="rect">
                <a:avLst/>
              </a:prstGeom>
              <a:blipFill rotWithShape="0">
                <a:blip r:embed="rId3"/>
                <a:stretch>
                  <a:fillRect b="-1803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2" name="TextBox 71"/>
              <p:cNvSpPr txBox="1"/>
              <p:nvPr/>
            </p:nvSpPr>
            <p:spPr>
              <a:xfrm>
                <a:off x="3857287" y="2691143"/>
                <a:ext cx="943274" cy="3993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𝑟𝑒𝑓</m:t>
                          </m:r>
                        </m:sub>
                      </m:sSub>
                    </m:oMath>
                  </m:oMathPara>
                </a14:m>
                <a:endParaRPr lang="en-US" sz="2400" dirty="0"/>
              </a:p>
            </p:txBody>
          </p:sp>
        </mc:Choice>
        <mc:Fallback>
          <p:sp>
            <p:nvSpPr>
              <p:cNvPr id="72" name="TextBox 71"/>
              <p:cNvSpPr txBox="1">
                <a:spLocks noRot="1" noChangeAspect="1" noMove="1" noResize="1" noEditPoints="1" noAdjustHandles="1" noChangeArrowheads="1" noChangeShapeType="1" noTextEdit="1"/>
              </p:cNvSpPr>
              <p:nvPr/>
            </p:nvSpPr>
            <p:spPr>
              <a:xfrm>
                <a:off x="3857287" y="2691143"/>
                <a:ext cx="943274" cy="399301"/>
              </a:xfrm>
              <a:prstGeom prst="rect">
                <a:avLst/>
              </a:prstGeom>
              <a:blipFill rotWithShape="0">
                <a:blip r:embed="rId4"/>
                <a:stretch>
                  <a:fillRect b="-25758"/>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3" name="TextBox 72"/>
              <p:cNvSpPr txBox="1"/>
              <p:nvPr/>
            </p:nvSpPr>
            <p:spPr>
              <a:xfrm>
                <a:off x="4906881" y="2681388"/>
                <a:ext cx="1169676" cy="3982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𝑠𝑐𝑟𝑖𝑝𝑡</m:t>
                          </m:r>
                        </m:sub>
                      </m:sSub>
                    </m:oMath>
                  </m:oMathPara>
                </a14:m>
                <a:endParaRPr lang="en-US" sz="2400" dirty="0"/>
              </a:p>
            </p:txBody>
          </p:sp>
        </mc:Choice>
        <mc:Fallback>
          <p:sp>
            <p:nvSpPr>
              <p:cNvPr id="73" name="TextBox 72"/>
              <p:cNvSpPr txBox="1">
                <a:spLocks noRot="1" noChangeAspect="1" noMove="1" noResize="1" noEditPoints="1" noAdjustHandles="1" noChangeArrowheads="1" noChangeShapeType="1" noTextEdit="1"/>
              </p:cNvSpPr>
              <p:nvPr/>
            </p:nvSpPr>
            <p:spPr>
              <a:xfrm>
                <a:off x="4906881" y="2681388"/>
                <a:ext cx="1169676" cy="398211"/>
              </a:xfrm>
              <a:prstGeom prst="rect">
                <a:avLst/>
              </a:prstGeom>
              <a:blipFill rotWithShape="0">
                <a:blip r:embed="rId5"/>
                <a:stretch>
                  <a:fillRect b="-24615"/>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4" name="TextBox 73"/>
              <p:cNvSpPr txBox="1"/>
              <p:nvPr/>
            </p:nvSpPr>
            <p:spPr>
              <a:xfrm>
                <a:off x="1505080" y="2705967"/>
                <a:ext cx="1231639" cy="3696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𝑛𝑒𝑡</m:t>
                          </m:r>
                        </m:sub>
                      </m:sSub>
                    </m:oMath>
                  </m:oMathPara>
                </a14:m>
                <a:endParaRPr lang="en-US" sz="2400" dirty="0"/>
              </a:p>
            </p:txBody>
          </p:sp>
        </mc:Choice>
        <mc:Fallback>
          <p:sp>
            <p:nvSpPr>
              <p:cNvPr id="74" name="TextBox 73"/>
              <p:cNvSpPr txBox="1">
                <a:spLocks noRot="1" noChangeAspect="1" noMove="1" noResize="1" noEditPoints="1" noAdjustHandles="1" noChangeArrowheads="1" noChangeShapeType="1" noTextEdit="1"/>
              </p:cNvSpPr>
              <p:nvPr/>
            </p:nvSpPr>
            <p:spPr>
              <a:xfrm>
                <a:off x="1505080" y="2705967"/>
                <a:ext cx="1231639" cy="369652"/>
              </a:xfrm>
              <a:prstGeom prst="rect">
                <a:avLst/>
              </a:prstGeom>
              <a:blipFill rotWithShape="0">
                <a:blip r:embed="rId6"/>
                <a:stretch>
                  <a:fillRect b="-1639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5" name="TextBox 74"/>
              <p:cNvSpPr txBox="1"/>
              <p:nvPr/>
            </p:nvSpPr>
            <p:spPr>
              <a:xfrm>
                <a:off x="10151332" y="2711261"/>
                <a:ext cx="545298" cy="3696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𝑠𝑐</m:t>
                          </m:r>
                        </m:sub>
                      </m:sSub>
                    </m:oMath>
                  </m:oMathPara>
                </a14:m>
                <a:endParaRPr lang="en-US" sz="2400" dirty="0"/>
              </a:p>
            </p:txBody>
          </p:sp>
        </mc:Choice>
        <mc:Fallback>
          <p:sp>
            <p:nvSpPr>
              <p:cNvPr id="75" name="TextBox 74"/>
              <p:cNvSpPr txBox="1">
                <a:spLocks noRot="1" noChangeAspect="1" noMove="1" noResize="1" noEditPoints="1" noAdjustHandles="1" noChangeArrowheads="1" noChangeShapeType="1" noTextEdit="1"/>
              </p:cNvSpPr>
              <p:nvPr/>
            </p:nvSpPr>
            <p:spPr>
              <a:xfrm>
                <a:off x="10151332" y="2711261"/>
                <a:ext cx="545298" cy="369652"/>
              </a:xfrm>
              <a:prstGeom prst="rect">
                <a:avLst/>
              </a:prstGeom>
              <a:blipFill rotWithShape="0">
                <a:blip r:embed="rId7"/>
                <a:stretch>
                  <a:fillRect l="-3333" b="-1333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6" name="TextBox 75"/>
              <p:cNvSpPr txBox="1"/>
              <p:nvPr/>
            </p:nvSpPr>
            <p:spPr>
              <a:xfrm>
                <a:off x="7553289" y="2677598"/>
                <a:ext cx="1026213" cy="3993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𝑓𝑐</m:t>
                          </m:r>
                        </m:sub>
                      </m:sSub>
                    </m:oMath>
                  </m:oMathPara>
                </a14:m>
                <a:endParaRPr lang="en-US" sz="2400" dirty="0"/>
              </a:p>
            </p:txBody>
          </p:sp>
        </mc:Choice>
        <mc:Fallback>
          <p:sp>
            <p:nvSpPr>
              <p:cNvPr id="76" name="TextBox 75"/>
              <p:cNvSpPr txBox="1">
                <a:spLocks noRot="1" noChangeAspect="1" noMove="1" noResize="1" noEditPoints="1" noAdjustHandles="1" noChangeArrowheads="1" noChangeShapeType="1" noTextEdit="1"/>
              </p:cNvSpPr>
              <p:nvPr/>
            </p:nvSpPr>
            <p:spPr>
              <a:xfrm>
                <a:off x="7553289" y="2677598"/>
                <a:ext cx="1026213" cy="399301"/>
              </a:xfrm>
              <a:prstGeom prst="rect">
                <a:avLst/>
              </a:prstGeom>
              <a:blipFill rotWithShape="0">
                <a:blip r:embed="rId8"/>
                <a:stretch>
                  <a:fillRect b="-25758"/>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8" name="TextBox 77"/>
              <p:cNvSpPr txBox="1"/>
              <p:nvPr/>
            </p:nvSpPr>
            <p:spPr>
              <a:xfrm>
                <a:off x="11290418" y="2718573"/>
                <a:ext cx="538245" cy="3696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𝑡𝑐</m:t>
                          </m:r>
                        </m:sub>
                      </m:sSub>
                    </m:oMath>
                  </m:oMathPara>
                </a14:m>
                <a:endParaRPr lang="en-US" sz="2400" dirty="0"/>
              </a:p>
            </p:txBody>
          </p:sp>
        </mc:Choice>
        <mc:Fallback>
          <p:sp>
            <p:nvSpPr>
              <p:cNvPr id="78" name="TextBox 77"/>
              <p:cNvSpPr txBox="1">
                <a:spLocks noRot="1" noChangeAspect="1" noMove="1" noResize="1" noEditPoints="1" noAdjustHandles="1" noChangeArrowheads="1" noChangeShapeType="1" noTextEdit="1"/>
              </p:cNvSpPr>
              <p:nvPr/>
            </p:nvSpPr>
            <p:spPr>
              <a:xfrm>
                <a:off x="11290418" y="2718573"/>
                <a:ext cx="538245" cy="369652"/>
              </a:xfrm>
              <a:prstGeom prst="rect">
                <a:avLst/>
              </a:prstGeom>
              <a:blipFill rotWithShape="0">
                <a:blip r:embed="rId9"/>
                <a:stretch>
                  <a:fillRect l="-4545" b="-16393"/>
                </a:stretch>
              </a:blipFill>
            </p:spPr>
            <p:txBody>
              <a:bodyPr/>
              <a:lstStyle/>
              <a:p>
                <a:r>
                  <a:rPr lang="en-US">
                    <a:noFill/>
                  </a:rPr>
                  <a:t> </a:t>
                </a:r>
                <a:endParaRPr lang="en-US">
                  <a:noFill/>
                </a:endParaRPr>
              </a:p>
            </p:txBody>
          </p:sp>
        </mc:Fallback>
      </mc:AlternateContent>
      <p:grpSp>
        <p:nvGrpSpPr>
          <p:cNvPr id="2" name="Group 1"/>
          <p:cNvGrpSpPr/>
          <p:nvPr/>
        </p:nvGrpSpPr>
        <p:grpSpPr>
          <a:xfrm>
            <a:off x="2221778" y="3076899"/>
            <a:ext cx="9337763" cy="1878237"/>
            <a:chOff x="2221778" y="3076899"/>
            <a:chExt cx="9337763" cy="1878237"/>
          </a:xfrm>
        </p:grpSpPr>
        <p:cxnSp>
          <p:nvCxnSpPr>
            <p:cNvPr id="85" name="Straight Arrow Connector 84"/>
            <p:cNvCxnSpPr>
              <a:stCxn id="78" idx="2"/>
              <a:endCxn id="65" idx="0"/>
            </p:cNvCxnSpPr>
            <p:nvPr/>
          </p:nvCxnSpPr>
          <p:spPr>
            <a:xfrm flipH="1">
              <a:off x="2221778" y="3088225"/>
              <a:ext cx="9337763" cy="1866911"/>
            </a:xfrm>
            <a:prstGeom prst="straightConnector1">
              <a:avLst/>
            </a:prstGeom>
            <a:ln w="28575">
              <a:solidFill>
                <a:schemeClr val="accent3">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5" idx="2"/>
              <a:endCxn id="65" idx="0"/>
            </p:cNvCxnSpPr>
            <p:nvPr/>
          </p:nvCxnSpPr>
          <p:spPr>
            <a:xfrm flipH="1">
              <a:off x="2221778" y="3080913"/>
              <a:ext cx="8202203" cy="1874223"/>
            </a:xfrm>
            <a:prstGeom prst="straightConnector1">
              <a:avLst/>
            </a:prstGeom>
            <a:ln w="28575">
              <a:solidFill>
                <a:schemeClr val="accent3">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6" idx="2"/>
              <a:endCxn id="65" idx="0"/>
            </p:cNvCxnSpPr>
            <p:nvPr/>
          </p:nvCxnSpPr>
          <p:spPr>
            <a:xfrm flipH="1">
              <a:off x="2221778" y="3076899"/>
              <a:ext cx="5844618" cy="1878237"/>
            </a:xfrm>
            <a:prstGeom prst="straightConnector1">
              <a:avLst/>
            </a:prstGeom>
            <a:ln w="28575">
              <a:solidFill>
                <a:schemeClr val="accent3">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67" name="TextBox 266"/>
          <p:cNvSpPr txBox="1"/>
          <p:nvPr/>
        </p:nvSpPr>
        <p:spPr>
          <a:xfrm rot="16200000">
            <a:off x="-608390" y="1030074"/>
            <a:ext cx="2136640" cy="830997"/>
          </a:xfrm>
          <a:prstGeom prst="rect">
            <a:avLst/>
          </a:prstGeom>
          <a:noFill/>
        </p:spPr>
        <p:txBody>
          <a:bodyPr wrap="square" rtlCol="0">
            <a:spAutoFit/>
          </a:bodyPr>
          <a:lstStyle/>
          <a:p>
            <a:r>
              <a:rPr lang="en-US" sz="2400" dirty="0" smtClean="0"/>
              <a:t>Explained variance (%)</a:t>
            </a:r>
            <a:endParaRPr lang="en-US" sz="2400" dirty="0"/>
          </a:p>
        </p:txBody>
      </p:sp>
      <p:sp>
        <p:nvSpPr>
          <p:cNvPr id="268" name="Rectangle 267"/>
          <p:cNvSpPr/>
          <p:nvPr/>
        </p:nvSpPr>
        <p:spPr>
          <a:xfrm>
            <a:off x="1761820" y="101600"/>
            <a:ext cx="567894" cy="2629586"/>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2" name="Straight Arrow Connector 271"/>
          <p:cNvCxnSpPr/>
          <p:nvPr/>
        </p:nvCxnSpPr>
        <p:spPr>
          <a:xfrm flipV="1">
            <a:off x="1474608" y="-25399"/>
            <a:ext cx="2978" cy="275658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3" name="Rectangle 272"/>
          <p:cNvSpPr/>
          <p:nvPr/>
        </p:nvSpPr>
        <p:spPr>
          <a:xfrm>
            <a:off x="2889345" y="520700"/>
            <a:ext cx="567894" cy="2210486"/>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ectangle 273"/>
          <p:cNvSpPr/>
          <p:nvPr/>
        </p:nvSpPr>
        <p:spPr>
          <a:xfrm>
            <a:off x="4020723" y="1422400"/>
            <a:ext cx="567894" cy="1308786"/>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p:cNvSpPr/>
          <p:nvPr/>
        </p:nvSpPr>
        <p:spPr>
          <a:xfrm>
            <a:off x="5208038" y="1562100"/>
            <a:ext cx="567894" cy="1169086"/>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p:cNvSpPr/>
          <p:nvPr/>
        </p:nvSpPr>
        <p:spPr>
          <a:xfrm>
            <a:off x="6433005" y="1752600"/>
            <a:ext cx="567894" cy="978586"/>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p:cNvSpPr/>
          <p:nvPr/>
        </p:nvSpPr>
        <p:spPr>
          <a:xfrm>
            <a:off x="7693581" y="1959372"/>
            <a:ext cx="567894" cy="7718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8961156" y="2296598"/>
            <a:ext cx="567894" cy="43458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p:cNvSpPr/>
          <p:nvPr/>
        </p:nvSpPr>
        <p:spPr>
          <a:xfrm>
            <a:off x="10128230" y="2607155"/>
            <a:ext cx="567894" cy="11093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flipV="1">
            <a:off x="11276512" y="2666640"/>
            <a:ext cx="567894" cy="4571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p:cNvSpPr txBox="1"/>
          <p:nvPr/>
        </p:nvSpPr>
        <p:spPr>
          <a:xfrm>
            <a:off x="943161" y="215055"/>
            <a:ext cx="551640" cy="2677656"/>
          </a:xfrm>
          <a:prstGeom prst="rect">
            <a:avLst/>
          </a:prstGeom>
          <a:noFill/>
        </p:spPr>
        <p:txBody>
          <a:bodyPr wrap="square" rtlCol="0">
            <a:spAutoFit/>
          </a:bodyPr>
          <a:lstStyle/>
          <a:p>
            <a:r>
              <a:rPr lang="en-US" sz="2400" dirty="0" smtClean="0"/>
              <a:t>60</a:t>
            </a:r>
            <a:endParaRPr lang="en-US" sz="2400" dirty="0" smtClean="0"/>
          </a:p>
          <a:p>
            <a:endParaRPr lang="en-US" sz="2400" dirty="0"/>
          </a:p>
          <a:p>
            <a:r>
              <a:rPr lang="en-US" sz="2400" dirty="0" smtClean="0"/>
              <a:t>40</a:t>
            </a:r>
            <a:endParaRPr lang="en-US" sz="2400" dirty="0" smtClean="0"/>
          </a:p>
          <a:p>
            <a:endParaRPr lang="en-US" sz="2400" dirty="0"/>
          </a:p>
          <a:p>
            <a:r>
              <a:rPr lang="en-US" sz="2400" dirty="0" smtClean="0"/>
              <a:t>20</a:t>
            </a:r>
            <a:endParaRPr lang="en-US" sz="2400" dirty="0" smtClean="0"/>
          </a:p>
          <a:p>
            <a:endParaRPr lang="en-US" sz="2400" dirty="0"/>
          </a:p>
          <a:p>
            <a:r>
              <a:rPr lang="en-US" sz="2400" dirty="0" smtClean="0"/>
              <a:t>0</a:t>
            </a:r>
            <a:endParaRPr lang="en-US" sz="2400" dirty="0"/>
          </a:p>
        </p:txBody>
      </p:sp>
      <p:grpSp>
        <p:nvGrpSpPr>
          <p:cNvPr id="4" name="Group 3"/>
          <p:cNvGrpSpPr/>
          <p:nvPr/>
        </p:nvGrpSpPr>
        <p:grpSpPr>
          <a:xfrm>
            <a:off x="2120900" y="3043893"/>
            <a:ext cx="7132253" cy="1882068"/>
            <a:chOff x="2120900" y="3043893"/>
            <a:chExt cx="7132253" cy="1882068"/>
          </a:xfrm>
        </p:grpSpPr>
        <p:cxnSp>
          <p:nvCxnSpPr>
            <p:cNvPr id="23" name="Straight Connector 22"/>
            <p:cNvCxnSpPr>
              <a:stCxn id="66" idx="2"/>
              <a:endCxn id="62" idx="0"/>
            </p:cNvCxnSpPr>
            <p:nvPr/>
          </p:nvCxnSpPr>
          <p:spPr>
            <a:xfrm flipH="1">
              <a:off x="5106014" y="3085022"/>
              <a:ext cx="4147139" cy="1840939"/>
            </a:xfrm>
            <a:prstGeom prst="line">
              <a:avLst/>
            </a:prstGeom>
            <a:ln w="28575">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4" idx="2"/>
              <a:endCxn id="62" idx="0"/>
            </p:cNvCxnSpPr>
            <p:nvPr/>
          </p:nvCxnSpPr>
          <p:spPr>
            <a:xfrm>
              <a:off x="2120900" y="3075619"/>
              <a:ext cx="2985114" cy="1850342"/>
            </a:xfrm>
            <a:prstGeom prst="straightConnector1">
              <a:avLst/>
            </a:prstGeom>
            <a:ln w="28575">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72" idx="2"/>
              <a:endCxn id="62" idx="0"/>
            </p:cNvCxnSpPr>
            <p:nvPr/>
          </p:nvCxnSpPr>
          <p:spPr>
            <a:xfrm>
              <a:off x="4328924" y="3090444"/>
              <a:ext cx="777090" cy="1835517"/>
            </a:xfrm>
            <a:prstGeom prst="straightConnector1">
              <a:avLst/>
            </a:prstGeom>
            <a:ln w="28575">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9" idx="2"/>
              <a:endCxn id="62" idx="0"/>
            </p:cNvCxnSpPr>
            <p:nvPr/>
          </p:nvCxnSpPr>
          <p:spPr>
            <a:xfrm flipH="1">
              <a:off x="5106014" y="3043893"/>
              <a:ext cx="1685313" cy="1882068"/>
            </a:xfrm>
            <a:prstGeom prst="straightConnector1">
              <a:avLst/>
            </a:prstGeom>
            <a:ln w="28575">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3234401" y="3043893"/>
            <a:ext cx="6018752" cy="1887087"/>
            <a:chOff x="3234401" y="3043893"/>
            <a:chExt cx="6018752" cy="1887087"/>
          </a:xfrm>
        </p:grpSpPr>
        <p:cxnSp>
          <p:nvCxnSpPr>
            <p:cNvPr id="21" name="Straight Connector 20"/>
            <p:cNvCxnSpPr>
              <a:stCxn id="66" idx="2"/>
              <a:endCxn id="63" idx="0"/>
            </p:cNvCxnSpPr>
            <p:nvPr/>
          </p:nvCxnSpPr>
          <p:spPr>
            <a:xfrm flipH="1">
              <a:off x="7861345" y="3085022"/>
              <a:ext cx="1391808" cy="1845958"/>
            </a:xfrm>
            <a:prstGeom prst="line">
              <a:avLst/>
            </a:prstGeom>
            <a:ln w="28575">
              <a:solidFill>
                <a:schemeClr val="accent6">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72" idx="2"/>
              <a:endCxn id="63" idx="0"/>
            </p:cNvCxnSpPr>
            <p:nvPr/>
          </p:nvCxnSpPr>
          <p:spPr>
            <a:xfrm>
              <a:off x="4328924" y="3090444"/>
              <a:ext cx="3532421" cy="1840536"/>
            </a:xfrm>
            <a:prstGeom prst="straightConnector1">
              <a:avLst/>
            </a:prstGeom>
            <a:ln w="28575">
              <a:solidFill>
                <a:schemeClr val="accent6">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70" idx="2"/>
              <a:endCxn id="63" idx="0"/>
            </p:cNvCxnSpPr>
            <p:nvPr/>
          </p:nvCxnSpPr>
          <p:spPr>
            <a:xfrm>
              <a:off x="3234401" y="3064452"/>
              <a:ext cx="4626944" cy="1866528"/>
            </a:xfrm>
            <a:prstGeom prst="straightConnector1">
              <a:avLst/>
            </a:prstGeom>
            <a:ln w="28575">
              <a:solidFill>
                <a:schemeClr val="accent6">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3" idx="2"/>
              <a:endCxn id="63" idx="0"/>
            </p:cNvCxnSpPr>
            <p:nvPr/>
          </p:nvCxnSpPr>
          <p:spPr>
            <a:xfrm>
              <a:off x="5491719" y="3079599"/>
              <a:ext cx="2369626" cy="1851381"/>
            </a:xfrm>
            <a:prstGeom prst="straightConnector1">
              <a:avLst/>
            </a:prstGeom>
            <a:ln w="28575">
              <a:solidFill>
                <a:schemeClr val="accent6">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9" idx="2"/>
              <a:endCxn id="63" idx="0"/>
            </p:cNvCxnSpPr>
            <p:nvPr/>
          </p:nvCxnSpPr>
          <p:spPr>
            <a:xfrm>
              <a:off x="6791327" y="3043893"/>
              <a:ext cx="1070018" cy="1887087"/>
            </a:xfrm>
            <a:prstGeom prst="straightConnector1">
              <a:avLst/>
            </a:prstGeom>
            <a:ln w="28575">
              <a:solidFill>
                <a:schemeClr val="accent6">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3234401" y="3043893"/>
            <a:ext cx="8325140" cy="1917747"/>
            <a:chOff x="3234401" y="3043893"/>
            <a:chExt cx="8325140" cy="1917747"/>
          </a:xfrm>
        </p:grpSpPr>
        <p:cxnSp>
          <p:nvCxnSpPr>
            <p:cNvPr id="9" name="Straight Arrow Connector 8"/>
            <p:cNvCxnSpPr>
              <a:stCxn id="72" idx="2"/>
              <a:endCxn id="64" idx="0"/>
            </p:cNvCxnSpPr>
            <p:nvPr/>
          </p:nvCxnSpPr>
          <p:spPr>
            <a:xfrm>
              <a:off x="4328924" y="3090444"/>
              <a:ext cx="6327005" cy="1871196"/>
            </a:xfrm>
            <a:prstGeom prst="straightConnector1">
              <a:avLst/>
            </a:prstGeom>
            <a:ln w="28575">
              <a:solidFill>
                <a:schemeClr val="accent1">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0" idx="2"/>
              <a:endCxn id="64" idx="0"/>
            </p:cNvCxnSpPr>
            <p:nvPr/>
          </p:nvCxnSpPr>
          <p:spPr>
            <a:xfrm>
              <a:off x="3234401" y="3064452"/>
              <a:ext cx="7421528" cy="1897188"/>
            </a:xfrm>
            <a:prstGeom prst="straightConnector1">
              <a:avLst/>
            </a:prstGeom>
            <a:ln w="28575">
              <a:solidFill>
                <a:schemeClr val="accent1">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3" idx="2"/>
              <a:endCxn id="64" idx="0"/>
            </p:cNvCxnSpPr>
            <p:nvPr/>
          </p:nvCxnSpPr>
          <p:spPr>
            <a:xfrm>
              <a:off x="5491719" y="3079599"/>
              <a:ext cx="5164210" cy="1882041"/>
            </a:xfrm>
            <a:prstGeom prst="straightConnector1">
              <a:avLst/>
            </a:prstGeom>
            <a:ln w="28575">
              <a:solidFill>
                <a:schemeClr val="accent1">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9" idx="2"/>
              <a:endCxn id="64" idx="0"/>
            </p:cNvCxnSpPr>
            <p:nvPr/>
          </p:nvCxnSpPr>
          <p:spPr>
            <a:xfrm>
              <a:off x="6791327" y="3043893"/>
              <a:ext cx="3864602" cy="1917747"/>
            </a:xfrm>
            <a:prstGeom prst="straightConnector1">
              <a:avLst/>
            </a:prstGeom>
            <a:ln w="28575">
              <a:solidFill>
                <a:schemeClr val="accent1">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5" idx="2"/>
              <a:endCxn id="64" idx="0"/>
            </p:cNvCxnSpPr>
            <p:nvPr/>
          </p:nvCxnSpPr>
          <p:spPr>
            <a:xfrm>
              <a:off x="10423981" y="3080913"/>
              <a:ext cx="231948" cy="1880727"/>
            </a:xfrm>
            <a:prstGeom prst="line">
              <a:avLst/>
            </a:prstGeom>
            <a:ln w="28575">
              <a:solidFill>
                <a:schemeClr val="accent1">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8" idx="2"/>
              <a:endCxn id="64" idx="0"/>
            </p:cNvCxnSpPr>
            <p:nvPr/>
          </p:nvCxnSpPr>
          <p:spPr>
            <a:xfrm flipH="1">
              <a:off x="10655929" y="3088225"/>
              <a:ext cx="903612" cy="1873415"/>
            </a:xfrm>
            <a:prstGeom prst="line">
              <a:avLst/>
            </a:prstGeom>
            <a:ln w="28575">
              <a:solidFill>
                <a:schemeClr val="accent1">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down)">
                                      <p:cBhvr>
                                        <p:cTn id="7" dur="500"/>
                                        <p:tgtEl>
                                          <p:spTgt spid="62"/>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wipe(down)">
                                      <p:cBhvr>
                                        <p:cTn id="18" dur="500"/>
                                        <p:tgtEl>
                                          <p:spTgt spid="6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wipe(down)">
                                      <p:cBhvr>
                                        <p:cTn id="26" dur="500"/>
                                        <p:tgtEl>
                                          <p:spTgt spid="6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wipe(down)">
                                      <p:cBhvr>
                                        <p:cTn id="38" dur="500"/>
                                        <p:tgtEl>
                                          <p:spTgt spid="6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 in network characteristics</a:t>
            </a:r>
            <a:endParaRPr lang="en-US" dirty="0"/>
          </a:p>
        </p:txBody>
      </p:sp>
      <p:grpSp>
        <p:nvGrpSpPr>
          <p:cNvPr id="36" name="Group 35"/>
          <p:cNvGrpSpPr/>
          <p:nvPr/>
        </p:nvGrpSpPr>
        <p:grpSpPr>
          <a:xfrm>
            <a:off x="1021080" y="1443631"/>
            <a:ext cx="9723121" cy="5185769"/>
            <a:chOff x="1021080" y="1443631"/>
            <a:chExt cx="9723121" cy="5185769"/>
          </a:xfrm>
        </p:grpSpPr>
        <p:pic>
          <p:nvPicPr>
            <p:cNvPr id="5" name="Picture 4"/>
            <p:cNvPicPr>
              <a:picLocks noChangeAspect="1"/>
            </p:cNvPicPr>
            <p:nvPr/>
          </p:nvPicPr>
          <p:blipFill>
            <a:blip r:embed="rId1"/>
            <a:stretch>
              <a:fillRect/>
            </a:stretch>
          </p:blipFill>
          <p:spPr>
            <a:xfrm>
              <a:off x="1021080" y="1443631"/>
              <a:ext cx="9723120" cy="5185769"/>
            </a:xfrm>
            <a:prstGeom prst="rect">
              <a:avLst/>
            </a:prstGeom>
          </p:spPr>
        </p:pic>
        <p:sp>
          <p:nvSpPr>
            <p:cNvPr id="4" name="Rectangle 3"/>
            <p:cNvSpPr/>
            <p:nvPr/>
          </p:nvSpPr>
          <p:spPr>
            <a:xfrm rot="16200000">
              <a:off x="1062028" y="2820569"/>
              <a:ext cx="861099" cy="7824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smtClean="0">
                  <a:solidFill>
                    <a:schemeClr val="bg1"/>
                  </a:solidFill>
                  <a:latin typeface="Arial" panose="020B0604020202020204" pitchFamily="34" charset="0"/>
                  <a:cs typeface="Arial" panose="020B0604020202020204" pitchFamily="34" charset="0"/>
                </a:rPr>
                <a:t>RTT</a:t>
              </a:r>
              <a:endParaRPr lang="en-US" sz="2600" dirty="0">
                <a:solidFill>
                  <a:schemeClr val="bg1"/>
                </a:solidFill>
                <a:latin typeface="Arial" panose="020B0604020202020204" pitchFamily="34" charset="0"/>
                <a:cs typeface="Arial" panose="020B0604020202020204" pitchFamily="34" charset="0"/>
              </a:endParaRPr>
            </a:p>
          </p:txBody>
        </p:sp>
        <p:grpSp>
          <p:nvGrpSpPr>
            <p:cNvPr id="22" name="Group 21"/>
            <p:cNvGrpSpPr/>
            <p:nvPr/>
          </p:nvGrpSpPr>
          <p:grpSpPr>
            <a:xfrm>
              <a:off x="2009795" y="1705049"/>
              <a:ext cx="8734406" cy="2083148"/>
              <a:chOff x="1620774" y="1402173"/>
              <a:chExt cx="9114188" cy="2083148"/>
            </a:xfrm>
          </p:grpSpPr>
          <p:sp>
            <p:nvSpPr>
              <p:cNvPr id="23" name="Rectangle 22"/>
              <p:cNvSpPr/>
              <p:nvPr/>
            </p:nvSpPr>
            <p:spPr>
              <a:xfrm>
                <a:off x="2448531" y="1402173"/>
                <a:ext cx="697650" cy="2083148"/>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802226" y="1402173"/>
                <a:ext cx="662571" cy="2083148"/>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054082" y="1402173"/>
                <a:ext cx="728479" cy="2083148"/>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376627" y="1402173"/>
                <a:ext cx="697887" cy="2075275"/>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690461" y="1407265"/>
                <a:ext cx="3044501" cy="2078055"/>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620774" y="1404640"/>
                <a:ext cx="273552" cy="2080681"/>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2009795" y="4167224"/>
              <a:ext cx="8734406" cy="2050696"/>
              <a:chOff x="1627827" y="1402173"/>
              <a:chExt cx="9107135" cy="2083148"/>
            </a:xfrm>
          </p:grpSpPr>
          <p:sp>
            <p:nvSpPr>
              <p:cNvPr id="30" name="Rectangle 29"/>
              <p:cNvSpPr/>
              <p:nvPr/>
            </p:nvSpPr>
            <p:spPr>
              <a:xfrm>
                <a:off x="2448531" y="1402173"/>
                <a:ext cx="697650" cy="2083148"/>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802226" y="1402173"/>
                <a:ext cx="662571" cy="2083148"/>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054082" y="1402173"/>
                <a:ext cx="728479" cy="2083148"/>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76627" y="1402173"/>
                <a:ext cx="697887" cy="2075275"/>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690461" y="1407265"/>
                <a:ext cx="3044501" cy="2078055"/>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627827" y="1404640"/>
                <a:ext cx="272101" cy="2080681"/>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network variations</a:t>
            </a:r>
            <a:endParaRPr lang="en-US" dirty="0"/>
          </a:p>
        </p:txBody>
      </p:sp>
      <p:sp>
        <p:nvSpPr>
          <p:cNvPr id="3" name="Content Placeholder 2"/>
          <p:cNvSpPr>
            <a:spLocks noGrp="1"/>
          </p:cNvSpPr>
          <p:nvPr>
            <p:ph idx="1"/>
          </p:nvPr>
        </p:nvSpPr>
        <p:spPr>
          <a:xfrm>
            <a:off x="646111" y="2380722"/>
            <a:ext cx="10749382" cy="4195481"/>
          </a:xfrm>
        </p:spPr>
        <p:txBody>
          <a:bodyPr>
            <a:normAutofit/>
          </a:bodyPr>
          <a:lstStyle/>
          <a:p>
            <a:r>
              <a:rPr lang="en-US" sz="3600" dirty="0" smtClean="0"/>
              <a:t>Residential networks send a higher fraction of queries during off-peak hours than peak hours</a:t>
            </a:r>
            <a:endParaRPr lang="en-US" sz="3600" dirty="0" smtClean="0"/>
          </a:p>
          <a:p>
            <a:endParaRPr lang="en-US" sz="3600" dirty="0"/>
          </a:p>
          <a:p>
            <a:r>
              <a:rPr lang="en-US" sz="3600" dirty="0" smtClean="0"/>
              <a:t>Residential networks are slower</a:t>
            </a:r>
            <a:endParaRPr lang="en-US" sz="3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7341659" y="2309253"/>
            <a:ext cx="4850341" cy="3540266"/>
            <a:chOff x="7341659" y="2309253"/>
            <a:chExt cx="4850341" cy="3540266"/>
          </a:xfrm>
        </p:grpSpPr>
        <p:grpSp>
          <p:nvGrpSpPr>
            <p:cNvPr id="53" name="Group 52"/>
            <p:cNvGrpSpPr/>
            <p:nvPr/>
          </p:nvGrpSpPr>
          <p:grpSpPr>
            <a:xfrm>
              <a:off x="7341659" y="2309253"/>
              <a:ext cx="4603802" cy="2825176"/>
              <a:chOff x="7268424" y="1174746"/>
              <a:chExt cx="4603802" cy="2825176"/>
            </a:xfrm>
          </p:grpSpPr>
          <p:grpSp>
            <p:nvGrpSpPr>
              <p:cNvPr id="50" name="Group 49"/>
              <p:cNvGrpSpPr/>
              <p:nvPr/>
            </p:nvGrpSpPr>
            <p:grpSpPr>
              <a:xfrm>
                <a:off x="7449517" y="1196985"/>
                <a:ext cx="4422709" cy="2802937"/>
                <a:chOff x="7640017" y="1201105"/>
                <a:chExt cx="4422709" cy="2802937"/>
              </a:xfrm>
            </p:grpSpPr>
            <p:cxnSp>
              <p:nvCxnSpPr>
                <p:cNvPr id="27" name="Straight Arrow Connector 26"/>
                <p:cNvCxnSpPr/>
                <p:nvPr/>
              </p:nvCxnSpPr>
              <p:spPr>
                <a:xfrm flipH="1" flipV="1">
                  <a:off x="8470900" y="1201105"/>
                  <a:ext cx="3978" cy="229360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9193946" y="1409699"/>
                  <a:ext cx="673954" cy="207444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744200" y="2438400"/>
                  <a:ext cx="676510" cy="105631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a:off x="8470900" y="3494710"/>
                  <a:ext cx="3479800"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527930" y="3542377"/>
                  <a:ext cx="1899927" cy="461665"/>
                </a:xfrm>
                <a:prstGeom prst="rect">
                  <a:avLst/>
                </a:prstGeom>
                <a:noFill/>
              </p:spPr>
              <p:txBody>
                <a:bodyPr wrap="square" rtlCol="0">
                  <a:spAutoFit/>
                </a:bodyPr>
                <a:lstStyle/>
                <a:p>
                  <a:pPr algn="r"/>
                  <a:r>
                    <a:rPr lang="en-US" sz="2400" dirty="0" smtClean="0"/>
                    <a:t>residential</a:t>
                  </a:r>
                  <a:endParaRPr lang="en-US" sz="2400" dirty="0"/>
                </a:p>
              </p:txBody>
            </p:sp>
            <p:sp>
              <p:nvSpPr>
                <p:cNvPr id="39" name="TextBox 38"/>
                <p:cNvSpPr txBox="1"/>
                <p:nvPr/>
              </p:nvSpPr>
              <p:spPr>
                <a:xfrm>
                  <a:off x="10210800" y="3538257"/>
                  <a:ext cx="1851926" cy="461665"/>
                </a:xfrm>
                <a:prstGeom prst="rect">
                  <a:avLst/>
                </a:prstGeom>
                <a:noFill/>
              </p:spPr>
              <p:txBody>
                <a:bodyPr wrap="square" rtlCol="0">
                  <a:spAutoFit/>
                </a:bodyPr>
                <a:lstStyle/>
                <a:p>
                  <a:pPr algn="r"/>
                  <a:r>
                    <a:rPr lang="en-US" sz="2400" dirty="0" smtClean="0"/>
                    <a:t>enterprise</a:t>
                  </a:r>
                  <a:endParaRPr lang="en-US" sz="2400" dirty="0"/>
                </a:p>
              </p:txBody>
            </p:sp>
            <p:sp>
              <p:nvSpPr>
                <p:cNvPr id="40" name="TextBox 39"/>
                <p:cNvSpPr txBox="1"/>
                <p:nvPr/>
              </p:nvSpPr>
              <p:spPr>
                <a:xfrm rot="16200000">
                  <a:off x="7251325" y="2406206"/>
                  <a:ext cx="1239050" cy="461665"/>
                </a:xfrm>
                <a:prstGeom prst="rect">
                  <a:avLst/>
                </a:prstGeom>
                <a:noFill/>
              </p:spPr>
              <p:txBody>
                <a:bodyPr wrap="square" rtlCol="0">
                  <a:spAutoFit/>
                </a:bodyPr>
                <a:lstStyle/>
                <a:p>
                  <a:pPr algn="r"/>
                  <a:r>
                    <a:rPr lang="en-US" altLang="zh-CN" sz="2400" smtClean="0"/>
                    <a:t>RTT (ms)</a:t>
                  </a:r>
                  <a:endParaRPr lang="en-US" sz="2400" dirty="0"/>
                </a:p>
              </p:txBody>
            </p:sp>
            <p:cxnSp>
              <p:nvCxnSpPr>
                <p:cNvPr id="42" name="Straight Connector 41"/>
                <p:cNvCxnSpPr/>
                <p:nvPr/>
              </p:nvCxnSpPr>
              <p:spPr>
                <a:xfrm>
                  <a:off x="9867900" y="1409699"/>
                  <a:ext cx="155281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32" idx="0"/>
                </p:cNvCxnSpPr>
                <p:nvPr/>
              </p:nvCxnSpPr>
              <p:spPr>
                <a:xfrm flipH="1">
                  <a:off x="11082455" y="1409699"/>
                  <a:ext cx="4645" cy="1028701"/>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1136762" y="1726056"/>
                  <a:ext cx="925963" cy="461665"/>
                </a:xfrm>
                <a:prstGeom prst="rect">
                  <a:avLst/>
                </a:prstGeom>
                <a:noFill/>
              </p:spPr>
              <p:txBody>
                <a:bodyPr wrap="square" rtlCol="0">
                  <a:spAutoFit/>
                </a:bodyPr>
                <a:lstStyle/>
                <a:p>
                  <a:r>
                    <a:rPr lang="en-US" sz="2400" dirty="0" smtClean="0"/>
                    <a:t>25%</a:t>
                  </a:r>
                  <a:endParaRPr lang="en-US" sz="2400" dirty="0"/>
                </a:p>
              </p:txBody>
            </p:sp>
          </p:grpSp>
          <p:sp>
            <p:nvSpPr>
              <p:cNvPr id="51" name="TextBox 50"/>
              <p:cNvSpPr txBox="1"/>
              <p:nvPr/>
            </p:nvSpPr>
            <p:spPr>
              <a:xfrm>
                <a:off x="7268424" y="1174746"/>
                <a:ext cx="900042" cy="461665"/>
              </a:xfrm>
              <a:prstGeom prst="rect">
                <a:avLst/>
              </a:prstGeom>
              <a:noFill/>
            </p:spPr>
            <p:txBody>
              <a:bodyPr wrap="square" rtlCol="0">
                <a:spAutoFit/>
              </a:bodyPr>
              <a:lstStyle/>
              <a:p>
                <a:pPr algn="r"/>
                <a:r>
                  <a:rPr lang="en-US" sz="2400" dirty="0" smtClean="0">
                    <a:latin typeface="Arial" panose="020B0604020202020204" pitchFamily="34" charset="0"/>
                    <a:cs typeface="Arial" panose="020B0604020202020204" pitchFamily="34" charset="0"/>
                  </a:rPr>
                  <a:t>1.25t</a:t>
                </a:r>
                <a:endParaRPr lang="en-US" sz="2400" dirty="0" smtClean="0">
                  <a:latin typeface="Arial" panose="020B0604020202020204" pitchFamily="34" charset="0"/>
                  <a:cs typeface="Arial" panose="020B0604020202020204" pitchFamily="34" charset="0"/>
                </a:endParaRPr>
              </a:p>
            </p:txBody>
          </p:sp>
          <p:sp>
            <p:nvSpPr>
              <p:cNvPr id="52" name="TextBox 51"/>
              <p:cNvSpPr txBox="1"/>
              <p:nvPr/>
            </p:nvSpPr>
            <p:spPr>
              <a:xfrm>
                <a:off x="7268424" y="2211062"/>
                <a:ext cx="900042" cy="461665"/>
              </a:xfrm>
              <a:prstGeom prst="rect">
                <a:avLst/>
              </a:prstGeom>
              <a:noFill/>
            </p:spPr>
            <p:txBody>
              <a:bodyPr wrap="square" rtlCol="0">
                <a:spAutoFit/>
              </a:bodyPr>
              <a:lstStyle/>
              <a:p>
                <a:pPr algn="r"/>
                <a:r>
                  <a:rPr lang="en-US" sz="2400" dirty="0" smtClean="0">
                    <a:latin typeface="Arial" panose="020B0604020202020204" pitchFamily="34" charset="0"/>
                    <a:cs typeface="Arial" panose="020B0604020202020204" pitchFamily="34" charset="0"/>
                  </a:rPr>
                  <a:t>t</a:t>
                </a:r>
                <a:endParaRPr lang="en-US" sz="2400" dirty="0" smtClean="0">
                  <a:latin typeface="Arial" panose="020B0604020202020204" pitchFamily="34" charset="0"/>
                  <a:cs typeface="Arial" panose="020B0604020202020204" pitchFamily="34" charset="0"/>
                </a:endParaRPr>
              </a:p>
            </p:txBody>
          </p:sp>
        </p:grpSp>
        <p:sp>
          <p:nvSpPr>
            <p:cNvPr id="2" name="Rectangle 1"/>
            <p:cNvSpPr/>
            <p:nvPr/>
          </p:nvSpPr>
          <p:spPr>
            <a:xfrm>
              <a:off x="7393892" y="5387854"/>
              <a:ext cx="4798108" cy="461665"/>
            </a:xfrm>
            <a:prstGeom prst="rect">
              <a:avLst/>
            </a:prstGeom>
          </p:spPr>
          <p:txBody>
            <a:bodyPr wrap="none">
              <a:spAutoFit/>
            </a:bodyPr>
            <a:lstStyle/>
            <a:p>
              <a:r>
                <a:rPr lang="en-US" sz="2400" dirty="0"/>
                <a:t>Residential networks are slower</a:t>
              </a:r>
              <a:endParaRPr lang="en-US" sz="2400" dirty="0"/>
            </a:p>
          </p:txBody>
        </p:sp>
      </p:grpSp>
      <p:grpSp>
        <p:nvGrpSpPr>
          <p:cNvPr id="35" name="Group 34"/>
          <p:cNvGrpSpPr/>
          <p:nvPr/>
        </p:nvGrpSpPr>
        <p:grpSpPr>
          <a:xfrm>
            <a:off x="212305" y="88638"/>
            <a:ext cx="7181588" cy="6674445"/>
            <a:chOff x="212305" y="88638"/>
            <a:chExt cx="7181588" cy="6674445"/>
          </a:xfrm>
        </p:grpSpPr>
        <p:sp>
          <p:nvSpPr>
            <p:cNvPr id="3" name="Rectangle 2"/>
            <p:cNvSpPr/>
            <p:nvPr/>
          </p:nvSpPr>
          <p:spPr>
            <a:xfrm>
              <a:off x="212305" y="5932086"/>
              <a:ext cx="7181588" cy="830997"/>
            </a:xfrm>
            <a:prstGeom prst="rect">
              <a:avLst/>
            </a:prstGeom>
          </p:spPr>
          <p:txBody>
            <a:bodyPr wrap="square">
              <a:spAutoFit/>
            </a:bodyPr>
            <a:lstStyle/>
            <a:p>
              <a:r>
                <a:rPr lang="en-US" sz="2400" dirty="0"/>
                <a:t>Residential networks send a higher fraction of queries during off-peak hours than peak hours</a:t>
              </a:r>
              <a:endParaRPr lang="en-US" sz="2400" dirty="0"/>
            </a:p>
          </p:txBody>
        </p:sp>
        <p:grpSp>
          <p:nvGrpSpPr>
            <p:cNvPr id="34" name="Group 33"/>
            <p:cNvGrpSpPr/>
            <p:nvPr/>
          </p:nvGrpSpPr>
          <p:grpSpPr>
            <a:xfrm>
              <a:off x="389590" y="88638"/>
              <a:ext cx="6988536" cy="5760881"/>
              <a:chOff x="389590" y="88638"/>
              <a:chExt cx="6988536" cy="5760881"/>
            </a:xfrm>
          </p:grpSpPr>
          <p:grpSp>
            <p:nvGrpSpPr>
              <p:cNvPr id="12" name="Group 11"/>
              <p:cNvGrpSpPr/>
              <p:nvPr/>
            </p:nvGrpSpPr>
            <p:grpSpPr>
              <a:xfrm>
                <a:off x="389590" y="88638"/>
                <a:ext cx="6987551" cy="5760881"/>
                <a:chOff x="1801513" y="345594"/>
                <a:chExt cx="3772639" cy="3913771"/>
              </a:xfrm>
            </p:grpSpPr>
            <p:pic>
              <p:nvPicPr>
                <p:cNvPr id="5" name="Picture 4"/>
                <p:cNvPicPr>
                  <a:picLocks noChangeAspect="1"/>
                </p:cNvPicPr>
                <p:nvPr/>
              </p:nvPicPr>
              <p:blipFill>
                <a:blip r:embed="rId1"/>
                <a:stretch>
                  <a:fillRect/>
                </a:stretch>
              </p:blipFill>
              <p:spPr>
                <a:xfrm>
                  <a:off x="1801513" y="828527"/>
                  <a:ext cx="3772639" cy="3430838"/>
                </a:xfrm>
                <a:prstGeom prst="rect">
                  <a:avLst/>
                </a:prstGeom>
              </p:spPr>
            </p:pic>
            <p:sp>
              <p:nvSpPr>
                <p:cNvPr id="8" name="TextBox 7"/>
                <p:cNvSpPr txBox="1"/>
                <p:nvPr/>
              </p:nvSpPr>
              <p:spPr>
                <a:xfrm>
                  <a:off x="2056566" y="345594"/>
                  <a:ext cx="989939" cy="324264"/>
                </a:xfrm>
                <a:prstGeom prst="rect">
                  <a:avLst/>
                </a:prstGeom>
                <a:noFill/>
              </p:spPr>
              <p:txBody>
                <a:bodyPr wrap="square" rtlCol="0">
                  <a:spAutoFit/>
                </a:bodyPr>
                <a:lstStyle/>
                <a:p>
                  <a:r>
                    <a:rPr lang="en-US" sz="2400" dirty="0" smtClean="0"/>
                    <a:t>residential</a:t>
                  </a:r>
                  <a:endParaRPr lang="en-US" sz="2400" dirty="0"/>
                </a:p>
              </p:txBody>
            </p:sp>
            <p:sp>
              <p:nvSpPr>
                <p:cNvPr id="15" name="TextBox 14"/>
                <p:cNvSpPr txBox="1"/>
                <p:nvPr/>
              </p:nvSpPr>
              <p:spPr>
                <a:xfrm>
                  <a:off x="4412571" y="345594"/>
                  <a:ext cx="900893" cy="324264"/>
                </a:xfrm>
                <a:prstGeom prst="rect">
                  <a:avLst/>
                </a:prstGeom>
                <a:noFill/>
              </p:spPr>
              <p:txBody>
                <a:bodyPr wrap="square" rtlCol="0">
                  <a:spAutoFit/>
                </a:bodyPr>
                <a:lstStyle/>
                <a:p>
                  <a:r>
                    <a:rPr lang="en-US" sz="2400" dirty="0" smtClean="0"/>
                    <a:t>unknown</a:t>
                  </a:r>
                  <a:endParaRPr lang="en-US" sz="2400" dirty="0"/>
                </a:p>
              </p:txBody>
            </p:sp>
            <p:sp>
              <p:nvSpPr>
                <p:cNvPr id="19" name="TextBox 18"/>
                <p:cNvSpPr txBox="1"/>
                <p:nvPr/>
              </p:nvSpPr>
              <p:spPr>
                <a:xfrm>
                  <a:off x="3237476" y="345594"/>
                  <a:ext cx="927325" cy="324264"/>
                </a:xfrm>
                <a:prstGeom prst="rect">
                  <a:avLst/>
                </a:prstGeom>
                <a:noFill/>
              </p:spPr>
              <p:txBody>
                <a:bodyPr wrap="square" rtlCol="0">
                  <a:spAutoFit/>
                </a:bodyPr>
                <a:lstStyle/>
                <a:p>
                  <a:r>
                    <a:rPr lang="en-US" sz="2400" dirty="0" smtClean="0"/>
                    <a:t>enterprise</a:t>
                  </a:r>
                  <a:endParaRPr lang="en-US" sz="2400" dirty="0"/>
                </a:p>
              </p:txBody>
            </p:sp>
          </p:grpSp>
          <p:sp>
            <p:nvSpPr>
              <p:cNvPr id="30" name="Rectangle 29"/>
              <p:cNvSpPr/>
              <p:nvPr/>
            </p:nvSpPr>
            <p:spPr>
              <a:xfrm>
                <a:off x="462970" y="252248"/>
                <a:ext cx="372597" cy="20495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648160" y="252248"/>
                <a:ext cx="372597" cy="20495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52784" y="252248"/>
                <a:ext cx="372597" cy="20495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1371601" y="1077526"/>
                <a:ext cx="6006525" cy="4247264"/>
                <a:chOff x="1573065" y="1402173"/>
                <a:chExt cx="9137912" cy="2083148"/>
              </a:xfrm>
            </p:grpSpPr>
            <p:sp>
              <p:nvSpPr>
                <p:cNvPr id="49" name="Rectangle 48"/>
                <p:cNvSpPr/>
                <p:nvPr/>
              </p:nvSpPr>
              <p:spPr>
                <a:xfrm>
                  <a:off x="2448531" y="1402173"/>
                  <a:ext cx="697650" cy="2083148"/>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02226" y="1402173"/>
                  <a:ext cx="662571" cy="2083148"/>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054082" y="1402173"/>
                  <a:ext cx="728479" cy="2083148"/>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376627" y="1402173"/>
                  <a:ext cx="697887" cy="2075275"/>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666476" y="1407265"/>
                  <a:ext cx="3044501" cy="2078055"/>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573065" y="1404640"/>
                  <a:ext cx="301421" cy="2080681"/>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 in query type</a:t>
            </a:r>
            <a:endParaRPr lang="en-US" dirty="0"/>
          </a:p>
        </p:txBody>
      </p:sp>
      <p:sp>
        <p:nvSpPr>
          <p:cNvPr id="3" name="Content Placeholder 2"/>
          <p:cNvSpPr>
            <a:spLocks noGrp="1"/>
          </p:cNvSpPr>
          <p:nvPr>
            <p:ph idx="1"/>
          </p:nvPr>
        </p:nvSpPr>
        <p:spPr>
          <a:xfrm>
            <a:off x="0" y="2595731"/>
            <a:ext cx="5572296" cy="2823255"/>
          </a:xfrm>
        </p:spPr>
        <p:txBody>
          <a:bodyPr>
            <a:normAutofit/>
          </a:bodyPr>
          <a:lstStyle/>
          <a:p>
            <a:r>
              <a:rPr lang="en-US" sz="2800" dirty="0" smtClean="0"/>
              <a:t>Impact of query on SRT </a:t>
            </a:r>
            <a:endParaRPr lang="en-US" sz="2800" dirty="0" smtClean="0"/>
          </a:p>
          <a:p>
            <a:pPr lvl="1"/>
            <a:r>
              <a:rPr lang="en-US" sz="2800" dirty="0" smtClean="0"/>
              <a:t>Server processing time</a:t>
            </a:r>
            <a:endParaRPr lang="en-US" sz="2800" dirty="0" smtClean="0"/>
          </a:p>
          <a:p>
            <a:pPr lvl="1"/>
            <a:r>
              <a:rPr lang="en-US" sz="2800" dirty="0" smtClean="0"/>
              <a:t>Richness of response page</a:t>
            </a:r>
            <a:endParaRPr lang="en-US" sz="2800" dirty="0" smtClean="0"/>
          </a:p>
          <a:p>
            <a:endParaRPr lang="en-US" sz="2800" dirty="0"/>
          </a:p>
          <a:p>
            <a:r>
              <a:rPr lang="en-US" sz="2800" dirty="0" smtClean="0"/>
              <a:t>Measure: number of image</a:t>
            </a:r>
            <a:endParaRPr lang="en-US" sz="2800" dirty="0" smtClean="0"/>
          </a:p>
        </p:txBody>
      </p:sp>
      <p:grpSp>
        <p:nvGrpSpPr>
          <p:cNvPr id="4" name="Group 3"/>
          <p:cNvGrpSpPr/>
          <p:nvPr/>
        </p:nvGrpSpPr>
        <p:grpSpPr>
          <a:xfrm>
            <a:off x="5463177" y="2046513"/>
            <a:ext cx="6728823" cy="3921693"/>
            <a:chOff x="4956802" y="1853248"/>
            <a:chExt cx="7113278" cy="4245588"/>
          </a:xfrm>
        </p:grpSpPr>
        <p:pic>
          <p:nvPicPr>
            <p:cNvPr id="6" name="Picture 5"/>
            <p:cNvPicPr>
              <a:picLocks noChangeAspect="1"/>
            </p:cNvPicPr>
            <p:nvPr/>
          </p:nvPicPr>
          <p:blipFill>
            <a:blip r:embed="rId1"/>
            <a:stretch>
              <a:fillRect/>
            </a:stretch>
          </p:blipFill>
          <p:spPr>
            <a:xfrm>
              <a:off x="4956802" y="1853248"/>
              <a:ext cx="7098038" cy="4245588"/>
            </a:xfrm>
            <a:prstGeom prst="rect">
              <a:avLst/>
            </a:prstGeom>
          </p:spPr>
        </p:pic>
        <p:grpSp>
          <p:nvGrpSpPr>
            <p:cNvPr id="13" name="Group 12"/>
            <p:cNvGrpSpPr/>
            <p:nvPr/>
          </p:nvGrpSpPr>
          <p:grpSpPr>
            <a:xfrm>
              <a:off x="5974271" y="2135836"/>
              <a:ext cx="6095809" cy="3457243"/>
              <a:chOff x="1573065" y="1402173"/>
              <a:chExt cx="9139048" cy="2083148"/>
            </a:xfrm>
          </p:grpSpPr>
          <p:sp>
            <p:nvSpPr>
              <p:cNvPr id="14" name="Rectangle 13"/>
              <p:cNvSpPr/>
              <p:nvPr/>
            </p:nvSpPr>
            <p:spPr>
              <a:xfrm>
                <a:off x="2448531" y="1402173"/>
                <a:ext cx="697650" cy="2083148"/>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756529" y="1402173"/>
                <a:ext cx="662570" cy="2083148"/>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054082" y="1402173"/>
                <a:ext cx="728479" cy="2083148"/>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330930" y="1402173"/>
                <a:ext cx="697886" cy="2075275"/>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559044" y="1407265"/>
                <a:ext cx="3153069" cy="2078055"/>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573065" y="1404640"/>
                <a:ext cx="301421" cy="2080681"/>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Explaining query type variation</a:t>
            </a:r>
            <a:endParaRPr lang="en-US" dirty="0"/>
          </a:p>
        </p:txBody>
      </p:sp>
      <p:sp>
        <p:nvSpPr>
          <p:cNvPr id="3" name="Content Placeholder 2"/>
          <p:cNvSpPr>
            <a:spLocks noGrp="1"/>
          </p:cNvSpPr>
          <p:nvPr>
            <p:ph idx="1"/>
          </p:nvPr>
        </p:nvSpPr>
        <p:spPr>
          <a:xfrm>
            <a:off x="771896" y="1465118"/>
            <a:ext cx="11186556" cy="5173188"/>
          </a:xfrm>
        </p:spPr>
        <p:txBody>
          <a:bodyPr>
            <a:normAutofit/>
          </a:bodyPr>
          <a:lstStyle/>
          <a:p>
            <a:endParaRPr lang="en-US" sz="2200" dirty="0" smtClean="0"/>
          </a:p>
          <a:p>
            <a:pPr lvl="1"/>
            <a:endParaRPr lang="en-US" sz="2000" dirty="0"/>
          </a:p>
          <a:p>
            <a:pPr lvl="1"/>
            <a:endParaRPr lang="en-US" sz="2000" dirty="0" smtClean="0"/>
          </a:p>
          <a:p>
            <a:pPr lvl="1"/>
            <a:endParaRPr lang="en-US" sz="2000" dirty="0" smtClean="0"/>
          </a:p>
          <a:p>
            <a:pPr lvl="1"/>
            <a:endParaRPr lang="en-US" sz="2000" dirty="0"/>
          </a:p>
          <a:p>
            <a:pPr lvl="1"/>
            <a:endParaRPr lang="en-US" sz="2000" dirty="0" smtClean="0"/>
          </a:p>
        </p:txBody>
      </p:sp>
      <p:pic>
        <p:nvPicPr>
          <p:cNvPr id="15" name="Picture 14"/>
          <p:cNvPicPr>
            <a:picLocks noChangeAspect="1"/>
          </p:cNvPicPr>
          <p:nvPr/>
        </p:nvPicPr>
        <p:blipFill rotWithShape="1">
          <a:blip r:embed="rId1"/>
          <a:srcRect r="8326"/>
          <a:stretch>
            <a:fillRect/>
          </a:stretch>
        </p:blipFill>
        <p:spPr>
          <a:xfrm>
            <a:off x="6185500" y="2085683"/>
            <a:ext cx="5772952" cy="4762748"/>
          </a:xfrm>
          <a:prstGeom prst="rect">
            <a:avLst/>
          </a:prstGeom>
        </p:spPr>
      </p:pic>
      <p:pic>
        <p:nvPicPr>
          <p:cNvPr id="12" name="Picture 8" descr="http://cachorro.me/wordpress/wp-content/uploads/2012/01/tumblr_lw9vghDA0W1r8tvkwo1_500-e132552848845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85811" y="1695350"/>
            <a:ext cx="2226149" cy="186106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rotWithShape="1">
          <a:blip r:embed="rId3"/>
          <a:srcRect r="9448"/>
          <a:stretch>
            <a:fillRect/>
          </a:stretch>
        </p:blipFill>
        <p:spPr>
          <a:xfrm>
            <a:off x="240205" y="2083479"/>
            <a:ext cx="5742583" cy="4773857"/>
          </a:xfrm>
          <a:prstGeom prst="rect">
            <a:avLst/>
          </a:prstGeom>
        </p:spPr>
      </p:pic>
      <p:pic>
        <p:nvPicPr>
          <p:cNvPr id="8" name="Picture 6" descr="http://techtv101.com/WPTechtv101/wp-content/uploads/2009/11/dog-blog-comput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768" y="1695349"/>
            <a:ext cx="2481414" cy="18610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19813" y="1597755"/>
            <a:ext cx="1949724" cy="461665"/>
          </a:xfrm>
          <a:prstGeom prst="rect">
            <a:avLst/>
          </a:prstGeom>
          <a:noFill/>
        </p:spPr>
        <p:txBody>
          <a:bodyPr wrap="square" rtlCol="0">
            <a:spAutoFit/>
          </a:bodyPr>
          <a:lstStyle/>
          <a:p>
            <a:r>
              <a:rPr lang="en-US" sz="2400" dirty="0" smtClean="0">
                <a:solidFill>
                  <a:srgbClr val="FFC000"/>
                </a:solidFill>
              </a:rPr>
              <a:t>Peak hours</a:t>
            </a:r>
            <a:endParaRPr lang="en-US" sz="2400" dirty="0">
              <a:solidFill>
                <a:srgbClr val="FFC000"/>
              </a:solidFill>
            </a:endParaRPr>
          </a:p>
        </p:txBody>
      </p:sp>
      <p:sp>
        <p:nvSpPr>
          <p:cNvPr id="17" name="TextBox 16"/>
          <p:cNvSpPr txBox="1"/>
          <p:nvPr/>
        </p:nvSpPr>
        <p:spPr>
          <a:xfrm>
            <a:off x="6652249" y="1593403"/>
            <a:ext cx="2443951" cy="461665"/>
          </a:xfrm>
          <a:prstGeom prst="rect">
            <a:avLst/>
          </a:prstGeom>
          <a:noFill/>
        </p:spPr>
        <p:txBody>
          <a:bodyPr wrap="square" rtlCol="0">
            <a:spAutoFit/>
          </a:bodyPr>
          <a:lstStyle/>
          <a:p>
            <a:r>
              <a:rPr lang="en-US" sz="2400" dirty="0" smtClean="0">
                <a:solidFill>
                  <a:srgbClr val="FFC000"/>
                </a:solidFill>
              </a:rPr>
              <a:t>Off-peak hours</a:t>
            </a:r>
            <a:endParaRPr lang="en-US" sz="2400"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variations</a:t>
            </a:r>
            <a:endParaRPr lang="en-US" dirty="0"/>
          </a:p>
        </p:txBody>
      </p:sp>
      <p:sp>
        <p:nvSpPr>
          <p:cNvPr id="3" name="Content Placeholder 2"/>
          <p:cNvSpPr>
            <a:spLocks noGrp="1"/>
          </p:cNvSpPr>
          <p:nvPr>
            <p:ph idx="1"/>
          </p:nvPr>
        </p:nvSpPr>
        <p:spPr>
          <a:xfrm>
            <a:off x="262891" y="1591162"/>
            <a:ext cx="11689623" cy="2019884"/>
          </a:xfrm>
        </p:spPr>
        <p:txBody>
          <a:bodyPr>
            <a:normAutofit/>
          </a:bodyPr>
          <a:lstStyle/>
          <a:p>
            <a:r>
              <a:rPr lang="en-US" sz="2600" dirty="0" smtClean="0"/>
              <a:t>Two most popular browsers: X(35%), Y(40%)</a:t>
            </a:r>
            <a:endParaRPr lang="en-US" sz="2600" dirty="0" smtClean="0"/>
          </a:p>
          <a:p>
            <a:r>
              <a:rPr lang="en-US" sz="2600" dirty="0" smtClean="0"/>
              <a:t>Browser-Y sends a higher fraction of queries during </a:t>
            </a:r>
            <a:r>
              <a:rPr lang="en-US" sz="2600" dirty="0"/>
              <a:t>o</a:t>
            </a:r>
            <a:r>
              <a:rPr lang="en-US" sz="2600" dirty="0" smtClean="0"/>
              <a:t>ff-peak hours</a:t>
            </a:r>
            <a:endParaRPr lang="en-US" sz="2600" dirty="0"/>
          </a:p>
          <a:p>
            <a:r>
              <a:rPr lang="en-US" altLang="zh-CN" sz="2800" dirty="0" smtClean="0"/>
              <a:t>Browser-Y has better performance</a:t>
            </a:r>
            <a:endParaRPr lang="en-US" sz="2800" dirty="0" smtClean="0"/>
          </a:p>
        </p:txBody>
      </p:sp>
      <p:grpSp>
        <p:nvGrpSpPr>
          <p:cNvPr id="24" name="Group 23"/>
          <p:cNvGrpSpPr/>
          <p:nvPr/>
        </p:nvGrpSpPr>
        <p:grpSpPr>
          <a:xfrm>
            <a:off x="7171961" y="3193859"/>
            <a:ext cx="4762638" cy="3614836"/>
            <a:chOff x="7109588" y="385086"/>
            <a:chExt cx="4762638" cy="3614836"/>
          </a:xfrm>
        </p:grpSpPr>
        <p:grpSp>
          <p:nvGrpSpPr>
            <p:cNvPr id="25" name="Group 24"/>
            <p:cNvGrpSpPr/>
            <p:nvPr/>
          </p:nvGrpSpPr>
          <p:grpSpPr>
            <a:xfrm>
              <a:off x="7109588" y="385086"/>
              <a:ext cx="4762638" cy="3614836"/>
              <a:chOff x="7300088" y="389206"/>
              <a:chExt cx="4762638" cy="3614836"/>
            </a:xfrm>
          </p:grpSpPr>
          <p:cxnSp>
            <p:nvCxnSpPr>
              <p:cNvPr id="28" name="Straight Arrow Connector 27"/>
              <p:cNvCxnSpPr/>
              <p:nvPr/>
            </p:nvCxnSpPr>
            <p:spPr>
              <a:xfrm flipH="1" flipV="1">
                <a:off x="8470900" y="1201105"/>
                <a:ext cx="3978" cy="229360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193946" y="1409699"/>
                <a:ext cx="673954" cy="207444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0744200" y="2438400"/>
                <a:ext cx="676510" cy="105631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a:off x="8470900" y="3494710"/>
                <a:ext cx="3479800"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527930" y="3542377"/>
                <a:ext cx="1899927" cy="461665"/>
              </a:xfrm>
              <a:prstGeom prst="rect">
                <a:avLst/>
              </a:prstGeom>
              <a:noFill/>
            </p:spPr>
            <p:txBody>
              <a:bodyPr wrap="square" rtlCol="0">
                <a:spAutoFit/>
              </a:bodyPr>
              <a:lstStyle/>
              <a:p>
                <a:pPr algn="r"/>
                <a:r>
                  <a:rPr lang="en-US" sz="2400" dirty="0" smtClean="0"/>
                  <a:t>Browser-X</a:t>
                </a:r>
                <a:endParaRPr lang="en-US" sz="2400" dirty="0"/>
              </a:p>
            </p:txBody>
          </p:sp>
          <p:sp>
            <p:nvSpPr>
              <p:cNvPr id="33" name="TextBox 32"/>
              <p:cNvSpPr txBox="1"/>
              <p:nvPr/>
            </p:nvSpPr>
            <p:spPr>
              <a:xfrm>
                <a:off x="10210800" y="3538257"/>
                <a:ext cx="1851926" cy="461665"/>
              </a:xfrm>
              <a:prstGeom prst="rect">
                <a:avLst/>
              </a:prstGeom>
              <a:noFill/>
            </p:spPr>
            <p:txBody>
              <a:bodyPr wrap="square" rtlCol="0">
                <a:spAutoFit/>
              </a:bodyPr>
              <a:lstStyle/>
              <a:p>
                <a:pPr algn="r"/>
                <a:r>
                  <a:rPr lang="en-US" sz="2400" dirty="0" smtClean="0"/>
                  <a:t>Browser-Y</a:t>
                </a:r>
                <a:endParaRPr lang="en-US" sz="2400" dirty="0"/>
              </a:p>
            </p:txBody>
          </p:sp>
          <p:sp>
            <p:nvSpPr>
              <p:cNvPr id="34" name="TextBox 33"/>
              <p:cNvSpPr txBox="1"/>
              <p:nvPr/>
            </p:nvSpPr>
            <p:spPr>
              <a:xfrm>
                <a:off x="7300088" y="389206"/>
                <a:ext cx="2117755" cy="830997"/>
              </a:xfrm>
              <a:prstGeom prst="rect">
                <a:avLst/>
              </a:prstGeom>
              <a:noFill/>
            </p:spPr>
            <p:txBody>
              <a:bodyPr wrap="square" rtlCol="0">
                <a:spAutoFit/>
              </a:bodyPr>
              <a:lstStyle/>
              <a:p>
                <a:pPr algn="r"/>
                <a:r>
                  <a:rPr lang="en-US" altLang="zh-CN" sz="2400" dirty="0" err="1" smtClean="0"/>
                  <a:t>Javascript</a:t>
                </a:r>
                <a:r>
                  <a:rPr lang="en-US" altLang="zh-CN" sz="2400" dirty="0" smtClean="0"/>
                  <a:t> exec time</a:t>
                </a:r>
                <a:endParaRPr lang="en-US" altLang="zh-CN" sz="2400" dirty="0" smtClean="0"/>
              </a:p>
            </p:txBody>
          </p:sp>
          <p:cxnSp>
            <p:nvCxnSpPr>
              <p:cNvPr id="35" name="Straight Connector 34"/>
              <p:cNvCxnSpPr/>
              <p:nvPr/>
            </p:nvCxnSpPr>
            <p:spPr>
              <a:xfrm>
                <a:off x="9867900" y="1409699"/>
                <a:ext cx="155281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30" idx="0"/>
              </p:cNvCxnSpPr>
              <p:nvPr/>
            </p:nvCxnSpPr>
            <p:spPr>
              <a:xfrm flipH="1">
                <a:off x="11082455" y="1409699"/>
                <a:ext cx="4645" cy="1028701"/>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136762" y="1726056"/>
                <a:ext cx="925963" cy="461665"/>
              </a:xfrm>
              <a:prstGeom prst="rect">
                <a:avLst/>
              </a:prstGeom>
              <a:noFill/>
            </p:spPr>
            <p:txBody>
              <a:bodyPr wrap="square" rtlCol="0">
                <a:spAutoFit/>
              </a:bodyPr>
              <a:lstStyle/>
              <a:p>
                <a:r>
                  <a:rPr lang="en-US" sz="2400" dirty="0" smtClean="0"/>
                  <a:t>82%</a:t>
                </a:r>
                <a:endParaRPr lang="en-US" sz="2400" dirty="0"/>
              </a:p>
            </p:txBody>
          </p:sp>
        </p:grpSp>
        <p:sp>
          <p:nvSpPr>
            <p:cNvPr id="26" name="TextBox 25"/>
            <p:cNvSpPr txBox="1"/>
            <p:nvPr/>
          </p:nvSpPr>
          <p:spPr>
            <a:xfrm>
              <a:off x="7268424" y="1174746"/>
              <a:ext cx="900042" cy="461665"/>
            </a:xfrm>
            <a:prstGeom prst="rect">
              <a:avLst/>
            </a:prstGeom>
            <a:noFill/>
          </p:spPr>
          <p:txBody>
            <a:bodyPr wrap="square" rtlCol="0">
              <a:spAutoFit/>
            </a:bodyPr>
            <a:lstStyle/>
            <a:p>
              <a:pPr algn="r"/>
              <a:r>
                <a:rPr lang="en-US" sz="2400" dirty="0" smtClean="0">
                  <a:latin typeface="Arial" panose="020B0604020202020204" pitchFamily="34" charset="0"/>
                  <a:cs typeface="Arial" panose="020B0604020202020204" pitchFamily="34" charset="0"/>
                </a:rPr>
                <a:t>1.82t</a:t>
              </a:r>
              <a:endParaRPr lang="en-US" sz="2400" dirty="0" smtClean="0">
                <a:latin typeface="Arial" panose="020B0604020202020204" pitchFamily="34" charset="0"/>
                <a:cs typeface="Arial" panose="020B0604020202020204" pitchFamily="34" charset="0"/>
              </a:endParaRPr>
            </a:p>
          </p:txBody>
        </p:sp>
        <p:sp>
          <p:nvSpPr>
            <p:cNvPr id="27" name="TextBox 26"/>
            <p:cNvSpPr txBox="1"/>
            <p:nvPr/>
          </p:nvSpPr>
          <p:spPr>
            <a:xfrm>
              <a:off x="7268424" y="2211062"/>
              <a:ext cx="900042" cy="461665"/>
            </a:xfrm>
            <a:prstGeom prst="rect">
              <a:avLst/>
            </a:prstGeom>
            <a:noFill/>
          </p:spPr>
          <p:txBody>
            <a:bodyPr wrap="square" rtlCol="0">
              <a:spAutoFit/>
            </a:bodyPr>
            <a:lstStyle/>
            <a:p>
              <a:pPr algn="r"/>
              <a:r>
                <a:rPr lang="en-US" sz="2400" dirty="0" smtClean="0">
                  <a:latin typeface="Arial" panose="020B0604020202020204" pitchFamily="34" charset="0"/>
                  <a:cs typeface="Arial" panose="020B0604020202020204" pitchFamily="34" charset="0"/>
                </a:rPr>
                <a:t>t</a:t>
              </a:r>
              <a:endParaRPr lang="en-US" sz="2400" dirty="0" smtClean="0">
                <a:latin typeface="Arial" panose="020B0604020202020204" pitchFamily="34" charset="0"/>
                <a:cs typeface="Arial" panose="020B0604020202020204" pitchFamily="34" charset="0"/>
              </a:endParaRPr>
            </a:p>
          </p:txBody>
        </p:sp>
      </p:grpSp>
      <p:grpSp>
        <p:nvGrpSpPr>
          <p:cNvPr id="4" name="Group 3"/>
          <p:cNvGrpSpPr/>
          <p:nvPr/>
        </p:nvGrpSpPr>
        <p:grpSpPr>
          <a:xfrm>
            <a:off x="276178" y="3261627"/>
            <a:ext cx="6909070" cy="3542948"/>
            <a:chOff x="276178" y="3261627"/>
            <a:chExt cx="6909070" cy="3542948"/>
          </a:xfrm>
        </p:grpSpPr>
        <p:pic>
          <p:nvPicPr>
            <p:cNvPr id="6" name="Picture 5"/>
            <p:cNvPicPr>
              <a:picLocks noChangeAspect="1"/>
            </p:cNvPicPr>
            <p:nvPr/>
          </p:nvPicPr>
          <p:blipFill>
            <a:blip r:embed="rId1"/>
            <a:stretch>
              <a:fillRect/>
            </a:stretch>
          </p:blipFill>
          <p:spPr>
            <a:xfrm>
              <a:off x="276178" y="3261627"/>
              <a:ext cx="6909070" cy="3542948"/>
            </a:xfrm>
            <a:prstGeom prst="rect">
              <a:avLst/>
            </a:prstGeom>
          </p:spPr>
        </p:pic>
        <p:grpSp>
          <p:nvGrpSpPr>
            <p:cNvPr id="19" name="Group 18"/>
            <p:cNvGrpSpPr/>
            <p:nvPr/>
          </p:nvGrpSpPr>
          <p:grpSpPr>
            <a:xfrm>
              <a:off x="1039561" y="3675693"/>
              <a:ext cx="5957626" cy="2680280"/>
              <a:chOff x="1573065" y="1402173"/>
              <a:chExt cx="9161897" cy="2083148"/>
            </a:xfrm>
          </p:grpSpPr>
          <p:sp>
            <p:nvSpPr>
              <p:cNvPr id="20" name="Rectangle 19"/>
              <p:cNvSpPr/>
              <p:nvPr/>
            </p:nvSpPr>
            <p:spPr>
              <a:xfrm>
                <a:off x="2448531" y="1402173"/>
                <a:ext cx="697650" cy="2083148"/>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02226" y="1402173"/>
                <a:ext cx="662571" cy="2083148"/>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054082" y="1402173"/>
                <a:ext cx="728479" cy="2083148"/>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376627" y="1402173"/>
                <a:ext cx="697887" cy="2075275"/>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690461" y="1407265"/>
                <a:ext cx="3044501" cy="2078055"/>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573065" y="1404640"/>
                <a:ext cx="301421" cy="2080681"/>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systemic SRT variation</a:t>
            </a:r>
            <a:endParaRPr lang="en-US" dirty="0"/>
          </a:p>
        </p:txBody>
      </p:sp>
      <p:sp>
        <p:nvSpPr>
          <p:cNvPr id="3" name="Content Placeholder 2"/>
          <p:cNvSpPr>
            <a:spLocks noGrp="1"/>
          </p:cNvSpPr>
          <p:nvPr>
            <p:ph idx="1"/>
          </p:nvPr>
        </p:nvSpPr>
        <p:spPr>
          <a:xfrm>
            <a:off x="785812" y="1853248"/>
            <a:ext cx="8946541" cy="4195481"/>
          </a:xfrm>
        </p:spPr>
        <p:txBody>
          <a:bodyPr>
            <a:normAutofit/>
          </a:bodyPr>
          <a:lstStyle/>
          <a:p>
            <a:r>
              <a:rPr lang="en-US" sz="3000" dirty="0" smtClean="0"/>
              <a:t>Server: Little impact</a:t>
            </a:r>
            <a:endParaRPr lang="en-US" sz="3000" dirty="0" smtClean="0"/>
          </a:p>
          <a:p>
            <a:pPr marL="0" indent="0">
              <a:buNone/>
            </a:pPr>
            <a:endParaRPr lang="en-US" sz="3000" dirty="0"/>
          </a:p>
          <a:p>
            <a:r>
              <a:rPr lang="en-US" sz="3000" dirty="0" smtClean="0"/>
              <a:t>Network: Poorer during off-peak hours</a:t>
            </a:r>
            <a:endParaRPr lang="en-US" sz="3000" dirty="0" smtClean="0"/>
          </a:p>
          <a:p>
            <a:pPr marL="0" indent="0">
              <a:buNone/>
            </a:pPr>
            <a:endParaRPr lang="en-US" sz="3000" dirty="0"/>
          </a:p>
          <a:p>
            <a:r>
              <a:rPr lang="en-US" sz="3000" dirty="0" smtClean="0"/>
              <a:t>Query: Richer during off-peak hours</a:t>
            </a:r>
            <a:endParaRPr lang="en-US" sz="3000" dirty="0" smtClean="0"/>
          </a:p>
          <a:p>
            <a:endParaRPr lang="en-US" sz="3000" dirty="0"/>
          </a:p>
          <a:p>
            <a:r>
              <a:rPr lang="en-US" sz="3000" dirty="0" smtClean="0"/>
              <a:t>Browser: Faster during off-peak hours</a:t>
            </a:r>
            <a:endParaRPr lang="en-US" sz="3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anomalous SRT variations</a:t>
            </a:r>
            <a:endParaRPr lang="en-US" dirty="0"/>
          </a:p>
        </p:txBody>
      </p:sp>
      <p:sp>
        <p:nvSpPr>
          <p:cNvPr id="3" name="Content Placeholder 2"/>
          <p:cNvSpPr>
            <a:spLocks noGrp="1"/>
          </p:cNvSpPr>
          <p:nvPr>
            <p:ph idx="1"/>
          </p:nvPr>
        </p:nvSpPr>
        <p:spPr>
          <a:xfrm>
            <a:off x="400050" y="1863636"/>
            <a:ext cx="11387138" cy="793840"/>
          </a:xfrm>
        </p:spPr>
        <p:txBody>
          <a:bodyPr>
            <a:normAutofit/>
          </a:bodyPr>
          <a:lstStyle/>
          <a:p>
            <a:r>
              <a:rPr lang="en-US" sz="3600" dirty="0" smtClean="0"/>
              <a:t>Challenge:  interference from </a:t>
            </a:r>
            <a:r>
              <a:rPr lang="en-US" sz="3600" dirty="0"/>
              <a:t>systemic variations </a:t>
            </a:r>
            <a:endParaRPr lang="en-US" sz="3600" dirty="0" smtClean="0"/>
          </a:p>
          <a:p>
            <a:pPr lvl="1"/>
            <a:endParaRPr lang="en-US" sz="2800" dirty="0" smtClean="0"/>
          </a:p>
          <a:p>
            <a:pPr lvl="1"/>
            <a:endParaRPr lang="en-US" sz="2800" dirty="0"/>
          </a:p>
          <a:p>
            <a:pPr lvl="1"/>
            <a:endParaRPr lang="en-US" sz="2800" dirty="0" smtClean="0"/>
          </a:p>
          <a:p>
            <a:pPr lvl="1"/>
            <a:endParaRPr lang="en-US" sz="2800" dirty="0"/>
          </a:p>
          <a:p>
            <a:pPr lvl="1"/>
            <a:endParaRPr lang="en-US" sz="2800" dirty="0"/>
          </a:p>
          <a:p>
            <a:endParaRPr lang="en-US" sz="3600" dirty="0" smtClean="0"/>
          </a:p>
          <a:p>
            <a:endParaRPr lang="en-US" sz="3200" dirty="0"/>
          </a:p>
        </p:txBody>
      </p:sp>
      <p:pic>
        <p:nvPicPr>
          <p:cNvPr id="29" name="Picture 2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6705" y="3023157"/>
            <a:ext cx="11793828" cy="3201352"/>
          </a:xfrm>
          <a:prstGeom prst="rect">
            <a:avLst/>
          </a:prstGeom>
        </p:spPr>
      </p:pic>
      <p:sp>
        <p:nvSpPr>
          <p:cNvPr id="4" name="Oval 3"/>
          <p:cNvSpPr/>
          <p:nvPr/>
        </p:nvSpPr>
        <p:spPr>
          <a:xfrm>
            <a:off x="3686629" y="3178629"/>
            <a:ext cx="508000" cy="36285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0384972" y="4253719"/>
            <a:ext cx="508000" cy="36285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Week-over-Week (</a:t>
            </a:r>
            <a:r>
              <a:rPr lang="en-US" dirty="0" err="1" smtClean="0"/>
              <a:t>WoW</a:t>
            </a:r>
            <a:r>
              <a:rPr lang="en-US" dirty="0" smtClean="0"/>
              <a:t>) approach</a:t>
            </a:r>
            <a:endParaRPr lang="en-US" dirty="0"/>
          </a:p>
        </p:txBody>
      </p:sp>
      <p:sp>
        <p:nvSpPr>
          <p:cNvPr id="4" name="Content Placeholder 2"/>
          <p:cNvSpPr txBox="1"/>
          <p:nvPr/>
        </p:nvSpPr>
        <p:spPr>
          <a:xfrm>
            <a:off x="841375" y="1515110"/>
            <a:ext cx="10662285" cy="49942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lvl="1"/>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sz="2400" dirty="0" smtClean="0"/>
          </a:p>
        </p:txBody>
      </p:sp>
      <mc:AlternateContent xmlns:mc="http://schemas.openxmlformats.org/markup-compatibility/2006">
        <mc:Choice xmlns:a14="http://schemas.microsoft.com/office/drawing/2010/main" Requires="a14">
          <p:sp>
            <p:nvSpPr>
              <p:cNvPr id="3" name="TextBox 2"/>
              <p:cNvSpPr txBox="1"/>
              <p:nvPr/>
            </p:nvSpPr>
            <p:spPr>
              <a:xfrm>
                <a:off x="1477274" y="3061349"/>
                <a:ext cx="10403266" cy="492443"/>
              </a:xfrm>
              <a:prstGeom prst="rect">
                <a:avLst/>
              </a:prstGeom>
              <a:noFill/>
            </p:spPr>
            <p:txBody>
              <a:bodyPr wrap="square" lIns="0" tIns="0" rIns="0" bIns="0" rtlCol="0">
                <a:spAutoFit/>
              </a:bodyPr>
              <a:lstStyle/>
              <a:p>
                <a14:m>
                  <m:oMath xmlns:m="http://schemas.openxmlformats.org/officeDocument/2006/math">
                    <m:r>
                      <a:rPr lang="en-US" sz="3200"/>
                      <m:t>𝑆𝑅𝑇</m:t>
                    </m:r>
                    <m:r>
                      <a:rPr lang="en-US" sz="3200"/>
                      <m:t>=</m:t>
                    </m:r>
                    <m:r>
                      <m:rPr>
                        <m:sty m:val="p"/>
                      </m:rPr>
                      <a:rPr lang="en-US" sz="3200"/>
                      <m:t>Long</m:t>
                    </m:r>
                    <m:r>
                      <a:rPr lang="en-US" sz="3200"/>
                      <m:t> </m:t>
                    </m:r>
                    <m:r>
                      <m:rPr>
                        <m:sty m:val="p"/>
                      </m:rPr>
                      <a:rPr lang="en-US" sz="3200"/>
                      <m:t>term</m:t>
                    </m:r>
                    <m:r>
                      <a:rPr lang="en-US" sz="3200"/>
                      <m:t> </m:t>
                    </m:r>
                    <m:r>
                      <m:rPr>
                        <m:sty m:val="p"/>
                      </m:rPr>
                      <a:rPr lang="en-US" sz="3200"/>
                      <m:t>trend</m:t>
                    </m:r>
                  </m:oMath>
                </a14:m>
                <a:r>
                  <a:rPr lang="en-US" sz="3200" dirty="0"/>
                  <a:t> + Seasonality </a:t>
                </a:r>
                <a:r>
                  <a:rPr lang="en-US" sz="3200" dirty="0" smtClean="0"/>
                  <a:t>+ Noise</a:t>
                </a:r>
                <a:endParaRPr lang="en-US" sz="3200" dirty="0"/>
              </a:p>
            </p:txBody>
          </p:sp>
        </mc:Choice>
        <mc:Fallback>
          <p:sp>
            <p:nvSpPr>
              <p:cNvPr id="3" name="TextBox 2"/>
              <p:cNvSpPr txBox="1">
                <a:spLocks noRot="1" noChangeAspect="1" noMove="1" noResize="1" noEditPoints="1" noAdjustHandles="1" noChangeArrowheads="1" noChangeShapeType="1" noTextEdit="1"/>
              </p:cNvSpPr>
              <p:nvPr/>
            </p:nvSpPr>
            <p:spPr>
              <a:xfrm>
                <a:off x="841375" y="2998470"/>
                <a:ext cx="10984865" cy="890905"/>
              </a:xfrm>
              <a:prstGeom prst="rect">
                <a:avLst/>
              </a:prstGeom>
              <a:blipFill rotWithShape="0">
                <a:blip r:embed="rId1"/>
                <a:stretch>
                  <a:fillRect t="-24691" b="-49383"/>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2247013"/>
            <a:ext cx="10938294" cy="2204217"/>
          </a:xfrm>
        </p:spPr>
        <p:txBody>
          <a:bodyPr/>
          <a:lstStyle/>
          <a:p>
            <a:r>
              <a:rPr lang="en-US" sz="4800" dirty="0" smtClean="0"/>
              <a:t>Web services are the dominant way to find and access information</a:t>
            </a:r>
            <a:endParaRPr lang="en-US" sz="4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5795" y="452755"/>
            <a:ext cx="10390505" cy="1400810"/>
          </a:xfrm>
        </p:spPr>
        <p:txBody>
          <a:bodyPr/>
          <a:p>
            <a:r>
              <a:rPr lang="en-US" dirty="0" smtClean="0">
                <a:sym typeface="+mn-ea"/>
              </a:rPr>
              <a:t>Week-over-Week (</a:t>
            </a:r>
            <a:r>
              <a:rPr lang="en-US" dirty="0" err="1" smtClean="0">
                <a:sym typeface="+mn-ea"/>
              </a:rPr>
              <a:t>WoW</a:t>
            </a:r>
            <a:r>
              <a:rPr lang="en-US" dirty="0" smtClean="0">
                <a:sym typeface="+mn-ea"/>
              </a:rPr>
              <a:t>) approach</a:t>
            </a:r>
            <a:endParaRPr lang="zh-CN" altLang="en-US"/>
          </a:p>
        </p:txBody>
      </p:sp>
      <p:sp>
        <p:nvSpPr>
          <p:cNvPr id="3" name="内容占位符 2"/>
          <p:cNvSpPr>
            <a:spLocks noGrp="1"/>
          </p:cNvSpPr>
          <p:nvPr>
            <p:ph idx="1"/>
          </p:nvPr>
        </p:nvSpPr>
        <p:spPr>
          <a:xfrm>
            <a:off x="735965" y="1979295"/>
            <a:ext cx="10300335" cy="4300855"/>
          </a:xfrm>
        </p:spPr>
        <p:txBody>
          <a:bodyPr/>
          <a:p>
            <a:pPr marL="0" indent="0">
              <a:buNone/>
            </a:pPr>
            <a:r>
              <a:rPr lang="zh-CN" altLang="en-US" sz="3600"/>
              <a:t>The long-term trend component</a:t>
            </a:r>
            <a:endParaRPr lang="zh-CN" altLang="en-US" sz="3600"/>
          </a:p>
          <a:p>
            <a:pPr marL="0" indent="0">
              <a:buNone/>
            </a:pPr>
            <a:r>
              <a:rPr lang="en-US" altLang="zh-CN" sz="2800"/>
              <a:t>C</a:t>
            </a:r>
            <a:r>
              <a:rPr lang="zh-CN" altLang="en-US" sz="2800"/>
              <a:t>an be computed as a centered moving average with the window size set to T</a:t>
            </a:r>
            <a:r>
              <a:rPr lang="en-US" altLang="zh-CN" sz="2800"/>
              <a:t>:</a:t>
            </a:r>
            <a:endParaRPr lang="en-US" altLang="zh-CN" sz="2800"/>
          </a:p>
          <a:p>
            <a:pPr marL="0" indent="0">
              <a:buNone/>
            </a:pP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3914775" y="4078605"/>
            <a:ext cx="3942715" cy="12090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5795" y="452755"/>
            <a:ext cx="10390505" cy="1400810"/>
          </a:xfrm>
        </p:spPr>
        <p:txBody>
          <a:bodyPr/>
          <a:p>
            <a:r>
              <a:rPr lang="en-US" dirty="0" smtClean="0">
                <a:sym typeface="+mn-ea"/>
              </a:rPr>
              <a:t>Week-over-Week (</a:t>
            </a:r>
            <a:r>
              <a:rPr lang="en-US" dirty="0" err="1" smtClean="0">
                <a:sym typeface="+mn-ea"/>
              </a:rPr>
              <a:t>WoW</a:t>
            </a:r>
            <a:r>
              <a:rPr lang="en-US" dirty="0" smtClean="0">
                <a:sym typeface="+mn-ea"/>
              </a:rPr>
              <a:t>) approach</a:t>
            </a:r>
            <a:endParaRPr lang="zh-CN" altLang="en-US"/>
          </a:p>
        </p:txBody>
      </p:sp>
      <p:sp>
        <p:nvSpPr>
          <p:cNvPr id="3" name="内容占位符 2"/>
          <p:cNvSpPr>
            <a:spLocks noGrp="1"/>
          </p:cNvSpPr>
          <p:nvPr>
            <p:ph idx="1"/>
          </p:nvPr>
        </p:nvSpPr>
        <p:spPr>
          <a:xfrm>
            <a:off x="735965" y="1979295"/>
            <a:ext cx="10300335" cy="4530725"/>
          </a:xfrm>
        </p:spPr>
        <p:txBody>
          <a:bodyPr/>
          <a:p>
            <a:pPr marL="0" indent="0">
              <a:buNone/>
            </a:pPr>
            <a:r>
              <a:rPr lang="en-US" altLang="zh-CN" sz="3600"/>
              <a:t>A</a:t>
            </a:r>
            <a:r>
              <a:rPr lang="zh-CN" altLang="en-US" sz="3600"/>
              <a:t>fter removing the long-term trend</a:t>
            </a:r>
            <a:r>
              <a:rPr lang="en-US" altLang="zh-CN" sz="3600"/>
              <a:t>:</a:t>
            </a:r>
            <a:endParaRPr lang="zh-CN" altLang="en-US" sz="3600"/>
          </a:p>
          <a:p>
            <a:pPr marL="0" indent="0">
              <a:buNone/>
            </a:pPr>
            <a:endParaRPr lang="en-US" altLang="zh-CN" sz="2800"/>
          </a:p>
          <a:p>
            <a:pPr marL="0" indent="0">
              <a:buNone/>
            </a:pPr>
            <a:endParaRPr lang="zh-CN" altLang="en-US"/>
          </a:p>
          <a:p>
            <a:pPr marL="0" indent="0">
              <a:buNone/>
            </a:pPr>
            <a:r>
              <a:rPr lang="en-US" altLang="zh-CN" sz="3600"/>
              <a:t>T</a:t>
            </a:r>
            <a:r>
              <a:rPr lang="zh-CN" altLang="en-US" sz="3600"/>
              <a:t>he seasonal component</a:t>
            </a:r>
            <a:endParaRPr lang="zh-CN" altLang="en-US"/>
          </a:p>
          <a:p>
            <a:pPr marL="0" indent="0">
              <a:buNone/>
            </a:pPr>
            <a:r>
              <a:rPr lang="en-US" altLang="zh-CN" sz="2800"/>
              <a:t>C</a:t>
            </a:r>
            <a:r>
              <a:rPr lang="zh-CN" altLang="en-US" sz="2800"/>
              <a:t>an be computed as seasonal moving average</a:t>
            </a:r>
            <a:r>
              <a:rPr lang="en-US" altLang="zh-CN" sz="2800"/>
              <a:t>:</a:t>
            </a:r>
            <a:endParaRPr lang="en-US" altLang="zh-CN" sz="2800"/>
          </a:p>
          <a:p>
            <a:pPr marL="0" indent="0">
              <a:buNone/>
            </a:pPr>
            <a:endParaRPr lang="en-US" altLang="zh-CN" sz="2800"/>
          </a:p>
        </p:txBody>
      </p:sp>
      <p:pic>
        <p:nvPicPr>
          <p:cNvPr id="5" name="图片 4"/>
          <p:cNvPicPr>
            <a:picLocks noChangeAspect="1"/>
          </p:cNvPicPr>
          <p:nvPr/>
        </p:nvPicPr>
        <p:blipFill>
          <a:blip r:embed="rId1"/>
          <a:stretch>
            <a:fillRect/>
          </a:stretch>
        </p:blipFill>
        <p:spPr>
          <a:xfrm>
            <a:off x="4185920" y="2885440"/>
            <a:ext cx="2792095" cy="567690"/>
          </a:xfrm>
          <a:prstGeom prst="rect">
            <a:avLst/>
          </a:prstGeom>
        </p:spPr>
      </p:pic>
      <p:pic>
        <p:nvPicPr>
          <p:cNvPr id="6" name="图片 5"/>
          <p:cNvPicPr>
            <a:picLocks noChangeAspect="1"/>
          </p:cNvPicPr>
          <p:nvPr/>
        </p:nvPicPr>
        <p:blipFill>
          <a:blip r:embed="rId2"/>
          <a:stretch>
            <a:fillRect/>
          </a:stretch>
        </p:blipFill>
        <p:spPr>
          <a:xfrm>
            <a:off x="2880360" y="5015230"/>
            <a:ext cx="5549265" cy="11366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5795" y="452755"/>
            <a:ext cx="10390505" cy="1400810"/>
          </a:xfrm>
        </p:spPr>
        <p:txBody>
          <a:bodyPr/>
          <a:p>
            <a:r>
              <a:rPr lang="en-US" dirty="0" smtClean="0">
                <a:sym typeface="+mn-ea"/>
              </a:rPr>
              <a:t>Week-over-Week (</a:t>
            </a:r>
            <a:r>
              <a:rPr lang="en-US" dirty="0" err="1" smtClean="0">
                <a:sym typeface="+mn-ea"/>
              </a:rPr>
              <a:t>WoW</a:t>
            </a:r>
            <a:r>
              <a:rPr lang="en-US" dirty="0" smtClean="0">
                <a:sym typeface="+mn-ea"/>
              </a:rPr>
              <a:t>) approach</a:t>
            </a:r>
            <a:endParaRPr lang="zh-CN" altLang="en-US"/>
          </a:p>
        </p:txBody>
      </p:sp>
      <p:sp>
        <p:nvSpPr>
          <p:cNvPr id="3" name="内容占位符 2"/>
          <p:cNvSpPr>
            <a:spLocks noGrp="1"/>
          </p:cNvSpPr>
          <p:nvPr>
            <p:ph idx="1"/>
          </p:nvPr>
        </p:nvSpPr>
        <p:spPr>
          <a:xfrm>
            <a:off x="735965" y="1979295"/>
            <a:ext cx="10300335" cy="4530725"/>
          </a:xfrm>
        </p:spPr>
        <p:txBody>
          <a:bodyPr/>
          <a:p>
            <a:pPr marL="0" indent="0">
              <a:buNone/>
            </a:pPr>
            <a:r>
              <a:rPr sz="3600"/>
              <a:t>SRT at time t is anomalous if</a:t>
            </a:r>
            <a:r>
              <a:rPr lang="en-US" sz="3600"/>
              <a:t>:</a:t>
            </a:r>
            <a:endParaRPr sz="3600"/>
          </a:p>
          <a:p>
            <a:pPr marL="0" indent="0">
              <a:buNone/>
            </a:pPr>
            <a:endParaRPr lang="en-US" altLang="zh-CN" sz="2800"/>
          </a:p>
          <a:p>
            <a:pPr marL="0" indent="0">
              <a:buNone/>
            </a:pPr>
            <a:endParaRPr lang="en-US" altLang="zh-CN" sz="2800"/>
          </a:p>
          <a:p>
            <a:pPr marL="0" indent="0">
              <a:buNone/>
            </a:pPr>
            <a:endParaRPr lang="en-US" altLang="zh-CN" sz="2800"/>
          </a:p>
        </p:txBody>
      </p:sp>
      <p:pic>
        <p:nvPicPr>
          <p:cNvPr id="4" name="图片 3"/>
          <p:cNvPicPr>
            <a:picLocks noChangeAspect="1"/>
          </p:cNvPicPr>
          <p:nvPr/>
        </p:nvPicPr>
        <p:blipFill>
          <a:blip r:embed="rId1"/>
          <a:stretch>
            <a:fillRect/>
          </a:stretch>
        </p:blipFill>
        <p:spPr>
          <a:xfrm>
            <a:off x="4034155" y="3041650"/>
            <a:ext cx="3704590" cy="12573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7642" y="223798"/>
            <a:ext cx="11793828" cy="3201352"/>
          </a:xfrm>
          <a:prstGeom prst="rect">
            <a:avLst/>
          </a:prstGeom>
        </p:spPr>
      </p:pic>
      <p:sp>
        <p:nvSpPr>
          <p:cNvPr id="4" name="Content Placeholder 2"/>
          <p:cNvSpPr txBox="1"/>
          <p:nvPr/>
        </p:nvSpPr>
        <p:spPr>
          <a:xfrm>
            <a:off x="841058" y="1515291"/>
            <a:ext cx="9632823" cy="49943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lvl="1"/>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sz="24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 y="206546"/>
            <a:ext cx="11793828" cy="3201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841058" y="1515291"/>
            <a:ext cx="9632823" cy="49943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lvl="1"/>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sz="2400" dirty="0" smtClean="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9085" y="3465526"/>
            <a:ext cx="11793828" cy="3201352"/>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 y="206546"/>
            <a:ext cx="11793828" cy="320135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9085" y="3508057"/>
            <a:ext cx="11793828" cy="3201352"/>
          </a:xfrm>
          <a:prstGeom prst="rect">
            <a:avLst/>
          </a:prstGeom>
        </p:spPr>
      </p:pic>
      <p:sp>
        <p:nvSpPr>
          <p:cNvPr id="8" name="Rectangle 7"/>
          <p:cNvSpPr/>
          <p:nvPr/>
        </p:nvSpPr>
        <p:spPr>
          <a:xfrm>
            <a:off x="7402285" y="3508057"/>
            <a:ext cx="856343" cy="645932"/>
          </a:xfrm>
          <a:prstGeom prst="rect">
            <a:avLst/>
          </a:prstGeom>
          <a:solidFill>
            <a:schemeClr val="accent1">
              <a:lumMod val="20000"/>
              <a:lumOff val="80000"/>
              <a:alpha val="0"/>
            </a:schemeClr>
          </a:solid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 y="206546"/>
            <a:ext cx="11793828" cy="3201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382" y="508989"/>
            <a:ext cx="11148115" cy="1400530"/>
          </a:xfrm>
        </p:spPr>
        <p:txBody>
          <a:bodyPr/>
          <a:lstStyle/>
          <a:p>
            <a:r>
              <a:rPr lang="en-US" dirty="0" smtClean="0"/>
              <a:t>Comparison with approaches that do not account for systemic variations</a:t>
            </a:r>
            <a:endParaRPr lang="en-US" dirty="0"/>
          </a:p>
        </p:txBody>
      </p:sp>
      <p:graphicFrame>
        <p:nvGraphicFramePr>
          <p:cNvPr id="6" name="Table 5"/>
          <p:cNvGraphicFramePr>
            <a:graphicFrameLocks noGrp="1"/>
          </p:cNvGraphicFramePr>
          <p:nvPr/>
        </p:nvGraphicFramePr>
        <p:xfrm>
          <a:off x="820930" y="3163649"/>
          <a:ext cx="10851117" cy="2296634"/>
        </p:xfrm>
        <a:graphic>
          <a:graphicData uri="http://schemas.openxmlformats.org/drawingml/2006/table">
            <a:tbl>
              <a:tblPr firstRow="1" bandRow="1">
                <a:tableStyleId>{5C22544A-7EE6-4342-B048-85BDC9FD1C3A}</a:tableStyleId>
              </a:tblPr>
              <a:tblGrid>
                <a:gridCol w="3341823"/>
                <a:gridCol w="2503098"/>
                <a:gridCol w="2503098"/>
                <a:gridCol w="2503098"/>
              </a:tblGrid>
              <a:tr h="706357">
                <a:tc>
                  <a:txBody>
                    <a:bodyPr/>
                    <a:lstStyle/>
                    <a:p>
                      <a:endParaRPr lang="en-US" sz="2600" dirty="0"/>
                    </a:p>
                  </a:txBody>
                  <a:tcPr/>
                </a:tc>
                <a:tc>
                  <a:txBody>
                    <a:bodyPr/>
                    <a:lstStyle/>
                    <a:p>
                      <a:pPr algn="ctr"/>
                      <a:r>
                        <a:rPr lang="en-US" sz="2600" dirty="0" err="1" smtClean="0"/>
                        <a:t>WoW</a:t>
                      </a:r>
                      <a:endParaRPr lang="en-US" sz="2600" dirty="0"/>
                    </a:p>
                  </a:txBody>
                  <a:tcPr/>
                </a:tc>
                <a:tc>
                  <a:txBody>
                    <a:bodyPr/>
                    <a:lstStyle/>
                    <a:p>
                      <a:pPr algn="ctr"/>
                      <a:r>
                        <a:rPr lang="en-US" sz="2600" dirty="0" smtClean="0"/>
                        <a:t>One Gaussian model of SRT</a:t>
                      </a:r>
                      <a:endParaRPr lang="en-US" sz="2600" dirty="0"/>
                    </a:p>
                  </a:txBody>
                  <a:tcPr/>
                </a:tc>
                <a:tc>
                  <a:txBody>
                    <a:bodyPr/>
                    <a:lstStyle/>
                    <a:p>
                      <a:pPr algn="ctr"/>
                      <a:r>
                        <a:rPr lang="en-US" sz="2600" dirty="0" smtClean="0"/>
                        <a:t>Change point detection</a:t>
                      </a:r>
                      <a:endParaRPr lang="en-US" sz="2600" dirty="0"/>
                    </a:p>
                  </a:txBody>
                  <a:tcPr/>
                </a:tc>
              </a:tr>
              <a:tr h="706357">
                <a:tc>
                  <a:txBody>
                    <a:bodyPr/>
                    <a:lstStyle/>
                    <a:p>
                      <a:r>
                        <a:rPr lang="en-US" sz="2600" dirty="0" smtClean="0"/>
                        <a:t>False negative</a:t>
                      </a:r>
                      <a:endParaRPr lang="en-US" sz="2600" dirty="0"/>
                    </a:p>
                  </a:txBody>
                  <a:tcPr/>
                </a:tc>
                <a:tc>
                  <a:txBody>
                    <a:bodyPr/>
                    <a:lstStyle/>
                    <a:p>
                      <a:pPr algn="ctr"/>
                      <a:r>
                        <a:rPr lang="en-US" sz="2600" dirty="0" smtClean="0"/>
                        <a:t>10%</a:t>
                      </a:r>
                      <a:endParaRPr lang="en-US" sz="2600" dirty="0"/>
                    </a:p>
                  </a:txBody>
                  <a:tcPr/>
                </a:tc>
                <a:tc>
                  <a:txBody>
                    <a:bodyPr/>
                    <a:lstStyle/>
                    <a:p>
                      <a:pPr algn="ctr"/>
                      <a:r>
                        <a:rPr lang="en-US" sz="2600" dirty="0" smtClean="0"/>
                        <a:t>35%</a:t>
                      </a:r>
                      <a:endParaRPr lang="en-US" sz="2600" dirty="0"/>
                    </a:p>
                  </a:txBody>
                  <a:tcPr/>
                </a:tc>
                <a:tc>
                  <a:txBody>
                    <a:bodyPr/>
                    <a:lstStyle/>
                    <a:p>
                      <a:pPr algn="ctr"/>
                      <a:r>
                        <a:rPr lang="en-US" sz="2600" dirty="0" smtClean="0"/>
                        <a:t>40%</a:t>
                      </a:r>
                      <a:endParaRPr lang="en-US" sz="2600" dirty="0"/>
                    </a:p>
                  </a:txBody>
                  <a:tcPr/>
                </a:tc>
              </a:tr>
              <a:tr h="706357">
                <a:tc>
                  <a:txBody>
                    <a:bodyPr/>
                    <a:lstStyle/>
                    <a:p>
                      <a:r>
                        <a:rPr lang="en-US" sz="2600" dirty="0" smtClean="0"/>
                        <a:t>False positive</a:t>
                      </a:r>
                      <a:endParaRPr lang="en-US" sz="2600" dirty="0"/>
                    </a:p>
                  </a:txBody>
                  <a:tcPr/>
                </a:tc>
                <a:tc>
                  <a:txBody>
                    <a:bodyPr/>
                    <a:lstStyle/>
                    <a:p>
                      <a:pPr algn="ctr"/>
                      <a:r>
                        <a:rPr lang="en-US" sz="2600" dirty="0" smtClean="0"/>
                        <a:t>7%</a:t>
                      </a:r>
                      <a:endParaRPr lang="en-US" sz="2600" dirty="0"/>
                    </a:p>
                  </a:txBody>
                  <a:tcPr/>
                </a:tc>
                <a:tc>
                  <a:txBody>
                    <a:bodyPr/>
                    <a:lstStyle/>
                    <a:p>
                      <a:pPr algn="ctr"/>
                      <a:r>
                        <a:rPr lang="en-US" sz="2600" dirty="0" smtClean="0"/>
                        <a:t>17%</a:t>
                      </a:r>
                      <a:endParaRPr lang="en-US" sz="2600" dirty="0"/>
                    </a:p>
                  </a:txBody>
                  <a:tcPr/>
                </a:tc>
                <a:tc>
                  <a:txBody>
                    <a:bodyPr/>
                    <a:lstStyle/>
                    <a:p>
                      <a:pPr algn="ctr"/>
                      <a:r>
                        <a:rPr lang="en-US" sz="2600" dirty="0" smtClean="0"/>
                        <a:t>19%</a:t>
                      </a:r>
                      <a:endParaRPr lang="en-US" sz="2600"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ym typeface="+mn-ea"/>
              </a:rPr>
              <a:t>False negatives</a:t>
            </a:r>
            <a:endParaRPr lang="en-US" smtClean="0">
              <a:sym typeface="+mn-ea"/>
            </a:endParaRPr>
          </a:p>
        </p:txBody>
      </p:sp>
      <p:sp>
        <p:nvSpPr>
          <p:cNvPr id="4" name="Content Placeholder 2"/>
          <p:cNvSpPr txBox="1"/>
          <p:nvPr/>
        </p:nvSpPr>
        <p:spPr>
          <a:xfrm>
            <a:off x="645795" y="1413510"/>
            <a:ext cx="10522585" cy="534289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indent="0">
              <a:buNone/>
            </a:pPr>
            <a:r>
              <a:rPr lang="en-US" sz="3200">
                <a:sym typeface="+mn-ea"/>
              </a:rPr>
              <a:t>T</a:t>
            </a:r>
            <a:r>
              <a:rPr sz="3200">
                <a:sym typeface="+mn-ea"/>
              </a:rPr>
              <a:t>icket database maintained by the search provider</a:t>
            </a:r>
            <a:endParaRPr sz="3200">
              <a:sym typeface="+mn-ea"/>
            </a:endParaRPr>
          </a:p>
          <a:p>
            <a:pPr marL="0" indent="0">
              <a:buNone/>
            </a:pPr>
            <a:endParaRPr lang="en-US" sz="3200">
              <a:sym typeface="+mn-ea"/>
            </a:endParaRPr>
          </a:p>
          <a:p>
            <a:pPr marL="0" indent="0">
              <a:buNone/>
            </a:pPr>
            <a:r>
              <a:rPr lang="en-US" sz="3200">
                <a:sym typeface="+mn-ea"/>
              </a:rPr>
              <a:t>A</a:t>
            </a:r>
            <a:r>
              <a:rPr sz="3200">
                <a:sym typeface="+mn-ea"/>
              </a:rPr>
              <a:t>nomalies in this database</a:t>
            </a:r>
            <a:r>
              <a:rPr lang="en-US" sz="3200">
                <a:sym typeface="+mn-ea"/>
              </a:rPr>
              <a:t>:</a:t>
            </a:r>
            <a:endParaRPr lang="en-US" sz="3200" dirty="0" smtClean="0"/>
          </a:p>
          <a:p>
            <a:pPr lvl="1"/>
            <a:r>
              <a:rPr sz="3000">
                <a:sym typeface="+mn-ea"/>
              </a:rPr>
              <a:t>visual inspection of the data</a:t>
            </a:r>
            <a:endParaRPr sz="3000">
              <a:sym typeface="+mn-ea"/>
            </a:endParaRPr>
          </a:p>
          <a:p>
            <a:pPr lvl="1"/>
            <a:r>
              <a:rPr sz="3000">
                <a:sym typeface="+mn-ea"/>
              </a:rPr>
              <a:t>user complaints</a:t>
            </a:r>
            <a:endParaRPr sz="3000">
              <a:sym typeface="+mn-ea"/>
            </a:endParaRPr>
          </a:p>
          <a:p>
            <a:pPr lvl="1"/>
            <a:r>
              <a:rPr sz="3000">
                <a:sym typeface="+mn-ea"/>
              </a:rPr>
              <a:t>flagged by an existing tool and later verified manually</a:t>
            </a:r>
            <a:endParaRPr sz="3000"/>
          </a:p>
          <a:p>
            <a:pPr lvl="1"/>
            <a:endParaRPr sz="3000">
              <a:sym typeface="+mn-ea"/>
            </a:endParaRPr>
          </a:p>
          <a:p>
            <a:pPr lvl="1"/>
            <a:endParaRPr sz="3000">
              <a:sym typeface="+mn-ea"/>
            </a:endParaRPr>
          </a:p>
          <a:p>
            <a:pPr lvl="1"/>
            <a:endParaRPr sz="3000">
              <a:sym typeface="+mn-ea"/>
            </a:endParaRPr>
          </a:p>
          <a:p>
            <a:pPr lvl="1"/>
            <a:endParaRPr sz="3000">
              <a:sym typeface="+mn-ea"/>
            </a:endParaRPr>
          </a:p>
          <a:p>
            <a:pPr lvl="1"/>
            <a:endParaRPr sz="3000">
              <a:sym typeface="+mn-ea"/>
            </a:endParaRPr>
          </a:p>
          <a:p>
            <a:pPr lvl="1"/>
            <a:endParaRPr sz="3000">
              <a:sym typeface="+mn-ea"/>
            </a:endParaRPr>
          </a:p>
          <a:p>
            <a:pPr lvl="1"/>
            <a:endParaRPr sz="3000">
              <a:sym typeface="+mn-ea"/>
            </a:endParaRPr>
          </a:p>
          <a:p>
            <a:pPr lvl="1"/>
            <a:endParaRPr lang="en-US" sz="3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5795" y="452755"/>
            <a:ext cx="10390505" cy="1400810"/>
          </a:xfrm>
        </p:spPr>
        <p:txBody>
          <a:bodyPr/>
          <a:p>
            <a:r>
              <a:rPr lang="en-US" dirty="0" smtClean="0">
                <a:sym typeface="+mn-ea"/>
              </a:rPr>
              <a:t>False positive</a:t>
            </a:r>
            <a:endParaRPr lang="zh-CN" altLang="en-US"/>
          </a:p>
        </p:txBody>
      </p:sp>
      <p:sp>
        <p:nvSpPr>
          <p:cNvPr id="3" name="内容占位符 2"/>
          <p:cNvSpPr>
            <a:spLocks noGrp="1"/>
          </p:cNvSpPr>
          <p:nvPr>
            <p:ph idx="1"/>
          </p:nvPr>
        </p:nvSpPr>
        <p:spPr>
          <a:xfrm>
            <a:off x="735965" y="1559560"/>
            <a:ext cx="4189730" cy="4950460"/>
          </a:xfrm>
        </p:spPr>
        <p:txBody>
          <a:bodyPr/>
          <a:p>
            <a:pPr marL="0" indent="0">
              <a:buNone/>
            </a:pPr>
            <a:r>
              <a:rPr lang="en-US" sz="2800"/>
              <a:t>C</a:t>
            </a:r>
            <a:r>
              <a:rPr sz="2800"/>
              <a:t>ompute the largest severity value across all measures</a:t>
            </a:r>
            <a:endParaRPr sz="2800"/>
          </a:p>
          <a:p>
            <a:pPr marL="0" indent="0">
              <a:buNone/>
            </a:pPr>
            <a:r>
              <a:rPr lang="en-US" sz="2800"/>
              <a:t>C</a:t>
            </a:r>
            <a:r>
              <a:rPr sz="2800"/>
              <a:t>onsider an SRT anomaly to be a false positive, if the largest severity value does not indicate an anomaly, that is, it is under 1.96</a:t>
            </a:r>
            <a:endParaRPr lang="en-US" altLang="zh-CN" sz="2800"/>
          </a:p>
          <a:p>
            <a:pPr marL="0" indent="0">
              <a:buNone/>
            </a:pPr>
            <a:endParaRPr lang="en-US" altLang="zh-CN" sz="2800"/>
          </a:p>
          <a:p>
            <a:pPr marL="0" indent="0">
              <a:buNone/>
            </a:pPr>
            <a:endParaRPr lang="en-US" altLang="zh-CN" sz="2800"/>
          </a:p>
        </p:txBody>
      </p:sp>
      <p:pic>
        <p:nvPicPr>
          <p:cNvPr id="6" name="图片 5"/>
          <p:cNvPicPr>
            <a:picLocks noChangeAspect="1"/>
          </p:cNvPicPr>
          <p:nvPr/>
        </p:nvPicPr>
        <p:blipFill>
          <a:blip r:embed="rId1"/>
          <a:stretch>
            <a:fillRect/>
          </a:stretch>
        </p:blipFill>
        <p:spPr>
          <a:xfrm>
            <a:off x="4925695" y="1767840"/>
            <a:ext cx="6766560" cy="382333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ym typeface="+mn-ea"/>
              </a:rPr>
              <a:t>Diagnosing Anomalies</a:t>
            </a:r>
            <a:endParaRPr lang="en-US" dirty="0"/>
          </a:p>
        </p:txBody>
      </p:sp>
      <p:sp>
        <p:nvSpPr>
          <p:cNvPr id="4" name="Content Placeholder 2"/>
          <p:cNvSpPr txBox="1"/>
          <p:nvPr/>
        </p:nvSpPr>
        <p:spPr>
          <a:xfrm>
            <a:off x="645795" y="1413510"/>
            <a:ext cx="10522585" cy="534289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indent="0">
              <a:buNone/>
            </a:pPr>
            <a:r>
              <a:rPr lang="en-US" sz="3200">
                <a:sym typeface="+mn-ea"/>
              </a:rPr>
              <a:t>D</a:t>
            </a:r>
            <a:r>
              <a:rPr sz="3200">
                <a:sym typeface="+mn-ea"/>
              </a:rPr>
              <a:t>ivide the measures into three classes: </a:t>
            </a:r>
            <a:endParaRPr sz="3200">
              <a:sym typeface="+mn-ea"/>
            </a:endParaRPr>
          </a:p>
          <a:p>
            <a:pPr marL="0" indent="0">
              <a:buNone/>
            </a:pPr>
            <a:endParaRPr lang="en-US" sz="3200" dirty="0" smtClean="0"/>
          </a:p>
          <a:p>
            <a:pPr lvl="1"/>
            <a:r>
              <a:rPr sz="3000">
                <a:sym typeface="+mn-ea"/>
              </a:rPr>
              <a:t>Network(Tnet and Tfs )</a:t>
            </a:r>
            <a:endParaRPr sz="3000">
              <a:sym typeface="+mn-ea"/>
            </a:endParaRPr>
          </a:p>
          <a:p>
            <a:pPr lvl="1"/>
            <a:r>
              <a:rPr sz="3000">
                <a:sym typeface="+mn-ea"/>
              </a:rPr>
              <a:t>Server (Tfc , Tsc , Ttc )</a:t>
            </a:r>
            <a:endParaRPr sz="3000">
              <a:sym typeface="+mn-ea"/>
            </a:endParaRPr>
          </a:p>
          <a:p>
            <a:pPr lvl="1"/>
            <a:r>
              <a:rPr sz="3000">
                <a:sym typeface="+mn-ea"/>
              </a:rPr>
              <a:t>Client (TresHTML ,Tbrand , TBoP , Thead , Tref , and T script )</a:t>
            </a:r>
            <a:endParaRPr sz="3000">
              <a:sym typeface="+mn-ea"/>
            </a:endParaRPr>
          </a:p>
          <a:p>
            <a:pPr lvl="1"/>
            <a:endParaRPr sz="3000">
              <a:sym typeface="+mn-ea"/>
            </a:endParaRPr>
          </a:p>
          <a:p>
            <a:pPr lvl="1"/>
            <a:endParaRPr sz="3000">
              <a:sym typeface="+mn-ea"/>
            </a:endParaRPr>
          </a:p>
          <a:p>
            <a:pPr lvl="1"/>
            <a:endParaRPr sz="3000">
              <a:sym typeface="+mn-ea"/>
            </a:endParaRPr>
          </a:p>
          <a:p>
            <a:pPr lvl="1"/>
            <a:endParaRPr sz="3000">
              <a:sym typeface="+mn-ea"/>
            </a:endParaRPr>
          </a:p>
          <a:p>
            <a:pPr lvl="1"/>
            <a:endParaRPr sz="3000">
              <a:sym typeface="+mn-ea"/>
            </a:endParaRPr>
          </a:p>
          <a:p>
            <a:pPr lvl="1"/>
            <a:endParaRPr sz="3000">
              <a:sym typeface="+mn-ea"/>
            </a:endParaRPr>
          </a:p>
          <a:p>
            <a:pPr lvl="1"/>
            <a:endParaRPr lang="en-US" sz="3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 latency is critical to service providers as well</a:t>
            </a:r>
            <a:endParaRPr lang="en-US" dirty="0"/>
          </a:p>
        </p:txBody>
      </p:sp>
      <p:sp>
        <p:nvSpPr>
          <p:cNvPr id="3" name="Content Placeholder 2"/>
          <p:cNvSpPr>
            <a:spLocks noGrp="1"/>
          </p:cNvSpPr>
          <p:nvPr>
            <p:ph idx="1"/>
          </p:nvPr>
        </p:nvSpPr>
        <p:spPr>
          <a:xfrm>
            <a:off x="972160" y="2532529"/>
            <a:ext cx="10879845" cy="4101503"/>
          </a:xfrm>
        </p:spPr>
        <p:txBody>
          <a:bodyPr>
            <a:normAutofit/>
          </a:bodyPr>
          <a:lstStyle/>
          <a:p>
            <a:pPr algn="just"/>
            <a:r>
              <a:rPr lang="en-US" sz="3000" dirty="0" smtClean="0"/>
              <a:t>Google </a:t>
            </a:r>
            <a:endParaRPr lang="en-US" sz="3000" dirty="0" smtClean="0"/>
          </a:p>
          <a:p>
            <a:pPr algn="just"/>
            <a:endParaRPr lang="en-US" sz="3000" dirty="0"/>
          </a:p>
          <a:p>
            <a:pPr marL="0" indent="0" algn="just">
              <a:buNone/>
            </a:pPr>
            <a:endParaRPr lang="en-US" sz="3000" dirty="0"/>
          </a:p>
          <a:p>
            <a:pPr marL="0" indent="0" algn="just">
              <a:buNone/>
            </a:pPr>
            <a:endParaRPr lang="en-US" sz="3000" b="1" i="1" dirty="0" smtClean="0"/>
          </a:p>
          <a:p>
            <a:pPr algn="just"/>
            <a:r>
              <a:rPr lang="en-US" sz="3000" dirty="0" smtClean="0"/>
              <a:t>Bing</a:t>
            </a:r>
            <a:endParaRPr lang="en-US" sz="3000" dirty="0" smtClean="0"/>
          </a:p>
          <a:p>
            <a:pPr algn="just"/>
            <a:endParaRPr lang="en-US" sz="3000" b="1" i="1" dirty="0"/>
          </a:p>
          <a:p>
            <a:pPr algn="just"/>
            <a:endParaRPr lang="en-US" sz="3000" b="1" i="1" dirty="0" smtClean="0"/>
          </a:p>
          <a:p>
            <a:pPr algn="just"/>
            <a:endParaRPr lang="en-US" sz="3000" dirty="0" smtClean="0"/>
          </a:p>
        </p:txBody>
      </p:sp>
      <p:grpSp>
        <p:nvGrpSpPr>
          <p:cNvPr id="16" name="Group 15"/>
          <p:cNvGrpSpPr/>
          <p:nvPr/>
        </p:nvGrpSpPr>
        <p:grpSpPr>
          <a:xfrm>
            <a:off x="7477929" y="2328033"/>
            <a:ext cx="2405821" cy="1348921"/>
            <a:chOff x="9229077" y="1302722"/>
            <a:chExt cx="2405821" cy="1348921"/>
          </a:xfrm>
        </p:grpSpPr>
        <p:sp>
          <p:nvSpPr>
            <p:cNvPr id="14" name="Down Arrow 13"/>
            <p:cNvSpPr/>
            <p:nvPr/>
          </p:nvSpPr>
          <p:spPr>
            <a:xfrm>
              <a:off x="9229077" y="1302722"/>
              <a:ext cx="613198" cy="1348921"/>
            </a:xfrm>
            <a:prstGeom prst="downArrow">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3000"/>
            </a:p>
          </p:txBody>
        </p:sp>
        <p:sp>
          <p:nvSpPr>
            <p:cNvPr id="15" name="TextBox 14"/>
            <p:cNvSpPr txBox="1"/>
            <p:nvPr/>
          </p:nvSpPr>
          <p:spPr>
            <a:xfrm>
              <a:off x="9821906" y="1467159"/>
              <a:ext cx="1812992" cy="1015663"/>
            </a:xfrm>
            <a:prstGeom prst="rect">
              <a:avLst/>
            </a:prstGeom>
            <a:noFill/>
          </p:spPr>
          <p:txBody>
            <a:bodyPr wrap="square" rtlCol="0">
              <a:spAutoFit/>
            </a:bodyPr>
            <a:lstStyle/>
            <a:p>
              <a:r>
                <a:rPr lang="en-US" sz="3000" dirty="0" smtClean="0"/>
                <a:t>revenue</a:t>
              </a:r>
              <a:endParaRPr lang="en-US" sz="3000" dirty="0" smtClean="0"/>
            </a:p>
            <a:p>
              <a:r>
                <a:rPr lang="en-US" sz="3000" dirty="0" smtClean="0"/>
                <a:t>-20%</a:t>
              </a:r>
              <a:endParaRPr lang="en-US" sz="3000" dirty="0"/>
            </a:p>
          </p:txBody>
        </p:sp>
      </p:grpSp>
      <p:grpSp>
        <p:nvGrpSpPr>
          <p:cNvPr id="32" name="Group 31"/>
          <p:cNvGrpSpPr/>
          <p:nvPr/>
        </p:nvGrpSpPr>
        <p:grpSpPr>
          <a:xfrm>
            <a:off x="3954601" y="4682598"/>
            <a:ext cx="2381029" cy="1335788"/>
            <a:chOff x="9416893" y="1404902"/>
            <a:chExt cx="1629057" cy="1335788"/>
          </a:xfrm>
        </p:grpSpPr>
        <p:sp>
          <p:nvSpPr>
            <p:cNvPr id="33" name="Down Arrow 32"/>
            <p:cNvSpPr/>
            <p:nvPr/>
          </p:nvSpPr>
          <p:spPr>
            <a:xfrm rot="10800000">
              <a:off x="9416893" y="1404902"/>
              <a:ext cx="404547" cy="1335788"/>
            </a:xfrm>
            <a:prstGeom prst="downArrow">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3000"/>
            </a:p>
          </p:txBody>
        </p:sp>
        <p:sp>
          <p:nvSpPr>
            <p:cNvPr id="34" name="TextBox 33"/>
            <p:cNvSpPr txBox="1"/>
            <p:nvPr/>
          </p:nvSpPr>
          <p:spPr>
            <a:xfrm>
              <a:off x="9821906" y="1467159"/>
              <a:ext cx="1224044" cy="1015663"/>
            </a:xfrm>
            <a:prstGeom prst="rect">
              <a:avLst/>
            </a:prstGeom>
            <a:noFill/>
          </p:spPr>
          <p:txBody>
            <a:bodyPr wrap="square" rtlCol="0">
              <a:spAutoFit/>
            </a:bodyPr>
            <a:lstStyle/>
            <a:p>
              <a:r>
                <a:rPr lang="en-US" sz="3000" dirty="0" smtClean="0"/>
                <a:t>Latency</a:t>
              </a:r>
              <a:endParaRPr lang="en-US" sz="3000" dirty="0" smtClean="0"/>
            </a:p>
            <a:p>
              <a:r>
                <a:rPr lang="en-US" sz="3000" dirty="0"/>
                <a:t>+</a:t>
              </a:r>
              <a:r>
                <a:rPr lang="en-US" sz="3000" dirty="0" smtClean="0"/>
                <a:t>2 sec</a:t>
              </a:r>
              <a:endParaRPr lang="en-US" sz="3000" dirty="0" smtClean="0"/>
            </a:p>
          </p:txBody>
        </p:sp>
      </p:grpSp>
      <p:grpSp>
        <p:nvGrpSpPr>
          <p:cNvPr id="47" name="Group 46"/>
          <p:cNvGrpSpPr/>
          <p:nvPr/>
        </p:nvGrpSpPr>
        <p:grpSpPr>
          <a:xfrm>
            <a:off x="7477929" y="4698064"/>
            <a:ext cx="2380663" cy="1392595"/>
            <a:chOff x="9272480" y="1404904"/>
            <a:chExt cx="2222763" cy="1392595"/>
          </a:xfrm>
        </p:grpSpPr>
        <p:sp>
          <p:nvSpPr>
            <p:cNvPr id="48" name="Down Arrow 47"/>
            <p:cNvSpPr/>
            <p:nvPr/>
          </p:nvSpPr>
          <p:spPr>
            <a:xfrm>
              <a:off x="9272480" y="1404904"/>
              <a:ext cx="572529" cy="1392595"/>
            </a:xfrm>
            <a:prstGeom prst="downArrow">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3000"/>
            </a:p>
          </p:txBody>
        </p:sp>
        <p:sp>
          <p:nvSpPr>
            <p:cNvPr id="49" name="TextBox 48"/>
            <p:cNvSpPr txBox="1"/>
            <p:nvPr/>
          </p:nvSpPr>
          <p:spPr>
            <a:xfrm>
              <a:off x="9845007" y="1507086"/>
              <a:ext cx="1650236" cy="1015663"/>
            </a:xfrm>
            <a:prstGeom prst="rect">
              <a:avLst/>
            </a:prstGeom>
            <a:noFill/>
          </p:spPr>
          <p:txBody>
            <a:bodyPr wrap="square" rtlCol="0">
              <a:spAutoFit/>
            </a:bodyPr>
            <a:lstStyle/>
            <a:p>
              <a:r>
                <a:rPr lang="en-US" sz="3000" dirty="0" smtClean="0"/>
                <a:t>revenue</a:t>
              </a:r>
              <a:endParaRPr lang="en-US" sz="3000" dirty="0" smtClean="0"/>
            </a:p>
            <a:p>
              <a:r>
                <a:rPr lang="en-US" sz="3000" dirty="0" smtClean="0"/>
                <a:t>-4.3%</a:t>
              </a:r>
              <a:endParaRPr lang="en-US" sz="3000" dirty="0"/>
            </a:p>
          </p:txBody>
        </p:sp>
      </p:grpSp>
      <p:grpSp>
        <p:nvGrpSpPr>
          <p:cNvPr id="39" name="Group 38"/>
          <p:cNvGrpSpPr/>
          <p:nvPr/>
        </p:nvGrpSpPr>
        <p:grpSpPr>
          <a:xfrm>
            <a:off x="3976444" y="2328033"/>
            <a:ext cx="2516645" cy="2116491"/>
            <a:chOff x="9529319" y="1289660"/>
            <a:chExt cx="1413593" cy="2116491"/>
          </a:xfrm>
        </p:grpSpPr>
        <p:sp>
          <p:nvSpPr>
            <p:cNvPr id="40" name="Down Arrow 39"/>
            <p:cNvSpPr/>
            <p:nvPr/>
          </p:nvSpPr>
          <p:spPr>
            <a:xfrm rot="10800000">
              <a:off x="9529319" y="1289660"/>
              <a:ext cx="315686" cy="1364171"/>
            </a:xfrm>
            <a:prstGeom prst="downArrow">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3000"/>
            </a:p>
          </p:txBody>
        </p:sp>
        <p:sp>
          <p:nvSpPr>
            <p:cNvPr id="41" name="TextBox 40"/>
            <p:cNvSpPr txBox="1"/>
            <p:nvPr/>
          </p:nvSpPr>
          <p:spPr>
            <a:xfrm>
              <a:off x="9821906" y="1467159"/>
              <a:ext cx="1121006" cy="1938992"/>
            </a:xfrm>
            <a:prstGeom prst="rect">
              <a:avLst/>
            </a:prstGeom>
            <a:noFill/>
          </p:spPr>
          <p:txBody>
            <a:bodyPr wrap="square" rtlCol="0">
              <a:spAutoFit/>
            </a:bodyPr>
            <a:lstStyle/>
            <a:p>
              <a:r>
                <a:rPr lang="en-US" sz="3000" dirty="0" smtClean="0"/>
                <a:t>Latency</a:t>
              </a:r>
              <a:endParaRPr lang="en-US" sz="3000" dirty="0" smtClean="0"/>
            </a:p>
            <a:p>
              <a:r>
                <a:rPr lang="en-US" sz="3000" dirty="0" smtClean="0"/>
                <a:t>+0.5 sec</a:t>
              </a:r>
              <a:endParaRPr lang="en-US" sz="3000" dirty="0"/>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ym typeface="+mn-ea"/>
              </a:rPr>
              <a:t>Diagnosing Anomalies</a:t>
            </a:r>
            <a:endParaRPr lang="en-US" dirty="0"/>
          </a:p>
        </p:txBody>
      </p:sp>
      <p:sp>
        <p:nvSpPr>
          <p:cNvPr id="4" name="Content Placeholder 2"/>
          <p:cNvSpPr txBox="1"/>
          <p:nvPr/>
        </p:nvSpPr>
        <p:spPr>
          <a:xfrm>
            <a:off x="645795" y="1413510"/>
            <a:ext cx="10522585" cy="534289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indent="0">
              <a:buNone/>
            </a:pPr>
            <a:r>
              <a:rPr lang="en-US" sz="3200">
                <a:sym typeface="+mn-ea"/>
              </a:rPr>
              <a:t>O</a:t>
            </a:r>
            <a:r>
              <a:rPr sz="3200">
                <a:sym typeface="+mn-ea"/>
              </a:rPr>
              <a:t>nly one class of measures is anomalous, then we deem the problem likely lies in the corresponding class</a:t>
            </a:r>
            <a:endParaRPr lang="en-US" sz="3200" dirty="0" smtClean="0"/>
          </a:p>
          <a:p>
            <a:pPr lvl="1"/>
            <a:r>
              <a:rPr lang="en-US" sz="3000">
                <a:sym typeface="+mn-ea"/>
              </a:rPr>
              <a:t>O</a:t>
            </a:r>
            <a:r>
              <a:rPr sz="3000">
                <a:sym typeface="+mn-ea"/>
              </a:rPr>
              <a:t>nly one class is anomalous when SRT is anomalous </a:t>
            </a:r>
            <a:r>
              <a:rPr sz="3000">
                <a:sym typeface="+mn-ea"/>
              </a:rPr>
              <a:t>frequently</a:t>
            </a:r>
            <a:endParaRPr sz="3000">
              <a:sym typeface="+mn-ea"/>
            </a:endParaRPr>
          </a:p>
          <a:p>
            <a:pPr lvl="1"/>
            <a:endParaRPr sz="3000">
              <a:sym typeface="+mn-ea"/>
            </a:endParaRPr>
          </a:p>
          <a:p>
            <a:pPr lvl="1"/>
            <a:endParaRPr sz="3000">
              <a:sym typeface="+mn-ea"/>
            </a:endParaRPr>
          </a:p>
          <a:p>
            <a:pPr lvl="1"/>
            <a:endParaRPr sz="3000">
              <a:sym typeface="+mn-ea"/>
            </a:endParaRPr>
          </a:p>
          <a:p>
            <a:pPr lvl="1"/>
            <a:endParaRPr sz="3000">
              <a:sym typeface="+mn-ea"/>
            </a:endParaRPr>
          </a:p>
          <a:p>
            <a:pPr lvl="1"/>
            <a:endParaRPr lang="en-US" sz="3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ym typeface="+mn-ea"/>
              </a:rPr>
              <a:t>Diagnosing Anomalies</a:t>
            </a:r>
            <a:endParaRPr lang="en-US" dirty="0"/>
          </a:p>
        </p:txBody>
      </p:sp>
      <p:sp>
        <p:nvSpPr>
          <p:cNvPr id="4" name="Content Placeholder 2"/>
          <p:cNvSpPr txBox="1"/>
          <p:nvPr/>
        </p:nvSpPr>
        <p:spPr>
          <a:xfrm>
            <a:off x="645795" y="1413510"/>
            <a:ext cx="10522585" cy="534289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indent="0">
              <a:buNone/>
            </a:pPr>
            <a:r>
              <a:rPr lang="en-US" sz="3200">
                <a:sym typeface="+mn-ea"/>
              </a:rPr>
              <a:t>M</a:t>
            </a:r>
            <a:r>
              <a:rPr sz="3200">
                <a:sym typeface="+mn-ea"/>
              </a:rPr>
              <a:t>ore than one class are anomalous </a:t>
            </a:r>
            <a:r>
              <a:rPr lang="en-US" sz="3200">
                <a:sym typeface="+mn-ea"/>
              </a:rPr>
              <a:t>d</a:t>
            </a:r>
            <a:r>
              <a:rPr sz="3200">
                <a:sym typeface="+mn-ea"/>
              </a:rPr>
              <a:t>ecision logic</a:t>
            </a:r>
            <a:r>
              <a:rPr lang="en-US" sz="3200">
                <a:sym typeface="+mn-ea"/>
              </a:rPr>
              <a:t>:</a:t>
            </a:r>
            <a:endParaRPr lang="en-US" sz="3200" dirty="0" smtClean="0"/>
          </a:p>
          <a:p>
            <a:pPr lvl="1"/>
            <a:r>
              <a:rPr sz="3000">
                <a:sym typeface="+mn-ea"/>
              </a:rPr>
              <a:t>First, if any Server measures are anomalous, we deem that the anomaly is in the data center</a:t>
            </a:r>
            <a:endParaRPr sz="3000">
              <a:sym typeface="+mn-ea"/>
            </a:endParaRPr>
          </a:p>
          <a:p>
            <a:pPr lvl="1"/>
            <a:r>
              <a:rPr sz="3000">
                <a:sym typeface="+mn-ea"/>
              </a:rPr>
              <a:t>Second, if Tnet is anomalous, but not any Server measure, then we consider it as an anomaly associated with the network</a:t>
            </a:r>
            <a:endParaRPr sz="3000">
              <a:sym typeface="+mn-ea"/>
            </a:endParaRPr>
          </a:p>
          <a:p>
            <a:pPr lvl="1"/>
            <a:r>
              <a:rPr sz="3000">
                <a:sym typeface="+mn-ea"/>
              </a:rPr>
              <a:t>Finally, we consider that the remaining cases are due to client behaviors</a:t>
            </a:r>
            <a:endParaRPr sz="3000">
              <a:sym typeface="+mn-ea"/>
            </a:endParaRPr>
          </a:p>
          <a:p>
            <a:pPr lvl="1"/>
            <a:endParaRPr sz="3000">
              <a:sym typeface="+mn-ea"/>
            </a:endParaRPr>
          </a:p>
          <a:p>
            <a:pPr lvl="1"/>
            <a:endParaRPr sz="3000">
              <a:sym typeface="+mn-ea"/>
            </a:endParaRPr>
          </a:p>
          <a:p>
            <a:pPr lvl="1"/>
            <a:endParaRPr sz="3000">
              <a:sym typeface="+mn-ea"/>
            </a:endParaRPr>
          </a:p>
          <a:p>
            <a:pPr lvl="1"/>
            <a:endParaRPr sz="3000">
              <a:sym typeface="+mn-ea"/>
            </a:endParaRPr>
          </a:p>
          <a:p>
            <a:pPr lvl="1"/>
            <a:endParaRPr lang="en-US" sz="3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4" name="Content Placeholder 2"/>
          <p:cNvSpPr txBox="1"/>
          <p:nvPr/>
        </p:nvSpPr>
        <p:spPr>
          <a:xfrm>
            <a:off x="646111" y="1853248"/>
            <a:ext cx="10522491" cy="490294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r>
              <a:rPr lang="en-US" sz="3200" dirty="0" smtClean="0"/>
              <a:t>Understanding SRT is challenging</a:t>
            </a:r>
            <a:endParaRPr lang="en-US" sz="3200" dirty="0" smtClean="0"/>
          </a:p>
          <a:p>
            <a:pPr lvl="1"/>
            <a:r>
              <a:rPr lang="en-US" sz="3000" dirty="0" smtClean="0"/>
              <a:t>Changes in user demographics lead to systemic variations in SRT</a:t>
            </a:r>
            <a:endParaRPr lang="en-US" sz="3000" dirty="0" smtClean="0"/>
          </a:p>
          <a:p>
            <a:pPr marL="0" lvl="1" indent="0">
              <a:buNone/>
            </a:pPr>
            <a:endParaRPr lang="en-US" sz="3200" dirty="0" smtClean="0"/>
          </a:p>
          <a:p>
            <a:pPr marL="342900" lvl="1" indent="-342900"/>
            <a:r>
              <a:rPr lang="en-US" sz="3200" dirty="0" smtClean="0"/>
              <a:t>Debugging SRT is challenging</a:t>
            </a:r>
            <a:endParaRPr lang="en-US" sz="3200" dirty="0" smtClean="0"/>
          </a:p>
          <a:p>
            <a:pPr marL="742950" lvl="2" indent="-342900"/>
            <a:r>
              <a:rPr lang="en-US" sz="3000" dirty="0" smtClean="0"/>
              <a:t>Must factor out systemic variations</a:t>
            </a:r>
            <a:endParaRPr lang="en-US" sz="3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6596" y="2658794"/>
            <a:ext cx="4394641" cy="1015218"/>
          </a:xfrm>
        </p:spPr>
        <p:txBody>
          <a:bodyPr>
            <a:normAutofit/>
          </a:bodyPr>
          <a:lstStyle/>
          <a:p>
            <a:pPr marL="0" indent="0">
              <a:buNone/>
            </a:pPr>
            <a:r>
              <a:rPr lang="en-US" sz="6000" dirty="0" smtClean="0"/>
              <a:t>Questions?</a:t>
            </a:r>
            <a:endParaRPr lang="en-US" sz="6000" dirty="0"/>
          </a:p>
        </p:txBody>
      </p:sp>
      <p:grpSp>
        <p:nvGrpSpPr>
          <p:cNvPr id="12" name="Group 11"/>
          <p:cNvGrpSpPr/>
          <p:nvPr/>
        </p:nvGrpSpPr>
        <p:grpSpPr>
          <a:xfrm>
            <a:off x="1786596" y="2658794"/>
            <a:ext cx="8539090" cy="1015218"/>
            <a:chOff x="1378633" y="2658794"/>
            <a:chExt cx="8539090" cy="1015218"/>
          </a:xfrm>
        </p:grpSpPr>
        <p:sp>
          <p:nvSpPr>
            <p:cNvPr id="4" name="Rectangle 3"/>
            <p:cNvSpPr/>
            <p:nvPr/>
          </p:nvSpPr>
          <p:spPr>
            <a:xfrm>
              <a:off x="1378633" y="2658794"/>
              <a:ext cx="7413675" cy="10152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792308" y="2658794"/>
              <a:ext cx="1125415" cy="10152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9453489" y="2869809"/>
            <a:ext cx="661181" cy="689317"/>
            <a:chOff x="9045526" y="2869809"/>
            <a:chExt cx="661181" cy="689317"/>
          </a:xfrm>
        </p:grpSpPr>
        <p:sp>
          <p:nvSpPr>
            <p:cNvPr id="8" name="Oval 7"/>
            <p:cNvSpPr/>
            <p:nvPr/>
          </p:nvSpPr>
          <p:spPr>
            <a:xfrm>
              <a:off x="9045526" y="2869809"/>
              <a:ext cx="534572" cy="478302"/>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9473676" y="3292133"/>
              <a:ext cx="233031" cy="26699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468" y="427153"/>
            <a:ext cx="10704195" cy="1400530"/>
          </a:xfrm>
        </p:spPr>
        <p:txBody>
          <a:bodyPr/>
          <a:lstStyle/>
          <a:p>
            <a:r>
              <a:rPr lang="en-US" sz="4000" dirty="0" smtClean="0"/>
              <a:t>Understanding SRT behavior is challenging</a:t>
            </a:r>
            <a:endParaRPr lang="en-US" sz="4000" dirty="0"/>
          </a:p>
        </p:txBody>
      </p:sp>
      <p:grpSp>
        <p:nvGrpSpPr>
          <p:cNvPr id="13" name="Group 12"/>
          <p:cNvGrpSpPr/>
          <p:nvPr/>
        </p:nvGrpSpPr>
        <p:grpSpPr>
          <a:xfrm>
            <a:off x="997794" y="1400914"/>
            <a:ext cx="10206456" cy="2609289"/>
            <a:chOff x="997794" y="1400914"/>
            <a:chExt cx="10206456" cy="2609289"/>
          </a:xfrm>
        </p:grpSpPr>
        <p:sp>
          <p:nvSpPr>
            <p:cNvPr id="33" name="Rectangle 32"/>
            <p:cNvSpPr/>
            <p:nvPr/>
          </p:nvSpPr>
          <p:spPr>
            <a:xfrm>
              <a:off x="997794" y="3691213"/>
              <a:ext cx="10206456" cy="3189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23041" y="1404641"/>
              <a:ext cx="9781209" cy="2372773"/>
            </a:xfrm>
            <a:prstGeom prst="rect">
              <a:avLst/>
            </a:prstGeom>
          </p:spPr>
        </p:pic>
        <p:sp>
          <p:nvSpPr>
            <p:cNvPr id="27" name="TextBox 26"/>
            <p:cNvSpPr txBox="1"/>
            <p:nvPr/>
          </p:nvSpPr>
          <p:spPr>
            <a:xfrm>
              <a:off x="1588653" y="3229548"/>
              <a:ext cx="367726" cy="461665"/>
            </a:xfrm>
            <a:prstGeom prst="rect">
              <a:avLst/>
            </a:prstGeom>
            <a:solidFill>
              <a:schemeClr val="tx1"/>
            </a:solidFill>
          </p:spPr>
          <p:txBody>
            <a:bodyPr wrap="square" rtlCol="0">
              <a:spAutoFit/>
            </a:bodyPr>
            <a:lstStyle/>
            <a:p>
              <a:r>
                <a:rPr lang="en-US" sz="2400" dirty="0" smtClean="0">
                  <a:solidFill>
                    <a:schemeClr val="bg1"/>
                  </a:solidFill>
                  <a:latin typeface="Arial" panose="020B0604020202020204" pitchFamily="34" charset="0"/>
                  <a:cs typeface="Arial" panose="020B0604020202020204" pitchFamily="34" charset="0"/>
                </a:rPr>
                <a:t>t</a:t>
              </a:r>
              <a:endParaRPr lang="en-US" sz="2400"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997794" y="1400914"/>
              <a:ext cx="974342" cy="507832"/>
            </a:xfrm>
            <a:prstGeom prst="rect">
              <a:avLst/>
            </a:prstGeom>
            <a:solidFill>
              <a:schemeClr val="tx1"/>
            </a:solidFill>
          </p:spPr>
          <p:txBody>
            <a:bodyPr wrap="square" rtlCol="0">
              <a:spAutoFit/>
            </a:bodyPr>
            <a:lstStyle/>
            <a:p>
              <a:r>
                <a:rPr lang="en-US" sz="2400" dirty="0" smtClean="0">
                  <a:solidFill>
                    <a:schemeClr val="bg1"/>
                  </a:solidFill>
                  <a:latin typeface="Arial" panose="020B0604020202020204" pitchFamily="34" charset="0"/>
                  <a:cs typeface="Arial" panose="020B0604020202020204" pitchFamily="34" charset="0"/>
                </a:rPr>
                <a:t>300+t</a:t>
              </a:r>
              <a:endParaRPr lang="en-US" sz="2400" dirty="0">
                <a:solidFill>
                  <a:schemeClr val="bg1"/>
                </a:solidFill>
                <a:latin typeface="Arial" panose="020B0604020202020204" pitchFamily="34" charset="0"/>
                <a:cs typeface="Arial" panose="020B0604020202020204" pitchFamily="34" charset="0"/>
              </a:endParaRPr>
            </a:p>
          </p:txBody>
        </p:sp>
        <p:sp>
          <p:nvSpPr>
            <p:cNvPr id="29" name="TextBox 28"/>
            <p:cNvSpPr txBox="1"/>
            <p:nvPr/>
          </p:nvSpPr>
          <p:spPr>
            <a:xfrm>
              <a:off x="997794" y="1836459"/>
              <a:ext cx="425247" cy="1940955"/>
            </a:xfrm>
            <a:prstGeom prst="rect">
              <a:avLst/>
            </a:prstGeom>
            <a:solidFill>
              <a:schemeClr val="tx1"/>
            </a:solidFill>
          </p:spPr>
          <p:txBody>
            <a:bodyPr wrap="square" rtlCol="0">
              <a:spAutoFit/>
            </a:bodyPr>
            <a:lstStyle/>
            <a:p>
              <a:endParaRPr lang="en-US" dirty="0"/>
            </a:p>
          </p:txBody>
        </p:sp>
        <p:sp>
          <p:nvSpPr>
            <p:cNvPr id="30" name="Rectangle 29"/>
            <p:cNvSpPr/>
            <p:nvPr/>
          </p:nvSpPr>
          <p:spPr>
            <a:xfrm rot="16200000">
              <a:off x="720182" y="2116602"/>
              <a:ext cx="1575446" cy="896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latin typeface="Arial" panose="020B0604020202020204" pitchFamily="34" charset="0"/>
                  <a:cs typeface="Arial" panose="020B0604020202020204" pitchFamily="34" charset="0"/>
                </a:rPr>
                <a:t>SRT (</a:t>
              </a:r>
              <a:r>
                <a:rPr lang="en-US" sz="2400" dirty="0" err="1" smtClean="0">
                  <a:solidFill>
                    <a:schemeClr val="bg1"/>
                  </a:solidFill>
                  <a:latin typeface="Arial" panose="020B0604020202020204" pitchFamily="34" charset="0"/>
                  <a:cs typeface="Arial" panose="020B0604020202020204" pitchFamily="34" charset="0"/>
                </a:rPr>
                <a:t>ms</a:t>
              </a:r>
              <a:r>
                <a:rPr lang="en-US" sz="2400" dirty="0" smtClean="0">
                  <a:solidFill>
                    <a:schemeClr val="bg1"/>
                  </a:solidFill>
                  <a:latin typeface="Arial" panose="020B0604020202020204" pitchFamily="34" charset="0"/>
                  <a:cs typeface="Arial" panose="020B0604020202020204" pitchFamily="34" charset="0"/>
                </a:rPr>
                <a:t>)</a:t>
              </a:r>
              <a:endParaRPr lang="en-US" sz="2400"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1893021" y="3514925"/>
              <a:ext cx="426969" cy="461665"/>
            </a:xfrm>
            <a:prstGeom prst="rect">
              <a:avLst/>
            </a:prstGeom>
            <a:solidFill>
              <a:schemeClr val="tx1"/>
            </a:solidFill>
          </p:spPr>
          <p:txBody>
            <a:bodyPr wrap="square" rtlCol="0">
              <a:spAutoFit/>
            </a:bodyPr>
            <a:lstStyle/>
            <a:p>
              <a:r>
                <a:rPr lang="en-US" sz="2400" dirty="0" smtClean="0">
                  <a:solidFill>
                    <a:schemeClr val="bg1"/>
                  </a:solidFill>
                  <a:latin typeface="Arial" panose="020B0604020202020204" pitchFamily="34" charset="0"/>
                  <a:cs typeface="Arial" panose="020B0604020202020204" pitchFamily="34" charset="0"/>
                </a:rPr>
                <a:t>M</a:t>
              </a:r>
              <a:endParaRPr lang="en-US" sz="2400" dirty="0">
                <a:solidFill>
                  <a:schemeClr val="bg1"/>
                </a:solidFill>
                <a:latin typeface="Arial" panose="020B0604020202020204" pitchFamily="34" charset="0"/>
                <a:cs typeface="Arial" panose="020B0604020202020204" pitchFamily="34" charset="0"/>
              </a:endParaRPr>
            </a:p>
          </p:txBody>
        </p:sp>
        <p:sp>
          <p:nvSpPr>
            <p:cNvPr id="32" name="TextBox 31"/>
            <p:cNvSpPr txBox="1"/>
            <p:nvPr/>
          </p:nvSpPr>
          <p:spPr>
            <a:xfrm>
              <a:off x="3109572" y="3548538"/>
              <a:ext cx="426969" cy="461665"/>
            </a:xfrm>
            <a:prstGeom prst="rect">
              <a:avLst/>
            </a:prstGeom>
            <a:solidFill>
              <a:schemeClr val="tx1"/>
            </a:solidFill>
          </p:spPr>
          <p:txBody>
            <a:bodyPr wrap="square" rtlCol="0">
              <a:spAutoFit/>
            </a:bodyPr>
            <a:lstStyle/>
            <a:p>
              <a:r>
                <a:rPr lang="en-US" sz="2400" dirty="0" smtClean="0">
                  <a:solidFill>
                    <a:schemeClr val="bg1"/>
                  </a:solidFill>
                  <a:latin typeface="Arial" panose="020B0604020202020204" pitchFamily="34" charset="0"/>
                  <a:cs typeface="Arial" panose="020B0604020202020204" pitchFamily="34" charset="0"/>
                </a:rPr>
                <a:t>T</a:t>
              </a:r>
              <a:endParaRPr lang="en-US" sz="2400" dirty="0">
                <a:solidFill>
                  <a:schemeClr val="bg1"/>
                </a:solidFill>
                <a:latin typeface="Arial" panose="020B0604020202020204" pitchFamily="34" charset="0"/>
                <a:cs typeface="Arial" panose="020B0604020202020204" pitchFamily="34" charset="0"/>
              </a:endParaRPr>
            </a:p>
          </p:txBody>
        </p:sp>
        <p:sp>
          <p:nvSpPr>
            <p:cNvPr id="34" name="TextBox 33"/>
            <p:cNvSpPr txBox="1"/>
            <p:nvPr/>
          </p:nvSpPr>
          <p:spPr>
            <a:xfrm>
              <a:off x="4431768" y="3514925"/>
              <a:ext cx="426969" cy="461665"/>
            </a:xfrm>
            <a:prstGeom prst="rect">
              <a:avLst/>
            </a:prstGeom>
            <a:solidFill>
              <a:schemeClr val="tx1"/>
            </a:solidFill>
          </p:spPr>
          <p:txBody>
            <a:bodyPr wrap="square" rtlCol="0">
              <a:spAutoFit/>
            </a:bodyPr>
            <a:lstStyle/>
            <a:p>
              <a:r>
                <a:rPr lang="en-US" sz="2400" dirty="0">
                  <a:solidFill>
                    <a:schemeClr val="bg1"/>
                  </a:solidFill>
                  <a:latin typeface="Arial" panose="020B0604020202020204" pitchFamily="34" charset="0"/>
                  <a:cs typeface="Arial" panose="020B0604020202020204" pitchFamily="34" charset="0"/>
                </a:rPr>
                <a:t>W</a:t>
              </a:r>
              <a:endParaRPr lang="en-US" sz="2400"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5721258" y="3527370"/>
              <a:ext cx="601825" cy="461665"/>
            </a:xfrm>
            <a:prstGeom prst="rect">
              <a:avLst/>
            </a:prstGeom>
            <a:solidFill>
              <a:schemeClr val="tx1"/>
            </a:solidFill>
          </p:spPr>
          <p:txBody>
            <a:bodyPr wrap="square" rtlCol="0">
              <a:spAutoFit/>
            </a:bodyPr>
            <a:lstStyle/>
            <a:p>
              <a:r>
                <a:rPr lang="en-US" sz="2400" dirty="0" err="1" smtClean="0">
                  <a:solidFill>
                    <a:schemeClr val="bg1"/>
                  </a:solidFill>
                  <a:latin typeface="Arial" panose="020B0604020202020204" pitchFamily="34" charset="0"/>
                  <a:cs typeface="Arial" panose="020B0604020202020204" pitchFamily="34" charset="0"/>
                </a:rPr>
                <a:t>Th</a:t>
              </a:r>
              <a:endParaRPr lang="en-US" sz="2400"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7017738" y="3548012"/>
              <a:ext cx="426969" cy="461665"/>
            </a:xfrm>
            <a:prstGeom prst="rect">
              <a:avLst/>
            </a:prstGeom>
            <a:solidFill>
              <a:schemeClr val="tx1"/>
            </a:solidFill>
          </p:spPr>
          <p:txBody>
            <a:bodyPr wrap="square" rtlCol="0">
              <a:spAutoFit/>
            </a:bodyPr>
            <a:lstStyle/>
            <a:p>
              <a:r>
                <a:rPr lang="en-US" sz="2400" dirty="0" smtClean="0">
                  <a:solidFill>
                    <a:schemeClr val="bg1"/>
                  </a:solidFill>
                  <a:latin typeface="Arial" panose="020B0604020202020204" pitchFamily="34" charset="0"/>
                  <a:cs typeface="Arial" panose="020B0604020202020204" pitchFamily="34" charset="0"/>
                </a:rPr>
                <a:t>F</a:t>
              </a:r>
              <a:endParaRPr lang="en-US" sz="2400" dirty="0">
                <a:solidFill>
                  <a:schemeClr val="bg1"/>
                </a:solidFill>
                <a:latin typeface="Arial" panose="020B0604020202020204" pitchFamily="34" charset="0"/>
                <a:cs typeface="Arial" panose="020B0604020202020204" pitchFamily="34" charset="0"/>
              </a:endParaRPr>
            </a:p>
          </p:txBody>
        </p:sp>
        <p:sp>
          <p:nvSpPr>
            <p:cNvPr id="37" name="TextBox 36"/>
            <p:cNvSpPr txBox="1"/>
            <p:nvPr/>
          </p:nvSpPr>
          <p:spPr>
            <a:xfrm>
              <a:off x="8336697" y="3540622"/>
              <a:ext cx="426969" cy="461665"/>
            </a:xfrm>
            <a:prstGeom prst="rect">
              <a:avLst/>
            </a:prstGeom>
            <a:solidFill>
              <a:schemeClr val="tx1"/>
            </a:solidFill>
          </p:spPr>
          <p:txBody>
            <a:bodyPr wrap="square" rtlCol="0">
              <a:spAutoFit/>
            </a:bodyPr>
            <a:lstStyle/>
            <a:p>
              <a:r>
                <a:rPr lang="en-US" sz="2400" dirty="0" smtClean="0">
                  <a:solidFill>
                    <a:schemeClr val="bg1"/>
                  </a:solidFill>
                  <a:latin typeface="Arial" panose="020B0604020202020204" pitchFamily="34" charset="0"/>
                  <a:cs typeface="Arial" panose="020B0604020202020204" pitchFamily="34" charset="0"/>
                </a:rPr>
                <a:t>S</a:t>
              </a:r>
              <a:endParaRPr lang="en-US" sz="2400" dirty="0">
                <a:solidFill>
                  <a:schemeClr val="bg1"/>
                </a:solidFill>
                <a:latin typeface="Arial" panose="020B0604020202020204" pitchFamily="34" charset="0"/>
                <a:cs typeface="Arial" panose="020B0604020202020204" pitchFamily="34" charset="0"/>
              </a:endParaRPr>
            </a:p>
          </p:txBody>
        </p:sp>
        <p:sp>
          <p:nvSpPr>
            <p:cNvPr id="38" name="TextBox 37"/>
            <p:cNvSpPr txBox="1"/>
            <p:nvPr/>
          </p:nvSpPr>
          <p:spPr>
            <a:xfrm>
              <a:off x="9616051" y="3548012"/>
              <a:ext cx="588125" cy="461665"/>
            </a:xfrm>
            <a:prstGeom prst="rect">
              <a:avLst/>
            </a:prstGeom>
            <a:solidFill>
              <a:schemeClr val="tx1"/>
            </a:solidFill>
          </p:spPr>
          <p:txBody>
            <a:bodyPr wrap="square" rtlCol="0">
              <a:spAutoFit/>
            </a:bodyPr>
            <a:lstStyle/>
            <a:p>
              <a:r>
                <a:rPr lang="en-US" sz="2400" dirty="0" smtClean="0">
                  <a:solidFill>
                    <a:schemeClr val="bg1"/>
                  </a:solidFill>
                  <a:latin typeface="Arial" panose="020B0604020202020204" pitchFamily="34" charset="0"/>
                  <a:cs typeface="Arial" panose="020B0604020202020204" pitchFamily="34" charset="0"/>
                </a:rPr>
                <a:t>Su</a:t>
              </a:r>
              <a:endParaRPr lang="en-US" sz="2400" dirty="0">
                <a:solidFill>
                  <a:schemeClr val="bg1"/>
                </a:solidFill>
                <a:latin typeface="Arial" panose="020B0604020202020204" pitchFamily="34" charset="0"/>
                <a:cs typeface="Arial" panose="020B0604020202020204" pitchFamily="34" charset="0"/>
              </a:endParaRPr>
            </a:p>
          </p:txBody>
        </p:sp>
      </p:grpSp>
      <p:grpSp>
        <p:nvGrpSpPr>
          <p:cNvPr id="12" name="Group 11"/>
          <p:cNvGrpSpPr/>
          <p:nvPr/>
        </p:nvGrpSpPr>
        <p:grpSpPr>
          <a:xfrm>
            <a:off x="2042351" y="1404317"/>
            <a:ext cx="9161897" cy="5521681"/>
            <a:chOff x="2042351" y="1404317"/>
            <a:chExt cx="9161897" cy="5521681"/>
          </a:xfrm>
        </p:grpSpPr>
        <p:grpSp>
          <p:nvGrpSpPr>
            <p:cNvPr id="6" name="Group 5"/>
            <p:cNvGrpSpPr/>
            <p:nvPr/>
          </p:nvGrpSpPr>
          <p:grpSpPr>
            <a:xfrm>
              <a:off x="2042351" y="1404317"/>
              <a:ext cx="9161897" cy="2083148"/>
              <a:chOff x="1573065" y="1402173"/>
              <a:chExt cx="9161897" cy="2083148"/>
            </a:xfrm>
          </p:grpSpPr>
          <p:sp>
            <p:nvSpPr>
              <p:cNvPr id="3" name="Rectangle 2"/>
              <p:cNvSpPr/>
              <p:nvPr/>
            </p:nvSpPr>
            <p:spPr>
              <a:xfrm>
                <a:off x="2448531" y="1402173"/>
                <a:ext cx="697650" cy="2083148"/>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802226" y="1402173"/>
                <a:ext cx="662571" cy="2083148"/>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054082" y="1402173"/>
                <a:ext cx="728479" cy="2083148"/>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376627" y="1402173"/>
                <a:ext cx="697887" cy="2075275"/>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690461" y="1407265"/>
                <a:ext cx="3044501" cy="2078055"/>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573065" y="1404640"/>
                <a:ext cx="301421" cy="2080681"/>
              </a:xfrm>
              <a:prstGeom prst="rect">
                <a:avLst/>
              </a:prstGeom>
              <a:solidFill>
                <a:schemeClr val="tx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3482651" y="4127181"/>
              <a:ext cx="4854046" cy="2798817"/>
              <a:chOff x="6571446" y="4086040"/>
              <a:chExt cx="4854046" cy="2798817"/>
            </a:xfrm>
          </p:grpSpPr>
          <p:grpSp>
            <p:nvGrpSpPr>
              <p:cNvPr id="39" name="Group 38"/>
              <p:cNvGrpSpPr/>
              <p:nvPr/>
            </p:nvGrpSpPr>
            <p:grpSpPr>
              <a:xfrm>
                <a:off x="6571446" y="4086040"/>
                <a:ext cx="4854046" cy="2798817"/>
                <a:chOff x="7164398" y="1196985"/>
                <a:chExt cx="4854046" cy="2798817"/>
              </a:xfrm>
            </p:grpSpPr>
            <p:grpSp>
              <p:nvGrpSpPr>
                <p:cNvPr id="45" name="Group 44"/>
                <p:cNvGrpSpPr/>
                <p:nvPr/>
              </p:nvGrpSpPr>
              <p:grpSpPr>
                <a:xfrm>
                  <a:off x="8280400" y="1196985"/>
                  <a:ext cx="3738044" cy="2798817"/>
                  <a:chOff x="8470900" y="1201105"/>
                  <a:chExt cx="3738044" cy="2798817"/>
                </a:xfrm>
              </p:grpSpPr>
              <p:cxnSp>
                <p:nvCxnSpPr>
                  <p:cNvPr id="48" name="Straight Arrow Connector 47"/>
                  <p:cNvCxnSpPr/>
                  <p:nvPr/>
                </p:nvCxnSpPr>
                <p:spPr>
                  <a:xfrm flipH="1" flipV="1">
                    <a:off x="8470900" y="1201105"/>
                    <a:ext cx="3978" cy="22936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943200" y="2849839"/>
                    <a:ext cx="1158424" cy="63430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0679121" y="2137009"/>
                    <a:ext cx="1135187" cy="1357702"/>
                  </a:xfrm>
                  <a:prstGeom prst="rect">
                    <a:avLst/>
                  </a:prstGeom>
                  <a:solidFill>
                    <a:schemeClr val="tx1">
                      <a:lumMod val="7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p:nvPr/>
                </p:nvCxnSpPr>
                <p:spPr>
                  <a:xfrm>
                    <a:off x="8470900" y="3494710"/>
                    <a:ext cx="3738044" cy="5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9034271" y="3505273"/>
                    <a:ext cx="1001510" cy="461665"/>
                  </a:xfrm>
                  <a:prstGeom prst="rect">
                    <a:avLst/>
                  </a:prstGeom>
                  <a:noFill/>
                </p:spPr>
                <p:txBody>
                  <a:bodyPr wrap="square" rtlCol="0">
                    <a:spAutoFit/>
                  </a:bodyPr>
                  <a:lstStyle/>
                  <a:p>
                    <a:pPr algn="r"/>
                    <a:r>
                      <a:rPr lang="en-US" sz="2400" dirty="0" smtClean="0"/>
                      <a:t>peak</a:t>
                    </a:r>
                    <a:endParaRPr lang="en-US" sz="2400" dirty="0"/>
                  </a:p>
                </p:txBody>
              </p:sp>
              <p:sp>
                <p:nvSpPr>
                  <p:cNvPr id="53" name="TextBox 52"/>
                  <p:cNvSpPr txBox="1"/>
                  <p:nvPr/>
                </p:nvSpPr>
                <p:spPr>
                  <a:xfrm>
                    <a:off x="10210800" y="3538257"/>
                    <a:ext cx="1851926" cy="461665"/>
                  </a:xfrm>
                  <a:prstGeom prst="rect">
                    <a:avLst/>
                  </a:prstGeom>
                  <a:noFill/>
                </p:spPr>
                <p:txBody>
                  <a:bodyPr wrap="square" rtlCol="0">
                    <a:spAutoFit/>
                  </a:bodyPr>
                  <a:lstStyle/>
                  <a:p>
                    <a:pPr algn="r"/>
                    <a:r>
                      <a:rPr lang="en-US" sz="2400" dirty="0"/>
                      <a:t>o</a:t>
                    </a:r>
                    <a:r>
                      <a:rPr lang="en-US" sz="2400" dirty="0" smtClean="0"/>
                      <a:t>ff-peak</a:t>
                    </a:r>
                    <a:endParaRPr lang="en-US" sz="2400" dirty="0"/>
                  </a:p>
                </p:txBody>
              </p:sp>
            </p:grpSp>
            <p:sp>
              <p:nvSpPr>
                <p:cNvPr id="46" name="TextBox 45"/>
                <p:cNvSpPr txBox="1"/>
                <p:nvPr/>
              </p:nvSpPr>
              <p:spPr>
                <a:xfrm>
                  <a:off x="7164398" y="1322685"/>
                  <a:ext cx="1035739" cy="461665"/>
                </a:xfrm>
                <a:prstGeom prst="rect">
                  <a:avLst/>
                </a:prstGeom>
                <a:noFill/>
              </p:spPr>
              <p:txBody>
                <a:bodyPr wrap="square" rtlCol="0">
                  <a:spAutoFit/>
                </a:bodyPr>
                <a:lstStyle/>
                <a:p>
                  <a:pPr algn="r"/>
                  <a:r>
                    <a:rPr lang="en-US" sz="2400" dirty="0" smtClean="0">
                      <a:latin typeface="Arial" panose="020B0604020202020204" pitchFamily="34" charset="0"/>
                      <a:cs typeface="Arial" panose="020B0604020202020204" pitchFamily="34" charset="0"/>
                    </a:rPr>
                    <a:t>200+t</a:t>
                  </a:r>
                  <a:endParaRPr lang="en-US" sz="2400" dirty="0" smtClean="0">
                    <a:latin typeface="Arial" panose="020B0604020202020204" pitchFamily="34" charset="0"/>
                    <a:cs typeface="Arial" panose="020B0604020202020204" pitchFamily="34" charset="0"/>
                  </a:endParaRPr>
                </a:p>
              </p:txBody>
            </p:sp>
            <p:sp>
              <p:nvSpPr>
                <p:cNvPr id="47" name="TextBox 46"/>
                <p:cNvSpPr txBox="1"/>
                <p:nvPr/>
              </p:nvSpPr>
              <p:spPr>
                <a:xfrm>
                  <a:off x="7300389" y="3249195"/>
                  <a:ext cx="900042" cy="461665"/>
                </a:xfrm>
                <a:prstGeom prst="rect">
                  <a:avLst/>
                </a:prstGeom>
                <a:noFill/>
              </p:spPr>
              <p:txBody>
                <a:bodyPr wrap="square" rtlCol="0">
                  <a:spAutoFit/>
                </a:bodyPr>
                <a:lstStyle/>
                <a:p>
                  <a:pPr algn="r"/>
                  <a:r>
                    <a:rPr lang="en-US" sz="2400" dirty="0" smtClean="0">
                      <a:latin typeface="Arial" panose="020B0604020202020204" pitchFamily="34" charset="0"/>
                      <a:cs typeface="Arial" panose="020B0604020202020204" pitchFamily="34" charset="0"/>
                    </a:rPr>
                    <a:t>t</a:t>
                  </a:r>
                  <a:endParaRPr lang="en-US" sz="2400" dirty="0" smtClean="0">
                    <a:latin typeface="Arial" panose="020B0604020202020204" pitchFamily="34" charset="0"/>
                    <a:cs typeface="Arial" panose="020B0604020202020204" pitchFamily="34" charset="0"/>
                  </a:endParaRPr>
                </a:p>
              </p:txBody>
            </p:sp>
          </p:grpSp>
          <p:sp>
            <p:nvSpPr>
              <p:cNvPr id="5" name="TextBox 4"/>
              <p:cNvSpPr txBox="1"/>
              <p:nvPr/>
            </p:nvSpPr>
            <p:spPr>
              <a:xfrm rot="16200000">
                <a:off x="6407582" y="5192660"/>
                <a:ext cx="1597681" cy="492443"/>
              </a:xfrm>
              <a:prstGeom prst="rect">
                <a:avLst/>
              </a:prstGeom>
              <a:noFill/>
            </p:spPr>
            <p:txBody>
              <a:bodyPr wrap="none" rtlCol="0">
                <a:spAutoFit/>
              </a:bodyPr>
              <a:lstStyle/>
              <a:p>
                <a:r>
                  <a:rPr lang="en-US" sz="2600" dirty="0" smtClean="0">
                    <a:latin typeface="Arial" panose="020B0604020202020204" pitchFamily="34" charset="0"/>
                    <a:cs typeface="Arial" panose="020B0604020202020204" pitchFamily="34" charset="0"/>
                  </a:rPr>
                  <a:t>SRT (</a:t>
                </a:r>
                <a:r>
                  <a:rPr lang="en-US" sz="2600" dirty="0" err="1" smtClean="0">
                    <a:latin typeface="Arial" panose="020B0604020202020204" pitchFamily="34" charset="0"/>
                    <a:cs typeface="Arial" panose="020B0604020202020204" pitchFamily="34" charset="0"/>
                  </a:rPr>
                  <a:t>ms</a:t>
                </a:r>
                <a:r>
                  <a:rPr lang="en-US" sz="2600" dirty="0" smtClean="0">
                    <a:latin typeface="Arial" panose="020B0604020202020204" pitchFamily="34" charset="0"/>
                    <a:cs typeface="Arial" panose="020B0604020202020204" pitchFamily="34" charset="0"/>
                  </a:rPr>
                  <a:t>)</a:t>
                </a:r>
                <a:endParaRPr lang="en-US" sz="2600" dirty="0">
                  <a:latin typeface="Arial" panose="020B0604020202020204" pitchFamily="34" charset="0"/>
                  <a:cs typeface="Arial" panose="020B060402020202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work</a:t>
            </a:r>
            <a:endParaRPr lang="en-US" dirty="0"/>
          </a:p>
        </p:txBody>
      </p:sp>
      <p:sp>
        <p:nvSpPr>
          <p:cNvPr id="3" name="Content Placeholder 2"/>
          <p:cNvSpPr>
            <a:spLocks noGrp="1"/>
          </p:cNvSpPr>
          <p:nvPr>
            <p:ph idx="1"/>
          </p:nvPr>
        </p:nvSpPr>
        <p:spPr>
          <a:xfrm>
            <a:off x="452363" y="1937681"/>
            <a:ext cx="9609844" cy="4383508"/>
          </a:xfrm>
        </p:spPr>
        <p:txBody>
          <a:bodyPr>
            <a:normAutofit/>
          </a:bodyPr>
          <a:lstStyle/>
          <a:p>
            <a:pPr marL="914400" lvl="2" indent="0">
              <a:buNone/>
            </a:pPr>
            <a:endParaRPr lang="en-US" dirty="0" smtClean="0"/>
          </a:p>
          <a:p>
            <a:pPr lvl="2"/>
            <a:endParaRPr lang="en-US" dirty="0"/>
          </a:p>
        </p:txBody>
      </p:sp>
      <p:sp>
        <p:nvSpPr>
          <p:cNvPr id="6" name="Content Placeholder 2"/>
          <p:cNvSpPr txBox="1"/>
          <p:nvPr/>
        </p:nvSpPr>
        <p:spPr>
          <a:xfrm>
            <a:off x="646111" y="1937681"/>
            <a:ext cx="11309329" cy="279150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r>
              <a:rPr lang="en-US" sz="3000" dirty="0" smtClean="0"/>
              <a:t>Explaining systemic SRT variation</a:t>
            </a:r>
            <a:endParaRPr lang="en-US" sz="3000" dirty="0" smtClean="0"/>
          </a:p>
          <a:p>
            <a:endParaRPr lang="en-US" sz="3000" dirty="0"/>
          </a:p>
          <a:p>
            <a:r>
              <a:rPr lang="en-US" sz="3000" dirty="0" smtClean="0"/>
              <a:t>Identify SRT anomalies</a:t>
            </a:r>
            <a:endParaRPr lang="en-US" sz="3000" dirty="0" smtClean="0"/>
          </a:p>
          <a:p>
            <a:endParaRPr lang="en-US" sz="3000" dirty="0"/>
          </a:p>
          <a:p>
            <a:r>
              <a:rPr lang="en-US" sz="3000" dirty="0" smtClean="0">
                <a:solidFill>
                  <a:schemeClr val="tx2">
                    <a:lumMod val="75000"/>
                  </a:schemeClr>
                </a:solidFill>
              </a:rPr>
              <a:t>Root cause localization </a:t>
            </a:r>
            <a:endParaRPr lang="en-US" sz="3000" dirty="0" smtClean="0">
              <a:solidFill>
                <a:schemeClr val="tx2">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95" y="452755"/>
            <a:ext cx="10181590" cy="1400810"/>
          </a:xfrm>
        </p:spPr>
        <p:txBody>
          <a:bodyPr/>
          <a:lstStyle/>
          <a:p>
            <a:r>
              <a:rPr lang="en-US" dirty="0" smtClean="0">
                <a:sym typeface="+mn-ea"/>
              </a:rPr>
              <a:t>Infrastructure of a large Web service</a:t>
            </a:r>
            <a:br>
              <a:rPr lang="en-US" dirty="0" smtClean="0"/>
            </a:br>
            <a:endParaRPr lang="en-US" dirty="0"/>
          </a:p>
        </p:txBody>
      </p:sp>
      <p:sp>
        <p:nvSpPr>
          <p:cNvPr id="3" name="Content Placeholder 2"/>
          <p:cNvSpPr>
            <a:spLocks noGrp="1"/>
          </p:cNvSpPr>
          <p:nvPr>
            <p:ph idx="1"/>
          </p:nvPr>
        </p:nvSpPr>
        <p:spPr>
          <a:xfrm>
            <a:off x="495300" y="1853565"/>
            <a:ext cx="3921125" cy="3930650"/>
          </a:xfrm>
        </p:spPr>
        <p:txBody>
          <a:bodyPr>
            <a:normAutofit/>
          </a:bodyPr>
          <a:lstStyle/>
          <a:p>
            <a:pPr marL="342900" lvl="1" indent="-342900"/>
            <a:r>
              <a:rPr lang="en-US" sz="3000" dirty="0" smtClean="0"/>
              <a:t> Data centers</a:t>
            </a:r>
            <a:endParaRPr lang="en-US" sz="3000" dirty="0" smtClean="0"/>
          </a:p>
          <a:p>
            <a:pPr marL="800100" lvl="2" indent="-342900"/>
            <a:r>
              <a:rPr lang="en-US" sz="2665" dirty="0" smtClean="0"/>
              <a:t> tier-1 server</a:t>
            </a:r>
            <a:endParaRPr lang="en-US" sz="2665" dirty="0" smtClean="0"/>
          </a:p>
          <a:p>
            <a:pPr marL="800100" lvl="2" indent="-342900"/>
            <a:r>
              <a:rPr lang="en-US" sz="2665" dirty="0" smtClean="0"/>
              <a:t>tier-2 servers</a:t>
            </a:r>
            <a:endParaRPr lang="en-US" sz="2665" dirty="0" smtClean="0"/>
          </a:p>
          <a:p>
            <a:pPr marL="342900" lvl="1" indent="-342900"/>
            <a:endParaRPr lang="en-US" sz="3000" dirty="0" smtClean="0"/>
          </a:p>
          <a:p>
            <a:pPr marL="342900" lvl="1" indent="-342900"/>
            <a:r>
              <a:rPr lang="en-US" sz="3000" dirty="0" smtClean="0"/>
              <a:t>CDN</a:t>
            </a:r>
            <a:endParaRPr lang="en-US" sz="3000" dirty="0" smtClean="0"/>
          </a:p>
          <a:p>
            <a:pPr marL="342900" lvl="1" indent="-342900"/>
            <a:endParaRPr lang="en-US" sz="2600" dirty="0" smtClean="0"/>
          </a:p>
          <a:p>
            <a:pPr marL="342900" lvl="1" indent="-342900"/>
            <a:endParaRPr lang="en-US" sz="2600" i="1" dirty="0" smtClean="0">
              <a:latin typeface="Cambria Math" panose="02040503050406030204" pitchFamily="18" charset="0"/>
            </a:endParaRPr>
          </a:p>
          <a:p>
            <a:pPr marL="342900" lvl="1" indent="-342900"/>
            <a:endParaRPr lang="en-US" sz="2600" i="1" dirty="0" smtClean="0">
              <a:latin typeface="Cambria Math" panose="02040503050406030204" pitchFamily="18" charset="0"/>
            </a:endParaRPr>
          </a:p>
          <a:p>
            <a:pPr marL="0" lvl="1" indent="0">
              <a:buNone/>
            </a:pPr>
            <a:endParaRPr lang="en-US" sz="2600" dirty="0"/>
          </a:p>
          <a:p>
            <a:pPr lvl="1"/>
            <a:endParaRPr lang="en-US" dirty="0" smtClean="0"/>
          </a:p>
          <a:p>
            <a:endParaRPr lang="en-US" dirty="0"/>
          </a:p>
        </p:txBody>
      </p:sp>
      <p:pic>
        <p:nvPicPr>
          <p:cNvPr id="5" name="图片 4"/>
          <p:cNvPicPr>
            <a:picLocks noChangeAspect="1"/>
          </p:cNvPicPr>
          <p:nvPr/>
        </p:nvPicPr>
        <p:blipFill>
          <a:blip r:embed="rId1"/>
          <a:stretch>
            <a:fillRect/>
          </a:stretch>
        </p:blipFill>
        <p:spPr>
          <a:xfrm>
            <a:off x="4573270" y="1929765"/>
            <a:ext cx="6738620" cy="37782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58802"/>
            <a:ext cx="9985495" cy="1400530"/>
          </a:xfrm>
        </p:spPr>
        <p:txBody>
          <a:bodyPr/>
          <a:lstStyle/>
          <a:p>
            <a:r>
              <a:rPr lang="en-US" sz="4000" dirty="0" smtClean="0"/>
              <a:t>Client- and server-side instrumentation</a:t>
            </a:r>
            <a:endParaRPr lang="en-US" sz="4000" dirty="0"/>
          </a:p>
        </p:txBody>
      </p:sp>
      <p:cxnSp>
        <p:nvCxnSpPr>
          <p:cNvPr id="6" name="Straight Connector 5"/>
          <p:cNvCxnSpPr/>
          <p:nvPr/>
        </p:nvCxnSpPr>
        <p:spPr>
          <a:xfrm>
            <a:off x="4612057" y="874026"/>
            <a:ext cx="16328" cy="5847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922549" y="901850"/>
            <a:ext cx="0" cy="5819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529542" y="2213717"/>
            <a:ext cx="2493414" cy="2926497"/>
            <a:chOff x="4529542" y="2213717"/>
            <a:chExt cx="2493414" cy="2926497"/>
          </a:xfrm>
        </p:grpSpPr>
        <p:grpSp>
          <p:nvGrpSpPr>
            <p:cNvPr id="4" name="Group 3"/>
            <p:cNvGrpSpPr/>
            <p:nvPr/>
          </p:nvGrpSpPr>
          <p:grpSpPr>
            <a:xfrm>
              <a:off x="4539271" y="2213717"/>
              <a:ext cx="2481371" cy="821159"/>
              <a:chOff x="4478914" y="2295462"/>
              <a:chExt cx="2481371" cy="821159"/>
            </a:xfrm>
          </p:grpSpPr>
          <p:sp>
            <p:nvSpPr>
              <p:cNvPr id="27" name="Parallelogram 26"/>
              <p:cNvSpPr/>
              <p:nvPr/>
            </p:nvSpPr>
            <p:spPr>
              <a:xfrm rot="20748936">
                <a:off x="4478914" y="2295462"/>
                <a:ext cx="2481371" cy="408603"/>
              </a:xfrm>
              <a:prstGeom prst="parallelogram">
                <a:avLst/>
              </a:prstGeom>
              <a:gradFill flip="none" rotWithShape="1">
                <a:gsLst>
                  <a:gs pos="0">
                    <a:schemeClr val="tx2">
                      <a:lumMod val="90000"/>
                      <a:shade val="30000"/>
                      <a:satMod val="115000"/>
                    </a:schemeClr>
                  </a:gs>
                  <a:gs pos="50000">
                    <a:schemeClr val="tx2">
                      <a:lumMod val="90000"/>
                      <a:shade val="67500"/>
                      <a:satMod val="115000"/>
                    </a:schemeClr>
                  </a:gs>
                  <a:gs pos="100000">
                    <a:schemeClr val="tx2">
                      <a:lumMod val="9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HTML header</a:t>
                </a:r>
                <a:endParaRPr lang="en-US" dirty="0"/>
              </a:p>
            </p:txBody>
          </p:sp>
          <p:sp>
            <p:nvSpPr>
              <p:cNvPr id="28" name="Parallelogram 27"/>
              <p:cNvSpPr/>
              <p:nvPr/>
            </p:nvSpPr>
            <p:spPr>
              <a:xfrm rot="20748936">
                <a:off x="4478914" y="2708018"/>
                <a:ext cx="2481371" cy="408603"/>
              </a:xfrm>
              <a:prstGeom prst="parallelogram">
                <a:avLst/>
              </a:prstGeom>
              <a:gradFill flip="none" rotWithShape="1">
                <a:gsLst>
                  <a:gs pos="0">
                    <a:schemeClr val="tx2">
                      <a:lumMod val="90000"/>
                      <a:shade val="30000"/>
                      <a:satMod val="115000"/>
                    </a:schemeClr>
                  </a:gs>
                  <a:gs pos="50000">
                    <a:schemeClr val="tx2">
                      <a:lumMod val="90000"/>
                      <a:shade val="67500"/>
                      <a:satMod val="115000"/>
                    </a:schemeClr>
                  </a:gs>
                  <a:gs pos="100000">
                    <a:schemeClr val="tx2">
                      <a:lumMod val="9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Brand header</a:t>
                </a:r>
                <a:endParaRPr lang="en-US" dirty="0"/>
              </a:p>
            </p:txBody>
          </p:sp>
        </p:grpSp>
        <p:grpSp>
          <p:nvGrpSpPr>
            <p:cNvPr id="5" name="Group 4"/>
            <p:cNvGrpSpPr/>
            <p:nvPr/>
          </p:nvGrpSpPr>
          <p:grpSpPr>
            <a:xfrm>
              <a:off x="4529542" y="3438781"/>
              <a:ext cx="2491100" cy="826493"/>
              <a:chOff x="4469185" y="3520526"/>
              <a:chExt cx="2491100" cy="826493"/>
            </a:xfrm>
          </p:grpSpPr>
          <p:sp>
            <p:nvSpPr>
              <p:cNvPr id="16" name="Parallelogram 15"/>
              <p:cNvSpPr/>
              <p:nvPr/>
            </p:nvSpPr>
            <p:spPr>
              <a:xfrm rot="20748936">
                <a:off x="4469185" y="3938416"/>
                <a:ext cx="2481371" cy="408603"/>
              </a:xfrm>
              <a:prstGeom prst="parallelogram">
                <a:avLst/>
              </a:prstGeom>
              <a:gradFill flip="none" rotWithShape="1">
                <a:gsLst>
                  <a:gs pos="0">
                    <a:schemeClr val="tx2">
                      <a:lumMod val="90000"/>
                      <a:shade val="30000"/>
                      <a:satMod val="115000"/>
                    </a:schemeClr>
                  </a:gs>
                  <a:gs pos="50000">
                    <a:schemeClr val="tx2">
                      <a:lumMod val="90000"/>
                      <a:shade val="67500"/>
                      <a:satMod val="115000"/>
                    </a:schemeClr>
                  </a:gs>
                  <a:gs pos="100000">
                    <a:schemeClr val="tx2">
                      <a:lumMod val="9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BoP</a:t>
                </a:r>
                <a:r>
                  <a:rPr lang="en-US" dirty="0" smtClean="0"/>
                  <a:t> scripts</a:t>
                </a:r>
                <a:endParaRPr lang="en-US" dirty="0"/>
              </a:p>
            </p:txBody>
          </p:sp>
          <p:sp>
            <p:nvSpPr>
              <p:cNvPr id="29" name="Parallelogram 28"/>
              <p:cNvSpPr/>
              <p:nvPr/>
            </p:nvSpPr>
            <p:spPr>
              <a:xfrm rot="20748936">
                <a:off x="4478914" y="3520526"/>
                <a:ext cx="2481371" cy="408603"/>
              </a:xfrm>
              <a:prstGeom prst="parallelogram">
                <a:avLst/>
              </a:prstGeom>
              <a:gradFill flip="none" rotWithShape="1">
                <a:gsLst>
                  <a:gs pos="0">
                    <a:schemeClr val="tx2">
                      <a:lumMod val="90000"/>
                      <a:shade val="30000"/>
                      <a:satMod val="115000"/>
                    </a:schemeClr>
                  </a:gs>
                  <a:gs pos="50000">
                    <a:schemeClr val="tx2">
                      <a:lumMod val="90000"/>
                      <a:shade val="67500"/>
                      <a:satMod val="115000"/>
                    </a:schemeClr>
                  </a:gs>
                  <a:gs pos="100000">
                    <a:schemeClr val="tx2">
                      <a:lumMod val="9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Query results</a:t>
                </a:r>
                <a:endParaRPr lang="en-US" dirty="0"/>
              </a:p>
            </p:txBody>
          </p:sp>
        </p:grpSp>
        <p:sp>
          <p:nvSpPr>
            <p:cNvPr id="30" name="Parallelogram 29"/>
            <p:cNvSpPr/>
            <p:nvPr/>
          </p:nvSpPr>
          <p:spPr>
            <a:xfrm rot="20748936">
              <a:off x="4541585" y="4731611"/>
              <a:ext cx="2481371" cy="408603"/>
            </a:xfrm>
            <a:prstGeom prst="parallelogram">
              <a:avLst/>
            </a:prstGeom>
            <a:gradFill flip="none" rotWithShape="1">
              <a:gsLst>
                <a:gs pos="0">
                  <a:schemeClr val="tx2">
                    <a:lumMod val="90000"/>
                    <a:shade val="30000"/>
                    <a:satMod val="115000"/>
                  </a:schemeClr>
                </a:gs>
                <a:gs pos="50000">
                  <a:schemeClr val="tx2">
                    <a:lumMod val="90000"/>
                    <a:shade val="67500"/>
                    <a:satMod val="115000"/>
                  </a:schemeClr>
                </a:gs>
                <a:gs pos="100000">
                  <a:schemeClr val="tx2">
                    <a:lumMod val="9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Embedded images</a:t>
              </a:r>
              <a:endParaRPr lang="en-US" sz="1500" dirty="0"/>
            </a:p>
          </p:txBody>
        </p:sp>
      </p:grpSp>
      <p:grpSp>
        <p:nvGrpSpPr>
          <p:cNvPr id="36" name="Group 35"/>
          <p:cNvGrpSpPr/>
          <p:nvPr/>
        </p:nvGrpSpPr>
        <p:grpSpPr>
          <a:xfrm>
            <a:off x="4628385" y="993838"/>
            <a:ext cx="2294164" cy="565494"/>
            <a:chOff x="947057" y="1500131"/>
            <a:chExt cx="2294164" cy="565494"/>
          </a:xfrm>
        </p:grpSpPr>
        <p:cxnSp>
          <p:nvCxnSpPr>
            <p:cNvPr id="9" name="Straight Arrow Connector 8"/>
            <p:cNvCxnSpPr/>
            <p:nvPr/>
          </p:nvCxnSpPr>
          <p:spPr>
            <a:xfrm>
              <a:off x="947057" y="1650121"/>
              <a:ext cx="2294164" cy="4155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656560">
              <a:off x="1693868" y="1500131"/>
              <a:ext cx="990600" cy="375614"/>
            </a:xfrm>
            <a:prstGeom prst="rect">
              <a:avLst/>
            </a:prstGeom>
            <a:noFill/>
          </p:spPr>
          <p:txBody>
            <a:bodyPr wrap="square" rtlCol="0">
              <a:spAutoFit/>
            </a:bodyPr>
            <a:lstStyle/>
            <a:p>
              <a:r>
                <a:rPr lang="en-US" dirty="0" smtClean="0"/>
                <a:t>query</a:t>
              </a:r>
              <a:endParaRPr lang="en-US" dirty="0"/>
            </a:p>
          </p:txBody>
        </p:sp>
      </p:grpSp>
      <p:grpSp>
        <p:nvGrpSpPr>
          <p:cNvPr id="57" name="Group 56"/>
          <p:cNvGrpSpPr/>
          <p:nvPr/>
        </p:nvGrpSpPr>
        <p:grpSpPr>
          <a:xfrm>
            <a:off x="3926381" y="1143828"/>
            <a:ext cx="592773" cy="1344031"/>
            <a:chOff x="245053" y="1650121"/>
            <a:chExt cx="592773" cy="1344031"/>
          </a:xfrm>
        </p:grpSpPr>
        <mc:AlternateContent xmlns:mc="http://schemas.openxmlformats.org/markup-compatibility/2006">
          <mc:Choice xmlns:a14="http://schemas.microsoft.com/office/drawing/2010/main" Requires="a14">
            <p:sp>
              <p:nvSpPr>
                <p:cNvPr id="38" name="TextBox 37"/>
                <p:cNvSpPr txBox="1"/>
                <p:nvPr/>
              </p:nvSpPr>
              <p:spPr>
                <a:xfrm>
                  <a:off x="245053" y="2131691"/>
                  <a:ext cx="359009"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𝑓𝑠</m:t>
                            </m:r>
                          </m:sub>
                        </m:sSub>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245053" y="2131691"/>
                  <a:ext cx="359009" cy="299249"/>
                </a:xfrm>
                <a:prstGeom prst="rect">
                  <a:avLst/>
                </a:prstGeom>
                <a:blipFill rotWithShape="0">
                  <a:blip r:embed="rId1"/>
                  <a:stretch>
                    <a:fillRect l="-13559" r="-10169" b="-28571"/>
                  </a:stretch>
                </a:blipFill>
              </p:spPr>
              <p:txBody>
                <a:bodyPr/>
                <a:lstStyle/>
                <a:p>
                  <a:r>
                    <a:rPr lang="en-US">
                      <a:noFill/>
                    </a:rPr>
                    <a:t> </a:t>
                  </a:r>
                  <a:endParaRPr lang="en-US">
                    <a:noFill/>
                  </a:endParaRPr>
                </a:p>
              </p:txBody>
            </p:sp>
          </mc:Fallback>
        </mc:AlternateContent>
        <p:grpSp>
          <p:nvGrpSpPr>
            <p:cNvPr id="51" name="Group 50"/>
            <p:cNvGrpSpPr/>
            <p:nvPr/>
          </p:nvGrpSpPr>
          <p:grpSpPr>
            <a:xfrm>
              <a:off x="488795" y="1650121"/>
              <a:ext cx="349031" cy="1344031"/>
              <a:chOff x="598026" y="1650121"/>
              <a:chExt cx="349031" cy="1344031"/>
            </a:xfrm>
          </p:grpSpPr>
          <p:cxnSp>
            <p:nvCxnSpPr>
              <p:cNvPr id="40" name="Straight Connector 39"/>
              <p:cNvCxnSpPr/>
              <p:nvPr/>
            </p:nvCxnSpPr>
            <p:spPr>
              <a:xfrm>
                <a:off x="608916" y="165520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98026" y="299415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751114" y="1650121"/>
                <a:ext cx="111" cy="13434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56" name="Group 55"/>
          <p:cNvGrpSpPr/>
          <p:nvPr/>
        </p:nvGrpSpPr>
        <p:grpSpPr>
          <a:xfrm>
            <a:off x="7011106" y="1557240"/>
            <a:ext cx="608734" cy="353349"/>
            <a:chOff x="3329778" y="2063533"/>
            <a:chExt cx="608734" cy="353349"/>
          </a:xfrm>
        </p:grpSpPr>
        <mc:AlternateContent xmlns:mc="http://schemas.openxmlformats.org/markup-compatibility/2006">
          <mc:Choice xmlns:a14="http://schemas.microsoft.com/office/drawing/2010/main" Requires="a14">
            <p:sp>
              <p:nvSpPr>
                <p:cNvPr id="44" name="TextBox 43"/>
                <p:cNvSpPr txBox="1"/>
                <p:nvPr/>
              </p:nvSpPr>
              <p:spPr>
                <a:xfrm>
                  <a:off x="3574438" y="2112300"/>
                  <a:ext cx="364074"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𝑓𝑐</m:t>
                            </m:r>
                          </m:sub>
                        </m:sSub>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3574438" y="2112300"/>
                  <a:ext cx="364074" cy="299249"/>
                </a:xfrm>
                <a:prstGeom prst="rect">
                  <a:avLst/>
                </a:prstGeom>
                <a:blipFill rotWithShape="0">
                  <a:blip r:embed="rId2"/>
                  <a:stretch>
                    <a:fillRect l="-13333" r="-10000" b="-28571"/>
                  </a:stretch>
                </a:blipFill>
              </p:spPr>
              <p:txBody>
                <a:bodyPr/>
                <a:lstStyle/>
                <a:p>
                  <a:r>
                    <a:rPr lang="en-US">
                      <a:noFill/>
                    </a:rPr>
                    <a:t> </a:t>
                  </a:r>
                  <a:endParaRPr lang="en-US">
                    <a:noFill/>
                  </a:endParaRPr>
                </a:p>
              </p:txBody>
            </p:sp>
          </mc:Fallback>
        </mc:AlternateContent>
        <p:grpSp>
          <p:nvGrpSpPr>
            <p:cNvPr id="52" name="Group 51"/>
            <p:cNvGrpSpPr/>
            <p:nvPr/>
          </p:nvGrpSpPr>
          <p:grpSpPr>
            <a:xfrm>
              <a:off x="3329778" y="2063533"/>
              <a:ext cx="349031" cy="353349"/>
              <a:chOff x="598026" y="1650121"/>
              <a:chExt cx="349031" cy="1344031"/>
            </a:xfrm>
          </p:grpSpPr>
          <p:cxnSp>
            <p:nvCxnSpPr>
              <p:cNvPr id="53" name="Straight Connector 52"/>
              <p:cNvCxnSpPr/>
              <p:nvPr/>
            </p:nvCxnSpPr>
            <p:spPr>
              <a:xfrm>
                <a:off x="608916" y="165520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98026" y="299415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751114" y="1650121"/>
                <a:ext cx="111" cy="13434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58" name="Group 57"/>
          <p:cNvGrpSpPr/>
          <p:nvPr/>
        </p:nvGrpSpPr>
        <p:grpSpPr>
          <a:xfrm>
            <a:off x="3737520" y="2482769"/>
            <a:ext cx="781630" cy="437345"/>
            <a:chOff x="56196" y="1650121"/>
            <a:chExt cx="781630" cy="1344031"/>
          </a:xfrm>
        </p:grpSpPr>
        <mc:AlternateContent xmlns:mc="http://schemas.openxmlformats.org/markup-compatibility/2006">
          <mc:Choice xmlns:a14="http://schemas.microsoft.com/office/drawing/2010/main" Requires="a14">
            <p:sp>
              <p:nvSpPr>
                <p:cNvPr id="59" name="TextBox 58"/>
                <p:cNvSpPr txBox="1"/>
                <p:nvPr/>
              </p:nvSpPr>
              <p:spPr>
                <a:xfrm>
                  <a:off x="56196" y="1762841"/>
                  <a:ext cx="600805" cy="8512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h𝑒𝑎𝑑</m:t>
                            </m:r>
                          </m:sub>
                        </m:sSub>
                      </m:oMath>
                    </m:oMathPara>
                  </a14:m>
                  <a:endParaRPr lang="en-US" dirty="0"/>
                </a:p>
              </p:txBody>
            </p:sp>
          </mc:Choice>
          <mc:Fallback>
            <p:sp>
              <p:nvSpPr>
                <p:cNvPr id="59" name="TextBox 58"/>
                <p:cNvSpPr txBox="1">
                  <a:spLocks noRot="1" noChangeAspect="1" noMove="1" noResize="1" noEditPoints="1" noAdjustHandles="1" noChangeArrowheads="1" noChangeShapeType="1" noTextEdit="1"/>
                </p:cNvSpPr>
                <p:nvPr/>
              </p:nvSpPr>
              <p:spPr>
                <a:xfrm>
                  <a:off x="56196" y="1762841"/>
                  <a:ext cx="600805" cy="851262"/>
                </a:xfrm>
                <a:prstGeom prst="rect">
                  <a:avLst/>
                </a:prstGeom>
                <a:blipFill rotWithShape="0">
                  <a:blip r:embed="rId3"/>
                  <a:stretch>
                    <a:fillRect l="-7071" r="-2020" b="-22222"/>
                  </a:stretch>
                </a:blipFill>
              </p:spPr>
              <p:txBody>
                <a:bodyPr/>
                <a:lstStyle/>
                <a:p>
                  <a:r>
                    <a:rPr lang="en-US">
                      <a:noFill/>
                    </a:rPr>
                    <a:t> </a:t>
                  </a:r>
                  <a:endParaRPr lang="en-US">
                    <a:noFill/>
                  </a:endParaRPr>
                </a:p>
              </p:txBody>
            </p:sp>
          </mc:Fallback>
        </mc:AlternateContent>
        <p:grpSp>
          <p:nvGrpSpPr>
            <p:cNvPr id="60" name="Group 59"/>
            <p:cNvGrpSpPr/>
            <p:nvPr/>
          </p:nvGrpSpPr>
          <p:grpSpPr>
            <a:xfrm>
              <a:off x="488795" y="1650121"/>
              <a:ext cx="349031" cy="1344031"/>
              <a:chOff x="598026" y="1650121"/>
              <a:chExt cx="349031" cy="1344031"/>
            </a:xfrm>
          </p:grpSpPr>
          <p:cxnSp>
            <p:nvCxnSpPr>
              <p:cNvPr id="61" name="Straight Connector 60"/>
              <p:cNvCxnSpPr/>
              <p:nvPr/>
            </p:nvCxnSpPr>
            <p:spPr>
              <a:xfrm>
                <a:off x="608916" y="165520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98026" y="299415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751114" y="1650121"/>
                <a:ext cx="111" cy="13434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65" name="Group 64"/>
          <p:cNvGrpSpPr/>
          <p:nvPr/>
        </p:nvGrpSpPr>
        <p:grpSpPr>
          <a:xfrm>
            <a:off x="3639982" y="2918195"/>
            <a:ext cx="879164" cy="414475"/>
            <a:chOff x="-41338" y="1650121"/>
            <a:chExt cx="879164" cy="1344031"/>
          </a:xfrm>
        </p:grpSpPr>
        <mc:AlternateContent xmlns:mc="http://schemas.openxmlformats.org/markup-compatibility/2006">
          <mc:Choice xmlns:a14="http://schemas.microsoft.com/office/drawing/2010/main" Requires="a14">
            <p:sp>
              <p:nvSpPr>
                <p:cNvPr id="66" name="TextBox 65"/>
                <p:cNvSpPr txBox="1"/>
                <p:nvPr/>
              </p:nvSpPr>
              <p:spPr>
                <a:xfrm>
                  <a:off x="-41338" y="1758162"/>
                  <a:ext cx="705001" cy="898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𝑏𝑟𝑎𝑛𝑑</m:t>
                            </m:r>
                          </m:sub>
                        </m:sSub>
                      </m:oMath>
                    </m:oMathPara>
                  </a14:m>
                  <a:endParaRPr lang="en-US" dirty="0"/>
                </a:p>
              </p:txBody>
            </p:sp>
          </mc:Choice>
          <mc:Fallback>
            <p:sp>
              <p:nvSpPr>
                <p:cNvPr id="66" name="TextBox 65"/>
                <p:cNvSpPr txBox="1">
                  <a:spLocks noRot="1" noChangeAspect="1" noMove="1" noResize="1" noEditPoints="1" noAdjustHandles="1" noChangeArrowheads="1" noChangeShapeType="1" noTextEdit="1"/>
                </p:cNvSpPr>
                <p:nvPr/>
              </p:nvSpPr>
              <p:spPr>
                <a:xfrm>
                  <a:off x="-41338" y="1758162"/>
                  <a:ext cx="705001" cy="898233"/>
                </a:xfrm>
                <a:prstGeom prst="rect">
                  <a:avLst/>
                </a:prstGeom>
                <a:blipFill rotWithShape="0">
                  <a:blip r:embed="rId4"/>
                  <a:stretch>
                    <a:fillRect l="-6034" r="-1724" b="-22222"/>
                  </a:stretch>
                </a:blipFill>
              </p:spPr>
              <p:txBody>
                <a:bodyPr/>
                <a:lstStyle/>
                <a:p>
                  <a:r>
                    <a:rPr lang="en-US">
                      <a:noFill/>
                    </a:rPr>
                    <a:t> </a:t>
                  </a:r>
                  <a:endParaRPr lang="en-US">
                    <a:noFill/>
                  </a:endParaRPr>
                </a:p>
              </p:txBody>
            </p:sp>
          </mc:Fallback>
        </mc:AlternateContent>
        <p:grpSp>
          <p:nvGrpSpPr>
            <p:cNvPr id="67" name="Group 66"/>
            <p:cNvGrpSpPr/>
            <p:nvPr/>
          </p:nvGrpSpPr>
          <p:grpSpPr>
            <a:xfrm>
              <a:off x="488795" y="1650121"/>
              <a:ext cx="349031" cy="1344031"/>
              <a:chOff x="598026" y="1650121"/>
              <a:chExt cx="349031" cy="1344031"/>
            </a:xfrm>
          </p:grpSpPr>
          <p:cxnSp>
            <p:nvCxnSpPr>
              <p:cNvPr id="68" name="Straight Connector 67"/>
              <p:cNvCxnSpPr/>
              <p:nvPr/>
            </p:nvCxnSpPr>
            <p:spPr>
              <a:xfrm>
                <a:off x="608916" y="165520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98026" y="299415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1114" y="1650121"/>
                <a:ext cx="111" cy="13434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71" name="Group 70"/>
          <p:cNvGrpSpPr/>
          <p:nvPr/>
        </p:nvGrpSpPr>
        <p:grpSpPr>
          <a:xfrm>
            <a:off x="3546076" y="3334703"/>
            <a:ext cx="973066" cy="414475"/>
            <a:chOff x="-135240" y="1650121"/>
            <a:chExt cx="973066" cy="1344031"/>
          </a:xfrm>
        </p:grpSpPr>
        <mc:AlternateContent xmlns:mc="http://schemas.openxmlformats.org/markup-compatibility/2006">
          <mc:Choice xmlns:a14="http://schemas.microsoft.com/office/drawing/2010/main" Requires="a14">
            <p:sp>
              <p:nvSpPr>
                <p:cNvPr id="72" name="TextBox 71"/>
                <p:cNvSpPr txBox="1"/>
                <p:nvPr/>
              </p:nvSpPr>
              <p:spPr>
                <a:xfrm>
                  <a:off x="-135240" y="1745344"/>
                  <a:ext cx="818301" cy="898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𝑖𝑛𝑡𝑐h𝑘</m:t>
                            </m:r>
                            <m:r>
                              <a:rPr lang="en-US" b="0" i="1" smtClean="0">
                                <a:latin typeface="Cambria Math" panose="02040503050406030204" pitchFamily="18" charset="0"/>
                              </a:rPr>
                              <m:t>1</m:t>
                            </m:r>
                          </m:sub>
                        </m:sSub>
                      </m:oMath>
                    </m:oMathPara>
                  </a14:m>
                  <a:endParaRPr lang="en-US" dirty="0"/>
                </a:p>
              </p:txBody>
            </p:sp>
          </mc:Choice>
          <mc:Fallback>
            <p:sp>
              <p:nvSpPr>
                <p:cNvPr id="72" name="TextBox 71"/>
                <p:cNvSpPr txBox="1">
                  <a:spLocks noRot="1" noChangeAspect="1" noMove="1" noResize="1" noEditPoints="1" noAdjustHandles="1" noChangeArrowheads="1" noChangeShapeType="1" noTextEdit="1"/>
                </p:cNvSpPr>
                <p:nvPr/>
              </p:nvSpPr>
              <p:spPr>
                <a:xfrm>
                  <a:off x="-135240" y="1745344"/>
                  <a:ext cx="818301" cy="898233"/>
                </a:xfrm>
                <a:prstGeom prst="rect">
                  <a:avLst/>
                </a:prstGeom>
                <a:blipFill rotWithShape="0">
                  <a:blip r:embed="rId5"/>
                  <a:stretch>
                    <a:fillRect l="-5970" r="-2985" b="-21739"/>
                  </a:stretch>
                </a:blipFill>
              </p:spPr>
              <p:txBody>
                <a:bodyPr/>
                <a:lstStyle/>
                <a:p>
                  <a:r>
                    <a:rPr lang="en-US">
                      <a:noFill/>
                    </a:rPr>
                    <a:t> </a:t>
                  </a:r>
                  <a:endParaRPr lang="en-US">
                    <a:noFill/>
                  </a:endParaRPr>
                </a:p>
              </p:txBody>
            </p:sp>
          </mc:Fallback>
        </mc:AlternateContent>
        <p:grpSp>
          <p:nvGrpSpPr>
            <p:cNvPr id="73" name="Group 72"/>
            <p:cNvGrpSpPr/>
            <p:nvPr/>
          </p:nvGrpSpPr>
          <p:grpSpPr>
            <a:xfrm>
              <a:off x="488795" y="1650121"/>
              <a:ext cx="349031" cy="1344031"/>
              <a:chOff x="598026" y="1650121"/>
              <a:chExt cx="349031" cy="1344031"/>
            </a:xfrm>
          </p:grpSpPr>
          <p:cxnSp>
            <p:nvCxnSpPr>
              <p:cNvPr id="74" name="Straight Connector 73"/>
              <p:cNvCxnSpPr/>
              <p:nvPr/>
            </p:nvCxnSpPr>
            <p:spPr>
              <a:xfrm>
                <a:off x="608916" y="165520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98026" y="299415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751114" y="1650121"/>
                <a:ext cx="111" cy="13434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77" name="Group 76"/>
          <p:cNvGrpSpPr/>
          <p:nvPr/>
        </p:nvGrpSpPr>
        <p:grpSpPr>
          <a:xfrm>
            <a:off x="3437174" y="3745046"/>
            <a:ext cx="1081964" cy="414475"/>
            <a:chOff x="-244138" y="1650121"/>
            <a:chExt cx="1081964" cy="1344031"/>
          </a:xfrm>
        </p:grpSpPr>
        <mc:AlternateContent xmlns:mc="http://schemas.openxmlformats.org/markup-compatibility/2006">
          <mc:Choice xmlns:a14="http://schemas.microsoft.com/office/drawing/2010/main" Requires="a14">
            <p:sp>
              <p:nvSpPr>
                <p:cNvPr id="78" name="TextBox 77"/>
                <p:cNvSpPr txBox="1"/>
                <p:nvPr/>
              </p:nvSpPr>
              <p:spPr>
                <a:xfrm>
                  <a:off x="-244138" y="1745341"/>
                  <a:ext cx="923779" cy="898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𝑟𝑒𝑠𝐻𝑇𝑀𝐿</m:t>
                            </m:r>
                          </m:sub>
                        </m:sSub>
                      </m:oMath>
                    </m:oMathPara>
                  </a14:m>
                  <a:endParaRPr lang="en-US" dirty="0"/>
                </a:p>
              </p:txBody>
            </p:sp>
          </mc:Choice>
          <mc:Fallback>
            <p:sp>
              <p:nvSpPr>
                <p:cNvPr id="78" name="TextBox 77"/>
                <p:cNvSpPr txBox="1">
                  <a:spLocks noRot="1" noChangeAspect="1" noMove="1" noResize="1" noEditPoints="1" noAdjustHandles="1" noChangeArrowheads="1" noChangeShapeType="1" noTextEdit="1"/>
                </p:cNvSpPr>
                <p:nvPr/>
              </p:nvSpPr>
              <p:spPr>
                <a:xfrm>
                  <a:off x="-244138" y="1745341"/>
                  <a:ext cx="923779" cy="898233"/>
                </a:xfrm>
                <a:prstGeom prst="rect">
                  <a:avLst/>
                </a:prstGeom>
                <a:blipFill rotWithShape="0">
                  <a:blip r:embed="rId6"/>
                  <a:stretch>
                    <a:fillRect l="-5298" r="-1325" b="-20000"/>
                  </a:stretch>
                </a:blipFill>
              </p:spPr>
              <p:txBody>
                <a:bodyPr/>
                <a:lstStyle/>
                <a:p>
                  <a:r>
                    <a:rPr lang="en-US">
                      <a:noFill/>
                    </a:rPr>
                    <a:t> </a:t>
                  </a:r>
                  <a:endParaRPr lang="en-US">
                    <a:noFill/>
                  </a:endParaRPr>
                </a:p>
              </p:txBody>
            </p:sp>
          </mc:Fallback>
        </mc:AlternateContent>
        <p:grpSp>
          <p:nvGrpSpPr>
            <p:cNvPr id="79" name="Group 78"/>
            <p:cNvGrpSpPr/>
            <p:nvPr/>
          </p:nvGrpSpPr>
          <p:grpSpPr>
            <a:xfrm>
              <a:off x="488795" y="1650121"/>
              <a:ext cx="349031" cy="1344031"/>
              <a:chOff x="598026" y="1650121"/>
              <a:chExt cx="349031" cy="1344031"/>
            </a:xfrm>
          </p:grpSpPr>
          <p:cxnSp>
            <p:nvCxnSpPr>
              <p:cNvPr id="80" name="Straight Connector 79"/>
              <p:cNvCxnSpPr/>
              <p:nvPr/>
            </p:nvCxnSpPr>
            <p:spPr>
              <a:xfrm>
                <a:off x="608916" y="165520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98026" y="299415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a:off x="751114" y="1650121"/>
                <a:ext cx="111" cy="13434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83" name="Group 82"/>
          <p:cNvGrpSpPr/>
          <p:nvPr/>
        </p:nvGrpSpPr>
        <p:grpSpPr>
          <a:xfrm>
            <a:off x="3819597" y="4162015"/>
            <a:ext cx="699541" cy="414475"/>
            <a:chOff x="138285" y="1650121"/>
            <a:chExt cx="699541" cy="1344031"/>
          </a:xfrm>
        </p:grpSpPr>
        <mc:AlternateContent xmlns:mc="http://schemas.openxmlformats.org/markup-compatibility/2006">
          <mc:Choice xmlns:a14="http://schemas.microsoft.com/office/drawing/2010/main" Requires="a14">
            <p:sp>
              <p:nvSpPr>
                <p:cNvPr id="84" name="TextBox 83"/>
                <p:cNvSpPr txBox="1"/>
                <p:nvPr/>
              </p:nvSpPr>
              <p:spPr>
                <a:xfrm>
                  <a:off x="138285" y="1691424"/>
                  <a:ext cx="530466" cy="898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𝐵𝑂𝑃</m:t>
                            </m:r>
                          </m:sub>
                        </m:sSub>
                      </m:oMath>
                    </m:oMathPara>
                  </a14:m>
                  <a:endParaRPr lang="en-US" dirty="0"/>
                </a:p>
              </p:txBody>
            </p:sp>
          </mc:Choice>
          <mc:Fallback>
            <p:sp>
              <p:nvSpPr>
                <p:cNvPr id="84" name="TextBox 83"/>
                <p:cNvSpPr txBox="1">
                  <a:spLocks noRot="1" noChangeAspect="1" noMove="1" noResize="1" noEditPoints="1" noAdjustHandles="1" noChangeArrowheads="1" noChangeShapeType="1" noTextEdit="1"/>
                </p:cNvSpPr>
                <p:nvPr/>
              </p:nvSpPr>
              <p:spPr>
                <a:xfrm>
                  <a:off x="138285" y="1691424"/>
                  <a:ext cx="530466" cy="898233"/>
                </a:xfrm>
                <a:prstGeom prst="rect">
                  <a:avLst/>
                </a:prstGeom>
                <a:blipFill rotWithShape="0">
                  <a:blip r:embed="rId7"/>
                  <a:stretch>
                    <a:fillRect l="-9195" r="-2299" b="-19565"/>
                  </a:stretch>
                </a:blipFill>
              </p:spPr>
              <p:txBody>
                <a:bodyPr/>
                <a:lstStyle/>
                <a:p>
                  <a:r>
                    <a:rPr lang="en-US">
                      <a:noFill/>
                    </a:rPr>
                    <a:t> </a:t>
                  </a:r>
                  <a:endParaRPr lang="en-US">
                    <a:noFill/>
                  </a:endParaRPr>
                </a:p>
              </p:txBody>
            </p:sp>
          </mc:Fallback>
        </mc:AlternateContent>
        <p:grpSp>
          <p:nvGrpSpPr>
            <p:cNvPr id="85" name="Group 84"/>
            <p:cNvGrpSpPr/>
            <p:nvPr/>
          </p:nvGrpSpPr>
          <p:grpSpPr>
            <a:xfrm>
              <a:off x="488795" y="1650121"/>
              <a:ext cx="349031" cy="1344031"/>
              <a:chOff x="598026" y="1650121"/>
              <a:chExt cx="349031" cy="1344031"/>
            </a:xfrm>
          </p:grpSpPr>
          <p:cxnSp>
            <p:nvCxnSpPr>
              <p:cNvPr id="86" name="Straight Connector 85"/>
              <p:cNvCxnSpPr/>
              <p:nvPr/>
            </p:nvCxnSpPr>
            <p:spPr>
              <a:xfrm>
                <a:off x="608916" y="165520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98026" y="299415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a:off x="751114" y="1650121"/>
                <a:ext cx="111" cy="13434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89" name="Group 88"/>
          <p:cNvGrpSpPr/>
          <p:nvPr/>
        </p:nvGrpSpPr>
        <p:grpSpPr>
          <a:xfrm>
            <a:off x="3546034" y="4576311"/>
            <a:ext cx="973066" cy="432058"/>
            <a:chOff x="-135240" y="1650121"/>
            <a:chExt cx="973066" cy="1344031"/>
          </a:xfrm>
        </p:grpSpPr>
        <mc:AlternateContent xmlns:mc="http://schemas.openxmlformats.org/markup-compatibility/2006">
          <mc:Choice xmlns:a14="http://schemas.microsoft.com/office/drawing/2010/main" Requires="a14">
            <p:sp>
              <p:nvSpPr>
                <p:cNvPr id="90" name="TextBox 89"/>
                <p:cNvSpPr txBox="1"/>
                <p:nvPr/>
              </p:nvSpPr>
              <p:spPr>
                <a:xfrm>
                  <a:off x="-135240" y="1745344"/>
                  <a:ext cx="818301" cy="898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𝑖𝑛𝑡𝑐h𝑘</m:t>
                            </m:r>
                            <m:r>
                              <a:rPr lang="en-US" b="0" i="1" smtClean="0">
                                <a:latin typeface="Cambria Math" panose="02040503050406030204" pitchFamily="18" charset="0"/>
                              </a:rPr>
                              <m:t>2</m:t>
                            </m:r>
                          </m:sub>
                        </m:sSub>
                      </m:oMath>
                    </m:oMathPara>
                  </a14:m>
                  <a:endParaRPr lang="en-US" dirty="0"/>
                </a:p>
              </p:txBody>
            </p:sp>
          </mc:Choice>
          <mc:Fallback>
            <p:sp>
              <p:nvSpPr>
                <p:cNvPr id="90" name="TextBox 89"/>
                <p:cNvSpPr txBox="1">
                  <a:spLocks noRot="1" noChangeAspect="1" noMove="1" noResize="1" noEditPoints="1" noAdjustHandles="1" noChangeArrowheads="1" noChangeShapeType="1" noTextEdit="1"/>
                </p:cNvSpPr>
                <p:nvPr/>
              </p:nvSpPr>
              <p:spPr>
                <a:xfrm>
                  <a:off x="-135240" y="1745344"/>
                  <a:ext cx="818301" cy="898233"/>
                </a:xfrm>
                <a:prstGeom prst="rect">
                  <a:avLst/>
                </a:prstGeom>
                <a:blipFill rotWithShape="0">
                  <a:blip r:embed="rId8"/>
                  <a:stretch>
                    <a:fillRect l="-5970" r="-2985" b="-16667"/>
                  </a:stretch>
                </a:blipFill>
              </p:spPr>
              <p:txBody>
                <a:bodyPr/>
                <a:lstStyle/>
                <a:p>
                  <a:r>
                    <a:rPr lang="en-US">
                      <a:noFill/>
                    </a:rPr>
                    <a:t> </a:t>
                  </a:r>
                  <a:endParaRPr lang="en-US">
                    <a:noFill/>
                  </a:endParaRPr>
                </a:p>
              </p:txBody>
            </p:sp>
          </mc:Fallback>
        </mc:AlternateContent>
        <p:grpSp>
          <p:nvGrpSpPr>
            <p:cNvPr id="91" name="Group 90"/>
            <p:cNvGrpSpPr/>
            <p:nvPr/>
          </p:nvGrpSpPr>
          <p:grpSpPr>
            <a:xfrm>
              <a:off x="488795" y="1650121"/>
              <a:ext cx="349031" cy="1344031"/>
              <a:chOff x="598026" y="1650121"/>
              <a:chExt cx="349031" cy="1344031"/>
            </a:xfrm>
          </p:grpSpPr>
          <p:cxnSp>
            <p:nvCxnSpPr>
              <p:cNvPr id="92" name="Straight Connector 91"/>
              <p:cNvCxnSpPr/>
              <p:nvPr/>
            </p:nvCxnSpPr>
            <p:spPr>
              <a:xfrm>
                <a:off x="608916" y="165520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598026" y="299415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a:off x="751114" y="1650121"/>
                <a:ext cx="111" cy="13434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95" name="Group 94"/>
          <p:cNvGrpSpPr/>
          <p:nvPr/>
        </p:nvGrpSpPr>
        <p:grpSpPr>
          <a:xfrm>
            <a:off x="3611350" y="5006735"/>
            <a:ext cx="907750" cy="432058"/>
            <a:chOff x="-69924" y="1650121"/>
            <a:chExt cx="907750" cy="1344031"/>
          </a:xfrm>
        </p:grpSpPr>
        <mc:AlternateContent xmlns:mc="http://schemas.openxmlformats.org/markup-compatibility/2006">
          <mc:Choice xmlns:a14="http://schemas.microsoft.com/office/drawing/2010/main" Requires="a14">
            <p:sp>
              <p:nvSpPr>
                <p:cNvPr id="96" name="TextBox 95"/>
                <p:cNvSpPr txBox="1"/>
                <p:nvPr/>
              </p:nvSpPr>
              <p:spPr>
                <a:xfrm>
                  <a:off x="-69924" y="1745345"/>
                  <a:ext cx="740266" cy="8616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𝑒𝑚𝑏𝑒𝑑</m:t>
                            </m:r>
                          </m:sub>
                        </m:sSub>
                      </m:oMath>
                    </m:oMathPara>
                  </a14:m>
                  <a:endParaRPr lang="en-US" dirty="0"/>
                </a:p>
              </p:txBody>
            </p:sp>
          </mc:Choice>
          <mc:Fallback>
            <p:sp>
              <p:nvSpPr>
                <p:cNvPr id="96" name="TextBox 95"/>
                <p:cNvSpPr txBox="1">
                  <a:spLocks noRot="1" noChangeAspect="1" noMove="1" noResize="1" noEditPoints="1" noAdjustHandles="1" noChangeArrowheads="1" noChangeShapeType="1" noTextEdit="1"/>
                </p:cNvSpPr>
                <p:nvPr/>
              </p:nvSpPr>
              <p:spPr>
                <a:xfrm>
                  <a:off x="-69924" y="1745345"/>
                  <a:ext cx="740266" cy="861679"/>
                </a:xfrm>
                <a:prstGeom prst="rect">
                  <a:avLst/>
                </a:prstGeom>
                <a:blipFill rotWithShape="0">
                  <a:blip r:embed="rId9"/>
                  <a:stretch>
                    <a:fillRect l="-6612" r="-2479" b="-22222"/>
                  </a:stretch>
                </a:blipFill>
              </p:spPr>
              <p:txBody>
                <a:bodyPr/>
                <a:lstStyle/>
                <a:p>
                  <a:r>
                    <a:rPr lang="en-US">
                      <a:noFill/>
                    </a:rPr>
                    <a:t> </a:t>
                  </a:r>
                  <a:endParaRPr lang="en-US">
                    <a:noFill/>
                  </a:endParaRPr>
                </a:p>
              </p:txBody>
            </p:sp>
          </mc:Fallback>
        </mc:AlternateContent>
        <p:grpSp>
          <p:nvGrpSpPr>
            <p:cNvPr id="97" name="Group 96"/>
            <p:cNvGrpSpPr/>
            <p:nvPr/>
          </p:nvGrpSpPr>
          <p:grpSpPr>
            <a:xfrm>
              <a:off x="488795" y="1650121"/>
              <a:ext cx="349031" cy="1344031"/>
              <a:chOff x="598026" y="1650121"/>
              <a:chExt cx="349031" cy="1344031"/>
            </a:xfrm>
          </p:grpSpPr>
          <p:cxnSp>
            <p:nvCxnSpPr>
              <p:cNvPr id="98" name="Straight Connector 97"/>
              <p:cNvCxnSpPr/>
              <p:nvPr/>
            </p:nvCxnSpPr>
            <p:spPr>
              <a:xfrm>
                <a:off x="608916" y="165520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98026" y="299415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751114" y="1650121"/>
                <a:ext cx="111" cy="13434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103" name="Group 102"/>
          <p:cNvGrpSpPr/>
          <p:nvPr/>
        </p:nvGrpSpPr>
        <p:grpSpPr>
          <a:xfrm>
            <a:off x="3860708" y="5431280"/>
            <a:ext cx="647508" cy="432058"/>
            <a:chOff x="190318" y="1650121"/>
            <a:chExt cx="647508" cy="1344031"/>
          </a:xfrm>
        </p:grpSpPr>
        <mc:AlternateContent xmlns:mc="http://schemas.openxmlformats.org/markup-compatibility/2006">
          <mc:Choice xmlns:a14="http://schemas.microsoft.com/office/drawing/2010/main" Requires="a14">
            <p:sp>
              <p:nvSpPr>
                <p:cNvPr id="104" name="TextBox 103"/>
                <p:cNvSpPr txBox="1"/>
                <p:nvPr/>
              </p:nvSpPr>
              <p:spPr>
                <a:xfrm>
                  <a:off x="190318" y="1712041"/>
                  <a:ext cx="473335" cy="9308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𝑟𝑒𝑓</m:t>
                            </m:r>
                          </m:sub>
                        </m:sSub>
                      </m:oMath>
                    </m:oMathPara>
                  </a14:m>
                  <a:endParaRPr lang="en-US" dirty="0"/>
                </a:p>
              </p:txBody>
            </p:sp>
          </mc:Choice>
          <mc:Fallback>
            <p:sp>
              <p:nvSpPr>
                <p:cNvPr id="104" name="TextBox 103"/>
                <p:cNvSpPr txBox="1">
                  <a:spLocks noRot="1" noChangeAspect="1" noMove="1" noResize="1" noEditPoints="1" noAdjustHandles="1" noChangeArrowheads="1" noChangeShapeType="1" noTextEdit="1"/>
                </p:cNvSpPr>
                <p:nvPr/>
              </p:nvSpPr>
              <p:spPr>
                <a:xfrm>
                  <a:off x="190318" y="1712041"/>
                  <a:ext cx="473335" cy="930893"/>
                </a:xfrm>
                <a:prstGeom prst="rect">
                  <a:avLst/>
                </a:prstGeom>
                <a:blipFill rotWithShape="0">
                  <a:blip r:embed="rId10"/>
                  <a:stretch>
                    <a:fillRect l="-8974" r="-7692" b="-28571"/>
                  </a:stretch>
                </a:blipFill>
              </p:spPr>
              <p:txBody>
                <a:bodyPr/>
                <a:lstStyle/>
                <a:p>
                  <a:r>
                    <a:rPr lang="en-US">
                      <a:noFill/>
                    </a:rPr>
                    <a:t> </a:t>
                  </a:r>
                  <a:endParaRPr lang="en-US">
                    <a:noFill/>
                  </a:endParaRPr>
                </a:p>
              </p:txBody>
            </p:sp>
          </mc:Fallback>
        </mc:AlternateContent>
        <p:grpSp>
          <p:nvGrpSpPr>
            <p:cNvPr id="105" name="Group 104"/>
            <p:cNvGrpSpPr/>
            <p:nvPr/>
          </p:nvGrpSpPr>
          <p:grpSpPr>
            <a:xfrm>
              <a:off x="488795" y="1650121"/>
              <a:ext cx="349031" cy="1344031"/>
              <a:chOff x="598026" y="1650121"/>
              <a:chExt cx="349031" cy="1344031"/>
            </a:xfrm>
          </p:grpSpPr>
          <p:cxnSp>
            <p:nvCxnSpPr>
              <p:cNvPr id="106" name="Straight Connector 105"/>
              <p:cNvCxnSpPr/>
              <p:nvPr/>
            </p:nvCxnSpPr>
            <p:spPr>
              <a:xfrm>
                <a:off x="608916" y="165520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598026" y="299415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H="1">
                <a:off x="751114" y="1650121"/>
                <a:ext cx="111" cy="13434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109" name="Group 108"/>
          <p:cNvGrpSpPr/>
          <p:nvPr/>
        </p:nvGrpSpPr>
        <p:grpSpPr>
          <a:xfrm>
            <a:off x="3644001" y="5855824"/>
            <a:ext cx="864209" cy="432058"/>
            <a:chOff x="-26383" y="1650121"/>
            <a:chExt cx="864209" cy="1344031"/>
          </a:xfrm>
        </p:grpSpPr>
        <mc:AlternateContent xmlns:mc="http://schemas.openxmlformats.org/markup-compatibility/2006">
          <mc:Choice xmlns:a14="http://schemas.microsoft.com/office/drawing/2010/main" Requires="a14">
            <p:sp>
              <p:nvSpPr>
                <p:cNvPr id="110" name="TextBox 109"/>
                <p:cNvSpPr txBox="1"/>
                <p:nvPr/>
              </p:nvSpPr>
              <p:spPr>
                <a:xfrm>
                  <a:off x="-26383" y="1745345"/>
                  <a:ext cx="686535" cy="9282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𝑠𝑐𝑟𝑖𝑝𝑡</m:t>
                            </m:r>
                          </m:sub>
                        </m:sSub>
                      </m:oMath>
                    </m:oMathPara>
                  </a14:m>
                  <a:endParaRPr lang="en-US" dirty="0"/>
                </a:p>
              </p:txBody>
            </p:sp>
          </mc:Choice>
          <mc:Fallback>
            <p:sp>
              <p:nvSpPr>
                <p:cNvPr id="110" name="TextBox 109"/>
                <p:cNvSpPr txBox="1">
                  <a:spLocks noRot="1" noChangeAspect="1" noMove="1" noResize="1" noEditPoints="1" noAdjustHandles="1" noChangeArrowheads="1" noChangeShapeType="1" noTextEdit="1"/>
                </p:cNvSpPr>
                <p:nvPr/>
              </p:nvSpPr>
              <p:spPr>
                <a:xfrm>
                  <a:off x="-26383" y="1745345"/>
                  <a:ext cx="686535" cy="928299"/>
                </a:xfrm>
                <a:prstGeom prst="rect">
                  <a:avLst/>
                </a:prstGeom>
                <a:blipFill rotWithShape="0">
                  <a:blip r:embed="rId11"/>
                  <a:stretch>
                    <a:fillRect l="-7143" r="-6250" b="-26531"/>
                  </a:stretch>
                </a:blipFill>
              </p:spPr>
              <p:txBody>
                <a:bodyPr/>
                <a:lstStyle/>
                <a:p>
                  <a:r>
                    <a:rPr lang="en-US">
                      <a:noFill/>
                    </a:rPr>
                    <a:t> </a:t>
                  </a:r>
                  <a:endParaRPr lang="en-US">
                    <a:noFill/>
                  </a:endParaRPr>
                </a:p>
              </p:txBody>
            </p:sp>
          </mc:Fallback>
        </mc:AlternateContent>
        <p:grpSp>
          <p:nvGrpSpPr>
            <p:cNvPr id="111" name="Group 110"/>
            <p:cNvGrpSpPr/>
            <p:nvPr/>
          </p:nvGrpSpPr>
          <p:grpSpPr>
            <a:xfrm>
              <a:off x="488795" y="1650121"/>
              <a:ext cx="349031" cy="1344031"/>
              <a:chOff x="598026" y="1650121"/>
              <a:chExt cx="349031" cy="1344031"/>
            </a:xfrm>
          </p:grpSpPr>
          <p:cxnSp>
            <p:nvCxnSpPr>
              <p:cNvPr id="112" name="Straight Connector 111"/>
              <p:cNvCxnSpPr/>
              <p:nvPr/>
            </p:nvCxnSpPr>
            <p:spPr>
              <a:xfrm>
                <a:off x="608916" y="165520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98026" y="299415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H="1">
                <a:off x="751114" y="1650121"/>
                <a:ext cx="111" cy="13434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7014796" y="1905256"/>
            <a:ext cx="607739" cy="1208321"/>
            <a:chOff x="3329778" y="2063533"/>
            <a:chExt cx="607739" cy="353349"/>
          </a:xfrm>
        </p:grpSpPr>
        <mc:AlternateContent xmlns:mc="http://schemas.openxmlformats.org/markup-compatibility/2006">
          <mc:Choice xmlns:a14="http://schemas.microsoft.com/office/drawing/2010/main" Requires="a14">
            <p:sp>
              <p:nvSpPr>
                <p:cNvPr id="116" name="TextBox 115"/>
                <p:cNvSpPr txBox="1"/>
                <p:nvPr/>
              </p:nvSpPr>
              <p:spPr>
                <a:xfrm>
                  <a:off x="3585498" y="2187296"/>
                  <a:ext cx="352019" cy="81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𝑠𝑐</m:t>
                            </m:r>
                          </m:sub>
                        </m:sSub>
                      </m:oMath>
                    </m:oMathPara>
                  </a14:m>
                  <a:endParaRPr lang="en-US" dirty="0"/>
                </a:p>
              </p:txBody>
            </p:sp>
          </mc:Choice>
          <mc:Fallback>
            <p:sp>
              <p:nvSpPr>
                <p:cNvPr id="116" name="TextBox 115"/>
                <p:cNvSpPr txBox="1">
                  <a:spLocks noRot="1" noChangeAspect="1" noMove="1" noResize="1" noEditPoints="1" noAdjustHandles="1" noChangeArrowheads="1" noChangeShapeType="1" noTextEdit="1"/>
                </p:cNvSpPr>
                <p:nvPr/>
              </p:nvSpPr>
              <p:spPr>
                <a:xfrm>
                  <a:off x="3585498" y="2187296"/>
                  <a:ext cx="352019" cy="81003"/>
                </a:xfrm>
                <a:prstGeom prst="rect">
                  <a:avLst/>
                </a:prstGeom>
                <a:blipFill rotWithShape="0">
                  <a:blip r:embed="rId12"/>
                  <a:stretch>
                    <a:fillRect l="-15789" r="-1754" b="-15556"/>
                  </a:stretch>
                </a:blipFill>
              </p:spPr>
              <p:txBody>
                <a:bodyPr/>
                <a:lstStyle/>
                <a:p>
                  <a:r>
                    <a:rPr lang="en-US">
                      <a:noFill/>
                    </a:rPr>
                    <a:t> </a:t>
                  </a:r>
                  <a:endParaRPr lang="en-US">
                    <a:noFill/>
                  </a:endParaRPr>
                </a:p>
              </p:txBody>
            </p:sp>
          </mc:Fallback>
        </mc:AlternateContent>
        <p:grpSp>
          <p:nvGrpSpPr>
            <p:cNvPr id="117" name="Group 116"/>
            <p:cNvGrpSpPr/>
            <p:nvPr/>
          </p:nvGrpSpPr>
          <p:grpSpPr>
            <a:xfrm>
              <a:off x="3329778" y="2063533"/>
              <a:ext cx="349031" cy="353349"/>
              <a:chOff x="598026" y="1650121"/>
              <a:chExt cx="349031" cy="1344031"/>
            </a:xfrm>
          </p:grpSpPr>
          <p:cxnSp>
            <p:nvCxnSpPr>
              <p:cNvPr id="118" name="Straight Connector 117"/>
              <p:cNvCxnSpPr/>
              <p:nvPr/>
            </p:nvCxnSpPr>
            <p:spPr>
              <a:xfrm>
                <a:off x="608916" y="165520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598026" y="299415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a:off x="751114" y="1650121"/>
                <a:ext cx="111" cy="13434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127" name="Group 126"/>
          <p:cNvGrpSpPr/>
          <p:nvPr/>
        </p:nvGrpSpPr>
        <p:grpSpPr>
          <a:xfrm>
            <a:off x="7008180" y="3112392"/>
            <a:ext cx="606457" cy="1320902"/>
            <a:chOff x="3329778" y="2063533"/>
            <a:chExt cx="606457" cy="353349"/>
          </a:xfrm>
        </p:grpSpPr>
        <mc:AlternateContent xmlns:mc="http://schemas.openxmlformats.org/markup-compatibility/2006">
          <mc:Choice xmlns:a14="http://schemas.microsoft.com/office/drawing/2010/main" Requires="a14">
            <p:sp>
              <p:nvSpPr>
                <p:cNvPr id="128" name="TextBox 127"/>
                <p:cNvSpPr txBox="1"/>
                <p:nvPr/>
              </p:nvSpPr>
              <p:spPr>
                <a:xfrm>
                  <a:off x="3585498" y="2187296"/>
                  <a:ext cx="350737" cy="81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𝑡𝑐</m:t>
                            </m:r>
                          </m:sub>
                        </m:sSub>
                      </m:oMath>
                    </m:oMathPara>
                  </a14:m>
                  <a:endParaRPr lang="en-US" dirty="0"/>
                </a:p>
              </p:txBody>
            </p:sp>
          </mc:Choice>
          <mc:Fallback>
            <p:sp>
              <p:nvSpPr>
                <p:cNvPr id="128" name="TextBox 127"/>
                <p:cNvSpPr txBox="1">
                  <a:spLocks noRot="1" noChangeAspect="1" noMove="1" noResize="1" noEditPoints="1" noAdjustHandles="1" noChangeArrowheads="1" noChangeShapeType="1" noTextEdit="1"/>
                </p:cNvSpPr>
                <p:nvPr/>
              </p:nvSpPr>
              <p:spPr>
                <a:xfrm>
                  <a:off x="3585498" y="2187296"/>
                  <a:ext cx="350737" cy="81003"/>
                </a:xfrm>
                <a:prstGeom prst="rect">
                  <a:avLst/>
                </a:prstGeom>
                <a:blipFill rotWithShape="0">
                  <a:blip r:embed="rId13"/>
                  <a:stretch>
                    <a:fillRect l="-15789" r="-3509" b="-8000"/>
                  </a:stretch>
                </a:blipFill>
              </p:spPr>
              <p:txBody>
                <a:bodyPr/>
                <a:lstStyle/>
                <a:p>
                  <a:r>
                    <a:rPr lang="en-US">
                      <a:noFill/>
                    </a:rPr>
                    <a:t> </a:t>
                  </a:r>
                  <a:endParaRPr lang="en-US">
                    <a:noFill/>
                  </a:endParaRPr>
                </a:p>
              </p:txBody>
            </p:sp>
          </mc:Fallback>
        </mc:AlternateContent>
        <p:grpSp>
          <p:nvGrpSpPr>
            <p:cNvPr id="129" name="Group 128"/>
            <p:cNvGrpSpPr/>
            <p:nvPr/>
          </p:nvGrpSpPr>
          <p:grpSpPr>
            <a:xfrm>
              <a:off x="3329778" y="2063533"/>
              <a:ext cx="349031" cy="353349"/>
              <a:chOff x="598026" y="1650121"/>
              <a:chExt cx="349031" cy="1344031"/>
            </a:xfrm>
          </p:grpSpPr>
          <p:cxnSp>
            <p:nvCxnSpPr>
              <p:cNvPr id="130" name="Straight Connector 129"/>
              <p:cNvCxnSpPr/>
              <p:nvPr/>
            </p:nvCxnSpPr>
            <p:spPr>
              <a:xfrm>
                <a:off x="608916" y="165520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598026" y="2994152"/>
                <a:ext cx="3381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H="1">
                <a:off x="751114" y="1650121"/>
                <a:ext cx="111" cy="13434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133" name="Group 132"/>
          <p:cNvGrpSpPr/>
          <p:nvPr/>
        </p:nvGrpSpPr>
        <p:grpSpPr>
          <a:xfrm>
            <a:off x="4616791" y="6175770"/>
            <a:ext cx="2294164" cy="521160"/>
            <a:chOff x="947057" y="1544465"/>
            <a:chExt cx="2294164" cy="521160"/>
          </a:xfrm>
        </p:grpSpPr>
        <p:cxnSp>
          <p:nvCxnSpPr>
            <p:cNvPr id="134" name="Straight Arrow Connector 133"/>
            <p:cNvCxnSpPr/>
            <p:nvPr/>
          </p:nvCxnSpPr>
          <p:spPr>
            <a:xfrm>
              <a:off x="947057" y="1650121"/>
              <a:ext cx="2294164" cy="4155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rot="602544">
              <a:off x="1517920" y="1544465"/>
              <a:ext cx="1323367" cy="369332"/>
            </a:xfrm>
            <a:prstGeom prst="rect">
              <a:avLst/>
            </a:prstGeom>
            <a:noFill/>
          </p:spPr>
          <p:txBody>
            <a:bodyPr wrap="square" rtlCol="0">
              <a:spAutoFit/>
            </a:bodyPr>
            <a:lstStyle/>
            <a:p>
              <a:r>
                <a:rPr lang="en-US" dirty="0" smtClean="0"/>
                <a:t>on-load</a:t>
              </a:r>
              <a:endParaRPr lang="en-US" dirty="0"/>
            </a:p>
          </p:txBody>
        </p:sp>
      </p:grpSp>
      <p:grpSp>
        <p:nvGrpSpPr>
          <p:cNvPr id="156" name="Group 155"/>
          <p:cNvGrpSpPr/>
          <p:nvPr/>
        </p:nvGrpSpPr>
        <p:grpSpPr>
          <a:xfrm>
            <a:off x="4626615" y="3934589"/>
            <a:ext cx="4281383" cy="2018536"/>
            <a:chOff x="1348058" y="4016334"/>
            <a:chExt cx="4281383" cy="2018536"/>
          </a:xfrm>
        </p:grpSpPr>
        <p:cxnSp>
          <p:nvCxnSpPr>
            <p:cNvPr id="145" name="Straight Arrow Connector 144"/>
            <p:cNvCxnSpPr>
              <a:stCxn id="29" idx="5"/>
              <a:endCxn id="150" idx="0"/>
            </p:cNvCxnSpPr>
            <p:nvPr/>
          </p:nvCxnSpPr>
          <p:spPr>
            <a:xfrm>
              <a:off x="1348058" y="4016334"/>
              <a:ext cx="3503036" cy="1040132"/>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50" idx="1"/>
            </p:cNvCxnSpPr>
            <p:nvPr/>
          </p:nvCxnSpPr>
          <p:spPr>
            <a:xfrm flipH="1">
              <a:off x="1371851" y="5379632"/>
              <a:ext cx="2700896" cy="565264"/>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4072747" y="5056466"/>
              <a:ext cx="1556694" cy="646331"/>
            </a:xfrm>
            <a:prstGeom prst="rect">
              <a:avLst/>
            </a:prstGeom>
            <a:solidFill>
              <a:schemeClr val="accent6">
                <a:lumMod val="40000"/>
                <a:lumOff val="60000"/>
              </a:schemeClr>
            </a:solidFill>
          </p:spPr>
          <p:txBody>
            <a:bodyPr wrap="square" rtlCol="0">
              <a:spAutoFit/>
            </a:bodyPr>
            <a:lstStyle/>
            <a:p>
              <a:r>
                <a:rPr lang="en-US" dirty="0" smtClean="0"/>
                <a:t>Referenced content</a:t>
              </a:r>
              <a:endParaRPr lang="en-US" dirty="0"/>
            </a:p>
          </p:txBody>
        </p:sp>
        <p:cxnSp>
          <p:nvCxnSpPr>
            <p:cNvPr id="154" name="Straight Arrow Connector 153"/>
            <p:cNvCxnSpPr/>
            <p:nvPr/>
          </p:nvCxnSpPr>
          <p:spPr>
            <a:xfrm>
              <a:off x="1359250" y="4136149"/>
              <a:ext cx="3503036" cy="1040132"/>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flipH="1">
              <a:off x="1349932" y="5469606"/>
              <a:ext cx="2700896" cy="565264"/>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pic>
        <p:nvPicPr>
          <p:cNvPr id="1026" name="Picture 2" descr="http://www-03.ibm.com/software/lotus/symphony/gallery.nsf/GalleryClipArtAll/73E72278395F57D985257596002FB590/$File/User02-Green.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002971" y="3598519"/>
            <a:ext cx="863464" cy="121958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data:image/jpeg;base64,/9j/4AAQSkZJRgABAQAAAQABAAD/2wCEAAkGBxQSEhQUEhQVFRUXGB4YFxgYFhUXGBgdFxQXGBscGxcYHCggGBolHRYWITEiJSkrLi4uGh8zODMsNygtLisBCgoKDg0OGxAQGy8kICQsLCwsNCw0NDQ0LCwsLCwsLCwsLCwsLCwsLCwsLCwsLCwsLCwsLCwsLCwsLCwsLCwsLP/AABEIAMYA/gMBEQACEQEDEQH/xAAcAAEAAgMBAQEAAAAAAAAAAAAABQYDBAcBAgj/xABIEAACAAQEAwYCBgYHBgcAAAABAgADBBEFEiExBkFRBxMiYXGBkaEUMkJScrEjM2KCksFzsrPR0uHwJTVDU6LxFRckNIOTwv/EABsBAQADAQEBAQAAAAAAAAAAAAABAwQCBQYH/8QANREAAgIBAwIEAwcEAgMBAAAAAAECAxEEEiExQQUTUXEUImEyM4GRobHRQsHh8BUjUmLxJP/aAAwDAQACEQMRAD8A7jACAMVTUpLUtMdUUblmCge5iYxcnhLJDaXUgpvHWHqbGrlexLfNQY0LR3v+llfnV+puUPE9HONpVTJY8hnUH4HWOZaa6CzKL/ImN0JdGS0UFggBACAEAIAQAgBACAEAIAwVdWkpczmw9yT6AamIlLCycykorLISq4zp5bohEwu5sqhLkkm3WKFqoN4My1tblt5z7FgRrgHr/rlGg1n1ACAEAIAQAgBACAEAIAQAgBAFZ404sShl/emH6q776DTmSdhGvTabzcylxFFNtu3hdSq4RgU2tbvay85zrlY3lS/LKNGbry6DnHc9Xt+Snhfr+ZzGjPzWcsuErhdAuU5AOiogHwtGR2TznLL9qK5xD2by5ilpNkfqAAD6qND+ca9P4hdU+uUUW6aE10wV7syrK1KjKzt9GBK5Ddw5GgMu+qKLXuND05i7xC2qzGI8/Q401c49XwdkjyzWIAQAgBACAEAIAQAgBAHjLcWgDh2KJ/teSoJ+ux38njzKfv2eNpl/+iWfU7bTJZFA6R6Z7JlgBACAEAIAQAgBACAEAIAQB8TZgVSx2AJPsLxKWXghvBxGpnNXYsqtqEvMI/a0A+GYW/DHr6r/AKtOoIxUrfY5M7TQ0oloFA2EeObjYgBAGvLokVy4HiPOAMzuFBJIAGpJ2EAll4RVZ3F7TGZaOT3oU2M137qVccgbFmPoIo81yfyI3fBxqSd8sZ7LlkdW8dT6axqaZcpNs0uYSPiw39bRXZfZXzKPH0NFGgo1PFVnPpJYLRw9xBJrZeeQ17aMp0ZD0YcvXYxorsjNZRh1Ols089liJQmOnJRWWZyHn48MxWUufKbMxIVAel+Z8gI86Oulc8aeOV6vhfgXeUorM3g1jxIVNnlj1DXHzEZ9Rr9VpvmtrTj6plkaa58Rlz9SXw7EUnC6HbcHceoj0NLq69TDdBlNlcoPDM9RPVFLOwVQLkk2AjXGLk8IqbSWWVtuMMwzyKadNl8pngRWtzQMczDzCxpWmSeJySZV5rf2VkiX7TULKkuQXdjYL3iqbjl4wAD5Rqfhm2O5z49ilarLxt5LPw/i0yoXNNkiSeSd4JjfvZRYfEx51kYxeIvJqi21yjk0/XGZX4m/qtHlU/fM8nS/fy92dszhVuSAALknYaR6OcLk9hJt4RV5vFzzSwo5AmKpymbMfu5ZI3CaFnt6RT5spfYX5m96SFWPPlh+i5f8EY/aMZEwJV05Qc2Rswt1A+0PQ38orepcJYnHBqj4VG+tz08847PguL1pdJbyMsxH1DDUW7tmU6ciQo/ejUnnk8eUXF4fU+8PnzHDd5L7sgiwvfdFJ18mLD2iSDbgBACAEAIAQAgBAEZxPNKUlQw1KynPwUmLtOk7Yp+qK7XiDf0OM9nk++Kkt9tDb1DKfyv8I9fxavEfYx6OXJ3mPCPQEAIA16utlylLTHVFG5YhR8TAFA434tSbIZKYuy28UxZZyb2FmcqGHoTyijULMcN4Xc26CxQtztzLsQ3BmOuZIEinR1leAmbOKG9gScqS23uTvuY7qnHb8pxrIWwtbt6v8SwYhXzqiW0uZT0pVhYgTZgOvQ90dfaOpYksMzV2uuSlF8op+GzFwqqlTGeaubwOq5JquG2BPgIINiDY/MxlhCFU8Jnt3aqzXUtutcd0/wCf5OiY1xMjyWWSSJpHhRwZbsbfZD2z/u3jF4vXfco01dHzLnnHt1weTQ4p5ke8F4ZaSjTQcwA0YEEE6sSDzJJMenp61XWopYOJyzJssFZh6TFKlR/dHc64zi4S6M5TcXlFAn1DUVSj30zZHHVSba/n7R8hopS02rdfo8fgelbiytSMfbDjJWQJakgFQTb9q/5AfOP0fw6v5ZWd+x4Gpl8yiy5cP0CGSrEA3AsOQAFgAOlo8ufMnk1rpwc17XuHFkus+ULCYDmtpZkIsfUgj+GPc8Mu3VSrl26f3MGqjtkpo6F2fV/f0MiaQM7Iuc9TbU++8ePdFRsaXTJuhnasnMr/AO2ZXq39Vo8jT/fM8rSffy/EvHani7SaTKhsWUk+1gPnr7Rfqp8KK7n13hFO6crH/T09zBw3iFLS00nvnBfIAkpbvMOnKWt2JJub+cW74wikZHp7r7JSx35b6L8SL4xp52IqqpIFMim4aYQZzXFv1S/VH4iDpFc4SuxlYRrovr0Wdst0mscdF/Ja+zzCplLSiS5ZgpJUta/iNyBbYXJ0jRGO1YPNutdstzLTHRUIAQAgBACAEAIAQBjqJIdGRtQwKn0IsYlPDyiGsrB+cahZmH1oJHjkTNf2lH8mQ/OPqpqOqpUl3X6nkRbpsw+x+hsJxFKiSk6U2ZHUEH8wehB0Ij5acHCTiz1oyUllGedOCgkkADe8cnRznEsfqZ00/R6gd0CRmWUFT2ZmJmnzGVbg+ht8yEY4UefVlbTz1KrxtTfoTMmzHmTPvO1+mirsg8gBGjw5Zt5WTPqZPakiR4fpBOw6Uh2aUBfp0MY9ZHdOaNmmsdUozXYrvCtUaSpeRO8GewN9gw+qb9GB39I8+luEtkj6PxGqOqoV9XOP2/wX8sRGzJ81gp89DW1qMNZMlrluTMuwHWx1+HWKI/PPd2R6038NpvLf2pcv6FnxfxpqLjYiPL8Y07ko3R6x4fsYtNLEsGzw/UzJctO4mlSujI95ko2/ZJzS9PuEDXUGPS0Op86lPv0ZXdHZPBbsJx9ZrCXMXup1r5Cbq9tzLewEwdRow5qLiNhXkpfaSwM2XLX6zuPhoSfYAx8t5W/xOe36Z98HoKWKFk1+0rh2bOp5M+WpcomWYg1JW9wQOZFzp5+UfeeHaqNadcujPF1VTl88exudmXG8ppK0s9ik6UMouG8ajY7aMBoQfX051Wjk5OdfKZNVyS2z4Zqcf13/AImwpqX9XLP6WaRYAtayqDqWsD8b7b9VZ0sHKfV9EJNXSSXRF54Rwv6PTpLtYAAAdABYR5rk28s0pYOUJ/vmV6n+q0eZp/vWeRo/v5fiWftllHuZTfZa6X6HRh8Rm+Ed63jaz7jwJqTnX36m12XTkqaJVBCzJXgmAABtNiT0Isfj0jRRJSied4jTOq1p9H0LxT0KJsNep1MXmA2YAQAgBACAEAIAQAgBACAKN2jcFisXvZVlnqLX5MBya3yPKNmk1kqHjsyi6lWL6nOOHuIqvCppltLYox8Utr5CfvI40U+e3UdPRv8AhtTHdnD9f5Mtfm1PGMk1xPi1biAXuJYSmNjlZrNM13YD/h9Bz3MeTT5Kb8zLX0Nk3N/ZwZaGmr2sG+jIB0WYx9gLCO5PSropP8V/BWo3d2jbqeB2qQPpE2ZMty0lSx7Lr8+UPitqario5/F/mdeTl5m8k7QYQsiWktPqqLAC9h7neMsnueWWmljnDUmqA7xfENmGhHlccorlWpdTRRqbaHmDNSm4RRVCvMnzEH2GnNk9LLa48o48herND8QszlRin6pLP5kmmHqgCooUDQACwA6ACLMY6GGUnJ5b5MU2njlrKwyCOlULIxMtyAeRF/5xgWg2Sc6Zbf1X5F7u3LElk2ZtMJoAmsWAIIAJQAjZgVNww5G+kXw073qdk3Jrp2X5Irc0k0kfUmgVqqW09yzGyJNbZv2WA0SadNdntpY3Bur09cJucVhvqN7aSOiMFC2awUDW+gtF6WeEcnPeL6ygEqZ3NTLE4ahUfMTY3I8N9f52j0dFXZXapSi8fX/JlvnGUWk+Sk8AcUS6ScwngtKdsxbUsjEAZiPtCwFxuLc9o9DW6Pz1vrfKM1F/l8S6HdkqlaX3kv8ASKVzLlIOYWuMpvbX1j56SceGelnKyjh8yVVJiCT2pW8J1UPLvYgjfNa+sefVXZGW/B5dFFtc3NrqdWraNcRo2lzZZllhoCyMyEfVa6krf/RjZKPmRw0ezpdROqasjw0cfFLX4TUF5asbaZkUukxejpv/AHcjGJVWVPMT6SWt0mrr228fui8YZ2kVM4BVw9i/UuZcv1JdNB5XMaI22PjaeZbo9LDlW8e3P6PH7F5wWomPLBmlS51OQHIvkpbVrdTa/QbRoWccnmT25+Xp9SQiTkQAgBACAEAIAQAgBAGGom5RAHMsWmLX1TIqjuJLWmG362YLHJf7iaX6nTYEGCGy101DKUDMSx8tBE4RBuCeBoiKvtcxBJjfM25vEA87qAPDKgDzu4AxtKEMAwTJEAac6niGiTSmLYxzkggOM8TKSMgOrkD4m1/bf2j0NDUpttrKSZmvk01FPBs1q1NRMkU9Q7Oirc6270CwUm3O5s5GtwNs4sp1Krg9qxL1LJ1b5LL4L/hnDwloFGVBb6stQo+UZ5WSk8tlqil0K1xv2fy5st5snSaoJ/HYXsevrGvRauVU0m+GUX0qaz3NXsTxJmkzpDElZcw5PIMoYgeVyT7x34nFK7gjS52HRWoZZNyi/CPONJllSVX6oAgDHU0aTPrqDAGrLwSSDcIIA30QAWAsIA+oAQAgBACAEAIAQAgDxjAFM47xlpUorK/WzGEqV+Jza/ooux8lgDWwLCVkSklLso3O5O5YnmSSSfWIOSblSoEmdJcQDJ3cMkgy4EHmSAPMkSMmN5cQQY2SHUk1psuBJoVEiOcEFI44wh5iq8sFimjKNyN7jzB/OPR8O1Mam4T6MzaipyxJdjyj4vRpSGZdKiSQykg5XsLMptqM63BuLA2PIRbb4bPO6rlEQ1KXE+GXeg7UqJlHed5LP4C4N9iCt7g+giteH2yW6OGn9cfud/ExTw8nuLcWPUyml0MmYM4KmfOUy5aAixKhvFMa2wAiI0Rpluta47LnJLnKaxBfmbXAHDopZel9eZ3Yndj0v+VozXWu2bky2EFCO1Fvis6EAIAQAgBACAEAIAQAgBACAEAa1dNyqYA5HVcQyJ1cs1nvJkoSpAJBmTSR05Ip/jjtVSbwjtVTk8JE9K42pBzmH0T/ADjvyJnfw0z7Xj6nvZZc5jyAVbn2zQ+HkT8NLu0TeB48tSxVZM+XZc15iZV3AsDfU6/KK517FnKOJ17FnJM5I4yVDJAZPkiAPMsRgHyVgDE6wBgdIdSTUqEgQRdRKjloGrLp0J8Sg+w/nHcbJLozlpdzPwth0sz6mSxIKss1LfcnXPymJN9BlESpM6XJc5GES1N7Fj5m8CTfAgD2AEAIAQAJgCnVPaRRrbL3sy++VLW/jIv7RcqJF6002WmgqhNlJMAZQ6hgGFmAYXFxyMVNYeClrDwbEQQIAQAgBACAEAQmPz8qmAKT2e0yt9JmBQM899LC1pZEoaD+iJ94ZIzyWLiHhqXVSSoCrMGqOABY9DbdTzjuuxxZbXY4PPY5VRVM2jqA1isyU1mU/AqfIj++NrSlH6M3tKcTuGG1qz5STZZuri48uoPmDce0edKLi8M8yUHF4ZC8R02IGZmo5ksS8oujBc2a7XILKRa2XmIsr8vGJIurdWMSRSKXi7EZkzu5ZDvcjKsuWdt9QLW89o0OqtLLNDpqSyy8cNLXks1b3arl8KqFzXvzKmwAH5xnscP6TLb5aXyE8VivJTkr2OcSGmdg1NPdVAPeKoybXOvlzi2NW5dUXwq3rqiLkceyn+rTVLdciK/5GJ+Hfqjt6Z+qJvFaedNlr9Hmdy9wxLIH0ynwkbA3I112iuLin8yyUwcU/mWSm0VZXzKiZT99LvL+sxRcu4GllBO/lF8o1qO7BplGpRUsFlaSQoDG7WFyBa5tqbcozPGeDG+vBGz6yUhs0xFPQsoPwvBQk+iJVcpdEaT8Qy6epkz0JnBkeSySirMSSsxDa/Lu5n8UdxqlnD49zuNUs4fHuT//AJjyVI72nqZQPNkUfmwJ9ot8h9mi34dvo0WnCcWk1KZ5Dh12NtCD0ZTqp9YqlFxeGUyi4vDITjLjBKIBEAmTmFwt/Co5M1vkBvblHddTlz2LKqXPnsVjDaLE8SHePUNJktta6gj9mWhBZfNj8Ytk66+MZLpOqvhLLJI9nB3+mzs3Wx/x3+cc+f8AQ4+I/wDVEViErEcKtME8zpFwCWLMup0DIxJS/VT77A9J12cYwzuLrt4xhl74Zx1K2QJijKb5XXfKwGovzGoIPQxROG14M1kHCWDiVDRd7PSSPtzAnsWsfleNzlhZPRcsRyfoJECgACwAsB0Ajzjyz6gBACAEAIAQAgCpcVzbKYAiezOVakF988wn1M+bf53iGcl0QRDJZS+0fhvvU+kyh40H6QD7Sjn6r+XpGmizHys06ezD2siezDHu7mGmmHwTDeXfk/T0YfMecd3wytxZqK8rciY4p4gmVEz6DQ+J2uJswbKNmAPID7TcthqY4rrUVvmV11qK3zLDwzw1LopeVPE5+u9tWPQdFHIRVZY5sqstc3yV/jyrqpM6X9GqGBmKx7oIhCiUt2a5B3108otqUWvmRbQouL3I2uAqmoqJXfzqjvAcyhO7RcpBGpZQCdOXnHFyjF4SOb4xi9qRK8WaUVT/AETf1bRxX9tFdS+de5VOzaukyqZxMmy0ZppNmdVNgiAaE7XvF98W3wjRqIyclhdi2HFZH/Plf/Yn98Z9kvQzOuXoUvg2Z3lbWvuCTY+Xem3yEaLuIRNN6xXFGvxLisyfUfRac21s7C4JI1OvJQN+sK4KMd8hXXGMd8j5ThqTLGoLnmSSB8AdvjFUtRN8rgrlqZvpwZpdDJkz6ObKTK/fZTq1vHLdToT0YxErHJYZW7ZSWGdSVA6ZWAZSLEEAgjoQd45OTlZX/wAPxgJJJWW7opUbZZtvCR5MxI6WEa/t18m77yrLIfjK5xCf3l7d4Ab/AHbLb2y2juv7Cwd1fdrB3CUoAAUAAAAAbAAaW8ownnH1AETxZl+hVOe1u5f45Db3va0d1/bR3X9tY9Sldj+bNU/csn8Xj/l/KLtRjg0arsRPZ3R95iOa2ksO/v8AUH9f5R3a8QLL5YrwdhjGYBACAEAIAQAgBAFK4wPhMAa/Z6/6KavSdOI9GqJjj/pdYgjuXBIggyZYknJwriijFPWTpcu4CPdfK4Di3pf5R6EHmKZ6db3QTZ1Hs7wZJFJLmAfpJyh2bnYi6qOgAPxvGS+bcsehh1E3KePQtUUlJzOn4jkPiNRPnZ2RU7mVkRnGW9mOm19fZo1uuXlpL3Nrrkq1Fe5m7J6oA1Mi5sGDpfQ21U6ctk084jULoznVLpIsnHb5aCo/CB/E6r/OKqvtoqp5miocF8IU9VSibNz5i7DwtYAKbbWi622UZYRouulGWETo7P6IfYc//I38or+ImU/EzILs3lATasDYFQPZ5kdah/KizU9IkNwpMArpmfRm7wC/3s9yPWwaO7l/18fQsvX/AF8fQtdaIxHnkFWViy51HnYKnfksWNgMsiaQSeXiyiOorPQmKbeEXadxvRSkv3wc/dl3Yn3Gg9zFqqm+xdGmb7FZ4dw2biFd9NmIZckMHW/2sgARVvvawJbbf2unJQhtXUvnJVw2LqWHjbg0Vn6WUQs4C2v1XA2B6Ecj/oV1W7eH0KqrtnD6EFhfFdVQKJNbTTGRBZXG4A2Gb6rjzuD6xZKuM+YsslVGfMWSZ7Tqa3hlT2PTKn+OOPh5HHw0vVEfiL1+K2lrJNNT3uTMuC1tQTcAt1CgWvudo6WyvnOWdx8urnOWXHB8Lk0FMVBsqgvMc7kgXZjbyG3QCKZSc5GeUnOWSM4QpKGW06ZSTc5IHeEvcKLsRuBa+vwjqxzeFJHdrm8KSLNInq4uhDDyioqawZIECAEAIAQAgBAFR4sk3UwBXezypyz50s/aKsP3k7v5GSD+9EEM6KsCDE+IyUYq82WrDcM6gjS+xN4na/Q62t9EcT4vqVmVtQ6EMpfQjUGygaHntG6tYikelUsQSZ2ThNwaKlt/yJfylqDGO37T9zz7fvH7kBxzxgJAm08pHM0rbP8AZTOOR5sAfnFlVWcN9C2mndiT6GXswqpLUvdygwaX+tJFrs9zob6iwt6AQvT3ZZGoi92WRE3/ANJjgOyVA+cwW/tEHxjr7VXsWL56PY3eJOHcQqmmL9IldwzXWWbjQNdQbJqRYc45hZXHtycV21wxxyYMA4exGlyok6T3OcFl1OhIzWul72894mc65ctcnU7Kp8tck9xDKrWK/Q3lKLHP3gN73FraHziqtw/qKa/L/rKzw/w5XUjsQ1OVdh3ly5NgSTbwixsTFtllcl3LrLK5rue8S8IiY5nSH7uYTmIN8pPUEaqYiu7CxLoRXfhbZdCKmza9fC6S2I+1ca+tiPyiGqXzkNUvnJWOHMUatxRZExEeWomCYCoIAW4uh3BL5Re+0V8J5iVNxT+Q7ZhvDdJLAKU8oHrkBPxN46dkn3Dsk+5NRwcCABEAfIQdB8IA+oAwVtMJst5bXyupU23swINvPWJTw8kp4eSIwPhSTSpNSW0wiZa+YqSMt7WIUdb6x3Kxy6nc7XPGSUw+iWSuVb73jhvJw3k2oggQAgBACAEAIAhMfp8ymAOZSJ30esRjoCcjeQcrY+zrLJPIZoEPodZp5udVbrv684ggj67hikqHLzZKs53a7AmwsNj0EWKyUeEyxWzisJmhO7OaFtkdfwzG/wD1eOvOmWrUTNc9m1OPqTqhPR1/wx158u6J+Il3SLplEUGc+ZkoFSB4bgi40IuLXHnAFIndmUkm/fz79SVY/ErF/wAQ/Q0fEtdkWfAsMNPK7tprzrEkM5u1tNPQWimctzzjBROW55SwbzCODhGMiDOjBNECCPqTpAFP4xxRaammzTuqnKOrHRR8bRARS+xTCmKT6sTJYYNlfO1m7tMs2YRodGNgW5Zfh2dI7fhWJ5/Aysja+FhrYEj31BGl9oAlQYEHsAIAQAgBACAEAIAQAgBACAEAIA1q2VmUwBy7jHDdzb/PygCd4E4gDSys1tUADk77HK/uAQf2lbkReUsnD469CyUWOU81gsqdLZjsoYZjz+qdYtnp7YLMotFMNTVN4jJMl0a8UmhH1AkQAgDwxDIZ83iCD5MAfOQxOCTDMlAbkCHAwyJxBlF7HTz0iAcH7ScYesqJdPK/VhjbXdgLEnyUXP8A2gsdTrazepez2YqyXpJxSY5zDNcAhFGU3XxAMc7W2sPaIUztw9Cb4d7Qp1L/AL2p5jJPsUmkA+DVltYBXN2ZtLHxbWsB1k4aaOp4Ni0qpTvKOek5baozHMvq2rL+8D5ERJB43FEtAWmXVQhmXOUAqL6g5vFfK23ToQTBOCLwXtLpJ7FWJlakKWIKkXsCSPqE+e3WBBcZU1WAZSGU6gggg+hG8SD7gBACAEAIAQAgBACAEAIA8YQBW+IsNzqdIA4/jdY9DUIy6Bg6nS4sbA3A3G1x5AjVRF1UM/Mu2Ci6WPlfdMmezwhq6STa3iPl+ra2vMG+hj2dTfGzSya+n4cng6SiVWrjGX1/Hg7PktHgH0bMimBKZ7AkQBC8Q1zy8oQ2ve59OWseN4tqradsa3jOeTfoqIWZcucHuAVrzAwfXLazW630+UT4XqrblJWc4xz79jjXUwra29yVJj1jCjC7QZJpzTAkpfHmMrIp5iiYFmMpVTre53tbW9r68riJUXLhHO5J5fRHIsNqEDFmursLZraKOSLbVQNLkbm8XrSTwcT1sHItWHV0+QC8thMDLlBYs4AvspvpFEodmXRnxlFqoOLaeoTuauWqXFiHAaW3xGnvHGGjtST6kPjXAMuUfpGHT2p3Cs4UNeXZQSSCblRsLajyiVIOJT+IeLq+npjR1SKGmSVVToMss5b/AFbhriWiW0tkP3o66nHKM+E4jh9YiJMXuZqKqKynK1lUAeL7Q02MdHJN0cyvw856aaaiVvZbXt5yz4WPmLGIwCY4c7SJs2plidPCy81piGWildDa/hzDW0ad9LraccS7PLMvl3q1NTzHusI6ZQzJjsrLNSZJJJuCpNrvYAqANjLP7p6xW3W49Of/AJ/ktStUuXx/9/wSsVFwgBACAEAIAQAgBACAMNRKzCAONdsOG5XkWG4f80j0NFDdGX4f3PN189so/iU3hKvnU84MgBVL3uLhQ17i1xcHpcdQQY41Edi9/wBTvTS8zt0/QvVNxBiFW4SVNtpoEKqLDexPiJ8t/KNNE9EoZa5+vJkvhr3PCfHquES0nBMWtmSozHp3xJ/6haLPidE+Nv6HC0uuXKl+p5L4wrqNwlZKzjzAUn8Lr4W+ES9Fp7lmp4/306kLX6mh4ujn/fXoXrAsdk1aZ5R2+sp0ZfUfz2jy79POmWJHrUamF0d0DHxHi8inRTUAlGbKLLmsbE7e0VR0fxWYYTxzydW6tafEm2u3B7geJSZ8vPTjwBiv1cuoAJ094iWk+G/68JexNepWoW9PIxjGpVMuac+W+w3ZvRecd00WWvEEc3X10rM2Ums7Q2Y2kSL9CxJP8K/3x6cfC4xWbJ/77s8qXi0pPFcM/wC+iI+ZxpVElGlywegVlb5nSM2oq01a+Rtv/foadLbq7X86Sj7ftyeYZgrz37yb4mPwA6AchGE9MmMQ7OpU5CUAlzbaMNAT0Ycx57xqo1Mq3zyjLqNLGxccM5/gN5M8I31GbI6nkSct/Ig/zj1NVpo2V7l1XKPI0mqlXZtfTozF2g0uSaZK6ZQC/mSLgelrH3jBptPmG9noarU7Z7F+J5wnWT6dBnZmkuR4Sb2CtyO4B6CMmpit2EbNNJ7MsqPF1bMq6iZOmixY2VRsiroqj0HxJJimJc+WVt5JEdEE1gnFlRTEWYso+yxP5xOQXOTxBQ4gAKhRKm8nBysD5MIAkqOVX0J7yjnGfL3IBAe3mv1XiMAunDXavLmES6tDLfYkAj4odR7XgDodFWy5yh5Tq6nmpv8A9oA2IAQAgBACAEAIAQAgDmnbHTk/Rmtp4wT5nIR+R+Eev4Xh7l7f3PG8Wytj9/7Fe4LwlZsmcNMwYE9bFdPmGirxKDU0+xb4XNSg13ya+I4G8piUuP8ALaPNPUN/DeNaiT4ZwLj71yHH79jf94NAjCLInGFLVS+6nshVtCJqlGHmHTMt/M5Y7rslXLdF4ZXbUrI7ZLKKlSzXoarPTt3qqdChDh0P2WKEi9vmLx7ytq1VOJNJ/sz551XaS/MU2v3RZ+0jEkn00gyw1i+bVSNCjRi8O/67ZKXp/c3+KPfTFxXf+x88E8RyaWkyzWUN3jGxdFOoXkxBO0VeIyU7sp9kW+Gpxo5XdlCx/iJZs4zZ7Mcx0VASQoOiqTZQAOfvrGyvVV1w2UrOP3+pgs0dttm+54T/ADx6I2sHxCbUoRJTuJd8tlN3NgDcva99eQEeZqJWSl87yexpq6ox+RYLdgHDNrEiM5pL3h+HBANIAklW0Afn7GDaqnEcpz/2hj6ulZqj7L9j4+94tl7ssPargxSq763gmga8gyqFI8tFB+PSMHh04zq2d0ej4lXKFu/s/wBzVwKUlRTiXoJksEW5lb3BHXex/wA4w66iULHLsz0NBqI2VqPdEDi/DxBN1jBg3lUr8CINx84YBCVNCRyhkGi8giJBK4NxPUUxGRyV+6dR/lE5BdaXimirgFq0CP8Af2Ps4gQSMigrKQ97QTzOTpmAmW/quPIxGCS28N9rSk93WIUcaE2yt7od/UfCAOk4bikqoXNJmK48jqPUbj3gDcgBACAEAIAQAgCN4hwZKuQ0p9L6q3NWGx/1yJi6i50zUkUaiiN0HBnIhLqcKqLstuXPu5q9Afgeoj3n5Wrrwn/KPnl52isy1/DLnS49R1S6uJT81mEL8GPhPx9o8e7Q3VvplfQ9unX02Lrh/U1MR4flkXDJbrmW3xvGXZL0Ne+PqUnG5NPKv41dvuoQ3zGgi6Gltl2x7lFmrqh3z7FSl4ZOqpn6NSfS9lHmf9XjTKmFUfmM0L52y+UtEjhApLsRmNiSTzNowPEpdD0EnGPUquC4WWnyR1mKPiwj050bYN/Q8qGo3WRWe6/ctPGmA900nTcN8isceH17t34HfiNmzaXXsqwgNSsxH/FYf9EuK9fHbal9P5LfDpbqm/r/AGR0WRShYwm82QIAQB+fMa/9zP8A6V/7Qx9ZT93H2X7Hx9/3svdnesQoZc+W0uaodG3B/MHkfMR8tCyUJbovDPrbK42R2yWUc6xfszmK2ekmjQ3CuSrL6Oo1+UerDxKMli2P++x5FnhkovNUvz/kianBsWUWMsv5nuW+d7/GOJR0UuU8fmdxlro8NZ/IqnEPDlcFLzpbhedsth6hDoPMxEY6dvEHz/vqdTlqEszXH++hX6CnS5V7gna/1f8AIxRqKJdUi7TXx6NivwO2wjBg9AgavDyNxE5II+ZTkROQb+E4/UUxHduQPunUfCALpTcY01YoStlgNsH5j0YaxIJCnw2fIIm4fUd4BrlLZXHow39DDALZw72tsjCVXSyG2Jtlceq/Vb2tEA6dhGNyKpc0iYr9QD4h6qdRAEhACAEAIAQAgDDVUyTVKTEV1O6sAR8DHUZSi8xeGcyhGSxJZRVq7s6o5huneSvwNcfBwflaN0PEro9cP3/wYLPC6JdMr2I09lkm/wCvmW/Ct/jFv/Kz/wDFFX/Ew/8AJm5R9mlImrd5N8maw+CAfnFE/ELZdMIur8Npj1yyfkYFKlrlloqKOSgAfKMcpOTzJ5N0YxisRWD7bCFIII30+Mcrg6ZC0XZ7RynR1V8yMGHjY6qbjTnGuWttlFxff6GSOhpjJSS6EljPC1PVFDOVjkBAsxXe19vQRXTqbKc7O53dpq7sb10NvBMGlUksy5IIUsWNyW1IA3Pkojm66dst0jqmiFMdsOhIRUXCAEAVeo4Co3dnZHzMxY/pG3JufzjbHxC6KST/AEMMvDqJNtrqWiMRuEAeEQBgnUoblAHE+0nh5Keq/RgBZi58o2BJINug0v7x7mibtq56rg8DXJU2/L0fJsYBgxqKUMRcqxS/W1iPkwHtHm6ypV2tL3PU0VvmVZfbgisU4bIvdYymsqmIYBbYRzgFeq8NK7iGQR7yCI6yDaw3GJ1O15bkeV9InILlR8YyKlRLrZSn9rp533ECDfp8JmSyJuHVGYDUKWs4/Cw/nBoFswDtZmyWEqvlkkaXtlf/AAt8vWIwSdRwTiGnq1vImKx5rsw9VOvvtAErACAEAIA8gAIA9gBACAEAIAQAgBACAEAIAqfHVXWyFE6lYGWBaYuRWK/tai+Xkelh5236KFFj2WLnt/B5+unfWt9b47/yRHCPaBnJl1rBST4ZlgF/C1tvXbrGjVeHY+apfgZ9J4lue278zoEmcrgMrBgdiCCD7iPJaaeGeupJrKNHFsbkUylp0xV6Le7H0UamLKqLLXiKKrdRXUszZx3HMQmYlV3RCS1kloNSFF7XO3MknYXPIR9DTXHTVYb+rZ83fbPVXZivojrHDmACmpkkmxYaueRZtTbyGw8gI8DU3ebY5n0Wlp8mpQ/P3PK7BVblFBoKni3CoN7CAKZivDJF/DAFQxHh617aRGAV2twxl3EAR0yQREgz0GJTZJujEQyC3UXGMucvd1ktXHUgXHmDE5BI0+EkETMPqNtRLZrEfhbcRBB0/su4rqah5tPVqc0pA2Zh4hdrAE/aBsbH9k7wB0iBIgBACAEAIAQAgBACAEAIAQAgBACAEAVfGeBKWeSwUymO5l2APqpFvhaNtOvur46r6mC7w6mx5xh/QgD2YMp8FVYf0ZB+Txr/AOVT6w/X/Bk/4lp/LP8AT/JlpOy9AbzZ7N1CqFv7kmOZeKyx8sTqHhEf65ZLhg2BSKUWkywt923Y+rHX22jz7r7LXmbPSp09dKxBElFJcIAxTJAMARdbg6tygCrYtwsDewgCl4rwwRfSAKfifDm9hYxGAVutwpl3ER0BGTJBEdZBkpK6ZKIKMR/r5QB+kezajmJTh5366YAXPMW+qv7oPxLdYA6RACAEAIAQAgBACAEAIAQAgBACAEAIAQAgBACAEAIAQAgBAGN5QMAR1ZhStygCsYrwuDewgCmYrwuRfSAKhiHDWu1jEYBscLcEFqhHmWKKc1upGwI6X19oIHfMGosqRIJqAEAIAQAgBACAEAIAQAgBACAEAIAQAgBACAEAIAQAgBACAEAIA+HlgwBoVeGK3KAK9W8MqTtAG1hWBhDtAFllJYQBkgBACAEAIAQAgBACAEAIAQAgBACAEAIAQAgBACAEAIAQAgBACAEAIA+SogAFEAfU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32" name="Picture 8" descr="http://www.realtrafficproductions.com/Portals/4/G.B.Y.Logos.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323090" y="3443858"/>
            <a:ext cx="1912509" cy="14920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56"/>
                                        </p:tgtEl>
                                        <p:attrNameLst>
                                          <p:attrName>style.visibility</p:attrName>
                                        </p:attrNameLst>
                                      </p:cBhvr>
                                      <p:to>
                                        <p:strVal val="visible"/>
                                      </p:to>
                                    </p:set>
                                    <p:animEffect transition="in" filter="wipe(up)">
                                      <p:cBhvr>
                                        <p:cTn id="16" dur="500"/>
                                        <p:tgtEl>
                                          <p:spTgt spid="15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3"/>
                                        </p:tgtEl>
                                        <p:attrNameLst>
                                          <p:attrName>style.visibility</p:attrName>
                                        </p:attrNameLst>
                                      </p:cBhvr>
                                      <p:to>
                                        <p:strVal val="visible"/>
                                      </p:to>
                                    </p:set>
                                    <p:animEffect transition="in" filter="wipe(left)">
                                      <p:cBhvr>
                                        <p:cTn id="21" dur="500"/>
                                        <p:tgtEl>
                                          <p:spTgt spid="13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5"/>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7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83"/>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89"/>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9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0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09"/>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2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15"/>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Factors of SRT</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522751" y="5397313"/>
                <a:ext cx="2037678" cy="3993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𝑓𝑠</m:t>
                          </m:r>
                        </m:sub>
                      </m:sSub>
                    </m:oMath>
                  </m:oMathPara>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522751" y="5397313"/>
                <a:ext cx="2037678" cy="399301"/>
              </a:xfrm>
              <a:prstGeom prst="rect">
                <a:avLst/>
              </a:prstGeom>
              <a:blipFill rotWithShape="0">
                <a:blip r:embed="rId1"/>
                <a:stretch>
                  <a:fillRect b="-25758"/>
                </a:stretch>
              </a:blipFill>
            </p:spPr>
            <p:txBody>
              <a:bodyPr/>
              <a:lstStyle/>
              <a:p>
                <a:r>
                  <a:rPr lang="en-US">
                    <a:noFill/>
                  </a:rPr>
                  <a:t> </a:t>
                </a:r>
                <a:endParaRPr lang="en-US">
                  <a:noFill/>
                </a:endParaRPr>
              </a:p>
            </p:txBody>
          </p:sp>
        </mc:Fallback>
      </mc:AlternateContent>
      <p:sp>
        <p:nvSpPr>
          <p:cNvPr id="3" name="TextBox 2"/>
          <p:cNvSpPr txBox="1"/>
          <p:nvPr/>
        </p:nvSpPr>
        <p:spPr>
          <a:xfrm>
            <a:off x="4099862" y="2375404"/>
            <a:ext cx="1759740" cy="523220"/>
          </a:xfrm>
          <a:prstGeom prst="rect">
            <a:avLst/>
          </a:prstGeom>
          <a:noFill/>
        </p:spPr>
        <p:txBody>
          <a:bodyPr wrap="square" rtlCol="0">
            <a:spAutoFit/>
          </a:bodyPr>
          <a:lstStyle/>
          <a:p>
            <a:r>
              <a:rPr lang="en-US" sz="2800" dirty="0" smtClean="0"/>
              <a:t>network</a:t>
            </a:r>
            <a:endParaRPr lang="en-US" sz="2800" dirty="0"/>
          </a:p>
        </p:txBody>
      </p:sp>
      <p:sp>
        <p:nvSpPr>
          <p:cNvPr id="8" name="TextBox 7"/>
          <p:cNvSpPr txBox="1"/>
          <p:nvPr/>
        </p:nvSpPr>
        <p:spPr>
          <a:xfrm>
            <a:off x="6168422" y="2375404"/>
            <a:ext cx="1759740" cy="523220"/>
          </a:xfrm>
          <a:prstGeom prst="rect">
            <a:avLst/>
          </a:prstGeom>
          <a:noFill/>
        </p:spPr>
        <p:txBody>
          <a:bodyPr wrap="square" rtlCol="0">
            <a:spAutoFit/>
          </a:bodyPr>
          <a:lstStyle/>
          <a:p>
            <a:r>
              <a:rPr lang="en-US" sz="2800" dirty="0" smtClean="0"/>
              <a:t>browser</a:t>
            </a:r>
            <a:endParaRPr lang="en-US" sz="2800" dirty="0"/>
          </a:p>
        </p:txBody>
      </p:sp>
      <p:sp>
        <p:nvSpPr>
          <p:cNvPr id="9" name="TextBox 8"/>
          <p:cNvSpPr txBox="1"/>
          <p:nvPr/>
        </p:nvSpPr>
        <p:spPr>
          <a:xfrm>
            <a:off x="8148355" y="2375404"/>
            <a:ext cx="1759740" cy="523220"/>
          </a:xfrm>
          <a:prstGeom prst="rect">
            <a:avLst/>
          </a:prstGeom>
          <a:noFill/>
        </p:spPr>
        <p:txBody>
          <a:bodyPr wrap="square" rtlCol="0">
            <a:spAutoFit/>
          </a:bodyPr>
          <a:lstStyle/>
          <a:p>
            <a:r>
              <a:rPr lang="en-US" sz="2800" dirty="0" smtClean="0"/>
              <a:t>query</a:t>
            </a:r>
            <a:endParaRPr lang="en-US" sz="2800" dirty="0"/>
          </a:p>
        </p:txBody>
      </p:sp>
      <p:sp>
        <p:nvSpPr>
          <p:cNvPr id="10" name="TextBox 9"/>
          <p:cNvSpPr txBox="1"/>
          <p:nvPr/>
        </p:nvSpPr>
        <p:spPr>
          <a:xfrm>
            <a:off x="2380344" y="2376667"/>
            <a:ext cx="1759740" cy="523220"/>
          </a:xfrm>
          <a:prstGeom prst="rect">
            <a:avLst/>
          </a:prstGeom>
          <a:noFill/>
        </p:spPr>
        <p:txBody>
          <a:bodyPr wrap="square" rtlCol="0">
            <a:spAutoFit/>
          </a:bodyPr>
          <a:lstStyle/>
          <a:p>
            <a:r>
              <a:rPr lang="en-US" sz="2800" dirty="0" smtClean="0"/>
              <a:t>server</a:t>
            </a:r>
            <a:endParaRPr lang="en-US" sz="2800" dirty="0"/>
          </a:p>
        </p:txBody>
      </p:sp>
      <mc:AlternateContent xmlns:mc="http://schemas.openxmlformats.org/markup-compatibility/2006">
        <mc:Choice xmlns:a14="http://schemas.microsoft.com/office/drawing/2010/main" Requires="a14">
          <p:sp>
            <p:nvSpPr>
              <p:cNvPr id="11" name="TextBox 10"/>
              <p:cNvSpPr txBox="1"/>
              <p:nvPr/>
            </p:nvSpPr>
            <p:spPr>
              <a:xfrm>
                <a:off x="-355263" y="5388419"/>
                <a:ext cx="3410076" cy="3696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h𝑒𝑎𝑑</m:t>
                          </m:r>
                        </m:sub>
                      </m:sSub>
                    </m:oMath>
                  </m:oMathPara>
                </a14:m>
                <a:endParaRPr lang="en-US" sz="2400" dirty="0"/>
              </a:p>
            </p:txBody>
          </p:sp>
        </mc:Choice>
        <mc:Fallback>
          <p:sp>
            <p:nvSpPr>
              <p:cNvPr id="11" name="TextBox 10"/>
              <p:cNvSpPr txBox="1">
                <a:spLocks noRot="1" noChangeAspect="1" noMove="1" noResize="1" noEditPoints="1" noAdjustHandles="1" noChangeArrowheads="1" noChangeShapeType="1" noTextEdit="1"/>
              </p:cNvSpPr>
              <p:nvPr/>
            </p:nvSpPr>
            <p:spPr>
              <a:xfrm>
                <a:off x="-355263" y="5388419"/>
                <a:ext cx="3410076" cy="369652"/>
              </a:xfrm>
              <a:prstGeom prst="rect">
                <a:avLst/>
              </a:prstGeom>
              <a:blipFill rotWithShape="0">
                <a:blip r:embed="rId2"/>
                <a:stretch>
                  <a:fillRect b="-1803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374807" y="5382784"/>
                <a:ext cx="4001474" cy="3696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𝑏𝑟𝑎𝑛𝑑</m:t>
                          </m:r>
                        </m:sub>
                      </m:sSub>
                    </m:oMath>
                  </m:oMathPara>
                </a14:m>
                <a:endParaRPr lang="en-US" sz="2400" dirty="0"/>
              </a:p>
            </p:txBody>
          </p:sp>
        </mc:Choice>
        <mc:Fallback>
          <p:sp>
            <p:nvSpPr>
              <p:cNvPr id="12" name="TextBox 11"/>
              <p:cNvSpPr txBox="1">
                <a:spLocks noRot="1" noChangeAspect="1" noMove="1" noResize="1" noEditPoints="1" noAdjustHandles="1" noChangeArrowheads="1" noChangeShapeType="1" noTextEdit="1"/>
              </p:cNvSpPr>
              <p:nvPr/>
            </p:nvSpPr>
            <p:spPr>
              <a:xfrm>
                <a:off x="374807" y="5382784"/>
                <a:ext cx="4001474" cy="369652"/>
              </a:xfrm>
              <a:prstGeom prst="rect">
                <a:avLst/>
              </a:prstGeom>
              <a:blipFill rotWithShape="0">
                <a:blip r:embed="rId3"/>
                <a:stretch>
                  <a:fillRect b="-1803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1157112" y="5415509"/>
                <a:ext cx="4644547" cy="3696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𝑖𝑛𝑡𝑐h𝑘</m:t>
                          </m:r>
                          <m:r>
                            <a:rPr lang="en-US" sz="2400" b="0" i="1" smtClean="0">
                              <a:latin typeface="Cambria Math" panose="02040503050406030204" pitchFamily="18" charset="0"/>
                            </a:rPr>
                            <m:t>1</m:t>
                          </m:r>
                        </m:sub>
                      </m:sSub>
                    </m:oMath>
                  </m:oMathPara>
                </a14:m>
                <a:endParaRPr lang="en-US" sz="2400" dirty="0"/>
              </a:p>
            </p:txBody>
          </p:sp>
        </mc:Choice>
        <mc:Fallback>
          <p:sp>
            <p:nvSpPr>
              <p:cNvPr id="13" name="TextBox 12"/>
              <p:cNvSpPr txBox="1">
                <a:spLocks noRot="1" noChangeAspect="1" noMove="1" noResize="1" noEditPoints="1" noAdjustHandles="1" noChangeArrowheads="1" noChangeShapeType="1" noTextEdit="1"/>
              </p:cNvSpPr>
              <p:nvPr/>
            </p:nvSpPr>
            <p:spPr>
              <a:xfrm>
                <a:off x="1157112" y="5415509"/>
                <a:ext cx="4644547" cy="369652"/>
              </a:xfrm>
              <a:prstGeom prst="rect">
                <a:avLst/>
              </a:prstGeom>
              <a:blipFill rotWithShape="0">
                <a:blip r:embed="rId4"/>
                <a:stretch>
                  <a:fillRect b="-1803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2033936" y="5408784"/>
                <a:ext cx="5243225" cy="3696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𝑟𝑒𝑠𝐻𝑇𝑀𝐿</m:t>
                          </m:r>
                        </m:sub>
                      </m:sSub>
                    </m:oMath>
                  </m:oMathPara>
                </a14:m>
                <a:endParaRPr lang="en-US" sz="2400" dirty="0"/>
              </a:p>
            </p:txBody>
          </p:sp>
        </mc:Choice>
        <mc:Fallback>
          <p:sp>
            <p:nvSpPr>
              <p:cNvPr id="14" name="TextBox 13"/>
              <p:cNvSpPr txBox="1">
                <a:spLocks noRot="1" noChangeAspect="1" noMove="1" noResize="1" noEditPoints="1" noAdjustHandles="1" noChangeArrowheads="1" noChangeShapeType="1" noTextEdit="1"/>
              </p:cNvSpPr>
              <p:nvPr/>
            </p:nvSpPr>
            <p:spPr>
              <a:xfrm>
                <a:off x="2033936" y="5408784"/>
                <a:ext cx="5243225" cy="369652"/>
              </a:xfrm>
              <a:prstGeom prst="rect">
                <a:avLst/>
              </a:prstGeom>
              <a:blipFill rotWithShape="0">
                <a:blip r:embed="rId5"/>
                <a:stretch>
                  <a:fillRect b="-1639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4129586" y="5404389"/>
                <a:ext cx="3010841" cy="3696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𝐵𝑂𝑃</m:t>
                          </m:r>
                        </m:sub>
                      </m:sSub>
                    </m:oMath>
                  </m:oMathPara>
                </a14:m>
                <a:endParaRPr lang="en-US" sz="2400" dirty="0"/>
              </a:p>
            </p:txBody>
          </p:sp>
        </mc:Choice>
        <mc:Fallback>
          <p:sp>
            <p:nvSpPr>
              <p:cNvPr id="15" name="TextBox 14"/>
              <p:cNvSpPr txBox="1">
                <a:spLocks noRot="1" noChangeAspect="1" noMove="1" noResize="1" noEditPoints="1" noAdjustHandles="1" noChangeArrowheads="1" noChangeShapeType="1" noTextEdit="1"/>
              </p:cNvSpPr>
              <p:nvPr/>
            </p:nvSpPr>
            <p:spPr>
              <a:xfrm>
                <a:off x="4129586" y="5404389"/>
                <a:ext cx="3010841" cy="369652"/>
              </a:xfrm>
              <a:prstGeom prst="rect">
                <a:avLst/>
              </a:prstGeom>
              <a:blipFill rotWithShape="0">
                <a:blip r:embed="rId6"/>
                <a:stretch>
                  <a:fillRect b="-1833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4968765" y="5426004"/>
                <a:ext cx="2990577" cy="3696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𝑖𝑛𝑡𝑐h𝑘</m:t>
                          </m:r>
                          <m:r>
                            <a:rPr lang="en-US" sz="2400" b="0" i="1" smtClean="0">
                              <a:latin typeface="Cambria Math" panose="02040503050406030204" pitchFamily="18" charset="0"/>
                            </a:rPr>
                            <m:t>2</m:t>
                          </m:r>
                        </m:sub>
                      </m:sSub>
                    </m:oMath>
                  </m:oMathPara>
                </a14:m>
                <a:endParaRPr lang="en-US" sz="2400" dirty="0"/>
              </a:p>
            </p:txBody>
          </p:sp>
        </mc:Choice>
        <mc:Fallback>
          <p:sp>
            <p:nvSpPr>
              <p:cNvPr id="16" name="TextBox 15"/>
              <p:cNvSpPr txBox="1">
                <a:spLocks noRot="1" noChangeAspect="1" noMove="1" noResize="1" noEditPoints="1" noAdjustHandles="1" noChangeArrowheads="1" noChangeShapeType="1" noTextEdit="1"/>
              </p:cNvSpPr>
              <p:nvPr/>
            </p:nvSpPr>
            <p:spPr>
              <a:xfrm>
                <a:off x="4968765" y="5426004"/>
                <a:ext cx="2990577" cy="369652"/>
              </a:xfrm>
              <a:prstGeom prst="rect">
                <a:avLst/>
              </a:prstGeom>
              <a:blipFill rotWithShape="0">
                <a:blip r:embed="rId7"/>
                <a:stretch>
                  <a:fillRect b="-1803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7927716" y="5400684"/>
                <a:ext cx="2686575" cy="3993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𝑟𝑒𝑓</m:t>
                          </m:r>
                        </m:sub>
                      </m:sSub>
                    </m:oMath>
                  </m:oMathPara>
                </a14:m>
                <a:endParaRPr lang="en-US" sz="2400" dirty="0"/>
              </a:p>
            </p:txBody>
          </p:sp>
        </mc:Choice>
        <mc:Fallback>
          <p:sp>
            <p:nvSpPr>
              <p:cNvPr id="17" name="TextBox 16"/>
              <p:cNvSpPr txBox="1">
                <a:spLocks noRot="1" noChangeAspect="1" noMove="1" noResize="1" noEditPoints="1" noAdjustHandles="1" noChangeArrowheads="1" noChangeShapeType="1" noTextEdit="1"/>
              </p:cNvSpPr>
              <p:nvPr/>
            </p:nvSpPr>
            <p:spPr>
              <a:xfrm>
                <a:off x="7927716" y="5400684"/>
                <a:ext cx="2686575" cy="399301"/>
              </a:xfrm>
              <a:prstGeom prst="rect">
                <a:avLst/>
              </a:prstGeom>
              <a:blipFill rotWithShape="0">
                <a:blip r:embed="rId8"/>
                <a:stretch>
                  <a:fillRect b="-2769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6438167" y="5404503"/>
                <a:ext cx="3896665" cy="3982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𝑠𝑐𝑟𝑖𝑝𝑡</m:t>
                          </m:r>
                        </m:sub>
                      </m:sSub>
                    </m:oMath>
                  </m:oMathPara>
                </a14:m>
                <a:endParaRPr lang="en-US" sz="2400" dirty="0"/>
              </a:p>
            </p:txBody>
          </p:sp>
        </mc:Choice>
        <mc:Fallback>
          <p:sp>
            <p:nvSpPr>
              <p:cNvPr id="18" name="TextBox 17"/>
              <p:cNvSpPr txBox="1">
                <a:spLocks noRot="1" noChangeAspect="1" noMove="1" noResize="1" noEditPoints="1" noAdjustHandles="1" noChangeArrowheads="1" noChangeShapeType="1" noTextEdit="1"/>
              </p:cNvSpPr>
              <p:nvPr/>
            </p:nvSpPr>
            <p:spPr>
              <a:xfrm>
                <a:off x="6438167" y="5404503"/>
                <a:ext cx="3896665" cy="398211"/>
              </a:xfrm>
              <a:prstGeom prst="rect">
                <a:avLst/>
              </a:prstGeom>
              <a:blipFill rotWithShape="0">
                <a:blip r:embed="rId9"/>
                <a:stretch>
                  <a:fillRect b="-24615"/>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11097197" y="5364510"/>
                <a:ext cx="1231639" cy="3696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𝑛𝑒𝑡</m:t>
                          </m:r>
                        </m:sub>
                      </m:sSub>
                    </m:oMath>
                  </m:oMathPara>
                </a14:m>
                <a:endParaRPr lang="en-US" sz="2400" dirty="0"/>
              </a:p>
            </p:txBody>
          </p:sp>
        </mc:Choice>
        <mc:Fallback>
          <p:sp>
            <p:nvSpPr>
              <p:cNvPr id="19" name="TextBox 18"/>
              <p:cNvSpPr txBox="1">
                <a:spLocks noRot="1" noChangeAspect="1" noMove="1" noResize="1" noEditPoints="1" noAdjustHandles="1" noChangeArrowheads="1" noChangeShapeType="1" noTextEdit="1"/>
              </p:cNvSpPr>
              <p:nvPr/>
            </p:nvSpPr>
            <p:spPr>
              <a:xfrm>
                <a:off x="11097197" y="5364510"/>
                <a:ext cx="1231639" cy="369652"/>
              </a:xfrm>
              <a:prstGeom prst="rect">
                <a:avLst/>
              </a:prstGeom>
              <a:blipFill rotWithShape="0">
                <a:blip r:embed="rId10"/>
                <a:stretch>
                  <a:fillRect b="-1639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9475559" y="5418782"/>
                <a:ext cx="1998005" cy="3696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𝑠𝑐</m:t>
                          </m:r>
                        </m:sub>
                      </m:sSub>
                    </m:oMath>
                  </m:oMathPara>
                </a14:m>
                <a:endParaRPr lang="en-US" sz="2400" dirty="0"/>
              </a:p>
            </p:txBody>
          </p:sp>
        </mc:Choice>
        <mc:Fallback>
          <p:sp>
            <p:nvSpPr>
              <p:cNvPr id="20" name="TextBox 19"/>
              <p:cNvSpPr txBox="1">
                <a:spLocks noRot="1" noChangeAspect="1" noMove="1" noResize="1" noEditPoints="1" noAdjustHandles="1" noChangeArrowheads="1" noChangeShapeType="1" noTextEdit="1"/>
              </p:cNvSpPr>
              <p:nvPr/>
            </p:nvSpPr>
            <p:spPr>
              <a:xfrm>
                <a:off x="9475559" y="5418782"/>
                <a:ext cx="1998005" cy="369652"/>
              </a:xfrm>
              <a:prstGeom prst="rect">
                <a:avLst/>
              </a:prstGeom>
              <a:blipFill rotWithShape="0">
                <a:blip r:embed="rId11"/>
                <a:stretch>
                  <a:fillRect b="-11475"/>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8859945" y="5405378"/>
                <a:ext cx="2066426" cy="3993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𝑓𝑐</m:t>
                          </m:r>
                        </m:sub>
                      </m:sSub>
                    </m:oMath>
                  </m:oMathPara>
                </a14:m>
                <a:endParaRPr lang="en-US" sz="2400" dirty="0"/>
              </a:p>
            </p:txBody>
          </p:sp>
        </mc:Choice>
        <mc:Fallback>
          <p:sp>
            <p:nvSpPr>
              <p:cNvPr id="21" name="TextBox 20"/>
              <p:cNvSpPr txBox="1">
                <a:spLocks noRot="1" noChangeAspect="1" noMove="1" noResize="1" noEditPoints="1" noAdjustHandles="1" noChangeArrowheads="1" noChangeShapeType="1" noTextEdit="1"/>
              </p:cNvSpPr>
              <p:nvPr/>
            </p:nvSpPr>
            <p:spPr>
              <a:xfrm>
                <a:off x="8859945" y="5405378"/>
                <a:ext cx="2066426" cy="399301"/>
              </a:xfrm>
              <a:prstGeom prst="rect">
                <a:avLst/>
              </a:prstGeom>
              <a:blipFill rotWithShape="0">
                <a:blip r:embed="rId12"/>
                <a:stretch>
                  <a:fillRect b="-2769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6708968" y="5413279"/>
                <a:ext cx="1621944" cy="3696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𝑒𝑚𝑏𝑒𝑑</m:t>
                          </m:r>
                        </m:sub>
                      </m:sSub>
                    </m:oMath>
                  </m:oMathPara>
                </a14:m>
                <a:endParaRPr lang="en-US" sz="2400" dirty="0"/>
              </a:p>
            </p:txBody>
          </p:sp>
        </mc:Choice>
        <mc:Fallback>
          <p:sp>
            <p:nvSpPr>
              <p:cNvPr id="22" name="TextBox 21"/>
              <p:cNvSpPr txBox="1">
                <a:spLocks noRot="1" noChangeAspect="1" noMove="1" noResize="1" noEditPoints="1" noAdjustHandles="1" noChangeArrowheads="1" noChangeShapeType="1" noTextEdit="1"/>
              </p:cNvSpPr>
              <p:nvPr/>
            </p:nvSpPr>
            <p:spPr>
              <a:xfrm>
                <a:off x="6708968" y="5413279"/>
                <a:ext cx="1621944" cy="369652"/>
              </a:xfrm>
              <a:prstGeom prst="rect">
                <a:avLst/>
              </a:prstGeom>
              <a:blipFill rotWithShape="0">
                <a:blip r:embed="rId13"/>
                <a:stretch>
                  <a:fillRect b="-1803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10024086" y="5393560"/>
                <a:ext cx="1990728" cy="3696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𝑡𝑐</m:t>
                          </m:r>
                        </m:sub>
                      </m:sSub>
                    </m:oMath>
                  </m:oMathPara>
                </a14:m>
                <a:endParaRPr lang="en-US" sz="2400" dirty="0"/>
              </a:p>
            </p:txBody>
          </p:sp>
        </mc:Choice>
        <mc:Fallback>
          <p:sp>
            <p:nvSpPr>
              <p:cNvPr id="23" name="TextBox 22"/>
              <p:cNvSpPr txBox="1">
                <a:spLocks noRot="1" noChangeAspect="1" noMove="1" noResize="1" noEditPoints="1" noAdjustHandles="1" noChangeArrowheads="1" noChangeShapeType="1" noTextEdit="1"/>
              </p:cNvSpPr>
              <p:nvPr/>
            </p:nvSpPr>
            <p:spPr>
              <a:xfrm>
                <a:off x="10024086" y="5393560"/>
                <a:ext cx="1990728" cy="369652"/>
              </a:xfrm>
              <a:prstGeom prst="rect">
                <a:avLst/>
              </a:prstGeom>
              <a:blipFill rotWithShape="0">
                <a:blip r:embed="rId14"/>
                <a:stretch>
                  <a:fillRect b="-18333"/>
                </a:stretch>
              </a:blipFill>
            </p:spPr>
            <p:txBody>
              <a:bodyPr/>
              <a:lstStyle/>
              <a:p>
                <a:r>
                  <a:rPr lang="en-US">
                    <a:noFill/>
                  </a:rPr>
                  <a:t> </a:t>
                </a:r>
                <a:endParaRPr lang="en-US">
                  <a:noFill/>
                </a:endParaRPr>
              </a:p>
            </p:txBody>
          </p:sp>
        </mc:Fallback>
      </mc:AlternateContent>
      <p:cxnSp>
        <p:nvCxnSpPr>
          <p:cNvPr id="25" name="Straight Arrow Connector 24"/>
          <p:cNvCxnSpPr>
            <a:stCxn id="7" idx="0"/>
            <a:endCxn id="10" idx="2"/>
          </p:cNvCxnSpPr>
          <p:nvPr/>
        </p:nvCxnSpPr>
        <p:spPr>
          <a:xfrm flipV="1">
            <a:off x="496088" y="2899887"/>
            <a:ext cx="2764126" cy="2497426"/>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0"/>
            <a:endCxn id="3" idx="2"/>
          </p:cNvCxnSpPr>
          <p:nvPr/>
        </p:nvCxnSpPr>
        <p:spPr>
          <a:xfrm flipV="1">
            <a:off x="496088" y="2898624"/>
            <a:ext cx="4483644" cy="2498689"/>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0"/>
            <a:endCxn id="3" idx="2"/>
          </p:cNvCxnSpPr>
          <p:nvPr/>
        </p:nvCxnSpPr>
        <p:spPr>
          <a:xfrm flipV="1">
            <a:off x="1349775" y="2898624"/>
            <a:ext cx="3629957" cy="2489795"/>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0"/>
            <a:endCxn id="8" idx="2"/>
          </p:cNvCxnSpPr>
          <p:nvPr/>
        </p:nvCxnSpPr>
        <p:spPr>
          <a:xfrm flipV="1">
            <a:off x="1349775" y="2898624"/>
            <a:ext cx="5698517" cy="2489795"/>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9" idx="0"/>
            <a:endCxn id="3" idx="2"/>
          </p:cNvCxnSpPr>
          <p:nvPr/>
        </p:nvCxnSpPr>
        <p:spPr>
          <a:xfrm flipH="1" flipV="1">
            <a:off x="4979732" y="2898624"/>
            <a:ext cx="6733285" cy="2465886"/>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3" idx="0"/>
            <a:endCxn id="9" idx="2"/>
          </p:cNvCxnSpPr>
          <p:nvPr/>
        </p:nvCxnSpPr>
        <p:spPr>
          <a:xfrm flipH="1" flipV="1">
            <a:off x="9028225" y="2898624"/>
            <a:ext cx="1991225" cy="2494936"/>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3" idx="0"/>
            <a:endCxn id="10" idx="2"/>
          </p:cNvCxnSpPr>
          <p:nvPr/>
        </p:nvCxnSpPr>
        <p:spPr>
          <a:xfrm flipH="1" flipV="1">
            <a:off x="3260214" y="2899887"/>
            <a:ext cx="7759236" cy="2493673"/>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0" idx="0"/>
            <a:endCxn id="9" idx="2"/>
          </p:cNvCxnSpPr>
          <p:nvPr/>
        </p:nvCxnSpPr>
        <p:spPr>
          <a:xfrm flipH="1" flipV="1">
            <a:off x="9028225" y="2898624"/>
            <a:ext cx="1446337" cy="2520158"/>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0" idx="0"/>
            <a:endCxn id="10" idx="2"/>
          </p:cNvCxnSpPr>
          <p:nvPr/>
        </p:nvCxnSpPr>
        <p:spPr>
          <a:xfrm flipH="1" flipV="1">
            <a:off x="3260214" y="2899887"/>
            <a:ext cx="7214348" cy="2518895"/>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1" idx="0"/>
            <a:endCxn id="10" idx="2"/>
          </p:cNvCxnSpPr>
          <p:nvPr/>
        </p:nvCxnSpPr>
        <p:spPr>
          <a:xfrm flipH="1" flipV="1">
            <a:off x="3260214" y="2899887"/>
            <a:ext cx="6632944" cy="2505491"/>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8" idx="0"/>
            <a:endCxn id="9" idx="2"/>
          </p:cNvCxnSpPr>
          <p:nvPr/>
        </p:nvCxnSpPr>
        <p:spPr>
          <a:xfrm flipV="1">
            <a:off x="8386500" y="2898624"/>
            <a:ext cx="641725" cy="2505879"/>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8" idx="0"/>
            <a:endCxn id="8" idx="2"/>
          </p:cNvCxnSpPr>
          <p:nvPr/>
        </p:nvCxnSpPr>
        <p:spPr>
          <a:xfrm flipH="1" flipV="1">
            <a:off x="7048292" y="2898624"/>
            <a:ext cx="1338208" cy="2505879"/>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7" idx="0"/>
            <a:endCxn id="8" idx="2"/>
          </p:cNvCxnSpPr>
          <p:nvPr/>
        </p:nvCxnSpPr>
        <p:spPr>
          <a:xfrm flipH="1" flipV="1">
            <a:off x="7048292" y="2898624"/>
            <a:ext cx="2222712" cy="2502060"/>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7" idx="0"/>
            <a:endCxn id="9" idx="2"/>
          </p:cNvCxnSpPr>
          <p:nvPr/>
        </p:nvCxnSpPr>
        <p:spPr>
          <a:xfrm flipH="1" flipV="1">
            <a:off x="9028225" y="2898624"/>
            <a:ext cx="242779" cy="2502060"/>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7" idx="0"/>
            <a:endCxn id="3" idx="2"/>
          </p:cNvCxnSpPr>
          <p:nvPr/>
        </p:nvCxnSpPr>
        <p:spPr>
          <a:xfrm flipH="1" flipV="1">
            <a:off x="4979732" y="2898624"/>
            <a:ext cx="4291272" cy="2502060"/>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2" idx="0"/>
            <a:endCxn id="9" idx="2"/>
          </p:cNvCxnSpPr>
          <p:nvPr/>
        </p:nvCxnSpPr>
        <p:spPr>
          <a:xfrm flipV="1">
            <a:off x="7519940" y="2898624"/>
            <a:ext cx="1508285" cy="2514655"/>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2" idx="0"/>
            <a:endCxn id="3" idx="2"/>
          </p:cNvCxnSpPr>
          <p:nvPr/>
        </p:nvCxnSpPr>
        <p:spPr>
          <a:xfrm flipH="1" flipV="1">
            <a:off x="4979732" y="2898624"/>
            <a:ext cx="2540208" cy="2514655"/>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6" idx="0"/>
            <a:endCxn id="9" idx="2"/>
          </p:cNvCxnSpPr>
          <p:nvPr/>
        </p:nvCxnSpPr>
        <p:spPr>
          <a:xfrm flipV="1">
            <a:off x="6464054" y="2898624"/>
            <a:ext cx="2564171" cy="2527380"/>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6" idx="0"/>
            <a:endCxn id="10" idx="2"/>
          </p:cNvCxnSpPr>
          <p:nvPr/>
        </p:nvCxnSpPr>
        <p:spPr>
          <a:xfrm flipH="1" flipV="1">
            <a:off x="3260214" y="2899887"/>
            <a:ext cx="3203840" cy="2526117"/>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5" idx="0"/>
            <a:endCxn id="9" idx="2"/>
          </p:cNvCxnSpPr>
          <p:nvPr/>
        </p:nvCxnSpPr>
        <p:spPr>
          <a:xfrm flipV="1">
            <a:off x="5635007" y="2898624"/>
            <a:ext cx="3393218" cy="2505765"/>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5" idx="0"/>
            <a:endCxn id="8" idx="2"/>
          </p:cNvCxnSpPr>
          <p:nvPr/>
        </p:nvCxnSpPr>
        <p:spPr>
          <a:xfrm flipV="1">
            <a:off x="5635007" y="2898624"/>
            <a:ext cx="1413285" cy="2505765"/>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4" idx="0"/>
            <a:endCxn id="8" idx="2"/>
          </p:cNvCxnSpPr>
          <p:nvPr/>
        </p:nvCxnSpPr>
        <p:spPr>
          <a:xfrm flipV="1">
            <a:off x="4655549" y="2898624"/>
            <a:ext cx="2392743" cy="2510160"/>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4" idx="0"/>
            <a:endCxn id="9" idx="2"/>
          </p:cNvCxnSpPr>
          <p:nvPr/>
        </p:nvCxnSpPr>
        <p:spPr>
          <a:xfrm flipV="1">
            <a:off x="4655549" y="2898624"/>
            <a:ext cx="4372676" cy="2510160"/>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4" idx="0"/>
            <a:endCxn id="3" idx="2"/>
          </p:cNvCxnSpPr>
          <p:nvPr/>
        </p:nvCxnSpPr>
        <p:spPr>
          <a:xfrm flipV="1">
            <a:off x="4655549" y="2898624"/>
            <a:ext cx="324183" cy="2510160"/>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13" idx="0"/>
            <a:endCxn id="9" idx="2"/>
          </p:cNvCxnSpPr>
          <p:nvPr/>
        </p:nvCxnSpPr>
        <p:spPr>
          <a:xfrm flipV="1">
            <a:off x="3479386" y="2898624"/>
            <a:ext cx="5548839" cy="2516885"/>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13" idx="0"/>
            <a:endCxn id="10" idx="2"/>
          </p:cNvCxnSpPr>
          <p:nvPr/>
        </p:nvCxnSpPr>
        <p:spPr>
          <a:xfrm flipH="1" flipV="1">
            <a:off x="3260214" y="2899887"/>
            <a:ext cx="219172" cy="2515622"/>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12" idx="0"/>
            <a:endCxn id="3" idx="2"/>
          </p:cNvCxnSpPr>
          <p:nvPr/>
        </p:nvCxnSpPr>
        <p:spPr>
          <a:xfrm flipV="1">
            <a:off x="2375544" y="2898624"/>
            <a:ext cx="2604188" cy="2484160"/>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2" idx="0"/>
            <a:endCxn id="8" idx="2"/>
          </p:cNvCxnSpPr>
          <p:nvPr/>
        </p:nvCxnSpPr>
        <p:spPr>
          <a:xfrm flipV="1">
            <a:off x="2375544" y="2898624"/>
            <a:ext cx="4672748" cy="2484160"/>
          </a:xfrm>
          <a:prstGeom prst="straightConnector1">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factors of SRT variation</a:t>
            </a:r>
            <a:endParaRPr lang="en-US" dirty="0"/>
          </a:p>
        </p:txBody>
      </p:sp>
      <p:sp>
        <p:nvSpPr>
          <p:cNvPr id="3" name="Content Placeholder 2"/>
          <p:cNvSpPr>
            <a:spLocks noGrp="1"/>
          </p:cNvSpPr>
          <p:nvPr>
            <p:ph idx="1"/>
          </p:nvPr>
        </p:nvSpPr>
        <p:spPr>
          <a:xfrm>
            <a:off x="495300" y="1853248"/>
            <a:ext cx="11377832" cy="4445000"/>
          </a:xfrm>
        </p:spPr>
        <p:txBody>
          <a:bodyPr>
            <a:normAutofit/>
          </a:bodyPr>
          <a:lstStyle/>
          <a:p>
            <a:pPr marL="342900" lvl="1" indent="-342900"/>
            <a:r>
              <a:rPr lang="en-US" sz="3000" dirty="0" smtClean="0"/>
              <a:t>Apply Analysis of Variance (ANOVA) on the time intervals</a:t>
            </a:r>
            <a:endParaRPr lang="en-US" sz="3000" dirty="0"/>
          </a:p>
          <a:p>
            <a:pPr marL="342900" lvl="1" indent="-342900"/>
            <a:endParaRPr lang="en-US" sz="2600" dirty="0" smtClean="0"/>
          </a:p>
          <a:p>
            <a:pPr marL="342900" lvl="1" indent="-342900"/>
            <a:endParaRPr lang="en-US" sz="2600" i="1" dirty="0" smtClean="0">
              <a:latin typeface="Cambria Math" panose="02040503050406030204" pitchFamily="18" charset="0"/>
            </a:endParaRPr>
          </a:p>
          <a:p>
            <a:pPr marL="342900" lvl="1" indent="-342900"/>
            <a:endParaRPr lang="en-US" sz="2600" i="1" dirty="0" smtClean="0">
              <a:latin typeface="Cambria Math" panose="02040503050406030204" pitchFamily="18" charset="0"/>
            </a:endParaRPr>
          </a:p>
          <a:p>
            <a:pPr marL="0" lvl="1" indent="0">
              <a:buNone/>
            </a:pPr>
            <a:endParaRPr lang="en-US" sz="2600" dirty="0"/>
          </a:p>
          <a:p>
            <a:pPr lvl="1"/>
            <a:endParaRPr lang="en-US" dirty="0" smtClean="0"/>
          </a:p>
          <a:p>
            <a:endParaRPr lang="en-US" dirty="0"/>
          </a:p>
        </p:txBody>
      </p:sp>
      <p:pic>
        <p:nvPicPr>
          <p:cNvPr id="-2147482623" name="图片 -2147482624"/>
          <p:cNvPicPr>
            <a:picLocks noChangeAspect="1"/>
          </p:cNvPicPr>
          <p:nvPr/>
        </p:nvPicPr>
        <p:blipFill>
          <a:blip r:embed="rId1"/>
          <a:stretch>
            <a:fillRect/>
          </a:stretch>
        </p:blipFill>
        <p:spPr>
          <a:xfrm>
            <a:off x="2705100" y="3375660"/>
            <a:ext cx="7164705" cy="819785"/>
          </a:xfrm>
          <a:prstGeom prst="rect">
            <a:avLst/>
          </a:prstGeom>
          <a:noFill/>
          <a:ln w="9525">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3774</Words>
  <Application>WPS 演示</Application>
  <PresentationFormat>Widescreen</PresentationFormat>
  <Paragraphs>448</Paragraphs>
  <Slides>33</Slides>
  <Notes>24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Arial</vt:lpstr>
      <vt:lpstr>宋体</vt:lpstr>
      <vt:lpstr>Wingdings</vt:lpstr>
      <vt:lpstr>Wingdings 3</vt:lpstr>
      <vt:lpstr>Arial</vt:lpstr>
      <vt:lpstr>Cambria Math</vt:lpstr>
      <vt:lpstr>Century Gothic</vt:lpstr>
      <vt:lpstr>微软雅黑</vt:lpstr>
      <vt:lpstr>Arial Unicode MS</vt:lpstr>
      <vt:lpstr>Calibri</vt:lpstr>
      <vt:lpstr>Ion</vt:lpstr>
      <vt:lpstr>A Provider-side View of Web Search Response Time</vt:lpstr>
      <vt:lpstr>Web services are the dominant way to find and access information</vt:lpstr>
      <vt:lpstr>Web service latency is critical to service providers as well</vt:lpstr>
      <vt:lpstr>Understanding SRT behavior is challenging</vt:lpstr>
      <vt:lpstr>Our work</vt:lpstr>
      <vt:lpstr>Primary factors of SRT variation</vt:lpstr>
      <vt:lpstr>Client- and server-side instrumentation</vt:lpstr>
      <vt:lpstr>Impact Factors of SRT</vt:lpstr>
      <vt:lpstr>Primary factors of SRT variation</vt:lpstr>
      <vt:lpstr>PowerPoint 演示文稿</vt:lpstr>
      <vt:lpstr>Variation in network characteristics</vt:lpstr>
      <vt:lpstr>Explaining network variations</vt:lpstr>
      <vt:lpstr>PowerPoint 演示文稿</vt:lpstr>
      <vt:lpstr>Variation in query type</vt:lpstr>
      <vt:lpstr>Explaining query type variation</vt:lpstr>
      <vt:lpstr>Browser variations</vt:lpstr>
      <vt:lpstr>Summarizing systemic SRT variation</vt:lpstr>
      <vt:lpstr>Detecting anomalous SRT variations</vt:lpstr>
      <vt:lpstr>Week-over-Week (WoW) approach</vt:lpstr>
      <vt:lpstr>PowerPoint 演示文稿</vt:lpstr>
      <vt:lpstr>Week-over-Week (WoW) approach</vt:lpstr>
      <vt:lpstr>Week-over-Week (WoW) approach</vt:lpstr>
      <vt:lpstr>PowerPoint 演示文稿</vt:lpstr>
      <vt:lpstr>PowerPoint 演示文稿</vt:lpstr>
      <vt:lpstr>PowerPoint 演示文稿</vt:lpstr>
      <vt:lpstr>Comparison with approaches that do not account for systemic variations</vt:lpstr>
      <vt:lpstr>Diagnosing Anomalies</vt:lpstr>
      <vt:lpstr>Week-over-Week (WoW) approach</vt:lpstr>
      <vt:lpstr>Diagnosing Anomalies</vt:lpstr>
      <vt:lpstr>Diagnosing Anomalies</vt:lpstr>
      <vt:lpstr>Conclusions</vt:lpstr>
      <vt:lpstr>Conclusions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Provider-side View of Web Search Response Time</dc:title>
  <dc:creator>Yingying Chen</dc:creator>
  <cp:lastModifiedBy>dl</cp:lastModifiedBy>
  <cp:revision>1241</cp:revision>
  <dcterms:created xsi:type="dcterms:W3CDTF">2013-07-23T06:54:00Z</dcterms:created>
  <dcterms:modified xsi:type="dcterms:W3CDTF">2018-09-10T07:37:29Z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