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5.jpg" ContentType="image/jpg"/>
  <Override PartName="/ppt/media/image7.jpg" ContentType="image/jpg"/>
  <Override PartName="/ppt/media/image8.jpg" ContentType="image/jpg"/>
  <Override PartName="/ppt/media/image16.jpg" ContentType="image/jpg"/>
  <Override PartName="/ppt/media/image17.jpg" ContentType="image/jpg"/>
  <Override PartName="/ppt/media/image26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4" r:id="rId3"/>
    <p:sldId id="285" r:id="rId4"/>
    <p:sldId id="327" r:id="rId5"/>
    <p:sldId id="326" r:id="rId6"/>
    <p:sldId id="287" r:id="rId7"/>
    <p:sldId id="288" r:id="rId8"/>
    <p:sldId id="291" r:id="rId9"/>
    <p:sldId id="296" r:id="rId10"/>
    <p:sldId id="289" r:id="rId11"/>
    <p:sldId id="325" r:id="rId12"/>
    <p:sldId id="293" r:id="rId13"/>
    <p:sldId id="295" r:id="rId14"/>
    <p:sldId id="336" r:id="rId15"/>
    <p:sldId id="298" r:id="rId16"/>
    <p:sldId id="299" r:id="rId17"/>
    <p:sldId id="300" r:id="rId18"/>
    <p:sldId id="301" r:id="rId19"/>
    <p:sldId id="305" r:id="rId20"/>
    <p:sldId id="351" r:id="rId21"/>
    <p:sldId id="347" r:id="rId22"/>
    <p:sldId id="352" r:id="rId23"/>
    <p:sldId id="341" r:id="rId24"/>
    <p:sldId id="340" r:id="rId25"/>
    <p:sldId id="338" r:id="rId26"/>
    <p:sldId id="339" r:id="rId27"/>
    <p:sldId id="343" r:id="rId28"/>
    <p:sldId id="344" r:id="rId29"/>
    <p:sldId id="345" r:id="rId30"/>
    <p:sldId id="342" r:id="rId31"/>
    <p:sldId id="349" r:id="rId32"/>
    <p:sldId id="350" r:id="rId33"/>
    <p:sldId id="357" r:id="rId34"/>
    <p:sldId id="361" r:id="rId35"/>
    <p:sldId id="358" r:id="rId36"/>
    <p:sldId id="369" r:id="rId37"/>
    <p:sldId id="360" r:id="rId38"/>
    <p:sldId id="356" r:id="rId39"/>
    <p:sldId id="362" r:id="rId40"/>
    <p:sldId id="364" r:id="rId41"/>
    <p:sldId id="365" r:id="rId42"/>
    <p:sldId id="367" r:id="rId43"/>
    <p:sldId id="366" r:id="rId44"/>
    <p:sldId id="380" r:id="rId45"/>
    <p:sldId id="381" r:id="rId46"/>
    <p:sldId id="373" r:id="rId47"/>
    <p:sldId id="314" r:id="rId48"/>
    <p:sldId id="370" r:id="rId49"/>
    <p:sldId id="316" r:id="rId50"/>
    <p:sldId id="386" r:id="rId51"/>
    <p:sldId id="317" r:id="rId52"/>
    <p:sldId id="318" r:id="rId53"/>
    <p:sldId id="353" r:id="rId54"/>
    <p:sldId id="355" r:id="rId55"/>
    <p:sldId id="372" r:id="rId56"/>
    <p:sldId id="375" r:id="rId57"/>
    <p:sldId id="374" r:id="rId58"/>
    <p:sldId id="376" r:id="rId59"/>
    <p:sldId id="377" r:id="rId60"/>
    <p:sldId id="378" r:id="rId61"/>
    <p:sldId id="379" r:id="rId62"/>
    <p:sldId id="354" r:id="rId63"/>
    <p:sldId id="329" r:id="rId64"/>
    <p:sldId id="385" r:id="rId65"/>
    <p:sldId id="387" r:id="rId66"/>
    <p:sldId id="330" r:id="rId67"/>
    <p:sldId id="384" r:id="rId68"/>
    <p:sldId id="382" r:id="rId69"/>
    <p:sldId id="332" r:id="rId70"/>
    <p:sldId id="333" r:id="rId71"/>
    <p:sldId id="334" r:id="rId72"/>
    <p:sldId id="335" r:id="rId73"/>
    <p:sldId id="388" r:id="rId74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2D6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94660"/>
  </p:normalViewPr>
  <p:slideViewPr>
    <p:cSldViewPr>
      <p:cViewPr varScale="1">
        <p:scale>
          <a:sx n="62" d="100"/>
          <a:sy n="62" d="100"/>
        </p:scale>
        <p:origin x="4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24967" y="598754"/>
            <a:ext cx="1114206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220B669-0AC2-4D97-B290-F3FD348D67F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2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591511C-5422-48C0-9015-F99306AE8E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373" b="87778"/>
          <a:stretch/>
        </p:blipFill>
        <p:spPr>
          <a:xfrm>
            <a:off x="10113819" y="0"/>
            <a:ext cx="2078181" cy="91440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0F5FE2D-C886-4AD9-9E60-93EF1DE1182B}"/>
              </a:ext>
            </a:extLst>
          </p:cNvPr>
          <p:cNvCxnSpPr/>
          <p:nvPr userDrawn="1"/>
        </p:nvCxnSpPr>
        <p:spPr>
          <a:xfrm>
            <a:off x="152400" y="963706"/>
            <a:ext cx="118872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Holder 6">
            <a:extLst>
              <a:ext uri="{FF2B5EF4-FFF2-40B4-BE49-F238E27FC236}">
                <a16:creationId xmlns:a16="http://schemas.microsoft.com/office/drawing/2014/main" id="{FBA8EBAE-223B-4B3F-B765-DA56F7D227F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35440" y="640080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6939" y="1731010"/>
            <a:ext cx="2446020" cy="417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33397" y="2693035"/>
            <a:ext cx="812038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07918"/>
            <a:ext cx="10358120" cy="3371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8/14/2021</a:t>
            </a:fld>
            <a:endParaRPr 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DF1F5052-2AF9-453F-8D78-F60A54B58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5440" y="640080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tiprogram.org/index.cfm?pageID=154&amp;icat=0&amp;ac=0" TargetMode="External"/><Relationship Id="rId2" Type="http://schemas.openxmlformats.org/officeDocument/2006/relationships/hyperlink" Target="https://mimic.physionet.org/gettingstarted/acces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it-lcp.github.io/mimic-schema-spy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7" Type="http://schemas.openxmlformats.org/officeDocument/2006/relationships/image" Target="../media/image6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4.svg"/><Relationship Id="rId9" Type="http://schemas.openxmlformats.org/officeDocument/2006/relationships/image" Target="../media/image8.sv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E16DCD0-AE63-4ACF-9DE3-68739F7494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29"/>
            <a:ext cx="12190815" cy="6858000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DC9C5C4E-A9FF-47E6-A4E3-90999EC8AA0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2365" y="1066800"/>
            <a:ext cx="1066800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ko-KR" sz="3200" b="1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Hands-on Session 2: </a:t>
            </a:r>
            <a:br>
              <a:rPr lang="en-US" altLang="ko-KR" sz="3200" b="1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</a:br>
            <a:r>
              <a:rPr lang="en-US" altLang="ko-KR" sz="3200" b="1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Electronic Health Records and Medical Text</a:t>
            </a:r>
            <a:endParaRPr sz="3200" b="1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53A330BC-5061-48C4-9AA5-36BF979786DA}"/>
              </a:ext>
            </a:extLst>
          </p:cNvPr>
          <p:cNvSpPr txBox="1">
            <a:spLocks/>
          </p:cNvSpPr>
          <p:nvPr/>
        </p:nvSpPr>
        <p:spPr>
          <a:xfrm>
            <a:off x="542365" y="2898648"/>
            <a:ext cx="50292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altLang="ko-KR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RNN &amp; Hands-on</a:t>
            </a: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875CF139-78B8-456D-980C-44F02E06EE32}"/>
              </a:ext>
            </a:extLst>
          </p:cNvPr>
          <p:cNvSpPr txBox="1">
            <a:spLocks/>
          </p:cNvSpPr>
          <p:nvPr/>
        </p:nvSpPr>
        <p:spPr>
          <a:xfrm>
            <a:off x="542365" y="3446929"/>
            <a:ext cx="50292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altLang="ko-KR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ICU Mortality prediction</a:t>
            </a: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81C4F9F7-DB4A-448B-96DC-F27B6D1F06F3}"/>
              </a:ext>
            </a:extLst>
          </p:cNvPr>
          <p:cNvSpPr txBox="1">
            <a:spLocks/>
          </p:cNvSpPr>
          <p:nvPr/>
        </p:nvSpPr>
        <p:spPr>
          <a:xfrm>
            <a:off x="533400" y="5562600"/>
            <a:ext cx="6324600" cy="10111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altLang="ko-KR" sz="3200" b="1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21.08.13 (13:00 ~ 15:00)</a:t>
            </a:r>
          </a:p>
          <a:p>
            <a:pPr marL="12700" latinLnBrk="0">
              <a:spcBef>
                <a:spcPts val="105"/>
              </a:spcBef>
            </a:pPr>
            <a:r>
              <a:rPr lang="en-US" altLang="ko-KR" sz="3200" b="1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KAIST AI</a:t>
            </a:r>
            <a:r>
              <a:rPr lang="ko-KR" altLang="en-US" sz="3200" b="1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대학원 허경훈</a:t>
            </a:r>
            <a:endParaRPr lang="en-US" sz="3200" b="1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81C4F9F7-DB4A-448B-96DC-F27B6D1F06F3}"/>
              </a:ext>
            </a:extLst>
          </p:cNvPr>
          <p:cNvSpPr txBox="1">
            <a:spLocks/>
          </p:cNvSpPr>
          <p:nvPr/>
        </p:nvSpPr>
        <p:spPr>
          <a:xfrm>
            <a:off x="6071088" y="6428542"/>
            <a:ext cx="9144000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altLang="ko-KR" sz="1800" b="1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Most slides from KAIST GSAI prof Choi Yoonjae Lectures </a:t>
            </a:r>
            <a:endParaRPr lang="en-US" sz="1800" b="1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10</a:t>
            </a:fld>
            <a:endParaRPr lang="en-US" altLang="ko-KR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239005EC-96C6-4C2A-A488-704005CABC8D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EHR </a:t>
            </a:r>
            <a:r>
              <a:rPr lang="en-US" altLang="ko-KR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en-US" altLang="ko-KR" sz="3200" spc="-15">
                <a:solidFill>
                  <a:schemeClr val="bg1"/>
                </a:solidFill>
                <a:latin typeface="Calibri"/>
                <a:cs typeface="Calibri"/>
              </a:rPr>
              <a:t>Structure </a:t>
            </a:r>
            <a:r>
              <a:rPr lang="en-US" altLang="ko-KR" sz="3200" spc="-5">
                <a:solidFill>
                  <a:schemeClr val="bg1"/>
                </a:solidFill>
                <a:latin typeface="Calibri"/>
                <a:cs typeface="Calibri"/>
              </a:rPr>
              <a:t>of </a:t>
            </a:r>
            <a:r>
              <a:rPr lang="en-US" altLang="ko-KR" sz="3200" spc="-10">
                <a:solidFill>
                  <a:schemeClr val="bg1"/>
                </a:solidFill>
                <a:latin typeface="Calibri"/>
                <a:cs typeface="Calibri"/>
              </a:rPr>
              <a:t>Electronic Health</a:t>
            </a:r>
            <a:r>
              <a:rPr lang="en-US" altLang="ko-KR" sz="3200" spc="55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altLang="ko-KR" sz="3200" spc="-20">
                <a:solidFill>
                  <a:schemeClr val="bg1"/>
                </a:solidFill>
                <a:latin typeface="Calibri"/>
                <a:cs typeface="Calibri"/>
              </a:rPr>
              <a:t>Records</a:t>
            </a:r>
            <a:endParaRPr lang="en-US" altLang="ko-KR" sz="32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1282A023-5719-43CB-B49A-9CE0A3C0400C}"/>
              </a:ext>
            </a:extLst>
          </p:cNvPr>
          <p:cNvSpPr/>
          <p:nvPr/>
        </p:nvSpPr>
        <p:spPr>
          <a:xfrm>
            <a:off x="1219200" y="1199313"/>
            <a:ext cx="9525000" cy="5219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87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11</a:t>
            </a:fld>
            <a:endParaRPr lang="en-US" altLang="ko-KR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239005EC-96C6-4C2A-A488-704005CABC8D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EHR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4B455BE7-3E85-49DE-8C03-CB36A78BEC25}"/>
              </a:ext>
            </a:extLst>
          </p:cNvPr>
          <p:cNvSpPr/>
          <p:nvPr/>
        </p:nvSpPr>
        <p:spPr>
          <a:xfrm>
            <a:off x="2406141" y="1900302"/>
            <a:ext cx="926465" cy="78105"/>
          </a:xfrm>
          <a:custGeom>
            <a:avLst/>
            <a:gdLst/>
            <a:ahLst/>
            <a:cxnLst/>
            <a:rect l="l" t="t" r="r" b="b"/>
            <a:pathLst>
              <a:path w="926464" h="78104">
                <a:moveTo>
                  <a:pt x="848613" y="0"/>
                </a:moveTo>
                <a:lnTo>
                  <a:pt x="848613" y="77724"/>
                </a:lnTo>
                <a:lnTo>
                  <a:pt x="900429" y="51816"/>
                </a:lnTo>
                <a:lnTo>
                  <a:pt x="861568" y="51816"/>
                </a:lnTo>
                <a:lnTo>
                  <a:pt x="861568" y="25908"/>
                </a:lnTo>
                <a:lnTo>
                  <a:pt x="900430" y="25908"/>
                </a:lnTo>
                <a:lnTo>
                  <a:pt x="848613" y="0"/>
                </a:lnTo>
                <a:close/>
              </a:path>
              <a:path w="926464" h="78104">
                <a:moveTo>
                  <a:pt x="848613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848613" y="51816"/>
                </a:lnTo>
                <a:lnTo>
                  <a:pt x="848613" y="25908"/>
                </a:lnTo>
                <a:close/>
              </a:path>
              <a:path w="926464" h="78104">
                <a:moveTo>
                  <a:pt x="900430" y="25908"/>
                </a:moveTo>
                <a:lnTo>
                  <a:pt x="861568" y="25908"/>
                </a:lnTo>
                <a:lnTo>
                  <a:pt x="861568" y="51816"/>
                </a:lnTo>
                <a:lnTo>
                  <a:pt x="900429" y="51816"/>
                </a:lnTo>
                <a:lnTo>
                  <a:pt x="926338" y="38862"/>
                </a:lnTo>
                <a:lnTo>
                  <a:pt x="900430" y="2590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6ACDD1AA-B46D-48FE-BEA4-47301A44ADF9}"/>
              </a:ext>
            </a:extLst>
          </p:cNvPr>
          <p:cNvSpPr txBox="1"/>
          <p:nvPr/>
        </p:nvSpPr>
        <p:spPr>
          <a:xfrm>
            <a:off x="2083943" y="3027249"/>
            <a:ext cx="6356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chemeClr val="bg1"/>
                </a:solidFill>
                <a:latin typeface="Times New Roman"/>
                <a:cs typeface="Times New Roman"/>
              </a:rPr>
              <a:t>Cou</a:t>
            </a:r>
            <a:r>
              <a:rPr sz="1800" spc="-10" dirty="0">
                <a:solidFill>
                  <a:schemeClr val="bg1"/>
                </a:solidFill>
                <a:latin typeface="Times New Roman"/>
                <a:cs typeface="Times New Roman"/>
              </a:rPr>
              <a:t>g</a:t>
            </a:r>
            <a:r>
              <a:rPr sz="1800" dirty="0">
                <a:solidFill>
                  <a:schemeClr val="bg1"/>
                </a:solidFill>
                <a:latin typeface="Times New Roman"/>
                <a:cs typeface="Times New Roman"/>
              </a:rPr>
              <a:t>h</a:t>
            </a:r>
            <a:endParaRPr sz="18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71EE38B1-DCEF-4F53-B012-3C24590CEE69}"/>
              </a:ext>
            </a:extLst>
          </p:cNvPr>
          <p:cNvSpPr txBox="1"/>
          <p:nvPr/>
        </p:nvSpPr>
        <p:spPr>
          <a:xfrm>
            <a:off x="3410711" y="1780032"/>
            <a:ext cx="627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chemeClr val="bg1"/>
                </a:solidFill>
                <a:latin typeface="Times New Roman"/>
                <a:cs typeface="Times New Roman"/>
              </a:rPr>
              <a:t>Visit</a:t>
            </a:r>
            <a:r>
              <a:rPr sz="1800" spc="-7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chemeClr val="bg1"/>
                </a:solidFill>
                <a:latin typeface="Times New Roman"/>
                <a:cs typeface="Times New Roman"/>
              </a:rPr>
              <a:t>1</a:t>
            </a:r>
            <a:endParaRPr sz="18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4A69B475-9ACE-4DC3-A9E0-46FDE88E769B}"/>
              </a:ext>
            </a:extLst>
          </p:cNvPr>
          <p:cNvSpPr/>
          <p:nvPr/>
        </p:nvSpPr>
        <p:spPr>
          <a:xfrm>
            <a:off x="2379091" y="2123059"/>
            <a:ext cx="1363345" cy="955040"/>
          </a:xfrm>
          <a:custGeom>
            <a:avLst/>
            <a:gdLst/>
            <a:ahLst/>
            <a:cxnLst/>
            <a:rect l="l" t="t" r="r" b="b"/>
            <a:pathLst>
              <a:path w="1363345" h="955039">
                <a:moveTo>
                  <a:pt x="0" y="872363"/>
                </a:moveTo>
                <a:lnTo>
                  <a:pt x="27050" y="954913"/>
                </a:lnTo>
                <a:lnTo>
                  <a:pt x="69913" y="893571"/>
                </a:lnTo>
                <a:lnTo>
                  <a:pt x="49149" y="893571"/>
                </a:lnTo>
                <a:lnTo>
                  <a:pt x="23875" y="888111"/>
                </a:lnTo>
                <a:lnTo>
                  <a:pt x="26460" y="876255"/>
                </a:lnTo>
                <a:lnTo>
                  <a:pt x="0" y="872363"/>
                </a:lnTo>
                <a:close/>
              </a:path>
              <a:path w="1363345" h="955039">
                <a:moveTo>
                  <a:pt x="26460" y="876255"/>
                </a:moveTo>
                <a:lnTo>
                  <a:pt x="23875" y="888111"/>
                </a:lnTo>
                <a:lnTo>
                  <a:pt x="49149" y="893571"/>
                </a:lnTo>
                <a:lnTo>
                  <a:pt x="52037" y="880018"/>
                </a:lnTo>
                <a:lnTo>
                  <a:pt x="26460" y="876255"/>
                </a:lnTo>
                <a:close/>
              </a:path>
              <a:path w="1363345" h="955039">
                <a:moveTo>
                  <a:pt x="52037" y="880018"/>
                </a:moveTo>
                <a:lnTo>
                  <a:pt x="49149" y="893571"/>
                </a:lnTo>
                <a:lnTo>
                  <a:pt x="69913" y="893571"/>
                </a:lnTo>
                <a:lnTo>
                  <a:pt x="76835" y="883665"/>
                </a:lnTo>
                <a:lnTo>
                  <a:pt x="52037" y="880018"/>
                </a:lnTo>
                <a:close/>
              </a:path>
              <a:path w="1363345" h="955039">
                <a:moveTo>
                  <a:pt x="1336928" y="0"/>
                </a:moveTo>
                <a:lnTo>
                  <a:pt x="1333246" y="43561"/>
                </a:lnTo>
                <a:lnTo>
                  <a:pt x="1322577" y="85851"/>
                </a:lnTo>
                <a:lnTo>
                  <a:pt x="1305433" y="127888"/>
                </a:lnTo>
                <a:lnTo>
                  <a:pt x="1281938" y="169037"/>
                </a:lnTo>
                <a:lnTo>
                  <a:pt x="1252855" y="209042"/>
                </a:lnTo>
                <a:lnTo>
                  <a:pt x="1218311" y="247523"/>
                </a:lnTo>
                <a:lnTo>
                  <a:pt x="1179068" y="283971"/>
                </a:lnTo>
                <a:lnTo>
                  <a:pt x="1135380" y="318135"/>
                </a:lnTo>
                <a:lnTo>
                  <a:pt x="1087882" y="349757"/>
                </a:lnTo>
                <a:lnTo>
                  <a:pt x="1036955" y="378206"/>
                </a:lnTo>
                <a:lnTo>
                  <a:pt x="983234" y="403225"/>
                </a:lnTo>
                <a:lnTo>
                  <a:pt x="926973" y="424433"/>
                </a:lnTo>
                <a:lnTo>
                  <a:pt x="868807" y="441579"/>
                </a:lnTo>
                <a:lnTo>
                  <a:pt x="809371" y="454279"/>
                </a:lnTo>
                <a:lnTo>
                  <a:pt x="749046" y="462025"/>
                </a:lnTo>
                <a:lnTo>
                  <a:pt x="657225" y="465455"/>
                </a:lnTo>
                <a:lnTo>
                  <a:pt x="625729" y="467487"/>
                </a:lnTo>
                <a:lnTo>
                  <a:pt x="563118" y="475614"/>
                </a:lnTo>
                <a:lnTo>
                  <a:pt x="501650" y="488695"/>
                </a:lnTo>
                <a:lnTo>
                  <a:pt x="441706" y="506475"/>
                </a:lnTo>
                <a:lnTo>
                  <a:pt x="383794" y="528193"/>
                </a:lnTo>
                <a:lnTo>
                  <a:pt x="328168" y="554227"/>
                </a:lnTo>
                <a:lnTo>
                  <a:pt x="275590" y="583564"/>
                </a:lnTo>
                <a:lnTo>
                  <a:pt x="226313" y="616204"/>
                </a:lnTo>
                <a:lnTo>
                  <a:pt x="181102" y="651763"/>
                </a:lnTo>
                <a:lnTo>
                  <a:pt x="140081" y="689737"/>
                </a:lnTo>
                <a:lnTo>
                  <a:pt x="104012" y="730123"/>
                </a:lnTo>
                <a:lnTo>
                  <a:pt x="73279" y="772287"/>
                </a:lnTo>
                <a:lnTo>
                  <a:pt x="48260" y="816229"/>
                </a:lnTo>
                <a:lnTo>
                  <a:pt x="29718" y="861313"/>
                </a:lnTo>
                <a:lnTo>
                  <a:pt x="26460" y="876255"/>
                </a:lnTo>
                <a:lnTo>
                  <a:pt x="52037" y="880018"/>
                </a:lnTo>
                <a:lnTo>
                  <a:pt x="54102" y="870331"/>
                </a:lnTo>
                <a:lnTo>
                  <a:pt x="61849" y="849249"/>
                </a:lnTo>
                <a:lnTo>
                  <a:pt x="82168" y="807465"/>
                </a:lnTo>
                <a:lnTo>
                  <a:pt x="108458" y="766826"/>
                </a:lnTo>
                <a:lnTo>
                  <a:pt x="140335" y="727329"/>
                </a:lnTo>
                <a:lnTo>
                  <a:pt x="177165" y="689737"/>
                </a:lnTo>
                <a:lnTo>
                  <a:pt x="218694" y="654304"/>
                </a:lnTo>
                <a:lnTo>
                  <a:pt x="264413" y="621283"/>
                </a:lnTo>
                <a:lnTo>
                  <a:pt x="313690" y="591312"/>
                </a:lnTo>
                <a:lnTo>
                  <a:pt x="366141" y="564388"/>
                </a:lnTo>
                <a:lnTo>
                  <a:pt x="421131" y="541274"/>
                </a:lnTo>
                <a:lnTo>
                  <a:pt x="478281" y="521969"/>
                </a:lnTo>
                <a:lnTo>
                  <a:pt x="537210" y="506983"/>
                </a:lnTo>
                <a:lnTo>
                  <a:pt x="597027" y="496696"/>
                </a:lnTo>
                <a:lnTo>
                  <a:pt x="657733" y="491363"/>
                </a:lnTo>
                <a:lnTo>
                  <a:pt x="720217" y="489838"/>
                </a:lnTo>
                <a:lnTo>
                  <a:pt x="751713" y="487806"/>
                </a:lnTo>
                <a:lnTo>
                  <a:pt x="814197" y="479679"/>
                </a:lnTo>
                <a:lnTo>
                  <a:pt x="875791" y="466598"/>
                </a:lnTo>
                <a:lnTo>
                  <a:pt x="935736" y="448818"/>
                </a:lnTo>
                <a:lnTo>
                  <a:pt x="993648" y="426846"/>
                </a:lnTo>
                <a:lnTo>
                  <a:pt x="1049147" y="401065"/>
                </a:lnTo>
                <a:lnTo>
                  <a:pt x="1101725" y="371601"/>
                </a:lnTo>
                <a:lnTo>
                  <a:pt x="1151001" y="338963"/>
                </a:lnTo>
                <a:lnTo>
                  <a:pt x="1196339" y="303402"/>
                </a:lnTo>
                <a:lnTo>
                  <a:pt x="1237234" y="265175"/>
                </a:lnTo>
                <a:lnTo>
                  <a:pt x="1273428" y="224789"/>
                </a:lnTo>
                <a:lnTo>
                  <a:pt x="1304036" y="182499"/>
                </a:lnTo>
                <a:lnTo>
                  <a:pt x="1329055" y="138429"/>
                </a:lnTo>
                <a:lnTo>
                  <a:pt x="1347470" y="93090"/>
                </a:lnTo>
                <a:lnTo>
                  <a:pt x="1358900" y="46862"/>
                </a:lnTo>
                <a:lnTo>
                  <a:pt x="1362837" y="1015"/>
                </a:lnTo>
                <a:lnTo>
                  <a:pt x="133692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8BD434D2-3671-4F69-8D5E-7159CADB891F}"/>
              </a:ext>
            </a:extLst>
          </p:cNvPr>
          <p:cNvSpPr txBox="1"/>
          <p:nvPr/>
        </p:nvSpPr>
        <p:spPr>
          <a:xfrm>
            <a:off x="2523997" y="3779139"/>
            <a:ext cx="546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chemeClr val="bg1"/>
                </a:solidFill>
                <a:latin typeface="Times New Roman"/>
                <a:cs typeface="Times New Roman"/>
              </a:rPr>
              <a:t>Fever</a:t>
            </a:r>
            <a:endParaRPr sz="18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59D47F85-0B3B-4711-B6C5-354DC14095B5}"/>
              </a:ext>
            </a:extLst>
          </p:cNvPr>
          <p:cNvSpPr/>
          <p:nvPr/>
        </p:nvSpPr>
        <p:spPr>
          <a:xfrm>
            <a:off x="2764281" y="2123313"/>
            <a:ext cx="977265" cy="1706245"/>
          </a:xfrm>
          <a:custGeom>
            <a:avLst/>
            <a:gdLst/>
            <a:ahLst/>
            <a:cxnLst/>
            <a:rect l="l" t="t" r="r" b="b"/>
            <a:pathLst>
              <a:path w="977264" h="1706245">
                <a:moveTo>
                  <a:pt x="0" y="1626870"/>
                </a:moveTo>
                <a:lnTo>
                  <a:pt x="36321" y="1705737"/>
                </a:lnTo>
                <a:lnTo>
                  <a:pt x="71179" y="1641475"/>
                </a:lnTo>
                <a:lnTo>
                  <a:pt x="51307" y="1641475"/>
                </a:lnTo>
                <a:lnTo>
                  <a:pt x="25526" y="1640586"/>
                </a:lnTo>
                <a:lnTo>
                  <a:pt x="25942" y="1627717"/>
                </a:lnTo>
                <a:lnTo>
                  <a:pt x="0" y="1626870"/>
                </a:lnTo>
                <a:close/>
              </a:path>
              <a:path w="977264" h="1706245">
                <a:moveTo>
                  <a:pt x="25942" y="1627717"/>
                </a:moveTo>
                <a:lnTo>
                  <a:pt x="25526" y="1640586"/>
                </a:lnTo>
                <a:lnTo>
                  <a:pt x="51307" y="1641475"/>
                </a:lnTo>
                <a:lnTo>
                  <a:pt x="51765" y="1628561"/>
                </a:lnTo>
                <a:lnTo>
                  <a:pt x="25942" y="1627717"/>
                </a:lnTo>
                <a:close/>
              </a:path>
              <a:path w="977264" h="1706245">
                <a:moveTo>
                  <a:pt x="51765" y="1628561"/>
                </a:moveTo>
                <a:lnTo>
                  <a:pt x="51307" y="1641475"/>
                </a:lnTo>
                <a:lnTo>
                  <a:pt x="71179" y="1641475"/>
                </a:lnTo>
                <a:lnTo>
                  <a:pt x="77724" y="1629410"/>
                </a:lnTo>
                <a:lnTo>
                  <a:pt x="51765" y="1628561"/>
                </a:lnTo>
                <a:close/>
              </a:path>
              <a:path w="977264" h="1706245">
                <a:moveTo>
                  <a:pt x="951357" y="0"/>
                </a:moveTo>
                <a:lnTo>
                  <a:pt x="950721" y="40005"/>
                </a:lnTo>
                <a:lnTo>
                  <a:pt x="948690" y="79375"/>
                </a:lnTo>
                <a:lnTo>
                  <a:pt x="945515" y="118745"/>
                </a:lnTo>
                <a:lnTo>
                  <a:pt x="941069" y="157861"/>
                </a:lnTo>
                <a:lnTo>
                  <a:pt x="935355" y="196723"/>
                </a:lnTo>
                <a:lnTo>
                  <a:pt x="928623" y="235077"/>
                </a:lnTo>
                <a:lnTo>
                  <a:pt x="920749" y="273050"/>
                </a:lnTo>
                <a:lnTo>
                  <a:pt x="911859" y="310388"/>
                </a:lnTo>
                <a:lnTo>
                  <a:pt x="901954" y="347218"/>
                </a:lnTo>
                <a:lnTo>
                  <a:pt x="879220" y="418592"/>
                </a:lnTo>
                <a:lnTo>
                  <a:pt x="853058" y="486664"/>
                </a:lnTo>
                <a:lnTo>
                  <a:pt x="823721" y="550418"/>
                </a:lnTo>
                <a:lnTo>
                  <a:pt x="791464" y="609600"/>
                </a:lnTo>
                <a:lnTo>
                  <a:pt x="756793" y="663321"/>
                </a:lnTo>
                <a:lnTo>
                  <a:pt x="720090" y="711200"/>
                </a:lnTo>
                <a:lnTo>
                  <a:pt x="681735" y="752475"/>
                </a:lnTo>
                <a:lnTo>
                  <a:pt x="642111" y="786384"/>
                </a:lnTo>
                <a:lnTo>
                  <a:pt x="601598" y="812419"/>
                </a:lnTo>
                <a:lnTo>
                  <a:pt x="560832" y="830199"/>
                </a:lnTo>
                <a:lnTo>
                  <a:pt x="520319" y="839089"/>
                </a:lnTo>
                <a:lnTo>
                  <a:pt x="499998" y="840232"/>
                </a:lnTo>
                <a:lnTo>
                  <a:pt x="489204" y="840613"/>
                </a:lnTo>
                <a:lnTo>
                  <a:pt x="442975" y="848233"/>
                </a:lnTo>
                <a:lnTo>
                  <a:pt x="386969" y="871220"/>
                </a:lnTo>
                <a:lnTo>
                  <a:pt x="343153" y="899414"/>
                </a:lnTo>
                <a:lnTo>
                  <a:pt x="301244" y="935355"/>
                </a:lnTo>
                <a:lnTo>
                  <a:pt x="260984" y="978408"/>
                </a:lnTo>
                <a:lnTo>
                  <a:pt x="222884" y="1028065"/>
                </a:lnTo>
                <a:lnTo>
                  <a:pt x="187070" y="1083564"/>
                </a:lnTo>
                <a:lnTo>
                  <a:pt x="154050" y="1144270"/>
                </a:lnTo>
                <a:lnTo>
                  <a:pt x="123951" y="1209675"/>
                </a:lnTo>
                <a:lnTo>
                  <a:pt x="97155" y="1279017"/>
                </a:lnTo>
                <a:lnTo>
                  <a:pt x="74040" y="1351915"/>
                </a:lnTo>
                <a:lnTo>
                  <a:pt x="63753" y="1389380"/>
                </a:lnTo>
                <a:lnTo>
                  <a:pt x="54737" y="1427480"/>
                </a:lnTo>
                <a:lnTo>
                  <a:pt x="46608" y="1466215"/>
                </a:lnTo>
                <a:lnTo>
                  <a:pt x="39750" y="1505458"/>
                </a:lnTo>
                <a:lnTo>
                  <a:pt x="33908" y="1544955"/>
                </a:lnTo>
                <a:lnTo>
                  <a:pt x="29463" y="1584833"/>
                </a:lnTo>
                <a:lnTo>
                  <a:pt x="26034" y="1624838"/>
                </a:lnTo>
                <a:lnTo>
                  <a:pt x="25942" y="1627717"/>
                </a:lnTo>
                <a:lnTo>
                  <a:pt x="51765" y="1628561"/>
                </a:lnTo>
                <a:lnTo>
                  <a:pt x="51837" y="1626870"/>
                </a:lnTo>
                <a:lnTo>
                  <a:pt x="55118" y="1587754"/>
                </a:lnTo>
                <a:lnTo>
                  <a:pt x="59562" y="1548638"/>
                </a:lnTo>
                <a:lnTo>
                  <a:pt x="65277" y="1509903"/>
                </a:lnTo>
                <a:lnTo>
                  <a:pt x="72008" y="1471549"/>
                </a:lnTo>
                <a:lnTo>
                  <a:pt x="79882" y="1433576"/>
                </a:lnTo>
                <a:lnTo>
                  <a:pt x="88772" y="1396238"/>
                </a:lnTo>
                <a:lnTo>
                  <a:pt x="98806" y="1359408"/>
                </a:lnTo>
                <a:lnTo>
                  <a:pt x="121412" y="1288034"/>
                </a:lnTo>
                <a:lnTo>
                  <a:pt x="147700" y="1220089"/>
                </a:lnTo>
                <a:lnTo>
                  <a:pt x="177037" y="1156335"/>
                </a:lnTo>
                <a:lnTo>
                  <a:pt x="209169" y="1097153"/>
                </a:lnTo>
                <a:lnTo>
                  <a:pt x="243712" y="1043432"/>
                </a:lnTo>
                <a:lnTo>
                  <a:pt x="280415" y="995553"/>
                </a:lnTo>
                <a:lnTo>
                  <a:pt x="318643" y="954532"/>
                </a:lnTo>
                <a:lnTo>
                  <a:pt x="358013" y="920623"/>
                </a:lnTo>
                <a:lnTo>
                  <a:pt x="398271" y="894461"/>
                </a:lnTo>
                <a:lnTo>
                  <a:pt x="439166" y="876427"/>
                </a:lnTo>
                <a:lnTo>
                  <a:pt x="479806" y="867410"/>
                </a:lnTo>
                <a:lnTo>
                  <a:pt x="500887" y="866140"/>
                </a:lnTo>
                <a:lnTo>
                  <a:pt x="512318" y="865759"/>
                </a:lnTo>
                <a:lnTo>
                  <a:pt x="558419" y="858012"/>
                </a:lnTo>
                <a:lnTo>
                  <a:pt x="614933" y="834771"/>
                </a:lnTo>
                <a:lnTo>
                  <a:pt x="658241" y="806577"/>
                </a:lnTo>
                <a:lnTo>
                  <a:pt x="700150" y="770509"/>
                </a:lnTo>
                <a:lnTo>
                  <a:pt x="740282" y="727456"/>
                </a:lnTo>
                <a:lnTo>
                  <a:pt x="778256" y="677799"/>
                </a:lnTo>
                <a:lnTo>
                  <a:pt x="813943" y="622300"/>
                </a:lnTo>
                <a:lnTo>
                  <a:pt x="846962" y="561594"/>
                </a:lnTo>
                <a:lnTo>
                  <a:pt x="877061" y="496316"/>
                </a:lnTo>
                <a:lnTo>
                  <a:pt x="903858" y="426847"/>
                </a:lnTo>
                <a:lnTo>
                  <a:pt x="926845" y="353949"/>
                </a:lnTo>
                <a:lnTo>
                  <a:pt x="937006" y="316484"/>
                </a:lnTo>
                <a:lnTo>
                  <a:pt x="946149" y="278257"/>
                </a:lnTo>
                <a:lnTo>
                  <a:pt x="954150" y="239649"/>
                </a:lnTo>
                <a:lnTo>
                  <a:pt x="961008" y="200406"/>
                </a:lnTo>
                <a:lnTo>
                  <a:pt x="966850" y="160782"/>
                </a:lnTo>
                <a:lnTo>
                  <a:pt x="971295" y="120904"/>
                </a:lnTo>
                <a:lnTo>
                  <a:pt x="974597" y="80772"/>
                </a:lnTo>
                <a:lnTo>
                  <a:pt x="976630" y="40512"/>
                </a:lnTo>
                <a:lnTo>
                  <a:pt x="977265" y="508"/>
                </a:lnTo>
                <a:lnTo>
                  <a:pt x="95135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E052F7C0-0F44-495D-A260-1475EEF5365F}"/>
              </a:ext>
            </a:extLst>
          </p:cNvPr>
          <p:cNvSpPr txBox="1"/>
          <p:nvPr/>
        </p:nvSpPr>
        <p:spPr>
          <a:xfrm>
            <a:off x="5093207" y="3371724"/>
            <a:ext cx="636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chemeClr val="bg1"/>
                </a:solidFill>
                <a:latin typeface="Times New Roman"/>
                <a:cs typeface="Times New Roman"/>
              </a:rPr>
              <a:t>Cough</a:t>
            </a:r>
            <a:endParaRPr sz="18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0CFF933C-FDF2-4CAA-97C5-D3B5367C8A01}"/>
              </a:ext>
            </a:extLst>
          </p:cNvPr>
          <p:cNvSpPr txBox="1"/>
          <p:nvPr/>
        </p:nvSpPr>
        <p:spPr>
          <a:xfrm>
            <a:off x="5421503" y="1780032"/>
            <a:ext cx="627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chemeClr val="bg1"/>
                </a:solidFill>
                <a:latin typeface="Times New Roman"/>
                <a:cs typeface="Times New Roman"/>
              </a:rPr>
              <a:t>Visit</a:t>
            </a:r>
            <a:r>
              <a:rPr sz="1800" spc="-7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sz="18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E37F1FF7-D54F-4AC0-836E-0CE2FF787032}"/>
              </a:ext>
            </a:extLst>
          </p:cNvPr>
          <p:cNvSpPr/>
          <p:nvPr/>
        </p:nvSpPr>
        <p:spPr>
          <a:xfrm>
            <a:off x="5377306" y="2123313"/>
            <a:ext cx="374650" cy="1298575"/>
          </a:xfrm>
          <a:custGeom>
            <a:avLst/>
            <a:gdLst/>
            <a:ahLst/>
            <a:cxnLst/>
            <a:rect l="l" t="t" r="r" b="b"/>
            <a:pathLst>
              <a:path w="374650" h="1298575">
                <a:moveTo>
                  <a:pt x="0" y="1220089"/>
                </a:moveTo>
                <a:lnTo>
                  <a:pt x="37211" y="1298575"/>
                </a:lnTo>
                <a:lnTo>
                  <a:pt x="71094" y="1234313"/>
                </a:lnTo>
                <a:lnTo>
                  <a:pt x="51562" y="1234313"/>
                </a:lnTo>
                <a:lnTo>
                  <a:pt x="25654" y="1233297"/>
                </a:lnTo>
                <a:lnTo>
                  <a:pt x="26163" y="1220644"/>
                </a:lnTo>
                <a:lnTo>
                  <a:pt x="0" y="1220089"/>
                </a:lnTo>
                <a:close/>
              </a:path>
              <a:path w="374650" h="1298575">
                <a:moveTo>
                  <a:pt x="26163" y="1220644"/>
                </a:moveTo>
                <a:lnTo>
                  <a:pt x="25654" y="1233297"/>
                </a:lnTo>
                <a:lnTo>
                  <a:pt x="51562" y="1234313"/>
                </a:lnTo>
                <a:lnTo>
                  <a:pt x="52069" y="1221195"/>
                </a:lnTo>
                <a:lnTo>
                  <a:pt x="26163" y="1220644"/>
                </a:lnTo>
                <a:close/>
              </a:path>
              <a:path w="374650" h="1298575">
                <a:moveTo>
                  <a:pt x="52069" y="1221195"/>
                </a:moveTo>
                <a:lnTo>
                  <a:pt x="51562" y="1234313"/>
                </a:lnTo>
                <a:lnTo>
                  <a:pt x="71094" y="1234313"/>
                </a:lnTo>
                <a:lnTo>
                  <a:pt x="77724" y="1221740"/>
                </a:lnTo>
                <a:lnTo>
                  <a:pt x="52069" y="1221195"/>
                </a:lnTo>
                <a:close/>
              </a:path>
              <a:path w="374650" h="1298575">
                <a:moveTo>
                  <a:pt x="204361" y="635784"/>
                </a:moveTo>
                <a:lnTo>
                  <a:pt x="197866" y="636651"/>
                </a:lnTo>
                <a:lnTo>
                  <a:pt x="190246" y="637540"/>
                </a:lnTo>
                <a:lnTo>
                  <a:pt x="189357" y="637667"/>
                </a:lnTo>
                <a:lnTo>
                  <a:pt x="188341" y="637921"/>
                </a:lnTo>
                <a:lnTo>
                  <a:pt x="187452" y="638302"/>
                </a:lnTo>
                <a:lnTo>
                  <a:pt x="179832" y="640969"/>
                </a:lnTo>
                <a:lnTo>
                  <a:pt x="144145" y="673608"/>
                </a:lnTo>
                <a:lnTo>
                  <a:pt x="121285" y="713486"/>
                </a:lnTo>
                <a:lnTo>
                  <a:pt x="100330" y="764794"/>
                </a:lnTo>
                <a:lnTo>
                  <a:pt x="87375" y="804799"/>
                </a:lnTo>
                <a:lnTo>
                  <a:pt x="75437" y="849122"/>
                </a:lnTo>
                <a:lnTo>
                  <a:pt x="64389" y="897001"/>
                </a:lnTo>
                <a:lnTo>
                  <a:pt x="54483" y="948182"/>
                </a:lnTo>
                <a:lnTo>
                  <a:pt x="45720" y="1002411"/>
                </a:lnTo>
                <a:lnTo>
                  <a:pt x="38227" y="1058672"/>
                </a:lnTo>
                <a:lnTo>
                  <a:pt x="32385" y="1116838"/>
                </a:lnTo>
                <a:lnTo>
                  <a:pt x="27940" y="1176528"/>
                </a:lnTo>
                <a:lnTo>
                  <a:pt x="26163" y="1220644"/>
                </a:lnTo>
                <a:lnTo>
                  <a:pt x="52069" y="1221195"/>
                </a:lnTo>
                <a:lnTo>
                  <a:pt x="53721" y="1178560"/>
                </a:lnTo>
                <a:lnTo>
                  <a:pt x="58039" y="1119505"/>
                </a:lnTo>
                <a:lnTo>
                  <a:pt x="64008" y="1061847"/>
                </a:lnTo>
                <a:lnTo>
                  <a:pt x="71374" y="1006221"/>
                </a:lnTo>
                <a:lnTo>
                  <a:pt x="80010" y="952881"/>
                </a:lnTo>
                <a:lnTo>
                  <a:pt x="89662" y="902589"/>
                </a:lnTo>
                <a:lnTo>
                  <a:pt x="100457" y="855599"/>
                </a:lnTo>
                <a:lnTo>
                  <a:pt x="112141" y="812546"/>
                </a:lnTo>
                <a:lnTo>
                  <a:pt x="124587" y="773811"/>
                </a:lnTo>
                <a:lnTo>
                  <a:pt x="144399" y="725170"/>
                </a:lnTo>
                <a:lnTo>
                  <a:pt x="164592" y="689483"/>
                </a:lnTo>
                <a:lnTo>
                  <a:pt x="183815" y="668782"/>
                </a:lnTo>
                <a:lnTo>
                  <a:pt x="183515" y="668782"/>
                </a:lnTo>
                <a:lnTo>
                  <a:pt x="185039" y="667766"/>
                </a:lnTo>
                <a:lnTo>
                  <a:pt x="185180" y="667766"/>
                </a:lnTo>
                <a:lnTo>
                  <a:pt x="189134" y="665353"/>
                </a:lnTo>
                <a:lnTo>
                  <a:pt x="188722" y="665353"/>
                </a:lnTo>
                <a:lnTo>
                  <a:pt x="191008" y="664210"/>
                </a:lnTo>
                <a:lnTo>
                  <a:pt x="191839" y="664210"/>
                </a:lnTo>
                <a:lnTo>
                  <a:pt x="194263" y="663321"/>
                </a:lnTo>
                <a:lnTo>
                  <a:pt x="193548" y="663321"/>
                </a:lnTo>
                <a:lnTo>
                  <a:pt x="196342" y="662559"/>
                </a:lnTo>
                <a:lnTo>
                  <a:pt x="199262" y="662559"/>
                </a:lnTo>
                <a:lnTo>
                  <a:pt x="201168" y="662305"/>
                </a:lnTo>
                <a:lnTo>
                  <a:pt x="208787" y="661416"/>
                </a:lnTo>
                <a:lnTo>
                  <a:pt x="209677" y="661289"/>
                </a:lnTo>
                <a:lnTo>
                  <a:pt x="210693" y="661035"/>
                </a:lnTo>
                <a:lnTo>
                  <a:pt x="211582" y="660654"/>
                </a:lnTo>
                <a:lnTo>
                  <a:pt x="219202" y="657987"/>
                </a:lnTo>
                <a:lnTo>
                  <a:pt x="246002" y="636397"/>
                </a:lnTo>
                <a:lnTo>
                  <a:pt x="202692" y="636397"/>
                </a:lnTo>
                <a:lnTo>
                  <a:pt x="204361" y="635784"/>
                </a:lnTo>
                <a:close/>
              </a:path>
              <a:path w="374650" h="1298575">
                <a:moveTo>
                  <a:pt x="185039" y="667766"/>
                </a:moveTo>
                <a:lnTo>
                  <a:pt x="183515" y="668782"/>
                </a:lnTo>
                <a:lnTo>
                  <a:pt x="184648" y="668090"/>
                </a:lnTo>
                <a:lnTo>
                  <a:pt x="185039" y="667766"/>
                </a:lnTo>
                <a:close/>
              </a:path>
              <a:path w="374650" h="1298575">
                <a:moveTo>
                  <a:pt x="184648" y="668090"/>
                </a:moveTo>
                <a:lnTo>
                  <a:pt x="183515" y="668782"/>
                </a:lnTo>
                <a:lnTo>
                  <a:pt x="183815" y="668782"/>
                </a:lnTo>
                <a:lnTo>
                  <a:pt x="184648" y="668090"/>
                </a:lnTo>
                <a:close/>
              </a:path>
              <a:path w="374650" h="1298575">
                <a:moveTo>
                  <a:pt x="185180" y="667766"/>
                </a:moveTo>
                <a:lnTo>
                  <a:pt x="185039" y="667766"/>
                </a:lnTo>
                <a:lnTo>
                  <a:pt x="184648" y="668090"/>
                </a:lnTo>
                <a:lnTo>
                  <a:pt x="185180" y="667766"/>
                </a:lnTo>
                <a:close/>
              </a:path>
              <a:path w="374650" h="1298575">
                <a:moveTo>
                  <a:pt x="191008" y="664210"/>
                </a:moveTo>
                <a:lnTo>
                  <a:pt x="188722" y="665353"/>
                </a:lnTo>
                <a:lnTo>
                  <a:pt x="189756" y="664973"/>
                </a:lnTo>
                <a:lnTo>
                  <a:pt x="191008" y="664210"/>
                </a:lnTo>
                <a:close/>
              </a:path>
              <a:path w="374650" h="1298575">
                <a:moveTo>
                  <a:pt x="189756" y="664973"/>
                </a:moveTo>
                <a:lnTo>
                  <a:pt x="188722" y="665353"/>
                </a:lnTo>
                <a:lnTo>
                  <a:pt x="189134" y="665353"/>
                </a:lnTo>
                <a:lnTo>
                  <a:pt x="189756" y="664973"/>
                </a:lnTo>
                <a:close/>
              </a:path>
              <a:path w="374650" h="1298575">
                <a:moveTo>
                  <a:pt x="191839" y="664210"/>
                </a:moveTo>
                <a:lnTo>
                  <a:pt x="191008" y="664210"/>
                </a:lnTo>
                <a:lnTo>
                  <a:pt x="189756" y="664973"/>
                </a:lnTo>
                <a:lnTo>
                  <a:pt x="191839" y="664210"/>
                </a:lnTo>
                <a:close/>
              </a:path>
              <a:path w="374650" h="1298575">
                <a:moveTo>
                  <a:pt x="196342" y="662559"/>
                </a:moveTo>
                <a:lnTo>
                  <a:pt x="193548" y="663321"/>
                </a:lnTo>
                <a:lnTo>
                  <a:pt x="194672" y="663171"/>
                </a:lnTo>
                <a:lnTo>
                  <a:pt x="196342" y="662559"/>
                </a:lnTo>
                <a:close/>
              </a:path>
              <a:path w="374650" h="1298575">
                <a:moveTo>
                  <a:pt x="194672" y="663171"/>
                </a:moveTo>
                <a:lnTo>
                  <a:pt x="193548" y="663321"/>
                </a:lnTo>
                <a:lnTo>
                  <a:pt x="194263" y="663321"/>
                </a:lnTo>
                <a:lnTo>
                  <a:pt x="194672" y="663171"/>
                </a:lnTo>
                <a:close/>
              </a:path>
              <a:path w="374650" h="1298575">
                <a:moveTo>
                  <a:pt x="199262" y="662559"/>
                </a:moveTo>
                <a:lnTo>
                  <a:pt x="196342" y="662559"/>
                </a:lnTo>
                <a:lnTo>
                  <a:pt x="194672" y="663171"/>
                </a:lnTo>
                <a:lnTo>
                  <a:pt x="199262" y="662559"/>
                </a:lnTo>
                <a:close/>
              </a:path>
              <a:path w="374650" h="1298575">
                <a:moveTo>
                  <a:pt x="205486" y="635635"/>
                </a:moveTo>
                <a:lnTo>
                  <a:pt x="204361" y="635784"/>
                </a:lnTo>
                <a:lnTo>
                  <a:pt x="202692" y="636397"/>
                </a:lnTo>
                <a:lnTo>
                  <a:pt x="205486" y="635635"/>
                </a:lnTo>
                <a:close/>
              </a:path>
              <a:path w="374650" h="1298575">
                <a:moveTo>
                  <a:pt x="246699" y="635635"/>
                </a:moveTo>
                <a:lnTo>
                  <a:pt x="205486" y="635635"/>
                </a:lnTo>
                <a:lnTo>
                  <a:pt x="202692" y="636397"/>
                </a:lnTo>
                <a:lnTo>
                  <a:pt x="246002" y="636397"/>
                </a:lnTo>
                <a:lnTo>
                  <a:pt x="246699" y="635635"/>
                </a:lnTo>
                <a:close/>
              </a:path>
              <a:path w="374650" h="1298575">
                <a:moveTo>
                  <a:pt x="209277" y="633982"/>
                </a:moveTo>
                <a:lnTo>
                  <a:pt x="204361" y="635784"/>
                </a:lnTo>
                <a:lnTo>
                  <a:pt x="205486" y="635635"/>
                </a:lnTo>
                <a:lnTo>
                  <a:pt x="246699" y="635635"/>
                </a:lnTo>
                <a:lnTo>
                  <a:pt x="247495" y="634746"/>
                </a:lnTo>
                <a:lnTo>
                  <a:pt x="208025" y="634746"/>
                </a:lnTo>
                <a:lnTo>
                  <a:pt x="209277" y="633982"/>
                </a:lnTo>
                <a:close/>
              </a:path>
              <a:path w="374650" h="1298575">
                <a:moveTo>
                  <a:pt x="210312" y="633603"/>
                </a:moveTo>
                <a:lnTo>
                  <a:pt x="209277" y="633982"/>
                </a:lnTo>
                <a:lnTo>
                  <a:pt x="208025" y="634746"/>
                </a:lnTo>
                <a:lnTo>
                  <a:pt x="210312" y="633603"/>
                </a:lnTo>
                <a:close/>
              </a:path>
              <a:path w="374650" h="1298575">
                <a:moveTo>
                  <a:pt x="248387" y="633603"/>
                </a:moveTo>
                <a:lnTo>
                  <a:pt x="210312" y="633603"/>
                </a:lnTo>
                <a:lnTo>
                  <a:pt x="208025" y="634746"/>
                </a:lnTo>
                <a:lnTo>
                  <a:pt x="247495" y="634746"/>
                </a:lnTo>
                <a:lnTo>
                  <a:pt x="248387" y="633603"/>
                </a:lnTo>
                <a:close/>
              </a:path>
              <a:path w="374650" h="1298575">
                <a:moveTo>
                  <a:pt x="214448" y="630827"/>
                </a:moveTo>
                <a:lnTo>
                  <a:pt x="209277" y="633982"/>
                </a:lnTo>
                <a:lnTo>
                  <a:pt x="210312" y="633603"/>
                </a:lnTo>
                <a:lnTo>
                  <a:pt x="248387" y="633603"/>
                </a:lnTo>
                <a:lnTo>
                  <a:pt x="250270" y="631190"/>
                </a:lnTo>
                <a:lnTo>
                  <a:pt x="213995" y="631190"/>
                </a:lnTo>
                <a:lnTo>
                  <a:pt x="214448" y="630827"/>
                </a:lnTo>
                <a:close/>
              </a:path>
              <a:path w="374650" h="1298575">
                <a:moveTo>
                  <a:pt x="215519" y="630174"/>
                </a:moveTo>
                <a:lnTo>
                  <a:pt x="214448" y="630827"/>
                </a:lnTo>
                <a:lnTo>
                  <a:pt x="213995" y="631190"/>
                </a:lnTo>
                <a:lnTo>
                  <a:pt x="215519" y="630174"/>
                </a:lnTo>
                <a:close/>
              </a:path>
              <a:path w="374650" h="1298575">
                <a:moveTo>
                  <a:pt x="251063" y="630174"/>
                </a:moveTo>
                <a:lnTo>
                  <a:pt x="215519" y="630174"/>
                </a:lnTo>
                <a:lnTo>
                  <a:pt x="213995" y="631190"/>
                </a:lnTo>
                <a:lnTo>
                  <a:pt x="250270" y="631190"/>
                </a:lnTo>
                <a:lnTo>
                  <a:pt x="251063" y="630174"/>
                </a:lnTo>
                <a:close/>
              </a:path>
              <a:path w="374650" h="1298575">
                <a:moveTo>
                  <a:pt x="348742" y="0"/>
                </a:moveTo>
                <a:lnTo>
                  <a:pt x="347836" y="61213"/>
                </a:lnTo>
                <a:lnTo>
                  <a:pt x="345186" y="120776"/>
                </a:lnTo>
                <a:lnTo>
                  <a:pt x="340868" y="179832"/>
                </a:lnTo>
                <a:lnTo>
                  <a:pt x="334899" y="237363"/>
                </a:lnTo>
                <a:lnTo>
                  <a:pt x="327660" y="292862"/>
                </a:lnTo>
                <a:lnTo>
                  <a:pt x="319024" y="346075"/>
                </a:lnTo>
                <a:lnTo>
                  <a:pt x="309372" y="396621"/>
                </a:lnTo>
                <a:lnTo>
                  <a:pt x="298450" y="443611"/>
                </a:lnTo>
                <a:lnTo>
                  <a:pt x="286639" y="486664"/>
                </a:lnTo>
                <a:lnTo>
                  <a:pt x="274193" y="525526"/>
                </a:lnTo>
                <a:lnTo>
                  <a:pt x="254381" y="574294"/>
                </a:lnTo>
                <a:lnTo>
                  <a:pt x="233807" y="610362"/>
                </a:lnTo>
                <a:lnTo>
                  <a:pt x="214448" y="630827"/>
                </a:lnTo>
                <a:lnTo>
                  <a:pt x="215519" y="630174"/>
                </a:lnTo>
                <a:lnTo>
                  <a:pt x="251063" y="630174"/>
                </a:lnTo>
                <a:lnTo>
                  <a:pt x="255524" y="624459"/>
                </a:lnTo>
                <a:lnTo>
                  <a:pt x="278003" y="584962"/>
                </a:lnTo>
                <a:lnTo>
                  <a:pt x="298704" y="533781"/>
                </a:lnTo>
                <a:lnTo>
                  <a:pt x="311658" y="493776"/>
                </a:lnTo>
                <a:lnTo>
                  <a:pt x="323596" y="449580"/>
                </a:lnTo>
                <a:lnTo>
                  <a:pt x="334772" y="401701"/>
                </a:lnTo>
                <a:lnTo>
                  <a:pt x="344550" y="350393"/>
                </a:lnTo>
                <a:lnTo>
                  <a:pt x="353314" y="296418"/>
                </a:lnTo>
                <a:lnTo>
                  <a:pt x="360680" y="240030"/>
                </a:lnTo>
                <a:lnTo>
                  <a:pt x="366649" y="181737"/>
                </a:lnTo>
                <a:lnTo>
                  <a:pt x="371094" y="121920"/>
                </a:lnTo>
                <a:lnTo>
                  <a:pt x="373766" y="60833"/>
                </a:lnTo>
                <a:lnTo>
                  <a:pt x="374650" y="508"/>
                </a:lnTo>
                <a:lnTo>
                  <a:pt x="34874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C5100FB5-D367-4C95-8BAB-C8DAF18D2589}"/>
              </a:ext>
            </a:extLst>
          </p:cNvPr>
          <p:cNvSpPr txBox="1"/>
          <p:nvPr/>
        </p:nvSpPr>
        <p:spPr>
          <a:xfrm>
            <a:off x="5817997" y="3071750"/>
            <a:ext cx="483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chemeClr val="bg1"/>
                </a:solidFill>
                <a:latin typeface="Times New Roman"/>
                <a:cs typeface="Times New Roman"/>
              </a:rPr>
              <a:t>Chi</a:t>
            </a:r>
            <a:r>
              <a:rPr sz="1800" spc="5" dirty="0">
                <a:solidFill>
                  <a:schemeClr val="bg1"/>
                </a:solidFill>
                <a:latin typeface="Times New Roman"/>
                <a:cs typeface="Times New Roman"/>
              </a:rPr>
              <a:t>l</a:t>
            </a:r>
            <a:r>
              <a:rPr sz="1800" dirty="0">
                <a:solidFill>
                  <a:schemeClr val="bg1"/>
                </a:solidFill>
                <a:latin typeface="Times New Roman"/>
                <a:cs typeface="Times New Roman"/>
              </a:rPr>
              <a:t>l</a:t>
            </a:r>
            <a:endParaRPr sz="18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8" name="object 14">
            <a:extLst>
              <a:ext uri="{FF2B5EF4-FFF2-40B4-BE49-F238E27FC236}">
                <a16:creationId xmlns:a16="http://schemas.microsoft.com/office/drawing/2014/main" id="{6DB15CF5-6030-4496-8F2D-6B71E96C9774}"/>
              </a:ext>
            </a:extLst>
          </p:cNvPr>
          <p:cNvSpPr/>
          <p:nvPr/>
        </p:nvSpPr>
        <p:spPr>
          <a:xfrm>
            <a:off x="5726175" y="2123313"/>
            <a:ext cx="372745" cy="998855"/>
          </a:xfrm>
          <a:custGeom>
            <a:avLst/>
            <a:gdLst/>
            <a:ahLst/>
            <a:cxnLst/>
            <a:rect l="l" t="t" r="r" b="b"/>
            <a:pathLst>
              <a:path w="372745" h="998854">
                <a:moveTo>
                  <a:pt x="320327" y="921346"/>
                </a:moveTo>
                <a:lnTo>
                  <a:pt x="294513" y="922274"/>
                </a:lnTo>
                <a:lnTo>
                  <a:pt x="336168" y="998601"/>
                </a:lnTo>
                <a:lnTo>
                  <a:pt x="365405" y="934466"/>
                </a:lnTo>
                <a:lnTo>
                  <a:pt x="320928" y="934466"/>
                </a:lnTo>
                <a:lnTo>
                  <a:pt x="320327" y="921346"/>
                </a:lnTo>
                <a:close/>
              </a:path>
              <a:path w="372745" h="998854">
                <a:moveTo>
                  <a:pt x="346220" y="920415"/>
                </a:moveTo>
                <a:lnTo>
                  <a:pt x="320327" y="921346"/>
                </a:lnTo>
                <a:lnTo>
                  <a:pt x="320928" y="934466"/>
                </a:lnTo>
                <a:lnTo>
                  <a:pt x="346837" y="933196"/>
                </a:lnTo>
                <a:lnTo>
                  <a:pt x="346220" y="920415"/>
                </a:lnTo>
                <a:close/>
              </a:path>
              <a:path w="372745" h="998854">
                <a:moveTo>
                  <a:pt x="372237" y="919480"/>
                </a:moveTo>
                <a:lnTo>
                  <a:pt x="346220" y="920415"/>
                </a:lnTo>
                <a:lnTo>
                  <a:pt x="346837" y="933196"/>
                </a:lnTo>
                <a:lnTo>
                  <a:pt x="320928" y="934466"/>
                </a:lnTo>
                <a:lnTo>
                  <a:pt x="365405" y="934466"/>
                </a:lnTo>
                <a:lnTo>
                  <a:pt x="372237" y="919480"/>
                </a:lnTo>
                <a:close/>
              </a:path>
              <a:path w="372745" h="998854">
                <a:moveTo>
                  <a:pt x="185345" y="514585"/>
                </a:moveTo>
                <a:lnTo>
                  <a:pt x="216915" y="541147"/>
                </a:lnTo>
                <a:lnTo>
                  <a:pt x="243204" y="583819"/>
                </a:lnTo>
                <a:lnTo>
                  <a:pt x="261874" y="626618"/>
                </a:lnTo>
                <a:lnTo>
                  <a:pt x="278764" y="677164"/>
                </a:lnTo>
                <a:lnTo>
                  <a:pt x="289051" y="714502"/>
                </a:lnTo>
                <a:lnTo>
                  <a:pt x="302260" y="774954"/>
                </a:lnTo>
                <a:lnTo>
                  <a:pt x="309499" y="817499"/>
                </a:lnTo>
                <a:lnTo>
                  <a:pt x="315340" y="861568"/>
                </a:lnTo>
                <a:lnTo>
                  <a:pt x="319659" y="906780"/>
                </a:lnTo>
                <a:lnTo>
                  <a:pt x="320327" y="921346"/>
                </a:lnTo>
                <a:lnTo>
                  <a:pt x="346220" y="920415"/>
                </a:lnTo>
                <a:lnTo>
                  <a:pt x="340995" y="858139"/>
                </a:lnTo>
                <a:lnTo>
                  <a:pt x="335025" y="813181"/>
                </a:lnTo>
                <a:lnTo>
                  <a:pt x="327533" y="769620"/>
                </a:lnTo>
                <a:lnTo>
                  <a:pt x="318897" y="727964"/>
                </a:lnTo>
                <a:lnTo>
                  <a:pt x="308990" y="688340"/>
                </a:lnTo>
                <a:lnTo>
                  <a:pt x="297941" y="651256"/>
                </a:lnTo>
                <a:lnTo>
                  <a:pt x="279526" y="601091"/>
                </a:lnTo>
                <a:lnTo>
                  <a:pt x="259079" y="558546"/>
                </a:lnTo>
                <a:lnTo>
                  <a:pt x="236600" y="524256"/>
                </a:lnTo>
                <a:lnTo>
                  <a:pt x="228473" y="514858"/>
                </a:lnTo>
                <a:lnTo>
                  <a:pt x="186309" y="514858"/>
                </a:lnTo>
                <a:lnTo>
                  <a:pt x="185345" y="514585"/>
                </a:lnTo>
                <a:close/>
              </a:path>
              <a:path w="372745" h="998854">
                <a:moveTo>
                  <a:pt x="184276" y="514096"/>
                </a:moveTo>
                <a:lnTo>
                  <a:pt x="185345" y="514585"/>
                </a:lnTo>
                <a:lnTo>
                  <a:pt x="186309" y="514858"/>
                </a:lnTo>
                <a:lnTo>
                  <a:pt x="184276" y="514096"/>
                </a:lnTo>
                <a:close/>
              </a:path>
              <a:path w="372745" h="998854">
                <a:moveTo>
                  <a:pt x="227711" y="514096"/>
                </a:moveTo>
                <a:lnTo>
                  <a:pt x="184276" y="514096"/>
                </a:lnTo>
                <a:lnTo>
                  <a:pt x="186309" y="514858"/>
                </a:lnTo>
                <a:lnTo>
                  <a:pt x="228473" y="514858"/>
                </a:lnTo>
                <a:lnTo>
                  <a:pt x="227711" y="514096"/>
                </a:lnTo>
                <a:close/>
              </a:path>
              <a:path w="372745" h="998854">
                <a:moveTo>
                  <a:pt x="179583" y="512952"/>
                </a:moveTo>
                <a:lnTo>
                  <a:pt x="185345" y="514585"/>
                </a:lnTo>
                <a:lnTo>
                  <a:pt x="184276" y="514096"/>
                </a:lnTo>
                <a:lnTo>
                  <a:pt x="227711" y="514096"/>
                </a:lnTo>
                <a:lnTo>
                  <a:pt x="226695" y="513080"/>
                </a:lnTo>
                <a:lnTo>
                  <a:pt x="180848" y="513080"/>
                </a:lnTo>
                <a:lnTo>
                  <a:pt x="179583" y="512952"/>
                </a:lnTo>
                <a:close/>
              </a:path>
              <a:path w="372745" h="998854">
                <a:moveTo>
                  <a:pt x="178688" y="512699"/>
                </a:moveTo>
                <a:lnTo>
                  <a:pt x="179583" y="512952"/>
                </a:lnTo>
                <a:lnTo>
                  <a:pt x="180848" y="513080"/>
                </a:lnTo>
                <a:lnTo>
                  <a:pt x="178688" y="512699"/>
                </a:lnTo>
                <a:close/>
              </a:path>
              <a:path w="372745" h="998854">
                <a:moveTo>
                  <a:pt x="226313" y="512699"/>
                </a:moveTo>
                <a:lnTo>
                  <a:pt x="178688" y="512699"/>
                </a:lnTo>
                <a:lnTo>
                  <a:pt x="180848" y="513080"/>
                </a:lnTo>
                <a:lnTo>
                  <a:pt x="226695" y="513080"/>
                </a:lnTo>
                <a:lnTo>
                  <a:pt x="226313" y="512699"/>
                </a:lnTo>
                <a:close/>
              </a:path>
              <a:path w="372745" h="998854">
                <a:moveTo>
                  <a:pt x="25908" y="0"/>
                </a:moveTo>
                <a:lnTo>
                  <a:pt x="0" y="508"/>
                </a:lnTo>
                <a:lnTo>
                  <a:pt x="1015" y="47244"/>
                </a:lnTo>
                <a:lnTo>
                  <a:pt x="3683" y="94107"/>
                </a:lnTo>
                <a:lnTo>
                  <a:pt x="8000" y="140208"/>
                </a:lnTo>
                <a:lnTo>
                  <a:pt x="13970" y="185293"/>
                </a:lnTo>
                <a:lnTo>
                  <a:pt x="21462" y="228854"/>
                </a:lnTo>
                <a:lnTo>
                  <a:pt x="30099" y="270510"/>
                </a:lnTo>
                <a:lnTo>
                  <a:pt x="40004" y="310261"/>
                </a:lnTo>
                <a:lnTo>
                  <a:pt x="51053" y="347218"/>
                </a:lnTo>
                <a:lnTo>
                  <a:pt x="69468" y="397383"/>
                </a:lnTo>
                <a:lnTo>
                  <a:pt x="89915" y="440055"/>
                </a:lnTo>
                <a:lnTo>
                  <a:pt x="112013" y="473964"/>
                </a:lnTo>
                <a:lnTo>
                  <a:pt x="144779" y="503936"/>
                </a:lnTo>
                <a:lnTo>
                  <a:pt x="155321" y="508889"/>
                </a:lnTo>
                <a:lnTo>
                  <a:pt x="155955" y="509143"/>
                </a:lnTo>
                <a:lnTo>
                  <a:pt x="163575" y="511175"/>
                </a:lnTo>
                <a:lnTo>
                  <a:pt x="164337" y="511429"/>
                </a:lnTo>
                <a:lnTo>
                  <a:pt x="165100" y="511556"/>
                </a:lnTo>
                <a:lnTo>
                  <a:pt x="165735" y="511556"/>
                </a:lnTo>
                <a:lnTo>
                  <a:pt x="179583" y="512952"/>
                </a:lnTo>
                <a:lnTo>
                  <a:pt x="178688" y="512699"/>
                </a:lnTo>
                <a:lnTo>
                  <a:pt x="226313" y="512699"/>
                </a:lnTo>
                <a:lnTo>
                  <a:pt x="220345" y="506730"/>
                </a:lnTo>
                <a:lnTo>
                  <a:pt x="211836" y="499872"/>
                </a:lnTo>
                <a:lnTo>
                  <a:pt x="202818" y="494157"/>
                </a:lnTo>
                <a:lnTo>
                  <a:pt x="195199" y="490601"/>
                </a:lnTo>
                <a:lnTo>
                  <a:pt x="194563" y="490220"/>
                </a:lnTo>
                <a:lnTo>
                  <a:pt x="193928" y="489966"/>
                </a:lnTo>
                <a:lnTo>
                  <a:pt x="193166" y="489839"/>
                </a:lnTo>
                <a:lnTo>
                  <a:pt x="185547" y="487680"/>
                </a:lnTo>
                <a:lnTo>
                  <a:pt x="183387" y="487299"/>
                </a:lnTo>
                <a:lnTo>
                  <a:pt x="172148" y="486156"/>
                </a:lnTo>
                <a:lnTo>
                  <a:pt x="170561" y="486156"/>
                </a:lnTo>
                <a:lnTo>
                  <a:pt x="168401" y="485775"/>
                </a:lnTo>
                <a:lnTo>
                  <a:pt x="169132" y="485775"/>
                </a:lnTo>
                <a:lnTo>
                  <a:pt x="165798" y="484886"/>
                </a:lnTo>
                <a:lnTo>
                  <a:pt x="164973" y="484886"/>
                </a:lnTo>
                <a:lnTo>
                  <a:pt x="162940" y="484124"/>
                </a:lnTo>
                <a:lnTo>
                  <a:pt x="163267" y="484124"/>
                </a:lnTo>
                <a:lnTo>
                  <a:pt x="159003" y="482219"/>
                </a:lnTo>
                <a:lnTo>
                  <a:pt x="152653" y="478155"/>
                </a:lnTo>
                <a:lnTo>
                  <a:pt x="126111" y="449453"/>
                </a:lnTo>
                <a:lnTo>
                  <a:pt x="106299" y="415544"/>
                </a:lnTo>
                <a:lnTo>
                  <a:pt x="87502" y="372491"/>
                </a:lnTo>
                <a:lnTo>
                  <a:pt x="70358" y="321945"/>
                </a:lnTo>
                <a:lnTo>
                  <a:pt x="60071" y="284734"/>
                </a:lnTo>
                <a:lnTo>
                  <a:pt x="46989" y="224536"/>
                </a:lnTo>
                <a:lnTo>
                  <a:pt x="39750" y="181863"/>
                </a:lnTo>
                <a:lnTo>
                  <a:pt x="33909" y="137795"/>
                </a:lnTo>
                <a:lnTo>
                  <a:pt x="29463" y="92710"/>
                </a:lnTo>
                <a:lnTo>
                  <a:pt x="26797" y="46736"/>
                </a:lnTo>
                <a:lnTo>
                  <a:pt x="25908" y="0"/>
                </a:lnTo>
                <a:close/>
              </a:path>
              <a:path w="372745" h="998854">
                <a:moveTo>
                  <a:pt x="168401" y="485775"/>
                </a:moveTo>
                <a:lnTo>
                  <a:pt x="170561" y="486156"/>
                </a:lnTo>
                <a:lnTo>
                  <a:pt x="169582" y="485895"/>
                </a:lnTo>
                <a:lnTo>
                  <a:pt x="168401" y="485775"/>
                </a:lnTo>
                <a:close/>
              </a:path>
              <a:path w="372745" h="998854">
                <a:moveTo>
                  <a:pt x="169582" y="485895"/>
                </a:moveTo>
                <a:lnTo>
                  <a:pt x="170561" y="486156"/>
                </a:lnTo>
                <a:lnTo>
                  <a:pt x="172148" y="486156"/>
                </a:lnTo>
                <a:lnTo>
                  <a:pt x="169582" y="485895"/>
                </a:lnTo>
                <a:close/>
              </a:path>
              <a:path w="372745" h="998854">
                <a:moveTo>
                  <a:pt x="169132" y="485775"/>
                </a:moveTo>
                <a:lnTo>
                  <a:pt x="168401" y="485775"/>
                </a:lnTo>
                <a:lnTo>
                  <a:pt x="169582" y="485895"/>
                </a:lnTo>
                <a:lnTo>
                  <a:pt x="169132" y="485775"/>
                </a:lnTo>
                <a:close/>
              </a:path>
              <a:path w="372745" h="998854">
                <a:moveTo>
                  <a:pt x="162940" y="484124"/>
                </a:moveTo>
                <a:lnTo>
                  <a:pt x="164973" y="484886"/>
                </a:lnTo>
                <a:lnTo>
                  <a:pt x="163750" y="484340"/>
                </a:lnTo>
                <a:lnTo>
                  <a:pt x="162940" y="484124"/>
                </a:lnTo>
                <a:close/>
              </a:path>
              <a:path w="372745" h="998854">
                <a:moveTo>
                  <a:pt x="163750" y="484340"/>
                </a:moveTo>
                <a:lnTo>
                  <a:pt x="164973" y="484886"/>
                </a:lnTo>
                <a:lnTo>
                  <a:pt x="165798" y="484886"/>
                </a:lnTo>
                <a:lnTo>
                  <a:pt x="163750" y="484340"/>
                </a:lnTo>
                <a:close/>
              </a:path>
              <a:path w="372745" h="998854">
                <a:moveTo>
                  <a:pt x="163267" y="484124"/>
                </a:moveTo>
                <a:lnTo>
                  <a:pt x="162940" y="484124"/>
                </a:lnTo>
                <a:lnTo>
                  <a:pt x="163750" y="484340"/>
                </a:lnTo>
                <a:lnTo>
                  <a:pt x="163267" y="48412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93417AA5-2D0B-41CC-A1AD-495EB893257E}"/>
              </a:ext>
            </a:extLst>
          </p:cNvPr>
          <p:cNvSpPr txBox="1"/>
          <p:nvPr/>
        </p:nvSpPr>
        <p:spPr>
          <a:xfrm>
            <a:off x="6990587" y="2978531"/>
            <a:ext cx="546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chemeClr val="bg1"/>
                </a:solidFill>
                <a:latin typeface="Times New Roman"/>
                <a:cs typeface="Times New Roman"/>
              </a:rPr>
              <a:t>Fever</a:t>
            </a:r>
            <a:endParaRPr sz="18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0" name="object 16">
            <a:extLst>
              <a:ext uri="{FF2B5EF4-FFF2-40B4-BE49-F238E27FC236}">
                <a16:creationId xmlns:a16="http://schemas.microsoft.com/office/drawing/2014/main" id="{CD59C3FF-A655-41E1-8A4E-5614ABD12CD7}"/>
              </a:ext>
            </a:extLst>
          </p:cNvPr>
          <p:cNvSpPr txBox="1"/>
          <p:nvPr/>
        </p:nvSpPr>
        <p:spPr>
          <a:xfrm>
            <a:off x="7487158" y="1784858"/>
            <a:ext cx="627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chemeClr val="bg1"/>
                </a:solidFill>
                <a:latin typeface="Times New Roman"/>
                <a:cs typeface="Times New Roman"/>
              </a:rPr>
              <a:t>Visit</a:t>
            </a:r>
            <a:r>
              <a:rPr sz="1800" spc="-7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chemeClr val="bg1"/>
                </a:solidFill>
                <a:latin typeface="Times New Roman"/>
                <a:cs typeface="Times New Roman"/>
              </a:rPr>
              <a:t>3</a:t>
            </a:r>
            <a:endParaRPr sz="18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1" name="object 17">
            <a:extLst>
              <a:ext uri="{FF2B5EF4-FFF2-40B4-BE49-F238E27FC236}">
                <a16:creationId xmlns:a16="http://schemas.microsoft.com/office/drawing/2014/main" id="{900A7536-08E7-4F00-BBA8-91F2B429D84B}"/>
              </a:ext>
            </a:extLst>
          </p:cNvPr>
          <p:cNvSpPr/>
          <p:nvPr/>
        </p:nvSpPr>
        <p:spPr>
          <a:xfrm>
            <a:off x="7234174" y="2129409"/>
            <a:ext cx="924560" cy="1427480"/>
          </a:xfrm>
          <a:custGeom>
            <a:avLst/>
            <a:gdLst/>
            <a:ahLst/>
            <a:cxnLst/>
            <a:rect l="l" t="t" r="r" b="b"/>
            <a:pathLst>
              <a:path w="924559" h="1427479">
                <a:moveTo>
                  <a:pt x="924433" y="1348994"/>
                </a:moveTo>
                <a:lnTo>
                  <a:pt x="898321" y="1349463"/>
                </a:lnTo>
                <a:lnTo>
                  <a:pt x="896366" y="1293495"/>
                </a:lnTo>
                <a:lnTo>
                  <a:pt x="892048" y="1227836"/>
                </a:lnTo>
                <a:lnTo>
                  <a:pt x="886206" y="1163955"/>
                </a:lnTo>
                <a:lnTo>
                  <a:pt x="879094" y="1102106"/>
                </a:lnTo>
                <a:lnTo>
                  <a:pt x="870458" y="1042797"/>
                </a:lnTo>
                <a:lnTo>
                  <a:pt x="860806" y="986409"/>
                </a:lnTo>
                <a:lnTo>
                  <a:pt x="850011" y="933958"/>
                </a:lnTo>
                <a:lnTo>
                  <a:pt x="838327" y="885444"/>
                </a:lnTo>
                <a:lnTo>
                  <a:pt x="825754" y="841502"/>
                </a:lnTo>
                <a:lnTo>
                  <a:pt x="812419" y="802640"/>
                </a:lnTo>
                <a:lnTo>
                  <a:pt x="790829" y="754761"/>
                </a:lnTo>
                <a:lnTo>
                  <a:pt x="777519" y="733679"/>
                </a:lnTo>
                <a:lnTo>
                  <a:pt x="776719" y="732536"/>
                </a:lnTo>
                <a:lnTo>
                  <a:pt x="775208" y="730377"/>
                </a:lnTo>
                <a:lnTo>
                  <a:pt x="774877" y="729996"/>
                </a:lnTo>
                <a:lnTo>
                  <a:pt x="773722" y="728599"/>
                </a:lnTo>
                <a:lnTo>
                  <a:pt x="772972" y="727710"/>
                </a:lnTo>
                <a:lnTo>
                  <a:pt x="772337" y="726948"/>
                </a:lnTo>
                <a:lnTo>
                  <a:pt x="766826" y="720344"/>
                </a:lnTo>
                <a:lnTo>
                  <a:pt x="759460" y="713486"/>
                </a:lnTo>
                <a:lnTo>
                  <a:pt x="759079" y="713105"/>
                </a:lnTo>
                <a:lnTo>
                  <a:pt x="758063" y="712343"/>
                </a:lnTo>
                <a:lnTo>
                  <a:pt x="750697" y="707263"/>
                </a:lnTo>
                <a:lnTo>
                  <a:pt x="749935" y="706755"/>
                </a:lnTo>
                <a:lnTo>
                  <a:pt x="749046" y="706374"/>
                </a:lnTo>
                <a:lnTo>
                  <a:pt x="748284" y="705993"/>
                </a:lnTo>
                <a:lnTo>
                  <a:pt x="740791" y="702945"/>
                </a:lnTo>
                <a:lnTo>
                  <a:pt x="738759" y="702183"/>
                </a:lnTo>
                <a:lnTo>
                  <a:pt x="728408" y="700786"/>
                </a:lnTo>
                <a:lnTo>
                  <a:pt x="724687" y="700278"/>
                </a:lnTo>
                <a:lnTo>
                  <a:pt x="724090" y="700024"/>
                </a:lnTo>
                <a:lnTo>
                  <a:pt x="721931" y="699135"/>
                </a:lnTo>
                <a:lnTo>
                  <a:pt x="719531" y="698144"/>
                </a:lnTo>
                <a:lnTo>
                  <a:pt x="718947" y="697738"/>
                </a:lnTo>
                <a:lnTo>
                  <a:pt x="715264" y="695198"/>
                </a:lnTo>
                <a:lnTo>
                  <a:pt x="714692" y="694804"/>
                </a:lnTo>
                <a:lnTo>
                  <a:pt x="713854" y="694055"/>
                </a:lnTo>
                <a:lnTo>
                  <a:pt x="688848" y="660400"/>
                </a:lnTo>
                <a:lnTo>
                  <a:pt x="668782" y="615823"/>
                </a:lnTo>
                <a:lnTo>
                  <a:pt x="655955" y="578485"/>
                </a:lnTo>
                <a:lnTo>
                  <a:pt x="643636" y="535686"/>
                </a:lnTo>
                <a:lnTo>
                  <a:pt x="632206" y="488188"/>
                </a:lnTo>
                <a:lnTo>
                  <a:pt x="621538" y="436372"/>
                </a:lnTo>
                <a:lnTo>
                  <a:pt x="612013" y="381000"/>
                </a:lnTo>
                <a:lnTo>
                  <a:pt x="603631" y="322326"/>
                </a:lnTo>
                <a:lnTo>
                  <a:pt x="596519" y="261112"/>
                </a:lnTo>
                <a:lnTo>
                  <a:pt x="590677" y="197739"/>
                </a:lnTo>
                <a:lnTo>
                  <a:pt x="586486" y="132842"/>
                </a:lnTo>
                <a:lnTo>
                  <a:pt x="583819" y="66802"/>
                </a:lnTo>
                <a:lnTo>
                  <a:pt x="583311" y="28740"/>
                </a:lnTo>
                <a:lnTo>
                  <a:pt x="583692" y="21590"/>
                </a:lnTo>
                <a:lnTo>
                  <a:pt x="584073" y="508"/>
                </a:lnTo>
                <a:lnTo>
                  <a:pt x="582930" y="495"/>
                </a:lnTo>
                <a:lnTo>
                  <a:pt x="582930" y="127"/>
                </a:lnTo>
                <a:lnTo>
                  <a:pt x="570738" y="254"/>
                </a:lnTo>
                <a:lnTo>
                  <a:pt x="558165" y="0"/>
                </a:lnTo>
                <a:lnTo>
                  <a:pt x="558152" y="381"/>
                </a:lnTo>
                <a:lnTo>
                  <a:pt x="557022" y="381"/>
                </a:lnTo>
                <a:lnTo>
                  <a:pt x="556641" y="41656"/>
                </a:lnTo>
                <a:lnTo>
                  <a:pt x="552323" y="82550"/>
                </a:lnTo>
                <a:lnTo>
                  <a:pt x="545084" y="122936"/>
                </a:lnTo>
                <a:lnTo>
                  <a:pt x="535432" y="162179"/>
                </a:lnTo>
                <a:lnTo>
                  <a:pt x="523621" y="200279"/>
                </a:lnTo>
                <a:lnTo>
                  <a:pt x="509397" y="236855"/>
                </a:lnTo>
                <a:lnTo>
                  <a:pt x="484886" y="287528"/>
                </a:lnTo>
                <a:lnTo>
                  <a:pt x="456819" y="332613"/>
                </a:lnTo>
                <a:lnTo>
                  <a:pt x="425831" y="371094"/>
                </a:lnTo>
                <a:lnTo>
                  <a:pt x="392684" y="401701"/>
                </a:lnTo>
                <a:lnTo>
                  <a:pt x="358648" y="423291"/>
                </a:lnTo>
                <a:lnTo>
                  <a:pt x="312928" y="436880"/>
                </a:lnTo>
                <a:lnTo>
                  <a:pt x="289052" y="438023"/>
                </a:lnTo>
                <a:lnTo>
                  <a:pt x="275209" y="440055"/>
                </a:lnTo>
                <a:lnTo>
                  <a:pt x="234569" y="454152"/>
                </a:lnTo>
                <a:lnTo>
                  <a:pt x="195961" y="478536"/>
                </a:lnTo>
                <a:lnTo>
                  <a:pt x="159893" y="511937"/>
                </a:lnTo>
                <a:lnTo>
                  <a:pt x="126746" y="553085"/>
                </a:lnTo>
                <a:lnTo>
                  <a:pt x="97028" y="600583"/>
                </a:lnTo>
                <a:lnTo>
                  <a:pt x="79375" y="635508"/>
                </a:lnTo>
                <a:lnTo>
                  <a:pt x="56642" y="691515"/>
                </a:lnTo>
                <a:lnTo>
                  <a:pt x="44196" y="731393"/>
                </a:lnTo>
                <a:lnTo>
                  <a:pt x="34163" y="772414"/>
                </a:lnTo>
                <a:lnTo>
                  <a:pt x="26797" y="814451"/>
                </a:lnTo>
                <a:lnTo>
                  <a:pt x="26136" y="821931"/>
                </a:lnTo>
                <a:lnTo>
                  <a:pt x="0" y="820166"/>
                </a:lnTo>
                <a:lnTo>
                  <a:pt x="33528" y="900303"/>
                </a:lnTo>
                <a:lnTo>
                  <a:pt x="70764" y="836803"/>
                </a:lnTo>
                <a:lnTo>
                  <a:pt x="77470" y="825373"/>
                </a:lnTo>
                <a:lnTo>
                  <a:pt x="51892" y="823658"/>
                </a:lnTo>
                <a:lnTo>
                  <a:pt x="52324" y="818515"/>
                </a:lnTo>
                <a:lnTo>
                  <a:pt x="55626" y="798195"/>
                </a:lnTo>
                <a:lnTo>
                  <a:pt x="64008" y="758317"/>
                </a:lnTo>
                <a:lnTo>
                  <a:pt x="74676" y="719582"/>
                </a:lnTo>
                <a:lnTo>
                  <a:pt x="94996" y="664337"/>
                </a:lnTo>
                <a:lnTo>
                  <a:pt x="119507" y="613537"/>
                </a:lnTo>
                <a:lnTo>
                  <a:pt x="147662" y="568198"/>
                </a:lnTo>
                <a:lnTo>
                  <a:pt x="178435" y="529971"/>
                </a:lnTo>
                <a:lnTo>
                  <a:pt x="211328" y="499364"/>
                </a:lnTo>
                <a:lnTo>
                  <a:pt x="245110" y="477774"/>
                </a:lnTo>
                <a:lnTo>
                  <a:pt x="290449" y="463931"/>
                </a:lnTo>
                <a:lnTo>
                  <a:pt x="303022" y="463296"/>
                </a:lnTo>
                <a:lnTo>
                  <a:pt x="316865" y="462407"/>
                </a:lnTo>
                <a:lnTo>
                  <a:pt x="357759" y="451993"/>
                </a:lnTo>
                <a:lnTo>
                  <a:pt x="396748" y="430784"/>
                </a:lnTo>
                <a:lnTo>
                  <a:pt x="433578" y="400304"/>
                </a:lnTo>
                <a:lnTo>
                  <a:pt x="467487" y="361696"/>
                </a:lnTo>
                <a:lnTo>
                  <a:pt x="498348" y="316103"/>
                </a:lnTo>
                <a:lnTo>
                  <a:pt x="516890" y="282448"/>
                </a:lnTo>
                <a:lnTo>
                  <a:pt x="533527" y="246253"/>
                </a:lnTo>
                <a:lnTo>
                  <a:pt x="548132" y="208407"/>
                </a:lnTo>
                <a:lnTo>
                  <a:pt x="560451" y="168795"/>
                </a:lnTo>
                <a:lnTo>
                  <a:pt x="562381" y="161404"/>
                </a:lnTo>
                <a:lnTo>
                  <a:pt x="564896" y="199390"/>
                </a:lnTo>
                <a:lnTo>
                  <a:pt x="570738" y="263525"/>
                </a:lnTo>
                <a:lnTo>
                  <a:pt x="577850" y="325501"/>
                </a:lnTo>
                <a:lnTo>
                  <a:pt x="586359" y="384810"/>
                </a:lnTo>
                <a:lnTo>
                  <a:pt x="596138" y="440944"/>
                </a:lnTo>
                <a:lnTo>
                  <a:pt x="606806" y="493522"/>
                </a:lnTo>
                <a:lnTo>
                  <a:pt x="618617" y="542036"/>
                </a:lnTo>
                <a:lnTo>
                  <a:pt x="631063" y="585851"/>
                </a:lnTo>
                <a:lnTo>
                  <a:pt x="644398" y="624586"/>
                </a:lnTo>
                <a:lnTo>
                  <a:pt x="665734" y="672211"/>
                </a:lnTo>
                <a:lnTo>
                  <a:pt x="688975" y="706120"/>
                </a:lnTo>
                <a:lnTo>
                  <a:pt x="707898" y="721360"/>
                </a:lnTo>
                <a:lnTo>
                  <a:pt x="708660" y="721741"/>
                </a:lnTo>
                <a:lnTo>
                  <a:pt x="716153" y="724789"/>
                </a:lnTo>
                <a:lnTo>
                  <a:pt x="718185" y="725551"/>
                </a:lnTo>
                <a:lnTo>
                  <a:pt x="732243" y="727468"/>
                </a:lnTo>
                <a:lnTo>
                  <a:pt x="737400" y="729602"/>
                </a:lnTo>
                <a:lnTo>
                  <a:pt x="768350" y="767842"/>
                </a:lnTo>
                <a:lnTo>
                  <a:pt x="788416" y="812292"/>
                </a:lnTo>
                <a:lnTo>
                  <a:pt x="801116" y="849503"/>
                </a:lnTo>
                <a:lnTo>
                  <a:pt x="813308" y="892302"/>
                </a:lnTo>
                <a:lnTo>
                  <a:pt x="824865" y="939800"/>
                </a:lnTo>
                <a:lnTo>
                  <a:pt x="835406" y="991489"/>
                </a:lnTo>
                <a:lnTo>
                  <a:pt x="844931" y="1046988"/>
                </a:lnTo>
                <a:lnTo>
                  <a:pt x="853313" y="1105535"/>
                </a:lnTo>
                <a:lnTo>
                  <a:pt x="860425" y="1166749"/>
                </a:lnTo>
                <a:lnTo>
                  <a:pt x="866267" y="1230249"/>
                </a:lnTo>
                <a:lnTo>
                  <a:pt x="870458" y="1295146"/>
                </a:lnTo>
                <a:lnTo>
                  <a:pt x="872401" y="1349933"/>
                </a:lnTo>
                <a:lnTo>
                  <a:pt x="846709" y="1350391"/>
                </a:lnTo>
                <a:lnTo>
                  <a:pt x="886968" y="1427353"/>
                </a:lnTo>
                <a:lnTo>
                  <a:pt x="917689" y="1363091"/>
                </a:lnTo>
                <a:lnTo>
                  <a:pt x="924433" y="134899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22" name="object 18">
            <a:extLst>
              <a:ext uri="{FF2B5EF4-FFF2-40B4-BE49-F238E27FC236}">
                <a16:creationId xmlns:a16="http://schemas.microsoft.com/office/drawing/2014/main" id="{E139D2B4-7137-4DC0-80B8-FF07D4220B17}"/>
              </a:ext>
            </a:extLst>
          </p:cNvPr>
          <p:cNvSpPr txBox="1"/>
          <p:nvPr/>
        </p:nvSpPr>
        <p:spPr>
          <a:xfrm>
            <a:off x="7757159" y="3040380"/>
            <a:ext cx="1833880" cy="765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056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chemeClr val="bg1"/>
                </a:solidFill>
                <a:latin typeface="Times New Roman"/>
                <a:cs typeface="Times New Roman"/>
              </a:rPr>
              <a:t>Chest</a:t>
            </a:r>
            <a:r>
              <a:rPr sz="1800" spc="-5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Times New Roman"/>
                <a:cs typeface="Times New Roman"/>
              </a:rPr>
              <a:t>X-ray</a:t>
            </a:r>
            <a:endParaRPr sz="18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1800" spc="-15" dirty="0">
                <a:solidFill>
                  <a:schemeClr val="bg1"/>
                </a:solidFill>
                <a:latin typeface="Times New Roman"/>
                <a:cs typeface="Times New Roman"/>
              </a:rPr>
              <a:t>Tylenol</a:t>
            </a:r>
            <a:endParaRPr sz="18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3" name="object 19">
            <a:extLst>
              <a:ext uri="{FF2B5EF4-FFF2-40B4-BE49-F238E27FC236}">
                <a16:creationId xmlns:a16="http://schemas.microsoft.com/office/drawing/2014/main" id="{4CF281FD-3A04-4223-872B-46767AC613F1}"/>
              </a:ext>
            </a:extLst>
          </p:cNvPr>
          <p:cNvSpPr/>
          <p:nvPr/>
        </p:nvSpPr>
        <p:spPr>
          <a:xfrm>
            <a:off x="4125213" y="1900302"/>
            <a:ext cx="1217930" cy="78105"/>
          </a:xfrm>
          <a:custGeom>
            <a:avLst/>
            <a:gdLst/>
            <a:ahLst/>
            <a:cxnLst/>
            <a:rect l="l" t="t" r="r" b="b"/>
            <a:pathLst>
              <a:path w="1217929" h="78104">
                <a:moveTo>
                  <a:pt x="1140078" y="0"/>
                </a:moveTo>
                <a:lnTo>
                  <a:pt x="1140078" y="77724"/>
                </a:lnTo>
                <a:lnTo>
                  <a:pt x="1191894" y="51816"/>
                </a:lnTo>
                <a:lnTo>
                  <a:pt x="1153033" y="51816"/>
                </a:lnTo>
                <a:lnTo>
                  <a:pt x="1153033" y="25908"/>
                </a:lnTo>
                <a:lnTo>
                  <a:pt x="1191895" y="25908"/>
                </a:lnTo>
                <a:lnTo>
                  <a:pt x="1140078" y="0"/>
                </a:lnTo>
                <a:close/>
              </a:path>
              <a:path w="1217929" h="78104">
                <a:moveTo>
                  <a:pt x="1140078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1140078" y="51816"/>
                </a:lnTo>
                <a:lnTo>
                  <a:pt x="1140078" y="25908"/>
                </a:lnTo>
                <a:close/>
              </a:path>
              <a:path w="1217929" h="78104">
                <a:moveTo>
                  <a:pt x="1191895" y="25908"/>
                </a:moveTo>
                <a:lnTo>
                  <a:pt x="1153033" y="25908"/>
                </a:lnTo>
                <a:lnTo>
                  <a:pt x="1153033" y="51816"/>
                </a:lnTo>
                <a:lnTo>
                  <a:pt x="1191894" y="51816"/>
                </a:lnTo>
                <a:lnTo>
                  <a:pt x="1217802" y="38862"/>
                </a:lnTo>
                <a:lnTo>
                  <a:pt x="1191895" y="2590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24" name="object 20">
            <a:extLst>
              <a:ext uri="{FF2B5EF4-FFF2-40B4-BE49-F238E27FC236}">
                <a16:creationId xmlns:a16="http://schemas.microsoft.com/office/drawing/2014/main" id="{0F783DED-C6C0-474D-9454-10766C72C1F8}"/>
              </a:ext>
            </a:extLst>
          </p:cNvPr>
          <p:cNvSpPr/>
          <p:nvPr/>
        </p:nvSpPr>
        <p:spPr>
          <a:xfrm>
            <a:off x="6135369" y="1905000"/>
            <a:ext cx="1272540" cy="78105"/>
          </a:xfrm>
          <a:custGeom>
            <a:avLst/>
            <a:gdLst/>
            <a:ahLst/>
            <a:cxnLst/>
            <a:rect l="l" t="t" r="r" b="b"/>
            <a:pathLst>
              <a:path w="1272540" h="78104">
                <a:moveTo>
                  <a:pt x="1194646" y="51765"/>
                </a:moveTo>
                <a:lnTo>
                  <a:pt x="1194562" y="77724"/>
                </a:lnTo>
                <a:lnTo>
                  <a:pt x="1246804" y="51816"/>
                </a:lnTo>
                <a:lnTo>
                  <a:pt x="1207642" y="51816"/>
                </a:lnTo>
                <a:lnTo>
                  <a:pt x="1194646" y="51765"/>
                </a:lnTo>
                <a:close/>
              </a:path>
              <a:path w="1272540" h="78104">
                <a:moveTo>
                  <a:pt x="1194731" y="25857"/>
                </a:moveTo>
                <a:lnTo>
                  <a:pt x="1194646" y="51765"/>
                </a:lnTo>
                <a:lnTo>
                  <a:pt x="1207642" y="51816"/>
                </a:lnTo>
                <a:lnTo>
                  <a:pt x="1207642" y="25908"/>
                </a:lnTo>
                <a:lnTo>
                  <a:pt x="1194731" y="25857"/>
                </a:lnTo>
                <a:close/>
              </a:path>
              <a:path w="1272540" h="78104">
                <a:moveTo>
                  <a:pt x="1194815" y="0"/>
                </a:moveTo>
                <a:lnTo>
                  <a:pt x="1194731" y="25857"/>
                </a:lnTo>
                <a:lnTo>
                  <a:pt x="1207642" y="25908"/>
                </a:lnTo>
                <a:lnTo>
                  <a:pt x="1207642" y="51816"/>
                </a:lnTo>
                <a:lnTo>
                  <a:pt x="1246804" y="51816"/>
                </a:lnTo>
                <a:lnTo>
                  <a:pt x="1272413" y="39116"/>
                </a:lnTo>
                <a:lnTo>
                  <a:pt x="1194815" y="0"/>
                </a:lnTo>
                <a:close/>
              </a:path>
              <a:path w="1272540" h="78104">
                <a:moveTo>
                  <a:pt x="0" y="21209"/>
                </a:moveTo>
                <a:lnTo>
                  <a:pt x="0" y="47117"/>
                </a:lnTo>
                <a:lnTo>
                  <a:pt x="1194646" y="51765"/>
                </a:lnTo>
                <a:lnTo>
                  <a:pt x="1194731" y="25857"/>
                </a:lnTo>
                <a:lnTo>
                  <a:pt x="0" y="2120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25" name="object 21">
            <a:extLst>
              <a:ext uri="{FF2B5EF4-FFF2-40B4-BE49-F238E27FC236}">
                <a16:creationId xmlns:a16="http://schemas.microsoft.com/office/drawing/2014/main" id="{96CAD253-029F-43F5-9A71-606A66AE42A2}"/>
              </a:ext>
            </a:extLst>
          </p:cNvPr>
          <p:cNvSpPr/>
          <p:nvPr/>
        </p:nvSpPr>
        <p:spPr>
          <a:xfrm>
            <a:off x="7791195" y="2129156"/>
            <a:ext cx="1266190" cy="962660"/>
          </a:xfrm>
          <a:custGeom>
            <a:avLst/>
            <a:gdLst/>
            <a:ahLst/>
            <a:cxnLst/>
            <a:rect l="l" t="t" r="r" b="b"/>
            <a:pathLst>
              <a:path w="1266190" h="962660">
                <a:moveTo>
                  <a:pt x="1213867" y="887323"/>
                </a:moveTo>
                <a:lnTo>
                  <a:pt x="1188974" y="890650"/>
                </a:lnTo>
                <a:lnTo>
                  <a:pt x="1237869" y="962532"/>
                </a:lnTo>
                <a:lnTo>
                  <a:pt x="1258908" y="900937"/>
                </a:lnTo>
                <a:lnTo>
                  <a:pt x="1216532" y="900937"/>
                </a:lnTo>
                <a:lnTo>
                  <a:pt x="1213867" y="887323"/>
                </a:lnTo>
                <a:close/>
              </a:path>
              <a:path w="1266190" h="962660">
                <a:moveTo>
                  <a:pt x="1239488" y="883899"/>
                </a:moveTo>
                <a:lnTo>
                  <a:pt x="1213867" y="887323"/>
                </a:lnTo>
                <a:lnTo>
                  <a:pt x="1216532" y="900937"/>
                </a:lnTo>
                <a:lnTo>
                  <a:pt x="1241932" y="895730"/>
                </a:lnTo>
                <a:lnTo>
                  <a:pt x="1239488" y="883899"/>
                </a:lnTo>
                <a:close/>
              </a:path>
              <a:path w="1266190" h="962660">
                <a:moveTo>
                  <a:pt x="1265935" y="880363"/>
                </a:moveTo>
                <a:lnTo>
                  <a:pt x="1239488" y="883899"/>
                </a:lnTo>
                <a:lnTo>
                  <a:pt x="1241932" y="895730"/>
                </a:lnTo>
                <a:lnTo>
                  <a:pt x="1216532" y="900937"/>
                </a:lnTo>
                <a:lnTo>
                  <a:pt x="1258908" y="900937"/>
                </a:lnTo>
                <a:lnTo>
                  <a:pt x="1265935" y="880363"/>
                </a:lnTo>
                <a:close/>
              </a:path>
              <a:path w="1266190" h="962660">
                <a:moveTo>
                  <a:pt x="25907" y="0"/>
                </a:moveTo>
                <a:lnTo>
                  <a:pt x="0" y="1015"/>
                </a:lnTo>
                <a:lnTo>
                  <a:pt x="888" y="23621"/>
                </a:lnTo>
                <a:lnTo>
                  <a:pt x="3555" y="47116"/>
                </a:lnTo>
                <a:lnTo>
                  <a:pt x="14097" y="93599"/>
                </a:lnTo>
                <a:lnTo>
                  <a:pt x="31241" y="139191"/>
                </a:lnTo>
                <a:lnTo>
                  <a:pt x="54355" y="183387"/>
                </a:lnTo>
                <a:lnTo>
                  <a:pt x="82803" y="226059"/>
                </a:lnTo>
                <a:lnTo>
                  <a:pt x="116204" y="266826"/>
                </a:lnTo>
                <a:lnTo>
                  <a:pt x="154177" y="305307"/>
                </a:lnTo>
                <a:lnTo>
                  <a:pt x="196087" y="341248"/>
                </a:lnTo>
                <a:lnTo>
                  <a:pt x="241680" y="374141"/>
                </a:lnTo>
                <a:lnTo>
                  <a:pt x="290575" y="403986"/>
                </a:lnTo>
                <a:lnTo>
                  <a:pt x="342010" y="430021"/>
                </a:lnTo>
                <a:lnTo>
                  <a:pt x="395858" y="452246"/>
                </a:lnTo>
                <a:lnTo>
                  <a:pt x="451484" y="470153"/>
                </a:lnTo>
                <a:lnTo>
                  <a:pt x="508507" y="483361"/>
                </a:lnTo>
                <a:lnTo>
                  <a:pt x="566547" y="491616"/>
                </a:lnTo>
                <a:lnTo>
                  <a:pt x="653796" y="495172"/>
                </a:lnTo>
                <a:lnTo>
                  <a:pt x="681862" y="497204"/>
                </a:lnTo>
                <a:lnTo>
                  <a:pt x="737488" y="505078"/>
                </a:lnTo>
                <a:lnTo>
                  <a:pt x="792352" y="517905"/>
                </a:lnTo>
                <a:lnTo>
                  <a:pt x="846074" y="535050"/>
                </a:lnTo>
                <a:lnTo>
                  <a:pt x="898016" y="556513"/>
                </a:lnTo>
                <a:lnTo>
                  <a:pt x="947674" y="581786"/>
                </a:lnTo>
                <a:lnTo>
                  <a:pt x="994663" y="610361"/>
                </a:lnTo>
                <a:lnTo>
                  <a:pt x="1038732" y="642111"/>
                </a:lnTo>
                <a:lnTo>
                  <a:pt x="1078991" y="676655"/>
                </a:lnTo>
                <a:lnTo>
                  <a:pt x="1115440" y="713485"/>
                </a:lnTo>
                <a:lnTo>
                  <a:pt x="1147317" y="752347"/>
                </a:lnTo>
                <a:lnTo>
                  <a:pt x="1174241" y="792860"/>
                </a:lnTo>
                <a:lnTo>
                  <a:pt x="1195958" y="834389"/>
                </a:lnTo>
                <a:lnTo>
                  <a:pt x="1211833" y="876934"/>
                </a:lnTo>
                <a:lnTo>
                  <a:pt x="1213867" y="887323"/>
                </a:lnTo>
                <a:lnTo>
                  <a:pt x="1239488" y="883899"/>
                </a:lnTo>
                <a:lnTo>
                  <a:pt x="1228598" y="845819"/>
                </a:lnTo>
                <a:lnTo>
                  <a:pt x="1208404" y="800861"/>
                </a:lnTo>
                <a:lnTo>
                  <a:pt x="1182497" y="757554"/>
                </a:lnTo>
                <a:lnTo>
                  <a:pt x="1151635" y="715898"/>
                </a:lnTo>
                <a:lnTo>
                  <a:pt x="1115822" y="676274"/>
                </a:lnTo>
                <a:lnTo>
                  <a:pt x="1075816" y="639063"/>
                </a:lnTo>
                <a:lnTo>
                  <a:pt x="1031875" y="604646"/>
                </a:lnTo>
                <a:lnTo>
                  <a:pt x="984630" y="573277"/>
                </a:lnTo>
                <a:lnTo>
                  <a:pt x="934465" y="545337"/>
                </a:lnTo>
                <a:lnTo>
                  <a:pt x="881633" y="521207"/>
                </a:lnTo>
                <a:lnTo>
                  <a:pt x="826897" y="501141"/>
                </a:lnTo>
                <a:lnTo>
                  <a:pt x="770508" y="485520"/>
                </a:lnTo>
                <a:lnTo>
                  <a:pt x="712851" y="474725"/>
                </a:lnTo>
                <a:lnTo>
                  <a:pt x="654430" y="469264"/>
                </a:lnTo>
                <a:lnTo>
                  <a:pt x="597534" y="467867"/>
                </a:lnTo>
                <a:lnTo>
                  <a:pt x="569595" y="465835"/>
                </a:lnTo>
                <a:lnTo>
                  <a:pt x="513714" y="457961"/>
                </a:lnTo>
                <a:lnTo>
                  <a:pt x="458850" y="445261"/>
                </a:lnTo>
                <a:lnTo>
                  <a:pt x="405256" y="428116"/>
                </a:lnTo>
                <a:lnTo>
                  <a:pt x="353313" y="406653"/>
                </a:lnTo>
                <a:lnTo>
                  <a:pt x="303656" y="381507"/>
                </a:lnTo>
                <a:lnTo>
                  <a:pt x="256412" y="352805"/>
                </a:lnTo>
                <a:lnTo>
                  <a:pt x="212471" y="321182"/>
                </a:lnTo>
                <a:lnTo>
                  <a:pt x="172211" y="286765"/>
                </a:lnTo>
                <a:lnTo>
                  <a:pt x="135762" y="249935"/>
                </a:lnTo>
                <a:lnTo>
                  <a:pt x="103885" y="211200"/>
                </a:lnTo>
                <a:lnTo>
                  <a:pt x="76961" y="170814"/>
                </a:lnTo>
                <a:lnTo>
                  <a:pt x="55245" y="129286"/>
                </a:lnTo>
                <a:lnTo>
                  <a:pt x="39242" y="86867"/>
                </a:lnTo>
                <a:lnTo>
                  <a:pt x="29336" y="44068"/>
                </a:lnTo>
                <a:lnTo>
                  <a:pt x="26797" y="22605"/>
                </a:lnTo>
                <a:lnTo>
                  <a:pt x="2590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26" name="object 22">
            <a:extLst>
              <a:ext uri="{FF2B5EF4-FFF2-40B4-BE49-F238E27FC236}">
                <a16:creationId xmlns:a16="http://schemas.microsoft.com/office/drawing/2014/main" id="{7FC3AC39-BDEE-4ADE-A426-C9C8DEC7C494}"/>
              </a:ext>
            </a:extLst>
          </p:cNvPr>
          <p:cNvSpPr txBox="1"/>
          <p:nvPr/>
        </p:nvSpPr>
        <p:spPr>
          <a:xfrm>
            <a:off x="3234562" y="3451861"/>
            <a:ext cx="725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solidFill>
                  <a:schemeClr val="bg1"/>
                </a:solidFill>
                <a:latin typeface="Times New Roman"/>
                <a:cs typeface="Times New Roman"/>
              </a:rPr>
              <a:t>T</a:t>
            </a:r>
            <a:r>
              <a:rPr sz="1800" spc="20" dirty="0">
                <a:solidFill>
                  <a:schemeClr val="bg1"/>
                </a:solidFill>
                <a:latin typeface="Times New Roman"/>
                <a:cs typeface="Times New Roman"/>
              </a:rPr>
              <a:t>y</a:t>
            </a:r>
            <a:r>
              <a:rPr sz="1800" dirty="0">
                <a:solidFill>
                  <a:schemeClr val="bg1"/>
                </a:solidFill>
                <a:latin typeface="Times New Roman"/>
                <a:cs typeface="Times New Roman"/>
              </a:rPr>
              <a:t>l</a:t>
            </a:r>
            <a:r>
              <a:rPr sz="1800" spc="5" dirty="0">
                <a:solidFill>
                  <a:schemeClr val="bg1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chemeClr val="bg1"/>
                </a:solidFill>
                <a:latin typeface="Times New Roman"/>
                <a:cs typeface="Times New Roman"/>
              </a:rPr>
              <a:t>nol</a:t>
            </a:r>
            <a:endParaRPr sz="18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3DF9D185-694D-4FC4-999A-8B2445F2EF44}"/>
              </a:ext>
            </a:extLst>
          </p:cNvPr>
          <p:cNvSpPr/>
          <p:nvPr/>
        </p:nvSpPr>
        <p:spPr>
          <a:xfrm>
            <a:off x="3561206" y="2123440"/>
            <a:ext cx="180340" cy="1378585"/>
          </a:xfrm>
          <a:custGeom>
            <a:avLst/>
            <a:gdLst/>
            <a:ahLst/>
            <a:cxnLst/>
            <a:rect l="l" t="t" r="r" b="b"/>
            <a:pathLst>
              <a:path w="180339" h="1378585">
                <a:moveTo>
                  <a:pt x="0" y="1300607"/>
                </a:moveTo>
                <a:lnTo>
                  <a:pt x="38227" y="1378585"/>
                </a:lnTo>
                <a:lnTo>
                  <a:pt x="71184" y="1313942"/>
                </a:lnTo>
                <a:lnTo>
                  <a:pt x="51689" y="1313942"/>
                </a:lnTo>
                <a:lnTo>
                  <a:pt x="25781" y="1313688"/>
                </a:lnTo>
                <a:lnTo>
                  <a:pt x="25960" y="1300776"/>
                </a:lnTo>
                <a:lnTo>
                  <a:pt x="0" y="1300607"/>
                </a:lnTo>
                <a:close/>
              </a:path>
              <a:path w="180339" h="1378585">
                <a:moveTo>
                  <a:pt x="25960" y="1300776"/>
                </a:moveTo>
                <a:lnTo>
                  <a:pt x="25781" y="1313688"/>
                </a:lnTo>
                <a:lnTo>
                  <a:pt x="51689" y="1313942"/>
                </a:lnTo>
                <a:lnTo>
                  <a:pt x="51870" y="1300946"/>
                </a:lnTo>
                <a:lnTo>
                  <a:pt x="25960" y="1300776"/>
                </a:lnTo>
                <a:close/>
              </a:path>
              <a:path w="180339" h="1378585">
                <a:moveTo>
                  <a:pt x="51870" y="1300946"/>
                </a:moveTo>
                <a:lnTo>
                  <a:pt x="51689" y="1313942"/>
                </a:lnTo>
                <a:lnTo>
                  <a:pt x="71184" y="1313942"/>
                </a:lnTo>
                <a:lnTo>
                  <a:pt x="77724" y="1301115"/>
                </a:lnTo>
                <a:lnTo>
                  <a:pt x="51870" y="1300946"/>
                </a:lnTo>
                <a:close/>
              </a:path>
              <a:path w="180339" h="1378585">
                <a:moveTo>
                  <a:pt x="98769" y="677084"/>
                </a:moveTo>
                <a:lnTo>
                  <a:pt x="95885" y="677926"/>
                </a:lnTo>
                <a:lnTo>
                  <a:pt x="93853" y="678561"/>
                </a:lnTo>
                <a:lnTo>
                  <a:pt x="91948" y="679704"/>
                </a:lnTo>
                <a:lnTo>
                  <a:pt x="90424" y="681355"/>
                </a:lnTo>
                <a:lnTo>
                  <a:pt x="87503" y="684403"/>
                </a:lnTo>
                <a:lnTo>
                  <a:pt x="81915" y="692912"/>
                </a:lnTo>
                <a:lnTo>
                  <a:pt x="78994" y="699643"/>
                </a:lnTo>
                <a:lnTo>
                  <a:pt x="66421" y="745871"/>
                </a:lnTo>
                <a:lnTo>
                  <a:pt x="58039" y="795528"/>
                </a:lnTo>
                <a:lnTo>
                  <a:pt x="52832" y="835279"/>
                </a:lnTo>
                <a:lnTo>
                  <a:pt x="50165" y="856869"/>
                </a:lnTo>
                <a:lnTo>
                  <a:pt x="45466" y="903478"/>
                </a:lnTo>
                <a:lnTo>
                  <a:pt x="41148" y="954024"/>
                </a:lnTo>
                <a:lnTo>
                  <a:pt x="37098" y="1010031"/>
                </a:lnTo>
                <a:lnTo>
                  <a:pt x="33709" y="1066800"/>
                </a:lnTo>
                <a:lnTo>
                  <a:pt x="30811" y="1126109"/>
                </a:lnTo>
                <a:lnTo>
                  <a:pt x="28419" y="1187577"/>
                </a:lnTo>
                <a:lnTo>
                  <a:pt x="26661" y="1250315"/>
                </a:lnTo>
                <a:lnTo>
                  <a:pt x="25960" y="1300776"/>
                </a:lnTo>
                <a:lnTo>
                  <a:pt x="51870" y="1300946"/>
                </a:lnTo>
                <a:lnTo>
                  <a:pt x="52595" y="1249680"/>
                </a:lnTo>
                <a:lnTo>
                  <a:pt x="54393" y="1186561"/>
                </a:lnTo>
                <a:lnTo>
                  <a:pt x="56642" y="1126109"/>
                </a:lnTo>
                <a:lnTo>
                  <a:pt x="59764" y="1065403"/>
                </a:lnTo>
                <a:lnTo>
                  <a:pt x="63234" y="1008253"/>
                </a:lnTo>
                <a:lnTo>
                  <a:pt x="64897" y="982599"/>
                </a:lnTo>
                <a:lnTo>
                  <a:pt x="66929" y="956183"/>
                </a:lnTo>
                <a:lnTo>
                  <a:pt x="69087" y="930656"/>
                </a:lnTo>
                <a:lnTo>
                  <a:pt x="71374" y="906018"/>
                </a:lnTo>
                <a:lnTo>
                  <a:pt x="73533" y="882396"/>
                </a:lnTo>
                <a:lnTo>
                  <a:pt x="78486" y="838454"/>
                </a:lnTo>
                <a:lnTo>
                  <a:pt x="83566" y="799592"/>
                </a:lnTo>
                <a:lnTo>
                  <a:pt x="91694" y="751332"/>
                </a:lnTo>
                <a:lnTo>
                  <a:pt x="102616" y="710057"/>
                </a:lnTo>
                <a:lnTo>
                  <a:pt x="104858" y="705104"/>
                </a:lnTo>
                <a:lnTo>
                  <a:pt x="104648" y="705104"/>
                </a:lnTo>
                <a:lnTo>
                  <a:pt x="105664" y="703326"/>
                </a:lnTo>
                <a:lnTo>
                  <a:pt x="106172" y="702691"/>
                </a:lnTo>
                <a:lnTo>
                  <a:pt x="103632" y="702691"/>
                </a:lnTo>
                <a:lnTo>
                  <a:pt x="109093" y="699262"/>
                </a:lnTo>
                <a:lnTo>
                  <a:pt x="113241" y="699262"/>
                </a:lnTo>
                <a:lnTo>
                  <a:pt x="113665" y="699008"/>
                </a:lnTo>
                <a:lnTo>
                  <a:pt x="115189" y="697357"/>
                </a:lnTo>
                <a:lnTo>
                  <a:pt x="118110" y="694309"/>
                </a:lnTo>
                <a:lnTo>
                  <a:pt x="118745" y="693801"/>
                </a:lnTo>
                <a:lnTo>
                  <a:pt x="122809" y="687578"/>
                </a:lnTo>
                <a:lnTo>
                  <a:pt x="123190" y="686943"/>
                </a:lnTo>
                <a:lnTo>
                  <a:pt x="123444" y="686435"/>
                </a:lnTo>
                <a:lnTo>
                  <a:pt x="123698" y="685800"/>
                </a:lnTo>
                <a:lnTo>
                  <a:pt x="126449" y="679450"/>
                </a:lnTo>
                <a:lnTo>
                  <a:pt x="96520" y="679450"/>
                </a:lnTo>
                <a:lnTo>
                  <a:pt x="98769" y="677084"/>
                </a:lnTo>
                <a:close/>
              </a:path>
              <a:path w="180339" h="1378585">
                <a:moveTo>
                  <a:pt x="105664" y="703326"/>
                </a:moveTo>
                <a:lnTo>
                  <a:pt x="104648" y="705104"/>
                </a:lnTo>
                <a:lnTo>
                  <a:pt x="105393" y="703924"/>
                </a:lnTo>
                <a:lnTo>
                  <a:pt x="105664" y="703326"/>
                </a:lnTo>
                <a:close/>
              </a:path>
              <a:path w="180339" h="1378585">
                <a:moveTo>
                  <a:pt x="105393" y="703924"/>
                </a:moveTo>
                <a:lnTo>
                  <a:pt x="104648" y="705104"/>
                </a:lnTo>
                <a:lnTo>
                  <a:pt x="104858" y="705104"/>
                </a:lnTo>
                <a:lnTo>
                  <a:pt x="105393" y="703924"/>
                </a:lnTo>
                <a:close/>
              </a:path>
              <a:path w="180339" h="1378585">
                <a:moveTo>
                  <a:pt x="105770" y="703326"/>
                </a:moveTo>
                <a:lnTo>
                  <a:pt x="105393" y="703924"/>
                </a:lnTo>
                <a:lnTo>
                  <a:pt x="105770" y="703326"/>
                </a:lnTo>
                <a:close/>
              </a:path>
              <a:path w="180339" h="1378585">
                <a:moveTo>
                  <a:pt x="109093" y="699262"/>
                </a:moveTo>
                <a:lnTo>
                  <a:pt x="103632" y="702691"/>
                </a:lnTo>
                <a:lnTo>
                  <a:pt x="106637" y="701689"/>
                </a:lnTo>
                <a:lnTo>
                  <a:pt x="107696" y="700278"/>
                </a:lnTo>
                <a:lnTo>
                  <a:pt x="108119" y="700278"/>
                </a:lnTo>
                <a:lnTo>
                  <a:pt x="109093" y="699262"/>
                </a:lnTo>
                <a:close/>
              </a:path>
              <a:path w="180339" h="1378585">
                <a:moveTo>
                  <a:pt x="106637" y="701689"/>
                </a:moveTo>
                <a:lnTo>
                  <a:pt x="103632" y="702691"/>
                </a:lnTo>
                <a:lnTo>
                  <a:pt x="106172" y="702691"/>
                </a:lnTo>
                <a:lnTo>
                  <a:pt x="106412" y="702310"/>
                </a:lnTo>
                <a:lnTo>
                  <a:pt x="106172" y="702310"/>
                </a:lnTo>
                <a:lnTo>
                  <a:pt x="106637" y="701689"/>
                </a:lnTo>
                <a:close/>
              </a:path>
              <a:path w="180339" h="1378585">
                <a:moveTo>
                  <a:pt x="106819" y="701634"/>
                </a:moveTo>
                <a:lnTo>
                  <a:pt x="106637" y="701689"/>
                </a:lnTo>
                <a:lnTo>
                  <a:pt x="106172" y="702310"/>
                </a:lnTo>
                <a:lnTo>
                  <a:pt x="106819" y="701634"/>
                </a:lnTo>
                <a:close/>
              </a:path>
              <a:path w="180339" h="1378585">
                <a:moveTo>
                  <a:pt x="106843" y="701627"/>
                </a:moveTo>
                <a:lnTo>
                  <a:pt x="106172" y="702310"/>
                </a:lnTo>
                <a:lnTo>
                  <a:pt x="106412" y="702310"/>
                </a:lnTo>
                <a:lnTo>
                  <a:pt x="106843" y="701627"/>
                </a:lnTo>
                <a:close/>
              </a:path>
              <a:path w="180339" h="1378585">
                <a:moveTo>
                  <a:pt x="107696" y="700278"/>
                </a:moveTo>
                <a:lnTo>
                  <a:pt x="106637" y="701689"/>
                </a:lnTo>
                <a:lnTo>
                  <a:pt x="106819" y="701634"/>
                </a:lnTo>
                <a:lnTo>
                  <a:pt x="107696" y="700278"/>
                </a:lnTo>
                <a:close/>
              </a:path>
              <a:path w="180339" h="1378585">
                <a:moveTo>
                  <a:pt x="113241" y="699262"/>
                </a:moveTo>
                <a:lnTo>
                  <a:pt x="109093" y="699262"/>
                </a:lnTo>
                <a:lnTo>
                  <a:pt x="106843" y="701627"/>
                </a:lnTo>
                <a:lnTo>
                  <a:pt x="109728" y="700786"/>
                </a:lnTo>
                <a:lnTo>
                  <a:pt x="111760" y="700151"/>
                </a:lnTo>
                <a:lnTo>
                  <a:pt x="113241" y="699262"/>
                </a:lnTo>
                <a:close/>
              </a:path>
              <a:path w="180339" h="1378585">
                <a:moveTo>
                  <a:pt x="108119" y="700278"/>
                </a:moveTo>
                <a:lnTo>
                  <a:pt x="107696" y="700278"/>
                </a:lnTo>
                <a:lnTo>
                  <a:pt x="106877" y="701573"/>
                </a:lnTo>
                <a:lnTo>
                  <a:pt x="108119" y="700278"/>
                </a:lnTo>
                <a:close/>
              </a:path>
              <a:path w="180339" h="1378585">
                <a:moveTo>
                  <a:pt x="98735" y="677138"/>
                </a:moveTo>
                <a:lnTo>
                  <a:pt x="96520" y="679450"/>
                </a:lnTo>
                <a:lnTo>
                  <a:pt x="98138" y="678434"/>
                </a:lnTo>
                <a:lnTo>
                  <a:pt x="97917" y="678434"/>
                </a:lnTo>
                <a:lnTo>
                  <a:pt x="98735" y="677138"/>
                </a:lnTo>
                <a:close/>
              </a:path>
              <a:path w="180339" h="1378585">
                <a:moveTo>
                  <a:pt x="127749" y="676021"/>
                </a:moveTo>
                <a:lnTo>
                  <a:pt x="101981" y="676021"/>
                </a:lnTo>
                <a:lnTo>
                  <a:pt x="96520" y="679450"/>
                </a:lnTo>
                <a:lnTo>
                  <a:pt x="126449" y="679450"/>
                </a:lnTo>
                <a:lnTo>
                  <a:pt x="127000" y="678180"/>
                </a:lnTo>
                <a:lnTo>
                  <a:pt x="127749" y="676021"/>
                </a:lnTo>
                <a:close/>
              </a:path>
              <a:path w="180339" h="1378585">
                <a:moveTo>
                  <a:pt x="98975" y="677022"/>
                </a:moveTo>
                <a:lnTo>
                  <a:pt x="98793" y="677077"/>
                </a:lnTo>
                <a:lnTo>
                  <a:pt x="97917" y="678434"/>
                </a:lnTo>
                <a:lnTo>
                  <a:pt x="98975" y="677022"/>
                </a:lnTo>
                <a:close/>
              </a:path>
              <a:path w="180339" h="1378585">
                <a:moveTo>
                  <a:pt x="101981" y="676021"/>
                </a:moveTo>
                <a:lnTo>
                  <a:pt x="98975" y="677022"/>
                </a:lnTo>
                <a:lnTo>
                  <a:pt x="97917" y="678434"/>
                </a:lnTo>
                <a:lnTo>
                  <a:pt x="98138" y="678434"/>
                </a:lnTo>
                <a:lnTo>
                  <a:pt x="101981" y="676021"/>
                </a:lnTo>
                <a:close/>
              </a:path>
              <a:path w="180339" h="1378585">
                <a:moveTo>
                  <a:pt x="128587" y="673608"/>
                </a:moveTo>
                <a:lnTo>
                  <a:pt x="100965" y="673608"/>
                </a:lnTo>
                <a:lnTo>
                  <a:pt x="99949" y="675386"/>
                </a:lnTo>
                <a:lnTo>
                  <a:pt x="98769" y="677084"/>
                </a:lnTo>
                <a:lnTo>
                  <a:pt x="99441" y="676402"/>
                </a:lnTo>
                <a:lnTo>
                  <a:pt x="100837" y="676402"/>
                </a:lnTo>
                <a:lnTo>
                  <a:pt x="101981" y="676021"/>
                </a:lnTo>
                <a:lnTo>
                  <a:pt x="127749" y="676021"/>
                </a:lnTo>
                <a:lnTo>
                  <a:pt x="128587" y="673608"/>
                </a:lnTo>
                <a:close/>
              </a:path>
              <a:path w="180339" h="1378585">
                <a:moveTo>
                  <a:pt x="99441" y="676402"/>
                </a:moveTo>
                <a:lnTo>
                  <a:pt x="98793" y="677077"/>
                </a:lnTo>
                <a:lnTo>
                  <a:pt x="98975" y="677022"/>
                </a:lnTo>
                <a:lnTo>
                  <a:pt x="99441" y="676402"/>
                </a:lnTo>
                <a:close/>
              </a:path>
              <a:path w="180339" h="1378585">
                <a:moveTo>
                  <a:pt x="100837" y="676402"/>
                </a:moveTo>
                <a:lnTo>
                  <a:pt x="99441" y="676402"/>
                </a:lnTo>
                <a:lnTo>
                  <a:pt x="98975" y="677022"/>
                </a:lnTo>
                <a:lnTo>
                  <a:pt x="100837" y="676402"/>
                </a:lnTo>
                <a:close/>
              </a:path>
              <a:path w="180339" h="1378585">
                <a:moveTo>
                  <a:pt x="100227" y="674775"/>
                </a:moveTo>
                <a:lnTo>
                  <a:pt x="99842" y="675386"/>
                </a:lnTo>
                <a:lnTo>
                  <a:pt x="100227" y="674775"/>
                </a:lnTo>
                <a:close/>
              </a:path>
              <a:path w="180339" h="1378585">
                <a:moveTo>
                  <a:pt x="100965" y="673608"/>
                </a:moveTo>
                <a:lnTo>
                  <a:pt x="100227" y="674775"/>
                </a:lnTo>
                <a:lnTo>
                  <a:pt x="99949" y="675386"/>
                </a:lnTo>
                <a:lnTo>
                  <a:pt x="100965" y="673608"/>
                </a:lnTo>
                <a:close/>
              </a:path>
              <a:path w="180339" h="1378585">
                <a:moveTo>
                  <a:pt x="154305" y="0"/>
                </a:moveTo>
                <a:lnTo>
                  <a:pt x="153921" y="64643"/>
                </a:lnTo>
                <a:lnTo>
                  <a:pt x="152897" y="128905"/>
                </a:lnTo>
                <a:lnTo>
                  <a:pt x="151227" y="192024"/>
                </a:lnTo>
                <a:lnTo>
                  <a:pt x="148796" y="253746"/>
                </a:lnTo>
                <a:lnTo>
                  <a:pt x="145842" y="313309"/>
                </a:lnTo>
                <a:lnTo>
                  <a:pt x="142378" y="370459"/>
                </a:lnTo>
                <a:lnTo>
                  <a:pt x="138557" y="422656"/>
                </a:lnTo>
                <a:lnTo>
                  <a:pt x="134239" y="472821"/>
                </a:lnTo>
                <a:lnTo>
                  <a:pt x="129540" y="518922"/>
                </a:lnTo>
                <a:lnTo>
                  <a:pt x="124587" y="560451"/>
                </a:lnTo>
                <a:lnTo>
                  <a:pt x="116459" y="613156"/>
                </a:lnTo>
                <a:lnTo>
                  <a:pt x="108204" y="652145"/>
                </a:lnTo>
                <a:lnTo>
                  <a:pt x="100227" y="674775"/>
                </a:lnTo>
                <a:lnTo>
                  <a:pt x="100965" y="673608"/>
                </a:lnTo>
                <a:lnTo>
                  <a:pt x="128587" y="673608"/>
                </a:lnTo>
                <a:lnTo>
                  <a:pt x="130175" y="669036"/>
                </a:lnTo>
                <a:lnTo>
                  <a:pt x="142112" y="617347"/>
                </a:lnTo>
                <a:lnTo>
                  <a:pt x="150241" y="563753"/>
                </a:lnTo>
                <a:lnTo>
                  <a:pt x="155321" y="521589"/>
                </a:lnTo>
                <a:lnTo>
                  <a:pt x="160147" y="475107"/>
                </a:lnTo>
                <a:lnTo>
                  <a:pt x="164337" y="424561"/>
                </a:lnTo>
                <a:lnTo>
                  <a:pt x="168386" y="368808"/>
                </a:lnTo>
                <a:lnTo>
                  <a:pt x="173292" y="282575"/>
                </a:lnTo>
                <a:lnTo>
                  <a:pt x="177059" y="191262"/>
                </a:lnTo>
                <a:lnTo>
                  <a:pt x="178822" y="128524"/>
                </a:lnTo>
                <a:lnTo>
                  <a:pt x="179832" y="64516"/>
                </a:lnTo>
                <a:lnTo>
                  <a:pt x="180212" y="254"/>
                </a:lnTo>
                <a:lnTo>
                  <a:pt x="15430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28" name="object 24">
            <a:extLst>
              <a:ext uri="{FF2B5EF4-FFF2-40B4-BE49-F238E27FC236}">
                <a16:creationId xmlns:a16="http://schemas.microsoft.com/office/drawing/2014/main" id="{A37FB38E-858F-4D09-B91B-CEF3F611ACD4}"/>
              </a:ext>
            </a:extLst>
          </p:cNvPr>
          <p:cNvSpPr txBox="1"/>
          <p:nvPr/>
        </p:nvSpPr>
        <p:spPr>
          <a:xfrm>
            <a:off x="3790823" y="3929507"/>
            <a:ext cx="751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chemeClr val="bg1"/>
                </a:solidFill>
                <a:latin typeface="Times New Roman"/>
                <a:cs typeface="Times New Roman"/>
              </a:rPr>
              <a:t>IV</a:t>
            </a:r>
            <a:r>
              <a:rPr sz="1800" spc="-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chemeClr val="bg1"/>
                </a:solidFill>
                <a:latin typeface="Times New Roman"/>
                <a:cs typeface="Times New Roman"/>
              </a:rPr>
              <a:t>flu</a:t>
            </a:r>
            <a:r>
              <a:rPr sz="1800" spc="5" dirty="0">
                <a:solidFill>
                  <a:schemeClr val="bg1"/>
                </a:solidFill>
                <a:latin typeface="Times New Roman"/>
                <a:cs typeface="Times New Roman"/>
              </a:rPr>
              <a:t>i</a:t>
            </a:r>
            <a:r>
              <a:rPr sz="1800" dirty="0">
                <a:solidFill>
                  <a:schemeClr val="bg1"/>
                </a:solidFill>
                <a:latin typeface="Times New Roman"/>
                <a:cs typeface="Times New Roman"/>
              </a:rPr>
              <a:t>d</a:t>
            </a:r>
            <a:endParaRPr sz="18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9" name="object 25">
            <a:extLst>
              <a:ext uri="{FF2B5EF4-FFF2-40B4-BE49-F238E27FC236}">
                <a16:creationId xmlns:a16="http://schemas.microsoft.com/office/drawing/2014/main" id="{45F05C8D-2FC7-42FC-87C8-24E7FF552E61}"/>
              </a:ext>
            </a:extLst>
          </p:cNvPr>
          <p:cNvSpPr/>
          <p:nvPr/>
        </p:nvSpPr>
        <p:spPr>
          <a:xfrm>
            <a:off x="3716019" y="2123440"/>
            <a:ext cx="493395" cy="1856105"/>
          </a:xfrm>
          <a:custGeom>
            <a:avLst/>
            <a:gdLst/>
            <a:ahLst/>
            <a:cxnLst/>
            <a:rect l="l" t="t" r="r" b="b"/>
            <a:pathLst>
              <a:path w="493395" h="1856104">
                <a:moveTo>
                  <a:pt x="441173" y="1778042"/>
                </a:moveTo>
                <a:lnTo>
                  <a:pt x="415290" y="1778381"/>
                </a:lnTo>
                <a:lnTo>
                  <a:pt x="455041" y="1855597"/>
                </a:lnTo>
                <a:lnTo>
                  <a:pt x="486356" y="1791081"/>
                </a:lnTo>
                <a:lnTo>
                  <a:pt x="441325" y="1791081"/>
                </a:lnTo>
                <a:lnTo>
                  <a:pt x="441173" y="1778042"/>
                </a:lnTo>
                <a:close/>
              </a:path>
              <a:path w="493395" h="1856104">
                <a:moveTo>
                  <a:pt x="467012" y="1777704"/>
                </a:moveTo>
                <a:lnTo>
                  <a:pt x="441173" y="1778042"/>
                </a:lnTo>
                <a:lnTo>
                  <a:pt x="441325" y="1791081"/>
                </a:lnTo>
                <a:lnTo>
                  <a:pt x="467233" y="1790573"/>
                </a:lnTo>
                <a:lnTo>
                  <a:pt x="467012" y="1777704"/>
                </a:lnTo>
                <a:close/>
              </a:path>
              <a:path w="493395" h="1856104">
                <a:moveTo>
                  <a:pt x="493014" y="1777365"/>
                </a:moveTo>
                <a:lnTo>
                  <a:pt x="467012" y="1777704"/>
                </a:lnTo>
                <a:lnTo>
                  <a:pt x="467233" y="1790573"/>
                </a:lnTo>
                <a:lnTo>
                  <a:pt x="441325" y="1791081"/>
                </a:lnTo>
                <a:lnTo>
                  <a:pt x="486356" y="1791081"/>
                </a:lnTo>
                <a:lnTo>
                  <a:pt x="493014" y="1777365"/>
                </a:lnTo>
                <a:close/>
              </a:path>
              <a:path w="493395" h="1856104">
                <a:moveTo>
                  <a:pt x="240637" y="941736"/>
                </a:moveTo>
                <a:lnTo>
                  <a:pt x="275844" y="968629"/>
                </a:lnTo>
                <a:lnTo>
                  <a:pt x="304165" y="1013968"/>
                </a:lnTo>
                <a:lnTo>
                  <a:pt x="322707" y="1054862"/>
                </a:lnTo>
                <a:lnTo>
                  <a:pt x="340741" y="1103630"/>
                </a:lnTo>
                <a:lnTo>
                  <a:pt x="357759" y="1159256"/>
                </a:lnTo>
                <a:lnTo>
                  <a:pt x="373761" y="1221105"/>
                </a:lnTo>
                <a:lnTo>
                  <a:pt x="388493" y="1288415"/>
                </a:lnTo>
                <a:lnTo>
                  <a:pt x="401828" y="1360678"/>
                </a:lnTo>
                <a:lnTo>
                  <a:pt x="407924" y="1398397"/>
                </a:lnTo>
                <a:lnTo>
                  <a:pt x="413512" y="1436878"/>
                </a:lnTo>
                <a:lnTo>
                  <a:pt x="418719" y="1476375"/>
                </a:lnTo>
                <a:lnTo>
                  <a:pt x="423418" y="1516634"/>
                </a:lnTo>
                <a:lnTo>
                  <a:pt x="427736" y="1557528"/>
                </a:lnTo>
                <a:lnTo>
                  <a:pt x="431419" y="1599057"/>
                </a:lnTo>
                <a:lnTo>
                  <a:pt x="437261" y="1683512"/>
                </a:lnTo>
                <a:lnTo>
                  <a:pt x="439547" y="1726184"/>
                </a:lnTo>
                <a:lnTo>
                  <a:pt x="441071" y="1769237"/>
                </a:lnTo>
                <a:lnTo>
                  <a:pt x="441173" y="1778042"/>
                </a:lnTo>
                <a:lnTo>
                  <a:pt x="467012" y="1777704"/>
                </a:lnTo>
                <a:lnTo>
                  <a:pt x="465328" y="1724914"/>
                </a:lnTo>
                <a:lnTo>
                  <a:pt x="463169" y="1681734"/>
                </a:lnTo>
                <a:lnTo>
                  <a:pt x="457200" y="1596644"/>
                </a:lnTo>
                <a:lnTo>
                  <a:pt x="453517" y="1554861"/>
                </a:lnTo>
                <a:lnTo>
                  <a:pt x="449199" y="1513586"/>
                </a:lnTo>
                <a:lnTo>
                  <a:pt x="444373" y="1472946"/>
                </a:lnTo>
                <a:lnTo>
                  <a:pt x="439166" y="1433195"/>
                </a:lnTo>
                <a:lnTo>
                  <a:pt x="433451" y="1394206"/>
                </a:lnTo>
                <a:lnTo>
                  <a:pt x="427355" y="1356106"/>
                </a:lnTo>
                <a:lnTo>
                  <a:pt x="413893" y="1283208"/>
                </a:lnTo>
                <a:lnTo>
                  <a:pt x="398907" y="1214882"/>
                </a:lnTo>
                <a:lnTo>
                  <a:pt x="382651" y="1151890"/>
                </a:lnTo>
                <a:lnTo>
                  <a:pt x="365125" y="1094994"/>
                </a:lnTo>
                <a:lnTo>
                  <a:pt x="346583" y="1044702"/>
                </a:lnTo>
                <a:lnTo>
                  <a:pt x="326898" y="1001522"/>
                </a:lnTo>
                <a:lnTo>
                  <a:pt x="306451" y="966597"/>
                </a:lnTo>
                <a:lnTo>
                  <a:pt x="286963" y="942086"/>
                </a:lnTo>
                <a:lnTo>
                  <a:pt x="242443" y="942086"/>
                </a:lnTo>
                <a:lnTo>
                  <a:pt x="240637" y="941736"/>
                </a:lnTo>
                <a:close/>
              </a:path>
              <a:path w="493395" h="1856104">
                <a:moveTo>
                  <a:pt x="286591" y="941705"/>
                </a:moveTo>
                <a:lnTo>
                  <a:pt x="240537" y="941705"/>
                </a:lnTo>
                <a:lnTo>
                  <a:pt x="242443" y="942086"/>
                </a:lnTo>
                <a:lnTo>
                  <a:pt x="286963" y="942086"/>
                </a:lnTo>
                <a:lnTo>
                  <a:pt x="286591" y="941705"/>
                </a:lnTo>
                <a:close/>
              </a:path>
              <a:path w="493395" h="1856104">
                <a:moveTo>
                  <a:pt x="25908" y="0"/>
                </a:moveTo>
                <a:lnTo>
                  <a:pt x="0" y="254"/>
                </a:lnTo>
                <a:lnTo>
                  <a:pt x="254" y="43687"/>
                </a:lnTo>
                <a:lnTo>
                  <a:pt x="1270" y="87249"/>
                </a:lnTo>
                <a:lnTo>
                  <a:pt x="2921" y="130683"/>
                </a:lnTo>
                <a:lnTo>
                  <a:pt x="4953" y="173862"/>
                </a:lnTo>
                <a:lnTo>
                  <a:pt x="11049" y="258953"/>
                </a:lnTo>
                <a:lnTo>
                  <a:pt x="14859" y="300990"/>
                </a:lnTo>
                <a:lnTo>
                  <a:pt x="19177" y="342138"/>
                </a:lnTo>
                <a:lnTo>
                  <a:pt x="23876" y="382778"/>
                </a:lnTo>
                <a:lnTo>
                  <a:pt x="29210" y="422656"/>
                </a:lnTo>
                <a:lnTo>
                  <a:pt x="34925" y="461645"/>
                </a:lnTo>
                <a:lnTo>
                  <a:pt x="41021" y="499618"/>
                </a:lnTo>
                <a:lnTo>
                  <a:pt x="54483" y="572643"/>
                </a:lnTo>
                <a:lnTo>
                  <a:pt x="69469" y="640969"/>
                </a:lnTo>
                <a:lnTo>
                  <a:pt x="85852" y="703834"/>
                </a:lnTo>
                <a:lnTo>
                  <a:pt x="103251" y="760730"/>
                </a:lnTo>
                <a:lnTo>
                  <a:pt x="121793" y="810895"/>
                </a:lnTo>
                <a:lnTo>
                  <a:pt x="141351" y="853948"/>
                </a:lnTo>
                <a:lnTo>
                  <a:pt x="161798" y="889000"/>
                </a:lnTo>
                <a:lnTo>
                  <a:pt x="189230" y="921385"/>
                </a:lnTo>
                <a:lnTo>
                  <a:pt x="220472" y="939165"/>
                </a:lnTo>
                <a:lnTo>
                  <a:pt x="220980" y="939292"/>
                </a:lnTo>
                <a:lnTo>
                  <a:pt x="226822" y="940435"/>
                </a:lnTo>
                <a:lnTo>
                  <a:pt x="238506" y="941324"/>
                </a:lnTo>
                <a:lnTo>
                  <a:pt x="240637" y="941736"/>
                </a:lnTo>
                <a:lnTo>
                  <a:pt x="286591" y="941705"/>
                </a:lnTo>
                <a:lnTo>
                  <a:pt x="284480" y="939546"/>
                </a:lnTo>
                <a:lnTo>
                  <a:pt x="248793" y="917067"/>
                </a:lnTo>
                <a:lnTo>
                  <a:pt x="248158" y="916940"/>
                </a:lnTo>
                <a:lnTo>
                  <a:pt x="247650" y="916813"/>
                </a:lnTo>
                <a:lnTo>
                  <a:pt x="247015" y="916686"/>
                </a:lnTo>
                <a:lnTo>
                  <a:pt x="240411" y="915543"/>
                </a:lnTo>
                <a:lnTo>
                  <a:pt x="231521" y="914908"/>
                </a:lnTo>
                <a:lnTo>
                  <a:pt x="228472" y="914400"/>
                </a:lnTo>
                <a:lnTo>
                  <a:pt x="228092" y="914400"/>
                </a:lnTo>
                <a:lnTo>
                  <a:pt x="226187" y="914019"/>
                </a:lnTo>
                <a:lnTo>
                  <a:pt x="226872" y="914019"/>
                </a:lnTo>
                <a:lnTo>
                  <a:pt x="224028" y="913130"/>
                </a:lnTo>
                <a:lnTo>
                  <a:pt x="193167" y="887984"/>
                </a:lnTo>
                <a:lnTo>
                  <a:pt x="164719" y="842645"/>
                </a:lnTo>
                <a:lnTo>
                  <a:pt x="146050" y="801497"/>
                </a:lnTo>
                <a:lnTo>
                  <a:pt x="128016" y="752856"/>
                </a:lnTo>
                <a:lnTo>
                  <a:pt x="110871" y="697103"/>
                </a:lnTo>
                <a:lnTo>
                  <a:pt x="94742" y="635254"/>
                </a:lnTo>
                <a:lnTo>
                  <a:pt x="80010" y="567690"/>
                </a:lnTo>
                <a:lnTo>
                  <a:pt x="66548" y="495554"/>
                </a:lnTo>
                <a:lnTo>
                  <a:pt x="60579" y="457835"/>
                </a:lnTo>
                <a:lnTo>
                  <a:pt x="54864" y="419227"/>
                </a:lnTo>
                <a:lnTo>
                  <a:pt x="49657" y="379857"/>
                </a:lnTo>
                <a:lnTo>
                  <a:pt x="44831" y="339471"/>
                </a:lnTo>
                <a:lnTo>
                  <a:pt x="40640" y="298577"/>
                </a:lnTo>
                <a:lnTo>
                  <a:pt x="36830" y="257175"/>
                </a:lnTo>
                <a:lnTo>
                  <a:pt x="30861" y="172593"/>
                </a:lnTo>
                <a:lnTo>
                  <a:pt x="28702" y="129794"/>
                </a:lnTo>
                <a:lnTo>
                  <a:pt x="27178" y="86741"/>
                </a:lnTo>
                <a:lnTo>
                  <a:pt x="26162" y="43561"/>
                </a:lnTo>
                <a:lnTo>
                  <a:pt x="25908" y="0"/>
                </a:lnTo>
                <a:close/>
              </a:path>
              <a:path w="493395" h="1856104">
                <a:moveTo>
                  <a:pt x="226187" y="914019"/>
                </a:moveTo>
                <a:lnTo>
                  <a:pt x="228092" y="914400"/>
                </a:lnTo>
                <a:lnTo>
                  <a:pt x="227656" y="914263"/>
                </a:lnTo>
                <a:lnTo>
                  <a:pt x="226187" y="914019"/>
                </a:lnTo>
                <a:close/>
              </a:path>
              <a:path w="493395" h="1856104">
                <a:moveTo>
                  <a:pt x="227656" y="914263"/>
                </a:moveTo>
                <a:lnTo>
                  <a:pt x="228092" y="914400"/>
                </a:lnTo>
                <a:lnTo>
                  <a:pt x="228472" y="914400"/>
                </a:lnTo>
                <a:lnTo>
                  <a:pt x="227656" y="914263"/>
                </a:lnTo>
                <a:close/>
              </a:path>
              <a:path w="493395" h="1856104">
                <a:moveTo>
                  <a:pt x="226872" y="914019"/>
                </a:moveTo>
                <a:lnTo>
                  <a:pt x="226187" y="914019"/>
                </a:lnTo>
                <a:lnTo>
                  <a:pt x="227656" y="914263"/>
                </a:lnTo>
                <a:lnTo>
                  <a:pt x="226872" y="91401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0" name="object 26">
            <a:extLst>
              <a:ext uri="{FF2B5EF4-FFF2-40B4-BE49-F238E27FC236}">
                <a16:creationId xmlns:a16="http://schemas.microsoft.com/office/drawing/2014/main" id="{60AC966F-8923-4C4F-AC50-D4E7478F5AE2}"/>
              </a:ext>
            </a:extLst>
          </p:cNvPr>
          <p:cNvSpPr/>
          <p:nvPr/>
        </p:nvSpPr>
        <p:spPr>
          <a:xfrm>
            <a:off x="8200390" y="1900683"/>
            <a:ext cx="1125220" cy="78105"/>
          </a:xfrm>
          <a:custGeom>
            <a:avLst/>
            <a:gdLst/>
            <a:ahLst/>
            <a:cxnLst/>
            <a:rect l="l" t="t" r="r" b="b"/>
            <a:pathLst>
              <a:path w="1125220" h="78104">
                <a:moveTo>
                  <a:pt x="1099272" y="25780"/>
                </a:moveTo>
                <a:lnTo>
                  <a:pt x="1060195" y="25780"/>
                </a:lnTo>
                <a:lnTo>
                  <a:pt x="1060322" y="51688"/>
                </a:lnTo>
                <a:lnTo>
                  <a:pt x="1047368" y="51746"/>
                </a:lnTo>
                <a:lnTo>
                  <a:pt x="1047495" y="77724"/>
                </a:lnTo>
                <a:lnTo>
                  <a:pt x="1124965" y="38480"/>
                </a:lnTo>
                <a:lnTo>
                  <a:pt x="1099272" y="25780"/>
                </a:lnTo>
                <a:close/>
              </a:path>
              <a:path w="1125220" h="78104">
                <a:moveTo>
                  <a:pt x="1047241" y="25838"/>
                </a:moveTo>
                <a:lnTo>
                  <a:pt x="0" y="30479"/>
                </a:lnTo>
                <a:lnTo>
                  <a:pt x="0" y="56387"/>
                </a:lnTo>
                <a:lnTo>
                  <a:pt x="1047368" y="51746"/>
                </a:lnTo>
                <a:lnTo>
                  <a:pt x="1047241" y="25838"/>
                </a:lnTo>
                <a:close/>
              </a:path>
              <a:path w="1125220" h="78104">
                <a:moveTo>
                  <a:pt x="1060195" y="25780"/>
                </a:moveTo>
                <a:lnTo>
                  <a:pt x="1047241" y="25838"/>
                </a:lnTo>
                <a:lnTo>
                  <a:pt x="1047368" y="51746"/>
                </a:lnTo>
                <a:lnTo>
                  <a:pt x="1060322" y="51688"/>
                </a:lnTo>
                <a:lnTo>
                  <a:pt x="1060195" y="25780"/>
                </a:lnTo>
                <a:close/>
              </a:path>
              <a:path w="1125220" h="78104">
                <a:moveTo>
                  <a:pt x="1047114" y="0"/>
                </a:moveTo>
                <a:lnTo>
                  <a:pt x="1047241" y="25838"/>
                </a:lnTo>
                <a:lnTo>
                  <a:pt x="1099272" y="25780"/>
                </a:lnTo>
                <a:lnTo>
                  <a:pt x="104711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5EFDF03B-CCFB-4C8A-A288-C772B16C1530}"/>
              </a:ext>
            </a:extLst>
          </p:cNvPr>
          <p:cNvSpPr txBox="1"/>
          <p:nvPr/>
        </p:nvSpPr>
        <p:spPr>
          <a:xfrm>
            <a:off x="228600" y="1226656"/>
            <a:ext cx="4218940" cy="496931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756285" lvl="1" indent="-287020">
              <a:lnSpc>
                <a:spcPct val="100000"/>
              </a:lnSpc>
              <a:spcBef>
                <a:spcPts val="35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>
                <a:solidFill>
                  <a:schemeClr val="bg1"/>
                </a:solidFill>
                <a:latin typeface="Calibri"/>
                <a:cs typeface="Calibri"/>
              </a:rPr>
              <a:t>Structured</a:t>
            </a:r>
            <a:r>
              <a:rPr sz="2800" spc="5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10">
                <a:solidFill>
                  <a:schemeClr val="bg1"/>
                </a:solidFill>
                <a:latin typeface="Calibri"/>
                <a:cs typeface="Calibri"/>
              </a:rPr>
              <a:t>codes</a:t>
            </a:r>
            <a:endParaRPr sz="28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4" name="object 3">
            <a:extLst>
              <a:ext uri="{FF2B5EF4-FFF2-40B4-BE49-F238E27FC236}">
                <a16:creationId xmlns:a16="http://schemas.microsoft.com/office/drawing/2014/main" id="{12A91D92-DF77-4EEB-BDCB-5DE907C13F05}"/>
              </a:ext>
            </a:extLst>
          </p:cNvPr>
          <p:cNvSpPr txBox="1"/>
          <p:nvPr/>
        </p:nvSpPr>
        <p:spPr>
          <a:xfrm>
            <a:off x="457200" y="4716968"/>
            <a:ext cx="6858634" cy="168956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ko-KR" sz="2800" spc="-60">
                <a:solidFill>
                  <a:schemeClr val="bg1"/>
                </a:solidFill>
                <a:latin typeface="Calibri"/>
                <a:cs typeface="Calibri"/>
              </a:rPr>
              <a:t>EHR public datasets</a:t>
            </a:r>
          </a:p>
          <a:p>
            <a:pPr marL="698500" lvl="1" indent="-229235">
              <a:spcBef>
                <a:spcPts val="375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400" spc="-10">
                <a:solidFill>
                  <a:schemeClr val="bg1"/>
                </a:solidFill>
                <a:latin typeface="Calibri"/>
                <a:cs typeface="Calibri"/>
              </a:rPr>
              <a:t>MIMIC</a:t>
            </a:r>
            <a:r>
              <a:rPr lang="en-US" altLang="ko-KR" sz="2400" spc="-10">
                <a:solidFill>
                  <a:schemeClr val="bg1"/>
                </a:solidFill>
                <a:latin typeface="Calibri"/>
                <a:cs typeface="Calibri"/>
              </a:rPr>
              <a:t>-</a:t>
            </a:r>
            <a:r>
              <a:rPr sz="2400" spc="-10">
                <a:solidFill>
                  <a:schemeClr val="bg1"/>
                </a:solidFill>
                <a:latin typeface="Calibri"/>
                <a:cs typeface="Calibri"/>
              </a:rPr>
              <a:t>III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Philips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eICU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5" dirty="0">
                <a:solidFill>
                  <a:schemeClr val="bg1"/>
                </a:solidFill>
                <a:latin typeface="Calibri"/>
                <a:cs typeface="Calibri"/>
              </a:rPr>
              <a:t>Korean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National </a:t>
            </a:r>
            <a:r>
              <a:rPr sz="2400" spc="-10">
                <a:solidFill>
                  <a:schemeClr val="bg1"/>
                </a:solidFill>
                <a:latin typeface="Calibri"/>
                <a:cs typeface="Calibri"/>
              </a:rPr>
              <a:t>Insurance</a:t>
            </a:r>
            <a:r>
              <a:rPr sz="2400" spc="-5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chemeClr val="bg1"/>
                </a:solidFill>
                <a:latin typeface="Calibri"/>
                <a:cs typeface="Calibri"/>
              </a:rPr>
              <a:t>Claims</a:t>
            </a:r>
          </a:p>
        </p:txBody>
      </p:sp>
    </p:spTree>
    <p:extLst>
      <p:ext uri="{BB962C8B-B14F-4D97-AF65-F5344CB8AC3E}">
        <p14:creationId xmlns:p14="http://schemas.microsoft.com/office/powerpoint/2010/main" val="1718488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239005EC-96C6-4C2A-A488-704005CABC8D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EHR – MIMIC-III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EB66D7EA-A3EB-4D60-86E4-29907772C702}"/>
              </a:ext>
            </a:extLst>
          </p:cNvPr>
          <p:cNvSpPr txBox="1">
            <a:spLocks/>
          </p:cNvSpPr>
          <p:nvPr/>
        </p:nvSpPr>
        <p:spPr>
          <a:xfrm>
            <a:off x="457200" y="1066800"/>
            <a:ext cx="100584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sz="4400" kern="0">
                <a:solidFill>
                  <a:schemeClr val="bg1"/>
                </a:solidFill>
              </a:rPr>
              <a:t>MIMI</a:t>
            </a:r>
            <a:r>
              <a:rPr lang="en-US" sz="4400" kern="0" spc="-5">
                <a:solidFill>
                  <a:schemeClr val="bg1"/>
                </a:solidFill>
              </a:rPr>
              <a:t>C </a:t>
            </a:r>
            <a:r>
              <a:rPr lang="en-US" altLang="ko-KR" sz="4400" kern="0" spc="-5">
                <a:solidFill>
                  <a:schemeClr val="bg1"/>
                </a:solidFill>
              </a:rPr>
              <a:t>–III </a:t>
            </a:r>
            <a:r>
              <a:rPr lang="en-US" altLang="ko-KR" sz="2800" kern="0" spc="-5">
                <a:solidFill>
                  <a:schemeClr val="bg1"/>
                </a:solidFill>
              </a:rPr>
              <a:t>(Medical Information Mart for Intensive Care)</a:t>
            </a:r>
            <a:endParaRPr lang="en-US" sz="4400" kern="0">
              <a:solidFill>
                <a:schemeClr val="bg1"/>
              </a:solidFill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DD55DCE-D286-431B-9439-655AC4D413F6}"/>
              </a:ext>
            </a:extLst>
          </p:cNvPr>
          <p:cNvSpPr txBox="1"/>
          <p:nvPr/>
        </p:nvSpPr>
        <p:spPr>
          <a:xfrm>
            <a:off x="457200" y="2286000"/>
            <a:ext cx="7162800" cy="3811941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241935" algn="l"/>
              </a:tabLst>
            </a:pPr>
            <a:r>
              <a:rPr sz="2600" spc="-20" dirty="0">
                <a:solidFill>
                  <a:schemeClr val="bg1"/>
                </a:solidFill>
                <a:latin typeface="Calibri"/>
                <a:cs typeface="Calibri"/>
              </a:rPr>
              <a:t>Records </a:t>
            </a:r>
            <a:r>
              <a:rPr sz="2600" spc="-10" dirty="0">
                <a:solidFill>
                  <a:schemeClr val="bg1"/>
                </a:solidFill>
                <a:latin typeface="Calibri"/>
                <a:cs typeface="Calibri"/>
              </a:rPr>
              <a:t>from Intensive Care </a:t>
            </a:r>
            <a:r>
              <a:rPr sz="2600" dirty="0">
                <a:solidFill>
                  <a:schemeClr val="bg1"/>
                </a:solidFill>
                <a:latin typeface="Calibri"/>
                <a:cs typeface="Calibri"/>
              </a:rPr>
              <a:t>Unit</a:t>
            </a:r>
            <a:r>
              <a:rPr sz="2600" spc="-7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chemeClr val="bg1"/>
                </a:solidFill>
                <a:latin typeface="Calibri"/>
                <a:cs typeface="Calibri"/>
              </a:rPr>
              <a:t>(ICU)</a:t>
            </a:r>
            <a:endParaRPr sz="2600">
              <a:solidFill>
                <a:schemeClr val="bg1"/>
              </a:solidFill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1935" algn="l"/>
              </a:tabLst>
            </a:pPr>
            <a:r>
              <a:rPr sz="2600" spc="-10" smtClean="0">
                <a:solidFill>
                  <a:schemeClr val="bg1"/>
                </a:solidFill>
                <a:latin typeface="Calibri"/>
                <a:cs typeface="Calibri"/>
              </a:rPr>
              <a:t>Over </a:t>
            </a:r>
            <a:r>
              <a:rPr sz="2600" dirty="0">
                <a:solidFill>
                  <a:schemeClr val="bg1"/>
                </a:solidFill>
                <a:latin typeface="Calibri"/>
                <a:cs typeface="Calibri"/>
              </a:rPr>
              <a:t>40,000</a:t>
            </a:r>
            <a:r>
              <a:rPr sz="2600" spc="-5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chemeClr val="bg1"/>
                </a:solidFill>
                <a:latin typeface="Calibri"/>
                <a:cs typeface="Calibri"/>
              </a:rPr>
              <a:t>patients</a:t>
            </a:r>
            <a:endParaRPr sz="2600">
              <a:solidFill>
                <a:schemeClr val="bg1"/>
              </a:solidFill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1935" algn="l"/>
              </a:tabLst>
            </a:pPr>
            <a:r>
              <a:rPr sz="2600" spc="-5" dirty="0">
                <a:solidFill>
                  <a:schemeClr val="bg1"/>
                </a:solidFill>
                <a:latin typeface="Calibri"/>
                <a:cs typeface="Calibri"/>
              </a:rPr>
              <a:t>Between</a:t>
            </a:r>
            <a:r>
              <a:rPr sz="2600" spc="-4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chemeClr val="bg1"/>
                </a:solidFill>
                <a:latin typeface="Calibri"/>
                <a:cs typeface="Calibri"/>
              </a:rPr>
              <a:t>2001-2012</a:t>
            </a:r>
            <a:endParaRPr sz="2600">
              <a:solidFill>
                <a:schemeClr val="bg1"/>
              </a:solidFill>
              <a:latin typeface="Calibri"/>
              <a:cs typeface="Calibri"/>
            </a:endParaRPr>
          </a:p>
          <a:p>
            <a:pPr marL="241300" indent="-229235">
              <a:lnSpc>
                <a:spcPts val="3115"/>
              </a:lnSpc>
              <a:spcBef>
                <a:spcPts val="370"/>
              </a:spcBef>
              <a:buFont typeface="Arial"/>
              <a:buChar char="•"/>
              <a:tabLst>
                <a:tab pos="241935" algn="l"/>
              </a:tabLst>
            </a:pPr>
            <a:r>
              <a:rPr sz="2600" spc="-10" dirty="0">
                <a:solidFill>
                  <a:schemeClr val="bg1"/>
                </a:solidFill>
                <a:latin typeface="Calibri"/>
                <a:cs typeface="Calibri"/>
              </a:rPr>
              <a:t>Contains</a:t>
            </a:r>
            <a:endParaRPr sz="2600">
              <a:solidFill>
                <a:schemeClr val="bg1"/>
              </a:solidFill>
              <a:latin typeface="Calibri"/>
              <a:cs typeface="Calibri"/>
            </a:endParaRPr>
          </a:p>
          <a:p>
            <a:pPr marL="698500" lvl="1" indent="-229235">
              <a:lnSpc>
                <a:spcPts val="2625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spc="-10" dirty="0">
                <a:solidFill>
                  <a:schemeClr val="bg1"/>
                </a:solidFill>
                <a:latin typeface="Calibri"/>
                <a:cs typeface="Calibri"/>
              </a:rPr>
              <a:t>Vital signs</a:t>
            </a:r>
            <a:endParaRPr sz="2200">
              <a:solidFill>
                <a:schemeClr val="bg1"/>
              </a:solidFill>
              <a:latin typeface="Calibri"/>
              <a:cs typeface="Calibri"/>
            </a:endParaRPr>
          </a:p>
          <a:p>
            <a:pPr marL="698500" lvl="1" indent="-229235">
              <a:lnSpc>
                <a:spcPts val="261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spc="-10" dirty="0">
                <a:solidFill>
                  <a:schemeClr val="bg1"/>
                </a:solidFill>
                <a:latin typeface="Calibri"/>
                <a:cs typeface="Calibri"/>
              </a:rPr>
              <a:t>Lab </a:t>
            </a:r>
            <a:r>
              <a:rPr sz="2200" spc="-15" dirty="0">
                <a:solidFill>
                  <a:schemeClr val="bg1"/>
                </a:solidFill>
                <a:latin typeface="Calibri"/>
                <a:cs typeface="Calibri"/>
              </a:rPr>
              <a:t>test</a:t>
            </a:r>
            <a:r>
              <a:rPr sz="2200" spc="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chemeClr val="bg1"/>
                </a:solidFill>
                <a:latin typeface="Calibri"/>
                <a:cs typeface="Calibri"/>
              </a:rPr>
              <a:t>results</a:t>
            </a:r>
            <a:endParaRPr sz="2200">
              <a:solidFill>
                <a:schemeClr val="bg1"/>
              </a:solidFill>
              <a:latin typeface="Calibri"/>
              <a:cs typeface="Calibri"/>
            </a:endParaRPr>
          </a:p>
          <a:p>
            <a:pPr marL="698500" lvl="1" indent="-229235">
              <a:lnSpc>
                <a:spcPts val="261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spc="-10" dirty="0">
                <a:solidFill>
                  <a:schemeClr val="bg1"/>
                </a:solidFill>
                <a:latin typeface="Calibri"/>
                <a:cs typeface="Calibri"/>
              </a:rPr>
              <a:t>Medications</a:t>
            </a:r>
            <a:endParaRPr sz="2200">
              <a:solidFill>
                <a:schemeClr val="bg1"/>
              </a:solidFill>
              <a:latin typeface="Calibri"/>
              <a:cs typeface="Calibri"/>
            </a:endParaRPr>
          </a:p>
          <a:p>
            <a:pPr marL="698500" lvl="1" indent="-229235">
              <a:lnSpc>
                <a:spcPts val="2615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spc="-10" dirty="0">
                <a:solidFill>
                  <a:schemeClr val="bg1"/>
                </a:solidFill>
                <a:latin typeface="Calibri"/>
                <a:cs typeface="Calibri"/>
              </a:rPr>
              <a:t>Caregiver</a:t>
            </a:r>
            <a:r>
              <a:rPr sz="2200" spc="-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chemeClr val="bg1"/>
                </a:solidFill>
                <a:latin typeface="Calibri"/>
                <a:cs typeface="Calibri"/>
              </a:rPr>
              <a:t>notes</a:t>
            </a:r>
            <a:endParaRPr sz="2200">
              <a:solidFill>
                <a:schemeClr val="bg1"/>
              </a:solidFill>
              <a:latin typeface="Calibri"/>
              <a:cs typeface="Calibri"/>
            </a:endParaRPr>
          </a:p>
          <a:p>
            <a:pPr marL="698500" lvl="1" indent="-229235">
              <a:lnSpc>
                <a:spcPts val="261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solidFill>
                  <a:schemeClr val="bg1"/>
                </a:solidFill>
                <a:latin typeface="Calibri"/>
                <a:cs typeface="Calibri"/>
              </a:rPr>
              <a:t>Imaging </a:t>
            </a:r>
            <a:r>
              <a:rPr sz="2200" spc="-10" dirty="0">
                <a:solidFill>
                  <a:schemeClr val="bg1"/>
                </a:solidFill>
                <a:latin typeface="Calibri"/>
                <a:cs typeface="Calibri"/>
              </a:rPr>
              <a:t>reports (not images</a:t>
            </a:r>
            <a:r>
              <a:rPr sz="2200" spc="7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chemeClr val="bg1"/>
                </a:solidFill>
                <a:latin typeface="Calibri"/>
                <a:cs typeface="Calibri"/>
              </a:rPr>
              <a:t>themselves)</a:t>
            </a:r>
            <a:endParaRPr sz="2200">
              <a:solidFill>
                <a:schemeClr val="bg1"/>
              </a:solidFill>
              <a:latin typeface="Calibri"/>
              <a:cs typeface="Calibri"/>
            </a:endParaRPr>
          </a:p>
          <a:p>
            <a:pPr marL="698500" lvl="1" indent="-229235">
              <a:lnSpc>
                <a:spcPts val="2625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solidFill>
                  <a:schemeClr val="bg1"/>
                </a:solidFill>
                <a:latin typeface="Calibri"/>
                <a:cs typeface="Calibri"/>
              </a:rPr>
              <a:t>Mortality</a:t>
            </a:r>
            <a:endParaRPr sz="220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4339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13</a:t>
            </a:fld>
            <a:endParaRPr lang="en-US" altLang="ko-KR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239005EC-96C6-4C2A-A488-704005CABC8D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EHR – MIMIC-III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2D497741-88D6-494A-93CA-D5C010453CD2}"/>
              </a:ext>
            </a:extLst>
          </p:cNvPr>
          <p:cNvSpPr txBox="1">
            <a:spLocks/>
          </p:cNvSpPr>
          <p:nvPr/>
        </p:nvSpPr>
        <p:spPr>
          <a:xfrm>
            <a:off x="457200" y="1075826"/>
            <a:ext cx="3745056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sz="4400" kern="0" spc="-10">
                <a:solidFill>
                  <a:schemeClr val="bg1"/>
                </a:solidFill>
              </a:rPr>
              <a:t>Deidentification</a:t>
            </a:r>
            <a:endParaRPr lang="en-US" sz="4400" kern="0">
              <a:solidFill>
                <a:schemeClr val="bg1"/>
              </a:solidFill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F2CD1DA-D3D2-48B7-B24A-F83B57C286D6}"/>
              </a:ext>
            </a:extLst>
          </p:cNvPr>
          <p:cNvSpPr txBox="1"/>
          <p:nvPr/>
        </p:nvSpPr>
        <p:spPr>
          <a:xfrm>
            <a:off x="533400" y="1770997"/>
            <a:ext cx="9906000" cy="19934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ts val="3115"/>
              </a:lnSpc>
              <a:spcBef>
                <a:spcPts val="355"/>
              </a:spcBef>
              <a:buFont typeface="Arial"/>
              <a:buChar char="•"/>
              <a:tabLst>
                <a:tab pos="241935" algn="l"/>
              </a:tabLst>
            </a:pPr>
            <a:r>
              <a:rPr sz="2600" spc="-5">
                <a:solidFill>
                  <a:schemeClr val="bg1"/>
                </a:solidFill>
                <a:latin typeface="Calibri"/>
                <a:cs typeface="Calibri"/>
              </a:rPr>
              <a:t>EHR</a:t>
            </a:r>
            <a:r>
              <a:rPr sz="2600" spc="-1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chemeClr val="bg1"/>
                </a:solidFill>
                <a:latin typeface="Calibri"/>
                <a:cs typeface="Calibri"/>
              </a:rPr>
              <a:t>deidentification</a:t>
            </a:r>
            <a:endParaRPr sz="2600">
              <a:solidFill>
                <a:schemeClr val="bg1"/>
              </a:solidFill>
              <a:latin typeface="Calibri"/>
              <a:cs typeface="Calibri"/>
            </a:endParaRPr>
          </a:p>
          <a:p>
            <a:pPr marL="698500" lvl="1" indent="-229235">
              <a:lnSpc>
                <a:spcPts val="262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spc="-15" dirty="0">
                <a:solidFill>
                  <a:schemeClr val="bg1"/>
                </a:solidFill>
                <a:latin typeface="Calibri"/>
                <a:cs typeface="Calibri"/>
              </a:rPr>
              <a:t>Remove </a:t>
            </a:r>
            <a:r>
              <a:rPr sz="2200" spc="-5">
                <a:solidFill>
                  <a:schemeClr val="bg1"/>
                </a:solidFill>
                <a:latin typeface="Calibri"/>
                <a:cs typeface="Calibri"/>
              </a:rPr>
              <a:t>all</a:t>
            </a:r>
            <a:r>
              <a:rPr sz="2200" spc="3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chemeClr val="bg1"/>
                </a:solidFill>
                <a:latin typeface="Calibri"/>
                <a:cs typeface="Calibri"/>
              </a:rPr>
              <a:t>names</a:t>
            </a:r>
            <a:r>
              <a:rPr lang="en-US" altLang="ko-KR" sz="2200" spc="-10">
                <a:solidFill>
                  <a:schemeClr val="bg1"/>
                </a:solidFill>
                <a:latin typeface="Calibri"/>
                <a:cs typeface="Calibri"/>
              </a:rPr>
              <a:t>, </a:t>
            </a:r>
            <a:r>
              <a:rPr sz="2200" spc="-10">
                <a:solidFill>
                  <a:schemeClr val="bg1"/>
                </a:solidFill>
                <a:latin typeface="Calibri"/>
                <a:cs typeface="Calibri"/>
              </a:rPr>
              <a:t>location</a:t>
            </a:r>
            <a:r>
              <a:rPr lang="en-US" altLang="ko-KR" sz="2200" spc="-10">
                <a:solidFill>
                  <a:schemeClr val="bg1"/>
                </a:solidFill>
                <a:latin typeface="Calibri"/>
                <a:cs typeface="Calibri"/>
              </a:rPr>
              <a:t>, v</a:t>
            </a:r>
            <a:r>
              <a:rPr sz="2200" spc="-10">
                <a:solidFill>
                  <a:schemeClr val="bg1"/>
                </a:solidFill>
                <a:latin typeface="Calibri"/>
                <a:cs typeface="Calibri"/>
              </a:rPr>
              <a:t>ery </a:t>
            </a:r>
            <a:r>
              <a:rPr sz="2200" spc="-20" dirty="0">
                <a:solidFill>
                  <a:schemeClr val="bg1"/>
                </a:solidFill>
                <a:latin typeface="Calibri"/>
                <a:cs typeface="Calibri"/>
              </a:rPr>
              <a:t>rare </a:t>
            </a:r>
            <a:r>
              <a:rPr sz="2200" spc="-10" dirty="0">
                <a:solidFill>
                  <a:schemeClr val="bg1"/>
                </a:solidFill>
                <a:latin typeface="Calibri"/>
                <a:cs typeface="Calibri"/>
              </a:rPr>
              <a:t>cases (over </a:t>
            </a:r>
            <a:r>
              <a:rPr sz="2200" spc="-15" dirty="0">
                <a:solidFill>
                  <a:schemeClr val="bg1"/>
                </a:solidFill>
                <a:latin typeface="Calibri"/>
                <a:cs typeface="Calibri"/>
              </a:rPr>
              <a:t>90yo, </a:t>
            </a:r>
            <a:r>
              <a:rPr sz="2200" spc="-20" dirty="0">
                <a:solidFill>
                  <a:schemeClr val="bg1"/>
                </a:solidFill>
                <a:latin typeface="Calibri"/>
                <a:cs typeface="Calibri"/>
              </a:rPr>
              <a:t>rare </a:t>
            </a:r>
            <a:r>
              <a:rPr sz="2200" spc="-5" dirty="0">
                <a:solidFill>
                  <a:schemeClr val="bg1"/>
                </a:solidFill>
                <a:latin typeface="Calibri"/>
                <a:cs typeface="Calibri"/>
              </a:rPr>
              <a:t>disease,</a:t>
            </a:r>
            <a:r>
              <a:rPr sz="2200" spc="1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chemeClr val="bg1"/>
                </a:solidFill>
                <a:latin typeface="Calibri"/>
                <a:cs typeface="Calibri"/>
              </a:rPr>
              <a:t>etc)</a:t>
            </a:r>
            <a:endParaRPr sz="2200">
              <a:solidFill>
                <a:schemeClr val="bg1"/>
              </a:solidFill>
              <a:latin typeface="Calibri"/>
              <a:cs typeface="Calibri"/>
            </a:endParaRPr>
          </a:p>
          <a:p>
            <a:pPr marL="698500" lvl="1" indent="-229235">
              <a:lnSpc>
                <a:spcPts val="263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spc="-10" dirty="0">
                <a:solidFill>
                  <a:schemeClr val="bg1"/>
                </a:solidFill>
                <a:latin typeface="Calibri"/>
                <a:cs typeface="Calibri"/>
              </a:rPr>
              <a:t>Shift </a:t>
            </a:r>
            <a:r>
              <a:rPr sz="2200" spc="-15" dirty="0">
                <a:solidFill>
                  <a:schemeClr val="bg1"/>
                </a:solidFill>
                <a:latin typeface="Calibri"/>
                <a:cs typeface="Calibri"/>
              </a:rPr>
              <a:t>dates</a:t>
            </a:r>
            <a:endParaRPr sz="2200">
              <a:solidFill>
                <a:schemeClr val="bg1"/>
              </a:solidFill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900" spc="-10" dirty="0">
                <a:solidFill>
                  <a:schemeClr val="bg1"/>
                </a:solidFill>
                <a:latin typeface="Calibri"/>
                <a:cs typeface="Calibri"/>
              </a:rPr>
              <a:t>Ex: </a:t>
            </a:r>
            <a:r>
              <a:rPr sz="1900" spc="-15" dirty="0">
                <a:solidFill>
                  <a:schemeClr val="bg1"/>
                </a:solidFill>
                <a:latin typeface="Calibri"/>
                <a:cs typeface="Calibri"/>
              </a:rPr>
              <a:t>Date </a:t>
            </a:r>
            <a:r>
              <a:rPr sz="1900" spc="-5" dirty="0">
                <a:solidFill>
                  <a:schemeClr val="bg1"/>
                </a:solidFill>
                <a:latin typeface="Calibri"/>
                <a:cs typeface="Calibri"/>
              </a:rPr>
              <a:t>of </a:t>
            </a:r>
            <a:r>
              <a:rPr sz="1900" spc="-10" dirty="0">
                <a:solidFill>
                  <a:schemeClr val="bg1"/>
                </a:solidFill>
                <a:latin typeface="Calibri"/>
                <a:cs typeface="Calibri"/>
              </a:rPr>
              <a:t>birth </a:t>
            </a:r>
            <a:r>
              <a:rPr sz="1900" spc="-5" dirty="0">
                <a:solidFill>
                  <a:schemeClr val="bg1"/>
                </a:solidFill>
                <a:latin typeface="Calibri"/>
                <a:cs typeface="Calibri"/>
              </a:rPr>
              <a:t>1964.06.12 </a:t>
            </a:r>
            <a:r>
              <a:rPr sz="1900" spc="1810" dirty="0">
                <a:solidFill>
                  <a:schemeClr val="bg1"/>
                </a:solidFill>
                <a:latin typeface="Wingdings"/>
                <a:cs typeface="Wingdings"/>
              </a:rPr>
              <a:t>→</a:t>
            </a:r>
            <a:r>
              <a:rPr sz="1900" spc="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chemeClr val="bg1"/>
                </a:solidFill>
                <a:latin typeface="Calibri"/>
                <a:cs typeface="Calibri"/>
              </a:rPr>
              <a:t>2156.08.24</a:t>
            </a:r>
            <a:endParaRPr sz="1900">
              <a:solidFill>
                <a:schemeClr val="bg1"/>
              </a:solidFill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900" spc="-10" dirty="0">
                <a:solidFill>
                  <a:schemeClr val="bg1"/>
                </a:solidFill>
                <a:latin typeface="Calibri"/>
                <a:cs typeface="Calibri"/>
              </a:rPr>
              <a:t>Preserve internal consistency (ex: admitted </a:t>
            </a:r>
            <a:r>
              <a:rPr sz="1900" spc="-20" dirty="0">
                <a:solidFill>
                  <a:schemeClr val="bg1"/>
                </a:solidFill>
                <a:latin typeface="Calibri"/>
                <a:cs typeface="Calibri"/>
              </a:rPr>
              <a:t>for </a:t>
            </a:r>
            <a:r>
              <a:rPr sz="1900" spc="-5" dirty="0">
                <a:solidFill>
                  <a:schemeClr val="bg1"/>
                </a:solidFill>
                <a:latin typeface="Calibri"/>
                <a:cs typeface="Calibri"/>
              </a:rPr>
              <a:t>2 </a:t>
            </a:r>
            <a:r>
              <a:rPr sz="1900" spc="-15" dirty="0">
                <a:solidFill>
                  <a:schemeClr val="bg1"/>
                </a:solidFill>
                <a:latin typeface="Calibri"/>
                <a:cs typeface="Calibri"/>
              </a:rPr>
              <a:t>days </a:t>
            </a:r>
            <a:r>
              <a:rPr sz="1900" spc="-5" dirty="0">
                <a:solidFill>
                  <a:schemeClr val="bg1"/>
                </a:solidFill>
                <a:latin typeface="Calibri"/>
                <a:cs typeface="Calibri"/>
              </a:rPr>
              <a:t>in both </a:t>
            </a:r>
            <a:r>
              <a:rPr sz="1900" spc="-20" dirty="0">
                <a:solidFill>
                  <a:schemeClr val="bg1"/>
                </a:solidFill>
                <a:latin typeface="Calibri"/>
                <a:cs typeface="Calibri"/>
              </a:rPr>
              <a:t>raw </a:t>
            </a:r>
            <a:r>
              <a:rPr sz="1900" spc="-15" dirty="0">
                <a:solidFill>
                  <a:schemeClr val="bg1"/>
                </a:solidFill>
                <a:latin typeface="Calibri"/>
                <a:cs typeface="Calibri"/>
              </a:rPr>
              <a:t>data </a:t>
            </a:r>
            <a:r>
              <a:rPr sz="1900" spc="-5" dirty="0">
                <a:solidFill>
                  <a:schemeClr val="bg1"/>
                </a:solidFill>
                <a:latin typeface="Calibri"/>
                <a:cs typeface="Calibri"/>
              </a:rPr>
              <a:t>and deid</a:t>
            </a:r>
            <a:r>
              <a:rPr sz="1900" spc="24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chemeClr val="bg1"/>
                </a:solidFill>
                <a:latin typeface="Calibri"/>
                <a:cs typeface="Calibri"/>
              </a:rPr>
              <a:t>data)</a:t>
            </a:r>
            <a:endParaRPr sz="1900">
              <a:solidFill>
                <a:schemeClr val="bg1"/>
              </a:solidFill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900" spc="-10" dirty="0">
                <a:solidFill>
                  <a:schemeClr val="bg1"/>
                </a:solidFill>
                <a:latin typeface="Calibri"/>
                <a:cs typeface="Calibri"/>
              </a:rPr>
              <a:t>Preserve </a:t>
            </a:r>
            <a:r>
              <a:rPr sz="1900" spc="-5" dirty="0">
                <a:solidFill>
                  <a:schemeClr val="bg1"/>
                </a:solidFill>
                <a:latin typeface="Calibri"/>
                <a:cs typeface="Calibri"/>
              </a:rPr>
              <a:t>time of </a:t>
            </a:r>
            <a:r>
              <a:rPr sz="1900" spc="-45" dirty="0">
                <a:solidFill>
                  <a:schemeClr val="bg1"/>
                </a:solidFill>
                <a:latin typeface="Calibri"/>
                <a:cs typeface="Calibri"/>
              </a:rPr>
              <a:t>day, </a:t>
            </a:r>
            <a:r>
              <a:rPr sz="1900" spc="-15" dirty="0">
                <a:solidFill>
                  <a:schemeClr val="bg1"/>
                </a:solidFill>
                <a:latin typeface="Calibri"/>
                <a:cs typeface="Calibri"/>
              </a:rPr>
              <a:t>day </a:t>
            </a:r>
            <a:r>
              <a:rPr sz="1900" spc="-10" dirty="0">
                <a:solidFill>
                  <a:schemeClr val="bg1"/>
                </a:solidFill>
                <a:latin typeface="Calibri"/>
                <a:cs typeface="Calibri"/>
              </a:rPr>
              <a:t>of </a:t>
            </a:r>
            <a:r>
              <a:rPr sz="1900" spc="-5" dirty="0">
                <a:solidFill>
                  <a:schemeClr val="bg1"/>
                </a:solidFill>
                <a:latin typeface="Calibri"/>
                <a:cs typeface="Calibri"/>
              </a:rPr>
              <a:t>week,</a:t>
            </a:r>
            <a:r>
              <a:rPr sz="1900" spc="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chemeClr val="bg1"/>
                </a:solidFill>
                <a:latin typeface="Calibri"/>
                <a:cs typeface="Calibri"/>
              </a:rPr>
              <a:t>seasonality</a:t>
            </a:r>
            <a:endParaRPr sz="19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91011F-E6E9-456E-8EFA-E6663EBA2D77}"/>
              </a:ext>
            </a:extLst>
          </p:cNvPr>
          <p:cNvSpPr/>
          <p:nvPr/>
        </p:nvSpPr>
        <p:spPr>
          <a:xfrm>
            <a:off x="381000" y="4822142"/>
            <a:ext cx="9372600" cy="1608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65"/>
              </a:spcBef>
              <a:buClr>
                <a:srgbClr val="000000"/>
              </a:buClr>
              <a:buFont typeface="Arial"/>
              <a:buChar char="•"/>
              <a:tabLst>
                <a:tab pos="241935" algn="l"/>
              </a:tabLst>
            </a:pPr>
            <a:r>
              <a:rPr lang="en-US" altLang="ko-KR" sz="2600" u="heavy" spc="-1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cs typeface="Calibri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https://mimic.physionet.org/gettingstarted/access/</a:t>
            </a:r>
            <a:endParaRPr lang="en-US" altLang="ko-KR" sz="2600">
              <a:solidFill>
                <a:schemeClr val="bg1"/>
              </a:solidFill>
              <a:cs typeface="Calibri"/>
            </a:endParaRPr>
          </a:p>
          <a:p>
            <a:pPr marL="241300" indent="-229235">
              <a:lnSpc>
                <a:spcPts val="3120"/>
              </a:lnSpc>
              <a:spcBef>
                <a:spcPts val="375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ko-KR" sz="2600">
                <a:solidFill>
                  <a:schemeClr val="bg1"/>
                </a:solidFill>
                <a:cs typeface="Calibri"/>
              </a:rPr>
              <a:t>Need </a:t>
            </a:r>
            <a:r>
              <a:rPr lang="en-US" altLang="ko-KR" sz="2600" spc="-10">
                <a:solidFill>
                  <a:schemeClr val="bg1"/>
                </a:solidFill>
                <a:cs typeface="Calibri"/>
              </a:rPr>
              <a:t>to go through </a:t>
            </a:r>
            <a:r>
              <a:rPr lang="en-US" altLang="ko-KR" sz="2600" spc="-5">
                <a:solidFill>
                  <a:schemeClr val="bg1"/>
                </a:solidFill>
                <a:cs typeface="Calibri"/>
              </a:rPr>
              <a:t>CITI</a:t>
            </a:r>
            <a:r>
              <a:rPr lang="en-US" altLang="ko-KR" sz="2600" spc="-70">
                <a:solidFill>
                  <a:schemeClr val="bg1"/>
                </a:solidFill>
                <a:cs typeface="Calibri"/>
              </a:rPr>
              <a:t> </a:t>
            </a:r>
            <a:r>
              <a:rPr lang="en-US" altLang="ko-KR" sz="2600" spc="-5">
                <a:solidFill>
                  <a:schemeClr val="bg1"/>
                </a:solidFill>
                <a:cs typeface="Calibri"/>
              </a:rPr>
              <a:t>training</a:t>
            </a:r>
            <a:endParaRPr lang="en-US" altLang="ko-KR" sz="2600">
              <a:solidFill>
                <a:schemeClr val="bg1"/>
              </a:solidFill>
              <a:cs typeface="Calibri"/>
            </a:endParaRPr>
          </a:p>
          <a:p>
            <a:pPr marL="812165" lvl="1" indent="-342900">
              <a:lnSpc>
                <a:spcPts val="2625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698500" algn="l"/>
                <a:tab pos="699135" algn="l"/>
              </a:tabLst>
            </a:pPr>
            <a:r>
              <a:rPr lang="en-US" altLang="ko-KR" sz="2200" u="heavy" spc="-1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cs typeface="Calibri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https://www.citiprogram.org/index.cfm?pageID=154&amp;icat=0&amp;ac=0</a:t>
            </a:r>
            <a:endParaRPr lang="en-US" altLang="ko-KR" sz="2200">
              <a:solidFill>
                <a:schemeClr val="bg1"/>
              </a:solidFill>
              <a:cs typeface="Calibri"/>
            </a:endParaRPr>
          </a:p>
          <a:p>
            <a:pPr marL="698500" lvl="1" indent="-229235">
              <a:lnSpc>
                <a:spcPts val="263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lang="en-US" altLang="ko-KR" sz="2200" spc="-55">
                <a:solidFill>
                  <a:schemeClr val="bg1"/>
                </a:solidFill>
                <a:cs typeface="Calibri"/>
              </a:rPr>
              <a:t>Takes </a:t>
            </a:r>
            <a:r>
              <a:rPr lang="en-US" altLang="ko-KR" sz="2200" spc="-15">
                <a:solidFill>
                  <a:schemeClr val="bg1"/>
                </a:solidFill>
                <a:cs typeface="Calibri"/>
              </a:rPr>
              <a:t>several </a:t>
            </a:r>
            <a:r>
              <a:rPr lang="en-US" altLang="ko-KR" sz="2200" spc="-10">
                <a:solidFill>
                  <a:schemeClr val="bg1"/>
                </a:solidFill>
                <a:cs typeface="Calibri"/>
              </a:rPr>
              <a:t>hours, </a:t>
            </a:r>
            <a:r>
              <a:rPr lang="en-US" altLang="ko-KR" sz="2200" spc="-5">
                <a:solidFill>
                  <a:schemeClr val="bg1"/>
                </a:solidFill>
                <a:cs typeface="Calibri"/>
              </a:rPr>
              <a:t>if </a:t>
            </a:r>
            <a:r>
              <a:rPr lang="en-US" altLang="ko-KR" sz="2200" spc="-10">
                <a:solidFill>
                  <a:schemeClr val="bg1"/>
                </a:solidFill>
                <a:cs typeface="Calibri"/>
              </a:rPr>
              <a:t>done</a:t>
            </a:r>
            <a:r>
              <a:rPr lang="en-US" altLang="ko-KR" sz="2200" spc="90">
                <a:solidFill>
                  <a:schemeClr val="bg1"/>
                </a:solidFill>
                <a:cs typeface="Calibri"/>
              </a:rPr>
              <a:t> </a:t>
            </a:r>
            <a:r>
              <a:rPr lang="en-US" altLang="ko-KR" sz="2200" spc="-25">
                <a:solidFill>
                  <a:schemeClr val="bg1"/>
                </a:solidFill>
                <a:cs typeface="Calibri"/>
              </a:rPr>
              <a:t>rigorously.</a:t>
            </a:r>
            <a:endParaRPr lang="en-US" altLang="ko-KR" sz="2200">
              <a:solidFill>
                <a:schemeClr val="bg1"/>
              </a:solidFill>
              <a:cs typeface="Calibri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03AF577F-6762-425F-99B0-B13F18274415}"/>
              </a:ext>
            </a:extLst>
          </p:cNvPr>
          <p:cNvSpPr txBox="1">
            <a:spLocks/>
          </p:cNvSpPr>
          <p:nvPr/>
        </p:nvSpPr>
        <p:spPr>
          <a:xfrm>
            <a:off x="457200" y="4058342"/>
            <a:ext cx="59410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sz="4400" kern="0" spc="-5">
                <a:solidFill>
                  <a:schemeClr val="bg1"/>
                </a:solidFill>
              </a:rPr>
              <a:t>Accessing</a:t>
            </a:r>
            <a:r>
              <a:rPr lang="en-US" sz="4400" kern="0" spc="-40">
                <a:solidFill>
                  <a:schemeClr val="bg1"/>
                </a:solidFill>
              </a:rPr>
              <a:t> </a:t>
            </a:r>
            <a:r>
              <a:rPr lang="en-US" sz="4400" kern="0">
                <a:solidFill>
                  <a:schemeClr val="bg1"/>
                </a:solidFill>
              </a:rPr>
              <a:t>MIMIC-III</a:t>
            </a:r>
          </a:p>
        </p:txBody>
      </p:sp>
    </p:spTree>
    <p:extLst>
      <p:ext uri="{BB962C8B-B14F-4D97-AF65-F5344CB8AC3E}">
        <p14:creationId xmlns:p14="http://schemas.microsoft.com/office/powerpoint/2010/main" val="159768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14</a:t>
            </a:fld>
            <a:endParaRPr lang="en-US" altLang="ko-KR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5B7AEB6B-BA45-4A01-8922-25DBDD1D9102}"/>
              </a:ext>
            </a:extLst>
          </p:cNvPr>
          <p:cNvSpPr txBox="1">
            <a:spLocks/>
          </p:cNvSpPr>
          <p:nvPr/>
        </p:nvSpPr>
        <p:spPr>
          <a:xfrm>
            <a:off x="533400" y="152400"/>
            <a:ext cx="52578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sz="4400" kern="0" spc="-60">
                <a:solidFill>
                  <a:schemeClr val="bg1"/>
                </a:solidFill>
              </a:rPr>
              <a:t>Tables </a:t>
            </a:r>
            <a:r>
              <a:rPr lang="en-US" sz="4400" kern="0">
                <a:solidFill>
                  <a:schemeClr val="bg1"/>
                </a:solidFill>
              </a:rPr>
              <a:t>of</a:t>
            </a:r>
            <a:r>
              <a:rPr lang="en-US" sz="4400" kern="0" spc="-5">
                <a:solidFill>
                  <a:schemeClr val="bg1"/>
                </a:solidFill>
              </a:rPr>
              <a:t> </a:t>
            </a:r>
            <a:r>
              <a:rPr lang="en-US" sz="4400" kern="0">
                <a:solidFill>
                  <a:schemeClr val="bg1"/>
                </a:solidFill>
              </a:rPr>
              <a:t>MIMIC-III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0E3490-7878-4325-92D7-06D2FA19D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762" y="1169233"/>
            <a:ext cx="5021653" cy="5508566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5B2187EF-5ED7-4061-B8AA-C8A0C58FA349}"/>
              </a:ext>
            </a:extLst>
          </p:cNvPr>
          <p:cNvSpPr txBox="1">
            <a:spLocks/>
          </p:cNvSpPr>
          <p:nvPr/>
        </p:nvSpPr>
        <p:spPr>
          <a:xfrm>
            <a:off x="838200" y="1169233"/>
            <a:ext cx="2446020" cy="4235134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41300" indent="-229235" latinLnBrk="0">
              <a:spcBef>
                <a:spcPts val="44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lang="en-US" kern="0">
                <a:solidFill>
                  <a:schemeClr val="bg1"/>
                </a:solidFill>
              </a:rPr>
              <a:t>ADMISSIONS</a:t>
            </a:r>
          </a:p>
          <a:p>
            <a:pPr marL="241300" indent="-229235" latinLnBrk="0">
              <a:spcBef>
                <a:spcPts val="35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lang="en-US" kern="0" spc="-10">
                <a:solidFill>
                  <a:schemeClr val="bg1"/>
                </a:solidFill>
              </a:rPr>
              <a:t>CALLOUT</a:t>
            </a:r>
          </a:p>
          <a:p>
            <a:pPr marL="241300" indent="-229235" latinLnBrk="0">
              <a:spcBef>
                <a:spcPts val="34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lang="en-US" kern="0" spc="-10">
                <a:solidFill>
                  <a:schemeClr val="bg1"/>
                </a:solidFill>
              </a:rPr>
              <a:t>CPTEVENTS</a:t>
            </a:r>
          </a:p>
          <a:p>
            <a:pPr marL="241300" indent="-229235" latinLnBrk="0">
              <a:spcBef>
                <a:spcPts val="36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lang="en-US" kern="0" spc="-10">
                <a:solidFill>
                  <a:schemeClr val="bg1"/>
                </a:solidFill>
              </a:rPr>
              <a:t>DIAGNOSES_ICD</a:t>
            </a:r>
          </a:p>
          <a:p>
            <a:pPr marL="241300" indent="-229235" latinLnBrk="0">
              <a:spcBef>
                <a:spcPts val="35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lang="en-US" kern="0" spc="-10">
                <a:solidFill>
                  <a:schemeClr val="bg1"/>
                </a:solidFill>
              </a:rPr>
              <a:t>DRGCODES</a:t>
            </a:r>
          </a:p>
          <a:p>
            <a:pPr marL="241300" indent="-229235" latinLnBrk="0">
              <a:spcBef>
                <a:spcPts val="34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lang="en-US" kern="0" spc="-40">
                <a:solidFill>
                  <a:schemeClr val="bg1"/>
                </a:solidFill>
              </a:rPr>
              <a:t>ICUSTAYS</a:t>
            </a:r>
          </a:p>
          <a:p>
            <a:pPr marL="241300" indent="-229235" latinLnBrk="0">
              <a:spcBef>
                <a:spcPts val="36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lang="en-US" kern="0" spc="-5">
                <a:solidFill>
                  <a:schemeClr val="bg1"/>
                </a:solidFill>
              </a:rPr>
              <a:t>LABEVENTS</a:t>
            </a:r>
          </a:p>
          <a:p>
            <a:pPr marL="241300" indent="-229235" latinLnBrk="0">
              <a:spcBef>
                <a:spcPts val="35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lang="en-US" kern="0" spc="-10">
                <a:solidFill>
                  <a:schemeClr val="bg1"/>
                </a:solidFill>
              </a:rPr>
              <a:t>MICROBIOLOGYEVENTS</a:t>
            </a:r>
          </a:p>
          <a:p>
            <a:pPr marL="241300" indent="-229235" latinLnBrk="0">
              <a:spcBef>
                <a:spcPts val="35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lang="en-US" kern="0" spc="-40">
                <a:solidFill>
                  <a:schemeClr val="bg1"/>
                </a:solidFill>
              </a:rPr>
              <a:t>PATIENTS</a:t>
            </a:r>
          </a:p>
          <a:p>
            <a:pPr marL="241300" indent="-229235" latinLnBrk="0">
              <a:spcBef>
                <a:spcPts val="36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lang="en-US" kern="0" spc="-10">
                <a:solidFill>
                  <a:schemeClr val="bg1"/>
                </a:solidFill>
              </a:rPr>
              <a:t>PRESCRIPTIONS</a:t>
            </a:r>
          </a:p>
          <a:p>
            <a:pPr marL="241300" indent="-229235" latinLnBrk="0">
              <a:spcBef>
                <a:spcPts val="34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lang="en-US" kern="0" spc="-10">
                <a:solidFill>
                  <a:schemeClr val="bg1"/>
                </a:solidFill>
              </a:rPr>
              <a:t>PROCEDURES_ICD</a:t>
            </a:r>
          </a:p>
          <a:p>
            <a:pPr marL="241300" indent="-229235" latinLnBrk="0">
              <a:spcBef>
                <a:spcPts val="35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lang="en-US" kern="0" spc="-10">
                <a:solidFill>
                  <a:schemeClr val="bg1"/>
                </a:solidFill>
              </a:rPr>
              <a:t>SERVICES</a:t>
            </a:r>
          </a:p>
          <a:p>
            <a:pPr marL="241300" indent="-229235" latinLnBrk="0">
              <a:spcBef>
                <a:spcPts val="36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lang="en-US" kern="0" spc="-5">
                <a:solidFill>
                  <a:schemeClr val="bg1"/>
                </a:solidFill>
              </a:rPr>
              <a:t>TRANSFERS</a:t>
            </a:r>
            <a:endParaRPr lang="en-US" kern="0" spc="-5" dirty="0">
              <a:solidFill>
                <a:schemeClr val="bg1"/>
              </a:solidFill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62733310-0911-4E93-B6C6-901705A774E2}"/>
              </a:ext>
            </a:extLst>
          </p:cNvPr>
          <p:cNvSpPr txBox="1"/>
          <p:nvPr/>
        </p:nvSpPr>
        <p:spPr>
          <a:xfrm>
            <a:off x="3655061" y="1153992"/>
            <a:ext cx="2553335" cy="3427861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solidFill>
                  <a:schemeClr val="bg1"/>
                </a:solidFill>
                <a:latin typeface="Calibri"/>
                <a:cs typeface="Calibri"/>
              </a:rPr>
              <a:t>CHARTEVENTS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20" dirty="0">
                <a:solidFill>
                  <a:schemeClr val="bg1"/>
                </a:solidFill>
                <a:latin typeface="Calibri"/>
                <a:cs typeface="Calibri"/>
              </a:rPr>
              <a:t>DATETIMEEVENTS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chemeClr val="bg1"/>
                </a:solidFill>
                <a:latin typeface="Calibri"/>
                <a:cs typeface="Calibri"/>
              </a:rPr>
              <a:t>INPUTEVENTS_CV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chemeClr val="bg1"/>
                </a:solidFill>
                <a:latin typeface="Calibri"/>
                <a:cs typeface="Calibri"/>
              </a:rPr>
              <a:t>INPUTEVENTS_MV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15" dirty="0">
                <a:solidFill>
                  <a:schemeClr val="bg1"/>
                </a:solidFill>
                <a:latin typeface="Calibri"/>
                <a:cs typeface="Calibri"/>
              </a:rPr>
              <a:t>NOTEEVENTS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solidFill>
                  <a:schemeClr val="bg1"/>
                </a:solidFill>
                <a:latin typeface="Calibri"/>
                <a:cs typeface="Calibri"/>
              </a:rPr>
              <a:t>OUTPUTEVENTS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solidFill>
                  <a:schemeClr val="bg1"/>
                </a:solidFill>
                <a:latin typeface="Calibri"/>
                <a:cs typeface="Calibri"/>
              </a:rPr>
              <a:t>PROCEDUREEVENTS_MV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…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…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92B2A3-9761-4C46-85E9-A7F787CB628D}"/>
              </a:ext>
            </a:extLst>
          </p:cNvPr>
          <p:cNvSpPr/>
          <p:nvPr/>
        </p:nvSpPr>
        <p:spPr>
          <a:xfrm>
            <a:off x="381000" y="5836543"/>
            <a:ext cx="6172200" cy="702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75"/>
              </a:spcBef>
              <a:buClr>
                <a:srgbClr val="000000"/>
              </a:buClr>
              <a:buFont typeface="Arial"/>
              <a:buChar char="•"/>
              <a:tabLst>
                <a:tab pos="241935" algn="l"/>
              </a:tabLst>
            </a:pPr>
            <a:r>
              <a:rPr lang="en-US" altLang="ko-KR" sz="2000" u="heavy" spc="-5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cs typeface="Calibri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https://mit-lcp.github.io/mimic-schema-spy/</a:t>
            </a:r>
            <a:endParaRPr lang="en-US" altLang="ko-KR" sz="2000">
              <a:solidFill>
                <a:schemeClr val="bg1"/>
              </a:solidFill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9135" algn="l"/>
              </a:tabLst>
            </a:pPr>
            <a:r>
              <a:rPr lang="en-US" altLang="ko-KR" spc="-25">
                <a:solidFill>
                  <a:schemeClr val="bg1"/>
                </a:solidFill>
                <a:cs typeface="Calibri"/>
              </a:rPr>
              <a:t>Easy </a:t>
            </a:r>
            <a:r>
              <a:rPr lang="en-US" altLang="ko-KR" spc="-15">
                <a:solidFill>
                  <a:schemeClr val="bg1"/>
                </a:solidFill>
                <a:cs typeface="Calibri"/>
              </a:rPr>
              <a:t>to </a:t>
            </a:r>
            <a:r>
              <a:rPr lang="en-US" altLang="ko-KR" spc="-5">
                <a:solidFill>
                  <a:schemeClr val="bg1"/>
                </a:solidFill>
                <a:cs typeface="Calibri"/>
              </a:rPr>
              <a:t>identify primary </a:t>
            </a:r>
            <a:r>
              <a:rPr lang="en-US" altLang="ko-KR" spc="-25">
                <a:solidFill>
                  <a:schemeClr val="bg1"/>
                </a:solidFill>
                <a:cs typeface="Calibri"/>
              </a:rPr>
              <a:t>keys, </a:t>
            </a:r>
            <a:r>
              <a:rPr lang="en-US" altLang="ko-KR">
                <a:solidFill>
                  <a:schemeClr val="bg1"/>
                </a:solidFill>
                <a:cs typeface="Calibri"/>
              </a:rPr>
              <a:t>and </a:t>
            </a:r>
            <a:r>
              <a:rPr lang="en-US" altLang="ko-KR" spc="-10">
                <a:solidFill>
                  <a:schemeClr val="bg1"/>
                </a:solidFill>
                <a:cs typeface="Calibri"/>
              </a:rPr>
              <a:t>links between</a:t>
            </a:r>
            <a:r>
              <a:rPr lang="en-US" altLang="ko-KR" spc="50">
                <a:solidFill>
                  <a:schemeClr val="bg1"/>
                </a:solidFill>
                <a:cs typeface="Calibri"/>
              </a:rPr>
              <a:t> </a:t>
            </a:r>
            <a:r>
              <a:rPr lang="en-US" altLang="ko-KR" spc="-5">
                <a:solidFill>
                  <a:schemeClr val="bg1"/>
                </a:solidFill>
                <a:cs typeface="Calibri"/>
              </a:rPr>
              <a:t>tables</a:t>
            </a:r>
            <a:endParaRPr lang="en-US" altLang="ko-KR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2474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15</a:t>
            </a:fld>
            <a:endParaRPr lang="en-US" altLang="ko-KR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6D706887-4CC2-4220-A2E4-FB29569D37AB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EHR – Addmision patterns</a:t>
            </a:r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F7EAF621-4F8F-4AAA-8EA2-BA2BEC0A8825}"/>
              </a:ext>
            </a:extLst>
          </p:cNvPr>
          <p:cNvSpPr/>
          <p:nvPr/>
        </p:nvSpPr>
        <p:spPr>
          <a:xfrm>
            <a:off x="3276600" y="3657600"/>
            <a:ext cx="7305040" cy="86995"/>
          </a:xfrm>
          <a:custGeom>
            <a:avLst/>
            <a:gdLst/>
            <a:ahLst/>
            <a:cxnLst/>
            <a:rect l="l" t="t" r="r" b="b"/>
            <a:pathLst>
              <a:path w="7305040" h="86995">
                <a:moveTo>
                  <a:pt x="7217663" y="0"/>
                </a:moveTo>
                <a:lnTo>
                  <a:pt x="7217663" y="86868"/>
                </a:lnTo>
                <a:lnTo>
                  <a:pt x="7275575" y="57912"/>
                </a:lnTo>
                <a:lnTo>
                  <a:pt x="7232142" y="57912"/>
                </a:lnTo>
                <a:lnTo>
                  <a:pt x="7232142" y="28956"/>
                </a:lnTo>
                <a:lnTo>
                  <a:pt x="7275576" y="28956"/>
                </a:lnTo>
                <a:lnTo>
                  <a:pt x="7217663" y="0"/>
                </a:lnTo>
                <a:close/>
              </a:path>
              <a:path w="7305040" h="86995">
                <a:moveTo>
                  <a:pt x="7217663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7217663" y="57912"/>
                </a:lnTo>
                <a:lnTo>
                  <a:pt x="7217663" y="28956"/>
                </a:lnTo>
                <a:close/>
              </a:path>
              <a:path w="7305040" h="86995">
                <a:moveTo>
                  <a:pt x="7275576" y="28956"/>
                </a:moveTo>
                <a:lnTo>
                  <a:pt x="7232142" y="28956"/>
                </a:lnTo>
                <a:lnTo>
                  <a:pt x="7232142" y="57912"/>
                </a:lnTo>
                <a:lnTo>
                  <a:pt x="7275575" y="57912"/>
                </a:lnTo>
                <a:lnTo>
                  <a:pt x="7304532" y="43434"/>
                </a:lnTo>
                <a:lnTo>
                  <a:pt x="7275576" y="28956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7" name="object 4">
            <a:extLst>
              <a:ext uri="{FF2B5EF4-FFF2-40B4-BE49-F238E27FC236}">
                <a16:creationId xmlns:a16="http://schemas.microsoft.com/office/drawing/2014/main" id="{603AA07E-FD2D-4225-A1F4-49BDE93C3C97}"/>
              </a:ext>
            </a:extLst>
          </p:cNvPr>
          <p:cNvSpPr txBox="1"/>
          <p:nvPr/>
        </p:nvSpPr>
        <p:spPr>
          <a:xfrm>
            <a:off x="1993646" y="3533649"/>
            <a:ext cx="8521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chemeClr val="bg1"/>
                </a:solidFill>
                <a:latin typeface="Calibri"/>
                <a:cs typeface="Calibri"/>
              </a:rPr>
              <a:t>Patient</a:t>
            </a:r>
            <a:r>
              <a:rPr sz="1800" spc="-5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1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8" name="object 5">
            <a:extLst>
              <a:ext uri="{FF2B5EF4-FFF2-40B4-BE49-F238E27FC236}">
                <a16:creationId xmlns:a16="http://schemas.microsoft.com/office/drawing/2014/main" id="{2DA910BE-9325-4D2B-9065-EBBCA492E6F9}"/>
              </a:ext>
            </a:extLst>
          </p:cNvPr>
          <p:cNvSpPr/>
          <p:nvPr/>
        </p:nvSpPr>
        <p:spPr>
          <a:xfrm>
            <a:off x="4243578" y="3514345"/>
            <a:ext cx="3179445" cy="370840"/>
          </a:xfrm>
          <a:custGeom>
            <a:avLst/>
            <a:gdLst/>
            <a:ahLst/>
            <a:cxnLst/>
            <a:rect l="l" t="t" r="r" b="b"/>
            <a:pathLst>
              <a:path w="3179445" h="370839">
                <a:moveTo>
                  <a:pt x="3117342" y="0"/>
                </a:moveTo>
                <a:lnTo>
                  <a:pt x="61722" y="0"/>
                </a:lnTo>
                <a:lnTo>
                  <a:pt x="37719" y="4857"/>
                </a:lnTo>
                <a:lnTo>
                  <a:pt x="18097" y="18097"/>
                </a:lnTo>
                <a:lnTo>
                  <a:pt x="4857" y="37719"/>
                </a:lnTo>
                <a:lnTo>
                  <a:pt x="0" y="61722"/>
                </a:lnTo>
                <a:lnTo>
                  <a:pt x="0" y="308610"/>
                </a:lnTo>
                <a:lnTo>
                  <a:pt x="4857" y="332613"/>
                </a:lnTo>
                <a:lnTo>
                  <a:pt x="18097" y="352234"/>
                </a:lnTo>
                <a:lnTo>
                  <a:pt x="37719" y="365474"/>
                </a:lnTo>
                <a:lnTo>
                  <a:pt x="61722" y="370331"/>
                </a:lnTo>
                <a:lnTo>
                  <a:pt x="3117342" y="370331"/>
                </a:lnTo>
                <a:lnTo>
                  <a:pt x="3141344" y="365474"/>
                </a:lnTo>
                <a:lnTo>
                  <a:pt x="3160966" y="352234"/>
                </a:lnTo>
                <a:lnTo>
                  <a:pt x="3174206" y="332613"/>
                </a:lnTo>
                <a:lnTo>
                  <a:pt x="3179064" y="308610"/>
                </a:lnTo>
                <a:lnTo>
                  <a:pt x="3179064" y="61722"/>
                </a:lnTo>
                <a:lnTo>
                  <a:pt x="3174206" y="37719"/>
                </a:lnTo>
                <a:lnTo>
                  <a:pt x="3160966" y="18097"/>
                </a:lnTo>
                <a:lnTo>
                  <a:pt x="3141345" y="4857"/>
                </a:lnTo>
                <a:lnTo>
                  <a:pt x="3117342" y="0"/>
                </a:lnTo>
                <a:close/>
              </a:path>
            </a:pathLst>
          </a:custGeom>
          <a:solidFill>
            <a:srgbClr val="4471C4">
              <a:alpha val="25097"/>
            </a:srgbClr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9" name="object 6">
            <a:extLst>
              <a:ext uri="{FF2B5EF4-FFF2-40B4-BE49-F238E27FC236}">
                <a16:creationId xmlns:a16="http://schemas.microsoft.com/office/drawing/2014/main" id="{9E8E4D87-BCC2-48D6-9D51-BC04B8929A87}"/>
              </a:ext>
            </a:extLst>
          </p:cNvPr>
          <p:cNvSpPr/>
          <p:nvPr/>
        </p:nvSpPr>
        <p:spPr>
          <a:xfrm>
            <a:off x="4243578" y="3514345"/>
            <a:ext cx="62230" cy="370840"/>
          </a:xfrm>
          <a:custGeom>
            <a:avLst/>
            <a:gdLst/>
            <a:ahLst/>
            <a:cxnLst/>
            <a:rect l="l" t="t" r="r" b="b"/>
            <a:pathLst>
              <a:path w="62229" h="370839">
                <a:moveTo>
                  <a:pt x="61722" y="370331"/>
                </a:moveTo>
                <a:lnTo>
                  <a:pt x="37719" y="365474"/>
                </a:lnTo>
                <a:lnTo>
                  <a:pt x="18097" y="352234"/>
                </a:lnTo>
                <a:lnTo>
                  <a:pt x="4857" y="332613"/>
                </a:lnTo>
                <a:lnTo>
                  <a:pt x="0" y="308610"/>
                </a:lnTo>
                <a:lnTo>
                  <a:pt x="0" y="61722"/>
                </a:lnTo>
                <a:lnTo>
                  <a:pt x="4857" y="37719"/>
                </a:lnTo>
                <a:lnTo>
                  <a:pt x="18097" y="18097"/>
                </a:lnTo>
                <a:lnTo>
                  <a:pt x="37719" y="4857"/>
                </a:lnTo>
                <a:lnTo>
                  <a:pt x="61722" y="0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0" name="object 7">
            <a:extLst>
              <a:ext uri="{FF2B5EF4-FFF2-40B4-BE49-F238E27FC236}">
                <a16:creationId xmlns:a16="http://schemas.microsoft.com/office/drawing/2014/main" id="{64FDCBA2-1628-43FC-AC36-8EF3978C5C67}"/>
              </a:ext>
            </a:extLst>
          </p:cNvPr>
          <p:cNvSpPr/>
          <p:nvPr/>
        </p:nvSpPr>
        <p:spPr>
          <a:xfrm>
            <a:off x="7360920" y="3514345"/>
            <a:ext cx="62230" cy="370840"/>
          </a:xfrm>
          <a:custGeom>
            <a:avLst/>
            <a:gdLst/>
            <a:ahLst/>
            <a:cxnLst/>
            <a:rect l="l" t="t" r="r" b="b"/>
            <a:pathLst>
              <a:path w="62229" h="370839">
                <a:moveTo>
                  <a:pt x="0" y="0"/>
                </a:moveTo>
                <a:lnTo>
                  <a:pt x="24002" y="4857"/>
                </a:lnTo>
                <a:lnTo>
                  <a:pt x="43624" y="18097"/>
                </a:lnTo>
                <a:lnTo>
                  <a:pt x="56864" y="37719"/>
                </a:lnTo>
                <a:lnTo>
                  <a:pt x="61722" y="61722"/>
                </a:lnTo>
                <a:lnTo>
                  <a:pt x="61722" y="308610"/>
                </a:lnTo>
                <a:lnTo>
                  <a:pt x="56864" y="332613"/>
                </a:lnTo>
                <a:lnTo>
                  <a:pt x="43624" y="352234"/>
                </a:lnTo>
                <a:lnTo>
                  <a:pt x="24002" y="365474"/>
                </a:lnTo>
                <a:lnTo>
                  <a:pt x="0" y="370331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1" name="object 8">
            <a:extLst>
              <a:ext uri="{FF2B5EF4-FFF2-40B4-BE49-F238E27FC236}">
                <a16:creationId xmlns:a16="http://schemas.microsoft.com/office/drawing/2014/main" id="{EA955675-915C-4300-82D4-7D6ADFE6859C}"/>
              </a:ext>
            </a:extLst>
          </p:cNvPr>
          <p:cNvSpPr/>
          <p:nvPr/>
        </p:nvSpPr>
        <p:spPr>
          <a:xfrm>
            <a:off x="4656581" y="3514345"/>
            <a:ext cx="2376170" cy="370840"/>
          </a:xfrm>
          <a:custGeom>
            <a:avLst/>
            <a:gdLst/>
            <a:ahLst/>
            <a:cxnLst/>
            <a:rect l="l" t="t" r="r" b="b"/>
            <a:pathLst>
              <a:path w="2376170" h="370839">
                <a:moveTo>
                  <a:pt x="2314194" y="0"/>
                </a:moveTo>
                <a:lnTo>
                  <a:pt x="61722" y="0"/>
                </a:lnTo>
                <a:lnTo>
                  <a:pt x="37719" y="4857"/>
                </a:lnTo>
                <a:lnTo>
                  <a:pt x="18097" y="18097"/>
                </a:lnTo>
                <a:lnTo>
                  <a:pt x="4857" y="37719"/>
                </a:lnTo>
                <a:lnTo>
                  <a:pt x="0" y="61722"/>
                </a:lnTo>
                <a:lnTo>
                  <a:pt x="0" y="308610"/>
                </a:lnTo>
                <a:lnTo>
                  <a:pt x="4857" y="332613"/>
                </a:lnTo>
                <a:lnTo>
                  <a:pt x="18097" y="352234"/>
                </a:lnTo>
                <a:lnTo>
                  <a:pt x="37719" y="365474"/>
                </a:lnTo>
                <a:lnTo>
                  <a:pt x="61722" y="370331"/>
                </a:lnTo>
                <a:lnTo>
                  <a:pt x="2314194" y="370331"/>
                </a:lnTo>
                <a:lnTo>
                  <a:pt x="2338196" y="365474"/>
                </a:lnTo>
                <a:lnTo>
                  <a:pt x="2357818" y="352234"/>
                </a:lnTo>
                <a:lnTo>
                  <a:pt x="2371058" y="332613"/>
                </a:lnTo>
                <a:lnTo>
                  <a:pt x="2375916" y="308610"/>
                </a:lnTo>
                <a:lnTo>
                  <a:pt x="2375916" y="61722"/>
                </a:lnTo>
                <a:lnTo>
                  <a:pt x="2371058" y="37719"/>
                </a:lnTo>
                <a:lnTo>
                  <a:pt x="2357818" y="18097"/>
                </a:lnTo>
                <a:lnTo>
                  <a:pt x="2338197" y="4857"/>
                </a:lnTo>
                <a:lnTo>
                  <a:pt x="2314194" y="0"/>
                </a:lnTo>
                <a:close/>
              </a:path>
            </a:pathLst>
          </a:custGeom>
          <a:solidFill>
            <a:srgbClr val="FF0000">
              <a:alpha val="25097"/>
            </a:srgbClr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2" name="object 9">
            <a:extLst>
              <a:ext uri="{FF2B5EF4-FFF2-40B4-BE49-F238E27FC236}">
                <a16:creationId xmlns:a16="http://schemas.microsoft.com/office/drawing/2014/main" id="{A72FC3DD-024C-4B73-A780-2FB942525F02}"/>
              </a:ext>
            </a:extLst>
          </p:cNvPr>
          <p:cNvSpPr/>
          <p:nvPr/>
        </p:nvSpPr>
        <p:spPr>
          <a:xfrm>
            <a:off x="3392297" y="3905250"/>
            <a:ext cx="1402080" cy="821562"/>
          </a:xfrm>
          <a:prstGeom prst="rect">
            <a:avLst/>
          </a:prstGeom>
          <a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3" name="object 10">
            <a:extLst>
              <a:ext uri="{FF2B5EF4-FFF2-40B4-BE49-F238E27FC236}">
                <a16:creationId xmlns:a16="http://schemas.microsoft.com/office/drawing/2014/main" id="{6832419A-F25D-46DB-9B35-DBAD86CF1A5A}"/>
              </a:ext>
            </a:extLst>
          </p:cNvPr>
          <p:cNvSpPr/>
          <p:nvPr/>
        </p:nvSpPr>
        <p:spPr>
          <a:xfrm>
            <a:off x="4656581" y="3514345"/>
            <a:ext cx="62230" cy="370840"/>
          </a:xfrm>
          <a:custGeom>
            <a:avLst/>
            <a:gdLst/>
            <a:ahLst/>
            <a:cxnLst/>
            <a:rect l="l" t="t" r="r" b="b"/>
            <a:pathLst>
              <a:path w="62229" h="370839">
                <a:moveTo>
                  <a:pt x="61722" y="370331"/>
                </a:moveTo>
                <a:lnTo>
                  <a:pt x="37719" y="365474"/>
                </a:lnTo>
                <a:lnTo>
                  <a:pt x="18097" y="352234"/>
                </a:lnTo>
                <a:lnTo>
                  <a:pt x="4857" y="332613"/>
                </a:lnTo>
                <a:lnTo>
                  <a:pt x="0" y="308610"/>
                </a:lnTo>
                <a:lnTo>
                  <a:pt x="0" y="61722"/>
                </a:lnTo>
                <a:lnTo>
                  <a:pt x="4857" y="37719"/>
                </a:lnTo>
                <a:lnTo>
                  <a:pt x="18097" y="18097"/>
                </a:lnTo>
                <a:lnTo>
                  <a:pt x="37719" y="4857"/>
                </a:lnTo>
                <a:lnTo>
                  <a:pt x="61722" y="0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4" name="object 11">
            <a:extLst>
              <a:ext uri="{FF2B5EF4-FFF2-40B4-BE49-F238E27FC236}">
                <a16:creationId xmlns:a16="http://schemas.microsoft.com/office/drawing/2014/main" id="{36620492-C9C1-4027-AECC-B5C9A632CE6A}"/>
              </a:ext>
            </a:extLst>
          </p:cNvPr>
          <p:cNvSpPr/>
          <p:nvPr/>
        </p:nvSpPr>
        <p:spPr>
          <a:xfrm>
            <a:off x="6203949" y="3949192"/>
            <a:ext cx="1312036" cy="804671"/>
          </a:xfrm>
          <a:prstGeom prst="rect">
            <a:avLst/>
          </a:prstGeom>
          <a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5" name="object 12">
            <a:extLst>
              <a:ext uri="{FF2B5EF4-FFF2-40B4-BE49-F238E27FC236}">
                <a16:creationId xmlns:a16="http://schemas.microsoft.com/office/drawing/2014/main" id="{20189111-8109-4560-AFCE-46AB2CD98139}"/>
              </a:ext>
            </a:extLst>
          </p:cNvPr>
          <p:cNvSpPr/>
          <p:nvPr/>
        </p:nvSpPr>
        <p:spPr>
          <a:xfrm>
            <a:off x="6970775" y="3514345"/>
            <a:ext cx="62230" cy="370840"/>
          </a:xfrm>
          <a:custGeom>
            <a:avLst/>
            <a:gdLst/>
            <a:ahLst/>
            <a:cxnLst/>
            <a:rect l="l" t="t" r="r" b="b"/>
            <a:pathLst>
              <a:path w="62229" h="370839">
                <a:moveTo>
                  <a:pt x="0" y="0"/>
                </a:moveTo>
                <a:lnTo>
                  <a:pt x="24002" y="4857"/>
                </a:lnTo>
                <a:lnTo>
                  <a:pt x="43624" y="18097"/>
                </a:lnTo>
                <a:lnTo>
                  <a:pt x="56864" y="37719"/>
                </a:lnTo>
                <a:lnTo>
                  <a:pt x="61722" y="61722"/>
                </a:lnTo>
                <a:lnTo>
                  <a:pt x="61722" y="308610"/>
                </a:lnTo>
                <a:lnTo>
                  <a:pt x="56864" y="332613"/>
                </a:lnTo>
                <a:lnTo>
                  <a:pt x="43624" y="352234"/>
                </a:lnTo>
                <a:lnTo>
                  <a:pt x="24002" y="365474"/>
                </a:lnTo>
                <a:lnTo>
                  <a:pt x="0" y="370331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CCD703B7-B327-4EA5-894A-69CC0F396112}"/>
              </a:ext>
            </a:extLst>
          </p:cNvPr>
          <p:cNvSpPr/>
          <p:nvPr/>
        </p:nvSpPr>
        <p:spPr>
          <a:xfrm>
            <a:off x="3793362" y="2339595"/>
            <a:ext cx="461009" cy="1174750"/>
          </a:xfrm>
          <a:custGeom>
            <a:avLst/>
            <a:gdLst/>
            <a:ahLst/>
            <a:cxnLst/>
            <a:rect l="l" t="t" r="r" b="b"/>
            <a:pathLst>
              <a:path w="461010" h="1174750">
                <a:moveTo>
                  <a:pt x="406423" y="1098345"/>
                </a:moveTo>
                <a:lnTo>
                  <a:pt x="379349" y="1108455"/>
                </a:lnTo>
                <a:lnTo>
                  <a:pt x="450341" y="1174623"/>
                </a:lnTo>
                <a:lnTo>
                  <a:pt x="457028" y="1111885"/>
                </a:lnTo>
                <a:lnTo>
                  <a:pt x="411479" y="1111885"/>
                </a:lnTo>
                <a:lnTo>
                  <a:pt x="406423" y="1098345"/>
                </a:lnTo>
                <a:close/>
              </a:path>
              <a:path w="461010" h="1174750">
                <a:moveTo>
                  <a:pt x="433604" y="1088194"/>
                </a:moveTo>
                <a:lnTo>
                  <a:pt x="406423" y="1098345"/>
                </a:lnTo>
                <a:lnTo>
                  <a:pt x="411479" y="1111885"/>
                </a:lnTo>
                <a:lnTo>
                  <a:pt x="438658" y="1101725"/>
                </a:lnTo>
                <a:lnTo>
                  <a:pt x="433604" y="1088194"/>
                </a:lnTo>
                <a:close/>
              </a:path>
              <a:path w="461010" h="1174750">
                <a:moveTo>
                  <a:pt x="460628" y="1078102"/>
                </a:moveTo>
                <a:lnTo>
                  <a:pt x="433604" y="1088194"/>
                </a:lnTo>
                <a:lnTo>
                  <a:pt x="438658" y="1101725"/>
                </a:lnTo>
                <a:lnTo>
                  <a:pt x="411479" y="1111885"/>
                </a:lnTo>
                <a:lnTo>
                  <a:pt x="457028" y="1111885"/>
                </a:lnTo>
                <a:lnTo>
                  <a:pt x="460628" y="1078102"/>
                </a:lnTo>
                <a:close/>
              </a:path>
              <a:path w="461010" h="1174750">
                <a:moveTo>
                  <a:pt x="27177" y="0"/>
                </a:moveTo>
                <a:lnTo>
                  <a:pt x="0" y="10160"/>
                </a:lnTo>
                <a:lnTo>
                  <a:pt x="406423" y="1098345"/>
                </a:lnTo>
                <a:lnTo>
                  <a:pt x="433604" y="1088194"/>
                </a:lnTo>
                <a:lnTo>
                  <a:pt x="2717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7" name="object 14">
            <a:extLst>
              <a:ext uri="{FF2B5EF4-FFF2-40B4-BE49-F238E27FC236}">
                <a16:creationId xmlns:a16="http://schemas.microsoft.com/office/drawing/2014/main" id="{B255BAD8-7DD4-4C63-BF0E-BD58CCC58A8E}"/>
              </a:ext>
            </a:extLst>
          </p:cNvPr>
          <p:cNvSpPr txBox="1"/>
          <p:nvPr/>
        </p:nvSpPr>
        <p:spPr>
          <a:xfrm>
            <a:off x="4550663" y="2536953"/>
            <a:ext cx="1341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ICU</a:t>
            </a:r>
            <a:r>
              <a:rPr sz="1800" spc="-8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admission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8" name="object 15">
            <a:extLst>
              <a:ext uri="{FF2B5EF4-FFF2-40B4-BE49-F238E27FC236}">
                <a16:creationId xmlns:a16="http://schemas.microsoft.com/office/drawing/2014/main" id="{30292810-10CC-4E26-8892-CC47E3D9AFC8}"/>
              </a:ext>
            </a:extLst>
          </p:cNvPr>
          <p:cNvSpPr/>
          <p:nvPr/>
        </p:nvSpPr>
        <p:spPr>
          <a:xfrm>
            <a:off x="4747260" y="2879471"/>
            <a:ext cx="492759" cy="588010"/>
          </a:xfrm>
          <a:custGeom>
            <a:avLst/>
            <a:gdLst/>
            <a:ahLst/>
            <a:cxnLst/>
            <a:rect l="l" t="t" r="r" b="b"/>
            <a:pathLst>
              <a:path w="492760" h="588010">
                <a:moveTo>
                  <a:pt x="22225" y="493268"/>
                </a:moveTo>
                <a:lnTo>
                  <a:pt x="0" y="587756"/>
                </a:lnTo>
                <a:lnTo>
                  <a:pt x="88900" y="548767"/>
                </a:lnTo>
                <a:lnTo>
                  <a:pt x="80050" y="541401"/>
                </a:lnTo>
                <a:lnTo>
                  <a:pt x="57403" y="541401"/>
                </a:lnTo>
                <a:lnTo>
                  <a:pt x="35178" y="522859"/>
                </a:lnTo>
                <a:lnTo>
                  <a:pt x="44427" y="511748"/>
                </a:lnTo>
                <a:lnTo>
                  <a:pt x="22225" y="493268"/>
                </a:lnTo>
                <a:close/>
              </a:path>
              <a:path w="492760" h="588010">
                <a:moveTo>
                  <a:pt x="44427" y="511748"/>
                </a:moveTo>
                <a:lnTo>
                  <a:pt x="35178" y="522859"/>
                </a:lnTo>
                <a:lnTo>
                  <a:pt x="57403" y="541401"/>
                </a:lnTo>
                <a:lnTo>
                  <a:pt x="66673" y="530265"/>
                </a:lnTo>
                <a:lnTo>
                  <a:pt x="44427" y="511748"/>
                </a:lnTo>
                <a:close/>
              </a:path>
              <a:path w="492760" h="588010">
                <a:moveTo>
                  <a:pt x="66673" y="530265"/>
                </a:moveTo>
                <a:lnTo>
                  <a:pt x="57403" y="541401"/>
                </a:lnTo>
                <a:lnTo>
                  <a:pt x="80050" y="541401"/>
                </a:lnTo>
                <a:lnTo>
                  <a:pt x="66673" y="530265"/>
                </a:lnTo>
                <a:close/>
              </a:path>
              <a:path w="492760" h="588010">
                <a:moveTo>
                  <a:pt x="470407" y="0"/>
                </a:moveTo>
                <a:lnTo>
                  <a:pt x="44427" y="511748"/>
                </a:lnTo>
                <a:lnTo>
                  <a:pt x="66673" y="530265"/>
                </a:lnTo>
                <a:lnTo>
                  <a:pt x="492632" y="18542"/>
                </a:lnTo>
                <a:lnTo>
                  <a:pt x="47040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9" name="object 16">
            <a:extLst>
              <a:ext uri="{FF2B5EF4-FFF2-40B4-BE49-F238E27FC236}">
                <a16:creationId xmlns:a16="http://schemas.microsoft.com/office/drawing/2014/main" id="{4A14C5F4-95FF-41C5-BB2D-A78907B6D7EC}"/>
              </a:ext>
            </a:extLst>
          </p:cNvPr>
          <p:cNvSpPr txBox="1"/>
          <p:nvPr/>
        </p:nvSpPr>
        <p:spPr>
          <a:xfrm>
            <a:off x="2909569" y="1992580"/>
            <a:ext cx="4309110" cy="51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45"/>
              </a:lnSpc>
              <a:spcBef>
                <a:spcPts val="100"/>
              </a:spcBef>
            </a:pPr>
            <a:r>
              <a:rPr sz="1800" spc="-10">
                <a:solidFill>
                  <a:schemeClr val="bg1"/>
                </a:solidFill>
                <a:latin typeface="Calibri"/>
                <a:cs typeface="Calibri"/>
              </a:rPr>
              <a:t>Hospital</a:t>
            </a:r>
            <a:r>
              <a:rPr sz="1800" spc="1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chemeClr val="bg1"/>
                </a:solidFill>
                <a:latin typeface="Calibri"/>
                <a:cs typeface="Calibri"/>
              </a:rPr>
              <a:t>admission</a:t>
            </a:r>
            <a:endParaRPr lang="en-US" sz="1800">
              <a:solidFill>
                <a:schemeClr val="bg1"/>
              </a:solidFill>
              <a:latin typeface="Calibri"/>
              <a:cs typeface="Calibri"/>
            </a:endParaRPr>
          </a:p>
          <a:p>
            <a:pPr marL="3033395">
              <a:lnSpc>
                <a:spcPts val="1945"/>
              </a:lnSpc>
            </a:pPr>
            <a:r>
              <a:rPr lang="en-US" sz="1800">
                <a:solidFill>
                  <a:schemeClr val="bg1"/>
                </a:solidFill>
                <a:latin typeface="Calibri"/>
                <a:cs typeface="Calibri"/>
              </a:rPr>
              <a:t>ICU</a:t>
            </a:r>
            <a:r>
              <a:rPr lang="en-US" sz="1800" spc="-6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1800" spc="-10">
                <a:solidFill>
                  <a:schemeClr val="bg1"/>
                </a:solidFill>
                <a:latin typeface="Calibri"/>
                <a:cs typeface="Calibri"/>
              </a:rPr>
              <a:t>discharge</a:t>
            </a:r>
            <a:endParaRPr lang="en-US" sz="18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0" name="object 17">
            <a:extLst>
              <a:ext uri="{FF2B5EF4-FFF2-40B4-BE49-F238E27FC236}">
                <a16:creationId xmlns:a16="http://schemas.microsoft.com/office/drawing/2014/main" id="{1D2B77D0-9991-4C0A-9DBF-7E464C4AB94C}"/>
              </a:ext>
            </a:extLst>
          </p:cNvPr>
          <p:cNvSpPr/>
          <p:nvPr/>
        </p:nvSpPr>
        <p:spPr>
          <a:xfrm>
            <a:off x="6594855" y="2558289"/>
            <a:ext cx="441959" cy="956944"/>
          </a:xfrm>
          <a:custGeom>
            <a:avLst/>
            <a:gdLst/>
            <a:ahLst/>
            <a:cxnLst/>
            <a:rect l="l" t="t" r="r" b="b"/>
            <a:pathLst>
              <a:path w="441959" h="956945">
                <a:moveTo>
                  <a:pt x="389036" y="883076"/>
                </a:moveTo>
                <a:lnTo>
                  <a:pt x="362585" y="894841"/>
                </a:lnTo>
                <a:lnTo>
                  <a:pt x="437769" y="956563"/>
                </a:lnTo>
                <a:lnTo>
                  <a:pt x="440369" y="896365"/>
                </a:lnTo>
                <a:lnTo>
                  <a:pt x="394970" y="896365"/>
                </a:lnTo>
                <a:lnTo>
                  <a:pt x="389036" y="883076"/>
                </a:lnTo>
                <a:close/>
              </a:path>
              <a:path w="441959" h="956945">
                <a:moveTo>
                  <a:pt x="415474" y="871316"/>
                </a:moveTo>
                <a:lnTo>
                  <a:pt x="389036" y="883076"/>
                </a:lnTo>
                <a:lnTo>
                  <a:pt x="394970" y="896365"/>
                </a:lnTo>
                <a:lnTo>
                  <a:pt x="421386" y="884554"/>
                </a:lnTo>
                <a:lnTo>
                  <a:pt x="415474" y="871316"/>
                </a:lnTo>
                <a:close/>
              </a:path>
              <a:path w="441959" h="956945">
                <a:moveTo>
                  <a:pt x="441960" y="859535"/>
                </a:moveTo>
                <a:lnTo>
                  <a:pt x="415474" y="871316"/>
                </a:lnTo>
                <a:lnTo>
                  <a:pt x="421386" y="884554"/>
                </a:lnTo>
                <a:lnTo>
                  <a:pt x="394970" y="896365"/>
                </a:lnTo>
                <a:lnTo>
                  <a:pt x="440369" y="896365"/>
                </a:lnTo>
                <a:lnTo>
                  <a:pt x="441960" y="859535"/>
                </a:lnTo>
                <a:close/>
              </a:path>
              <a:path w="441959" h="956945">
                <a:moveTo>
                  <a:pt x="26416" y="0"/>
                </a:moveTo>
                <a:lnTo>
                  <a:pt x="0" y="11683"/>
                </a:lnTo>
                <a:lnTo>
                  <a:pt x="389036" y="883076"/>
                </a:lnTo>
                <a:lnTo>
                  <a:pt x="415474" y="871316"/>
                </a:lnTo>
                <a:lnTo>
                  <a:pt x="2641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51" name="object 18">
            <a:extLst>
              <a:ext uri="{FF2B5EF4-FFF2-40B4-BE49-F238E27FC236}">
                <a16:creationId xmlns:a16="http://schemas.microsoft.com/office/drawing/2014/main" id="{7002D581-1181-42B8-A28D-32AC0259CE9F}"/>
              </a:ext>
            </a:extLst>
          </p:cNvPr>
          <p:cNvSpPr txBox="1"/>
          <p:nvPr/>
        </p:nvSpPr>
        <p:spPr>
          <a:xfrm>
            <a:off x="7463282" y="2595449"/>
            <a:ext cx="172338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chemeClr val="bg1"/>
                </a:solidFill>
                <a:latin typeface="Calibri"/>
                <a:cs typeface="Calibri"/>
              </a:rPr>
              <a:t>Hospital</a:t>
            </a:r>
            <a:r>
              <a:rPr sz="18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Calibri"/>
                <a:cs typeface="Calibri"/>
              </a:rPr>
              <a:t>discharge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2" name="object 19">
            <a:extLst>
              <a:ext uri="{FF2B5EF4-FFF2-40B4-BE49-F238E27FC236}">
                <a16:creationId xmlns:a16="http://schemas.microsoft.com/office/drawing/2014/main" id="{EEDCF06B-BC65-4542-87C0-542EF728E2DC}"/>
              </a:ext>
            </a:extLst>
          </p:cNvPr>
          <p:cNvSpPr/>
          <p:nvPr/>
        </p:nvSpPr>
        <p:spPr>
          <a:xfrm>
            <a:off x="7444740" y="2935733"/>
            <a:ext cx="953135" cy="579755"/>
          </a:xfrm>
          <a:custGeom>
            <a:avLst/>
            <a:gdLst/>
            <a:ahLst/>
            <a:cxnLst/>
            <a:rect l="l" t="t" r="r" b="b"/>
            <a:pathLst>
              <a:path w="953134" h="579754">
                <a:moveTo>
                  <a:pt x="52196" y="497332"/>
                </a:moveTo>
                <a:lnTo>
                  <a:pt x="0" y="579247"/>
                </a:lnTo>
                <a:lnTo>
                  <a:pt x="96773" y="571881"/>
                </a:lnTo>
                <a:lnTo>
                  <a:pt x="86370" y="554482"/>
                </a:lnTo>
                <a:lnTo>
                  <a:pt x="69468" y="554482"/>
                </a:lnTo>
                <a:lnTo>
                  <a:pt x="54609" y="529589"/>
                </a:lnTo>
                <a:lnTo>
                  <a:pt x="67031" y="522141"/>
                </a:lnTo>
                <a:lnTo>
                  <a:pt x="52196" y="497332"/>
                </a:lnTo>
                <a:close/>
              </a:path>
              <a:path w="953134" h="579754">
                <a:moveTo>
                  <a:pt x="67031" y="522141"/>
                </a:moveTo>
                <a:lnTo>
                  <a:pt x="54609" y="529589"/>
                </a:lnTo>
                <a:lnTo>
                  <a:pt x="69468" y="554482"/>
                </a:lnTo>
                <a:lnTo>
                  <a:pt x="81909" y="547022"/>
                </a:lnTo>
                <a:lnTo>
                  <a:pt x="67031" y="522141"/>
                </a:lnTo>
                <a:close/>
              </a:path>
              <a:path w="953134" h="579754">
                <a:moveTo>
                  <a:pt x="81909" y="547022"/>
                </a:moveTo>
                <a:lnTo>
                  <a:pt x="69468" y="554482"/>
                </a:lnTo>
                <a:lnTo>
                  <a:pt x="86370" y="554482"/>
                </a:lnTo>
                <a:lnTo>
                  <a:pt x="81909" y="547022"/>
                </a:lnTo>
                <a:close/>
              </a:path>
              <a:path w="953134" h="579754">
                <a:moveTo>
                  <a:pt x="937767" y="0"/>
                </a:moveTo>
                <a:lnTo>
                  <a:pt x="67031" y="522141"/>
                </a:lnTo>
                <a:lnTo>
                  <a:pt x="81909" y="547022"/>
                </a:lnTo>
                <a:lnTo>
                  <a:pt x="952753" y="24891"/>
                </a:lnTo>
                <a:lnTo>
                  <a:pt x="93776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170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16</a:t>
            </a:fld>
            <a:endParaRPr lang="en-US" altLang="ko-KR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6D706887-4CC2-4220-A2E4-FB29569D37AB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EHR – Addmision patterns</a:t>
            </a:r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21A71631-641D-4D57-A148-451E53D32729}"/>
              </a:ext>
            </a:extLst>
          </p:cNvPr>
          <p:cNvSpPr/>
          <p:nvPr/>
        </p:nvSpPr>
        <p:spPr>
          <a:xfrm>
            <a:off x="2625091" y="3770441"/>
            <a:ext cx="7305040" cy="86995"/>
          </a:xfrm>
          <a:custGeom>
            <a:avLst/>
            <a:gdLst/>
            <a:ahLst/>
            <a:cxnLst/>
            <a:rect l="l" t="t" r="r" b="b"/>
            <a:pathLst>
              <a:path w="7305040" h="86995">
                <a:moveTo>
                  <a:pt x="7217663" y="0"/>
                </a:moveTo>
                <a:lnTo>
                  <a:pt x="7217663" y="86868"/>
                </a:lnTo>
                <a:lnTo>
                  <a:pt x="7275575" y="57912"/>
                </a:lnTo>
                <a:lnTo>
                  <a:pt x="7232142" y="57912"/>
                </a:lnTo>
                <a:lnTo>
                  <a:pt x="7232142" y="28956"/>
                </a:lnTo>
                <a:lnTo>
                  <a:pt x="7275576" y="28956"/>
                </a:lnTo>
                <a:lnTo>
                  <a:pt x="7217663" y="0"/>
                </a:lnTo>
                <a:close/>
              </a:path>
              <a:path w="7305040" h="86995">
                <a:moveTo>
                  <a:pt x="7217663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7217663" y="57912"/>
                </a:lnTo>
                <a:lnTo>
                  <a:pt x="7217663" y="28956"/>
                </a:lnTo>
                <a:close/>
              </a:path>
              <a:path w="7305040" h="86995">
                <a:moveTo>
                  <a:pt x="7275576" y="28956"/>
                </a:moveTo>
                <a:lnTo>
                  <a:pt x="7232142" y="28956"/>
                </a:lnTo>
                <a:lnTo>
                  <a:pt x="7232142" y="57912"/>
                </a:lnTo>
                <a:lnTo>
                  <a:pt x="7275575" y="57912"/>
                </a:lnTo>
                <a:lnTo>
                  <a:pt x="7304532" y="43434"/>
                </a:lnTo>
                <a:lnTo>
                  <a:pt x="7275576" y="28956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7" name="object 4">
            <a:extLst>
              <a:ext uri="{FF2B5EF4-FFF2-40B4-BE49-F238E27FC236}">
                <a16:creationId xmlns:a16="http://schemas.microsoft.com/office/drawing/2014/main" id="{4B31E2AC-31DC-4D13-B513-233BC50C8368}"/>
              </a:ext>
            </a:extLst>
          </p:cNvPr>
          <p:cNvSpPr txBox="1"/>
          <p:nvPr/>
        </p:nvSpPr>
        <p:spPr>
          <a:xfrm>
            <a:off x="1342137" y="3646490"/>
            <a:ext cx="8521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chemeClr val="bg1"/>
                </a:solidFill>
                <a:latin typeface="Calibri"/>
                <a:cs typeface="Calibri"/>
              </a:rPr>
              <a:t>Patient</a:t>
            </a:r>
            <a:r>
              <a:rPr sz="1800" spc="-5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2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8" name="object 5">
            <a:extLst>
              <a:ext uri="{FF2B5EF4-FFF2-40B4-BE49-F238E27FC236}">
                <a16:creationId xmlns:a16="http://schemas.microsoft.com/office/drawing/2014/main" id="{4EAAFE2F-9223-448F-8CD1-0389A48F6EAA}"/>
              </a:ext>
            </a:extLst>
          </p:cNvPr>
          <p:cNvSpPr/>
          <p:nvPr/>
        </p:nvSpPr>
        <p:spPr>
          <a:xfrm>
            <a:off x="3592069" y="3627186"/>
            <a:ext cx="5934710" cy="370840"/>
          </a:xfrm>
          <a:custGeom>
            <a:avLst/>
            <a:gdLst/>
            <a:ahLst/>
            <a:cxnLst/>
            <a:rect l="l" t="t" r="r" b="b"/>
            <a:pathLst>
              <a:path w="5934709" h="370839">
                <a:moveTo>
                  <a:pt x="5872733" y="0"/>
                </a:moveTo>
                <a:lnTo>
                  <a:pt x="61722" y="0"/>
                </a:lnTo>
                <a:lnTo>
                  <a:pt x="37719" y="4857"/>
                </a:lnTo>
                <a:lnTo>
                  <a:pt x="18097" y="18097"/>
                </a:lnTo>
                <a:lnTo>
                  <a:pt x="4857" y="37719"/>
                </a:lnTo>
                <a:lnTo>
                  <a:pt x="0" y="61722"/>
                </a:lnTo>
                <a:lnTo>
                  <a:pt x="0" y="308610"/>
                </a:lnTo>
                <a:lnTo>
                  <a:pt x="4857" y="332613"/>
                </a:lnTo>
                <a:lnTo>
                  <a:pt x="18097" y="352234"/>
                </a:lnTo>
                <a:lnTo>
                  <a:pt x="37719" y="365474"/>
                </a:lnTo>
                <a:lnTo>
                  <a:pt x="61722" y="370331"/>
                </a:lnTo>
                <a:lnTo>
                  <a:pt x="5872733" y="370331"/>
                </a:lnTo>
                <a:lnTo>
                  <a:pt x="5896736" y="365474"/>
                </a:lnTo>
                <a:lnTo>
                  <a:pt x="5916358" y="352234"/>
                </a:lnTo>
                <a:lnTo>
                  <a:pt x="5929598" y="332613"/>
                </a:lnTo>
                <a:lnTo>
                  <a:pt x="5934456" y="308610"/>
                </a:lnTo>
                <a:lnTo>
                  <a:pt x="5934456" y="61722"/>
                </a:lnTo>
                <a:lnTo>
                  <a:pt x="5929598" y="37719"/>
                </a:lnTo>
                <a:lnTo>
                  <a:pt x="5916358" y="18097"/>
                </a:lnTo>
                <a:lnTo>
                  <a:pt x="5896736" y="4857"/>
                </a:lnTo>
                <a:lnTo>
                  <a:pt x="5872733" y="0"/>
                </a:lnTo>
                <a:close/>
              </a:path>
            </a:pathLst>
          </a:custGeom>
          <a:solidFill>
            <a:srgbClr val="4471C4">
              <a:alpha val="25097"/>
            </a:srgbClr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9" name="object 6">
            <a:extLst>
              <a:ext uri="{FF2B5EF4-FFF2-40B4-BE49-F238E27FC236}">
                <a16:creationId xmlns:a16="http://schemas.microsoft.com/office/drawing/2014/main" id="{7DDB6530-5BC3-460A-AFE4-4725393AA25C}"/>
              </a:ext>
            </a:extLst>
          </p:cNvPr>
          <p:cNvSpPr/>
          <p:nvPr/>
        </p:nvSpPr>
        <p:spPr>
          <a:xfrm>
            <a:off x="3592069" y="3627186"/>
            <a:ext cx="62230" cy="370840"/>
          </a:xfrm>
          <a:custGeom>
            <a:avLst/>
            <a:gdLst/>
            <a:ahLst/>
            <a:cxnLst/>
            <a:rect l="l" t="t" r="r" b="b"/>
            <a:pathLst>
              <a:path w="62229" h="370839">
                <a:moveTo>
                  <a:pt x="61722" y="370331"/>
                </a:moveTo>
                <a:lnTo>
                  <a:pt x="37719" y="365474"/>
                </a:lnTo>
                <a:lnTo>
                  <a:pt x="18097" y="352234"/>
                </a:lnTo>
                <a:lnTo>
                  <a:pt x="4857" y="332613"/>
                </a:lnTo>
                <a:lnTo>
                  <a:pt x="0" y="308610"/>
                </a:lnTo>
                <a:lnTo>
                  <a:pt x="0" y="61722"/>
                </a:lnTo>
                <a:lnTo>
                  <a:pt x="4857" y="37719"/>
                </a:lnTo>
                <a:lnTo>
                  <a:pt x="18097" y="18097"/>
                </a:lnTo>
                <a:lnTo>
                  <a:pt x="37719" y="4857"/>
                </a:lnTo>
                <a:lnTo>
                  <a:pt x="61722" y="0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0" name="object 7">
            <a:extLst>
              <a:ext uri="{FF2B5EF4-FFF2-40B4-BE49-F238E27FC236}">
                <a16:creationId xmlns:a16="http://schemas.microsoft.com/office/drawing/2014/main" id="{904B0E8B-0743-4B92-80DB-F2A961187509}"/>
              </a:ext>
            </a:extLst>
          </p:cNvPr>
          <p:cNvSpPr/>
          <p:nvPr/>
        </p:nvSpPr>
        <p:spPr>
          <a:xfrm>
            <a:off x="9464802" y="3627186"/>
            <a:ext cx="62230" cy="370840"/>
          </a:xfrm>
          <a:custGeom>
            <a:avLst/>
            <a:gdLst/>
            <a:ahLst/>
            <a:cxnLst/>
            <a:rect l="l" t="t" r="r" b="b"/>
            <a:pathLst>
              <a:path w="62229" h="370839">
                <a:moveTo>
                  <a:pt x="0" y="0"/>
                </a:moveTo>
                <a:lnTo>
                  <a:pt x="24002" y="4857"/>
                </a:lnTo>
                <a:lnTo>
                  <a:pt x="43624" y="18097"/>
                </a:lnTo>
                <a:lnTo>
                  <a:pt x="56864" y="37719"/>
                </a:lnTo>
                <a:lnTo>
                  <a:pt x="61722" y="61722"/>
                </a:lnTo>
                <a:lnTo>
                  <a:pt x="61722" y="308610"/>
                </a:lnTo>
                <a:lnTo>
                  <a:pt x="56864" y="332613"/>
                </a:lnTo>
                <a:lnTo>
                  <a:pt x="43624" y="352234"/>
                </a:lnTo>
                <a:lnTo>
                  <a:pt x="24002" y="365474"/>
                </a:lnTo>
                <a:lnTo>
                  <a:pt x="0" y="370331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1" name="object 8">
            <a:extLst>
              <a:ext uri="{FF2B5EF4-FFF2-40B4-BE49-F238E27FC236}">
                <a16:creationId xmlns:a16="http://schemas.microsoft.com/office/drawing/2014/main" id="{80D517E8-1EF5-4335-B79B-E22E7325BAAD}"/>
              </a:ext>
            </a:extLst>
          </p:cNvPr>
          <p:cNvSpPr/>
          <p:nvPr/>
        </p:nvSpPr>
        <p:spPr>
          <a:xfrm>
            <a:off x="6448363" y="4078036"/>
            <a:ext cx="811022" cy="797560"/>
          </a:xfrm>
          <a:prstGeom prst="rect">
            <a:avLst/>
          </a:prstGeom>
          <a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2" name="object 9">
            <a:extLst>
              <a:ext uri="{FF2B5EF4-FFF2-40B4-BE49-F238E27FC236}">
                <a16:creationId xmlns:a16="http://schemas.microsoft.com/office/drawing/2014/main" id="{CC7E9370-6E06-4CA1-AFD9-53A7442B699B}"/>
              </a:ext>
            </a:extLst>
          </p:cNvPr>
          <p:cNvSpPr/>
          <p:nvPr/>
        </p:nvSpPr>
        <p:spPr>
          <a:xfrm>
            <a:off x="4005072" y="3627186"/>
            <a:ext cx="1781810" cy="370840"/>
          </a:xfrm>
          <a:custGeom>
            <a:avLst/>
            <a:gdLst/>
            <a:ahLst/>
            <a:cxnLst/>
            <a:rect l="l" t="t" r="r" b="b"/>
            <a:pathLst>
              <a:path w="1781810" h="370839">
                <a:moveTo>
                  <a:pt x="1719834" y="0"/>
                </a:moveTo>
                <a:lnTo>
                  <a:pt x="61722" y="0"/>
                </a:lnTo>
                <a:lnTo>
                  <a:pt x="37719" y="4857"/>
                </a:lnTo>
                <a:lnTo>
                  <a:pt x="18097" y="18097"/>
                </a:lnTo>
                <a:lnTo>
                  <a:pt x="4857" y="37719"/>
                </a:lnTo>
                <a:lnTo>
                  <a:pt x="0" y="61722"/>
                </a:lnTo>
                <a:lnTo>
                  <a:pt x="0" y="308610"/>
                </a:lnTo>
                <a:lnTo>
                  <a:pt x="4857" y="332613"/>
                </a:lnTo>
                <a:lnTo>
                  <a:pt x="18097" y="352234"/>
                </a:lnTo>
                <a:lnTo>
                  <a:pt x="37719" y="365474"/>
                </a:lnTo>
                <a:lnTo>
                  <a:pt x="61722" y="370331"/>
                </a:lnTo>
                <a:lnTo>
                  <a:pt x="1719834" y="370331"/>
                </a:lnTo>
                <a:lnTo>
                  <a:pt x="1743836" y="365474"/>
                </a:lnTo>
                <a:lnTo>
                  <a:pt x="1763458" y="352234"/>
                </a:lnTo>
                <a:lnTo>
                  <a:pt x="1776698" y="332613"/>
                </a:lnTo>
                <a:lnTo>
                  <a:pt x="1781556" y="308610"/>
                </a:lnTo>
                <a:lnTo>
                  <a:pt x="1781556" y="61722"/>
                </a:lnTo>
                <a:lnTo>
                  <a:pt x="1776698" y="37719"/>
                </a:lnTo>
                <a:lnTo>
                  <a:pt x="1763458" y="18097"/>
                </a:lnTo>
                <a:lnTo>
                  <a:pt x="1743837" y="4857"/>
                </a:lnTo>
                <a:lnTo>
                  <a:pt x="1719834" y="0"/>
                </a:lnTo>
                <a:close/>
              </a:path>
            </a:pathLst>
          </a:custGeom>
          <a:solidFill>
            <a:srgbClr val="FF0000">
              <a:alpha val="25097"/>
            </a:srgbClr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3" name="object 10">
            <a:extLst>
              <a:ext uri="{FF2B5EF4-FFF2-40B4-BE49-F238E27FC236}">
                <a16:creationId xmlns:a16="http://schemas.microsoft.com/office/drawing/2014/main" id="{C519E959-8620-4566-A49C-DA3CECB2137F}"/>
              </a:ext>
            </a:extLst>
          </p:cNvPr>
          <p:cNvSpPr/>
          <p:nvPr/>
        </p:nvSpPr>
        <p:spPr>
          <a:xfrm>
            <a:off x="2799527" y="4018091"/>
            <a:ext cx="1402080" cy="821562"/>
          </a:xfrm>
          <a:prstGeom prst="rect">
            <a:avLst/>
          </a:prstGeom>
          <a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1">
            <a:extLst>
              <a:ext uri="{FF2B5EF4-FFF2-40B4-BE49-F238E27FC236}">
                <a16:creationId xmlns:a16="http://schemas.microsoft.com/office/drawing/2014/main" id="{362C3784-CB27-4370-9392-93B253FFD59F}"/>
              </a:ext>
            </a:extLst>
          </p:cNvPr>
          <p:cNvSpPr/>
          <p:nvPr/>
        </p:nvSpPr>
        <p:spPr>
          <a:xfrm>
            <a:off x="4005072" y="3627186"/>
            <a:ext cx="62230" cy="370840"/>
          </a:xfrm>
          <a:custGeom>
            <a:avLst/>
            <a:gdLst/>
            <a:ahLst/>
            <a:cxnLst/>
            <a:rect l="l" t="t" r="r" b="b"/>
            <a:pathLst>
              <a:path w="62229" h="370839">
                <a:moveTo>
                  <a:pt x="61722" y="370331"/>
                </a:moveTo>
                <a:lnTo>
                  <a:pt x="37719" y="365474"/>
                </a:lnTo>
                <a:lnTo>
                  <a:pt x="18097" y="352234"/>
                </a:lnTo>
                <a:lnTo>
                  <a:pt x="4857" y="332613"/>
                </a:lnTo>
                <a:lnTo>
                  <a:pt x="0" y="308610"/>
                </a:lnTo>
                <a:lnTo>
                  <a:pt x="0" y="61722"/>
                </a:lnTo>
                <a:lnTo>
                  <a:pt x="4857" y="37719"/>
                </a:lnTo>
                <a:lnTo>
                  <a:pt x="18097" y="18097"/>
                </a:lnTo>
                <a:lnTo>
                  <a:pt x="37719" y="4857"/>
                </a:lnTo>
                <a:lnTo>
                  <a:pt x="61722" y="0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5" name="object 12">
            <a:extLst>
              <a:ext uri="{FF2B5EF4-FFF2-40B4-BE49-F238E27FC236}">
                <a16:creationId xmlns:a16="http://schemas.microsoft.com/office/drawing/2014/main" id="{701D1D84-B85C-4ED7-927F-26CBC49384DB}"/>
              </a:ext>
            </a:extLst>
          </p:cNvPr>
          <p:cNvSpPr/>
          <p:nvPr/>
        </p:nvSpPr>
        <p:spPr>
          <a:xfrm>
            <a:off x="5724907" y="3627186"/>
            <a:ext cx="62230" cy="370840"/>
          </a:xfrm>
          <a:custGeom>
            <a:avLst/>
            <a:gdLst/>
            <a:ahLst/>
            <a:cxnLst/>
            <a:rect l="l" t="t" r="r" b="b"/>
            <a:pathLst>
              <a:path w="62229" h="370839">
                <a:moveTo>
                  <a:pt x="0" y="0"/>
                </a:moveTo>
                <a:lnTo>
                  <a:pt x="24002" y="4857"/>
                </a:lnTo>
                <a:lnTo>
                  <a:pt x="43624" y="18097"/>
                </a:lnTo>
                <a:lnTo>
                  <a:pt x="56864" y="37719"/>
                </a:lnTo>
                <a:lnTo>
                  <a:pt x="61722" y="61722"/>
                </a:lnTo>
                <a:lnTo>
                  <a:pt x="61722" y="308610"/>
                </a:lnTo>
                <a:lnTo>
                  <a:pt x="56864" y="332613"/>
                </a:lnTo>
                <a:lnTo>
                  <a:pt x="43624" y="352234"/>
                </a:lnTo>
                <a:lnTo>
                  <a:pt x="24002" y="365474"/>
                </a:lnTo>
                <a:lnTo>
                  <a:pt x="0" y="370331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5C2BDDB8-3DBE-4F2D-97C0-95D3FF644ABA}"/>
              </a:ext>
            </a:extLst>
          </p:cNvPr>
          <p:cNvSpPr/>
          <p:nvPr/>
        </p:nvSpPr>
        <p:spPr>
          <a:xfrm>
            <a:off x="5046410" y="4076765"/>
            <a:ext cx="789954" cy="798830"/>
          </a:xfrm>
          <a:prstGeom prst="rect">
            <a:avLst/>
          </a:prstGeom>
          <a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7" name="object 14">
            <a:extLst>
              <a:ext uri="{FF2B5EF4-FFF2-40B4-BE49-F238E27FC236}">
                <a16:creationId xmlns:a16="http://schemas.microsoft.com/office/drawing/2014/main" id="{6D083423-E62D-4735-964E-9F42237CC4E4}"/>
              </a:ext>
            </a:extLst>
          </p:cNvPr>
          <p:cNvSpPr txBox="1"/>
          <p:nvPr/>
        </p:nvSpPr>
        <p:spPr>
          <a:xfrm>
            <a:off x="2260092" y="2156538"/>
            <a:ext cx="17760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chemeClr val="bg1"/>
                </a:solidFill>
                <a:latin typeface="Calibri"/>
                <a:cs typeface="Calibri"/>
              </a:rPr>
              <a:t>Hospital</a:t>
            </a:r>
            <a:r>
              <a:rPr sz="1800" spc="-4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admission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8" name="object 15">
            <a:extLst>
              <a:ext uri="{FF2B5EF4-FFF2-40B4-BE49-F238E27FC236}">
                <a16:creationId xmlns:a16="http://schemas.microsoft.com/office/drawing/2014/main" id="{0D6678CB-2A88-4396-8C2B-FE1D9DBEB08B}"/>
              </a:ext>
            </a:extLst>
          </p:cNvPr>
          <p:cNvSpPr/>
          <p:nvPr/>
        </p:nvSpPr>
        <p:spPr>
          <a:xfrm>
            <a:off x="3086609" y="2566430"/>
            <a:ext cx="476053" cy="1060755"/>
          </a:xfrm>
          <a:custGeom>
            <a:avLst/>
            <a:gdLst/>
            <a:ahLst/>
            <a:cxnLst/>
            <a:rect l="l" t="t" r="r" b="b"/>
            <a:pathLst>
              <a:path w="461010" h="1174750">
                <a:moveTo>
                  <a:pt x="406423" y="1098345"/>
                </a:moveTo>
                <a:lnTo>
                  <a:pt x="379349" y="1108455"/>
                </a:lnTo>
                <a:lnTo>
                  <a:pt x="450341" y="1174623"/>
                </a:lnTo>
                <a:lnTo>
                  <a:pt x="457028" y="1111885"/>
                </a:lnTo>
                <a:lnTo>
                  <a:pt x="411479" y="1111885"/>
                </a:lnTo>
                <a:lnTo>
                  <a:pt x="406423" y="1098345"/>
                </a:lnTo>
                <a:close/>
              </a:path>
              <a:path w="461010" h="1174750">
                <a:moveTo>
                  <a:pt x="433604" y="1088194"/>
                </a:moveTo>
                <a:lnTo>
                  <a:pt x="406423" y="1098345"/>
                </a:lnTo>
                <a:lnTo>
                  <a:pt x="411479" y="1111885"/>
                </a:lnTo>
                <a:lnTo>
                  <a:pt x="438658" y="1101725"/>
                </a:lnTo>
                <a:lnTo>
                  <a:pt x="433604" y="1088194"/>
                </a:lnTo>
                <a:close/>
              </a:path>
              <a:path w="461010" h="1174750">
                <a:moveTo>
                  <a:pt x="460628" y="1078102"/>
                </a:moveTo>
                <a:lnTo>
                  <a:pt x="433604" y="1088194"/>
                </a:lnTo>
                <a:lnTo>
                  <a:pt x="438658" y="1101725"/>
                </a:lnTo>
                <a:lnTo>
                  <a:pt x="411479" y="1111885"/>
                </a:lnTo>
                <a:lnTo>
                  <a:pt x="457028" y="1111885"/>
                </a:lnTo>
                <a:lnTo>
                  <a:pt x="460628" y="1078102"/>
                </a:lnTo>
                <a:close/>
              </a:path>
              <a:path w="461010" h="1174750">
                <a:moveTo>
                  <a:pt x="27177" y="0"/>
                </a:moveTo>
                <a:lnTo>
                  <a:pt x="0" y="10160"/>
                </a:lnTo>
                <a:lnTo>
                  <a:pt x="406423" y="1098345"/>
                </a:lnTo>
                <a:lnTo>
                  <a:pt x="433604" y="1088194"/>
                </a:lnTo>
                <a:lnTo>
                  <a:pt x="2717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9" name="object 16">
            <a:extLst>
              <a:ext uri="{FF2B5EF4-FFF2-40B4-BE49-F238E27FC236}">
                <a16:creationId xmlns:a16="http://schemas.microsoft.com/office/drawing/2014/main" id="{A9CBC4E7-FA64-43D1-A259-80CE77107FF8}"/>
              </a:ext>
            </a:extLst>
          </p:cNvPr>
          <p:cNvSpPr txBox="1"/>
          <p:nvPr/>
        </p:nvSpPr>
        <p:spPr>
          <a:xfrm>
            <a:off x="3681222" y="2694244"/>
            <a:ext cx="1671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chemeClr val="bg1"/>
                </a:solidFill>
                <a:latin typeface="Calibri"/>
                <a:cs typeface="Calibri"/>
              </a:rPr>
              <a:t>1st 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ICU</a:t>
            </a:r>
            <a:r>
              <a:rPr sz="1800" spc="-4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Calibri"/>
                <a:cs typeface="Calibri"/>
              </a:rPr>
              <a:t>admission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0" name="object 17">
            <a:extLst>
              <a:ext uri="{FF2B5EF4-FFF2-40B4-BE49-F238E27FC236}">
                <a16:creationId xmlns:a16="http://schemas.microsoft.com/office/drawing/2014/main" id="{D644FCD2-0BD4-4ED6-96AA-99EB09C19EA1}"/>
              </a:ext>
            </a:extLst>
          </p:cNvPr>
          <p:cNvSpPr/>
          <p:nvPr/>
        </p:nvSpPr>
        <p:spPr>
          <a:xfrm>
            <a:off x="4066795" y="3036636"/>
            <a:ext cx="469900" cy="567690"/>
          </a:xfrm>
          <a:custGeom>
            <a:avLst/>
            <a:gdLst/>
            <a:ahLst/>
            <a:cxnLst/>
            <a:rect l="l" t="t" r="r" b="b"/>
            <a:pathLst>
              <a:path w="469900" h="567689">
                <a:moveTo>
                  <a:pt x="21589" y="472948"/>
                </a:moveTo>
                <a:lnTo>
                  <a:pt x="0" y="567689"/>
                </a:lnTo>
                <a:lnTo>
                  <a:pt x="88646" y="528065"/>
                </a:lnTo>
                <a:lnTo>
                  <a:pt x="79993" y="520953"/>
                </a:lnTo>
                <a:lnTo>
                  <a:pt x="57150" y="520953"/>
                </a:lnTo>
                <a:lnTo>
                  <a:pt x="34671" y="502538"/>
                </a:lnTo>
                <a:lnTo>
                  <a:pt x="43904" y="491289"/>
                </a:lnTo>
                <a:lnTo>
                  <a:pt x="21589" y="472948"/>
                </a:lnTo>
                <a:close/>
              </a:path>
              <a:path w="469900" h="567689">
                <a:moveTo>
                  <a:pt x="43904" y="491289"/>
                </a:moveTo>
                <a:lnTo>
                  <a:pt x="34671" y="502538"/>
                </a:lnTo>
                <a:lnTo>
                  <a:pt x="57150" y="520953"/>
                </a:lnTo>
                <a:lnTo>
                  <a:pt x="66351" y="509740"/>
                </a:lnTo>
                <a:lnTo>
                  <a:pt x="43904" y="491289"/>
                </a:lnTo>
                <a:close/>
              </a:path>
              <a:path w="469900" h="567689">
                <a:moveTo>
                  <a:pt x="66351" y="509740"/>
                </a:moveTo>
                <a:lnTo>
                  <a:pt x="57150" y="520953"/>
                </a:lnTo>
                <a:lnTo>
                  <a:pt x="79993" y="520953"/>
                </a:lnTo>
                <a:lnTo>
                  <a:pt x="66351" y="509740"/>
                </a:lnTo>
                <a:close/>
              </a:path>
              <a:path w="469900" h="567689">
                <a:moveTo>
                  <a:pt x="447167" y="0"/>
                </a:moveTo>
                <a:lnTo>
                  <a:pt x="43904" y="491289"/>
                </a:lnTo>
                <a:lnTo>
                  <a:pt x="66351" y="509740"/>
                </a:lnTo>
                <a:lnTo>
                  <a:pt x="469646" y="18287"/>
                </a:lnTo>
                <a:lnTo>
                  <a:pt x="44716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51" name="object 18">
            <a:extLst>
              <a:ext uri="{FF2B5EF4-FFF2-40B4-BE49-F238E27FC236}">
                <a16:creationId xmlns:a16="http://schemas.microsoft.com/office/drawing/2014/main" id="{5F2F2E03-86A8-4303-9615-B395FF1FD3C4}"/>
              </a:ext>
            </a:extLst>
          </p:cNvPr>
          <p:cNvSpPr txBox="1"/>
          <p:nvPr/>
        </p:nvSpPr>
        <p:spPr>
          <a:xfrm>
            <a:off x="4945127" y="2324927"/>
            <a:ext cx="1618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chemeClr val="bg1"/>
                </a:solidFill>
                <a:latin typeface="Calibri"/>
                <a:cs typeface="Calibri"/>
              </a:rPr>
              <a:t>1st 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ICU</a:t>
            </a:r>
            <a:r>
              <a:rPr sz="1800" spc="-5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Calibri"/>
                <a:cs typeface="Calibri"/>
              </a:rPr>
              <a:t>discharge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2" name="object 19">
            <a:extLst>
              <a:ext uri="{FF2B5EF4-FFF2-40B4-BE49-F238E27FC236}">
                <a16:creationId xmlns:a16="http://schemas.microsoft.com/office/drawing/2014/main" id="{3BFA7EE1-FCFE-433C-95F8-1791AAC153AD}"/>
              </a:ext>
            </a:extLst>
          </p:cNvPr>
          <p:cNvSpPr/>
          <p:nvPr/>
        </p:nvSpPr>
        <p:spPr>
          <a:xfrm>
            <a:off x="5709539" y="2676337"/>
            <a:ext cx="93980" cy="951865"/>
          </a:xfrm>
          <a:custGeom>
            <a:avLst/>
            <a:gdLst/>
            <a:ahLst/>
            <a:cxnLst/>
            <a:rect l="l" t="t" r="r" b="b"/>
            <a:pathLst>
              <a:path w="93979" h="951864">
                <a:moveTo>
                  <a:pt x="0" y="862711"/>
                </a:moveTo>
                <a:lnTo>
                  <a:pt x="39750" y="951357"/>
                </a:lnTo>
                <a:lnTo>
                  <a:pt x="79376" y="879601"/>
                </a:lnTo>
                <a:lnTo>
                  <a:pt x="57276" y="879601"/>
                </a:lnTo>
                <a:lnTo>
                  <a:pt x="28320" y="878332"/>
                </a:lnTo>
                <a:lnTo>
                  <a:pt x="28924" y="863896"/>
                </a:lnTo>
                <a:lnTo>
                  <a:pt x="0" y="862711"/>
                </a:lnTo>
                <a:close/>
              </a:path>
              <a:path w="93979" h="951864">
                <a:moveTo>
                  <a:pt x="28924" y="863896"/>
                </a:moveTo>
                <a:lnTo>
                  <a:pt x="28320" y="878332"/>
                </a:lnTo>
                <a:lnTo>
                  <a:pt x="57276" y="879601"/>
                </a:lnTo>
                <a:lnTo>
                  <a:pt x="57883" y="865083"/>
                </a:lnTo>
                <a:lnTo>
                  <a:pt x="28924" y="863896"/>
                </a:lnTo>
                <a:close/>
              </a:path>
              <a:path w="93979" h="951864">
                <a:moveTo>
                  <a:pt x="57883" y="865083"/>
                </a:moveTo>
                <a:lnTo>
                  <a:pt x="57276" y="879601"/>
                </a:lnTo>
                <a:lnTo>
                  <a:pt x="79376" y="879601"/>
                </a:lnTo>
                <a:lnTo>
                  <a:pt x="86740" y="866266"/>
                </a:lnTo>
                <a:lnTo>
                  <a:pt x="57883" y="865083"/>
                </a:lnTo>
                <a:close/>
              </a:path>
              <a:path w="93979" h="951864">
                <a:moveTo>
                  <a:pt x="65024" y="0"/>
                </a:moveTo>
                <a:lnTo>
                  <a:pt x="28924" y="863896"/>
                </a:lnTo>
                <a:lnTo>
                  <a:pt x="57883" y="865083"/>
                </a:lnTo>
                <a:lnTo>
                  <a:pt x="93979" y="1270"/>
                </a:lnTo>
                <a:lnTo>
                  <a:pt x="6502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53" name="object 20">
            <a:extLst>
              <a:ext uri="{FF2B5EF4-FFF2-40B4-BE49-F238E27FC236}">
                <a16:creationId xmlns:a16="http://schemas.microsoft.com/office/drawing/2014/main" id="{A392A3DC-782F-4B12-BA13-DF7FAEE86553}"/>
              </a:ext>
            </a:extLst>
          </p:cNvPr>
          <p:cNvSpPr txBox="1"/>
          <p:nvPr/>
        </p:nvSpPr>
        <p:spPr>
          <a:xfrm>
            <a:off x="6243956" y="2808036"/>
            <a:ext cx="1750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2nd ICU</a:t>
            </a:r>
            <a:r>
              <a:rPr sz="1800" spc="-7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admission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4" name="object 21">
            <a:extLst>
              <a:ext uri="{FF2B5EF4-FFF2-40B4-BE49-F238E27FC236}">
                <a16:creationId xmlns:a16="http://schemas.microsoft.com/office/drawing/2014/main" id="{B6B87D5F-B722-4319-87EF-30ECA0376B5A}"/>
              </a:ext>
            </a:extLst>
          </p:cNvPr>
          <p:cNvSpPr/>
          <p:nvPr/>
        </p:nvSpPr>
        <p:spPr>
          <a:xfrm>
            <a:off x="7060947" y="3157159"/>
            <a:ext cx="125095" cy="415290"/>
          </a:xfrm>
          <a:custGeom>
            <a:avLst/>
            <a:gdLst/>
            <a:ahLst/>
            <a:cxnLst/>
            <a:rect l="l" t="t" r="r" b="b"/>
            <a:pathLst>
              <a:path w="125095" h="415289">
                <a:moveTo>
                  <a:pt x="0" y="321182"/>
                </a:moveTo>
                <a:lnTo>
                  <a:pt x="24892" y="415036"/>
                </a:lnTo>
                <a:lnTo>
                  <a:pt x="78568" y="347090"/>
                </a:lnTo>
                <a:lnTo>
                  <a:pt x="53848" y="347090"/>
                </a:lnTo>
                <a:lnTo>
                  <a:pt x="25400" y="341249"/>
                </a:lnTo>
                <a:lnTo>
                  <a:pt x="28350" y="327064"/>
                </a:lnTo>
                <a:lnTo>
                  <a:pt x="0" y="321182"/>
                </a:lnTo>
                <a:close/>
              </a:path>
              <a:path w="125095" h="415289">
                <a:moveTo>
                  <a:pt x="28350" y="327064"/>
                </a:moveTo>
                <a:lnTo>
                  <a:pt x="25400" y="341249"/>
                </a:lnTo>
                <a:lnTo>
                  <a:pt x="53848" y="347090"/>
                </a:lnTo>
                <a:lnTo>
                  <a:pt x="56781" y="332963"/>
                </a:lnTo>
                <a:lnTo>
                  <a:pt x="28350" y="327064"/>
                </a:lnTo>
                <a:close/>
              </a:path>
              <a:path w="125095" h="415289">
                <a:moveTo>
                  <a:pt x="56781" y="332963"/>
                </a:moveTo>
                <a:lnTo>
                  <a:pt x="53848" y="347090"/>
                </a:lnTo>
                <a:lnTo>
                  <a:pt x="78568" y="347090"/>
                </a:lnTo>
                <a:lnTo>
                  <a:pt x="85090" y="338836"/>
                </a:lnTo>
                <a:lnTo>
                  <a:pt x="56781" y="332963"/>
                </a:lnTo>
                <a:close/>
              </a:path>
              <a:path w="125095" h="415289">
                <a:moveTo>
                  <a:pt x="96393" y="0"/>
                </a:moveTo>
                <a:lnTo>
                  <a:pt x="28350" y="327064"/>
                </a:lnTo>
                <a:lnTo>
                  <a:pt x="56781" y="332963"/>
                </a:lnTo>
                <a:lnTo>
                  <a:pt x="124714" y="5841"/>
                </a:lnTo>
                <a:lnTo>
                  <a:pt x="96393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55" name="object 22">
            <a:extLst>
              <a:ext uri="{FF2B5EF4-FFF2-40B4-BE49-F238E27FC236}">
                <a16:creationId xmlns:a16="http://schemas.microsoft.com/office/drawing/2014/main" id="{E4401247-CB63-4035-A274-CD2FA303BEA0}"/>
              </a:ext>
            </a:extLst>
          </p:cNvPr>
          <p:cNvSpPr/>
          <p:nvPr/>
        </p:nvSpPr>
        <p:spPr>
          <a:xfrm>
            <a:off x="7086600" y="3627186"/>
            <a:ext cx="1783080" cy="370840"/>
          </a:xfrm>
          <a:custGeom>
            <a:avLst/>
            <a:gdLst/>
            <a:ahLst/>
            <a:cxnLst/>
            <a:rect l="l" t="t" r="r" b="b"/>
            <a:pathLst>
              <a:path w="1783079" h="370839">
                <a:moveTo>
                  <a:pt x="1721358" y="0"/>
                </a:moveTo>
                <a:lnTo>
                  <a:pt x="61722" y="0"/>
                </a:lnTo>
                <a:lnTo>
                  <a:pt x="37719" y="4857"/>
                </a:lnTo>
                <a:lnTo>
                  <a:pt x="18097" y="18097"/>
                </a:lnTo>
                <a:lnTo>
                  <a:pt x="4857" y="37719"/>
                </a:lnTo>
                <a:lnTo>
                  <a:pt x="0" y="61722"/>
                </a:lnTo>
                <a:lnTo>
                  <a:pt x="0" y="308610"/>
                </a:lnTo>
                <a:lnTo>
                  <a:pt x="4857" y="332613"/>
                </a:lnTo>
                <a:lnTo>
                  <a:pt x="18097" y="352234"/>
                </a:lnTo>
                <a:lnTo>
                  <a:pt x="37719" y="365474"/>
                </a:lnTo>
                <a:lnTo>
                  <a:pt x="61722" y="370331"/>
                </a:lnTo>
                <a:lnTo>
                  <a:pt x="1721358" y="370331"/>
                </a:lnTo>
                <a:lnTo>
                  <a:pt x="1745360" y="365474"/>
                </a:lnTo>
                <a:lnTo>
                  <a:pt x="1764982" y="352234"/>
                </a:lnTo>
                <a:lnTo>
                  <a:pt x="1778222" y="332613"/>
                </a:lnTo>
                <a:lnTo>
                  <a:pt x="1783080" y="308610"/>
                </a:lnTo>
                <a:lnTo>
                  <a:pt x="1783080" y="61722"/>
                </a:lnTo>
                <a:lnTo>
                  <a:pt x="1778222" y="37719"/>
                </a:lnTo>
                <a:lnTo>
                  <a:pt x="1764982" y="18097"/>
                </a:lnTo>
                <a:lnTo>
                  <a:pt x="1745361" y="4857"/>
                </a:lnTo>
                <a:lnTo>
                  <a:pt x="1721358" y="0"/>
                </a:lnTo>
                <a:close/>
              </a:path>
            </a:pathLst>
          </a:custGeom>
          <a:solidFill>
            <a:srgbClr val="FF0000">
              <a:alpha val="25097"/>
            </a:srgbClr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56" name="object 23">
            <a:extLst>
              <a:ext uri="{FF2B5EF4-FFF2-40B4-BE49-F238E27FC236}">
                <a16:creationId xmlns:a16="http://schemas.microsoft.com/office/drawing/2014/main" id="{1876E318-76FB-471A-B14E-FDAF748D6402}"/>
              </a:ext>
            </a:extLst>
          </p:cNvPr>
          <p:cNvSpPr/>
          <p:nvPr/>
        </p:nvSpPr>
        <p:spPr>
          <a:xfrm>
            <a:off x="7086600" y="3627186"/>
            <a:ext cx="62230" cy="370840"/>
          </a:xfrm>
          <a:custGeom>
            <a:avLst/>
            <a:gdLst/>
            <a:ahLst/>
            <a:cxnLst/>
            <a:rect l="l" t="t" r="r" b="b"/>
            <a:pathLst>
              <a:path w="62229" h="370839">
                <a:moveTo>
                  <a:pt x="61722" y="370331"/>
                </a:moveTo>
                <a:lnTo>
                  <a:pt x="37719" y="365474"/>
                </a:lnTo>
                <a:lnTo>
                  <a:pt x="18097" y="352234"/>
                </a:lnTo>
                <a:lnTo>
                  <a:pt x="4857" y="332613"/>
                </a:lnTo>
                <a:lnTo>
                  <a:pt x="0" y="308610"/>
                </a:lnTo>
                <a:lnTo>
                  <a:pt x="0" y="61722"/>
                </a:lnTo>
                <a:lnTo>
                  <a:pt x="4857" y="37719"/>
                </a:lnTo>
                <a:lnTo>
                  <a:pt x="18097" y="18097"/>
                </a:lnTo>
                <a:lnTo>
                  <a:pt x="37719" y="4857"/>
                </a:lnTo>
                <a:lnTo>
                  <a:pt x="61722" y="0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57" name="object 24">
            <a:extLst>
              <a:ext uri="{FF2B5EF4-FFF2-40B4-BE49-F238E27FC236}">
                <a16:creationId xmlns:a16="http://schemas.microsoft.com/office/drawing/2014/main" id="{9F70422F-ECD1-4E6F-A14D-4F123344F6C2}"/>
              </a:ext>
            </a:extLst>
          </p:cNvPr>
          <p:cNvSpPr/>
          <p:nvPr/>
        </p:nvSpPr>
        <p:spPr>
          <a:xfrm>
            <a:off x="8807959" y="3627186"/>
            <a:ext cx="62230" cy="370840"/>
          </a:xfrm>
          <a:custGeom>
            <a:avLst/>
            <a:gdLst/>
            <a:ahLst/>
            <a:cxnLst/>
            <a:rect l="l" t="t" r="r" b="b"/>
            <a:pathLst>
              <a:path w="62229" h="370839">
                <a:moveTo>
                  <a:pt x="0" y="0"/>
                </a:moveTo>
                <a:lnTo>
                  <a:pt x="24002" y="4857"/>
                </a:lnTo>
                <a:lnTo>
                  <a:pt x="43624" y="18097"/>
                </a:lnTo>
                <a:lnTo>
                  <a:pt x="56864" y="37719"/>
                </a:lnTo>
                <a:lnTo>
                  <a:pt x="61722" y="61722"/>
                </a:lnTo>
                <a:lnTo>
                  <a:pt x="61722" y="308610"/>
                </a:lnTo>
                <a:lnTo>
                  <a:pt x="56864" y="332613"/>
                </a:lnTo>
                <a:lnTo>
                  <a:pt x="43624" y="352234"/>
                </a:lnTo>
                <a:lnTo>
                  <a:pt x="24002" y="365474"/>
                </a:lnTo>
                <a:lnTo>
                  <a:pt x="0" y="370331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58" name="object 25">
            <a:extLst>
              <a:ext uri="{FF2B5EF4-FFF2-40B4-BE49-F238E27FC236}">
                <a16:creationId xmlns:a16="http://schemas.microsoft.com/office/drawing/2014/main" id="{132CEC48-C8DC-40F5-95AB-BFC5F2809536}"/>
              </a:ext>
            </a:extLst>
          </p:cNvPr>
          <p:cNvSpPr/>
          <p:nvPr/>
        </p:nvSpPr>
        <p:spPr>
          <a:xfrm>
            <a:off x="8128700" y="4053144"/>
            <a:ext cx="1445640" cy="822452"/>
          </a:xfrm>
          <a:prstGeom prst="rect">
            <a:avLst/>
          </a:prstGeom>
          <a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59" name="object 26">
            <a:extLst>
              <a:ext uri="{FF2B5EF4-FFF2-40B4-BE49-F238E27FC236}">
                <a16:creationId xmlns:a16="http://schemas.microsoft.com/office/drawing/2014/main" id="{C1E8A62C-7070-4EC0-B67B-F3C8FF54BFF9}"/>
              </a:ext>
            </a:extLst>
          </p:cNvPr>
          <p:cNvSpPr txBox="1"/>
          <p:nvPr/>
        </p:nvSpPr>
        <p:spPr>
          <a:xfrm>
            <a:off x="6922136" y="2144714"/>
            <a:ext cx="16979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2nd ICU</a:t>
            </a:r>
            <a:r>
              <a:rPr sz="1800" spc="-5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Calibri"/>
                <a:cs typeface="Calibri"/>
              </a:rPr>
              <a:t>discharge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0" name="object 27">
            <a:extLst>
              <a:ext uri="{FF2B5EF4-FFF2-40B4-BE49-F238E27FC236}">
                <a16:creationId xmlns:a16="http://schemas.microsoft.com/office/drawing/2014/main" id="{770D86D7-68D5-4627-8808-0FB3A4E7BBCB}"/>
              </a:ext>
            </a:extLst>
          </p:cNvPr>
          <p:cNvSpPr/>
          <p:nvPr/>
        </p:nvSpPr>
        <p:spPr>
          <a:xfrm>
            <a:off x="7838313" y="2487741"/>
            <a:ext cx="948690" cy="1108710"/>
          </a:xfrm>
          <a:custGeom>
            <a:avLst/>
            <a:gdLst/>
            <a:ahLst/>
            <a:cxnLst/>
            <a:rect l="l" t="t" r="r" b="b"/>
            <a:pathLst>
              <a:path w="948690" h="1108710">
                <a:moveTo>
                  <a:pt x="881129" y="1051974"/>
                </a:moveTo>
                <a:lnTo>
                  <a:pt x="859154" y="1070737"/>
                </a:lnTo>
                <a:lnTo>
                  <a:pt x="948562" y="1108583"/>
                </a:lnTo>
                <a:lnTo>
                  <a:pt x="937256" y="1062990"/>
                </a:lnTo>
                <a:lnTo>
                  <a:pt x="890524" y="1062990"/>
                </a:lnTo>
                <a:lnTo>
                  <a:pt x="881129" y="1051974"/>
                </a:lnTo>
                <a:close/>
              </a:path>
              <a:path w="948690" h="1108710">
                <a:moveTo>
                  <a:pt x="903191" y="1033136"/>
                </a:moveTo>
                <a:lnTo>
                  <a:pt x="881129" y="1051974"/>
                </a:lnTo>
                <a:lnTo>
                  <a:pt x="890524" y="1062990"/>
                </a:lnTo>
                <a:lnTo>
                  <a:pt x="912622" y="1044194"/>
                </a:lnTo>
                <a:lnTo>
                  <a:pt x="903191" y="1033136"/>
                </a:lnTo>
                <a:close/>
              </a:path>
              <a:path w="948690" h="1108710">
                <a:moveTo>
                  <a:pt x="925195" y="1014349"/>
                </a:moveTo>
                <a:lnTo>
                  <a:pt x="903191" y="1033136"/>
                </a:lnTo>
                <a:lnTo>
                  <a:pt x="912622" y="1044194"/>
                </a:lnTo>
                <a:lnTo>
                  <a:pt x="890524" y="1062990"/>
                </a:lnTo>
                <a:lnTo>
                  <a:pt x="937256" y="1062990"/>
                </a:lnTo>
                <a:lnTo>
                  <a:pt x="925195" y="1014349"/>
                </a:lnTo>
                <a:close/>
              </a:path>
              <a:path w="948690" h="1108710">
                <a:moveTo>
                  <a:pt x="22098" y="0"/>
                </a:moveTo>
                <a:lnTo>
                  <a:pt x="0" y="18796"/>
                </a:lnTo>
                <a:lnTo>
                  <a:pt x="881129" y="1051974"/>
                </a:lnTo>
                <a:lnTo>
                  <a:pt x="903191" y="1033136"/>
                </a:lnTo>
                <a:lnTo>
                  <a:pt x="2209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61" name="object 28">
            <a:extLst>
              <a:ext uri="{FF2B5EF4-FFF2-40B4-BE49-F238E27FC236}">
                <a16:creationId xmlns:a16="http://schemas.microsoft.com/office/drawing/2014/main" id="{EA48852A-1CA3-4D05-ABD6-AC01C0754052}"/>
              </a:ext>
            </a:extLst>
          </p:cNvPr>
          <p:cNvSpPr txBox="1"/>
          <p:nvPr/>
        </p:nvSpPr>
        <p:spPr>
          <a:xfrm>
            <a:off x="8851520" y="2506791"/>
            <a:ext cx="17233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chemeClr val="bg1"/>
                </a:solidFill>
                <a:latin typeface="Calibri"/>
                <a:cs typeface="Calibri"/>
              </a:rPr>
              <a:t>Hospital</a:t>
            </a:r>
            <a:r>
              <a:rPr sz="18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Calibri"/>
                <a:cs typeface="Calibri"/>
              </a:rPr>
              <a:t>discharge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2" name="object 29">
            <a:extLst>
              <a:ext uri="{FF2B5EF4-FFF2-40B4-BE49-F238E27FC236}">
                <a16:creationId xmlns:a16="http://schemas.microsoft.com/office/drawing/2014/main" id="{A96A9187-100C-4365-9449-08E444907602}"/>
              </a:ext>
            </a:extLst>
          </p:cNvPr>
          <p:cNvSpPr/>
          <p:nvPr/>
        </p:nvSpPr>
        <p:spPr>
          <a:xfrm>
            <a:off x="9513062" y="2853883"/>
            <a:ext cx="279400" cy="773430"/>
          </a:xfrm>
          <a:custGeom>
            <a:avLst/>
            <a:gdLst/>
            <a:ahLst/>
            <a:cxnLst/>
            <a:rect l="l" t="t" r="r" b="b"/>
            <a:pathLst>
              <a:path w="279400" h="773429">
                <a:moveTo>
                  <a:pt x="0" y="677163"/>
                </a:moveTo>
                <a:lnTo>
                  <a:pt x="14224" y="773302"/>
                </a:lnTo>
                <a:lnTo>
                  <a:pt x="77902" y="708913"/>
                </a:lnTo>
                <a:lnTo>
                  <a:pt x="50546" y="708913"/>
                </a:lnTo>
                <a:lnTo>
                  <a:pt x="22986" y="699897"/>
                </a:lnTo>
                <a:lnTo>
                  <a:pt x="27476" y="686167"/>
                </a:lnTo>
                <a:lnTo>
                  <a:pt x="0" y="677163"/>
                </a:lnTo>
                <a:close/>
              </a:path>
              <a:path w="279400" h="773429">
                <a:moveTo>
                  <a:pt x="27476" y="686167"/>
                </a:moveTo>
                <a:lnTo>
                  <a:pt x="22986" y="699897"/>
                </a:lnTo>
                <a:lnTo>
                  <a:pt x="50546" y="708913"/>
                </a:lnTo>
                <a:lnTo>
                  <a:pt x="55030" y="695197"/>
                </a:lnTo>
                <a:lnTo>
                  <a:pt x="27476" y="686167"/>
                </a:lnTo>
                <a:close/>
              </a:path>
              <a:path w="279400" h="773429">
                <a:moveTo>
                  <a:pt x="55030" y="695197"/>
                </a:moveTo>
                <a:lnTo>
                  <a:pt x="50546" y="708913"/>
                </a:lnTo>
                <a:lnTo>
                  <a:pt x="77902" y="708913"/>
                </a:lnTo>
                <a:lnTo>
                  <a:pt x="82550" y="704214"/>
                </a:lnTo>
                <a:lnTo>
                  <a:pt x="55030" y="695197"/>
                </a:lnTo>
                <a:close/>
              </a:path>
              <a:path w="279400" h="773429">
                <a:moveTo>
                  <a:pt x="251840" y="0"/>
                </a:moveTo>
                <a:lnTo>
                  <a:pt x="27476" y="686167"/>
                </a:lnTo>
                <a:lnTo>
                  <a:pt x="55030" y="695197"/>
                </a:lnTo>
                <a:lnTo>
                  <a:pt x="279400" y="8889"/>
                </a:lnTo>
                <a:lnTo>
                  <a:pt x="25184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858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17</a:t>
            </a:fld>
            <a:endParaRPr lang="en-US" altLang="ko-KR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6D706887-4CC2-4220-A2E4-FB29569D37AB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EHR – Addmision patterns</a:t>
            </a:r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64837272-FC01-4F95-BF1D-BD0AAE1CC32E}"/>
              </a:ext>
            </a:extLst>
          </p:cNvPr>
          <p:cNvSpPr/>
          <p:nvPr/>
        </p:nvSpPr>
        <p:spPr>
          <a:xfrm>
            <a:off x="2443480" y="2819400"/>
            <a:ext cx="7305040" cy="86995"/>
          </a:xfrm>
          <a:custGeom>
            <a:avLst/>
            <a:gdLst/>
            <a:ahLst/>
            <a:cxnLst/>
            <a:rect l="l" t="t" r="r" b="b"/>
            <a:pathLst>
              <a:path w="7305040" h="86995">
                <a:moveTo>
                  <a:pt x="7217663" y="0"/>
                </a:moveTo>
                <a:lnTo>
                  <a:pt x="7217663" y="86868"/>
                </a:lnTo>
                <a:lnTo>
                  <a:pt x="7275575" y="57912"/>
                </a:lnTo>
                <a:lnTo>
                  <a:pt x="7232142" y="57912"/>
                </a:lnTo>
                <a:lnTo>
                  <a:pt x="7232142" y="28956"/>
                </a:lnTo>
                <a:lnTo>
                  <a:pt x="7275576" y="28956"/>
                </a:lnTo>
                <a:lnTo>
                  <a:pt x="7217663" y="0"/>
                </a:lnTo>
                <a:close/>
              </a:path>
              <a:path w="7305040" h="86995">
                <a:moveTo>
                  <a:pt x="7217663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7217663" y="57912"/>
                </a:lnTo>
                <a:lnTo>
                  <a:pt x="7217663" y="28956"/>
                </a:lnTo>
                <a:close/>
              </a:path>
              <a:path w="7305040" h="86995">
                <a:moveTo>
                  <a:pt x="7275576" y="28956"/>
                </a:moveTo>
                <a:lnTo>
                  <a:pt x="7232142" y="28956"/>
                </a:lnTo>
                <a:lnTo>
                  <a:pt x="7232142" y="57912"/>
                </a:lnTo>
                <a:lnTo>
                  <a:pt x="7275575" y="57912"/>
                </a:lnTo>
                <a:lnTo>
                  <a:pt x="7304532" y="43434"/>
                </a:lnTo>
                <a:lnTo>
                  <a:pt x="7275576" y="28956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7" name="object 4">
            <a:extLst>
              <a:ext uri="{FF2B5EF4-FFF2-40B4-BE49-F238E27FC236}">
                <a16:creationId xmlns:a16="http://schemas.microsoft.com/office/drawing/2014/main" id="{0D383A9E-32FE-40F4-98F3-70EE0E3C08C4}"/>
              </a:ext>
            </a:extLst>
          </p:cNvPr>
          <p:cNvSpPr txBox="1"/>
          <p:nvPr/>
        </p:nvSpPr>
        <p:spPr>
          <a:xfrm>
            <a:off x="1160526" y="2695449"/>
            <a:ext cx="852169" cy="299720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chemeClr val="bg1"/>
                </a:solidFill>
                <a:latin typeface="Calibri"/>
                <a:cs typeface="Calibri"/>
              </a:rPr>
              <a:t>Patient</a:t>
            </a:r>
            <a:r>
              <a:rPr sz="1800" spc="-5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3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8" name="object 5">
            <a:extLst>
              <a:ext uri="{FF2B5EF4-FFF2-40B4-BE49-F238E27FC236}">
                <a16:creationId xmlns:a16="http://schemas.microsoft.com/office/drawing/2014/main" id="{7CBBC703-6E29-44E6-B8D1-B7CBBBCEA6F6}"/>
              </a:ext>
            </a:extLst>
          </p:cNvPr>
          <p:cNvSpPr/>
          <p:nvPr/>
        </p:nvSpPr>
        <p:spPr>
          <a:xfrm>
            <a:off x="2791714" y="2676145"/>
            <a:ext cx="2414270" cy="370840"/>
          </a:xfrm>
          <a:custGeom>
            <a:avLst/>
            <a:gdLst/>
            <a:ahLst/>
            <a:cxnLst/>
            <a:rect l="l" t="t" r="r" b="b"/>
            <a:pathLst>
              <a:path w="2414270" h="370839">
                <a:moveTo>
                  <a:pt x="2352294" y="0"/>
                </a:moveTo>
                <a:lnTo>
                  <a:pt x="61722" y="0"/>
                </a:lnTo>
                <a:lnTo>
                  <a:pt x="37718" y="4857"/>
                </a:lnTo>
                <a:lnTo>
                  <a:pt x="18097" y="18097"/>
                </a:lnTo>
                <a:lnTo>
                  <a:pt x="4857" y="37719"/>
                </a:lnTo>
                <a:lnTo>
                  <a:pt x="0" y="61722"/>
                </a:lnTo>
                <a:lnTo>
                  <a:pt x="0" y="308610"/>
                </a:lnTo>
                <a:lnTo>
                  <a:pt x="4857" y="332613"/>
                </a:lnTo>
                <a:lnTo>
                  <a:pt x="18097" y="352234"/>
                </a:lnTo>
                <a:lnTo>
                  <a:pt x="37718" y="365474"/>
                </a:lnTo>
                <a:lnTo>
                  <a:pt x="61722" y="370331"/>
                </a:lnTo>
                <a:lnTo>
                  <a:pt x="2352294" y="370331"/>
                </a:lnTo>
                <a:lnTo>
                  <a:pt x="2376296" y="365474"/>
                </a:lnTo>
                <a:lnTo>
                  <a:pt x="2395918" y="352234"/>
                </a:lnTo>
                <a:lnTo>
                  <a:pt x="2409158" y="332613"/>
                </a:lnTo>
                <a:lnTo>
                  <a:pt x="2414016" y="308610"/>
                </a:lnTo>
                <a:lnTo>
                  <a:pt x="2414016" y="61722"/>
                </a:lnTo>
                <a:lnTo>
                  <a:pt x="2409158" y="37719"/>
                </a:lnTo>
                <a:lnTo>
                  <a:pt x="2395918" y="18097"/>
                </a:lnTo>
                <a:lnTo>
                  <a:pt x="2376297" y="4857"/>
                </a:lnTo>
                <a:lnTo>
                  <a:pt x="2352294" y="0"/>
                </a:lnTo>
                <a:close/>
              </a:path>
            </a:pathLst>
          </a:custGeom>
          <a:solidFill>
            <a:srgbClr val="4471C4">
              <a:alpha val="25097"/>
            </a:srgbClr>
          </a:solidFill>
          <a:ln>
            <a:noFill/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9" name="object 6">
            <a:extLst>
              <a:ext uri="{FF2B5EF4-FFF2-40B4-BE49-F238E27FC236}">
                <a16:creationId xmlns:a16="http://schemas.microsoft.com/office/drawing/2014/main" id="{C8263580-2875-4AFF-B200-1D2E51CB8907}"/>
              </a:ext>
            </a:extLst>
          </p:cNvPr>
          <p:cNvSpPr/>
          <p:nvPr/>
        </p:nvSpPr>
        <p:spPr>
          <a:xfrm>
            <a:off x="2791714" y="2676145"/>
            <a:ext cx="62230" cy="370840"/>
          </a:xfrm>
          <a:custGeom>
            <a:avLst/>
            <a:gdLst/>
            <a:ahLst/>
            <a:cxnLst/>
            <a:rect l="l" t="t" r="r" b="b"/>
            <a:pathLst>
              <a:path w="62230" h="370839">
                <a:moveTo>
                  <a:pt x="61722" y="370331"/>
                </a:moveTo>
                <a:lnTo>
                  <a:pt x="37718" y="365474"/>
                </a:lnTo>
                <a:lnTo>
                  <a:pt x="18097" y="352234"/>
                </a:lnTo>
                <a:lnTo>
                  <a:pt x="4857" y="332613"/>
                </a:lnTo>
                <a:lnTo>
                  <a:pt x="0" y="308610"/>
                </a:lnTo>
                <a:lnTo>
                  <a:pt x="0" y="61722"/>
                </a:lnTo>
                <a:lnTo>
                  <a:pt x="4857" y="37719"/>
                </a:lnTo>
                <a:lnTo>
                  <a:pt x="18097" y="18097"/>
                </a:lnTo>
                <a:lnTo>
                  <a:pt x="37718" y="4857"/>
                </a:lnTo>
                <a:lnTo>
                  <a:pt x="61722" y="0"/>
                </a:lnTo>
              </a:path>
            </a:pathLst>
          </a:custGeom>
          <a:ln w="6096">
            <a:noFill/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0" name="object 7">
            <a:extLst>
              <a:ext uri="{FF2B5EF4-FFF2-40B4-BE49-F238E27FC236}">
                <a16:creationId xmlns:a16="http://schemas.microsoft.com/office/drawing/2014/main" id="{F2E966ED-D6EF-424F-B167-8C8ABE39006F}"/>
              </a:ext>
            </a:extLst>
          </p:cNvPr>
          <p:cNvSpPr/>
          <p:nvPr/>
        </p:nvSpPr>
        <p:spPr>
          <a:xfrm>
            <a:off x="5144008" y="2676145"/>
            <a:ext cx="62230" cy="370840"/>
          </a:xfrm>
          <a:custGeom>
            <a:avLst/>
            <a:gdLst/>
            <a:ahLst/>
            <a:cxnLst/>
            <a:rect l="l" t="t" r="r" b="b"/>
            <a:pathLst>
              <a:path w="62229" h="370839">
                <a:moveTo>
                  <a:pt x="0" y="0"/>
                </a:moveTo>
                <a:lnTo>
                  <a:pt x="24002" y="4857"/>
                </a:lnTo>
                <a:lnTo>
                  <a:pt x="43624" y="18097"/>
                </a:lnTo>
                <a:lnTo>
                  <a:pt x="56864" y="37719"/>
                </a:lnTo>
                <a:lnTo>
                  <a:pt x="61722" y="61722"/>
                </a:lnTo>
                <a:lnTo>
                  <a:pt x="61722" y="308610"/>
                </a:lnTo>
                <a:lnTo>
                  <a:pt x="56864" y="332613"/>
                </a:lnTo>
                <a:lnTo>
                  <a:pt x="43624" y="352234"/>
                </a:lnTo>
                <a:lnTo>
                  <a:pt x="24002" y="365474"/>
                </a:lnTo>
                <a:lnTo>
                  <a:pt x="0" y="370331"/>
                </a:lnTo>
              </a:path>
            </a:pathLst>
          </a:custGeom>
          <a:ln w="6096">
            <a:noFill/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1" name="object 8">
            <a:extLst>
              <a:ext uri="{FF2B5EF4-FFF2-40B4-BE49-F238E27FC236}">
                <a16:creationId xmlns:a16="http://schemas.microsoft.com/office/drawing/2014/main" id="{E3ADFDC2-66BD-415F-95B8-885E7CE703E9}"/>
              </a:ext>
            </a:extLst>
          </p:cNvPr>
          <p:cNvSpPr/>
          <p:nvPr/>
        </p:nvSpPr>
        <p:spPr>
          <a:xfrm>
            <a:off x="3137661" y="2676145"/>
            <a:ext cx="1562100" cy="370840"/>
          </a:xfrm>
          <a:custGeom>
            <a:avLst/>
            <a:gdLst/>
            <a:ahLst/>
            <a:cxnLst/>
            <a:rect l="l" t="t" r="r" b="b"/>
            <a:pathLst>
              <a:path w="1562100" h="370839">
                <a:moveTo>
                  <a:pt x="1500378" y="0"/>
                </a:moveTo>
                <a:lnTo>
                  <a:pt x="61722" y="0"/>
                </a:lnTo>
                <a:lnTo>
                  <a:pt x="37719" y="4857"/>
                </a:lnTo>
                <a:lnTo>
                  <a:pt x="18097" y="18097"/>
                </a:lnTo>
                <a:lnTo>
                  <a:pt x="4857" y="37719"/>
                </a:lnTo>
                <a:lnTo>
                  <a:pt x="0" y="61722"/>
                </a:lnTo>
                <a:lnTo>
                  <a:pt x="0" y="308610"/>
                </a:lnTo>
                <a:lnTo>
                  <a:pt x="4857" y="332613"/>
                </a:lnTo>
                <a:lnTo>
                  <a:pt x="18097" y="352234"/>
                </a:lnTo>
                <a:lnTo>
                  <a:pt x="37719" y="365474"/>
                </a:lnTo>
                <a:lnTo>
                  <a:pt x="61722" y="370331"/>
                </a:lnTo>
                <a:lnTo>
                  <a:pt x="1500378" y="370331"/>
                </a:lnTo>
                <a:lnTo>
                  <a:pt x="1524380" y="365474"/>
                </a:lnTo>
                <a:lnTo>
                  <a:pt x="1544002" y="352234"/>
                </a:lnTo>
                <a:lnTo>
                  <a:pt x="1557242" y="332613"/>
                </a:lnTo>
                <a:lnTo>
                  <a:pt x="1562100" y="308610"/>
                </a:lnTo>
                <a:lnTo>
                  <a:pt x="1562100" y="61722"/>
                </a:lnTo>
                <a:lnTo>
                  <a:pt x="1557242" y="37719"/>
                </a:lnTo>
                <a:lnTo>
                  <a:pt x="1544002" y="18097"/>
                </a:lnTo>
                <a:lnTo>
                  <a:pt x="1524381" y="4857"/>
                </a:lnTo>
                <a:lnTo>
                  <a:pt x="1500378" y="0"/>
                </a:lnTo>
                <a:close/>
              </a:path>
            </a:pathLst>
          </a:custGeom>
          <a:solidFill>
            <a:srgbClr val="FF0000">
              <a:alpha val="25097"/>
            </a:srgbClr>
          </a:solidFill>
          <a:ln>
            <a:noFill/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2" name="object 9">
            <a:extLst>
              <a:ext uri="{FF2B5EF4-FFF2-40B4-BE49-F238E27FC236}">
                <a16:creationId xmlns:a16="http://schemas.microsoft.com/office/drawing/2014/main" id="{D8E592B9-DB60-4732-BFFB-72365F196084}"/>
              </a:ext>
            </a:extLst>
          </p:cNvPr>
          <p:cNvSpPr/>
          <p:nvPr/>
        </p:nvSpPr>
        <p:spPr>
          <a:xfrm>
            <a:off x="3137661" y="2676145"/>
            <a:ext cx="62230" cy="370840"/>
          </a:xfrm>
          <a:custGeom>
            <a:avLst/>
            <a:gdLst/>
            <a:ahLst/>
            <a:cxnLst/>
            <a:rect l="l" t="t" r="r" b="b"/>
            <a:pathLst>
              <a:path w="62229" h="370839">
                <a:moveTo>
                  <a:pt x="61722" y="370331"/>
                </a:moveTo>
                <a:lnTo>
                  <a:pt x="37719" y="365474"/>
                </a:lnTo>
                <a:lnTo>
                  <a:pt x="18097" y="352234"/>
                </a:lnTo>
                <a:lnTo>
                  <a:pt x="4857" y="332613"/>
                </a:lnTo>
                <a:lnTo>
                  <a:pt x="0" y="308610"/>
                </a:lnTo>
                <a:lnTo>
                  <a:pt x="0" y="61722"/>
                </a:lnTo>
                <a:lnTo>
                  <a:pt x="4857" y="37719"/>
                </a:lnTo>
                <a:lnTo>
                  <a:pt x="18097" y="18097"/>
                </a:lnTo>
                <a:lnTo>
                  <a:pt x="37719" y="4857"/>
                </a:lnTo>
                <a:lnTo>
                  <a:pt x="61722" y="0"/>
                </a:lnTo>
              </a:path>
            </a:pathLst>
          </a:custGeom>
          <a:ln w="6096">
            <a:noFill/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3" name="object 10">
            <a:extLst>
              <a:ext uri="{FF2B5EF4-FFF2-40B4-BE49-F238E27FC236}">
                <a16:creationId xmlns:a16="http://schemas.microsoft.com/office/drawing/2014/main" id="{7D61A5B5-CB00-46FF-8F50-39C00029AB96}"/>
              </a:ext>
            </a:extLst>
          </p:cNvPr>
          <p:cNvSpPr/>
          <p:nvPr/>
        </p:nvSpPr>
        <p:spPr>
          <a:xfrm>
            <a:off x="4638040" y="2676145"/>
            <a:ext cx="62230" cy="370840"/>
          </a:xfrm>
          <a:custGeom>
            <a:avLst/>
            <a:gdLst/>
            <a:ahLst/>
            <a:cxnLst/>
            <a:rect l="l" t="t" r="r" b="b"/>
            <a:pathLst>
              <a:path w="62229" h="370839">
                <a:moveTo>
                  <a:pt x="0" y="0"/>
                </a:moveTo>
                <a:lnTo>
                  <a:pt x="24002" y="4857"/>
                </a:lnTo>
                <a:lnTo>
                  <a:pt x="43624" y="18097"/>
                </a:lnTo>
                <a:lnTo>
                  <a:pt x="56864" y="37719"/>
                </a:lnTo>
                <a:lnTo>
                  <a:pt x="61721" y="61722"/>
                </a:lnTo>
                <a:lnTo>
                  <a:pt x="61721" y="308610"/>
                </a:lnTo>
                <a:lnTo>
                  <a:pt x="56864" y="332613"/>
                </a:lnTo>
                <a:lnTo>
                  <a:pt x="43624" y="352234"/>
                </a:lnTo>
                <a:lnTo>
                  <a:pt x="24003" y="365474"/>
                </a:lnTo>
                <a:lnTo>
                  <a:pt x="0" y="370331"/>
                </a:lnTo>
              </a:path>
            </a:pathLst>
          </a:custGeom>
          <a:ln w="6096">
            <a:noFill/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4" name="object 11">
            <a:extLst>
              <a:ext uri="{FF2B5EF4-FFF2-40B4-BE49-F238E27FC236}">
                <a16:creationId xmlns:a16="http://schemas.microsoft.com/office/drawing/2014/main" id="{2D5D244C-D100-4F3E-B16C-D32DDDF1A221}"/>
              </a:ext>
            </a:extLst>
          </p:cNvPr>
          <p:cNvSpPr/>
          <p:nvPr/>
        </p:nvSpPr>
        <p:spPr>
          <a:xfrm>
            <a:off x="6685534" y="2676145"/>
            <a:ext cx="2620010" cy="370840"/>
          </a:xfrm>
          <a:custGeom>
            <a:avLst/>
            <a:gdLst/>
            <a:ahLst/>
            <a:cxnLst/>
            <a:rect l="l" t="t" r="r" b="b"/>
            <a:pathLst>
              <a:path w="2620009" h="370839">
                <a:moveTo>
                  <a:pt x="2558033" y="0"/>
                </a:moveTo>
                <a:lnTo>
                  <a:pt x="61722" y="0"/>
                </a:lnTo>
                <a:lnTo>
                  <a:pt x="37719" y="4857"/>
                </a:lnTo>
                <a:lnTo>
                  <a:pt x="18097" y="18097"/>
                </a:lnTo>
                <a:lnTo>
                  <a:pt x="4857" y="37719"/>
                </a:lnTo>
                <a:lnTo>
                  <a:pt x="0" y="61722"/>
                </a:lnTo>
                <a:lnTo>
                  <a:pt x="0" y="308610"/>
                </a:lnTo>
                <a:lnTo>
                  <a:pt x="4857" y="332613"/>
                </a:lnTo>
                <a:lnTo>
                  <a:pt x="18097" y="352234"/>
                </a:lnTo>
                <a:lnTo>
                  <a:pt x="37719" y="365474"/>
                </a:lnTo>
                <a:lnTo>
                  <a:pt x="61722" y="370331"/>
                </a:lnTo>
                <a:lnTo>
                  <a:pt x="2558033" y="370331"/>
                </a:lnTo>
                <a:lnTo>
                  <a:pt x="2582036" y="365474"/>
                </a:lnTo>
                <a:lnTo>
                  <a:pt x="2601658" y="352234"/>
                </a:lnTo>
                <a:lnTo>
                  <a:pt x="2614898" y="332613"/>
                </a:lnTo>
                <a:lnTo>
                  <a:pt x="2619755" y="308610"/>
                </a:lnTo>
                <a:lnTo>
                  <a:pt x="2619755" y="61722"/>
                </a:lnTo>
                <a:lnTo>
                  <a:pt x="2614898" y="37719"/>
                </a:lnTo>
                <a:lnTo>
                  <a:pt x="2601658" y="18097"/>
                </a:lnTo>
                <a:lnTo>
                  <a:pt x="2582036" y="4857"/>
                </a:lnTo>
                <a:lnTo>
                  <a:pt x="2558033" y="0"/>
                </a:lnTo>
                <a:close/>
              </a:path>
            </a:pathLst>
          </a:custGeom>
          <a:solidFill>
            <a:srgbClr val="4471C4">
              <a:alpha val="25097"/>
            </a:srgbClr>
          </a:solidFill>
          <a:ln>
            <a:noFill/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5" name="object 12">
            <a:extLst>
              <a:ext uri="{FF2B5EF4-FFF2-40B4-BE49-F238E27FC236}">
                <a16:creationId xmlns:a16="http://schemas.microsoft.com/office/drawing/2014/main" id="{309165CF-16D6-4775-87A1-F64B73ED42DB}"/>
              </a:ext>
            </a:extLst>
          </p:cNvPr>
          <p:cNvSpPr/>
          <p:nvPr/>
        </p:nvSpPr>
        <p:spPr>
          <a:xfrm>
            <a:off x="6685534" y="2676145"/>
            <a:ext cx="62230" cy="370840"/>
          </a:xfrm>
          <a:custGeom>
            <a:avLst/>
            <a:gdLst/>
            <a:ahLst/>
            <a:cxnLst/>
            <a:rect l="l" t="t" r="r" b="b"/>
            <a:pathLst>
              <a:path w="62229" h="370839">
                <a:moveTo>
                  <a:pt x="61722" y="370331"/>
                </a:moveTo>
                <a:lnTo>
                  <a:pt x="37719" y="365474"/>
                </a:lnTo>
                <a:lnTo>
                  <a:pt x="18097" y="352234"/>
                </a:lnTo>
                <a:lnTo>
                  <a:pt x="4857" y="332613"/>
                </a:lnTo>
                <a:lnTo>
                  <a:pt x="0" y="308610"/>
                </a:lnTo>
                <a:lnTo>
                  <a:pt x="0" y="61722"/>
                </a:lnTo>
                <a:lnTo>
                  <a:pt x="4857" y="37719"/>
                </a:lnTo>
                <a:lnTo>
                  <a:pt x="18097" y="18097"/>
                </a:lnTo>
                <a:lnTo>
                  <a:pt x="37719" y="4857"/>
                </a:lnTo>
                <a:lnTo>
                  <a:pt x="61722" y="0"/>
                </a:lnTo>
              </a:path>
            </a:pathLst>
          </a:custGeom>
          <a:ln w="6096">
            <a:noFill/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E280AA1B-4B77-46D6-9E72-AF3FF9E9DA9B}"/>
              </a:ext>
            </a:extLst>
          </p:cNvPr>
          <p:cNvSpPr/>
          <p:nvPr/>
        </p:nvSpPr>
        <p:spPr>
          <a:xfrm>
            <a:off x="9243567" y="2676145"/>
            <a:ext cx="62230" cy="370840"/>
          </a:xfrm>
          <a:custGeom>
            <a:avLst/>
            <a:gdLst/>
            <a:ahLst/>
            <a:cxnLst/>
            <a:rect l="l" t="t" r="r" b="b"/>
            <a:pathLst>
              <a:path w="62229" h="370839">
                <a:moveTo>
                  <a:pt x="0" y="0"/>
                </a:moveTo>
                <a:lnTo>
                  <a:pt x="24002" y="4857"/>
                </a:lnTo>
                <a:lnTo>
                  <a:pt x="43624" y="18097"/>
                </a:lnTo>
                <a:lnTo>
                  <a:pt x="56864" y="37719"/>
                </a:lnTo>
                <a:lnTo>
                  <a:pt x="61722" y="61722"/>
                </a:lnTo>
                <a:lnTo>
                  <a:pt x="61722" y="308610"/>
                </a:lnTo>
                <a:lnTo>
                  <a:pt x="56864" y="332613"/>
                </a:lnTo>
                <a:lnTo>
                  <a:pt x="43624" y="352234"/>
                </a:lnTo>
                <a:lnTo>
                  <a:pt x="24003" y="365474"/>
                </a:lnTo>
                <a:lnTo>
                  <a:pt x="0" y="370331"/>
                </a:lnTo>
              </a:path>
            </a:pathLst>
          </a:custGeom>
          <a:ln w="6096">
            <a:noFill/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7" name="object 14">
            <a:extLst>
              <a:ext uri="{FF2B5EF4-FFF2-40B4-BE49-F238E27FC236}">
                <a16:creationId xmlns:a16="http://schemas.microsoft.com/office/drawing/2014/main" id="{6FC1DD2D-BD22-4969-BFD2-214F493FBA52}"/>
              </a:ext>
            </a:extLst>
          </p:cNvPr>
          <p:cNvSpPr/>
          <p:nvPr/>
        </p:nvSpPr>
        <p:spPr>
          <a:xfrm>
            <a:off x="7237222" y="2676145"/>
            <a:ext cx="1562100" cy="370840"/>
          </a:xfrm>
          <a:custGeom>
            <a:avLst/>
            <a:gdLst/>
            <a:ahLst/>
            <a:cxnLst/>
            <a:rect l="l" t="t" r="r" b="b"/>
            <a:pathLst>
              <a:path w="1562100" h="370839">
                <a:moveTo>
                  <a:pt x="1500377" y="0"/>
                </a:moveTo>
                <a:lnTo>
                  <a:pt x="61721" y="0"/>
                </a:lnTo>
                <a:lnTo>
                  <a:pt x="37718" y="4857"/>
                </a:lnTo>
                <a:lnTo>
                  <a:pt x="18097" y="18097"/>
                </a:lnTo>
                <a:lnTo>
                  <a:pt x="4857" y="37719"/>
                </a:lnTo>
                <a:lnTo>
                  <a:pt x="0" y="61722"/>
                </a:lnTo>
                <a:lnTo>
                  <a:pt x="0" y="308610"/>
                </a:lnTo>
                <a:lnTo>
                  <a:pt x="4857" y="332613"/>
                </a:lnTo>
                <a:lnTo>
                  <a:pt x="18097" y="352234"/>
                </a:lnTo>
                <a:lnTo>
                  <a:pt x="37718" y="365474"/>
                </a:lnTo>
                <a:lnTo>
                  <a:pt x="61721" y="370331"/>
                </a:lnTo>
                <a:lnTo>
                  <a:pt x="1500377" y="370331"/>
                </a:lnTo>
                <a:lnTo>
                  <a:pt x="1524380" y="365474"/>
                </a:lnTo>
                <a:lnTo>
                  <a:pt x="1544002" y="352234"/>
                </a:lnTo>
                <a:lnTo>
                  <a:pt x="1557242" y="332613"/>
                </a:lnTo>
                <a:lnTo>
                  <a:pt x="1562100" y="308610"/>
                </a:lnTo>
                <a:lnTo>
                  <a:pt x="1562100" y="61722"/>
                </a:lnTo>
                <a:lnTo>
                  <a:pt x="1557242" y="37719"/>
                </a:lnTo>
                <a:lnTo>
                  <a:pt x="1544002" y="18097"/>
                </a:lnTo>
                <a:lnTo>
                  <a:pt x="1524380" y="4857"/>
                </a:lnTo>
                <a:lnTo>
                  <a:pt x="1500377" y="0"/>
                </a:lnTo>
                <a:close/>
              </a:path>
            </a:pathLst>
          </a:custGeom>
          <a:solidFill>
            <a:srgbClr val="FF0000">
              <a:alpha val="25097"/>
            </a:srgbClr>
          </a:solidFill>
          <a:ln>
            <a:noFill/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8" name="object 15">
            <a:extLst>
              <a:ext uri="{FF2B5EF4-FFF2-40B4-BE49-F238E27FC236}">
                <a16:creationId xmlns:a16="http://schemas.microsoft.com/office/drawing/2014/main" id="{1A9CFFE1-69CD-40FC-8CAE-DDE26E361981}"/>
              </a:ext>
            </a:extLst>
          </p:cNvPr>
          <p:cNvSpPr/>
          <p:nvPr/>
        </p:nvSpPr>
        <p:spPr>
          <a:xfrm>
            <a:off x="7237222" y="2676145"/>
            <a:ext cx="62230" cy="370840"/>
          </a:xfrm>
          <a:custGeom>
            <a:avLst/>
            <a:gdLst/>
            <a:ahLst/>
            <a:cxnLst/>
            <a:rect l="l" t="t" r="r" b="b"/>
            <a:pathLst>
              <a:path w="62229" h="370839">
                <a:moveTo>
                  <a:pt x="61721" y="370331"/>
                </a:moveTo>
                <a:lnTo>
                  <a:pt x="37718" y="365474"/>
                </a:lnTo>
                <a:lnTo>
                  <a:pt x="18097" y="352234"/>
                </a:lnTo>
                <a:lnTo>
                  <a:pt x="4857" y="332613"/>
                </a:lnTo>
                <a:lnTo>
                  <a:pt x="0" y="308610"/>
                </a:lnTo>
                <a:lnTo>
                  <a:pt x="0" y="61722"/>
                </a:lnTo>
                <a:lnTo>
                  <a:pt x="4857" y="37719"/>
                </a:lnTo>
                <a:lnTo>
                  <a:pt x="18097" y="18097"/>
                </a:lnTo>
                <a:lnTo>
                  <a:pt x="37718" y="4857"/>
                </a:lnTo>
                <a:lnTo>
                  <a:pt x="61721" y="0"/>
                </a:lnTo>
              </a:path>
            </a:pathLst>
          </a:custGeom>
          <a:ln w="6096">
            <a:noFill/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9" name="object 16">
            <a:extLst>
              <a:ext uri="{FF2B5EF4-FFF2-40B4-BE49-F238E27FC236}">
                <a16:creationId xmlns:a16="http://schemas.microsoft.com/office/drawing/2014/main" id="{DB35DA96-940B-42C7-B647-BCF253C291D7}"/>
              </a:ext>
            </a:extLst>
          </p:cNvPr>
          <p:cNvSpPr/>
          <p:nvPr/>
        </p:nvSpPr>
        <p:spPr>
          <a:xfrm>
            <a:off x="8737600" y="2676145"/>
            <a:ext cx="62230" cy="370840"/>
          </a:xfrm>
          <a:custGeom>
            <a:avLst/>
            <a:gdLst/>
            <a:ahLst/>
            <a:cxnLst/>
            <a:rect l="l" t="t" r="r" b="b"/>
            <a:pathLst>
              <a:path w="62229" h="370839">
                <a:moveTo>
                  <a:pt x="0" y="0"/>
                </a:moveTo>
                <a:lnTo>
                  <a:pt x="24002" y="4857"/>
                </a:lnTo>
                <a:lnTo>
                  <a:pt x="43624" y="18097"/>
                </a:lnTo>
                <a:lnTo>
                  <a:pt x="56864" y="37719"/>
                </a:lnTo>
                <a:lnTo>
                  <a:pt x="61722" y="61722"/>
                </a:lnTo>
                <a:lnTo>
                  <a:pt x="61722" y="308610"/>
                </a:lnTo>
                <a:lnTo>
                  <a:pt x="56864" y="332613"/>
                </a:lnTo>
                <a:lnTo>
                  <a:pt x="43624" y="352234"/>
                </a:lnTo>
                <a:lnTo>
                  <a:pt x="24002" y="365474"/>
                </a:lnTo>
                <a:lnTo>
                  <a:pt x="0" y="370331"/>
                </a:lnTo>
              </a:path>
            </a:pathLst>
          </a:custGeom>
          <a:ln w="6096">
            <a:noFill/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50" name="object 17">
            <a:extLst>
              <a:ext uri="{FF2B5EF4-FFF2-40B4-BE49-F238E27FC236}">
                <a16:creationId xmlns:a16="http://schemas.microsoft.com/office/drawing/2014/main" id="{1ED1042B-E1BB-4813-A8DC-081559C1798D}"/>
              </a:ext>
            </a:extLst>
          </p:cNvPr>
          <p:cNvSpPr txBox="1"/>
          <p:nvPr/>
        </p:nvSpPr>
        <p:spPr>
          <a:xfrm>
            <a:off x="2934716" y="2139519"/>
            <a:ext cx="2106930" cy="300355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chemeClr val="bg1"/>
                </a:solidFill>
                <a:latin typeface="Calibri"/>
                <a:cs typeface="Calibri"/>
              </a:rPr>
              <a:t>1st Hospital</a:t>
            </a:r>
            <a:r>
              <a:rPr sz="1800" spc="-4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admission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1" name="object 18">
            <a:extLst>
              <a:ext uri="{FF2B5EF4-FFF2-40B4-BE49-F238E27FC236}">
                <a16:creationId xmlns:a16="http://schemas.microsoft.com/office/drawing/2014/main" id="{05FEC0D1-ABBC-4FA0-93E9-DF0AA4597803}"/>
              </a:ext>
            </a:extLst>
          </p:cNvPr>
          <p:cNvSpPr txBox="1"/>
          <p:nvPr/>
        </p:nvSpPr>
        <p:spPr>
          <a:xfrm>
            <a:off x="6955409" y="2139519"/>
            <a:ext cx="2184400" cy="300355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2nd </a:t>
            </a:r>
            <a:r>
              <a:rPr sz="1800" spc="-10" dirty="0">
                <a:solidFill>
                  <a:schemeClr val="bg1"/>
                </a:solidFill>
                <a:latin typeface="Calibri"/>
                <a:cs typeface="Calibri"/>
              </a:rPr>
              <a:t>Hospital</a:t>
            </a:r>
            <a:r>
              <a:rPr sz="1800" spc="-5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admission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2" name="object 3">
            <a:extLst>
              <a:ext uri="{FF2B5EF4-FFF2-40B4-BE49-F238E27FC236}">
                <a16:creationId xmlns:a16="http://schemas.microsoft.com/office/drawing/2014/main" id="{37218165-603C-4B33-935D-75E013538F3F}"/>
              </a:ext>
            </a:extLst>
          </p:cNvPr>
          <p:cNvSpPr/>
          <p:nvPr/>
        </p:nvSpPr>
        <p:spPr>
          <a:xfrm>
            <a:off x="2443480" y="5453014"/>
            <a:ext cx="7305040" cy="86995"/>
          </a:xfrm>
          <a:custGeom>
            <a:avLst/>
            <a:gdLst/>
            <a:ahLst/>
            <a:cxnLst/>
            <a:rect l="l" t="t" r="r" b="b"/>
            <a:pathLst>
              <a:path w="7305040" h="86995">
                <a:moveTo>
                  <a:pt x="7217663" y="0"/>
                </a:moveTo>
                <a:lnTo>
                  <a:pt x="7217663" y="86868"/>
                </a:lnTo>
                <a:lnTo>
                  <a:pt x="7275575" y="57912"/>
                </a:lnTo>
                <a:lnTo>
                  <a:pt x="7232142" y="57912"/>
                </a:lnTo>
                <a:lnTo>
                  <a:pt x="7232142" y="28956"/>
                </a:lnTo>
                <a:lnTo>
                  <a:pt x="7275576" y="28956"/>
                </a:lnTo>
                <a:lnTo>
                  <a:pt x="7217663" y="0"/>
                </a:lnTo>
                <a:close/>
              </a:path>
              <a:path w="7305040" h="86995">
                <a:moveTo>
                  <a:pt x="7217663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7217663" y="57912"/>
                </a:lnTo>
                <a:lnTo>
                  <a:pt x="7217663" y="28956"/>
                </a:lnTo>
                <a:close/>
              </a:path>
              <a:path w="7305040" h="86995">
                <a:moveTo>
                  <a:pt x="7275576" y="28956"/>
                </a:moveTo>
                <a:lnTo>
                  <a:pt x="7232142" y="28956"/>
                </a:lnTo>
                <a:lnTo>
                  <a:pt x="7232142" y="57912"/>
                </a:lnTo>
                <a:lnTo>
                  <a:pt x="7275575" y="57912"/>
                </a:lnTo>
                <a:lnTo>
                  <a:pt x="7304532" y="43434"/>
                </a:lnTo>
                <a:lnTo>
                  <a:pt x="7275576" y="28956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53" name="object 4">
            <a:extLst>
              <a:ext uri="{FF2B5EF4-FFF2-40B4-BE49-F238E27FC236}">
                <a16:creationId xmlns:a16="http://schemas.microsoft.com/office/drawing/2014/main" id="{6D2F1B2E-C43A-429B-9123-F20B247FA38B}"/>
              </a:ext>
            </a:extLst>
          </p:cNvPr>
          <p:cNvSpPr txBox="1"/>
          <p:nvPr/>
        </p:nvSpPr>
        <p:spPr>
          <a:xfrm>
            <a:off x="1160526" y="5329063"/>
            <a:ext cx="852169" cy="299720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chemeClr val="bg1"/>
                </a:solidFill>
                <a:latin typeface="Calibri"/>
                <a:cs typeface="Calibri"/>
              </a:rPr>
              <a:t>Patient</a:t>
            </a:r>
            <a:r>
              <a:rPr sz="1800" spc="-5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4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4" name="object 5">
            <a:extLst>
              <a:ext uri="{FF2B5EF4-FFF2-40B4-BE49-F238E27FC236}">
                <a16:creationId xmlns:a16="http://schemas.microsoft.com/office/drawing/2014/main" id="{4502823C-1BD3-4235-92D9-06045EE15CF0}"/>
              </a:ext>
            </a:extLst>
          </p:cNvPr>
          <p:cNvSpPr/>
          <p:nvPr/>
        </p:nvSpPr>
        <p:spPr>
          <a:xfrm>
            <a:off x="4076446" y="5309759"/>
            <a:ext cx="2414270" cy="370840"/>
          </a:xfrm>
          <a:custGeom>
            <a:avLst/>
            <a:gdLst/>
            <a:ahLst/>
            <a:cxnLst/>
            <a:rect l="l" t="t" r="r" b="b"/>
            <a:pathLst>
              <a:path w="2414270" h="370839">
                <a:moveTo>
                  <a:pt x="2352293" y="0"/>
                </a:moveTo>
                <a:lnTo>
                  <a:pt x="61722" y="0"/>
                </a:lnTo>
                <a:lnTo>
                  <a:pt x="37719" y="4857"/>
                </a:lnTo>
                <a:lnTo>
                  <a:pt x="18097" y="18097"/>
                </a:lnTo>
                <a:lnTo>
                  <a:pt x="4857" y="37719"/>
                </a:lnTo>
                <a:lnTo>
                  <a:pt x="0" y="61722"/>
                </a:lnTo>
                <a:lnTo>
                  <a:pt x="0" y="308610"/>
                </a:lnTo>
                <a:lnTo>
                  <a:pt x="4857" y="332613"/>
                </a:lnTo>
                <a:lnTo>
                  <a:pt x="18097" y="352234"/>
                </a:lnTo>
                <a:lnTo>
                  <a:pt x="37719" y="365474"/>
                </a:lnTo>
                <a:lnTo>
                  <a:pt x="61722" y="370331"/>
                </a:lnTo>
                <a:lnTo>
                  <a:pt x="2352293" y="370331"/>
                </a:lnTo>
                <a:lnTo>
                  <a:pt x="2376296" y="365474"/>
                </a:lnTo>
                <a:lnTo>
                  <a:pt x="2395918" y="352234"/>
                </a:lnTo>
                <a:lnTo>
                  <a:pt x="2409158" y="332613"/>
                </a:lnTo>
                <a:lnTo>
                  <a:pt x="2414016" y="308610"/>
                </a:lnTo>
                <a:lnTo>
                  <a:pt x="2414016" y="61722"/>
                </a:lnTo>
                <a:lnTo>
                  <a:pt x="2409158" y="37719"/>
                </a:lnTo>
                <a:lnTo>
                  <a:pt x="2395918" y="18097"/>
                </a:lnTo>
                <a:lnTo>
                  <a:pt x="2376296" y="4857"/>
                </a:lnTo>
                <a:lnTo>
                  <a:pt x="2352293" y="0"/>
                </a:lnTo>
                <a:close/>
              </a:path>
            </a:pathLst>
          </a:custGeom>
          <a:solidFill>
            <a:srgbClr val="4471C4">
              <a:alpha val="25097"/>
            </a:srgbClr>
          </a:solidFill>
          <a:ln>
            <a:noFill/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55" name="object 6">
            <a:extLst>
              <a:ext uri="{FF2B5EF4-FFF2-40B4-BE49-F238E27FC236}">
                <a16:creationId xmlns:a16="http://schemas.microsoft.com/office/drawing/2014/main" id="{87C560AD-3084-423E-A165-E9B526586008}"/>
              </a:ext>
            </a:extLst>
          </p:cNvPr>
          <p:cNvSpPr/>
          <p:nvPr/>
        </p:nvSpPr>
        <p:spPr>
          <a:xfrm>
            <a:off x="4076446" y="5309759"/>
            <a:ext cx="62230" cy="370840"/>
          </a:xfrm>
          <a:custGeom>
            <a:avLst/>
            <a:gdLst/>
            <a:ahLst/>
            <a:cxnLst/>
            <a:rect l="l" t="t" r="r" b="b"/>
            <a:pathLst>
              <a:path w="62229" h="370839">
                <a:moveTo>
                  <a:pt x="61722" y="370331"/>
                </a:moveTo>
                <a:lnTo>
                  <a:pt x="37719" y="365474"/>
                </a:lnTo>
                <a:lnTo>
                  <a:pt x="18097" y="352234"/>
                </a:lnTo>
                <a:lnTo>
                  <a:pt x="4857" y="332613"/>
                </a:lnTo>
                <a:lnTo>
                  <a:pt x="0" y="308610"/>
                </a:lnTo>
                <a:lnTo>
                  <a:pt x="0" y="61722"/>
                </a:lnTo>
                <a:lnTo>
                  <a:pt x="4857" y="37719"/>
                </a:lnTo>
                <a:lnTo>
                  <a:pt x="18097" y="18097"/>
                </a:lnTo>
                <a:lnTo>
                  <a:pt x="37719" y="4857"/>
                </a:lnTo>
                <a:lnTo>
                  <a:pt x="61722" y="0"/>
                </a:lnTo>
              </a:path>
            </a:pathLst>
          </a:custGeom>
          <a:ln w="6096">
            <a:noFill/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56" name="object 7">
            <a:extLst>
              <a:ext uri="{FF2B5EF4-FFF2-40B4-BE49-F238E27FC236}">
                <a16:creationId xmlns:a16="http://schemas.microsoft.com/office/drawing/2014/main" id="{79223992-3DEF-4410-8CE2-371749493BC8}"/>
              </a:ext>
            </a:extLst>
          </p:cNvPr>
          <p:cNvSpPr/>
          <p:nvPr/>
        </p:nvSpPr>
        <p:spPr>
          <a:xfrm>
            <a:off x="6428739" y="5309759"/>
            <a:ext cx="62230" cy="370840"/>
          </a:xfrm>
          <a:custGeom>
            <a:avLst/>
            <a:gdLst/>
            <a:ahLst/>
            <a:cxnLst/>
            <a:rect l="l" t="t" r="r" b="b"/>
            <a:pathLst>
              <a:path w="62229" h="370839">
                <a:moveTo>
                  <a:pt x="0" y="0"/>
                </a:moveTo>
                <a:lnTo>
                  <a:pt x="24002" y="4857"/>
                </a:lnTo>
                <a:lnTo>
                  <a:pt x="43624" y="18097"/>
                </a:lnTo>
                <a:lnTo>
                  <a:pt x="56864" y="37719"/>
                </a:lnTo>
                <a:lnTo>
                  <a:pt x="61722" y="61722"/>
                </a:lnTo>
                <a:lnTo>
                  <a:pt x="61722" y="308610"/>
                </a:lnTo>
                <a:lnTo>
                  <a:pt x="56864" y="332613"/>
                </a:lnTo>
                <a:lnTo>
                  <a:pt x="43624" y="352234"/>
                </a:lnTo>
                <a:lnTo>
                  <a:pt x="24002" y="365474"/>
                </a:lnTo>
                <a:lnTo>
                  <a:pt x="0" y="370331"/>
                </a:lnTo>
              </a:path>
            </a:pathLst>
          </a:custGeom>
          <a:ln w="6096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57" name="object 8">
            <a:extLst>
              <a:ext uri="{FF2B5EF4-FFF2-40B4-BE49-F238E27FC236}">
                <a16:creationId xmlns:a16="http://schemas.microsoft.com/office/drawing/2014/main" id="{57973151-08CC-41F2-8254-8AEBB10E7B4A}"/>
              </a:ext>
            </a:extLst>
          </p:cNvPr>
          <p:cNvSpPr/>
          <p:nvPr/>
        </p:nvSpPr>
        <p:spPr>
          <a:xfrm>
            <a:off x="4926837" y="5309759"/>
            <a:ext cx="1564005" cy="370840"/>
          </a:xfrm>
          <a:custGeom>
            <a:avLst/>
            <a:gdLst/>
            <a:ahLst/>
            <a:cxnLst/>
            <a:rect l="l" t="t" r="r" b="b"/>
            <a:pathLst>
              <a:path w="1564004" h="370839">
                <a:moveTo>
                  <a:pt x="1501902" y="0"/>
                </a:moveTo>
                <a:lnTo>
                  <a:pt x="61722" y="0"/>
                </a:lnTo>
                <a:lnTo>
                  <a:pt x="37719" y="4857"/>
                </a:lnTo>
                <a:lnTo>
                  <a:pt x="18097" y="18097"/>
                </a:lnTo>
                <a:lnTo>
                  <a:pt x="4857" y="37719"/>
                </a:lnTo>
                <a:lnTo>
                  <a:pt x="0" y="61722"/>
                </a:lnTo>
                <a:lnTo>
                  <a:pt x="0" y="308610"/>
                </a:lnTo>
                <a:lnTo>
                  <a:pt x="4857" y="332613"/>
                </a:lnTo>
                <a:lnTo>
                  <a:pt x="18097" y="352234"/>
                </a:lnTo>
                <a:lnTo>
                  <a:pt x="37719" y="365474"/>
                </a:lnTo>
                <a:lnTo>
                  <a:pt x="61722" y="370331"/>
                </a:lnTo>
                <a:lnTo>
                  <a:pt x="1501902" y="370331"/>
                </a:lnTo>
                <a:lnTo>
                  <a:pt x="1525904" y="365474"/>
                </a:lnTo>
                <a:lnTo>
                  <a:pt x="1545526" y="352234"/>
                </a:lnTo>
                <a:lnTo>
                  <a:pt x="1558766" y="332613"/>
                </a:lnTo>
                <a:lnTo>
                  <a:pt x="1563624" y="308610"/>
                </a:lnTo>
                <a:lnTo>
                  <a:pt x="1563624" y="61722"/>
                </a:lnTo>
                <a:lnTo>
                  <a:pt x="1558766" y="37719"/>
                </a:lnTo>
                <a:lnTo>
                  <a:pt x="1545526" y="18097"/>
                </a:lnTo>
                <a:lnTo>
                  <a:pt x="1525904" y="4857"/>
                </a:lnTo>
                <a:lnTo>
                  <a:pt x="1501902" y="0"/>
                </a:lnTo>
                <a:close/>
              </a:path>
            </a:pathLst>
          </a:custGeom>
          <a:solidFill>
            <a:srgbClr val="FF0000">
              <a:alpha val="25097"/>
            </a:srgbClr>
          </a:solidFill>
          <a:ln>
            <a:noFill/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58" name="object 9">
            <a:extLst>
              <a:ext uri="{FF2B5EF4-FFF2-40B4-BE49-F238E27FC236}">
                <a16:creationId xmlns:a16="http://schemas.microsoft.com/office/drawing/2014/main" id="{04965DBC-DB19-49FA-8283-096D21248DC9}"/>
              </a:ext>
            </a:extLst>
          </p:cNvPr>
          <p:cNvSpPr/>
          <p:nvPr/>
        </p:nvSpPr>
        <p:spPr>
          <a:xfrm>
            <a:off x="4926837" y="5309759"/>
            <a:ext cx="62230" cy="370840"/>
          </a:xfrm>
          <a:custGeom>
            <a:avLst/>
            <a:gdLst/>
            <a:ahLst/>
            <a:cxnLst/>
            <a:rect l="l" t="t" r="r" b="b"/>
            <a:pathLst>
              <a:path w="62229" h="370839">
                <a:moveTo>
                  <a:pt x="61722" y="370331"/>
                </a:moveTo>
                <a:lnTo>
                  <a:pt x="37719" y="365474"/>
                </a:lnTo>
                <a:lnTo>
                  <a:pt x="18097" y="352234"/>
                </a:lnTo>
                <a:lnTo>
                  <a:pt x="4857" y="332613"/>
                </a:lnTo>
                <a:lnTo>
                  <a:pt x="0" y="308610"/>
                </a:lnTo>
                <a:lnTo>
                  <a:pt x="0" y="61722"/>
                </a:lnTo>
                <a:lnTo>
                  <a:pt x="4857" y="37719"/>
                </a:lnTo>
                <a:lnTo>
                  <a:pt x="18097" y="18097"/>
                </a:lnTo>
                <a:lnTo>
                  <a:pt x="37719" y="4857"/>
                </a:lnTo>
                <a:lnTo>
                  <a:pt x="61722" y="0"/>
                </a:lnTo>
              </a:path>
            </a:pathLst>
          </a:custGeom>
          <a:ln w="6096">
            <a:noFill/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59" name="object 10">
            <a:extLst>
              <a:ext uri="{FF2B5EF4-FFF2-40B4-BE49-F238E27FC236}">
                <a16:creationId xmlns:a16="http://schemas.microsoft.com/office/drawing/2014/main" id="{E26151C7-4A32-4EA7-BB1E-2DF5D70E8514}"/>
              </a:ext>
            </a:extLst>
          </p:cNvPr>
          <p:cNvSpPr/>
          <p:nvPr/>
        </p:nvSpPr>
        <p:spPr>
          <a:xfrm>
            <a:off x="6428739" y="5309759"/>
            <a:ext cx="62230" cy="370840"/>
          </a:xfrm>
          <a:custGeom>
            <a:avLst/>
            <a:gdLst/>
            <a:ahLst/>
            <a:cxnLst/>
            <a:rect l="l" t="t" r="r" b="b"/>
            <a:pathLst>
              <a:path w="62229" h="370839">
                <a:moveTo>
                  <a:pt x="0" y="0"/>
                </a:moveTo>
                <a:lnTo>
                  <a:pt x="24002" y="4857"/>
                </a:lnTo>
                <a:lnTo>
                  <a:pt x="43624" y="18097"/>
                </a:lnTo>
                <a:lnTo>
                  <a:pt x="56864" y="37719"/>
                </a:lnTo>
                <a:lnTo>
                  <a:pt x="61722" y="61722"/>
                </a:lnTo>
                <a:lnTo>
                  <a:pt x="61722" y="308610"/>
                </a:lnTo>
                <a:lnTo>
                  <a:pt x="56864" y="332613"/>
                </a:lnTo>
                <a:lnTo>
                  <a:pt x="43624" y="352234"/>
                </a:lnTo>
                <a:lnTo>
                  <a:pt x="24002" y="365474"/>
                </a:lnTo>
                <a:lnTo>
                  <a:pt x="0" y="370331"/>
                </a:lnTo>
              </a:path>
            </a:pathLst>
          </a:custGeom>
          <a:ln w="6096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60" name="object 11">
            <a:extLst>
              <a:ext uri="{FF2B5EF4-FFF2-40B4-BE49-F238E27FC236}">
                <a16:creationId xmlns:a16="http://schemas.microsoft.com/office/drawing/2014/main" id="{B5E68886-79DB-4DB1-A229-8AD63FC1A521}"/>
              </a:ext>
            </a:extLst>
          </p:cNvPr>
          <p:cNvSpPr txBox="1"/>
          <p:nvPr/>
        </p:nvSpPr>
        <p:spPr>
          <a:xfrm>
            <a:off x="2631439" y="3784692"/>
            <a:ext cx="1776095" cy="300355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chemeClr val="bg1"/>
                </a:solidFill>
                <a:latin typeface="Calibri"/>
                <a:cs typeface="Calibri"/>
              </a:rPr>
              <a:t>Hospital</a:t>
            </a:r>
            <a:r>
              <a:rPr sz="1800" spc="-4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admission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1" name="object 12">
            <a:extLst>
              <a:ext uri="{FF2B5EF4-FFF2-40B4-BE49-F238E27FC236}">
                <a16:creationId xmlns:a16="http://schemas.microsoft.com/office/drawing/2014/main" id="{5CFDE466-1DB3-4CEC-A2C1-FC6A3B269F43}"/>
              </a:ext>
            </a:extLst>
          </p:cNvPr>
          <p:cNvSpPr/>
          <p:nvPr/>
        </p:nvSpPr>
        <p:spPr>
          <a:xfrm>
            <a:off x="3515486" y="4130944"/>
            <a:ext cx="563880" cy="1179830"/>
          </a:xfrm>
          <a:custGeom>
            <a:avLst/>
            <a:gdLst/>
            <a:ahLst/>
            <a:cxnLst/>
            <a:rect l="l" t="t" r="r" b="b"/>
            <a:pathLst>
              <a:path w="563879" h="1179829">
                <a:moveTo>
                  <a:pt x="511300" y="1107082"/>
                </a:moveTo>
                <a:lnTo>
                  <a:pt x="485013" y="1119377"/>
                </a:lnTo>
                <a:lnTo>
                  <a:pt x="561086" y="1179702"/>
                </a:lnTo>
                <a:lnTo>
                  <a:pt x="562721" y="1120139"/>
                </a:lnTo>
                <a:lnTo>
                  <a:pt x="517398" y="1120139"/>
                </a:lnTo>
                <a:lnTo>
                  <a:pt x="511300" y="1107082"/>
                </a:lnTo>
                <a:close/>
              </a:path>
              <a:path w="563879" h="1179829">
                <a:moveTo>
                  <a:pt x="537444" y="1094853"/>
                </a:moveTo>
                <a:lnTo>
                  <a:pt x="511300" y="1107082"/>
                </a:lnTo>
                <a:lnTo>
                  <a:pt x="517398" y="1120139"/>
                </a:lnTo>
                <a:lnTo>
                  <a:pt x="543560" y="1107948"/>
                </a:lnTo>
                <a:lnTo>
                  <a:pt x="537444" y="1094853"/>
                </a:lnTo>
                <a:close/>
              </a:path>
              <a:path w="563879" h="1179829">
                <a:moveTo>
                  <a:pt x="563753" y="1082548"/>
                </a:moveTo>
                <a:lnTo>
                  <a:pt x="537444" y="1094853"/>
                </a:lnTo>
                <a:lnTo>
                  <a:pt x="543560" y="1107948"/>
                </a:lnTo>
                <a:lnTo>
                  <a:pt x="517398" y="1120139"/>
                </a:lnTo>
                <a:lnTo>
                  <a:pt x="562721" y="1120139"/>
                </a:lnTo>
                <a:lnTo>
                  <a:pt x="563753" y="1082548"/>
                </a:lnTo>
                <a:close/>
              </a:path>
              <a:path w="563879" h="1179829">
                <a:moveTo>
                  <a:pt x="26162" y="0"/>
                </a:moveTo>
                <a:lnTo>
                  <a:pt x="0" y="12191"/>
                </a:lnTo>
                <a:lnTo>
                  <a:pt x="511300" y="1107082"/>
                </a:lnTo>
                <a:lnTo>
                  <a:pt x="537444" y="1094853"/>
                </a:lnTo>
                <a:lnTo>
                  <a:pt x="261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62" name="object 13">
            <a:extLst>
              <a:ext uri="{FF2B5EF4-FFF2-40B4-BE49-F238E27FC236}">
                <a16:creationId xmlns:a16="http://schemas.microsoft.com/office/drawing/2014/main" id="{2E194D62-6F8A-4695-B9A0-ABE28B8C085C}"/>
              </a:ext>
            </a:extLst>
          </p:cNvPr>
          <p:cNvSpPr/>
          <p:nvPr/>
        </p:nvSpPr>
        <p:spPr>
          <a:xfrm>
            <a:off x="4884166" y="4702444"/>
            <a:ext cx="86995" cy="608330"/>
          </a:xfrm>
          <a:custGeom>
            <a:avLst/>
            <a:gdLst/>
            <a:ahLst/>
            <a:cxnLst/>
            <a:rect l="l" t="t" r="r" b="b"/>
            <a:pathLst>
              <a:path w="86995" h="608329">
                <a:moveTo>
                  <a:pt x="28955" y="521335"/>
                </a:moveTo>
                <a:lnTo>
                  <a:pt x="0" y="521335"/>
                </a:lnTo>
                <a:lnTo>
                  <a:pt x="43433" y="608202"/>
                </a:lnTo>
                <a:lnTo>
                  <a:pt x="79628" y="535813"/>
                </a:lnTo>
                <a:lnTo>
                  <a:pt x="28955" y="535813"/>
                </a:lnTo>
                <a:lnTo>
                  <a:pt x="28955" y="521335"/>
                </a:lnTo>
                <a:close/>
              </a:path>
              <a:path w="86995" h="608329">
                <a:moveTo>
                  <a:pt x="57912" y="0"/>
                </a:moveTo>
                <a:lnTo>
                  <a:pt x="28955" y="0"/>
                </a:lnTo>
                <a:lnTo>
                  <a:pt x="28955" y="535813"/>
                </a:lnTo>
                <a:lnTo>
                  <a:pt x="57912" y="535813"/>
                </a:lnTo>
                <a:lnTo>
                  <a:pt x="57912" y="0"/>
                </a:lnTo>
                <a:close/>
              </a:path>
              <a:path w="86995" h="608329">
                <a:moveTo>
                  <a:pt x="86867" y="521335"/>
                </a:moveTo>
                <a:lnTo>
                  <a:pt x="57912" y="521335"/>
                </a:lnTo>
                <a:lnTo>
                  <a:pt x="57912" y="535813"/>
                </a:lnTo>
                <a:lnTo>
                  <a:pt x="79628" y="535813"/>
                </a:lnTo>
                <a:lnTo>
                  <a:pt x="86867" y="52133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63" name="object 14">
            <a:extLst>
              <a:ext uri="{FF2B5EF4-FFF2-40B4-BE49-F238E27FC236}">
                <a16:creationId xmlns:a16="http://schemas.microsoft.com/office/drawing/2014/main" id="{2FDBA040-EFDE-4B6F-B8AD-C5A024A80E41}"/>
              </a:ext>
            </a:extLst>
          </p:cNvPr>
          <p:cNvSpPr txBox="1"/>
          <p:nvPr/>
        </p:nvSpPr>
        <p:spPr>
          <a:xfrm>
            <a:off x="4250943" y="4140088"/>
            <a:ext cx="2411730" cy="509905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1706245">
              <a:lnSpc>
                <a:spcPts val="1905"/>
              </a:lnSpc>
              <a:spcBef>
                <a:spcPts val="100"/>
              </a:spcBef>
            </a:pPr>
            <a:r>
              <a:rPr sz="1800" spc="-5" dirty="0">
                <a:solidFill>
                  <a:schemeClr val="bg1"/>
                </a:solidFill>
                <a:latin typeface="Calibri"/>
                <a:cs typeface="Calibri"/>
              </a:rPr>
              <a:t>Expi</a:t>
            </a:r>
            <a:r>
              <a:rPr sz="1800" spc="-35" dirty="0">
                <a:solidFill>
                  <a:schemeClr val="bg1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ed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  <a:p>
            <a:pPr marL="12700">
              <a:lnSpc>
                <a:spcPts val="1905"/>
              </a:lnSpc>
            </a:pP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ICU</a:t>
            </a:r>
            <a:r>
              <a:rPr sz="1800" spc="-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admission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4" name="object 15">
            <a:extLst>
              <a:ext uri="{FF2B5EF4-FFF2-40B4-BE49-F238E27FC236}">
                <a16:creationId xmlns:a16="http://schemas.microsoft.com/office/drawing/2014/main" id="{D96BF86B-37BE-4C8A-AA33-436950FAB356}"/>
              </a:ext>
            </a:extLst>
          </p:cNvPr>
          <p:cNvSpPr/>
          <p:nvPr/>
        </p:nvSpPr>
        <p:spPr>
          <a:xfrm>
            <a:off x="6293992" y="4489847"/>
            <a:ext cx="175260" cy="820419"/>
          </a:xfrm>
          <a:custGeom>
            <a:avLst/>
            <a:gdLst/>
            <a:ahLst/>
            <a:cxnLst/>
            <a:rect l="l" t="t" r="r" b="b"/>
            <a:pathLst>
              <a:path w="175259" h="820420">
                <a:moveTo>
                  <a:pt x="117970" y="736813"/>
                </a:moveTo>
                <a:lnTo>
                  <a:pt x="89408" y="741426"/>
                </a:lnTo>
                <a:lnTo>
                  <a:pt x="146050" y="820292"/>
                </a:lnTo>
                <a:lnTo>
                  <a:pt x="167762" y="751077"/>
                </a:lnTo>
                <a:lnTo>
                  <a:pt x="120269" y="751077"/>
                </a:lnTo>
                <a:lnTo>
                  <a:pt x="117970" y="736813"/>
                </a:lnTo>
                <a:close/>
              </a:path>
              <a:path w="175259" h="820420">
                <a:moveTo>
                  <a:pt x="146541" y="732199"/>
                </a:moveTo>
                <a:lnTo>
                  <a:pt x="117970" y="736813"/>
                </a:lnTo>
                <a:lnTo>
                  <a:pt x="120269" y="751077"/>
                </a:lnTo>
                <a:lnTo>
                  <a:pt x="148844" y="746506"/>
                </a:lnTo>
                <a:lnTo>
                  <a:pt x="146541" y="732199"/>
                </a:lnTo>
                <a:close/>
              </a:path>
              <a:path w="175259" h="820420">
                <a:moveTo>
                  <a:pt x="175133" y="727583"/>
                </a:moveTo>
                <a:lnTo>
                  <a:pt x="146541" y="732199"/>
                </a:lnTo>
                <a:lnTo>
                  <a:pt x="148844" y="746506"/>
                </a:lnTo>
                <a:lnTo>
                  <a:pt x="120269" y="751077"/>
                </a:lnTo>
                <a:lnTo>
                  <a:pt x="167762" y="751077"/>
                </a:lnTo>
                <a:lnTo>
                  <a:pt x="175133" y="727583"/>
                </a:lnTo>
                <a:close/>
              </a:path>
              <a:path w="175259" h="820420">
                <a:moveTo>
                  <a:pt x="28702" y="0"/>
                </a:moveTo>
                <a:lnTo>
                  <a:pt x="0" y="4572"/>
                </a:lnTo>
                <a:lnTo>
                  <a:pt x="117970" y="736813"/>
                </a:lnTo>
                <a:lnTo>
                  <a:pt x="146541" y="732199"/>
                </a:lnTo>
                <a:lnTo>
                  <a:pt x="2870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715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18</a:t>
            </a:fld>
            <a:endParaRPr lang="en-US" altLang="ko-KR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6D706887-4CC2-4220-A2E4-FB29569D37AB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EHR – </a:t>
            </a:r>
            <a:r>
              <a:rPr lang="en-US" altLang="ko-KR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Table soruces</a:t>
            </a: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2E3E749F-FC2C-4499-BE69-69F2BD82E4D1}"/>
              </a:ext>
            </a:extLst>
          </p:cNvPr>
          <p:cNvSpPr/>
          <p:nvPr/>
        </p:nvSpPr>
        <p:spPr>
          <a:xfrm>
            <a:off x="2241803" y="3761994"/>
            <a:ext cx="7305040" cy="86995"/>
          </a:xfrm>
          <a:custGeom>
            <a:avLst/>
            <a:gdLst/>
            <a:ahLst/>
            <a:cxnLst/>
            <a:rect l="l" t="t" r="r" b="b"/>
            <a:pathLst>
              <a:path w="7305040" h="86995">
                <a:moveTo>
                  <a:pt x="7217664" y="0"/>
                </a:moveTo>
                <a:lnTo>
                  <a:pt x="7217664" y="86867"/>
                </a:lnTo>
                <a:lnTo>
                  <a:pt x="7275576" y="57911"/>
                </a:lnTo>
                <a:lnTo>
                  <a:pt x="7232142" y="57911"/>
                </a:lnTo>
                <a:lnTo>
                  <a:pt x="7232142" y="28955"/>
                </a:lnTo>
                <a:lnTo>
                  <a:pt x="7275576" y="28955"/>
                </a:lnTo>
                <a:lnTo>
                  <a:pt x="7217664" y="0"/>
                </a:lnTo>
                <a:close/>
              </a:path>
              <a:path w="7305040" h="86995">
                <a:moveTo>
                  <a:pt x="7217664" y="28955"/>
                </a:moveTo>
                <a:lnTo>
                  <a:pt x="0" y="28955"/>
                </a:lnTo>
                <a:lnTo>
                  <a:pt x="0" y="57911"/>
                </a:lnTo>
                <a:lnTo>
                  <a:pt x="7217664" y="57911"/>
                </a:lnTo>
                <a:lnTo>
                  <a:pt x="7217664" y="28955"/>
                </a:lnTo>
                <a:close/>
              </a:path>
              <a:path w="7305040" h="86995">
                <a:moveTo>
                  <a:pt x="7275576" y="28955"/>
                </a:moveTo>
                <a:lnTo>
                  <a:pt x="7232142" y="28955"/>
                </a:lnTo>
                <a:lnTo>
                  <a:pt x="7232142" y="57911"/>
                </a:lnTo>
                <a:lnTo>
                  <a:pt x="7275576" y="57911"/>
                </a:lnTo>
                <a:lnTo>
                  <a:pt x="7304532" y="43433"/>
                </a:lnTo>
                <a:lnTo>
                  <a:pt x="7275576" y="2895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F9744621-CBAE-41A1-B20B-6F0C6F1C6012}"/>
              </a:ext>
            </a:extLst>
          </p:cNvPr>
          <p:cNvSpPr txBox="1"/>
          <p:nvPr/>
        </p:nvSpPr>
        <p:spPr>
          <a:xfrm>
            <a:off x="958545" y="3638297"/>
            <a:ext cx="8521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chemeClr val="bg1"/>
                </a:solidFill>
                <a:latin typeface="Calibri"/>
                <a:cs typeface="Calibri"/>
              </a:rPr>
              <a:t>Patient</a:t>
            </a:r>
            <a:r>
              <a:rPr sz="1800" spc="-5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1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3DFDB5ED-B76C-422B-B01C-D753934BEF74}"/>
              </a:ext>
            </a:extLst>
          </p:cNvPr>
          <p:cNvSpPr/>
          <p:nvPr/>
        </p:nvSpPr>
        <p:spPr>
          <a:xfrm>
            <a:off x="3208781" y="3620262"/>
            <a:ext cx="3179445" cy="368935"/>
          </a:xfrm>
          <a:custGeom>
            <a:avLst/>
            <a:gdLst/>
            <a:ahLst/>
            <a:cxnLst/>
            <a:rect l="l" t="t" r="r" b="b"/>
            <a:pathLst>
              <a:path w="3179445" h="368935">
                <a:moveTo>
                  <a:pt x="3117596" y="0"/>
                </a:moveTo>
                <a:lnTo>
                  <a:pt x="61468" y="0"/>
                </a:lnTo>
                <a:lnTo>
                  <a:pt x="37558" y="4835"/>
                </a:lnTo>
                <a:lnTo>
                  <a:pt x="18018" y="18018"/>
                </a:lnTo>
                <a:lnTo>
                  <a:pt x="4835" y="37558"/>
                </a:lnTo>
                <a:lnTo>
                  <a:pt x="0" y="61467"/>
                </a:lnTo>
                <a:lnTo>
                  <a:pt x="0" y="307339"/>
                </a:lnTo>
                <a:lnTo>
                  <a:pt x="4835" y="331249"/>
                </a:lnTo>
                <a:lnTo>
                  <a:pt x="18018" y="350789"/>
                </a:lnTo>
                <a:lnTo>
                  <a:pt x="37558" y="363972"/>
                </a:lnTo>
                <a:lnTo>
                  <a:pt x="61468" y="368807"/>
                </a:lnTo>
                <a:lnTo>
                  <a:pt x="3117596" y="368807"/>
                </a:lnTo>
                <a:lnTo>
                  <a:pt x="3141505" y="363972"/>
                </a:lnTo>
                <a:lnTo>
                  <a:pt x="3161045" y="350789"/>
                </a:lnTo>
                <a:lnTo>
                  <a:pt x="3174228" y="331249"/>
                </a:lnTo>
                <a:lnTo>
                  <a:pt x="3179064" y="307339"/>
                </a:lnTo>
                <a:lnTo>
                  <a:pt x="3179064" y="61467"/>
                </a:lnTo>
                <a:lnTo>
                  <a:pt x="3174228" y="37558"/>
                </a:lnTo>
                <a:lnTo>
                  <a:pt x="3161045" y="18018"/>
                </a:lnTo>
                <a:lnTo>
                  <a:pt x="3141505" y="4835"/>
                </a:lnTo>
                <a:lnTo>
                  <a:pt x="3117596" y="0"/>
                </a:lnTo>
                <a:close/>
              </a:path>
            </a:pathLst>
          </a:custGeom>
          <a:solidFill>
            <a:srgbClr val="4471C4">
              <a:alpha val="25097"/>
            </a:srgbClr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22" name="object 6">
            <a:extLst>
              <a:ext uri="{FF2B5EF4-FFF2-40B4-BE49-F238E27FC236}">
                <a16:creationId xmlns:a16="http://schemas.microsoft.com/office/drawing/2014/main" id="{EDA31E36-7062-4EBF-B7A7-347422FDEF52}"/>
              </a:ext>
            </a:extLst>
          </p:cNvPr>
          <p:cNvSpPr/>
          <p:nvPr/>
        </p:nvSpPr>
        <p:spPr>
          <a:xfrm>
            <a:off x="3208781" y="3620262"/>
            <a:ext cx="61594" cy="368935"/>
          </a:xfrm>
          <a:custGeom>
            <a:avLst/>
            <a:gdLst/>
            <a:ahLst/>
            <a:cxnLst/>
            <a:rect l="l" t="t" r="r" b="b"/>
            <a:pathLst>
              <a:path w="61594" h="368935">
                <a:moveTo>
                  <a:pt x="61468" y="368807"/>
                </a:moveTo>
                <a:lnTo>
                  <a:pt x="37558" y="363972"/>
                </a:lnTo>
                <a:lnTo>
                  <a:pt x="18018" y="350789"/>
                </a:lnTo>
                <a:lnTo>
                  <a:pt x="4835" y="331249"/>
                </a:lnTo>
                <a:lnTo>
                  <a:pt x="0" y="307339"/>
                </a:lnTo>
                <a:lnTo>
                  <a:pt x="0" y="61467"/>
                </a:lnTo>
                <a:lnTo>
                  <a:pt x="4835" y="37558"/>
                </a:lnTo>
                <a:lnTo>
                  <a:pt x="18018" y="18018"/>
                </a:lnTo>
                <a:lnTo>
                  <a:pt x="37558" y="4835"/>
                </a:lnTo>
                <a:lnTo>
                  <a:pt x="61468" y="0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6681EB1E-C1B6-4B17-A970-D2A4E3E1D10E}"/>
              </a:ext>
            </a:extLst>
          </p:cNvPr>
          <p:cNvSpPr/>
          <p:nvPr/>
        </p:nvSpPr>
        <p:spPr>
          <a:xfrm>
            <a:off x="6326377" y="3620262"/>
            <a:ext cx="61594" cy="368935"/>
          </a:xfrm>
          <a:custGeom>
            <a:avLst/>
            <a:gdLst/>
            <a:ahLst/>
            <a:cxnLst/>
            <a:rect l="l" t="t" r="r" b="b"/>
            <a:pathLst>
              <a:path w="61595" h="368935">
                <a:moveTo>
                  <a:pt x="0" y="0"/>
                </a:moveTo>
                <a:lnTo>
                  <a:pt x="23909" y="4835"/>
                </a:lnTo>
                <a:lnTo>
                  <a:pt x="43449" y="18018"/>
                </a:lnTo>
                <a:lnTo>
                  <a:pt x="56632" y="37558"/>
                </a:lnTo>
                <a:lnTo>
                  <a:pt x="61468" y="61467"/>
                </a:lnTo>
                <a:lnTo>
                  <a:pt x="61468" y="307339"/>
                </a:lnTo>
                <a:lnTo>
                  <a:pt x="56632" y="331249"/>
                </a:lnTo>
                <a:lnTo>
                  <a:pt x="43449" y="350789"/>
                </a:lnTo>
                <a:lnTo>
                  <a:pt x="23909" y="363972"/>
                </a:lnTo>
                <a:lnTo>
                  <a:pt x="0" y="368807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24" name="object 8">
            <a:extLst>
              <a:ext uri="{FF2B5EF4-FFF2-40B4-BE49-F238E27FC236}">
                <a16:creationId xmlns:a16="http://schemas.microsoft.com/office/drawing/2014/main" id="{8F480864-8E7A-4439-85C9-15A7F2DA6659}"/>
              </a:ext>
            </a:extLst>
          </p:cNvPr>
          <p:cNvSpPr/>
          <p:nvPr/>
        </p:nvSpPr>
        <p:spPr>
          <a:xfrm>
            <a:off x="3620262" y="3620262"/>
            <a:ext cx="2376170" cy="368935"/>
          </a:xfrm>
          <a:custGeom>
            <a:avLst/>
            <a:gdLst/>
            <a:ahLst/>
            <a:cxnLst/>
            <a:rect l="l" t="t" r="r" b="b"/>
            <a:pathLst>
              <a:path w="2376170" h="368935">
                <a:moveTo>
                  <a:pt x="2314448" y="0"/>
                </a:moveTo>
                <a:lnTo>
                  <a:pt x="61467" y="0"/>
                </a:lnTo>
                <a:lnTo>
                  <a:pt x="37558" y="4835"/>
                </a:lnTo>
                <a:lnTo>
                  <a:pt x="18018" y="18018"/>
                </a:lnTo>
                <a:lnTo>
                  <a:pt x="4835" y="37558"/>
                </a:lnTo>
                <a:lnTo>
                  <a:pt x="0" y="61467"/>
                </a:lnTo>
                <a:lnTo>
                  <a:pt x="0" y="307339"/>
                </a:lnTo>
                <a:lnTo>
                  <a:pt x="4835" y="331249"/>
                </a:lnTo>
                <a:lnTo>
                  <a:pt x="18018" y="350789"/>
                </a:lnTo>
                <a:lnTo>
                  <a:pt x="37558" y="363972"/>
                </a:lnTo>
                <a:lnTo>
                  <a:pt x="61467" y="368807"/>
                </a:lnTo>
                <a:lnTo>
                  <a:pt x="2314448" y="368807"/>
                </a:lnTo>
                <a:lnTo>
                  <a:pt x="2338357" y="363972"/>
                </a:lnTo>
                <a:lnTo>
                  <a:pt x="2357897" y="350789"/>
                </a:lnTo>
                <a:lnTo>
                  <a:pt x="2371080" y="331249"/>
                </a:lnTo>
                <a:lnTo>
                  <a:pt x="2375916" y="307339"/>
                </a:lnTo>
                <a:lnTo>
                  <a:pt x="2375916" y="61467"/>
                </a:lnTo>
                <a:lnTo>
                  <a:pt x="2371080" y="37558"/>
                </a:lnTo>
                <a:lnTo>
                  <a:pt x="2357897" y="18018"/>
                </a:lnTo>
                <a:lnTo>
                  <a:pt x="2338357" y="4835"/>
                </a:lnTo>
                <a:lnTo>
                  <a:pt x="2314448" y="0"/>
                </a:lnTo>
                <a:close/>
              </a:path>
            </a:pathLst>
          </a:custGeom>
          <a:solidFill>
            <a:srgbClr val="FF0000">
              <a:alpha val="25097"/>
            </a:srgbClr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25" name="object 9">
            <a:extLst>
              <a:ext uri="{FF2B5EF4-FFF2-40B4-BE49-F238E27FC236}">
                <a16:creationId xmlns:a16="http://schemas.microsoft.com/office/drawing/2014/main" id="{A91C7E6F-63C7-49FC-B424-C13F70E61C01}"/>
              </a:ext>
            </a:extLst>
          </p:cNvPr>
          <p:cNvSpPr/>
          <p:nvPr/>
        </p:nvSpPr>
        <p:spPr>
          <a:xfrm>
            <a:off x="3620262" y="3620262"/>
            <a:ext cx="61594" cy="368935"/>
          </a:xfrm>
          <a:custGeom>
            <a:avLst/>
            <a:gdLst/>
            <a:ahLst/>
            <a:cxnLst/>
            <a:rect l="l" t="t" r="r" b="b"/>
            <a:pathLst>
              <a:path w="61595" h="368935">
                <a:moveTo>
                  <a:pt x="61467" y="368807"/>
                </a:moveTo>
                <a:lnTo>
                  <a:pt x="37558" y="363972"/>
                </a:lnTo>
                <a:lnTo>
                  <a:pt x="18018" y="350789"/>
                </a:lnTo>
                <a:lnTo>
                  <a:pt x="4835" y="331249"/>
                </a:lnTo>
                <a:lnTo>
                  <a:pt x="0" y="307339"/>
                </a:lnTo>
                <a:lnTo>
                  <a:pt x="0" y="61467"/>
                </a:lnTo>
                <a:lnTo>
                  <a:pt x="4835" y="37558"/>
                </a:lnTo>
                <a:lnTo>
                  <a:pt x="18018" y="18018"/>
                </a:lnTo>
                <a:lnTo>
                  <a:pt x="37558" y="4835"/>
                </a:lnTo>
                <a:lnTo>
                  <a:pt x="61467" y="0"/>
                </a:lnTo>
              </a:path>
            </a:pathLst>
          </a:custGeom>
          <a:ln w="6095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26" name="object 10">
            <a:extLst>
              <a:ext uri="{FF2B5EF4-FFF2-40B4-BE49-F238E27FC236}">
                <a16:creationId xmlns:a16="http://schemas.microsoft.com/office/drawing/2014/main" id="{AF72EC2B-925C-4A35-9D70-9FF9699CA8D9}"/>
              </a:ext>
            </a:extLst>
          </p:cNvPr>
          <p:cNvSpPr/>
          <p:nvPr/>
        </p:nvSpPr>
        <p:spPr>
          <a:xfrm>
            <a:off x="5934709" y="3620262"/>
            <a:ext cx="61594" cy="368935"/>
          </a:xfrm>
          <a:custGeom>
            <a:avLst/>
            <a:gdLst/>
            <a:ahLst/>
            <a:cxnLst/>
            <a:rect l="l" t="t" r="r" b="b"/>
            <a:pathLst>
              <a:path w="61595" h="368935">
                <a:moveTo>
                  <a:pt x="0" y="0"/>
                </a:moveTo>
                <a:lnTo>
                  <a:pt x="23909" y="4835"/>
                </a:lnTo>
                <a:lnTo>
                  <a:pt x="43449" y="18018"/>
                </a:lnTo>
                <a:lnTo>
                  <a:pt x="56632" y="37558"/>
                </a:lnTo>
                <a:lnTo>
                  <a:pt x="61467" y="61467"/>
                </a:lnTo>
                <a:lnTo>
                  <a:pt x="61467" y="307339"/>
                </a:lnTo>
                <a:lnTo>
                  <a:pt x="56632" y="331249"/>
                </a:lnTo>
                <a:lnTo>
                  <a:pt x="43449" y="350789"/>
                </a:lnTo>
                <a:lnTo>
                  <a:pt x="23909" y="363972"/>
                </a:lnTo>
                <a:lnTo>
                  <a:pt x="0" y="368807"/>
                </a:lnTo>
              </a:path>
            </a:pathLst>
          </a:custGeom>
          <a:ln w="6095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27" name="object 11">
            <a:extLst>
              <a:ext uri="{FF2B5EF4-FFF2-40B4-BE49-F238E27FC236}">
                <a16:creationId xmlns:a16="http://schemas.microsoft.com/office/drawing/2014/main" id="{2983AFF0-FABD-4C17-B810-1BDB064D118E}"/>
              </a:ext>
            </a:extLst>
          </p:cNvPr>
          <p:cNvSpPr txBox="1"/>
          <p:nvPr/>
        </p:nvSpPr>
        <p:spPr>
          <a:xfrm>
            <a:off x="1545843" y="1903476"/>
            <a:ext cx="137922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chemeClr val="bg1"/>
                </a:solidFill>
                <a:latin typeface="Calibri"/>
                <a:cs typeface="Calibri"/>
              </a:rPr>
              <a:t>ADMISSIONS  </a:t>
            </a:r>
            <a:r>
              <a:rPr sz="1600" spc="-15" dirty="0">
                <a:solidFill>
                  <a:schemeClr val="bg1"/>
                </a:solidFill>
                <a:latin typeface="Calibri"/>
                <a:cs typeface="Calibri"/>
              </a:rPr>
              <a:t>CALLOUT  </a:t>
            </a:r>
            <a:r>
              <a:rPr sz="1600" spc="-10" dirty="0">
                <a:solidFill>
                  <a:schemeClr val="bg1"/>
                </a:solidFill>
                <a:latin typeface="Calibri"/>
                <a:cs typeface="Calibri"/>
              </a:rPr>
              <a:t>CPTEVENTS  D</a:t>
            </a:r>
            <a:r>
              <a:rPr sz="1600" dirty="0">
                <a:solidFill>
                  <a:schemeClr val="bg1"/>
                </a:solidFill>
                <a:latin typeface="Calibri"/>
                <a:cs typeface="Calibri"/>
              </a:rPr>
              <a:t>I</a:t>
            </a:r>
            <a:r>
              <a:rPr sz="1600" spc="-20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1600" spc="-5" dirty="0">
                <a:solidFill>
                  <a:schemeClr val="bg1"/>
                </a:solidFill>
                <a:latin typeface="Calibri"/>
                <a:cs typeface="Calibri"/>
              </a:rPr>
              <a:t>GNOS</a:t>
            </a:r>
            <a:r>
              <a:rPr sz="1600" spc="-15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1600" spc="-10" dirty="0">
                <a:solidFill>
                  <a:schemeClr val="bg1"/>
                </a:solidFill>
                <a:latin typeface="Calibri"/>
                <a:cs typeface="Calibri"/>
              </a:rPr>
              <a:t>S_ICD</a:t>
            </a:r>
            <a:endParaRPr sz="16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8" name="object 12">
            <a:extLst>
              <a:ext uri="{FF2B5EF4-FFF2-40B4-BE49-F238E27FC236}">
                <a16:creationId xmlns:a16="http://schemas.microsoft.com/office/drawing/2014/main" id="{734F962E-C977-47B3-9BEA-E1D2027A9F1F}"/>
              </a:ext>
            </a:extLst>
          </p:cNvPr>
          <p:cNvSpPr txBox="1"/>
          <p:nvPr/>
        </p:nvSpPr>
        <p:spPr>
          <a:xfrm>
            <a:off x="6524244" y="1903476"/>
            <a:ext cx="1519555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solidFill>
                  <a:schemeClr val="bg1"/>
                </a:solidFill>
                <a:latin typeface="Calibri"/>
                <a:cs typeface="Calibri"/>
              </a:rPr>
              <a:t>PATIENTS  </a:t>
            </a:r>
            <a:r>
              <a:rPr sz="1600" spc="-10" dirty="0">
                <a:solidFill>
                  <a:schemeClr val="bg1"/>
                </a:solidFill>
                <a:latin typeface="Calibri"/>
                <a:cs typeface="Calibri"/>
              </a:rPr>
              <a:t>PRESCRIPTIONS  </a:t>
            </a:r>
            <a:r>
              <a:rPr sz="1600" spc="-5" dirty="0">
                <a:solidFill>
                  <a:schemeClr val="bg1"/>
                </a:solidFill>
                <a:latin typeface="Calibri"/>
                <a:cs typeface="Calibri"/>
              </a:rPr>
              <a:t>P</a:t>
            </a:r>
            <a:r>
              <a:rPr sz="1600" spc="-20" dirty="0">
                <a:solidFill>
                  <a:schemeClr val="bg1"/>
                </a:solidFill>
                <a:latin typeface="Calibri"/>
                <a:cs typeface="Calibri"/>
              </a:rPr>
              <a:t>R</a:t>
            </a:r>
            <a:r>
              <a:rPr sz="1600" spc="-10" dirty="0">
                <a:solidFill>
                  <a:schemeClr val="bg1"/>
                </a:solidFill>
                <a:latin typeface="Calibri"/>
                <a:cs typeface="Calibri"/>
              </a:rPr>
              <a:t>OCEDUR</a:t>
            </a:r>
            <a:r>
              <a:rPr sz="1600" spc="-20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1600" spc="-10" dirty="0">
                <a:solidFill>
                  <a:schemeClr val="bg1"/>
                </a:solidFill>
                <a:latin typeface="Calibri"/>
                <a:cs typeface="Calibri"/>
              </a:rPr>
              <a:t>S_ICD  SERVICES  TRANSFERS</a:t>
            </a:r>
            <a:endParaRPr sz="16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9" name="object 13">
            <a:extLst>
              <a:ext uri="{FF2B5EF4-FFF2-40B4-BE49-F238E27FC236}">
                <a16:creationId xmlns:a16="http://schemas.microsoft.com/office/drawing/2014/main" id="{160AFDED-D43C-4D2E-862C-B02A9341CE18}"/>
              </a:ext>
            </a:extLst>
          </p:cNvPr>
          <p:cNvSpPr txBox="1"/>
          <p:nvPr/>
        </p:nvSpPr>
        <p:spPr>
          <a:xfrm>
            <a:off x="3823970" y="1903476"/>
            <a:ext cx="197040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033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chemeClr val="bg1"/>
                </a:solidFill>
                <a:latin typeface="Calibri"/>
                <a:cs typeface="Calibri"/>
              </a:rPr>
              <a:t>DRGCODES  </a:t>
            </a:r>
            <a:r>
              <a:rPr sz="1600" spc="-40" dirty="0">
                <a:solidFill>
                  <a:schemeClr val="bg1"/>
                </a:solidFill>
                <a:latin typeface="Calibri"/>
                <a:cs typeface="Calibri"/>
              </a:rPr>
              <a:t>ICUSTAYS  </a:t>
            </a:r>
            <a:r>
              <a:rPr sz="1600" spc="-10" dirty="0">
                <a:solidFill>
                  <a:schemeClr val="bg1"/>
                </a:solidFill>
                <a:latin typeface="Calibri"/>
                <a:cs typeface="Calibri"/>
              </a:rPr>
              <a:t>LABE</a:t>
            </a:r>
            <a:r>
              <a:rPr sz="1600" spc="-15" dirty="0">
                <a:solidFill>
                  <a:schemeClr val="bg1"/>
                </a:solidFill>
                <a:latin typeface="Calibri"/>
                <a:cs typeface="Calibri"/>
              </a:rPr>
              <a:t>V</a:t>
            </a:r>
            <a:r>
              <a:rPr sz="1600" spc="-10" dirty="0">
                <a:solidFill>
                  <a:schemeClr val="bg1"/>
                </a:solidFill>
                <a:latin typeface="Calibri"/>
                <a:cs typeface="Calibri"/>
              </a:rPr>
              <a:t>EN</a:t>
            </a:r>
            <a:r>
              <a:rPr sz="1600" spc="-15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chemeClr val="bg1"/>
                </a:solidFill>
                <a:latin typeface="Calibri"/>
                <a:cs typeface="Calibri"/>
              </a:rPr>
              <a:t>S</a:t>
            </a:r>
            <a:endParaRPr sz="1600">
              <a:solidFill>
                <a:schemeClr val="bg1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chemeClr val="bg1"/>
                </a:solidFill>
                <a:latin typeface="Calibri"/>
                <a:cs typeface="Calibri"/>
              </a:rPr>
              <a:t>MICROBIOLOGYEVENTS</a:t>
            </a:r>
            <a:endParaRPr sz="16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0" name="object 14">
            <a:extLst>
              <a:ext uri="{FF2B5EF4-FFF2-40B4-BE49-F238E27FC236}">
                <a16:creationId xmlns:a16="http://schemas.microsoft.com/office/drawing/2014/main" id="{2009D55E-AC2F-4061-84CC-B4C11CCE1BA9}"/>
              </a:ext>
            </a:extLst>
          </p:cNvPr>
          <p:cNvSpPr/>
          <p:nvPr/>
        </p:nvSpPr>
        <p:spPr>
          <a:xfrm>
            <a:off x="3209544" y="3182112"/>
            <a:ext cx="3179445" cy="372110"/>
          </a:xfrm>
          <a:custGeom>
            <a:avLst/>
            <a:gdLst/>
            <a:ahLst/>
            <a:cxnLst/>
            <a:rect l="l" t="t" r="r" b="b"/>
            <a:pathLst>
              <a:path w="3179445" h="372110">
                <a:moveTo>
                  <a:pt x="0" y="371856"/>
                </a:moveTo>
                <a:lnTo>
                  <a:pt x="6579" y="313066"/>
                </a:lnTo>
                <a:lnTo>
                  <a:pt x="24900" y="262024"/>
                </a:lnTo>
                <a:lnTo>
                  <a:pt x="52834" y="221784"/>
                </a:lnTo>
                <a:lnTo>
                  <a:pt x="88253" y="195401"/>
                </a:lnTo>
                <a:lnTo>
                  <a:pt x="129031" y="185927"/>
                </a:lnTo>
                <a:lnTo>
                  <a:pt x="1460500" y="185927"/>
                </a:lnTo>
                <a:lnTo>
                  <a:pt x="1501278" y="176454"/>
                </a:lnTo>
                <a:lnTo>
                  <a:pt x="1536697" y="150071"/>
                </a:lnTo>
                <a:lnTo>
                  <a:pt x="1564631" y="109831"/>
                </a:lnTo>
                <a:lnTo>
                  <a:pt x="1582952" y="58789"/>
                </a:lnTo>
                <a:lnTo>
                  <a:pt x="1589532" y="0"/>
                </a:lnTo>
                <a:lnTo>
                  <a:pt x="1596111" y="58789"/>
                </a:lnTo>
                <a:lnTo>
                  <a:pt x="1614432" y="109831"/>
                </a:lnTo>
                <a:lnTo>
                  <a:pt x="1642366" y="150071"/>
                </a:lnTo>
                <a:lnTo>
                  <a:pt x="1677785" y="176454"/>
                </a:lnTo>
                <a:lnTo>
                  <a:pt x="1718564" y="185927"/>
                </a:lnTo>
                <a:lnTo>
                  <a:pt x="3050032" y="185927"/>
                </a:lnTo>
                <a:lnTo>
                  <a:pt x="3090810" y="195401"/>
                </a:lnTo>
                <a:lnTo>
                  <a:pt x="3126229" y="221784"/>
                </a:lnTo>
                <a:lnTo>
                  <a:pt x="3154163" y="262024"/>
                </a:lnTo>
                <a:lnTo>
                  <a:pt x="3172484" y="313066"/>
                </a:lnTo>
                <a:lnTo>
                  <a:pt x="3179064" y="371856"/>
                </a:lnTo>
              </a:path>
            </a:pathLst>
          </a:custGeom>
          <a:ln w="28956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1" name="object 15">
            <a:extLst>
              <a:ext uri="{FF2B5EF4-FFF2-40B4-BE49-F238E27FC236}">
                <a16:creationId xmlns:a16="http://schemas.microsoft.com/office/drawing/2014/main" id="{1CF3F957-DBC8-4A36-A49F-77C48DB2ECC1}"/>
              </a:ext>
            </a:extLst>
          </p:cNvPr>
          <p:cNvSpPr/>
          <p:nvPr/>
        </p:nvSpPr>
        <p:spPr>
          <a:xfrm>
            <a:off x="3654552" y="4050793"/>
            <a:ext cx="2342515" cy="372110"/>
          </a:xfrm>
          <a:custGeom>
            <a:avLst/>
            <a:gdLst/>
            <a:ahLst/>
            <a:cxnLst/>
            <a:rect l="l" t="t" r="r" b="b"/>
            <a:pathLst>
              <a:path w="2342515" h="372110">
                <a:moveTo>
                  <a:pt x="2342388" y="0"/>
                </a:moveTo>
                <a:lnTo>
                  <a:pt x="2335808" y="58789"/>
                </a:lnTo>
                <a:lnTo>
                  <a:pt x="2317487" y="109831"/>
                </a:lnTo>
                <a:lnTo>
                  <a:pt x="2289553" y="150071"/>
                </a:lnTo>
                <a:lnTo>
                  <a:pt x="2254134" y="176454"/>
                </a:lnTo>
                <a:lnTo>
                  <a:pt x="2213356" y="185928"/>
                </a:lnTo>
                <a:lnTo>
                  <a:pt x="1300226" y="185928"/>
                </a:lnTo>
                <a:lnTo>
                  <a:pt x="1259447" y="195401"/>
                </a:lnTo>
                <a:lnTo>
                  <a:pt x="1224028" y="221784"/>
                </a:lnTo>
                <a:lnTo>
                  <a:pt x="1196094" y="262024"/>
                </a:lnTo>
                <a:lnTo>
                  <a:pt x="1177773" y="313066"/>
                </a:lnTo>
                <a:lnTo>
                  <a:pt x="1171194" y="371856"/>
                </a:lnTo>
                <a:lnTo>
                  <a:pt x="1164614" y="313066"/>
                </a:lnTo>
                <a:lnTo>
                  <a:pt x="1146293" y="262024"/>
                </a:lnTo>
                <a:lnTo>
                  <a:pt x="1118359" y="221784"/>
                </a:lnTo>
                <a:lnTo>
                  <a:pt x="1082940" y="195401"/>
                </a:lnTo>
                <a:lnTo>
                  <a:pt x="1042162" y="185928"/>
                </a:lnTo>
                <a:lnTo>
                  <a:pt x="129032" y="185928"/>
                </a:lnTo>
                <a:lnTo>
                  <a:pt x="88253" y="176454"/>
                </a:lnTo>
                <a:lnTo>
                  <a:pt x="52834" y="150071"/>
                </a:lnTo>
                <a:lnTo>
                  <a:pt x="24900" y="109831"/>
                </a:lnTo>
                <a:lnTo>
                  <a:pt x="6579" y="58789"/>
                </a:lnTo>
                <a:lnTo>
                  <a:pt x="0" y="0"/>
                </a:lnTo>
              </a:path>
            </a:pathLst>
          </a:custGeom>
          <a:ln w="28955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2" name="object 16">
            <a:extLst>
              <a:ext uri="{FF2B5EF4-FFF2-40B4-BE49-F238E27FC236}">
                <a16:creationId xmlns:a16="http://schemas.microsoft.com/office/drawing/2014/main" id="{CB72F3E6-A697-404C-82F9-62E6C55214DF}"/>
              </a:ext>
            </a:extLst>
          </p:cNvPr>
          <p:cNvSpPr txBox="1"/>
          <p:nvPr/>
        </p:nvSpPr>
        <p:spPr>
          <a:xfrm>
            <a:off x="2624835" y="4581144"/>
            <a:ext cx="156591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chemeClr val="bg1"/>
                </a:solidFill>
                <a:latin typeface="Calibri"/>
                <a:cs typeface="Calibri"/>
              </a:rPr>
              <a:t>CHARTEVENTS  </a:t>
            </a:r>
            <a:r>
              <a:rPr sz="1600" spc="-20" dirty="0">
                <a:solidFill>
                  <a:schemeClr val="bg1"/>
                </a:solidFill>
                <a:latin typeface="Calibri"/>
                <a:cs typeface="Calibri"/>
              </a:rPr>
              <a:t>DATETIMEEVENTS  </a:t>
            </a:r>
            <a:r>
              <a:rPr sz="1600" spc="-10" dirty="0">
                <a:solidFill>
                  <a:schemeClr val="bg1"/>
                </a:solidFill>
                <a:latin typeface="Calibri"/>
                <a:cs typeface="Calibri"/>
              </a:rPr>
              <a:t>INPUTEVENTS_CV  </a:t>
            </a:r>
            <a:r>
              <a:rPr sz="1600" spc="-5" dirty="0">
                <a:solidFill>
                  <a:schemeClr val="bg1"/>
                </a:solidFill>
                <a:latin typeface="Calibri"/>
                <a:cs typeface="Calibri"/>
              </a:rPr>
              <a:t>INPUTEVEN</a:t>
            </a:r>
            <a:r>
              <a:rPr sz="1600" spc="-15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1600" spc="-10" dirty="0">
                <a:solidFill>
                  <a:schemeClr val="bg1"/>
                </a:solidFill>
                <a:latin typeface="Calibri"/>
                <a:cs typeface="Calibri"/>
              </a:rPr>
              <a:t>S_MV</a:t>
            </a:r>
            <a:endParaRPr sz="16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3" name="object 17">
            <a:extLst>
              <a:ext uri="{FF2B5EF4-FFF2-40B4-BE49-F238E27FC236}">
                <a16:creationId xmlns:a16="http://schemas.microsoft.com/office/drawing/2014/main" id="{A1B2BE95-2E7D-491A-9DBC-EB45305DD54F}"/>
              </a:ext>
            </a:extLst>
          </p:cNvPr>
          <p:cNvSpPr txBox="1"/>
          <p:nvPr/>
        </p:nvSpPr>
        <p:spPr>
          <a:xfrm>
            <a:off x="4911470" y="4569791"/>
            <a:ext cx="2070735" cy="757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chemeClr val="bg1"/>
                </a:solidFill>
                <a:latin typeface="Calibri"/>
                <a:cs typeface="Calibri"/>
              </a:rPr>
              <a:t>NOTEEVENTS  </a:t>
            </a:r>
            <a:r>
              <a:rPr sz="1600" spc="-10" dirty="0">
                <a:solidFill>
                  <a:schemeClr val="bg1"/>
                </a:solidFill>
                <a:latin typeface="Calibri"/>
                <a:cs typeface="Calibri"/>
              </a:rPr>
              <a:t>OUTPUTEVENTS  PROCEDUREEVENTS_MV</a:t>
            </a:r>
            <a:endParaRPr sz="16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4" name="object 18">
            <a:extLst>
              <a:ext uri="{FF2B5EF4-FFF2-40B4-BE49-F238E27FC236}">
                <a16:creationId xmlns:a16="http://schemas.microsoft.com/office/drawing/2014/main" id="{47FDC1F1-BDCE-4C69-916D-FA11E4B1D1AD}"/>
              </a:ext>
            </a:extLst>
          </p:cNvPr>
          <p:cNvSpPr/>
          <p:nvPr/>
        </p:nvSpPr>
        <p:spPr>
          <a:xfrm>
            <a:off x="1389887" y="1882141"/>
            <a:ext cx="6695440" cy="1262380"/>
          </a:xfrm>
          <a:custGeom>
            <a:avLst/>
            <a:gdLst/>
            <a:ahLst/>
            <a:cxnLst/>
            <a:rect l="l" t="t" r="r" b="b"/>
            <a:pathLst>
              <a:path w="6695440" h="1262379">
                <a:moveTo>
                  <a:pt x="0" y="210312"/>
                </a:moveTo>
                <a:lnTo>
                  <a:pt x="5554" y="162072"/>
                </a:lnTo>
                <a:lnTo>
                  <a:pt x="21375" y="117798"/>
                </a:lnTo>
                <a:lnTo>
                  <a:pt x="46202" y="78750"/>
                </a:lnTo>
                <a:lnTo>
                  <a:pt x="78771" y="46186"/>
                </a:lnTo>
                <a:lnTo>
                  <a:pt x="117821" y="21367"/>
                </a:lnTo>
                <a:lnTo>
                  <a:pt x="162088" y="5551"/>
                </a:lnTo>
                <a:lnTo>
                  <a:pt x="210312" y="0"/>
                </a:lnTo>
                <a:lnTo>
                  <a:pt x="6484620" y="0"/>
                </a:lnTo>
                <a:lnTo>
                  <a:pt x="6532859" y="5551"/>
                </a:lnTo>
                <a:lnTo>
                  <a:pt x="6577133" y="21367"/>
                </a:lnTo>
                <a:lnTo>
                  <a:pt x="6616181" y="46186"/>
                </a:lnTo>
                <a:lnTo>
                  <a:pt x="6648745" y="78750"/>
                </a:lnTo>
                <a:lnTo>
                  <a:pt x="6673564" y="117798"/>
                </a:lnTo>
                <a:lnTo>
                  <a:pt x="6689380" y="162072"/>
                </a:lnTo>
                <a:lnTo>
                  <a:pt x="6694932" y="210312"/>
                </a:lnTo>
                <a:lnTo>
                  <a:pt x="6694932" y="1051560"/>
                </a:lnTo>
                <a:lnTo>
                  <a:pt x="6689380" y="1099799"/>
                </a:lnTo>
                <a:lnTo>
                  <a:pt x="6673564" y="1144073"/>
                </a:lnTo>
                <a:lnTo>
                  <a:pt x="6648745" y="1183121"/>
                </a:lnTo>
                <a:lnTo>
                  <a:pt x="6616181" y="1215685"/>
                </a:lnTo>
                <a:lnTo>
                  <a:pt x="6577133" y="1240504"/>
                </a:lnTo>
                <a:lnTo>
                  <a:pt x="6532859" y="1256320"/>
                </a:lnTo>
                <a:lnTo>
                  <a:pt x="6484620" y="1261872"/>
                </a:lnTo>
                <a:lnTo>
                  <a:pt x="210312" y="1261872"/>
                </a:lnTo>
                <a:lnTo>
                  <a:pt x="162088" y="1256320"/>
                </a:lnTo>
                <a:lnTo>
                  <a:pt x="117821" y="1240504"/>
                </a:lnTo>
                <a:lnTo>
                  <a:pt x="78771" y="1215685"/>
                </a:lnTo>
                <a:lnTo>
                  <a:pt x="46202" y="1183121"/>
                </a:lnTo>
                <a:lnTo>
                  <a:pt x="21375" y="1144073"/>
                </a:lnTo>
                <a:lnTo>
                  <a:pt x="5554" y="1099799"/>
                </a:lnTo>
                <a:lnTo>
                  <a:pt x="0" y="1051560"/>
                </a:lnTo>
                <a:lnTo>
                  <a:pt x="0" y="210312"/>
                </a:lnTo>
                <a:close/>
              </a:path>
            </a:pathLst>
          </a:custGeom>
          <a:ln w="19812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9" name="object 19">
            <a:extLst>
              <a:ext uri="{FF2B5EF4-FFF2-40B4-BE49-F238E27FC236}">
                <a16:creationId xmlns:a16="http://schemas.microsoft.com/office/drawing/2014/main" id="{0E9BFE31-EF52-43E6-8ABA-8BBF13439AC9}"/>
              </a:ext>
            </a:extLst>
          </p:cNvPr>
          <p:cNvSpPr txBox="1"/>
          <p:nvPr/>
        </p:nvSpPr>
        <p:spPr>
          <a:xfrm>
            <a:off x="3648709" y="1445642"/>
            <a:ext cx="2276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Admission-related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0" name="object 20">
            <a:extLst>
              <a:ext uri="{FF2B5EF4-FFF2-40B4-BE49-F238E27FC236}">
                <a16:creationId xmlns:a16="http://schemas.microsoft.com/office/drawing/2014/main" id="{D6B2FFE9-985E-4C85-90C4-A5497D96FE6D}"/>
              </a:ext>
            </a:extLst>
          </p:cNvPr>
          <p:cNvSpPr/>
          <p:nvPr/>
        </p:nvSpPr>
        <p:spPr>
          <a:xfrm>
            <a:off x="2535935" y="4535424"/>
            <a:ext cx="4554220" cy="1102360"/>
          </a:xfrm>
          <a:custGeom>
            <a:avLst/>
            <a:gdLst/>
            <a:ahLst/>
            <a:cxnLst/>
            <a:rect l="l" t="t" r="r" b="b"/>
            <a:pathLst>
              <a:path w="4554220" h="1102360">
                <a:moveTo>
                  <a:pt x="0" y="183641"/>
                </a:moveTo>
                <a:lnTo>
                  <a:pt x="6556" y="134805"/>
                </a:lnTo>
                <a:lnTo>
                  <a:pt x="25061" y="90931"/>
                </a:lnTo>
                <a:lnTo>
                  <a:pt x="53768" y="53768"/>
                </a:lnTo>
                <a:lnTo>
                  <a:pt x="90932" y="25061"/>
                </a:lnTo>
                <a:lnTo>
                  <a:pt x="134805" y="6556"/>
                </a:lnTo>
                <a:lnTo>
                  <a:pt x="183642" y="0"/>
                </a:lnTo>
                <a:lnTo>
                  <a:pt x="4370070" y="0"/>
                </a:lnTo>
                <a:lnTo>
                  <a:pt x="4418906" y="6556"/>
                </a:lnTo>
                <a:lnTo>
                  <a:pt x="4462779" y="25061"/>
                </a:lnTo>
                <a:lnTo>
                  <a:pt x="4499943" y="53768"/>
                </a:lnTo>
                <a:lnTo>
                  <a:pt x="4528650" y="90932"/>
                </a:lnTo>
                <a:lnTo>
                  <a:pt x="4547155" y="134805"/>
                </a:lnTo>
                <a:lnTo>
                  <a:pt x="4553712" y="183641"/>
                </a:lnTo>
                <a:lnTo>
                  <a:pt x="4553712" y="918209"/>
                </a:lnTo>
                <a:lnTo>
                  <a:pt x="4547155" y="967029"/>
                </a:lnTo>
                <a:lnTo>
                  <a:pt x="4528650" y="1010897"/>
                </a:lnTo>
                <a:lnTo>
                  <a:pt x="4499943" y="1048064"/>
                </a:lnTo>
                <a:lnTo>
                  <a:pt x="4462780" y="1076779"/>
                </a:lnTo>
                <a:lnTo>
                  <a:pt x="4418906" y="1095292"/>
                </a:lnTo>
                <a:lnTo>
                  <a:pt x="4370070" y="1101852"/>
                </a:lnTo>
                <a:lnTo>
                  <a:pt x="183642" y="1101852"/>
                </a:lnTo>
                <a:lnTo>
                  <a:pt x="134805" y="1095292"/>
                </a:lnTo>
                <a:lnTo>
                  <a:pt x="90931" y="1076779"/>
                </a:lnTo>
                <a:lnTo>
                  <a:pt x="53768" y="1048064"/>
                </a:lnTo>
                <a:lnTo>
                  <a:pt x="25061" y="1010897"/>
                </a:lnTo>
                <a:lnTo>
                  <a:pt x="6556" y="967029"/>
                </a:lnTo>
                <a:lnTo>
                  <a:pt x="0" y="918209"/>
                </a:lnTo>
                <a:lnTo>
                  <a:pt x="0" y="183641"/>
                </a:lnTo>
                <a:close/>
              </a:path>
            </a:pathLst>
          </a:custGeom>
          <a:ln w="19812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51" name="object 21">
            <a:extLst>
              <a:ext uri="{FF2B5EF4-FFF2-40B4-BE49-F238E27FC236}">
                <a16:creationId xmlns:a16="http://schemas.microsoft.com/office/drawing/2014/main" id="{D916FCAF-D909-4A17-A609-8E009AE20EBF}"/>
              </a:ext>
            </a:extLst>
          </p:cNvPr>
          <p:cNvSpPr txBox="1"/>
          <p:nvPr/>
        </p:nvSpPr>
        <p:spPr>
          <a:xfrm>
            <a:off x="4099814" y="5650027"/>
            <a:ext cx="14325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ICU-related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2" name="object 22">
            <a:extLst>
              <a:ext uri="{FF2B5EF4-FFF2-40B4-BE49-F238E27FC236}">
                <a16:creationId xmlns:a16="http://schemas.microsoft.com/office/drawing/2014/main" id="{A894F9FA-47CB-44DF-979E-BB2F8D87502D}"/>
              </a:ext>
            </a:extLst>
          </p:cNvPr>
          <p:cNvSpPr/>
          <p:nvPr/>
        </p:nvSpPr>
        <p:spPr>
          <a:xfrm>
            <a:off x="9372600" y="4572000"/>
            <a:ext cx="1929764" cy="1324610"/>
          </a:xfrm>
          <a:custGeom>
            <a:avLst/>
            <a:gdLst/>
            <a:ahLst/>
            <a:cxnLst/>
            <a:rect l="l" t="t" r="r" b="b"/>
            <a:pathLst>
              <a:path w="1929765" h="1324610">
                <a:moveTo>
                  <a:pt x="0" y="220725"/>
                </a:moveTo>
                <a:lnTo>
                  <a:pt x="4483" y="176237"/>
                </a:lnTo>
                <a:lnTo>
                  <a:pt x="17343" y="134802"/>
                </a:lnTo>
                <a:lnTo>
                  <a:pt x="37692" y="97308"/>
                </a:lnTo>
                <a:lnTo>
                  <a:pt x="64643" y="64643"/>
                </a:lnTo>
                <a:lnTo>
                  <a:pt x="97308" y="37692"/>
                </a:lnTo>
                <a:lnTo>
                  <a:pt x="134802" y="17343"/>
                </a:lnTo>
                <a:lnTo>
                  <a:pt x="176237" y="4483"/>
                </a:lnTo>
                <a:lnTo>
                  <a:pt x="220725" y="0"/>
                </a:lnTo>
                <a:lnTo>
                  <a:pt x="1708657" y="0"/>
                </a:lnTo>
                <a:lnTo>
                  <a:pt x="1753146" y="4483"/>
                </a:lnTo>
                <a:lnTo>
                  <a:pt x="1794581" y="17343"/>
                </a:lnTo>
                <a:lnTo>
                  <a:pt x="1832075" y="37692"/>
                </a:lnTo>
                <a:lnTo>
                  <a:pt x="1864740" y="64643"/>
                </a:lnTo>
                <a:lnTo>
                  <a:pt x="1891691" y="97308"/>
                </a:lnTo>
                <a:lnTo>
                  <a:pt x="1912040" y="134802"/>
                </a:lnTo>
                <a:lnTo>
                  <a:pt x="1924900" y="176237"/>
                </a:lnTo>
                <a:lnTo>
                  <a:pt x="1929383" y="220725"/>
                </a:lnTo>
                <a:lnTo>
                  <a:pt x="1929383" y="1103630"/>
                </a:lnTo>
                <a:lnTo>
                  <a:pt x="1924900" y="1148115"/>
                </a:lnTo>
                <a:lnTo>
                  <a:pt x="1912040" y="1189548"/>
                </a:lnTo>
                <a:lnTo>
                  <a:pt x="1891691" y="1227041"/>
                </a:lnTo>
                <a:lnTo>
                  <a:pt x="1864740" y="1259708"/>
                </a:lnTo>
                <a:lnTo>
                  <a:pt x="1832075" y="1286660"/>
                </a:lnTo>
                <a:lnTo>
                  <a:pt x="1794581" y="1307010"/>
                </a:lnTo>
                <a:lnTo>
                  <a:pt x="1753146" y="1319871"/>
                </a:lnTo>
                <a:lnTo>
                  <a:pt x="1708657" y="1324355"/>
                </a:lnTo>
                <a:lnTo>
                  <a:pt x="220725" y="1324355"/>
                </a:lnTo>
                <a:lnTo>
                  <a:pt x="176237" y="1319871"/>
                </a:lnTo>
                <a:lnTo>
                  <a:pt x="134802" y="1307010"/>
                </a:lnTo>
                <a:lnTo>
                  <a:pt x="97308" y="1286660"/>
                </a:lnTo>
                <a:lnTo>
                  <a:pt x="64643" y="1259708"/>
                </a:lnTo>
                <a:lnTo>
                  <a:pt x="37692" y="1227041"/>
                </a:lnTo>
                <a:lnTo>
                  <a:pt x="17343" y="1189548"/>
                </a:lnTo>
                <a:lnTo>
                  <a:pt x="4483" y="1148115"/>
                </a:lnTo>
                <a:lnTo>
                  <a:pt x="0" y="1103630"/>
                </a:lnTo>
                <a:lnTo>
                  <a:pt x="0" y="220725"/>
                </a:lnTo>
                <a:close/>
              </a:path>
            </a:pathLst>
          </a:custGeom>
          <a:ln w="19812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53" name="object 23">
            <a:extLst>
              <a:ext uri="{FF2B5EF4-FFF2-40B4-BE49-F238E27FC236}">
                <a16:creationId xmlns:a16="http://schemas.microsoft.com/office/drawing/2014/main" id="{5AD5A2D4-73C1-4E55-8870-1A8DA1124DCB}"/>
              </a:ext>
            </a:extLst>
          </p:cNvPr>
          <p:cNvSpPr txBox="1"/>
          <p:nvPr/>
        </p:nvSpPr>
        <p:spPr>
          <a:xfrm>
            <a:off x="9462134" y="3991957"/>
            <a:ext cx="1749425" cy="159851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205"/>
              </a:spcBef>
            </a:pP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Definitions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735"/>
              </a:spcBef>
            </a:pPr>
            <a:r>
              <a:rPr sz="1600" spc="-10" dirty="0">
                <a:solidFill>
                  <a:schemeClr val="bg1"/>
                </a:solidFill>
                <a:latin typeface="Calibri"/>
                <a:cs typeface="Calibri"/>
              </a:rPr>
              <a:t>D_CPT  </a:t>
            </a:r>
            <a:r>
              <a:rPr sz="1600" spc="-5" dirty="0">
                <a:solidFill>
                  <a:schemeClr val="bg1"/>
                </a:solidFill>
                <a:latin typeface="Calibri"/>
                <a:cs typeface="Calibri"/>
              </a:rPr>
              <a:t>D_ICD_DIAGNOSES  D</a:t>
            </a:r>
            <a:r>
              <a:rPr sz="1600" spc="-10" dirty="0">
                <a:solidFill>
                  <a:schemeClr val="bg1"/>
                </a:solidFill>
                <a:latin typeface="Calibri"/>
                <a:cs typeface="Calibri"/>
              </a:rPr>
              <a:t>_</a:t>
            </a:r>
            <a:r>
              <a:rPr sz="1600" spc="-5" dirty="0">
                <a:solidFill>
                  <a:schemeClr val="bg1"/>
                </a:solidFill>
                <a:latin typeface="Calibri"/>
                <a:cs typeface="Calibri"/>
              </a:rPr>
              <a:t>I</a:t>
            </a:r>
            <a:r>
              <a:rPr sz="1600" spc="-10" dirty="0">
                <a:solidFill>
                  <a:schemeClr val="bg1"/>
                </a:solidFill>
                <a:latin typeface="Calibri"/>
                <a:cs typeface="Calibri"/>
              </a:rPr>
              <a:t>C</a:t>
            </a:r>
            <a:r>
              <a:rPr sz="1600" dirty="0">
                <a:solidFill>
                  <a:schemeClr val="bg1"/>
                </a:solidFill>
                <a:latin typeface="Calibri"/>
                <a:cs typeface="Calibri"/>
              </a:rPr>
              <a:t>D</a:t>
            </a:r>
            <a:r>
              <a:rPr sz="1600" spc="-10" dirty="0">
                <a:solidFill>
                  <a:schemeClr val="bg1"/>
                </a:solidFill>
                <a:latin typeface="Calibri"/>
                <a:cs typeface="Calibri"/>
              </a:rPr>
              <a:t>_</a:t>
            </a:r>
            <a:r>
              <a:rPr sz="1600" spc="-5" dirty="0">
                <a:solidFill>
                  <a:schemeClr val="bg1"/>
                </a:solidFill>
                <a:latin typeface="Calibri"/>
                <a:cs typeface="Calibri"/>
              </a:rPr>
              <a:t>P</a:t>
            </a:r>
            <a:r>
              <a:rPr sz="1600" spc="-20" dirty="0">
                <a:solidFill>
                  <a:schemeClr val="bg1"/>
                </a:solidFill>
                <a:latin typeface="Calibri"/>
                <a:cs typeface="Calibri"/>
              </a:rPr>
              <a:t>R</a:t>
            </a:r>
            <a:r>
              <a:rPr sz="1600" spc="-10" dirty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1600" spc="-5" dirty="0">
                <a:solidFill>
                  <a:schemeClr val="bg1"/>
                </a:solidFill>
                <a:latin typeface="Calibri"/>
                <a:cs typeface="Calibri"/>
              </a:rPr>
              <a:t>C</a:t>
            </a:r>
            <a:r>
              <a:rPr sz="1600" spc="-10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chemeClr val="bg1"/>
                </a:solidFill>
                <a:latin typeface="Calibri"/>
                <a:cs typeface="Calibri"/>
              </a:rPr>
              <a:t>D</a:t>
            </a:r>
            <a:r>
              <a:rPr sz="1600" spc="-5" dirty="0">
                <a:solidFill>
                  <a:schemeClr val="bg1"/>
                </a:solidFill>
                <a:latin typeface="Calibri"/>
                <a:cs typeface="Calibri"/>
              </a:rPr>
              <a:t>UR</a:t>
            </a:r>
            <a:r>
              <a:rPr sz="1600" spc="-20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1600" spc="-5" dirty="0">
                <a:solidFill>
                  <a:schemeClr val="bg1"/>
                </a:solidFill>
                <a:latin typeface="Calibri"/>
                <a:cs typeface="Calibri"/>
              </a:rPr>
              <a:t>S  D_ITEMS  D_LABITEMS</a:t>
            </a:r>
            <a:endParaRPr sz="160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5222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19</a:t>
            </a:fld>
            <a:endParaRPr lang="en-US" altLang="ko-KR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B2B02EC7-5DA2-4B1E-B746-3CCC5BCBFA35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50292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altLang="ko-KR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AGENDA</a:t>
            </a: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67926B8-7B8A-4902-BF7D-5B5E16D25597}"/>
              </a:ext>
            </a:extLst>
          </p:cNvPr>
          <p:cNvSpPr txBox="1">
            <a:spLocks/>
          </p:cNvSpPr>
          <p:nvPr/>
        </p:nvSpPr>
        <p:spPr>
          <a:xfrm>
            <a:off x="457200" y="1498077"/>
            <a:ext cx="50292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469900" indent="-457200" latinLnBrk="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ko-KR" altLang="en-US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세션 소개</a:t>
            </a: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FEE00EDE-2684-4A3C-AC61-E368915A1299}"/>
              </a:ext>
            </a:extLst>
          </p:cNvPr>
          <p:cNvSpPr txBox="1">
            <a:spLocks/>
          </p:cNvSpPr>
          <p:nvPr/>
        </p:nvSpPr>
        <p:spPr>
          <a:xfrm>
            <a:off x="457200" y="2514600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469900" indent="-457200" latinLnBrk="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Electronic Health Recoreds (EHR)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9EB10C9-7161-4078-8C18-CFC8EDC4BB63}"/>
              </a:ext>
            </a:extLst>
          </p:cNvPr>
          <p:cNvSpPr txBox="1">
            <a:spLocks/>
          </p:cNvSpPr>
          <p:nvPr/>
        </p:nvSpPr>
        <p:spPr>
          <a:xfrm>
            <a:off x="457200" y="3531123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469900" indent="-457200" latinLnBrk="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Recurrent Neural Network (RNN)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5BC69295-9A3F-415B-8DF4-0F9F95CEADDB}"/>
              </a:ext>
            </a:extLst>
          </p:cNvPr>
          <p:cNvSpPr txBox="1">
            <a:spLocks/>
          </p:cNvSpPr>
          <p:nvPr/>
        </p:nvSpPr>
        <p:spPr>
          <a:xfrm>
            <a:off x="457200" y="4547646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469900" indent="-457200" latinLnBrk="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altLang="ko-KR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Time Series</a:t>
            </a:r>
            <a:r>
              <a:rPr lang="ko-KR" altLang="en-US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EHR &amp; RNN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C2573821-A07C-49CF-ADEA-E8D47C2B924D}"/>
              </a:ext>
            </a:extLst>
          </p:cNvPr>
          <p:cNvSpPr txBox="1">
            <a:spLocks/>
          </p:cNvSpPr>
          <p:nvPr/>
        </p:nvSpPr>
        <p:spPr>
          <a:xfrm>
            <a:off x="457200" y="5564169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469900" indent="-457200" latinLnBrk="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ko-KR" altLang="en-US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핸즈온 세션 실습</a:t>
            </a: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861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2</a:t>
            </a:fld>
            <a:endParaRPr lang="en-US" altLang="ko-KR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F484DEEC-993D-4172-9C79-C7051C30FE09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50292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altLang="ko-KR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RNN &amp; Hands-on</a:t>
            </a: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CD0A479-A801-412F-80EE-B74187911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10786188" cy="397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710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20</a:t>
            </a:fld>
            <a:endParaRPr lang="en-US" altLang="ko-KR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6D706887-4CC2-4220-A2E4-FB29569D37AB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altLang="ko-KR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RNN</a:t>
            </a: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F8583070-D149-45E6-A86F-C91F6FDB64A3}"/>
              </a:ext>
            </a:extLst>
          </p:cNvPr>
          <p:cNvSpPr txBox="1">
            <a:spLocks/>
          </p:cNvSpPr>
          <p:nvPr/>
        </p:nvSpPr>
        <p:spPr>
          <a:xfrm>
            <a:off x="457199" y="1371600"/>
            <a:ext cx="383793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en-US" sz="4400" kern="0" spc="-35">
                <a:solidFill>
                  <a:schemeClr val="bg1"/>
                </a:solidFill>
              </a:rPr>
              <a:t>Bag-of-Words</a:t>
            </a:r>
            <a:endParaRPr lang="en-US" sz="4400" kern="0">
              <a:solidFill>
                <a:schemeClr val="bg1"/>
              </a:solidFill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1DDED6ED-BF7A-4B3B-A601-5FCB8D665558}"/>
              </a:ext>
            </a:extLst>
          </p:cNvPr>
          <p:cNvSpPr txBox="1"/>
          <p:nvPr/>
        </p:nvSpPr>
        <p:spPr>
          <a:xfrm>
            <a:off x="457200" y="2477008"/>
            <a:ext cx="9448800" cy="2467342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Classical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chemeClr val="bg1"/>
                </a:solidFill>
                <a:latin typeface="Calibri"/>
                <a:cs typeface="Calibri"/>
              </a:rPr>
              <a:t>way</a:t>
            </a:r>
            <a:r>
              <a:rPr sz="2800" spc="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to</a:t>
            </a:r>
            <a:r>
              <a:rPr sz="2800" spc="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handle 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variable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10">
                <a:solidFill>
                  <a:schemeClr val="bg1"/>
                </a:solidFill>
                <a:latin typeface="Calibri"/>
                <a:cs typeface="Calibri"/>
              </a:rPr>
              <a:t>length</a:t>
            </a:r>
            <a:r>
              <a:rPr sz="2800" spc="15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10" smtClean="0">
                <a:solidFill>
                  <a:schemeClr val="bg1"/>
                </a:solidFill>
                <a:latin typeface="Calibri"/>
                <a:cs typeface="Calibri"/>
              </a:rPr>
              <a:t>sentences/documents</a:t>
            </a:r>
            <a:endParaRPr lang="en-US" sz="2800" spc="-10" smtClean="0">
              <a:solidFill>
                <a:schemeClr val="bg1"/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endParaRPr sz="2800">
              <a:solidFill>
                <a:schemeClr val="bg1"/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chemeClr val="bg1"/>
                </a:solidFill>
                <a:latin typeface="Calibri"/>
                <a:cs typeface="Calibri"/>
              </a:rPr>
              <a:t>gave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 the ball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John,</a:t>
            </a:r>
            <a:r>
              <a:rPr sz="2800" spc="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who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chemeClr val="bg1"/>
                </a:solidFill>
                <a:latin typeface="Calibri"/>
                <a:cs typeface="Calibri"/>
              </a:rPr>
              <a:t>gave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it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15">
                <a:solidFill>
                  <a:schemeClr val="bg1"/>
                </a:solidFill>
                <a:latin typeface="Calibri"/>
                <a:cs typeface="Calibri"/>
              </a:rPr>
              <a:t>to</a:t>
            </a:r>
            <a:r>
              <a:rPr sz="280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mtClean="0">
                <a:solidFill>
                  <a:schemeClr val="bg1"/>
                </a:solidFill>
                <a:latin typeface="Calibri"/>
                <a:cs typeface="Calibri"/>
              </a:rPr>
              <a:t>Mary</a:t>
            </a:r>
            <a:endParaRPr lang="en-US" sz="2800" smtClean="0">
              <a:solidFill>
                <a:schemeClr val="bg1"/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endParaRPr sz="2800">
              <a:solidFill>
                <a:schemeClr val="bg1"/>
              </a:solidFill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I:1,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chemeClr val="bg1"/>
                </a:solidFill>
                <a:latin typeface="Calibri"/>
                <a:cs typeface="Calibri"/>
              </a:rPr>
              <a:t>gave:2,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 the:1, ball:1, 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to:2,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 John:1, who:1, it:1, 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Mary:1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2582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21</a:t>
            </a:fld>
            <a:endParaRPr lang="en-US" altLang="ko-KR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6D706887-4CC2-4220-A2E4-FB29569D37AB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305800" cy="10111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altLang="ko-KR" sz="32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RNN - </a:t>
            </a:r>
            <a:r>
              <a:rPr lang="en-US" altLang="ko-KR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Bag-of-Words</a:t>
            </a:r>
          </a:p>
          <a:p>
            <a:pPr marL="12700" latinLnBrk="0">
              <a:spcBef>
                <a:spcPts val="105"/>
              </a:spcBef>
            </a:pP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C6D3BE9-6BAF-487A-ADFB-8C46E727559E}"/>
              </a:ext>
            </a:extLst>
          </p:cNvPr>
          <p:cNvSpPr txBox="1"/>
          <p:nvPr/>
        </p:nvSpPr>
        <p:spPr>
          <a:xfrm>
            <a:off x="838200" y="1292570"/>
            <a:ext cx="7684770" cy="13970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chemeClr val="bg1"/>
                </a:solidFill>
                <a:latin typeface="Calibri"/>
                <a:cs typeface="Calibri"/>
              </a:rPr>
              <a:t>gave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 the ball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John,</a:t>
            </a:r>
            <a:r>
              <a:rPr sz="2800" spc="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who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chemeClr val="bg1"/>
                </a:solidFill>
                <a:latin typeface="Calibri"/>
                <a:cs typeface="Calibri"/>
              </a:rPr>
              <a:t>gave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it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 Mary</a:t>
            </a:r>
            <a:endParaRPr sz="2800">
              <a:solidFill>
                <a:schemeClr val="bg1"/>
              </a:solidFill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I:1,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chemeClr val="bg1"/>
                </a:solidFill>
                <a:latin typeface="Calibri"/>
                <a:cs typeface="Calibri"/>
              </a:rPr>
              <a:t>gave:2,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 the:1, ball:1, 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to:2,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 John:1, who:1, it:1, 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Mary:1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  <a:p>
            <a:pPr marL="3980179">
              <a:lnSpc>
                <a:spcPct val="100000"/>
              </a:lnSpc>
              <a:spcBef>
                <a:spcPts val="1895"/>
              </a:spcBef>
              <a:tabLst>
                <a:tab pos="5376545" algn="l"/>
              </a:tabLst>
            </a:pPr>
            <a:r>
              <a:rPr sz="1800" spc="-5" dirty="0">
                <a:solidFill>
                  <a:schemeClr val="bg1"/>
                </a:solidFill>
                <a:latin typeface="Calibri"/>
                <a:cs typeface="Calibri"/>
              </a:rPr>
              <a:t>All</a:t>
            </a:r>
            <a:r>
              <a:rPr sz="1800" spc="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Calibri"/>
                <a:cs typeface="Calibri"/>
              </a:rPr>
              <a:t>vocab	</a:t>
            </a:r>
            <a:r>
              <a:rPr sz="1800" spc="-30" dirty="0">
                <a:solidFill>
                  <a:schemeClr val="bg1"/>
                </a:solidFill>
                <a:latin typeface="Calibri"/>
                <a:cs typeface="Calibri"/>
              </a:rPr>
              <a:t>Word</a:t>
            </a:r>
            <a:r>
              <a:rPr sz="18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Calibri"/>
                <a:cs typeface="Calibri"/>
              </a:rPr>
              <a:t>count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A0E96B9A-AD71-4477-A7A7-9F6917CCD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480238"/>
              </p:ext>
            </p:extLst>
          </p:nvPr>
        </p:nvGraphicFramePr>
        <p:xfrm>
          <a:off x="4643178" y="2724206"/>
          <a:ext cx="301879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9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65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lang="en-US" sz="1800" spc="-1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65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ab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65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56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56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ball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65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56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gave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65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56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518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22</a:t>
            </a:fld>
            <a:endParaRPr lang="en-US" altLang="ko-KR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6D706887-4CC2-4220-A2E4-FB29569D37AB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altLang="ko-KR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RNN</a:t>
            </a: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972B5A3C-40E9-4663-B2F8-2EF3E98A4112}"/>
              </a:ext>
            </a:extLst>
          </p:cNvPr>
          <p:cNvSpPr txBox="1">
            <a:spLocks/>
          </p:cNvSpPr>
          <p:nvPr/>
        </p:nvSpPr>
        <p:spPr>
          <a:xfrm>
            <a:off x="838200" y="1288120"/>
            <a:ext cx="3640008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en-US" sz="4400" kern="0" spc="-35">
                <a:solidFill>
                  <a:schemeClr val="bg1"/>
                </a:solidFill>
              </a:rPr>
              <a:t>Bag-of-Words</a:t>
            </a:r>
            <a:endParaRPr lang="en-US" sz="4400" kern="0">
              <a:solidFill>
                <a:schemeClr val="bg1"/>
              </a:solidFill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201465B0-22BE-4D1A-B615-9A1AF08887A2}"/>
              </a:ext>
            </a:extLst>
          </p:cNvPr>
          <p:cNvSpPr txBox="1"/>
          <p:nvPr/>
        </p:nvSpPr>
        <p:spPr>
          <a:xfrm>
            <a:off x="838200" y="2438400"/>
            <a:ext cx="9067800" cy="317907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chemeClr val="bg1"/>
                </a:solidFill>
                <a:latin typeface="Calibri"/>
                <a:cs typeface="Calibri"/>
              </a:rPr>
              <a:t>gave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 the ball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John,</a:t>
            </a:r>
            <a:r>
              <a:rPr sz="2800" spc="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who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chemeClr val="bg1"/>
                </a:solidFill>
                <a:latin typeface="Calibri"/>
                <a:cs typeface="Calibri"/>
              </a:rPr>
              <a:t>gave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it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 Mary</a:t>
            </a:r>
            <a:endParaRPr sz="2800">
              <a:solidFill>
                <a:schemeClr val="bg1"/>
              </a:solidFill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I:1,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chemeClr val="bg1"/>
                </a:solidFill>
                <a:latin typeface="Calibri"/>
                <a:cs typeface="Calibri"/>
              </a:rPr>
              <a:t>gave:2,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 the:1, ball:1, 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to:2,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 John:1, who:1, it:1</a:t>
            </a:r>
            <a:r>
              <a:rPr sz="2400" spc="-5">
                <a:solidFill>
                  <a:schemeClr val="bg1"/>
                </a:solidFill>
                <a:latin typeface="Calibri"/>
                <a:cs typeface="Calibri"/>
              </a:rPr>
              <a:t>, </a:t>
            </a:r>
            <a:r>
              <a:rPr sz="2400" smtClean="0">
                <a:solidFill>
                  <a:schemeClr val="bg1"/>
                </a:solidFill>
                <a:latin typeface="Calibri"/>
                <a:cs typeface="Calibri"/>
              </a:rPr>
              <a:t>Mary:1</a:t>
            </a:r>
            <a:endParaRPr lang="en-US" sz="2400" smtClean="0">
              <a:solidFill>
                <a:schemeClr val="bg1"/>
              </a:solidFill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endParaRPr sz="2400">
              <a:solidFill>
                <a:schemeClr val="bg1"/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chemeClr val="bg1"/>
                </a:solidFill>
                <a:latin typeface="Calibri"/>
                <a:cs typeface="Calibri"/>
              </a:rPr>
              <a:t>gave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 the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ball </a:t>
            </a: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chemeClr val="bg1"/>
                </a:solidFill>
                <a:latin typeface="Calibri"/>
                <a:cs typeface="Calibri"/>
              </a:rPr>
              <a:t>Mary,</a:t>
            </a:r>
            <a:r>
              <a:rPr sz="2800" spc="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who </a:t>
            </a:r>
            <a:r>
              <a:rPr sz="2800" spc="-40" dirty="0">
                <a:solidFill>
                  <a:schemeClr val="bg1"/>
                </a:solidFill>
                <a:latin typeface="Calibri"/>
                <a:cs typeface="Calibri"/>
              </a:rPr>
              <a:t>gave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 it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 John</a:t>
            </a:r>
            <a:endParaRPr sz="2800">
              <a:solidFill>
                <a:schemeClr val="bg1"/>
              </a:solidFill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I:1,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chemeClr val="bg1"/>
                </a:solidFill>
                <a:latin typeface="Calibri"/>
                <a:cs typeface="Calibri"/>
              </a:rPr>
              <a:t>gave:2,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 the:1, ball:1, 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to:2,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 John:1, who:1, it:1, 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Mary:1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750">
              <a:solidFill>
                <a:schemeClr val="bg1"/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solidFill>
                  <a:schemeClr val="bg1"/>
                </a:solidFill>
                <a:latin typeface="Calibri"/>
                <a:cs typeface="Calibri"/>
              </a:rPr>
              <a:t>Different</a:t>
            </a: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meaning,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same</a:t>
            </a:r>
            <a:r>
              <a:rPr sz="2800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representation!</a:t>
            </a:r>
            <a:endParaRPr sz="280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6433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23</a:t>
            </a:fld>
            <a:endParaRPr lang="en-US" altLang="ko-KR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6D706887-4CC2-4220-A2E4-FB29569D37AB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altLang="ko-KR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RNN</a:t>
            </a: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47800" y="32766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0</a:t>
            </a:r>
            <a:endParaRPr lang="ko-KR" altLang="en-US" sz="3200" baseline="-25000"/>
          </a:p>
        </p:txBody>
      </p:sp>
      <p:sp>
        <p:nvSpPr>
          <p:cNvPr id="21" name="직사각형 20"/>
          <p:cNvSpPr/>
          <p:nvPr/>
        </p:nvSpPr>
        <p:spPr>
          <a:xfrm>
            <a:off x="3200400" y="32766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1</a:t>
            </a:r>
            <a:endParaRPr lang="ko-KR" altLang="en-US" sz="3200" baseline="-25000"/>
          </a:p>
        </p:txBody>
      </p:sp>
      <p:sp>
        <p:nvSpPr>
          <p:cNvPr id="23" name="직사각형 22"/>
          <p:cNvSpPr/>
          <p:nvPr/>
        </p:nvSpPr>
        <p:spPr>
          <a:xfrm>
            <a:off x="8132884" y="32766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n-1</a:t>
            </a:r>
            <a:endParaRPr lang="ko-KR" altLang="en-US" sz="3200" baseline="-25000"/>
          </a:p>
        </p:txBody>
      </p:sp>
      <p:sp>
        <p:nvSpPr>
          <p:cNvPr id="24" name="직사각형 23"/>
          <p:cNvSpPr/>
          <p:nvPr/>
        </p:nvSpPr>
        <p:spPr>
          <a:xfrm>
            <a:off x="9900138" y="32766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n</a:t>
            </a:r>
            <a:endParaRPr lang="ko-KR" altLang="en-US" sz="3200" baseline="-25000"/>
          </a:p>
        </p:txBody>
      </p:sp>
      <p:sp>
        <p:nvSpPr>
          <p:cNvPr id="27" name="직사각형 26"/>
          <p:cNvSpPr/>
          <p:nvPr/>
        </p:nvSpPr>
        <p:spPr>
          <a:xfrm>
            <a:off x="4953000" y="32766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2</a:t>
            </a:r>
            <a:endParaRPr lang="ko-KR" altLang="en-US" sz="3200" baseline="-25000"/>
          </a:p>
        </p:txBody>
      </p:sp>
      <p:sp>
        <p:nvSpPr>
          <p:cNvPr id="35" name="직사각형 34"/>
          <p:cNvSpPr/>
          <p:nvPr/>
        </p:nvSpPr>
        <p:spPr>
          <a:xfrm>
            <a:off x="6397869" y="3124200"/>
            <a:ext cx="10668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accent6">
                    <a:lumMod val="75000"/>
                  </a:schemeClr>
                </a:solidFill>
              </a:rPr>
              <a:t>. . .</a:t>
            </a:r>
            <a:endParaRPr lang="ko-KR" altLang="en-US" sz="320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579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24</a:t>
            </a:fld>
            <a:endParaRPr lang="en-US" altLang="ko-KR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6D706887-4CC2-4220-A2E4-FB29569D37AB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altLang="ko-KR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RNN</a:t>
            </a: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47800" y="32766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0</a:t>
            </a:r>
            <a:endParaRPr lang="ko-KR" altLang="en-US" sz="3200" baseline="-25000"/>
          </a:p>
        </p:txBody>
      </p:sp>
      <p:sp>
        <p:nvSpPr>
          <p:cNvPr id="21" name="직사각형 20"/>
          <p:cNvSpPr/>
          <p:nvPr/>
        </p:nvSpPr>
        <p:spPr>
          <a:xfrm>
            <a:off x="3200400" y="32766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1</a:t>
            </a:r>
            <a:endParaRPr lang="ko-KR" altLang="en-US" sz="3200" baseline="-25000"/>
          </a:p>
        </p:txBody>
      </p:sp>
      <p:sp>
        <p:nvSpPr>
          <p:cNvPr id="23" name="직사각형 22"/>
          <p:cNvSpPr/>
          <p:nvPr/>
        </p:nvSpPr>
        <p:spPr>
          <a:xfrm>
            <a:off x="8132884" y="32766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n-1</a:t>
            </a:r>
            <a:endParaRPr lang="ko-KR" altLang="en-US" sz="3200" baseline="-25000"/>
          </a:p>
        </p:txBody>
      </p:sp>
      <p:sp>
        <p:nvSpPr>
          <p:cNvPr id="24" name="직사각형 23"/>
          <p:cNvSpPr/>
          <p:nvPr/>
        </p:nvSpPr>
        <p:spPr>
          <a:xfrm>
            <a:off x="9900138" y="32766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n</a:t>
            </a:r>
            <a:endParaRPr lang="ko-KR" altLang="en-US" sz="3200" baseline="-25000"/>
          </a:p>
        </p:txBody>
      </p:sp>
      <p:sp>
        <p:nvSpPr>
          <p:cNvPr id="27" name="직사각형 26"/>
          <p:cNvSpPr/>
          <p:nvPr/>
        </p:nvSpPr>
        <p:spPr>
          <a:xfrm>
            <a:off x="4953000" y="32766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2</a:t>
            </a:r>
            <a:endParaRPr lang="ko-KR" altLang="en-US" sz="3200" baseline="-25000"/>
          </a:p>
        </p:txBody>
      </p:sp>
      <p:cxnSp>
        <p:nvCxnSpPr>
          <p:cNvPr id="29" name="직선 화살표 연결선 28"/>
          <p:cNvCxnSpPr>
            <a:stCxn id="3" idx="3"/>
          </p:cNvCxnSpPr>
          <p:nvPr/>
        </p:nvCxnSpPr>
        <p:spPr>
          <a:xfrm>
            <a:off x="2209800" y="36576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3962400" y="36576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5715000" y="3657600"/>
            <a:ext cx="603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7529146" y="3657600"/>
            <a:ext cx="603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8865576" y="36576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6397869" y="3124200"/>
            <a:ext cx="10668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accent6">
                    <a:lumMod val="75000"/>
                  </a:schemeClr>
                </a:solidFill>
              </a:rPr>
              <a:t>. . .</a:t>
            </a:r>
            <a:endParaRPr lang="ko-KR" altLang="en-US" sz="320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188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25</a:t>
            </a:fld>
            <a:endParaRPr lang="en-US" altLang="ko-KR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6D706887-4CC2-4220-A2E4-FB29569D37AB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altLang="ko-KR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RNN</a:t>
            </a: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44062" y="44196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0</a:t>
            </a:r>
            <a:endParaRPr lang="ko-KR" altLang="en-US" sz="3200" baseline="-25000"/>
          </a:p>
        </p:txBody>
      </p:sp>
      <p:sp>
        <p:nvSpPr>
          <p:cNvPr id="21" name="직사각형 20"/>
          <p:cNvSpPr/>
          <p:nvPr/>
        </p:nvSpPr>
        <p:spPr>
          <a:xfrm>
            <a:off x="2596662" y="44196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1</a:t>
            </a:r>
            <a:endParaRPr lang="ko-KR" altLang="en-US" sz="3200" baseline="-25000"/>
          </a:p>
        </p:txBody>
      </p:sp>
      <p:sp>
        <p:nvSpPr>
          <p:cNvPr id="23" name="직사각형 22"/>
          <p:cNvSpPr/>
          <p:nvPr/>
        </p:nvSpPr>
        <p:spPr>
          <a:xfrm>
            <a:off x="7529146" y="44196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n-1</a:t>
            </a:r>
            <a:endParaRPr lang="ko-KR" altLang="en-US" sz="3200" baseline="-25000"/>
          </a:p>
        </p:txBody>
      </p:sp>
      <p:sp>
        <p:nvSpPr>
          <p:cNvPr id="24" name="직사각형 23"/>
          <p:cNvSpPr/>
          <p:nvPr/>
        </p:nvSpPr>
        <p:spPr>
          <a:xfrm>
            <a:off x="9296400" y="44196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n</a:t>
            </a:r>
            <a:endParaRPr lang="ko-KR" altLang="en-US" sz="3200" baseline="-25000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9677400" y="3200400"/>
            <a:ext cx="0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9296400" y="2286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y</a:t>
            </a:r>
            <a:r>
              <a:rPr lang="en-US" altLang="ko-KR" sz="3200" baseline="-25000" smtClean="0"/>
              <a:t>n</a:t>
            </a:r>
            <a:endParaRPr lang="ko-KR" altLang="en-US" sz="3200" baseline="-25000"/>
          </a:p>
        </p:txBody>
      </p:sp>
      <p:sp>
        <p:nvSpPr>
          <p:cNvPr id="27" name="직사각형 26"/>
          <p:cNvSpPr/>
          <p:nvPr/>
        </p:nvSpPr>
        <p:spPr>
          <a:xfrm>
            <a:off x="4349262" y="44196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2</a:t>
            </a:r>
            <a:endParaRPr lang="ko-KR" altLang="en-US" sz="3200" baseline="-25000"/>
          </a:p>
        </p:txBody>
      </p:sp>
      <p:cxnSp>
        <p:nvCxnSpPr>
          <p:cNvPr id="29" name="직선 화살표 연결선 28"/>
          <p:cNvCxnSpPr>
            <a:stCxn id="3" idx="3"/>
          </p:cNvCxnSpPr>
          <p:nvPr/>
        </p:nvCxnSpPr>
        <p:spPr>
          <a:xfrm>
            <a:off x="1606062" y="48006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3358662" y="48006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5111262" y="4800600"/>
            <a:ext cx="603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6925408" y="4800600"/>
            <a:ext cx="603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8261838" y="48006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794131" y="4267200"/>
            <a:ext cx="10668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accent6">
                    <a:lumMod val="75000"/>
                  </a:schemeClr>
                </a:solidFill>
              </a:rPr>
              <a:t>. . .</a:t>
            </a:r>
            <a:endParaRPr lang="ko-KR" altLang="en-US" sz="3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9187543" y="4343400"/>
            <a:ext cx="979714" cy="914400"/>
          </a:xfrm>
          <a:prstGeom prst="ellipse">
            <a:avLst/>
          </a:prstGeom>
          <a:solidFill>
            <a:schemeClr val="accent5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9187543" y="2220338"/>
            <a:ext cx="979714" cy="914400"/>
          </a:xfrm>
          <a:prstGeom prst="ellipse">
            <a:avLst/>
          </a:prstGeom>
          <a:solidFill>
            <a:schemeClr val="accent5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9374221" y="1568373"/>
            <a:ext cx="2667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altLang="ko-KR" sz="2400" spc="-25" smtClean="0">
                <a:solidFill>
                  <a:schemeClr val="bg1"/>
                </a:solidFill>
                <a:cs typeface="Calibri"/>
              </a:rPr>
              <a:t>Classification</a:t>
            </a:r>
            <a:endParaRPr lang="en-US" altLang="ko-KR" sz="24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483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26</a:t>
            </a:fld>
            <a:endParaRPr lang="en-US" altLang="ko-KR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6D706887-4CC2-4220-A2E4-FB29569D37AB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altLang="ko-KR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RNN</a:t>
            </a: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96662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1</a:t>
            </a:r>
            <a:endParaRPr lang="ko-KR" altLang="en-US" sz="3200" baseline="-25000"/>
          </a:p>
        </p:txBody>
      </p:sp>
      <p:sp>
        <p:nvSpPr>
          <p:cNvPr id="23" name="직사각형 22"/>
          <p:cNvSpPr/>
          <p:nvPr/>
        </p:nvSpPr>
        <p:spPr>
          <a:xfrm>
            <a:off x="7529146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n-1</a:t>
            </a:r>
            <a:endParaRPr lang="ko-KR" altLang="en-US" sz="3200" baseline="-25000"/>
          </a:p>
        </p:txBody>
      </p:sp>
      <p:sp>
        <p:nvSpPr>
          <p:cNvPr id="24" name="직사각형 23"/>
          <p:cNvSpPr/>
          <p:nvPr/>
        </p:nvSpPr>
        <p:spPr>
          <a:xfrm>
            <a:off x="9296400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n</a:t>
            </a:r>
            <a:endParaRPr lang="ko-KR" altLang="en-US" sz="3200" baseline="-25000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9677400" y="43434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9296400" y="1777019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y</a:t>
            </a:r>
            <a:r>
              <a:rPr lang="en-US" altLang="ko-KR" sz="3200" baseline="-25000" smtClean="0"/>
              <a:t>n</a:t>
            </a:r>
            <a:endParaRPr lang="ko-KR" altLang="en-US" sz="3200" baseline="-25000"/>
          </a:p>
        </p:txBody>
      </p:sp>
      <p:sp>
        <p:nvSpPr>
          <p:cNvPr id="27" name="직사각형 26"/>
          <p:cNvSpPr/>
          <p:nvPr/>
        </p:nvSpPr>
        <p:spPr>
          <a:xfrm>
            <a:off x="4349262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2</a:t>
            </a:r>
            <a:endParaRPr lang="ko-KR" altLang="en-US" sz="3200" baseline="-25000"/>
          </a:p>
        </p:txBody>
      </p:sp>
      <p:sp>
        <p:nvSpPr>
          <p:cNvPr id="35" name="직사각형 34"/>
          <p:cNvSpPr/>
          <p:nvPr/>
        </p:nvSpPr>
        <p:spPr>
          <a:xfrm>
            <a:off x="5794131" y="4876800"/>
            <a:ext cx="10668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accent6">
                    <a:lumMod val="75000"/>
                  </a:schemeClr>
                </a:solidFill>
              </a:rPr>
              <a:t>. . .</a:t>
            </a:r>
            <a:endParaRPr lang="ko-KR" altLang="en-US" sz="3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9187543" y="4953000"/>
            <a:ext cx="979714" cy="914400"/>
          </a:xfrm>
          <a:prstGeom prst="ellipse">
            <a:avLst/>
          </a:prstGeom>
          <a:solidFill>
            <a:schemeClr val="accent5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9234560" y="1711357"/>
            <a:ext cx="979714" cy="914400"/>
          </a:xfrm>
          <a:prstGeom prst="ellipse">
            <a:avLst/>
          </a:prstGeom>
          <a:solidFill>
            <a:schemeClr val="accent5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9374221" y="1568373"/>
            <a:ext cx="2667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altLang="ko-KR" sz="2400" spc="-25" smtClean="0">
                <a:solidFill>
                  <a:schemeClr val="bg1"/>
                </a:solidFill>
                <a:cs typeface="Calibri"/>
              </a:rPr>
              <a:t>Classification</a:t>
            </a:r>
            <a:endParaRPr lang="en-US" altLang="ko-KR" sz="240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9677400" y="2625757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44062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0</a:t>
            </a:r>
            <a:endParaRPr lang="ko-KR" altLang="en-US" sz="3200" baseline="-25000"/>
          </a:p>
        </p:txBody>
      </p:sp>
      <p:sp>
        <p:nvSpPr>
          <p:cNvPr id="28" name="직사각형 27"/>
          <p:cNvSpPr/>
          <p:nvPr/>
        </p:nvSpPr>
        <p:spPr>
          <a:xfrm>
            <a:off x="2596662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1</a:t>
            </a:r>
            <a:endParaRPr lang="ko-KR" altLang="en-US" sz="3200" baseline="-25000"/>
          </a:p>
        </p:txBody>
      </p:sp>
      <p:sp>
        <p:nvSpPr>
          <p:cNvPr id="32" name="직사각형 31"/>
          <p:cNvSpPr/>
          <p:nvPr/>
        </p:nvSpPr>
        <p:spPr>
          <a:xfrm>
            <a:off x="7529146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n-1</a:t>
            </a:r>
            <a:endParaRPr lang="ko-KR" altLang="en-US" sz="3200" baseline="-25000"/>
          </a:p>
        </p:txBody>
      </p:sp>
      <p:sp>
        <p:nvSpPr>
          <p:cNvPr id="39" name="직사각형 38"/>
          <p:cNvSpPr/>
          <p:nvPr/>
        </p:nvSpPr>
        <p:spPr>
          <a:xfrm>
            <a:off x="4349262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2</a:t>
            </a:r>
            <a:endParaRPr lang="ko-KR" altLang="en-US" sz="3200" baseline="-25000"/>
          </a:p>
        </p:txBody>
      </p:sp>
      <p:cxnSp>
        <p:nvCxnSpPr>
          <p:cNvPr id="40" name="직선 화살표 연결선 39"/>
          <p:cNvCxnSpPr>
            <a:stCxn id="25" idx="3"/>
          </p:cNvCxnSpPr>
          <p:nvPr/>
        </p:nvCxnSpPr>
        <p:spPr>
          <a:xfrm>
            <a:off x="1606062" y="38100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3358662" y="38100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5111262" y="3810000"/>
            <a:ext cx="603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6925408" y="3810000"/>
            <a:ext cx="603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5794131" y="3276600"/>
            <a:ext cx="10668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accent6">
                    <a:lumMod val="75000"/>
                  </a:schemeClr>
                </a:solidFill>
              </a:rPr>
              <a:t>. . .</a:t>
            </a:r>
            <a:endParaRPr lang="ko-KR" altLang="en-US" sz="3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296400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n</a:t>
            </a:r>
            <a:endParaRPr lang="ko-KR" altLang="en-US" sz="3200" baseline="-25000"/>
          </a:p>
        </p:txBody>
      </p:sp>
      <p:sp>
        <p:nvSpPr>
          <p:cNvPr id="47" name="타원 46"/>
          <p:cNvSpPr/>
          <p:nvPr/>
        </p:nvSpPr>
        <p:spPr>
          <a:xfrm>
            <a:off x="9234560" y="3352800"/>
            <a:ext cx="979714" cy="914400"/>
          </a:xfrm>
          <a:prstGeom prst="ellipse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7924800" y="43434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2971800" y="43434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4724400" y="43434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47" idx="2"/>
          </p:cNvCxnSpPr>
          <p:nvPr/>
        </p:nvCxnSpPr>
        <p:spPr>
          <a:xfrm>
            <a:off x="8291146" y="3810000"/>
            <a:ext cx="943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915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27</a:t>
            </a:fld>
            <a:endParaRPr lang="en-US" altLang="ko-KR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6D706887-4CC2-4220-A2E4-FB29569D37AB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altLang="ko-KR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RNN</a:t>
            </a: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96662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1</a:t>
            </a:r>
            <a:endParaRPr lang="ko-KR" altLang="en-US" sz="3200" baseline="-25000"/>
          </a:p>
        </p:txBody>
      </p:sp>
      <p:sp>
        <p:nvSpPr>
          <p:cNvPr id="23" name="직사각형 22"/>
          <p:cNvSpPr/>
          <p:nvPr/>
        </p:nvSpPr>
        <p:spPr>
          <a:xfrm>
            <a:off x="7529146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n-1</a:t>
            </a:r>
            <a:endParaRPr lang="ko-KR" altLang="en-US" sz="3200" baseline="-25000"/>
          </a:p>
        </p:txBody>
      </p:sp>
      <p:sp>
        <p:nvSpPr>
          <p:cNvPr id="24" name="직사각형 23"/>
          <p:cNvSpPr/>
          <p:nvPr/>
        </p:nvSpPr>
        <p:spPr>
          <a:xfrm>
            <a:off x="9296400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n</a:t>
            </a:r>
            <a:endParaRPr lang="ko-KR" altLang="en-US" sz="3200" baseline="-25000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9677400" y="43434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9296400" y="1777019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y</a:t>
            </a:r>
            <a:r>
              <a:rPr lang="en-US" altLang="ko-KR" sz="3200" baseline="-25000" smtClean="0"/>
              <a:t>n</a:t>
            </a:r>
            <a:endParaRPr lang="ko-KR" altLang="en-US" sz="3200" baseline="-25000"/>
          </a:p>
        </p:txBody>
      </p:sp>
      <p:sp>
        <p:nvSpPr>
          <p:cNvPr id="27" name="직사각형 26"/>
          <p:cNvSpPr/>
          <p:nvPr/>
        </p:nvSpPr>
        <p:spPr>
          <a:xfrm>
            <a:off x="4349262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2</a:t>
            </a:r>
            <a:endParaRPr lang="ko-KR" altLang="en-US" sz="3200" baseline="-25000"/>
          </a:p>
        </p:txBody>
      </p:sp>
      <p:sp>
        <p:nvSpPr>
          <p:cNvPr id="35" name="직사각형 34"/>
          <p:cNvSpPr/>
          <p:nvPr/>
        </p:nvSpPr>
        <p:spPr>
          <a:xfrm>
            <a:off x="5794131" y="4876800"/>
            <a:ext cx="10668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accent6">
                    <a:lumMod val="75000"/>
                  </a:schemeClr>
                </a:solidFill>
              </a:rPr>
              <a:t>. . .</a:t>
            </a:r>
            <a:endParaRPr lang="ko-KR" altLang="en-US" sz="3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268448" y="929468"/>
            <a:ext cx="2667000" cy="856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1">
              <a:lnSpc>
                <a:spcPct val="100000"/>
              </a:lnSpc>
              <a:spcBef>
                <a:spcPts val="229"/>
              </a:spcBef>
              <a:tabLst>
                <a:tab pos="698500" algn="l"/>
              </a:tabLst>
            </a:pPr>
            <a:r>
              <a:rPr lang="en-US" altLang="ko-KR" sz="2400" spc="-25" smtClean="0">
                <a:solidFill>
                  <a:schemeClr val="bg1"/>
                </a:solidFill>
                <a:cs typeface="Calibri"/>
              </a:rPr>
              <a:t>Classification</a:t>
            </a:r>
          </a:p>
          <a:p>
            <a:pPr marL="469900" lvl="1">
              <a:lnSpc>
                <a:spcPct val="100000"/>
              </a:lnSpc>
              <a:spcBef>
                <a:spcPts val="229"/>
              </a:spcBef>
              <a:tabLst>
                <a:tab pos="698500" algn="l"/>
              </a:tabLst>
            </a:pPr>
            <a:r>
              <a:rPr lang="en-US" altLang="ko-KR" sz="240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based on states</a:t>
            </a:r>
            <a:endParaRPr lang="en-US" altLang="ko-KR" sz="240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9677400" y="2625757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44062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0</a:t>
            </a:r>
            <a:endParaRPr lang="ko-KR" altLang="en-US" sz="3200" baseline="-25000"/>
          </a:p>
        </p:txBody>
      </p:sp>
      <p:sp>
        <p:nvSpPr>
          <p:cNvPr id="28" name="직사각형 27"/>
          <p:cNvSpPr/>
          <p:nvPr/>
        </p:nvSpPr>
        <p:spPr>
          <a:xfrm>
            <a:off x="2596662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1</a:t>
            </a:r>
            <a:endParaRPr lang="ko-KR" altLang="en-US" sz="3200" baseline="-25000"/>
          </a:p>
        </p:txBody>
      </p:sp>
      <p:sp>
        <p:nvSpPr>
          <p:cNvPr id="32" name="직사각형 31"/>
          <p:cNvSpPr/>
          <p:nvPr/>
        </p:nvSpPr>
        <p:spPr>
          <a:xfrm>
            <a:off x="7529146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n-1</a:t>
            </a:r>
            <a:endParaRPr lang="ko-KR" altLang="en-US" sz="3200" baseline="-25000"/>
          </a:p>
        </p:txBody>
      </p:sp>
      <p:sp>
        <p:nvSpPr>
          <p:cNvPr id="39" name="직사각형 38"/>
          <p:cNvSpPr/>
          <p:nvPr/>
        </p:nvSpPr>
        <p:spPr>
          <a:xfrm>
            <a:off x="4349262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2</a:t>
            </a:r>
            <a:endParaRPr lang="ko-KR" altLang="en-US" sz="3200" baseline="-25000"/>
          </a:p>
        </p:txBody>
      </p:sp>
      <p:cxnSp>
        <p:nvCxnSpPr>
          <p:cNvPr id="40" name="직선 화살표 연결선 39"/>
          <p:cNvCxnSpPr>
            <a:stCxn id="25" idx="3"/>
          </p:cNvCxnSpPr>
          <p:nvPr/>
        </p:nvCxnSpPr>
        <p:spPr>
          <a:xfrm>
            <a:off x="1606062" y="38100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3358662" y="38100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5111262" y="3810000"/>
            <a:ext cx="603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6925408" y="3810000"/>
            <a:ext cx="603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5794131" y="3276600"/>
            <a:ext cx="10668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accent6">
                    <a:lumMod val="75000"/>
                  </a:schemeClr>
                </a:solidFill>
              </a:rPr>
              <a:t>. . .</a:t>
            </a:r>
            <a:endParaRPr lang="ko-KR" altLang="en-US" sz="3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296400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n</a:t>
            </a:r>
            <a:endParaRPr lang="ko-KR" altLang="en-US" sz="3200" baseline="-25000"/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7924800" y="43434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2971800" y="43434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4724400" y="43434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47" idx="2"/>
          </p:cNvCxnSpPr>
          <p:nvPr/>
        </p:nvCxnSpPr>
        <p:spPr>
          <a:xfrm>
            <a:off x="8291146" y="3810000"/>
            <a:ext cx="943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457200" y="3186717"/>
            <a:ext cx="10112619" cy="127098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object 37"/>
          <p:cNvSpPr txBox="1"/>
          <p:nvPr/>
        </p:nvSpPr>
        <p:spPr>
          <a:xfrm>
            <a:off x="4105613" y="2750689"/>
            <a:ext cx="400659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Learned latent </a:t>
            </a:r>
            <a:r>
              <a:rPr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state </a:t>
            </a:r>
            <a:r>
              <a:rPr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and </a:t>
            </a:r>
            <a:r>
              <a:rPr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its</a:t>
            </a:r>
            <a:r>
              <a:rPr spc="-13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dynamics</a:t>
            </a:r>
            <a:endParaRPr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23997" y="3338793"/>
            <a:ext cx="1106806" cy="999938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object 39"/>
          <p:cNvSpPr txBox="1"/>
          <p:nvPr/>
        </p:nvSpPr>
        <p:spPr>
          <a:xfrm>
            <a:off x="1985927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3" name="object 40"/>
          <p:cNvSpPr txBox="1"/>
          <p:nvPr/>
        </p:nvSpPr>
        <p:spPr>
          <a:xfrm>
            <a:off x="2626994" y="4583149"/>
            <a:ext cx="1543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4" name="object 40"/>
          <p:cNvSpPr txBox="1"/>
          <p:nvPr/>
        </p:nvSpPr>
        <p:spPr>
          <a:xfrm>
            <a:off x="4379462" y="4583149"/>
            <a:ext cx="1543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5" name="object 40"/>
          <p:cNvSpPr txBox="1"/>
          <p:nvPr/>
        </p:nvSpPr>
        <p:spPr>
          <a:xfrm>
            <a:off x="7579995" y="4583149"/>
            <a:ext cx="1543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6" name="object 40"/>
          <p:cNvSpPr txBox="1"/>
          <p:nvPr/>
        </p:nvSpPr>
        <p:spPr>
          <a:xfrm>
            <a:off x="9409748" y="4583149"/>
            <a:ext cx="1543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7" name="object 39"/>
          <p:cNvSpPr txBox="1"/>
          <p:nvPr/>
        </p:nvSpPr>
        <p:spPr>
          <a:xfrm>
            <a:off x="3723690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8" name="object 39"/>
          <p:cNvSpPr txBox="1"/>
          <p:nvPr/>
        </p:nvSpPr>
        <p:spPr>
          <a:xfrm>
            <a:off x="5358525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9" name="object 39"/>
          <p:cNvSpPr txBox="1"/>
          <p:nvPr/>
        </p:nvSpPr>
        <p:spPr>
          <a:xfrm>
            <a:off x="7039808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0" name="object 39"/>
          <p:cNvSpPr txBox="1"/>
          <p:nvPr/>
        </p:nvSpPr>
        <p:spPr>
          <a:xfrm>
            <a:off x="8586174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2" name="object 39"/>
          <p:cNvSpPr txBox="1"/>
          <p:nvPr/>
        </p:nvSpPr>
        <p:spPr>
          <a:xfrm>
            <a:off x="9961245" y="2765499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Arial"/>
                <a:cs typeface="Arial"/>
              </a:rPr>
              <a:t>V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7890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28</a:t>
            </a:fld>
            <a:endParaRPr lang="en-US" altLang="ko-KR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6D706887-4CC2-4220-A2E4-FB29569D37AB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altLang="ko-KR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RNN</a:t>
            </a: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96662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1</a:t>
            </a:r>
            <a:endParaRPr lang="ko-KR" altLang="en-US" sz="3200" baseline="-25000"/>
          </a:p>
        </p:txBody>
      </p:sp>
      <p:sp>
        <p:nvSpPr>
          <p:cNvPr id="23" name="직사각형 22"/>
          <p:cNvSpPr/>
          <p:nvPr/>
        </p:nvSpPr>
        <p:spPr>
          <a:xfrm>
            <a:off x="7529146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n-1</a:t>
            </a:r>
            <a:endParaRPr lang="ko-KR" altLang="en-US" sz="3200" baseline="-25000"/>
          </a:p>
        </p:txBody>
      </p:sp>
      <p:sp>
        <p:nvSpPr>
          <p:cNvPr id="24" name="직사각형 23"/>
          <p:cNvSpPr/>
          <p:nvPr/>
        </p:nvSpPr>
        <p:spPr>
          <a:xfrm>
            <a:off x="9296400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n</a:t>
            </a:r>
            <a:endParaRPr lang="ko-KR" altLang="en-US" sz="3200" baseline="-25000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9677400" y="43434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9296400" y="1777019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y</a:t>
            </a:r>
            <a:r>
              <a:rPr lang="en-US" altLang="ko-KR" sz="3200" baseline="-25000" smtClean="0"/>
              <a:t>n</a:t>
            </a:r>
            <a:endParaRPr lang="ko-KR" altLang="en-US" sz="3200" baseline="-25000"/>
          </a:p>
        </p:txBody>
      </p:sp>
      <p:sp>
        <p:nvSpPr>
          <p:cNvPr id="27" name="직사각형 26"/>
          <p:cNvSpPr/>
          <p:nvPr/>
        </p:nvSpPr>
        <p:spPr>
          <a:xfrm>
            <a:off x="4349262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2</a:t>
            </a:r>
            <a:endParaRPr lang="ko-KR" altLang="en-US" sz="3200" baseline="-25000"/>
          </a:p>
        </p:txBody>
      </p:sp>
      <p:sp>
        <p:nvSpPr>
          <p:cNvPr id="35" name="직사각형 34"/>
          <p:cNvSpPr/>
          <p:nvPr/>
        </p:nvSpPr>
        <p:spPr>
          <a:xfrm>
            <a:off x="5794131" y="4876800"/>
            <a:ext cx="10668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accent6">
                    <a:lumMod val="75000"/>
                  </a:schemeClr>
                </a:solidFill>
              </a:rPr>
              <a:t>. . .</a:t>
            </a:r>
            <a:endParaRPr lang="ko-KR" altLang="en-US" sz="3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268448" y="929468"/>
            <a:ext cx="2667000" cy="856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1">
              <a:lnSpc>
                <a:spcPct val="100000"/>
              </a:lnSpc>
              <a:spcBef>
                <a:spcPts val="229"/>
              </a:spcBef>
              <a:tabLst>
                <a:tab pos="698500" algn="l"/>
              </a:tabLst>
            </a:pPr>
            <a:r>
              <a:rPr lang="en-US" altLang="ko-KR" sz="2400" spc="-25" smtClean="0">
                <a:solidFill>
                  <a:schemeClr val="bg1"/>
                </a:solidFill>
                <a:cs typeface="Calibri"/>
              </a:rPr>
              <a:t>Classification</a:t>
            </a:r>
          </a:p>
          <a:p>
            <a:pPr marL="469900" lvl="1">
              <a:lnSpc>
                <a:spcPct val="100000"/>
              </a:lnSpc>
              <a:spcBef>
                <a:spcPts val="229"/>
              </a:spcBef>
              <a:tabLst>
                <a:tab pos="698500" algn="l"/>
              </a:tabLst>
            </a:pPr>
            <a:r>
              <a:rPr lang="en-US" altLang="ko-KR" sz="240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based on states</a:t>
            </a:r>
            <a:endParaRPr lang="en-US" altLang="ko-KR" sz="240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9677400" y="2625757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44062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0</a:t>
            </a:r>
            <a:endParaRPr lang="ko-KR" altLang="en-US" sz="3200" baseline="-25000"/>
          </a:p>
        </p:txBody>
      </p:sp>
      <p:sp>
        <p:nvSpPr>
          <p:cNvPr id="28" name="직사각형 27"/>
          <p:cNvSpPr/>
          <p:nvPr/>
        </p:nvSpPr>
        <p:spPr>
          <a:xfrm>
            <a:off x="2596662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1</a:t>
            </a:r>
            <a:endParaRPr lang="ko-KR" altLang="en-US" sz="3200" baseline="-25000"/>
          </a:p>
        </p:txBody>
      </p:sp>
      <p:sp>
        <p:nvSpPr>
          <p:cNvPr id="32" name="직사각형 31"/>
          <p:cNvSpPr/>
          <p:nvPr/>
        </p:nvSpPr>
        <p:spPr>
          <a:xfrm>
            <a:off x="7529146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n-1</a:t>
            </a:r>
            <a:endParaRPr lang="ko-KR" altLang="en-US" sz="3200" baseline="-25000"/>
          </a:p>
        </p:txBody>
      </p:sp>
      <p:sp>
        <p:nvSpPr>
          <p:cNvPr id="39" name="직사각형 38"/>
          <p:cNvSpPr/>
          <p:nvPr/>
        </p:nvSpPr>
        <p:spPr>
          <a:xfrm>
            <a:off x="4349262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2</a:t>
            </a:r>
            <a:endParaRPr lang="ko-KR" altLang="en-US" sz="3200" baseline="-25000"/>
          </a:p>
        </p:txBody>
      </p:sp>
      <p:cxnSp>
        <p:nvCxnSpPr>
          <p:cNvPr id="40" name="직선 화살표 연결선 39"/>
          <p:cNvCxnSpPr>
            <a:stCxn id="25" idx="3"/>
          </p:cNvCxnSpPr>
          <p:nvPr/>
        </p:nvCxnSpPr>
        <p:spPr>
          <a:xfrm>
            <a:off x="1606062" y="38100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3358662" y="38100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5111262" y="3810000"/>
            <a:ext cx="603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6925408" y="3810000"/>
            <a:ext cx="603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5794131" y="3276600"/>
            <a:ext cx="10668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accent6">
                    <a:lumMod val="75000"/>
                  </a:schemeClr>
                </a:solidFill>
              </a:rPr>
              <a:t>. . .</a:t>
            </a:r>
            <a:endParaRPr lang="ko-KR" altLang="en-US" sz="3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296400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n</a:t>
            </a:r>
            <a:endParaRPr lang="ko-KR" altLang="en-US" sz="3200" baseline="-25000"/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7924800" y="43434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2971800" y="43434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4724400" y="43434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47" idx="2"/>
          </p:cNvCxnSpPr>
          <p:nvPr/>
        </p:nvCxnSpPr>
        <p:spPr>
          <a:xfrm>
            <a:off x="8291146" y="3810000"/>
            <a:ext cx="943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457200" y="3186717"/>
            <a:ext cx="10112619" cy="127098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object 37"/>
          <p:cNvSpPr txBox="1"/>
          <p:nvPr/>
        </p:nvSpPr>
        <p:spPr>
          <a:xfrm>
            <a:off x="4105613" y="2750689"/>
            <a:ext cx="400659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Learned latent </a:t>
            </a:r>
            <a:r>
              <a:rPr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state </a:t>
            </a:r>
            <a:r>
              <a:rPr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and </a:t>
            </a:r>
            <a:r>
              <a:rPr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its</a:t>
            </a:r>
            <a:r>
              <a:rPr spc="-13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dynamics</a:t>
            </a:r>
            <a:endParaRPr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23997" y="3338793"/>
            <a:ext cx="1106806" cy="999938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object 39"/>
          <p:cNvSpPr txBox="1"/>
          <p:nvPr/>
        </p:nvSpPr>
        <p:spPr>
          <a:xfrm>
            <a:off x="1985927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3" name="object 40"/>
          <p:cNvSpPr txBox="1"/>
          <p:nvPr/>
        </p:nvSpPr>
        <p:spPr>
          <a:xfrm>
            <a:off x="2626994" y="4583149"/>
            <a:ext cx="1543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4" name="object 40"/>
          <p:cNvSpPr txBox="1"/>
          <p:nvPr/>
        </p:nvSpPr>
        <p:spPr>
          <a:xfrm>
            <a:off x="4379462" y="4583149"/>
            <a:ext cx="1543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5" name="object 40"/>
          <p:cNvSpPr txBox="1"/>
          <p:nvPr/>
        </p:nvSpPr>
        <p:spPr>
          <a:xfrm>
            <a:off x="7579995" y="4583149"/>
            <a:ext cx="1543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6" name="object 40"/>
          <p:cNvSpPr txBox="1"/>
          <p:nvPr/>
        </p:nvSpPr>
        <p:spPr>
          <a:xfrm>
            <a:off x="9409748" y="4583149"/>
            <a:ext cx="1543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7" name="object 39"/>
          <p:cNvSpPr txBox="1"/>
          <p:nvPr/>
        </p:nvSpPr>
        <p:spPr>
          <a:xfrm>
            <a:off x="3723690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8" name="object 39"/>
          <p:cNvSpPr txBox="1"/>
          <p:nvPr/>
        </p:nvSpPr>
        <p:spPr>
          <a:xfrm>
            <a:off x="5358525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9" name="object 39"/>
          <p:cNvSpPr txBox="1"/>
          <p:nvPr/>
        </p:nvSpPr>
        <p:spPr>
          <a:xfrm>
            <a:off x="7039808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0" name="object 39"/>
          <p:cNvSpPr txBox="1"/>
          <p:nvPr/>
        </p:nvSpPr>
        <p:spPr>
          <a:xfrm>
            <a:off x="8586174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4" name="object 39"/>
          <p:cNvSpPr txBox="1"/>
          <p:nvPr/>
        </p:nvSpPr>
        <p:spPr>
          <a:xfrm>
            <a:off x="9961245" y="2765499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Arial"/>
                <a:cs typeface="Arial"/>
              </a:rPr>
              <a:t>V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7382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29</a:t>
            </a:fld>
            <a:endParaRPr lang="en-US" altLang="ko-KR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6D706887-4CC2-4220-A2E4-FB29569D37AB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altLang="ko-KR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RNN</a:t>
            </a: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96662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1</a:t>
            </a:r>
            <a:endParaRPr lang="ko-KR" altLang="en-US" sz="3200" baseline="-25000"/>
          </a:p>
        </p:txBody>
      </p:sp>
      <p:sp>
        <p:nvSpPr>
          <p:cNvPr id="23" name="직사각형 22"/>
          <p:cNvSpPr/>
          <p:nvPr/>
        </p:nvSpPr>
        <p:spPr>
          <a:xfrm>
            <a:off x="7529146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n-1</a:t>
            </a:r>
            <a:endParaRPr lang="ko-KR" altLang="en-US" sz="3200" baseline="-25000"/>
          </a:p>
        </p:txBody>
      </p:sp>
      <p:sp>
        <p:nvSpPr>
          <p:cNvPr id="24" name="직사각형 23"/>
          <p:cNvSpPr/>
          <p:nvPr/>
        </p:nvSpPr>
        <p:spPr>
          <a:xfrm>
            <a:off x="9296400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n</a:t>
            </a:r>
            <a:endParaRPr lang="ko-KR" altLang="en-US" sz="3200" baseline="-25000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9677400" y="43434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9296400" y="1777019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y</a:t>
            </a:r>
            <a:r>
              <a:rPr lang="en-US" altLang="ko-KR" sz="3200" baseline="-25000" smtClean="0"/>
              <a:t>n</a:t>
            </a:r>
            <a:endParaRPr lang="ko-KR" altLang="en-US" sz="3200" baseline="-25000"/>
          </a:p>
        </p:txBody>
      </p:sp>
      <p:sp>
        <p:nvSpPr>
          <p:cNvPr id="27" name="직사각형 26"/>
          <p:cNvSpPr/>
          <p:nvPr/>
        </p:nvSpPr>
        <p:spPr>
          <a:xfrm>
            <a:off x="4349262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2</a:t>
            </a:r>
            <a:endParaRPr lang="ko-KR" altLang="en-US" sz="3200" baseline="-25000"/>
          </a:p>
        </p:txBody>
      </p:sp>
      <p:sp>
        <p:nvSpPr>
          <p:cNvPr id="35" name="직사각형 34"/>
          <p:cNvSpPr/>
          <p:nvPr/>
        </p:nvSpPr>
        <p:spPr>
          <a:xfrm>
            <a:off x="5794131" y="4876800"/>
            <a:ext cx="10668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accent6">
                    <a:lumMod val="75000"/>
                  </a:schemeClr>
                </a:solidFill>
              </a:rPr>
              <a:t>. . .</a:t>
            </a:r>
            <a:endParaRPr lang="ko-KR" altLang="en-US" sz="3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268448" y="929468"/>
            <a:ext cx="2667000" cy="856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1">
              <a:lnSpc>
                <a:spcPct val="100000"/>
              </a:lnSpc>
              <a:spcBef>
                <a:spcPts val="229"/>
              </a:spcBef>
              <a:tabLst>
                <a:tab pos="698500" algn="l"/>
              </a:tabLst>
            </a:pPr>
            <a:r>
              <a:rPr lang="en-US" altLang="ko-KR" sz="2400" spc="-25" smtClean="0">
                <a:solidFill>
                  <a:schemeClr val="bg1"/>
                </a:solidFill>
                <a:cs typeface="Calibri"/>
              </a:rPr>
              <a:t>Classification</a:t>
            </a:r>
          </a:p>
          <a:p>
            <a:pPr marL="469900" lvl="1">
              <a:lnSpc>
                <a:spcPct val="100000"/>
              </a:lnSpc>
              <a:spcBef>
                <a:spcPts val="229"/>
              </a:spcBef>
              <a:tabLst>
                <a:tab pos="698500" algn="l"/>
              </a:tabLst>
            </a:pPr>
            <a:r>
              <a:rPr lang="en-US" altLang="ko-KR" sz="240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based on states</a:t>
            </a:r>
            <a:endParaRPr lang="en-US" altLang="ko-KR" sz="240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9677400" y="2625757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44062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0</a:t>
            </a:r>
            <a:endParaRPr lang="ko-KR" altLang="en-US" sz="3200" baseline="-25000"/>
          </a:p>
        </p:txBody>
      </p:sp>
      <p:sp>
        <p:nvSpPr>
          <p:cNvPr id="28" name="직사각형 27"/>
          <p:cNvSpPr/>
          <p:nvPr/>
        </p:nvSpPr>
        <p:spPr>
          <a:xfrm>
            <a:off x="2596662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1</a:t>
            </a:r>
            <a:endParaRPr lang="ko-KR" altLang="en-US" sz="3200" baseline="-25000"/>
          </a:p>
        </p:txBody>
      </p:sp>
      <p:sp>
        <p:nvSpPr>
          <p:cNvPr id="32" name="직사각형 31"/>
          <p:cNvSpPr/>
          <p:nvPr/>
        </p:nvSpPr>
        <p:spPr>
          <a:xfrm>
            <a:off x="7529146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n-1</a:t>
            </a:r>
            <a:endParaRPr lang="ko-KR" altLang="en-US" sz="3200" baseline="-25000"/>
          </a:p>
        </p:txBody>
      </p:sp>
      <p:sp>
        <p:nvSpPr>
          <p:cNvPr id="39" name="직사각형 38"/>
          <p:cNvSpPr/>
          <p:nvPr/>
        </p:nvSpPr>
        <p:spPr>
          <a:xfrm>
            <a:off x="4349262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2</a:t>
            </a:r>
            <a:endParaRPr lang="ko-KR" altLang="en-US" sz="3200" baseline="-25000"/>
          </a:p>
        </p:txBody>
      </p:sp>
      <p:cxnSp>
        <p:nvCxnSpPr>
          <p:cNvPr id="40" name="직선 화살표 연결선 39"/>
          <p:cNvCxnSpPr>
            <a:stCxn id="25" idx="3"/>
          </p:cNvCxnSpPr>
          <p:nvPr/>
        </p:nvCxnSpPr>
        <p:spPr>
          <a:xfrm>
            <a:off x="1606062" y="38100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3358662" y="38100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5111262" y="3810000"/>
            <a:ext cx="603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6925408" y="3810000"/>
            <a:ext cx="603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5794131" y="3276600"/>
            <a:ext cx="10668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accent6">
                    <a:lumMod val="75000"/>
                  </a:schemeClr>
                </a:solidFill>
              </a:rPr>
              <a:t>. . .</a:t>
            </a:r>
            <a:endParaRPr lang="ko-KR" altLang="en-US" sz="3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296400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n</a:t>
            </a:r>
            <a:endParaRPr lang="ko-KR" altLang="en-US" sz="3200" baseline="-25000"/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7924800" y="43434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2971800" y="43434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4724400" y="43434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47" idx="2"/>
          </p:cNvCxnSpPr>
          <p:nvPr/>
        </p:nvCxnSpPr>
        <p:spPr>
          <a:xfrm>
            <a:off x="8291146" y="3810000"/>
            <a:ext cx="943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457200" y="3186717"/>
            <a:ext cx="10112619" cy="127098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object 37"/>
          <p:cNvSpPr txBox="1"/>
          <p:nvPr/>
        </p:nvSpPr>
        <p:spPr>
          <a:xfrm>
            <a:off x="4105613" y="2750689"/>
            <a:ext cx="400659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Learned latent </a:t>
            </a:r>
            <a:r>
              <a:rPr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state </a:t>
            </a:r>
            <a:r>
              <a:rPr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and </a:t>
            </a:r>
            <a:r>
              <a:rPr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its</a:t>
            </a:r>
            <a:r>
              <a:rPr spc="-13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dynamics</a:t>
            </a:r>
            <a:endParaRPr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23997" y="3338793"/>
            <a:ext cx="1106806" cy="999938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object 39"/>
          <p:cNvSpPr txBox="1"/>
          <p:nvPr/>
        </p:nvSpPr>
        <p:spPr>
          <a:xfrm>
            <a:off x="1985927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3" name="object 40"/>
          <p:cNvSpPr txBox="1"/>
          <p:nvPr/>
        </p:nvSpPr>
        <p:spPr>
          <a:xfrm>
            <a:off x="2626994" y="4583149"/>
            <a:ext cx="1543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4" name="object 40"/>
          <p:cNvSpPr txBox="1"/>
          <p:nvPr/>
        </p:nvSpPr>
        <p:spPr>
          <a:xfrm>
            <a:off x="4379462" y="4583149"/>
            <a:ext cx="1543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5" name="object 40"/>
          <p:cNvSpPr txBox="1"/>
          <p:nvPr/>
        </p:nvSpPr>
        <p:spPr>
          <a:xfrm>
            <a:off x="7579995" y="4583149"/>
            <a:ext cx="1543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6" name="object 40"/>
          <p:cNvSpPr txBox="1"/>
          <p:nvPr/>
        </p:nvSpPr>
        <p:spPr>
          <a:xfrm>
            <a:off x="9409748" y="4583149"/>
            <a:ext cx="1543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7" name="object 39"/>
          <p:cNvSpPr txBox="1"/>
          <p:nvPr/>
        </p:nvSpPr>
        <p:spPr>
          <a:xfrm>
            <a:off x="3723690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8" name="object 39"/>
          <p:cNvSpPr txBox="1"/>
          <p:nvPr/>
        </p:nvSpPr>
        <p:spPr>
          <a:xfrm>
            <a:off x="5358525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9" name="object 39"/>
          <p:cNvSpPr txBox="1"/>
          <p:nvPr/>
        </p:nvSpPr>
        <p:spPr>
          <a:xfrm>
            <a:off x="7039808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0" name="object 39"/>
          <p:cNvSpPr txBox="1"/>
          <p:nvPr/>
        </p:nvSpPr>
        <p:spPr>
          <a:xfrm>
            <a:off x="8586174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5" name="object 3">
            <a:extLst>
              <a:ext uri="{FF2B5EF4-FFF2-40B4-BE49-F238E27FC236}">
                <a16:creationId xmlns:a16="http://schemas.microsoft.com/office/drawing/2014/main" id="{C96E17EB-B46A-425D-8643-C4B45ADE7E78}"/>
              </a:ext>
            </a:extLst>
          </p:cNvPr>
          <p:cNvSpPr txBox="1"/>
          <p:nvPr/>
        </p:nvSpPr>
        <p:spPr>
          <a:xfrm>
            <a:off x="337819" y="1155876"/>
            <a:ext cx="8544561" cy="143573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54000" algn="l"/>
              </a:tabLst>
            </a:pP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Represent</a:t>
            </a:r>
            <a:r>
              <a:rPr sz="2800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variable-length</a:t>
            </a: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input</a:t>
            </a:r>
            <a:endParaRPr sz="2800">
              <a:solidFill>
                <a:schemeClr val="bg1"/>
              </a:solidFill>
              <a:latin typeface="Calibri"/>
              <a:cs typeface="Calibri"/>
            </a:endParaRPr>
          </a:p>
          <a:p>
            <a:pPr marL="2540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54000" algn="l"/>
              </a:tabLst>
            </a:pPr>
            <a:r>
              <a:rPr sz="2800" b="1" spc="-5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2850" spc="-7" baseline="-17543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2850" spc="-44" baseline="-1754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= 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f(W</a:t>
            </a:r>
            <a:r>
              <a:rPr sz="2800" b="1" spc="-5" dirty="0">
                <a:solidFill>
                  <a:schemeClr val="bg1"/>
                </a:solidFill>
                <a:latin typeface="Calibri"/>
                <a:cs typeface="Calibri"/>
              </a:rPr>
              <a:t>x</a:t>
            </a:r>
            <a:r>
              <a:rPr sz="2850" spc="-7" baseline="-17543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2850" spc="284" baseline="-1754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+ </a:t>
            </a:r>
            <a:r>
              <a:rPr sz="2800" spc="-20" dirty="0">
                <a:solidFill>
                  <a:schemeClr val="bg1"/>
                </a:solidFill>
                <a:latin typeface="Calibri"/>
                <a:cs typeface="Calibri"/>
              </a:rPr>
              <a:t>U</a:t>
            </a:r>
            <a:r>
              <a:rPr sz="2800" b="1" spc="-20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2850" spc="-30" baseline="-17543" dirty="0">
                <a:solidFill>
                  <a:schemeClr val="bg1"/>
                </a:solidFill>
                <a:latin typeface="Calibri"/>
                <a:cs typeface="Calibri"/>
              </a:rPr>
              <a:t>t-1</a:t>
            </a:r>
            <a:r>
              <a:rPr sz="2850" spc="277" baseline="-1754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+ </a:t>
            </a:r>
            <a:r>
              <a:rPr sz="2800" b="1" spc="-5" dirty="0">
                <a:solidFill>
                  <a:schemeClr val="bg1"/>
                </a:solidFill>
                <a:latin typeface="Calibri"/>
                <a:cs typeface="Calibri"/>
              </a:rPr>
              <a:t>b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)</a:t>
            </a:r>
            <a:endParaRPr sz="2800">
              <a:solidFill>
                <a:schemeClr val="bg1"/>
              </a:solidFill>
              <a:latin typeface="Calibri"/>
              <a:cs typeface="Calibri"/>
            </a:endParaRPr>
          </a:p>
          <a:p>
            <a:pPr marL="711200" lvl="1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711200" algn="l"/>
              </a:tabLst>
            </a:pP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f:</a:t>
            </a:r>
            <a:r>
              <a:rPr sz="2400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non-linear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activation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function (originally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tanh)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7" name="object 39"/>
          <p:cNvSpPr txBox="1"/>
          <p:nvPr/>
        </p:nvSpPr>
        <p:spPr>
          <a:xfrm>
            <a:off x="9961245" y="2765499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Arial"/>
                <a:cs typeface="Arial"/>
              </a:rPr>
              <a:t>V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1589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B2B02EC7-5DA2-4B1E-B746-3CCC5BCBFA35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50292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altLang="ko-KR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AGENDA</a:t>
            </a: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67926B8-7B8A-4902-BF7D-5B5E16D25597}"/>
              </a:ext>
            </a:extLst>
          </p:cNvPr>
          <p:cNvSpPr txBox="1">
            <a:spLocks/>
          </p:cNvSpPr>
          <p:nvPr/>
        </p:nvSpPr>
        <p:spPr>
          <a:xfrm>
            <a:off x="457200" y="1498077"/>
            <a:ext cx="50292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469900" indent="-457200" latinLnBrk="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ko-KR" altLang="en-US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세션 소개</a:t>
            </a: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FEE00EDE-2684-4A3C-AC61-E368915A1299}"/>
              </a:ext>
            </a:extLst>
          </p:cNvPr>
          <p:cNvSpPr txBox="1">
            <a:spLocks/>
          </p:cNvSpPr>
          <p:nvPr/>
        </p:nvSpPr>
        <p:spPr>
          <a:xfrm>
            <a:off x="457200" y="2514600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469900" indent="-457200" latinLnBrk="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Electronic Health Recoreds (EHR)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9EB10C9-7161-4078-8C18-CFC8EDC4BB63}"/>
              </a:ext>
            </a:extLst>
          </p:cNvPr>
          <p:cNvSpPr txBox="1">
            <a:spLocks/>
          </p:cNvSpPr>
          <p:nvPr/>
        </p:nvSpPr>
        <p:spPr>
          <a:xfrm>
            <a:off x="457200" y="3531123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469900" indent="-457200" latinLnBrk="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Recurrent Neural Network (RNN)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5BC69295-9A3F-415B-8DF4-0F9F95CEADDB}"/>
              </a:ext>
            </a:extLst>
          </p:cNvPr>
          <p:cNvSpPr txBox="1">
            <a:spLocks/>
          </p:cNvSpPr>
          <p:nvPr/>
        </p:nvSpPr>
        <p:spPr>
          <a:xfrm>
            <a:off x="457200" y="4547646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469900" indent="-457200" latinLnBrk="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altLang="ko-KR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Time Series</a:t>
            </a:r>
            <a:r>
              <a:rPr lang="ko-KR" altLang="en-US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EHR &amp; RNN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C2573821-A07C-49CF-ADEA-E8D47C2B924D}"/>
              </a:ext>
            </a:extLst>
          </p:cNvPr>
          <p:cNvSpPr txBox="1">
            <a:spLocks/>
          </p:cNvSpPr>
          <p:nvPr/>
        </p:nvSpPr>
        <p:spPr>
          <a:xfrm>
            <a:off x="457200" y="5564169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469900" indent="-457200" latinLnBrk="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ko-KR" altLang="en-US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핸즈온 세션 실습</a:t>
            </a: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19308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30</a:t>
            </a:fld>
            <a:endParaRPr lang="en-US" altLang="ko-KR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6D706887-4CC2-4220-A2E4-FB29569D37AB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altLang="ko-KR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RNN</a:t>
            </a: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96662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1</a:t>
            </a:r>
            <a:endParaRPr lang="ko-KR" altLang="en-US" sz="3200" baseline="-25000"/>
          </a:p>
        </p:txBody>
      </p:sp>
      <p:sp>
        <p:nvSpPr>
          <p:cNvPr id="23" name="직사각형 22"/>
          <p:cNvSpPr/>
          <p:nvPr/>
        </p:nvSpPr>
        <p:spPr>
          <a:xfrm>
            <a:off x="7529146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n-1</a:t>
            </a:r>
            <a:endParaRPr lang="ko-KR" altLang="en-US" sz="3200" baseline="-25000"/>
          </a:p>
        </p:txBody>
      </p:sp>
      <p:sp>
        <p:nvSpPr>
          <p:cNvPr id="24" name="직사각형 23"/>
          <p:cNvSpPr/>
          <p:nvPr/>
        </p:nvSpPr>
        <p:spPr>
          <a:xfrm>
            <a:off x="9296400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n</a:t>
            </a:r>
            <a:endParaRPr lang="ko-KR" altLang="en-US" sz="3200" baseline="-25000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9677400" y="43434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9296400" y="1777019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y</a:t>
            </a:r>
            <a:r>
              <a:rPr lang="en-US" altLang="ko-KR" sz="3200" baseline="-25000" smtClean="0"/>
              <a:t>n</a:t>
            </a:r>
            <a:endParaRPr lang="ko-KR" altLang="en-US" sz="3200" baseline="-25000"/>
          </a:p>
        </p:txBody>
      </p:sp>
      <p:sp>
        <p:nvSpPr>
          <p:cNvPr id="27" name="직사각형 26"/>
          <p:cNvSpPr/>
          <p:nvPr/>
        </p:nvSpPr>
        <p:spPr>
          <a:xfrm>
            <a:off x="4349262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2</a:t>
            </a:r>
            <a:endParaRPr lang="ko-KR" altLang="en-US" sz="3200" baseline="-25000"/>
          </a:p>
        </p:txBody>
      </p:sp>
      <p:sp>
        <p:nvSpPr>
          <p:cNvPr id="35" name="직사각형 34"/>
          <p:cNvSpPr/>
          <p:nvPr/>
        </p:nvSpPr>
        <p:spPr>
          <a:xfrm>
            <a:off x="5794131" y="4876800"/>
            <a:ext cx="10668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accent6">
                    <a:lumMod val="75000"/>
                  </a:schemeClr>
                </a:solidFill>
              </a:rPr>
              <a:t>. . .</a:t>
            </a:r>
            <a:endParaRPr lang="ko-KR" altLang="en-US" sz="3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9187543" y="4953000"/>
            <a:ext cx="979714" cy="914400"/>
          </a:xfrm>
          <a:prstGeom prst="ellipse">
            <a:avLst/>
          </a:prstGeom>
          <a:solidFill>
            <a:schemeClr val="accent5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9175841" y="1711357"/>
            <a:ext cx="979714" cy="914400"/>
          </a:xfrm>
          <a:prstGeom prst="ellipse">
            <a:avLst/>
          </a:prstGeom>
          <a:solidFill>
            <a:schemeClr val="accent5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261838" y="1052993"/>
            <a:ext cx="2667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altLang="ko-KR" sz="2400" spc="-25" smtClean="0">
                <a:solidFill>
                  <a:schemeClr val="bg1"/>
                </a:solidFill>
                <a:cs typeface="Calibri"/>
              </a:rPr>
              <a:t>Classification</a:t>
            </a:r>
            <a:endParaRPr lang="en-US" altLang="ko-KR" sz="240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9677400" y="2625757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44062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0</a:t>
            </a:r>
            <a:endParaRPr lang="ko-KR" altLang="en-US" sz="3200" baseline="-25000"/>
          </a:p>
        </p:txBody>
      </p:sp>
      <p:sp>
        <p:nvSpPr>
          <p:cNvPr id="28" name="직사각형 27"/>
          <p:cNvSpPr/>
          <p:nvPr/>
        </p:nvSpPr>
        <p:spPr>
          <a:xfrm>
            <a:off x="2596662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1</a:t>
            </a:r>
            <a:endParaRPr lang="ko-KR" altLang="en-US" sz="3200" baseline="-25000"/>
          </a:p>
        </p:txBody>
      </p:sp>
      <p:sp>
        <p:nvSpPr>
          <p:cNvPr id="32" name="직사각형 31"/>
          <p:cNvSpPr/>
          <p:nvPr/>
        </p:nvSpPr>
        <p:spPr>
          <a:xfrm>
            <a:off x="7529146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n-1</a:t>
            </a:r>
            <a:endParaRPr lang="ko-KR" altLang="en-US" sz="3200" baseline="-25000"/>
          </a:p>
        </p:txBody>
      </p:sp>
      <p:sp>
        <p:nvSpPr>
          <p:cNvPr id="39" name="직사각형 38"/>
          <p:cNvSpPr/>
          <p:nvPr/>
        </p:nvSpPr>
        <p:spPr>
          <a:xfrm>
            <a:off x="4349262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2</a:t>
            </a:r>
            <a:endParaRPr lang="ko-KR" altLang="en-US" sz="3200" baseline="-25000"/>
          </a:p>
        </p:txBody>
      </p:sp>
      <p:cxnSp>
        <p:nvCxnSpPr>
          <p:cNvPr id="40" name="직선 화살표 연결선 39"/>
          <p:cNvCxnSpPr>
            <a:stCxn id="25" idx="3"/>
          </p:cNvCxnSpPr>
          <p:nvPr/>
        </p:nvCxnSpPr>
        <p:spPr>
          <a:xfrm>
            <a:off x="1606062" y="38100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3358662" y="38100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5111262" y="3810000"/>
            <a:ext cx="603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6925408" y="3810000"/>
            <a:ext cx="603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5794131" y="3276600"/>
            <a:ext cx="10668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accent6">
                    <a:lumMod val="75000"/>
                  </a:schemeClr>
                </a:solidFill>
              </a:rPr>
              <a:t>. . .</a:t>
            </a:r>
            <a:endParaRPr lang="ko-KR" altLang="en-US" sz="3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296400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n</a:t>
            </a:r>
            <a:endParaRPr lang="ko-KR" altLang="en-US" sz="3200" baseline="-25000"/>
          </a:p>
        </p:txBody>
      </p:sp>
      <p:sp>
        <p:nvSpPr>
          <p:cNvPr id="47" name="타원 46"/>
          <p:cNvSpPr/>
          <p:nvPr/>
        </p:nvSpPr>
        <p:spPr>
          <a:xfrm>
            <a:off x="9234560" y="3352800"/>
            <a:ext cx="979714" cy="914400"/>
          </a:xfrm>
          <a:prstGeom prst="ellipse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7924800" y="43434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2971800" y="43434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4724400" y="43434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47" idx="2"/>
          </p:cNvCxnSpPr>
          <p:nvPr/>
        </p:nvCxnSpPr>
        <p:spPr>
          <a:xfrm>
            <a:off x="8291146" y="3810000"/>
            <a:ext cx="943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2416531" y="3047999"/>
            <a:ext cx="1143000" cy="2996219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4121887" y="3047999"/>
            <a:ext cx="1143000" cy="2996220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7323128" y="3047999"/>
            <a:ext cx="1143000" cy="2996220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object 3">
            <a:extLst>
              <a:ext uri="{FF2B5EF4-FFF2-40B4-BE49-F238E27FC236}">
                <a16:creationId xmlns:a16="http://schemas.microsoft.com/office/drawing/2014/main" id="{C96E17EB-B46A-425D-8643-C4B45ADE7E78}"/>
              </a:ext>
            </a:extLst>
          </p:cNvPr>
          <p:cNvSpPr txBox="1"/>
          <p:nvPr/>
        </p:nvSpPr>
        <p:spPr>
          <a:xfrm>
            <a:off x="398053" y="1248743"/>
            <a:ext cx="8544561" cy="143573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54000" algn="l"/>
              </a:tabLst>
            </a:pP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Represent</a:t>
            </a:r>
            <a:r>
              <a:rPr sz="2800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variable-length</a:t>
            </a: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input</a:t>
            </a:r>
            <a:endParaRPr sz="2800">
              <a:solidFill>
                <a:schemeClr val="bg1"/>
              </a:solidFill>
              <a:latin typeface="Calibri"/>
              <a:cs typeface="Calibri"/>
            </a:endParaRPr>
          </a:p>
          <a:p>
            <a:pPr marL="2540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54000" algn="l"/>
              </a:tabLst>
            </a:pPr>
            <a:r>
              <a:rPr sz="2800" b="1" spc="-5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2850" spc="-7" baseline="-17543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2850" spc="-44" baseline="-1754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= 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f(W</a:t>
            </a:r>
            <a:r>
              <a:rPr sz="2800" b="1" spc="-5" dirty="0">
                <a:solidFill>
                  <a:schemeClr val="bg1"/>
                </a:solidFill>
                <a:latin typeface="Calibri"/>
                <a:cs typeface="Calibri"/>
              </a:rPr>
              <a:t>x</a:t>
            </a:r>
            <a:r>
              <a:rPr sz="2850" spc="-7" baseline="-17543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2850" spc="284" baseline="-1754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+ </a:t>
            </a:r>
            <a:r>
              <a:rPr sz="2800" spc="-20" dirty="0">
                <a:solidFill>
                  <a:schemeClr val="bg1"/>
                </a:solidFill>
                <a:latin typeface="Calibri"/>
                <a:cs typeface="Calibri"/>
              </a:rPr>
              <a:t>U</a:t>
            </a:r>
            <a:r>
              <a:rPr sz="2800" b="1" spc="-20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2850" spc="-30" baseline="-17543" dirty="0">
                <a:solidFill>
                  <a:schemeClr val="bg1"/>
                </a:solidFill>
                <a:latin typeface="Calibri"/>
                <a:cs typeface="Calibri"/>
              </a:rPr>
              <a:t>t-1</a:t>
            </a:r>
            <a:r>
              <a:rPr sz="2850" spc="277" baseline="-1754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+ </a:t>
            </a:r>
            <a:r>
              <a:rPr sz="2800" b="1" spc="-5" dirty="0">
                <a:solidFill>
                  <a:schemeClr val="bg1"/>
                </a:solidFill>
                <a:latin typeface="Calibri"/>
                <a:cs typeface="Calibri"/>
              </a:rPr>
              <a:t>b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)</a:t>
            </a:r>
            <a:endParaRPr sz="2800">
              <a:solidFill>
                <a:schemeClr val="bg1"/>
              </a:solidFill>
              <a:latin typeface="Calibri"/>
              <a:cs typeface="Calibri"/>
            </a:endParaRPr>
          </a:p>
          <a:p>
            <a:pPr marL="711200" lvl="1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711200" algn="l"/>
              </a:tabLst>
            </a:pP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f:</a:t>
            </a:r>
            <a:r>
              <a:rPr sz="2400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non-linear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activation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function (originally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tanh)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7" name="object 39"/>
          <p:cNvSpPr txBox="1"/>
          <p:nvPr/>
        </p:nvSpPr>
        <p:spPr>
          <a:xfrm>
            <a:off x="1985927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8" name="object 40"/>
          <p:cNvSpPr txBox="1"/>
          <p:nvPr/>
        </p:nvSpPr>
        <p:spPr>
          <a:xfrm>
            <a:off x="2626994" y="4583149"/>
            <a:ext cx="1543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9" name="object 40"/>
          <p:cNvSpPr txBox="1"/>
          <p:nvPr/>
        </p:nvSpPr>
        <p:spPr>
          <a:xfrm>
            <a:off x="4379462" y="4583149"/>
            <a:ext cx="1543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0" name="object 40"/>
          <p:cNvSpPr txBox="1"/>
          <p:nvPr/>
        </p:nvSpPr>
        <p:spPr>
          <a:xfrm>
            <a:off x="7579995" y="4583149"/>
            <a:ext cx="1543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1" name="object 40"/>
          <p:cNvSpPr txBox="1"/>
          <p:nvPr/>
        </p:nvSpPr>
        <p:spPr>
          <a:xfrm>
            <a:off x="9409748" y="4583149"/>
            <a:ext cx="1543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2" name="object 39"/>
          <p:cNvSpPr txBox="1"/>
          <p:nvPr/>
        </p:nvSpPr>
        <p:spPr>
          <a:xfrm>
            <a:off x="3723690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3" name="object 39"/>
          <p:cNvSpPr txBox="1"/>
          <p:nvPr/>
        </p:nvSpPr>
        <p:spPr>
          <a:xfrm>
            <a:off x="5358525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4" name="object 39"/>
          <p:cNvSpPr txBox="1"/>
          <p:nvPr/>
        </p:nvSpPr>
        <p:spPr>
          <a:xfrm>
            <a:off x="7039808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5" name="object 39"/>
          <p:cNvSpPr txBox="1"/>
          <p:nvPr/>
        </p:nvSpPr>
        <p:spPr>
          <a:xfrm>
            <a:off x="8586174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6" name="object 39"/>
          <p:cNvSpPr txBox="1"/>
          <p:nvPr/>
        </p:nvSpPr>
        <p:spPr>
          <a:xfrm>
            <a:off x="9961245" y="2765499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Arial"/>
                <a:cs typeface="Arial"/>
              </a:rPr>
              <a:t>V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18859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31</a:t>
            </a:fld>
            <a:endParaRPr lang="en-US" altLang="ko-KR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6D706887-4CC2-4220-A2E4-FB29569D37AB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altLang="ko-KR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RNN</a:t>
            </a: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96662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1</a:t>
            </a:r>
            <a:endParaRPr lang="ko-KR" altLang="en-US" sz="3200" baseline="-25000"/>
          </a:p>
        </p:txBody>
      </p:sp>
      <p:sp>
        <p:nvSpPr>
          <p:cNvPr id="23" name="직사각형 22"/>
          <p:cNvSpPr/>
          <p:nvPr/>
        </p:nvSpPr>
        <p:spPr>
          <a:xfrm>
            <a:off x="7529146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n-1</a:t>
            </a:r>
            <a:endParaRPr lang="ko-KR" altLang="en-US" sz="3200" baseline="-25000"/>
          </a:p>
        </p:txBody>
      </p:sp>
      <p:sp>
        <p:nvSpPr>
          <p:cNvPr id="24" name="직사각형 23"/>
          <p:cNvSpPr/>
          <p:nvPr/>
        </p:nvSpPr>
        <p:spPr>
          <a:xfrm>
            <a:off x="9296400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n</a:t>
            </a:r>
            <a:endParaRPr lang="ko-KR" altLang="en-US" sz="3200" baseline="-25000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9677400" y="4343400"/>
            <a:ext cx="0" cy="6858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9296400" y="1777019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y</a:t>
            </a:r>
            <a:r>
              <a:rPr lang="en-US" altLang="ko-KR" sz="3200" baseline="-25000" smtClean="0"/>
              <a:t>n</a:t>
            </a:r>
            <a:endParaRPr lang="ko-KR" altLang="en-US" sz="3200" baseline="-25000"/>
          </a:p>
        </p:txBody>
      </p:sp>
      <p:sp>
        <p:nvSpPr>
          <p:cNvPr id="27" name="직사각형 26"/>
          <p:cNvSpPr/>
          <p:nvPr/>
        </p:nvSpPr>
        <p:spPr>
          <a:xfrm>
            <a:off x="4349262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2</a:t>
            </a:r>
            <a:endParaRPr lang="ko-KR" altLang="en-US" sz="3200" baseline="-25000"/>
          </a:p>
        </p:txBody>
      </p:sp>
      <p:sp>
        <p:nvSpPr>
          <p:cNvPr id="38" name="직사각형 37"/>
          <p:cNvSpPr/>
          <p:nvPr/>
        </p:nvSpPr>
        <p:spPr>
          <a:xfrm>
            <a:off x="8261838" y="1052993"/>
            <a:ext cx="2667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altLang="ko-KR" sz="2400" spc="-25" smtClean="0">
                <a:solidFill>
                  <a:schemeClr val="bg1"/>
                </a:solidFill>
                <a:cs typeface="Calibri"/>
              </a:rPr>
              <a:t>Classification</a:t>
            </a:r>
            <a:endParaRPr lang="en-US" altLang="ko-KR" sz="240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9677400" y="2625757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44062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0</a:t>
            </a:r>
            <a:endParaRPr lang="ko-KR" altLang="en-US" sz="3200" baseline="-25000"/>
          </a:p>
        </p:txBody>
      </p:sp>
      <p:sp>
        <p:nvSpPr>
          <p:cNvPr id="28" name="직사각형 27"/>
          <p:cNvSpPr/>
          <p:nvPr/>
        </p:nvSpPr>
        <p:spPr>
          <a:xfrm>
            <a:off x="2596662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1</a:t>
            </a:r>
            <a:endParaRPr lang="ko-KR" altLang="en-US" sz="3200" baseline="-25000"/>
          </a:p>
        </p:txBody>
      </p:sp>
      <p:sp>
        <p:nvSpPr>
          <p:cNvPr id="32" name="직사각형 31"/>
          <p:cNvSpPr/>
          <p:nvPr/>
        </p:nvSpPr>
        <p:spPr>
          <a:xfrm>
            <a:off x="7529146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n-1</a:t>
            </a:r>
            <a:endParaRPr lang="ko-KR" altLang="en-US" sz="3200" baseline="-25000"/>
          </a:p>
        </p:txBody>
      </p:sp>
      <p:sp>
        <p:nvSpPr>
          <p:cNvPr id="39" name="직사각형 38"/>
          <p:cNvSpPr/>
          <p:nvPr/>
        </p:nvSpPr>
        <p:spPr>
          <a:xfrm>
            <a:off x="4349262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2</a:t>
            </a:r>
            <a:endParaRPr lang="ko-KR" altLang="en-US" sz="3200" baseline="-25000"/>
          </a:p>
        </p:txBody>
      </p:sp>
      <p:cxnSp>
        <p:nvCxnSpPr>
          <p:cNvPr id="40" name="직선 화살표 연결선 39"/>
          <p:cNvCxnSpPr>
            <a:stCxn id="25" idx="3"/>
          </p:cNvCxnSpPr>
          <p:nvPr/>
        </p:nvCxnSpPr>
        <p:spPr>
          <a:xfrm>
            <a:off x="1606062" y="3810000"/>
            <a:ext cx="9906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3358662" y="3810000"/>
            <a:ext cx="9906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5111262" y="3810000"/>
            <a:ext cx="60373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6925408" y="3810000"/>
            <a:ext cx="60373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5794131" y="3276600"/>
            <a:ext cx="10668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accent6">
                    <a:lumMod val="75000"/>
                  </a:schemeClr>
                </a:solidFill>
              </a:rPr>
              <a:t>. . .</a:t>
            </a:r>
            <a:endParaRPr lang="ko-KR" altLang="en-US" sz="3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296400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n</a:t>
            </a:r>
            <a:endParaRPr lang="ko-KR" altLang="en-US" sz="3200" baseline="-25000"/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7924800" y="4343400"/>
            <a:ext cx="0" cy="6858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2971800" y="4343400"/>
            <a:ext cx="0" cy="6858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4724400" y="4343400"/>
            <a:ext cx="0" cy="6858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47" idx="2"/>
          </p:cNvCxnSpPr>
          <p:nvPr/>
        </p:nvCxnSpPr>
        <p:spPr>
          <a:xfrm>
            <a:off x="8291146" y="3810000"/>
            <a:ext cx="94341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object 3">
            <a:extLst>
              <a:ext uri="{FF2B5EF4-FFF2-40B4-BE49-F238E27FC236}">
                <a16:creationId xmlns:a16="http://schemas.microsoft.com/office/drawing/2014/main" id="{C96E17EB-B46A-425D-8643-C4B45ADE7E78}"/>
              </a:ext>
            </a:extLst>
          </p:cNvPr>
          <p:cNvSpPr txBox="1"/>
          <p:nvPr/>
        </p:nvSpPr>
        <p:spPr>
          <a:xfrm>
            <a:off x="452119" y="1113127"/>
            <a:ext cx="8544561" cy="1031051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25"/>
              </a:spcBef>
              <a:tabLst>
                <a:tab pos="254000" algn="l"/>
              </a:tabLst>
            </a:pPr>
            <a:r>
              <a:rPr sz="2800" b="1" spc="-5" smtClean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2850" spc="-7" baseline="-17543" smtClean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2850" spc="-44" baseline="-17543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= 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f(W</a:t>
            </a:r>
            <a:r>
              <a:rPr sz="2800" b="1" spc="-5" dirty="0">
                <a:solidFill>
                  <a:schemeClr val="bg1"/>
                </a:solidFill>
                <a:latin typeface="Calibri"/>
                <a:cs typeface="Calibri"/>
              </a:rPr>
              <a:t>x</a:t>
            </a:r>
            <a:r>
              <a:rPr sz="2850" spc="-7" baseline="-17543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2850" spc="284" baseline="-1754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+ </a:t>
            </a:r>
            <a:r>
              <a:rPr sz="2800" spc="-20" dirty="0">
                <a:solidFill>
                  <a:schemeClr val="bg1"/>
                </a:solidFill>
                <a:latin typeface="Calibri"/>
                <a:cs typeface="Calibri"/>
              </a:rPr>
              <a:t>U</a:t>
            </a:r>
            <a:r>
              <a:rPr sz="2800" b="1" spc="-20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2850" spc="-30" baseline="-17543" dirty="0">
                <a:solidFill>
                  <a:schemeClr val="bg1"/>
                </a:solidFill>
                <a:latin typeface="Calibri"/>
                <a:cs typeface="Calibri"/>
              </a:rPr>
              <a:t>t-1</a:t>
            </a:r>
            <a:r>
              <a:rPr sz="2850" spc="277" baseline="-1754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+ </a:t>
            </a:r>
            <a:r>
              <a:rPr sz="2800" b="1" spc="-5">
                <a:solidFill>
                  <a:schemeClr val="bg1"/>
                </a:solidFill>
                <a:latin typeface="Calibri"/>
                <a:cs typeface="Calibri"/>
              </a:rPr>
              <a:t>b</a:t>
            </a:r>
            <a:r>
              <a:rPr sz="2800" spc="-5" smtClean="0">
                <a:solidFill>
                  <a:schemeClr val="bg1"/>
                </a:solidFill>
                <a:latin typeface="Calibri"/>
                <a:cs typeface="Calibri"/>
              </a:rPr>
              <a:t>)</a:t>
            </a:r>
            <a:endParaRPr lang="en-US" sz="2800" spc="-5" smtClean="0">
              <a:solidFill>
                <a:schemeClr val="bg1"/>
              </a:solidFill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625"/>
              </a:spcBef>
              <a:tabLst>
                <a:tab pos="254000" algn="l"/>
              </a:tabLst>
            </a:pPr>
            <a:endParaRPr sz="28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7" name="object 39"/>
          <p:cNvSpPr txBox="1"/>
          <p:nvPr/>
        </p:nvSpPr>
        <p:spPr>
          <a:xfrm>
            <a:off x="1985927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8" name="object 40"/>
          <p:cNvSpPr txBox="1"/>
          <p:nvPr/>
        </p:nvSpPr>
        <p:spPr>
          <a:xfrm>
            <a:off x="2626994" y="4583149"/>
            <a:ext cx="1543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9" name="object 40"/>
          <p:cNvSpPr txBox="1"/>
          <p:nvPr/>
        </p:nvSpPr>
        <p:spPr>
          <a:xfrm>
            <a:off x="4379462" y="4583149"/>
            <a:ext cx="1543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0" name="object 40"/>
          <p:cNvSpPr txBox="1"/>
          <p:nvPr/>
        </p:nvSpPr>
        <p:spPr>
          <a:xfrm>
            <a:off x="7579995" y="4583149"/>
            <a:ext cx="1543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1" name="object 40"/>
          <p:cNvSpPr txBox="1"/>
          <p:nvPr/>
        </p:nvSpPr>
        <p:spPr>
          <a:xfrm>
            <a:off x="9409748" y="4583149"/>
            <a:ext cx="1543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2" name="object 39"/>
          <p:cNvSpPr txBox="1"/>
          <p:nvPr/>
        </p:nvSpPr>
        <p:spPr>
          <a:xfrm>
            <a:off x="3723690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3" name="object 39"/>
          <p:cNvSpPr txBox="1"/>
          <p:nvPr/>
        </p:nvSpPr>
        <p:spPr>
          <a:xfrm>
            <a:off x="5358525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4" name="object 39"/>
          <p:cNvSpPr txBox="1"/>
          <p:nvPr/>
        </p:nvSpPr>
        <p:spPr>
          <a:xfrm>
            <a:off x="7039808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5" name="object 39"/>
          <p:cNvSpPr txBox="1"/>
          <p:nvPr/>
        </p:nvSpPr>
        <p:spPr>
          <a:xfrm>
            <a:off x="8586174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1" name="object 3">
            <a:extLst>
              <a:ext uri="{FF2B5EF4-FFF2-40B4-BE49-F238E27FC236}">
                <a16:creationId xmlns:a16="http://schemas.microsoft.com/office/drawing/2014/main" id="{AA8657D5-3091-4DD6-8378-49828AA9B42A}"/>
              </a:ext>
            </a:extLst>
          </p:cNvPr>
          <p:cNvSpPr txBox="1"/>
          <p:nvPr/>
        </p:nvSpPr>
        <p:spPr>
          <a:xfrm>
            <a:off x="222573" y="1684727"/>
            <a:ext cx="8775054" cy="126444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54000" algn="l"/>
              </a:tabLst>
            </a:pPr>
            <a:r>
              <a:rPr sz="2400" spc="-5" smtClean="0">
                <a:solidFill>
                  <a:schemeClr val="bg1"/>
                </a:solidFill>
                <a:latin typeface="Calibri"/>
                <a:cs typeface="Calibri"/>
              </a:rPr>
              <a:t>Same </a:t>
            </a:r>
            <a:r>
              <a:rPr sz="2400" spc="-15" dirty="0">
                <a:solidFill>
                  <a:schemeClr val="bg1"/>
                </a:solidFill>
                <a:latin typeface="Calibri"/>
                <a:cs typeface="Calibri"/>
              </a:rPr>
              <a:t>weights</a:t>
            </a:r>
            <a:r>
              <a:rPr sz="2400" spc="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chemeClr val="bg1"/>
                </a:solidFill>
                <a:latin typeface="Calibri"/>
                <a:cs typeface="Calibri"/>
              </a:rPr>
              <a:t>at</a:t>
            </a:r>
            <a:r>
              <a:rPr sz="2400" spc="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each</a:t>
            </a:r>
            <a:r>
              <a:rPr sz="2400" spc="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chemeClr val="bg1"/>
                </a:solidFill>
                <a:latin typeface="Calibri"/>
                <a:cs typeface="Calibri"/>
              </a:rPr>
              <a:t>timestep</a:t>
            </a:r>
            <a:r>
              <a:rPr sz="2400" spc="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chemeClr val="bg1"/>
                </a:solidFill>
                <a:latin typeface="Calibri"/>
                <a:cs typeface="Calibri"/>
              </a:rPr>
              <a:t>to</a:t>
            </a:r>
            <a:r>
              <a:rPr sz="2400" spc="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handle 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variable-length</a:t>
            </a:r>
            <a:r>
              <a:rPr sz="2400" spc="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sequence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  <a:p>
            <a:pPr marL="711200" lvl="1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711200" algn="l"/>
              </a:tabLst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U: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400" spc="-30" baseline="-17361" dirty="0">
                <a:solidFill>
                  <a:srgbClr val="FF0000"/>
                </a:solidFill>
                <a:latin typeface="Calibri"/>
                <a:cs typeface="Calibri"/>
              </a:rPr>
              <a:t>t-1</a:t>
            </a:r>
            <a:r>
              <a:rPr sz="2400" spc="232" baseline="-1736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400" spc="-22" baseline="-1736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2400" baseline="-17361">
              <a:latin typeface="Calibri"/>
              <a:cs typeface="Calibri"/>
            </a:endParaRPr>
          </a:p>
          <a:p>
            <a:pPr marL="711200" lvl="1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711200" algn="l"/>
              </a:tabLst>
            </a:pP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W:</a:t>
            </a:r>
            <a:r>
              <a:rPr sz="2400" spc="-3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x</a:t>
            </a:r>
            <a:r>
              <a:rPr sz="2400" baseline="-17361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2400" spc="232" baseline="-17361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70C0"/>
                </a:solidFill>
                <a:latin typeface="Calibri"/>
                <a:cs typeface="Calibri"/>
              </a:rPr>
              <a:t>to</a:t>
            </a:r>
            <a:r>
              <a:rPr sz="2400" spc="-2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70C0"/>
                </a:solidFill>
                <a:latin typeface="Calibri"/>
                <a:cs typeface="Calibri"/>
              </a:rPr>
              <a:t>h</a:t>
            </a:r>
            <a:r>
              <a:rPr sz="2400" spc="-22" baseline="-17361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endParaRPr sz="2400" baseline="-17361">
              <a:latin typeface="Calibri"/>
              <a:cs typeface="Calibri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794131" y="4876800"/>
            <a:ext cx="10668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accent6">
                    <a:lumMod val="75000"/>
                  </a:schemeClr>
                </a:solidFill>
              </a:rPr>
              <a:t>. . .</a:t>
            </a:r>
            <a:endParaRPr lang="ko-KR" altLang="en-US" sz="3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object 39"/>
          <p:cNvSpPr txBox="1"/>
          <p:nvPr/>
        </p:nvSpPr>
        <p:spPr>
          <a:xfrm>
            <a:off x="9961245" y="2765499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Arial"/>
                <a:cs typeface="Arial"/>
              </a:rPr>
              <a:t>V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22463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32</a:t>
            </a:fld>
            <a:endParaRPr lang="en-US" altLang="ko-KR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6D706887-4CC2-4220-A2E4-FB29569D37AB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altLang="ko-KR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RNN</a:t>
            </a: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96662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1</a:t>
            </a:r>
            <a:endParaRPr lang="ko-KR" altLang="en-US" sz="3200" baseline="-25000"/>
          </a:p>
        </p:txBody>
      </p:sp>
      <p:sp>
        <p:nvSpPr>
          <p:cNvPr id="23" name="직사각형 22"/>
          <p:cNvSpPr/>
          <p:nvPr/>
        </p:nvSpPr>
        <p:spPr>
          <a:xfrm>
            <a:off x="7529146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n-1</a:t>
            </a:r>
            <a:endParaRPr lang="ko-KR" altLang="en-US" sz="3200" baseline="-25000"/>
          </a:p>
        </p:txBody>
      </p:sp>
      <p:sp>
        <p:nvSpPr>
          <p:cNvPr id="24" name="직사각형 23"/>
          <p:cNvSpPr/>
          <p:nvPr/>
        </p:nvSpPr>
        <p:spPr>
          <a:xfrm>
            <a:off x="9296400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n</a:t>
            </a:r>
            <a:endParaRPr lang="ko-KR" altLang="en-US" sz="3200" baseline="-25000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9677400" y="4343400"/>
            <a:ext cx="0" cy="6858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9296400" y="1777019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y</a:t>
            </a:r>
            <a:r>
              <a:rPr lang="en-US" altLang="ko-KR" sz="3200" baseline="-25000" smtClean="0"/>
              <a:t>n</a:t>
            </a:r>
            <a:endParaRPr lang="ko-KR" altLang="en-US" sz="3200" baseline="-25000"/>
          </a:p>
        </p:txBody>
      </p:sp>
      <p:sp>
        <p:nvSpPr>
          <p:cNvPr id="27" name="직사각형 26"/>
          <p:cNvSpPr/>
          <p:nvPr/>
        </p:nvSpPr>
        <p:spPr>
          <a:xfrm>
            <a:off x="4349262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2</a:t>
            </a:r>
            <a:endParaRPr lang="ko-KR" altLang="en-US" sz="3200" baseline="-25000"/>
          </a:p>
        </p:txBody>
      </p:sp>
      <p:sp>
        <p:nvSpPr>
          <p:cNvPr id="38" name="직사각형 37"/>
          <p:cNvSpPr/>
          <p:nvPr/>
        </p:nvSpPr>
        <p:spPr>
          <a:xfrm>
            <a:off x="8261838" y="1052993"/>
            <a:ext cx="2667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altLang="ko-KR" sz="2400" spc="-25" smtClean="0">
                <a:solidFill>
                  <a:schemeClr val="bg1"/>
                </a:solidFill>
                <a:cs typeface="Calibri"/>
              </a:rPr>
              <a:t>Classification</a:t>
            </a:r>
            <a:endParaRPr lang="en-US" altLang="ko-KR" sz="240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9677400" y="2625757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44062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0</a:t>
            </a:r>
            <a:endParaRPr lang="ko-KR" altLang="en-US" sz="3200" baseline="-25000"/>
          </a:p>
        </p:txBody>
      </p:sp>
      <p:sp>
        <p:nvSpPr>
          <p:cNvPr id="28" name="직사각형 27"/>
          <p:cNvSpPr/>
          <p:nvPr/>
        </p:nvSpPr>
        <p:spPr>
          <a:xfrm>
            <a:off x="2596662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1</a:t>
            </a:r>
            <a:endParaRPr lang="ko-KR" altLang="en-US" sz="3200" baseline="-25000"/>
          </a:p>
        </p:txBody>
      </p:sp>
      <p:sp>
        <p:nvSpPr>
          <p:cNvPr id="32" name="직사각형 31"/>
          <p:cNvSpPr/>
          <p:nvPr/>
        </p:nvSpPr>
        <p:spPr>
          <a:xfrm>
            <a:off x="7529146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n-1</a:t>
            </a:r>
            <a:endParaRPr lang="ko-KR" altLang="en-US" sz="3200" baseline="-25000"/>
          </a:p>
        </p:txBody>
      </p:sp>
      <p:sp>
        <p:nvSpPr>
          <p:cNvPr id="39" name="직사각형 38"/>
          <p:cNvSpPr/>
          <p:nvPr/>
        </p:nvSpPr>
        <p:spPr>
          <a:xfrm>
            <a:off x="4349262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2</a:t>
            </a:r>
            <a:endParaRPr lang="ko-KR" altLang="en-US" sz="3200" baseline="-25000"/>
          </a:p>
        </p:txBody>
      </p:sp>
      <p:cxnSp>
        <p:nvCxnSpPr>
          <p:cNvPr id="40" name="직선 화살표 연결선 39"/>
          <p:cNvCxnSpPr>
            <a:stCxn id="25" idx="3"/>
          </p:cNvCxnSpPr>
          <p:nvPr/>
        </p:nvCxnSpPr>
        <p:spPr>
          <a:xfrm>
            <a:off x="1606062" y="3810000"/>
            <a:ext cx="9906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3358662" y="3810000"/>
            <a:ext cx="9906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5111262" y="3810000"/>
            <a:ext cx="60373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6925408" y="3810000"/>
            <a:ext cx="60373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5794131" y="3276600"/>
            <a:ext cx="10668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accent6">
                    <a:lumMod val="75000"/>
                  </a:schemeClr>
                </a:solidFill>
              </a:rPr>
              <a:t>. . .</a:t>
            </a:r>
            <a:endParaRPr lang="ko-KR" altLang="en-US" sz="3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296400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n</a:t>
            </a:r>
            <a:endParaRPr lang="ko-KR" altLang="en-US" sz="3200" baseline="-25000"/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7924800" y="4343400"/>
            <a:ext cx="0" cy="6858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2971800" y="4343400"/>
            <a:ext cx="0" cy="6858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4724400" y="4343400"/>
            <a:ext cx="0" cy="6858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47" idx="2"/>
          </p:cNvCxnSpPr>
          <p:nvPr/>
        </p:nvCxnSpPr>
        <p:spPr>
          <a:xfrm>
            <a:off x="8291146" y="3810000"/>
            <a:ext cx="94341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object 3">
            <a:extLst>
              <a:ext uri="{FF2B5EF4-FFF2-40B4-BE49-F238E27FC236}">
                <a16:creationId xmlns:a16="http://schemas.microsoft.com/office/drawing/2014/main" id="{C96E17EB-B46A-425D-8643-C4B45ADE7E78}"/>
              </a:ext>
            </a:extLst>
          </p:cNvPr>
          <p:cNvSpPr txBox="1"/>
          <p:nvPr/>
        </p:nvSpPr>
        <p:spPr>
          <a:xfrm>
            <a:off x="452119" y="1113127"/>
            <a:ext cx="8544561" cy="1031051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25"/>
              </a:spcBef>
              <a:tabLst>
                <a:tab pos="254000" algn="l"/>
              </a:tabLst>
            </a:pPr>
            <a:r>
              <a:rPr sz="2800" b="1" spc="-5" smtClean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2850" spc="-7" baseline="-17543" smtClean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2850" spc="-44" baseline="-17543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= 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f(W</a:t>
            </a:r>
            <a:r>
              <a:rPr sz="2800" b="1" spc="-5" dirty="0">
                <a:solidFill>
                  <a:schemeClr val="bg1"/>
                </a:solidFill>
                <a:latin typeface="Calibri"/>
                <a:cs typeface="Calibri"/>
              </a:rPr>
              <a:t>x</a:t>
            </a:r>
            <a:r>
              <a:rPr sz="2850" spc="-7" baseline="-17543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2850" spc="284" baseline="-1754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+ </a:t>
            </a:r>
            <a:r>
              <a:rPr sz="2800" spc="-20" dirty="0">
                <a:solidFill>
                  <a:schemeClr val="bg1"/>
                </a:solidFill>
                <a:latin typeface="Calibri"/>
                <a:cs typeface="Calibri"/>
              </a:rPr>
              <a:t>U</a:t>
            </a:r>
            <a:r>
              <a:rPr sz="2800" b="1" spc="-20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2850" spc="-30" baseline="-17543" dirty="0">
                <a:solidFill>
                  <a:schemeClr val="bg1"/>
                </a:solidFill>
                <a:latin typeface="Calibri"/>
                <a:cs typeface="Calibri"/>
              </a:rPr>
              <a:t>t-1</a:t>
            </a:r>
            <a:r>
              <a:rPr sz="2850" spc="277" baseline="-1754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+ </a:t>
            </a:r>
            <a:r>
              <a:rPr sz="2800" b="1" spc="-5">
                <a:solidFill>
                  <a:schemeClr val="bg1"/>
                </a:solidFill>
                <a:latin typeface="Calibri"/>
                <a:cs typeface="Calibri"/>
              </a:rPr>
              <a:t>b</a:t>
            </a:r>
            <a:r>
              <a:rPr sz="2800" spc="-5" smtClean="0">
                <a:solidFill>
                  <a:schemeClr val="bg1"/>
                </a:solidFill>
                <a:latin typeface="Calibri"/>
                <a:cs typeface="Calibri"/>
              </a:rPr>
              <a:t>)</a:t>
            </a:r>
            <a:endParaRPr lang="en-US" sz="2800" spc="-5" smtClean="0">
              <a:solidFill>
                <a:schemeClr val="bg1"/>
              </a:solidFill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625"/>
              </a:spcBef>
              <a:tabLst>
                <a:tab pos="254000" algn="l"/>
              </a:tabLst>
            </a:pPr>
            <a:endParaRPr sz="28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7" name="object 39"/>
          <p:cNvSpPr txBox="1"/>
          <p:nvPr/>
        </p:nvSpPr>
        <p:spPr>
          <a:xfrm>
            <a:off x="1985927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8" name="object 40"/>
          <p:cNvSpPr txBox="1"/>
          <p:nvPr/>
        </p:nvSpPr>
        <p:spPr>
          <a:xfrm>
            <a:off x="2626994" y="4583149"/>
            <a:ext cx="1543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9" name="object 40"/>
          <p:cNvSpPr txBox="1"/>
          <p:nvPr/>
        </p:nvSpPr>
        <p:spPr>
          <a:xfrm>
            <a:off x="4379462" y="4583149"/>
            <a:ext cx="1543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0" name="object 40"/>
          <p:cNvSpPr txBox="1"/>
          <p:nvPr/>
        </p:nvSpPr>
        <p:spPr>
          <a:xfrm>
            <a:off x="7579995" y="4583149"/>
            <a:ext cx="1543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1" name="object 40"/>
          <p:cNvSpPr txBox="1"/>
          <p:nvPr/>
        </p:nvSpPr>
        <p:spPr>
          <a:xfrm>
            <a:off x="9409748" y="4583149"/>
            <a:ext cx="1543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2" name="object 39"/>
          <p:cNvSpPr txBox="1"/>
          <p:nvPr/>
        </p:nvSpPr>
        <p:spPr>
          <a:xfrm>
            <a:off x="3723690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3" name="object 39"/>
          <p:cNvSpPr txBox="1"/>
          <p:nvPr/>
        </p:nvSpPr>
        <p:spPr>
          <a:xfrm>
            <a:off x="5358525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4" name="object 39"/>
          <p:cNvSpPr txBox="1"/>
          <p:nvPr/>
        </p:nvSpPr>
        <p:spPr>
          <a:xfrm>
            <a:off x="7039808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5" name="object 39"/>
          <p:cNvSpPr txBox="1"/>
          <p:nvPr/>
        </p:nvSpPr>
        <p:spPr>
          <a:xfrm>
            <a:off x="8586174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1" name="object 3">
            <a:extLst>
              <a:ext uri="{FF2B5EF4-FFF2-40B4-BE49-F238E27FC236}">
                <a16:creationId xmlns:a16="http://schemas.microsoft.com/office/drawing/2014/main" id="{AA8657D5-3091-4DD6-8378-49828AA9B42A}"/>
              </a:ext>
            </a:extLst>
          </p:cNvPr>
          <p:cNvSpPr txBox="1"/>
          <p:nvPr/>
        </p:nvSpPr>
        <p:spPr>
          <a:xfrm>
            <a:off x="222573" y="1578297"/>
            <a:ext cx="3695427" cy="46166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711200" lvl="1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711200" algn="l"/>
              </a:tabLst>
            </a:pPr>
            <a:r>
              <a:rPr sz="2400" spc="-5" smtClea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400" spc="-30" baseline="-17361" dirty="0">
                <a:solidFill>
                  <a:srgbClr val="FF0000"/>
                </a:solidFill>
                <a:latin typeface="Calibri"/>
                <a:cs typeface="Calibri"/>
              </a:rPr>
              <a:t>t-1</a:t>
            </a:r>
            <a:r>
              <a:rPr sz="2400" spc="232" baseline="-1736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4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smtClean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400" spc="-22" baseline="-17361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lang="en-US" sz="2400" spc="-22" baseline="-17361" smtClean="0">
                <a:solidFill>
                  <a:srgbClr val="FF0000"/>
                </a:solidFill>
                <a:latin typeface="Calibri"/>
                <a:cs typeface="Calibri"/>
              </a:rPr>
              <a:t>       </a:t>
            </a:r>
            <a:r>
              <a:rPr sz="2400" smtClean="0">
                <a:solidFill>
                  <a:srgbClr val="0070C0"/>
                </a:solidFill>
                <a:latin typeface="Calibri"/>
                <a:cs typeface="Calibri"/>
              </a:rPr>
              <a:t>W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:</a:t>
            </a:r>
            <a:r>
              <a:rPr sz="2400" spc="-3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x</a:t>
            </a:r>
            <a:r>
              <a:rPr sz="2400" baseline="-17361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2400" spc="232" baseline="-17361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70C0"/>
                </a:solidFill>
                <a:latin typeface="Calibri"/>
                <a:cs typeface="Calibri"/>
              </a:rPr>
              <a:t>to</a:t>
            </a:r>
            <a:r>
              <a:rPr sz="2400" spc="-2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70C0"/>
                </a:solidFill>
                <a:latin typeface="Calibri"/>
                <a:cs typeface="Calibri"/>
              </a:rPr>
              <a:t>h</a:t>
            </a:r>
            <a:r>
              <a:rPr sz="2400" spc="-22" baseline="-17361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endParaRPr sz="2400" baseline="-17361">
              <a:latin typeface="Calibri"/>
              <a:cs typeface="Calibri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794131" y="4876800"/>
            <a:ext cx="10668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accent6">
                    <a:lumMod val="75000"/>
                  </a:schemeClr>
                </a:solidFill>
              </a:rPr>
              <a:t>. . .</a:t>
            </a:r>
            <a:endParaRPr lang="ko-KR" altLang="en-US" sz="3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21480" y="2061168"/>
            <a:ext cx="9113080" cy="977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1300" marR="89535" indent="-241300">
              <a:lnSpc>
                <a:spcPts val="4010"/>
              </a:lnSpc>
              <a:spcBef>
                <a:spcPts val="219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ko-KR" sz="2400" spc="-20">
                <a:solidFill>
                  <a:schemeClr val="bg1"/>
                </a:solidFill>
                <a:cs typeface="Calibri"/>
              </a:rPr>
              <a:t>Feedforward</a:t>
            </a:r>
            <a:r>
              <a:rPr lang="en-US" altLang="ko-KR" sz="2400" spc="-5">
                <a:solidFill>
                  <a:schemeClr val="bg1"/>
                </a:solidFill>
                <a:cs typeface="Calibri"/>
              </a:rPr>
              <a:t> </a:t>
            </a:r>
            <a:r>
              <a:rPr lang="en-US" altLang="ko-KR" sz="2400" spc="-15">
                <a:solidFill>
                  <a:schemeClr val="bg1"/>
                </a:solidFill>
                <a:cs typeface="Calibri"/>
              </a:rPr>
              <a:t>Neural</a:t>
            </a:r>
            <a:r>
              <a:rPr lang="en-US" altLang="ko-KR" sz="2400" spc="-10">
                <a:solidFill>
                  <a:schemeClr val="bg1"/>
                </a:solidFill>
                <a:cs typeface="Calibri"/>
              </a:rPr>
              <a:t> Network</a:t>
            </a:r>
            <a:r>
              <a:rPr lang="en-US" altLang="ko-KR" sz="2400" spc="-5">
                <a:solidFill>
                  <a:schemeClr val="bg1"/>
                </a:solidFill>
                <a:cs typeface="Calibri"/>
              </a:rPr>
              <a:t> with </a:t>
            </a:r>
            <a:r>
              <a:rPr lang="en-US" altLang="ko-KR" sz="2400" spc="-620">
                <a:solidFill>
                  <a:schemeClr val="bg1"/>
                </a:solidFill>
                <a:cs typeface="Calibri"/>
              </a:rPr>
              <a:t> </a:t>
            </a:r>
            <a:r>
              <a:rPr lang="en-US" altLang="ko-KR" sz="2400" spc="-10">
                <a:solidFill>
                  <a:schemeClr val="bg1"/>
                </a:solidFill>
                <a:cs typeface="Calibri"/>
              </a:rPr>
              <a:t>new</a:t>
            </a:r>
            <a:r>
              <a:rPr lang="en-US" altLang="ko-KR" sz="2400" spc="-20">
                <a:solidFill>
                  <a:schemeClr val="bg1"/>
                </a:solidFill>
                <a:cs typeface="Calibri"/>
              </a:rPr>
              <a:t> </a:t>
            </a:r>
            <a:r>
              <a:rPr lang="en-US" altLang="ko-KR" sz="2400" spc="-15">
                <a:solidFill>
                  <a:schemeClr val="bg1"/>
                </a:solidFill>
                <a:cs typeface="Calibri"/>
              </a:rPr>
              <a:t>information</a:t>
            </a:r>
            <a:r>
              <a:rPr lang="en-US" altLang="ko-KR" sz="2400" spc="-10">
                <a:solidFill>
                  <a:schemeClr val="bg1"/>
                </a:solidFill>
                <a:cs typeface="Calibri"/>
              </a:rPr>
              <a:t> </a:t>
            </a:r>
            <a:r>
              <a:rPr lang="en-US" altLang="ko-KR" sz="2400" spc="-15">
                <a:solidFill>
                  <a:schemeClr val="bg1"/>
                </a:solidFill>
                <a:cs typeface="Calibri"/>
              </a:rPr>
              <a:t>at </a:t>
            </a:r>
            <a:r>
              <a:rPr lang="en-US" altLang="ko-KR" sz="2400" spc="-5">
                <a:solidFill>
                  <a:schemeClr val="bg1"/>
                </a:solidFill>
                <a:cs typeface="Calibri"/>
              </a:rPr>
              <a:t>each</a:t>
            </a:r>
            <a:r>
              <a:rPr lang="en-US" altLang="ko-KR" sz="2400" spc="-10">
                <a:solidFill>
                  <a:schemeClr val="bg1"/>
                </a:solidFill>
                <a:cs typeface="Calibri"/>
              </a:rPr>
              <a:t> timestep.</a:t>
            </a:r>
            <a:endParaRPr lang="en-US" altLang="ko-KR" sz="2400">
              <a:solidFill>
                <a:schemeClr val="bg1"/>
              </a:solidFill>
              <a:cs typeface="Calibri"/>
            </a:endParaRPr>
          </a:p>
          <a:p>
            <a:pPr marL="228600" marR="5080" lvl="1" indent="-228600">
              <a:lnSpc>
                <a:spcPts val="2870"/>
              </a:lnSpc>
              <a:buFont typeface="Arial"/>
              <a:buChar char="•"/>
              <a:tabLst>
                <a:tab pos="228600" algn="l"/>
              </a:tabLst>
            </a:pPr>
            <a:r>
              <a:rPr lang="en-US" altLang="ko-KR" sz="2400" spc="-5">
                <a:solidFill>
                  <a:schemeClr val="bg1"/>
                </a:solidFill>
                <a:cs typeface="Calibri"/>
              </a:rPr>
              <a:t>But</a:t>
            </a:r>
            <a:r>
              <a:rPr lang="en-US" altLang="ko-KR" sz="2400" spc="-10">
                <a:solidFill>
                  <a:schemeClr val="bg1"/>
                </a:solidFill>
                <a:cs typeface="Calibri"/>
              </a:rPr>
              <a:t> </a:t>
            </a:r>
            <a:r>
              <a:rPr lang="en-US" altLang="ko-KR" sz="2400" spc="-5">
                <a:solidFill>
                  <a:schemeClr val="bg1"/>
                </a:solidFill>
                <a:cs typeface="Calibri"/>
              </a:rPr>
              <a:t>use</a:t>
            </a:r>
            <a:r>
              <a:rPr lang="en-US" altLang="ko-KR" sz="2400">
                <a:solidFill>
                  <a:schemeClr val="bg1"/>
                </a:solidFill>
                <a:cs typeface="Calibri"/>
              </a:rPr>
              <a:t> </a:t>
            </a:r>
            <a:r>
              <a:rPr lang="en-US" altLang="ko-KR" sz="2400" spc="-5">
                <a:solidFill>
                  <a:schemeClr val="bg1"/>
                </a:solidFill>
                <a:cs typeface="Calibri"/>
              </a:rPr>
              <a:t>the</a:t>
            </a:r>
            <a:r>
              <a:rPr lang="en-US" altLang="ko-KR" sz="2400">
                <a:solidFill>
                  <a:schemeClr val="bg1"/>
                </a:solidFill>
                <a:cs typeface="Calibri"/>
              </a:rPr>
              <a:t> </a:t>
            </a:r>
            <a:r>
              <a:rPr lang="en-US" altLang="ko-KR" sz="2400" spc="-5">
                <a:solidFill>
                  <a:schemeClr val="bg1"/>
                </a:solidFill>
                <a:cs typeface="Calibri"/>
              </a:rPr>
              <a:t>same </a:t>
            </a:r>
            <a:r>
              <a:rPr lang="en-US" altLang="ko-KR" sz="2400" spc="-10">
                <a:solidFill>
                  <a:schemeClr val="bg1"/>
                </a:solidFill>
                <a:cs typeface="Calibri"/>
              </a:rPr>
              <a:t>weights</a:t>
            </a:r>
            <a:r>
              <a:rPr lang="en-US" altLang="ko-KR" sz="2400" spc="-5">
                <a:solidFill>
                  <a:schemeClr val="bg1"/>
                </a:solidFill>
                <a:cs typeface="Calibri"/>
              </a:rPr>
              <a:t> </a:t>
            </a:r>
            <a:r>
              <a:rPr lang="en-US" altLang="ko-KR" sz="2400" spc="-25">
                <a:solidFill>
                  <a:schemeClr val="bg1"/>
                </a:solidFill>
                <a:cs typeface="Calibri"/>
              </a:rPr>
              <a:t>repeatedly</a:t>
            </a:r>
            <a:r>
              <a:rPr lang="en-US" altLang="ko-KR" sz="2400" spc="-25" smtClean="0">
                <a:solidFill>
                  <a:schemeClr val="bg1"/>
                </a:solidFill>
                <a:cs typeface="Calibri"/>
              </a:rPr>
              <a:t>.  </a:t>
            </a:r>
            <a:r>
              <a:rPr lang="en-US" altLang="ko-KR" sz="2400" b="1" spc="-5" smtClean="0">
                <a:solidFill>
                  <a:schemeClr val="bg1"/>
                </a:solidFill>
                <a:cs typeface="Calibri"/>
              </a:rPr>
              <a:t>h</a:t>
            </a:r>
            <a:r>
              <a:rPr lang="en-US" altLang="ko-KR" sz="2800" spc="-7" baseline="-17543" smtClean="0">
                <a:solidFill>
                  <a:schemeClr val="bg1"/>
                </a:solidFill>
                <a:cs typeface="Calibri"/>
              </a:rPr>
              <a:t> </a:t>
            </a:r>
            <a:r>
              <a:rPr lang="en-US" altLang="ko-KR" sz="2400" smtClean="0">
                <a:solidFill>
                  <a:schemeClr val="bg1"/>
                </a:solidFill>
                <a:cs typeface="Calibri"/>
              </a:rPr>
              <a:t>= </a:t>
            </a:r>
            <a:r>
              <a:rPr lang="en-US" altLang="ko-KR" sz="2400" spc="-5" smtClean="0">
                <a:solidFill>
                  <a:schemeClr val="bg1"/>
                </a:solidFill>
                <a:cs typeface="Calibri"/>
              </a:rPr>
              <a:t>f(W</a:t>
            </a:r>
            <a:r>
              <a:rPr lang="en-US" altLang="ko-KR" sz="2400" b="1" spc="-5" smtClean="0">
                <a:solidFill>
                  <a:schemeClr val="bg1"/>
                </a:solidFill>
                <a:cs typeface="Calibri"/>
              </a:rPr>
              <a:t>x</a:t>
            </a:r>
            <a:r>
              <a:rPr lang="en-US" altLang="ko-KR" sz="2400" smtClean="0">
                <a:solidFill>
                  <a:schemeClr val="bg1"/>
                </a:solidFill>
                <a:cs typeface="Calibri"/>
              </a:rPr>
              <a:t>+ </a:t>
            </a:r>
            <a:r>
              <a:rPr lang="en-US" altLang="ko-KR" sz="2400" b="1" spc="-5">
                <a:solidFill>
                  <a:schemeClr val="bg1"/>
                </a:solidFill>
                <a:cs typeface="Calibri"/>
              </a:rPr>
              <a:t>b</a:t>
            </a:r>
            <a:r>
              <a:rPr lang="en-US" altLang="ko-KR" sz="2400" spc="-5" smtClean="0">
                <a:solidFill>
                  <a:schemeClr val="bg1"/>
                </a:solidFill>
                <a:cs typeface="Calibri"/>
              </a:rPr>
              <a:t>) </a:t>
            </a:r>
            <a:endParaRPr lang="en-US" altLang="ko-KR" sz="2400" spc="-5">
              <a:solidFill>
                <a:schemeClr val="bg1"/>
              </a:solidFill>
              <a:cs typeface="Calibri"/>
            </a:endParaRPr>
          </a:p>
        </p:txBody>
      </p:sp>
      <p:sp>
        <p:nvSpPr>
          <p:cNvPr id="47" name="object 39"/>
          <p:cNvSpPr txBox="1"/>
          <p:nvPr/>
        </p:nvSpPr>
        <p:spPr>
          <a:xfrm>
            <a:off x="9961245" y="2765499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Arial"/>
                <a:cs typeface="Arial"/>
              </a:rPr>
              <a:t>V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14474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33</a:t>
            </a:fld>
            <a:endParaRPr lang="en-US" altLang="ko-KR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6D706887-4CC2-4220-A2E4-FB29569D37AB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altLang="ko-KR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RNN</a:t>
            </a: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44062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0</a:t>
            </a:r>
            <a:endParaRPr lang="ko-KR" altLang="en-US" sz="3200" baseline="-25000"/>
          </a:p>
        </p:txBody>
      </p:sp>
    </p:spTree>
    <p:extLst>
      <p:ext uri="{BB962C8B-B14F-4D97-AF65-F5344CB8AC3E}">
        <p14:creationId xmlns:p14="http://schemas.microsoft.com/office/powerpoint/2010/main" val="40210247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34</a:t>
            </a:fld>
            <a:endParaRPr lang="en-US" altLang="ko-KR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6D706887-4CC2-4220-A2E4-FB29569D37AB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altLang="ko-KR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RNN</a:t>
            </a: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596662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1</a:t>
            </a:r>
            <a:endParaRPr lang="ko-KR" altLang="en-US" sz="3200" baseline="-25000"/>
          </a:p>
        </p:txBody>
      </p:sp>
      <p:sp>
        <p:nvSpPr>
          <p:cNvPr id="70" name="직사각형 69"/>
          <p:cNvSpPr/>
          <p:nvPr/>
        </p:nvSpPr>
        <p:spPr>
          <a:xfrm>
            <a:off x="844062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0</a:t>
            </a:r>
            <a:endParaRPr lang="ko-KR" altLang="en-US" sz="3200" baseline="-25000"/>
          </a:p>
        </p:txBody>
      </p:sp>
      <p:sp>
        <p:nvSpPr>
          <p:cNvPr id="71" name="직사각형 70"/>
          <p:cNvSpPr/>
          <p:nvPr/>
        </p:nvSpPr>
        <p:spPr>
          <a:xfrm>
            <a:off x="2596662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1</a:t>
            </a:r>
            <a:endParaRPr lang="ko-KR" altLang="en-US" sz="3200" baseline="-25000"/>
          </a:p>
        </p:txBody>
      </p:sp>
      <p:cxnSp>
        <p:nvCxnSpPr>
          <p:cNvPr id="74" name="직선 화살표 연결선 73"/>
          <p:cNvCxnSpPr>
            <a:stCxn id="70" idx="3"/>
          </p:cNvCxnSpPr>
          <p:nvPr/>
        </p:nvCxnSpPr>
        <p:spPr>
          <a:xfrm>
            <a:off x="1606062" y="3810000"/>
            <a:ext cx="9906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V="1">
            <a:off x="2971800" y="4343400"/>
            <a:ext cx="0" cy="6858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4" name="object 39"/>
          <p:cNvSpPr txBox="1"/>
          <p:nvPr/>
        </p:nvSpPr>
        <p:spPr>
          <a:xfrm>
            <a:off x="1985927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5" name="object 40"/>
          <p:cNvSpPr txBox="1"/>
          <p:nvPr/>
        </p:nvSpPr>
        <p:spPr>
          <a:xfrm>
            <a:off x="2626994" y="4583149"/>
            <a:ext cx="1543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97747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35</a:t>
            </a:fld>
            <a:endParaRPr lang="en-US" altLang="ko-KR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6D706887-4CC2-4220-A2E4-FB29569D37AB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altLang="ko-KR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RNN</a:t>
            </a: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596662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1</a:t>
            </a:r>
            <a:endParaRPr lang="ko-KR" altLang="en-US" sz="3200" baseline="-25000"/>
          </a:p>
        </p:txBody>
      </p:sp>
      <p:sp>
        <p:nvSpPr>
          <p:cNvPr id="70" name="직사각형 69"/>
          <p:cNvSpPr/>
          <p:nvPr/>
        </p:nvSpPr>
        <p:spPr>
          <a:xfrm>
            <a:off x="844062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0</a:t>
            </a:r>
            <a:endParaRPr lang="ko-KR" altLang="en-US" sz="3200" baseline="-25000"/>
          </a:p>
        </p:txBody>
      </p:sp>
      <p:sp>
        <p:nvSpPr>
          <p:cNvPr id="71" name="직사각형 70"/>
          <p:cNvSpPr/>
          <p:nvPr/>
        </p:nvSpPr>
        <p:spPr>
          <a:xfrm>
            <a:off x="2596662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1</a:t>
            </a:r>
            <a:endParaRPr lang="ko-KR" altLang="en-US" sz="3200" baseline="-25000"/>
          </a:p>
        </p:txBody>
      </p:sp>
      <p:cxnSp>
        <p:nvCxnSpPr>
          <p:cNvPr id="74" name="직선 화살표 연결선 73"/>
          <p:cNvCxnSpPr>
            <a:stCxn id="70" idx="3"/>
          </p:cNvCxnSpPr>
          <p:nvPr/>
        </p:nvCxnSpPr>
        <p:spPr>
          <a:xfrm>
            <a:off x="1606062" y="3810000"/>
            <a:ext cx="9906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V="1">
            <a:off x="2971800" y="4343400"/>
            <a:ext cx="0" cy="6858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4" name="object 39"/>
          <p:cNvSpPr txBox="1"/>
          <p:nvPr/>
        </p:nvSpPr>
        <p:spPr>
          <a:xfrm>
            <a:off x="1985927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5" name="object 40"/>
          <p:cNvSpPr txBox="1"/>
          <p:nvPr/>
        </p:nvSpPr>
        <p:spPr>
          <a:xfrm>
            <a:off x="2626994" y="4583149"/>
            <a:ext cx="1543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4" name="object 39"/>
          <p:cNvSpPr txBox="1"/>
          <p:nvPr/>
        </p:nvSpPr>
        <p:spPr>
          <a:xfrm>
            <a:off x="2286000" y="2276685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Arial"/>
                <a:cs typeface="Arial"/>
              </a:rPr>
              <a:t>V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2971800" y="2700476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2626994" y="1777019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y</a:t>
            </a:r>
            <a:r>
              <a:rPr lang="en-US" altLang="ko-KR" sz="3200" baseline="-25000" smtClean="0"/>
              <a:t>1</a:t>
            </a:r>
            <a:endParaRPr lang="ko-KR" altLang="en-US" sz="3200" baseline="-25000"/>
          </a:p>
        </p:txBody>
      </p:sp>
    </p:spTree>
    <p:extLst>
      <p:ext uri="{BB962C8B-B14F-4D97-AF65-F5344CB8AC3E}">
        <p14:creationId xmlns:p14="http://schemas.microsoft.com/office/powerpoint/2010/main" val="8722729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36</a:t>
            </a:fld>
            <a:endParaRPr lang="en-US" altLang="ko-KR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6D706887-4CC2-4220-A2E4-FB29569D37AB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altLang="ko-KR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RNN</a:t>
            </a: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596662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1</a:t>
            </a:r>
            <a:endParaRPr lang="ko-KR" altLang="en-US" sz="3200" baseline="-25000"/>
          </a:p>
        </p:txBody>
      </p:sp>
      <p:sp>
        <p:nvSpPr>
          <p:cNvPr id="69" name="직사각형 68"/>
          <p:cNvSpPr/>
          <p:nvPr/>
        </p:nvSpPr>
        <p:spPr>
          <a:xfrm>
            <a:off x="4349262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2</a:t>
            </a:r>
            <a:endParaRPr lang="ko-KR" altLang="en-US" sz="3200" baseline="-25000"/>
          </a:p>
        </p:txBody>
      </p:sp>
      <p:sp>
        <p:nvSpPr>
          <p:cNvPr id="70" name="직사각형 69"/>
          <p:cNvSpPr/>
          <p:nvPr/>
        </p:nvSpPr>
        <p:spPr>
          <a:xfrm>
            <a:off x="844062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0</a:t>
            </a:r>
            <a:endParaRPr lang="ko-KR" altLang="en-US" sz="3200" baseline="-25000"/>
          </a:p>
        </p:txBody>
      </p:sp>
      <p:sp>
        <p:nvSpPr>
          <p:cNvPr id="71" name="직사각형 70"/>
          <p:cNvSpPr/>
          <p:nvPr/>
        </p:nvSpPr>
        <p:spPr>
          <a:xfrm>
            <a:off x="2596662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1</a:t>
            </a:r>
            <a:endParaRPr lang="ko-KR" altLang="en-US" sz="3200" baseline="-25000"/>
          </a:p>
        </p:txBody>
      </p:sp>
      <p:sp>
        <p:nvSpPr>
          <p:cNvPr id="73" name="직사각형 72"/>
          <p:cNvSpPr/>
          <p:nvPr/>
        </p:nvSpPr>
        <p:spPr>
          <a:xfrm>
            <a:off x="4349262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2</a:t>
            </a:r>
            <a:endParaRPr lang="ko-KR" altLang="en-US" sz="3200" baseline="-25000"/>
          </a:p>
        </p:txBody>
      </p:sp>
      <p:cxnSp>
        <p:nvCxnSpPr>
          <p:cNvPr id="74" name="직선 화살표 연결선 73"/>
          <p:cNvCxnSpPr>
            <a:stCxn id="70" idx="3"/>
          </p:cNvCxnSpPr>
          <p:nvPr/>
        </p:nvCxnSpPr>
        <p:spPr>
          <a:xfrm>
            <a:off x="1606062" y="3810000"/>
            <a:ext cx="9906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3358662" y="3810000"/>
            <a:ext cx="9906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V="1">
            <a:off x="2971800" y="4343400"/>
            <a:ext cx="0" cy="6858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V="1">
            <a:off x="4724400" y="4343400"/>
            <a:ext cx="0" cy="6858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4" name="object 39"/>
          <p:cNvSpPr txBox="1"/>
          <p:nvPr/>
        </p:nvSpPr>
        <p:spPr>
          <a:xfrm>
            <a:off x="1985927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5" name="object 40"/>
          <p:cNvSpPr txBox="1"/>
          <p:nvPr/>
        </p:nvSpPr>
        <p:spPr>
          <a:xfrm>
            <a:off x="2626994" y="4583149"/>
            <a:ext cx="1543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6" name="object 40"/>
          <p:cNvSpPr txBox="1"/>
          <p:nvPr/>
        </p:nvSpPr>
        <p:spPr>
          <a:xfrm>
            <a:off x="4379462" y="4583149"/>
            <a:ext cx="1543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9" name="object 39"/>
          <p:cNvSpPr txBox="1"/>
          <p:nvPr/>
        </p:nvSpPr>
        <p:spPr>
          <a:xfrm>
            <a:off x="3723690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4" name="object 39"/>
          <p:cNvSpPr txBox="1"/>
          <p:nvPr/>
        </p:nvSpPr>
        <p:spPr>
          <a:xfrm>
            <a:off x="2286000" y="2276685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Arial"/>
                <a:cs typeface="Arial"/>
              </a:rPr>
              <a:t>V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2971800" y="2700476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626994" y="1777019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y</a:t>
            </a:r>
            <a:r>
              <a:rPr lang="en-US" altLang="ko-KR" sz="3200" baseline="-25000" smtClean="0"/>
              <a:t>1</a:t>
            </a:r>
            <a:endParaRPr lang="ko-KR" altLang="en-US" sz="3200" baseline="-25000"/>
          </a:p>
        </p:txBody>
      </p:sp>
    </p:spTree>
    <p:extLst>
      <p:ext uri="{BB962C8B-B14F-4D97-AF65-F5344CB8AC3E}">
        <p14:creationId xmlns:p14="http://schemas.microsoft.com/office/powerpoint/2010/main" val="24515427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37</a:t>
            </a:fld>
            <a:endParaRPr lang="en-US" altLang="ko-KR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6D706887-4CC2-4220-A2E4-FB29569D37AB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altLang="ko-KR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RNN</a:t>
            </a: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596662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1</a:t>
            </a:r>
            <a:endParaRPr lang="ko-KR" altLang="en-US" sz="3200" baseline="-25000"/>
          </a:p>
        </p:txBody>
      </p:sp>
      <p:sp>
        <p:nvSpPr>
          <p:cNvPr id="69" name="직사각형 68"/>
          <p:cNvSpPr/>
          <p:nvPr/>
        </p:nvSpPr>
        <p:spPr>
          <a:xfrm>
            <a:off x="4349262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2</a:t>
            </a:r>
            <a:endParaRPr lang="ko-KR" altLang="en-US" sz="3200" baseline="-25000"/>
          </a:p>
        </p:txBody>
      </p:sp>
      <p:sp>
        <p:nvSpPr>
          <p:cNvPr id="70" name="직사각형 69"/>
          <p:cNvSpPr/>
          <p:nvPr/>
        </p:nvSpPr>
        <p:spPr>
          <a:xfrm>
            <a:off x="844062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0</a:t>
            </a:r>
            <a:endParaRPr lang="ko-KR" altLang="en-US" sz="3200" baseline="-25000"/>
          </a:p>
        </p:txBody>
      </p:sp>
      <p:sp>
        <p:nvSpPr>
          <p:cNvPr id="71" name="직사각형 70"/>
          <p:cNvSpPr/>
          <p:nvPr/>
        </p:nvSpPr>
        <p:spPr>
          <a:xfrm>
            <a:off x="2596662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1</a:t>
            </a:r>
            <a:endParaRPr lang="ko-KR" altLang="en-US" sz="3200" baseline="-25000"/>
          </a:p>
        </p:txBody>
      </p:sp>
      <p:sp>
        <p:nvSpPr>
          <p:cNvPr id="73" name="직사각형 72"/>
          <p:cNvSpPr/>
          <p:nvPr/>
        </p:nvSpPr>
        <p:spPr>
          <a:xfrm>
            <a:off x="4349262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2</a:t>
            </a:r>
            <a:endParaRPr lang="ko-KR" altLang="en-US" sz="3200" baseline="-25000"/>
          </a:p>
        </p:txBody>
      </p:sp>
      <p:cxnSp>
        <p:nvCxnSpPr>
          <p:cNvPr id="74" name="직선 화살표 연결선 73"/>
          <p:cNvCxnSpPr>
            <a:stCxn id="70" idx="3"/>
          </p:cNvCxnSpPr>
          <p:nvPr/>
        </p:nvCxnSpPr>
        <p:spPr>
          <a:xfrm>
            <a:off x="1606062" y="3810000"/>
            <a:ext cx="9906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3358662" y="3810000"/>
            <a:ext cx="9906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V="1">
            <a:off x="2971800" y="4343400"/>
            <a:ext cx="0" cy="6858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V="1">
            <a:off x="4724400" y="4343400"/>
            <a:ext cx="0" cy="6858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4" name="object 39"/>
          <p:cNvSpPr txBox="1"/>
          <p:nvPr/>
        </p:nvSpPr>
        <p:spPr>
          <a:xfrm>
            <a:off x="1985927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5" name="object 40"/>
          <p:cNvSpPr txBox="1"/>
          <p:nvPr/>
        </p:nvSpPr>
        <p:spPr>
          <a:xfrm>
            <a:off x="2626994" y="4583149"/>
            <a:ext cx="1543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6" name="object 40"/>
          <p:cNvSpPr txBox="1"/>
          <p:nvPr/>
        </p:nvSpPr>
        <p:spPr>
          <a:xfrm>
            <a:off x="4379462" y="4583149"/>
            <a:ext cx="1543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9" name="object 39"/>
          <p:cNvSpPr txBox="1"/>
          <p:nvPr/>
        </p:nvSpPr>
        <p:spPr>
          <a:xfrm>
            <a:off x="3723690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4" name="object 39"/>
          <p:cNvSpPr txBox="1"/>
          <p:nvPr/>
        </p:nvSpPr>
        <p:spPr>
          <a:xfrm>
            <a:off x="2286000" y="2276685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Arial"/>
                <a:cs typeface="Arial"/>
              </a:rPr>
              <a:t>V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2971800" y="2700476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626994" y="1777019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y</a:t>
            </a:r>
            <a:r>
              <a:rPr lang="en-US" altLang="ko-KR" sz="3200" baseline="-25000" smtClean="0"/>
              <a:t>1</a:t>
            </a:r>
            <a:endParaRPr lang="ko-KR" altLang="en-US" sz="3200" baseline="-25000"/>
          </a:p>
        </p:txBody>
      </p:sp>
      <p:sp>
        <p:nvSpPr>
          <p:cNvPr id="37" name="object 39"/>
          <p:cNvSpPr txBox="1"/>
          <p:nvPr/>
        </p:nvSpPr>
        <p:spPr>
          <a:xfrm>
            <a:off x="4045557" y="2276685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Arial"/>
                <a:cs typeface="Arial"/>
              </a:rPr>
              <a:t>V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4731357" y="2700476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386551" y="1777019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y</a:t>
            </a:r>
            <a:r>
              <a:rPr lang="en-US" altLang="ko-KR" sz="3200" baseline="-25000" smtClean="0"/>
              <a:t>2</a:t>
            </a:r>
            <a:endParaRPr lang="ko-KR" altLang="en-US" sz="3200" baseline="-25000"/>
          </a:p>
        </p:txBody>
      </p:sp>
    </p:spTree>
    <p:extLst>
      <p:ext uri="{BB962C8B-B14F-4D97-AF65-F5344CB8AC3E}">
        <p14:creationId xmlns:p14="http://schemas.microsoft.com/office/powerpoint/2010/main" val="12094037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38</a:t>
            </a:fld>
            <a:endParaRPr lang="en-US" altLang="ko-KR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6D706887-4CC2-4220-A2E4-FB29569D37AB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altLang="ko-KR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RNN</a:t>
            </a: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596662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1</a:t>
            </a:r>
            <a:endParaRPr lang="ko-KR" altLang="en-US" sz="3200" baseline="-25000"/>
          </a:p>
        </p:txBody>
      </p:sp>
      <p:sp>
        <p:nvSpPr>
          <p:cNvPr id="69" name="직사각형 68"/>
          <p:cNvSpPr/>
          <p:nvPr/>
        </p:nvSpPr>
        <p:spPr>
          <a:xfrm>
            <a:off x="4349262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2</a:t>
            </a:r>
            <a:endParaRPr lang="ko-KR" altLang="en-US" sz="3200" baseline="-25000"/>
          </a:p>
        </p:txBody>
      </p:sp>
      <p:sp>
        <p:nvSpPr>
          <p:cNvPr id="70" name="직사각형 69"/>
          <p:cNvSpPr/>
          <p:nvPr/>
        </p:nvSpPr>
        <p:spPr>
          <a:xfrm>
            <a:off x="844062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0</a:t>
            </a:r>
            <a:endParaRPr lang="ko-KR" altLang="en-US" sz="3200" baseline="-25000"/>
          </a:p>
        </p:txBody>
      </p:sp>
      <p:sp>
        <p:nvSpPr>
          <p:cNvPr id="71" name="직사각형 70"/>
          <p:cNvSpPr/>
          <p:nvPr/>
        </p:nvSpPr>
        <p:spPr>
          <a:xfrm>
            <a:off x="2596662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1</a:t>
            </a:r>
            <a:endParaRPr lang="ko-KR" altLang="en-US" sz="3200" baseline="-25000"/>
          </a:p>
        </p:txBody>
      </p:sp>
      <p:sp>
        <p:nvSpPr>
          <p:cNvPr id="73" name="직사각형 72"/>
          <p:cNvSpPr/>
          <p:nvPr/>
        </p:nvSpPr>
        <p:spPr>
          <a:xfrm>
            <a:off x="4349262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2</a:t>
            </a:r>
            <a:endParaRPr lang="ko-KR" altLang="en-US" sz="3200" baseline="-25000"/>
          </a:p>
        </p:txBody>
      </p:sp>
      <p:cxnSp>
        <p:nvCxnSpPr>
          <p:cNvPr id="74" name="직선 화살표 연결선 73"/>
          <p:cNvCxnSpPr>
            <a:stCxn id="70" idx="3"/>
          </p:cNvCxnSpPr>
          <p:nvPr/>
        </p:nvCxnSpPr>
        <p:spPr>
          <a:xfrm>
            <a:off x="1606062" y="3810000"/>
            <a:ext cx="9906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3358662" y="3810000"/>
            <a:ext cx="9906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5111262" y="3810000"/>
            <a:ext cx="60373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5794131" y="3276600"/>
            <a:ext cx="10668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accent6">
                    <a:lumMod val="75000"/>
                  </a:schemeClr>
                </a:solidFill>
              </a:rPr>
              <a:t>. . .</a:t>
            </a:r>
            <a:endParaRPr lang="ko-KR" altLang="en-US" sz="320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1" name="직선 화살표 연결선 80"/>
          <p:cNvCxnSpPr/>
          <p:nvPr/>
        </p:nvCxnSpPr>
        <p:spPr>
          <a:xfrm flipV="1">
            <a:off x="2971800" y="4343400"/>
            <a:ext cx="0" cy="6858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V="1">
            <a:off x="4724400" y="4343400"/>
            <a:ext cx="0" cy="6858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4" name="object 39"/>
          <p:cNvSpPr txBox="1"/>
          <p:nvPr/>
        </p:nvSpPr>
        <p:spPr>
          <a:xfrm>
            <a:off x="1985927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5" name="object 40"/>
          <p:cNvSpPr txBox="1"/>
          <p:nvPr/>
        </p:nvSpPr>
        <p:spPr>
          <a:xfrm>
            <a:off x="2626994" y="4583149"/>
            <a:ext cx="1543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6" name="object 40"/>
          <p:cNvSpPr txBox="1"/>
          <p:nvPr/>
        </p:nvSpPr>
        <p:spPr>
          <a:xfrm>
            <a:off x="4379462" y="4583149"/>
            <a:ext cx="1543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9" name="object 39"/>
          <p:cNvSpPr txBox="1"/>
          <p:nvPr/>
        </p:nvSpPr>
        <p:spPr>
          <a:xfrm>
            <a:off x="3723690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0" name="object 39"/>
          <p:cNvSpPr txBox="1"/>
          <p:nvPr/>
        </p:nvSpPr>
        <p:spPr>
          <a:xfrm>
            <a:off x="5358525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794131" y="4876800"/>
            <a:ext cx="10668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accent6">
                    <a:lumMod val="75000"/>
                  </a:schemeClr>
                </a:solidFill>
              </a:rPr>
              <a:t>. . .</a:t>
            </a:r>
            <a:endParaRPr lang="ko-KR" altLang="en-US" sz="3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4" name="object 39"/>
          <p:cNvSpPr txBox="1"/>
          <p:nvPr/>
        </p:nvSpPr>
        <p:spPr>
          <a:xfrm>
            <a:off x="2286000" y="2276685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Arial"/>
                <a:cs typeface="Arial"/>
              </a:rPr>
              <a:t>V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95" name="직선 화살표 연결선 94"/>
          <p:cNvCxnSpPr/>
          <p:nvPr/>
        </p:nvCxnSpPr>
        <p:spPr>
          <a:xfrm flipV="1">
            <a:off x="2971800" y="2700476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626994" y="1777019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y</a:t>
            </a:r>
            <a:r>
              <a:rPr lang="en-US" altLang="ko-KR" sz="3200" baseline="-25000" smtClean="0"/>
              <a:t>1</a:t>
            </a:r>
            <a:endParaRPr lang="ko-KR" altLang="en-US" sz="3200" baseline="-25000"/>
          </a:p>
        </p:txBody>
      </p:sp>
      <p:sp>
        <p:nvSpPr>
          <p:cNvPr id="97" name="object 39"/>
          <p:cNvSpPr txBox="1"/>
          <p:nvPr/>
        </p:nvSpPr>
        <p:spPr>
          <a:xfrm>
            <a:off x="4045557" y="2276685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Arial"/>
                <a:cs typeface="Arial"/>
              </a:rPr>
              <a:t>V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 flipV="1">
            <a:off x="4731357" y="2700476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4386551" y="1777019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y</a:t>
            </a:r>
            <a:r>
              <a:rPr lang="en-US" altLang="ko-KR" sz="3200" baseline="-25000" smtClean="0"/>
              <a:t>2</a:t>
            </a:r>
            <a:endParaRPr lang="ko-KR" altLang="en-US" sz="3200" baseline="-25000"/>
          </a:p>
        </p:txBody>
      </p:sp>
    </p:spTree>
    <p:extLst>
      <p:ext uri="{BB962C8B-B14F-4D97-AF65-F5344CB8AC3E}">
        <p14:creationId xmlns:p14="http://schemas.microsoft.com/office/powerpoint/2010/main" val="13412682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39</a:t>
            </a:fld>
            <a:endParaRPr lang="en-US" altLang="ko-KR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6D706887-4CC2-4220-A2E4-FB29569D37AB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altLang="ko-KR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RNN</a:t>
            </a: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596662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1</a:t>
            </a:r>
            <a:endParaRPr lang="ko-KR" altLang="en-US" sz="3200" baseline="-25000"/>
          </a:p>
        </p:txBody>
      </p:sp>
      <p:sp>
        <p:nvSpPr>
          <p:cNvPr id="69" name="직사각형 68"/>
          <p:cNvSpPr/>
          <p:nvPr/>
        </p:nvSpPr>
        <p:spPr>
          <a:xfrm>
            <a:off x="4349262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2</a:t>
            </a:r>
            <a:endParaRPr lang="ko-KR" altLang="en-US" sz="3200" baseline="-25000"/>
          </a:p>
        </p:txBody>
      </p:sp>
      <p:sp>
        <p:nvSpPr>
          <p:cNvPr id="70" name="직사각형 69"/>
          <p:cNvSpPr/>
          <p:nvPr/>
        </p:nvSpPr>
        <p:spPr>
          <a:xfrm>
            <a:off x="844062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0</a:t>
            </a:r>
            <a:endParaRPr lang="ko-KR" altLang="en-US" sz="3200" baseline="-25000"/>
          </a:p>
        </p:txBody>
      </p:sp>
      <p:sp>
        <p:nvSpPr>
          <p:cNvPr id="71" name="직사각형 70"/>
          <p:cNvSpPr/>
          <p:nvPr/>
        </p:nvSpPr>
        <p:spPr>
          <a:xfrm>
            <a:off x="2596662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1</a:t>
            </a:r>
            <a:endParaRPr lang="ko-KR" altLang="en-US" sz="3200" baseline="-25000"/>
          </a:p>
        </p:txBody>
      </p:sp>
      <p:sp>
        <p:nvSpPr>
          <p:cNvPr id="72" name="직사각형 71"/>
          <p:cNvSpPr/>
          <p:nvPr/>
        </p:nvSpPr>
        <p:spPr>
          <a:xfrm>
            <a:off x="7529146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n-1</a:t>
            </a:r>
            <a:endParaRPr lang="ko-KR" altLang="en-US" sz="3200" baseline="-25000"/>
          </a:p>
        </p:txBody>
      </p:sp>
      <p:sp>
        <p:nvSpPr>
          <p:cNvPr id="73" name="직사각형 72"/>
          <p:cNvSpPr/>
          <p:nvPr/>
        </p:nvSpPr>
        <p:spPr>
          <a:xfrm>
            <a:off x="4349262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2</a:t>
            </a:r>
            <a:endParaRPr lang="ko-KR" altLang="en-US" sz="3200" baseline="-25000"/>
          </a:p>
        </p:txBody>
      </p:sp>
      <p:cxnSp>
        <p:nvCxnSpPr>
          <p:cNvPr id="74" name="직선 화살표 연결선 73"/>
          <p:cNvCxnSpPr>
            <a:stCxn id="70" idx="3"/>
          </p:cNvCxnSpPr>
          <p:nvPr/>
        </p:nvCxnSpPr>
        <p:spPr>
          <a:xfrm>
            <a:off x="1606062" y="3810000"/>
            <a:ext cx="9906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3358662" y="3810000"/>
            <a:ext cx="9906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5111262" y="3810000"/>
            <a:ext cx="60373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6925408" y="3810000"/>
            <a:ext cx="60373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5794131" y="3276600"/>
            <a:ext cx="10668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accent6">
                    <a:lumMod val="75000"/>
                  </a:schemeClr>
                </a:solidFill>
              </a:rPr>
              <a:t>. . .</a:t>
            </a:r>
            <a:endParaRPr lang="ko-KR" altLang="en-US" sz="320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1" name="직선 화살표 연결선 80"/>
          <p:cNvCxnSpPr/>
          <p:nvPr/>
        </p:nvCxnSpPr>
        <p:spPr>
          <a:xfrm flipV="1">
            <a:off x="2971800" y="4343400"/>
            <a:ext cx="0" cy="6858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V="1">
            <a:off x="4724400" y="4343400"/>
            <a:ext cx="0" cy="6858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4" name="object 39"/>
          <p:cNvSpPr txBox="1"/>
          <p:nvPr/>
        </p:nvSpPr>
        <p:spPr>
          <a:xfrm>
            <a:off x="1985927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5" name="object 40"/>
          <p:cNvSpPr txBox="1"/>
          <p:nvPr/>
        </p:nvSpPr>
        <p:spPr>
          <a:xfrm>
            <a:off x="2626994" y="4583149"/>
            <a:ext cx="1543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6" name="object 40"/>
          <p:cNvSpPr txBox="1"/>
          <p:nvPr/>
        </p:nvSpPr>
        <p:spPr>
          <a:xfrm>
            <a:off x="4379462" y="4583149"/>
            <a:ext cx="1543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9" name="object 39"/>
          <p:cNvSpPr txBox="1"/>
          <p:nvPr/>
        </p:nvSpPr>
        <p:spPr>
          <a:xfrm>
            <a:off x="3723690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0" name="object 39"/>
          <p:cNvSpPr txBox="1"/>
          <p:nvPr/>
        </p:nvSpPr>
        <p:spPr>
          <a:xfrm>
            <a:off x="5358525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1" name="object 39"/>
          <p:cNvSpPr txBox="1"/>
          <p:nvPr/>
        </p:nvSpPr>
        <p:spPr>
          <a:xfrm>
            <a:off x="7039808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794131" y="4876800"/>
            <a:ext cx="10668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accent6">
                    <a:lumMod val="75000"/>
                  </a:schemeClr>
                </a:solidFill>
              </a:rPr>
              <a:t>. . .</a:t>
            </a:r>
            <a:endParaRPr lang="ko-KR" altLang="en-US" sz="3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4" name="object 39"/>
          <p:cNvSpPr txBox="1"/>
          <p:nvPr/>
        </p:nvSpPr>
        <p:spPr>
          <a:xfrm>
            <a:off x="2286000" y="2276685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Arial"/>
                <a:cs typeface="Arial"/>
              </a:rPr>
              <a:t>V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95" name="직선 화살표 연결선 94"/>
          <p:cNvCxnSpPr/>
          <p:nvPr/>
        </p:nvCxnSpPr>
        <p:spPr>
          <a:xfrm flipV="1">
            <a:off x="2971800" y="2700476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626994" y="1777019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y</a:t>
            </a:r>
            <a:r>
              <a:rPr lang="en-US" altLang="ko-KR" sz="3200" baseline="-25000" smtClean="0"/>
              <a:t>1</a:t>
            </a:r>
            <a:endParaRPr lang="ko-KR" altLang="en-US" sz="3200" baseline="-25000"/>
          </a:p>
        </p:txBody>
      </p:sp>
      <p:sp>
        <p:nvSpPr>
          <p:cNvPr id="97" name="object 39"/>
          <p:cNvSpPr txBox="1"/>
          <p:nvPr/>
        </p:nvSpPr>
        <p:spPr>
          <a:xfrm>
            <a:off x="4045557" y="2276685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Arial"/>
                <a:cs typeface="Arial"/>
              </a:rPr>
              <a:t>V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 flipV="1">
            <a:off x="4731357" y="2700476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4386551" y="1777019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y</a:t>
            </a:r>
            <a:r>
              <a:rPr lang="en-US" altLang="ko-KR" sz="3200" baseline="-25000" smtClean="0"/>
              <a:t>2</a:t>
            </a:r>
            <a:endParaRPr lang="ko-KR" altLang="en-US" sz="3200" baseline="-25000"/>
          </a:p>
        </p:txBody>
      </p:sp>
      <p:sp>
        <p:nvSpPr>
          <p:cNvPr id="30" name="직사각형 29"/>
          <p:cNvSpPr/>
          <p:nvPr/>
        </p:nvSpPr>
        <p:spPr>
          <a:xfrm>
            <a:off x="7529146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n-1</a:t>
            </a:r>
            <a:endParaRPr lang="ko-KR" altLang="en-US" sz="3200" baseline="-2500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7904284" y="4343400"/>
            <a:ext cx="0" cy="6858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object 40"/>
          <p:cNvSpPr txBox="1"/>
          <p:nvPr/>
        </p:nvSpPr>
        <p:spPr>
          <a:xfrm>
            <a:off x="7559346" y="4583149"/>
            <a:ext cx="1543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7925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B2B02EC7-5DA2-4B1E-B746-3CCC5BCBFA35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50292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altLang="ko-KR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AGENDA</a:t>
            </a: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67926B8-7B8A-4902-BF7D-5B5E16D25597}"/>
              </a:ext>
            </a:extLst>
          </p:cNvPr>
          <p:cNvSpPr txBox="1">
            <a:spLocks/>
          </p:cNvSpPr>
          <p:nvPr/>
        </p:nvSpPr>
        <p:spPr>
          <a:xfrm>
            <a:off x="457200" y="1498077"/>
            <a:ext cx="50292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469900" indent="-457200" latinLnBrk="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ko-KR" altLang="en-US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세션 소개</a:t>
            </a: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FEE00EDE-2684-4A3C-AC61-E368915A1299}"/>
              </a:ext>
            </a:extLst>
          </p:cNvPr>
          <p:cNvSpPr txBox="1">
            <a:spLocks/>
          </p:cNvSpPr>
          <p:nvPr/>
        </p:nvSpPr>
        <p:spPr>
          <a:xfrm>
            <a:off x="457200" y="2514600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469900" indent="-457200" latinLnBrk="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3200" b="1" kern="0">
                <a:latin typeface="한컴 고딕" panose="02000500000000000000" pitchFamily="2" charset="-127"/>
                <a:ea typeface="한컴 고딕" panose="02000500000000000000" pitchFamily="2" charset="-127"/>
              </a:rPr>
              <a:t>Electronic Health Recoreds (EHR)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9EB10C9-7161-4078-8C18-CFC8EDC4BB63}"/>
              </a:ext>
            </a:extLst>
          </p:cNvPr>
          <p:cNvSpPr txBox="1">
            <a:spLocks/>
          </p:cNvSpPr>
          <p:nvPr/>
        </p:nvSpPr>
        <p:spPr>
          <a:xfrm>
            <a:off x="457200" y="3531123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469900" indent="-457200" latinLnBrk="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3200" b="1" kern="0">
                <a:latin typeface="한컴 고딕" panose="02000500000000000000" pitchFamily="2" charset="-127"/>
                <a:ea typeface="한컴 고딕" panose="02000500000000000000" pitchFamily="2" charset="-127"/>
              </a:rPr>
              <a:t>Recurrent Neural Network (RNN)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5BC69295-9A3F-415B-8DF4-0F9F95CEADDB}"/>
              </a:ext>
            </a:extLst>
          </p:cNvPr>
          <p:cNvSpPr txBox="1">
            <a:spLocks/>
          </p:cNvSpPr>
          <p:nvPr/>
        </p:nvSpPr>
        <p:spPr>
          <a:xfrm>
            <a:off x="457200" y="4547646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469900" indent="-457200" latinLnBrk="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altLang="ko-KR" sz="3200" b="1" kern="0">
                <a:latin typeface="한컴 고딕" panose="02000500000000000000" pitchFamily="2" charset="-127"/>
                <a:ea typeface="한컴 고딕" panose="02000500000000000000" pitchFamily="2" charset="-127"/>
              </a:rPr>
              <a:t>Time Series</a:t>
            </a:r>
            <a:r>
              <a:rPr lang="ko-KR" altLang="en-US" sz="3200" b="1" kern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3200" b="1" kern="0">
                <a:latin typeface="한컴 고딕" panose="02000500000000000000" pitchFamily="2" charset="-127"/>
                <a:ea typeface="한컴 고딕" panose="02000500000000000000" pitchFamily="2" charset="-127"/>
              </a:rPr>
              <a:t>EHR &amp; RNN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C2573821-A07C-49CF-ADEA-E8D47C2B924D}"/>
              </a:ext>
            </a:extLst>
          </p:cNvPr>
          <p:cNvSpPr txBox="1">
            <a:spLocks/>
          </p:cNvSpPr>
          <p:nvPr/>
        </p:nvSpPr>
        <p:spPr>
          <a:xfrm>
            <a:off x="457200" y="5564169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469900" indent="-457200" latinLnBrk="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ko-KR" altLang="en-US" sz="3200" b="1" kern="0">
                <a:latin typeface="한컴 고딕" panose="02000500000000000000" pitchFamily="2" charset="-127"/>
                <a:ea typeface="한컴 고딕" panose="02000500000000000000" pitchFamily="2" charset="-127"/>
              </a:rPr>
              <a:t>핸즈온 세션 실습</a:t>
            </a:r>
            <a:endParaRPr lang="en-US" sz="3200" b="1" kern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9570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40</a:t>
            </a:fld>
            <a:endParaRPr lang="en-US" altLang="ko-KR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6D706887-4CC2-4220-A2E4-FB29569D37AB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altLang="ko-KR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RNN</a:t>
            </a: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596662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1</a:t>
            </a:r>
            <a:endParaRPr lang="ko-KR" altLang="en-US" sz="3200" baseline="-25000"/>
          </a:p>
        </p:txBody>
      </p:sp>
      <p:sp>
        <p:nvSpPr>
          <p:cNvPr id="69" name="직사각형 68"/>
          <p:cNvSpPr/>
          <p:nvPr/>
        </p:nvSpPr>
        <p:spPr>
          <a:xfrm>
            <a:off x="4349262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2</a:t>
            </a:r>
            <a:endParaRPr lang="ko-KR" altLang="en-US" sz="3200" baseline="-25000"/>
          </a:p>
        </p:txBody>
      </p:sp>
      <p:sp>
        <p:nvSpPr>
          <p:cNvPr id="70" name="직사각형 69"/>
          <p:cNvSpPr/>
          <p:nvPr/>
        </p:nvSpPr>
        <p:spPr>
          <a:xfrm>
            <a:off x="844062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0</a:t>
            </a:r>
            <a:endParaRPr lang="ko-KR" altLang="en-US" sz="3200" baseline="-25000"/>
          </a:p>
        </p:txBody>
      </p:sp>
      <p:sp>
        <p:nvSpPr>
          <p:cNvPr id="71" name="직사각형 70"/>
          <p:cNvSpPr/>
          <p:nvPr/>
        </p:nvSpPr>
        <p:spPr>
          <a:xfrm>
            <a:off x="2596662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1</a:t>
            </a:r>
            <a:endParaRPr lang="ko-KR" altLang="en-US" sz="3200" baseline="-25000"/>
          </a:p>
        </p:txBody>
      </p:sp>
      <p:sp>
        <p:nvSpPr>
          <p:cNvPr id="72" name="직사각형 71"/>
          <p:cNvSpPr/>
          <p:nvPr/>
        </p:nvSpPr>
        <p:spPr>
          <a:xfrm>
            <a:off x="7529146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n-1</a:t>
            </a:r>
            <a:endParaRPr lang="ko-KR" altLang="en-US" sz="3200" baseline="-25000"/>
          </a:p>
        </p:txBody>
      </p:sp>
      <p:sp>
        <p:nvSpPr>
          <p:cNvPr id="73" name="직사각형 72"/>
          <p:cNvSpPr/>
          <p:nvPr/>
        </p:nvSpPr>
        <p:spPr>
          <a:xfrm>
            <a:off x="4349262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2</a:t>
            </a:r>
            <a:endParaRPr lang="ko-KR" altLang="en-US" sz="3200" baseline="-25000"/>
          </a:p>
        </p:txBody>
      </p:sp>
      <p:cxnSp>
        <p:nvCxnSpPr>
          <p:cNvPr id="74" name="직선 화살표 연결선 73"/>
          <p:cNvCxnSpPr>
            <a:stCxn id="70" idx="3"/>
          </p:cNvCxnSpPr>
          <p:nvPr/>
        </p:nvCxnSpPr>
        <p:spPr>
          <a:xfrm>
            <a:off x="1606062" y="3810000"/>
            <a:ext cx="9906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3358662" y="3810000"/>
            <a:ext cx="9906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5111262" y="3810000"/>
            <a:ext cx="60373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6925408" y="3810000"/>
            <a:ext cx="60373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5794131" y="3276600"/>
            <a:ext cx="10668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accent6">
                    <a:lumMod val="75000"/>
                  </a:schemeClr>
                </a:solidFill>
              </a:rPr>
              <a:t>. . .</a:t>
            </a:r>
            <a:endParaRPr lang="ko-KR" altLang="en-US" sz="320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1" name="직선 화살표 연결선 80"/>
          <p:cNvCxnSpPr/>
          <p:nvPr/>
        </p:nvCxnSpPr>
        <p:spPr>
          <a:xfrm flipV="1">
            <a:off x="2971800" y="4343400"/>
            <a:ext cx="0" cy="6858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V="1">
            <a:off x="4724400" y="4343400"/>
            <a:ext cx="0" cy="6858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4" name="object 39"/>
          <p:cNvSpPr txBox="1"/>
          <p:nvPr/>
        </p:nvSpPr>
        <p:spPr>
          <a:xfrm>
            <a:off x="1985927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5" name="object 40"/>
          <p:cNvSpPr txBox="1"/>
          <p:nvPr/>
        </p:nvSpPr>
        <p:spPr>
          <a:xfrm>
            <a:off x="2626994" y="4583149"/>
            <a:ext cx="1543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6" name="object 40"/>
          <p:cNvSpPr txBox="1"/>
          <p:nvPr/>
        </p:nvSpPr>
        <p:spPr>
          <a:xfrm>
            <a:off x="4379462" y="4583149"/>
            <a:ext cx="1543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9" name="object 39"/>
          <p:cNvSpPr txBox="1"/>
          <p:nvPr/>
        </p:nvSpPr>
        <p:spPr>
          <a:xfrm>
            <a:off x="3723690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0" name="object 39"/>
          <p:cNvSpPr txBox="1"/>
          <p:nvPr/>
        </p:nvSpPr>
        <p:spPr>
          <a:xfrm>
            <a:off x="5358525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1" name="object 39"/>
          <p:cNvSpPr txBox="1"/>
          <p:nvPr/>
        </p:nvSpPr>
        <p:spPr>
          <a:xfrm>
            <a:off x="7039808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794131" y="4876800"/>
            <a:ext cx="10668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accent6">
                    <a:lumMod val="75000"/>
                  </a:schemeClr>
                </a:solidFill>
              </a:rPr>
              <a:t>. . .</a:t>
            </a:r>
            <a:endParaRPr lang="ko-KR" altLang="en-US" sz="3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4" name="object 39"/>
          <p:cNvSpPr txBox="1"/>
          <p:nvPr/>
        </p:nvSpPr>
        <p:spPr>
          <a:xfrm>
            <a:off x="2286000" y="2276685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Arial"/>
                <a:cs typeface="Arial"/>
              </a:rPr>
              <a:t>V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95" name="직선 화살표 연결선 94"/>
          <p:cNvCxnSpPr/>
          <p:nvPr/>
        </p:nvCxnSpPr>
        <p:spPr>
          <a:xfrm flipV="1">
            <a:off x="2971800" y="2700476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626994" y="1777019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y</a:t>
            </a:r>
            <a:r>
              <a:rPr lang="en-US" altLang="ko-KR" sz="3200" baseline="-25000" smtClean="0"/>
              <a:t>1</a:t>
            </a:r>
            <a:endParaRPr lang="ko-KR" altLang="en-US" sz="3200" baseline="-25000"/>
          </a:p>
        </p:txBody>
      </p:sp>
      <p:sp>
        <p:nvSpPr>
          <p:cNvPr id="97" name="object 39"/>
          <p:cNvSpPr txBox="1"/>
          <p:nvPr/>
        </p:nvSpPr>
        <p:spPr>
          <a:xfrm>
            <a:off x="4045557" y="2276685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Arial"/>
                <a:cs typeface="Arial"/>
              </a:rPr>
              <a:t>V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 flipV="1">
            <a:off x="4731357" y="2700476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4386551" y="1777019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y</a:t>
            </a:r>
            <a:r>
              <a:rPr lang="en-US" altLang="ko-KR" sz="3200" baseline="-25000" smtClean="0"/>
              <a:t>2</a:t>
            </a:r>
            <a:endParaRPr lang="ko-KR" altLang="en-US" sz="3200" baseline="-25000"/>
          </a:p>
        </p:txBody>
      </p:sp>
      <p:sp>
        <p:nvSpPr>
          <p:cNvPr id="30" name="직사각형 29"/>
          <p:cNvSpPr/>
          <p:nvPr/>
        </p:nvSpPr>
        <p:spPr>
          <a:xfrm>
            <a:off x="7529146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n-1</a:t>
            </a:r>
            <a:endParaRPr lang="ko-KR" altLang="en-US" sz="3200" baseline="-2500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7904284" y="4343400"/>
            <a:ext cx="0" cy="6858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object 40"/>
          <p:cNvSpPr txBox="1"/>
          <p:nvPr/>
        </p:nvSpPr>
        <p:spPr>
          <a:xfrm>
            <a:off x="7559346" y="4583149"/>
            <a:ext cx="1543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" name="object 39"/>
          <p:cNvSpPr txBox="1"/>
          <p:nvPr/>
        </p:nvSpPr>
        <p:spPr>
          <a:xfrm>
            <a:off x="7238359" y="2276685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Arial"/>
                <a:cs typeface="Arial"/>
              </a:rPr>
              <a:t>V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7924159" y="2700476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7579353" y="1777019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Y</a:t>
            </a:r>
            <a:r>
              <a:rPr lang="en-US" altLang="ko-KR" sz="3200" baseline="-25000" smtClean="0"/>
              <a:t>n-1</a:t>
            </a:r>
            <a:endParaRPr lang="ko-KR" altLang="en-US" sz="3200" baseline="-25000"/>
          </a:p>
        </p:txBody>
      </p:sp>
    </p:spTree>
    <p:extLst>
      <p:ext uri="{BB962C8B-B14F-4D97-AF65-F5344CB8AC3E}">
        <p14:creationId xmlns:p14="http://schemas.microsoft.com/office/powerpoint/2010/main" val="2382654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41</a:t>
            </a:fld>
            <a:endParaRPr lang="en-US" altLang="ko-KR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6D706887-4CC2-4220-A2E4-FB29569D37AB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altLang="ko-KR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RNN</a:t>
            </a: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596662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1</a:t>
            </a:r>
            <a:endParaRPr lang="ko-KR" altLang="en-US" sz="3200" baseline="-25000"/>
          </a:p>
        </p:txBody>
      </p:sp>
      <p:sp>
        <p:nvSpPr>
          <p:cNvPr id="69" name="직사각형 68"/>
          <p:cNvSpPr/>
          <p:nvPr/>
        </p:nvSpPr>
        <p:spPr>
          <a:xfrm>
            <a:off x="4349262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2</a:t>
            </a:r>
            <a:endParaRPr lang="ko-KR" altLang="en-US" sz="3200" baseline="-25000"/>
          </a:p>
        </p:txBody>
      </p:sp>
      <p:sp>
        <p:nvSpPr>
          <p:cNvPr id="70" name="직사각형 69"/>
          <p:cNvSpPr/>
          <p:nvPr/>
        </p:nvSpPr>
        <p:spPr>
          <a:xfrm>
            <a:off x="844062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0</a:t>
            </a:r>
            <a:endParaRPr lang="ko-KR" altLang="en-US" sz="3200" baseline="-25000"/>
          </a:p>
        </p:txBody>
      </p:sp>
      <p:sp>
        <p:nvSpPr>
          <p:cNvPr id="71" name="직사각형 70"/>
          <p:cNvSpPr/>
          <p:nvPr/>
        </p:nvSpPr>
        <p:spPr>
          <a:xfrm>
            <a:off x="2596662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1</a:t>
            </a:r>
            <a:endParaRPr lang="ko-KR" altLang="en-US" sz="3200" baseline="-25000"/>
          </a:p>
        </p:txBody>
      </p:sp>
      <p:sp>
        <p:nvSpPr>
          <p:cNvPr id="72" name="직사각형 71"/>
          <p:cNvSpPr/>
          <p:nvPr/>
        </p:nvSpPr>
        <p:spPr>
          <a:xfrm>
            <a:off x="7529146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n-1</a:t>
            </a:r>
            <a:endParaRPr lang="ko-KR" altLang="en-US" sz="3200" baseline="-25000"/>
          </a:p>
        </p:txBody>
      </p:sp>
      <p:sp>
        <p:nvSpPr>
          <p:cNvPr id="73" name="직사각형 72"/>
          <p:cNvSpPr/>
          <p:nvPr/>
        </p:nvSpPr>
        <p:spPr>
          <a:xfrm>
            <a:off x="4349262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2</a:t>
            </a:r>
            <a:endParaRPr lang="ko-KR" altLang="en-US" sz="3200" baseline="-25000"/>
          </a:p>
        </p:txBody>
      </p:sp>
      <p:cxnSp>
        <p:nvCxnSpPr>
          <p:cNvPr id="74" name="직선 화살표 연결선 73"/>
          <p:cNvCxnSpPr>
            <a:stCxn id="70" idx="3"/>
          </p:cNvCxnSpPr>
          <p:nvPr/>
        </p:nvCxnSpPr>
        <p:spPr>
          <a:xfrm>
            <a:off x="1606062" y="3810000"/>
            <a:ext cx="9906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3358662" y="3810000"/>
            <a:ext cx="9906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5111262" y="3810000"/>
            <a:ext cx="60373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6925408" y="3810000"/>
            <a:ext cx="60373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5794131" y="3276600"/>
            <a:ext cx="10668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accent6">
                    <a:lumMod val="75000"/>
                  </a:schemeClr>
                </a:solidFill>
              </a:rPr>
              <a:t>. . .</a:t>
            </a:r>
            <a:endParaRPr lang="ko-KR" altLang="en-US" sz="320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1" name="직선 화살표 연결선 80"/>
          <p:cNvCxnSpPr/>
          <p:nvPr/>
        </p:nvCxnSpPr>
        <p:spPr>
          <a:xfrm flipV="1">
            <a:off x="2971800" y="4343400"/>
            <a:ext cx="0" cy="6858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V="1">
            <a:off x="4724400" y="4343400"/>
            <a:ext cx="0" cy="6858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4" name="object 39"/>
          <p:cNvSpPr txBox="1"/>
          <p:nvPr/>
        </p:nvSpPr>
        <p:spPr>
          <a:xfrm>
            <a:off x="1985927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5" name="object 40"/>
          <p:cNvSpPr txBox="1"/>
          <p:nvPr/>
        </p:nvSpPr>
        <p:spPr>
          <a:xfrm>
            <a:off x="2626994" y="4583149"/>
            <a:ext cx="1543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6" name="object 40"/>
          <p:cNvSpPr txBox="1"/>
          <p:nvPr/>
        </p:nvSpPr>
        <p:spPr>
          <a:xfrm>
            <a:off x="4379462" y="4583149"/>
            <a:ext cx="1543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9" name="object 39"/>
          <p:cNvSpPr txBox="1"/>
          <p:nvPr/>
        </p:nvSpPr>
        <p:spPr>
          <a:xfrm>
            <a:off x="3723690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0" name="object 39"/>
          <p:cNvSpPr txBox="1"/>
          <p:nvPr/>
        </p:nvSpPr>
        <p:spPr>
          <a:xfrm>
            <a:off x="5358525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1" name="object 39"/>
          <p:cNvSpPr txBox="1"/>
          <p:nvPr/>
        </p:nvSpPr>
        <p:spPr>
          <a:xfrm>
            <a:off x="7039808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794131" y="4876800"/>
            <a:ext cx="10668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accent6">
                    <a:lumMod val="75000"/>
                  </a:schemeClr>
                </a:solidFill>
              </a:rPr>
              <a:t>. . .</a:t>
            </a:r>
            <a:endParaRPr lang="ko-KR" altLang="en-US" sz="3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4" name="object 39"/>
          <p:cNvSpPr txBox="1"/>
          <p:nvPr/>
        </p:nvSpPr>
        <p:spPr>
          <a:xfrm>
            <a:off x="2286000" y="2276685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Arial"/>
                <a:cs typeface="Arial"/>
              </a:rPr>
              <a:t>V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95" name="직선 화살표 연결선 94"/>
          <p:cNvCxnSpPr/>
          <p:nvPr/>
        </p:nvCxnSpPr>
        <p:spPr>
          <a:xfrm flipV="1">
            <a:off x="2971800" y="2700476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626994" y="1777019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y</a:t>
            </a:r>
            <a:r>
              <a:rPr lang="en-US" altLang="ko-KR" sz="3200" baseline="-25000" smtClean="0"/>
              <a:t>1</a:t>
            </a:r>
            <a:endParaRPr lang="ko-KR" altLang="en-US" sz="3200" baseline="-25000"/>
          </a:p>
        </p:txBody>
      </p:sp>
      <p:sp>
        <p:nvSpPr>
          <p:cNvPr id="97" name="object 39"/>
          <p:cNvSpPr txBox="1"/>
          <p:nvPr/>
        </p:nvSpPr>
        <p:spPr>
          <a:xfrm>
            <a:off x="4045557" y="2276685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Arial"/>
                <a:cs typeface="Arial"/>
              </a:rPr>
              <a:t>V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 flipV="1">
            <a:off x="4731357" y="2700476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4386551" y="1777019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y</a:t>
            </a:r>
            <a:r>
              <a:rPr lang="en-US" altLang="ko-KR" sz="3200" baseline="-25000" smtClean="0"/>
              <a:t>2</a:t>
            </a:r>
            <a:endParaRPr lang="ko-KR" altLang="en-US" sz="3200" baseline="-25000"/>
          </a:p>
        </p:txBody>
      </p:sp>
      <p:sp>
        <p:nvSpPr>
          <p:cNvPr id="30" name="직사각형 29"/>
          <p:cNvSpPr/>
          <p:nvPr/>
        </p:nvSpPr>
        <p:spPr>
          <a:xfrm>
            <a:off x="7529146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n-1</a:t>
            </a:r>
            <a:endParaRPr lang="ko-KR" altLang="en-US" sz="3200" baseline="-2500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7904284" y="4343400"/>
            <a:ext cx="0" cy="6858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object 40"/>
          <p:cNvSpPr txBox="1"/>
          <p:nvPr/>
        </p:nvSpPr>
        <p:spPr>
          <a:xfrm>
            <a:off x="7559346" y="4583149"/>
            <a:ext cx="1543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" name="object 39"/>
          <p:cNvSpPr txBox="1"/>
          <p:nvPr/>
        </p:nvSpPr>
        <p:spPr>
          <a:xfrm>
            <a:off x="7238359" y="2276685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Arial"/>
                <a:cs typeface="Arial"/>
              </a:rPr>
              <a:t>V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7924159" y="2700476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7579353" y="1777019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Y</a:t>
            </a:r>
            <a:r>
              <a:rPr lang="en-US" altLang="ko-KR" sz="3200" baseline="-25000" smtClean="0"/>
              <a:t>n-1</a:t>
            </a:r>
            <a:endParaRPr lang="ko-KR" altLang="en-US" sz="3200" baseline="-25000"/>
          </a:p>
        </p:txBody>
      </p:sp>
      <p:sp>
        <p:nvSpPr>
          <p:cNvPr id="36" name="직사각형 35"/>
          <p:cNvSpPr/>
          <p:nvPr/>
        </p:nvSpPr>
        <p:spPr>
          <a:xfrm>
            <a:off x="9013262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n</a:t>
            </a:r>
            <a:endParaRPr lang="ko-KR" altLang="en-US" sz="3200" baseline="-2500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8409524" y="3810000"/>
            <a:ext cx="60373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object 39"/>
          <p:cNvSpPr txBox="1"/>
          <p:nvPr/>
        </p:nvSpPr>
        <p:spPr>
          <a:xfrm>
            <a:off x="8523924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013262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n</a:t>
            </a:r>
            <a:endParaRPr lang="ko-KR" altLang="en-US" sz="3200" baseline="-25000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9388400" y="4343400"/>
            <a:ext cx="0" cy="6858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object 40"/>
          <p:cNvSpPr txBox="1"/>
          <p:nvPr/>
        </p:nvSpPr>
        <p:spPr>
          <a:xfrm>
            <a:off x="9043462" y="4583149"/>
            <a:ext cx="1543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82205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42</a:t>
            </a:fld>
            <a:endParaRPr lang="en-US" altLang="ko-KR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6D706887-4CC2-4220-A2E4-FB29569D37AB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altLang="ko-KR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RNN</a:t>
            </a: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596662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1</a:t>
            </a:r>
            <a:endParaRPr lang="ko-KR" altLang="en-US" sz="3200" baseline="-25000"/>
          </a:p>
        </p:txBody>
      </p:sp>
      <p:sp>
        <p:nvSpPr>
          <p:cNvPr id="69" name="직사각형 68"/>
          <p:cNvSpPr/>
          <p:nvPr/>
        </p:nvSpPr>
        <p:spPr>
          <a:xfrm>
            <a:off x="4349262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2</a:t>
            </a:r>
            <a:endParaRPr lang="ko-KR" altLang="en-US" sz="3200" baseline="-25000"/>
          </a:p>
        </p:txBody>
      </p:sp>
      <p:sp>
        <p:nvSpPr>
          <p:cNvPr id="70" name="직사각형 69"/>
          <p:cNvSpPr/>
          <p:nvPr/>
        </p:nvSpPr>
        <p:spPr>
          <a:xfrm>
            <a:off x="844062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0</a:t>
            </a:r>
            <a:endParaRPr lang="ko-KR" altLang="en-US" sz="3200" baseline="-25000"/>
          </a:p>
        </p:txBody>
      </p:sp>
      <p:sp>
        <p:nvSpPr>
          <p:cNvPr id="71" name="직사각형 70"/>
          <p:cNvSpPr/>
          <p:nvPr/>
        </p:nvSpPr>
        <p:spPr>
          <a:xfrm>
            <a:off x="2596662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1</a:t>
            </a:r>
            <a:endParaRPr lang="ko-KR" altLang="en-US" sz="3200" baseline="-25000"/>
          </a:p>
        </p:txBody>
      </p:sp>
      <p:sp>
        <p:nvSpPr>
          <p:cNvPr id="72" name="직사각형 71"/>
          <p:cNvSpPr/>
          <p:nvPr/>
        </p:nvSpPr>
        <p:spPr>
          <a:xfrm>
            <a:off x="7529146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n-1</a:t>
            </a:r>
            <a:endParaRPr lang="ko-KR" altLang="en-US" sz="3200" baseline="-25000"/>
          </a:p>
        </p:txBody>
      </p:sp>
      <p:sp>
        <p:nvSpPr>
          <p:cNvPr id="73" name="직사각형 72"/>
          <p:cNvSpPr/>
          <p:nvPr/>
        </p:nvSpPr>
        <p:spPr>
          <a:xfrm>
            <a:off x="4349262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2</a:t>
            </a:r>
            <a:endParaRPr lang="ko-KR" altLang="en-US" sz="3200" baseline="-25000"/>
          </a:p>
        </p:txBody>
      </p:sp>
      <p:cxnSp>
        <p:nvCxnSpPr>
          <p:cNvPr id="74" name="직선 화살표 연결선 73"/>
          <p:cNvCxnSpPr>
            <a:stCxn id="70" idx="3"/>
          </p:cNvCxnSpPr>
          <p:nvPr/>
        </p:nvCxnSpPr>
        <p:spPr>
          <a:xfrm>
            <a:off x="1606062" y="3810000"/>
            <a:ext cx="9906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3358662" y="3810000"/>
            <a:ext cx="9906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5111262" y="3810000"/>
            <a:ext cx="60373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6925408" y="3810000"/>
            <a:ext cx="60373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5794131" y="3276600"/>
            <a:ext cx="10668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accent6">
                    <a:lumMod val="75000"/>
                  </a:schemeClr>
                </a:solidFill>
              </a:rPr>
              <a:t>. . .</a:t>
            </a:r>
            <a:endParaRPr lang="ko-KR" altLang="en-US" sz="320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1" name="직선 화살표 연결선 80"/>
          <p:cNvCxnSpPr/>
          <p:nvPr/>
        </p:nvCxnSpPr>
        <p:spPr>
          <a:xfrm flipV="1">
            <a:off x="2971800" y="4343400"/>
            <a:ext cx="0" cy="6858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V="1">
            <a:off x="4724400" y="4343400"/>
            <a:ext cx="0" cy="6858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4" name="object 39"/>
          <p:cNvSpPr txBox="1"/>
          <p:nvPr/>
        </p:nvSpPr>
        <p:spPr>
          <a:xfrm>
            <a:off x="1985927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5" name="object 40"/>
          <p:cNvSpPr txBox="1"/>
          <p:nvPr/>
        </p:nvSpPr>
        <p:spPr>
          <a:xfrm>
            <a:off x="2626994" y="4583149"/>
            <a:ext cx="1543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6" name="object 40"/>
          <p:cNvSpPr txBox="1"/>
          <p:nvPr/>
        </p:nvSpPr>
        <p:spPr>
          <a:xfrm>
            <a:off x="4379462" y="4583149"/>
            <a:ext cx="1543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9" name="object 39"/>
          <p:cNvSpPr txBox="1"/>
          <p:nvPr/>
        </p:nvSpPr>
        <p:spPr>
          <a:xfrm>
            <a:off x="3723690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0" name="object 39"/>
          <p:cNvSpPr txBox="1"/>
          <p:nvPr/>
        </p:nvSpPr>
        <p:spPr>
          <a:xfrm>
            <a:off x="5358525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1" name="object 39"/>
          <p:cNvSpPr txBox="1"/>
          <p:nvPr/>
        </p:nvSpPr>
        <p:spPr>
          <a:xfrm>
            <a:off x="7039808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794131" y="4876800"/>
            <a:ext cx="10668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accent6">
                    <a:lumMod val="75000"/>
                  </a:schemeClr>
                </a:solidFill>
              </a:rPr>
              <a:t>. . .</a:t>
            </a:r>
            <a:endParaRPr lang="ko-KR" altLang="en-US" sz="3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4" name="object 39"/>
          <p:cNvSpPr txBox="1"/>
          <p:nvPr/>
        </p:nvSpPr>
        <p:spPr>
          <a:xfrm>
            <a:off x="2286000" y="2276685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Arial"/>
                <a:cs typeface="Arial"/>
              </a:rPr>
              <a:t>V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95" name="직선 화살표 연결선 94"/>
          <p:cNvCxnSpPr/>
          <p:nvPr/>
        </p:nvCxnSpPr>
        <p:spPr>
          <a:xfrm flipV="1">
            <a:off x="2971800" y="2700476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626994" y="1777019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y</a:t>
            </a:r>
            <a:r>
              <a:rPr lang="en-US" altLang="ko-KR" sz="3200" baseline="-25000" smtClean="0"/>
              <a:t>1</a:t>
            </a:r>
            <a:endParaRPr lang="ko-KR" altLang="en-US" sz="3200" baseline="-25000"/>
          </a:p>
        </p:txBody>
      </p:sp>
      <p:sp>
        <p:nvSpPr>
          <p:cNvPr id="97" name="object 39"/>
          <p:cNvSpPr txBox="1"/>
          <p:nvPr/>
        </p:nvSpPr>
        <p:spPr>
          <a:xfrm>
            <a:off x="4045557" y="2276685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Arial"/>
                <a:cs typeface="Arial"/>
              </a:rPr>
              <a:t>V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 flipV="1">
            <a:off x="4731357" y="2700476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4386551" y="1777019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y</a:t>
            </a:r>
            <a:r>
              <a:rPr lang="en-US" altLang="ko-KR" sz="3200" baseline="-25000" smtClean="0"/>
              <a:t>2</a:t>
            </a:r>
            <a:endParaRPr lang="ko-KR" altLang="en-US" sz="3200" baseline="-25000"/>
          </a:p>
        </p:txBody>
      </p:sp>
      <p:sp>
        <p:nvSpPr>
          <p:cNvPr id="30" name="직사각형 29"/>
          <p:cNvSpPr/>
          <p:nvPr/>
        </p:nvSpPr>
        <p:spPr>
          <a:xfrm>
            <a:off x="7529146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n-1</a:t>
            </a:r>
            <a:endParaRPr lang="ko-KR" altLang="en-US" sz="3200" baseline="-2500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7904284" y="4343400"/>
            <a:ext cx="0" cy="6858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object 40"/>
          <p:cNvSpPr txBox="1"/>
          <p:nvPr/>
        </p:nvSpPr>
        <p:spPr>
          <a:xfrm>
            <a:off x="7559346" y="4583149"/>
            <a:ext cx="1543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" name="object 39"/>
          <p:cNvSpPr txBox="1"/>
          <p:nvPr/>
        </p:nvSpPr>
        <p:spPr>
          <a:xfrm>
            <a:off x="7238359" y="2276685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Arial"/>
                <a:cs typeface="Arial"/>
              </a:rPr>
              <a:t>V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7924159" y="2700476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7579353" y="1777019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Y</a:t>
            </a:r>
            <a:r>
              <a:rPr lang="en-US" altLang="ko-KR" sz="3200" baseline="-25000" smtClean="0"/>
              <a:t>n-1</a:t>
            </a:r>
            <a:endParaRPr lang="ko-KR" altLang="en-US" sz="3200" baseline="-25000"/>
          </a:p>
        </p:txBody>
      </p:sp>
      <p:sp>
        <p:nvSpPr>
          <p:cNvPr id="36" name="직사각형 35"/>
          <p:cNvSpPr/>
          <p:nvPr/>
        </p:nvSpPr>
        <p:spPr>
          <a:xfrm>
            <a:off x="9013262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n</a:t>
            </a:r>
            <a:endParaRPr lang="ko-KR" altLang="en-US" sz="3200" baseline="-2500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8409524" y="3810000"/>
            <a:ext cx="60373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object 39"/>
          <p:cNvSpPr txBox="1"/>
          <p:nvPr/>
        </p:nvSpPr>
        <p:spPr>
          <a:xfrm>
            <a:off x="8523924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013262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n</a:t>
            </a:r>
            <a:endParaRPr lang="ko-KR" altLang="en-US" sz="3200" baseline="-25000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9388400" y="4343400"/>
            <a:ext cx="0" cy="6858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object 40"/>
          <p:cNvSpPr txBox="1"/>
          <p:nvPr/>
        </p:nvSpPr>
        <p:spPr>
          <a:xfrm>
            <a:off x="9043462" y="4583149"/>
            <a:ext cx="1543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2" name="object 39"/>
          <p:cNvSpPr txBox="1"/>
          <p:nvPr/>
        </p:nvSpPr>
        <p:spPr>
          <a:xfrm>
            <a:off x="8694475" y="2276685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Arial"/>
                <a:cs typeface="Arial"/>
              </a:rPr>
              <a:t>V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9380275" y="2700476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9035469" y="1777019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Y</a:t>
            </a:r>
            <a:r>
              <a:rPr lang="en-US" altLang="ko-KR" sz="3200" baseline="-25000" smtClean="0"/>
              <a:t>n</a:t>
            </a:r>
            <a:endParaRPr lang="ko-KR" altLang="en-US" sz="3200" baseline="-25000"/>
          </a:p>
        </p:txBody>
      </p:sp>
    </p:spTree>
    <p:extLst>
      <p:ext uri="{BB962C8B-B14F-4D97-AF65-F5344CB8AC3E}">
        <p14:creationId xmlns:p14="http://schemas.microsoft.com/office/powerpoint/2010/main" val="5754174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43</a:t>
            </a:fld>
            <a:endParaRPr lang="en-US" altLang="ko-KR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6D706887-4CC2-4220-A2E4-FB29569D37AB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altLang="ko-KR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RNN</a:t>
            </a: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596662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1</a:t>
            </a:r>
            <a:endParaRPr lang="ko-KR" altLang="en-US" sz="3200" baseline="-25000"/>
          </a:p>
        </p:txBody>
      </p:sp>
      <p:sp>
        <p:nvSpPr>
          <p:cNvPr id="69" name="직사각형 68"/>
          <p:cNvSpPr/>
          <p:nvPr/>
        </p:nvSpPr>
        <p:spPr>
          <a:xfrm>
            <a:off x="4349262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2</a:t>
            </a:r>
            <a:endParaRPr lang="ko-KR" altLang="en-US" sz="3200" baseline="-25000"/>
          </a:p>
        </p:txBody>
      </p:sp>
      <p:sp>
        <p:nvSpPr>
          <p:cNvPr id="70" name="직사각형 69"/>
          <p:cNvSpPr/>
          <p:nvPr/>
        </p:nvSpPr>
        <p:spPr>
          <a:xfrm>
            <a:off x="844062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0</a:t>
            </a:r>
            <a:endParaRPr lang="ko-KR" altLang="en-US" sz="3200" baseline="-25000"/>
          </a:p>
        </p:txBody>
      </p:sp>
      <p:sp>
        <p:nvSpPr>
          <p:cNvPr id="71" name="직사각형 70"/>
          <p:cNvSpPr/>
          <p:nvPr/>
        </p:nvSpPr>
        <p:spPr>
          <a:xfrm>
            <a:off x="2596662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1</a:t>
            </a:r>
            <a:endParaRPr lang="ko-KR" altLang="en-US" sz="3200" baseline="-25000"/>
          </a:p>
        </p:txBody>
      </p:sp>
      <p:sp>
        <p:nvSpPr>
          <p:cNvPr id="72" name="직사각형 71"/>
          <p:cNvSpPr/>
          <p:nvPr/>
        </p:nvSpPr>
        <p:spPr>
          <a:xfrm>
            <a:off x="7529146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n-1</a:t>
            </a:r>
            <a:endParaRPr lang="ko-KR" altLang="en-US" sz="3200" baseline="-25000"/>
          </a:p>
        </p:txBody>
      </p:sp>
      <p:sp>
        <p:nvSpPr>
          <p:cNvPr id="73" name="직사각형 72"/>
          <p:cNvSpPr/>
          <p:nvPr/>
        </p:nvSpPr>
        <p:spPr>
          <a:xfrm>
            <a:off x="4349262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2</a:t>
            </a:r>
            <a:endParaRPr lang="ko-KR" altLang="en-US" sz="3200" baseline="-25000"/>
          </a:p>
        </p:txBody>
      </p:sp>
      <p:cxnSp>
        <p:nvCxnSpPr>
          <p:cNvPr id="74" name="직선 화살표 연결선 73"/>
          <p:cNvCxnSpPr>
            <a:stCxn id="70" idx="3"/>
          </p:cNvCxnSpPr>
          <p:nvPr/>
        </p:nvCxnSpPr>
        <p:spPr>
          <a:xfrm>
            <a:off x="1606062" y="3810000"/>
            <a:ext cx="9906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3358662" y="3810000"/>
            <a:ext cx="9906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5111262" y="3810000"/>
            <a:ext cx="60373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6925408" y="3810000"/>
            <a:ext cx="60373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5794131" y="3276600"/>
            <a:ext cx="10668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accent6">
                    <a:lumMod val="75000"/>
                  </a:schemeClr>
                </a:solidFill>
              </a:rPr>
              <a:t>. . .</a:t>
            </a:r>
            <a:endParaRPr lang="ko-KR" altLang="en-US" sz="320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1" name="직선 화살표 연결선 80"/>
          <p:cNvCxnSpPr/>
          <p:nvPr/>
        </p:nvCxnSpPr>
        <p:spPr>
          <a:xfrm flipV="1">
            <a:off x="2971800" y="4343400"/>
            <a:ext cx="0" cy="6858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V="1">
            <a:off x="4724400" y="4343400"/>
            <a:ext cx="0" cy="6858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4" name="object 39"/>
          <p:cNvSpPr txBox="1"/>
          <p:nvPr/>
        </p:nvSpPr>
        <p:spPr>
          <a:xfrm>
            <a:off x="1985927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5" name="object 40"/>
          <p:cNvSpPr txBox="1"/>
          <p:nvPr/>
        </p:nvSpPr>
        <p:spPr>
          <a:xfrm>
            <a:off x="2626994" y="4583149"/>
            <a:ext cx="1543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6" name="object 40"/>
          <p:cNvSpPr txBox="1"/>
          <p:nvPr/>
        </p:nvSpPr>
        <p:spPr>
          <a:xfrm>
            <a:off x="4379462" y="4583149"/>
            <a:ext cx="1543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9" name="object 39"/>
          <p:cNvSpPr txBox="1"/>
          <p:nvPr/>
        </p:nvSpPr>
        <p:spPr>
          <a:xfrm>
            <a:off x="3723690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0" name="object 39"/>
          <p:cNvSpPr txBox="1"/>
          <p:nvPr/>
        </p:nvSpPr>
        <p:spPr>
          <a:xfrm>
            <a:off x="5358525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1" name="object 39"/>
          <p:cNvSpPr txBox="1"/>
          <p:nvPr/>
        </p:nvSpPr>
        <p:spPr>
          <a:xfrm>
            <a:off x="7039808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794131" y="4876800"/>
            <a:ext cx="10668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accent6">
                    <a:lumMod val="75000"/>
                  </a:schemeClr>
                </a:solidFill>
              </a:rPr>
              <a:t>. . .</a:t>
            </a:r>
            <a:endParaRPr lang="ko-KR" altLang="en-US" sz="3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4" name="object 39"/>
          <p:cNvSpPr txBox="1"/>
          <p:nvPr/>
        </p:nvSpPr>
        <p:spPr>
          <a:xfrm>
            <a:off x="2286000" y="2276685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Arial"/>
                <a:cs typeface="Arial"/>
              </a:rPr>
              <a:t>V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95" name="직선 화살표 연결선 94"/>
          <p:cNvCxnSpPr/>
          <p:nvPr/>
        </p:nvCxnSpPr>
        <p:spPr>
          <a:xfrm flipV="1">
            <a:off x="2971800" y="2700476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626994" y="1777019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y</a:t>
            </a:r>
            <a:r>
              <a:rPr lang="en-US" altLang="ko-KR" sz="3200" baseline="-25000" smtClean="0"/>
              <a:t>1</a:t>
            </a:r>
            <a:endParaRPr lang="ko-KR" altLang="en-US" sz="3200" baseline="-25000"/>
          </a:p>
        </p:txBody>
      </p:sp>
      <p:sp>
        <p:nvSpPr>
          <p:cNvPr id="97" name="object 39"/>
          <p:cNvSpPr txBox="1"/>
          <p:nvPr/>
        </p:nvSpPr>
        <p:spPr>
          <a:xfrm>
            <a:off x="4045557" y="2276685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Arial"/>
                <a:cs typeface="Arial"/>
              </a:rPr>
              <a:t>V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 flipV="1">
            <a:off x="4731357" y="2700476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4386551" y="1777019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y</a:t>
            </a:r>
            <a:r>
              <a:rPr lang="en-US" altLang="ko-KR" sz="3200" baseline="-25000" smtClean="0"/>
              <a:t>2</a:t>
            </a:r>
            <a:endParaRPr lang="ko-KR" altLang="en-US" sz="3200" baseline="-25000"/>
          </a:p>
        </p:txBody>
      </p:sp>
      <p:sp>
        <p:nvSpPr>
          <p:cNvPr id="30" name="직사각형 29"/>
          <p:cNvSpPr/>
          <p:nvPr/>
        </p:nvSpPr>
        <p:spPr>
          <a:xfrm>
            <a:off x="7529146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n-1</a:t>
            </a:r>
            <a:endParaRPr lang="ko-KR" altLang="en-US" sz="3200" baseline="-2500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7904284" y="4343400"/>
            <a:ext cx="0" cy="6858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object 40"/>
          <p:cNvSpPr txBox="1"/>
          <p:nvPr/>
        </p:nvSpPr>
        <p:spPr>
          <a:xfrm>
            <a:off x="7559346" y="4583149"/>
            <a:ext cx="1543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" name="object 39"/>
          <p:cNvSpPr txBox="1"/>
          <p:nvPr/>
        </p:nvSpPr>
        <p:spPr>
          <a:xfrm>
            <a:off x="7238359" y="2276685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Arial"/>
                <a:cs typeface="Arial"/>
              </a:rPr>
              <a:t>V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7924159" y="2700476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7579353" y="1777019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Y</a:t>
            </a:r>
            <a:r>
              <a:rPr lang="en-US" altLang="ko-KR" sz="3200" baseline="-25000" smtClean="0"/>
              <a:t>n-1</a:t>
            </a:r>
            <a:endParaRPr lang="ko-KR" altLang="en-US" sz="3200" baseline="-25000"/>
          </a:p>
        </p:txBody>
      </p:sp>
      <p:sp>
        <p:nvSpPr>
          <p:cNvPr id="36" name="직사각형 35"/>
          <p:cNvSpPr/>
          <p:nvPr/>
        </p:nvSpPr>
        <p:spPr>
          <a:xfrm>
            <a:off x="9013262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n</a:t>
            </a:r>
            <a:endParaRPr lang="ko-KR" altLang="en-US" sz="3200" baseline="-2500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8409524" y="3810000"/>
            <a:ext cx="60373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object 39"/>
          <p:cNvSpPr txBox="1"/>
          <p:nvPr/>
        </p:nvSpPr>
        <p:spPr>
          <a:xfrm>
            <a:off x="8523924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013262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n</a:t>
            </a:r>
            <a:endParaRPr lang="ko-KR" altLang="en-US" sz="3200" baseline="-25000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9388400" y="4343400"/>
            <a:ext cx="0" cy="6858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object 40"/>
          <p:cNvSpPr txBox="1"/>
          <p:nvPr/>
        </p:nvSpPr>
        <p:spPr>
          <a:xfrm>
            <a:off x="9043462" y="4583149"/>
            <a:ext cx="1543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2" name="object 39"/>
          <p:cNvSpPr txBox="1"/>
          <p:nvPr/>
        </p:nvSpPr>
        <p:spPr>
          <a:xfrm>
            <a:off x="8694475" y="2276685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Arial"/>
                <a:cs typeface="Arial"/>
              </a:rPr>
              <a:t>V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9380275" y="2700476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9035469" y="1777019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Y</a:t>
            </a:r>
            <a:r>
              <a:rPr lang="en-US" altLang="ko-KR" sz="3200" baseline="-25000" smtClean="0"/>
              <a:t>n</a:t>
            </a:r>
            <a:endParaRPr lang="ko-KR" altLang="en-US" sz="3200" baseline="-25000"/>
          </a:p>
        </p:txBody>
      </p:sp>
      <p:sp>
        <p:nvSpPr>
          <p:cNvPr id="55" name="U자형 화살표 54"/>
          <p:cNvSpPr/>
          <p:nvPr/>
        </p:nvSpPr>
        <p:spPr>
          <a:xfrm rot="5400000" flipV="1">
            <a:off x="10639277" y="3652809"/>
            <a:ext cx="341133" cy="457199"/>
          </a:xfrm>
          <a:prstGeom prst="uturnArrow">
            <a:avLst>
              <a:gd name="adj1" fmla="val 14286"/>
              <a:gd name="adj2" fmla="val 25000"/>
              <a:gd name="adj3" fmla="val 31122"/>
              <a:gd name="adj4" fmla="val 42985"/>
              <a:gd name="adj5" fmla="val 75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002777" y="2616940"/>
            <a:ext cx="4572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aseline="-25000"/>
          </a:p>
        </p:txBody>
      </p:sp>
      <p:sp>
        <p:nvSpPr>
          <p:cNvPr id="58" name="직사각형 57"/>
          <p:cNvSpPr/>
          <p:nvPr/>
        </p:nvSpPr>
        <p:spPr>
          <a:xfrm>
            <a:off x="11002777" y="353134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aseline="-25000"/>
          </a:p>
        </p:txBody>
      </p:sp>
      <p:sp>
        <p:nvSpPr>
          <p:cNvPr id="60" name="직사각형 59"/>
          <p:cNvSpPr/>
          <p:nvPr/>
        </p:nvSpPr>
        <p:spPr>
          <a:xfrm>
            <a:off x="11002777" y="4343400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aseline="-25000"/>
          </a:p>
        </p:txBody>
      </p:sp>
      <p:cxnSp>
        <p:nvCxnSpPr>
          <p:cNvPr id="62" name="직선 화살표 연결선 61"/>
          <p:cNvCxnSpPr/>
          <p:nvPr/>
        </p:nvCxnSpPr>
        <p:spPr>
          <a:xfrm flipV="1">
            <a:off x="11231377" y="307414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11231377" y="3986849"/>
            <a:ext cx="0" cy="317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9627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44</a:t>
            </a:fld>
            <a:endParaRPr lang="en-US" altLang="ko-KR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6D706887-4CC2-4220-A2E4-FB29569D37AB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altLang="ko-KR" sz="32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RNN – Backpropagation</a:t>
            </a: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596662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1</a:t>
            </a:r>
            <a:endParaRPr lang="ko-KR" altLang="en-US" sz="3200" baseline="-25000"/>
          </a:p>
        </p:txBody>
      </p:sp>
      <p:sp>
        <p:nvSpPr>
          <p:cNvPr id="69" name="직사각형 68"/>
          <p:cNvSpPr/>
          <p:nvPr/>
        </p:nvSpPr>
        <p:spPr>
          <a:xfrm>
            <a:off x="4349262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2</a:t>
            </a:r>
            <a:endParaRPr lang="ko-KR" altLang="en-US" sz="3200" baseline="-25000"/>
          </a:p>
        </p:txBody>
      </p:sp>
      <p:sp>
        <p:nvSpPr>
          <p:cNvPr id="70" name="직사각형 69"/>
          <p:cNvSpPr/>
          <p:nvPr/>
        </p:nvSpPr>
        <p:spPr>
          <a:xfrm>
            <a:off x="844062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0</a:t>
            </a:r>
            <a:endParaRPr lang="ko-KR" altLang="en-US" sz="3200" baseline="-25000"/>
          </a:p>
        </p:txBody>
      </p:sp>
      <p:sp>
        <p:nvSpPr>
          <p:cNvPr id="71" name="직사각형 70"/>
          <p:cNvSpPr/>
          <p:nvPr/>
        </p:nvSpPr>
        <p:spPr>
          <a:xfrm>
            <a:off x="2596662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1</a:t>
            </a:r>
            <a:endParaRPr lang="ko-KR" altLang="en-US" sz="3200" baseline="-25000"/>
          </a:p>
        </p:txBody>
      </p:sp>
      <p:sp>
        <p:nvSpPr>
          <p:cNvPr id="72" name="직사각형 71"/>
          <p:cNvSpPr/>
          <p:nvPr/>
        </p:nvSpPr>
        <p:spPr>
          <a:xfrm>
            <a:off x="7529146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n-1</a:t>
            </a:r>
            <a:endParaRPr lang="ko-KR" altLang="en-US" sz="3200" baseline="-25000"/>
          </a:p>
        </p:txBody>
      </p:sp>
      <p:sp>
        <p:nvSpPr>
          <p:cNvPr id="73" name="직사각형 72"/>
          <p:cNvSpPr/>
          <p:nvPr/>
        </p:nvSpPr>
        <p:spPr>
          <a:xfrm>
            <a:off x="4349262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2</a:t>
            </a:r>
            <a:endParaRPr lang="ko-KR" altLang="en-US" sz="3200" baseline="-25000"/>
          </a:p>
        </p:txBody>
      </p:sp>
      <p:cxnSp>
        <p:nvCxnSpPr>
          <p:cNvPr id="74" name="직선 화살표 연결선 73"/>
          <p:cNvCxnSpPr>
            <a:stCxn id="70" idx="3"/>
          </p:cNvCxnSpPr>
          <p:nvPr/>
        </p:nvCxnSpPr>
        <p:spPr>
          <a:xfrm>
            <a:off x="1606062" y="38100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3358662" y="38100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5111262" y="3810000"/>
            <a:ext cx="603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6925408" y="3810000"/>
            <a:ext cx="603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5794131" y="3276600"/>
            <a:ext cx="10668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accent6">
                    <a:lumMod val="75000"/>
                  </a:schemeClr>
                </a:solidFill>
              </a:rPr>
              <a:t>. . .</a:t>
            </a:r>
            <a:endParaRPr lang="ko-KR" altLang="en-US" sz="320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1" name="직선 화살표 연결선 80"/>
          <p:cNvCxnSpPr/>
          <p:nvPr/>
        </p:nvCxnSpPr>
        <p:spPr>
          <a:xfrm flipV="1">
            <a:off x="2971800" y="43434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V="1">
            <a:off x="4724400" y="43434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4" name="object 39"/>
          <p:cNvSpPr txBox="1"/>
          <p:nvPr/>
        </p:nvSpPr>
        <p:spPr>
          <a:xfrm>
            <a:off x="1985927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5" name="object 40"/>
          <p:cNvSpPr txBox="1"/>
          <p:nvPr/>
        </p:nvSpPr>
        <p:spPr>
          <a:xfrm>
            <a:off x="2626994" y="4583149"/>
            <a:ext cx="1543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6" name="object 40"/>
          <p:cNvSpPr txBox="1"/>
          <p:nvPr/>
        </p:nvSpPr>
        <p:spPr>
          <a:xfrm>
            <a:off x="4379462" y="4583149"/>
            <a:ext cx="1543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9" name="object 39"/>
          <p:cNvSpPr txBox="1"/>
          <p:nvPr/>
        </p:nvSpPr>
        <p:spPr>
          <a:xfrm>
            <a:off x="3723690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0" name="object 39"/>
          <p:cNvSpPr txBox="1"/>
          <p:nvPr/>
        </p:nvSpPr>
        <p:spPr>
          <a:xfrm>
            <a:off x="5358525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1" name="object 39"/>
          <p:cNvSpPr txBox="1"/>
          <p:nvPr/>
        </p:nvSpPr>
        <p:spPr>
          <a:xfrm>
            <a:off x="7039808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794131" y="4876800"/>
            <a:ext cx="10668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accent6">
                    <a:lumMod val="75000"/>
                  </a:schemeClr>
                </a:solidFill>
              </a:rPr>
              <a:t>. . .</a:t>
            </a:r>
            <a:endParaRPr lang="ko-KR" altLang="en-US" sz="3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4" name="object 39"/>
          <p:cNvSpPr txBox="1"/>
          <p:nvPr/>
        </p:nvSpPr>
        <p:spPr>
          <a:xfrm>
            <a:off x="2286000" y="2276685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Arial"/>
                <a:cs typeface="Arial"/>
              </a:rPr>
              <a:t>V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95" name="직선 화살표 연결선 94"/>
          <p:cNvCxnSpPr/>
          <p:nvPr/>
        </p:nvCxnSpPr>
        <p:spPr>
          <a:xfrm flipV="1">
            <a:off x="2971800" y="2700476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626994" y="1777019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y</a:t>
            </a:r>
            <a:r>
              <a:rPr lang="en-US" altLang="ko-KR" sz="3200" baseline="-25000" smtClean="0"/>
              <a:t>1</a:t>
            </a:r>
            <a:endParaRPr lang="ko-KR" altLang="en-US" sz="3200" baseline="-25000"/>
          </a:p>
        </p:txBody>
      </p:sp>
      <p:sp>
        <p:nvSpPr>
          <p:cNvPr id="97" name="object 39"/>
          <p:cNvSpPr txBox="1"/>
          <p:nvPr/>
        </p:nvSpPr>
        <p:spPr>
          <a:xfrm>
            <a:off x="4045557" y="2276685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Arial"/>
                <a:cs typeface="Arial"/>
              </a:rPr>
              <a:t>V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 flipV="1">
            <a:off x="4731357" y="2700476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4386551" y="1777019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y</a:t>
            </a:r>
            <a:r>
              <a:rPr lang="en-US" altLang="ko-KR" sz="3200" baseline="-25000" smtClean="0"/>
              <a:t>2</a:t>
            </a:r>
            <a:endParaRPr lang="ko-KR" altLang="en-US" sz="3200" baseline="-25000"/>
          </a:p>
        </p:txBody>
      </p:sp>
      <p:sp>
        <p:nvSpPr>
          <p:cNvPr id="30" name="직사각형 29"/>
          <p:cNvSpPr/>
          <p:nvPr/>
        </p:nvSpPr>
        <p:spPr>
          <a:xfrm>
            <a:off x="7529146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n-1</a:t>
            </a:r>
            <a:endParaRPr lang="ko-KR" altLang="en-US" sz="3200" baseline="-2500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7904284" y="43434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object 40"/>
          <p:cNvSpPr txBox="1"/>
          <p:nvPr/>
        </p:nvSpPr>
        <p:spPr>
          <a:xfrm>
            <a:off x="7559346" y="4583149"/>
            <a:ext cx="1543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" name="object 39"/>
          <p:cNvSpPr txBox="1"/>
          <p:nvPr/>
        </p:nvSpPr>
        <p:spPr>
          <a:xfrm>
            <a:off x="7238359" y="2276685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Arial"/>
                <a:cs typeface="Arial"/>
              </a:rPr>
              <a:t>V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7924159" y="2700476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7579353" y="1777019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Y</a:t>
            </a:r>
            <a:r>
              <a:rPr lang="en-US" altLang="ko-KR" sz="3200" baseline="-25000" smtClean="0"/>
              <a:t>n-1</a:t>
            </a:r>
            <a:endParaRPr lang="ko-KR" altLang="en-US" sz="3200" baseline="-25000"/>
          </a:p>
        </p:txBody>
      </p:sp>
      <p:sp>
        <p:nvSpPr>
          <p:cNvPr id="36" name="직사각형 35"/>
          <p:cNvSpPr/>
          <p:nvPr/>
        </p:nvSpPr>
        <p:spPr>
          <a:xfrm>
            <a:off x="9013262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n</a:t>
            </a:r>
            <a:endParaRPr lang="ko-KR" altLang="en-US" sz="3200" baseline="-2500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8409524" y="3810000"/>
            <a:ext cx="603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object 39"/>
          <p:cNvSpPr txBox="1"/>
          <p:nvPr/>
        </p:nvSpPr>
        <p:spPr>
          <a:xfrm>
            <a:off x="8523924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013262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n</a:t>
            </a:r>
            <a:endParaRPr lang="ko-KR" altLang="en-US" sz="3200" baseline="-25000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9388400" y="43434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object 40"/>
          <p:cNvSpPr txBox="1"/>
          <p:nvPr/>
        </p:nvSpPr>
        <p:spPr>
          <a:xfrm>
            <a:off x="9043462" y="4583149"/>
            <a:ext cx="1543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2" name="object 39"/>
          <p:cNvSpPr txBox="1"/>
          <p:nvPr/>
        </p:nvSpPr>
        <p:spPr>
          <a:xfrm>
            <a:off x="8694475" y="2276685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Arial"/>
                <a:cs typeface="Arial"/>
              </a:rPr>
              <a:t>V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9380275" y="2700476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9035469" y="1777019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Y</a:t>
            </a:r>
            <a:r>
              <a:rPr lang="en-US" altLang="ko-KR" sz="3200" baseline="-25000" smtClean="0"/>
              <a:t>n</a:t>
            </a:r>
            <a:endParaRPr lang="ko-KR" altLang="en-US" sz="3200" baseline="-25000"/>
          </a:p>
        </p:txBody>
      </p:sp>
      <p:sp>
        <p:nvSpPr>
          <p:cNvPr id="55" name="U자형 화살표 54"/>
          <p:cNvSpPr/>
          <p:nvPr/>
        </p:nvSpPr>
        <p:spPr>
          <a:xfrm rot="5400000" flipV="1">
            <a:off x="10639277" y="3652809"/>
            <a:ext cx="341133" cy="457199"/>
          </a:xfrm>
          <a:prstGeom prst="uturnArrow">
            <a:avLst>
              <a:gd name="adj1" fmla="val 14286"/>
              <a:gd name="adj2" fmla="val 25000"/>
              <a:gd name="adj3" fmla="val 31122"/>
              <a:gd name="adj4" fmla="val 42985"/>
              <a:gd name="adj5" fmla="val 75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002777" y="2616940"/>
            <a:ext cx="4572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aseline="-25000"/>
          </a:p>
        </p:txBody>
      </p:sp>
      <p:sp>
        <p:nvSpPr>
          <p:cNvPr id="58" name="직사각형 57"/>
          <p:cNvSpPr/>
          <p:nvPr/>
        </p:nvSpPr>
        <p:spPr>
          <a:xfrm>
            <a:off x="11002777" y="353134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aseline="-25000"/>
          </a:p>
        </p:txBody>
      </p:sp>
      <p:sp>
        <p:nvSpPr>
          <p:cNvPr id="60" name="직사각형 59"/>
          <p:cNvSpPr/>
          <p:nvPr/>
        </p:nvSpPr>
        <p:spPr>
          <a:xfrm>
            <a:off x="11002777" y="4343400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aseline="-25000"/>
          </a:p>
        </p:txBody>
      </p:sp>
      <p:cxnSp>
        <p:nvCxnSpPr>
          <p:cNvPr id="62" name="직선 화살표 연결선 61"/>
          <p:cNvCxnSpPr/>
          <p:nvPr/>
        </p:nvCxnSpPr>
        <p:spPr>
          <a:xfrm flipV="1">
            <a:off x="11231377" y="307414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11231377" y="3986849"/>
            <a:ext cx="0" cy="317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/>
          <p:nvPr/>
        </p:nvCxnSpPr>
        <p:spPr>
          <a:xfrm>
            <a:off x="9458528" y="2700476"/>
            <a:ext cx="0" cy="6858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7433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45</a:t>
            </a:fld>
            <a:endParaRPr lang="en-US" altLang="ko-KR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6D706887-4CC2-4220-A2E4-FB29569D37AB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altLang="ko-KR" sz="32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RNN – Backpropagation</a:t>
            </a: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596662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1</a:t>
            </a:r>
            <a:endParaRPr lang="ko-KR" altLang="en-US" sz="3200" baseline="-25000"/>
          </a:p>
        </p:txBody>
      </p:sp>
      <p:sp>
        <p:nvSpPr>
          <p:cNvPr id="69" name="직사각형 68"/>
          <p:cNvSpPr/>
          <p:nvPr/>
        </p:nvSpPr>
        <p:spPr>
          <a:xfrm>
            <a:off x="4349262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2</a:t>
            </a:r>
            <a:endParaRPr lang="ko-KR" altLang="en-US" sz="3200" baseline="-25000"/>
          </a:p>
        </p:txBody>
      </p:sp>
      <p:sp>
        <p:nvSpPr>
          <p:cNvPr id="70" name="직사각형 69"/>
          <p:cNvSpPr/>
          <p:nvPr/>
        </p:nvSpPr>
        <p:spPr>
          <a:xfrm>
            <a:off x="844062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0</a:t>
            </a:r>
            <a:endParaRPr lang="ko-KR" altLang="en-US" sz="3200" baseline="-25000"/>
          </a:p>
        </p:txBody>
      </p:sp>
      <p:sp>
        <p:nvSpPr>
          <p:cNvPr id="71" name="직사각형 70"/>
          <p:cNvSpPr/>
          <p:nvPr/>
        </p:nvSpPr>
        <p:spPr>
          <a:xfrm>
            <a:off x="2596662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1</a:t>
            </a:r>
            <a:endParaRPr lang="ko-KR" altLang="en-US" sz="3200" baseline="-25000"/>
          </a:p>
        </p:txBody>
      </p:sp>
      <p:sp>
        <p:nvSpPr>
          <p:cNvPr id="72" name="직사각형 71"/>
          <p:cNvSpPr/>
          <p:nvPr/>
        </p:nvSpPr>
        <p:spPr>
          <a:xfrm>
            <a:off x="7529146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n-1</a:t>
            </a:r>
            <a:endParaRPr lang="ko-KR" altLang="en-US" sz="3200" baseline="-25000"/>
          </a:p>
        </p:txBody>
      </p:sp>
      <p:sp>
        <p:nvSpPr>
          <p:cNvPr id="73" name="직사각형 72"/>
          <p:cNvSpPr/>
          <p:nvPr/>
        </p:nvSpPr>
        <p:spPr>
          <a:xfrm>
            <a:off x="4349262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2</a:t>
            </a:r>
            <a:endParaRPr lang="ko-KR" altLang="en-US" sz="3200" baseline="-25000"/>
          </a:p>
        </p:txBody>
      </p:sp>
      <p:cxnSp>
        <p:nvCxnSpPr>
          <p:cNvPr id="74" name="직선 화살표 연결선 73"/>
          <p:cNvCxnSpPr>
            <a:stCxn id="70" idx="3"/>
          </p:cNvCxnSpPr>
          <p:nvPr/>
        </p:nvCxnSpPr>
        <p:spPr>
          <a:xfrm>
            <a:off x="1606062" y="38100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3358662" y="38100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5111262" y="3810000"/>
            <a:ext cx="603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6925408" y="3810000"/>
            <a:ext cx="603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5794131" y="3276600"/>
            <a:ext cx="10668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accent6">
                    <a:lumMod val="75000"/>
                  </a:schemeClr>
                </a:solidFill>
              </a:rPr>
              <a:t>. . .</a:t>
            </a:r>
            <a:endParaRPr lang="ko-KR" altLang="en-US" sz="320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1" name="직선 화살표 연결선 80"/>
          <p:cNvCxnSpPr/>
          <p:nvPr/>
        </p:nvCxnSpPr>
        <p:spPr>
          <a:xfrm flipV="1">
            <a:off x="2971800" y="43434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V="1">
            <a:off x="4724400" y="43434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4" name="object 39"/>
          <p:cNvSpPr txBox="1"/>
          <p:nvPr/>
        </p:nvSpPr>
        <p:spPr>
          <a:xfrm>
            <a:off x="1985927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5" name="object 40"/>
          <p:cNvSpPr txBox="1"/>
          <p:nvPr/>
        </p:nvSpPr>
        <p:spPr>
          <a:xfrm>
            <a:off x="2626994" y="4583149"/>
            <a:ext cx="1543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6" name="object 40"/>
          <p:cNvSpPr txBox="1"/>
          <p:nvPr/>
        </p:nvSpPr>
        <p:spPr>
          <a:xfrm>
            <a:off x="4379462" y="4583149"/>
            <a:ext cx="1543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9" name="object 39"/>
          <p:cNvSpPr txBox="1"/>
          <p:nvPr/>
        </p:nvSpPr>
        <p:spPr>
          <a:xfrm>
            <a:off x="3723690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0" name="object 39"/>
          <p:cNvSpPr txBox="1"/>
          <p:nvPr/>
        </p:nvSpPr>
        <p:spPr>
          <a:xfrm>
            <a:off x="5358525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1" name="object 39"/>
          <p:cNvSpPr txBox="1"/>
          <p:nvPr/>
        </p:nvSpPr>
        <p:spPr>
          <a:xfrm>
            <a:off x="7039808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794131" y="4876800"/>
            <a:ext cx="10668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accent6">
                    <a:lumMod val="75000"/>
                  </a:schemeClr>
                </a:solidFill>
              </a:rPr>
              <a:t>. . .</a:t>
            </a:r>
            <a:endParaRPr lang="ko-KR" altLang="en-US" sz="3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4" name="object 39"/>
          <p:cNvSpPr txBox="1"/>
          <p:nvPr/>
        </p:nvSpPr>
        <p:spPr>
          <a:xfrm>
            <a:off x="2286000" y="2276685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Arial"/>
                <a:cs typeface="Arial"/>
              </a:rPr>
              <a:t>V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95" name="직선 화살표 연결선 94"/>
          <p:cNvCxnSpPr/>
          <p:nvPr/>
        </p:nvCxnSpPr>
        <p:spPr>
          <a:xfrm flipV="1">
            <a:off x="2971800" y="2700476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626994" y="1777019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y</a:t>
            </a:r>
            <a:r>
              <a:rPr lang="en-US" altLang="ko-KR" sz="3200" baseline="-25000" smtClean="0"/>
              <a:t>1</a:t>
            </a:r>
            <a:endParaRPr lang="ko-KR" altLang="en-US" sz="3200" baseline="-25000"/>
          </a:p>
        </p:txBody>
      </p:sp>
      <p:sp>
        <p:nvSpPr>
          <p:cNvPr id="97" name="object 39"/>
          <p:cNvSpPr txBox="1"/>
          <p:nvPr/>
        </p:nvSpPr>
        <p:spPr>
          <a:xfrm>
            <a:off x="4045557" y="2276685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Arial"/>
                <a:cs typeface="Arial"/>
              </a:rPr>
              <a:t>V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 flipV="1">
            <a:off x="4731357" y="2700476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4386551" y="1777019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y</a:t>
            </a:r>
            <a:r>
              <a:rPr lang="en-US" altLang="ko-KR" sz="3200" baseline="-25000" smtClean="0"/>
              <a:t>2</a:t>
            </a:r>
            <a:endParaRPr lang="ko-KR" altLang="en-US" sz="3200" baseline="-25000"/>
          </a:p>
        </p:txBody>
      </p:sp>
      <p:sp>
        <p:nvSpPr>
          <p:cNvPr id="30" name="직사각형 29"/>
          <p:cNvSpPr/>
          <p:nvPr/>
        </p:nvSpPr>
        <p:spPr>
          <a:xfrm>
            <a:off x="7529146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n-1</a:t>
            </a:r>
            <a:endParaRPr lang="ko-KR" altLang="en-US" sz="3200" baseline="-2500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7904284" y="43434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object 40"/>
          <p:cNvSpPr txBox="1"/>
          <p:nvPr/>
        </p:nvSpPr>
        <p:spPr>
          <a:xfrm>
            <a:off x="7559346" y="4583149"/>
            <a:ext cx="1543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" name="object 39"/>
          <p:cNvSpPr txBox="1"/>
          <p:nvPr/>
        </p:nvSpPr>
        <p:spPr>
          <a:xfrm>
            <a:off x="7238359" y="2276685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Arial"/>
                <a:cs typeface="Arial"/>
              </a:rPr>
              <a:t>V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7924159" y="2700476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7579353" y="1777019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Y</a:t>
            </a:r>
            <a:r>
              <a:rPr lang="en-US" altLang="ko-KR" sz="3200" baseline="-25000" smtClean="0"/>
              <a:t>n-1</a:t>
            </a:r>
            <a:endParaRPr lang="ko-KR" altLang="en-US" sz="3200" baseline="-25000"/>
          </a:p>
        </p:txBody>
      </p:sp>
      <p:sp>
        <p:nvSpPr>
          <p:cNvPr id="36" name="직사각형 35"/>
          <p:cNvSpPr/>
          <p:nvPr/>
        </p:nvSpPr>
        <p:spPr>
          <a:xfrm>
            <a:off x="9013262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n</a:t>
            </a:r>
            <a:endParaRPr lang="ko-KR" altLang="en-US" sz="3200" baseline="-2500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8409524" y="3810000"/>
            <a:ext cx="603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object 39"/>
          <p:cNvSpPr txBox="1"/>
          <p:nvPr/>
        </p:nvSpPr>
        <p:spPr>
          <a:xfrm>
            <a:off x="8523924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013262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n</a:t>
            </a:r>
            <a:endParaRPr lang="ko-KR" altLang="en-US" sz="3200" baseline="-25000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9388400" y="43434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object 40"/>
          <p:cNvSpPr txBox="1"/>
          <p:nvPr/>
        </p:nvSpPr>
        <p:spPr>
          <a:xfrm>
            <a:off x="9043462" y="4583149"/>
            <a:ext cx="1543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2" name="object 39"/>
          <p:cNvSpPr txBox="1"/>
          <p:nvPr/>
        </p:nvSpPr>
        <p:spPr>
          <a:xfrm>
            <a:off x="8694475" y="2276685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Arial"/>
                <a:cs typeface="Arial"/>
              </a:rPr>
              <a:t>V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9380275" y="2700476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9035469" y="1777019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Y</a:t>
            </a:r>
            <a:r>
              <a:rPr lang="en-US" altLang="ko-KR" sz="3200" baseline="-25000" smtClean="0"/>
              <a:t>n</a:t>
            </a:r>
            <a:endParaRPr lang="ko-KR" altLang="en-US" sz="3200" baseline="-25000"/>
          </a:p>
        </p:txBody>
      </p:sp>
      <p:sp>
        <p:nvSpPr>
          <p:cNvPr id="55" name="U자형 화살표 54"/>
          <p:cNvSpPr/>
          <p:nvPr/>
        </p:nvSpPr>
        <p:spPr>
          <a:xfrm rot="5400000" flipV="1">
            <a:off x="10639277" y="3652809"/>
            <a:ext cx="341133" cy="457199"/>
          </a:xfrm>
          <a:prstGeom prst="uturnArrow">
            <a:avLst>
              <a:gd name="adj1" fmla="val 14286"/>
              <a:gd name="adj2" fmla="val 25000"/>
              <a:gd name="adj3" fmla="val 31122"/>
              <a:gd name="adj4" fmla="val 42985"/>
              <a:gd name="adj5" fmla="val 75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002777" y="2616940"/>
            <a:ext cx="4572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aseline="-25000"/>
          </a:p>
        </p:txBody>
      </p:sp>
      <p:sp>
        <p:nvSpPr>
          <p:cNvPr id="58" name="직사각형 57"/>
          <p:cNvSpPr/>
          <p:nvPr/>
        </p:nvSpPr>
        <p:spPr>
          <a:xfrm>
            <a:off x="11002777" y="353134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aseline="-25000"/>
          </a:p>
        </p:txBody>
      </p:sp>
      <p:sp>
        <p:nvSpPr>
          <p:cNvPr id="60" name="직사각형 59"/>
          <p:cNvSpPr/>
          <p:nvPr/>
        </p:nvSpPr>
        <p:spPr>
          <a:xfrm>
            <a:off x="11002777" y="4343400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aseline="-25000"/>
          </a:p>
        </p:txBody>
      </p:sp>
      <p:cxnSp>
        <p:nvCxnSpPr>
          <p:cNvPr id="62" name="직선 화살표 연결선 61"/>
          <p:cNvCxnSpPr/>
          <p:nvPr/>
        </p:nvCxnSpPr>
        <p:spPr>
          <a:xfrm flipV="1">
            <a:off x="11231377" y="307414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11231377" y="3986849"/>
            <a:ext cx="0" cy="317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/>
          <p:nvPr/>
        </p:nvCxnSpPr>
        <p:spPr>
          <a:xfrm>
            <a:off x="9458528" y="2700476"/>
            <a:ext cx="0" cy="6858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9458528" y="4217950"/>
            <a:ext cx="0" cy="6858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8341353" y="3967394"/>
            <a:ext cx="62594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8838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46</a:t>
            </a:fld>
            <a:endParaRPr lang="en-US" altLang="ko-KR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6D706887-4CC2-4220-A2E4-FB29569D37AB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altLang="ko-KR" sz="32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RNN – Backpropagation</a:t>
            </a: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596662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1</a:t>
            </a:r>
            <a:endParaRPr lang="ko-KR" altLang="en-US" sz="3200" baseline="-25000"/>
          </a:p>
        </p:txBody>
      </p:sp>
      <p:sp>
        <p:nvSpPr>
          <p:cNvPr id="69" name="직사각형 68"/>
          <p:cNvSpPr/>
          <p:nvPr/>
        </p:nvSpPr>
        <p:spPr>
          <a:xfrm>
            <a:off x="4349262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2</a:t>
            </a:r>
            <a:endParaRPr lang="ko-KR" altLang="en-US" sz="3200" baseline="-25000"/>
          </a:p>
        </p:txBody>
      </p:sp>
      <p:sp>
        <p:nvSpPr>
          <p:cNvPr id="70" name="직사각형 69"/>
          <p:cNvSpPr/>
          <p:nvPr/>
        </p:nvSpPr>
        <p:spPr>
          <a:xfrm>
            <a:off x="844062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0</a:t>
            </a:r>
            <a:endParaRPr lang="ko-KR" altLang="en-US" sz="3200" baseline="-25000"/>
          </a:p>
        </p:txBody>
      </p:sp>
      <p:sp>
        <p:nvSpPr>
          <p:cNvPr id="71" name="직사각형 70"/>
          <p:cNvSpPr/>
          <p:nvPr/>
        </p:nvSpPr>
        <p:spPr>
          <a:xfrm>
            <a:off x="2596662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1</a:t>
            </a:r>
            <a:endParaRPr lang="ko-KR" altLang="en-US" sz="3200" baseline="-25000"/>
          </a:p>
        </p:txBody>
      </p:sp>
      <p:sp>
        <p:nvSpPr>
          <p:cNvPr id="72" name="직사각형 71"/>
          <p:cNvSpPr/>
          <p:nvPr/>
        </p:nvSpPr>
        <p:spPr>
          <a:xfrm>
            <a:off x="7529146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n-1</a:t>
            </a:r>
            <a:endParaRPr lang="ko-KR" altLang="en-US" sz="3200" baseline="-25000"/>
          </a:p>
        </p:txBody>
      </p:sp>
      <p:sp>
        <p:nvSpPr>
          <p:cNvPr id="73" name="직사각형 72"/>
          <p:cNvSpPr/>
          <p:nvPr/>
        </p:nvSpPr>
        <p:spPr>
          <a:xfrm>
            <a:off x="4349262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2</a:t>
            </a:r>
            <a:endParaRPr lang="ko-KR" altLang="en-US" sz="3200" baseline="-25000"/>
          </a:p>
        </p:txBody>
      </p:sp>
      <p:cxnSp>
        <p:nvCxnSpPr>
          <p:cNvPr id="74" name="직선 화살표 연결선 73"/>
          <p:cNvCxnSpPr>
            <a:stCxn id="70" idx="3"/>
          </p:cNvCxnSpPr>
          <p:nvPr/>
        </p:nvCxnSpPr>
        <p:spPr>
          <a:xfrm>
            <a:off x="1606062" y="38100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3358662" y="38100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5111262" y="3810000"/>
            <a:ext cx="603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6925408" y="3810000"/>
            <a:ext cx="603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5794131" y="3276600"/>
            <a:ext cx="10668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accent6">
                    <a:lumMod val="75000"/>
                  </a:schemeClr>
                </a:solidFill>
              </a:rPr>
              <a:t>. . .</a:t>
            </a:r>
            <a:endParaRPr lang="ko-KR" altLang="en-US" sz="320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1" name="직선 화살표 연결선 80"/>
          <p:cNvCxnSpPr/>
          <p:nvPr/>
        </p:nvCxnSpPr>
        <p:spPr>
          <a:xfrm flipV="1">
            <a:off x="2971800" y="43434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V="1">
            <a:off x="4724400" y="43434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4" name="object 39"/>
          <p:cNvSpPr txBox="1"/>
          <p:nvPr/>
        </p:nvSpPr>
        <p:spPr>
          <a:xfrm>
            <a:off x="1985927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5" name="object 40"/>
          <p:cNvSpPr txBox="1"/>
          <p:nvPr/>
        </p:nvSpPr>
        <p:spPr>
          <a:xfrm>
            <a:off x="2626994" y="4583149"/>
            <a:ext cx="1543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6" name="object 40"/>
          <p:cNvSpPr txBox="1"/>
          <p:nvPr/>
        </p:nvSpPr>
        <p:spPr>
          <a:xfrm>
            <a:off x="4379462" y="4583149"/>
            <a:ext cx="1543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9" name="object 39"/>
          <p:cNvSpPr txBox="1"/>
          <p:nvPr/>
        </p:nvSpPr>
        <p:spPr>
          <a:xfrm>
            <a:off x="3723690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0" name="object 39"/>
          <p:cNvSpPr txBox="1"/>
          <p:nvPr/>
        </p:nvSpPr>
        <p:spPr>
          <a:xfrm>
            <a:off x="5358525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1" name="object 39"/>
          <p:cNvSpPr txBox="1"/>
          <p:nvPr/>
        </p:nvSpPr>
        <p:spPr>
          <a:xfrm>
            <a:off x="7039808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794131" y="4876800"/>
            <a:ext cx="10668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accent6">
                    <a:lumMod val="75000"/>
                  </a:schemeClr>
                </a:solidFill>
              </a:rPr>
              <a:t>. . .</a:t>
            </a:r>
            <a:endParaRPr lang="ko-KR" altLang="en-US" sz="3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4" name="object 39"/>
          <p:cNvSpPr txBox="1"/>
          <p:nvPr/>
        </p:nvSpPr>
        <p:spPr>
          <a:xfrm>
            <a:off x="2286000" y="2276685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Arial"/>
                <a:cs typeface="Arial"/>
              </a:rPr>
              <a:t>V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95" name="직선 화살표 연결선 94"/>
          <p:cNvCxnSpPr/>
          <p:nvPr/>
        </p:nvCxnSpPr>
        <p:spPr>
          <a:xfrm flipV="1">
            <a:off x="2971800" y="2700476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626994" y="1777019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y</a:t>
            </a:r>
            <a:r>
              <a:rPr lang="en-US" altLang="ko-KR" sz="3200" baseline="-25000" smtClean="0"/>
              <a:t>1</a:t>
            </a:r>
            <a:endParaRPr lang="ko-KR" altLang="en-US" sz="3200" baseline="-25000"/>
          </a:p>
        </p:txBody>
      </p:sp>
      <p:sp>
        <p:nvSpPr>
          <p:cNvPr id="97" name="object 39"/>
          <p:cNvSpPr txBox="1"/>
          <p:nvPr/>
        </p:nvSpPr>
        <p:spPr>
          <a:xfrm>
            <a:off x="4045557" y="2276685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Arial"/>
                <a:cs typeface="Arial"/>
              </a:rPr>
              <a:t>V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 flipV="1">
            <a:off x="4731357" y="2700476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4386551" y="1777019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y</a:t>
            </a:r>
            <a:r>
              <a:rPr lang="en-US" altLang="ko-KR" sz="3200" baseline="-25000" smtClean="0"/>
              <a:t>2</a:t>
            </a:r>
            <a:endParaRPr lang="ko-KR" altLang="en-US" sz="3200" baseline="-25000"/>
          </a:p>
        </p:txBody>
      </p:sp>
      <p:sp>
        <p:nvSpPr>
          <p:cNvPr id="30" name="직사각형 29"/>
          <p:cNvSpPr/>
          <p:nvPr/>
        </p:nvSpPr>
        <p:spPr>
          <a:xfrm>
            <a:off x="7529146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n-1</a:t>
            </a:r>
            <a:endParaRPr lang="ko-KR" altLang="en-US" sz="3200" baseline="-2500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7904284" y="43434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object 40"/>
          <p:cNvSpPr txBox="1"/>
          <p:nvPr/>
        </p:nvSpPr>
        <p:spPr>
          <a:xfrm>
            <a:off x="7559346" y="4583149"/>
            <a:ext cx="1543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" name="object 39"/>
          <p:cNvSpPr txBox="1"/>
          <p:nvPr/>
        </p:nvSpPr>
        <p:spPr>
          <a:xfrm>
            <a:off x="7238359" y="2276685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Arial"/>
                <a:cs typeface="Arial"/>
              </a:rPr>
              <a:t>V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7924159" y="2700476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7579353" y="1777019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Y</a:t>
            </a:r>
            <a:r>
              <a:rPr lang="en-US" altLang="ko-KR" sz="3200" baseline="-25000" smtClean="0"/>
              <a:t>n-1</a:t>
            </a:r>
            <a:endParaRPr lang="ko-KR" altLang="en-US" sz="3200" baseline="-25000"/>
          </a:p>
        </p:txBody>
      </p:sp>
      <p:sp>
        <p:nvSpPr>
          <p:cNvPr id="36" name="직사각형 35"/>
          <p:cNvSpPr/>
          <p:nvPr/>
        </p:nvSpPr>
        <p:spPr>
          <a:xfrm>
            <a:off x="9013262" y="34290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</a:t>
            </a:r>
            <a:r>
              <a:rPr lang="en-US" altLang="ko-KR" sz="3200" baseline="-25000" smtClean="0"/>
              <a:t>n</a:t>
            </a:r>
            <a:endParaRPr lang="ko-KR" altLang="en-US" sz="3200" baseline="-2500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8409524" y="3810000"/>
            <a:ext cx="603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object 39"/>
          <p:cNvSpPr txBox="1"/>
          <p:nvPr/>
        </p:nvSpPr>
        <p:spPr>
          <a:xfrm>
            <a:off x="8523924" y="3226340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013262" y="502920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X</a:t>
            </a:r>
            <a:r>
              <a:rPr lang="en-US" altLang="ko-KR" sz="3200" baseline="-25000" smtClean="0"/>
              <a:t>n</a:t>
            </a:r>
            <a:endParaRPr lang="ko-KR" altLang="en-US" sz="3200" baseline="-25000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9388400" y="43434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object 40"/>
          <p:cNvSpPr txBox="1"/>
          <p:nvPr/>
        </p:nvSpPr>
        <p:spPr>
          <a:xfrm>
            <a:off x="9043462" y="4583149"/>
            <a:ext cx="1543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2" name="object 39"/>
          <p:cNvSpPr txBox="1"/>
          <p:nvPr/>
        </p:nvSpPr>
        <p:spPr>
          <a:xfrm>
            <a:off x="8694475" y="2276685"/>
            <a:ext cx="194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Arial"/>
                <a:cs typeface="Arial"/>
              </a:rPr>
              <a:t>V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9380275" y="2700476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9035469" y="1777019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Y</a:t>
            </a:r>
            <a:r>
              <a:rPr lang="en-US" altLang="ko-KR" sz="3200" baseline="-25000" smtClean="0"/>
              <a:t>n</a:t>
            </a:r>
            <a:endParaRPr lang="ko-KR" altLang="en-US" sz="3200" baseline="-25000"/>
          </a:p>
        </p:txBody>
      </p:sp>
      <p:sp>
        <p:nvSpPr>
          <p:cNvPr id="55" name="U자형 화살표 54"/>
          <p:cNvSpPr/>
          <p:nvPr/>
        </p:nvSpPr>
        <p:spPr>
          <a:xfrm rot="5400000" flipV="1">
            <a:off x="10639277" y="3652809"/>
            <a:ext cx="341133" cy="457199"/>
          </a:xfrm>
          <a:prstGeom prst="uturnArrow">
            <a:avLst>
              <a:gd name="adj1" fmla="val 14286"/>
              <a:gd name="adj2" fmla="val 25000"/>
              <a:gd name="adj3" fmla="val 31122"/>
              <a:gd name="adj4" fmla="val 42985"/>
              <a:gd name="adj5" fmla="val 75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002777" y="2616940"/>
            <a:ext cx="4572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aseline="-25000"/>
          </a:p>
        </p:txBody>
      </p:sp>
      <p:sp>
        <p:nvSpPr>
          <p:cNvPr id="58" name="직사각형 57"/>
          <p:cNvSpPr/>
          <p:nvPr/>
        </p:nvSpPr>
        <p:spPr>
          <a:xfrm>
            <a:off x="11002777" y="353134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aseline="-25000"/>
          </a:p>
        </p:txBody>
      </p:sp>
      <p:sp>
        <p:nvSpPr>
          <p:cNvPr id="60" name="직사각형 59"/>
          <p:cNvSpPr/>
          <p:nvPr/>
        </p:nvSpPr>
        <p:spPr>
          <a:xfrm>
            <a:off x="11002777" y="4343400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aseline="-25000"/>
          </a:p>
        </p:txBody>
      </p:sp>
      <p:cxnSp>
        <p:nvCxnSpPr>
          <p:cNvPr id="62" name="직선 화살표 연결선 61"/>
          <p:cNvCxnSpPr/>
          <p:nvPr/>
        </p:nvCxnSpPr>
        <p:spPr>
          <a:xfrm flipV="1">
            <a:off x="11231377" y="307414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11231377" y="3986849"/>
            <a:ext cx="0" cy="317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/>
          <p:nvPr/>
        </p:nvCxnSpPr>
        <p:spPr>
          <a:xfrm>
            <a:off x="9458528" y="2700476"/>
            <a:ext cx="0" cy="6858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9458528" y="4217950"/>
            <a:ext cx="0" cy="6858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8001000" y="4217950"/>
            <a:ext cx="0" cy="6858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8001000" y="2616940"/>
            <a:ext cx="0" cy="6858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8341353" y="3967394"/>
            <a:ext cx="62594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6860931" y="3967394"/>
            <a:ext cx="62594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>
            <a:off x="5111262" y="3967394"/>
            <a:ext cx="62594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3465041" y="3967394"/>
            <a:ext cx="62594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H="1">
            <a:off x="1715304" y="3967394"/>
            <a:ext cx="62594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4800600" y="2700476"/>
            <a:ext cx="0" cy="6858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3048000" y="2616940"/>
            <a:ext cx="0" cy="6858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4800600" y="4240249"/>
            <a:ext cx="0" cy="6858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3048000" y="4240249"/>
            <a:ext cx="0" cy="6858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4380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U자형 화살표 124"/>
          <p:cNvSpPr/>
          <p:nvPr/>
        </p:nvSpPr>
        <p:spPr>
          <a:xfrm rot="5400000" flipV="1">
            <a:off x="9466300" y="2319990"/>
            <a:ext cx="341133" cy="457199"/>
          </a:xfrm>
          <a:prstGeom prst="uturnArrow">
            <a:avLst>
              <a:gd name="adj1" fmla="val 14286"/>
              <a:gd name="adj2" fmla="val 25000"/>
              <a:gd name="adj3" fmla="val 31122"/>
              <a:gd name="adj4" fmla="val 42985"/>
              <a:gd name="adj5" fmla="val 75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4" name="U자형 화살표 123"/>
          <p:cNvSpPr/>
          <p:nvPr/>
        </p:nvSpPr>
        <p:spPr>
          <a:xfrm rot="5400000" flipV="1">
            <a:off x="9466300" y="3005790"/>
            <a:ext cx="341133" cy="457199"/>
          </a:xfrm>
          <a:prstGeom prst="uturnArrow">
            <a:avLst>
              <a:gd name="adj1" fmla="val 14286"/>
              <a:gd name="adj2" fmla="val 25000"/>
              <a:gd name="adj3" fmla="val 33523"/>
              <a:gd name="adj4" fmla="val 42985"/>
              <a:gd name="adj5" fmla="val 76791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47</a:t>
            </a:fld>
            <a:endParaRPr lang="en-US" altLang="ko-KR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6D706887-4CC2-4220-A2E4-FB29569D37AB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altLang="ko-KR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RNN</a:t>
            </a: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26141" y="1284121"/>
            <a:ext cx="4572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aseline="-25000"/>
          </a:p>
        </p:txBody>
      </p:sp>
      <p:sp>
        <p:nvSpPr>
          <p:cNvPr id="9" name="직사각형 8"/>
          <p:cNvSpPr/>
          <p:nvPr/>
        </p:nvSpPr>
        <p:spPr>
          <a:xfrm>
            <a:off x="2540541" y="1284121"/>
            <a:ext cx="4572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aseline="-25000"/>
          </a:p>
        </p:txBody>
      </p:sp>
      <p:sp>
        <p:nvSpPr>
          <p:cNvPr id="10" name="직사각형 9"/>
          <p:cNvSpPr/>
          <p:nvPr/>
        </p:nvSpPr>
        <p:spPr>
          <a:xfrm>
            <a:off x="3454941" y="1284121"/>
            <a:ext cx="4572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aseline="-25000"/>
          </a:p>
        </p:txBody>
      </p:sp>
      <p:sp>
        <p:nvSpPr>
          <p:cNvPr id="11" name="직사각형 10"/>
          <p:cNvSpPr/>
          <p:nvPr/>
        </p:nvSpPr>
        <p:spPr>
          <a:xfrm>
            <a:off x="4369341" y="1284121"/>
            <a:ext cx="4572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aseline="-25000"/>
          </a:p>
        </p:txBody>
      </p:sp>
      <p:sp>
        <p:nvSpPr>
          <p:cNvPr id="12" name="직사각형 11"/>
          <p:cNvSpPr/>
          <p:nvPr/>
        </p:nvSpPr>
        <p:spPr>
          <a:xfrm>
            <a:off x="5283741" y="1284121"/>
            <a:ext cx="4572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aseline="-25000"/>
          </a:p>
        </p:txBody>
      </p:sp>
      <p:sp>
        <p:nvSpPr>
          <p:cNvPr id="13" name="직사각형 12"/>
          <p:cNvSpPr/>
          <p:nvPr/>
        </p:nvSpPr>
        <p:spPr>
          <a:xfrm>
            <a:off x="6198141" y="1284121"/>
            <a:ext cx="4572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aseline="-25000"/>
          </a:p>
        </p:txBody>
      </p:sp>
      <p:sp>
        <p:nvSpPr>
          <p:cNvPr id="14" name="직사각형 13"/>
          <p:cNvSpPr/>
          <p:nvPr/>
        </p:nvSpPr>
        <p:spPr>
          <a:xfrm>
            <a:off x="7112541" y="1284121"/>
            <a:ext cx="4572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aseline="-25000"/>
          </a:p>
        </p:txBody>
      </p:sp>
      <p:sp>
        <p:nvSpPr>
          <p:cNvPr id="18" name="직사각형 17"/>
          <p:cNvSpPr/>
          <p:nvPr/>
        </p:nvSpPr>
        <p:spPr>
          <a:xfrm>
            <a:off x="1626141" y="2198521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aseline="-25000"/>
          </a:p>
        </p:txBody>
      </p:sp>
      <p:sp>
        <p:nvSpPr>
          <p:cNvPr id="19" name="직사각형 18"/>
          <p:cNvSpPr/>
          <p:nvPr/>
        </p:nvSpPr>
        <p:spPr>
          <a:xfrm>
            <a:off x="2540541" y="2198521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aseline="-25000"/>
          </a:p>
        </p:txBody>
      </p:sp>
      <p:sp>
        <p:nvSpPr>
          <p:cNvPr id="20" name="직사각형 19"/>
          <p:cNvSpPr/>
          <p:nvPr/>
        </p:nvSpPr>
        <p:spPr>
          <a:xfrm>
            <a:off x="3454941" y="2198521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aseline="-25000"/>
          </a:p>
        </p:txBody>
      </p:sp>
      <p:sp>
        <p:nvSpPr>
          <p:cNvPr id="21" name="직사각형 20"/>
          <p:cNvSpPr/>
          <p:nvPr/>
        </p:nvSpPr>
        <p:spPr>
          <a:xfrm>
            <a:off x="4369341" y="2198521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aseline="-25000"/>
          </a:p>
        </p:txBody>
      </p:sp>
      <p:sp>
        <p:nvSpPr>
          <p:cNvPr id="22" name="직사각형 21"/>
          <p:cNvSpPr/>
          <p:nvPr/>
        </p:nvSpPr>
        <p:spPr>
          <a:xfrm>
            <a:off x="5283741" y="2198521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aseline="-25000"/>
          </a:p>
        </p:txBody>
      </p:sp>
      <p:sp>
        <p:nvSpPr>
          <p:cNvPr id="23" name="직사각형 22"/>
          <p:cNvSpPr/>
          <p:nvPr/>
        </p:nvSpPr>
        <p:spPr>
          <a:xfrm>
            <a:off x="6198141" y="2198521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aseline="-25000"/>
          </a:p>
        </p:txBody>
      </p:sp>
      <p:sp>
        <p:nvSpPr>
          <p:cNvPr id="24" name="직사각형 23"/>
          <p:cNvSpPr/>
          <p:nvPr/>
        </p:nvSpPr>
        <p:spPr>
          <a:xfrm>
            <a:off x="7112541" y="2198521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aseline="-25000"/>
          </a:p>
        </p:txBody>
      </p:sp>
      <p:sp>
        <p:nvSpPr>
          <p:cNvPr id="25" name="직사각형 24"/>
          <p:cNvSpPr/>
          <p:nvPr/>
        </p:nvSpPr>
        <p:spPr>
          <a:xfrm>
            <a:off x="1626141" y="29718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aseline="-25000"/>
          </a:p>
        </p:txBody>
      </p:sp>
      <p:sp>
        <p:nvSpPr>
          <p:cNvPr id="26" name="직사각형 25"/>
          <p:cNvSpPr/>
          <p:nvPr/>
        </p:nvSpPr>
        <p:spPr>
          <a:xfrm>
            <a:off x="2540541" y="29718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aseline="-25000"/>
          </a:p>
        </p:txBody>
      </p:sp>
      <p:sp>
        <p:nvSpPr>
          <p:cNvPr id="27" name="직사각형 26"/>
          <p:cNvSpPr/>
          <p:nvPr/>
        </p:nvSpPr>
        <p:spPr>
          <a:xfrm>
            <a:off x="3454941" y="29718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aseline="-25000"/>
          </a:p>
        </p:txBody>
      </p:sp>
      <p:sp>
        <p:nvSpPr>
          <p:cNvPr id="28" name="직사각형 27"/>
          <p:cNvSpPr/>
          <p:nvPr/>
        </p:nvSpPr>
        <p:spPr>
          <a:xfrm>
            <a:off x="4369341" y="29718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aseline="-25000"/>
          </a:p>
        </p:txBody>
      </p:sp>
      <p:sp>
        <p:nvSpPr>
          <p:cNvPr id="29" name="직사각형 28"/>
          <p:cNvSpPr/>
          <p:nvPr/>
        </p:nvSpPr>
        <p:spPr>
          <a:xfrm>
            <a:off x="5283741" y="29718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aseline="-25000"/>
          </a:p>
        </p:txBody>
      </p:sp>
      <p:sp>
        <p:nvSpPr>
          <p:cNvPr id="30" name="직사각형 29"/>
          <p:cNvSpPr/>
          <p:nvPr/>
        </p:nvSpPr>
        <p:spPr>
          <a:xfrm>
            <a:off x="6198141" y="29718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aseline="-25000"/>
          </a:p>
        </p:txBody>
      </p:sp>
      <p:sp>
        <p:nvSpPr>
          <p:cNvPr id="31" name="직사각형 30"/>
          <p:cNvSpPr/>
          <p:nvPr/>
        </p:nvSpPr>
        <p:spPr>
          <a:xfrm>
            <a:off x="7112541" y="29718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aseline="-25000"/>
          </a:p>
        </p:txBody>
      </p:sp>
      <p:sp>
        <p:nvSpPr>
          <p:cNvPr id="32" name="직사각형 31"/>
          <p:cNvSpPr/>
          <p:nvPr/>
        </p:nvSpPr>
        <p:spPr>
          <a:xfrm>
            <a:off x="1626141" y="3886200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aseline="-25000"/>
          </a:p>
        </p:txBody>
      </p:sp>
      <p:sp>
        <p:nvSpPr>
          <p:cNvPr id="33" name="직사각형 32"/>
          <p:cNvSpPr/>
          <p:nvPr/>
        </p:nvSpPr>
        <p:spPr>
          <a:xfrm>
            <a:off x="2540541" y="3886200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aseline="-25000"/>
          </a:p>
        </p:txBody>
      </p:sp>
      <p:sp>
        <p:nvSpPr>
          <p:cNvPr id="34" name="직사각형 33"/>
          <p:cNvSpPr/>
          <p:nvPr/>
        </p:nvSpPr>
        <p:spPr>
          <a:xfrm>
            <a:off x="3454941" y="3886200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aseline="-25000"/>
          </a:p>
        </p:txBody>
      </p:sp>
      <p:sp>
        <p:nvSpPr>
          <p:cNvPr id="35" name="직사각형 34"/>
          <p:cNvSpPr/>
          <p:nvPr/>
        </p:nvSpPr>
        <p:spPr>
          <a:xfrm>
            <a:off x="4369341" y="3886200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aseline="-25000"/>
          </a:p>
        </p:txBody>
      </p:sp>
      <p:sp>
        <p:nvSpPr>
          <p:cNvPr id="36" name="직사각형 35"/>
          <p:cNvSpPr/>
          <p:nvPr/>
        </p:nvSpPr>
        <p:spPr>
          <a:xfrm>
            <a:off x="5283741" y="3886200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aseline="-25000"/>
          </a:p>
        </p:txBody>
      </p:sp>
      <p:sp>
        <p:nvSpPr>
          <p:cNvPr id="37" name="직사각형 36"/>
          <p:cNvSpPr/>
          <p:nvPr/>
        </p:nvSpPr>
        <p:spPr>
          <a:xfrm>
            <a:off x="6198141" y="3886200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aseline="-25000"/>
          </a:p>
        </p:txBody>
      </p:sp>
      <p:sp>
        <p:nvSpPr>
          <p:cNvPr id="38" name="직사각형 37"/>
          <p:cNvSpPr/>
          <p:nvPr/>
        </p:nvSpPr>
        <p:spPr>
          <a:xfrm>
            <a:off x="7112541" y="3886200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aseline="-25000"/>
          </a:p>
        </p:txBody>
      </p:sp>
      <p:sp>
        <p:nvSpPr>
          <p:cNvPr id="39" name="직사각형 38"/>
          <p:cNvSpPr/>
          <p:nvPr/>
        </p:nvSpPr>
        <p:spPr>
          <a:xfrm>
            <a:off x="711741" y="2971800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aseline="-25000"/>
          </a:p>
        </p:txBody>
      </p:sp>
      <p:sp>
        <p:nvSpPr>
          <p:cNvPr id="40" name="직사각형 39"/>
          <p:cNvSpPr/>
          <p:nvPr/>
        </p:nvSpPr>
        <p:spPr>
          <a:xfrm>
            <a:off x="711741" y="2198521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aseline="-25000"/>
          </a:p>
        </p:txBody>
      </p:sp>
      <p:cxnSp>
        <p:nvCxnSpPr>
          <p:cNvPr id="44" name="직선 화살표 연결선 43"/>
          <p:cNvCxnSpPr>
            <a:stCxn id="40" idx="3"/>
            <a:endCxn id="18" idx="1"/>
          </p:cNvCxnSpPr>
          <p:nvPr/>
        </p:nvCxnSpPr>
        <p:spPr>
          <a:xfrm>
            <a:off x="1168941" y="242712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1168941" y="32004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2083341" y="242712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2083341" y="32004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2997741" y="242712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2997741" y="32004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3912141" y="242712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3912141" y="32004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4826541" y="242712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4826541" y="32004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5740941" y="242712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5740941" y="32004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6655341" y="242712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6655341" y="32004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25" idx="0"/>
          </p:cNvCxnSpPr>
          <p:nvPr/>
        </p:nvCxnSpPr>
        <p:spPr>
          <a:xfrm flipV="1">
            <a:off x="1854741" y="2654030"/>
            <a:ext cx="0" cy="317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V="1">
            <a:off x="2769141" y="34290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V="1">
            <a:off x="3701375" y="34290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V="1">
            <a:off x="4597941" y="34290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5500992" y="34290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V="1">
            <a:off x="6442954" y="34290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7341141" y="34290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V="1">
            <a:off x="1854741" y="174132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V="1">
            <a:off x="2769141" y="174132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V="1">
            <a:off x="3701375" y="174132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4597941" y="174132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V="1">
            <a:off x="5500992" y="174132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V="1">
            <a:off x="6442954" y="174132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V="1">
            <a:off x="7341141" y="174132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V="1">
            <a:off x="2757792" y="2654030"/>
            <a:ext cx="0" cy="317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V="1">
            <a:off x="3701375" y="2654030"/>
            <a:ext cx="0" cy="317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V="1">
            <a:off x="4597941" y="2654030"/>
            <a:ext cx="0" cy="317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flipV="1">
            <a:off x="5500992" y="2654030"/>
            <a:ext cx="0" cy="317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 flipV="1">
            <a:off x="6442954" y="2654030"/>
            <a:ext cx="0" cy="317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 flipV="1">
            <a:off x="7341141" y="2654030"/>
            <a:ext cx="0" cy="317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1" name="object 43">
            <a:extLst>
              <a:ext uri="{FF2B5EF4-FFF2-40B4-BE49-F238E27FC236}">
                <a16:creationId xmlns:a16="http://schemas.microsoft.com/office/drawing/2014/main" id="{6C5B7621-EC7A-4FDF-856F-7535864CB4E9}"/>
              </a:ext>
            </a:extLst>
          </p:cNvPr>
          <p:cNvSpPr txBox="1"/>
          <p:nvPr/>
        </p:nvSpPr>
        <p:spPr>
          <a:xfrm>
            <a:off x="1094362" y="1432566"/>
            <a:ext cx="609600" cy="153888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120"/>
              </a:lnSpc>
              <a:spcBef>
                <a:spcPts val="100"/>
              </a:spcBef>
            </a:pPr>
            <a:r>
              <a:rPr lang="en-US" altLang="ko-KR" sz="2400" b="1" spc="-5" smtClean="0">
                <a:solidFill>
                  <a:schemeClr val="bg1"/>
                </a:solidFill>
                <a:latin typeface="Calibri"/>
                <a:cs typeface="Calibri"/>
              </a:rPr>
              <a:t>Y</a:t>
            </a:r>
            <a:r>
              <a:rPr lang="en-US" altLang="ko-KR" sz="2400" b="1" spc="-5" baseline="-25000" smtClean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04" name="object 43">
            <a:extLst>
              <a:ext uri="{FF2B5EF4-FFF2-40B4-BE49-F238E27FC236}">
                <a16:creationId xmlns:a16="http://schemas.microsoft.com/office/drawing/2014/main" id="{6C5B7621-EC7A-4FDF-856F-7535864CB4E9}"/>
              </a:ext>
            </a:extLst>
          </p:cNvPr>
          <p:cNvSpPr txBox="1"/>
          <p:nvPr/>
        </p:nvSpPr>
        <p:spPr>
          <a:xfrm>
            <a:off x="1094362" y="4037857"/>
            <a:ext cx="381000" cy="153888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120"/>
              </a:lnSpc>
              <a:spcBef>
                <a:spcPts val="100"/>
              </a:spcBef>
            </a:pPr>
            <a:r>
              <a:rPr lang="en-US" altLang="ko-KR" sz="2400" b="1" spc="-5" smtClean="0">
                <a:solidFill>
                  <a:schemeClr val="bg1"/>
                </a:solidFill>
                <a:latin typeface="Calibri"/>
                <a:cs typeface="Calibri"/>
              </a:rPr>
              <a:t>X</a:t>
            </a:r>
            <a:r>
              <a:rPr lang="en-US" altLang="ko-KR" sz="2400" b="1" spc="-5" baseline="-25000" smtClean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</p:txBody>
      </p:sp>
      <p:cxnSp>
        <p:nvCxnSpPr>
          <p:cNvPr id="106" name="직선 화살표 연결선 105"/>
          <p:cNvCxnSpPr/>
          <p:nvPr/>
        </p:nvCxnSpPr>
        <p:spPr>
          <a:xfrm>
            <a:off x="1094362" y="4800600"/>
            <a:ext cx="655157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bject 43">
            <a:extLst>
              <a:ext uri="{FF2B5EF4-FFF2-40B4-BE49-F238E27FC236}">
                <a16:creationId xmlns:a16="http://schemas.microsoft.com/office/drawing/2014/main" id="{6C5B7621-EC7A-4FDF-856F-7535864CB4E9}"/>
              </a:ext>
            </a:extLst>
          </p:cNvPr>
          <p:cNvSpPr txBox="1"/>
          <p:nvPr/>
        </p:nvSpPr>
        <p:spPr>
          <a:xfrm>
            <a:off x="3912141" y="4919564"/>
            <a:ext cx="796047" cy="186333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120"/>
              </a:lnSpc>
              <a:spcBef>
                <a:spcPts val="100"/>
              </a:spcBef>
            </a:pPr>
            <a:r>
              <a:rPr lang="en-US" altLang="ko-KR" b="1" spc="-5" smtClean="0">
                <a:solidFill>
                  <a:schemeClr val="bg1"/>
                </a:solidFill>
                <a:latin typeface="Calibri"/>
                <a:cs typeface="Calibri"/>
              </a:rPr>
              <a:t>Time</a:t>
            </a:r>
            <a:endParaRPr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08" name="object 43">
            <a:extLst>
              <a:ext uri="{FF2B5EF4-FFF2-40B4-BE49-F238E27FC236}">
                <a16:creationId xmlns:a16="http://schemas.microsoft.com/office/drawing/2014/main" id="{6C5B7621-EC7A-4FDF-856F-7535864CB4E9}"/>
              </a:ext>
            </a:extLst>
          </p:cNvPr>
          <p:cNvSpPr txBox="1"/>
          <p:nvPr/>
        </p:nvSpPr>
        <p:spPr>
          <a:xfrm>
            <a:off x="1571018" y="4503774"/>
            <a:ext cx="740923" cy="186333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120"/>
              </a:lnSpc>
              <a:spcBef>
                <a:spcPts val="1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Calibri"/>
                <a:cs typeface="Calibri"/>
              </a:rPr>
              <a:t>t = 0</a:t>
            </a:r>
            <a:endParaRPr sz="20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330741" y="5266519"/>
            <a:ext cx="10363200" cy="14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3840" marR="5080" indent="-231775">
              <a:lnSpc>
                <a:spcPts val="2390"/>
              </a:lnSpc>
              <a:spcBef>
                <a:spcPts val="190"/>
              </a:spcBef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lang="en-US" altLang="ko-KR">
                <a:solidFill>
                  <a:schemeClr val="bg1"/>
                </a:solidFill>
                <a:cs typeface="Calibri"/>
              </a:rPr>
              <a:t>The </a:t>
            </a:r>
            <a:r>
              <a:rPr lang="en-US" altLang="ko-KR" spc="-20">
                <a:solidFill>
                  <a:schemeClr val="bg1"/>
                </a:solidFill>
                <a:cs typeface="Calibri"/>
              </a:rPr>
              <a:t>state </a:t>
            </a:r>
            <a:r>
              <a:rPr lang="en-US" altLang="ko-KR" spc="-5">
                <a:solidFill>
                  <a:schemeClr val="bg1"/>
                </a:solidFill>
                <a:cs typeface="Calibri"/>
              </a:rPr>
              <a:t>(green) </a:t>
            </a:r>
            <a:r>
              <a:rPr lang="en-US" altLang="ko-KR" spc="-15">
                <a:solidFill>
                  <a:schemeClr val="bg1"/>
                </a:solidFill>
                <a:cs typeface="Calibri"/>
              </a:rPr>
              <a:t>at </a:t>
            </a:r>
            <a:r>
              <a:rPr lang="en-US" altLang="ko-KR" spc="-10">
                <a:solidFill>
                  <a:schemeClr val="bg1"/>
                </a:solidFill>
                <a:cs typeface="Calibri"/>
              </a:rPr>
              <a:t>any </a:t>
            </a:r>
            <a:r>
              <a:rPr lang="en-US" altLang="ko-KR" spc="-5">
                <a:solidFill>
                  <a:schemeClr val="bg1"/>
                </a:solidFill>
                <a:cs typeface="Calibri"/>
              </a:rPr>
              <a:t>time is determined by </a:t>
            </a:r>
            <a:r>
              <a:rPr lang="en-US" altLang="ko-KR">
                <a:solidFill>
                  <a:schemeClr val="bg1"/>
                </a:solidFill>
                <a:cs typeface="Calibri"/>
              </a:rPr>
              <a:t>the input </a:t>
            </a:r>
            <a:r>
              <a:rPr lang="en-US" altLang="ko-KR" spc="-15">
                <a:solidFill>
                  <a:schemeClr val="bg1"/>
                </a:solidFill>
                <a:cs typeface="Calibri"/>
              </a:rPr>
              <a:t>at </a:t>
            </a:r>
            <a:r>
              <a:rPr lang="en-US" altLang="ko-KR" spc="-5">
                <a:solidFill>
                  <a:schemeClr val="bg1"/>
                </a:solidFill>
                <a:cs typeface="Calibri"/>
              </a:rPr>
              <a:t>that time, </a:t>
            </a:r>
            <a:r>
              <a:rPr lang="en-US" altLang="ko-KR" smtClean="0">
                <a:solidFill>
                  <a:schemeClr val="bg1"/>
                </a:solidFill>
                <a:cs typeface="Calibri"/>
              </a:rPr>
              <a:t>and </a:t>
            </a:r>
            <a:r>
              <a:rPr lang="en-US" altLang="ko-KR">
                <a:solidFill>
                  <a:schemeClr val="bg1"/>
                </a:solidFill>
                <a:cs typeface="Calibri"/>
              </a:rPr>
              <a:t>the </a:t>
            </a:r>
            <a:r>
              <a:rPr lang="en-US" altLang="ko-KR" spc="-20">
                <a:solidFill>
                  <a:schemeClr val="bg1"/>
                </a:solidFill>
                <a:cs typeface="Calibri"/>
              </a:rPr>
              <a:t>state </a:t>
            </a:r>
            <a:r>
              <a:rPr lang="en-US" altLang="ko-KR" spc="-15">
                <a:solidFill>
                  <a:schemeClr val="bg1"/>
                </a:solidFill>
                <a:cs typeface="Calibri"/>
              </a:rPr>
              <a:t>at </a:t>
            </a:r>
            <a:r>
              <a:rPr lang="en-US" altLang="ko-KR">
                <a:solidFill>
                  <a:schemeClr val="bg1"/>
                </a:solidFill>
                <a:cs typeface="Calibri"/>
              </a:rPr>
              <a:t>the </a:t>
            </a:r>
            <a:r>
              <a:rPr lang="en-US" altLang="ko-KR" spc="-10">
                <a:solidFill>
                  <a:schemeClr val="bg1"/>
                </a:solidFill>
                <a:cs typeface="Calibri"/>
              </a:rPr>
              <a:t>previous  </a:t>
            </a:r>
            <a:r>
              <a:rPr lang="en-US" altLang="ko-KR" spc="-5">
                <a:solidFill>
                  <a:schemeClr val="bg1"/>
                </a:solidFill>
                <a:cs typeface="Calibri"/>
              </a:rPr>
              <a:t>time</a:t>
            </a:r>
            <a:endParaRPr lang="en-US" altLang="ko-KR">
              <a:solidFill>
                <a:schemeClr val="bg1"/>
              </a:solidFill>
              <a:cs typeface="Calibri"/>
            </a:endParaRPr>
          </a:p>
          <a:p>
            <a:pPr marL="243840" indent="-231775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lang="en-US" altLang="ko-KR" spc="-5">
                <a:solidFill>
                  <a:schemeClr val="bg1"/>
                </a:solidFill>
                <a:cs typeface="Calibri"/>
              </a:rPr>
              <a:t>All columns </a:t>
            </a:r>
            <a:r>
              <a:rPr lang="en-US" altLang="ko-KR" spc="-10">
                <a:solidFill>
                  <a:schemeClr val="bg1"/>
                </a:solidFill>
                <a:cs typeface="Calibri"/>
              </a:rPr>
              <a:t>are</a:t>
            </a:r>
            <a:r>
              <a:rPr lang="en-US" altLang="ko-KR" spc="-5">
                <a:solidFill>
                  <a:schemeClr val="bg1"/>
                </a:solidFill>
                <a:cs typeface="Calibri"/>
              </a:rPr>
              <a:t> identical</a:t>
            </a:r>
            <a:endParaRPr lang="en-US" altLang="ko-KR">
              <a:solidFill>
                <a:schemeClr val="bg1"/>
              </a:solidFill>
              <a:cs typeface="Calibri"/>
            </a:endParaRPr>
          </a:p>
          <a:p>
            <a:pPr marL="243840" indent="-231775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lang="en-US" altLang="ko-KR">
                <a:solidFill>
                  <a:schemeClr val="bg1"/>
                </a:solidFill>
                <a:cs typeface="Calibri"/>
              </a:rPr>
              <a:t>An input at </a:t>
            </a:r>
            <a:r>
              <a:rPr lang="ko-KR" altLang="en-US">
                <a:solidFill>
                  <a:schemeClr val="bg1"/>
                </a:solidFill>
                <a:cs typeface="Calibri"/>
              </a:rPr>
              <a:t>𝑡𝑡 </a:t>
            </a:r>
            <a:r>
              <a:rPr lang="en-US" altLang="ko-KR">
                <a:solidFill>
                  <a:schemeClr val="bg1"/>
                </a:solidFill>
                <a:cs typeface="Calibri"/>
              </a:rPr>
              <a:t>= 0 affects outputs forever</a:t>
            </a:r>
          </a:p>
          <a:p>
            <a:pPr marL="243840" indent="-23177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lang="en-US" altLang="ko-KR">
                <a:solidFill>
                  <a:schemeClr val="bg1"/>
                </a:solidFill>
                <a:cs typeface="Calibri"/>
              </a:rPr>
              <a:t>Also known as a recurrent neural net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9829800" y="1284121"/>
            <a:ext cx="4572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aseline="-25000"/>
          </a:p>
        </p:txBody>
      </p:sp>
      <p:sp>
        <p:nvSpPr>
          <p:cNvPr id="112" name="직사각형 111"/>
          <p:cNvSpPr/>
          <p:nvPr/>
        </p:nvSpPr>
        <p:spPr>
          <a:xfrm>
            <a:off x="9829800" y="2198521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aseline="-25000"/>
          </a:p>
        </p:txBody>
      </p:sp>
      <p:sp>
        <p:nvSpPr>
          <p:cNvPr id="113" name="직사각형 112"/>
          <p:cNvSpPr/>
          <p:nvPr/>
        </p:nvSpPr>
        <p:spPr>
          <a:xfrm>
            <a:off x="9829800" y="29718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aseline="-25000"/>
          </a:p>
        </p:txBody>
      </p:sp>
      <p:sp>
        <p:nvSpPr>
          <p:cNvPr id="114" name="직사각형 113"/>
          <p:cNvSpPr/>
          <p:nvPr/>
        </p:nvSpPr>
        <p:spPr>
          <a:xfrm>
            <a:off x="9829800" y="3886200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aseline="-25000"/>
          </a:p>
        </p:txBody>
      </p:sp>
      <p:cxnSp>
        <p:nvCxnSpPr>
          <p:cNvPr id="115" name="직선 화살표 연결선 114"/>
          <p:cNvCxnSpPr/>
          <p:nvPr/>
        </p:nvCxnSpPr>
        <p:spPr>
          <a:xfrm flipV="1">
            <a:off x="10058400" y="34290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 flipV="1">
            <a:off x="10058400" y="174132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 flipV="1">
            <a:off x="10058400" y="2654030"/>
            <a:ext cx="0" cy="317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0251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48</a:t>
            </a:fld>
            <a:endParaRPr lang="en-US" altLang="ko-KR"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6D706887-4CC2-4220-A2E4-FB29569D37AB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305800" cy="10111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altLang="ko-KR" sz="32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RNN </a:t>
            </a:r>
            <a:r>
              <a:rPr lang="en-US" altLang="ko-KR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Sequence prediction with RNN</a:t>
            </a:r>
          </a:p>
          <a:p>
            <a:pPr marL="12700" latinLnBrk="0">
              <a:spcBef>
                <a:spcPts val="105"/>
              </a:spcBef>
            </a:pP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id="{19152F6C-EBAE-4984-89DC-377F137938F0}"/>
              </a:ext>
            </a:extLst>
          </p:cNvPr>
          <p:cNvSpPr txBox="1"/>
          <p:nvPr/>
        </p:nvSpPr>
        <p:spPr>
          <a:xfrm>
            <a:off x="410221" y="1214914"/>
            <a:ext cx="7998459" cy="88201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Sentiment</a:t>
            </a:r>
            <a:r>
              <a:rPr sz="2800" spc="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classification:</a:t>
            </a:r>
            <a:r>
              <a:rPr sz="2800" spc="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70C0"/>
                </a:solidFill>
                <a:latin typeface="Calibri"/>
                <a:cs typeface="Calibri"/>
              </a:rPr>
              <a:t>Positive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or</a:t>
            </a:r>
            <a:r>
              <a:rPr sz="2800" spc="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Negative</a:t>
            </a:r>
            <a:r>
              <a:rPr sz="2800" spc="-20" dirty="0">
                <a:solidFill>
                  <a:schemeClr val="bg1"/>
                </a:solidFill>
                <a:latin typeface="Calibri"/>
                <a:cs typeface="Calibri"/>
              </a:rPr>
              <a:t>?</a:t>
            </a:r>
            <a:endParaRPr sz="2800">
              <a:solidFill>
                <a:schemeClr val="bg1"/>
              </a:solidFill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20" dirty="0">
                <a:solidFill>
                  <a:schemeClr val="bg1"/>
                </a:solidFill>
                <a:latin typeface="Calibri"/>
                <a:cs typeface="Calibri"/>
              </a:rPr>
              <a:t>“This</a:t>
            </a:r>
            <a:r>
              <a:rPr sz="2400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movie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as</a:t>
            </a:r>
            <a:r>
              <a:rPr sz="2400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impressive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 as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 preschool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Christmas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play”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19152F6C-EBAE-4984-89DC-377F137938F0}"/>
              </a:ext>
            </a:extLst>
          </p:cNvPr>
          <p:cNvSpPr txBox="1"/>
          <p:nvPr/>
        </p:nvSpPr>
        <p:spPr>
          <a:xfrm>
            <a:off x="1217088" y="2188262"/>
            <a:ext cx="494489" cy="416781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70"/>
              </a:spcBef>
              <a:tabLst>
                <a:tab pos="241300" algn="l"/>
              </a:tabLst>
            </a:pPr>
            <a:r>
              <a:rPr lang="en-US" sz="2400" smtClean="0">
                <a:solidFill>
                  <a:schemeClr val="bg1"/>
                </a:solidFill>
                <a:latin typeface="Calibri"/>
                <a:cs typeface="Calibri"/>
              </a:rPr>
              <a:t>1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4" name="object 3">
            <a:extLst>
              <a:ext uri="{FF2B5EF4-FFF2-40B4-BE49-F238E27FC236}">
                <a16:creationId xmlns:a16="http://schemas.microsoft.com/office/drawing/2014/main" id="{19152F6C-EBAE-4984-89DC-377F137938F0}"/>
              </a:ext>
            </a:extLst>
          </p:cNvPr>
          <p:cNvSpPr txBox="1"/>
          <p:nvPr/>
        </p:nvSpPr>
        <p:spPr>
          <a:xfrm>
            <a:off x="1917686" y="2188262"/>
            <a:ext cx="494489" cy="416781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70"/>
              </a:spcBef>
              <a:tabLst>
                <a:tab pos="241300" algn="l"/>
              </a:tabLst>
            </a:pPr>
            <a:r>
              <a:rPr lang="en-US" sz="2400" smtClean="0">
                <a:solidFill>
                  <a:schemeClr val="bg1"/>
                </a:solidFill>
                <a:latin typeface="Calibri"/>
                <a:cs typeface="Calibri"/>
              </a:rPr>
              <a:t>2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5" name="object 3">
            <a:extLst>
              <a:ext uri="{FF2B5EF4-FFF2-40B4-BE49-F238E27FC236}">
                <a16:creationId xmlns:a16="http://schemas.microsoft.com/office/drawing/2014/main" id="{19152F6C-EBAE-4984-89DC-377F137938F0}"/>
              </a:ext>
            </a:extLst>
          </p:cNvPr>
          <p:cNvSpPr txBox="1"/>
          <p:nvPr/>
        </p:nvSpPr>
        <p:spPr>
          <a:xfrm>
            <a:off x="2484123" y="2188262"/>
            <a:ext cx="494489" cy="416781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70"/>
              </a:spcBef>
              <a:tabLst>
                <a:tab pos="241300" algn="l"/>
              </a:tabLst>
            </a:pPr>
            <a:r>
              <a:rPr lang="en-US" sz="2400" smtClean="0">
                <a:solidFill>
                  <a:schemeClr val="bg1"/>
                </a:solidFill>
                <a:latin typeface="Calibri"/>
                <a:cs typeface="Calibri"/>
              </a:rPr>
              <a:t>3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19152F6C-EBAE-4984-89DC-377F137938F0}"/>
              </a:ext>
            </a:extLst>
          </p:cNvPr>
          <p:cNvSpPr txBox="1"/>
          <p:nvPr/>
        </p:nvSpPr>
        <p:spPr>
          <a:xfrm>
            <a:off x="2812053" y="2188262"/>
            <a:ext cx="494489" cy="416781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70"/>
              </a:spcBef>
              <a:tabLst>
                <a:tab pos="241300" algn="l"/>
              </a:tabLst>
            </a:pPr>
            <a:r>
              <a:rPr lang="en-US" sz="2400">
                <a:solidFill>
                  <a:schemeClr val="bg1"/>
                </a:solidFill>
                <a:latin typeface="Calibri"/>
                <a:cs typeface="Calibri"/>
              </a:rPr>
              <a:t>4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7" name="object 3">
            <a:extLst>
              <a:ext uri="{FF2B5EF4-FFF2-40B4-BE49-F238E27FC236}">
                <a16:creationId xmlns:a16="http://schemas.microsoft.com/office/drawing/2014/main" id="{19152F6C-EBAE-4984-89DC-377F137938F0}"/>
              </a:ext>
            </a:extLst>
          </p:cNvPr>
          <p:cNvSpPr txBox="1"/>
          <p:nvPr/>
        </p:nvSpPr>
        <p:spPr>
          <a:xfrm>
            <a:off x="3598375" y="2188262"/>
            <a:ext cx="494489" cy="416781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70"/>
              </a:spcBef>
              <a:tabLst>
                <a:tab pos="241300" algn="l"/>
              </a:tabLst>
            </a:pPr>
            <a:r>
              <a:rPr lang="en-US" sz="2400" smtClean="0">
                <a:solidFill>
                  <a:schemeClr val="bg1"/>
                </a:solidFill>
                <a:latin typeface="Calibri"/>
                <a:cs typeface="Calibri"/>
              </a:rPr>
              <a:t>5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19152F6C-EBAE-4984-89DC-377F137938F0}"/>
              </a:ext>
            </a:extLst>
          </p:cNvPr>
          <p:cNvSpPr txBox="1"/>
          <p:nvPr/>
        </p:nvSpPr>
        <p:spPr>
          <a:xfrm>
            <a:off x="4454818" y="2188262"/>
            <a:ext cx="494489" cy="416781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70"/>
              </a:spcBef>
              <a:tabLst>
                <a:tab pos="241300" algn="l"/>
              </a:tabLst>
            </a:pPr>
            <a:r>
              <a:rPr lang="en-US" sz="2400" smtClean="0">
                <a:solidFill>
                  <a:schemeClr val="bg1"/>
                </a:solidFill>
                <a:latin typeface="Calibri"/>
                <a:cs typeface="Calibri"/>
              </a:rPr>
              <a:t>6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9" name="object 3">
            <a:extLst>
              <a:ext uri="{FF2B5EF4-FFF2-40B4-BE49-F238E27FC236}">
                <a16:creationId xmlns:a16="http://schemas.microsoft.com/office/drawing/2014/main" id="{19152F6C-EBAE-4984-89DC-377F137938F0}"/>
              </a:ext>
            </a:extLst>
          </p:cNvPr>
          <p:cNvSpPr txBox="1"/>
          <p:nvPr/>
        </p:nvSpPr>
        <p:spPr>
          <a:xfrm>
            <a:off x="4758585" y="2188262"/>
            <a:ext cx="494489" cy="416781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70"/>
              </a:spcBef>
              <a:tabLst>
                <a:tab pos="241300" algn="l"/>
              </a:tabLst>
            </a:pPr>
            <a:r>
              <a:rPr lang="en-US" sz="2400" smtClean="0">
                <a:solidFill>
                  <a:schemeClr val="bg1"/>
                </a:solidFill>
                <a:latin typeface="Calibri"/>
                <a:cs typeface="Calibri"/>
              </a:rPr>
              <a:t>7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19152F6C-EBAE-4984-89DC-377F137938F0}"/>
              </a:ext>
            </a:extLst>
          </p:cNvPr>
          <p:cNvSpPr txBox="1"/>
          <p:nvPr/>
        </p:nvSpPr>
        <p:spPr>
          <a:xfrm>
            <a:off x="5423422" y="2188262"/>
            <a:ext cx="494489" cy="416781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70"/>
              </a:spcBef>
              <a:tabLst>
                <a:tab pos="241300" algn="l"/>
              </a:tabLst>
            </a:pPr>
            <a:r>
              <a:rPr lang="en-US" sz="2400" smtClean="0">
                <a:solidFill>
                  <a:schemeClr val="bg1"/>
                </a:solidFill>
                <a:latin typeface="Calibri"/>
                <a:cs typeface="Calibri"/>
              </a:rPr>
              <a:t>8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19152F6C-EBAE-4984-89DC-377F137938F0}"/>
              </a:ext>
            </a:extLst>
          </p:cNvPr>
          <p:cNvSpPr txBox="1"/>
          <p:nvPr/>
        </p:nvSpPr>
        <p:spPr>
          <a:xfrm>
            <a:off x="6553200" y="2188262"/>
            <a:ext cx="494489" cy="416781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70"/>
              </a:spcBef>
              <a:tabLst>
                <a:tab pos="241300" algn="l"/>
              </a:tabLst>
            </a:pPr>
            <a:r>
              <a:rPr lang="en-US" sz="2400" smtClean="0">
                <a:solidFill>
                  <a:schemeClr val="bg1"/>
                </a:solidFill>
                <a:latin typeface="Calibri"/>
                <a:cs typeface="Calibri"/>
              </a:rPr>
              <a:t>9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2" name="object 3">
            <a:extLst>
              <a:ext uri="{FF2B5EF4-FFF2-40B4-BE49-F238E27FC236}">
                <a16:creationId xmlns:a16="http://schemas.microsoft.com/office/drawing/2014/main" id="{19152F6C-EBAE-4984-89DC-377F137938F0}"/>
              </a:ext>
            </a:extLst>
          </p:cNvPr>
          <p:cNvSpPr txBox="1"/>
          <p:nvPr/>
        </p:nvSpPr>
        <p:spPr>
          <a:xfrm>
            <a:off x="7752121" y="2188262"/>
            <a:ext cx="494489" cy="416781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70"/>
              </a:spcBef>
              <a:tabLst>
                <a:tab pos="241300" algn="l"/>
              </a:tabLst>
            </a:pPr>
            <a:r>
              <a:rPr lang="en-US" sz="2400" smtClean="0">
                <a:solidFill>
                  <a:schemeClr val="bg1"/>
                </a:solidFill>
                <a:latin typeface="Calibri"/>
                <a:cs typeface="Calibri"/>
              </a:rPr>
              <a:t>10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609600" y="2406275"/>
            <a:ext cx="39799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1876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49</a:t>
            </a:fld>
            <a:endParaRPr lang="en-US" altLang="ko-KR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BDA103AD-7B84-46B7-8B59-589E7176C1D2}"/>
              </a:ext>
            </a:extLst>
          </p:cNvPr>
          <p:cNvSpPr txBox="1"/>
          <p:nvPr/>
        </p:nvSpPr>
        <p:spPr>
          <a:xfrm>
            <a:off x="2731368" y="3357562"/>
            <a:ext cx="276999" cy="1905000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vert" wrap="square" lIns="0" tIns="40640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solidFill>
                  <a:schemeClr val="bg1"/>
                </a:solidFill>
                <a:latin typeface="Calibri"/>
                <a:cs typeface="Calibri"/>
              </a:rPr>
              <a:t>Hidden</a:t>
            </a:r>
            <a:r>
              <a:rPr sz="1800" spc="-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chemeClr val="bg1"/>
                </a:solidFill>
                <a:latin typeface="Calibri"/>
                <a:cs typeface="Calibri"/>
              </a:rPr>
              <a:t>Layer</a:t>
            </a:r>
            <a:r>
              <a:rPr sz="18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1800" spc="-7" baseline="-13888" dirty="0">
                <a:solidFill>
                  <a:schemeClr val="bg1"/>
                </a:solidFill>
                <a:latin typeface="Calibri"/>
                <a:cs typeface="Calibri"/>
              </a:rPr>
              <a:t>1</a:t>
            </a:r>
            <a:endParaRPr sz="1800" baseline="-13888">
              <a:solidFill>
                <a:schemeClr val="bg1"/>
              </a:solidFill>
              <a:latin typeface="Calibri"/>
              <a:cs typeface="Calibri"/>
            </a:endParaRPr>
          </a:p>
        </p:txBody>
      </p:sp>
      <p:grpSp>
        <p:nvGrpSpPr>
          <p:cNvPr id="12" name="object 5">
            <a:extLst>
              <a:ext uri="{FF2B5EF4-FFF2-40B4-BE49-F238E27FC236}">
                <a16:creationId xmlns:a16="http://schemas.microsoft.com/office/drawing/2014/main" id="{3CDC37DE-3F42-4288-959E-E6DC71AB6D45}"/>
              </a:ext>
            </a:extLst>
          </p:cNvPr>
          <p:cNvGrpSpPr/>
          <p:nvPr/>
        </p:nvGrpSpPr>
        <p:grpSpPr>
          <a:xfrm>
            <a:off x="2544817" y="5332412"/>
            <a:ext cx="546100" cy="393700"/>
            <a:chOff x="2544817" y="5332412"/>
            <a:chExt cx="546100" cy="393700"/>
          </a:xfrm>
          <a:solidFill>
            <a:schemeClr val="bg1"/>
          </a:solidFill>
        </p:grpSpPr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FDCE7D69-E013-46D6-AF92-85ED6DB4367B}"/>
                </a:ext>
              </a:extLst>
            </p:cNvPr>
            <p:cNvSpPr/>
            <p:nvPr/>
          </p:nvSpPr>
          <p:spPr>
            <a:xfrm>
              <a:off x="2551167" y="5338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266700" y="0"/>
                  </a:moveTo>
                  <a:lnTo>
                    <a:pt x="0" y="190500"/>
                  </a:lnTo>
                  <a:lnTo>
                    <a:pt x="133350" y="190500"/>
                  </a:lnTo>
                  <a:lnTo>
                    <a:pt x="133350" y="381000"/>
                  </a:lnTo>
                  <a:lnTo>
                    <a:pt x="400050" y="381000"/>
                  </a:lnTo>
                  <a:lnTo>
                    <a:pt x="400050" y="190500"/>
                  </a:lnTo>
                  <a:lnTo>
                    <a:pt x="533400" y="190500"/>
                  </a:lnTo>
                  <a:lnTo>
                    <a:pt x="26670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4" name="object 7">
              <a:extLst>
                <a:ext uri="{FF2B5EF4-FFF2-40B4-BE49-F238E27FC236}">
                  <a16:creationId xmlns:a16="http://schemas.microsoft.com/office/drawing/2014/main" id="{E31A7867-5043-438B-A9CC-50E50C5D1C6E}"/>
                </a:ext>
              </a:extLst>
            </p:cNvPr>
            <p:cNvSpPr/>
            <p:nvPr/>
          </p:nvSpPr>
          <p:spPr>
            <a:xfrm>
              <a:off x="2551167" y="5338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533400" y="190500"/>
                  </a:moveTo>
                  <a:lnTo>
                    <a:pt x="400050" y="190500"/>
                  </a:lnTo>
                  <a:lnTo>
                    <a:pt x="400050" y="381000"/>
                  </a:lnTo>
                  <a:lnTo>
                    <a:pt x="133350" y="381000"/>
                  </a:lnTo>
                  <a:lnTo>
                    <a:pt x="133350" y="190500"/>
                  </a:lnTo>
                  <a:lnTo>
                    <a:pt x="0" y="190500"/>
                  </a:lnTo>
                  <a:lnTo>
                    <a:pt x="266700" y="0"/>
                  </a:lnTo>
                  <a:lnTo>
                    <a:pt x="533400" y="1905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5" name="object 8">
            <a:extLst>
              <a:ext uri="{FF2B5EF4-FFF2-40B4-BE49-F238E27FC236}">
                <a16:creationId xmlns:a16="http://schemas.microsoft.com/office/drawing/2014/main" id="{AAF5AF42-004B-4A24-8207-52D7369B6B1E}"/>
              </a:ext>
            </a:extLst>
          </p:cNvPr>
          <p:cNvSpPr txBox="1"/>
          <p:nvPr/>
        </p:nvSpPr>
        <p:spPr>
          <a:xfrm>
            <a:off x="3154575" y="4086859"/>
            <a:ext cx="1604010" cy="2693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120"/>
              </a:lnSpc>
              <a:spcBef>
                <a:spcPts val="100"/>
              </a:spcBef>
            </a:pPr>
            <a:r>
              <a:rPr sz="2400" b="1" spc="-5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2400" spc="-7" baseline="-17361" dirty="0">
                <a:solidFill>
                  <a:schemeClr val="bg1"/>
                </a:solidFill>
                <a:latin typeface="Calibri"/>
                <a:cs typeface="Calibri"/>
              </a:rPr>
              <a:t>1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=</a:t>
            </a:r>
            <a:r>
              <a:rPr sz="24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ambria Math"/>
                <a:cs typeface="Cambria Math"/>
              </a:rPr>
              <a:t>𝝈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(</a:t>
            </a:r>
            <a:r>
              <a:rPr sz="2400" b="1" spc="-5" dirty="0">
                <a:solidFill>
                  <a:schemeClr val="bg1"/>
                </a:solidFill>
                <a:latin typeface="Calibri"/>
                <a:cs typeface="Calibri"/>
              </a:rPr>
              <a:t>W</a:t>
            </a:r>
            <a:r>
              <a:rPr sz="2400" spc="-7" baseline="-17361" dirty="0">
                <a:solidFill>
                  <a:schemeClr val="bg1"/>
                </a:solidFill>
                <a:latin typeface="Calibri"/>
                <a:cs typeface="Calibri"/>
              </a:rPr>
              <a:t>i</a:t>
            </a:r>
            <a:r>
              <a:rPr sz="2400" spc="562" baseline="-1736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chemeClr val="bg1"/>
                </a:solidFill>
                <a:latin typeface="Calibri"/>
                <a:cs typeface="Calibri"/>
              </a:rPr>
              <a:t>x</a:t>
            </a:r>
            <a:r>
              <a:rPr sz="2400" spc="-7" baseline="-17361" dirty="0">
                <a:solidFill>
                  <a:schemeClr val="bg1"/>
                </a:solidFill>
                <a:latin typeface="Calibri"/>
                <a:cs typeface="Calibri"/>
              </a:rPr>
              <a:t>1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)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  <a:p>
            <a:pPr marR="365125" algn="r">
              <a:lnSpc>
                <a:spcPts val="905"/>
              </a:lnSpc>
            </a:pPr>
            <a:r>
              <a:rPr sz="1600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endParaRPr sz="16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95DF8311-FEA9-474D-8524-D56543BDBB26}"/>
              </a:ext>
            </a:extLst>
          </p:cNvPr>
          <p:cNvSpPr txBox="1"/>
          <p:nvPr/>
        </p:nvSpPr>
        <p:spPr>
          <a:xfrm>
            <a:off x="4702063" y="5790691"/>
            <a:ext cx="5927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chemeClr val="bg1"/>
                </a:solidFill>
                <a:latin typeface="Calibri"/>
                <a:cs typeface="Calibri"/>
              </a:rPr>
              <a:t>x</a:t>
            </a:r>
            <a:r>
              <a:rPr sz="2400" spc="-7" baseline="-17361" dirty="0">
                <a:solidFill>
                  <a:schemeClr val="bg1"/>
                </a:solidFill>
                <a:latin typeface="Calibri"/>
                <a:cs typeface="Calibri"/>
              </a:rPr>
              <a:t>1</a:t>
            </a:r>
            <a:r>
              <a:rPr sz="2400" spc="254" baseline="-1736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(a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 vector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with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1M</a:t>
            </a:r>
            <a:r>
              <a:rPr sz="2400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elements.</a:t>
            </a:r>
            <a:r>
              <a:rPr sz="2400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Only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“this”</a:t>
            </a:r>
            <a:r>
              <a:rPr sz="2400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is</a:t>
            </a:r>
            <a:r>
              <a:rPr sz="2400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1.)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2E8C4683-728A-4D76-BCA7-5C276070656B}"/>
              </a:ext>
            </a:extLst>
          </p:cNvPr>
          <p:cNvSpPr/>
          <p:nvPr/>
        </p:nvSpPr>
        <p:spPr>
          <a:xfrm>
            <a:off x="1217088" y="5850754"/>
            <a:ext cx="3274060" cy="381000"/>
          </a:xfrm>
          <a:custGeom>
            <a:avLst/>
            <a:gdLst/>
            <a:ahLst/>
            <a:cxnLst/>
            <a:rect l="l" t="t" r="r" b="b"/>
            <a:pathLst>
              <a:path w="3274060" h="381000">
                <a:moveTo>
                  <a:pt x="0" y="0"/>
                </a:moveTo>
                <a:lnTo>
                  <a:pt x="3273552" y="0"/>
                </a:lnTo>
                <a:lnTo>
                  <a:pt x="3273552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B9D0C836-B945-4829-9C01-C8DAD636EC06}"/>
              </a:ext>
            </a:extLst>
          </p:cNvPr>
          <p:cNvSpPr txBox="1"/>
          <p:nvPr/>
        </p:nvSpPr>
        <p:spPr>
          <a:xfrm>
            <a:off x="1410033" y="5879083"/>
            <a:ext cx="2888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0,</a:t>
            </a:r>
            <a:r>
              <a:rPr sz="1800" spc="-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0,</a:t>
            </a:r>
            <a:r>
              <a:rPr sz="1800" spc="-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0, 1,</a:t>
            </a:r>
            <a:r>
              <a:rPr sz="1800" spc="-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0,</a:t>
            </a:r>
            <a:r>
              <a:rPr sz="1800" spc="-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0, 0,</a:t>
            </a:r>
            <a:r>
              <a:rPr sz="1800" spc="-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0,</a:t>
            </a:r>
            <a:r>
              <a:rPr sz="1800" spc="-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0, 0,</a:t>
            </a:r>
            <a:r>
              <a:rPr sz="1800" spc="-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0, 0,</a:t>
            </a:r>
            <a:r>
              <a:rPr sz="1800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…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BA0D76DF-A805-4722-8099-9177F67FEAF4}"/>
              </a:ext>
            </a:extLst>
          </p:cNvPr>
          <p:cNvSpPr/>
          <p:nvPr/>
        </p:nvSpPr>
        <p:spPr>
          <a:xfrm>
            <a:off x="1940777" y="5387163"/>
            <a:ext cx="224154" cy="528320"/>
          </a:xfrm>
          <a:custGeom>
            <a:avLst/>
            <a:gdLst/>
            <a:ahLst/>
            <a:cxnLst/>
            <a:rect l="l" t="t" r="r" b="b"/>
            <a:pathLst>
              <a:path w="224155" h="528320">
                <a:moveTo>
                  <a:pt x="170470" y="453221"/>
                </a:moveTo>
                <a:lnTo>
                  <a:pt x="143802" y="463484"/>
                </a:lnTo>
                <a:lnTo>
                  <a:pt x="214594" y="528094"/>
                </a:lnTo>
                <a:lnTo>
                  <a:pt x="220537" y="466555"/>
                </a:lnTo>
                <a:lnTo>
                  <a:pt x="175601" y="466555"/>
                </a:lnTo>
                <a:lnTo>
                  <a:pt x="170470" y="453221"/>
                </a:lnTo>
                <a:close/>
              </a:path>
              <a:path w="224155" h="528320">
                <a:moveTo>
                  <a:pt x="197138" y="442957"/>
                </a:moveTo>
                <a:lnTo>
                  <a:pt x="170470" y="453221"/>
                </a:lnTo>
                <a:lnTo>
                  <a:pt x="175601" y="466555"/>
                </a:lnTo>
                <a:lnTo>
                  <a:pt x="202270" y="456292"/>
                </a:lnTo>
                <a:lnTo>
                  <a:pt x="197138" y="442957"/>
                </a:lnTo>
                <a:close/>
              </a:path>
              <a:path w="224155" h="528320">
                <a:moveTo>
                  <a:pt x="223807" y="432694"/>
                </a:moveTo>
                <a:lnTo>
                  <a:pt x="197138" y="442957"/>
                </a:lnTo>
                <a:lnTo>
                  <a:pt x="202270" y="456292"/>
                </a:lnTo>
                <a:lnTo>
                  <a:pt x="175601" y="466555"/>
                </a:lnTo>
                <a:lnTo>
                  <a:pt x="220537" y="466555"/>
                </a:lnTo>
                <a:lnTo>
                  <a:pt x="223807" y="432694"/>
                </a:lnTo>
                <a:close/>
              </a:path>
              <a:path w="224155" h="528320">
                <a:moveTo>
                  <a:pt x="26667" y="0"/>
                </a:moveTo>
                <a:lnTo>
                  <a:pt x="0" y="10262"/>
                </a:lnTo>
                <a:lnTo>
                  <a:pt x="170470" y="453221"/>
                </a:lnTo>
                <a:lnTo>
                  <a:pt x="197138" y="442957"/>
                </a:lnTo>
                <a:lnTo>
                  <a:pt x="26667" y="0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C6FFDF69-340F-4B52-BFCE-90F766DBB0A9}"/>
              </a:ext>
            </a:extLst>
          </p:cNvPr>
          <p:cNvSpPr txBox="1"/>
          <p:nvPr/>
        </p:nvSpPr>
        <p:spPr>
          <a:xfrm>
            <a:off x="1620635" y="5043932"/>
            <a:ext cx="364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1800" spc="5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1800" spc="-5" dirty="0">
                <a:solidFill>
                  <a:schemeClr val="bg1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s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6D706887-4CC2-4220-A2E4-FB29569D37AB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305800" cy="10111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altLang="ko-KR" sz="32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RNN </a:t>
            </a:r>
            <a:r>
              <a:rPr lang="en-US" altLang="ko-KR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Sequence prediction with RNN</a:t>
            </a:r>
          </a:p>
          <a:p>
            <a:pPr marL="12700" latinLnBrk="0">
              <a:spcBef>
                <a:spcPts val="105"/>
              </a:spcBef>
            </a:pP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id="{19152F6C-EBAE-4984-89DC-377F137938F0}"/>
              </a:ext>
            </a:extLst>
          </p:cNvPr>
          <p:cNvSpPr txBox="1"/>
          <p:nvPr/>
        </p:nvSpPr>
        <p:spPr>
          <a:xfrm>
            <a:off x="410221" y="1214914"/>
            <a:ext cx="7998459" cy="88201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Sentiment</a:t>
            </a:r>
            <a:r>
              <a:rPr sz="2800" spc="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classification:</a:t>
            </a:r>
            <a:r>
              <a:rPr sz="2800" spc="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70C0"/>
                </a:solidFill>
                <a:latin typeface="Calibri"/>
                <a:cs typeface="Calibri"/>
              </a:rPr>
              <a:t>Positive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or</a:t>
            </a:r>
            <a:r>
              <a:rPr sz="2800" spc="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Negative</a:t>
            </a:r>
            <a:r>
              <a:rPr sz="2800" spc="-20" dirty="0">
                <a:solidFill>
                  <a:schemeClr val="bg1"/>
                </a:solidFill>
                <a:latin typeface="Calibri"/>
                <a:cs typeface="Calibri"/>
              </a:rPr>
              <a:t>?</a:t>
            </a:r>
            <a:endParaRPr sz="2800">
              <a:solidFill>
                <a:schemeClr val="bg1"/>
              </a:solidFill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20" dirty="0">
                <a:solidFill>
                  <a:schemeClr val="bg1"/>
                </a:solidFill>
                <a:latin typeface="Calibri"/>
                <a:cs typeface="Calibri"/>
              </a:rPr>
              <a:t>“This</a:t>
            </a:r>
            <a:r>
              <a:rPr sz="2400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movie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as</a:t>
            </a:r>
            <a:r>
              <a:rPr sz="2400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impressive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 as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 preschool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Christmas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play”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19152F6C-EBAE-4984-89DC-377F137938F0}"/>
              </a:ext>
            </a:extLst>
          </p:cNvPr>
          <p:cNvSpPr txBox="1"/>
          <p:nvPr/>
        </p:nvSpPr>
        <p:spPr>
          <a:xfrm>
            <a:off x="1217088" y="2188262"/>
            <a:ext cx="494489" cy="416781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70"/>
              </a:spcBef>
              <a:tabLst>
                <a:tab pos="241300" algn="l"/>
              </a:tabLst>
            </a:pPr>
            <a:r>
              <a:rPr lang="en-US" sz="2400" smtClean="0">
                <a:solidFill>
                  <a:schemeClr val="bg1"/>
                </a:solidFill>
                <a:latin typeface="Calibri"/>
                <a:cs typeface="Calibri"/>
              </a:rPr>
              <a:t>1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4" name="object 3">
            <a:extLst>
              <a:ext uri="{FF2B5EF4-FFF2-40B4-BE49-F238E27FC236}">
                <a16:creationId xmlns:a16="http://schemas.microsoft.com/office/drawing/2014/main" id="{19152F6C-EBAE-4984-89DC-377F137938F0}"/>
              </a:ext>
            </a:extLst>
          </p:cNvPr>
          <p:cNvSpPr txBox="1"/>
          <p:nvPr/>
        </p:nvSpPr>
        <p:spPr>
          <a:xfrm>
            <a:off x="1917686" y="2188262"/>
            <a:ext cx="494489" cy="416781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70"/>
              </a:spcBef>
              <a:tabLst>
                <a:tab pos="241300" algn="l"/>
              </a:tabLst>
            </a:pPr>
            <a:r>
              <a:rPr lang="en-US" sz="2400" smtClean="0">
                <a:solidFill>
                  <a:schemeClr val="bg1"/>
                </a:solidFill>
                <a:latin typeface="Calibri"/>
                <a:cs typeface="Calibri"/>
              </a:rPr>
              <a:t>2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5" name="object 3">
            <a:extLst>
              <a:ext uri="{FF2B5EF4-FFF2-40B4-BE49-F238E27FC236}">
                <a16:creationId xmlns:a16="http://schemas.microsoft.com/office/drawing/2014/main" id="{19152F6C-EBAE-4984-89DC-377F137938F0}"/>
              </a:ext>
            </a:extLst>
          </p:cNvPr>
          <p:cNvSpPr txBox="1"/>
          <p:nvPr/>
        </p:nvSpPr>
        <p:spPr>
          <a:xfrm>
            <a:off x="2484123" y="2188262"/>
            <a:ext cx="494489" cy="416781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70"/>
              </a:spcBef>
              <a:tabLst>
                <a:tab pos="241300" algn="l"/>
              </a:tabLst>
            </a:pPr>
            <a:r>
              <a:rPr lang="en-US" sz="2400" smtClean="0">
                <a:solidFill>
                  <a:schemeClr val="bg1"/>
                </a:solidFill>
                <a:latin typeface="Calibri"/>
                <a:cs typeface="Calibri"/>
              </a:rPr>
              <a:t>3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19152F6C-EBAE-4984-89DC-377F137938F0}"/>
              </a:ext>
            </a:extLst>
          </p:cNvPr>
          <p:cNvSpPr txBox="1"/>
          <p:nvPr/>
        </p:nvSpPr>
        <p:spPr>
          <a:xfrm>
            <a:off x="2812053" y="2188262"/>
            <a:ext cx="494489" cy="416781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70"/>
              </a:spcBef>
              <a:tabLst>
                <a:tab pos="241300" algn="l"/>
              </a:tabLst>
            </a:pPr>
            <a:r>
              <a:rPr lang="en-US" sz="2400">
                <a:solidFill>
                  <a:schemeClr val="bg1"/>
                </a:solidFill>
                <a:latin typeface="Calibri"/>
                <a:cs typeface="Calibri"/>
              </a:rPr>
              <a:t>4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7" name="object 3">
            <a:extLst>
              <a:ext uri="{FF2B5EF4-FFF2-40B4-BE49-F238E27FC236}">
                <a16:creationId xmlns:a16="http://schemas.microsoft.com/office/drawing/2014/main" id="{19152F6C-EBAE-4984-89DC-377F137938F0}"/>
              </a:ext>
            </a:extLst>
          </p:cNvPr>
          <p:cNvSpPr txBox="1"/>
          <p:nvPr/>
        </p:nvSpPr>
        <p:spPr>
          <a:xfrm>
            <a:off x="3598375" y="2188262"/>
            <a:ext cx="494489" cy="416781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70"/>
              </a:spcBef>
              <a:tabLst>
                <a:tab pos="241300" algn="l"/>
              </a:tabLst>
            </a:pPr>
            <a:r>
              <a:rPr lang="en-US" sz="2400" smtClean="0">
                <a:solidFill>
                  <a:schemeClr val="bg1"/>
                </a:solidFill>
                <a:latin typeface="Calibri"/>
                <a:cs typeface="Calibri"/>
              </a:rPr>
              <a:t>5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19152F6C-EBAE-4984-89DC-377F137938F0}"/>
              </a:ext>
            </a:extLst>
          </p:cNvPr>
          <p:cNvSpPr txBox="1"/>
          <p:nvPr/>
        </p:nvSpPr>
        <p:spPr>
          <a:xfrm>
            <a:off x="4454818" y="2188262"/>
            <a:ext cx="494489" cy="416781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70"/>
              </a:spcBef>
              <a:tabLst>
                <a:tab pos="241300" algn="l"/>
              </a:tabLst>
            </a:pPr>
            <a:r>
              <a:rPr lang="en-US" sz="2400" smtClean="0">
                <a:solidFill>
                  <a:schemeClr val="bg1"/>
                </a:solidFill>
                <a:latin typeface="Calibri"/>
                <a:cs typeface="Calibri"/>
              </a:rPr>
              <a:t>6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9" name="object 3">
            <a:extLst>
              <a:ext uri="{FF2B5EF4-FFF2-40B4-BE49-F238E27FC236}">
                <a16:creationId xmlns:a16="http://schemas.microsoft.com/office/drawing/2014/main" id="{19152F6C-EBAE-4984-89DC-377F137938F0}"/>
              </a:ext>
            </a:extLst>
          </p:cNvPr>
          <p:cNvSpPr txBox="1"/>
          <p:nvPr/>
        </p:nvSpPr>
        <p:spPr>
          <a:xfrm>
            <a:off x="4758585" y="2188262"/>
            <a:ext cx="494489" cy="416781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70"/>
              </a:spcBef>
              <a:tabLst>
                <a:tab pos="241300" algn="l"/>
              </a:tabLst>
            </a:pPr>
            <a:r>
              <a:rPr lang="en-US" sz="2400" smtClean="0">
                <a:solidFill>
                  <a:schemeClr val="bg1"/>
                </a:solidFill>
                <a:latin typeface="Calibri"/>
                <a:cs typeface="Calibri"/>
              </a:rPr>
              <a:t>7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19152F6C-EBAE-4984-89DC-377F137938F0}"/>
              </a:ext>
            </a:extLst>
          </p:cNvPr>
          <p:cNvSpPr txBox="1"/>
          <p:nvPr/>
        </p:nvSpPr>
        <p:spPr>
          <a:xfrm>
            <a:off x="5423422" y="2188262"/>
            <a:ext cx="494489" cy="416781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70"/>
              </a:spcBef>
              <a:tabLst>
                <a:tab pos="241300" algn="l"/>
              </a:tabLst>
            </a:pPr>
            <a:r>
              <a:rPr lang="en-US" sz="2400" smtClean="0">
                <a:solidFill>
                  <a:schemeClr val="bg1"/>
                </a:solidFill>
                <a:latin typeface="Calibri"/>
                <a:cs typeface="Calibri"/>
              </a:rPr>
              <a:t>8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19152F6C-EBAE-4984-89DC-377F137938F0}"/>
              </a:ext>
            </a:extLst>
          </p:cNvPr>
          <p:cNvSpPr txBox="1"/>
          <p:nvPr/>
        </p:nvSpPr>
        <p:spPr>
          <a:xfrm>
            <a:off x="6553200" y="2188262"/>
            <a:ext cx="494489" cy="416781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70"/>
              </a:spcBef>
              <a:tabLst>
                <a:tab pos="241300" algn="l"/>
              </a:tabLst>
            </a:pPr>
            <a:r>
              <a:rPr lang="en-US" sz="2400" smtClean="0">
                <a:solidFill>
                  <a:schemeClr val="bg1"/>
                </a:solidFill>
                <a:latin typeface="Calibri"/>
                <a:cs typeface="Calibri"/>
              </a:rPr>
              <a:t>9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2" name="object 3">
            <a:extLst>
              <a:ext uri="{FF2B5EF4-FFF2-40B4-BE49-F238E27FC236}">
                <a16:creationId xmlns:a16="http://schemas.microsoft.com/office/drawing/2014/main" id="{19152F6C-EBAE-4984-89DC-377F137938F0}"/>
              </a:ext>
            </a:extLst>
          </p:cNvPr>
          <p:cNvSpPr txBox="1"/>
          <p:nvPr/>
        </p:nvSpPr>
        <p:spPr>
          <a:xfrm>
            <a:off x="7752121" y="2188262"/>
            <a:ext cx="494489" cy="416781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70"/>
              </a:spcBef>
              <a:tabLst>
                <a:tab pos="241300" algn="l"/>
              </a:tabLst>
            </a:pPr>
            <a:r>
              <a:rPr lang="en-US" sz="2400" smtClean="0">
                <a:solidFill>
                  <a:schemeClr val="bg1"/>
                </a:solidFill>
                <a:latin typeface="Calibri"/>
                <a:cs typeface="Calibri"/>
              </a:rPr>
              <a:t>10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</p:txBody>
      </p:sp>
      <p:graphicFrame>
        <p:nvGraphicFramePr>
          <p:cNvPr id="33" name="object 4">
            <a:extLst>
              <a:ext uri="{FF2B5EF4-FFF2-40B4-BE49-F238E27FC236}">
                <a16:creationId xmlns:a16="http://schemas.microsoft.com/office/drawing/2014/main" id="{A0E96B9A-AD71-4477-A7A7-9F6917CCD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696162"/>
              </p:ext>
            </p:extLst>
          </p:nvPr>
        </p:nvGraphicFramePr>
        <p:xfrm>
          <a:off x="8939424" y="2222309"/>
          <a:ext cx="301879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9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65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en-US" sz="180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lang="en-US" sz="1800" spc="-1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65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lang="en-US" sz="180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180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Christmas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65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180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en-US" sz="180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56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en-US" sz="180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56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1800" spc="-5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impressive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29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pc="-5" smtClean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Calibri"/>
                        </a:rPr>
                        <a:t>1000</a:t>
                      </a:r>
                    </a:p>
                  </a:txBody>
                  <a:tcPr marL="0" marR="0" marT="3683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56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lang="en-US" sz="1800" spc="-25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preschool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lang="en-US" sz="1800" spc="-25" smtClean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Calibri"/>
                        </a:rPr>
                        <a:t>10000</a:t>
                      </a:r>
                      <a:endParaRPr sz="1800" spc="-25">
                        <a:solidFill>
                          <a:schemeClr val="bg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56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4" name="직선 화살표 연결선 3"/>
          <p:cNvCxnSpPr/>
          <p:nvPr/>
        </p:nvCxnSpPr>
        <p:spPr>
          <a:xfrm>
            <a:off x="609600" y="2406275"/>
            <a:ext cx="39799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4092864" y="3716900"/>
            <a:ext cx="4770360" cy="19344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3">
            <a:extLst>
              <a:ext uri="{FF2B5EF4-FFF2-40B4-BE49-F238E27FC236}">
                <a16:creationId xmlns:a16="http://schemas.microsoft.com/office/drawing/2014/main" id="{19152F6C-EBAE-4984-89DC-377F137938F0}"/>
              </a:ext>
            </a:extLst>
          </p:cNvPr>
          <p:cNvSpPr txBox="1"/>
          <p:nvPr/>
        </p:nvSpPr>
        <p:spPr>
          <a:xfrm>
            <a:off x="9625441" y="1574706"/>
            <a:ext cx="1646756" cy="416781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70"/>
              </a:spcBef>
              <a:tabLst>
                <a:tab pos="241300" algn="l"/>
              </a:tabLst>
            </a:pPr>
            <a:r>
              <a:rPr lang="en-US" altLang="ko-KR" sz="2400" smtClean="0">
                <a:solidFill>
                  <a:schemeClr val="bg1"/>
                </a:solidFill>
                <a:latin typeface="Calibri"/>
                <a:cs typeface="Calibri"/>
              </a:rPr>
              <a:t>Vocabulary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96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DA949BF8-632C-4B37-9B5B-B14DFD3E1471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55626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ko-KR" altLang="en-US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세션 소개 </a:t>
            </a: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5ED88E-B5E1-42C1-BD41-27E0B2EB0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0054"/>
            <a:ext cx="2539781" cy="355569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D9446A5-76C8-4C00-B701-BBC34DDAEF78}"/>
              </a:ext>
            </a:extLst>
          </p:cNvPr>
          <p:cNvSpPr/>
          <p:nvPr/>
        </p:nvSpPr>
        <p:spPr>
          <a:xfrm>
            <a:off x="480443" y="4786885"/>
            <a:ext cx="1452267" cy="54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</a:rPr>
              <a:t>허경훈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6561DD-D1E7-426C-B7D0-4FB09BD222DA}"/>
              </a:ext>
            </a:extLst>
          </p:cNvPr>
          <p:cNvSpPr/>
          <p:nvPr/>
        </p:nvSpPr>
        <p:spPr>
          <a:xfrm>
            <a:off x="2616820" y="1451297"/>
            <a:ext cx="9099977" cy="54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</a:rPr>
              <a:t>학부 </a:t>
            </a:r>
            <a:r>
              <a:rPr lang="en-US" altLang="ko-KR" sz="2000" b="1" dirty="0">
                <a:solidFill>
                  <a:schemeClr val="bg1"/>
                </a:solidFill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</a:rPr>
              <a:t>카이스트 </a:t>
            </a:r>
            <a:r>
              <a:rPr lang="ko-KR" altLang="en-US" sz="2000" b="1">
                <a:solidFill>
                  <a:schemeClr val="bg1"/>
                </a:solidFill>
              </a:rPr>
              <a:t>생명화학공학과 졸업 </a:t>
            </a:r>
            <a:r>
              <a:rPr lang="en-US" altLang="ko-KR" sz="2000" b="1" dirty="0">
                <a:solidFill>
                  <a:schemeClr val="bg1"/>
                </a:solidFill>
              </a:rPr>
              <a:t>(2013.03~2018.02)</a:t>
            </a:r>
            <a:r>
              <a:rPr lang="ko-KR" altLang="en-US" sz="2000" b="1" dirty="0">
                <a:solidFill>
                  <a:schemeClr val="bg1"/>
                </a:solidFill>
              </a:rPr>
              <a:t>  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CC5506-47DF-459D-A1A1-3BEF687C1AF4}"/>
              </a:ext>
            </a:extLst>
          </p:cNvPr>
          <p:cNvSpPr/>
          <p:nvPr/>
        </p:nvSpPr>
        <p:spPr>
          <a:xfrm>
            <a:off x="2360259" y="2127752"/>
            <a:ext cx="9682337" cy="54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</a:rPr>
              <a:t>석사 </a:t>
            </a:r>
            <a:r>
              <a:rPr lang="en-US" altLang="ko-KR" sz="2000" b="1" dirty="0">
                <a:solidFill>
                  <a:schemeClr val="bg1"/>
                </a:solidFill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</a:rPr>
              <a:t>카이스트 생명화학공학과 졸업 </a:t>
            </a:r>
            <a:r>
              <a:rPr lang="en-US" altLang="ko-KR" sz="2000" b="1" dirty="0">
                <a:solidFill>
                  <a:schemeClr val="bg1"/>
                </a:solidFill>
              </a:rPr>
              <a:t>Prof. </a:t>
            </a:r>
            <a:r>
              <a:rPr lang="en-US" altLang="ko-KR" sz="2000" b="1" dirty="0" err="1">
                <a:solidFill>
                  <a:schemeClr val="bg1"/>
                </a:solidFill>
              </a:rPr>
              <a:t>Yoosik</a:t>
            </a:r>
            <a:r>
              <a:rPr lang="en-US" altLang="ko-KR" sz="2000" b="1" dirty="0">
                <a:solidFill>
                  <a:schemeClr val="bg1"/>
                </a:solidFill>
              </a:rPr>
              <a:t> Kim (2018.03~2020.02)</a:t>
            </a:r>
            <a:r>
              <a:rPr lang="ko-KR" altLang="en-US" sz="2000" b="1" dirty="0">
                <a:solidFill>
                  <a:schemeClr val="bg1"/>
                </a:solidFill>
              </a:rPr>
              <a:t>  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581A6D-15E4-4350-AB9D-C611458ACE45}"/>
              </a:ext>
            </a:extLst>
          </p:cNvPr>
          <p:cNvSpPr/>
          <p:nvPr/>
        </p:nvSpPr>
        <p:spPr>
          <a:xfrm>
            <a:off x="1958721" y="3231094"/>
            <a:ext cx="9338725" cy="54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ko-KR" altLang="en-US" sz="2000" b="1">
                <a:solidFill>
                  <a:schemeClr val="bg1"/>
                </a:solidFill>
              </a:rPr>
              <a:t>박사 과정 중 </a:t>
            </a:r>
            <a:r>
              <a:rPr lang="en-US" altLang="ko-KR" sz="2000" b="1" dirty="0">
                <a:solidFill>
                  <a:schemeClr val="bg1"/>
                </a:solidFill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</a:rPr>
              <a:t>카이스트 </a:t>
            </a:r>
            <a:r>
              <a:rPr lang="en-US" altLang="ko-KR" sz="2000" b="1" dirty="0">
                <a:solidFill>
                  <a:schemeClr val="bg1"/>
                </a:solidFill>
              </a:rPr>
              <a:t>AI</a:t>
            </a:r>
            <a:r>
              <a:rPr lang="ko-KR" altLang="en-US" sz="2000" b="1">
                <a:solidFill>
                  <a:schemeClr val="bg1"/>
                </a:solidFill>
              </a:rPr>
              <a:t>대학원 </a:t>
            </a:r>
            <a:r>
              <a:rPr lang="en-US" altLang="ko-KR" sz="2000" b="1">
                <a:solidFill>
                  <a:schemeClr val="bg1"/>
                </a:solidFill>
              </a:rPr>
              <a:t>Prof</a:t>
            </a:r>
            <a:r>
              <a:rPr lang="en-US" altLang="ko-KR" sz="2000" b="1" dirty="0">
                <a:solidFill>
                  <a:schemeClr val="bg1"/>
                </a:solidFill>
              </a:rPr>
              <a:t>. Edward Choi (2020.09~ )</a:t>
            </a:r>
            <a:r>
              <a:rPr lang="ko-KR" altLang="en-US" sz="2000" b="1" dirty="0">
                <a:solidFill>
                  <a:schemeClr val="bg1"/>
                </a:solidFill>
              </a:rPr>
              <a:t>  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C285D5-AC27-4452-A7B4-5BBE6CB33B86}"/>
              </a:ext>
            </a:extLst>
          </p:cNvPr>
          <p:cNvSpPr/>
          <p:nvPr/>
        </p:nvSpPr>
        <p:spPr>
          <a:xfrm>
            <a:off x="2109226" y="2638461"/>
            <a:ext cx="8538110" cy="54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-Thesis: MicroRNA trigger for self-modulating cellular therapy</a:t>
            </a:r>
            <a:r>
              <a:rPr lang="ko-KR" altLang="en-US" b="1" dirty="0">
                <a:solidFill>
                  <a:schemeClr val="bg1"/>
                </a:solidFill>
              </a:rPr>
              <a:t>  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9AB03C-4560-4922-89CB-343FAFE32D1C}"/>
              </a:ext>
            </a:extLst>
          </p:cNvPr>
          <p:cNvSpPr/>
          <p:nvPr/>
        </p:nvSpPr>
        <p:spPr>
          <a:xfrm>
            <a:off x="2881325" y="3843483"/>
            <a:ext cx="9310675" cy="54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bg1"/>
                </a:solidFill>
              </a:rPr>
              <a:t>-Research Interest: Machine learning for Healthcare, Electronic health record(EHR), 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		    Medical domain AI, Bioinformatics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32898C-5352-45BB-A48B-35ED89F5CBC8}"/>
              </a:ext>
            </a:extLst>
          </p:cNvPr>
          <p:cNvSpPr/>
          <p:nvPr/>
        </p:nvSpPr>
        <p:spPr>
          <a:xfrm>
            <a:off x="2616820" y="4469608"/>
            <a:ext cx="2377860" cy="835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활동 및 대회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056435-FE31-454F-A5EF-FA7F57D96D6A}"/>
              </a:ext>
            </a:extLst>
          </p:cNvPr>
          <p:cNvSpPr/>
          <p:nvPr/>
        </p:nvSpPr>
        <p:spPr>
          <a:xfrm>
            <a:off x="2503506" y="932970"/>
            <a:ext cx="1176765" cy="54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학력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A43944-C411-4745-98B9-B30ADBEA77A3}"/>
              </a:ext>
            </a:extLst>
          </p:cNvPr>
          <p:cNvSpPr/>
          <p:nvPr/>
        </p:nvSpPr>
        <p:spPr>
          <a:xfrm>
            <a:off x="2503506" y="5595588"/>
            <a:ext cx="9392006" cy="453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1600" dirty="0">
                <a:solidFill>
                  <a:schemeClr val="bg1"/>
                </a:solidFill>
              </a:rPr>
              <a:t>•   </a:t>
            </a:r>
            <a:r>
              <a:rPr lang="en-US" altLang="ko-KR" sz="1600" b="1" dirty="0">
                <a:solidFill>
                  <a:schemeClr val="bg1"/>
                </a:solidFill>
              </a:rPr>
              <a:t>Silver medal </a:t>
            </a:r>
            <a:r>
              <a:rPr lang="en-US" altLang="ko-KR" sz="1600" dirty="0">
                <a:solidFill>
                  <a:schemeClr val="bg1"/>
                </a:solidFill>
              </a:rPr>
              <a:t>(Top 3%): “Prostate Cancer Assessment (PANDA) challenge” in </a:t>
            </a:r>
            <a:r>
              <a:rPr lang="en-US" altLang="ko-KR" sz="1600" dirty="0" err="1">
                <a:solidFill>
                  <a:schemeClr val="bg1"/>
                </a:solidFill>
              </a:rPr>
              <a:t>Kaggle</a:t>
            </a:r>
            <a:endParaRPr lang="ko-KR" altLang="ko-KR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91C625-E37B-4EAC-9E0F-7C193C2F4C16}"/>
              </a:ext>
            </a:extLst>
          </p:cNvPr>
          <p:cNvSpPr/>
          <p:nvPr/>
        </p:nvSpPr>
        <p:spPr>
          <a:xfrm>
            <a:off x="2503506" y="4797907"/>
            <a:ext cx="9405665" cy="54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bg1"/>
                </a:solidFill>
              </a:rPr>
              <a:t>Bronze medal </a:t>
            </a:r>
            <a:r>
              <a:rPr lang="en-US" altLang="ko-KR" sz="1600" dirty="0">
                <a:solidFill>
                  <a:schemeClr val="bg1"/>
                </a:solidFill>
              </a:rPr>
              <a:t>(Top 7%): “Bengali.AI Handwritten Grapheme Classification” in </a:t>
            </a:r>
            <a:r>
              <a:rPr lang="en-US" altLang="ko-KR" sz="1600" dirty="0" err="1">
                <a:solidFill>
                  <a:schemeClr val="bg1"/>
                </a:solidFill>
              </a:rPr>
              <a:t>Kaggle</a:t>
            </a:r>
            <a:endParaRPr lang="ko-KR" altLang="ko-KR" sz="16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6508452-6A9B-499E-B3F3-A553800689CC}"/>
              </a:ext>
            </a:extLst>
          </p:cNvPr>
          <p:cNvSpPr/>
          <p:nvPr/>
        </p:nvSpPr>
        <p:spPr>
          <a:xfrm>
            <a:off x="2616820" y="5246182"/>
            <a:ext cx="9770614" cy="453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1400" b="1" dirty="0">
                <a:solidFill>
                  <a:schemeClr val="bg1"/>
                </a:solidFill>
              </a:rPr>
              <a:t> -</a:t>
            </a:r>
            <a:r>
              <a:rPr lang="en-US" altLang="ko-KR" sz="1400" dirty="0">
                <a:solidFill>
                  <a:schemeClr val="bg1"/>
                </a:solidFill>
              </a:rPr>
              <a:t>Classify the components of handwritten Bengali </a:t>
            </a:r>
            <a:r>
              <a:rPr lang="en-US" altLang="ko-KR" sz="1400" b="1" dirty="0">
                <a:solidFill>
                  <a:schemeClr val="bg1"/>
                </a:solidFill>
              </a:rPr>
              <a:t>(Computer Vision) [2020.03]</a:t>
            </a:r>
            <a:endParaRPr lang="ko-KR" altLang="ko-KR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2D332F-89AF-4426-9C23-0CE1C9AD812C}"/>
              </a:ext>
            </a:extLst>
          </p:cNvPr>
          <p:cNvSpPr/>
          <p:nvPr/>
        </p:nvSpPr>
        <p:spPr>
          <a:xfrm>
            <a:off x="2651355" y="5949726"/>
            <a:ext cx="9770614" cy="453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-Prostate cancer diagnosis using the Gleason grading system </a:t>
            </a:r>
            <a:r>
              <a:rPr lang="en-US" altLang="ko-KR" sz="1400" b="1" dirty="0">
                <a:solidFill>
                  <a:schemeClr val="bg1"/>
                </a:solidFill>
              </a:rPr>
              <a:t>(Computer Vision) [2020.07]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ko-KR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1A34C1-C16B-4D28-B60E-1FE03D82A5C4}"/>
              </a:ext>
            </a:extLst>
          </p:cNvPr>
          <p:cNvSpPr/>
          <p:nvPr/>
        </p:nvSpPr>
        <p:spPr>
          <a:xfrm flipH="1" flipV="1">
            <a:off x="153686" y="870646"/>
            <a:ext cx="11941331" cy="48542"/>
          </a:xfrm>
          <a:prstGeom prst="rect">
            <a:avLst/>
          </a:prstGeom>
          <a:solidFill>
            <a:srgbClr val="034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7061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50</a:t>
            </a:fld>
            <a:endParaRPr lang="en-US" altLang="ko-KR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BDA103AD-7B84-46B7-8B59-589E7176C1D2}"/>
              </a:ext>
            </a:extLst>
          </p:cNvPr>
          <p:cNvSpPr txBox="1"/>
          <p:nvPr/>
        </p:nvSpPr>
        <p:spPr>
          <a:xfrm>
            <a:off x="2731368" y="3357562"/>
            <a:ext cx="276999" cy="1905000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vert" wrap="square" lIns="0" tIns="40640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solidFill>
                  <a:schemeClr val="bg1"/>
                </a:solidFill>
                <a:latin typeface="Calibri"/>
                <a:cs typeface="Calibri"/>
              </a:rPr>
              <a:t>Hidden</a:t>
            </a:r>
            <a:r>
              <a:rPr sz="1800" spc="-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chemeClr val="bg1"/>
                </a:solidFill>
                <a:latin typeface="Calibri"/>
                <a:cs typeface="Calibri"/>
              </a:rPr>
              <a:t>Layer</a:t>
            </a:r>
            <a:r>
              <a:rPr sz="18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1800" spc="-7" baseline="-13888" dirty="0">
                <a:solidFill>
                  <a:schemeClr val="bg1"/>
                </a:solidFill>
                <a:latin typeface="Calibri"/>
                <a:cs typeface="Calibri"/>
              </a:rPr>
              <a:t>1</a:t>
            </a:r>
            <a:endParaRPr sz="1800" baseline="-13888">
              <a:solidFill>
                <a:schemeClr val="bg1"/>
              </a:solidFill>
              <a:latin typeface="Calibri"/>
              <a:cs typeface="Calibri"/>
            </a:endParaRPr>
          </a:p>
        </p:txBody>
      </p:sp>
      <p:grpSp>
        <p:nvGrpSpPr>
          <p:cNvPr id="12" name="object 5">
            <a:extLst>
              <a:ext uri="{FF2B5EF4-FFF2-40B4-BE49-F238E27FC236}">
                <a16:creationId xmlns:a16="http://schemas.microsoft.com/office/drawing/2014/main" id="{3CDC37DE-3F42-4288-959E-E6DC71AB6D45}"/>
              </a:ext>
            </a:extLst>
          </p:cNvPr>
          <p:cNvGrpSpPr/>
          <p:nvPr/>
        </p:nvGrpSpPr>
        <p:grpSpPr>
          <a:xfrm>
            <a:off x="2544817" y="5332412"/>
            <a:ext cx="546100" cy="393700"/>
            <a:chOff x="2544817" y="5332412"/>
            <a:chExt cx="546100" cy="393700"/>
          </a:xfrm>
          <a:solidFill>
            <a:schemeClr val="bg1"/>
          </a:solidFill>
        </p:grpSpPr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FDCE7D69-E013-46D6-AF92-85ED6DB4367B}"/>
                </a:ext>
              </a:extLst>
            </p:cNvPr>
            <p:cNvSpPr/>
            <p:nvPr/>
          </p:nvSpPr>
          <p:spPr>
            <a:xfrm>
              <a:off x="2551167" y="5338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266700" y="0"/>
                  </a:moveTo>
                  <a:lnTo>
                    <a:pt x="0" y="190500"/>
                  </a:lnTo>
                  <a:lnTo>
                    <a:pt x="133350" y="190500"/>
                  </a:lnTo>
                  <a:lnTo>
                    <a:pt x="133350" y="381000"/>
                  </a:lnTo>
                  <a:lnTo>
                    <a:pt x="400050" y="381000"/>
                  </a:lnTo>
                  <a:lnTo>
                    <a:pt x="400050" y="190500"/>
                  </a:lnTo>
                  <a:lnTo>
                    <a:pt x="533400" y="190500"/>
                  </a:lnTo>
                  <a:lnTo>
                    <a:pt x="26670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4" name="object 7">
              <a:extLst>
                <a:ext uri="{FF2B5EF4-FFF2-40B4-BE49-F238E27FC236}">
                  <a16:creationId xmlns:a16="http://schemas.microsoft.com/office/drawing/2014/main" id="{E31A7867-5043-438B-A9CC-50E50C5D1C6E}"/>
                </a:ext>
              </a:extLst>
            </p:cNvPr>
            <p:cNvSpPr/>
            <p:nvPr/>
          </p:nvSpPr>
          <p:spPr>
            <a:xfrm>
              <a:off x="2551167" y="5338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533400" y="190500"/>
                  </a:moveTo>
                  <a:lnTo>
                    <a:pt x="400050" y="190500"/>
                  </a:lnTo>
                  <a:lnTo>
                    <a:pt x="400050" y="381000"/>
                  </a:lnTo>
                  <a:lnTo>
                    <a:pt x="133350" y="381000"/>
                  </a:lnTo>
                  <a:lnTo>
                    <a:pt x="133350" y="190500"/>
                  </a:lnTo>
                  <a:lnTo>
                    <a:pt x="0" y="190500"/>
                  </a:lnTo>
                  <a:lnTo>
                    <a:pt x="266700" y="0"/>
                  </a:lnTo>
                  <a:lnTo>
                    <a:pt x="533400" y="1905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5" name="object 8">
            <a:extLst>
              <a:ext uri="{FF2B5EF4-FFF2-40B4-BE49-F238E27FC236}">
                <a16:creationId xmlns:a16="http://schemas.microsoft.com/office/drawing/2014/main" id="{AAF5AF42-004B-4A24-8207-52D7369B6B1E}"/>
              </a:ext>
            </a:extLst>
          </p:cNvPr>
          <p:cNvSpPr txBox="1"/>
          <p:nvPr/>
        </p:nvSpPr>
        <p:spPr>
          <a:xfrm>
            <a:off x="3154575" y="4086859"/>
            <a:ext cx="1604010" cy="2693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120"/>
              </a:lnSpc>
              <a:spcBef>
                <a:spcPts val="100"/>
              </a:spcBef>
            </a:pPr>
            <a:r>
              <a:rPr sz="2400" b="1" spc="-5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2400" spc="-7" baseline="-17361" dirty="0">
                <a:solidFill>
                  <a:schemeClr val="bg1"/>
                </a:solidFill>
                <a:latin typeface="Calibri"/>
                <a:cs typeface="Calibri"/>
              </a:rPr>
              <a:t>1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=</a:t>
            </a:r>
            <a:r>
              <a:rPr sz="24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ambria Math"/>
                <a:cs typeface="Cambria Math"/>
              </a:rPr>
              <a:t>𝝈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(</a:t>
            </a:r>
            <a:r>
              <a:rPr sz="2400" b="1" spc="-5" dirty="0">
                <a:solidFill>
                  <a:schemeClr val="bg1"/>
                </a:solidFill>
                <a:latin typeface="Calibri"/>
                <a:cs typeface="Calibri"/>
              </a:rPr>
              <a:t>W</a:t>
            </a:r>
            <a:r>
              <a:rPr sz="2400" spc="-7" baseline="-17361" dirty="0">
                <a:solidFill>
                  <a:schemeClr val="bg1"/>
                </a:solidFill>
                <a:latin typeface="Calibri"/>
                <a:cs typeface="Calibri"/>
              </a:rPr>
              <a:t>i</a:t>
            </a:r>
            <a:r>
              <a:rPr sz="2400" spc="562" baseline="-1736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chemeClr val="bg1"/>
                </a:solidFill>
                <a:latin typeface="Calibri"/>
                <a:cs typeface="Calibri"/>
              </a:rPr>
              <a:t>x</a:t>
            </a:r>
            <a:r>
              <a:rPr sz="2400" spc="-7" baseline="-17361" dirty="0">
                <a:solidFill>
                  <a:schemeClr val="bg1"/>
                </a:solidFill>
                <a:latin typeface="Calibri"/>
                <a:cs typeface="Calibri"/>
              </a:rPr>
              <a:t>1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)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  <a:p>
            <a:pPr marR="365125" algn="r">
              <a:lnSpc>
                <a:spcPts val="905"/>
              </a:lnSpc>
            </a:pPr>
            <a:r>
              <a:rPr sz="1600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endParaRPr sz="16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2E8C4683-728A-4D76-BCA7-5C276070656B}"/>
              </a:ext>
            </a:extLst>
          </p:cNvPr>
          <p:cNvSpPr/>
          <p:nvPr/>
        </p:nvSpPr>
        <p:spPr>
          <a:xfrm>
            <a:off x="1620635" y="5850754"/>
            <a:ext cx="2570366" cy="381000"/>
          </a:xfrm>
          <a:custGeom>
            <a:avLst/>
            <a:gdLst/>
            <a:ahLst/>
            <a:cxnLst/>
            <a:rect l="l" t="t" r="r" b="b"/>
            <a:pathLst>
              <a:path w="3274060" h="381000">
                <a:moveTo>
                  <a:pt x="0" y="0"/>
                </a:moveTo>
                <a:lnTo>
                  <a:pt x="3273552" y="0"/>
                </a:lnTo>
                <a:lnTo>
                  <a:pt x="3273552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BA0D76DF-A805-4722-8099-9177F67FEAF4}"/>
              </a:ext>
            </a:extLst>
          </p:cNvPr>
          <p:cNvSpPr/>
          <p:nvPr/>
        </p:nvSpPr>
        <p:spPr>
          <a:xfrm>
            <a:off x="1940777" y="5387163"/>
            <a:ext cx="224154" cy="528320"/>
          </a:xfrm>
          <a:custGeom>
            <a:avLst/>
            <a:gdLst/>
            <a:ahLst/>
            <a:cxnLst/>
            <a:rect l="l" t="t" r="r" b="b"/>
            <a:pathLst>
              <a:path w="224155" h="528320">
                <a:moveTo>
                  <a:pt x="170470" y="453221"/>
                </a:moveTo>
                <a:lnTo>
                  <a:pt x="143802" y="463484"/>
                </a:lnTo>
                <a:lnTo>
                  <a:pt x="214594" y="528094"/>
                </a:lnTo>
                <a:lnTo>
                  <a:pt x="220537" y="466555"/>
                </a:lnTo>
                <a:lnTo>
                  <a:pt x="175601" y="466555"/>
                </a:lnTo>
                <a:lnTo>
                  <a:pt x="170470" y="453221"/>
                </a:lnTo>
                <a:close/>
              </a:path>
              <a:path w="224155" h="528320">
                <a:moveTo>
                  <a:pt x="197138" y="442957"/>
                </a:moveTo>
                <a:lnTo>
                  <a:pt x="170470" y="453221"/>
                </a:lnTo>
                <a:lnTo>
                  <a:pt x="175601" y="466555"/>
                </a:lnTo>
                <a:lnTo>
                  <a:pt x="202270" y="456292"/>
                </a:lnTo>
                <a:lnTo>
                  <a:pt x="197138" y="442957"/>
                </a:lnTo>
                <a:close/>
              </a:path>
              <a:path w="224155" h="528320">
                <a:moveTo>
                  <a:pt x="223807" y="432694"/>
                </a:moveTo>
                <a:lnTo>
                  <a:pt x="197138" y="442957"/>
                </a:lnTo>
                <a:lnTo>
                  <a:pt x="202270" y="456292"/>
                </a:lnTo>
                <a:lnTo>
                  <a:pt x="175601" y="466555"/>
                </a:lnTo>
                <a:lnTo>
                  <a:pt x="220537" y="466555"/>
                </a:lnTo>
                <a:lnTo>
                  <a:pt x="223807" y="432694"/>
                </a:lnTo>
                <a:close/>
              </a:path>
              <a:path w="224155" h="528320">
                <a:moveTo>
                  <a:pt x="26667" y="0"/>
                </a:moveTo>
                <a:lnTo>
                  <a:pt x="0" y="10262"/>
                </a:lnTo>
                <a:lnTo>
                  <a:pt x="170470" y="453221"/>
                </a:lnTo>
                <a:lnTo>
                  <a:pt x="197138" y="442957"/>
                </a:lnTo>
                <a:lnTo>
                  <a:pt x="26667" y="0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C6FFDF69-340F-4B52-BFCE-90F766DBB0A9}"/>
              </a:ext>
            </a:extLst>
          </p:cNvPr>
          <p:cNvSpPr txBox="1"/>
          <p:nvPr/>
        </p:nvSpPr>
        <p:spPr>
          <a:xfrm>
            <a:off x="1620635" y="5043932"/>
            <a:ext cx="364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smtClean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1800" spc="5" smtClean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1800" spc="-5" smtClean="0">
                <a:solidFill>
                  <a:schemeClr val="bg1"/>
                </a:solidFill>
                <a:latin typeface="Calibri"/>
                <a:cs typeface="Calibri"/>
              </a:rPr>
              <a:t>i</a:t>
            </a:r>
            <a:r>
              <a:rPr sz="1800" smtClean="0">
                <a:solidFill>
                  <a:schemeClr val="bg1"/>
                </a:solidFill>
                <a:latin typeface="Calibri"/>
                <a:cs typeface="Calibri"/>
              </a:rPr>
              <a:t>s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6D706887-4CC2-4220-A2E4-FB29569D37AB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305800" cy="10111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altLang="ko-KR" sz="32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RNN </a:t>
            </a:r>
            <a:r>
              <a:rPr lang="en-US" altLang="ko-KR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Sequence prediction with RNN</a:t>
            </a:r>
          </a:p>
          <a:p>
            <a:pPr marL="12700" latinLnBrk="0">
              <a:spcBef>
                <a:spcPts val="105"/>
              </a:spcBef>
            </a:pP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id="{19152F6C-EBAE-4984-89DC-377F137938F0}"/>
              </a:ext>
            </a:extLst>
          </p:cNvPr>
          <p:cNvSpPr txBox="1"/>
          <p:nvPr/>
        </p:nvSpPr>
        <p:spPr>
          <a:xfrm>
            <a:off x="410221" y="1214914"/>
            <a:ext cx="7998459" cy="88201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Sentiment</a:t>
            </a:r>
            <a:r>
              <a:rPr sz="2800" spc="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classification:</a:t>
            </a:r>
            <a:r>
              <a:rPr sz="2800" spc="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70C0"/>
                </a:solidFill>
                <a:latin typeface="Calibri"/>
                <a:cs typeface="Calibri"/>
              </a:rPr>
              <a:t>Positive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or</a:t>
            </a:r>
            <a:r>
              <a:rPr sz="2800" spc="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Negative</a:t>
            </a:r>
            <a:r>
              <a:rPr sz="2800" spc="-20" dirty="0">
                <a:solidFill>
                  <a:schemeClr val="bg1"/>
                </a:solidFill>
                <a:latin typeface="Calibri"/>
                <a:cs typeface="Calibri"/>
              </a:rPr>
              <a:t>?</a:t>
            </a:r>
            <a:endParaRPr sz="2800">
              <a:solidFill>
                <a:schemeClr val="bg1"/>
              </a:solidFill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20" dirty="0">
                <a:solidFill>
                  <a:schemeClr val="bg1"/>
                </a:solidFill>
                <a:latin typeface="Calibri"/>
                <a:cs typeface="Calibri"/>
              </a:rPr>
              <a:t>“This</a:t>
            </a:r>
            <a:r>
              <a:rPr sz="2400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movie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as</a:t>
            </a:r>
            <a:r>
              <a:rPr sz="2400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impressive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 as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 preschool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Christmas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play”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19152F6C-EBAE-4984-89DC-377F137938F0}"/>
              </a:ext>
            </a:extLst>
          </p:cNvPr>
          <p:cNvSpPr txBox="1"/>
          <p:nvPr/>
        </p:nvSpPr>
        <p:spPr>
          <a:xfrm>
            <a:off x="1217088" y="2188262"/>
            <a:ext cx="494489" cy="416781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70"/>
              </a:spcBef>
              <a:tabLst>
                <a:tab pos="241300" algn="l"/>
              </a:tabLst>
            </a:pPr>
            <a:r>
              <a:rPr lang="en-US" sz="2400" smtClean="0">
                <a:solidFill>
                  <a:schemeClr val="bg1"/>
                </a:solidFill>
                <a:latin typeface="Calibri"/>
                <a:cs typeface="Calibri"/>
              </a:rPr>
              <a:t>1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4" name="object 3">
            <a:extLst>
              <a:ext uri="{FF2B5EF4-FFF2-40B4-BE49-F238E27FC236}">
                <a16:creationId xmlns:a16="http://schemas.microsoft.com/office/drawing/2014/main" id="{19152F6C-EBAE-4984-89DC-377F137938F0}"/>
              </a:ext>
            </a:extLst>
          </p:cNvPr>
          <p:cNvSpPr txBox="1"/>
          <p:nvPr/>
        </p:nvSpPr>
        <p:spPr>
          <a:xfrm>
            <a:off x="1917686" y="2188262"/>
            <a:ext cx="494489" cy="416781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70"/>
              </a:spcBef>
              <a:tabLst>
                <a:tab pos="241300" algn="l"/>
              </a:tabLst>
            </a:pPr>
            <a:r>
              <a:rPr lang="en-US" sz="2400" smtClean="0">
                <a:solidFill>
                  <a:schemeClr val="bg1"/>
                </a:solidFill>
                <a:latin typeface="Calibri"/>
                <a:cs typeface="Calibri"/>
              </a:rPr>
              <a:t>2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5" name="object 3">
            <a:extLst>
              <a:ext uri="{FF2B5EF4-FFF2-40B4-BE49-F238E27FC236}">
                <a16:creationId xmlns:a16="http://schemas.microsoft.com/office/drawing/2014/main" id="{19152F6C-EBAE-4984-89DC-377F137938F0}"/>
              </a:ext>
            </a:extLst>
          </p:cNvPr>
          <p:cNvSpPr txBox="1"/>
          <p:nvPr/>
        </p:nvSpPr>
        <p:spPr>
          <a:xfrm>
            <a:off x="2484123" y="2188262"/>
            <a:ext cx="494489" cy="416781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70"/>
              </a:spcBef>
              <a:tabLst>
                <a:tab pos="241300" algn="l"/>
              </a:tabLst>
            </a:pPr>
            <a:r>
              <a:rPr lang="en-US" sz="2400" smtClean="0">
                <a:solidFill>
                  <a:schemeClr val="bg1"/>
                </a:solidFill>
                <a:latin typeface="Calibri"/>
                <a:cs typeface="Calibri"/>
              </a:rPr>
              <a:t>3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19152F6C-EBAE-4984-89DC-377F137938F0}"/>
              </a:ext>
            </a:extLst>
          </p:cNvPr>
          <p:cNvSpPr txBox="1"/>
          <p:nvPr/>
        </p:nvSpPr>
        <p:spPr>
          <a:xfrm>
            <a:off x="2812053" y="2188262"/>
            <a:ext cx="494489" cy="416781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70"/>
              </a:spcBef>
              <a:tabLst>
                <a:tab pos="241300" algn="l"/>
              </a:tabLst>
            </a:pPr>
            <a:r>
              <a:rPr lang="en-US" sz="2400">
                <a:solidFill>
                  <a:schemeClr val="bg1"/>
                </a:solidFill>
                <a:latin typeface="Calibri"/>
                <a:cs typeface="Calibri"/>
              </a:rPr>
              <a:t>4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7" name="object 3">
            <a:extLst>
              <a:ext uri="{FF2B5EF4-FFF2-40B4-BE49-F238E27FC236}">
                <a16:creationId xmlns:a16="http://schemas.microsoft.com/office/drawing/2014/main" id="{19152F6C-EBAE-4984-89DC-377F137938F0}"/>
              </a:ext>
            </a:extLst>
          </p:cNvPr>
          <p:cNvSpPr txBox="1"/>
          <p:nvPr/>
        </p:nvSpPr>
        <p:spPr>
          <a:xfrm>
            <a:off x="3598375" y="2188262"/>
            <a:ext cx="494489" cy="416781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70"/>
              </a:spcBef>
              <a:tabLst>
                <a:tab pos="241300" algn="l"/>
              </a:tabLst>
            </a:pPr>
            <a:r>
              <a:rPr lang="en-US" sz="2400" smtClean="0">
                <a:solidFill>
                  <a:schemeClr val="bg1"/>
                </a:solidFill>
                <a:latin typeface="Calibri"/>
                <a:cs typeface="Calibri"/>
              </a:rPr>
              <a:t>5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19152F6C-EBAE-4984-89DC-377F137938F0}"/>
              </a:ext>
            </a:extLst>
          </p:cNvPr>
          <p:cNvSpPr txBox="1"/>
          <p:nvPr/>
        </p:nvSpPr>
        <p:spPr>
          <a:xfrm>
            <a:off x="4454818" y="2188262"/>
            <a:ext cx="494489" cy="416781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70"/>
              </a:spcBef>
              <a:tabLst>
                <a:tab pos="241300" algn="l"/>
              </a:tabLst>
            </a:pPr>
            <a:r>
              <a:rPr lang="en-US" sz="2400" smtClean="0">
                <a:solidFill>
                  <a:schemeClr val="bg1"/>
                </a:solidFill>
                <a:latin typeface="Calibri"/>
                <a:cs typeface="Calibri"/>
              </a:rPr>
              <a:t>6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9" name="object 3">
            <a:extLst>
              <a:ext uri="{FF2B5EF4-FFF2-40B4-BE49-F238E27FC236}">
                <a16:creationId xmlns:a16="http://schemas.microsoft.com/office/drawing/2014/main" id="{19152F6C-EBAE-4984-89DC-377F137938F0}"/>
              </a:ext>
            </a:extLst>
          </p:cNvPr>
          <p:cNvSpPr txBox="1"/>
          <p:nvPr/>
        </p:nvSpPr>
        <p:spPr>
          <a:xfrm>
            <a:off x="4758585" y="2188262"/>
            <a:ext cx="494489" cy="416781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70"/>
              </a:spcBef>
              <a:tabLst>
                <a:tab pos="241300" algn="l"/>
              </a:tabLst>
            </a:pPr>
            <a:r>
              <a:rPr lang="en-US" sz="2400" smtClean="0">
                <a:solidFill>
                  <a:schemeClr val="bg1"/>
                </a:solidFill>
                <a:latin typeface="Calibri"/>
                <a:cs typeface="Calibri"/>
              </a:rPr>
              <a:t>7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19152F6C-EBAE-4984-89DC-377F137938F0}"/>
              </a:ext>
            </a:extLst>
          </p:cNvPr>
          <p:cNvSpPr txBox="1"/>
          <p:nvPr/>
        </p:nvSpPr>
        <p:spPr>
          <a:xfrm>
            <a:off x="5423422" y="2188262"/>
            <a:ext cx="494489" cy="416781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70"/>
              </a:spcBef>
              <a:tabLst>
                <a:tab pos="241300" algn="l"/>
              </a:tabLst>
            </a:pPr>
            <a:r>
              <a:rPr lang="en-US" sz="2400" smtClean="0">
                <a:solidFill>
                  <a:schemeClr val="bg1"/>
                </a:solidFill>
                <a:latin typeface="Calibri"/>
                <a:cs typeface="Calibri"/>
              </a:rPr>
              <a:t>8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19152F6C-EBAE-4984-89DC-377F137938F0}"/>
              </a:ext>
            </a:extLst>
          </p:cNvPr>
          <p:cNvSpPr txBox="1"/>
          <p:nvPr/>
        </p:nvSpPr>
        <p:spPr>
          <a:xfrm>
            <a:off x="6553200" y="2188262"/>
            <a:ext cx="494489" cy="416781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70"/>
              </a:spcBef>
              <a:tabLst>
                <a:tab pos="241300" algn="l"/>
              </a:tabLst>
            </a:pPr>
            <a:r>
              <a:rPr lang="en-US" sz="2400" smtClean="0">
                <a:solidFill>
                  <a:schemeClr val="bg1"/>
                </a:solidFill>
                <a:latin typeface="Calibri"/>
                <a:cs typeface="Calibri"/>
              </a:rPr>
              <a:t>9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2" name="object 3">
            <a:extLst>
              <a:ext uri="{FF2B5EF4-FFF2-40B4-BE49-F238E27FC236}">
                <a16:creationId xmlns:a16="http://schemas.microsoft.com/office/drawing/2014/main" id="{19152F6C-EBAE-4984-89DC-377F137938F0}"/>
              </a:ext>
            </a:extLst>
          </p:cNvPr>
          <p:cNvSpPr txBox="1"/>
          <p:nvPr/>
        </p:nvSpPr>
        <p:spPr>
          <a:xfrm>
            <a:off x="7752121" y="2188262"/>
            <a:ext cx="494489" cy="416781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70"/>
              </a:spcBef>
              <a:tabLst>
                <a:tab pos="241300" algn="l"/>
              </a:tabLst>
            </a:pPr>
            <a:r>
              <a:rPr lang="en-US" sz="2400" smtClean="0">
                <a:solidFill>
                  <a:schemeClr val="bg1"/>
                </a:solidFill>
                <a:latin typeface="Calibri"/>
                <a:cs typeface="Calibri"/>
              </a:rPr>
              <a:t>10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</p:txBody>
      </p:sp>
      <p:graphicFrame>
        <p:nvGraphicFramePr>
          <p:cNvPr id="33" name="object 4">
            <a:extLst>
              <a:ext uri="{FF2B5EF4-FFF2-40B4-BE49-F238E27FC236}">
                <a16:creationId xmlns:a16="http://schemas.microsoft.com/office/drawing/2014/main" id="{A0E96B9A-AD71-4477-A7A7-9F6917CCD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682782"/>
              </p:ext>
            </p:extLst>
          </p:nvPr>
        </p:nvGraphicFramePr>
        <p:xfrm>
          <a:off x="5076937" y="3339778"/>
          <a:ext cx="301879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9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65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en-US" sz="180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lang="en-US" sz="1800" spc="-1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65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lang="en-US" sz="180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180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Christmas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65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180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en-US" sz="180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56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en-US" sz="180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56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1800" spc="-5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impressive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29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pc="-5" smtClean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Calibri"/>
                        </a:rPr>
                        <a:t>1000</a:t>
                      </a:r>
                    </a:p>
                  </a:txBody>
                  <a:tcPr marL="0" marR="0" marT="3683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56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lang="en-US" sz="1800" spc="-25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preschool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lang="en-US" sz="1800" spc="-25" smtClean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Calibri"/>
                        </a:rPr>
                        <a:t>10000</a:t>
                      </a:r>
                      <a:endParaRPr sz="1800" spc="-25">
                        <a:solidFill>
                          <a:schemeClr val="bg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56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4" name="직선 화살표 연결선 3"/>
          <p:cNvCxnSpPr/>
          <p:nvPr/>
        </p:nvCxnSpPr>
        <p:spPr>
          <a:xfrm>
            <a:off x="609600" y="2406275"/>
            <a:ext cx="39799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3">
            <a:extLst>
              <a:ext uri="{FF2B5EF4-FFF2-40B4-BE49-F238E27FC236}">
                <a16:creationId xmlns:a16="http://schemas.microsoft.com/office/drawing/2014/main" id="{19152F6C-EBAE-4984-89DC-377F137938F0}"/>
              </a:ext>
            </a:extLst>
          </p:cNvPr>
          <p:cNvSpPr txBox="1"/>
          <p:nvPr/>
        </p:nvSpPr>
        <p:spPr>
          <a:xfrm>
            <a:off x="5890349" y="2764020"/>
            <a:ext cx="1646756" cy="416781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70"/>
              </a:spcBef>
              <a:tabLst>
                <a:tab pos="241300" algn="l"/>
              </a:tabLst>
            </a:pPr>
            <a:r>
              <a:rPr lang="en-US" altLang="ko-KR" sz="2400" smtClean="0">
                <a:solidFill>
                  <a:schemeClr val="bg1"/>
                </a:solidFill>
                <a:latin typeface="Calibri"/>
                <a:cs typeface="Calibri"/>
              </a:rPr>
              <a:t>Vocabulary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</p:txBody>
      </p:sp>
      <p:graphicFrame>
        <p:nvGraphicFramePr>
          <p:cNvPr id="36" name="object 4">
            <a:extLst>
              <a:ext uri="{FF2B5EF4-FFF2-40B4-BE49-F238E27FC236}">
                <a16:creationId xmlns:a16="http://schemas.microsoft.com/office/drawing/2014/main" id="{A0E96B9A-AD71-4477-A7A7-9F6917CCD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727982"/>
              </p:ext>
            </p:extLst>
          </p:nvPr>
        </p:nvGraphicFramePr>
        <p:xfrm>
          <a:off x="8710997" y="3339778"/>
          <a:ext cx="290660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1800" smtClean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Calibri"/>
                        </a:rPr>
                        <a:t>[1.38, -3.23, 0.6, 0.8, .. ]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altLang="ko-KR" sz="1800" smtClean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Calibri"/>
                        </a:rPr>
                        <a:t>[0.52, -3.23, 4.1, 0.59, .. ]</a:t>
                      </a:r>
                      <a:endParaRPr lang="en-US" altLang="ko-KR" sz="1800">
                        <a:solidFill>
                          <a:schemeClr val="bg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29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Calibri"/>
                        </a:rPr>
                        <a:t>…</a:t>
                      </a:r>
                      <a:endParaRPr lang="ko-KR" altLang="en-US" sz="180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altLang="ko-KR" sz="18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Calibri"/>
                        </a:rPr>
                        <a:t>[0.35, -0.23, 0.37, 0.13, .. ]</a:t>
                      </a:r>
                      <a:endParaRPr lang="en-US" altLang="ko-KR" sz="1800">
                        <a:solidFill>
                          <a:schemeClr val="bg1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Calibri"/>
                        </a:rPr>
                        <a:t>…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29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Calibri"/>
                        </a:rPr>
                        <a:t>…</a:t>
                      </a:r>
                      <a:endParaRPr lang="ko-KR" altLang="en-US" sz="180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Calibri"/>
                        </a:rPr>
                        <a:t>…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29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Calibri"/>
                        </a:rPr>
                        <a:t>…</a:t>
                      </a:r>
                      <a:endParaRPr lang="ko-KR" altLang="en-US" sz="180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Calibri"/>
                        </a:rPr>
                        <a:t>…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7" name="object 3">
            <a:extLst>
              <a:ext uri="{FF2B5EF4-FFF2-40B4-BE49-F238E27FC236}">
                <a16:creationId xmlns:a16="http://schemas.microsoft.com/office/drawing/2014/main" id="{19152F6C-EBAE-4984-89DC-377F137938F0}"/>
              </a:ext>
            </a:extLst>
          </p:cNvPr>
          <p:cNvSpPr txBox="1"/>
          <p:nvPr/>
        </p:nvSpPr>
        <p:spPr>
          <a:xfrm>
            <a:off x="8650241" y="2406275"/>
            <a:ext cx="3124200" cy="786113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70"/>
              </a:spcBef>
              <a:tabLst>
                <a:tab pos="241300" algn="l"/>
              </a:tabLst>
            </a:pPr>
            <a:r>
              <a:rPr lang="en-US" altLang="ko-KR" sz="2400" smtClean="0">
                <a:solidFill>
                  <a:schemeClr val="bg1"/>
                </a:solidFill>
                <a:latin typeface="Calibri"/>
                <a:cs typeface="Calibri"/>
              </a:rPr>
              <a:t>Look up table embedding vector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8246610" y="4724400"/>
            <a:ext cx="287790" cy="31953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20635" y="5880847"/>
            <a:ext cx="2642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290"/>
              </a:spcBef>
            </a:pPr>
            <a:r>
              <a:rPr lang="en-US" altLang="ko-KR">
                <a:solidFill>
                  <a:schemeClr val="bg1"/>
                </a:solidFill>
                <a:cs typeface="Calibri"/>
              </a:rPr>
              <a:t>[0.35, -0.23, 0.37, 0.13, .. ]</a:t>
            </a:r>
          </a:p>
        </p:txBody>
      </p:sp>
      <p:sp>
        <p:nvSpPr>
          <p:cNvPr id="38" name="object 14">
            <a:extLst>
              <a:ext uri="{FF2B5EF4-FFF2-40B4-BE49-F238E27FC236}">
                <a16:creationId xmlns:a16="http://schemas.microsoft.com/office/drawing/2014/main" id="{C6FFDF69-340F-4B52-BFCE-90F766DBB0A9}"/>
              </a:ext>
            </a:extLst>
          </p:cNvPr>
          <p:cNvSpPr txBox="1"/>
          <p:nvPr/>
        </p:nvSpPr>
        <p:spPr>
          <a:xfrm>
            <a:off x="2780607" y="6366611"/>
            <a:ext cx="29099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mtClean="0">
                <a:solidFill>
                  <a:schemeClr val="bg1"/>
                </a:solidFill>
                <a:latin typeface="Calibri"/>
                <a:cs typeface="Calibri"/>
              </a:rPr>
              <a:t>d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94541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51</a:t>
            </a:fld>
            <a:endParaRPr lang="en-US" altLang="ko-KR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6D706887-4CC2-4220-A2E4-FB29569D37AB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305800" cy="10111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altLang="ko-KR" sz="32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RNN </a:t>
            </a:r>
            <a:r>
              <a:rPr lang="en-US" altLang="ko-KR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Sequence prediction with RNN</a:t>
            </a:r>
          </a:p>
          <a:p>
            <a:pPr marL="12700" latinLnBrk="0">
              <a:spcBef>
                <a:spcPts val="105"/>
              </a:spcBef>
            </a:pP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id="{19152F6C-EBAE-4984-89DC-377F137938F0}"/>
              </a:ext>
            </a:extLst>
          </p:cNvPr>
          <p:cNvSpPr txBox="1"/>
          <p:nvPr/>
        </p:nvSpPr>
        <p:spPr>
          <a:xfrm>
            <a:off x="410221" y="1340294"/>
            <a:ext cx="7998459" cy="88201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Sentiment</a:t>
            </a:r>
            <a:r>
              <a:rPr sz="2800" spc="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classification:</a:t>
            </a:r>
            <a:r>
              <a:rPr sz="2800" spc="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70C0"/>
                </a:solidFill>
                <a:latin typeface="Calibri"/>
                <a:cs typeface="Calibri"/>
              </a:rPr>
              <a:t>Positive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or</a:t>
            </a:r>
            <a:r>
              <a:rPr sz="2800" spc="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Negative</a:t>
            </a:r>
            <a:r>
              <a:rPr sz="2800" spc="-20" dirty="0">
                <a:solidFill>
                  <a:schemeClr val="bg1"/>
                </a:solidFill>
                <a:latin typeface="Calibri"/>
                <a:cs typeface="Calibri"/>
              </a:rPr>
              <a:t>?</a:t>
            </a:r>
            <a:endParaRPr sz="2800">
              <a:solidFill>
                <a:schemeClr val="bg1"/>
              </a:solidFill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20" dirty="0">
                <a:solidFill>
                  <a:schemeClr val="bg1"/>
                </a:solidFill>
                <a:latin typeface="Calibri"/>
                <a:cs typeface="Calibri"/>
              </a:rPr>
              <a:t>“This</a:t>
            </a:r>
            <a:r>
              <a:rPr sz="2400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movie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as</a:t>
            </a:r>
            <a:r>
              <a:rPr sz="2400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impressive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 as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 preschool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Christmas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play”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96C9F68A-6C23-42B9-9754-CA02F7655E75}"/>
              </a:ext>
            </a:extLst>
          </p:cNvPr>
          <p:cNvSpPr txBox="1"/>
          <p:nvPr/>
        </p:nvSpPr>
        <p:spPr>
          <a:xfrm>
            <a:off x="3670457" y="2438400"/>
            <a:ext cx="276999" cy="1905000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vert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1800" spc="-7" baseline="-13888" dirty="0">
                <a:solidFill>
                  <a:schemeClr val="bg1"/>
                </a:solidFill>
                <a:latin typeface="Calibri"/>
                <a:cs typeface="Calibri"/>
              </a:rPr>
              <a:t>2</a:t>
            </a:r>
            <a:endParaRPr sz="1800" baseline="-13888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ED4B8DB8-1911-4CFF-816D-50533CEAB120}"/>
              </a:ext>
            </a:extLst>
          </p:cNvPr>
          <p:cNvSpPr txBox="1"/>
          <p:nvPr/>
        </p:nvSpPr>
        <p:spPr>
          <a:xfrm>
            <a:off x="3185456" y="4876800"/>
            <a:ext cx="1143000" cy="303929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450"/>
              </a:spcBef>
            </a:pPr>
            <a:r>
              <a:rPr sz="1600" spc="-5" dirty="0">
                <a:solidFill>
                  <a:schemeClr val="bg1"/>
                </a:solidFill>
                <a:latin typeface="Calibri"/>
                <a:cs typeface="Calibri"/>
              </a:rPr>
              <a:t>movie</a:t>
            </a:r>
            <a:endParaRPr sz="1600">
              <a:solidFill>
                <a:schemeClr val="bg1"/>
              </a:solidFill>
              <a:latin typeface="Calibri"/>
              <a:cs typeface="Calibri"/>
            </a:endParaRPr>
          </a:p>
        </p:txBody>
      </p:sp>
      <p:grpSp>
        <p:nvGrpSpPr>
          <p:cNvPr id="25" name="object 6">
            <a:extLst>
              <a:ext uri="{FF2B5EF4-FFF2-40B4-BE49-F238E27FC236}">
                <a16:creationId xmlns:a16="http://schemas.microsoft.com/office/drawing/2014/main" id="{CC82686B-E276-49E9-8AD7-1D0F88752C7A}"/>
              </a:ext>
            </a:extLst>
          </p:cNvPr>
          <p:cNvGrpSpPr/>
          <p:nvPr/>
        </p:nvGrpSpPr>
        <p:grpSpPr>
          <a:xfrm>
            <a:off x="3483906" y="4413250"/>
            <a:ext cx="546100" cy="393700"/>
            <a:chOff x="3929274" y="5332412"/>
            <a:chExt cx="546100" cy="393700"/>
          </a:xfrm>
          <a:solidFill>
            <a:schemeClr val="bg1"/>
          </a:solidFill>
        </p:grpSpPr>
        <p:sp>
          <p:nvSpPr>
            <p:cNvPr id="26" name="object 7">
              <a:extLst>
                <a:ext uri="{FF2B5EF4-FFF2-40B4-BE49-F238E27FC236}">
                  <a16:creationId xmlns:a16="http://schemas.microsoft.com/office/drawing/2014/main" id="{216F8F17-7968-40B3-95BB-0FC1E19AFAC8}"/>
                </a:ext>
              </a:extLst>
            </p:cNvPr>
            <p:cNvSpPr/>
            <p:nvPr/>
          </p:nvSpPr>
          <p:spPr>
            <a:xfrm>
              <a:off x="3935624" y="5338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266700" y="0"/>
                  </a:moveTo>
                  <a:lnTo>
                    <a:pt x="0" y="190500"/>
                  </a:lnTo>
                  <a:lnTo>
                    <a:pt x="133350" y="190500"/>
                  </a:lnTo>
                  <a:lnTo>
                    <a:pt x="133350" y="381000"/>
                  </a:lnTo>
                  <a:lnTo>
                    <a:pt x="400050" y="381000"/>
                  </a:lnTo>
                  <a:lnTo>
                    <a:pt x="400050" y="190500"/>
                  </a:lnTo>
                  <a:lnTo>
                    <a:pt x="533400" y="190500"/>
                  </a:lnTo>
                  <a:lnTo>
                    <a:pt x="26670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7" name="object 8">
              <a:extLst>
                <a:ext uri="{FF2B5EF4-FFF2-40B4-BE49-F238E27FC236}">
                  <a16:creationId xmlns:a16="http://schemas.microsoft.com/office/drawing/2014/main" id="{69B43FDA-595E-48EE-AF50-C502C88F5F29}"/>
                </a:ext>
              </a:extLst>
            </p:cNvPr>
            <p:cNvSpPr/>
            <p:nvPr/>
          </p:nvSpPr>
          <p:spPr>
            <a:xfrm>
              <a:off x="3935624" y="5338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533400" y="190500"/>
                  </a:moveTo>
                  <a:lnTo>
                    <a:pt x="400050" y="190500"/>
                  </a:lnTo>
                  <a:lnTo>
                    <a:pt x="400050" y="381000"/>
                  </a:lnTo>
                  <a:lnTo>
                    <a:pt x="133350" y="381000"/>
                  </a:lnTo>
                  <a:lnTo>
                    <a:pt x="133350" y="190500"/>
                  </a:lnTo>
                  <a:lnTo>
                    <a:pt x="0" y="190500"/>
                  </a:lnTo>
                  <a:lnTo>
                    <a:pt x="266700" y="0"/>
                  </a:lnTo>
                  <a:lnTo>
                    <a:pt x="533400" y="1905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28" name="object 9">
            <a:extLst>
              <a:ext uri="{FF2B5EF4-FFF2-40B4-BE49-F238E27FC236}">
                <a16:creationId xmlns:a16="http://schemas.microsoft.com/office/drawing/2014/main" id="{6B16D7CB-37BB-4966-B914-85562D38B9BF}"/>
              </a:ext>
            </a:extLst>
          </p:cNvPr>
          <p:cNvSpPr txBox="1"/>
          <p:nvPr/>
        </p:nvSpPr>
        <p:spPr>
          <a:xfrm>
            <a:off x="2286000" y="2438400"/>
            <a:ext cx="276999" cy="1905000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vert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1800" spc="-7" baseline="-13888" dirty="0">
                <a:solidFill>
                  <a:schemeClr val="bg1"/>
                </a:solidFill>
                <a:latin typeface="Calibri"/>
                <a:cs typeface="Calibri"/>
              </a:rPr>
              <a:t>1</a:t>
            </a:r>
            <a:endParaRPr sz="1800" baseline="-13888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9" name="object 10">
            <a:extLst>
              <a:ext uri="{FF2B5EF4-FFF2-40B4-BE49-F238E27FC236}">
                <a16:creationId xmlns:a16="http://schemas.microsoft.com/office/drawing/2014/main" id="{C3D454DF-8E05-4956-93DA-984B052AB536}"/>
              </a:ext>
            </a:extLst>
          </p:cNvPr>
          <p:cNvSpPr txBox="1"/>
          <p:nvPr/>
        </p:nvSpPr>
        <p:spPr>
          <a:xfrm>
            <a:off x="1800999" y="4876800"/>
            <a:ext cx="1143000" cy="318036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solidFill>
                  <a:schemeClr val="bg1"/>
                </a:solidFill>
                <a:latin typeface="Calibri"/>
                <a:cs typeface="Calibri"/>
              </a:rPr>
              <a:t>This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</p:txBody>
      </p:sp>
      <p:grpSp>
        <p:nvGrpSpPr>
          <p:cNvPr id="30" name="object 11">
            <a:extLst>
              <a:ext uri="{FF2B5EF4-FFF2-40B4-BE49-F238E27FC236}">
                <a16:creationId xmlns:a16="http://schemas.microsoft.com/office/drawing/2014/main" id="{0D8328CC-361B-4E33-B12D-3A52EB49DF42}"/>
              </a:ext>
            </a:extLst>
          </p:cNvPr>
          <p:cNvGrpSpPr/>
          <p:nvPr/>
        </p:nvGrpSpPr>
        <p:grpSpPr>
          <a:xfrm>
            <a:off x="2099449" y="4413250"/>
            <a:ext cx="546100" cy="393700"/>
            <a:chOff x="2544817" y="5332412"/>
            <a:chExt cx="546100" cy="393700"/>
          </a:xfrm>
          <a:solidFill>
            <a:schemeClr val="bg1"/>
          </a:solidFill>
        </p:grpSpPr>
        <p:sp>
          <p:nvSpPr>
            <p:cNvPr id="31" name="object 12">
              <a:extLst>
                <a:ext uri="{FF2B5EF4-FFF2-40B4-BE49-F238E27FC236}">
                  <a16:creationId xmlns:a16="http://schemas.microsoft.com/office/drawing/2014/main" id="{D3EF4303-5346-4FAD-A16B-C1F4C19EF31D}"/>
                </a:ext>
              </a:extLst>
            </p:cNvPr>
            <p:cNvSpPr/>
            <p:nvPr/>
          </p:nvSpPr>
          <p:spPr>
            <a:xfrm>
              <a:off x="2551167" y="5338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266700" y="0"/>
                  </a:moveTo>
                  <a:lnTo>
                    <a:pt x="0" y="190500"/>
                  </a:lnTo>
                  <a:lnTo>
                    <a:pt x="133350" y="190500"/>
                  </a:lnTo>
                  <a:lnTo>
                    <a:pt x="133350" y="381000"/>
                  </a:lnTo>
                  <a:lnTo>
                    <a:pt x="400050" y="381000"/>
                  </a:lnTo>
                  <a:lnTo>
                    <a:pt x="400050" y="190500"/>
                  </a:lnTo>
                  <a:lnTo>
                    <a:pt x="533400" y="190500"/>
                  </a:lnTo>
                  <a:lnTo>
                    <a:pt x="26670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2" name="object 13">
              <a:extLst>
                <a:ext uri="{FF2B5EF4-FFF2-40B4-BE49-F238E27FC236}">
                  <a16:creationId xmlns:a16="http://schemas.microsoft.com/office/drawing/2014/main" id="{92ABA3D2-45D1-4754-B8A6-9BB94A35C904}"/>
                </a:ext>
              </a:extLst>
            </p:cNvPr>
            <p:cNvSpPr/>
            <p:nvPr/>
          </p:nvSpPr>
          <p:spPr>
            <a:xfrm>
              <a:off x="2551167" y="5338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533400" y="190500"/>
                  </a:moveTo>
                  <a:lnTo>
                    <a:pt x="400050" y="190500"/>
                  </a:lnTo>
                  <a:lnTo>
                    <a:pt x="400050" y="381000"/>
                  </a:lnTo>
                  <a:lnTo>
                    <a:pt x="133350" y="381000"/>
                  </a:lnTo>
                  <a:lnTo>
                    <a:pt x="133350" y="190500"/>
                  </a:lnTo>
                  <a:lnTo>
                    <a:pt x="0" y="190500"/>
                  </a:lnTo>
                  <a:lnTo>
                    <a:pt x="266700" y="0"/>
                  </a:lnTo>
                  <a:lnTo>
                    <a:pt x="533400" y="1905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object 14">
            <a:extLst>
              <a:ext uri="{FF2B5EF4-FFF2-40B4-BE49-F238E27FC236}">
                <a16:creationId xmlns:a16="http://schemas.microsoft.com/office/drawing/2014/main" id="{34D725ED-49D6-4D7B-85E6-FF1E54BD9CD0}"/>
              </a:ext>
            </a:extLst>
          </p:cNvPr>
          <p:cNvGrpSpPr/>
          <p:nvPr/>
        </p:nvGrpSpPr>
        <p:grpSpPr>
          <a:xfrm>
            <a:off x="2715477" y="3117850"/>
            <a:ext cx="698500" cy="546100"/>
            <a:chOff x="3160845" y="4037012"/>
            <a:chExt cx="698500" cy="546100"/>
          </a:xfrm>
          <a:solidFill>
            <a:schemeClr val="bg1"/>
          </a:solidFill>
        </p:grpSpPr>
        <p:sp>
          <p:nvSpPr>
            <p:cNvPr id="34" name="object 15">
              <a:extLst>
                <a:ext uri="{FF2B5EF4-FFF2-40B4-BE49-F238E27FC236}">
                  <a16:creationId xmlns:a16="http://schemas.microsoft.com/office/drawing/2014/main" id="{307D9BC9-248A-4FC8-8AC1-0CF355E99561}"/>
                </a:ext>
              </a:extLst>
            </p:cNvPr>
            <p:cNvSpPr/>
            <p:nvPr/>
          </p:nvSpPr>
          <p:spPr>
            <a:xfrm>
              <a:off x="3167195" y="4043362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419099" y="0"/>
                  </a:moveTo>
                  <a:lnTo>
                    <a:pt x="419099" y="133350"/>
                  </a:lnTo>
                  <a:lnTo>
                    <a:pt x="0" y="133350"/>
                  </a:lnTo>
                  <a:lnTo>
                    <a:pt x="0" y="400050"/>
                  </a:lnTo>
                  <a:lnTo>
                    <a:pt x="419099" y="400050"/>
                  </a:lnTo>
                  <a:lnTo>
                    <a:pt x="419099" y="533400"/>
                  </a:lnTo>
                  <a:lnTo>
                    <a:pt x="685799" y="266700"/>
                  </a:lnTo>
                  <a:lnTo>
                    <a:pt x="41909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5" name="object 16">
              <a:extLst>
                <a:ext uri="{FF2B5EF4-FFF2-40B4-BE49-F238E27FC236}">
                  <a16:creationId xmlns:a16="http://schemas.microsoft.com/office/drawing/2014/main" id="{DD80A679-CD23-40A0-AAEF-1DAAC6ADC93B}"/>
                </a:ext>
              </a:extLst>
            </p:cNvPr>
            <p:cNvSpPr/>
            <p:nvPr/>
          </p:nvSpPr>
          <p:spPr>
            <a:xfrm>
              <a:off x="3167195" y="4043362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419100" y="533400"/>
                  </a:moveTo>
                  <a:lnTo>
                    <a:pt x="419100" y="400050"/>
                  </a:lnTo>
                  <a:lnTo>
                    <a:pt x="0" y="400050"/>
                  </a:lnTo>
                  <a:lnTo>
                    <a:pt x="0" y="133350"/>
                  </a:lnTo>
                  <a:lnTo>
                    <a:pt x="419100" y="133350"/>
                  </a:lnTo>
                  <a:lnTo>
                    <a:pt x="419100" y="0"/>
                  </a:lnTo>
                  <a:lnTo>
                    <a:pt x="685800" y="266700"/>
                  </a:lnTo>
                  <a:lnTo>
                    <a:pt x="419100" y="533400"/>
                  </a:lnTo>
                  <a:close/>
                </a:path>
              </a:pathLst>
            </a:custGeom>
            <a:grpFill/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36" name="object 17">
            <a:extLst>
              <a:ext uri="{FF2B5EF4-FFF2-40B4-BE49-F238E27FC236}">
                <a16:creationId xmlns:a16="http://schemas.microsoft.com/office/drawing/2014/main" id="{D9D9ECFC-1189-46FF-88C2-54C96359600C}"/>
              </a:ext>
            </a:extLst>
          </p:cNvPr>
          <p:cNvSpPr txBox="1"/>
          <p:nvPr/>
        </p:nvSpPr>
        <p:spPr>
          <a:xfrm>
            <a:off x="2262973" y="5264722"/>
            <a:ext cx="319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chemeClr val="bg1"/>
                </a:solidFill>
                <a:latin typeface="Calibri"/>
                <a:cs typeface="Calibri"/>
              </a:rPr>
              <a:t>x</a:t>
            </a:r>
            <a:r>
              <a:rPr sz="2400" spc="-7" baseline="-17361" dirty="0">
                <a:solidFill>
                  <a:schemeClr val="bg1"/>
                </a:solidFill>
                <a:latin typeface="Calibri"/>
                <a:cs typeface="Calibri"/>
              </a:rPr>
              <a:t>1</a:t>
            </a:r>
            <a:endParaRPr sz="2400" baseline="-17361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object 18">
            <a:extLst>
              <a:ext uri="{FF2B5EF4-FFF2-40B4-BE49-F238E27FC236}">
                <a16:creationId xmlns:a16="http://schemas.microsoft.com/office/drawing/2014/main" id="{F0DF0643-BE22-4FB3-81E3-CC2843954F06}"/>
              </a:ext>
            </a:extLst>
          </p:cNvPr>
          <p:cNvSpPr txBox="1"/>
          <p:nvPr/>
        </p:nvSpPr>
        <p:spPr>
          <a:xfrm>
            <a:off x="3644678" y="5264722"/>
            <a:ext cx="319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chemeClr val="bg1"/>
                </a:solidFill>
                <a:latin typeface="Calibri"/>
                <a:cs typeface="Calibri"/>
              </a:rPr>
              <a:t>x</a:t>
            </a:r>
            <a:r>
              <a:rPr sz="2400" spc="-7" baseline="-17361" dirty="0">
                <a:solidFill>
                  <a:schemeClr val="bg1"/>
                </a:solidFill>
                <a:latin typeface="Calibri"/>
                <a:cs typeface="Calibri"/>
              </a:rPr>
              <a:t>2</a:t>
            </a:r>
            <a:endParaRPr sz="2400" baseline="-17361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8" name="object 19">
            <a:extLst>
              <a:ext uri="{FF2B5EF4-FFF2-40B4-BE49-F238E27FC236}">
                <a16:creationId xmlns:a16="http://schemas.microsoft.com/office/drawing/2014/main" id="{AEF98A31-DA00-411C-A833-EA6A7EF0D00A}"/>
              </a:ext>
            </a:extLst>
          </p:cNvPr>
          <p:cNvSpPr txBox="1"/>
          <p:nvPr/>
        </p:nvSpPr>
        <p:spPr>
          <a:xfrm>
            <a:off x="5024110" y="2819400"/>
            <a:ext cx="2640965" cy="1974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120"/>
              </a:lnSpc>
              <a:spcBef>
                <a:spcPts val="100"/>
              </a:spcBef>
            </a:pPr>
            <a:r>
              <a:rPr sz="2400" b="1" spc="-5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2400" spc="-7" baseline="-17361" dirty="0">
                <a:solidFill>
                  <a:schemeClr val="bg1"/>
                </a:solidFill>
                <a:latin typeface="Calibri"/>
                <a:cs typeface="Calibri"/>
              </a:rPr>
              <a:t>2</a:t>
            </a:r>
            <a:r>
              <a:rPr sz="2400" spc="-5">
                <a:solidFill>
                  <a:schemeClr val="bg1"/>
                </a:solidFill>
                <a:latin typeface="Calibri"/>
                <a:cs typeface="Calibri"/>
              </a:rPr>
              <a:t>=</a:t>
            </a:r>
            <a:r>
              <a:rPr sz="2400" spc="-15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400" spc="-5" smtClean="0">
                <a:solidFill>
                  <a:schemeClr val="bg1"/>
                </a:solidFill>
                <a:latin typeface="Cambria Math"/>
                <a:cs typeface="Cambria Math"/>
              </a:rPr>
              <a:t>f</a:t>
            </a:r>
            <a:r>
              <a:rPr sz="2400" spc="-5" smtClean="0">
                <a:solidFill>
                  <a:schemeClr val="bg1"/>
                </a:solidFill>
                <a:latin typeface="Calibri"/>
                <a:cs typeface="Calibri"/>
              </a:rPr>
              <a:t>(</a:t>
            </a:r>
            <a:r>
              <a:rPr sz="2400" b="1" spc="-5" smtClean="0">
                <a:solidFill>
                  <a:schemeClr val="bg1"/>
                </a:solidFill>
                <a:latin typeface="Calibri"/>
                <a:cs typeface="Calibri"/>
              </a:rPr>
              <a:t>W</a:t>
            </a:r>
            <a:r>
              <a:rPr sz="2400" spc="-7" baseline="-17361" smtClean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2400" spc="585" baseline="-17361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2400" spc="-7" baseline="-17361" dirty="0">
                <a:solidFill>
                  <a:schemeClr val="bg1"/>
                </a:solidFill>
                <a:latin typeface="Calibri"/>
                <a:cs typeface="Calibri"/>
              </a:rPr>
              <a:t>1</a:t>
            </a:r>
            <a:r>
              <a:rPr sz="2400" spc="247" baseline="-1736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+</a:t>
            </a:r>
            <a:r>
              <a:rPr sz="2400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chemeClr val="bg1"/>
                </a:solidFill>
                <a:latin typeface="Calibri"/>
                <a:cs typeface="Calibri"/>
              </a:rPr>
              <a:t>W</a:t>
            </a:r>
            <a:r>
              <a:rPr sz="2400" baseline="-17361" dirty="0">
                <a:solidFill>
                  <a:schemeClr val="bg1"/>
                </a:solidFill>
                <a:latin typeface="Calibri"/>
                <a:cs typeface="Calibri"/>
              </a:rPr>
              <a:t>i</a:t>
            </a:r>
            <a:r>
              <a:rPr sz="2400" spc="585" baseline="-1736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chemeClr val="bg1"/>
                </a:solidFill>
                <a:latin typeface="Calibri"/>
                <a:cs typeface="Calibri"/>
              </a:rPr>
              <a:t>x</a:t>
            </a:r>
            <a:r>
              <a:rPr sz="2400" spc="-7" baseline="-17361">
                <a:solidFill>
                  <a:schemeClr val="bg1"/>
                </a:solidFill>
                <a:latin typeface="Calibri"/>
                <a:cs typeface="Calibri"/>
              </a:rPr>
              <a:t>2</a:t>
            </a:r>
            <a:r>
              <a:rPr sz="2400" spc="-5" smtClean="0">
                <a:solidFill>
                  <a:schemeClr val="bg1"/>
                </a:solidFill>
                <a:latin typeface="Calibri"/>
                <a:cs typeface="Calibri"/>
              </a:rPr>
              <a:t>)</a:t>
            </a:r>
            <a:endParaRPr sz="2400" smtClean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00600" y="2876306"/>
            <a:ext cx="2485937" cy="171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91895">
              <a:lnSpc>
                <a:spcPts val="905"/>
              </a:lnSpc>
              <a:tabLst>
                <a:tab pos="2167890" algn="l"/>
              </a:tabLst>
            </a:pPr>
            <a:r>
              <a:rPr lang="en-US" altLang="ko-KR">
                <a:solidFill>
                  <a:schemeClr val="bg1"/>
                </a:solidFill>
                <a:cs typeface="Calibri"/>
              </a:rPr>
              <a:t>T	T</a:t>
            </a:r>
          </a:p>
        </p:txBody>
      </p:sp>
    </p:spTree>
    <p:extLst>
      <p:ext uri="{BB962C8B-B14F-4D97-AF65-F5344CB8AC3E}">
        <p14:creationId xmlns:p14="http://schemas.microsoft.com/office/powerpoint/2010/main" val="13880933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52</a:t>
            </a:fld>
            <a:endParaRPr lang="en-US" altLang="ko-KR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6D706887-4CC2-4220-A2E4-FB29569D37AB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altLang="ko-KR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RNN</a:t>
            </a: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1" name="object 4">
            <a:extLst>
              <a:ext uri="{FF2B5EF4-FFF2-40B4-BE49-F238E27FC236}">
                <a16:creationId xmlns:a16="http://schemas.microsoft.com/office/drawing/2014/main" id="{3923B639-E47F-4DD5-978F-F3D0CA83F803}"/>
              </a:ext>
            </a:extLst>
          </p:cNvPr>
          <p:cNvSpPr txBox="1"/>
          <p:nvPr/>
        </p:nvSpPr>
        <p:spPr>
          <a:xfrm>
            <a:off x="5841860" y="3312351"/>
            <a:ext cx="276999" cy="1905000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vert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1800" spc="-7" baseline="-13888" dirty="0">
                <a:solidFill>
                  <a:schemeClr val="bg1"/>
                </a:solidFill>
                <a:latin typeface="Calibri"/>
                <a:cs typeface="Calibri"/>
              </a:rPr>
              <a:t>9</a:t>
            </a:r>
            <a:endParaRPr sz="1800" baseline="-13888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2" name="object 5">
            <a:extLst>
              <a:ext uri="{FF2B5EF4-FFF2-40B4-BE49-F238E27FC236}">
                <a16:creationId xmlns:a16="http://schemas.microsoft.com/office/drawing/2014/main" id="{40B21195-A570-43BF-9EB9-0676A85A28CE}"/>
              </a:ext>
            </a:extLst>
          </p:cNvPr>
          <p:cNvSpPr txBox="1"/>
          <p:nvPr/>
        </p:nvSpPr>
        <p:spPr>
          <a:xfrm>
            <a:off x="7213460" y="3312351"/>
            <a:ext cx="276999" cy="1905000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vert" wrap="square" lIns="0" tIns="787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20"/>
              </a:spcBef>
            </a:pPr>
            <a:r>
              <a:rPr sz="2700" b="1" spc="7" baseline="9259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1200" spc="5" dirty="0">
                <a:solidFill>
                  <a:schemeClr val="bg1"/>
                </a:solidFill>
                <a:latin typeface="Calibri"/>
                <a:cs typeface="Calibri"/>
              </a:rPr>
              <a:t>10</a:t>
            </a:r>
            <a:endParaRPr sz="12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3" name="object 6">
            <a:extLst>
              <a:ext uri="{FF2B5EF4-FFF2-40B4-BE49-F238E27FC236}">
                <a16:creationId xmlns:a16="http://schemas.microsoft.com/office/drawing/2014/main" id="{600B8060-0B60-400E-BCF0-24645873FF35}"/>
              </a:ext>
            </a:extLst>
          </p:cNvPr>
          <p:cNvSpPr txBox="1"/>
          <p:nvPr/>
        </p:nvSpPr>
        <p:spPr>
          <a:xfrm>
            <a:off x="3050456" y="3312351"/>
            <a:ext cx="276999" cy="1905000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vert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1800" spc="-7" baseline="-13888" dirty="0">
                <a:solidFill>
                  <a:schemeClr val="bg1"/>
                </a:solidFill>
                <a:latin typeface="Calibri"/>
                <a:cs typeface="Calibri"/>
              </a:rPr>
              <a:t>2</a:t>
            </a:r>
            <a:endParaRPr sz="1800" baseline="-13888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4" name="object 7">
            <a:extLst>
              <a:ext uri="{FF2B5EF4-FFF2-40B4-BE49-F238E27FC236}">
                <a16:creationId xmlns:a16="http://schemas.microsoft.com/office/drawing/2014/main" id="{E83025B9-545A-47AB-8271-0E45CBDD2997}"/>
              </a:ext>
            </a:extLst>
          </p:cNvPr>
          <p:cNvSpPr txBox="1"/>
          <p:nvPr/>
        </p:nvSpPr>
        <p:spPr>
          <a:xfrm>
            <a:off x="2565455" y="5750751"/>
            <a:ext cx="1143000" cy="303929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450"/>
              </a:spcBef>
            </a:pPr>
            <a:r>
              <a:rPr sz="1600" spc="-5" dirty="0">
                <a:solidFill>
                  <a:schemeClr val="bg1"/>
                </a:solidFill>
                <a:latin typeface="Calibri"/>
                <a:cs typeface="Calibri"/>
              </a:rPr>
              <a:t>movie</a:t>
            </a:r>
            <a:endParaRPr sz="16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5" name="object 8">
            <a:extLst>
              <a:ext uri="{FF2B5EF4-FFF2-40B4-BE49-F238E27FC236}">
                <a16:creationId xmlns:a16="http://schemas.microsoft.com/office/drawing/2014/main" id="{1A9AD861-1242-4A0B-9A52-2348C4121916}"/>
              </a:ext>
            </a:extLst>
          </p:cNvPr>
          <p:cNvSpPr txBox="1"/>
          <p:nvPr/>
        </p:nvSpPr>
        <p:spPr>
          <a:xfrm>
            <a:off x="5433059" y="5750751"/>
            <a:ext cx="990600" cy="286617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555"/>
              </a:spcBef>
            </a:pPr>
            <a:r>
              <a:rPr sz="1400" spc="-5" dirty="0">
                <a:solidFill>
                  <a:schemeClr val="bg1"/>
                </a:solidFill>
                <a:latin typeface="Calibri"/>
                <a:cs typeface="Calibri"/>
              </a:rPr>
              <a:t>Christmas</a:t>
            </a:r>
            <a:endParaRPr sz="14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6" name="object 9">
            <a:extLst>
              <a:ext uri="{FF2B5EF4-FFF2-40B4-BE49-F238E27FC236}">
                <a16:creationId xmlns:a16="http://schemas.microsoft.com/office/drawing/2014/main" id="{EFE07863-C3A4-4E2B-9828-A866E0F35178}"/>
              </a:ext>
            </a:extLst>
          </p:cNvPr>
          <p:cNvSpPr txBox="1"/>
          <p:nvPr/>
        </p:nvSpPr>
        <p:spPr>
          <a:xfrm>
            <a:off x="6728459" y="5750751"/>
            <a:ext cx="1143000" cy="318036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320"/>
              </a:spcBef>
            </a:pPr>
            <a:r>
              <a:rPr sz="1800" spc="-10" dirty="0">
                <a:solidFill>
                  <a:schemeClr val="bg1"/>
                </a:solidFill>
                <a:latin typeface="Calibri"/>
                <a:cs typeface="Calibri"/>
              </a:rPr>
              <a:t>play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</p:txBody>
      </p:sp>
      <p:grpSp>
        <p:nvGrpSpPr>
          <p:cNvPr id="47" name="object 10">
            <a:extLst>
              <a:ext uri="{FF2B5EF4-FFF2-40B4-BE49-F238E27FC236}">
                <a16:creationId xmlns:a16="http://schemas.microsoft.com/office/drawing/2014/main" id="{7F3CB132-F9B8-4FE6-B98A-93BBEBF13BA7}"/>
              </a:ext>
            </a:extLst>
          </p:cNvPr>
          <p:cNvGrpSpPr/>
          <p:nvPr/>
        </p:nvGrpSpPr>
        <p:grpSpPr>
          <a:xfrm>
            <a:off x="6264909" y="3991801"/>
            <a:ext cx="698500" cy="546100"/>
            <a:chOff x="7330278" y="4037012"/>
            <a:chExt cx="698500" cy="546100"/>
          </a:xfrm>
          <a:solidFill>
            <a:schemeClr val="bg1"/>
          </a:solidFill>
        </p:grpSpPr>
        <p:sp>
          <p:nvSpPr>
            <p:cNvPr id="48" name="object 11">
              <a:extLst>
                <a:ext uri="{FF2B5EF4-FFF2-40B4-BE49-F238E27FC236}">
                  <a16:creationId xmlns:a16="http://schemas.microsoft.com/office/drawing/2014/main" id="{3F729FE4-8321-42DB-A497-76F2E8ADC27E}"/>
                </a:ext>
              </a:extLst>
            </p:cNvPr>
            <p:cNvSpPr/>
            <p:nvPr/>
          </p:nvSpPr>
          <p:spPr>
            <a:xfrm>
              <a:off x="7336628" y="4043362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419100" y="0"/>
                  </a:moveTo>
                  <a:lnTo>
                    <a:pt x="419100" y="133350"/>
                  </a:lnTo>
                  <a:lnTo>
                    <a:pt x="0" y="133350"/>
                  </a:lnTo>
                  <a:lnTo>
                    <a:pt x="0" y="400050"/>
                  </a:lnTo>
                  <a:lnTo>
                    <a:pt x="419100" y="400050"/>
                  </a:lnTo>
                  <a:lnTo>
                    <a:pt x="419100" y="533400"/>
                  </a:lnTo>
                  <a:lnTo>
                    <a:pt x="685800" y="266700"/>
                  </a:lnTo>
                  <a:lnTo>
                    <a:pt x="41910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9" name="object 12">
              <a:extLst>
                <a:ext uri="{FF2B5EF4-FFF2-40B4-BE49-F238E27FC236}">
                  <a16:creationId xmlns:a16="http://schemas.microsoft.com/office/drawing/2014/main" id="{4E094EDF-CEE6-4327-A2DD-1D54D9B576A0}"/>
                </a:ext>
              </a:extLst>
            </p:cNvPr>
            <p:cNvSpPr/>
            <p:nvPr/>
          </p:nvSpPr>
          <p:spPr>
            <a:xfrm>
              <a:off x="7336628" y="4043362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419100" y="533400"/>
                  </a:moveTo>
                  <a:lnTo>
                    <a:pt x="419100" y="400050"/>
                  </a:lnTo>
                  <a:lnTo>
                    <a:pt x="0" y="400050"/>
                  </a:lnTo>
                  <a:lnTo>
                    <a:pt x="0" y="133350"/>
                  </a:lnTo>
                  <a:lnTo>
                    <a:pt x="419100" y="133350"/>
                  </a:lnTo>
                  <a:lnTo>
                    <a:pt x="419100" y="0"/>
                  </a:lnTo>
                  <a:lnTo>
                    <a:pt x="685800" y="266700"/>
                  </a:lnTo>
                  <a:lnTo>
                    <a:pt x="419100" y="5334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object 13">
            <a:extLst>
              <a:ext uri="{FF2B5EF4-FFF2-40B4-BE49-F238E27FC236}">
                <a16:creationId xmlns:a16="http://schemas.microsoft.com/office/drawing/2014/main" id="{53BF9343-5DF6-43D8-9FCF-DF5E19BEDA1A}"/>
              </a:ext>
            </a:extLst>
          </p:cNvPr>
          <p:cNvGrpSpPr/>
          <p:nvPr/>
        </p:nvGrpSpPr>
        <p:grpSpPr>
          <a:xfrm>
            <a:off x="2863905" y="5287201"/>
            <a:ext cx="546100" cy="393700"/>
            <a:chOff x="3929274" y="5332412"/>
            <a:chExt cx="546100" cy="393700"/>
          </a:xfrm>
          <a:solidFill>
            <a:schemeClr val="bg1"/>
          </a:solidFill>
        </p:grpSpPr>
        <p:sp>
          <p:nvSpPr>
            <p:cNvPr id="51" name="object 14">
              <a:extLst>
                <a:ext uri="{FF2B5EF4-FFF2-40B4-BE49-F238E27FC236}">
                  <a16:creationId xmlns:a16="http://schemas.microsoft.com/office/drawing/2014/main" id="{26E7E66A-B2A0-4D3F-A8FC-83895E68C978}"/>
                </a:ext>
              </a:extLst>
            </p:cNvPr>
            <p:cNvSpPr/>
            <p:nvPr/>
          </p:nvSpPr>
          <p:spPr>
            <a:xfrm>
              <a:off x="3935624" y="5338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266700" y="0"/>
                  </a:moveTo>
                  <a:lnTo>
                    <a:pt x="0" y="190500"/>
                  </a:lnTo>
                  <a:lnTo>
                    <a:pt x="133350" y="190500"/>
                  </a:lnTo>
                  <a:lnTo>
                    <a:pt x="133350" y="381000"/>
                  </a:lnTo>
                  <a:lnTo>
                    <a:pt x="400050" y="381000"/>
                  </a:lnTo>
                  <a:lnTo>
                    <a:pt x="400050" y="190500"/>
                  </a:lnTo>
                  <a:lnTo>
                    <a:pt x="533400" y="190500"/>
                  </a:lnTo>
                  <a:lnTo>
                    <a:pt x="26670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2" name="object 15">
              <a:extLst>
                <a:ext uri="{FF2B5EF4-FFF2-40B4-BE49-F238E27FC236}">
                  <a16:creationId xmlns:a16="http://schemas.microsoft.com/office/drawing/2014/main" id="{963A86B0-8F21-4DC0-953A-E4DAEB03D31E}"/>
                </a:ext>
              </a:extLst>
            </p:cNvPr>
            <p:cNvSpPr/>
            <p:nvPr/>
          </p:nvSpPr>
          <p:spPr>
            <a:xfrm>
              <a:off x="3935624" y="5338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533400" y="190500"/>
                  </a:moveTo>
                  <a:lnTo>
                    <a:pt x="400050" y="190500"/>
                  </a:lnTo>
                  <a:lnTo>
                    <a:pt x="400050" y="381000"/>
                  </a:lnTo>
                  <a:lnTo>
                    <a:pt x="133350" y="381000"/>
                  </a:lnTo>
                  <a:lnTo>
                    <a:pt x="133350" y="190500"/>
                  </a:lnTo>
                  <a:lnTo>
                    <a:pt x="0" y="190500"/>
                  </a:lnTo>
                  <a:lnTo>
                    <a:pt x="266700" y="0"/>
                  </a:lnTo>
                  <a:lnTo>
                    <a:pt x="533400" y="1905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object 16">
            <a:extLst>
              <a:ext uri="{FF2B5EF4-FFF2-40B4-BE49-F238E27FC236}">
                <a16:creationId xmlns:a16="http://schemas.microsoft.com/office/drawing/2014/main" id="{C927842E-DB04-4A90-AEED-38DBA93C2E4A}"/>
              </a:ext>
            </a:extLst>
          </p:cNvPr>
          <p:cNvGrpSpPr/>
          <p:nvPr/>
        </p:nvGrpSpPr>
        <p:grpSpPr>
          <a:xfrm>
            <a:off x="5655309" y="5287201"/>
            <a:ext cx="546100" cy="393700"/>
            <a:chOff x="6720678" y="5332412"/>
            <a:chExt cx="546100" cy="393700"/>
          </a:xfrm>
          <a:solidFill>
            <a:schemeClr val="bg1"/>
          </a:solidFill>
        </p:grpSpPr>
        <p:sp>
          <p:nvSpPr>
            <p:cNvPr id="54" name="object 17">
              <a:extLst>
                <a:ext uri="{FF2B5EF4-FFF2-40B4-BE49-F238E27FC236}">
                  <a16:creationId xmlns:a16="http://schemas.microsoft.com/office/drawing/2014/main" id="{7757EBC3-FE0A-4A28-8E57-C014AB51168E}"/>
                </a:ext>
              </a:extLst>
            </p:cNvPr>
            <p:cNvSpPr/>
            <p:nvPr/>
          </p:nvSpPr>
          <p:spPr>
            <a:xfrm>
              <a:off x="6727028" y="5338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266700" y="0"/>
                  </a:moveTo>
                  <a:lnTo>
                    <a:pt x="0" y="190500"/>
                  </a:lnTo>
                  <a:lnTo>
                    <a:pt x="133350" y="190500"/>
                  </a:lnTo>
                  <a:lnTo>
                    <a:pt x="133350" y="381000"/>
                  </a:lnTo>
                  <a:lnTo>
                    <a:pt x="400050" y="381000"/>
                  </a:lnTo>
                  <a:lnTo>
                    <a:pt x="400050" y="190500"/>
                  </a:lnTo>
                  <a:lnTo>
                    <a:pt x="533400" y="190500"/>
                  </a:lnTo>
                  <a:lnTo>
                    <a:pt x="26670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5" name="object 18">
              <a:extLst>
                <a:ext uri="{FF2B5EF4-FFF2-40B4-BE49-F238E27FC236}">
                  <a16:creationId xmlns:a16="http://schemas.microsoft.com/office/drawing/2014/main" id="{E17582FC-6B9A-4C5F-A50E-4386BCCA1CE1}"/>
                </a:ext>
              </a:extLst>
            </p:cNvPr>
            <p:cNvSpPr/>
            <p:nvPr/>
          </p:nvSpPr>
          <p:spPr>
            <a:xfrm>
              <a:off x="6727028" y="5338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533400" y="190500"/>
                  </a:moveTo>
                  <a:lnTo>
                    <a:pt x="400050" y="190500"/>
                  </a:lnTo>
                  <a:lnTo>
                    <a:pt x="400050" y="381000"/>
                  </a:lnTo>
                  <a:lnTo>
                    <a:pt x="133350" y="381000"/>
                  </a:lnTo>
                  <a:lnTo>
                    <a:pt x="133350" y="190500"/>
                  </a:lnTo>
                  <a:lnTo>
                    <a:pt x="0" y="190500"/>
                  </a:lnTo>
                  <a:lnTo>
                    <a:pt x="266700" y="0"/>
                  </a:lnTo>
                  <a:lnTo>
                    <a:pt x="533400" y="1905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object 19">
            <a:extLst>
              <a:ext uri="{FF2B5EF4-FFF2-40B4-BE49-F238E27FC236}">
                <a16:creationId xmlns:a16="http://schemas.microsoft.com/office/drawing/2014/main" id="{CD3E5620-DC12-4DE1-AEE5-31AC2A17D3D3}"/>
              </a:ext>
            </a:extLst>
          </p:cNvPr>
          <p:cNvGrpSpPr/>
          <p:nvPr/>
        </p:nvGrpSpPr>
        <p:grpSpPr>
          <a:xfrm>
            <a:off x="7045015" y="5287201"/>
            <a:ext cx="546100" cy="393700"/>
            <a:chOff x="8110384" y="5332412"/>
            <a:chExt cx="546100" cy="393700"/>
          </a:xfrm>
          <a:solidFill>
            <a:schemeClr val="bg1"/>
          </a:solidFill>
        </p:grpSpPr>
        <p:sp>
          <p:nvSpPr>
            <p:cNvPr id="57" name="object 20">
              <a:extLst>
                <a:ext uri="{FF2B5EF4-FFF2-40B4-BE49-F238E27FC236}">
                  <a16:creationId xmlns:a16="http://schemas.microsoft.com/office/drawing/2014/main" id="{41608DAA-02E6-470E-AC12-52D299AE628C}"/>
                </a:ext>
              </a:extLst>
            </p:cNvPr>
            <p:cNvSpPr/>
            <p:nvPr/>
          </p:nvSpPr>
          <p:spPr>
            <a:xfrm>
              <a:off x="8116734" y="5338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266700" y="0"/>
                  </a:moveTo>
                  <a:lnTo>
                    <a:pt x="0" y="190500"/>
                  </a:lnTo>
                  <a:lnTo>
                    <a:pt x="133350" y="190500"/>
                  </a:lnTo>
                  <a:lnTo>
                    <a:pt x="133350" y="381000"/>
                  </a:lnTo>
                  <a:lnTo>
                    <a:pt x="400050" y="381000"/>
                  </a:lnTo>
                  <a:lnTo>
                    <a:pt x="400050" y="190500"/>
                  </a:lnTo>
                  <a:lnTo>
                    <a:pt x="533400" y="190500"/>
                  </a:lnTo>
                  <a:lnTo>
                    <a:pt x="26670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8" name="object 21">
              <a:extLst>
                <a:ext uri="{FF2B5EF4-FFF2-40B4-BE49-F238E27FC236}">
                  <a16:creationId xmlns:a16="http://schemas.microsoft.com/office/drawing/2014/main" id="{ABBE9AA1-8856-44F4-9B8D-6E821062DA3D}"/>
                </a:ext>
              </a:extLst>
            </p:cNvPr>
            <p:cNvSpPr/>
            <p:nvPr/>
          </p:nvSpPr>
          <p:spPr>
            <a:xfrm>
              <a:off x="8116734" y="5338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533400" y="190500"/>
                  </a:moveTo>
                  <a:lnTo>
                    <a:pt x="400050" y="190500"/>
                  </a:lnTo>
                  <a:lnTo>
                    <a:pt x="400050" y="381000"/>
                  </a:lnTo>
                  <a:lnTo>
                    <a:pt x="133350" y="381000"/>
                  </a:lnTo>
                  <a:lnTo>
                    <a:pt x="133350" y="190500"/>
                  </a:lnTo>
                  <a:lnTo>
                    <a:pt x="0" y="190500"/>
                  </a:lnTo>
                  <a:lnTo>
                    <a:pt x="266700" y="0"/>
                  </a:lnTo>
                  <a:lnTo>
                    <a:pt x="533400" y="1905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59" name="object 22">
            <a:extLst>
              <a:ext uri="{FF2B5EF4-FFF2-40B4-BE49-F238E27FC236}">
                <a16:creationId xmlns:a16="http://schemas.microsoft.com/office/drawing/2014/main" id="{D5EA8CD1-1D3C-4553-9C61-4312212A8DA9}"/>
              </a:ext>
            </a:extLst>
          </p:cNvPr>
          <p:cNvSpPr txBox="1"/>
          <p:nvPr/>
        </p:nvSpPr>
        <p:spPr>
          <a:xfrm>
            <a:off x="1665999" y="3312351"/>
            <a:ext cx="276999" cy="1905000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vert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1800" spc="-7" baseline="-13888" dirty="0">
                <a:solidFill>
                  <a:schemeClr val="bg1"/>
                </a:solidFill>
                <a:latin typeface="Calibri"/>
                <a:cs typeface="Calibri"/>
              </a:rPr>
              <a:t>1</a:t>
            </a:r>
            <a:endParaRPr sz="1800" baseline="-13888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0" name="object 23">
            <a:extLst>
              <a:ext uri="{FF2B5EF4-FFF2-40B4-BE49-F238E27FC236}">
                <a16:creationId xmlns:a16="http://schemas.microsoft.com/office/drawing/2014/main" id="{BA2580DA-AFF0-4AC7-B473-5C117ED92B3D}"/>
              </a:ext>
            </a:extLst>
          </p:cNvPr>
          <p:cNvSpPr txBox="1"/>
          <p:nvPr/>
        </p:nvSpPr>
        <p:spPr>
          <a:xfrm>
            <a:off x="1180998" y="5750751"/>
            <a:ext cx="1143000" cy="318036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solidFill>
                  <a:schemeClr val="bg1"/>
                </a:solidFill>
                <a:latin typeface="Calibri"/>
                <a:cs typeface="Calibri"/>
              </a:rPr>
              <a:t>This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</p:txBody>
      </p:sp>
      <p:grpSp>
        <p:nvGrpSpPr>
          <p:cNvPr id="61" name="object 24">
            <a:extLst>
              <a:ext uri="{FF2B5EF4-FFF2-40B4-BE49-F238E27FC236}">
                <a16:creationId xmlns:a16="http://schemas.microsoft.com/office/drawing/2014/main" id="{F27F81FD-60C1-47E7-9458-7491730584E1}"/>
              </a:ext>
            </a:extLst>
          </p:cNvPr>
          <p:cNvGrpSpPr/>
          <p:nvPr/>
        </p:nvGrpSpPr>
        <p:grpSpPr>
          <a:xfrm>
            <a:off x="1479448" y="5287201"/>
            <a:ext cx="546100" cy="393700"/>
            <a:chOff x="2544817" y="5332412"/>
            <a:chExt cx="546100" cy="393700"/>
          </a:xfrm>
          <a:solidFill>
            <a:schemeClr val="bg1"/>
          </a:solidFill>
        </p:grpSpPr>
        <p:sp>
          <p:nvSpPr>
            <p:cNvPr id="62" name="object 25">
              <a:extLst>
                <a:ext uri="{FF2B5EF4-FFF2-40B4-BE49-F238E27FC236}">
                  <a16:creationId xmlns:a16="http://schemas.microsoft.com/office/drawing/2014/main" id="{9D68D1EA-A414-43EB-8C35-1EB97BD09F7C}"/>
                </a:ext>
              </a:extLst>
            </p:cNvPr>
            <p:cNvSpPr/>
            <p:nvPr/>
          </p:nvSpPr>
          <p:spPr>
            <a:xfrm>
              <a:off x="2551167" y="5338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266700" y="0"/>
                  </a:moveTo>
                  <a:lnTo>
                    <a:pt x="0" y="190500"/>
                  </a:lnTo>
                  <a:lnTo>
                    <a:pt x="133350" y="190500"/>
                  </a:lnTo>
                  <a:lnTo>
                    <a:pt x="133350" y="381000"/>
                  </a:lnTo>
                  <a:lnTo>
                    <a:pt x="400050" y="381000"/>
                  </a:lnTo>
                  <a:lnTo>
                    <a:pt x="400050" y="190500"/>
                  </a:lnTo>
                  <a:lnTo>
                    <a:pt x="533400" y="190500"/>
                  </a:lnTo>
                  <a:lnTo>
                    <a:pt x="26670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3" name="object 26">
              <a:extLst>
                <a:ext uri="{FF2B5EF4-FFF2-40B4-BE49-F238E27FC236}">
                  <a16:creationId xmlns:a16="http://schemas.microsoft.com/office/drawing/2014/main" id="{CF6A83AD-260C-4051-A205-98EA1E5FC41D}"/>
                </a:ext>
              </a:extLst>
            </p:cNvPr>
            <p:cNvSpPr/>
            <p:nvPr/>
          </p:nvSpPr>
          <p:spPr>
            <a:xfrm>
              <a:off x="2551167" y="5338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533400" y="190500"/>
                  </a:moveTo>
                  <a:lnTo>
                    <a:pt x="400050" y="190500"/>
                  </a:lnTo>
                  <a:lnTo>
                    <a:pt x="400050" y="381000"/>
                  </a:lnTo>
                  <a:lnTo>
                    <a:pt x="133350" y="381000"/>
                  </a:lnTo>
                  <a:lnTo>
                    <a:pt x="133350" y="190500"/>
                  </a:lnTo>
                  <a:lnTo>
                    <a:pt x="0" y="190500"/>
                  </a:lnTo>
                  <a:lnTo>
                    <a:pt x="266700" y="0"/>
                  </a:lnTo>
                  <a:lnTo>
                    <a:pt x="533400" y="1905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object 30">
            <a:extLst>
              <a:ext uri="{FF2B5EF4-FFF2-40B4-BE49-F238E27FC236}">
                <a16:creationId xmlns:a16="http://schemas.microsoft.com/office/drawing/2014/main" id="{2659DF95-A9CD-4065-921A-BE45349E1EE2}"/>
              </a:ext>
            </a:extLst>
          </p:cNvPr>
          <p:cNvGrpSpPr/>
          <p:nvPr/>
        </p:nvGrpSpPr>
        <p:grpSpPr>
          <a:xfrm>
            <a:off x="2095476" y="3991801"/>
            <a:ext cx="698500" cy="546100"/>
            <a:chOff x="3160845" y="4037012"/>
            <a:chExt cx="698500" cy="546100"/>
          </a:xfrm>
          <a:solidFill>
            <a:schemeClr val="bg1"/>
          </a:solidFill>
        </p:grpSpPr>
        <p:sp>
          <p:nvSpPr>
            <p:cNvPr id="68" name="object 31">
              <a:extLst>
                <a:ext uri="{FF2B5EF4-FFF2-40B4-BE49-F238E27FC236}">
                  <a16:creationId xmlns:a16="http://schemas.microsoft.com/office/drawing/2014/main" id="{587FC032-44F8-4ED3-9385-2F2B3EAA02C5}"/>
                </a:ext>
              </a:extLst>
            </p:cNvPr>
            <p:cNvSpPr/>
            <p:nvPr/>
          </p:nvSpPr>
          <p:spPr>
            <a:xfrm>
              <a:off x="3167195" y="4043362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419099" y="0"/>
                  </a:moveTo>
                  <a:lnTo>
                    <a:pt x="419099" y="133350"/>
                  </a:lnTo>
                  <a:lnTo>
                    <a:pt x="0" y="133350"/>
                  </a:lnTo>
                  <a:lnTo>
                    <a:pt x="0" y="400050"/>
                  </a:lnTo>
                  <a:lnTo>
                    <a:pt x="419099" y="400050"/>
                  </a:lnTo>
                  <a:lnTo>
                    <a:pt x="419099" y="533400"/>
                  </a:lnTo>
                  <a:lnTo>
                    <a:pt x="685799" y="266700"/>
                  </a:lnTo>
                  <a:lnTo>
                    <a:pt x="419099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9" name="object 32">
              <a:extLst>
                <a:ext uri="{FF2B5EF4-FFF2-40B4-BE49-F238E27FC236}">
                  <a16:creationId xmlns:a16="http://schemas.microsoft.com/office/drawing/2014/main" id="{63BF6039-A32F-4D7B-A033-A09A3D01635F}"/>
                </a:ext>
              </a:extLst>
            </p:cNvPr>
            <p:cNvSpPr/>
            <p:nvPr/>
          </p:nvSpPr>
          <p:spPr>
            <a:xfrm>
              <a:off x="3167195" y="4043362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419100" y="533400"/>
                  </a:moveTo>
                  <a:lnTo>
                    <a:pt x="419100" y="400050"/>
                  </a:lnTo>
                  <a:lnTo>
                    <a:pt x="0" y="400050"/>
                  </a:lnTo>
                  <a:lnTo>
                    <a:pt x="0" y="133350"/>
                  </a:lnTo>
                  <a:lnTo>
                    <a:pt x="419100" y="133350"/>
                  </a:lnTo>
                  <a:lnTo>
                    <a:pt x="419100" y="0"/>
                  </a:lnTo>
                  <a:lnTo>
                    <a:pt x="685800" y="266700"/>
                  </a:lnTo>
                  <a:lnTo>
                    <a:pt x="419100" y="5334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object 33">
            <a:extLst>
              <a:ext uri="{FF2B5EF4-FFF2-40B4-BE49-F238E27FC236}">
                <a16:creationId xmlns:a16="http://schemas.microsoft.com/office/drawing/2014/main" id="{1594FBD6-48F5-4BEF-B6D9-8E16D0EB9658}"/>
              </a:ext>
            </a:extLst>
          </p:cNvPr>
          <p:cNvGrpSpPr/>
          <p:nvPr/>
        </p:nvGrpSpPr>
        <p:grpSpPr>
          <a:xfrm>
            <a:off x="3473505" y="3991801"/>
            <a:ext cx="469900" cy="546100"/>
            <a:chOff x="4538874" y="4037012"/>
            <a:chExt cx="469900" cy="546100"/>
          </a:xfrm>
          <a:solidFill>
            <a:schemeClr val="bg1"/>
          </a:solidFill>
        </p:grpSpPr>
        <p:sp>
          <p:nvSpPr>
            <p:cNvPr id="71" name="object 34">
              <a:extLst>
                <a:ext uri="{FF2B5EF4-FFF2-40B4-BE49-F238E27FC236}">
                  <a16:creationId xmlns:a16="http://schemas.microsoft.com/office/drawing/2014/main" id="{9BAC5EDF-A574-448D-A60A-1348082A14D1}"/>
                </a:ext>
              </a:extLst>
            </p:cNvPr>
            <p:cNvSpPr/>
            <p:nvPr/>
          </p:nvSpPr>
          <p:spPr>
            <a:xfrm>
              <a:off x="4545224" y="4043362"/>
              <a:ext cx="457200" cy="533400"/>
            </a:xfrm>
            <a:custGeom>
              <a:avLst/>
              <a:gdLst/>
              <a:ahLst/>
              <a:cxnLst/>
              <a:rect l="l" t="t" r="r" b="b"/>
              <a:pathLst>
                <a:path w="457200" h="533400">
                  <a:moveTo>
                    <a:pt x="228601" y="0"/>
                  </a:moveTo>
                  <a:lnTo>
                    <a:pt x="228601" y="133350"/>
                  </a:lnTo>
                  <a:lnTo>
                    <a:pt x="0" y="133350"/>
                  </a:lnTo>
                  <a:lnTo>
                    <a:pt x="0" y="400050"/>
                  </a:lnTo>
                  <a:lnTo>
                    <a:pt x="228601" y="400050"/>
                  </a:lnTo>
                  <a:lnTo>
                    <a:pt x="228601" y="533400"/>
                  </a:lnTo>
                  <a:lnTo>
                    <a:pt x="457200" y="266700"/>
                  </a:lnTo>
                  <a:lnTo>
                    <a:pt x="228601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2" name="object 35">
              <a:extLst>
                <a:ext uri="{FF2B5EF4-FFF2-40B4-BE49-F238E27FC236}">
                  <a16:creationId xmlns:a16="http://schemas.microsoft.com/office/drawing/2014/main" id="{17510C67-A067-4BC7-BE7A-C47F3123312D}"/>
                </a:ext>
              </a:extLst>
            </p:cNvPr>
            <p:cNvSpPr/>
            <p:nvPr/>
          </p:nvSpPr>
          <p:spPr>
            <a:xfrm>
              <a:off x="4545224" y="4043362"/>
              <a:ext cx="457200" cy="533400"/>
            </a:xfrm>
            <a:custGeom>
              <a:avLst/>
              <a:gdLst/>
              <a:ahLst/>
              <a:cxnLst/>
              <a:rect l="l" t="t" r="r" b="b"/>
              <a:pathLst>
                <a:path w="457200" h="533400">
                  <a:moveTo>
                    <a:pt x="228600" y="533400"/>
                  </a:moveTo>
                  <a:lnTo>
                    <a:pt x="228600" y="400050"/>
                  </a:lnTo>
                  <a:lnTo>
                    <a:pt x="0" y="400050"/>
                  </a:lnTo>
                  <a:lnTo>
                    <a:pt x="0" y="133350"/>
                  </a:lnTo>
                  <a:lnTo>
                    <a:pt x="228600" y="133350"/>
                  </a:lnTo>
                  <a:lnTo>
                    <a:pt x="228600" y="0"/>
                  </a:lnTo>
                  <a:lnTo>
                    <a:pt x="457200" y="266700"/>
                  </a:lnTo>
                  <a:lnTo>
                    <a:pt x="228600" y="5334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object 36">
            <a:extLst>
              <a:ext uri="{FF2B5EF4-FFF2-40B4-BE49-F238E27FC236}">
                <a16:creationId xmlns:a16="http://schemas.microsoft.com/office/drawing/2014/main" id="{FC0D86D9-38F2-479C-B9BE-90793138F646}"/>
              </a:ext>
            </a:extLst>
          </p:cNvPr>
          <p:cNvGrpSpPr/>
          <p:nvPr/>
        </p:nvGrpSpPr>
        <p:grpSpPr>
          <a:xfrm>
            <a:off x="5195258" y="3989540"/>
            <a:ext cx="469900" cy="546100"/>
            <a:chOff x="6260627" y="4034751"/>
            <a:chExt cx="469900" cy="546100"/>
          </a:xfrm>
          <a:solidFill>
            <a:schemeClr val="bg1"/>
          </a:solidFill>
        </p:grpSpPr>
        <p:sp>
          <p:nvSpPr>
            <p:cNvPr id="74" name="object 37">
              <a:extLst>
                <a:ext uri="{FF2B5EF4-FFF2-40B4-BE49-F238E27FC236}">
                  <a16:creationId xmlns:a16="http://schemas.microsoft.com/office/drawing/2014/main" id="{52A95260-4F65-465A-B6E4-3C8C749C8E3C}"/>
                </a:ext>
              </a:extLst>
            </p:cNvPr>
            <p:cNvSpPr/>
            <p:nvPr/>
          </p:nvSpPr>
          <p:spPr>
            <a:xfrm>
              <a:off x="6266977" y="4041101"/>
              <a:ext cx="457200" cy="533400"/>
            </a:xfrm>
            <a:custGeom>
              <a:avLst/>
              <a:gdLst/>
              <a:ahLst/>
              <a:cxnLst/>
              <a:rect l="l" t="t" r="r" b="b"/>
              <a:pathLst>
                <a:path w="457200" h="533400">
                  <a:moveTo>
                    <a:pt x="228601" y="0"/>
                  </a:moveTo>
                  <a:lnTo>
                    <a:pt x="228601" y="133350"/>
                  </a:lnTo>
                  <a:lnTo>
                    <a:pt x="0" y="133350"/>
                  </a:lnTo>
                  <a:lnTo>
                    <a:pt x="0" y="400050"/>
                  </a:lnTo>
                  <a:lnTo>
                    <a:pt x="228601" y="400050"/>
                  </a:lnTo>
                  <a:lnTo>
                    <a:pt x="228601" y="533400"/>
                  </a:lnTo>
                  <a:lnTo>
                    <a:pt x="457200" y="266700"/>
                  </a:lnTo>
                  <a:lnTo>
                    <a:pt x="228601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5" name="object 38">
              <a:extLst>
                <a:ext uri="{FF2B5EF4-FFF2-40B4-BE49-F238E27FC236}">
                  <a16:creationId xmlns:a16="http://schemas.microsoft.com/office/drawing/2014/main" id="{E4FDE0FD-9F46-4B24-A751-60502BDD3BAE}"/>
                </a:ext>
              </a:extLst>
            </p:cNvPr>
            <p:cNvSpPr/>
            <p:nvPr/>
          </p:nvSpPr>
          <p:spPr>
            <a:xfrm>
              <a:off x="6266977" y="4041101"/>
              <a:ext cx="457200" cy="533400"/>
            </a:xfrm>
            <a:custGeom>
              <a:avLst/>
              <a:gdLst/>
              <a:ahLst/>
              <a:cxnLst/>
              <a:rect l="l" t="t" r="r" b="b"/>
              <a:pathLst>
                <a:path w="457200" h="533400">
                  <a:moveTo>
                    <a:pt x="228600" y="533400"/>
                  </a:moveTo>
                  <a:lnTo>
                    <a:pt x="228600" y="400050"/>
                  </a:lnTo>
                  <a:lnTo>
                    <a:pt x="0" y="400050"/>
                  </a:lnTo>
                  <a:lnTo>
                    <a:pt x="0" y="133350"/>
                  </a:lnTo>
                  <a:lnTo>
                    <a:pt x="228600" y="133350"/>
                  </a:lnTo>
                  <a:lnTo>
                    <a:pt x="228600" y="0"/>
                  </a:lnTo>
                  <a:lnTo>
                    <a:pt x="457200" y="266700"/>
                  </a:lnTo>
                  <a:lnTo>
                    <a:pt x="228600" y="5334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76" name="object 43">
            <a:extLst>
              <a:ext uri="{FF2B5EF4-FFF2-40B4-BE49-F238E27FC236}">
                <a16:creationId xmlns:a16="http://schemas.microsoft.com/office/drawing/2014/main" id="{6C5B7621-EC7A-4FDF-856F-7535864CB4E9}"/>
              </a:ext>
            </a:extLst>
          </p:cNvPr>
          <p:cNvSpPr txBox="1"/>
          <p:nvPr/>
        </p:nvSpPr>
        <p:spPr>
          <a:xfrm>
            <a:off x="8001000" y="3402744"/>
            <a:ext cx="2847340" cy="197426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120"/>
              </a:lnSpc>
              <a:spcBef>
                <a:spcPts val="100"/>
              </a:spcBef>
            </a:pPr>
            <a:r>
              <a:rPr sz="2400" b="1" spc="-5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2400" spc="-7" baseline="-17361" dirty="0">
                <a:solidFill>
                  <a:schemeClr val="bg1"/>
                </a:solidFill>
                <a:latin typeface="Calibri"/>
                <a:cs typeface="Calibri"/>
              </a:rPr>
              <a:t>10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=</a:t>
            </a:r>
            <a:r>
              <a:rPr sz="2400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ambria Math"/>
                <a:cs typeface="Cambria Math"/>
              </a:rPr>
              <a:t>𝝈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(</a:t>
            </a:r>
            <a:r>
              <a:rPr sz="2400" b="1" spc="-5" dirty="0">
                <a:solidFill>
                  <a:schemeClr val="bg1"/>
                </a:solidFill>
                <a:latin typeface="Calibri"/>
                <a:cs typeface="Calibri"/>
              </a:rPr>
              <a:t>W</a:t>
            </a:r>
            <a:r>
              <a:rPr sz="2400" spc="-7" baseline="-17361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2400" spc="592" baseline="-1736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2400" spc="-7" baseline="-17361" dirty="0">
                <a:solidFill>
                  <a:schemeClr val="bg1"/>
                </a:solidFill>
                <a:latin typeface="Calibri"/>
                <a:cs typeface="Calibri"/>
              </a:rPr>
              <a:t>9</a:t>
            </a:r>
            <a:r>
              <a:rPr sz="2400" spc="247" baseline="-1736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+</a:t>
            </a:r>
            <a:r>
              <a:rPr sz="2400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chemeClr val="bg1"/>
                </a:solidFill>
                <a:latin typeface="Calibri"/>
                <a:cs typeface="Calibri"/>
              </a:rPr>
              <a:t>W</a:t>
            </a:r>
            <a:r>
              <a:rPr sz="2400" baseline="-17361" dirty="0">
                <a:solidFill>
                  <a:schemeClr val="bg1"/>
                </a:solidFill>
                <a:latin typeface="Calibri"/>
                <a:cs typeface="Calibri"/>
              </a:rPr>
              <a:t>i</a:t>
            </a:r>
            <a:r>
              <a:rPr sz="2400" spc="592" baseline="-1736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chemeClr val="bg1"/>
                </a:solidFill>
                <a:latin typeface="Calibri"/>
                <a:cs typeface="Calibri"/>
              </a:rPr>
              <a:t>x</a:t>
            </a:r>
            <a:r>
              <a:rPr sz="2400" spc="-7" baseline="-17361">
                <a:solidFill>
                  <a:schemeClr val="bg1"/>
                </a:solidFill>
                <a:latin typeface="Calibri"/>
                <a:cs typeface="Calibri"/>
              </a:rPr>
              <a:t>10</a:t>
            </a:r>
            <a:r>
              <a:rPr sz="2400" spc="-5" smtClean="0">
                <a:solidFill>
                  <a:schemeClr val="bg1"/>
                </a:solidFill>
                <a:latin typeface="Calibri"/>
                <a:cs typeface="Calibri"/>
              </a:rPr>
              <a:t>)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043282" y="3754152"/>
            <a:ext cx="10668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bg1"/>
                </a:solidFill>
              </a:rPr>
              <a:t>. . .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78" name="object 3">
            <a:extLst>
              <a:ext uri="{FF2B5EF4-FFF2-40B4-BE49-F238E27FC236}">
                <a16:creationId xmlns:a16="http://schemas.microsoft.com/office/drawing/2014/main" id="{19152F6C-EBAE-4984-89DC-377F137938F0}"/>
              </a:ext>
            </a:extLst>
          </p:cNvPr>
          <p:cNvSpPr txBox="1"/>
          <p:nvPr/>
        </p:nvSpPr>
        <p:spPr>
          <a:xfrm>
            <a:off x="410221" y="1340294"/>
            <a:ext cx="7998459" cy="88201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Sentiment</a:t>
            </a:r>
            <a:r>
              <a:rPr sz="2800" spc="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classification:</a:t>
            </a:r>
            <a:r>
              <a:rPr sz="2800" spc="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70C0"/>
                </a:solidFill>
                <a:latin typeface="Calibri"/>
                <a:cs typeface="Calibri"/>
              </a:rPr>
              <a:t>Positive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or</a:t>
            </a:r>
            <a:r>
              <a:rPr sz="2800" spc="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Negative</a:t>
            </a:r>
            <a:r>
              <a:rPr sz="2800" spc="-20" dirty="0">
                <a:solidFill>
                  <a:schemeClr val="bg1"/>
                </a:solidFill>
                <a:latin typeface="Calibri"/>
                <a:cs typeface="Calibri"/>
              </a:rPr>
              <a:t>?</a:t>
            </a:r>
            <a:endParaRPr sz="2800">
              <a:solidFill>
                <a:schemeClr val="bg1"/>
              </a:solidFill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20" dirty="0">
                <a:solidFill>
                  <a:schemeClr val="bg1"/>
                </a:solidFill>
                <a:latin typeface="Calibri"/>
                <a:cs typeface="Calibri"/>
              </a:rPr>
              <a:t>“This</a:t>
            </a:r>
            <a:r>
              <a:rPr sz="2400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movie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as</a:t>
            </a:r>
            <a:r>
              <a:rPr sz="2400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impressive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 as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 preschool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Christmas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play”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001000" y="3485844"/>
            <a:ext cx="2485937" cy="171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91895">
              <a:lnSpc>
                <a:spcPts val="905"/>
              </a:lnSpc>
              <a:tabLst>
                <a:tab pos="2167890" algn="l"/>
              </a:tabLst>
            </a:pPr>
            <a:r>
              <a:rPr lang="en-US" altLang="ko-KR">
                <a:solidFill>
                  <a:schemeClr val="bg1"/>
                </a:solidFill>
                <a:cs typeface="Calibri"/>
              </a:rPr>
              <a:t>T	T</a:t>
            </a:r>
          </a:p>
        </p:txBody>
      </p:sp>
    </p:spTree>
    <p:extLst>
      <p:ext uri="{BB962C8B-B14F-4D97-AF65-F5344CB8AC3E}">
        <p14:creationId xmlns:p14="http://schemas.microsoft.com/office/powerpoint/2010/main" val="11013929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53</a:t>
            </a:fld>
            <a:endParaRPr lang="en-US" altLang="ko-KR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6D706887-4CC2-4220-A2E4-FB29569D37AB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altLang="ko-KR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RNN</a:t>
            </a: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1" name="object 4">
            <a:extLst>
              <a:ext uri="{FF2B5EF4-FFF2-40B4-BE49-F238E27FC236}">
                <a16:creationId xmlns:a16="http://schemas.microsoft.com/office/drawing/2014/main" id="{3923B639-E47F-4DD5-978F-F3D0CA83F803}"/>
              </a:ext>
            </a:extLst>
          </p:cNvPr>
          <p:cNvSpPr txBox="1"/>
          <p:nvPr/>
        </p:nvSpPr>
        <p:spPr>
          <a:xfrm>
            <a:off x="5841860" y="3312351"/>
            <a:ext cx="276999" cy="1905000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vert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1800" spc="-7" baseline="-13888" dirty="0">
                <a:solidFill>
                  <a:schemeClr val="bg1"/>
                </a:solidFill>
                <a:latin typeface="Calibri"/>
                <a:cs typeface="Calibri"/>
              </a:rPr>
              <a:t>9</a:t>
            </a:r>
            <a:endParaRPr sz="1800" baseline="-13888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2" name="object 5">
            <a:extLst>
              <a:ext uri="{FF2B5EF4-FFF2-40B4-BE49-F238E27FC236}">
                <a16:creationId xmlns:a16="http://schemas.microsoft.com/office/drawing/2014/main" id="{40B21195-A570-43BF-9EB9-0676A85A28CE}"/>
              </a:ext>
            </a:extLst>
          </p:cNvPr>
          <p:cNvSpPr txBox="1"/>
          <p:nvPr/>
        </p:nvSpPr>
        <p:spPr>
          <a:xfrm>
            <a:off x="7213460" y="3312351"/>
            <a:ext cx="276999" cy="1905000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vert" wrap="square" lIns="0" tIns="787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20"/>
              </a:spcBef>
            </a:pPr>
            <a:r>
              <a:rPr sz="2700" b="1" spc="7" baseline="9259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1200" spc="5" dirty="0">
                <a:solidFill>
                  <a:schemeClr val="bg1"/>
                </a:solidFill>
                <a:latin typeface="Calibri"/>
                <a:cs typeface="Calibri"/>
              </a:rPr>
              <a:t>10</a:t>
            </a:r>
            <a:endParaRPr sz="12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3" name="object 6">
            <a:extLst>
              <a:ext uri="{FF2B5EF4-FFF2-40B4-BE49-F238E27FC236}">
                <a16:creationId xmlns:a16="http://schemas.microsoft.com/office/drawing/2014/main" id="{600B8060-0B60-400E-BCF0-24645873FF35}"/>
              </a:ext>
            </a:extLst>
          </p:cNvPr>
          <p:cNvSpPr txBox="1"/>
          <p:nvPr/>
        </p:nvSpPr>
        <p:spPr>
          <a:xfrm>
            <a:off x="3050456" y="3312351"/>
            <a:ext cx="276999" cy="1905000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vert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1800" spc="-7" baseline="-13888" dirty="0">
                <a:solidFill>
                  <a:schemeClr val="bg1"/>
                </a:solidFill>
                <a:latin typeface="Calibri"/>
                <a:cs typeface="Calibri"/>
              </a:rPr>
              <a:t>2</a:t>
            </a:r>
            <a:endParaRPr sz="1800" baseline="-13888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4" name="object 7">
            <a:extLst>
              <a:ext uri="{FF2B5EF4-FFF2-40B4-BE49-F238E27FC236}">
                <a16:creationId xmlns:a16="http://schemas.microsoft.com/office/drawing/2014/main" id="{E83025B9-545A-47AB-8271-0E45CBDD2997}"/>
              </a:ext>
            </a:extLst>
          </p:cNvPr>
          <p:cNvSpPr txBox="1"/>
          <p:nvPr/>
        </p:nvSpPr>
        <p:spPr>
          <a:xfrm>
            <a:off x="2565455" y="5750751"/>
            <a:ext cx="1143000" cy="303929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450"/>
              </a:spcBef>
            </a:pPr>
            <a:r>
              <a:rPr sz="1600" spc="-5" dirty="0">
                <a:solidFill>
                  <a:schemeClr val="bg1"/>
                </a:solidFill>
                <a:latin typeface="Calibri"/>
                <a:cs typeface="Calibri"/>
              </a:rPr>
              <a:t>movie</a:t>
            </a:r>
            <a:endParaRPr sz="16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5" name="object 8">
            <a:extLst>
              <a:ext uri="{FF2B5EF4-FFF2-40B4-BE49-F238E27FC236}">
                <a16:creationId xmlns:a16="http://schemas.microsoft.com/office/drawing/2014/main" id="{1A9AD861-1242-4A0B-9A52-2348C4121916}"/>
              </a:ext>
            </a:extLst>
          </p:cNvPr>
          <p:cNvSpPr txBox="1"/>
          <p:nvPr/>
        </p:nvSpPr>
        <p:spPr>
          <a:xfrm>
            <a:off x="5433059" y="5750751"/>
            <a:ext cx="990600" cy="286617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555"/>
              </a:spcBef>
            </a:pPr>
            <a:r>
              <a:rPr sz="1400" spc="-5" dirty="0">
                <a:solidFill>
                  <a:schemeClr val="bg1"/>
                </a:solidFill>
                <a:latin typeface="Calibri"/>
                <a:cs typeface="Calibri"/>
              </a:rPr>
              <a:t>Christmas</a:t>
            </a:r>
            <a:endParaRPr sz="14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6" name="object 9">
            <a:extLst>
              <a:ext uri="{FF2B5EF4-FFF2-40B4-BE49-F238E27FC236}">
                <a16:creationId xmlns:a16="http://schemas.microsoft.com/office/drawing/2014/main" id="{EFE07863-C3A4-4E2B-9828-A866E0F35178}"/>
              </a:ext>
            </a:extLst>
          </p:cNvPr>
          <p:cNvSpPr txBox="1"/>
          <p:nvPr/>
        </p:nvSpPr>
        <p:spPr>
          <a:xfrm>
            <a:off x="6728459" y="5750751"/>
            <a:ext cx="1143000" cy="318036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320"/>
              </a:spcBef>
            </a:pPr>
            <a:r>
              <a:rPr sz="1800" spc="-10" dirty="0">
                <a:solidFill>
                  <a:schemeClr val="bg1"/>
                </a:solidFill>
                <a:latin typeface="Calibri"/>
                <a:cs typeface="Calibri"/>
              </a:rPr>
              <a:t>play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</p:txBody>
      </p:sp>
      <p:grpSp>
        <p:nvGrpSpPr>
          <p:cNvPr id="47" name="object 10">
            <a:extLst>
              <a:ext uri="{FF2B5EF4-FFF2-40B4-BE49-F238E27FC236}">
                <a16:creationId xmlns:a16="http://schemas.microsoft.com/office/drawing/2014/main" id="{7F3CB132-F9B8-4FE6-B98A-93BBEBF13BA7}"/>
              </a:ext>
            </a:extLst>
          </p:cNvPr>
          <p:cNvGrpSpPr/>
          <p:nvPr/>
        </p:nvGrpSpPr>
        <p:grpSpPr>
          <a:xfrm>
            <a:off x="6264909" y="3991801"/>
            <a:ext cx="698500" cy="546100"/>
            <a:chOff x="7330278" y="4037012"/>
            <a:chExt cx="698500" cy="546100"/>
          </a:xfrm>
          <a:solidFill>
            <a:schemeClr val="bg1"/>
          </a:solidFill>
        </p:grpSpPr>
        <p:sp>
          <p:nvSpPr>
            <p:cNvPr id="48" name="object 11">
              <a:extLst>
                <a:ext uri="{FF2B5EF4-FFF2-40B4-BE49-F238E27FC236}">
                  <a16:creationId xmlns:a16="http://schemas.microsoft.com/office/drawing/2014/main" id="{3F729FE4-8321-42DB-A497-76F2E8ADC27E}"/>
                </a:ext>
              </a:extLst>
            </p:cNvPr>
            <p:cNvSpPr/>
            <p:nvPr/>
          </p:nvSpPr>
          <p:spPr>
            <a:xfrm>
              <a:off x="7336628" y="4043362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419100" y="0"/>
                  </a:moveTo>
                  <a:lnTo>
                    <a:pt x="419100" y="133350"/>
                  </a:lnTo>
                  <a:lnTo>
                    <a:pt x="0" y="133350"/>
                  </a:lnTo>
                  <a:lnTo>
                    <a:pt x="0" y="400050"/>
                  </a:lnTo>
                  <a:lnTo>
                    <a:pt x="419100" y="400050"/>
                  </a:lnTo>
                  <a:lnTo>
                    <a:pt x="419100" y="533400"/>
                  </a:lnTo>
                  <a:lnTo>
                    <a:pt x="685800" y="266700"/>
                  </a:lnTo>
                  <a:lnTo>
                    <a:pt x="41910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9" name="object 12">
              <a:extLst>
                <a:ext uri="{FF2B5EF4-FFF2-40B4-BE49-F238E27FC236}">
                  <a16:creationId xmlns:a16="http://schemas.microsoft.com/office/drawing/2014/main" id="{4E094EDF-CEE6-4327-A2DD-1D54D9B576A0}"/>
                </a:ext>
              </a:extLst>
            </p:cNvPr>
            <p:cNvSpPr/>
            <p:nvPr/>
          </p:nvSpPr>
          <p:spPr>
            <a:xfrm>
              <a:off x="7336628" y="4043362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419100" y="533400"/>
                  </a:moveTo>
                  <a:lnTo>
                    <a:pt x="419100" y="400050"/>
                  </a:lnTo>
                  <a:lnTo>
                    <a:pt x="0" y="400050"/>
                  </a:lnTo>
                  <a:lnTo>
                    <a:pt x="0" y="133350"/>
                  </a:lnTo>
                  <a:lnTo>
                    <a:pt x="419100" y="133350"/>
                  </a:lnTo>
                  <a:lnTo>
                    <a:pt x="419100" y="0"/>
                  </a:lnTo>
                  <a:lnTo>
                    <a:pt x="685800" y="266700"/>
                  </a:lnTo>
                  <a:lnTo>
                    <a:pt x="419100" y="5334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object 13">
            <a:extLst>
              <a:ext uri="{FF2B5EF4-FFF2-40B4-BE49-F238E27FC236}">
                <a16:creationId xmlns:a16="http://schemas.microsoft.com/office/drawing/2014/main" id="{53BF9343-5DF6-43D8-9FCF-DF5E19BEDA1A}"/>
              </a:ext>
            </a:extLst>
          </p:cNvPr>
          <p:cNvGrpSpPr/>
          <p:nvPr/>
        </p:nvGrpSpPr>
        <p:grpSpPr>
          <a:xfrm>
            <a:off x="2863905" y="5287201"/>
            <a:ext cx="546100" cy="393700"/>
            <a:chOff x="3929274" y="5332412"/>
            <a:chExt cx="546100" cy="393700"/>
          </a:xfrm>
          <a:solidFill>
            <a:schemeClr val="bg1"/>
          </a:solidFill>
        </p:grpSpPr>
        <p:sp>
          <p:nvSpPr>
            <p:cNvPr id="51" name="object 14">
              <a:extLst>
                <a:ext uri="{FF2B5EF4-FFF2-40B4-BE49-F238E27FC236}">
                  <a16:creationId xmlns:a16="http://schemas.microsoft.com/office/drawing/2014/main" id="{26E7E66A-B2A0-4D3F-A8FC-83895E68C978}"/>
                </a:ext>
              </a:extLst>
            </p:cNvPr>
            <p:cNvSpPr/>
            <p:nvPr/>
          </p:nvSpPr>
          <p:spPr>
            <a:xfrm>
              <a:off x="3935624" y="5338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266700" y="0"/>
                  </a:moveTo>
                  <a:lnTo>
                    <a:pt x="0" y="190500"/>
                  </a:lnTo>
                  <a:lnTo>
                    <a:pt x="133350" y="190500"/>
                  </a:lnTo>
                  <a:lnTo>
                    <a:pt x="133350" y="381000"/>
                  </a:lnTo>
                  <a:lnTo>
                    <a:pt x="400050" y="381000"/>
                  </a:lnTo>
                  <a:lnTo>
                    <a:pt x="400050" y="190500"/>
                  </a:lnTo>
                  <a:lnTo>
                    <a:pt x="533400" y="190500"/>
                  </a:lnTo>
                  <a:lnTo>
                    <a:pt x="26670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2" name="object 15">
              <a:extLst>
                <a:ext uri="{FF2B5EF4-FFF2-40B4-BE49-F238E27FC236}">
                  <a16:creationId xmlns:a16="http://schemas.microsoft.com/office/drawing/2014/main" id="{963A86B0-8F21-4DC0-953A-E4DAEB03D31E}"/>
                </a:ext>
              </a:extLst>
            </p:cNvPr>
            <p:cNvSpPr/>
            <p:nvPr/>
          </p:nvSpPr>
          <p:spPr>
            <a:xfrm>
              <a:off x="3935624" y="5338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533400" y="190500"/>
                  </a:moveTo>
                  <a:lnTo>
                    <a:pt x="400050" y="190500"/>
                  </a:lnTo>
                  <a:lnTo>
                    <a:pt x="400050" y="381000"/>
                  </a:lnTo>
                  <a:lnTo>
                    <a:pt x="133350" y="381000"/>
                  </a:lnTo>
                  <a:lnTo>
                    <a:pt x="133350" y="190500"/>
                  </a:lnTo>
                  <a:lnTo>
                    <a:pt x="0" y="190500"/>
                  </a:lnTo>
                  <a:lnTo>
                    <a:pt x="266700" y="0"/>
                  </a:lnTo>
                  <a:lnTo>
                    <a:pt x="533400" y="1905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object 16">
            <a:extLst>
              <a:ext uri="{FF2B5EF4-FFF2-40B4-BE49-F238E27FC236}">
                <a16:creationId xmlns:a16="http://schemas.microsoft.com/office/drawing/2014/main" id="{C927842E-DB04-4A90-AEED-38DBA93C2E4A}"/>
              </a:ext>
            </a:extLst>
          </p:cNvPr>
          <p:cNvGrpSpPr/>
          <p:nvPr/>
        </p:nvGrpSpPr>
        <p:grpSpPr>
          <a:xfrm>
            <a:off x="5655309" y="5287201"/>
            <a:ext cx="546100" cy="393700"/>
            <a:chOff x="6720678" y="5332412"/>
            <a:chExt cx="546100" cy="393700"/>
          </a:xfrm>
          <a:solidFill>
            <a:schemeClr val="bg1"/>
          </a:solidFill>
        </p:grpSpPr>
        <p:sp>
          <p:nvSpPr>
            <p:cNvPr id="54" name="object 17">
              <a:extLst>
                <a:ext uri="{FF2B5EF4-FFF2-40B4-BE49-F238E27FC236}">
                  <a16:creationId xmlns:a16="http://schemas.microsoft.com/office/drawing/2014/main" id="{7757EBC3-FE0A-4A28-8E57-C014AB51168E}"/>
                </a:ext>
              </a:extLst>
            </p:cNvPr>
            <p:cNvSpPr/>
            <p:nvPr/>
          </p:nvSpPr>
          <p:spPr>
            <a:xfrm>
              <a:off x="6727028" y="5338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266700" y="0"/>
                  </a:moveTo>
                  <a:lnTo>
                    <a:pt x="0" y="190500"/>
                  </a:lnTo>
                  <a:lnTo>
                    <a:pt x="133350" y="190500"/>
                  </a:lnTo>
                  <a:lnTo>
                    <a:pt x="133350" y="381000"/>
                  </a:lnTo>
                  <a:lnTo>
                    <a:pt x="400050" y="381000"/>
                  </a:lnTo>
                  <a:lnTo>
                    <a:pt x="400050" y="190500"/>
                  </a:lnTo>
                  <a:lnTo>
                    <a:pt x="533400" y="190500"/>
                  </a:lnTo>
                  <a:lnTo>
                    <a:pt x="26670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5" name="object 18">
              <a:extLst>
                <a:ext uri="{FF2B5EF4-FFF2-40B4-BE49-F238E27FC236}">
                  <a16:creationId xmlns:a16="http://schemas.microsoft.com/office/drawing/2014/main" id="{E17582FC-6B9A-4C5F-A50E-4386BCCA1CE1}"/>
                </a:ext>
              </a:extLst>
            </p:cNvPr>
            <p:cNvSpPr/>
            <p:nvPr/>
          </p:nvSpPr>
          <p:spPr>
            <a:xfrm>
              <a:off x="6727028" y="5338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533400" y="190500"/>
                  </a:moveTo>
                  <a:lnTo>
                    <a:pt x="400050" y="190500"/>
                  </a:lnTo>
                  <a:lnTo>
                    <a:pt x="400050" y="381000"/>
                  </a:lnTo>
                  <a:lnTo>
                    <a:pt x="133350" y="381000"/>
                  </a:lnTo>
                  <a:lnTo>
                    <a:pt x="133350" y="190500"/>
                  </a:lnTo>
                  <a:lnTo>
                    <a:pt x="0" y="190500"/>
                  </a:lnTo>
                  <a:lnTo>
                    <a:pt x="266700" y="0"/>
                  </a:lnTo>
                  <a:lnTo>
                    <a:pt x="533400" y="1905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object 19">
            <a:extLst>
              <a:ext uri="{FF2B5EF4-FFF2-40B4-BE49-F238E27FC236}">
                <a16:creationId xmlns:a16="http://schemas.microsoft.com/office/drawing/2014/main" id="{CD3E5620-DC12-4DE1-AEE5-31AC2A17D3D3}"/>
              </a:ext>
            </a:extLst>
          </p:cNvPr>
          <p:cNvGrpSpPr/>
          <p:nvPr/>
        </p:nvGrpSpPr>
        <p:grpSpPr>
          <a:xfrm>
            <a:off x="7045015" y="5287201"/>
            <a:ext cx="546100" cy="393700"/>
            <a:chOff x="8110384" y="5332412"/>
            <a:chExt cx="546100" cy="393700"/>
          </a:xfrm>
          <a:solidFill>
            <a:schemeClr val="bg1"/>
          </a:solidFill>
        </p:grpSpPr>
        <p:sp>
          <p:nvSpPr>
            <p:cNvPr id="57" name="object 20">
              <a:extLst>
                <a:ext uri="{FF2B5EF4-FFF2-40B4-BE49-F238E27FC236}">
                  <a16:creationId xmlns:a16="http://schemas.microsoft.com/office/drawing/2014/main" id="{41608DAA-02E6-470E-AC12-52D299AE628C}"/>
                </a:ext>
              </a:extLst>
            </p:cNvPr>
            <p:cNvSpPr/>
            <p:nvPr/>
          </p:nvSpPr>
          <p:spPr>
            <a:xfrm>
              <a:off x="8116734" y="5338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266700" y="0"/>
                  </a:moveTo>
                  <a:lnTo>
                    <a:pt x="0" y="190500"/>
                  </a:lnTo>
                  <a:lnTo>
                    <a:pt x="133350" y="190500"/>
                  </a:lnTo>
                  <a:lnTo>
                    <a:pt x="133350" y="381000"/>
                  </a:lnTo>
                  <a:lnTo>
                    <a:pt x="400050" y="381000"/>
                  </a:lnTo>
                  <a:lnTo>
                    <a:pt x="400050" y="190500"/>
                  </a:lnTo>
                  <a:lnTo>
                    <a:pt x="533400" y="190500"/>
                  </a:lnTo>
                  <a:lnTo>
                    <a:pt x="26670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8" name="object 21">
              <a:extLst>
                <a:ext uri="{FF2B5EF4-FFF2-40B4-BE49-F238E27FC236}">
                  <a16:creationId xmlns:a16="http://schemas.microsoft.com/office/drawing/2014/main" id="{ABBE9AA1-8856-44F4-9B8D-6E821062DA3D}"/>
                </a:ext>
              </a:extLst>
            </p:cNvPr>
            <p:cNvSpPr/>
            <p:nvPr/>
          </p:nvSpPr>
          <p:spPr>
            <a:xfrm>
              <a:off x="8116734" y="5338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533400" y="190500"/>
                  </a:moveTo>
                  <a:lnTo>
                    <a:pt x="400050" y="190500"/>
                  </a:lnTo>
                  <a:lnTo>
                    <a:pt x="400050" y="381000"/>
                  </a:lnTo>
                  <a:lnTo>
                    <a:pt x="133350" y="381000"/>
                  </a:lnTo>
                  <a:lnTo>
                    <a:pt x="133350" y="190500"/>
                  </a:lnTo>
                  <a:lnTo>
                    <a:pt x="0" y="190500"/>
                  </a:lnTo>
                  <a:lnTo>
                    <a:pt x="266700" y="0"/>
                  </a:lnTo>
                  <a:lnTo>
                    <a:pt x="533400" y="1905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59" name="object 22">
            <a:extLst>
              <a:ext uri="{FF2B5EF4-FFF2-40B4-BE49-F238E27FC236}">
                <a16:creationId xmlns:a16="http://schemas.microsoft.com/office/drawing/2014/main" id="{D5EA8CD1-1D3C-4553-9C61-4312212A8DA9}"/>
              </a:ext>
            </a:extLst>
          </p:cNvPr>
          <p:cNvSpPr txBox="1"/>
          <p:nvPr/>
        </p:nvSpPr>
        <p:spPr>
          <a:xfrm>
            <a:off x="1665999" y="3312351"/>
            <a:ext cx="276999" cy="1905000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vert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1800" spc="-7" baseline="-13888" dirty="0">
                <a:solidFill>
                  <a:schemeClr val="bg1"/>
                </a:solidFill>
                <a:latin typeface="Calibri"/>
                <a:cs typeface="Calibri"/>
              </a:rPr>
              <a:t>1</a:t>
            </a:r>
            <a:endParaRPr sz="1800" baseline="-13888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0" name="object 23">
            <a:extLst>
              <a:ext uri="{FF2B5EF4-FFF2-40B4-BE49-F238E27FC236}">
                <a16:creationId xmlns:a16="http://schemas.microsoft.com/office/drawing/2014/main" id="{BA2580DA-AFF0-4AC7-B473-5C117ED92B3D}"/>
              </a:ext>
            </a:extLst>
          </p:cNvPr>
          <p:cNvSpPr txBox="1"/>
          <p:nvPr/>
        </p:nvSpPr>
        <p:spPr>
          <a:xfrm>
            <a:off x="1180998" y="5750751"/>
            <a:ext cx="1143000" cy="318036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solidFill>
                  <a:schemeClr val="bg1"/>
                </a:solidFill>
                <a:latin typeface="Calibri"/>
                <a:cs typeface="Calibri"/>
              </a:rPr>
              <a:t>This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</p:txBody>
      </p:sp>
      <p:grpSp>
        <p:nvGrpSpPr>
          <p:cNvPr id="61" name="object 24">
            <a:extLst>
              <a:ext uri="{FF2B5EF4-FFF2-40B4-BE49-F238E27FC236}">
                <a16:creationId xmlns:a16="http://schemas.microsoft.com/office/drawing/2014/main" id="{F27F81FD-60C1-47E7-9458-7491730584E1}"/>
              </a:ext>
            </a:extLst>
          </p:cNvPr>
          <p:cNvGrpSpPr/>
          <p:nvPr/>
        </p:nvGrpSpPr>
        <p:grpSpPr>
          <a:xfrm>
            <a:off x="1479448" y="5287201"/>
            <a:ext cx="546100" cy="393700"/>
            <a:chOff x="2544817" y="5332412"/>
            <a:chExt cx="546100" cy="393700"/>
          </a:xfrm>
          <a:solidFill>
            <a:schemeClr val="bg1"/>
          </a:solidFill>
        </p:grpSpPr>
        <p:sp>
          <p:nvSpPr>
            <p:cNvPr id="62" name="object 25">
              <a:extLst>
                <a:ext uri="{FF2B5EF4-FFF2-40B4-BE49-F238E27FC236}">
                  <a16:creationId xmlns:a16="http://schemas.microsoft.com/office/drawing/2014/main" id="{9D68D1EA-A414-43EB-8C35-1EB97BD09F7C}"/>
                </a:ext>
              </a:extLst>
            </p:cNvPr>
            <p:cNvSpPr/>
            <p:nvPr/>
          </p:nvSpPr>
          <p:spPr>
            <a:xfrm>
              <a:off x="2551167" y="5338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266700" y="0"/>
                  </a:moveTo>
                  <a:lnTo>
                    <a:pt x="0" y="190500"/>
                  </a:lnTo>
                  <a:lnTo>
                    <a:pt x="133350" y="190500"/>
                  </a:lnTo>
                  <a:lnTo>
                    <a:pt x="133350" y="381000"/>
                  </a:lnTo>
                  <a:lnTo>
                    <a:pt x="400050" y="381000"/>
                  </a:lnTo>
                  <a:lnTo>
                    <a:pt x="400050" y="190500"/>
                  </a:lnTo>
                  <a:lnTo>
                    <a:pt x="533400" y="190500"/>
                  </a:lnTo>
                  <a:lnTo>
                    <a:pt x="26670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3" name="object 26">
              <a:extLst>
                <a:ext uri="{FF2B5EF4-FFF2-40B4-BE49-F238E27FC236}">
                  <a16:creationId xmlns:a16="http://schemas.microsoft.com/office/drawing/2014/main" id="{CF6A83AD-260C-4051-A205-98EA1E5FC41D}"/>
                </a:ext>
              </a:extLst>
            </p:cNvPr>
            <p:cNvSpPr/>
            <p:nvPr/>
          </p:nvSpPr>
          <p:spPr>
            <a:xfrm>
              <a:off x="2551167" y="5338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533400" y="190500"/>
                  </a:moveTo>
                  <a:lnTo>
                    <a:pt x="400050" y="190500"/>
                  </a:lnTo>
                  <a:lnTo>
                    <a:pt x="400050" y="381000"/>
                  </a:lnTo>
                  <a:lnTo>
                    <a:pt x="133350" y="381000"/>
                  </a:lnTo>
                  <a:lnTo>
                    <a:pt x="133350" y="190500"/>
                  </a:lnTo>
                  <a:lnTo>
                    <a:pt x="0" y="190500"/>
                  </a:lnTo>
                  <a:lnTo>
                    <a:pt x="266700" y="0"/>
                  </a:lnTo>
                  <a:lnTo>
                    <a:pt x="533400" y="1905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object 30">
            <a:extLst>
              <a:ext uri="{FF2B5EF4-FFF2-40B4-BE49-F238E27FC236}">
                <a16:creationId xmlns:a16="http://schemas.microsoft.com/office/drawing/2014/main" id="{2659DF95-A9CD-4065-921A-BE45349E1EE2}"/>
              </a:ext>
            </a:extLst>
          </p:cNvPr>
          <p:cNvGrpSpPr/>
          <p:nvPr/>
        </p:nvGrpSpPr>
        <p:grpSpPr>
          <a:xfrm>
            <a:off x="2095476" y="3991801"/>
            <a:ext cx="698500" cy="546100"/>
            <a:chOff x="3160845" y="4037012"/>
            <a:chExt cx="698500" cy="546100"/>
          </a:xfrm>
          <a:solidFill>
            <a:schemeClr val="bg1"/>
          </a:solidFill>
        </p:grpSpPr>
        <p:sp>
          <p:nvSpPr>
            <p:cNvPr id="68" name="object 31">
              <a:extLst>
                <a:ext uri="{FF2B5EF4-FFF2-40B4-BE49-F238E27FC236}">
                  <a16:creationId xmlns:a16="http://schemas.microsoft.com/office/drawing/2014/main" id="{587FC032-44F8-4ED3-9385-2F2B3EAA02C5}"/>
                </a:ext>
              </a:extLst>
            </p:cNvPr>
            <p:cNvSpPr/>
            <p:nvPr/>
          </p:nvSpPr>
          <p:spPr>
            <a:xfrm>
              <a:off x="3167195" y="4043362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419099" y="0"/>
                  </a:moveTo>
                  <a:lnTo>
                    <a:pt x="419099" y="133350"/>
                  </a:lnTo>
                  <a:lnTo>
                    <a:pt x="0" y="133350"/>
                  </a:lnTo>
                  <a:lnTo>
                    <a:pt x="0" y="400050"/>
                  </a:lnTo>
                  <a:lnTo>
                    <a:pt x="419099" y="400050"/>
                  </a:lnTo>
                  <a:lnTo>
                    <a:pt x="419099" y="533400"/>
                  </a:lnTo>
                  <a:lnTo>
                    <a:pt x="685799" y="266700"/>
                  </a:lnTo>
                  <a:lnTo>
                    <a:pt x="419099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9" name="object 32">
              <a:extLst>
                <a:ext uri="{FF2B5EF4-FFF2-40B4-BE49-F238E27FC236}">
                  <a16:creationId xmlns:a16="http://schemas.microsoft.com/office/drawing/2014/main" id="{63BF6039-A32F-4D7B-A033-A09A3D01635F}"/>
                </a:ext>
              </a:extLst>
            </p:cNvPr>
            <p:cNvSpPr/>
            <p:nvPr/>
          </p:nvSpPr>
          <p:spPr>
            <a:xfrm>
              <a:off x="3167195" y="4043362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419100" y="533400"/>
                  </a:moveTo>
                  <a:lnTo>
                    <a:pt x="419100" y="400050"/>
                  </a:lnTo>
                  <a:lnTo>
                    <a:pt x="0" y="400050"/>
                  </a:lnTo>
                  <a:lnTo>
                    <a:pt x="0" y="133350"/>
                  </a:lnTo>
                  <a:lnTo>
                    <a:pt x="419100" y="133350"/>
                  </a:lnTo>
                  <a:lnTo>
                    <a:pt x="419100" y="0"/>
                  </a:lnTo>
                  <a:lnTo>
                    <a:pt x="685800" y="266700"/>
                  </a:lnTo>
                  <a:lnTo>
                    <a:pt x="419100" y="5334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object 33">
            <a:extLst>
              <a:ext uri="{FF2B5EF4-FFF2-40B4-BE49-F238E27FC236}">
                <a16:creationId xmlns:a16="http://schemas.microsoft.com/office/drawing/2014/main" id="{1594FBD6-48F5-4BEF-B6D9-8E16D0EB9658}"/>
              </a:ext>
            </a:extLst>
          </p:cNvPr>
          <p:cNvGrpSpPr/>
          <p:nvPr/>
        </p:nvGrpSpPr>
        <p:grpSpPr>
          <a:xfrm>
            <a:off x="3473505" y="3991801"/>
            <a:ext cx="469900" cy="546100"/>
            <a:chOff x="4538874" y="4037012"/>
            <a:chExt cx="469900" cy="546100"/>
          </a:xfrm>
          <a:solidFill>
            <a:schemeClr val="bg1"/>
          </a:solidFill>
        </p:grpSpPr>
        <p:sp>
          <p:nvSpPr>
            <p:cNvPr id="71" name="object 34">
              <a:extLst>
                <a:ext uri="{FF2B5EF4-FFF2-40B4-BE49-F238E27FC236}">
                  <a16:creationId xmlns:a16="http://schemas.microsoft.com/office/drawing/2014/main" id="{9BAC5EDF-A574-448D-A60A-1348082A14D1}"/>
                </a:ext>
              </a:extLst>
            </p:cNvPr>
            <p:cNvSpPr/>
            <p:nvPr/>
          </p:nvSpPr>
          <p:spPr>
            <a:xfrm>
              <a:off x="4545224" y="4043362"/>
              <a:ext cx="457200" cy="533400"/>
            </a:xfrm>
            <a:custGeom>
              <a:avLst/>
              <a:gdLst/>
              <a:ahLst/>
              <a:cxnLst/>
              <a:rect l="l" t="t" r="r" b="b"/>
              <a:pathLst>
                <a:path w="457200" h="533400">
                  <a:moveTo>
                    <a:pt x="228601" y="0"/>
                  </a:moveTo>
                  <a:lnTo>
                    <a:pt x="228601" y="133350"/>
                  </a:lnTo>
                  <a:lnTo>
                    <a:pt x="0" y="133350"/>
                  </a:lnTo>
                  <a:lnTo>
                    <a:pt x="0" y="400050"/>
                  </a:lnTo>
                  <a:lnTo>
                    <a:pt x="228601" y="400050"/>
                  </a:lnTo>
                  <a:lnTo>
                    <a:pt x="228601" y="533400"/>
                  </a:lnTo>
                  <a:lnTo>
                    <a:pt x="457200" y="266700"/>
                  </a:lnTo>
                  <a:lnTo>
                    <a:pt x="228601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2" name="object 35">
              <a:extLst>
                <a:ext uri="{FF2B5EF4-FFF2-40B4-BE49-F238E27FC236}">
                  <a16:creationId xmlns:a16="http://schemas.microsoft.com/office/drawing/2014/main" id="{17510C67-A067-4BC7-BE7A-C47F3123312D}"/>
                </a:ext>
              </a:extLst>
            </p:cNvPr>
            <p:cNvSpPr/>
            <p:nvPr/>
          </p:nvSpPr>
          <p:spPr>
            <a:xfrm>
              <a:off x="4545224" y="4043362"/>
              <a:ext cx="457200" cy="533400"/>
            </a:xfrm>
            <a:custGeom>
              <a:avLst/>
              <a:gdLst/>
              <a:ahLst/>
              <a:cxnLst/>
              <a:rect l="l" t="t" r="r" b="b"/>
              <a:pathLst>
                <a:path w="457200" h="533400">
                  <a:moveTo>
                    <a:pt x="228600" y="533400"/>
                  </a:moveTo>
                  <a:lnTo>
                    <a:pt x="228600" y="400050"/>
                  </a:lnTo>
                  <a:lnTo>
                    <a:pt x="0" y="400050"/>
                  </a:lnTo>
                  <a:lnTo>
                    <a:pt x="0" y="133350"/>
                  </a:lnTo>
                  <a:lnTo>
                    <a:pt x="228600" y="133350"/>
                  </a:lnTo>
                  <a:lnTo>
                    <a:pt x="228600" y="0"/>
                  </a:lnTo>
                  <a:lnTo>
                    <a:pt x="457200" y="266700"/>
                  </a:lnTo>
                  <a:lnTo>
                    <a:pt x="228600" y="5334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object 36">
            <a:extLst>
              <a:ext uri="{FF2B5EF4-FFF2-40B4-BE49-F238E27FC236}">
                <a16:creationId xmlns:a16="http://schemas.microsoft.com/office/drawing/2014/main" id="{FC0D86D9-38F2-479C-B9BE-90793138F646}"/>
              </a:ext>
            </a:extLst>
          </p:cNvPr>
          <p:cNvGrpSpPr/>
          <p:nvPr/>
        </p:nvGrpSpPr>
        <p:grpSpPr>
          <a:xfrm>
            <a:off x="5195258" y="3989540"/>
            <a:ext cx="469900" cy="546100"/>
            <a:chOff x="6260627" y="4034751"/>
            <a:chExt cx="469900" cy="546100"/>
          </a:xfrm>
          <a:solidFill>
            <a:schemeClr val="bg1"/>
          </a:solidFill>
        </p:grpSpPr>
        <p:sp>
          <p:nvSpPr>
            <p:cNvPr id="74" name="object 37">
              <a:extLst>
                <a:ext uri="{FF2B5EF4-FFF2-40B4-BE49-F238E27FC236}">
                  <a16:creationId xmlns:a16="http://schemas.microsoft.com/office/drawing/2014/main" id="{52A95260-4F65-465A-B6E4-3C8C749C8E3C}"/>
                </a:ext>
              </a:extLst>
            </p:cNvPr>
            <p:cNvSpPr/>
            <p:nvPr/>
          </p:nvSpPr>
          <p:spPr>
            <a:xfrm>
              <a:off x="6266977" y="4041101"/>
              <a:ext cx="457200" cy="533400"/>
            </a:xfrm>
            <a:custGeom>
              <a:avLst/>
              <a:gdLst/>
              <a:ahLst/>
              <a:cxnLst/>
              <a:rect l="l" t="t" r="r" b="b"/>
              <a:pathLst>
                <a:path w="457200" h="533400">
                  <a:moveTo>
                    <a:pt x="228601" y="0"/>
                  </a:moveTo>
                  <a:lnTo>
                    <a:pt x="228601" y="133350"/>
                  </a:lnTo>
                  <a:lnTo>
                    <a:pt x="0" y="133350"/>
                  </a:lnTo>
                  <a:lnTo>
                    <a:pt x="0" y="400050"/>
                  </a:lnTo>
                  <a:lnTo>
                    <a:pt x="228601" y="400050"/>
                  </a:lnTo>
                  <a:lnTo>
                    <a:pt x="228601" y="533400"/>
                  </a:lnTo>
                  <a:lnTo>
                    <a:pt x="457200" y="266700"/>
                  </a:lnTo>
                  <a:lnTo>
                    <a:pt x="228601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5" name="object 38">
              <a:extLst>
                <a:ext uri="{FF2B5EF4-FFF2-40B4-BE49-F238E27FC236}">
                  <a16:creationId xmlns:a16="http://schemas.microsoft.com/office/drawing/2014/main" id="{E4FDE0FD-9F46-4B24-A751-60502BDD3BAE}"/>
                </a:ext>
              </a:extLst>
            </p:cNvPr>
            <p:cNvSpPr/>
            <p:nvPr/>
          </p:nvSpPr>
          <p:spPr>
            <a:xfrm>
              <a:off x="6266977" y="4041101"/>
              <a:ext cx="457200" cy="533400"/>
            </a:xfrm>
            <a:custGeom>
              <a:avLst/>
              <a:gdLst/>
              <a:ahLst/>
              <a:cxnLst/>
              <a:rect l="l" t="t" r="r" b="b"/>
              <a:pathLst>
                <a:path w="457200" h="533400">
                  <a:moveTo>
                    <a:pt x="228600" y="533400"/>
                  </a:moveTo>
                  <a:lnTo>
                    <a:pt x="228600" y="400050"/>
                  </a:lnTo>
                  <a:lnTo>
                    <a:pt x="0" y="400050"/>
                  </a:lnTo>
                  <a:lnTo>
                    <a:pt x="0" y="133350"/>
                  </a:lnTo>
                  <a:lnTo>
                    <a:pt x="228600" y="133350"/>
                  </a:lnTo>
                  <a:lnTo>
                    <a:pt x="228600" y="0"/>
                  </a:lnTo>
                  <a:lnTo>
                    <a:pt x="457200" y="266700"/>
                  </a:lnTo>
                  <a:lnTo>
                    <a:pt x="228600" y="5334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76" name="object 43">
            <a:extLst>
              <a:ext uri="{FF2B5EF4-FFF2-40B4-BE49-F238E27FC236}">
                <a16:creationId xmlns:a16="http://schemas.microsoft.com/office/drawing/2014/main" id="{6C5B7621-EC7A-4FDF-856F-7535864CB4E9}"/>
              </a:ext>
            </a:extLst>
          </p:cNvPr>
          <p:cNvSpPr txBox="1"/>
          <p:nvPr/>
        </p:nvSpPr>
        <p:spPr>
          <a:xfrm>
            <a:off x="8001000" y="3402744"/>
            <a:ext cx="2847340" cy="197426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120"/>
              </a:lnSpc>
              <a:spcBef>
                <a:spcPts val="100"/>
              </a:spcBef>
            </a:pPr>
            <a:r>
              <a:rPr sz="2400" b="1" spc="-5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2400" spc="-7" baseline="-17361" dirty="0">
                <a:solidFill>
                  <a:schemeClr val="bg1"/>
                </a:solidFill>
                <a:latin typeface="Calibri"/>
                <a:cs typeface="Calibri"/>
              </a:rPr>
              <a:t>10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=</a:t>
            </a:r>
            <a:r>
              <a:rPr sz="2400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ambria Math"/>
                <a:cs typeface="Cambria Math"/>
              </a:rPr>
              <a:t>𝝈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(</a:t>
            </a:r>
            <a:r>
              <a:rPr sz="2400" b="1" spc="-5" dirty="0">
                <a:solidFill>
                  <a:schemeClr val="bg1"/>
                </a:solidFill>
                <a:latin typeface="Calibri"/>
                <a:cs typeface="Calibri"/>
              </a:rPr>
              <a:t>W</a:t>
            </a:r>
            <a:r>
              <a:rPr sz="2400" spc="-7" baseline="-17361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2400" spc="592" baseline="-1736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2400" spc="-7" baseline="-17361" dirty="0">
                <a:solidFill>
                  <a:schemeClr val="bg1"/>
                </a:solidFill>
                <a:latin typeface="Calibri"/>
                <a:cs typeface="Calibri"/>
              </a:rPr>
              <a:t>9</a:t>
            </a:r>
            <a:r>
              <a:rPr sz="2400" spc="247" baseline="-1736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+</a:t>
            </a:r>
            <a:r>
              <a:rPr sz="2400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chemeClr val="bg1"/>
                </a:solidFill>
                <a:latin typeface="Calibri"/>
                <a:cs typeface="Calibri"/>
              </a:rPr>
              <a:t>W</a:t>
            </a:r>
            <a:r>
              <a:rPr sz="2400" baseline="-17361" dirty="0">
                <a:solidFill>
                  <a:schemeClr val="bg1"/>
                </a:solidFill>
                <a:latin typeface="Calibri"/>
                <a:cs typeface="Calibri"/>
              </a:rPr>
              <a:t>i</a:t>
            </a:r>
            <a:r>
              <a:rPr sz="2400" spc="592" baseline="-1736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chemeClr val="bg1"/>
                </a:solidFill>
                <a:latin typeface="Calibri"/>
                <a:cs typeface="Calibri"/>
              </a:rPr>
              <a:t>x</a:t>
            </a:r>
            <a:r>
              <a:rPr sz="2400" spc="-7" baseline="-17361">
                <a:solidFill>
                  <a:schemeClr val="bg1"/>
                </a:solidFill>
                <a:latin typeface="Calibri"/>
                <a:cs typeface="Calibri"/>
              </a:rPr>
              <a:t>10</a:t>
            </a:r>
            <a:r>
              <a:rPr sz="2400" spc="-5" smtClean="0">
                <a:solidFill>
                  <a:schemeClr val="bg1"/>
                </a:solidFill>
                <a:latin typeface="Calibri"/>
                <a:cs typeface="Calibri"/>
              </a:rPr>
              <a:t>)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043282" y="3754152"/>
            <a:ext cx="10668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bg1"/>
                </a:solidFill>
              </a:rPr>
              <a:t>. . .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78" name="object 3">
            <a:extLst>
              <a:ext uri="{FF2B5EF4-FFF2-40B4-BE49-F238E27FC236}">
                <a16:creationId xmlns:a16="http://schemas.microsoft.com/office/drawing/2014/main" id="{19152F6C-EBAE-4984-89DC-377F137938F0}"/>
              </a:ext>
            </a:extLst>
          </p:cNvPr>
          <p:cNvSpPr txBox="1"/>
          <p:nvPr/>
        </p:nvSpPr>
        <p:spPr>
          <a:xfrm>
            <a:off x="410221" y="1340294"/>
            <a:ext cx="7998459" cy="88201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Sentiment</a:t>
            </a:r>
            <a:r>
              <a:rPr sz="2800" spc="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classification:</a:t>
            </a:r>
            <a:r>
              <a:rPr sz="2800" spc="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70C0"/>
                </a:solidFill>
                <a:latin typeface="Calibri"/>
                <a:cs typeface="Calibri"/>
              </a:rPr>
              <a:t>Positive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or</a:t>
            </a:r>
            <a:r>
              <a:rPr sz="2800" spc="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Negative</a:t>
            </a:r>
            <a:r>
              <a:rPr sz="2800" spc="-20" dirty="0">
                <a:solidFill>
                  <a:schemeClr val="bg1"/>
                </a:solidFill>
                <a:latin typeface="Calibri"/>
                <a:cs typeface="Calibri"/>
              </a:rPr>
              <a:t>?</a:t>
            </a:r>
            <a:endParaRPr sz="2800">
              <a:solidFill>
                <a:schemeClr val="bg1"/>
              </a:solidFill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20" dirty="0">
                <a:solidFill>
                  <a:schemeClr val="bg1"/>
                </a:solidFill>
                <a:latin typeface="Calibri"/>
                <a:cs typeface="Calibri"/>
              </a:rPr>
              <a:t>“This</a:t>
            </a:r>
            <a:r>
              <a:rPr sz="2400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movie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as</a:t>
            </a:r>
            <a:r>
              <a:rPr sz="2400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impressive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 as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 preschool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Christmas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play”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001000" y="3485844"/>
            <a:ext cx="2485937" cy="171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91895">
              <a:lnSpc>
                <a:spcPts val="905"/>
              </a:lnSpc>
              <a:tabLst>
                <a:tab pos="2167890" algn="l"/>
              </a:tabLst>
            </a:pPr>
            <a:r>
              <a:rPr lang="en-US" altLang="ko-KR">
                <a:solidFill>
                  <a:schemeClr val="bg1"/>
                </a:solidFill>
                <a:cs typeface="Calibri"/>
              </a:rPr>
              <a:t>T	T</a:t>
            </a:r>
          </a:p>
        </p:txBody>
      </p:sp>
      <p:sp>
        <p:nvSpPr>
          <p:cNvPr id="40" name="object 5">
            <a:extLst>
              <a:ext uri="{FF2B5EF4-FFF2-40B4-BE49-F238E27FC236}">
                <a16:creationId xmlns:a16="http://schemas.microsoft.com/office/drawing/2014/main" id="{4EA113B2-5E05-4C70-A297-28A98FCCA877}"/>
              </a:ext>
            </a:extLst>
          </p:cNvPr>
          <p:cNvSpPr txBox="1"/>
          <p:nvPr/>
        </p:nvSpPr>
        <p:spPr>
          <a:xfrm>
            <a:off x="8664287" y="4128802"/>
            <a:ext cx="1409700" cy="317395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chemeClr val="bg1"/>
                </a:solidFill>
                <a:latin typeface="Calibri"/>
                <a:cs typeface="Calibri"/>
              </a:rPr>
              <a:t>Output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</p:txBody>
      </p:sp>
      <p:grpSp>
        <p:nvGrpSpPr>
          <p:cNvPr id="64" name="object 6">
            <a:extLst>
              <a:ext uri="{FF2B5EF4-FFF2-40B4-BE49-F238E27FC236}">
                <a16:creationId xmlns:a16="http://schemas.microsoft.com/office/drawing/2014/main" id="{12F79B5B-4AB9-41C1-A4BF-7147CC72874F}"/>
              </a:ext>
            </a:extLst>
          </p:cNvPr>
          <p:cNvGrpSpPr/>
          <p:nvPr/>
        </p:nvGrpSpPr>
        <p:grpSpPr>
          <a:xfrm>
            <a:off x="7841166" y="4046252"/>
            <a:ext cx="698500" cy="546100"/>
            <a:chOff x="8680450" y="4034750"/>
            <a:chExt cx="698500" cy="546100"/>
          </a:xfrm>
          <a:solidFill>
            <a:schemeClr val="bg1"/>
          </a:solidFill>
        </p:grpSpPr>
        <p:sp>
          <p:nvSpPr>
            <p:cNvPr id="65" name="object 7">
              <a:extLst>
                <a:ext uri="{FF2B5EF4-FFF2-40B4-BE49-F238E27FC236}">
                  <a16:creationId xmlns:a16="http://schemas.microsoft.com/office/drawing/2014/main" id="{834E4E2F-F06B-4B25-A440-85051D1B6068}"/>
                </a:ext>
              </a:extLst>
            </p:cNvPr>
            <p:cNvSpPr/>
            <p:nvPr/>
          </p:nvSpPr>
          <p:spPr>
            <a:xfrm>
              <a:off x="8686800" y="40411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419100" y="0"/>
                  </a:moveTo>
                  <a:lnTo>
                    <a:pt x="419100" y="133349"/>
                  </a:lnTo>
                  <a:lnTo>
                    <a:pt x="0" y="133349"/>
                  </a:lnTo>
                  <a:lnTo>
                    <a:pt x="0" y="400049"/>
                  </a:lnTo>
                  <a:lnTo>
                    <a:pt x="419100" y="400049"/>
                  </a:lnTo>
                  <a:lnTo>
                    <a:pt x="419100" y="533399"/>
                  </a:lnTo>
                  <a:lnTo>
                    <a:pt x="685800" y="266699"/>
                  </a:lnTo>
                  <a:lnTo>
                    <a:pt x="41910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6" name="object 8">
              <a:extLst>
                <a:ext uri="{FF2B5EF4-FFF2-40B4-BE49-F238E27FC236}">
                  <a16:creationId xmlns:a16="http://schemas.microsoft.com/office/drawing/2014/main" id="{0E55BCC7-E12D-4C80-8DC2-0E8C72240372}"/>
                </a:ext>
              </a:extLst>
            </p:cNvPr>
            <p:cNvSpPr/>
            <p:nvPr/>
          </p:nvSpPr>
          <p:spPr>
            <a:xfrm>
              <a:off x="8686800" y="40411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419100" y="533400"/>
                  </a:moveTo>
                  <a:lnTo>
                    <a:pt x="419100" y="400050"/>
                  </a:lnTo>
                  <a:lnTo>
                    <a:pt x="0" y="400050"/>
                  </a:lnTo>
                  <a:lnTo>
                    <a:pt x="0" y="133350"/>
                  </a:lnTo>
                  <a:lnTo>
                    <a:pt x="419100" y="133350"/>
                  </a:lnTo>
                  <a:lnTo>
                    <a:pt x="419100" y="0"/>
                  </a:lnTo>
                  <a:lnTo>
                    <a:pt x="685800" y="266700"/>
                  </a:lnTo>
                  <a:lnTo>
                    <a:pt x="419100" y="5334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80" name="object 9">
            <a:extLst>
              <a:ext uri="{FF2B5EF4-FFF2-40B4-BE49-F238E27FC236}">
                <a16:creationId xmlns:a16="http://schemas.microsoft.com/office/drawing/2014/main" id="{8D7259FA-A57F-42E8-9024-2E938EC7F814}"/>
              </a:ext>
            </a:extLst>
          </p:cNvPr>
          <p:cNvSpPr txBox="1"/>
          <p:nvPr/>
        </p:nvSpPr>
        <p:spPr>
          <a:xfrm>
            <a:off x="8255825" y="4427546"/>
            <a:ext cx="2343785" cy="10183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309880">
              <a:lnSpc>
                <a:spcPct val="143300"/>
              </a:lnSpc>
              <a:spcBef>
                <a:spcPts val="100"/>
              </a:spcBef>
            </a:pP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y </a:t>
            </a:r>
            <a:r>
              <a:rPr sz="2400" b="1" dirty="0">
                <a:solidFill>
                  <a:schemeClr val="bg1"/>
                </a:solidFill>
                <a:latin typeface="Calibri"/>
                <a:cs typeface="Calibri"/>
              </a:rPr>
              <a:t>= </a:t>
            </a:r>
            <a:r>
              <a:rPr sz="2400" spc="-5" dirty="0">
                <a:solidFill>
                  <a:schemeClr val="bg1"/>
                </a:solidFill>
                <a:latin typeface="Cambria Math"/>
                <a:cs typeface="Cambria Math"/>
              </a:rPr>
              <a:t>𝝈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(</a:t>
            </a:r>
            <a:r>
              <a:rPr sz="2400" b="1" spc="-5" dirty="0">
                <a:solidFill>
                  <a:schemeClr val="bg1"/>
                </a:solidFill>
                <a:latin typeface="Calibri"/>
                <a:cs typeface="Calibri"/>
              </a:rPr>
              <a:t>w</a:t>
            </a:r>
            <a:r>
              <a:rPr sz="2400" b="1" spc="-7" baseline="-17361" dirty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2400" spc="-7" baseline="24305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2400" spc="-7" baseline="-17361" dirty="0">
                <a:solidFill>
                  <a:schemeClr val="bg1"/>
                </a:solidFill>
                <a:latin typeface="Calibri"/>
                <a:cs typeface="Calibri"/>
              </a:rPr>
              <a:t>10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) 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chemeClr val="bg1"/>
                </a:solidFill>
                <a:latin typeface="Calibri"/>
                <a:cs typeface="Calibri"/>
              </a:rPr>
              <a:t>Outcome</a:t>
            </a:r>
            <a:r>
              <a:rPr sz="24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0.0</a:t>
            </a:r>
            <a:r>
              <a:rPr sz="2400" spc="-3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~</a:t>
            </a:r>
            <a:r>
              <a:rPr sz="24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1.0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45744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54</a:t>
            </a:fld>
            <a:endParaRPr lang="en-US" altLang="ko-KR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6D706887-4CC2-4220-A2E4-FB29569D37AB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altLang="ko-KR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RNN</a:t>
            </a: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87" name="object 3"/>
          <p:cNvSpPr/>
          <p:nvPr/>
        </p:nvSpPr>
        <p:spPr>
          <a:xfrm>
            <a:off x="609600" y="1940052"/>
            <a:ext cx="10898479" cy="33690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4"/>
          <p:cNvSpPr txBox="1"/>
          <p:nvPr/>
        </p:nvSpPr>
        <p:spPr>
          <a:xfrm>
            <a:off x="1510003" y="5715000"/>
            <a:ext cx="264223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1800" spc="5" dirty="0">
                <a:solidFill>
                  <a:schemeClr val="bg1"/>
                </a:solidFill>
                <a:latin typeface="Calibri"/>
                <a:cs typeface="Calibri"/>
              </a:rPr>
              <a:t>e.g. </a:t>
            </a:r>
            <a:r>
              <a:rPr sz="1800" spc="-5" dirty="0">
                <a:solidFill>
                  <a:schemeClr val="bg1"/>
                </a:solidFill>
                <a:latin typeface="Calibri"/>
                <a:cs typeface="Calibri"/>
              </a:rPr>
              <a:t>Image Captioning  image </a:t>
            </a:r>
            <a:r>
              <a:rPr sz="1800" dirty="0">
                <a:solidFill>
                  <a:schemeClr val="bg1"/>
                </a:solidFill>
                <a:latin typeface="Cambria Math"/>
                <a:cs typeface="Cambria Math"/>
              </a:rPr>
              <a:t>→ </a:t>
            </a:r>
            <a:r>
              <a:rPr sz="1800" spc="-5" dirty="0">
                <a:solidFill>
                  <a:schemeClr val="bg1"/>
                </a:solidFill>
                <a:latin typeface="Calibri"/>
                <a:cs typeface="Calibri"/>
              </a:rPr>
              <a:t>sequence of</a:t>
            </a:r>
            <a:r>
              <a:rPr sz="1800" spc="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Calibri"/>
                <a:cs typeface="Calibri"/>
              </a:rPr>
              <a:t>words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90" name="object 4"/>
          <p:cNvSpPr txBox="1"/>
          <p:nvPr/>
        </p:nvSpPr>
        <p:spPr>
          <a:xfrm>
            <a:off x="3709034" y="5715000"/>
            <a:ext cx="302069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1800" spc="5" dirty="0">
                <a:solidFill>
                  <a:schemeClr val="bg1"/>
                </a:solidFill>
                <a:latin typeface="Calibri"/>
                <a:cs typeface="Calibri"/>
              </a:rPr>
              <a:t>e.g. </a:t>
            </a:r>
            <a:r>
              <a:rPr sz="1800" spc="-5" dirty="0">
                <a:solidFill>
                  <a:schemeClr val="bg1"/>
                </a:solidFill>
                <a:latin typeface="Calibri"/>
                <a:cs typeface="Calibri"/>
              </a:rPr>
              <a:t>Sentiment Classification  sequence of </a:t>
            </a:r>
            <a:r>
              <a:rPr sz="1800" spc="-10" dirty="0">
                <a:solidFill>
                  <a:schemeClr val="bg1"/>
                </a:solidFill>
                <a:latin typeface="Calibri"/>
                <a:cs typeface="Calibri"/>
              </a:rPr>
              <a:t>words </a:t>
            </a:r>
            <a:r>
              <a:rPr sz="1800" dirty="0">
                <a:solidFill>
                  <a:schemeClr val="bg1"/>
                </a:solidFill>
                <a:latin typeface="Cambria Math"/>
                <a:cs typeface="Cambria Math"/>
              </a:rPr>
              <a:t>→</a:t>
            </a:r>
            <a:r>
              <a:rPr sz="1800" spc="10" dirty="0">
                <a:solidFill>
                  <a:schemeClr val="bg1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Calibri"/>
                <a:cs typeface="Calibri"/>
              </a:rPr>
              <a:t>sentiment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91" name="object 4"/>
          <p:cNvSpPr txBox="1"/>
          <p:nvPr/>
        </p:nvSpPr>
        <p:spPr>
          <a:xfrm>
            <a:off x="6715138" y="5708231"/>
            <a:ext cx="2826385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chemeClr val="bg1"/>
                </a:solidFill>
                <a:latin typeface="Calibri"/>
                <a:cs typeface="Calibri"/>
              </a:rPr>
              <a:t>e.g. </a:t>
            </a:r>
            <a:r>
              <a:rPr sz="1800" spc="-5" dirty="0">
                <a:solidFill>
                  <a:schemeClr val="bg1"/>
                </a:solidFill>
                <a:latin typeface="Calibri"/>
                <a:cs typeface="Calibri"/>
              </a:rPr>
              <a:t>Machine</a:t>
            </a:r>
            <a:r>
              <a:rPr sz="1800" spc="-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chemeClr val="bg1"/>
                </a:solidFill>
                <a:latin typeface="Calibri"/>
                <a:cs typeface="Calibri"/>
              </a:rPr>
              <a:t>Translation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Seq. </a:t>
            </a:r>
            <a:r>
              <a:rPr sz="1800" spc="-5" dirty="0">
                <a:solidFill>
                  <a:schemeClr val="bg1"/>
                </a:solidFill>
                <a:latin typeface="Calibri"/>
                <a:cs typeface="Calibri"/>
              </a:rPr>
              <a:t>of </a:t>
            </a:r>
            <a:r>
              <a:rPr sz="1800" spc="-10" dirty="0">
                <a:solidFill>
                  <a:schemeClr val="bg1"/>
                </a:solidFill>
                <a:latin typeface="Calibri"/>
                <a:cs typeface="Calibri"/>
              </a:rPr>
              <a:t>words </a:t>
            </a:r>
            <a:r>
              <a:rPr sz="1800" dirty="0">
                <a:solidFill>
                  <a:schemeClr val="bg1"/>
                </a:solidFill>
                <a:latin typeface="Cambria Math"/>
                <a:cs typeface="Cambria Math"/>
              </a:rPr>
              <a:t>→ 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seq. </a:t>
            </a:r>
            <a:r>
              <a:rPr sz="1800" spc="-5" dirty="0">
                <a:solidFill>
                  <a:schemeClr val="bg1"/>
                </a:solidFill>
                <a:latin typeface="Calibri"/>
                <a:cs typeface="Calibri"/>
              </a:rPr>
              <a:t>of</a:t>
            </a:r>
            <a:r>
              <a:rPr sz="1800" spc="-5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Calibri"/>
                <a:cs typeface="Calibri"/>
              </a:rPr>
              <a:t>words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92" name="object 4"/>
          <p:cNvSpPr txBox="1"/>
          <p:nvPr/>
        </p:nvSpPr>
        <p:spPr>
          <a:xfrm>
            <a:off x="9292629" y="5710136"/>
            <a:ext cx="2483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chemeClr val="bg1"/>
                </a:solidFill>
                <a:latin typeface="Calibri"/>
                <a:cs typeface="Calibri"/>
              </a:rPr>
              <a:t>e.g. </a:t>
            </a:r>
            <a:r>
              <a:rPr sz="1800" spc="-5" dirty="0">
                <a:solidFill>
                  <a:schemeClr val="bg1"/>
                </a:solidFill>
                <a:latin typeface="Calibri"/>
                <a:cs typeface="Calibri"/>
              </a:rPr>
              <a:t>Video </a:t>
            </a:r>
            <a:r>
              <a:rPr sz="1800" spc="-10" dirty="0">
                <a:solidFill>
                  <a:schemeClr val="bg1"/>
                </a:solidFill>
                <a:latin typeface="Calibri"/>
                <a:cs typeface="Calibri"/>
              </a:rPr>
              <a:t>classification </a:t>
            </a:r>
            <a:r>
              <a:rPr sz="1800" spc="-5" dirty="0">
                <a:solidFill>
                  <a:schemeClr val="bg1"/>
                </a:solidFill>
                <a:latin typeface="Calibri"/>
                <a:cs typeface="Calibri"/>
              </a:rPr>
              <a:t>on  </a:t>
            </a:r>
            <a:r>
              <a:rPr sz="1800" spc="-10" dirty="0">
                <a:solidFill>
                  <a:schemeClr val="bg1"/>
                </a:solidFill>
                <a:latin typeface="Calibri"/>
                <a:cs typeface="Calibri"/>
              </a:rPr>
              <a:t>frame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Calibri"/>
                <a:cs typeface="Calibri"/>
              </a:rPr>
              <a:t>level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46377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3400" y="3048000"/>
            <a:ext cx="10591800" cy="3600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55</a:t>
            </a:fld>
            <a:endParaRPr lang="en-US" altLang="ko-KR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6D706887-4CC2-4220-A2E4-FB29569D37AB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altLang="ko-KR" sz="32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Long Short-Term memory (LSTM)</a:t>
            </a: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3324208"/>
            <a:ext cx="4683377" cy="304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39401" y="3324208"/>
            <a:ext cx="4047197" cy="30491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 txBox="1"/>
          <p:nvPr/>
        </p:nvSpPr>
        <p:spPr>
          <a:xfrm>
            <a:off x="688340" y="1006399"/>
            <a:ext cx="8074660" cy="193484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4475" algn="l"/>
              </a:tabLst>
            </a:pP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Consists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a memory cell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and 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set of </a:t>
            </a:r>
            <a:r>
              <a:rPr sz="2400" spc="-15" dirty="0">
                <a:solidFill>
                  <a:schemeClr val="bg1"/>
                </a:solidFill>
                <a:latin typeface="Calibri"/>
                <a:cs typeface="Calibri"/>
              </a:rPr>
              <a:t>gating</a:t>
            </a:r>
            <a:r>
              <a:rPr sz="2400" spc="-9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units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  <a:p>
            <a:pPr marL="474345" lvl="1" indent="-231140">
              <a:lnSpc>
                <a:spcPct val="100000"/>
              </a:lnSpc>
              <a:spcBef>
                <a:spcPts val="509"/>
              </a:spcBef>
              <a:buFont typeface="Arial"/>
              <a:buChar char="–"/>
              <a:tabLst>
                <a:tab pos="474980" algn="l"/>
              </a:tabLst>
            </a:pPr>
            <a:r>
              <a:rPr sz="2000" dirty="0">
                <a:solidFill>
                  <a:schemeClr val="bg1"/>
                </a:solidFill>
                <a:latin typeface="Calibri"/>
                <a:cs typeface="Calibri"/>
              </a:rPr>
              <a:t>Memory </a:t>
            </a:r>
            <a:r>
              <a:rPr sz="2000" spc="-5" dirty="0">
                <a:solidFill>
                  <a:schemeClr val="bg1"/>
                </a:solidFill>
                <a:latin typeface="Calibri"/>
                <a:cs typeface="Calibri"/>
              </a:rPr>
              <a:t>cell is </a:t>
            </a:r>
            <a:r>
              <a:rPr sz="2000" dirty="0">
                <a:solidFill>
                  <a:schemeClr val="bg1"/>
                </a:solidFill>
                <a:latin typeface="Calibri"/>
                <a:cs typeface="Calibri"/>
              </a:rPr>
              <a:t>the </a:t>
            </a:r>
            <a:r>
              <a:rPr sz="2000" spc="-15" dirty="0">
                <a:solidFill>
                  <a:schemeClr val="bg1"/>
                </a:solidFill>
                <a:latin typeface="Calibri"/>
                <a:cs typeface="Calibri"/>
              </a:rPr>
              <a:t>context </a:t>
            </a:r>
            <a:r>
              <a:rPr sz="2000" spc="-5" dirty="0">
                <a:solidFill>
                  <a:schemeClr val="bg1"/>
                </a:solidFill>
                <a:latin typeface="Calibri"/>
                <a:cs typeface="Calibri"/>
              </a:rPr>
              <a:t>that carries</a:t>
            </a:r>
            <a:r>
              <a:rPr sz="2000" spc="4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bg1"/>
                </a:solidFill>
                <a:latin typeface="Calibri"/>
                <a:cs typeface="Calibri"/>
              </a:rPr>
              <a:t>over</a:t>
            </a:r>
            <a:endParaRPr sz="2000">
              <a:solidFill>
                <a:schemeClr val="bg1"/>
              </a:solidFill>
              <a:latin typeface="Calibri"/>
              <a:cs typeface="Calibri"/>
            </a:endParaRPr>
          </a:p>
          <a:p>
            <a:pPr marL="474345" lvl="1" indent="-23114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474980" algn="l"/>
              </a:tabLst>
            </a:pPr>
            <a:r>
              <a:rPr sz="2000" spc="-15" dirty="0">
                <a:solidFill>
                  <a:schemeClr val="bg1"/>
                </a:solidFill>
                <a:latin typeface="Calibri"/>
                <a:cs typeface="Calibri"/>
              </a:rPr>
              <a:t>Forget </a:t>
            </a:r>
            <a:r>
              <a:rPr sz="2000" spc="-20" dirty="0">
                <a:solidFill>
                  <a:schemeClr val="bg1"/>
                </a:solidFill>
                <a:latin typeface="Calibri"/>
                <a:cs typeface="Calibri"/>
              </a:rPr>
              <a:t>gate </a:t>
            </a:r>
            <a:r>
              <a:rPr sz="2000" spc="-10" dirty="0">
                <a:solidFill>
                  <a:schemeClr val="bg1"/>
                </a:solidFill>
                <a:latin typeface="Calibri"/>
                <a:cs typeface="Calibri"/>
              </a:rPr>
              <a:t>controls erase</a:t>
            </a:r>
            <a:r>
              <a:rPr sz="2000" spc="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1"/>
                </a:solidFill>
                <a:latin typeface="Calibri"/>
                <a:cs typeface="Calibri"/>
              </a:rPr>
              <a:t>operation</a:t>
            </a:r>
            <a:endParaRPr sz="2000">
              <a:solidFill>
                <a:schemeClr val="bg1"/>
              </a:solidFill>
              <a:latin typeface="Calibri"/>
              <a:cs typeface="Calibri"/>
            </a:endParaRPr>
          </a:p>
          <a:p>
            <a:pPr marL="474345" lvl="1" indent="-23114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474980" algn="l"/>
              </a:tabLst>
            </a:pPr>
            <a:r>
              <a:rPr sz="2000" dirty="0">
                <a:solidFill>
                  <a:schemeClr val="bg1"/>
                </a:solidFill>
                <a:latin typeface="Calibri"/>
                <a:cs typeface="Calibri"/>
              </a:rPr>
              <a:t>Input </a:t>
            </a:r>
            <a:r>
              <a:rPr sz="2000" spc="-20" dirty="0">
                <a:solidFill>
                  <a:schemeClr val="bg1"/>
                </a:solidFill>
                <a:latin typeface="Calibri"/>
                <a:cs typeface="Calibri"/>
              </a:rPr>
              <a:t>gate </a:t>
            </a:r>
            <a:r>
              <a:rPr sz="2000" spc="-10" dirty="0">
                <a:solidFill>
                  <a:schemeClr val="bg1"/>
                </a:solidFill>
                <a:latin typeface="Calibri"/>
                <a:cs typeface="Calibri"/>
              </a:rPr>
              <a:t>controls write</a:t>
            </a:r>
            <a:r>
              <a:rPr sz="2000" spc="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1"/>
                </a:solidFill>
                <a:latin typeface="Calibri"/>
                <a:cs typeface="Calibri"/>
              </a:rPr>
              <a:t>operation</a:t>
            </a:r>
            <a:endParaRPr sz="2000">
              <a:solidFill>
                <a:schemeClr val="bg1"/>
              </a:solidFill>
              <a:latin typeface="Calibri"/>
              <a:cs typeface="Calibri"/>
            </a:endParaRPr>
          </a:p>
          <a:p>
            <a:pPr marL="474345" lvl="1" indent="-23114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474980" algn="l"/>
              </a:tabLst>
            </a:pPr>
            <a:r>
              <a:rPr sz="2000" dirty="0">
                <a:solidFill>
                  <a:schemeClr val="bg1"/>
                </a:solidFill>
                <a:latin typeface="Calibri"/>
                <a:cs typeface="Calibri"/>
              </a:rPr>
              <a:t>Output </a:t>
            </a:r>
            <a:r>
              <a:rPr sz="2000" spc="-20" dirty="0">
                <a:solidFill>
                  <a:schemeClr val="bg1"/>
                </a:solidFill>
                <a:latin typeface="Calibri"/>
                <a:cs typeface="Calibri"/>
              </a:rPr>
              <a:t>gate </a:t>
            </a:r>
            <a:r>
              <a:rPr sz="2000" spc="-10" dirty="0">
                <a:solidFill>
                  <a:schemeClr val="bg1"/>
                </a:solidFill>
                <a:latin typeface="Calibri"/>
                <a:cs typeface="Calibri"/>
              </a:rPr>
              <a:t>controls </a:t>
            </a:r>
            <a:r>
              <a:rPr sz="2000" dirty="0">
                <a:solidFill>
                  <a:schemeClr val="bg1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chemeClr val="bg1"/>
                </a:solidFill>
                <a:latin typeface="Calibri"/>
                <a:cs typeface="Calibri"/>
              </a:rPr>
              <a:t>read operation</a:t>
            </a:r>
            <a:endParaRPr sz="200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71350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56</a:t>
            </a:fld>
            <a:endParaRPr lang="en-US" altLang="ko-KR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6D706887-4CC2-4220-A2E4-FB29569D37AB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altLang="ko-KR" sz="32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Long Short-Term memory (LSTM)</a:t>
            </a: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11968" y="3352800"/>
            <a:ext cx="914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bg1"/>
                </a:solidFill>
              </a:rPr>
              <a:t>h</a:t>
            </a:r>
            <a:r>
              <a:rPr lang="en-US" altLang="ko-KR" sz="2800" baseline="-25000" smtClean="0">
                <a:solidFill>
                  <a:schemeClr val="bg1"/>
                </a:solidFill>
              </a:rPr>
              <a:t>t-1</a:t>
            </a:r>
            <a:endParaRPr lang="ko-KR" altLang="en-US" sz="2800" baseline="-2500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31232" y="4648200"/>
            <a:ext cx="914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bg1"/>
                </a:solidFill>
              </a:rPr>
              <a:t>X</a:t>
            </a:r>
            <a:r>
              <a:rPr lang="en-US" altLang="ko-KR" sz="2800" baseline="-25000" smtClean="0">
                <a:solidFill>
                  <a:schemeClr val="bg1"/>
                </a:solidFill>
              </a:rPr>
              <a:t>t</a:t>
            </a:r>
            <a:endParaRPr lang="ko-KR" altLang="en-US" sz="2800" baseline="-2500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45924" y="3421704"/>
            <a:ext cx="914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bg1"/>
                </a:solidFill>
              </a:rPr>
              <a:t>tanh</a:t>
            </a:r>
            <a:endParaRPr lang="ko-KR" altLang="en-US" sz="2800" baseline="-2500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/>
          <p:cNvCxnSpPr>
            <a:endCxn id="14" idx="1"/>
          </p:cNvCxnSpPr>
          <p:nvPr/>
        </p:nvCxnSpPr>
        <p:spPr>
          <a:xfrm>
            <a:off x="1813398" y="3726504"/>
            <a:ext cx="83252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438400" y="4114800"/>
            <a:ext cx="454768" cy="6096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bject 5"/>
          <p:cNvSpPr txBox="1"/>
          <p:nvPr/>
        </p:nvSpPr>
        <p:spPr>
          <a:xfrm>
            <a:off x="381000" y="1276837"/>
            <a:ext cx="4382770" cy="11226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sz="2000" spc="-15" dirty="0">
                <a:solidFill>
                  <a:srgbClr val="C0C0C0"/>
                </a:solidFill>
                <a:latin typeface="Calibri"/>
                <a:cs typeface="Calibri"/>
              </a:rPr>
              <a:t>Forget </a:t>
            </a:r>
            <a:r>
              <a:rPr sz="2000" spc="-20" dirty="0">
                <a:solidFill>
                  <a:srgbClr val="C0C0C0"/>
                </a:solidFill>
                <a:latin typeface="Calibri"/>
                <a:cs typeface="Calibri"/>
              </a:rPr>
              <a:t>gate </a:t>
            </a:r>
            <a:r>
              <a:rPr sz="2000" spc="-10" dirty="0">
                <a:solidFill>
                  <a:srgbClr val="C0C0C0"/>
                </a:solidFill>
                <a:latin typeface="Calibri"/>
                <a:cs typeface="Calibri"/>
              </a:rPr>
              <a:t>controls erase</a:t>
            </a:r>
            <a:r>
              <a:rPr sz="2000" spc="10" dirty="0">
                <a:solidFill>
                  <a:srgbClr val="C0C0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0C0C0"/>
                </a:solidFill>
                <a:latin typeface="Calibri"/>
                <a:cs typeface="Calibri"/>
              </a:rPr>
              <a:t>operation</a:t>
            </a:r>
            <a:endParaRPr sz="2000">
              <a:latin typeface="Calibri"/>
              <a:cs typeface="Calibri"/>
            </a:endParaRPr>
          </a:p>
          <a:p>
            <a:pPr marL="243840" indent="-23177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solidFill>
                  <a:srgbClr val="C0C0C0"/>
                </a:solidFill>
                <a:latin typeface="Calibri"/>
                <a:cs typeface="Calibri"/>
              </a:rPr>
              <a:t>Input </a:t>
            </a:r>
            <a:r>
              <a:rPr sz="2000" spc="-20" dirty="0">
                <a:solidFill>
                  <a:srgbClr val="C0C0C0"/>
                </a:solidFill>
                <a:latin typeface="Calibri"/>
                <a:cs typeface="Calibri"/>
              </a:rPr>
              <a:t>gate </a:t>
            </a:r>
            <a:r>
              <a:rPr sz="2000" spc="-10" dirty="0">
                <a:solidFill>
                  <a:srgbClr val="C0C0C0"/>
                </a:solidFill>
                <a:latin typeface="Calibri"/>
                <a:cs typeface="Calibri"/>
              </a:rPr>
              <a:t>controls write</a:t>
            </a:r>
            <a:r>
              <a:rPr sz="2000" spc="-5" dirty="0">
                <a:solidFill>
                  <a:srgbClr val="C0C0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0C0C0"/>
                </a:solidFill>
                <a:latin typeface="Calibri"/>
                <a:cs typeface="Calibri"/>
              </a:rPr>
              <a:t>operation</a:t>
            </a:r>
            <a:endParaRPr sz="2000">
              <a:latin typeface="Calibri"/>
              <a:cs typeface="Calibri"/>
            </a:endParaRPr>
          </a:p>
          <a:p>
            <a:pPr marL="243840" indent="-23177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solidFill>
                  <a:srgbClr val="C0C0C0"/>
                </a:solidFill>
                <a:latin typeface="Calibri"/>
                <a:cs typeface="Calibri"/>
              </a:rPr>
              <a:t>Output </a:t>
            </a:r>
            <a:r>
              <a:rPr sz="2000" spc="-20" dirty="0">
                <a:solidFill>
                  <a:srgbClr val="C0C0C0"/>
                </a:solidFill>
                <a:latin typeface="Calibri"/>
                <a:cs typeface="Calibri"/>
              </a:rPr>
              <a:t>gate </a:t>
            </a:r>
            <a:r>
              <a:rPr sz="2000" spc="-10" dirty="0">
                <a:solidFill>
                  <a:srgbClr val="C0C0C0"/>
                </a:solidFill>
                <a:latin typeface="Calibri"/>
                <a:cs typeface="Calibri"/>
              </a:rPr>
              <a:t>controls </a:t>
            </a:r>
            <a:r>
              <a:rPr sz="2000" dirty="0">
                <a:solidFill>
                  <a:srgbClr val="C0C0C0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C0C0C0"/>
                </a:solidFill>
                <a:latin typeface="Calibri"/>
                <a:cs typeface="Calibri"/>
              </a:rPr>
              <a:t>read</a:t>
            </a:r>
            <a:r>
              <a:rPr sz="2000" spc="-45" dirty="0">
                <a:solidFill>
                  <a:srgbClr val="C0C0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0C0C0"/>
                </a:solidFill>
                <a:latin typeface="Calibri"/>
                <a:cs typeface="Calibri"/>
              </a:rPr>
              <a:t>operation</a:t>
            </a:r>
            <a:endParaRPr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79112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57</a:t>
            </a:fld>
            <a:endParaRPr lang="en-US" altLang="ko-KR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6D706887-4CC2-4220-A2E4-FB29569D37AB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altLang="ko-KR" sz="32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Long Short-Term memory (LSTM)</a:t>
            </a: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11968" y="3352800"/>
            <a:ext cx="914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bg1"/>
                </a:solidFill>
              </a:rPr>
              <a:t>h</a:t>
            </a:r>
            <a:r>
              <a:rPr lang="en-US" altLang="ko-KR" sz="2800" baseline="-25000" smtClean="0">
                <a:solidFill>
                  <a:schemeClr val="bg1"/>
                </a:solidFill>
              </a:rPr>
              <a:t>t-1</a:t>
            </a:r>
            <a:endParaRPr lang="ko-KR" altLang="en-US" sz="2800" baseline="-2500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31232" y="4648200"/>
            <a:ext cx="914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bg1"/>
                </a:solidFill>
              </a:rPr>
              <a:t>X</a:t>
            </a:r>
            <a:r>
              <a:rPr lang="en-US" altLang="ko-KR" sz="2800" baseline="-25000" smtClean="0">
                <a:solidFill>
                  <a:schemeClr val="bg1"/>
                </a:solidFill>
              </a:rPr>
              <a:t>t</a:t>
            </a:r>
            <a:endParaRPr lang="ko-KR" altLang="en-US" sz="2800" baseline="-2500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45924" y="3421704"/>
            <a:ext cx="914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bg1"/>
                </a:solidFill>
              </a:rPr>
              <a:t>tanh</a:t>
            </a:r>
            <a:endParaRPr lang="ko-KR" altLang="en-US" sz="2800" baseline="-2500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/>
          <p:cNvCxnSpPr>
            <a:endCxn id="14" idx="1"/>
          </p:cNvCxnSpPr>
          <p:nvPr/>
        </p:nvCxnSpPr>
        <p:spPr>
          <a:xfrm>
            <a:off x="1813398" y="3726504"/>
            <a:ext cx="83252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438400" y="4114800"/>
            <a:ext cx="454768" cy="6096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655168" y="3726504"/>
            <a:ext cx="12954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5331568" y="3497904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26" name="직선 연결선 25"/>
          <p:cNvCxnSpPr>
            <a:stCxn id="24" idx="2"/>
            <a:endCxn id="24" idx="6"/>
          </p:cNvCxnSpPr>
          <p:nvPr/>
        </p:nvCxnSpPr>
        <p:spPr>
          <a:xfrm>
            <a:off x="5331568" y="3726504"/>
            <a:ext cx="457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4" idx="0"/>
            <a:endCxn id="24" idx="4"/>
          </p:cNvCxnSpPr>
          <p:nvPr/>
        </p:nvCxnSpPr>
        <p:spPr>
          <a:xfrm>
            <a:off x="5560168" y="3497904"/>
            <a:ext cx="0" cy="457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5560168" y="2286000"/>
            <a:ext cx="0" cy="9144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5181600" y="1637489"/>
            <a:ext cx="914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bg1"/>
                </a:solidFill>
              </a:rPr>
              <a:t>c</a:t>
            </a:r>
            <a:r>
              <a:rPr lang="en-US" altLang="ko-KR" sz="2800" baseline="-25000" smtClean="0">
                <a:solidFill>
                  <a:schemeClr val="bg1"/>
                </a:solidFill>
              </a:rPr>
              <a:t>t-1</a:t>
            </a:r>
            <a:endParaRPr lang="ko-KR" altLang="en-US" sz="2800" baseline="-25000">
              <a:solidFill>
                <a:schemeClr val="bg1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5560168" y="4233964"/>
            <a:ext cx="0" cy="9144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5181600" y="5205919"/>
            <a:ext cx="914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bg1"/>
                </a:solidFill>
              </a:rPr>
              <a:t>c</a:t>
            </a:r>
            <a:r>
              <a:rPr lang="en-US" altLang="ko-KR" sz="2800" baseline="-25000" smtClean="0">
                <a:solidFill>
                  <a:schemeClr val="bg1"/>
                </a:solidFill>
              </a:rPr>
              <a:t>t</a:t>
            </a:r>
            <a:endParaRPr lang="ko-KR" altLang="en-US" sz="2800" baseline="-25000">
              <a:solidFill>
                <a:schemeClr val="bg1"/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4031304"/>
            <a:ext cx="3486150" cy="885825"/>
          </a:xfrm>
          <a:prstGeom prst="rect">
            <a:avLst/>
          </a:prstGeom>
        </p:spPr>
      </p:pic>
      <p:sp>
        <p:nvSpPr>
          <p:cNvPr id="43" name="object 5"/>
          <p:cNvSpPr txBox="1"/>
          <p:nvPr/>
        </p:nvSpPr>
        <p:spPr>
          <a:xfrm>
            <a:off x="381000" y="1276837"/>
            <a:ext cx="4382770" cy="11226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sz="2000" spc="-15" dirty="0">
                <a:solidFill>
                  <a:srgbClr val="C0C0C0"/>
                </a:solidFill>
                <a:latin typeface="Calibri"/>
                <a:cs typeface="Calibri"/>
              </a:rPr>
              <a:t>Forget </a:t>
            </a:r>
            <a:r>
              <a:rPr sz="2000" spc="-20" dirty="0">
                <a:solidFill>
                  <a:srgbClr val="C0C0C0"/>
                </a:solidFill>
                <a:latin typeface="Calibri"/>
                <a:cs typeface="Calibri"/>
              </a:rPr>
              <a:t>gate </a:t>
            </a:r>
            <a:r>
              <a:rPr sz="2000" spc="-10" dirty="0">
                <a:solidFill>
                  <a:srgbClr val="C0C0C0"/>
                </a:solidFill>
                <a:latin typeface="Calibri"/>
                <a:cs typeface="Calibri"/>
              </a:rPr>
              <a:t>controls erase</a:t>
            </a:r>
            <a:r>
              <a:rPr sz="2000" spc="10" dirty="0">
                <a:solidFill>
                  <a:srgbClr val="C0C0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0C0C0"/>
                </a:solidFill>
                <a:latin typeface="Calibri"/>
                <a:cs typeface="Calibri"/>
              </a:rPr>
              <a:t>operation</a:t>
            </a:r>
            <a:endParaRPr sz="2000">
              <a:latin typeface="Calibri"/>
              <a:cs typeface="Calibri"/>
            </a:endParaRPr>
          </a:p>
          <a:p>
            <a:pPr marL="243840" indent="-23177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solidFill>
                  <a:srgbClr val="C0C0C0"/>
                </a:solidFill>
                <a:latin typeface="Calibri"/>
                <a:cs typeface="Calibri"/>
              </a:rPr>
              <a:t>Input </a:t>
            </a:r>
            <a:r>
              <a:rPr sz="2000" spc="-20" dirty="0">
                <a:solidFill>
                  <a:srgbClr val="C0C0C0"/>
                </a:solidFill>
                <a:latin typeface="Calibri"/>
                <a:cs typeface="Calibri"/>
              </a:rPr>
              <a:t>gate </a:t>
            </a:r>
            <a:r>
              <a:rPr sz="2000" spc="-10" dirty="0">
                <a:solidFill>
                  <a:srgbClr val="C0C0C0"/>
                </a:solidFill>
                <a:latin typeface="Calibri"/>
                <a:cs typeface="Calibri"/>
              </a:rPr>
              <a:t>controls write</a:t>
            </a:r>
            <a:r>
              <a:rPr sz="2000" spc="-5" dirty="0">
                <a:solidFill>
                  <a:srgbClr val="C0C0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0C0C0"/>
                </a:solidFill>
                <a:latin typeface="Calibri"/>
                <a:cs typeface="Calibri"/>
              </a:rPr>
              <a:t>operation</a:t>
            </a:r>
            <a:endParaRPr sz="2000">
              <a:latin typeface="Calibri"/>
              <a:cs typeface="Calibri"/>
            </a:endParaRPr>
          </a:p>
          <a:p>
            <a:pPr marL="243840" indent="-23177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solidFill>
                  <a:srgbClr val="C0C0C0"/>
                </a:solidFill>
                <a:latin typeface="Calibri"/>
                <a:cs typeface="Calibri"/>
              </a:rPr>
              <a:t>Output </a:t>
            </a:r>
            <a:r>
              <a:rPr sz="2000" spc="-20" dirty="0">
                <a:solidFill>
                  <a:srgbClr val="C0C0C0"/>
                </a:solidFill>
                <a:latin typeface="Calibri"/>
                <a:cs typeface="Calibri"/>
              </a:rPr>
              <a:t>gate </a:t>
            </a:r>
            <a:r>
              <a:rPr sz="2000" spc="-10" dirty="0">
                <a:solidFill>
                  <a:srgbClr val="C0C0C0"/>
                </a:solidFill>
                <a:latin typeface="Calibri"/>
                <a:cs typeface="Calibri"/>
              </a:rPr>
              <a:t>controls </a:t>
            </a:r>
            <a:r>
              <a:rPr sz="2000" dirty="0">
                <a:solidFill>
                  <a:srgbClr val="C0C0C0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C0C0C0"/>
                </a:solidFill>
                <a:latin typeface="Calibri"/>
                <a:cs typeface="Calibri"/>
              </a:rPr>
              <a:t>read</a:t>
            </a:r>
            <a:r>
              <a:rPr sz="2000" spc="-45" dirty="0">
                <a:solidFill>
                  <a:srgbClr val="C0C0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0C0C0"/>
                </a:solidFill>
                <a:latin typeface="Calibri"/>
                <a:cs typeface="Calibri"/>
              </a:rPr>
              <a:t>operation</a:t>
            </a:r>
            <a:endParaRPr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93321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58</a:t>
            </a:fld>
            <a:endParaRPr lang="en-US" altLang="ko-KR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6D706887-4CC2-4220-A2E4-FB29569D37AB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altLang="ko-KR" sz="32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Long Short-Term memory (LSTM)</a:t>
            </a: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11968" y="3352800"/>
            <a:ext cx="914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bg1"/>
                </a:solidFill>
              </a:rPr>
              <a:t>h</a:t>
            </a:r>
            <a:r>
              <a:rPr lang="en-US" altLang="ko-KR" sz="2800" baseline="-25000" smtClean="0">
                <a:solidFill>
                  <a:schemeClr val="bg1"/>
                </a:solidFill>
              </a:rPr>
              <a:t>t-1</a:t>
            </a:r>
            <a:endParaRPr lang="ko-KR" altLang="en-US" sz="2800" baseline="-2500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31232" y="4648200"/>
            <a:ext cx="914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bg1"/>
                </a:solidFill>
              </a:rPr>
              <a:t>X</a:t>
            </a:r>
            <a:r>
              <a:rPr lang="en-US" altLang="ko-KR" sz="2800" baseline="-25000" smtClean="0">
                <a:solidFill>
                  <a:schemeClr val="bg1"/>
                </a:solidFill>
              </a:rPr>
              <a:t>t</a:t>
            </a:r>
            <a:endParaRPr lang="ko-KR" altLang="en-US" sz="2800" baseline="-2500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45924" y="3421704"/>
            <a:ext cx="914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bg1"/>
                </a:solidFill>
              </a:rPr>
              <a:t>tanh</a:t>
            </a:r>
            <a:endParaRPr lang="ko-KR" altLang="en-US" sz="2800" baseline="-2500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/>
          <p:cNvCxnSpPr>
            <a:endCxn id="14" idx="1"/>
          </p:cNvCxnSpPr>
          <p:nvPr/>
        </p:nvCxnSpPr>
        <p:spPr>
          <a:xfrm>
            <a:off x="1813398" y="3726504"/>
            <a:ext cx="83252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438400" y="4114800"/>
            <a:ext cx="454768" cy="6096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655168" y="3726504"/>
            <a:ext cx="12954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5331568" y="3497904"/>
            <a:ext cx="457200" cy="457200"/>
            <a:chOff x="5331568" y="3497904"/>
            <a:chExt cx="457200" cy="457200"/>
          </a:xfrm>
        </p:grpSpPr>
        <p:sp>
          <p:nvSpPr>
            <p:cNvPr id="24" name="타원 23"/>
            <p:cNvSpPr/>
            <p:nvPr/>
          </p:nvSpPr>
          <p:spPr>
            <a:xfrm>
              <a:off x="5331568" y="3497904"/>
              <a:ext cx="457200" cy="4572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cxnSp>
          <p:nvCxnSpPr>
            <p:cNvPr id="26" name="직선 연결선 25"/>
            <p:cNvCxnSpPr>
              <a:stCxn id="24" idx="2"/>
              <a:endCxn id="24" idx="6"/>
            </p:cNvCxnSpPr>
            <p:nvPr/>
          </p:nvCxnSpPr>
          <p:spPr>
            <a:xfrm>
              <a:off x="5331568" y="3726504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24" idx="0"/>
              <a:endCxn id="24" idx="4"/>
            </p:cNvCxnSpPr>
            <p:nvPr/>
          </p:nvCxnSpPr>
          <p:spPr>
            <a:xfrm>
              <a:off x="5560168" y="3497904"/>
              <a:ext cx="0" cy="4572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5" name="직선 화살표 연결선 34"/>
          <p:cNvCxnSpPr/>
          <p:nvPr/>
        </p:nvCxnSpPr>
        <p:spPr>
          <a:xfrm>
            <a:off x="5560168" y="2286000"/>
            <a:ext cx="0" cy="9144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5181600" y="1637489"/>
            <a:ext cx="914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bg1"/>
                </a:solidFill>
              </a:rPr>
              <a:t>c</a:t>
            </a:r>
            <a:r>
              <a:rPr lang="en-US" altLang="ko-KR" sz="2800" baseline="-25000" smtClean="0">
                <a:solidFill>
                  <a:schemeClr val="bg1"/>
                </a:solidFill>
              </a:rPr>
              <a:t>t-1</a:t>
            </a:r>
            <a:endParaRPr lang="ko-KR" altLang="en-US" sz="2800" baseline="-25000">
              <a:solidFill>
                <a:schemeClr val="bg1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5560168" y="4233964"/>
            <a:ext cx="0" cy="9144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5181600" y="5205919"/>
            <a:ext cx="914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bg1"/>
                </a:solidFill>
              </a:rPr>
              <a:t>c</a:t>
            </a:r>
            <a:r>
              <a:rPr lang="en-US" altLang="ko-KR" sz="2800" baseline="-25000" smtClean="0">
                <a:solidFill>
                  <a:schemeClr val="bg1"/>
                </a:solidFill>
              </a:rPr>
              <a:t>t</a:t>
            </a:r>
            <a:endParaRPr lang="ko-KR" altLang="en-US" sz="2800" baseline="-2500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85937" y="2315825"/>
            <a:ext cx="914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aseline="-25000" smtClean="0">
                <a:solidFill>
                  <a:schemeClr val="bg1"/>
                </a:solidFill>
              </a:rPr>
              <a:t>Ϭ</a:t>
            </a:r>
            <a:endParaRPr lang="ko-KR" altLang="en-US" sz="2800" baseline="-25000">
              <a:solidFill>
                <a:schemeClr val="bg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2349635" y="2903099"/>
            <a:ext cx="524889" cy="1784283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1676400" y="2738101"/>
            <a:ext cx="1069232" cy="997523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352800" y="2718646"/>
            <a:ext cx="1828800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 rot="2768363">
            <a:off x="5331568" y="2475689"/>
            <a:ext cx="457200" cy="457200"/>
            <a:chOff x="5331568" y="2475689"/>
            <a:chExt cx="457200" cy="457200"/>
          </a:xfrm>
        </p:grpSpPr>
        <p:sp>
          <p:nvSpPr>
            <p:cNvPr id="28" name="타원 27"/>
            <p:cNvSpPr/>
            <p:nvPr/>
          </p:nvSpPr>
          <p:spPr>
            <a:xfrm>
              <a:off x="5331568" y="2475689"/>
              <a:ext cx="457200" cy="4572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cxnSp>
          <p:nvCxnSpPr>
            <p:cNvPr id="29" name="직선 연결선 28"/>
            <p:cNvCxnSpPr>
              <a:stCxn id="28" idx="2"/>
              <a:endCxn id="28" idx="6"/>
            </p:cNvCxnSpPr>
            <p:nvPr/>
          </p:nvCxnSpPr>
          <p:spPr>
            <a:xfrm>
              <a:off x="5331568" y="2704289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28" idx="0"/>
              <a:endCxn id="28" idx="4"/>
            </p:cNvCxnSpPr>
            <p:nvPr/>
          </p:nvCxnSpPr>
          <p:spPr>
            <a:xfrm>
              <a:off x="5560168" y="2475689"/>
              <a:ext cx="0" cy="4572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737" y="2315825"/>
            <a:ext cx="3228975" cy="56197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435" y="4114800"/>
            <a:ext cx="3390900" cy="914400"/>
          </a:xfrm>
          <a:prstGeom prst="rect">
            <a:avLst/>
          </a:prstGeom>
        </p:spPr>
      </p:pic>
      <p:sp>
        <p:nvSpPr>
          <p:cNvPr id="40" name="object 5"/>
          <p:cNvSpPr txBox="1"/>
          <p:nvPr/>
        </p:nvSpPr>
        <p:spPr>
          <a:xfrm>
            <a:off x="381000" y="1276837"/>
            <a:ext cx="4382770" cy="11226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sz="2000" spc="-15" dirty="0">
                <a:solidFill>
                  <a:schemeClr val="bg1"/>
                </a:solidFill>
                <a:latin typeface="Calibri"/>
                <a:cs typeface="Calibri"/>
              </a:rPr>
              <a:t>Forget </a:t>
            </a:r>
            <a:r>
              <a:rPr sz="2000" spc="-20" dirty="0">
                <a:solidFill>
                  <a:schemeClr val="bg1"/>
                </a:solidFill>
                <a:latin typeface="Calibri"/>
                <a:cs typeface="Calibri"/>
              </a:rPr>
              <a:t>gate </a:t>
            </a:r>
            <a:r>
              <a:rPr sz="2000" spc="-10" dirty="0">
                <a:solidFill>
                  <a:schemeClr val="bg1"/>
                </a:solidFill>
                <a:latin typeface="Calibri"/>
                <a:cs typeface="Calibri"/>
              </a:rPr>
              <a:t>controls erase</a:t>
            </a:r>
            <a:r>
              <a:rPr sz="2000" spc="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1"/>
                </a:solidFill>
                <a:latin typeface="Calibri"/>
                <a:cs typeface="Calibri"/>
              </a:rPr>
              <a:t>operation</a:t>
            </a:r>
            <a:endParaRPr sz="2000">
              <a:solidFill>
                <a:schemeClr val="bg1"/>
              </a:solidFill>
              <a:latin typeface="Calibri"/>
              <a:cs typeface="Calibri"/>
            </a:endParaRPr>
          </a:p>
          <a:p>
            <a:pPr marL="243840" indent="-23177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solidFill>
                  <a:srgbClr val="C0C0C0"/>
                </a:solidFill>
                <a:latin typeface="Calibri"/>
                <a:cs typeface="Calibri"/>
              </a:rPr>
              <a:t>Input </a:t>
            </a:r>
            <a:r>
              <a:rPr sz="2000" spc="-20" dirty="0">
                <a:solidFill>
                  <a:srgbClr val="C0C0C0"/>
                </a:solidFill>
                <a:latin typeface="Calibri"/>
                <a:cs typeface="Calibri"/>
              </a:rPr>
              <a:t>gate </a:t>
            </a:r>
            <a:r>
              <a:rPr sz="2000" spc="-10" dirty="0">
                <a:solidFill>
                  <a:srgbClr val="C0C0C0"/>
                </a:solidFill>
                <a:latin typeface="Calibri"/>
                <a:cs typeface="Calibri"/>
              </a:rPr>
              <a:t>controls write</a:t>
            </a:r>
            <a:r>
              <a:rPr sz="2000" spc="-5" dirty="0">
                <a:solidFill>
                  <a:srgbClr val="C0C0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0C0C0"/>
                </a:solidFill>
                <a:latin typeface="Calibri"/>
                <a:cs typeface="Calibri"/>
              </a:rPr>
              <a:t>operation</a:t>
            </a:r>
            <a:endParaRPr sz="2000">
              <a:latin typeface="Calibri"/>
              <a:cs typeface="Calibri"/>
            </a:endParaRPr>
          </a:p>
          <a:p>
            <a:pPr marL="243840" indent="-23177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solidFill>
                  <a:srgbClr val="C0C0C0"/>
                </a:solidFill>
                <a:latin typeface="Calibri"/>
                <a:cs typeface="Calibri"/>
              </a:rPr>
              <a:t>Output </a:t>
            </a:r>
            <a:r>
              <a:rPr sz="2000" spc="-20" dirty="0">
                <a:solidFill>
                  <a:srgbClr val="C0C0C0"/>
                </a:solidFill>
                <a:latin typeface="Calibri"/>
                <a:cs typeface="Calibri"/>
              </a:rPr>
              <a:t>gate </a:t>
            </a:r>
            <a:r>
              <a:rPr sz="2000" spc="-10" dirty="0">
                <a:solidFill>
                  <a:srgbClr val="C0C0C0"/>
                </a:solidFill>
                <a:latin typeface="Calibri"/>
                <a:cs typeface="Calibri"/>
              </a:rPr>
              <a:t>controls </a:t>
            </a:r>
            <a:r>
              <a:rPr sz="2000" dirty="0">
                <a:solidFill>
                  <a:srgbClr val="C0C0C0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C0C0C0"/>
                </a:solidFill>
                <a:latin typeface="Calibri"/>
                <a:cs typeface="Calibri"/>
              </a:rPr>
              <a:t>read</a:t>
            </a:r>
            <a:r>
              <a:rPr sz="2000" spc="-45" dirty="0">
                <a:solidFill>
                  <a:srgbClr val="C0C0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0C0C0"/>
                </a:solidFill>
                <a:latin typeface="Calibri"/>
                <a:cs typeface="Calibri"/>
              </a:rPr>
              <a:t>operation</a:t>
            </a:r>
            <a:endParaRPr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46182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59</a:t>
            </a:fld>
            <a:endParaRPr lang="en-US" altLang="ko-KR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6D706887-4CC2-4220-A2E4-FB29569D37AB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altLang="ko-KR" sz="32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Long Short-Term memory (LSTM)</a:t>
            </a: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11968" y="3352800"/>
            <a:ext cx="914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bg1"/>
                </a:solidFill>
              </a:rPr>
              <a:t>h</a:t>
            </a:r>
            <a:r>
              <a:rPr lang="en-US" altLang="ko-KR" sz="2800" baseline="-25000" smtClean="0">
                <a:solidFill>
                  <a:schemeClr val="bg1"/>
                </a:solidFill>
              </a:rPr>
              <a:t>t-1</a:t>
            </a:r>
            <a:endParaRPr lang="ko-KR" altLang="en-US" sz="2800" baseline="-2500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31232" y="4648200"/>
            <a:ext cx="914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bg1"/>
                </a:solidFill>
              </a:rPr>
              <a:t>X</a:t>
            </a:r>
            <a:r>
              <a:rPr lang="en-US" altLang="ko-KR" sz="2800" baseline="-25000" smtClean="0">
                <a:solidFill>
                  <a:schemeClr val="bg1"/>
                </a:solidFill>
              </a:rPr>
              <a:t>t</a:t>
            </a:r>
            <a:endParaRPr lang="ko-KR" altLang="en-US" sz="2800" baseline="-2500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45924" y="3421704"/>
            <a:ext cx="914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bg1"/>
                </a:solidFill>
              </a:rPr>
              <a:t>tanh</a:t>
            </a:r>
            <a:endParaRPr lang="ko-KR" altLang="en-US" sz="2800" baseline="-2500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/>
          <p:cNvCxnSpPr>
            <a:endCxn id="14" idx="1"/>
          </p:cNvCxnSpPr>
          <p:nvPr/>
        </p:nvCxnSpPr>
        <p:spPr>
          <a:xfrm>
            <a:off x="1813398" y="3726504"/>
            <a:ext cx="83252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438400" y="4114800"/>
            <a:ext cx="454768" cy="6096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655168" y="3726504"/>
            <a:ext cx="12954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5331568" y="3497904"/>
            <a:ext cx="457200" cy="457200"/>
            <a:chOff x="5331568" y="3497904"/>
            <a:chExt cx="457200" cy="457200"/>
          </a:xfrm>
        </p:grpSpPr>
        <p:sp>
          <p:nvSpPr>
            <p:cNvPr id="24" name="타원 23"/>
            <p:cNvSpPr/>
            <p:nvPr/>
          </p:nvSpPr>
          <p:spPr>
            <a:xfrm>
              <a:off x="5331568" y="3497904"/>
              <a:ext cx="457200" cy="4572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cxnSp>
          <p:nvCxnSpPr>
            <p:cNvPr id="26" name="직선 연결선 25"/>
            <p:cNvCxnSpPr>
              <a:stCxn id="24" idx="2"/>
              <a:endCxn id="24" idx="6"/>
            </p:cNvCxnSpPr>
            <p:nvPr/>
          </p:nvCxnSpPr>
          <p:spPr>
            <a:xfrm>
              <a:off x="5331568" y="3726504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24" idx="0"/>
              <a:endCxn id="24" idx="4"/>
            </p:cNvCxnSpPr>
            <p:nvPr/>
          </p:nvCxnSpPr>
          <p:spPr>
            <a:xfrm>
              <a:off x="5560168" y="3497904"/>
              <a:ext cx="0" cy="4572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5" name="직선 화살표 연결선 34"/>
          <p:cNvCxnSpPr/>
          <p:nvPr/>
        </p:nvCxnSpPr>
        <p:spPr>
          <a:xfrm>
            <a:off x="5560168" y="2286000"/>
            <a:ext cx="0" cy="9144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5181600" y="1637489"/>
            <a:ext cx="914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bg1"/>
                </a:solidFill>
              </a:rPr>
              <a:t>c</a:t>
            </a:r>
            <a:r>
              <a:rPr lang="en-US" altLang="ko-KR" sz="2800" baseline="-25000" smtClean="0">
                <a:solidFill>
                  <a:schemeClr val="bg1"/>
                </a:solidFill>
              </a:rPr>
              <a:t>t-1</a:t>
            </a:r>
            <a:endParaRPr lang="ko-KR" altLang="en-US" sz="2800" baseline="-25000">
              <a:solidFill>
                <a:schemeClr val="bg1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5560168" y="4233964"/>
            <a:ext cx="0" cy="9144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5181600" y="5205919"/>
            <a:ext cx="914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bg1"/>
                </a:solidFill>
              </a:rPr>
              <a:t>c</a:t>
            </a:r>
            <a:r>
              <a:rPr lang="en-US" altLang="ko-KR" sz="2800" baseline="-25000" smtClean="0">
                <a:solidFill>
                  <a:schemeClr val="bg1"/>
                </a:solidFill>
              </a:rPr>
              <a:t>t</a:t>
            </a:r>
            <a:endParaRPr lang="ko-KR" altLang="en-US" sz="2800" baseline="-2500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85937" y="2315825"/>
            <a:ext cx="914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aseline="-25000" smtClean="0">
                <a:solidFill>
                  <a:schemeClr val="bg1"/>
                </a:solidFill>
              </a:rPr>
              <a:t>Ϭ</a:t>
            </a:r>
            <a:endParaRPr lang="ko-KR" altLang="en-US" sz="2800" baseline="-25000">
              <a:solidFill>
                <a:schemeClr val="bg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2349635" y="2903099"/>
            <a:ext cx="524889" cy="1784283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1676400" y="2738101"/>
            <a:ext cx="1069232" cy="997523"/>
          </a:xfrm>
          <a:prstGeom prst="straightConnector1">
            <a:avLst/>
          </a:prstGeom>
          <a:ln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352800" y="2718646"/>
            <a:ext cx="1828800" cy="0"/>
          </a:xfrm>
          <a:prstGeom prst="straightConnector1">
            <a:avLst/>
          </a:prstGeom>
          <a:ln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 rot="2768363">
            <a:off x="5331568" y="2475689"/>
            <a:ext cx="457200" cy="457200"/>
            <a:chOff x="5331568" y="2475689"/>
            <a:chExt cx="457200" cy="457200"/>
          </a:xfrm>
        </p:grpSpPr>
        <p:sp>
          <p:nvSpPr>
            <p:cNvPr id="28" name="타원 27"/>
            <p:cNvSpPr/>
            <p:nvPr/>
          </p:nvSpPr>
          <p:spPr>
            <a:xfrm>
              <a:off x="5331568" y="2475689"/>
              <a:ext cx="457200" cy="4572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cxnSp>
          <p:nvCxnSpPr>
            <p:cNvPr id="29" name="직선 연결선 28"/>
            <p:cNvCxnSpPr>
              <a:stCxn id="28" idx="2"/>
              <a:endCxn id="28" idx="6"/>
            </p:cNvCxnSpPr>
            <p:nvPr/>
          </p:nvCxnSpPr>
          <p:spPr>
            <a:xfrm>
              <a:off x="5331568" y="2704289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28" idx="0"/>
              <a:endCxn id="28" idx="4"/>
            </p:cNvCxnSpPr>
            <p:nvPr/>
          </p:nvCxnSpPr>
          <p:spPr>
            <a:xfrm>
              <a:off x="5560168" y="2475689"/>
              <a:ext cx="0" cy="4572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" name="직선 화살표 연결선 30"/>
          <p:cNvCxnSpPr/>
          <p:nvPr/>
        </p:nvCxnSpPr>
        <p:spPr>
          <a:xfrm>
            <a:off x="1604617" y="3955613"/>
            <a:ext cx="1895720" cy="973405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2504928" y="4986779"/>
            <a:ext cx="947860" cy="196882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278586" y="4691707"/>
            <a:ext cx="914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aseline="-25000" smtClean="0">
                <a:solidFill>
                  <a:schemeClr val="bg1"/>
                </a:solidFill>
              </a:rPr>
              <a:t>Ϭ</a:t>
            </a:r>
            <a:endParaRPr lang="ko-KR" altLang="en-US" sz="2800" baseline="-25000">
              <a:solidFill>
                <a:schemeClr val="bg1"/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4003326" y="4031304"/>
            <a:ext cx="317320" cy="1053916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 rot="2768363">
            <a:off x="4143422" y="3507024"/>
            <a:ext cx="457200" cy="457200"/>
            <a:chOff x="5331568" y="2475689"/>
            <a:chExt cx="457200" cy="457200"/>
          </a:xfrm>
        </p:grpSpPr>
        <p:sp>
          <p:nvSpPr>
            <p:cNvPr id="42" name="타원 41"/>
            <p:cNvSpPr/>
            <p:nvPr/>
          </p:nvSpPr>
          <p:spPr>
            <a:xfrm>
              <a:off x="5331568" y="2475689"/>
              <a:ext cx="457200" cy="4572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cxnSp>
          <p:nvCxnSpPr>
            <p:cNvPr id="43" name="직선 연결선 42"/>
            <p:cNvCxnSpPr>
              <a:stCxn id="42" idx="2"/>
              <a:endCxn id="42" idx="6"/>
            </p:cNvCxnSpPr>
            <p:nvPr/>
          </p:nvCxnSpPr>
          <p:spPr>
            <a:xfrm>
              <a:off x="5331568" y="2704289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42" idx="0"/>
              <a:endCxn id="42" idx="4"/>
            </p:cNvCxnSpPr>
            <p:nvPr/>
          </p:nvCxnSpPr>
          <p:spPr>
            <a:xfrm>
              <a:off x="5560168" y="2475689"/>
              <a:ext cx="0" cy="4572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547" y="2354448"/>
            <a:ext cx="3114675" cy="8477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547" y="4386769"/>
            <a:ext cx="3381375" cy="819150"/>
          </a:xfrm>
          <a:prstGeom prst="rect">
            <a:avLst/>
          </a:prstGeom>
        </p:spPr>
      </p:pic>
      <p:sp>
        <p:nvSpPr>
          <p:cNvPr id="47" name="object 5"/>
          <p:cNvSpPr txBox="1"/>
          <p:nvPr/>
        </p:nvSpPr>
        <p:spPr>
          <a:xfrm>
            <a:off x="381000" y="1276837"/>
            <a:ext cx="4382770" cy="11226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sz="2000" spc="-15" dirty="0">
                <a:solidFill>
                  <a:srgbClr val="C0C0C0"/>
                </a:solidFill>
                <a:latin typeface="Calibri"/>
                <a:cs typeface="Calibri"/>
              </a:rPr>
              <a:t>Forget </a:t>
            </a:r>
            <a:r>
              <a:rPr sz="2000" spc="-20" dirty="0">
                <a:solidFill>
                  <a:srgbClr val="C0C0C0"/>
                </a:solidFill>
                <a:latin typeface="Calibri"/>
                <a:cs typeface="Calibri"/>
              </a:rPr>
              <a:t>gate </a:t>
            </a:r>
            <a:r>
              <a:rPr sz="2000" spc="-10" dirty="0">
                <a:solidFill>
                  <a:srgbClr val="C0C0C0"/>
                </a:solidFill>
                <a:latin typeface="Calibri"/>
                <a:cs typeface="Calibri"/>
              </a:rPr>
              <a:t>controls erase</a:t>
            </a:r>
            <a:r>
              <a:rPr sz="2000" spc="10" dirty="0">
                <a:solidFill>
                  <a:srgbClr val="C0C0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0C0C0"/>
                </a:solidFill>
                <a:latin typeface="Calibri"/>
                <a:cs typeface="Calibri"/>
              </a:rPr>
              <a:t>operation</a:t>
            </a:r>
            <a:endParaRPr sz="2000">
              <a:latin typeface="Calibri"/>
              <a:cs typeface="Calibri"/>
            </a:endParaRPr>
          </a:p>
          <a:p>
            <a:pPr marL="243840" indent="-23177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solidFill>
                  <a:schemeClr val="bg1"/>
                </a:solidFill>
                <a:latin typeface="Calibri"/>
                <a:cs typeface="Calibri"/>
              </a:rPr>
              <a:t>Input </a:t>
            </a:r>
            <a:r>
              <a:rPr sz="2000" spc="-20" dirty="0">
                <a:solidFill>
                  <a:schemeClr val="bg1"/>
                </a:solidFill>
                <a:latin typeface="Calibri"/>
                <a:cs typeface="Calibri"/>
              </a:rPr>
              <a:t>gate </a:t>
            </a:r>
            <a:r>
              <a:rPr sz="2000" spc="-10" dirty="0">
                <a:solidFill>
                  <a:schemeClr val="bg1"/>
                </a:solidFill>
                <a:latin typeface="Calibri"/>
                <a:cs typeface="Calibri"/>
              </a:rPr>
              <a:t>controls write</a:t>
            </a:r>
            <a:r>
              <a:rPr sz="2000" spc="-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1"/>
                </a:solidFill>
                <a:latin typeface="Calibri"/>
                <a:cs typeface="Calibri"/>
              </a:rPr>
              <a:t>operation</a:t>
            </a:r>
            <a:endParaRPr sz="2000">
              <a:solidFill>
                <a:schemeClr val="bg1"/>
              </a:solidFill>
              <a:latin typeface="Calibri"/>
              <a:cs typeface="Calibri"/>
            </a:endParaRPr>
          </a:p>
          <a:p>
            <a:pPr marL="243840" indent="-23177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solidFill>
                  <a:srgbClr val="C0C0C0"/>
                </a:solidFill>
                <a:latin typeface="Calibri"/>
                <a:cs typeface="Calibri"/>
              </a:rPr>
              <a:t>Output </a:t>
            </a:r>
            <a:r>
              <a:rPr sz="2000" spc="-20" dirty="0">
                <a:solidFill>
                  <a:srgbClr val="C0C0C0"/>
                </a:solidFill>
                <a:latin typeface="Calibri"/>
                <a:cs typeface="Calibri"/>
              </a:rPr>
              <a:t>gate </a:t>
            </a:r>
            <a:r>
              <a:rPr sz="2000" spc="-10" dirty="0">
                <a:solidFill>
                  <a:srgbClr val="C0C0C0"/>
                </a:solidFill>
                <a:latin typeface="Calibri"/>
                <a:cs typeface="Calibri"/>
              </a:rPr>
              <a:t>controls </a:t>
            </a:r>
            <a:r>
              <a:rPr sz="2000" dirty="0">
                <a:solidFill>
                  <a:srgbClr val="C0C0C0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C0C0C0"/>
                </a:solidFill>
                <a:latin typeface="Calibri"/>
                <a:cs typeface="Calibri"/>
              </a:rPr>
              <a:t>read</a:t>
            </a:r>
            <a:r>
              <a:rPr sz="2000" spc="-45" dirty="0">
                <a:solidFill>
                  <a:srgbClr val="C0C0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0C0C0"/>
                </a:solidFill>
                <a:latin typeface="Calibri"/>
                <a:cs typeface="Calibri"/>
              </a:rPr>
              <a:t>operation</a:t>
            </a:r>
            <a:endParaRPr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7082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5DEC177C-AB15-40F2-900E-2AF2D4C99672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50292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ko-KR" altLang="en-US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세션 소개</a:t>
            </a: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FCEF325E-AD28-47B9-9BC8-97170CB76514}"/>
              </a:ext>
            </a:extLst>
          </p:cNvPr>
          <p:cNvSpPr txBox="1">
            <a:spLocks/>
          </p:cNvSpPr>
          <p:nvPr/>
        </p:nvSpPr>
        <p:spPr>
          <a:xfrm>
            <a:off x="304800" y="1447800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469900" indent="-457200" latinLnBrk="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Electronic Health Recoreds (EHR)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E9230958-859D-4649-B3B3-A065710C6F5A}"/>
              </a:ext>
            </a:extLst>
          </p:cNvPr>
          <p:cNvSpPr txBox="1">
            <a:spLocks/>
          </p:cNvSpPr>
          <p:nvPr/>
        </p:nvSpPr>
        <p:spPr>
          <a:xfrm>
            <a:off x="381000" y="3810000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469900" indent="-457200" latinLnBrk="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Recurrent Neural Network (RNN)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FCEF325E-AD28-47B9-9BC8-97170CB76514}"/>
              </a:ext>
            </a:extLst>
          </p:cNvPr>
          <p:cNvSpPr txBox="1">
            <a:spLocks/>
          </p:cNvSpPr>
          <p:nvPr/>
        </p:nvSpPr>
        <p:spPr>
          <a:xfrm>
            <a:off x="914400" y="2584280"/>
            <a:ext cx="50292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sz="32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-&gt; Public dataset </a:t>
            </a: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FCEF325E-AD28-47B9-9BC8-97170CB76514}"/>
              </a:ext>
            </a:extLst>
          </p:cNvPr>
          <p:cNvSpPr txBox="1">
            <a:spLocks/>
          </p:cNvSpPr>
          <p:nvPr/>
        </p:nvSpPr>
        <p:spPr>
          <a:xfrm>
            <a:off x="914400" y="5019507"/>
            <a:ext cx="50292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sz="32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-&gt; Model</a:t>
            </a: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37229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60</a:t>
            </a:fld>
            <a:endParaRPr lang="en-US" altLang="ko-KR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6D706887-4CC2-4220-A2E4-FB29569D37AB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altLang="ko-KR" sz="32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Long Short-Term memory (LSTM)</a:t>
            </a: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11968" y="3352800"/>
            <a:ext cx="914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bg1"/>
                </a:solidFill>
              </a:rPr>
              <a:t>h</a:t>
            </a:r>
            <a:r>
              <a:rPr lang="en-US" altLang="ko-KR" sz="2800" baseline="-25000" smtClean="0">
                <a:solidFill>
                  <a:schemeClr val="bg1"/>
                </a:solidFill>
              </a:rPr>
              <a:t>t-1</a:t>
            </a:r>
            <a:endParaRPr lang="ko-KR" altLang="en-US" sz="2800" baseline="-2500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31232" y="4648200"/>
            <a:ext cx="914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bg1"/>
                </a:solidFill>
              </a:rPr>
              <a:t>X</a:t>
            </a:r>
            <a:r>
              <a:rPr lang="en-US" altLang="ko-KR" sz="2800" baseline="-25000" smtClean="0">
                <a:solidFill>
                  <a:schemeClr val="bg1"/>
                </a:solidFill>
              </a:rPr>
              <a:t>t</a:t>
            </a:r>
            <a:endParaRPr lang="ko-KR" altLang="en-US" sz="2800" baseline="-2500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45924" y="3421704"/>
            <a:ext cx="914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bg1"/>
                </a:solidFill>
              </a:rPr>
              <a:t>tanh</a:t>
            </a:r>
            <a:endParaRPr lang="ko-KR" altLang="en-US" sz="2800" baseline="-2500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/>
          <p:cNvCxnSpPr>
            <a:endCxn id="14" idx="1"/>
          </p:cNvCxnSpPr>
          <p:nvPr/>
        </p:nvCxnSpPr>
        <p:spPr>
          <a:xfrm>
            <a:off x="1813398" y="3726504"/>
            <a:ext cx="83252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438400" y="4114800"/>
            <a:ext cx="454768" cy="6096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655168" y="3726504"/>
            <a:ext cx="12954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5331568" y="3497904"/>
            <a:ext cx="457200" cy="457200"/>
            <a:chOff x="5331568" y="3497904"/>
            <a:chExt cx="457200" cy="457200"/>
          </a:xfrm>
        </p:grpSpPr>
        <p:sp>
          <p:nvSpPr>
            <p:cNvPr id="24" name="타원 23"/>
            <p:cNvSpPr/>
            <p:nvPr/>
          </p:nvSpPr>
          <p:spPr>
            <a:xfrm>
              <a:off x="5331568" y="3497904"/>
              <a:ext cx="457200" cy="4572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cxnSp>
          <p:nvCxnSpPr>
            <p:cNvPr id="26" name="직선 연결선 25"/>
            <p:cNvCxnSpPr>
              <a:stCxn id="24" idx="2"/>
              <a:endCxn id="24" idx="6"/>
            </p:cNvCxnSpPr>
            <p:nvPr/>
          </p:nvCxnSpPr>
          <p:spPr>
            <a:xfrm>
              <a:off x="5331568" y="3726504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24" idx="0"/>
              <a:endCxn id="24" idx="4"/>
            </p:cNvCxnSpPr>
            <p:nvPr/>
          </p:nvCxnSpPr>
          <p:spPr>
            <a:xfrm>
              <a:off x="5560168" y="3497904"/>
              <a:ext cx="0" cy="4572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5" name="직선 화살표 연결선 34"/>
          <p:cNvCxnSpPr/>
          <p:nvPr/>
        </p:nvCxnSpPr>
        <p:spPr>
          <a:xfrm>
            <a:off x="5560168" y="2286000"/>
            <a:ext cx="0" cy="9144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5181600" y="1637489"/>
            <a:ext cx="914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bg1"/>
                </a:solidFill>
              </a:rPr>
              <a:t>c</a:t>
            </a:r>
            <a:r>
              <a:rPr lang="en-US" altLang="ko-KR" sz="2800" baseline="-25000" smtClean="0">
                <a:solidFill>
                  <a:schemeClr val="bg1"/>
                </a:solidFill>
              </a:rPr>
              <a:t>t-1</a:t>
            </a:r>
            <a:endParaRPr lang="ko-KR" altLang="en-US" sz="2800" baseline="-25000">
              <a:solidFill>
                <a:schemeClr val="bg1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5560168" y="4233964"/>
            <a:ext cx="0" cy="9144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5181600" y="5205919"/>
            <a:ext cx="914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bg1"/>
                </a:solidFill>
              </a:rPr>
              <a:t>c</a:t>
            </a:r>
            <a:r>
              <a:rPr lang="en-US" altLang="ko-KR" sz="2800" baseline="-25000" smtClean="0">
                <a:solidFill>
                  <a:schemeClr val="bg1"/>
                </a:solidFill>
              </a:rPr>
              <a:t>t</a:t>
            </a:r>
            <a:endParaRPr lang="ko-KR" altLang="en-US" sz="2800" baseline="-2500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85937" y="2315825"/>
            <a:ext cx="914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aseline="-25000" smtClean="0">
                <a:solidFill>
                  <a:schemeClr val="bg1"/>
                </a:solidFill>
              </a:rPr>
              <a:t>Ϭ</a:t>
            </a:r>
            <a:endParaRPr lang="ko-KR" altLang="en-US" sz="2800" baseline="-25000">
              <a:solidFill>
                <a:schemeClr val="bg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2349635" y="2903099"/>
            <a:ext cx="524889" cy="1784283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1676400" y="2738101"/>
            <a:ext cx="1069232" cy="997523"/>
          </a:xfrm>
          <a:prstGeom prst="straightConnector1">
            <a:avLst/>
          </a:prstGeom>
          <a:ln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352800" y="2718646"/>
            <a:ext cx="1828800" cy="0"/>
          </a:xfrm>
          <a:prstGeom prst="straightConnector1">
            <a:avLst/>
          </a:prstGeom>
          <a:ln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 rot="2768363">
            <a:off x="5331568" y="2475689"/>
            <a:ext cx="457200" cy="457200"/>
            <a:chOff x="5331568" y="2475689"/>
            <a:chExt cx="457200" cy="457200"/>
          </a:xfrm>
        </p:grpSpPr>
        <p:sp>
          <p:nvSpPr>
            <p:cNvPr id="28" name="타원 27"/>
            <p:cNvSpPr/>
            <p:nvPr/>
          </p:nvSpPr>
          <p:spPr>
            <a:xfrm>
              <a:off x="5331568" y="2475689"/>
              <a:ext cx="457200" cy="4572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cxnSp>
          <p:nvCxnSpPr>
            <p:cNvPr id="29" name="직선 연결선 28"/>
            <p:cNvCxnSpPr>
              <a:stCxn id="28" idx="2"/>
              <a:endCxn id="28" idx="6"/>
            </p:cNvCxnSpPr>
            <p:nvPr/>
          </p:nvCxnSpPr>
          <p:spPr>
            <a:xfrm>
              <a:off x="5331568" y="2704289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28" idx="0"/>
              <a:endCxn id="28" idx="4"/>
            </p:cNvCxnSpPr>
            <p:nvPr/>
          </p:nvCxnSpPr>
          <p:spPr>
            <a:xfrm>
              <a:off x="5560168" y="2475689"/>
              <a:ext cx="0" cy="4572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" name="직선 화살표 연결선 30"/>
          <p:cNvCxnSpPr/>
          <p:nvPr/>
        </p:nvCxnSpPr>
        <p:spPr>
          <a:xfrm>
            <a:off x="1604617" y="3955613"/>
            <a:ext cx="1895720" cy="9734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2504928" y="4986779"/>
            <a:ext cx="947860" cy="1968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278586" y="4691707"/>
            <a:ext cx="914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aseline="-25000" smtClean="0">
                <a:solidFill>
                  <a:schemeClr val="bg1"/>
                </a:solidFill>
              </a:rPr>
              <a:t>Ϭ</a:t>
            </a:r>
            <a:endParaRPr lang="ko-KR" altLang="en-US" sz="2800" baseline="-25000">
              <a:solidFill>
                <a:schemeClr val="bg1"/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4003326" y="4031304"/>
            <a:ext cx="317320" cy="10539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 rot="2768363">
            <a:off x="4143422" y="3507024"/>
            <a:ext cx="457200" cy="457200"/>
            <a:chOff x="5331568" y="2475689"/>
            <a:chExt cx="457200" cy="457200"/>
          </a:xfrm>
        </p:grpSpPr>
        <p:sp>
          <p:nvSpPr>
            <p:cNvPr id="42" name="타원 41"/>
            <p:cNvSpPr/>
            <p:nvPr/>
          </p:nvSpPr>
          <p:spPr>
            <a:xfrm>
              <a:off x="5331568" y="2475689"/>
              <a:ext cx="457200" cy="4572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cxnSp>
          <p:nvCxnSpPr>
            <p:cNvPr id="43" name="직선 연결선 42"/>
            <p:cNvCxnSpPr>
              <a:stCxn id="42" idx="2"/>
              <a:endCxn id="42" idx="6"/>
            </p:cNvCxnSpPr>
            <p:nvPr/>
          </p:nvCxnSpPr>
          <p:spPr>
            <a:xfrm>
              <a:off x="5331568" y="2704289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42" idx="0"/>
              <a:endCxn id="42" idx="4"/>
            </p:cNvCxnSpPr>
            <p:nvPr/>
          </p:nvCxnSpPr>
          <p:spPr>
            <a:xfrm>
              <a:off x="5560168" y="2475689"/>
              <a:ext cx="0" cy="4572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직사각형 44"/>
          <p:cNvSpPr/>
          <p:nvPr/>
        </p:nvSpPr>
        <p:spPr>
          <a:xfrm>
            <a:off x="3197968" y="5559811"/>
            <a:ext cx="914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aseline="-25000" smtClean="0">
                <a:solidFill>
                  <a:schemeClr val="bg1"/>
                </a:solidFill>
              </a:rPr>
              <a:t>Ϭ</a:t>
            </a:r>
            <a:endParaRPr lang="ko-KR" altLang="en-US" sz="2800" baseline="-25000">
              <a:solidFill>
                <a:schemeClr val="bg1"/>
              </a:solidFill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1497081" y="4090396"/>
            <a:ext cx="1939535" cy="16773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2401879" y="5245345"/>
            <a:ext cx="950921" cy="60202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3869165" y="5950596"/>
            <a:ext cx="661256" cy="37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그룹 48"/>
          <p:cNvGrpSpPr/>
          <p:nvPr/>
        </p:nvGrpSpPr>
        <p:grpSpPr>
          <a:xfrm>
            <a:off x="4595776" y="5721996"/>
            <a:ext cx="457200" cy="457200"/>
            <a:chOff x="5331568" y="3497904"/>
            <a:chExt cx="457200" cy="457200"/>
          </a:xfrm>
        </p:grpSpPr>
        <p:sp>
          <p:nvSpPr>
            <p:cNvPr id="50" name="타원 49"/>
            <p:cNvSpPr/>
            <p:nvPr/>
          </p:nvSpPr>
          <p:spPr>
            <a:xfrm>
              <a:off x="5331568" y="3497904"/>
              <a:ext cx="457200" cy="4572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cxnSp>
          <p:nvCxnSpPr>
            <p:cNvPr id="51" name="직선 연결선 50"/>
            <p:cNvCxnSpPr>
              <a:stCxn id="50" idx="2"/>
              <a:endCxn id="50" idx="6"/>
            </p:cNvCxnSpPr>
            <p:nvPr/>
          </p:nvCxnSpPr>
          <p:spPr>
            <a:xfrm>
              <a:off x="5331568" y="3726504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stCxn id="50" idx="0"/>
              <a:endCxn id="50" idx="4"/>
            </p:cNvCxnSpPr>
            <p:nvPr/>
          </p:nvCxnSpPr>
          <p:spPr>
            <a:xfrm>
              <a:off x="5560168" y="3497904"/>
              <a:ext cx="0" cy="4572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직사각형 52"/>
          <p:cNvSpPr/>
          <p:nvPr/>
        </p:nvSpPr>
        <p:spPr>
          <a:xfrm>
            <a:off x="4397896" y="4763837"/>
            <a:ext cx="914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bg1"/>
                </a:solidFill>
              </a:rPr>
              <a:t>tanh</a:t>
            </a:r>
            <a:endParaRPr lang="ko-KR" altLang="en-US" sz="2800" baseline="-25000">
              <a:solidFill>
                <a:schemeClr val="bg1"/>
              </a:solidFill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4824376" y="6317699"/>
            <a:ext cx="0" cy="4239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4824376" y="5271975"/>
            <a:ext cx="0" cy="4239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4836451" y="4687382"/>
            <a:ext cx="723717" cy="2119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206" y="2245078"/>
            <a:ext cx="3190875" cy="1285875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232" y="4329214"/>
            <a:ext cx="3476625" cy="1638300"/>
          </a:xfrm>
          <a:prstGeom prst="rect">
            <a:avLst/>
          </a:prstGeom>
        </p:spPr>
      </p:pic>
      <p:sp>
        <p:nvSpPr>
          <p:cNvPr id="57" name="object 5"/>
          <p:cNvSpPr txBox="1"/>
          <p:nvPr/>
        </p:nvSpPr>
        <p:spPr>
          <a:xfrm>
            <a:off x="381000" y="1276837"/>
            <a:ext cx="4382770" cy="11226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sz="2000" spc="-15" dirty="0">
                <a:solidFill>
                  <a:srgbClr val="C0C0C0"/>
                </a:solidFill>
                <a:latin typeface="Calibri"/>
                <a:cs typeface="Calibri"/>
              </a:rPr>
              <a:t>Forget </a:t>
            </a:r>
            <a:r>
              <a:rPr sz="2000" spc="-20" dirty="0">
                <a:solidFill>
                  <a:srgbClr val="C0C0C0"/>
                </a:solidFill>
                <a:latin typeface="Calibri"/>
                <a:cs typeface="Calibri"/>
              </a:rPr>
              <a:t>gate </a:t>
            </a:r>
            <a:r>
              <a:rPr sz="2000" spc="-10" dirty="0">
                <a:solidFill>
                  <a:srgbClr val="C0C0C0"/>
                </a:solidFill>
                <a:latin typeface="Calibri"/>
                <a:cs typeface="Calibri"/>
              </a:rPr>
              <a:t>controls erase</a:t>
            </a:r>
            <a:r>
              <a:rPr sz="2000" spc="10" dirty="0">
                <a:solidFill>
                  <a:srgbClr val="C0C0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0C0C0"/>
                </a:solidFill>
                <a:latin typeface="Calibri"/>
                <a:cs typeface="Calibri"/>
              </a:rPr>
              <a:t>operation</a:t>
            </a:r>
            <a:endParaRPr sz="2000">
              <a:latin typeface="Calibri"/>
              <a:cs typeface="Calibri"/>
            </a:endParaRPr>
          </a:p>
          <a:p>
            <a:pPr marL="243840" indent="-23177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solidFill>
                  <a:srgbClr val="C0C0C0"/>
                </a:solidFill>
                <a:latin typeface="Calibri"/>
                <a:cs typeface="Calibri"/>
              </a:rPr>
              <a:t>Input </a:t>
            </a:r>
            <a:r>
              <a:rPr sz="2000" spc="-20" dirty="0">
                <a:solidFill>
                  <a:srgbClr val="C0C0C0"/>
                </a:solidFill>
                <a:latin typeface="Calibri"/>
                <a:cs typeface="Calibri"/>
              </a:rPr>
              <a:t>gate </a:t>
            </a:r>
            <a:r>
              <a:rPr sz="2000" spc="-10" dirty="0">
                <a:solidFill>
                  <a:srgbClr val="C0C0C0"/>
                </a:solidFill>
                <a:latin typeface="Calibri"/>
                <a:cs typeface="Calibri"/>
              </a:rPr>
              <a:t>controls write</a:t>
            </a:r>
            <a:r>
              <a:rPr sz="2000" spc="-5" dirty="0">
                <a:solidFill>
                  <a:srgbClr val="C0C0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0C0C0"/>
                </a:solidFill>
                <a:latin typeface="Calibri"/>
                <a:cs typeface="Calibri"/>
              </a:rPr>
              <a:t>operation</a:t>
            </a:r>
            <a:endParaRPr sz="2000">
              <a:latin typeface="Calibri"/>
              <a:cs typeface="Calibri"/>
            </a:endParaRPr>
          </a:p>
          <a:p>
            <a:pPr marL="243840" indent="-23177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solidFill>
                  <a:schemeClr val="bg1"/>
                </a:solidFill>
                <a:latin typeface="Calibri"/>
                <a:cs typeface="Calibri"/>
              </a:rPr>
              <a:t>Output </a:t>
            </a:r>
            <a:r>
              <a:rPr sz="2000" spc="-20" dirty="0">
                <a:solidFill>
                  <a:schemeClr val="bg1"/>
                </a:solidFill>
                <a:latin typeface="Calibri"/>
                <a:cs typeface="Calibri"/>
              </a:rPr>
              <a:t>gate </a:t>
            </a:r>
            <a:r>
              <a:rPr sz="2000" spc="-10" dirty="0">
                <a:solidFill>
                  <a:schemeClr val="bg1"/>
                </a:solidFill>
                <a:latin typeface="Calibri"/>
                <a:cs typeface="Calibri"/>
              </a:rPr>
              <a:t>controls </a:t>
            </a:r>
            <a:r>
              <a:rPr sz="2000" dirty="0">
                <a:solidFill>
                  <a:schemeClr val="bg1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chemeClr val="bg1"/>
                </a:solidFill>
                <a:latin typeface="Calibri"/>
                <a:cs typeface="Calibri"/>
              </a:rPr>
              <a:t>read</a:t>
            </a:r>
            <a:r>
              <a:rPr sz="2000" spc="-4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1"/>
                </a:solidFill>
                <a:latin typeface="Calibri"/>
                <a:cs typeface="Calibri"/>
              </a:rPr>
              <a:t>operation</a:t>
            </a:r>
            <a:endParaRPr sz="200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20128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61</a:t>
            </a:fld>
            <a:endParaRPr lang="en-US" altLang="ko-KR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6D706887-4CC2-4220-A2E4-FB29569D37AB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altLang="ko-KR" sz="32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Long Short-Term memory (LSTM)</a:t>
            </a: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11968" y="3352800"/>
            <a:ext cx="914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bg1"/>
                </a:solidFill>
              </a:rPr>
              <a:t>h</a:t>
            </a:r>
            <a:r>
              <a:rPr lang="en-US" altLang="ko-KR" sz="2800" baseline="-25000" smtClean="0">
                <a:solidFill>
                  <a:schemeClr val="bg1"/>
                </a:solidFill>
              </a:rPr>
              <a:t>t-1</a:t>
            </a:r>
            <a:endParaRPr lang="ko-KR" altLang="en-US" sz="2800" baseline="-2500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31232" y="4648200"/>
            <a:ext cx="914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bg1"/>
                </a:solidFill>
              </a:rPr>
              <a:t>X</a:t>
            </a:r>
            <a:r>
              <a:rPr lang="en-US" altLang="ko-KR" sz="2800" baseline="-25000" smtClean="0">
                <a:solidFill>
                  <a:schemeClr val="bg1"/>
                </a:solidFill>
              </a:rPr>
              <a:t>t</a:t>
            </a:r>
            <a:endParaRPr lang="ko-KR" altLang="en-US" sz="2800" baseline="-2500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45924" y="3421704"/>
            <a:ext cx="914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bg1"/>
                </a:solidFill>
              </a:rPr>
              <a:t>tanh</a:t>
            </a:r>
            <a:endParaRPr lang="ko-KR" altLang="en-US" sz="2800" baseline="-2500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/>
          <p:cNvCxnSpPr>
            <a:endCxn id="14" idx="1"/>
          </p:cNvCxnSpPr>
          <p:nvPr/>
        </p:nvCxnSpPr>
        <p:spPr>
          <a:xfrm>
            <a:off x="1813398" y="3726504"/>
            <a:ext cx="83252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438400" y="4114800"/>
            <a:ext cx="454768" cy="6096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655168" y="3726504"/>
            <a:ext cx="12954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5331568" y="3497904"/>
            <a:ext cx="457200" cy="457200"/>
            <a:chOff x="5331568" y="3497904"/>
            <a:chExt cx="457200" cy="457200"/>
          </a:xfrm>
        </p:grpSpPr>
        <p:sp>
          <p:nvSpPr>
            <p:cNvPr id="24" name="타원 23"/>
            <p:cNvSpPr/>
            <p:nvPr/>
          </p:nvSpPr>
          <p:spPr>
            <a:xfrm>
              <a:off x="5331568" y="3497904"/>
              <a:ext cx="457200" cy="4572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cxnSp>
          <p:nvCxnSpPr>
            <p:cNvPr id="26" name="직선 연결선 25"/>
            <p:cNvCxnSpPr>
              <a:stCxn id="24" idx="2"/>
              <a:endCxn id="24" idx="6"/>
            </p:cNvCxnSpPr>
            <p:nvPr/>
          </p:nvCxnSpPr>
          <p:spPr>
            <a:xfrm>
              <a:off x="5331568" y="3726504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24" idx="0"/>
              <a:endCxn id="24" idx="4"/>
            </p:cNvCxnSpPr>
            <p:nvPr/>
          </p:nvCxnSpPr>
          <p:spPr>
            <a:xfrm>
              <a:off x="5560168" y="3497904"/>
              <a:ext cx="0" cy="4572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5" name="직선 화살표 연결선 34"/>
          <p:cNvCxnSpPr/>
          <p:nvPr/>
        </p:nvCxnSpPr>
        <p:spPr>
          <a:xfrm>
            <a:off x="5560168" y="2286000"/>
            <a:ext cx="0" cy="9144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5181600" y="1637489"/>
            <a:ext cx="914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bg1"/>
                </a:solidFill>
              </a:rPr>
              <a:t>c</a:t>
            </a:r>
            <a:r>
              <a:rPr lang="en-US" altLang="ko-KR" sz="2800" baseline="-25000" smtClean="0">
                <a:solidFill>
                  <a:schemeClr val="bg1"/>
                </a:solidFill>
              </a:rPr>
              <a:t>t-1</a:t>
            </a:r>
            <a:endParaRPr lang="ko-KR" altLang="en-US" sz="2800" baseline="-25000">
              <a:solidFill>
                <a:schemeClr val="bg1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5560168" y="4233964"/>
            <a:ext cx="0" cy="9144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5181600" y="5205919"/>
            <a:ext cx="914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bg1"/>
                </a:solidFill>
              </a:rPr>
              <a:t>c</a:t>
            </a:r>
            <a:r>
              <a:rPr lang="en-US" altLang="ko-KR" sz="2800" baseline="-25000" smtClean="0">
                <a:solidFill>
                  <a:schemeClr val="bg1"/>
                </a:solidFill>
              </a:rPr>
              <a:t>t</a:t>
            </a:r>
            <a:endParaRPr lang="ko-KR" altLang="en-US" sz="2800" baseline="-2500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85937" y="2315825"/>
            <a:ext cx="914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aseline="-25000" smtClean="0">
                <a:solidFill>
                  <a:schemeClr val="bg1"/>
                </a:solidFill>
              </a:rPr>
              <a:t>Ϭ</a:t>
            </a:r>
            <a:endParaRPr lang="ko-KR" altLang="en-US" sz="2800" baseline="-25000">
              <a:solidFill>
                <a:schemeClr val="bg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2349635" y="2903099"/>
            <a:ext cx="524889" cy="1784283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1676400" y="2738101"/>
            <a:ext cx="1069232" cy="997523"/>
          </a:xfrm>
          <a:prstGeom prst="straightConnector1">
            <a:avLst/>
          </a:prstGeom>
          <a:ln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352800" y="2718646"/>
            <a:ext cx="1828800" cy="0"/>
          </a:xfrm>
          <a:prstGeom prst="straightConnector1">
            <a:avLst/>
          </a:prstGeom>
          <a:ln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 rot="2768363">
            <a:off x="5331568" y="2475689"/>
            <a:ext cx="457200" cy="457200"/>
            <a:chOff x="5331568" y="2475689"/>
            <a:chExt cx="457200" cy="457200"/>
          </a:xfrm>
        </p:grpSpPr>
        <p:sp>
          <p:nvSpPr>
            <p:cNvPr id="28" name="타원 27"/>
            <p:cNvSpPr/>
            <p:nvPr/>
          </p:nvSpPr>
          <p:spPr>
            <a:xfrm>
              <a:off x="5331568" y="2475689"/>
              <a:ext cx="457200" cy="4572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cxnSp>
          <p:nvCxnSpPr>
            <p:cNvPr id="29" name="직선 연결선 28"/>
            <p:cNvCxnSpPr>
              <a:stCxn id="28" idx="2"/>
              <a:endCxn id="28" idx="6"/>
            </p:cNvCxnSpPr>
            <p:nvPr/>
          </p:nvCxnSpPr>
          <p:spPr>
            <a:xfrm>
              <a:off x="5331568" y="2704289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28" idx="0"/>
              <a:endCxn id="28" idx="4"/>
            </p:cNvCxnSpPr>
            <p:nvPr/>
          </p:nvCxnSpPr>
          <p:spPr>
            <a:xfrm>
              <a:off x="5560168" y="2475689"/>
              <a:ext cx="0" cy="4572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" name="직선 화살표 연결선 30"/>
          <p:cNvCxnSpPr/>
          <p:nvPr/>
        </p:nvCxnSpPr>
        <p:spPr>
          <a:xfrm>
            <a:off x="1604617" y="3955613"/>
            <a:ext cx="1895720" cy="9734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2504928" y="4986779"/>
            <a:ext cx="947860" cy="1968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278586" y="4691707"/>
            <a:ext cx="914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aseline="-25000" smtClean="0">
                <a:solidFill>
                  <a:schemeClr val="bg1"/>
                </a:solidFill>
              </a:rPr>
              <a:t>Ϭ</a:t>
            </a:r>
            <a:endParaRPr lang="ko-KR" altLang="en-US" sz="2800" baseline="-25000">
              <a:solidFill>
                <a:schemeClr val="bg1"/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4003326" y="4031304"/>
            <a:ext cx="317320" cy="10539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 rot="2768363">
            <a:off x="4143422" y="3507024"/>
            <a:ext cx="457200" cy="457200"/>
            <a:chOff x="5331568" y="2475689"/>
            <a:chExt cx="457200" cy="457200"/>
          </a:xfrm>
        </p:grpSpPr>
        <p:sp>
          <p:nvSpPr>
            <p:cNvPr id="42" name="타원 41"/>
            <p:cNvSpPr/>
            <p:nvPr/>
          </p:nvSpPr>
          <p:spPr>
            <a:xfrm>
              <a:off x="5331568" y="2475689"/>
              <a:ext cx="457200" cy="4572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cxnSp>
          <p:nvCxnSpPr>
            <p:cNvPr id="43" name="직선 연결선 42"/>
            <p:cNvCxnSpPr>
              <a:stCxn id="42" idx="2"/>
              <a:endCxn id="42" idx="6"/>
            </p:cNvCxnSpPr>
            <p:nvPr/>
          </p:nvCxnSpPr>
          <p:spPr>
            <a:xfrm>
              <a:off x="5331568" y="2704289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42" idx="0"/>
              <a:endCxn id="42" idx="4"/>
            </p:cNvCxnSpPr>
            <p:nvPr/>
          </p:nvCxnSpPr>
          <p:spPr>
            <a:xfrm>
              <a:off x="5560168" y="2475689"/>
              <a:ext cx="0" cy="4572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직사각형 44"/>
          <p:cNvSpPr/>
          <p:nvPr/>
        </p:nvSpPr>
        <p:spPr>
          <a:xfrm>
            <a:off x="3197968" y="5559811"/>
            <a:ext cx="914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aseline="-25000" smtClean="0">
                <a:solidFill>
                  <a:schemeClr val="bg1"/>
                </a:solidFill>
              </a:rPr>
              <a:t>Ϭ</a:t>
            </a:r>
            <a:endParaRPr lang="ko-KR" altLang="en-US" sz="2800" baseline="-25000">
              <a:solidFill>
                <a:schemeClr val="bg1"/>
              </a:solidFill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1497081" y="4090396"/>
            <a:ext cx="1939535" cy="16773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2401879" y="5245345"/>
            <a:ext cx="950921" cy="60202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3869165" y="5950596"/>
            <a:ext cx="661256" cy="37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그룹 48"/>
          <p:cNvGrpSpPr/>
          <p:nvPr/>
        </p:nvGrpSpPr>
        <p:grpSpPr>
          <a:xfrm>
            <a:off x="4595776" y="5721996"/>
            <a:ext cx="457200" cy="457200"/>
            <a:chOff x="5331568" y="3497904"/>
            <a:chExt cx="457200" cy="457200"/>
          </a:xfrm>
        </p:grpSpPr>
        <p:sp>
          <p:nvSpPr>
            <p:cNvPr id="50" name="타원 49"/>
            <p:cNvSpPr/>
            <p:nvPr/>
          </p:nvSpPr>
          <p:spPr>
            <a:xfrm>
              <a:off x="5331568" y="3497904"/>
              <a:ext cx="457200" cy="4572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cxnSp>
          <p:nvCxnSpPr>
            <p:cNvPr id="51" name="직선 연결선 50"/>
            <p:cNvCxnSpPr>
              <a:stCxn id="50" idx="2"/>
              <a:endCxn id="50" idx="6"/>
            </p:cNvCxnSpPr>
            <p:nvPr/>
          </p:nvCxnSpPr>
          <p:spPr>
            <a:xfrm>
              <a:off x="5331568" y="3726504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stCxn id="50" idx="0"/>
              <a:endCxn id="50" idx="4"/>
            </p:cNvCxnSpPr>
            <p:nvPr/>
          </p:nvCxnSpPr>
          <p:spPr>
            <a:xfrm>
              <a:off x="5560168" y="3497904"/>
              <a:ext cx="0" cy="4572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직사각형 52"/>
          <p:cNvSpPr/>
          <p:nvPr/>
        </p:nvSpPr>
        <p:spPr>
          <a:xfrm>
            <a:off x="4397896" y="4763837"/>
            <a:ext cx="914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bg1"/>
                </a:solidFill>
              </a:rPr>
              <a:t>tanh</a:t>
            </a:r>
            <a:endParaRPr lang="ko-KR" altLang="en-US" sz="2800" baseline="-25000">
              <a:solidFill>
                <a:schemeClr val="bg1"/>
              </a:solidFill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4824376" y="6317699"/>
            <a:ext cx="0" cy="4239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4824376" y="5271975"/>
            <a:ext cx="0" cy="4239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4836451" y="4687382"/>
            <a:ext cx="723717" cy="2119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object 5"/>
          <p:cNvSpPr txBox="1"/>
          <p:nvPr/>
        </p:nvSpPr>
        <p:spPr>
          <a:xfrm>
            <a:off x="381000" y="1276837"/>
            <a:ext cx="4382770" cy="11226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sz="2000" spc="-15" dirty="0">
                <a:solidFill>
                  <a:srgbClr val="C0C0C0"/>
                </a:solidFill>
                <a:latin typeface="Calibri"/>
                <a:cs typeface="Calibri"/>
              </a:rPr>
              <a:t>Forget </a:t>
            </a:r>
            <a:r>
              <a:rPr sz="2000" spc="-20" dirty="0">
                <a:solidFill>
                  <a:srgbClr val="C0C0C0"/>
                </a:solidFill>
                <a:latin typeface="Calibri"/>
                <a:cs typeface="Calibri"/>
              </a:rPr>
              <a:t>gate </a:t>
            </a:r>
            <a:r>
              <a:rPr sz="2000" spc="-10" dirty="0">
                <a:solidFill>
                  <a:srgbClr val="C0C0C0"/>
                </a:solidFill>
                <a:latin typeface="Calibri"/>
                <a:cs typeface="Calibri"/>
              </a:rPr>
              <a:t>controls erase</a:t>
            </a:r>
            <a:r>
              <a:rPr sz="2000" spc="10" dirty="0">
                <a:solidFill>
                  <a:srgbClr val="C0C0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0C0C0"/>
                </a:solidFill>
                <a:latin typeface="Calibri"/>
                <a:cs typeface="Calibri"/>
              </a:rPr>
              <a:t>operation</a:t>
            </a:r>
            <a:endParaRPr sz="2000">
              <a:latin typeface="Calibri"/>
              <a:cs typeface="Calibri"/>
            </a:endParaRPr>
          </a:p>
          <a:p>
            <a:pPr marL="243840" indent="-23177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solidFill>
                  <a:srgbClr val="C0C0C0"/>
                </a:solidFill>
                <a:latin typeface="Calibri"/>
                <a:cs typeface="Calibri"/>
              </a:rPr>
              <a:t>Input </a:t>
            </a:r>
            <a:r>
              <a:rPr sz="2000" spc="-20" dirty="0">
                <a:solidFill>
                  <a:srgbClr val="C0C0C0"/>
                </a:solidFill>
                <a:latin typeface="Calibri"/>
                <a:cs typeface="Calibri"/>
              </a:rPr>
              <a:t>gate </a:t>
            </a:r>
            <a:r>
              <a:rPr sz="2000" spc="-10" dirty="0">
                <a:solidFill>
                  <a:srgbClr val="C0C0C0"/>
                </a:solidFill>
                <a:latin typeface="Calibri"/>
                <a:cs typeface="Calibri"/>
              </a:rPr>
              <a:t>controls write</a:t>
            </a:r>
            <a:r>
              <a:rPr sz="2000" spc="-5" dirty="0">
                <a:solidFill>
                  <a:srgbClr val="C0C0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0C0C0"/>
                </a:solidFill>
                <a:latin typeface="Calibri"/>
                <a:cs typeface="Calibri"/>
              </a:rPr>
              <a:t>operation</a:t>
            </a:r>
            <a:endParaRPr sz="2000">
              <a:latin typeface="Calibri"/>
              <a:cs typeface="Calibri"/>
            </a:endParaRPr>
          </a:p>
          <a:p>
            <a:pPr marL="243840" indent="-23177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solidFill>
                  <a:schemeClr val="bg1"/>
                </a:solidFill>
                <a:latin typeface="Calibri"/>
                <a:cs typeface="Calibri"/>
              </a:rPr>
              <a:t>Output </a:t>
            </a:r>
            <a:r>
              <a:rPr sz="2000" spc="-20" dirty="0">
                <a:solidFill>
                  <a:schemeClr val="bg1"/>
                </a:solidFill>
                <a:latin typeface="Calibri"/>
                <a:cs typeface="Calibri"/>
              </a:rPr>
              <a:t>gate </a:t>
            </a:r>
            <a:r>
              <a:rPr sz="2000" spc="-10" dirty="0">
                <a:solidFill>
                  <a:schemeClr val="bg1"/>
                </a:solidFill>
                <a:latin typeface="Calibri"/>
                <a:cs typeface="Calibri"/>
              </a:rPr>
              <a:t>controls </a:t>
            </a:r>
            <a:r>
              <a:rPr sz="2000" dirty="0">
                <a:solidFill>
                  <a:schemeClr val="bg1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chemeClr val="bg1"/>
                </a:solidFill>
                <a:latin typeface="Calibri"/>
                <a:cs typeface="Calibri"/>
              </a:rPr>
              <a:t>read</a:t>
            </a:r>
            <a:r>
              <a:rPr sz="2000" spc="-4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1"/>
                </a:solidFill>
                <a:latin typeface="Calibri"/>
                <a:cs typeface="Calibri"/>
              </a:rPr>
              <a:t>operation</a:t>
            </a:r>
            <a:endParaRPr sz="20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8" name="object 5"/>
          <p:cNvSpPr/>
          <p:nvPr/>
        </p:nvSpPr>
        <p:spPr>
          <a:xfrm>
            <a:off x="6652230" y="2704289"/>
            <a:ext cx="5022715" cy="30440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80459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62</a:t>
            </a:fld>
            <a:endParaRPr lang="en-US" altLang="ko-KR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6D706887-4CC2-4220-A2E4-FB29569D37AB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altLang="ko-KR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RNN</a:t>
            </a: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E91C4551-24D5-4212-88AD-EE3F0B1CE9A5}"/>
              </a:ext>
            </a:extLst>
          </p:cNvPr>
          <p:cNvSpPr txBox="1">
            <a:spLocks/>
          </p:cNvSpPr>
          <p:nvPr/>
        </p:nvSpPr>
        <p:spPr>
          <a:xfrm>
            <a:off x="762000" y="1384641"/>
            <a:ext cx="2755936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en-US" sz="4400" kern="0" spc="-5">
                <a:solidFill>
                  <a:schemeClr val="bg1"/>
                </a:solidFill>
              </a:rPr>
              <a:t>App</a:t>
            </a:r>
            <a:r>
              <a:rPr lang="en-US" sz="4400" kern="0">
                <a:solidFill>
                  <a:schemeClr val="bg1"/>
                </a:solidFill>
              </a:rPr>
              <a:t>li</a:t>
            </a:r>
            <a:r>
              <a:rPr lang="en-US" sz="4400" kern="0" spc="-40">
                <a:solidFill>
                  <a:schemeClr val="bg1"/>
                </a:solidFill>
              </a:rPr>
              <a:t>c</a:t>
            </a:r>
            <a:r>
              <a:rPr lang="en-US" sz="4400" kern="0" spc="-45">
                <a:solidFill>
                  <a:schemeClr val="bg1"/>
                </a:solidFill>
              </a:rPr>
              <a:t>a</a:t>
            </a:r>
            <a:r>
              <a:rPr lang="en-US" sz="4400" kern="0">
                <a:solidFill>
                  <a:schemeClr val="bg1"/>
                </a:solidFill>
              </a:rPr>
              <a:t>tion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DDEB252-BF34-4D4F-A335-A460EFE04915}"/>
              </a:ext>
            </a:extLst>
          </p:cNvPr>
          <p:cNvSpPr txBox="1"/>
          <p:nvPr/>
        </p:nvSpPr>
        <p:spPr>
          <a:xfrm>
            <a:off x="609600" y="2286000"/>
            <a:ext cx="6477000" cy="3865879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Sequence-level</a:t>
            </a: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classification/regression</a:t>
            </a:r>
            <a:endParaRPr sz="2800">
              <a:solidFill>
                <a:schemeClr val="bg1"/>
              </a:solidFill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Sentiment</a:t>
            </a:r>
            <a:r>
              <a:rPr sz="2400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classification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45" dirty="0">
                <a:solidFill>
                  <a:schemeClr val="bg1"/>
                </a:solidFill>
                <a:latin typeface="Calibri"/>
                <a:cs typeface="Calibri"/>
              </a:rPr>
              <a:t>Topic</a:t>
            </a:r>
            <a:r>
              <a:rPr sz="2400" spc="-5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classification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Classification/regression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chemeClr val="bg1"/>
                </a:solidFill>
                <a:latin typeface="Calibri"/>
                <a:cs typeface="Calibri"/>
              </a:rPr>
              <a:t>at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each</a:t>
            </a:r>
            <a:r>
              <a:rPr sz="2800" spc="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step.</a:t>
            </a:r>
            <a:endParaRPr sz="2800">
              <a:solidFill>
                <a:schemeClr val="bg1"/>
              </a:solidFill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Language</a:t>
            </a:r>
            <a:r>
              <a:rPr sz="2400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modeling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5" dirty="0">
                <a:solidFill>
                  <a:schemeClr val="bg1"/>
                </a:solidFill>
                <a:latin typeface="Calibri"/>
                <a:cs typeface="Calibri"/>
              </a:rPr>
              <a:t>Part-of-speech</a:t>
            </a:r>
            <a:r>
              <a:rPr sz="2400" spc="-5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tagging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Sequence-to-sequence</a:t>
            </a:r>
            <a:endParaRPr sz="2800">
              <a:solidFill>
                <a:schemeClr val="bg1"/>
              </a:solidFill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25" dirty="0">
                <a:solidFill>
                  <a:schemeClr val="bg1"/>
                </a:solidFill>
                <a:latin typeface="Calibri"/>
                <a:cs typeface="Calibri"/>
              </a:rPr>
              <a:t>Translation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Question</a:t>
            </a:r>
            <a:r>
              <a:rPr sz="24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answering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61124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63</a:t>
            </a:fld>
            <a:endParaRPr lang="en-US" altLang="ko-KR"/>
          </a:p>
        </p:txBody>
      </p:sp>
      <p:sp>
        <p:nvSpPr>
          <p:cNvPr id="64" name="object 2">
            <a:extLst>
              <a:ext uri="{FF2B5EF4-FFF2-40B4-BE49-F238E27FC236}">
                <a16:creationId xmlns:a16="http://schemas.microsoft.com/office/drawing/2014/main" id="{DC5C2405-6D27-43D5-83D5-34BD9CAB84D2}"/>
              </a:ext>
            </a:extLst>
          </p:cNvPr>
          <p:cNvSpPr txBox="1">
            <a:spLocks/>
          </p:cNvSpPr>
          <p:nvPr/>
        </p:nvSpPr>
        <p:spPr>
          <a:xfrm>
            <a:off x="381000" y="228600"/>
            <a:ext cx="48006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altLang="ko-KR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Time Series</a:t>
            </a:r>
            <a:r>
              <a:rPr lang="ko-KR" altLang="en-US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EHR &amp; RNN</a:t>
            </a:r>
          </a:p>
        </p:txBody>
      </p:sp>
      <p:grpSp>
        <p:nvGrpSpPr>
          <p:cNvPr id="5" name="Group 20">
            <a:extLst>
              <a:ext uri="{FF2B5EF4-FFF2-40B4-BE49-F238E27FC236}">
                <a16:creationId xmlns:a16="http://schemas.microsoft.com/office/drawing/2014/main" id="{85BE89E3-C2E9-4420-A3C5-274B3C4E1BD4}"/>
              </a:ext>
            </a:extLst>
          </p:cNvPr>
          <p:cNvGrpSpPr/>
          <p:nvPr/>
        </p:nvGrpSpPr>
        <p:grpSpPr>
          <a:xfrm>
            <a:off x="6400800" y="1604786"/>
            <a:ext cx="3189803" cy="1410495"/>
            <a:chOff x="1029407" y="2073442"/>
            <a:chExt cx="1587060" cy="701780"/>
          </a:xfrm>
        </p:grpSpPr>
        <p:pic>
          <p:nvPicPr>
            <p:cNvPr id="6" name="Graphic 13" descr="Stethoscope">
              <a:extLst>
                <a:ext uri="{FF2B5EF4-FFF2-40B4-BE49-F238E27FC236}">
                  <a16:creationId xmlns:a16="http://schemas.microsoft.com/office/drawing/2014/main" id="{E1CDFE24-D449-4DAA-BFD1-C94E9BCEF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29407" y="2226334"/>
              <a:ext cx="486076" cy="486076"/>
            </a:xfrm>
            <a:prstGeom prst="rect">
              <a:avLst/>
            </a:prstGeom>
          </p:spPr>
        </p:pic>
        <p:pic>
          <p:nvPicPr>
            <p:cNvPr id="7" name="Graphic 16" descr="Medicine">
              <a:extLst>
                <a:ext uri="{FF2B5EF4-FFF2-40B4-BE49-F238E27FC236}">
                  <a16:creationId xmlns:a16="http://schemas.microsoft.com/office/drawing/2014/main" id="{3661EB36-B3B1-4452-97AF-C65FC7C10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515482" y="2176355"/>
              <a:ext cx="598867" cy="598867"/>
            </a:xfrm>
            <a:prstGeom prst="rect">
              <a:avLst/>
            </a:prstGeom>
          </p:spPr>
        </p:pic>
        <p:pic>
          <p:nvPicPr>
            <p:cNvPr id="8" name="Graphic 18" descr="Flask">
              <a:extLst>
                <a:ext uri="{FF2B5EF4-FFF2-40B4-BE49-F238E27FC236}">
                  <a16:creationId xmlns:a16="http://schemas.microsoft.com/office/drawing/2014/main" id="{9B40BAE3-8CB3-42A3-B7ED-E70E3A785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1976387" y="2073442"/>
              <a:ext cx="640080" cy="640080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1296535" y="365664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</a:rPr>
              <a:t>[Lab 4, Med2 ,Inf3, Lab2, Lab5, Inf1, Dx3, … ]</a:t>
            </a:r>
            <a:endParaRPr lang="en-US" altLang="ko-KR">
              <a:solidFill>
                <a:schemeClr val="bg1"/>
              </a:solidFill>
            </a:endParaRPr>
          </a:p>
          <a:p>
            <a:endParaRPr lang="en-US" altLang="ko-KR" smtClean="0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/>
            </a:r>
            <a:br>
              <a:rPr lang="en-US" altLang="ko-KR">
                <a:solidFill>
                  <a:schemeClr val="bg1"/>
                </a:solidFill>
              </a:rPr>
            </a:br>
            <a:endParaRPr lang="en-US" altLang="ko-KR" smtClean="0">
              <a:solidFill>
                <a:schemeClr val="bg1"/>
              </a:solidFill>
            </a:endParaRPr>
          </a:p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7382" y="5493732"/>
            <a:ext cx="6925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Codes are recognized to just different code numbers</a:t>
            </a:r>
          </a:p>
        </p:txBody>
      </p:sp>
      <p:sp>
        <p:nvSpPr>
          <p:cNvPr id="11" name="아래쪽 화살표 10"/>
          <p:cNvSpPr/>
          <p:nvPr/>
        </p:nvSpPr>
        <p:spPr>
          <a:xfrm>
            <a:off x="3433878" y="4170845"/>
            <a:ext cx="228353" cy="46101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40738" y="4710385"/>
            <a:ext cx="5327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</a:rPr>
              <a:t>[L1003, 7712 , 531, 9871, L2123, 1033, D454, … ]</a:t>
            </a:r>
            <a:endParaRPr lang="en-US" altLang="ko-KR">
              <a:solidFill>
                <a:schemeClr val="bg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411111" y="4064000"/>
            <a:ext cx="428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212790" y="3841738"/>
            <a:ext cx="3858738" cy="606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  <a:endParaRPr lang="ko-KR" altLang="en-US" sz="200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81118" y="1235454"/>
            <a:ext cx="12505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/>
              <a:t>Patient X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7541733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64</a:t>
            </a:fld>
            <a:endParaRPr lang="en-US" altLang="ko-KR"/>
          </a:p>
        </p:txBody>
      </p:sp>
      <p:sp>
        <p:nvSpPr>
          <p:cNvPr id="64" name="object 2">
            <a:extLst>
              <a:ext uri="{FF2B5EF4-FFF2-40B4-BE49-F238E27FC236}">
                <a16:creationId xmlns:a16="http://schemas.microsoft.com/office/drawing/2014/main" id="{DC5C2405-6D27-43D5-83D5-34BD9CAB84D2}"/>
              </a:ext>
            </a:extLst>
          </p:cNvPr>
          <p:cNvSpPr txBox="1">
            <a:spLocks/>
          </p:cNvSpPr>
          <p:nvPr/>
        </p:nvSpPr>
        <p:spPr>
          <a:xfrm>
            <a:off x="381000" y="228600"/>
            <a:ext cx="48006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altLang="ko-KR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Time Series</a:t>
            </a:r>
            <a:r>
              <a:rPr lang="ko-KR" altLang="en-US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EHR &amp; RNN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3923B639-E47F-4DD5-978F-F3D0CA83F803}"/>
              </a:ext>
            </a:extLst>
          </p:cNvPr>
          <p:cNvSpPr txBox="1"/>
          <p:nvPr/>
        </p:nvSpPr>
        <p:spPr>
          <a:xfrm>
            <a:off x="5534604" y="1828800"/>
            <a:ext cx="276999" cy="1905000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vert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1800" spc="-7" baseline="-13888" dirty="0">
                <a:solidFill>
                  <a:schemeClr val="bg1"/>
                </a:solidFill>
                <a:latin typeface="Calibri"/>
                <a:cs typeface="Calibri"/>
              </a:rPr>
              <a:t>9</a:t>
            </a:r>
            <a:endParaRPr sz="1800" baseline="-13888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40B21195-A570-43BF-9EB9-0676A85A28CE}"/>
              </a:ext>
            </a:extLst>
          </p:cNvPr>
          <p:cNvSpPr txBox="1"/>
          <p:nvPr/>
        </p:nvSpPr>
        <p:spPr>
          <a:xfrm>
            <a:off x="6906204" y="1828800"/>
            <a:ext cx="276999" cy="1905000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vert" wrap="square" lIns="0" tIns="787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20"/>
              </a:spcBef>
            </a:pPr>
            <a:r>
              <a:rPr sz="2700" b="1" spc="7" baseline="9259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1200" spc="5" dirty="0">
                <a:solidFill>
                  <a:schemeClr val="bg1"/>
                </a:solidFill>
                <a:latin typeface="Calibri"/>
                <a:cs typeface="Calibri"/>
              </a:rPr>
              <a:t>10</a:t>
            </a:r>
            <a:endParaRPr sz="12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600B8060-0B60-400E-BCF0-24645873FF35}"/>
              </a:ext>
            </a:extLst>
          </p:cNvPr>
          <p:cNvSpPr txBox="1"/>
          <p:nvPr/>
        </p:nvSpPr>
        <p:spPr>
          <a:xfrm>
            <a:off x="2743200" y="1828800"/>
            <a:ext cx="276999" cy="1905000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vert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1800" spc="-7" baseline="-13888" dirty="0">
                <a:solidFill>
                  <a:schemeClr val="bg1"/>
                </a:solidFill>
                <a:latin typeface="Calibri"/>
                <a:cs typeface="Calibri"/>
              </a:rPr>
              <a:t>2</a:t>
            </a:r>
            <a:endParaRPr sz="1800" baseline="-13888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E83025B9-545A-47AB-8271-0E45CBDD2997}"/>
              </a:ext>
            </a:extLst>
          </p:cNvPr>
          <p:cNvSpPr txBox="1"/>
          <p:nvPr/>
        </p:nvSpPr>
        <p:spPr>
          <a:xfrm>
            <a:off x="2258199" y="4267200"/>
            <a:ext cx="1143000" cy="588623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lang="en-US" altLang="ko-KR" sz="1600" spc="-5" smtClean="0">
                <a:solidFill>
                  <a:schemeClr val="bg1"/>
                </a:solidFill>
                <a:cs typeface="Calibri"/>
              </a:rPr>
              <a:t>Drug A</a:t>
            </a: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lang="en-US" altLang="ko-KR" sz="1600" spc="-5" smtClean="0">
                <a:solidFill>
                  <a:schemeClr val="bg1"/>
                </a:solidFill>
                <a:cs typeface="Calibri"/>
              </a:rPr>
              <a:t>Injection</a:t>
            </a:r>
            <a:endParaRPr lang="en-US" altLang="ko-KR" sz="1600">
              <a:solidFill>
                <a:schemeClr val="bg1"/>
              </a:solidFill>
              <a:cs typeface="Calibri"/>
            </a:endParaRPr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1A9AD861-1242-4A0B-9A52-2348C4121916}"/>
              </a:ext>
            </a:extLst>
          </p:cNvPr>
          <p:cNvSpPr txBox="1"/>
          <p:nvPr/>
        </p:nvSpPr>
        <p:spPr>
          <a:xfrm>
            <a:off x="5125803" y="4267200"/>
            <a:ext cx="990600" cy="563616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algn="ctr">
              <a:spcBef>
                <a:spcPts val="320"/>
              </a:spcBef>
            </a:pPr>
            <a:r>
              <a:rPr lang="en-US" sz="1600" spc="-5">
                <a:solidFill>
                  <a:schemeClr val="bg1"/>
                </a:solidFill>
                <a:cs typeface="Calibri"/>
              </a:rPr>
              <a:t>Glucose </a:t>
            </a:r>
            <a:br>
              <a:rPr lang="en-US" sz="1600" spc="-5">
                <a:solidFill>
                  <a:schemeClr val="bg1"/>
                </a:solidFill>
                <a:cs typeface="Calibri"/>
              </a:rPr>
            </a:br>
            <a:r>
              <a:rPr lang="en-US" sz="1600" spc="-5">
                <a:solidFill>
                  <a:schemeClr val="bg1"/>
                </a:solidFill>
                <a:cs typeface="Calibri"/>
              </a:rPr>
              <a:t>Injection</a:t>
            </a:r>
            <a:endParaRPr sz="1600" spc="-5">
              <a:solidFill>
                <a:schemeClr val="bg1"/>
              </a:solidFill>
              <a:cs typeface="Calibri"/>
            </a:endParaRPr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EFE07863-C3A4-4E2B-9828-A866E0F35178}"/>
              </a:ext>
            </a:extLst>
          </p:cNvPr>
          <p:cNvSpPr txBox="1"/>
          <p:nvPr/>
        </p:nvSpPr>
        <p:spPr>
          <a:xfrm>
            <a:off x="6421203" y="4267200"/>
            <a:ext cx="1143000" cy="571951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algn="ctr">
              <a:spcBef>
                <a:spcPts val="320"/>
              </a:spcBef>
            </a:pPr>
            <a:r>
              <a:rPr lang="en-US" sz="1600" spc="-5">
                <a:solidFill>
                  <a:schemeClr val="bg1"/>
                </a:solidFill>
                <a:cs typeface="Calibri"/>
              </a:rPr>
              <a:t>Surgical </a:t>
            </a:r>
            <a:endParaRPr lang="en-US" sz="1600" spc="-5" smtClean="0">
              <a:solidFill>
                <a:schemeClr val="bg1"/>
              </a:solidFill>
              <a:cs typeface="Calibri"/>
            </a:endParaRPr>
          </a:p>
          <a:p>
            <a:pPr algn="ctr">
              <a:spcBef>
                <a:spcPts val="320"/>
              </a:spcBef>
            </a:pPr>
            <a:r>
              <a:rPr lang="en-US" sz="1600" spc="-5" smtClean="0">
                <a:solidFill>
                  <a:schemeClr val="bg1"/>
                </a:solidFill>
                <a:cs typeface="Calibri"/>
              </a:rPr>
              <a:t>Process A</a:t>
            </a:r>
            <a:endParaRPr sz="1600" spc="-5">
              <a:solidFill>
                <a:schemeClr val="bg1"/>
              </a:solidFill>
              <a:cs typeface="Calibri"/>
            </a:endParaRPr>
          </a:p>
        </p:txBody>
      </p:sp>
      <p:grpSp>
        <p:nvGrpSpPr>
          <p:cNvPr id="21" name="object 10">
            <a:extLst>
              <a:ext uri="{FF2B5EF4-FFF2-40B4-BE49-F238E27FC236}">
                <a16:creationId xmlns:a16="http://schemas.microsoft.com/office/drawing/2014/main" id="{7F3CB132-F9B8-4FE6-B98A-93BBEBF13BA7}"/>
              </a:ext>
            </a:extLst>
          </p:cNvPr>
          <p:cNvGrpSpPr/>
          <p:nvPr/>
        </p:nvGrpSpPr>
        <p:grpSpPr>
          <a:xfrm>
            <a:off x="5957653" y="2508250"/>
            <a:ext cx="698500" cy="546100"/>
            <a:chOff x="7330278" y="4037012"/>
            <a:chExt cx="698500" cy="546100"/>
          </a:xfrm>
          <a:solidFill>
            <a:schemeClr val="bg1"/>
          </a:solidFill>
        </p:grpSpPr>
        <p:sp>
          <p:nvSpPr>
            <p:cNvPr id="22" name="object 11">
              <a:extLst>
                <a:ext uri="{FF2B5EF4-FFF2-40B4-BE49-F238E27FC236}">
                  <a16:creationId xmlns:a16="http://schemas.microsoft.com/office/drawing/2014/main" id="{3F729FE4-8321-42DB-A497-76F2E8ADC27E}"/>
                </a:ext>
              </a:extLst>
            </p:cNvPr>
            <p:cNvSpPr/>
            <p:nvPr/>
          </p:nvSpPr>
          <p:spPr>
            <a:xfrm>
              <a:off x="7336628" y="4043362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419100" y="0"/>
                  </a:moveTo>
                  <a:lnTo>
                    <a:pt x="419100" y="133350"/>
                  </a:lnTo>
                  <a:lnTo>
                    <a:pt x="0" y="133350"/>
                  </a:lnTo>
                  <a:lnTo>
                    <a:pt x="0" y="400050"/>
                  </a:lnTo>
                  <a:lnTo>
                    <a:pt x="419100" y="400050"/>
                  </a:lnTo>
                  <a:lnTo>
                    <a:pt x="419100" y="533400"/>
                  </a:lnTo>
                  <a:lnTo>
                    <a:pt x="685800" y="266700"/>
                  </a:lnTo>
                  <a:lnTo>
                    <a:pt x="41910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3" name="object 12">
              <a:extLst>
                <a:ext uri="{FF2B5EF4-FFF2-40B4-BE49-F238E27FC236}">
                  <a16:creationId xmlns:a16="http://schemas.microsoft.com/office/drawing/2014/main" id="{4E094EDF-CEE6-4327-A2DD-1D54D9B576A0}"/>
                </a:ext>
              </a:extLst>
            </p:cNvPr>
            <p:cNvSpPr/>
            <p:nvPr/>
          </p:nvSpPr>
          <p:spPr>
            <a:xfrm>
              <a:off x="7336628" y="4043362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419100" y="533400"/>
                  </a:moveTo>
                  <a:lnTo>
                    <a:pt x="419100" y="400050"/>
                  </a:lnTo>
                  <a:lnTo>
                    <a:pt x="0" y="400050"/>
                  </a:lnTo>
                  <a:lnTo>
                    <a:pt x="0" y="133350"/>
                  </a:lnTo>
                  <a:lnTo>
                    <a:pt x="419100" y="133350"/>
                  </a:lnTo>
                  <a:lnTo>
                    <a:pt x="419100" y="0"/>
                  </a:lnTo>
                  <a:lnTo>
                    <a:pt x="685800" y="266700"/>
                  </a:lnTo>
                  <a:lnTo>
                    <a:pt x="419100" y="5334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object 13">
            <a:extLst>
              <a:ext uri="{FF2B5EF4-FFF2-40B4-BE49-F238E27FC236}">
                <a16:creationId xmlns:a16="http://schemas.microsoft.com/office/drawing/2014/main" id="{53BF9343-5DF6-43D8-9FCF-DF5E19BEDA1A}"/>
              </a:ext>
            </a:extLst>
          </p:cNvPr>
          <p:cNvGrpSpPr/>
          <p:nvPr/>
        </p:nvGrpSpPr>
        <p:grpSpPr>
          <a:xfrm>
            <a:off x="2556649" y="3803650"/>
            <a:ext cx="546100" cy="393700"/>
            <a:chOff x="3929274" y="5332412"/>
            <a:chExt cx="546100" cy="393700"/>
          </a:xfrm>
          <a:solidFill>
            <a:schemeClr val="bg1"/>
          </a:solidFill>
        </p:grpSpPr>
        <p:sp>
          <p:nvSpPr>
            <p:cNvPr id="25" name="object 14">
              <a:extLst>
                <a:ext uri="{FF2B5EF4-FFF2-40B4-BE49-F238E27FC236}">
                  <a16:creationId xmlns:a16="http://schemas.microsoft.com/office/drawing/2014/main" id="{26E7E66A-B2A0-4D3F-A8FC-83895E68C978}"/>
                </a:ext>
              </a:extLst>
            </p:cNvPr>
            <p:cNvSpPr/>
            <p:nvPr/>
          </p:nvSpPr>
          <p:spPr>
            <a:xfrm>
              <a:off x="3935624" y="5338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266700" y="0"/>
                  </a:moveTo>
                  <a:lnTo>
                    <a:pt x="0" y="190500"/>
                  </a:lnTo>
                  <a:lnTo>
                    <a:pt x="133350" y="190500"/>
                  </a:lnTo>
                  <a:lnTo>
                    <a:pt x="133350" y="381000"/>
                  </a:lnTo>
                  <a:lnTo>
                    <a:pt x="400050" y="381000"/>
                  </a:lnTo>
                  <a:lnTo>
                    <a:pt x="400050" y="190500"/>
                  </a:lnTo>
                  <a:lnTo>
                    <a:pt x="533400" y="190500"/>
                  </a:lnTo>
                  <a:lnTo>
                    <a:pt x="26670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6" name="object 15">
              <a:extLst>
                <a:ext uri="{FF2B5EF4-FFF2-40B4-BE49-F238E27FC236}">
                  <a16:creationId xmlns:a16="http://schemas.microsoft.com/office/drawing/2014/main" id="{963A86B0-8F21-4DC0-953A-E4DAEB03D31E}"/>
                </a:ext>
              </a:extLst>
            </p:cNvPr>
            <p:cNvSpPr/>
            <p:nvPr/>
          </p:nvSpPr>
          <p:spPr>
            <a:xfrm>
              <a:off x="3935624" y="5338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533400" y="190500"/>
                  </a:moveTo>
                  <a:lnTo>
                    <a:pt x="400050" y="190500"/>
                  </a:lnTo>
                  <a:lnTo>
                    <a:pt x="400050" y="381000"/>
                  </a:lnTo>
                  <a:lnTo>
                    <a:pt x="133350" y="381000"/>
                  </a:lnTo>
                  <a:lnTo>
                    <a:pt x="133350" y="190500"/>
                  </a:lnTo>
                  <a:lnTo>
                    <a:pt x="0" y="190500"/>
                  </a:lnTo>
                  <a:lnTo>
                    <a:pt x="266700" y="0"/>
                  </a:lnTo>
                  <a:lnTo>
                    <a:pt x="533400" y="1905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object 16">
            <a:extLst>
              <a:ext uri="{FF2B5EF4-FFF2-40B4-BE49-F238E27FC236}">
                <a16:creationId xmlns:a16="http://schemas.microsoft.com/office/drawing/2014/main" id="{C927842E-DB04-4A90-AEED-38DBA93C2E4A}"/>
              </a:ext>
            </a:extLst>
          </p:cNvPr>
          <p:cNvGrpSpPr/>
          <p:nvPr/>
        </p:nvGrpSpPr>
        <p:grpSpPr>
          <a:xfrm>
            <a:off x="5348053" y="3803650"/>
            <a:ext cx="546100" cy="393700"/>
            <a:chOff x="6720678" y="5332412"/>
            <a:chExt cx="546100" cy="393700"/>
          </a:xfrm>
          <a:solidFill>
            <a:schemeClr val="bg1"/>
          </a:solidFill>
        </p:grpSpPr>
        <p:sp>
          <p:nvSpPr>
            <p:cNvPr id="28" name="object 17">
              <a:extLst>
                <a:ext uri="{FF2B5EF4-FFF2-40B4-BE49-F238E27FC236}">
                  <a16:creationId xmlns:a16="http://schemas.microsoft.com/office/drawing/2014/main" id="{7757EBC3-FE0A-4A28-8E57-C014AB51168E}"/>
                </a:ext>
              </a:extLst>
            </p:cNvPr>
            <p:cNvSpPr/>
            <p:nvPr/>
          </p:nvSpPr>
          <p:spPr>
            <a:xfrm>
              <a:off x="6727028" y="5338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266700" y="0"/>
                  </a:moveTo>
                  <a:lnTo>
                    <a:pt x="0" y="190500"/>
                  </a:lnTo>
                  <a:lnTo>
                    <a:pt x="133350" y="190500"/>
                  </a:lnTo>
                  <a:lnTo>
                    <a:pt x="133350" y="381000"/>
                  </a:lnTo>
                  <a:lnTo>
                    <a:pt x="400050" y="381000"/>
                  </a:lnTo>
                  <a:lnTo>
                    <a:pt x="400050" y="190500"/>
                  </a:lnTo>
                  <a:lnTo>
                    <a:pt x="533400" y="190500"/>
                  </a:lnTo>
                  <a:lnTo>
                    <a:pt x="26670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9" name="object 18">
              <a:extLst>
                <a:ext uri="{FF2B5EF4-FFF2-40B4-BE49-F238E27FC236}">
                  <a16:creationId xmlns:a16="http://schemas.microsoft.com/office/drawing/2014/main" id="{E17582FC-6B9A-4C5F-A50E-4386BCCA1CE1}"/>
                </a:ext>
              </a:extLst>
            </p:cNvPr>
            <p:cNvSpPr/>
            <p:nvPr/>
          </p:nvSpPr>
          <p:spPr>
            <a:xfrm>
              <a:off x="6727028" y="5338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533400" y="190500"/>
                  </a:moveTo>
                  <a:lnTo>
                    <a:pt x="400050" y="190500"/>
                  </a:lnTo>
                  <a:lnTo>
                    <a:pt x="400050" y="381000"/>
                  </a:lnTo>
                  <a:lnTo>
                    <a:pt x="133350" y="381000"/>
                  </a:lnTo>
                  <a:lnTo>
                    <a:pt x="133350" y="190500"/>
                  </a:lnTo>
                  <a:lnTo>
                    <a:pt x="0" y="190500"/>
                  </a:lnTo>
                  <a:lnTo>
                    <a:pt x="266700" y="0"/>
                  </a:lnTo>
                  <a:lnTo>
                    <a:pt x="533400" y="1905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object 19">
            <a:extLst>
              <a:ext uri="{FF2B5EF4-FFF2-40B4-BE49-F238E27FC236}">
                <a16:creationId xmlns:a16="http://schemas.microsoft.com/office/drawing/2014/main" id="{CD3E5620-DC12-4DE1-AEE5-31AC2A17D3D3}"/>
              </a:ext>
            </a:extLst>
          </p:cNvPr>
          <p:cNvGrpSpPr/>
          <p:nvPr/>
        </p:nvGrpSpPr>
        <p:grpSpPr>
          <a:xfrm>
            <a:off x="6737759" y="3803650"/>
            <a:ext cx="546100" cy="393700"/>
            <a:chOff x="8110384" y="5332412"/>
            <a:chExt cx="546100" cy="393700"/>
          </a:xfrm>
          <a:solidFill>
            <a:schemeClr val="bg1"/>
          </a:solidFill>
        </p:grpSpPr>
        <p:sp>
          <p:nvSpPr>
            <p:cNvPr id="31" name="object 20">
              <a:extLst>
                <a:ext uri="{FF2B5EF4-FFF2-40B4-BE49-F238E27FC236}">
                  <a16:creationId xmlns:a16="http://schemas.microsoft.com/office/drawing/2014/main" id="{41608DAA-02E6-470E-AC12-52D299AE628C}"/>
                </a:ext>
              </a:extLst>
            </p:cNvPr>
            <p:cNvSpPr/>
            <p:nvPr/>
          </p:nvSpPr>
          <p:spPr>
            <a:xfrm>
              <a:off x="8116734" y="5338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266700" y="0"/>
                  </a:moveTo>
                  <a:lnTo>
                    <a:pt x="0" y="190500"/>
                  </a:lnTo>
                  <a:lnTo>
                    <a:pt x="133350" y="190500"/>
                  </a:lnTo>
                  <a:lnTo>
                    <a:pt x="133350" y="381000"/>
                  </a:lnTo>
                  <a:lnTo>
                    <a:pt x="400050" y="381000"/>
                  </a:lnTo>
                  <a:lnTo>
                    <a:pt x="400050" y="190500"/>
                  </a:lnTo>
                  <a:lnTo>
                    <a:pt x="533400" y="190500"/>
                  </a:lnTo>
                  <a:lnTo>
                    <a:pt x="26670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2" name="object 21">
              <a:extLst>
                <a:ext uri="{FF2B5EF4-FFF2-40B4-BE49-F238E27FC236}">
                  <a16:creationId xmlns:a16="http://schemas.microsoft.com/office/drawing/2014/main" id="{ABBE9AA1-8856-44F4-9B8D-6E821062DA3D}"/>
                </a:ext>
              </a:extLst>
            </p:cNvPr>
            <p:cNvSpPr/>
            <p:nvPr/>
          </p:nvSpPr>
          <p:spPr>
            <a:xfrm>
              <a:off x="8116734" y="5338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533400" y="190500"/>
                  </a:moveTo>
                  <a:lnTo>
                    <a:pt x="400050" y="190500"/>
                  </a:lnTo>
                  <a:lnTo>
                    <a:pt x="400050" y="381000"/>
                  </a:lnTo>
                  <a:lnTo>
                    <a:pt x="133350" y="381000"/>
                  </a:lnTo>
                  <a:lnTo>
                    <a:pt x="133350" y="190500"/>
                  </a:lnTo>
                  <a:lnTo>
                    <a:pt x="0" y="190500"/>
                  </a:lnTo>
                  <a:lnTo>
                    <a:pt x="266700" y="0"/>
                  </a:lnTo>
                  <a:lnTo>
                    <a:pt x="533400" y="1905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33" name="object 22">
            <a:extLst>
              <a:ext uri="{FF2B5EF4-FFF2-40B4-BE49-F238E27FC236}">
                <a16:creationId xmlns:a16="http://schemas.microsoft.com/office/drawing/2014/main" id="{D5EA8CD1-1D3C-4553-9C61-4312212A8DA9}"/>
              </a:ext>
            </a:extLst>
          </p:cNvPr>
          <p:cNvSpPr txBox="1"/>
          <p:nvPr/>
        </p:nvSpPr>
        <p:spPr>
          <a:xfrm>
            <a:off x="1358743" y="1828800"/>
            <a:ext cx="276999" cy="1905000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vert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1800" spc="-7" baseline="-13888" dirty="0">
                <a:solidFill>
                  <a:schemeClr val="bg1"/>
                </a:solidFill>
                <a:latin typeface="Calibri"/>
                <a:cs typeface="Calibri"/>
              </a:rPr>
              <a:t>1</a:t>
            </a:r>
            <a:endParaRPr sz="1800" baseline="-13888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4" name="object 23">
            <a:extLst>
              <a:ext uri="{FF2B5EF4-FFF2-40B4-BE49-F238E27FC236}">
                <a16:creationId xmlns:a16="http://schemas.microsoft.com/office/drawing/2014/main" id="{BA2580DA-AFF0-4AC7-B473-5C117ED92B3D}"/>
              </a:ext>
            </a:extLst>
          </p:cNvPr>
          <p:cNvSpPr txBox="1"/>
          <p:nvPr/>
        </p:nvSpPr>
        <p:spPr>
          <a:xfrm>
            <a:off x="873742" y="4267200"/>
            <a:ext cx="1143000" cy="948978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lang="en-US" spc="-5" smtClean="0">
                <a:solidFill>
                  <a:schemeClr val="bg1"/>
                </a:solidFill>
                <a:latin typeface="Calibri"/>
                <a:cs typeface="Calibri"/>
              </a:rPr>
              <a:t>Blood </a:t>
            </a: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lang="en-US" spc="-5" smtClean="0">
                <a:solidFill>
                  <a:schemeClr val="bg1"/>
                </a:solidFill>
                <a:latin typeface="Calibri"/>
                <a:cs typeface="Calibri"/>
              </a:rPr>
              <a:t>Pressure</a:t>
            </a: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lang="en-US" sz="1800" spc="-5" smtClean="0">
                <a:solidFill>
                  <a:schemeClr val="bg1"/>
                </a:solidFill>
                <a:latin typeface="Calibri"/>
                <a:cs typeface="Calibri"/>
              </a:rPr>
              <a:t>measure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</p:txBody>
      </p:sp>
      <p:grpSp>
        <p:nvGrpSpPr>
          <p:cNvPr id="35" name="object 24">
            <a:extLst>
              <a:ext uri="{FF2B5EF4-FFF2-40B4-BE49-F238E27FC236}">
                <a16:creationId xmlns:a16="http://schemas.microsoft.com/office/drawing/2014/main" id="{F27F81FD-60C1-47E7-9458-7491730584E1}"/>
              </a:ext>
            </a:extLst>
          </p:cNvPr>
          <p:cNvGrpSpPr/>
          <p:nvPr/>
        </p:nvGrpSpPr>
        <p:grpSpPr>
          <a:xfrm>
            <a:off x="1172192" y="3803650"/>
            <a:ext cx="546100" cy="393700"/>
            <a:chOff x="2544817" y="5332412"/>
            <a:chExt cx="546100" cy="393700"/>
          </a:xfrm>
          <a:solidFill>
            <a:schemeClr val="bg1"/>
          </a:solidFill>
        </p:grpSpPr>
        <p:sp>
          <p:nvSpPr>
            <p:cNvPr id="36" name="object 25">
              <a:extLst>
                <a:ext uri="{FF2B5EF4-FFF2-40B4-BE49-F238E27FC236}">
                  <a16:creationId xmlns:a16="http://schemas.microsoft.com/office/drawing/2014/main" id="{9D68D1EA-A414-43EB-8C35-1EB97BD09F7C}"/>
                </a:ext>
              </a:extLst>
            </p:cNvPr>
            <p:cNvSpPr/>
            <p:nvPr/>
          </p:nvSpPr>
          <p:spPr>
            <a:xfrm>
              <a:off x="2551167" y="5338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266700" y="0"/>
                  </a:moveTo>
                  <a:lnTo>
                    <a:pt x="0" y="190500"/>
                  </a:lnTo>
                  <a:lnTo>
                    <a:pt x="133350" y="190500"/>
                  </a:lnTo>
                  <a:lnTo>
                    <a:pt x="133350" y="381000"/>
                  </a:lnTo>
                  <a:lnTo>
                    <a:pt x="400050" y="381000"/>
                  </a:lnTo>
                  <a:lnTo>
                    <a:pt x="400050" y="190500"/>
                  </a:lnTo>
                  <a:lnTo>
                    <a:pt x="533400" y="190500"/>
                  </a:lnTo>
                  <a:lnTo>
                    <a:pt x="26670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7" name="object 26">
              <a:extLst>
                <a:ext uri="{FF2B5EF4-FFF2-40B4-BE49-F238E27FC236}">
                  <a16:creationId xmlns:a16="http://schemas.microsoft.com/office/drawing/2014/main" id="{CF6A83AD-260C-4051-A205-98EA1E5FC41D}"/>
                </a:ext>
              </a:extLst>
            </p:cNvPr>
            <p:cNvSpPr/>
            <p:nvPr/>
          </p:nvSpPr>
          <p:spPr>
            <a:xfrm>
              <a:off x="2551167" y="5338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533400" y="190500"/>
                  </a:moveTo>
                  <a:lnTo>
                    <a:pt x="400050" y="190500"/>
                  </a:lnTo>
                  <a:lnTo>
                    <a:pt x="400050" y="381000"/>
                  </a:lnTo>
                  <a:lnTo>
                    <a:pt x="133350" y="381000"/>
                  </a:lnTo>
                  <a:lnTo>
                    <a:pt x="133350" y="190500"/>
                  </a:lnTo>
                  <a:lnTo>
                    <a:pt x="0" y="190500"/>
                  </a:lnTo>
                  <a:lnTo>
                    <a:pt x="266700" y="0"/>
                  </a:lnTo>
                  <a:lnTo>
                    <a:pt x="533400" y="1905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object 30">
            <a:extLst>
              <a:ext uri="{FF2B5EF4-FFF2-40B4-BE49-F238E27FC236}">
                <a16:creationId xmlns:a16="http://schemas.microsoft.com/office/drawing/2014/main" id="{2659DF95-A9CD-4065-921A-BE45349E1EE2}"/>
              </a:ext>
            </a:extLst>
          </p:cNvPr>
          <p:cNvGrpSpPr/>
          <p:nvPr/>
        </p:nvGrpSpPr>
        <p:grpSpPr>
          <a:xfrm>
            <a:off x="1788220" y="2508250"/>
            <a:ext cx="698500" cy="546100"/>
            <a:chOff x="3160845" y="4037012"/>
            <a:chExt cx="698500" cy="546100"/>
          </a:xfrm>
          <a:solidFill>
            <a:schemeClr val="bg1"/>
          </a:solidFill>
        </p:grpSpPr>
        <p:sp>
          <p:nvSpPr>
            <p:cNvPr id="39" name="object 31">
              <a:extLst>
                <a:ext uri="{FF2B5EF4-FFF2-40B4-BE49-F238E27FC236}">
                  <a16:creationId xmlns:a16="http://schemas.microsoft.com/office/drawing/2014/main" id="{587FC032-44F8-4ED3-9385-2F2B3EAA02C5}"/>
                </a:ext>
              </a:extLst>
            </p:cNvPr>
            <p:cNvSpPr/>
            <p:nvPr/>
          </p:nvSpPr>
          <p:spPr>
            <a:xfrm>
              <a:off x="3167195" y="4043362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419099" y="0"/>
                  </a:moveTo>
                  <a:lnTo>
                    <a:pt x="419099" y="133350"/>
                  </a:lnTo>
                  <a:lnTo>
                    <a:pt x="0" y="133350"/>
                  </a:lnTo>
                  <a:lnTo>
                    <a:pt x="0" y="400050"/>
                  </a:lnTo>
                  <a:lnTo>
                    <a:pt x="419099" y="400050"/>
                  </a:lnTo>
                  <a:lnTo>
                    <a:pt x="419099" y="533400"/>
                  </a:lnTo>
                  <a:lnTo>
                    <a:pt x="685799" y="266700"/>
                  </a:lnTo>
                  <a:lnTo>
                    <a:pt x="419099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0" name="object 32">
              <a:extLst>
                <a:ext uri="{FF2B5EF4-FFF2-40B4-BE49-F238E27FC236}">
                  <a16:creationId xmlns:a16="http://schemas.microsoft.com/office/drawing/2014/main" id="{63BF6039-A32F-4D7B-A033-A09A3D01635F}"/>
                </a:ext>
              </a:extLst>
            </p:cNvPr>
            <p:cNvSpPr/>
            <p:nvPr/>
          </p:nvSpPr>
          <p:spPr>
            <a:xfrm>
              <a:off x="3167195" y="4043362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419100" y="533400"/>
                  </a:moveTo>
                  <a:lnTo>
                    <a:pt x="419100" y="400050"/>
                  </a:lnTo>
                  <a:lnTo>
                    <a:pt x="0" y="400050"/>
                  </a:lnTo>
                  <a:lnTo>
                    <a:pt x="0" y="133350"/>
                  </a:lnTo>
                  <a:lnTo>
                    <a:pt x="419100" y="133350"/>
                  </a:lnTo>
                  <a:lnTo>
                    <a:pt x="419100" y="0"/>
                  </a:lnTo>
                  <a:lnTo>
                    <a:pt x="685800" y="266700"/>
                  </a:lnTo>
                  <a:lnTo>
                    <a:pt x="419100" y="5334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object 33">
            <a:extLst>
              <a:ext uri="{FF2B5EF4-FFF2-40B4-BE49-F238E27FC236}">
                <a16:creationId xmlns:a16="http://schemas.microsoft.com/office/drawing/2014/main" id="{1594FBD6-48F5-4BEF-B6D9-8E16D0EB9658}"/>
              </a:ext>
            </a:extLst>
          </p:cNvPr>
          <p:cNvGrpSpPr/>
          <p:nvPr/>
        </p:nvGrpSpPr>
        <p:grpSpPr>
          <a:xfrm>
            <a:off x="3166249" y="2508250"/>
            <a:ext cx="469900" cy="546100"/>
            <a:chOff x="4538874" y="4037012"/>
            <a:chExt cx="469900" cy="546100"/>
          </a:xfrm>
          <a:solidFill>
            <a:schemeClr val="bg1"/>
          </a:solidFill>
        </p:grpSpPr>
        <p:sp>
          <p:nvSpPr>
            <p:cNvPr id="42" name="object 34">
              <a:extLst>
                <a:ext uri="{FF2B5EF4-FFF2-40B4-BE49-F238E27FC236}">
                  <a16:creationId xmlns:a16="http://schemas.microsoft.com/office/drawing/2014/main" id="{9BAC5EDF-A574-448D-A60A-1348082A14D1}"/>
                </a:ext>
              </a:extLst>
            </p:cNvPr>
            <p:cNvSpPr/>
            <p:nvPr/>
          </p:nvSpPr>
          <p:spPr>
            <a:xfrm>
              <a:off x="4545224" y="4043362"/>
              <a:ext cx="457200" cy="533400"/>
            </a:xfrm>
            <a:custGeom>
              <a:avLst/>
              <a:gdLst/>
              <a:ahLst/>
              <a:cxnLst/>
              <a:rect l="l" t="t" r="r" b="b"/>
              <a:pathLst>
                <a:path w="457200" h="533400">
                  <a:moveTo>
                    <a:pt x="228601" y="0"/>
                  </a:moveTo>
                  <a:lnTo>
                    <a:pt x="228601" y="133350"/>
                  </a:lnTo>
                  <a:lnTo>
                    <a:pt x="0" y="133350"/>
                  </a:lnTo>
                  <a:lnTo>
                    <a:pt x="0" y="400050"/>
                  </a:lnTo>
                  <a:lnTo>
                    <a:pt x="228601" y="400050"/>
                  </a:lnTo>
                  <a:lnTo>
                    <a:pt x="228601" y="533400"/>
                  </a:lnTo>
                  <a:lnTo>
                    <a:pt x="457200" y="266700"/>
                  </a:lnTo>
                  <a:lnTo>
                    <a:pt x="228601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3" name="object 35">
              <a:extLst>
                <a:ext uri="{FF2B5EF4-FFF2-40B4-BE49-F238E27FC236}">
                  <a16:creationId xmlns:a16="http://schemas.microsoft.com/office/drawing/2014/main" id="{17510C67-A067-4BC7-BE7A-C47F3123312D}"/>
                </a:ext>
              </a:extLst>
            </p:cNvPr>
            <p:cNvSpPr/>
            <p:nvPr/>
          </p:nvSpPr>
          <p:spPr>
            <a:xfrm>
              <a:off x="4545224" y="4043362"/>
              <a:ext cx="457200" cy="533400"/>
            </a:xfrm>
            <a:custGeom>
              <a:avLst/>
              <a:gdLst/>
              <a:ahLst/>
              <a:cxnLst/>
              <a:rect l="l" t="t" r="r" b="b"/>
              <a:pathLst>
                <a:path w="457200" h="533400">
                  <a:moveTo>
                    <a:pt x="228600" y="533400"/>
                  </a:moveTo>
                  <a:lnTo>
                    <a:pt x="228600" y="400050"/>
                  </a:lnTo>
                  <a:lnTo>
                    <a:pt x="0" y="400050"/>
                  </a:lnTo>
                  <a:lnTo>
                    <a:pt x="0" y="133350"/>
                  </a:lnTo>
                  <a:lnTo>
                    <a:pt x="228600" y="133350"/>
                  </a:lnTo>
                  <a:lnTo>
                    <a:pt x="228600" y="0"/>
                  </a:lnTo>
                  <a:lnTo>
                    <a:pt x="457200" y="266700"/>
                  </a:lnTo>
                  <a:lnTo>
                    <a:pt x="228600" y="5334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object 36">
            <a:extLst>
              <a:ext uri="{FF2B5EF4-FFF2-40B4-BE49-F238E27FC236}">
                <a16:creationId xmlns:a16="http://schemas.microsoft.com/office/drawing/2014/main" id="{FC0D86D9-38F2-479C-B9BE-90793138F646}"/>
              </a:ext>
            </a:extLst>
          </p:cNvPr>
          <p:cNvGrpSpPr/>
          <p:nvPr/>
        </p:nvGrpSpPr>
        <p:grpSpPr>
          <a:xfrm>
            <a:off x="4888002" y="2505989"/>
            <a:ext cx="469900" cy="546100"/>
            <a:chOff x="6260627" y="4034751"/>
            <a:chExt cx="469900" cy="546100"/>
          </a:xfrm>
          <a:solidFill>
            <a:schemeClr val="bg1"/>
          </a:solidFill>
        </p:grpSpPr>
        <p:sp>
          <p:nvSpPr>
            <p:cNvPr id="45" name="object 37">
              <a:extLst>
                <a:ext uri="{FF2B5EF4-FFF2-40B4-BE49-F238E27FC236}">
                  <a16:creationId xmlns:a16="http://schemas.microsoft.com/office/drawing/2014/main" id="{52A95260-4F65-465A-B6E4-3C8C749C8E3C}"/>
                </a:ext>
              </a:extLst>
            </p:cNvPr>
            <p:cNvSpPr/>
            <p:nvPr/>
          </p:nvSpPr>
          <p:spPr>
            <a:xfrm>
              <a:off x="6266977" y="4041101"/>
              <a:ext cx="457200" cy="533400"/>
            </a:xfrm>
            <a:custGeom>
              <a:avLst/>
              <a:gdLst/>
              <a:ahLst/>
              <a:cxnLst/>
              <a:rect l="l" t="t" r="r" b="b"/>
              <a:pathLst>
                <a:path w="457200" h="533400">
                  <a:moveTo>
                    <a:pt x="228601" y="0"/>
                  </a:moveTo>
                  <a:lnTo>
                    <a:pt x="228601" y="133350"/>
                  </a:lnTo>
                  <a:lnTo>
                    <a:pt x="0" y="133350"/>
                  </a:lnTo>
                  <a:lnTo>
                    <a:pt x="0" y="400050"/>
                  </a:lnTo>
                  <a:lnTo>
                    <a:pt x="228601" y="400050"/>
                  </a:lnTo>
                  <a:lnTo>
                    <a:pt x="228601" y="533400"/>
                  </a:lnTo>
                  <a:lnTo>
                    <a:pt x="457200" y="266700"/>
                  </a:lnTo>
                  <a:lnTo>
                    <a:pt x="228601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6" name="object 38">
              <a:extLst>
                <a:ext uri="{FF2B5EF4-FFF2-40B4-BE49-F238E27FC236}">
                  <a16:creationId xmlns:a16="http://schemas.microsoft.com/office/drawing/2014/main" id="{E4FDE0FD-9F46-4B24-A751-60502BDD3BAE}"/>
                </a:ext>
              </a:extLst>
            </p:cNvPr>
            <p:cNvSpPr/>
            <p:nvPr/>
          </p:nvSpPr>
          <p:spPr>
            <a:xfrm>
              <a:off x="6266977" y="4041101"/>
              <a:ext cx="457200" cy="533400"/>
            </a:xfrm>
            <a:custGeom>
              <a:avLst/>
              <a:gdLst/>
              <a:ahLst/>
              <a:cxnLst/>
              <a:rect l="l" t="t" r="r" b="b"/>
              <a:pathLst>
                <a:path w="457200" h="533400">
                  <a:moveTo>
                    <a:pt x="228600" y="533400"/>
                  </a:moveTo>
                  <a:lnTo>
                    <a:pt x="228600" y="400050"/>
                  </a:lnTo>
                  <a:lnTo>
                    <a:pt x="0" y="400050"/>
                  </a:lnTo>
                  <a:lnTo>
                    <a:pt x="0" y="133350"/>
                  </a:lnTo>
                  <a:lnTo>
                    <a:pt x="228600" y="133350"/>
                  </a:lnTo>
                  <a:lnTo>
                    <a:pt x="228600" y="0"/>
                  </a:lnTo>
                  <a:lnTo>
                    <a:pt x="457200" y="266700"/>
                  </a:lnTo>
                  <a:lnTo>
                    <a:pt x="228600" y="5334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3736026" y="2270601"/>
            <a:ext cx="10668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bg1"/>
                </a:solidFill>
              </a:rPr>
              <a:t>. . .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041633" y="1905000"/>
            <a:ext cx="2040495" cy="2330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905"/>
              </a:lnSpc>
              <a:spcBef>
                <a:spcPts val="320"/>
              </a:spcBef>
              <a:tabLst>
                <a:tab pos="2167890" algn="l"/>
              </a:tabLst>
            </a:pPr>
            <a:r>
              <a:rPr lang="en-US" altLang="ko-KR" sz="1600" spc="-5">
                <a:solidFill>
                  <a:schemeClr val="bg1"/>
                </a:solidFill>
                <a:cs typeface="Calibri"/>
              </a:rPr>
              <a:t>Patient representation</a:t>
            </a:r>
          </a:p>
        </p:txBody>
      </p:sp>
      <p:sp>
        <p:nvSpPr>
          <p:cNvPr id="50" name="object 5">
            <a:extLst>
              <a:ext uri="{FF2B5EF4-FFF2-40B4-BE49-F238E27FC236}">
                <a16:creationId xmlns:a16="http://schemas.microsoft.com/office/drawing/2014/main" id="{4EA113B2-5E05-4C70-A297-28A98FCCA877}"/>
              </a:ext>
            </a:extLst>
          </p:cNvPr>
          <p:cNvSpPr txBox="1"/>
          <p:nvPr/>
        </p:nvSpPr>
        <p:spPr>
          <a:xfrm>
            <a:off x="8357031" y="2645251"/>
            <a:ext cx="1409700" cy="317395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chemeClr val="bg1"/>
                </a:solidFill>
                <a:latin typeface="Calibri"/>
                <a:cs typeface="Calibri"/>
              </a:rPr>
              <a:t>Output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</p:txBody>
      </p:sp>
      <p:grpSp>
        <p:nvGrpSpPr>
          <p:cNvPr id="51" name="object 6">
            <a:extLst>
              <a:ext uri="{FF2B5EF4-FFF2-40B4-BE49-F238E27FC236}">
                <a16:creationId xmlns:a16="http://schemas.microsoft.com/office/drawing/2014/main" id="{12F79B5B-4AB9-41C1-A4BF-7147CC72874F}"/>
              </a:ext>
            </a:extLst>
          </p:cNvPr>
          <p:cNvGrpSpPr/>
          <p:nvPr/>
        </p:nvGrpSpPr>
        <p:grpSpPr>
          <a:xfrm>
            <a:off x="7533910" y="2562701"/>
            <a:ext cx="698500" cy="546100"/>
            <a:chOff x="8680450" y="4034750"/>
            <a:chExt cx="698500" cy="546100"/>
          </a:xfrm>
          <a:solidFill>
            <a:schemeClr val="bg1"/>
          </a:solidFill>
        </p:grpSpPr>
        <p:sp>
          <p:nvSpPr>
            <p:cNvPr id="52" name="object 7">
              <a:extLst>
                <a:ext uri="{FF2B5EF4-FFF2-40B4-BE49-F238E27FC236}">
                  <a16:creationId xmlns:a16="http://schemas.microsoft.com/office/drawing/2014/main" id="{834E4E2F-F06B-4B25-A440-85051D1B6068}"/>
                </a:ext>
              </a:extLst>
            </p:cNvPr>
            <p:cNvSpPr/>
            <p:nvPr/>
          </p:nvSpPr>
          <p:spPr>
            <a:xfrm>
              <a:off x="8686800" y="40411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419100" y="0"/>
                  </a:moveTo>
                  <a:lnTo>
                    <a:pt x="419100" y="133349"/>
                  </a:lnTo>
                  <a:lnTo>
                    <a:pt x="0" y="133349"/>
                  </a:lnTo>
                  <a:lnTo>
                    <a:pt x="0" y="400049"/>
                  </a:lnTo>
                  <a:lnTo>
                    <a:pt x="419100" y="400049"/>
                  </a:lnTo>
                  <a:lnTo>
                    <a:pt x="419100" y="533399"/>
                  </a:lnTo>
                  <a:lnTo>
                    <a:pt x="685800" y="266699"/>
                  </a:lnTo>
                  <a:lnTo>
                    <a:pt x="41910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3" name="object 8">
              <a:extLst>
                <a:ext uri="{FF2B5EF4-FFF2-40B4-BE49-F238E27FC236}">
                  <a16:creationId xmlns:a16="http://schemas.microsoft.com/office/drawing/2014/main" id="{0E55BCC7-E12D-4C80-8DC2-0E8C72240372}"/>
                </a:ext>
              </a:extLst>
            </p:cNvPr>
            <p:cNvSpPr/>
            <p:nvPr/>
          </p:nvSpPr>
          <p:spPr>
            <a:xfrm>
              <a:off x="8686800" y="40411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419100" y="533400"/>
                  </a:moveTo>
                  <a:lnTo>
                    <a:pt x="419100" y="400050"/>
                  </a:lnTo>
                  <a:lnTo>
                    <a:pt x="0" y="400050"/>
                  </a:lnTo>
                  <a:lnTo>
                    <a:pt x="0" y="133350"/>
                  </a:lnTo>
                  <a:lnTo>
                    <a:pt x="419100" y="133350"/>
                  </a:lnTo>
                  <a:lnTo>
                    <a:pt x="419100" y="0"/>
                  </a:lnTo>
                  <a:lnTo>
                    <a:pt x="685800" y="266700"/>
                  </a:lnTo>
                  <a:lnTo>
                    <a:pt x="419100" y="5334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09190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65</a:t>
            </a:fld>
            <a:endParaRPr lang="en-US" altLang="ko-KR"/>
          </a:p>
        </p:txBody>
      </p:sp>
      <p:sp>
        <p:nvSpPr>
          <p:cNvPr id="64" name="object 2">
            <a:extLst>
              <a:ext uri="{FF2B5EF4-FFF2-40B4-BE49-F238E27FC236}">
                <a16:creationId xmlns:a16="http://schemas.microsoft.com/office/drawing/2014/main" id="{DC5C2405-6D27-43D5-83D5-34BD9CAB84D2}"/>
              </a:ext>
            </a:extLst>
          </p:cNvPr>
          <p:cNvSpPr txBox="1">
            <a:spLocks/>
          </p:cNvSpPr>
          <p:nvPr/>
        </p:nvSpPr>
        <p:spPr>
          <a:xfrm>
            <a:off x="381000" y="228600"/>
            <a:ext cx="48006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altLang="ko-KR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Time Series</a:t>
            </a:r>
            <a:r>
              <a:rPr lang="ko-KR" altLang="en-US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EHR &amp; RNN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3923B639-E47F-4DD5-978F-F3D0CA83F803}"/>
              </a:ext>
            </a:extLst>
          </p:cNvPr>
          <p:cNvSpPr txBox="1"/>
          <p:nvPr/>
        </p:nvSpPr>
        <p:spPr>
          <a:xfrm>
            <a:off x="5534604" y="1828800"/>
            <a:ext cx="276999" cy="1905000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vert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1800" spc="-7" baseline="-13888" dirty="0">
                <a:solidFill>
                  <a:schemeClr val="bg1"/>
                </a:solidFill>
                <a:latin typeface="Calibri"/>
                <a:cs typeface="Calibri"/>
              </a:rPr>
              <a:t>9</a:t>
            </a:r>
            <a:endParaRPr sz="1800" baseline="-13888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40B21195-A570-43BF-9EB9-0676A85A28CE}"/>
              </a:ext>
            </a:extLst>
          </p:cNvPr>
          <p:cNvSpPr txBox="1"/>
          <p:nvPr/>
        </p:nvSpPr>
        <p:spPr>
          <a:xfrm>
            <a:off x="6906204" y="1828800"/>
            <a:ext cx="276999" cy="1905000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vert" wrap="square" lIns="0" tIns="787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20"/>
              </a:spcBef>
            </a:pPr>
            <a:r>
              <a:rPr sz="2700" b="1" spc="7" baseline="9259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1200" spc="5" dirty="0">
                <a:solidFill>
                  <a:schemeClr val="bg1"/>
                </a:solidFill>
                <a:latin typeface="Calibri"/>
                <a:cs typeface="Calibri"/>
              </a:rPr>
              <a:t>10</a:t>
            </a:r>
            <a:endParaRPr sz="12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600B8060-0B60-400E-BCF0-24645873FF35}"/>
              </a:ext>
            </a:extLst>
          </p:cNvPr>
          <p:cNvSpPr txBox="1"/>
          <p:nvPr/>
        </p:nvSpPr>
        <p:spPr>
          <a:xfrm>
            <a:off x="2743200" y="1828800"/>
            <a:ext cx="276999" cy="1905000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vert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1800" spc="-7" baseline="-13888" dirty="0">
                <a:solidFill>
                  <a:schemeClr val="bg1"/>
                </a:solidFill>
                <a:latin typeface="Calibri"/>
                <a:cs typeface="Calibri"/>
              </a:rPr>
              <a:t>2</a:t>
            </a:r>
            <a:endParaRPr sz="1800" baseline="-13888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E83025B9-545A-47AB-8271-0E45CBDD2997}"/>
              </a:ext>
            </a:extLst>
          </p:cNvPr>
          <p:cNvSpPr txBox="1"/>
          <p:nvPr/>
        </p:nvSpPr>
        <p:spPr>
          <a:xfrm>
            <a:off x="2258199" y="4267200"/>
            <a:ext cx="1143000" cy="588623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lang="en-US" altLang="ko-KR" sz="1600" spc="-5" smtClean="0">
                <a:solidFill>
                  <a:schemeClr val="bg1"/>
                </a:solidFill>
                <a:cs typeface="Calibri"/>
              </a:rPr>
              <a:t>Drug A</a:t>
            </a: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lang="en-US" altLang="ko-KR" sz="1600" spc="-5" smtClean="0">
                <a:solidFill>
                  <a:schemeClr val="bg1"/>
                </a:solidFill>
                <a:cs typeface="Calibri"/>
              </a:rPr>
              <a:t>Injection</a:t>
            </a:r>
            <a:endParaRPr lang="en-US" altLang="ko-KR" sz="1600">
              <a:solidFill>
                <a:schemeClr val="bg1"/>
              </a:solidFill>
              <a:cs typeface="Calibri"/>
            </a:endParaRPr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1A9AD861-1242-4A0B-9A52-2348C4121916}"/>
              </a:ext>
            </a:extLst>
          </p:cNvPr>
          <p:cNvSpPr txBox="1"/>
          <p:nvPr/>
        </p:nvSpPr>
        <p:spPr>
          <a:xfrm>
            <a:off x="5125803" y="4267200"/>
            <a:ext cx="990600" cy="563616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algn="ctr">
              <a:spcBef>
                <a:spcPts val="320"/>
              </a:spcBef>
            </a:pPr>
            <a:r>
              <a:rPr lang="en-US" sz="1600" spc="-5">
                <a:solidFill>
                  <a:schemeClr val="bg1"/>
                </a:solidFill>
                <a:cs typeface="Calibri"/>
              </a:rPr>
              <a:t>Glucose </a:t>
            </a:r>
            <a:br>
              <a:rPr lang="en-US" sz="1600" spc="-5">
                <a:solidFill>
                  <a:schemeClr val="bg1"/>
                </a:solidFill>
                <a:cs typeface="Calibri"/>
              </a:rPr>
            </a:br>
            <a:r>
              <a:rPr lang="en-US" sz="1600" spc="-5">
                <a:solidFill>
                  <a:schemeClr val="bg1"/>
                </a:solidFill>
                <a:cs typeface="Calibri"/>
              </a:rPr>
              <a:t>Injection</a:t>
            </a:r>
            <a:endParaRPr sz="1600" spc="-5">
              <a:solidFill>
                <a:schemeClr val="bg1"/>
              </a:solidFill>
              <a:cs typeface="Calibri"/>
            </a:endParaRPr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EFE07863-C3A4-4E2B-9828-A866E0F35178}"/>
              </a:ext>
            </a:extLst>
          </p:cNvPr>
          <p:cNvSpPr txBox="1"/>
          <p:nvPr/>
        </p:nvSpPr>
        <p:spPr>
          <a:xfrm>
            <a:off x="6421203" y="4267200"/>
            <a:ext cx="1143000" cy="571951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algn="ctr">
              <a:spcBef>
                <a:spcPts val="320"/>
              </a:spcBef>
            </a:pPr>
            <a:r>
              <a:rPr lang="en-US" sz="1600" spc="-5">
                <a:solidFill>
                  <a:schemeClr val="bg1"/>
                </a:solidFill>
                <a:cs typeface="Calibri"/>
              </a:rPr>
              <a:t>Surgical </a:t>
            </a:r>
            <a:endParaRPr lang="en-US" sz="1600" spc="-5" smtClean="0">
              <a:solidFill>
                <a:schemeClr val="bg1"/>
              </a:solidFill>
              <a:cs typeface="Calibri"/>
            </a:endParaRPr>
          </a:p>
          <a:p>
            <a:pPr algn="ctr">
              <a:spcBef>
                <a:spcPts val="320"/>
              </a:spcBef>
            </a:pPr>
            <a:r>
              <a:rPr lang="en-US" sz="1600" spc="-5" smtClean="0">
                <a:solidFill>
                  <a:schemeClr val="bg1"/>
                </a:solidFill>
                <a:cs typeface="Calibri"/>
              </a:rPr>
              <a:t>Process A</a:t>
            </a:r>
            <a:endParaRPr sz="1600" spc="-5">
              <a:solidFill>
                <a:schemeClr val="bg1"/>
              </a:solidFill>
              <a:cs typeface="Calibri"/>
            </a:endParaRPr>
          </a:p>
        </p:txBody>
      </p:sp>
      <p:grpSp>
        <p:nvGrpSpPr>
          <p:cNvPr id="21" name="object 10">
            <a:extLst>
              <a:ext uri="{FF2B5EF4-FFF2-40B4-BE49-F238E27FC236}">
                <a16:creationId xmlns:a16="http://schemas.microsoft.com/office/drawing/2014/main" id="{7F3CB132-F9B8-4FE6-B98A-93BBEBF13BA7}"/>
              </a:ext>
            </a:extLst>
          </p:cNvPr>
          <p:cNvGrpSpPr/>
          <p:nvPr/>
        </p:nvGrpSpPr>
        <p:grpSpPr>
          <a:xfrm>
            <a:off x="5957653" y="2508250"/>
            <a:ext cx="698500" cy="546100"/>
            <a:chOff x="7330278" y="4037012"/>
            <a:chExt cx="698500" cy="546100"/>
          </a:xfrm>
          <a:solidFill>
            <a:schemeClr val="bg1"/>
          </a:solidFill>
        </p:grpSpPr>
        <p:sp>
          <p:nvSpPr>
            <p:cNvPr id="22" name="object 11">
              <a:extLst>
                <a:ext uri="{FF2B5EF4-FFF2-40B4-BE49-F238E27FC236}">
                  <a16:creationId xmlns:a16="http://schemas.microsoft.com/office/drawing/2014/main" id="{3F729FE4-8321-42DB-A497-76F2E8ADC27E}"/>
                </a:ext>
              </a:extLst>
            </p:cNvPr>
            <p:cNvSpPr/>
            <p:nvPr/>
          </p:nvSpPr>
          <p:spPr>
            <a:xfrm>
              <a:off x="7336628" y="4043362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419100" y="0"/>
                  </a:moveTo>
                  <a:lnTo>
                    <a:pt x="419100" y="133350"/>
                  </a:lnTo>
                  <a:lnTo>
                    <a:pt x="0" y="133350"/>
                  </a:lnTo>
                  <a:lnTo>
                    <a:pt x="0" y="400050"/>
                  </a:lnTo>
                  <a:lnTo>
                    <a:pt x="419100" y="400050"/>
                  </a:lnTo>
                  <a:lnTo>
                    <a:pt x="419100" y="533400"/>
                  </a:lnTo>
                  <a:lnTo>
                    <a:pt x="685800" y="266700"/>
                  </a:lnTo>
                  <a:lnTo>
                    <a:pt x="41910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3" name="object 12">
              <a:extLst>
                <a:ext uri="{FF2B5EF4-FFF2-40B4-BE49-F238E27FC236}">
                  <a16:creationId xmlns:a16="http://schemas.microsoft.com/office/drawing/2014/main" id="{4E094EDF-CEE6-4327-A2DD-1D54D9B576A0}"/>
                </a:ext>
              </a:extLst>
            </p:cNvPr>
            <p:cNvSpPr/>
            <p:nvPr/>
          </p:nvSpPr>
          <p:spPr>
            <a:xfrm>
              <a:off x="7336628" y="4043362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419100" y="533400"/>
                  </a:moveTo>
                  <a:lnTo>
                    <a:pt x="419100" y="400050"/>
                  </a:lnTo>
                  <a:lnTo>
                    <a:pt x="0" y="400050"/>
                  </a:lnTo>
                  <a:lnTo>
                    <a:pt x="0" y="133350"/>
                  </a:lnTo>
                  <a:lnTo>
                    <a:pt x="419100" y="133350"/>
                  </a:lnTo>
                  <a:lnTo>
                    <a:pt x="419100" y="0"/>
                  </a:lnTo>
                  <a:lnTo>
                    <a:pt x="685800" y="266700"/>
                  </a:lnTo>
                  <a:lnTo>
                    <a:pt x="419100" y="5334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object 13">
            <a:extLst>
              <a:ext uri="{FF2B5EF4-FFF2-40B4-BE49-F238E27FC236}">
                <a16:creationId xmlns:a16="http://schemas.microsoft.com/office/drawing/2014/main" id="{53BF9343-5DF6-43D8-9FCF-DF5E19BEDA1A}"/>
              </a:ext>
            </a:extLst>
          </p:cNvPr>
          <p:cNvGrpSpPr/>
          <p:nvPr/>
        </p:nvGrpSpPr>
        <p:grpSpPr>
          <a:xfrm>
            <a:off x="2556649" y="3803650"/>
            <a:ext cx="546100" cy="393700"/>
            <a:chOff x="3929274" y="5332412"/>
            <a:chExt cx="546100" cy="393700"/>
          </a:xfrm>
          <a:solidFill>
            <a:schemeClr val="bg1"/>
          </a:solidFill>
        </p:grpSpPr>
        <p:sp>
          <p:nvSpPr>
            <p:cNvPr id="25" name="object 14">
              <a:extLst>
                <a:ext uri="{FF2B5EF4-FFF2-40B4-BE49-F238E27FC236}">
                  <a16:creationId xmlns:a16="http://schemas.microsoft.com/office/drawing/2014/main" id="{26E7E66A-B2A0-4D3F-A8FC-83895E68C978}"/>
                </a:ext>
              </a:extLst>
            </p:cNvPr>
            <p:cNvSpPr/>
            <p:nvPr/>
          </p:nvSpPr>
          <p:spPr>
            <a:xfrm>
              <a:off x="3935624" y="5338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266700" y="0"/>
                  </a:moveTo>
                  <a:lnTo>
                    <a:pt x="0" y="190500"/>
                  </a:lnTo>
                  <a:lnTo>
                    <a:pt x="133350" y="190500"/>
                  </a:lnTo>
                  <a:lnTo>
                    <a:pt x="133350" y="381000"/>
                  </a:lnTo>
                  <a:lnTo>
                    <a:pt x="400050" y="381000"/>
                  </a:lnTo>
                  <a:lnTo>
                    <a:pt x="400050" y="190500"/>
                  </a:lnTo>
                  <a:lnTo>
                    <a:pt x="533400" y="190500"/>
                  </a:lnTo>
                  <a:lnTo>
                    <a:pt x="26670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6" name="object 15">
              <a:extLst>
                <a:ext uri="{FF2B5EF4-FFF2-40B4-BE49-F238E27FC236}">
                  <a16:creationId xmlns:a16="http://schemas.microsoft.com/office/drawing/2014/main" id="{963A86B0-8F21-4DC0-953A-E4DAEB03D31E}"/>
                </a:ext>
              </a:extLst>
            </p:cNvPr>
            <p:cNvSpPr/>
            <p:nvPr/>
          </p:nvSpPr>
          <p:spPr>
            <a:xfrm>
              <a:off x="3935624" y="5338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533400" y="190500"/>
                  </a:moveTo>
                  <a:lnTo>
                    <a:pt x="400050" y="190500"/>
                  </a:lnTo>
                  <a:lnTo>
                    <a:pt x="400050" y="381000"/>
                  </a:lnTo>
                  <a:lnTo>
                    <a:pt x="133350" y="381000"/>
                  </a:lnTo>
                  <a:lnTo>
                    <a:pt x="133350" y="190500"/>
                  </a:lnTo>
                  <a:lnTo>
                    <a:pt x="0" y="190500"/>
                  </a:lnTo>
                  <a:lnTo>
                    <a:pt x="266700" y="0"/>
                  </a:lnTo>
                  <a:lnTo>
                    <a:pt x="533400" y="1905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object 16">
            <a:extLst>
              <a:ext uri="{FF2B5EF4-FFF2-40B4-BE49-F238E27FC236}">
                <a16:creationId xmlns:a16="http://schemas.microsoft.com/office/drawing/2014/main" id="{C927842E-DB04-4A90-AEED-38DBA93C2E4A}"/>
              </a:ext>
            </a:extLst>
          </p:cNvPr>
          <p:cNvGrpSpPr/>
          <p:nvPr/>
        </p:nvGrpSpPr>
        <p:grpSpPr>
          <a:xfrm>
            <a:off x="5348053" y="3803650"/>
            <a:ext cx="546100" cy="393700"/>
            <a:chOff x="6720678" y="5332412"/>
            <a:chExt cx="546100" cy="393700"/>
          </a:xfrm>
          <a:solidFill>
            <a:schemeClr val="bg1"/>
          </a:solidFill>
        </p:grpSpPr>
        <p:sp>
          <p:nvSpPr>
            <p:cNvPr id="28" name="object 17">
              <a:extLst>
                <a:ext uri="{FF2B5EF4-FFF2-40B4-BE49-F238E27FC236}">
                  <a16:creationId xmlns:a16="http://schemas.microsoft.com/office/drawing/2014/main" id="{7757EBC3-FE0A-4A28-8E57-C014AB51168E}"/>
                </a:ext>
              </a:extLst>
            </p:cNvPr>
            <p:cNvSpPr/>
            <p:nvPr/>
          </p:nvSpPr>
          <p:spPr>
            <a:xfrm>
              <a:off x="6727028" y="5338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266700" y="0"/>
                  </a:moveTo>
                  <a:lnTo>
                    <a:pt x="0" y="190500"/>
                  </a:lnTo>
                  <a:lnTo>
                    <a:pt x="133350" y="190500"/>
                  </a:lnTo>
                  <a:lnTo>
                    <a:pt x="133350" y="381000"/>
                  </a:lnTo>
                  <a:lnTo>
                    <a:pt x="400050" y="381000"/>
                  </a:lnTo>
                  <a:lnTo>
                    <a:pt x="400050" y="190500"/>
                  </a:lnTo>
                  <a:lnTo>
                    <a:pt x="533400" y="190500"/>
                  </a:lnTo>
                  <a:lnTo>
                    <a:pt x="26670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9" name="object 18">
              <a:extLst>
                <a:ext uri="{FF2B5EF4-FFF2-40B4-BE49-F238E27FC236}">
                  <a16:creationId xmlns:a16="http://schemas.microsoft.com/office/drawing/2014/main" id="{E17582FC-6B9A-4C5F-A50E-4386BCCA1CE1}"/>
                </a:ext>
              </a:extLst>
            </p:cNvPr>
            <p:cNvSpPr/>
            <p:nvPr/>
          </p:nvSpPr>
          <p:spPr>
            <a:xfrm>
              <a:off x="6727028" y="5338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533400" y="190500"/>
                  </a:moveTo>
                  <a:lnTo>
                    <a:pt x="400050" y="190500"/>
                  </a:lnTo>
                  <a:lnTo>
                    <a:pt x="400050" y="381000"/>
                  </a:lnTo>
                  <a:lnTo>
                    <a:pt x="133350" y="381000"/>
                  </a:lnTo>
                  <a:lnTo>
                    <a:pt x="133350" y="190500"/>
                  </a:lnTo>
                  <a:lnTo>
                    <a:pt x="0" y="190500"/>
                  </a:lnTo>
                  <a:lnTo>
                    <a:pt x="266700" y="0"/>
                  </a:lnTo>
                  <a:lnTo>
                    <a:pt x="533400" y="1905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object 19">
            <a:extLst>
              <a:ext uri="{FF2B5EF4-FFF2-40B4-BE49-F238E27FC236}">
                <a16:creationId xmlns:a16="http://schemas.microsoft.com/office/drawing/2014/main" id="{CD3E5620-DC12-4DE1-AEE5-31AC2A17D3D3}"/>
              </a:ext>
            </a:extLst>
          </p:cNvPr>
          <p:cNvGrpSpPr/>
          <p:nvPr/>
        </p:nvGrpSpPr>
        <p:grpSpPr>
          <a:xfrm>
            <a:off x="6737759" y="3803650"/>
            <a:ext cx="546100" cy="393700"/>
            <a:chOff x="8110384" y="5332412"/>
            <a:chExt cx="546100" cy="393700"/>
          </a:xfrm>
          <a:solidFill>
            <a:schemeClr val="bg1"/>
          </a:solidFill>
        </p:grpSpPr>
        <p:sp>
          <p:nvSpPr>
            <p:cNvPr id="31" name="object 20">
              <a:extLst>
                <a:ext uri="{FF2B5EF4-FFF2-40B4-BE49-F238E27FC236}">
                  <a16:creationId xmlns:a16="http://schemas.microsoft.com/office/drawing/2014/main" id="{41608DAA-02E6-470E-AC12-52D299AE628C}"/>
                </a:ext>
              </a:extLst>
            </p:cNvPr>
            <p:cNvSpPr/>
            <p:nvPr/>
          </p:nvSpPr>
          <p:spPr>
            <a:xfrm>
              <a:off x="8116734" y="5338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266700" y="0"/>
                  </a:moveTo>
                  <a:lnTo>
                    <a:pt x="0" y="190500"/>
                  </a:lnTo>
                  <a:lnTo>
                    <a:pt x="133350" y="190500"/>
                  </a:lnTo>
                  <a:lnTo>
                    <a:pt x="133350" y="381000"/>
                  </a:lnTo>
                  <a:lnTo>
                    <a:pt x="400050" y="381000"/>
                  </a:lnTo>
                  <a:lnTo>
                    <a:pt x="400050" y="190500"/>
                  </a:lnTo>
                  <a:lnTo>
                    <a:pt x="533400" y="190500"/>
                  </a:lnTo>
                  <a:lnTo>
                    <a:pt x="26670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2" name="object 21">
              <a:extLst>
                <a:ext uri="{FF2B5EF4-FFF2-40B4-BE49-F238E27FC236}">
                  <a16:creationId xmlns:a16="http://schemas.microsoft.com/office/drawing/2014/main" id="{ABBE9AA1-8856-44F4-9B8D-6E821062DA3D}"/>
                </a:ext>
              </a:extLst>
            </p:cNvPr>
            <p:cNvSpPr/>
            <p:nvPr/>
          </p:nvSpPr>
          <p:spPr>
            <a:xfrm>
              <a:off x="8116734" y="5338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533400" y="190500"/>
                  </a:moveTo>
                  <a:lnTo>
                    <a:pt x="400050" y="190500"/>
                  </a:lnTo>
                  <a:lnTo>
                    <a:pt x="400050" y="381000"/>
                  </a:lnTo>
                  <a:lnTo>
                    <a:pt x="133350" y="381000"/>
                  </a:lnTo>
                  <a:lnTo>
                    <a:pt x="133350" y="190500"/>
                  </a:lnTo>
                  <a:lnTo>
                    <a:pt x="0" y="190500"/>
                  </a:lnTo>
                  <a:lnTo>
                    <a:pt x="266700" y="0"/>
                  </a:lnTo>
                  <a:lnTo>
                    <a:pt x="533400" y="1905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33" name="object 22">
            <a:extLst>
              <a:ext uri="{FF2B5EF4-FFF2-40B4-BE49-F238E27FC236}">
                <a16:creationId xmlns:a16="http://schemas.microsoft.com/office/drawing/2014/main" id="{D5EA8CD1-1D3C-4553-9C61-4312212A8DA9}"/>
              </a:ext>
            </a:extLst>
          </p:cNvPr>
          <p:cNvSpPr txBox="1"/>
          <p:nvPr/>
        </p:nvSpPr>
        <p:spPr>
          <a:xfrm>
            <a:off x="1358743" y="1828800"/>
            <a:ext cx="276999" cy="1905000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vert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1800" spc="-7" baseline="-13888" dirty="0">
                <a:solidFill>
                  <a:schemeClr val="bg1"/>
                </a:solidFill>
                <a:latin typeface="Calibri"/>
                <a:cs typeface="Calibri"/>
              </a:rPr>
              <a:t>1</a:t>
            </a:r>
            <a:endParaRPr sz="1800" baseline="-13888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4" name="object 23">
            <a:extLst>
              <a:ext uri="{FF2B5EF4-FFF2-40B4-BE49-F238E27FC236}">
                <a16:creationId xmlns:a16="http://schemas.microsoft.com/office/drawing/2014/main" id="{BA2580DA-AFF0-4AC7-B473-5C117ED92B3D}"/>
              </a:ext>
            </a:extLst>
          </p:cNvPr>
          <p:cNvSpPr txBox="1"/>
          <p:nvPr/>
        </p:nvSpPr>
        <p:spPr>
          <a:xfrm>
            <a:off x="873742" y="4267200"/>
            <a:ext cx="1143000" cy="948978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lang="en-US" spc="-5" smtClean="0">
                <a:solidFill>
                  <a:schemeClr val="bg1"/>
                </a:solidFill>
                <a:latin typeface="Calibri"/>
                <a:cs typeface="Calibri"/>
              </a:rPr>
              <a:t>Blood </a:t>
            </a: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lang="en-US" spc="-5" smtClean="0">
                <a:solidFill>
                  <a:schemeClr val="bg1"/>
                </a:solidFill>
                <a:latin typeface="Calibri"/>
                <a:cs typeface="Calibri"/>
              </a:rPr>
              <a:t>Pressure</a:t>
            </a: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lang="en-US" sz="1800" spc="-5" smtClean="0">
                <a:solidFill>
                  <a:schemeClr val="bg1"/>
                </a:solidFill>
                <a:latin typeface="Calibri"/>
                <a:cs typeface="Calibri"/>
              </a:rPr>
              <a:t>measure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</p:txBody>
      </p:sp>
      <p:grpSp>
        <p:nvGrpSpPr>
          <p:cNvPr id="35" name="object 24">
            <a:extLst>
              <a:ext uri="{FF2B5EF4-FFF2-40B4-BE49-F238E27FC236}">
                <a16:creationId xmlns:a16="http://schemas.microsoft.com/office/drawing/2014/main" id="{F27F81FD-60C1-47E7-9458-7491730584E1}"/>
              </a:ext>
            </a:extLst>
          </p:cNvPr>
          <p:cNvGrpSpPr/>
          <p:nvPr/>
        </p:nvGrpSpPr>
        <p:grpSpPr>
          <a:xfrm>
            <a:off x="1172192" y="3803650"/>
            <a:ext cx="546100" cy="393700"/>
            <a:chOff x="2544817" y="5332412"/>
            <a:chExt cx="546100" cy="393700"/>
          </a:xfrm>
          <a:solidFill>
            <a:schemeClr val="bg1"/>
          </a:solidFill>
        </p:grpSpPr>
        <p:sp>
          <p:nvSpPr>
            <p:cNvPr id="36" name="object 25">
              <a:extLst>
                <a:ext uri="{FF2B5EF4-FFF2-40B4-BE49-F238E27FC236}">
                  <a16:creationId xmlns:a16="http://schemas.microsoft.com/office/drawing/2014/main" id="{9D68D1EA-A414-43EB-8C35-1EB97BD09F7C}"/>
                </a:ext>
              </a:extLst>
            </p:cNvPr>
            <p:cNvSpPr/>
            <p:nvPr/>
          </p:nvSpPr>
          <p:spPr>
            <a:xfrm>
              <a:off x="2551167" y="5338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266700" y="0"/>
                  </a:moveTo>
                  <a:lnTo>
                    <a:pt x="0" y="190500"/>
                  </a:lnTo>
                  <a:lnTo>
                    <a:pt x="133350" y="190500"/>
                  </a:lnTo>
                  <a:lnTo>
                    <a:pt x="133350" y="381000"/>
                  </a:lnTo>
                  <a:lnTo>
                    <a:pt x="400050" y="381000"/>
                  </a:lnTo>
                  <a:lnTo>
                    <a:pt x="400050" y="190500"/>
                  </a:lnTo>
                  <a:lnTo>
                    <a:pt x="533400" y="190500"/>
                  </a:lnTo>
                  <a:lnTo>
                    <a:pt x="26670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7" name="object 26">
              <a:extLst>
                <a:ext uri="{FF2B5EF4-FFF2-40B4-BE49-F238E27FC236}">
                  <a16:creationId xmlns:a16="http://schemas.microsoft.com/office/drawing/2014/main" id="{CF6A83AD-260C-4051-A205-98EA1E5FC41D}"/>
                </a:ext>
              </a:extLst>
            </p:cNvPr>
            <p:cNvSpPr/>
            <p:nvPr/>
          </p:nvSpPr>
          <p:spPr>
            <a:xfrm>
              <a:off x="2551167" y="5338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533400" y="190500"/>
                  </a:moveTo>
                  <a:lnTo>
                    <a:pt x="400050" y="190500"/>
                  </a:lnTo>
                  <a:lnTo>
                    <a:pt x="400050" y="381000"/>
                  </a:lnTo>
                  <a:lnTo>
                    <a:pt x="133350" y="381000"/>
                  </a:lnTo>
                  <a:lnTo>
                    <a:pt x="133350" y="190500"/>
                  </a:lnTo>
                  <a:lnTo>
                    <a:pt x="0" y="190500"/>
                  </a:lnTo>
                  <a:lnTo>
                    <a:pt x="266700" y="0"/>
                  </a:lnTo>
                  <a:lnTo>
                    <a:pt x="533400" y="1905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object 30">
            <a:extLst>
              <a:ext uri="{FF2B5EF4-FFF2-40B4-BE49-F238E27FC236}">
                <a16:creationId xmlns:a16="http://schemas.microsoft.com/office/drawing/2014/main" id="{2659DF95-A9CD-4065-921A-BE45349E1EE2}"/>
              </a:ext>
            </a:extLst>
          </p:cNvPr>
          <p:cNvGrpSpPr/>
          <p:nvPr/>
        </p:nvGrpSpPr>
        <p:grpSpPr>
          <a:xfrm>
            <a:off x="1788220" y="2508250"/>
            <a:ext cx="698500" cy="546100"/>
            <a:chOff x="3160845" y="4037012"/>
            <a:chExt cx="698500" cy="546100"/>
          </a:xfrm>
          <a:solidFill>
            <a:schemeClr val="bg1"/>
          </a:solidFill>
        </p:grpSpPr>
        <p:sp>
          <p:nvSpPr>
            <p:cNvPr id="39" name="object 31">
              <a:extLst>
                <a:ext uri="{FF2B5EF4-FFF2-40B4-BE49-F238E27FC236}">
                  <a16:creationId xmlns:a16="http://schemas.microsoft.com/office/drawing/2014/main" id="{587FC032-44F8-4ED3-9385-2F2B3EAA02C5}"/>
                </a:ext>
              </a:extLst>
            </p:cNvPr>
            <p:cNvSpPr/>
            <p:nvPr/>
          </p:nvSpPr>
          <p:spPr>
            <a:xfrm>
              <a:off x="3167195" y="4043362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419099" y="0"/>
                  </a:moveTo>
                  <a:lnTo>
                    <a:pt x="419099" y="133350"/>
                  </a:lnTo>
                  <a:lnTo>
                    <a:pt x="0" y="133350"/>
                  </a:lnTo>
                  <a:lnTo>
                    <a:pt x="0" y="400050"/>
                  </a:lnTo>
                  <a:lnTo>
                    <a:pt x="419099" y="400050"/>
                  </a:lnTo>
                  <a:lnTo>
                    <a:pt x="419099" y="533400"/>
                  </a:lnTo>
                  <a:lnTo>
                    <a:pt x="685799" y="266700"/>
                  </a:lnTo>
                  <a:lnTo>
                    <a:pt x="419099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0" name="object 32">
              <a:extLst>
                <a:ext uri="{FF2B5EF4-FFF2-40B4-BE49-F238E27FC236}">
                  <a16:creationId xmlns:a16="http://schemas.microsoft.com/office/drawing/2014/main" id="{63BF6039-A32F-4D7B-A033-A09A3D01635F}"/>
                </a:ext>
              </a:extLst>
            </p:cNvPr>
            <p:cNvSpPr/>
            <p:nvPr/>
          </p:nvSpPr>
          <p:spPr>
            <a:xfrm>
              <a:off x="3167195" y="4043362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419100" y="533400"/>
                  </a:moveTo>
                  <a:lnTo>
                    <a:pt x="419100" y="400050"/>
                  </a:lnTo>
                  <a:lnTo>
                    <a:pt x="0" y="400050"/>
                  </a:lnTo>
                  <a:lnTo>
                    <a:pt x="0" y="133350"/>
                  </a:lnTo>
                  <a:lnTo>
                    <a:pt x="419100" y="133350"/>
                  </a:lnTo>
                  <a:lnTo>
                    <a:pt x="419100" y="0"/>
                  </a:lnTo>
                  <a:lnTo>
                    <a:pt x="685800" y="266700"/>
                  </a:lnTo>
                  <a:lnTo>
                    <a:pt x="419100" y="5334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object 33">
            <a:extLst>
              <a:ext uri="{FF2B5EF4-FFF2-40B4-BE49-F238E27FC236}">
                <a16:creationId xmlns:a16="http://schemas.microsoft.com/office/drawing/2014/main" id="{1594FBD6-48F5-4BEF-B6D9-8E16D0EB9658}"/>
              </a:ext>
            </a:extLst>
          </p:cNvPr>
          <p:cNvGrpSpPr/>
          <p:nvPr/>
        </p:nvGrpSpPr>
        <p:grpSpPr>
          <a:xfrm>
            <a:off x="3166249" y="2508250"/>
            <a:ext cx="469900" cy="546100"/>
            <a:chOff x="4538874" y="4037012"/>
            <a:chExt cx="469900" cy="546100"/>
          </a:xfrm>
          <a:solidFill>
            <a:schemeClr val="bg1"/>
          </a:solidFill>
        </p:grpSpPr>
        <p:sp>
          <p:nvSpPr>
            <p:cNvPr id="42" name="object 34">
              <a:extLst>
                <a:ext uri="{FF2B5EF4-FFF2-40B4-BE49-F238E27FC236}">
                  <a16:creationId xmlns:a16="http://schemas.microsoft.com/office/drawing/2014/main" id="{9BAC5EDF-A574-448D-A60A-1348082A14D1}"/>
                </a:ext>
              </a:extLst>
            </p:cNvPr>
            <p:cNvSpPr/>
            <p:nvPr/>
          </p:nvSpPr>
          <p:spPr>
            <a:xfrm>
              <a:off x="4545224" y="4043362"/>
              <a:ext cx="457200" cy="533400"/>
            </a:xfrm>
            <a:custGeom>
              <a:avLst/>
              <a:gdLst/>
              <a:ahLst/>
              <a:cxnLst/>
              <a:rect l="l" t="t" r="r" b="b"/>
              <a:pathLst>
                <a:path w="457200" h="533400">
                  <a:moveTo>
                    <a:pt x="228601" y="0"/>
                  </a:moveTo>
                  <a:lnTo>
                    <a:pt x="228601" y="133350"/>
                  </a:lnTo>
                  <a:lnTo>
                    <a:pt x="0" y="133350"/>
                  </a:lnTo>
                  <a:lnTo>
                    <a:pt x="0" y="400050"/>
                  </a:lnTo>
                  <a:lnTo>
                    <a:pt x="228601" y="400050"/>
                  </a:lnTo>
                  <a:lnTo>
                    <a:pt x="228601" y="533400"/>
                  </a:lnTo>
                  <a:lnTo>
                    <a:pt x="457200" y="266700"/>
                  </a:lnTo>
                  <a:lnTo>
                    <a:pt x="228601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3" name="object 35">
              <a:extLst>
                <a:ext uri="{FF2B5EF4-FFF2-40B4-BE49-F238E27FC236}">
                  <a16:creationId xmlns:a16="http://schemas.microsoft.com/office/drawing/2014/main" id="{17510C67-A067-4BC7-BE7A-C47F3123312D}"/>
                </a:ext>
              </a:extLst>
            </p:cNvPr>
            <p:cNvSpPr/>
            <p:nvPr/>
          </p:nvSpPr>
          <p:spPr>
            <a:xfrm>
              <a:off x="4545224" y="4043362"/>
              <a:ext cx="457200" cy="533400"/>
            </a:xfrm>
            <a:custGeom>
              <a:avLst/>
              <a:gdLst/>
              <a:ahLst/>
              <a:cxnLst/>
              <a:rect l="l" t="t" r="r" b="b"/>
              <a:pathLst>
                <a:path w="457200" h="533400">
                  <a:moveTo>
                    <a:pt x="228600" y="533400"/>
                  </a:moveTo>
                  <a:lnTo>
                    <a:pt x="228600" y="400050"/>
                  </a:lnTo>
                  <a:lnTo>
                    <a:pt x="0" y="400050"/>
                  </a:lnTo>
                  <a:lnTo>
                    <a:pt x="0" y="133350"/>
                  </a:lnTo>
                  <a:lnTo>
                    <a:pt x="228600" y="133350"/>
                  </a:lnTo>
                  <a:lnTo>
                    <a:pt x="228600" y="0"/>
                  </a:lnTo>
                  <a:lnTo>
                    <a:pt x="457200" y="266700"/>
                  </a:lnTo>
                  <a:lnTo>
                    <a:pt x="228600" y="5334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object 36">
            <a:extLst>
              <a:ext uri="{FF2B5EF4-FFF2-40B4-BE49-F238E27FC236}">
                <a16:creationId xmlns:a16="http://schemas.microsoft.com/office/drawing/2014/main" id="{FC0D86D9-38F2-479C-B9BE-90793138F646}"/>
              </a:ext>
            </a:extLst>
          </p:cNvPr>
          <p:cNvGrpSpPr/>
          <p:nvPr/>
        </p:nvGrpSpPr>
        <p:grpSpPr>
          <a:xfrm>
            <a:off x="4888002" y="2505989"/>
            <a:ext cx="469900" cy="546100"/>
            <a:chOff x="6260627" y="4034751"/>
            <a:chExt cx="469900" cy="546100"/>
          </a:xfrm>
          <a:solidFill>
            <a:schemeClr val="bg1"/>
          </a:solidFill>
        </p:grpSpPr>
        <p:sp>
          <p:nvSpPr>
            <p:cNvPr id="45" name="object 37">
              <a:extLst>
                <a:ext uri="{FF2B5EF4-FFF2-40B4-BE49-F238E27FC236}">
                  <a16:creationId xmlns:a16="http://schemas.microsoft.com/office/drawing/2014/main" id="{52A95260-4F65-465A-B6E4-3C8C749C8E3C}"/>
                </a:ext>
              </a:extLst>
            </p:cNvPr>
            <p:cNvSpPr/>
            <p:nvPr/>
          </p:nvSpPr>
          <p:spPr>
            <a:xfrm>
              <a:off x="6266977" y="4041101"/>
              <a:ext cx="457200" cy="533400"/>
            </a:xfrm>
            <a:custGeom>
              <a:avLst/>
              <a:gdLst/>
              <a:ahLst/>
              <a:cxnLst/>
              <a:rect l="l" t="t" r="r" b="b"/>
              <a:pathLst>
                <a:path w="457200" h="533400">
                  <a:moveTo>
                    <a:pt x="228601" y="0"/>
                  </a:moveTo>
                  <a:lnTo>
                    <a:pt x="228601" y="133350"/>
                  </a:lnTo>
                  <a:lnTo>
                    <a:pt x="0" y="133350"/>
                  </a:lnTo>
                  <a:lnTo>
                    <a:pt x="0" y="400050"/>
                  </a:lnTo>
                  <a:lnTo>
                    <a:pt x="228601" y="400050"/>
                  </a:lnTo>
                  <a:lnTo>
                    <a:pt x="228601" y="533400"/>
                  </a:lnTo>
                  <a:lnTo>
                    <a:pt x="457200" y="266700"/>
                  </a:lnTo>
                  <a:lnTo>
                    <a:pt x="228601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6" name="object 38">
              <a:extLst>
                <a:ext uri="{FF2B5EF4-FFF2-40B4-BE49-F238E27FC236}">
                  <a16:creationId xmlns:a16="http://schemas.microsoft.com/office/drawing/2014/main" id="{E4FDE0FD-9F46-4B24-A751-60502BDD3BAE}"/>
                </a:ext>
              </a:extLst>
            </p:cNvPr>
            <p:cNvSpPr/>
            <p:nvPr/>
          </p:nvSpPr>
          <p:spPr>
            <a:xfrm>
              <a:off x="6266977" y="4041101"/>
              <a:ext cx="457200" cy="533400"/>
            </a:xfrm>
            <a:custGeom>
              <a:avLst/>
              <a:gdLst/>
              <a:ahLst/>
              <a:cxnLst/>
              <a:rect l="l" t="t" r="r" b="b"/>
              <a:pathLst>
                <a:path w="457200" h="533400">
                  <a:moveTo>
                    <a:pt x="228600" y="533400"/>
                  </a:moveTo>
                  <a:lnTo>
                    <a:pt x="228600" y="400050"/>
                  </a:lnTo>
                  <a:lnTo>
                    <a:pt x="0" y="400050"/>
                  </a:lnTo>
                  <a:lnTo>
                    <a:pt x="0" y="133350"/>
                  </a:lnTo>
                  <a:lnTo>
                    <a:pt x="228600" y="133350"/>
                  </a:lnTo>
                  <a:lnTo>
                    <a:pt x="228600" y="0"/>
                  </a:lnTo>
                  <a:lnTo>
                    <a:pt x="457200" y="266700"/>
                  </a:lnTo>
                  <a:lnTo>
                    <a:pt x="228600" y="5334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3736026" y="2270601"/>
            <a:ext cx="10668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bg1"/>
                </a:solidFill>
              </a:rPr>
              <a:t>. . .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041633" y="1905000"/>
            <a:ext cx="2040495" cy="2330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905"/>
              </a:lnSpc>
              <a:spcBef>
                <a:spcPts val="320"/>
              </a:spcBef>
              <a:tabLst>
                <a:tab pos="2167890" algn="l"/>
              </a:tabLst>
            </a:pPr>
            <a:r>
              <a:rPr lang="en-US" altLang="ko-KR" sz="1600" spc="-5">
                <a:solidFill>
                  <a:schemeClr val="bg1"/>
                </a:solidFill>
                <a:cs typeface="Calibri"/>
              </a:rPr>
              <a:t>Patient representation</a:t>
            </a:r>
          </a:p>
        </p:txBody>
      </p:sp>
      <p:sp>
        <p:nvSpPr>
          <p:cNvPr id="50" name="object 5">
            <a:extLst>
              <a:ext uri="{FF2B5EF4-FFF2-40B4-BE49-F238E27FC236}">
                <a16:creationId xmlns:a16="http://schemas.microsoft.com/office/drawing/2014/main" id="{4EA113B2-5E05-4C70-A297-28A98FCCA877}"/>
              </a:ext>
            </a:extLst>
          </p:cNvPr>
          <p:cNvSpPr txBox="1"/>
          <p:nvPr/>
        </p:nvSpPr>
        <p:spPr>
          <a:xfrm>
            <a:off x="8357031" y="2645251"/>
            <a:ext cx="1409700" cy="317395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chemeClr val="bg1"/>
                </a:solidFill>
                <a:latin typeface="Calibri"/>
                <a:cs typeface="Calibri"/>
              </a:rPr>
              <a:t>Output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</p:txBody>
      </p:sp>
      <p:grpSp>
        <p:nvGrpSpPr>
          <p:cNvPr id="51" name="object 6">
            <a:extLst>
              <a:ext uri="{FF2B5EF4-FFF2-40B4-BE49-F238E27FC236}">
                <a16:creationId xmlns:a16="http://schemas.microsoft.com/office/drawing/2014/main" id="{12F79B5B-4AB9-41C1-A4BF-7147CC72874F}"/>
              </a:ext>
            </a:extLst>
          </p:cNvPr>
          <p:cNvGrpSpPr/>
          <p:nvPr/>
        </p:nvGrpSpPr>
        <p:grpSpPr>
          <a:xfrm>
            <a:off x="7533910" y="2562701"/>
            <a:ext cx="698500" cy="546100"/>
            <a:chOff x="8680450" y="4034750"/>
            <a:chExt cx="698500" cy="546100"/>
          </a:xfrm>
          <a:solidFill>
            <a:schemeClr val="bg1"/>
          </a:solidFill>
        </p:grpSpPr>
        <p:sp>
          <p:nvSpPr>
            <p:cNvPr id="52" name="object 7">
              <a:extLst>
                <a:ext uri="{FF2B5EF4-FFF2-40B4-BE49-F238E27FC236}">
                  <a16:creationId xmlns:a16="http://schemas.microsoft.com/office/drawing/2014/main" id="{834E4E2F-F06B-4B25-A440-85051D1B6068}"/>
                </a:ext>
              </a:extLst>
            </p:cNvPr>
            <p:cNvSpPr/>
            <p:nvPr/>
          </p:nvSpPr>
          <p:spPr>
            <a:xfrm>
              <a:off x="8686800" y="40411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419100" y="0"/>
                  </a:moveTo>
                  <a:lnTo>
                    <a:pt x="419100" y="133349"/>
                  </a:lnTo>
                  <a:lnTo>
                    <a:pt x="0" y="133349"/>
                  </a:lnTo>
                  <a:lnTo>
                    <a:pt x="0" y="400049"/>
                  </a:lnTo>
                  <a:lnTo>
                    <a:pt x="419100" y="400049"/>
                  </a:lnTo>
                  <a:lnTo>
                    <a:pt x="419100" y="533399"/>
                  </a:lnTo>
                  <a:lnTo>
                    <a:pt x="685800" y="266699"/>
                  </a:lnTo>
                  <a:lnTo>
                    <a:pt x="41910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3" name="object 8">
              <a:extLst>
                <a:ext uri="{FF2B5EF4-FFF2-40B4-BE49-F238E27FC236}">
                  <a16:creationId xmlns:a16="http://schemas.microsoft.com/office/drawing/2014/main" id="{0E55BCC7-E12D-4C80-8DC2-0E8C72240372}"/>
                </a:ext>
              </a:extLst>
            </p:cNvPr>
            <p:cNvSpPr/>
            <p:nvPr/>
          </p:nvSpPr>
          <p:spPr>
            <a:xfrm>
              <a:off x="8686800" y="40411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419100" y="533400"/>
                  </a:moveTo>
                  <a:lnTo>
                    <a:pt x="419100" y="400050"/>
                  </a:lnTo>
                  <a:lnTo>
                    <a:pt x="0" y="400050"/>
                  </a:lnTo>
                  <a:lnTo>
                    <a:pt x="0" y="133350"/>
                  </a:lnTo>
                  <a:lnTo>
                    <a:pt x="419100" y="133350"/>
                  </a:lnTo>
                  <a:lnTo>
                    <a:pt x="419100" y="0"/>
                  </a:lnTo>
                  <a:lnTo>
                    <a:pt x="685800" y="266700"/>
                  </a:lnTo>
                  <a:lnTo>
                    <a:pt x="419100" y="5334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55" name="object 4">
            <a:extLst>
              <a:ext uri="{FF2B5EF4-FFF2-40B4-BE49-F238E27FC236}">
                <a16:creationId xmlns:a16="http://schemas.microsoft.com/office/drawing/2014/main" id="{A0E96B9A-AD71-4477-A7A7-9F6917CCD13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95876" y="3943419"/>
          <a:ext cx="3691324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5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en-US" sz="180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Blood</a:t>
                      </a:r>
                      <a:r>
                        <a:rPr lang="en-US" sz="1800" baseline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pressure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en-US" sz="1800" smtClean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lang="en-US" sz="1800" spc="-1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Drug</a:t>
                      </a:r>
                      <a:r>
                        <a:rPr lang="en-US" sz="1800" spc="-10" baseline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A inject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en-US" sz="1800" smtClean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180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Glucose</a:t>
                      </a:r>
                      <a:r>
                        <a:rPr lang="en-US" sz="1800" baseline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inject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en-US" sz="1800" smtClean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en-US" sz="180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Surgical</a:t>
                      </a:r>
                      <a:r>
                        <a:rPr lang="en-US" sz="1800" baseline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process A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en-US" sz="1800" smtClean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Calibri"/>
                        </a:rPr>
                        <a:t>4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Calibri"/>
                        </a:rPr>
                        <a:t>…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29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mtClean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…</a:t>
                      </a:r>
                      <a:endParaRPr lang="ko-KR" altLang="en-US" sz="1800" smtClean="0">
                        <a:solidFill>
                          <a:schemeClr val="bg1"/>
                        </a:solidFill>
                        <a:latin typeface="+mn-lt"/>
                        <a:cs typeface="Calibri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2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mtClean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Calibri"/>
                        </a:rPr>
                        <a:t>…</a:t>
                      </a:r>
                      <a:endParaRPr lang="ko-KR" altLang="en-US" sz="1800" smtClean="0">
                        <a:solidFill>
                          <a:schemeClr val="bg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Calibri"/>
                        </a:rPr>
                        <a:t>…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6" name="object 3">
            <a:extLst>
              <a:ext uri="{FF2B5EF4-FFF2-40B4-BE49-F238E27FC236}">
                <a16:creationId xmlns:a16="http://schemas.microsoft.com/office/drawing/2014/main" id="{19152F6C-EBAE-4984-89DC-377F137938F0}"/>
              </a:ext>
            </a:extLst>
          </p:cNvPr>
          <p:cNvSpPr txBox="1"/>
          <p:nvPr/>
        </p:nvSpPr>
        <p:spPr>
          <a:xfrm>
            <a:off x="9258750" y="3418659"/>
            <a:ext cx="1646756" cy="416781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70"/>
              </a:spcBef>
              <a:tabLst>
                <a:tab pos="241300" algn="l"/>
              </a:tabLst>
            </a:pPr>
            <a:r>
              <a:rPr lang="en-US" altLang="ko-KR" sz="2400" smtClean="0">
                <a:solidFill>
                  <a:schemeClr val="bg1"/>
                </a:solidFill>
                <a:latin typeface="Calibri"/>
                <a:cs typeface="Calibri"/>
              </a:rPr>
              <a:t>Vocabulary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39698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66</a:t>
            </a:fld>
            <a:endParaRPr lang="en-US" altLang="ko-KR"/>
          </a:p>
        </p:txBody>
      </p:sp>
      <p:sp>
        <p:nvSpPr>
          <p:cNvPr id="64" name="object 2">
            <a:extLst>
              <a:ext uri="{FF2B5EF4-FFF2-40B4-BE49-F238E27FC236}">
                <a16:creationId xmlns:a16="http://schemas.microsoft.com/office/drawing/2014/main" id="{DC5C2405-6D27-43D5-83D5-34BD9CAB84D2}"/>
              </a:ext>
            </a:extLst>
          </p:cNvPr>
          <p:cNvSpPr txBox="1">
            <a:spLocks/>
          </p:cNvSpPr>
          <p:nvPr/>
        </p:nvSpPr>
        <p:spPr>
          <a:xfrm>
            <a:off x="381000" y="228600"/>
            <a:ext cx="48006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altLang="ko-KR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Time Series</a:t>
            </a:r>
            <a:r>
              <a:rPr lang="ko-KR" altLang="en-US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EHR &amp; RNN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3923B639-E47F-4DD5-978F-F3D0CA83F803}"/>
              </a:ext>
            </a:extLst>
          </p:cNvPr>
          <p:cNvSpPr txBox="1"/>
          <p:nvPr/>
        </p:nvSpPr>
        <p:spPr>
          <a:xfrm>
            <a:off x="5534604" y="1828800"/>
            <a:ext cx="276999" cy="1905000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vert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1800" spc="-7" baseline="-13888" dirty="0">
                <a:solidFill>
                  <a:schemeClr val="bg1"/>
                </a:solidFill>
                <a:latin typeface="Calibri"/>
                <a:cs typeface="Calibri"/>
              </a:rPr>
              <a:t>9</a:t>
            </a:r>
            <a:endParaRPr sz="1800" baseline="-13888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40B21195-A570-43BF-9EB9-0676A85A28CE}"/>
              </a:ext>
            </a:extLst>
          </p:cNvPr>
          <p:cNvSpPr txBox="1"/>
          <p:nvPr/>
        </p:nvSpPr>
        <p:spPr>
          <a:xfrm>
            <a:off x="6906204" y="1828800"/>
            <a:ext cx="276999" cy="1905000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vert" wrap="square" lIns="0" tIns="787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20"/>
              </a:spcBef>
            </a:pPr>
            <a:r>
              <a:rPr sz="2700" b="1" spc="7" baseline="9259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1200" spc="5" dirty="0">
                <a:solidFill>
                  <a:schemeClr val="bg1"/>
                </a:solidFill>
                <a:latin typeface="Calibri"/>
                <a:cs typeface="Calibri"/>
              </a:rPr>
              <a:t>10</a:t>
            </a:r>
            <a:endParaRPr sz="12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600B8060-0B60-400E-BCF0-24645873FF35}"/>
              </a:ext>
            </a:extLst>
          </p:cNvPr>
          <p:cNvSpPr txBox="1"/>
          <p:nvPr/>
        </p:nvSpPr>
        <p:spPr>
          <a:xfrm>
            <a:off x="2743200" y="1828800"/>
            <a:ext cx="276999" cy="1905000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vert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1800" spc="-7" baseline="-13888" dirty="0">
                <a:solidFill>
                  <a:schemeClr val="bg1"/>
                </a:solidFill>
                <a:latin typeface="Calibri"/>
                <a:cs typeface="Calibri"/>
              </a:rPr>
              <a:t>2</a:t>
            </a:r>
            <a:endParaRPr sz="1800" baseline="-13888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E83025B9-545A-47AB-8271-0E45CBDD2997}"/>
              </a:ext>
            </a:extLst>
          </p:cNvPr>
          <p:cNvSpPr txBox="1"/>
          <p:nvPr/>
        </p:nvSpPr>
        <p:spPr>
          <a:xfrm>
            <a:off x="2258199" y="4267200"/>
            <a:ext cx="1143000" cy="588623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lang="en-US" altLang="ko-KR" sz="1600" spc="-5" smtClean="0">
                <a:solidFill>
                  <a:schemeClr val="bg1"/>
                </a:solidFill>
                <a:cs typeface="Calibri"/>
              </a:rPr>
              <a:t>Drug A</a:t>
            </a: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lang="en-US" altLang="ko-KR" sz="1600" spc="-5" smtClean="0">
                <a:solidFill>
                  <a:schemeClr val="bg1"/>
                </a:solidFill>
                <a:cs typeface="Calibri"/>
              </a:rPr>
              <a:t>Injection</a:t>
            </a:r>
            <a:endParaRPr lang="en-US" altLang="ko-KR" sz="1600">
              <a:solidFill>
                <a:schemeClr val="bg1"/>
              </a:solidFill>
              <a:cs typeface="Calibri"/>
            </a:endParaRPr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1A9AD861-1242-4A0B-9A52-2348C4121916}"/>
              </a:ext>
            </a:extLst>
          </p:cNvPr>
          <p:cNvSpPr txBox="1"/>
          <p:nvPr/>
        </p:nvSpPr>
        <p:spPr>
          <a:xfrm>
            <a:off x="5125803" y="4267200"/>
            <a:ext cx="990600" cy="563616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algn="ctr">
              <a:spcBef>
                <a:spcPts val="320"/>
              </a:spcBef>
            </a:pPr>
            <a:r>
              <a:rPr lang="en-US" sz="1600" spc="-5">
                <a:solidFill>
                  <a:schemeClr val="bg1"/>
                </a:solidFill>
                <a:cs typeface="Calibri"/>
              </a:rPr>
              <a:t>Glucose </a:t>
            </a:r>
            <a:br>
              <a:rPr lang="en-US" sz="1600" spc="-5">
                <a:solidFill>
                  <a:schemeClr val="bg1"/>
                </a:solidFill>
                <a:cs typeface="Calibri"/>
              </a:rPr>
            </a:br>
            <a:r>
              <a:rPr lang="en-US" sz="1600" spc="-5">
                <a:solidFill>
                  <a:schemeClr val="bg1"/>
                </a:solidFill>
                <a:cs typeface="Calibri"/>
              </a:rPr>
              <a:t>Injection</a:t>
            </a:r>
            <a:endParaRPr sz="1600" spc="-5">
              <a:solidFill>
                <a:schemeClr val="bg1"/>
              </a:solidFill>
              <a:cs typeface="Calibri"/>
            </a:endParaRPr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EFE07863-C3A4-4E2B-9828-A866E0F35178}"/>
              </a:ext>
            </a:extLst>
          </p:cNvPr>
          <p:cNvSpPr txBox="1"/>
          <p:nvPr/>
        </p:nvSpPr>
        <p:spPr>
          <a:xfrm>
            <a:off x="6421203" y="4267200"/>
            <a:ext cx="1143000" cy="571951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algn="ctr">
              <a:spcBef>
                <a:spcPts val="320"/>
              </a:spcBef>
            </a:pPr>
            <a:r>
              <a:rPr lang="en-US" sz="1600" spc="-5">
                <a:solidFill>
                  <a:schemeClr val="bg1"/>
                </a:solidFill>
                <a:cs typeface="Calibri"/>
              </a:rPr>
              <a:t>Surgical </a:t>
            </a:r>
            <a:endParaRPr lang="en-US" sz="1600" spc="-5" smtClean="0">
              <a:solidFill>
                <a:schemeClr val="bg1"/>
              </a:solidFill>
              <a:cs typeface="Calibri"/>
            </a:endParaRPr>
          </a:p>
          <a:p>
            <a:pPr algn="ctr">
              <a:spcBef>
                <a:spcPts val="320"/>
              </a:spcBef>
            </a:pPr>
            <a:r>
              <a:rPr lang="en-US" sz="1600" spc="-5" smtClean="0">
                <a:solidFill>
                  <a:schemeClr val="bg1"/>
                </a:solidFill>
                <a:cs typeface="Calibri"/>
              </a:rPr>
              <a:t>Process A</a:t>
            </a:r>
            <a:endParaRPr sz="1600" spc="-5">
              <a:solidFill>
                <a:schemeClr val="bg1"/>
              </a:solidFill>
              <a:cs typeface="Calibri"/>
            </a:endParaRPr>
          </a:p>
        </p:txBody>
      </p:sp>
      <p:grpSp>
        <p:nvGrpSpPr>
          <p:cNvPr id="21" name="object 10">
            <a:extLst>
              <a:ext uri="{FF2B5EF4-FFF2-40B4-BE49-F238E27FC236}">
                <a16:creationId xmlns:a16="http://schemas.microsoft.com/office/drawing/2014/main" id="{7F3CB132-F9B8-4FE6-B98A-93BBEBF13BA7}"/>
              </a:ext>
            </a:extLst>
          </p:cNvPr>
          <p:cNvGrpSpPr/>
          <p:nvPr/>
        </p:nvGrpSpPr>
        <p:grpSpPr>
          <a:xfrm>
            <a:off x="5957653" y="2508250"/>
            <a:ext cx="698500" cy="546100"/>
            <a:chOff x="7330278" y="4037012"/>
            <a:chExt cx="698500" cy="546100"/>
          </a:xfrm>
          <a:solidFill>
            <a:schemeClr val="bg1"/>
          </a:solidFill>
        </p:grpSpPr>
        <p:sp>
          <p:nvSpPr>
            <p:cNvPr id="22" name="object 11">
              <a:extLst>
                <a:ext uri="{FF2B5EF4-FFF2-40B4-BE49-F238E27FC236}">
                  <a16:creationId xmlns:a16="http://schemas.microsoft.com/office/drawing/2014/main" id="{3F729FE4-8321-42DB-A497-76F2E8ADC27E}"/>
                </a:ext>
              </a:extLst>
            </p:cNvPr>
            <p:cNvSpPr/>
            <p:nvPr/>
          </p:nvSpPr>
          <p:spPr>
            <a:xfrm>
              <a:off x="7336628" y="4043362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419100" y="0"/>
                  </a:moveTo>
                  <a:lnTo>
                    <a:pt x="419100" y="133350"/>
                  </a:lnTo>
                  <a:lnTo>
                    <a:pt x="0" y="133350"/>
                  </a:lnTo>
                  <a:lnTo>
                    <a:pt x="0" y="400050"/>
                  </a:lnTo>
                  <a:lnTo>
                    <a:pt x="419100" y="400050"/>
                  </a:lnTo>
                  <a:lnTo>
                    <a:pt x="419100" y="533400"/>
                  </a:lnTo>
                  <a:lnTo>
                    <a:pt x="685800" y="266700"/>
                  </a:lnTo>
                  <a:lnTo>
                    <a:pt x="41910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3" name="object 12">
              <a:extLst>
                <a:ext uri="{FF2B5EF4-FFF2-40B4-BE49-F238E27FC236}">
                  <a16:creationId xmlns:a16="http://schemas.microsoft.com/office/drawing/2014/main" id="{4E094EDF-CEE6-4327-A2DD-1D54D9B576A0}"/>
                </a:ext>
              </a:extLst>
            </p:cNvPr>
            <p:cNvSpPr/>
            <p:nvPr/>
          </p:nvSpPr>
          <p:spPr>
            <a:xfrm>
              <a:off x="7336628" y="4043362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419100" y="533400"/>
                  </a:moveTo>
                  <a:lnTo>
                    <a:pt x="419100" y="400050"/>
                  </a:lnTo>
                  <a:lnTo>
                    <a:pt x="0" y="400050"/>
                  </a:lnTo>
                  <a:lnTo>
                    <a:pt x="0" y="133350"/>
                  </a:lnTo>
                  <a:lnTo>
                    <a:pt x="419100" y="133350"/>
                  </a:lnTo>
                  <a:lnTo>
                    <a:pt x="419100" y="0"/>
                  </a:lnTo>
                  <a:lnTo>
                    <a:pt x="685800" y="266700"/>
                  </a:lnTo>
                  <a:lnTo>
                    <a:pt x="419100" y="5334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object 13">
            <a:extLst>
              <a:ext uri="{FF2B5EF4-FFF2-40B4-BE49-F238E27FC236}">
                <a16:creationId xmlns:a16="http://schemas.microsoft.com/office/drawing/2014/main" id="{53BF9343-5DF6-43D8-9FCF-DF5E19BEDA1A}"/>
              </a:ext>
            </a:extLst>
          </p:cNvPr>
          <p:cNvGrpSpPr/>
          <p:nvPr/>
        </p:nvGrpSpPr>
        <p:grpSpPr>
          <a:xfrm>
            <a:off x="2556649" y="3803650"/>
            <a:ext cx="546100" cy="393700"/>
            <a:chOff x="3929274" y="5332412"/>
            <a:chExt cx="546100" cy="393700"/>
          </a:xfrm>
          <a:solidFill>
            <a:schemeClr val="bg1"/>
          </a:solidFill>
        </p:grpSpPr>
        <p:sp>
          <p:nvSpPr>
            <p:cNvPr id="25" name="object 14">
              <a:extLst>
                <a:ext uri="{FF2B5EF4-FFF2-40B4-BE49-F238E27FC236}">
                  <a16:creationId xmlns:a16="http://schemas.microsoft.com/office/drawing/2014/main" id="{26E7E66A-B2A0-4D3F-A8FC-83895E68C978}"/>
                </a:ext>
              </a:extLst>
            </p:cNvPr>
            <p:cNvSpPr/>
            <p:nvPr/>
          </p:nvSpPr>
          <p:spPr>
            <a:xfrm>
              <a:off x="3935624" y="5338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266700" y="0"/>
                  </a:moveTo>
                  <a:lnTo>
                    <a:pt x="0" y="190500"/>
                  </a:lnTo>
                  <a:lnTo>
                    <a:pt x="133350" y="190500"/>
                  </a:lnTo>
                  <a:lnTo>
                    <a:pt x="133350" y="381000"/>
                  </a:lnTo>
                  <a:lnTo>
                    <a:pt x="400050" y="381000"/>
                  </a:lnTo>
                  <a:lnTo>
                    <a:pt x="400050" y="190500"/>
                  </a:lnTo>
                  <a:lnTo>
                    <a:pt x="533400" y="190500"/>
                  </a:lnTo>
                  <a:lnTo>
                    <a:pt x="26670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6" name="object 15">
              <a:extLst>
                <a:ext uri="{FF2B5EF4-FFF2-40B4-BE49-F238E27FC236}">
                  <a16:creationId xmlns:a16="http://schemas.microsoft.com/office/drawing/2014/main" id="{963A86B0-8F21-4DC0-953A-E4DAEB03D31E}"/>
                </a:ext>
              </a:extLst>
            </p:cNvPr>
            <p:cNvSpPr/>
            <p:nvPr/>
          </p:nvSpPr>
          <p:spPr>
            <a:xfrm>
              <a:off x="3935624" y="5338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533400" y="190500"/>
                  </a:moveTo>
                  <a:lnTo>
                    <a:pt x="400050" y="190500"/>
                  </a:lnTo>
                  <a:lnTo>
                    <a:pt x="400050" y="381000"/>
                  </a:lnTo>
                  <a:lnTo>
                    <a:pt x="133350" y="381000"/>
                  </a:lnTo>
                  <a:lnTo>
                    <a:pt x="133350" y="190500"/>
                  </a:lnTo>
                  <a:lnTo>
                    <a:pt x="0" y="190500"/>
                  </a:lnTo>
                  <a:lnTo>
                    <a:pt x="266700" y="0"/>
                  </a:lnTo>
                  <a:lnTo>
                    <a:pt x="533400" y="1905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object 16">
            <a:extLst>
              <a:ext uri="{FF2B5EF4-FFF2-40B4-BE49-F238E27FC236}">
                <a16:creationId xmlns:a16="http://schemas.microsoft.com/office/drawing/2014/main" id="{C927842E-DB04-4A90-AEED-38DBA93C2E4A}"/>
              </a:ext>
            </a:extLst>
          </p:cNvPr>
          <p:cNvGrpSpPr/>
          <p:nvPr/>
        </p:nvGrpSpPr>
        <p:grpSpPr>
          <a:xfrm>
            <a:off x="5348053" y="3803650"/>
            <a:ext cx="546100" cy="393700"/>
            <a:chOff x="6720678" y="5332412"/>
            <a:chExt cx="546100" cy="393700"/>
          </a:xfrm>
          <a:solidFill>
            <a:schemeClr val="bg1"/>
          </a:solidFill>
        </p:grpSpPr>
        <p:sp>
          <p:nvSpPr>
            <p:cNvPr id="28" name="object 17">
              <a:extLst>
                <a:ext uri="{FF2B5EF4-FFF2-40B4-BE49-F238E27FC236}">
                  <a16:creationId xmlns:a16="http://schemas.microsoft.com/office/drawing/2014/main" id="{7757EBC3-FE0A-4A28-8E57-C014AB51168E}"/>
                </a:ext>
              </a:extLst>
            </p:cNvPr>
            <p:cNvSpPr/>
            <p:nvPr/>
          </p:nvSpPr>
          <p:spPr>
            <a:xfrm>
              <a:off x="6727028" y="5338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266700" y="0"/>
                  </a:moveTo>
                  <a:lnTo>
                    <a:pt x="0" y="190500"/>
                  </a:lnTo>
                  <a:lnTo>
                    <a:pt x="133350" y="190500"/>
                  </a:lnTo>
                  <a:lnTo>
                    <a:pt x="133350" y="381000"/>
                  </a:lnTo>
                  <a:lnTo>
                    <a:pt x="400050" y="381000"/>
                  </a:lnTo>
                  <a:lnTo>
                    <a:pt x="400050" y="190500"/>
                  </a:lnTo>
                  <a:lnTo>
                    <a:pt x="533400" y="190500"/>
                  </a:lnTo>
                  <a:lnTo>
                    <a:pt x="26670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9" name="object 18">
              <a:extLst>
                <a:ext uri="{FF2B5EF4-FFF2-40B4-BE49-F238E27FC236}">
                  <a16:creationId xmlns:a16="http://schemas.microsoft.com/office/drawing/2014/main" id="{E17582FC-6B9A-4C5F-A50E-4386BCCA1CE1}"/>
                </a:ext>
              </a:extLst>
            </p:cNvPr>
            <p:cNvSpPr/>
            <p:nvPr/>
          </p:nvSpPr>
          <p:spPr>
            <a:xfrm>
              <a:off x="6727028" y="5338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533400" y="190500"/>
                  </a:moveTo>
                  <a:lnTo>
                    <a:pt x="400050" y="190500"/>
                  </a:lnTo>
                  <a:lnTo>
                    <a:pt x="400050" y="381000"/>
                  </a:lnTo>
                  <a:lnTo>
                    <a:pt x="133350" y="381000"/>
                  </a:lnTo>
                  <a:lnTo>
                    <a:pt x="133350" y="190500"/>
                  </a:lnTo>
                  <a:lnTo>
                    <a:pt x="0" y="190500"/>
                  </a:lnTo>
                  <a:lnTo>
                    <a:pt x="266700" y="0"/>
                  </a:lnTo>
                  <a:lnTo>
                    <a:pt x="533400" y="1905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object 19">
            <a:extLst>
              <a:ext uri="{FF2B5EF4-FFF2-40B4-BE49-F238E27FC236}">
                <a16:creationId xmlns:a16="http://schemas.microsoft.com/office/drawing/2014/main" id="{CD3E5620-DC12-4DE1-AEE5-31AC2A17D3D3}"/>
              </a:ext>
            </a:extLst>
          </p:cNvPr>
          <p:cNvGrpSpPr/>
          <p:nvPr/>
        </p:nvGrpSpPr>
        <p:grpSpPr>
          <a:xfrm>
            <a:off x="6737759" y="3803650"/>
            <a:ext cx="546100" cy="393700"/>
            <a:chOff x="8110384" y="5332412"/>
            <a:chExt cx="546100" cy="393700"/>
          </a:xfrm>
          <a:solidFill>
            <a:schemeClr val="bg1"/>
          </a:solidFill>
        </p:grpSpPr>
        <p:sp>
          <p:nvSpPr>
            <p:cNvPr id="31" name="object 20">
              <a:extLst>
                <a:ext uri="{FF2B5EF4-FFF2-40B4-BE49-F238E27FC236}">
                  <a16:creationId xmlns:a16="http://schemas.microsoft.com/office/drawing/2014/main" id="{41608DAA-02E6-470E-AC12-52D299AE628C}"/>
                </a:ext>
              </a:extLst>
            </p:cNvPr>
            <p:cNvSpPr/>
            <p:nvPr/>
          </p:nvSpPr>
          <p:spPr>
            <a:xfrm>
              <a:off x="8116734" y="5338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266700" y="0"/>
                  </a:moveTo>
                  <a:lnTo>
                    <a:pt x="0" y="190500"/>
                  </a:lnTo>
                  <a:lnTo>
                    <a:pt x="133350" y="190500"/>
                  </a:lnTo>
                  <a:lnTo>
                    <a:pt x="133350" y="381000"/>
                  </a:lnTo>
                  <a:lnTo>
                    <a:pt x="400050" y="381000"/>
                  </a:lnTo>
                  <a:lnTo>
                    <a:pt x="400050" y="190500"/>
                  </a:lnTo>
                  <a:lnTo>
                    <a:pt x="533400" y="190500"/>
                  </a:lnTo>
                  <a:lnTo>
                    <a:pt x="26670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2" name="object 21">
              <a:extLst>
                <a:ext uri="{FF2B5EF4-FFF2-40B4-BE49-F238E27FC236}">
                  <a16:creationId xmlns:a16="http://schemas.microsoft.com/office/drawing/2014/main" id="{ABBE9AA1-8856-44F4-9B8D-6E821062DA3D}"/>
                </a:ext>
              </a:extLst>
            </p:cNvPr>
            <p:cNvSpPr/>
            <p:nvPr/>
          </p:nvSpPr>
          <p:spPr>
            <a:xfrm>
              <a:off x="8116734" y="5338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533400" y="190500"/>
                  </a:moveTo>
                  <a:lnTo>
                    <a:pt x="400050" y="190500"/>
                  </a:lnTo>
                  <a:lnTo>
                    <a:pt x="400050" y="381000"/>
                  </a:lnTo>
                  <a:lnTo>
                    <a:pt x="133350" y="381000"/>
                  </a:lnTo>
                  <a:lnTo>
                    <a:pt x="133350" y="190500"/>
                  </a:lnTo>
                  <a:lnTo>
                    <a:pt x="0" y="190500"/>
                  </a:lnTo>
                  <a:lnTo>
                    <a:pt x="266700" y="0"/>
                  </a:lnTo>
                  <a:lnTo>
                    <a:pt x="533400" y="1905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33" name="object 22">
            <a:extLst>
              <a:ext uri="{FF2B5EF4-FFF2-40B4-BE49-F238E27FC236}">
                <a16:creationId xmlns:a16="http://schemas.microsoft.com/office/drawing/2014/main" id="{D5EA8CD1-1D3C-4553-9C61-4312212A8DA9}"/>
              </a:ext>
            </a:extLst>
          </p:cNvPr>
          <p:cNvSpPr txBox="1"/>
          <p:nvPr/>
        </p:nvSpPr>
        <p:spPr>
          <a:xfrm>
            <a:off x="1358743" y="1828800"/>
            <a:ext cx="276999" cy="1905000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vert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1800" spc="-7" baseline="-13888" dirty="0">
                <a:solidFill>
                  <a:schemeClr val="bg1"/>
                </a:solidFill>
                <a:latin typeface="Calibri"/>
                <a:cs typeface="Calibri"/>
              </a:rPr>
              <a:t>1</a:t>
            </a:r>
            <a:endParaRPr sz="1800" baseline="-13888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4" name="object 23">
            <a:extLst>
              <a:ext uri="{FF2B5EF4-FFF2-40B4-BE49-F238E27FC236}">
                <a16:creationId xmlns:a16="http://schemas.microsoft.com/office/drawing/2014/main" id="{BA2580DA-AFF0-4AC7-B473-5C117ED92B3D}"/>
              </a:ext>
            </a:extLst>
          </p:cNvPr>
          <p:cNvSpPr txBox="1"/>
          <p:nvPr/>
        </p:nvSpPr>
        <p:spPr>
          <a:xfrm>
            <a:off x="873742" y="4267200"/>
            <a:ext cx="1143000" cy="948978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lang="en-US" spc="-5" smtClean="0">
                <a:solidFill>
                  <a:schemeClr val="bg1"/>
                </a:solidFill>
                <a:latin typeface="Calibri"/>
                <a:cs typeface="Calibri"/>
              </a:rPr>
              <a:t>Blood </a:t>
            </a: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lang="en-US" spc="-5" smtClean="0">
                <a:solidFill>
                  <a:schemeClr val="bg1"/>
                </a:solidFill>
                <a:latin typeface="Calibri"/>
                <a:cs typeface="Calibri"/>
              </a:rPr>
              <a:t>Pressure</a:t>
            </a: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lang="en-US" sz="1800" spc="-5" smtClean="0">
                <a:solidFill>
                  <a:schemeClr val="bg1"/>
                </a:solidFill>
                <a:latin typeface="Calibri"/>
                <a:cs typeface="Calibri"/>
              </a:rPr>
              <a:t>measure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</p:txBody>
      </p:sp>
      <p:grpSp>
        <p:nvGrpSpPr>
          <p:cNvPr id="35" name="object 24">
            <a:extLst>
              <a:ext uri="{FF2B5EF4-FFF2-40B4-BE49-F238E27FC236}">
                <a16:creationId xmlns:a16="http://schemas.microsoft.com/office/drawing/2014/main" id="{F27F81FD-60C1-47E7-9458-7491730584E1}"/>
              </a:ext>
            </a:extLst>
          </p:cNvPr>
          <p:cNvGrpSpPr/>
          <p:nvPr/>
        </p:nvGrpSpPr>
        <p:grpSpPr>
          <a:xfrm>
            <a:off x="1172192" y="3803650"/>
            <a:ext cx="546100" cy="393700"/>
            <a:chOff x="2544817" y="5332412"/>
            <a:chExt cx="546100" cy="393700"/>
          </a:xfrm>
          <a:solidFill>
            <a:schemeClr val="bg1"/>
          </a:solidFill>
        </p:grpSpPr>
        <p:sp>
          <p:nvSpPr>
            <p:cNvPr id="36" name="object 25">
              <a:extLst>
                <a:ext uri="{FF2B5EF4-FFF2-40B4-BE49-F238E27FC236}">
                  <a16:creationId xmlns:a16="http://schemas.microsoft.com/office/drawing/2014/main" id="{9D68D1EA-A414-43EB-8C35-1EB97BD09F7C}"/>
                </a:ext>
              </a:extLst>
            </p:cNvPr>
            <p:cNvSpPr/>
            <p:nvPr/>
          </p:nvSpPr>
          <p:spPr>
            <a:xfrm>
              <a:off x="2551167" y="5338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266700" y="0"/>
                  </a:moveTo>
                  <a:lnTo>
                    <a:pt x="0" y="190500"/>
                  </a:lnTo>
                  <a:lnTo>
                    <a:pt x="133350" y="190500"/>
                  </a:lnTo>
                  <a:lnTo>
                    <a:pt x="133350" y="381000"/>
                  </a:lnTo>
                  <a:lnTo>
                    <a:pt x="400050" y="381000"/>
                  </a:lnTo>
                  <a:lnTo>
                    <a:pt x="400050" y="190500"/>
                  </a:lnTo>
                  <a:lnTo>
                    <a:pt x="533400" y="190500"/>
                  </a:lnTo>
                  <a:lnTo>
                    <a:pt x="26670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7" name="object 26">
              <a:extLst>
                <a:ext uri="{FF2B5EF4-FFF2-40B4-BE49-F238E27FC236}">
                  <a16:creationId xmlns:a16="http://schemas.microsoft.com/office/drawing/2014/main" id="{CF6A83AD-260C-4051-A205-98EA1E5FC41D}"/>
                </a:ext>
              </a:extLst>
            </p:cNvPr>
            <p:cNvSpPr/>
            <p:nvPr/>
          </p:nvSpPr>
          <p:spPr>
            <a:xfrm>
              <a:off x="2551167" y="5338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533400" y="190500"/>
                  </a:moveTo>
                  <a:lnTo>
                    <a:pt x="400050" y="190500"/>
                  </a:lnTo>
                  <a:lnTo>
                    <a:pt x="400050" y="381000"/>
                  </a:lnTo>
                  <a:lnTo>
                    <a:pt x="133350" y="381000"/>
                  </a:lnTo>
                  <a:lnTo>
                    <a:pt x="133350" y="190500"/>
                  </a:lnTo>
                  <a:lnTo>
                    <a:pt x="0" y="190500"/>
                  </a:lnTo>
                  <a:lnTo>
                    <a:pt x="266700" y="0"/>
                  </a:lnTo>
                  <a:lnTo>
                    <a:pt x="533400" y="1905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object 30">
            <a:extLst>
              <a:ext uri="{FF2B5EF4-FFF2-40B4-BE49-F238E27FC236}">
                <a16:creationId xmlns:a16="http://schemas.microsoft.com/office/drawing/2014/main" id="{2659DF95-A9CD-4065-921A-BE45349E1EE2}"/>
              </a:ext>
            </a:extLst>
          </p:cNvPr>
          <p:cNvGrpSpPr/>
          <p:nvPr/>
        </p:nvGrpSpPr>
        <p:grpSpPr>
          <a:xfrm>
            <a:off x="1788220" y="2508250"/>
            <a:ext cx="698500" cy="546100"/>
            <a:chOff x="3160845" y="4037012"/>
            <a:chExt cx="698500" cy="546100"/>
          </a:xfrm>
          <a:solidFill>
            <a:schemeClr val="bg1"/>
          </a:solidFill>
        </p:grpSpPr>
        <p:sp>
          <p:nvSpPr>
            <p:cNvPr id="39" name="object 31">
              <a:extLst>
                <a:ext uri="{FF2B5EF4-FFF2-40B4-BE49-F238E27FC236}">
                  <a16:creationId xmlns:a16="http://schemas.microsoft.com/office/drawing/2014/main" id="{587FC032-44F8-4ED3-9385-2F2B3EAA02C5}"/>
                </a:ext>
              </a:extLst>
            </p:cNvPr>
            <p:cNvSpPr/>
            <p:nvPr/>
          </p:nvSpPr>
          <p:spPr>
            <a:xfrm>
              <a:off x="3167195" y="4043362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419099" y="0"/>
                  </a:moveTo>
                  <a:lnTo>
                    <a:pt x="419099" y="133350"/>
                  </a:lnTo>
                  <a:lnTo>
                    <a:pt x="0" y="133350"/>
                  </a:lnTo>
                  <a:lnTo>
                    <a:pt x="0" y="400050"/>
                  </a:lnTo>
                  <a:lnTo>
                    <a:pt x="419099" y="400050"/>
                  </a:lnTo>
                  <a:lnTo>
                    <a:pt x="419099" y="533400"/>
                  </a:lnTo>
                  <a:lnTo>
                    <a:pt x="685799" y="266700"/>
                  </a:lnTo>
                  <a:lnTo>
                    <a:pt x="419099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0" name="object 32">
              <a:extLst>
                <a:ext uri="{FF2B5EF4-FFF2-40B4-BE49-F238E27FC236}">
                  <a16:creationId xmlns:a16="http://schemas.microsoft.com/office/drawing/2014/main" id="{63BF6039-A32F-4D7B-A033-A09A3D01635F}"/>
                </a:ext>
              </a:extLst>
            </p:cNvPr>
            <p:cNvSpPr/>
            <p:nvPr/>
          </p:nvSpPr>
          <p:spPr>
            <a:xfrm>
              <a:off x="3167195" y="4043362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419100" y="533400"/>
                  </a:moveTo>
                  <a:lnTo>
                    <a:pt x="419100" y="400050"/>
                  </a:lnTo>
                  <a:lnTo>
                    <a:pt x="0" y="400050"/>
                  </a:lnTo>
                  <a:lnTo>
                    <a:pt x="0" y="133350"/>
                  </a:lnTo>
                  <a:lnTo>
                    <a:pt x="419100" y="133350"/>
                  </a:lnTo>
                  <a:lnTo>
                    <a:pt x="419100" y="0"/>
                  </a:lnTo>
                  <a:lnTo>
                    <a:pt x="685800" y="266700"/>
                  </a:lnTo>
                  <a:lnTo>
                    <a:pt x="419100" y="5334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object 33">
            <a:extLst>
              <a:ext uri="{FF2B5EF4-FFF2-40B4-BE49-F238E27FC236}">
                <a16:creationId xmlns:a16="http://schemas.microsoft.com/office/drawing/2014/main" id="{1594FBD6-48F5-4BEF-B6D9-8E16D0EB9658}"/>
              </a:ext>
            </a:extLst>
          </p:cNvPr>
          <p:cNvGrpSpPr/>
          <p:nvPr/>
        </p:nvGrpSpPr>
        <p:grpSpPr>
          <a:xfrm>
            <a:off x="3166249" y="2508250"/>
            <a:ext cx="469900" cy="546100"/>
            <a:chOff x="4538874" y="4037012"/>
            <a:chExt cx="469900" cy="546100"/>
          </a:xfrm>
          <a:solidFill>
            <a:schemeClr val="bg1"/>
          </a:solidFill>
        </p:grpSpPr>
        <p:sp>
          <p:nvSpPr>
            <p:cNvPr id="42" name="object 34">
              <a:extLst>
                <a:ext uri="{FF2B5EF4-FFF2-40B4-BE49-F238E27FC236}">
                  <a16:creationId xmlns:a16="http://schemas.microsoft.com/office/drawing/2014/main" id="{9BAC5EDF-A574-448D-A60A-1348082A14D1}"/>
                </a:ext>
              </a:extLst>
            </p:cNvPr>
            <p:cNvSpPr/>
            <p:nvPr/>
          </p:nvSpPr>
          <p:spPr>
            <a:xfrm>
              <a:off x="4545224" y="4043362"/>
              <a:ext cx="457200" cy="533400"/>
            </a:xfrm>
            <a:custGeom>
              <a:avLst/>
              <a:gdLst/>
              <a:ahLst/>
              <a:cxnLst/>
              <a:rect l="l" t="t" r="r" b="b"/>
              <a:pathLst>
                <a:path w="457200" h="533400">
                  <a:moveTo>
                    <a:pt x="228601" y="0"/>
                  </a:moveTo>
                  <a:lnTo>
                    <a:pt x="228601" y="133350"/>
                  </a:lnTo>
                  <a:lnTo>
                    <a:pt x="0" y="133350"/>
                  </a:lnTo>
                  <a:lnTo>
                    <a:pt x="0" y="400050"/>
                  </a:lnTo>
                  <a:lnTo>
                    <a:pt x="228601" y="400050"/>
                  </a:lnTo>
                  <a:lnTo>
                    <a:pt x="228601" y="533400"/>
                  </a:lnTo>
                  <a:lnTo>
                    <a:pt x="457200" y="266700"/>
                  </a:lnTo>
                  <a:lnTo>
                    <a:pt x="228601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3" name="object 35">
              <a:extLst>
                <a:ext uri="{FF2B5EF4-FFF2-40B4-BE49-F238E27FC236}">
                  <a16:creationId xmlns:a16="http://schemas.microsoft.com/office/drawing/2014/main" id="{17510C67-A067-4BC7-BE7A-C47F3123312D}"/>
                </a:ext>
              </a:extLst>
            </p:cNvPr>
            <p:cNvSpPr/>
            <p:nvPr/>
          </p:nvSpPr>
          <p:spPr>
            <a:xfrm>
              <a:off x="4545224" y="4043362"/>
              <a:ext cx="457200" cy="533400"/>
            </a:xfrm>
            <a:custGeom>
              <a:avLst/>
              <a:gdLst/>
              <a:ahLst/>
              <a:cxnLst/>
              <a:rect l="l" t="t" r="r" b="b"/>
              <a:pathLst>
                <a:path w="457200" h="533400">
                  <a:moveTo>
                    <a:pt x="228600" y="533400"/>
                  </a:moveTo>
                  <a:lnTo>
                    <a:pt x="228600" y="400050"/>
                  </a:lnTo>
                  <a:lnTo>
                    <a:pt x="0" y="400050"/>
                  </a:lnTo>
                  <a:lnTo>
                    <a:pt x="0" y="133350"/>
                  </a:lnTo>
                  <a:lnTo>
                    <a:pt x="228600" y="133350"/>
                  </a:lnTo>
                  <a:lnTo>
                    <a:pt x="228600" y="0"/>
                  </a:lnTo>
                  <a:lnTo>
                    <a:pt x="457200" y="266700"/>
                  </a:lnTo>
                  <a:lnTo>
                    <a:pt x="228600" y="5334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object 36">
            <a:extLst>
              <a:ext uri="{FF2B5EF4-FFF2-40B4-BE49-F238E27FC236}">
                <a16:creationId xmlns:a16="http://schemas.microsoft.com/office/drawing/2014/main" id="{FC0D86D9-38F2-479C-B9BE-90793138F646}"/>
              </a:ext>
            </a:extLst>
          </p:cNvPr>
          <p:cNvGrpSpPr/>
          <p:nvPr/>
        </p:nvGrpSpPr>
        <p:grpSpPr>
          <a:xfrm>
            <a:off x="4888002" y="2505989"/>
            <a:ext cx="469900" cy="546100"/>
            <a:chOff x="6260627" y="4034751"/>
            <a:chExt cx="469900" cy="546100"/>
          </a:xfrm>
          <a:solidFill>
            <a:schemeClr val="bg1"/>
          </a:solidFill>
        </p:grpSpPr>
        <p:sp>
          <p:nvSpPr>
            <p:cNvPr id="45" name="object 37">
              <a:extLst>
                <a:ext uri="{FF2B5EF4-FFF2-40B4-BE49-F238E27FC236}">
                  <a16:creationId xmlns:a16="http://schemas.microsoft.com/office/drawing/2014/main" id="{52A95260-4F65-465A-B6E4-3C8C749C8E3C}"/>
                </a:ext>
              </a:extLst>
            </p:cNvPr>
            <p:cNvSpPr/>
            <p:nvPr/>
          </p:nvSpPr>
          <p:spPr>
            <a:xfrm>
              <a:off x="6266977" y="4041101"/>
              <a:ext cx="457200" cy="533400"/>
            </a:xfrm>
            <a:custGeom>
              <a:avLst/>
              <a:gdLst/>
              <a:ahLst/>
              <a:cxnLst/>
              <a:rect l="l" t="t" r="r" b="b"/>
              <a:pathLst>
                <a:path w="457200" h="533400">
                  <a:moveTo>
                    <a:pt x="228601" y="0"/>
                  </a:moveTo>
                  <a:lnTo>
                    <a:pt x="228601" y="133350"/>
                  </a:lnTo>
                  <a:lnTo>
                    <a:pt x="0" y="133350"/>
                  </a:lnTo>
                  <a:lnTo>
                    <a:pt x="0" y="400050"/>
                  </a:lnTo>
                  <a:lnTo>
                    <a:pt x="228601" y="400050"/>
                  </a:lnTo>
                  <a:lnTo>
                    <a:pt x="228601" y="533400"/>
                  </a:lnTo>
                  <a:lnTo>
                    <a:pt x="457200" y="266700"/>
                  </a:lnTo>
                  <a:lnTo>
                    <a:pt x="228601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6" name="object 38">
              <a:extLst>
                <a:ext uri="{FF2B5EF4-FFF2-40B4-BE49-F238E27FC236}">
                  <a16:creationId xmlns:a16="http://schemas.microsoft.com/office/drawing/2014/main" id="{E4FDE0FD-9F46-4B24-A751-60502BDD3BAE}"/>
                </a:ext>
              </a:extLst>
            </p:cNvPr>
            <p:cNvSpPr/>
            <p:nvPr/>
          </p:nvSpPr>
          <p:spPr>
            <a:xfrm>
              <a:off x="6266977" y="4041101"/>
              <a:ext cx="457200" cy="533400"/>
            </a:xfrm>
            <a:custGeom>
              <a:avLst/>
              <a:gdLst/>
              <a:ahLst/>
              <a:cxnLst/>
              <a:rect l="l" t="t" r="r" b="b"/>
              <a:pathLst>
                <a:path w="457200" h="533400">
                  <a:moveTo>
                    <a:pt x="228600" y="533400"/>
                  </a:moveTo>
                  <a:lnTo>
                    <a:pt x="228600" y="400050"/>
                  </a:lnTo>
                  <a:lnTo>
                    <a:pt x="0" y="400050"/>
                  </a:lnTo>
                  <a:lnTo>
                    <a:pt x="0" y="133350"/>
                  </a:lnTo>
                  <a:lnTo>
                    <a:pt x="228600" y="133350"/>
                  </a:lnTo>
                  <a:lnTo>
                    <a:pt x="228600" y="0"/>
                  </a:lnTo>
                  <a:lnTo>
                    <a:pt x="457200" y="266700"/>
                  </a:lnTo>
                  <a:lnTo>
                    <a:pt x="228600" y="5334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3736026" y="2270601"/>
            <a:ext cx="10668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bg1"/>
                </a:solidFill>
              </a:rPr>
              <a:t>. . .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041633" y="1905000"/>
            <a:ext cx="2040495" cy="2330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905"/>
              </a:lnSpc>
              <a:spcBef>
                <a:spcPts val="320"/>
              </a:spcBef>
              <a:tabLst>
                <a:tab pos="2167890" algn="l"/>
              </a:tabLst>
            </a:pPr>
            <a:r>
              <a:rPr lang="en-US" altLang="ko-KR" sz="1600" spc="-5">
                <a:solidFill>
                  <a:schemeClr val="bg1"/>
                </a:solidFill>
                <a:cs typeface="Calibri"/>
              </a:rPr>
              <a:t>Patient representation</a:t>
            </a:r>
          </a:p>
        </p:txBody>
      </p:sp>
      <p:sp>
        <p:nvSpPr>
          <p:cNvPr id="50" name="object 5">
            <a:extLst>
              <a:ext uri="{FF2B5EF4-FFF2-40B4-BE49-F238E27FC236}">
                <a16:creationId xmlns:a16="http://schemas.microsoft.com/office/drawing/2014/main" id="{4EA113B2-5E05-4C70-A297-28A98FCCA877}"/>
              </a:ext>
            </a:extLst>
          </p:cNvPr>
          <p:cNvSpPr txBox="1"/>
          <p:nvPr/>
        </p:nvSpPr>
        <p:spPr>
          <a:xfrm>
            <a:off x="8357031" y="2645251"/>
            <a:ext cx="1409700" cy="317395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chemeClr val="bg1"/>
                </a:solidFill>
                <a:latin typeface="Calibri"/>
                <a:cs typeface="Calibri"/>
              </a:rPr>
              <a:t>Output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</p:txBody>
      </p:sp>
      <p:grpSp>
        <p:nvGrpSpPr>
          <p:cNvPr id="51" name="object 6">
            <a:extLst>
              <a:ext uri="{FF2B5EF4-FFF2-40B4-BE49-F238E27FC236}">
                <a16:creationId xmlns:a16="http://schemas.microsoft.com/office/drawing/2014/main" id="{12F79B5B-4AB9-41C1-A4BF-7147CC72874F}"/>
              </a:ext>
            </a:extLst>
          </p:cNvPr>
          <p:cNvGrpSpPr/>
          <p:nvPr/>
        </p:nvGrpSpPr>
        <p:grpSpPr>
          <a:xfrm>
            <a:off x="7533910" y="2562701"/>
            <a:ext cx="698500" cy="546100"/>
            <a:chOff x="8680450" y="4034750"/>
            <a:chExt cx="698500" cy="546100"/>
          </a:xfrm>
          <a:solidFill>
            <a:schemeClr val="bg1"/>
          </a:solidFill>
        </p:grpSpPr>
        <p:sp>
          <p:nvSpPr>
            <p:cNvPr id="52" name="object 7">
              <a:extLst>
                <a:ext uri="{FF2B5EF4-FFF2-40B4-BE49-F238E27FC236}">
                  <a16:creationId xmlns:a16="http://schemas.microsoft.com/office/drawing/2014/main" id="{834E4E2F-F06B-4B25-A440-85051D1B6068}"/>
                </a:ext>
              </a:extLst>
            </p:cNvPr>
            <p:cNvSpPr/>
            <p:nvPr/>
          </p:nvSpPr>
          <p:spPr>
            <a:xfrm>
              <a:off x="8686800" y="40411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419100" y="0"/>
                  </a:moveTo>
                  <a:lnTo>
                    <a:pt x="419100" y="133349"/>
                  </a:lnTo>
                  <a:lnTo>
                    <a:pt x="0" y="133349"/>
                  </a:lnTo>
                  <a:lnTo>
                    <a:pt x="0" y="400049"/>
                  </a:lnTo>
                  <a:lnTo>
                    <a:pt x="419100" y="400049"/>
                  </a:lnTo>
                  <a:lnTo>
                    <a:pt x="419100" y="533399"/>
                  </a:lnTo>
                  <a:lnTo>
                    <a:pt x="685800" y="266699"/>
                  </a:lnTo>
                  <a:lnTo>
                    <a:pt x="41910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3" name="object 8">
              <a:extLst>
                <a:ext uri="{FF2B5EF4-FFF2-40B4-BE49-F238E27FC236}">
                  <a16:creationId xmlns:a16="http://schemas.microsoft.com/office/drawing/2014/main" id="{0E55BCC7-E12D-4C80-8DC2-0E8C72240372}"/>
                </a:ext>
              </a:extLst>
            </p:cNvPr>
            <p:cNvSpPr/>
            <p:nvPr/>
          </p:nvSpPr>
          <p:spPr>
            <a:xfrm>
              <a:off x="8686800" y="40411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419100" y="533400"/>
                  </a:moveTo>
                  <a:lnTo>
                    <a:pt x="419100" y="400050"/>
                  </a:lnTo>
                  <a:lnTo>
                    <a:pt x="0" y="400050"/>
                  </a:lnTo>
                  <a:lnTo>
                    <a:pt x="0" y="133350"/>
                  </a:lnTo>
                  <a:lnTo>
                    <a:pt x="419100" y="133350"/>
                  </a:lnTo>
                  <a:lnTo>
                    <a:pt x="419100" y="0"/>
                  </a:lnTo>
                  <a:lnTo>
                    <a:pt x="685800" y="266700"/>
                  </a:lnTo>
                  <a:lnTo>
                    <a:pt x="419100" y="5334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55" name="object 4">
            <a:extLst>
              <a:ext uri="{FF2B5EF4-FFF2-40B4-BE49-F238E27FC236}">
                <a16:creationId xmlns:a16="http://schemas.microsoft.com/office/drawing/2014/main" id="{A0E96B9A-AD71-4477-A7A7-9F6917CCD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056526"/>
              </p:ext>
            </p:extLst>
          </p:nvPr>
        </p:nvGraphicFramePr>
        <p:xfrm>
          <a:off x="7620000" y="3755687"/>
          <a:ext cx="441960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8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0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en-US" sz="180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Blood</a:t>
                      </a:r>
                      <a:r>
                        <a:rPr lang="en-US" sz="1800" baseline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pressure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1800" smtClean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Calibri"/>
                        </a:rPr>
                        <a:t>[1.38, -3.23, 0.6, .. ]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lang="en-US" sz="1800" spc="-1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Drug</a:t>
                      </a:r>
                      <a:r>
                        <a:rPr lang="en-US" sz="1800" spc="-10" baseline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A inject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altLang="ko-KR" sz="1800" smtClean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Calibri"/>
                        </a:rPr>
                        <a:t>[0.52, -3.23, 4.1, .. ]</a:t>
                      </a:r>
                      <a:endParaRPr lang="en-US" altLang="ko-KR" sz="1800">
                        <a:solidFill>
                          <a:schemeClr val="bg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180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Glucose</a:t>
                      </a:r>
                      <a:r>
                        <a:rPr lang="en-US" sz="1800" baseline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inject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29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Calibri"/>
                        </a:rPr>
                        <a:t>…</a:t>
                      </a:r>
                      <a:endParaRPr lang="ko-KR" altLang="en-US" sz="180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en-US" sz="180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Surgical</a:t>
                      </a:r>
                      <a:r>
                        <a:rPr lang="en-US" sz="1800" baseline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process A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altLang="ko-KR" sz="18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Calibri"/>
                        </a:rPr>
                        <a:t>[0.35, -0.23, 0.37, .. ]</a:t>
                      </a:r>
                      <a:endParaRPr lang="en-US" altLang="ko-KR" sz="1800">
                        <a:solidFill>
                          <a:schemeClr val="bg1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Calibri"/>
                        </a:rPr>
                        <a:t>…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29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mtClean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…</a:t>
                      </a:r>
                      <a:endParaRPr lang="ko-KR" altLang="en-US" sz="1800" smtClean="0">
                        <a:solidFill>
                          <a:schemeClr val="bg1"/>
                        </a:solidFill>
                        <a:latin typeface="+mn-lt"/>
                        <a:cs typeface="Calibri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29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Calibri"/>
                        </a:rPr>
                        <a:t>…</a:t>
                      </a:r>
                      <a:endParaRPr lang="ko-KR" altLang="en-US" sz="180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Calibri"/>
                        </a:rPr>
                        <a:t>…</a:t>
                      </a:r>
                      <a:endParaRPr sz="1800">
                        <a:solidFill>
                          <a:schemeClr val="bg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6" name="object 3">
            <a:extLst>
              <a:ext uri="{FF2B5EF4-FFF2-40B4-BE49-F238E27FC236}">
                <a16:creationId xmlns:a16="http://schemas.microsoft.com/office/drawing/2014/main" id="{19152F6C-EBAE-4984-89DC-377F137938F0}"/>
              </a:ext>
            </a:extLst>
          </p:cNvPr>
          <p:cNvSpPr txBox="1"/>
          <p:nvPr/>
        </p:nvSpPr>
        <p:spPr>
          <a:xfrm>
            <a:off x="9061880" y="3220679"/>
            <a:ext cx="1646756" cy="416781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70"/>
              </a:spcBef>
              <a:tabLst>
                <a:tab pos="241300" algn="l"/>
              </a:tabLst>
            </a:pPr>
            <a:r>
              <a:rPr lang="en-US" altLang="ko-KR" sz="2400" smtClean="0">
                <a:solidFill>
                  <a:schemeClr val="bg1"/>
                </a:solidFill>
                <a:latin typeface="Calibri"/>
                <a:cs typeface="Calibri"/>
              </a:rPr>
              <a:t>Vocabulary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 flipH="1">
            <a:off x="1973874" y="4055574"/>
            <a:ext cx="7980258" cy="12156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407939" y="5329226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290"/>
              </a:spcBef>
            </a:pPr>
            <a:r>
              <a:rPr lang="en-US" altLang="ko-KR">
                <a:solidFill>
                  <a:schemeClr val="bg1"/>
                </a:solidFill>
                <a:cs typeface="Calibri"/>
              </a:rPr>
              <a:t>[1.38, -3.23, 0.6, .. ]</a:t>
            </a:r>
          </a:p>
        </p:txBody>
      </p:sp>
    </p:spTree>
    <p:extLst>
      <p:ext uri="{BB962C8B-B14F-4D97-AF65-F5344CB8AC3E}">
        <p14:creationId xmlns:p14="http://schemas.microsoft.com/office/powerpoint/2010/main" val="32024338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67</a:t>
            </a:fld>
            <a:endParaRPr lang="en-US" altLang="ko-KR"/>
          </a:p>
        </p:txBody>
      </p:sp>
      <p:sp>
        <p:nvSpPr>
          <p:cNvPr id="64" name="object 2">
            <a:extLst>
              <a:ext uri="{FF2B5EF4-FFF2-40B4-BE49-F238E27FC236}">
                <a16:creationId xmlns:a16="http://schemas.microsoft.com/office/drawing/2014/main" id="{DC5C2405-6D27-43D5-83D5-34BD9CAB84D2}"/>
              </a:ext>
            </a:extLst>
          </p:cNvPr>
          <p:cNvSpPr txBox="1">
            <a:spLocks/>
          </p:cNvSpPr>
          <p:nvPr/>
        </p:nvSpPr>
        <p:spPr>
          <a:xfrm>
            <a:off x="381000" y="228600"/>
            <a:ext cx="48006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altLang="ko-KR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Time Series</a:t>
            </a:r>
            <a:r>
              <a:rPr lang="ko-KR" altLang="en-US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EHR &amp; RNN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3923B639-E47F-4DD5-978F-F3D0CA83F803}"/>
              </a:ext>
            </a:extLst>
          </p:cNvPr>
          <p:cNvSpPr txBox="1"/>
          <p:nvPr/>
        </p:nvSpPr>
        <p:spPr>
          <a:xfrm>
            <a:off x="5534604" y="1828800"/>
            <a:ext cx="276999" cy="1905000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vert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1800" spc="-7" baseline="-13888" dirty="0">
                <a:solidFill>
                  <a:schemeClr val="bg1"/>
                </a:solidFill>
                <a:latin typeface="Calibri"/>
                <a:cs typeface="Calibri"/>
              </a:rPr>
              <a:t>9</a:t>
            </a:r>
            <a:endParaRPr sz="1800" baseline="-13888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40B21195-A570-43BF-9EB9-0676A85A28CE}"/>
              </a:ext>
            </a:extLst>
          </p:cNvPr>
          <p:cNvSpPr txBox="1"/>
          <p:nvPr/>
        </p:nvSpPr>
        <p:spPr>
          <a:xfrm>
            <a:off x="6906204" y="1828800"/>
            <a:ext cx="276999" cy="1905000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vert" wrap="square" lIns="0" tIns="787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20"/>
              </a:spcBef>
            </a:pPr>
            <a:r>
              <a:rPr sz="2700" b="1" spc="7" baseline="9259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1200" spc="5" dirty="0">
                <a:solidFill>
                  <a:schemeClr val="bg1"/>
                </a:solidFill>
                <a:latin typeface="Calibri"/>
                <a:cs typeface="Calibri"/>
              </a:rPr>
              <a:t>10</a:t>
            </a:r>
            <a:endParaRPr sz="12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600B8060-0B60-400E-BCF0-24645873FF35}"/>
              </a:ext>
            </a:extLst>
          </p:cNvPr>
          <p:cNvSpPr txBox="1"/>
          <p:nvPr/>
        </p:nvSpPr>
        <p:spPr>
          <a:xfrm>
            <a:off x="2743200" y="1828800"/>
            <a:ext cx="276999" cy="1905000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vert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1800" spc="-7" baseline="-13888" dirty="0">
                <a:solidFill>
                  <a:schemeClr val="bg1"/>
                </a:solidFill>
                <a:latin typeface="Calibri"/>
                <a:cs typeface="Calibri"/>
              </a:rPr>
              <a:t>2</a:t>
            </a:r>
            <a:endParaRPr sz="1800" baseline="-13888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E83025B9-545A-47AB-8271-0E45CBDD2997}"/>
              </a:ext>
            </a:extLst>
          </p:cNvPr>
          <p:cNvSpPr txBox="1"/>
          <p:nvPr/>
        </p:nvSpPr>
        <p:spPr>
          <a:xfrm>
            <a:off x="2258199" y="4267200"/>
            <a:ext cx="1143000" cy="588623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lang="en-US" altLang="ko-KR" sz="1600" spc="-5" smtClean="0">
                <a:solidFill>
                  <a:schemeClr val="bg1"/>
                </a:solidFill>
                <a:cs typeface="Calibri"/>
              </a:rPr>
              <a:t>Drug A</a:t>
            </a: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lang="en-US" altLang="ko-KR" sz="1600" spc="-5" smtClean="0">
                <a:solidFill>
                  <a:schemeClr val="bg1"/>
                </a:solidFill>
                <a:cs typeface="Calibri"/>
              </a:rPr>
              <a:t>Injection</a:t>
            </a:r>
            <a:endParaRPr lang="en-US" altLang="ko-KR" sz="1600">
              <a:solidFill>
                <a:schemeClr val="bg1"/>
              </a:solidFill>
              <a:cs typeface="Calibri"/>
            </a:endParaRPr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1A9AD861-1242-4A0B-9A52-2348C4121916}"/>
              </a:ext>
            </a:extLst>
          </p:cNvPr>
          <p:cNvSpPr txBox="1"/>
          <p:nvPr/>
        </p:nvSpPr>
        <p:spPr>
          <a:xfrm>
            <a:off x="5125803" y="4267200"/>
            <a:ext cx="990600" cy="563616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algn="ctr">
              <a:spcBef>
                <a:spcPts val="320"/>
              </a:spcBef>
            </a:pPr>
            <a:r>
              <a:rPr lang="en-US" sz="1600" spc="-5">
                <a:solidFill>
                  <a:schemeClr val="bg1"/>
                </a:solidFill>
                <a:cs typeface="Calibri"/>
              </a:rPr>
              <a:t>Glucose </a:t>
            </a:r>
            <a:br>
              <a:rPr lang="en-US" sz="1600" spc="-5">
                <a:solidFill>
                  <a:schemeClr val="bg1"/>
                </a:solidFill>
                <a:cs typeface="Calibri"/>
              </a:rPr>
            </a:br>
            <a:r>
              <a:rPr lang="en-US" sz="1600" spc="-5">
                <a:solidFill>
                  <a:schemeClr val="bg1"/>
                </a:solidFill>
                <a:cs typeface="Calibri"/>
              </a:rPr>
              <a:t>Injection</a:t>
            </a:r>
            <a:endParaRPr sz="1600" spc="-5">
              <a:solidFill>
                <a:schemeClr val="bg1"/>
              </a:solidFill>
              <a:cs typeface="Calibri"/>
            </a:endParaRPr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EFE07863-C3A4-4E2B-9828-A866E0F35178}"/>
              </a:ext>
            </a:extLst>
          </p:cNvPr>
          <p:cNvSpPr txBox="1"/>
          <p:nvPr/>
        </p:nvSpPr>
        <p:spPr>
          <a:xfrm>
            <a:off x="6421203" y="4267200"/>
            <a:ext cx="1143000" cy="571951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algn="ctr">
              <a:spcBef>
                <a:spcPts val="320"/>
              </a:spcBef>
            </a:pPr>
            <a:r>
              <a:rPr lang="en-US" sz="1600" spc="-5">
                <a:solidFill>
                  <a:schemeClr val="bg1"/>
                </a:solidFill>
                <a:cs typeface="Calibri"/>
              </a:rPr>
              <a:t>Surgical </a:t>
            </a:r>
            <a:endParaRPr lang="en-US" sz="1600" spc="-5" smtClean="0">
              <a:solidFill>
                <a:schemeClr val="bg1"/>
              </a:solidFill>
              <a:cs typeface="Calibri"/>
            </a:endParaRPr>
          </a:p>
          <a:p>
            <a:pPr algn="ctr">
              <a:spcBef>
                <a:spcPts val="320"/>
              </a:spcBef>
            </a:pPr>
            <a:r>
              <a:rPr lang="en-US" sz="1600" spc="-5" smtClean="0">
                <a:solidFill>
                  <a:schemeClr val="bg1"/>
                </a:solidFill>
                <a:cs typeface="Calibri"/>
              </a:rPr>
              <a:t>Process A</a:t>
            </a:r>
            <a:endParaRPr sz="1600" spc="-5">
              <a:solidFill>
                <a:schemeClr val="bg1"/>
              </a:solidFill>
              <a:cs typeface="Calibri"/>
            </a:endParaRPr>
          </a:p>
        </p:txBody>
      </p:sp>
      <p:grpSp>
        <p:nvGrpSpPr>
          <p:cNvPr id="21" name="object 10">
            <a:extLst>
              <a:ext uri="{FF2B5EF4-FFF2-40B4-BE49-F238E27FC236}">
                <a16:creationId xmlns:a16="http://schemas.microsoft.com/office/drawing/2014/main" id="{7F3CB132-F9B8-4FE6-B98A-93BBEBF13BA7}"/>
              </a:ext>
            </a:extLst>
          </p:cNvPr>
          <p:cNvGrpSpPr/>
          <p:nvPr/>
        </p:nvGrpSpPr>
        <p:grpSpPr>
          <a:xfrm>
            <a:off x="5957653" y="2508250"/>
            <a:ext cx="698500" cy="546100"/>
            <a:chOff x="7330278" y="4037012"/>
            <a:chExt cx="698500" cy="546100"/>
          </a:xfrm>
          <a:solidFill>
            <a:schemeClr val="bg1"/>
          </a:solidFill>
        </p:grpSpPr>
        <p:sp>
          <p:nvSpPr>
            <p:cNvPr id="22" name="object 11">
              <a:extLst>
                <a:ext uri="{FF2B5EF4-FFF2-40B4-BE49-F238E27FC236}">
                  <a16:creationId xmlns:a16="http://schemas.microsoft.com/office/drawing/2014/main" id="{3F729FE4-8321-42DB-A497-76F2E8ADC27E}"/>
                </a:ext>
              </a:extLst>
            </p:cNvPr>
            <p:cNvSpPr/>
            <p:nvPr/>
          </p:nvSpPr>
          <p:spPr>
            <a:xfrm>
              <a:off x="7336628" y="4043362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419100" y="0"/>
                  </a:moveTo>
                  <a:lnTo>
                    <a:pt x="419100" y="133350"/>
                  </a:lnTo>
                  <a:lnTo>
                    <a:pt x="0" y="133350"/>
                  </a:lnTo>
                  <a:lnTo>
                    <a:pt x="0" y="400050"/>
                  </a:lnTo>
                  <a:lnTo>
                    <a:pt x="419100" y="400050"/>
                  </a:lnTo>
                  <a:lnTo>
                    <a:pt x="419100" y="533400"/>
                  </a:lnTo>
                  <a:lnTo>
                    <a:pt x="685800" y="266700"/>
                  </a:lnTo>
                  <a:lnTo>
                    <a:pt x="41910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3" name="object 12">
              <a:extLst>
                <a:ext uri="{FF2B5EF4-FFF2-40B4-BE49-F238E27FC236}">
                  <a16:creationId xmlns:a16="http://schemas.microsoft.com/office/drawing/2014/main" id="{4E094EDF-CEE6-4327-A2DD-1D54D9B576A0}"/>
                </a:ext>
              </a:extLst>
            </p:cNvPr>
            <p:cNvSpPr/>
            <p:nvPr/>
          </p:nvSpPr>
          <p:spPr>
            <a:xfrm>
              <a:off x="7336628" y="4043362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419100" y="533400"/>
                  </a:moveTo>
                  <a:lnTo>
                    <a:pt x="419100" y="400050"/>
                  </a:lnTo>
                  <a:lnTo>
                    <a:pt x="0" y="400050"/>
                  </a:lnTo>
                  <a:lnTo>
                    <a:pt x="0" y="133350"/>
                  </a:lnTo>
                  <a:lnTo>
                    <a:pt x="419100" y="133350"/>
                  </a:lnTo>
                  <a:lnTo>
                    <a:pt x="419100" y="0"/>
                  </a:lnTo>
                  <a:lnTo>
                    <a:pt x="685800" y="266700"/>
                  </a:lnTo>
                  <a:lnTo>
                    <a:pt x="419100" y="5334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object 13">
            <a:extLst>
              <a:ext uri="{FF2B5EF4-FFF2-40B4-BE49-F238E27FC236}">
                <a16:creationId xmlns:a16="http://schemas.microsoft.com/office/drawing/2014/main" id="{53BF9343-5DF6-43D8-9FCF-DF5E19BEDA1A}"/>
              </a:ext>
            </a:extLst>
          </p:cNvPr>
          <p:cNvGrpSpPr/>
          <p:nvPr/>
        </p:nvGrpSpPr>
        <p:grpSpPr>
          <a:xfrm>
            <a:off x="2556649" y="3803650"/>
            <a:ext cx="546100" cy="393700"/>
            <a:chOff x="3929274" y="5332412"/>
            <a:chExt cx="546100" cy="393700"/>
          </a:xfrm>
          <a:solidFill>
            <a:schemeClr val="bg1"/>
          </a:solidFill>
        </p:grpSpPr>
        <p:sp>
          <p:nvSpPr>
            <p:cNvPr id="25" name="object 14">
              <a:extLst>
                <a:ext uri="{FF2B5EF4-FFF2-40B4-BE49-F238E27FC236}">
                  <a16:creationId xmlns:a16="http://schemas.microsoft.com/office/drawing/2014/main" id="{26E7E66A-B2A0-4D3F-A8FC-83895E68C978}"/>
                </a:ext>
              </a:extLst>
            </p:cNvPr>
            <p:cNvSpPr/>
            <p:nvPr/>
          </p:nvSpPr>
          <p:spPr>
            <a:xfrm>
              <a:off x="3935624" y="5338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266700" y="0"/>
                  </a:moveTo>
                  <a:lnTo>
                    <a:pt x="0" y="190500"/>
                  </a:lnTo>
                  <a:lnTo>
                    <a:pt x="133350" y="190500"/>
                  </a:lnTo>
                  <a:lnTo>
                    <a:pt x="133350" y="381000"/>
                  </a:lnTo>
                  <a:lnTo>
                    <a:pt x="400050" y="381000"/>
                  </a:lnTo>
                  <a:lnTo>
                    <a:pt x="400050" y="190500"/>
                  </a:lnTo>
                  <a:lnTo>
                    <a:pt x="533400" y="190500"/>
                  </a:lnTo>
                  <a:lnTo>
                    <a:pt x="26670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6" name="object 15">
              <a:extLst>
                <a:ext uri="{FF2B5EF4-FFF2-40B4-BE49-F238E27FC236}">
                  <a16:creationId xmlns:a16="http://schemas.microsoft.com/office/drawing/2014/main" id="{963A86B0-8F21-4DC0-953A-E4DAEB03D31E}"/>
                </a:ext>
              </a:extLst>
            </p:cNvPr>
            <p:cNvSpPr/>
            <p:nvPr/>
          </p:nvSpPr>
          <p:spPr>
            <a:xfrm>
              <a:off x="3935624" y="5338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533400" y="190500"/>
                  </a:moveTo>
                  <a:lnTo>
                    <a:pt x="400050" y="190500"/>
                  </a:lnTo>
                  <a:lnTo>
                    <a:pt x="400050" y="381000"/>
                  </a:lnTo>
                  <a:lnTo>
                    <a:pt x="133350" y="381000"/>
                  </a:lnTo>
                  <a:lnTo>
                    <a:pt x="133350" y="190500"/>
                  </a:lnTo>
                  <a:lnTo>
                    <a:pt x="0" y="190500"/>
                  </a:lnTo>
                  <a:lnTo>
                    <a:pt x="266700" y="0"/>
                  </a:lnTo>
                  <a:lnTo>
                    <a:pt x="533400" y="1905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object 16">
            <a:extLst>
              <a:ext uri="{FF2B5EF4-FFF2-40B4-BE49-F238E27FC236}">
                <a16:creationId xmlns:a16="http://schemas.microsoft.com/office/drawing/2014/main" id="{C927842E-DB04-4A90-AEED-38DBA93C2E4A}"/>
              </a:ext>
            </a:extLst>
          </p:cNvPr>
          <p:cNvGrpSpPr/>
          <p:nvPr/>
        </p:nvGrpSpPr>
        <p:grpSpPr>
          <a:xfrm>
            <a:off x="5348053" y="3803650"/>
            <a:ext cx="546100" cy="393700"/>
            <a:chOff x="6720678" y="5332412"/>
            <a:chExt cx="546100" cy="393700"/>
          </a:xfrm>
          <a:solidFill>
            <a:schemeClr val="bg1"/>
          </a:solidFill>
        </p:grpSpPr>
        <p:sp>
          <p:nvSpPr>
            <p:cNvPr id="28" name="object 17">
              <a:extLst>
                <a:ext uri="{FF2B5EF4-FFF2-40B4-BE49-F238E27FC236}">
                  <a16:creationId xmlns:a16="http://schemas.microsoft.com/office/drawing/2014/main" id="{7757EBC3-FE0A-4A28-8E57-C014AB51168E}"/>
                </a:ext>
              </a:extLst>
            </p:cNvPr>
            <p:cNvSpPr/>
            <p:nvPr/>
          </p:nvSpPr>
          <p:spPr>
            <a:xfrm>
              <a:off x="6727028" y="5338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266700" y="0"/>
                  </a:moveTo>
                  <a:lnTo>
                    <a:pt x="0" y="190500"/>
                  </a:lnTo>
                  <a:lnTo>
                    <a:pt x="133350" y="190500"/>
                  </a:lnTo>
                  <a:lnTo>
                    <a:pt x="133350" y="381000"/>
                  </a:lnTo>
                  <a:lnTo>
                    <a:pt x="400050" y="381000"/>
                  </a:lnTo>
                  <a:lnTo>
                    <a:pt x="400050" y="190500"/>
                  </a:lnTo>
                  <a:lnTo>
                    <a:pt x="533400" y="190500"/>
                  </a:lnTo>
                  <a:lnTo>
                    <a:pt x="26670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9" name="object 18">
              <a:extLst>
                <a:ext uri="{FF2B5EF4-FFF2-40B4-BE49-F238E27FC236}">
                  <a16:creationId xmlns:a16="http://schemas.microsoft.com/office/drawing/2014/main" id="{E17582FC-6B9A-4C5F-A50E-4386BCCA1CE1}"/>
                </a:ext>
              </a:extLst>
            </p:cNvPr>
            <p:cNvSpPr/>
            <p:nvPr/>
          </p:nvSpPr>
          <p:spPr>
            <a:xfrm>
              <a:off x="6727028" y="5338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533400" y="190500"/>
                  </a:moveTo>
                  <a:lnTo>
                    <a:pt x="400050" y="190500"/>
                  </a:lnTo>
                  <a:lnTo>
                    <a:pt x="400050" y="381000"/>
                  </a:lnTo>
                  <a:lnTo>
                    <a:pt x="133350" y="381000"/>
                  </a:lnTo>
                  <a:lnTo>
                    <a:pt x="133350" y="190500"/>
                  </a:lnTo>
                  <a:lnTo>
                    <a:pt x="0" y="190500"/>
                  </a:lnTo>
                  <a:lnTo>
                    <a:pt x="266700" y="0"/>
                  </a:lnTo>
                  <a:lnTo>
                    <a:pt x="533400" y="1905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object 19">
            <a:extLst>
              <a:ext uri="{FF2B5EF4-FFF2-40B4-BE49-F238E27FC236}">
                <a16:creationId xmlns:a16="http://schemas.microsoft.com/office/drawing/2014/main" id="{CD3E5620-DC12-4DE1-AEE5-31AC2A17D3D3}"/>
              </a:ext>
            </a:extLst>
          </p:cNvPr>
          <p:cNvGrpSpPr/>
          <p:nvPr/>
        </p:nvGrpSpPr>
        <p:grpSpPr>
          <a:xfrm>
            <a:off x="6737759" y="3803650"/>
            <a:ext cx="546100" cy="393700"/>
            <a:chOff x="8110384" y="5332412"/>
            <a:chExt cx="546100" cy="393700"/>
          </a:xfrm>
          <a:solidFill>
            <a:schemeClr val="bg1"/>
          </a:solidFill>
        </p:grpSpPr>
        <p:sp>
          <p:nvSpPr>
            <p:cNvPr id="31" name="object 20">
              <a:extLst>
                <a:ext uri="{FF2B5EF4-FFF2-40B4-BE49-F238E27FC236}">
                  <a16:creationId xmlns:a16="http://schemas.microsoft.com/office/drawing/2014/main" id="{41608DAA-02E6-470E-AC12-52D299AE628C}"/>
                </a:ext>
              </a:extLst>
            </p:cNvPr>
            <p:cNvSpPr/>
            <p:nvPr/>
          </p:nvSpPr>
          <p:spPr>
            <a:xfrm>
              <a:off x="8116734" y="5338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266700" y="0"/>
                  </a:moveTo>
                  <a:lnTo>
                    <a:pt x="0" y="190500"/>
                  </a:lnTo>
                  <a:lnTo>
                    <a:pt x="133350" y="190500"/>
                  </a:lnTo>
                  <a:lnTo>
                    <a:pt x="133350" y="381000"/>
                  </a:lnTo>
                  <a:lnTo>
                    <a:pt x="400050" y="381000"/>
                  </a:lnTo>
                  <a:lnTo>
                    <a:pt x="400050" y="190500"/>
                  </a:lnTo>
                  <a:lnTo>
                    <a:pt x="533400" y="190500"/>
                  </a:lnTo>
                  <a:lnTo>
                    <a:pt x="26670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2" name="object 21">
              <a:extLst>
                <a:ext uri="{FF2B5EF4-FFF2-40B4-BE49-F238E27FC236}">
                  <a16:creationId xmlns:a16="http://schemas.microsoft.com/office/drawing/2014/main" id="{ABBE9AA1-8856-44F4-9B8D-6E821062DA3D}"/>
                </a:ext>
              </a:extLst>
            </p:cNvPr>
            <p:cNvSpPr/>
            <p:nvPr/>
          </p:nvSpPr>
          <p:spPr>
            <a:xfrm>
              <a:off x="8116734" y="5338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533400" y="190500"/>
                  </a:moveTo>
                  <a:lnTo>
                    <a:pt x="400050" y="190500"/>
                  </a:lnTo>
                  <a:lnTo>
                    <a:pt x="400050" y="381000"/>
                  </a:lnTo>
                  <a:lnTo>
                    <a:pt x="133350" y="381000"/>
                  </a:lnTo>
                  <a:lnTo>
                    <a:pt x="133350" y="190500"/>
                  </a:lnTo>
                  <a:lnTo>
                    <a:pt x="0" y="190500"/>
                  </a:lnTo>
                  <a:lnTo>
                    <a:pt x="266700" y="0"/>
                  </a:lnTo>
                  <a:lnTo>
                    <a:pt x="533400" y="1905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33" name="object 22">
            <a:extLst>
              <a:ext uri="{FF2B5EF4-FFF2-40B4-BE49-F238E27FC236}">
                <a16:creationId xmlns:a16="http://schemas.microsoft.com/office/drawing/2014/main" id="{D5EA8CD1-1D3C-4553-9C61-4312212A8DA9}"/>
              </a:ext>
            </a:extLst>
          </p:cNvPr>
          <p:cNvSpPr txBox="1"/>
          <p:nvPr/>
        </p:nvSpPr>
        <p:spPr>
          <a:xfrm>
            <a:off x="1358743" y="1828800"/>
            <a:ext cx="276999" cy="1905000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vert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1800" spc="-7" baseline="-13888" dirty="0">
                <a:solidFill>
                  <a:schemeClr val="bg1"/>
                </a:solidFill>
                <a:latin typeface="Calibri"/>
                <a:cs typeface="Calibri"/>
              </a:rPr>
              <a:t>1</a:t>
            </a:r>
            <a:endParaRPr sz="1800" baseline="-13888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4" name="object 23">
            <a:extLst>
              <a:ext uri="{FF2B5EF4-FFF2-40B4-BE49-F238E27FC236}">
                <a16:creationId xmlns:a16="http://schemas.microsoft.com/office/drawing/2014/main" id="{BA2580DA-AFF0-4AC7-B473-5C117ED92B3D}"/>
              </a:ext>
            </a:extLst>
          </p:cNvPr>
          <p:cNvSpPr txBox="1"/>
          <p:nvPr/>
        </p:nvSpPr>
        <p:spPr>
          <a:xfrm>
            <a:off x="873742" y="4267200"/>
            <a:ext cx="1143000" cy="948978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lang="en-US" spc="-5" smtClean="0">
                <a:solidFill>
                  <a:schemeClr val="bg1"/>
                </a:solidFill>
                <a:latin typeface="Calibri"/>
                <a:cs typeface="Calibri"/>
              </a:rPr>
              <a:t>Blood </a:t>
            </a: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lang="en-US" spc="-5" smtClean="0">
                <a:solidFill>
                  <a:schemeClr val="bg1"/>
                </a:solidFill>
                <a:latin typeface="Calibri"/>
                <a:cs typeface="Calibri"/>
              </a:rPr>
              <a:t>Pressure</a:t>
            </a: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lang="en-US" sz="1800" spc="-5" smtClean="0">
                <a:solidFill>
                  <a:schemeClr val="bg1"/>
                </a:solidFill>
                <a:latin typeface="Calibri"/>
                <a:cs typeface="Calibri"/>
              </a:rPr>
              <a:t>measure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</p:txBody>
      </p:sp>
      <p:grpSp>
        <p:nvGrpSpPr>
          <p:cNvPr id="35" name="object 24">
            <a:extLst>
              <a:ext uri="{FF2B5EF4-FFF2-40B4-BE49-F238E27FC236}">
                <a16:creationId xmlns:a16="http://schemas.microsoft.com/office/drawing/2014/main" id="{F27F81FD-60C1-47E7-9458-7491730584E1}"/>
              </a:ext>
            </a:extLst>
          </p:cNvPr>
          <p:cNvGrpSpPr/>
          <p:nvPr/>
        </p:nvGrpSpPr>
        <p:grpSpPr>
          <a:xfrm>
            <a:off x="1172192" y="3803650"/>
            <a:ext cx="546100" cy="393700"/>
            <a:chOff x="2544817" y="5332412"/>
            <a:chExt cx="546100" cy="393700"/>
          </a:xfrm>
          <a:solidFill>
            <a:schemeClr val="bg1"/>
          </a:solidFill>
        </p:grpSpPr>
        <p:sp>
          <p:nvSpPr>
            <p:cNvPr id="36" name="object 25">
              <a:extLst>
                <a:ext uri="{FF2B5EF4-FFF2-40B4-BE49-F238E27FC236}">
                  <a16:creationId xmlns:a16="http://schemas.microsoft.com/office/drawing/2014/main" id="{9D68D1EA-A414-43EB-8C35-1EB97BD09F7C}"/>
                </a:ext>
              </a:extLst>
            </p:cNvPr>
            <p:cNvSpPr/>
            <p:nvPr/>
          </p:nvSpPr>
          <p:spPr>
            <a:xfrm>
              <a:off x="2551167" y="5338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266700" y="0"/>
                  </a:moveTo>
                  <a:lnTo>
                    <a:pt x="0" y="190500"/>
                  </a:lnTo>
                  <a:lnTo>
                    <a:pt x="133350" y="190500"/>
                  </a:lnTo>
                  <a:lnTo>
                    <a:pt x="133350" y="381000"/>
                  </a:lnTo>
                  <a:lnTo>
                    <a:pt x="400050" y="381000"/>
                  </a:lnTo>
                  <a:lnTo>
                    <a:pt x="400050" y="190500"/>
                  </a:lnTo>
                  <a:lnTo>
                    <a:pt x="533400" y="190500"/>
                  </a:lnTo>
                  <a:lnTo>
                    <a:pt x="26670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7" name="object 26">
              <a:extLst>
                <a:ext uri="{FF2B5EF4-FFF2-40B4-BE49-F238E27FC236}">
                  <a16:creationId xmlns:a16="http://schemas.microsoft.com/office/drawing/2014/main" id="{CF6A83AD-260C-4051-A205-98EA1E5FC41D}"/>
                </a:ext>
              </a:extLst>
            </p:cNvPr>
            <p:cNvSpPr/>
            <p:nvPr/>
          </p:nvSpPr>
          <p:spPr>
            <a:xfrm>
              <a:off x="2551167" y="5338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533400" y="190500"/>
                  </a:moveTo>
                  <a:lnTo>
                    <a:pt x="400050" y="190500"/>
                  </a:lnTo>
                  <a:lnTo>
                    <a:pt x="400050" y="381000"/>
                  </a:lnTo>
                  <a:lnTo>
                    <a:pt x="133350" y="381000"/>
                  </a:lnTo>
                  <a:lnTo>
                    <a:pt x="133350" y="190500"/>
                  </a:lnTo>
                  <a:lnTo>
                    <a:pt x="0" y="190500"/>
                  </a:lnTo>
                  <a:lnTo>
                    <a:pt x="266700" y="0"/>
                  </a:lnTo>
                  <a:lnTo>
                    <a:pt x="533400" y="1905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object 30">
            <a:extLst>
              <a:ext uri="{FF2B5EF4-FFF2-40B4-BE49-F238E27FC236}">
                <a16:creationId xmlns:a16="http://schemas.microsoft.com/office/drawing/2014/main" id="{2659DF95-A9CD-4065-921A-BE45349E1EE2}"/>
              </a:ext>
            </a:extLst>
          </p:cNvPr>
          <p:cNvGrpSpPr/>
          <p:nvPr/>
        </p:nvGrpSpPr>
        <p:grpSpPr>
          <a:xfrm>
            <a:off x="1788220" y="2508250"/>
            <a:ext cx="698500" cy="546100"/>
            <a:chOff x="3160845" y="4037012"/>
            <a:chExt cx="698500" cy="546100"/>
          </a:xfrm>
          <a:solidFill>
            <a:schemeClr val="bg1"/>
          </a:solidFill>
        </p:grpSpPr>
        <p:sp>
          <p:nvSpPr>
            <p:cNvPr id="39" name="object 31">
              <a:extLst>
                <a:ext uri="{FF2B5EF4-FFF2-40B4-BE49-F238E27FC236}">
                  <a16:creationId xmlns:a16="http://schemas.microsoft.com/office/drawing/2014/main" id="{587FC032-44F8-4ED3-9385-2F2B3EAA02C5}"/>
                </a:ext>
              </a:extLst>
            </p:cNvPr>
            <p:cNvSpPr/>
            <p:nvPr/>
          </p:nvSpPr>
          <p:spPr>
            <a:xfrm>
              <a:off x="3167195" y="4043362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419099" y="0"/>
                  </a:moveTo>
                  <a:lnTo>
                    <a:pt x="419099" y="133350"/>
                  </a:lnTo>
                  <a:lnTo>
                    <a:pt x="0" y="133350"/>
                  </a:lnTo>
                  <a:lnTo>
                    <a:pt x="0" y="400050"/>
                  </a:lnTo>
                  <a:lnTo>
                    <a:pt x="419099" y="400050"/>
                  </a:lnTo>
                  <a:lnTo>
                    <a:pt x="419099" y="533400"/>
                  </a:lnTo>
                  <a:lnTo>
                    <a:pt x="685799" y="266700"/>
                  </a:lnTo>
                  <a:lnTo>
                    <a:pt x="419099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0" name="object 32">
              <a:extLst>
                <a:ext uri="{FF2B5EF4-FFF2-40B4-BE49-F238E27FC236}">
                  <a16:creationId xmlns:a16="http://schemas.microsoft.com/office/drawing/2014/main" id="{63BF6039-A32F-4D7B-A033-A09A3D01635F}"/>
                </a:ext>
              </a:extLst>
            </p:cNvPr>
            <p:cNvSpPr/>
            <p:nvPr/>
          </p:nvSpPr>
          <p:spPr>
            <a:xfrm>
              <a:off x="3167195" y="4043362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419100" y="533400"/>
                  </a:moveTo>
                  <a:lnTo>
                    <a:pt x="419100" y="400050"/>
                  </a:lnTo>
                  <a:lnTo>
                    <a:pt x="0" y="400050"/>
                  </a:lnTo>
                  <a:lnTo>
                    <a:pt x="0" y="133350"/>
                  </a:lnTo>
                  <a:lnTo>
                    <a:pt x="419100" y="133350"/>
                  </a:lnTo>
                  <a:lnTo>
                    <a:pt x="419100" y="0"/>
                  </a:lnTo>
                  <a:lnTo>
                    <a:pt x="685800" y="266700"/>
                  </a:lnTo>
                  <a:lnTo>
                    <a:pt x="419100" y="5334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object 33">
            <a:extLst>
              <a:ext uri="{FF2B5EF4-FFF2-40B4-BE49-F238E27FC236}">
                <a16:creationId xmlns:a16="http://schemas.microsoft.com/office/drawing/2014/main" id="{1594FBD6-48F5-4BEF-B6D9-8E16D0EB9658}"/>
              </a:ext>
            </a:extLst>
          </p:cNvPr>
          <p:cNvGrpSpPr/>
          <p:nvPr/>
        </p:nvGrpSpPr>
        <p:grpSpPr>
          <a:xfrm>
            <a:off x="3166249" y="2508250"/>
            <a:ext cx="469900" cy="546100"/>
            <a:chOff x="4538874" y="4037012"/>
            <a:chExt cx="469900" cy="546100"/>
          </a:xfrm>
          <a:solidFill>
            <a:schemeClr val="bg1"/>
          </a:solidFill>
        </p:grpSpPr>
        <p:sp>
          <p:nvSpPr>
            <p:cNvPr id="42" name="object 34">
              <a:extLst>
                <a:ext uri="{FF2B5EF4-FFF2-40B4-BE49-F238E27FC236}">
                  <a16:creationId xmlns:a16="http://schemas.microsoft.com/office/drawing/2014/main" id="{9BAC5EDF-A574-448D-A60A-1348082A14D1}"/>
                </a:ext>
              </a:extLst>
            </p:cNvPr>
            <p:cNvSpPr/>
            <p:nvPr/>
          </p:nvSpPr>
          <p:spPr>
            <a:xfrm>
              <a:off x="4545224" y="4043362"/>
              <a:ext cx="457200" cy="533400"/>
            </a:xfrm>
            <a:custGeom>
              <a:avLst/>
              <a:gdLst/>
              <a:ahLst/>
              <a:cxnLst/>
              <a:rect l="l" t="t" r="r" b="b"/>
              <a:pathLst>
                <a:path w="457200" h="533400">
                  <a:moveTo>
                    <a:pt x="228601" y="0"/>
                  </a:moveTo>
                  <a:lnTo>
                    <a:pt x="228601" y="133350"/>
                  </a:lnTo>
                  <a:lnTo>
                    <a:pt x="0" y="133350"/>
                  </a:lnTo>
                  <a:lnTo>
                    <a:pt x="0" y="400050"/>
                  </a:lnTo>
                  <a:lnTo>
                    <a:pt x="228601" y="400050"/>
                  </a:lnTo>
                  <a:lnTo>
                    <a:pt x="228601" y="533400"/>
                  </a:lnTo>
                  <a:lnTo>
                    <a:pt x="457200" y="266700"/>
                  </a:lnTo>
                  <a:lnTo>
                    <a:pt x="228601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3" name="object 35">
              <a:extLst>
                <a:ext uri="{FF2B5EF4-FFF2-40B4-BE49-F238E27FC236}">
                  <a16:creationId xmlns:a16="http://schemas.microsoft.com/office/drawing/2014/main" id="{17510C67-A067-4BC7-BE7A-C47F3123312D}"/>
                </a:ext>
              </a:extLst>
            </p:cNvPr>
            <p:cNvSpPr/>
            <p:nvPr/>
          </p:nvSpPr>
          <p:spPr>
            <a:xfrm>
              <a:off x="4545224" y="4043362"/>
              <a:ext cx="457200" cy="533400"/>
            </a:xfrm>
            <a:custGeom>
              <a:avLst/>
              <a:gdLst/>
              <a:ahLst/>
              <a:cxnLst/>
              <a:rect l="l" t="t" r="r" b="b"/>
              <a:pathLst>
                <a:path w="457200" h="533400">
                  <a:moveTo>
                    <a:pt x="228600" y="533400"/>
                  </a:moveTo>
                  <a:lnTo>
                    <a:pt x="228600" y="400050"/>
                  </a:lnTo>
                  <a:lnTo>
                    <a:pt x="0" y="400050"/>
                  </a:lnTo>
                  <a:lnTo>
                    <a:pt x="0" y="133350"/>
                  </a:lnTo>
                  <a:lnTo>
                    <a:pt x="228600" y="133350"/>
                  </a:lnTo>
                  <a:lnTo>
                    <a:pt x="228600" y="0"/>
                  </a:lnTo>
                  <a:lnTo>
                    <a:pt x="457200" y="266700"/>
                  </a:lnTo>
                  <a:lnTo>
                    <a:pt x="228600" y="5334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object 36">
            <a:extLst>
              <a:ext uri="{FF2B5EF4-FFF2-40B4-BE49-F238E27FC236}">
                <a16:creationId xmlns:a16="http://schemas.microsoft.com/office/drawing/2014/main" id="{FC0D86D9-38F2-479C-B9BE-90793138F646}"/>
              </a:ext>
            </a:extLst>
          </p:cNvPr>
          <p:cNvGrpSpPr/>
          <p:nvPr/>
        </p:nvGrpSpPr>
        <p:grpSpPr>
          <a:xfrm>
            <a:off x="4888002" y="2505989"/>
            <a:ext cx="469900" cy="546100"/>
            <a:chOff x="6260627" y="4034751"/>
            <a:chExt cx="469900" cy="546100"/>
          </a:xfrm>
          <a:solidFill>
            <a:schemeClr val="bg1"/>
          </a:solidFill>
        </p:grpSpPr>
        <p:sp>
          <p:nvSpPr>
            <p:cNvPr id="45" name="object 37">
              <a:extLst>
                <a:ext uri="{FF2B5EF4-FFF2-40B4-BE49-F238E27FC236}">
                  <a16:creationId xmlns:a16="http://schemas.microsoft.com/office/drawing/2014/main" id="{52A95260-4F65-465A-B6E4-3C8C749C8E3C}"/>
                </a:ext>
              </a:extLst>
            </p:cNvPr>
            <p:cNvSpPr/>
            <p:nvPr/>
          </p:nvSpPr>
          <p:spPr>
            <a:xfrm>
              <a:off x="6266977" y="4041101"/>
              <a:ext cx="457200" cy="533400"/>
            </a:xfrm>
            <a:custGeom>
              <a:avLst/>
              <a:gdLst/>
              <a:ahLst/>
              <a:cxnLst/>
              <a:rect l="l" t="t" r="r" b="b"/>
              <a:pathLst>
                <a:path w="457200" h="533400">
                  <a:moveTo>
                    <a:pt x="228601" y="0"/>
                  </a:moveTo>
                  <a:lnTo>
                    <a:pt x="228601" y="133350"/>
                  </a:lnTo>
                  <a:lnTo>
                    <a:pt x="0" y="133350"/>
                  </a:lnTo>
                  <a:lnTo>
                    <a:pt x="0" y="400050"/>
                  </a:lnTo>
                  <a:lnTo>
                    <a:pt x="228601" y="400050"/>
                  </a:lnTo>
                  <a:lnTo>
                    <a:pt x="228601" y="533400"/>
                  </a:lnTo>
                  <a:lnTo>
                    <a:pt x="457200" y="266700"/>
                  </a:lnTo>
                  <a:lnTo>
                    <a:pt x="228601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6" name="object 38">
              <a:extLst>
                <a:ext uri="{FF2B5EF4-FFF2-40B4-BE49-F238E27FC236}">
                  <a16:creationId xmlns:a16="http://schemas.microsoft.com/office/drawing/2014/main" id="{E4FDE0FD-9F46-4B24-A751-60502BDD3BAE}"/>
                </a:ext>
              </a:extLst>
            </p:cNvPr>
            <p:cNvSpPr/>
            <p:nvPr/>
          </p:nvSpPr>
          <p:spPr>
            <a:xfrm>
              <a:off x="6266977" y="4041101"/>
              <a:ext cx="457200" cy="533400"/>
            </a:xfrm>
            <a:custGeom>
              <a:avLst/>
              <a:gdLst/>
              <a:ahLst/>
              <a:cxnLst/>
              <a:rect l="l" t="t" r="r" b="b"/>
              <a:pathLst>
                <a:path w="457200" h="533400">
                  <a:moveTo>
                    <a:pt x="228600" y="533400"/>
                  </a:moveTo>
                  <a:lnTo>
                    <a:pt x="228600" y="400050"/>
                  </a:lnTo>
                  <a:lnTo>
                    <a:pt x="0" y="400050"/>
                  </a:lnTo>
                  <a:lnTo>
                    <a:pt x="0" y="133350"/>
                  </a:lnTo>
                  <a:lnTo>
                    <a:pt x="228600" y="133350"/>
                  </a:lnTo>
                  <a:lnTo>
                    <a:pt x="228600" y="0"/>
                  </a:lnTo>
                  <a:lnTo>
                    <a:pt x="457200" y="266700"/>
                  </a:lnTo>
                  <a:lnTo>
                    <a:pt x="228600" y="5334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3736026" y="2270601"/>
            <a:ext cx="10668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bg1"/>
                </a:solidFill>
              </a:rPr>
              <a:t>. . .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041633" y="1905000"/>
            <a:ext cx="2040495" cy="2330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905"/>
              </a:lnSpc>
              <a:spcBef>
                <a:spcPts val="320"/>
              </a:spcBef>
              <a:tabLst>
                <a:tab pos="2167890" algn="l"/>
              </a:tabLst>
            </a:pPr>
            <a:r>
              <a:rPr lang="en-US" altLang="ko-KR" sz="1600" spc="-5">
                <a:solidFill>
                  <a:schemeClr val="bg1"/>
                </a:solidFill>
                <a:cs typeface="Calibri"/>
              </a:rPr>
              <a:t>Patient representation</a:t>
            </a:r>
          </a:p>
        </p:txBody>
      </p:sp>
      <p:sp>
        <p:nvSpPr>
          <p:cNvPr id="50" name="object 5">
            <a:extLst>
              <a:ext uri="{FF2B5EF4-FFF2-40B4-BE49-F238E27FC236}">
                <a16:creationId xmlns:a16="http://schemas.microsoft.com/office/drawing/2014/main" id="{4EA113B2-5E05-4C70-A297-28A98FCCA877}"/>
              </a:ext>
            </a:extLst>
          </p:cNvPr>
          <p:cNvSpPr txBox="1"/>
          <p:nvPr/>
        </p:nvSpPr>
        <p:spPr>
          <a:xfrm>
            <a:off x="8357031" y="2645251"/>
            <a:ext cx="1409700" cy="317395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chemeClr val="bg1"/>
                </a:solidFill>
                <a:latin typeface="Calibri"/>
                <a:cs typeface="Calibri"/>
              </a:rPr>
              <a:t>Output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</p:txBody>
      </p:sp>
      <p:grpSp>
        <p:nvGrpSpPr>
          <p:cNvPr id="51" name="object 6">
            <a:extLst>
              <a:ext uri="{FF2B5EF4-FFF2-40B4-BE49-F238E27FC236}">
                <a16:creationId xmlns:a16="http://schemas.microsoft.com/office/drawing/2014/main" id="{12F79B5B-4AB9-41C1-A4BF-7147CC72874F}"/>
              </a:ext>
            </a:extLst>
          </p:cNvPr>
          <p:cNvGrpSpPr/>
          <p:nvPr/>
        </p:nvGrpSpPr>
        <p:grpSpPr>
          <a:xfrm>
            <a:off x="7533910" y="2562701"/>
            <a:ext cx="698500" cy="546100"/>
            <a:chOff x="8680450" y="4034750"/>
            <a:chExt cx="698500" cy="546100"/>
          </a:xfrm>
          <a:solidFill>
            <a:schemeClr val="bg1"/>
          </a:solidFill>
        </p:grpSpPr>
        <p:sp>
          <p:nvSpPr>
            <p:cNvPr id="52" name="object 7">
              <a:extLst>
                <a:ext uri="{FF2B5EF4-FFF2-40B4-BE49-F238E27FC236}">
                  <a16:creationId xmlns:a16="http://schemas.microsoft.com/office/drawing/2014/main" id="{834E4E2F-F06B-4B25-A440-85051D1B6068}"/>
                </a:ext>
              </a:extLst>
            </p:cNvPr>
            <p:cNvSpPr/>
            <p:nvPr/>
          </p:nvSpPr>
          <p:spPr>
            <a:xfrm>
              <a:off x="8686800" y="40411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419100" y="0"/>
                  </a:moveTo>
                  <a:lnTo>
                    <a:pt x="419100" y="133349"/>
                  </a:lnTo>
                  <a:lnTo>
                    <a:pt x="0" y="133349"/>
                  </a:lnTo>
                  <a:lnTo>
                    <a:pt x="0" y="400049"/>
                  </a:lnTo>
                  <a:lnTo>
                    <a:pt x="419100" y="400049"/>
                  </a:lnTo>
                  <a:lnTo>
                    <a:pt x="419100" y="533399"/>
                  </a:lnTo>
                  <a:lnTo>
                    <a:pt x="685800" y="266699"/>
                  </a:lnTo>
                  <a:lnTo>
                    <a:pt x="41910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3" name="object 8">
              <a:extLst>
                <a:ext uri="{FF2B5EF4-FFF2-40B4-BE49-F238E27FC236}">
                  <a16:creationId xmlns:a16="http://schemas.microsoft.com/office/drawing/2014/main" id="{0E55BCC7-E12D-4C80-8DC2-0E8C72240372}"/>
                </a:ext>
              </a:extLst>
            </p:cNvPr>
            <p:cNvSpPr/>
            <p:nvPr/>
          </p:nvSpPr>
          <p:spPr>
            <a:xfrm>
              <a:off x="8686800" y="40411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419100" y="533400"/>
                  </a:moveTo>
                  <a:lnTo>
                    <a:pt x="419100" y="400050"/>
                  </a:lnTo>
                  <a:lnTo>
                    <a:pt x="0" y="400050"/>
                  </a:lnTo>
                  <a:lnTo>
                    <a:pt x="0" y="133350"/>
                  </a:lnTo>
                  <a:lnTo>
                    <a:pt x="419100" y="133350"/>
                  </a:lnTo>
                  <a:lnTo>
                    <a:pt x="419100" y="0"/>
                  </a:lnTo>
                  <a:lnTo>
                    <a:pt x="685800" y="266700"/>
                  </a:lnTo>
                  <a:lnTo>
                    <a:pt x="419100" y="5334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cxnSp>
        <p:nvCxnSpPr>
          <p:cNvPr id="47" name="직선 화살표 연결선 46"/>
          <p:cNvCxnSpPr/>
          <p:nvPr/>
        </p:nvCxnSpPr>
        <p:spPr>
          <a:xfrm>
            <a:off x="9067800" y="3200400"/>
            <a:ext cx="0" cy="12192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8448285" y="4782178"/>
            <a:ext cx="1227195" cy="2330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905"/>
              </a:lnSpc>
              <a:spcBef>
                <a:spcPts val="320"/>
              </a:spcBef>
              <a:tabLst>
                <a:tab pos="2167890" algn="l"/>
              </a:tabLst>
            </a:pPr>
            <a:r>
              <a:rPr lang="en-US" altLang="ko-KR" sz="1600" spc="-5" smtClean="0">
                <a:solidFill>
                  <a:schemeClr val="bg1"/>
                </a:solidFill>
                <a:cs typeface="Calibri"/>
              </a:rPr>
              <a:t>Readmission</a:t>
            </a:r>
            <a:endParaRPr lang="en-US" altLang="ko-KR" sz="1600" spc="-5">
              <a:solidFill>
                <a:schemeClr val="bg1"/>
              </a:solidFill>
              <a:cs typeface="Calibri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584958" y="5144756"/>
            <a:ext cx="953851" cy="2330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905"/>
              </a:lnSpc>
              <a:spcBef>
                <a:spcPts val="320"/>
              </a:spcBef>
              <a:tabLst>
                <a:tab pos="2167890" algn="l"/>
              </a:tabLst>
            </a:pPr>
            <a:r>
              <a:rPr lang="en-US" altLang="ko-KR" sz="1600" spc="-5" smtClean="0">
                <a:solidFill>
                  <a:schemeClr val="bg1"/>
                </a:solidFill>
                <a:cs typeface="Calibri"/>
              </a:rPr>
              <a:t>Mortality</a:t>
            </a:r>
            <a:endParaRPr lang="en-US" altLang="ko-KR" sz="1600" spc="-5">
              <a:solidFill>
                <a:schemeClr val="bg1"/>
              </a:solidFill>
              <a:cs typeface="Calibri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393180" y="5495980"/>
            <a:ext cx="1337417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905"/>
              </a:lnSpc>
              <a:spcBef>
                <a:spcPts val="320"/>
              </a:spcBef>
              <a:tabLst>
                <a:tab pos="2167890" algn="l"/>
              </a:tabLst>
            </a:pPr>
            <a:r>
              <a:rPr lang="en-US" altLang="ko-KR" sz="1600" spc="-5" smtClean="0">
                <a:solidFill>
                  <a:schemeClr val="bg1"/>
                </a:solidFill>
                <a:cs typeface="Calibri"/>
              </a:rPr>
              <a:t>Length of stay</a:t>
            </a:r>
            <a:endParaRPr lang="en-US" altLang="ko-KR" sz="1600" spc="-5">
              <a:solidFill>
                <a:schemeClr val="bg1"/>
              </a:solidFill>
              <a:cs typeface="Calibri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577303" y="5850309"/>
            <a:ext cx="969176" cy="2330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905"/>
              </a:lnSpc>
              <a:spcBef>
                <a:spcPts val="320"/>
              </a:spcBef>
              <a:tabLst>
                <a:tab pos="2167890" algn="l"/>
              </a:tabLst>
            </a:pPr>
            <a:r>
              <a:rPr lang="en-US" altLang="ko-KR" sz="1600" spc="-5" smtClean="0">
                <a:solidFill>
                  <a:schemeClr val="bg1"/>
                </a:solidFill>
                <a:cs typeface="Calibri"/>
              </a:rPr>
              <a:t>Diagnosis</a:t>
            </a:r>
            <a:endParaRPr lang="en-US" altLang="ko-KR" sz="1600" spc="-5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18979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68</a:t>
            </a:fld>
            <a:endParaRPr lang="en-US" altLang="ko-KR"/>
          </a:p>
        </p:txBody>
      </p:sp>
      <p:sp>
        <p:nvSpPr>
          <p:cNvPr id="64" name="object 2">
            <a:extLst>
              <a:ext uri="{FF2B5EF4-FFF2-40B4-BE49-F238E27FC236}">
                <a16:creationId xmlns:a16="http://schemas.microsoft.com/office/drawing/2014/main" id="{DC5C2405-6D27-43D5-83D5-34BD9CAB84D2}"/>
              </a:ext>
            </a:extLst>
          </p:cNvPr>
          <p:cNvSpPr txBox="1">
            <a:spLocks/>
          </p:cNvSpPr>
          <p:nvPr/>
        </p:nvSpPr>
        <p:spPr>
          <a:xfrm>
            <a:off x="381000" y="228600"/>
            <a:ext cx="48006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altLang="ko-KR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Time Series</a:t>
            </a:r>
            <a:r>
              <a:rPr lang="ko-KR" altLang="en-US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EHR &amp; RNN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3923B639-E47F-4DD5-978F-F3D0CA83F803}"/>
              </a:ext>
            </a:extLst>
          </p:cNvPr>
          <p:cNvSpPr txBox="1"/>
          <p:nvPr/>
        </p:nvSpPr>
        <p:spPr>
          <a:xfrm>
            <a:off x="5534604" y="1828800"/>
            <a:ext cx="276999" cy="1905000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vert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1800" spc="-7" baseline="-13888" dirty="0">
                <a:solidFill>
                  <a:schemeClr val="bg1"/>
                </a:solidFill>
                <a:latin typeface="Calibri"/>
                <a:cs typeface="Calibri"/>
              </a:rPr>
              <a:t>9</a:t>
            </a:r>
            <a:endParaRPr sz="1800" baseline="-13888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40B21195-A570-43BF-9EB9-0676A85A28CE}"/>
              </a:ext>
            </a:extLst>
          </p:cNvPr>
          <p:cNvSpPr txBox="1"/>
          <p:nvPr/>
        </p:nvSpPr>
        <p:spPr>
          <a:xfrm>
            <a:off x="6906204" y="1828800"/>
            <a:ext cx="276999" cy="1905000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vert" wrap="square" lIns="0" tIns="787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20"/>
              </a:spcBef>
            </a:pPr>
            <a:r>
              <a:rPr sz="2700" b="1" spc="7" baseline="9259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1200" spc="5" dirty="0">
                <a:solidFill>
                  <a:schemeClr val="bg1"/>
                </a:solidFill>
                <a:latin typeface="Calibri"/>
                <a:cs typeface="Calibri"/>
              </a:rPr>
              <a:t>10</a:t>
            </a:r>
            <a:endParaRPr sz="12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600B8060-0B60-400E-BCF0-24645873FF35}"/>
              </a:ext>
            </a:extLst>
          </p:cNvPr>
          <p:cNvSpPr txBox="1"/>
          <p:nvPr/>
        </p:nvSpPr>
        <p:spPr>
          <a:xfrm>
            <a:off x="2743200" y="1828800"/>
            <a:ext cx="276999" cy="1905000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vert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1800" spc="-7" baseline="-13888" dirty="0">
                <a:solidFill>
                  <a:schemeClr val="bg1"/>
                </a:solidFill>
                <a:latin typeface="Calibri"/>
                <a:cs typeface="Calibri"/>
              </a:rPr>
              <a:t>2</a:t>
            </a:r>
            <a:endParaRPr sz="1800" baseline="-13888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E83025B9-545A-47AB-8271-0E45CBDD2997}"/>
              </a:ext>
            </a:extLst>
          </p:cNvPr>
          <p:cNvSpPr txBox="1"/>
          <p:nvPr/>
        </p:nvSpPr>
        <p:spPr>
          <a:xfrm>
            <a:off x="2258199" y="4267200"/>
            <a:ext cx="1143000" cy="588623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lang="en-US" altLang="ko-KR" sz="1600" spc="-5" smtClean="0">
                <a:solidFill>
                  <a:schemeClr val="bg1"/>
                </a:solidFill>
                <a:cs typeface="Calibri"/>
              </a:rPr>
              <a:t>Drug A</a:t>
            </a: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lang="en-US" altLang="ko-KR" sz="1600" spc="-5" smtClean="0">
                <a:solidFill>
                  <a:schemeClr val="bg1"/>
                </a:solidFill>
                <a:cs typeface="Calibri"/>
              </a:rPr>
              <a:t>Injection</a:t>
            </a:r>
            <a:endParaRPr lang="en-US" altLang="ko-KR" sz="1600">
              <a:solidFill>
                <a:schemeClr val="bg1"/>
              </a:solidFill>
              <a:cs typeface="Calibri"/>
            </a:endParaRPr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1A9AD861-1242-4A0B-9A52-2348C4121916}"/>
              </a:ext>
            </a:extLst>
          </p:cNvPr>
          <p:cNvSpPr txBox="1"/>
          <p:nvPr/>
        </p:nvSpPr>
        <p:spPr>
          <a:xfrm>
            <a:off x="5125803" y="4267200"/>
            <a:ext cx="990600" cy="563616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algn="ctr">
              <a:spcBef>
                <a:spcPts val="320"/>
              </a:spcBef>
            </a:pPr>
            <a:r>
              <a:rPr lang="en-US" sz="1600" spc="-5">
                <a:solidFill>
                  <a:schemeClr val="bg1"/>
                </a:solidFill>
                <a:cs typeface="Calibri"/>
              </a:rPr>
              <a:t>Glucose </a:t>
            </a:r>
            <a:br>
              <a:rPr lang="en-US" sz="1600" spc="-5">
                <a:solidFill>
                  <a:schemeClr val="bg1"/>
                </a:solidFill>
                <a:cs typeface="Calibri"/>
              </a:rPr>
            </a:br>
            <a:r>
              <a:rPr lang="en-US" sz="1600" spc="-5">
                <a:solidFill>
                  <a:schemeClr val="bg1"/>
                </a:solidFill>
                <a:cs typeface="Calibri"/>
              </a:rPr>
              <a:t>Injection</a:t>
            </a:r>
            <a:endParaRPr sz="1600" spc="-5">
              <a:solidFill>
                <a:schemeClr val="bg1"/>
              </a:solidFill>
              <a:cs typeface="Calibri"/>
            </a:endParaRPr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EFE07863-C3A4-4E2B-9828-A866E0F35178}"/>
              </a:ext>
            </a:extLst>
          </p:cNvPr>
          <p:cNvSpPr txBox="1"/>
          <p:nvPr/>
        </p:nvSpPr>
        <p:spPr>
          <a:xfrm>
            <a:off x="6421203" y="4267200"/>
            <a:ext cx="1143000" cy="571951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algn="ctr">
              <a:spcBef>
                <a:spcPts val="320"/>
              </a:spcBef>
            </a:pPr>
            <a:r>
              <a:rPr lang="en-US" sz="1600" spc="-5">
                <a:solidFill>
                  <a:schemeClr val="bg1"/>
                </a:solidFill>
                <a:cs typeface="Calibri"/>
              </a:rPr>
              <a:t>Surgical </a:t>
            </a:r>
            <a:endParaRPr lang="en-US" sz="1600" spc="-5" smtClean="0">
              <a:solidFill>
                <a:schemeClr val="bg1"/>
              </a:solidFill>
              <a:cs typeface="Calibri"/>
            </a:endParaRPr>
          </a:p>
          <a:p>
            <a:pPr algn="ctr">
              <a:spcBef>
                <a:spcPts val="320"/>
              </a:spcBef>
            </a:pPr>
            <a:r>
              <a:rPr lang="en-US" sz="1600" spc="-5" smtClean="0">
                <a:solidFill>
                  <a:schemeClr val="bg1"/>
                </a:solidFill>
                <a:cs typeface="Calibri"/>
              </a:rPr>
              <a:t>Process A</a:t>
            </a:r>
            <a:endParaRPr sz="1600" spc="-5">
              <a:solidFill>
                <a:schemeClr val="bg1"/>
              </a:solidFill>
              <a:cs typeface="Calibri"/>
            </a:endParaRPr>
          </a:p>
        </p:txBody>
      </p:sp>
      <p:grpSp>
        <p:nvGrpSpPr>
          <p:cNvPr id="21" name="object 10">
            <a:extLst>
              <a:ext uri="{FF2B5EF4-FFF2-40B4-BE49-F238E27FC236}">
                <a16:creationId xmlns:a16="http://schemas.microsoft.com/office/drawing/2014/main" id="{7F3CB132-F9B8-4FE6-B98A-93BBEBF13BA7}"/>
              </a:ext>
            </a:extLst>
          </p:cNvPr>
          <p:cNvGrpSpPr/>
          <p:nvPr/>
        </p:nvGrpSpPr>
        <p:grpSpPr>
          <a:xfrm>
            <a:off x="5957653" y="2508250"/>
            <a:ext cx="698500" cy="546100"/>
            <a:chOff x="7330278" y="4037012"/>
            <a:chExt cx="698500" cy="546100"/>
          </a:xfrm>
          <a:solidFill>
            <a:schemeClr val="bg1"/>
          </a:solidFill>
        </p:grpSpPr>
        <p:sp>
          <p:nvSpPr>
            <p:cNvPr id="22" name="object 11">
              <a:extLst>
                <a:ext uri="{FF2B5EF4-FFF2-40B4-BE49-F238E27FC236}">
                  <a16:creationId xmlns:a16="http://schemas.microsoft.com/office/drawing/2014/main" id="{3F729FE4-8321-42DB-A497-76F2E8ADC27E}"/>
                </a:ext>
              </a:extLst>
            </p:cNvPr>
            <p:cNvSpPr/>
            <p:nvPr/>
          </p:nvSpPr>
          <p:spPr>
            <a:xfrm>
              <a:off x="7336628" y="4043362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419100" y="0"/>
                  </a:moveTo>
                  <a:lnTo>
                    <a:pt x="419100" y="133350"/>
                  </a:lnTo>
                  <a:lnTo>
                    <a:pt x="0" y="133350"/>
                  </a:lnTo>
                  <a:lnTo>
                    <a:pt x="0" y="400050"/>
                  </a:lnTo>
                  <a:lnTo>
                    <a:pt x="419100" y="400050"/>
                  </a:lnTo>
                  <a:lnTo>
                    <a:pt x="419100" y="533400"/>
                  </a:lnTo>
                  <a:lnTo>
                    <a:pt x="685800" y="266700"/>
                  </a:lnTo>
                  <a:lnTo>
                    <a:pt x="41910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3" name="object 12">
              <a:extLst>
                <a:ext uri="{FF2B5EF4-FFF2-40B4-BE49-F238E27FC236}">
                  <a16:creationId xmlns:a16="http://schemas.microsoft.com/office/drawing/2014/main" id="{4E094EDF-CEE6-4327-A2DD-1D54D9B576A0}"/>
                </a:ext>
              </a:extLst>
            </p:cNvPr>
            <p:cNvSpPr/>
            <p:nvPr/>
          </p:nvSpPr>
          <p:spPr>
            <a:xfrm>
              <a:off x="7336628" y="4043362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419100" y="533400"/>
                  </a:moveTo>
                  <a:lnTo>
                    <a:pt x="419100" y="400050"/>
                  </a:lnTo>
                  <a:lnTo>
                    <a:pt x="0" y="400050"/>
                  </a:lnTo>
                  <a:lnTo>
                    <a:pt x="0" y="133350"/>
                  </a:lnTo>
                  <a:lnTo>
                    <a:pt x="419100" y="133350"/>
                  </a:lnTo>
                  <a:lnTo>
                    <a:pt x="419100" y="0"/>
                  </a:lnTo>
                  <a:lnTo>
                    <a:pt x="685800" y="266700"/>
                  </a:lnTo>
                  <a:lnTo>
                    <a:pt x="419100" y="5334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object 13">
            <a:extLst>
              <a:ext uri="{FF2B5EF4-FFF2-40B4-BE49-F238E27FC236}">
                <a16:creationId xmlns:a16="http://schemas.microsoft.com/office/drawing/2014/main" id="{53BF9343-5DF6-43D8-9FCF-DF5E19BEDA1A}"/>
              </a:ext>
            </a:extLst>
          </p:cNvPr>
          <p:cNvGrpSpPr/>
          <p:nvPr/>
        </p:nvGrpSpPr>
        <p:grpSpPr>
          <a:xfrm>
            <a:off x="2556649" y="3803650"/>
            <a:ext cx="546100" cy="393700"/>
            <a:chOff x="3929274" y="5332412"/>
            <a:chExt cx="546100" cy="393700"/>
          </a:xfrm>
          <a:solidFill>
            <a:schemeClr val="bg1"/>
          </a:solidFill>
        </p:grpSpPr>
        <p:sp>
          <p:nvSpPr>
            <p:cNvPr id="25" name="object 14">
              <a:extLst>
                <a:ext uri="{FF2B5EF4-FFF2-40B4-BE49-F238E27FC236}">
                  <a16:creationId xmlns:a16="http://schemas.microsoft.com/office/drawing/2014/main" id="{26E7E66A-B2A0-4D3F-A8FC-83895E68C978}"/>
                </a:ext>
              </a:extLst>
            </p:cNvPr>
            <p:cNvSpPr/>
            <p:nvPr/>
          </p:nvSpPr>
          <p:spPr>
            <a:xfrm>
              <a:off x="3935624" y="5338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266700" y="0"/>
                  </a:moveTo>
                  <a:lnTo>
                    <a:pt x="0" y="190500"/>
                  </a:lnTo>
                  <a:lnTo>
                    <a:pt x="133350" y="190500"/>
                  </a:lnTo>
                  <a:lnTo>
                    <a:pt x="133350" y="381000"/>
                  </a:lnTo>
                  <a:lnTo>
                    <a:pt x="400050" y="381000"/>
                  </a:lnTo>
                  <a:lnTo>
                    <a:pt x="400050" y="190500"/>
                  </a:lnTo>
                  <a:lnTo>
                    <a:pt x="533400" y="190500"/>
                  </a:lnTo>
                  <a:lnTo>
                    <a:pt x="26670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6" name="object 15">
              <a:extLst>
                <a:ext uri="{FF2B5EF4-FFF2-40B4-BE49-F238E27FC236}">
                  <a16:creationId xmlns:a16="http://schemas.microsoft.com/office/drawing/2014/main" id="{963A86B0-8F21-4DC0-953A-E4DAEB03D31E}"/>
                </a:ext>
              </a:extLst>
            </p:cNvPr>
            <p:cNvSpPr/>
            <p:nvPr/>
          </p:nvSpPr>
          <p:spPr>
            <a:xfrm>
              <a:off x="3935624" y="5338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533400" y="190500"/>
                  </a:moveTo>
                  <a:lnTo>
                    <a:pt x="400050" y="190500"/>
                  </a:lnTo>
                  <a:lnTo>
                    <a:pt x="400050" y="381000"/>
                  </a:lnTo>
                  <a:lnTo>
                    <a:pt x="133350" y="381000"/>
                  </a:lnTo>
                  <a:lnTo>
                    <a:pt x="133350" y="190500"/>
                  </a:lnTo>
                  <a:lnTo>
                    <a:pt x="0" y="190500"/>
                  </a:lnTo>
                  <a:lnTo>
                    <a:pt x="266700" y="0"/>
                  </a:lnTo>
                  <a:lnTo>
                    <a:pt x="533400" y="1905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object 16">
            <a:extLst>
              <a:ext uri="{FF2B5EF4-FFF2-40B4-BE49-F238E27FC236}">
                <a16:creationId xmlns:a16="http://schemas.microsoft.com/office/drawing/2014/main" id="{C927842E-DB04-4A90-AEED-38DBA93C2E4A}"/>
              </a:ext>
            </a:extLst>
          </p:cNvPr>
          <p:cNvGrpSpPr/>
          <p:nvPr/>
        </p:nvGrpSpPr>
        <p:grpSpPr>
          <a:xfrm>
            <a:off x="5348053" y="3803650"/>
            <a:ext cx="546100" cy="393700"/>
            <a:chOff x="6720678" y="5332412"/>
            <a:chExt cx="546100" cy="393700"/>
          </a:xfrm>
          <a:solidFill>
            <a:schemeClr val="bg1"/>
          </a:solidFill>
        </p:grpSpPr>
        <p:sp>
          <p:nvSpPr>
            <p:cNvPr id="28" name="object 17">
              <a:extLst>
                <a:ext uri="{FF2B5EF4-FFF2-40B4-BE49-F238E27FC236}">
                  <a16:creationId xmlns:a16="http://schemas.microsoft.com/office/drawing/2014/main" id="{7757EBC3-FE0A-4A28-8E57-C014AB51168E}"/>
                </a:ext>
              </a:extLst>
            </p:cNvPr>
            <p:cNvSpPr/>
            <p:nvPr/>
          </p:nvSpPr>
          <p:spPr>
            <a:xfrm>
              <a:off x="6727028" y="5338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266700" y="0"/>
                  </a:moveTo>
                  <a:lnTo>
                    <a:pt x="0" y="190500"/>
                  </a:lnTo>
                  <a:lnTo>
                    <a:pt x="133350" y="190500"/>
                  </a:lnTo>
                  <a:lnTo>
                    <a:pt x="133350" y="381000"/>
                  </a:lnTo>
                  <a:lnTo>
                    <a:pt x="400050" y="381000"/>
                  </a:lnTo>
                  <a:lnTo>
                    <a:pt x="400050" y="190500"/>
                  </a:lnTo>
                  <a:lnTo>
                    <a:pt x="533400" y="190500"/>
                  </a:lnTo>
                  <a:lnTo>
                    <a:pt x="26670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9" name="object 18">
              <a:extLst>
                <a:ext uri="{FF2B5EF4-FFF2-40B4-BE49-F238E27FC236}">
                  <a16:creationId xmlns:a16="http://schemas.microsoft.com/office/drawing/2014/main" id="{E17582FC-6B9A-4C5F-A50E-4386BCCA1CE1}"/>
                </a:ext>
              </a:extLst>
            </p:cNvPr>
            <p:cNvSpPr/>
            <p:nvPr/>
          </p:nvSpPr>
          <p:spPr>
            <a:xfrm>
              <a:off x="6727028" y="5338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533400" y="190500"/>
                  </a:moveTo>
                  <a:lnTo>
                    <a:pt x="400050" y="190500"/>
                  </a:lnTo>
                  <a:lnTo>
                    <a:pt x="400050" y="381000"/>
                  </a:lnTo>
                  <a:lnTo>
                    <a:pt x="133350" y="381000"/>
                  </a:lnTo>
                  <a:lnTo>
                    <a:pt x="133350" y="190500"/>
                  </a:lnTo>
                  <a:lnTo>
                    <a:pt x="0" y="190500"/>
                  </a:lnTo>
                  <a:lnTo>
                    <a:pt x="266700" y="0"/>
                  </a:lnTo>
                  <a:lnTo>
                    <a:pt x="533400" y="1905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object 19">
            <a:extLst>
              <a:ext uri="{FF2B5EF4-FFF2-40B4-BE49-F238E27FC236}">
                <a16:creationId xmlns:a16="http://schemas.microsoft.com/office/drawing/2014/main" id="{CD3E5620-DC12-4DE1-AEE5-31AC2A17D3D3}"/>
              </a:ext>
            </a:extLst>
          </p:cNvPr>
          <p:cNvGrpSpPr/>
          <p:nvPr/>
        </p:nvGrpSpPr>
        <p:grpSpPr>
          <a:xfrm>
            <a:off x="6737759" y="3803650"/>
            <a:ext cx="546100" cy="393700"/>
            <a:chOff x="8110384" y="5332412"/>
            <a:chExt cx="546100" cy="393700"/>
          </a:xfrm>
          <a:solidFill>
            <a:schemeClr val="bg1"/>
          </a:solidFill>
        </p:grpSpPr>
        <p:sp>
          <p:nvSpPr>
            <p:cNvPr id="31" name="object 20">
              <a:extLst>
                <a:ext uri="{FF2B5EF4-FFF2-40B4-BE49-F238E27FC236}">
                  <a16:creationId xmlns:a16="http://schemas.microsoft.com/office/drawing/2014/main" id="{41608DAA-02E6-470E-AC12-52D299AE628C}"/>
                </a:ext>
              </a:extLst>
            </p:cNvPr>
            <p:cNvSpPr/>
            <p:nvPr/>
          </p:nvSpPr>
          <p:spPr>
            <a:xfrm>
              <a:off x="8116734" y="5338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266700" y="0"/>
                  </a:moveTo>
                  <a:lnTo>
                    <a:pt x="0" y="190500"/>
                  </a:lnTo>
                  <a:lnTo>
                    <a:pt x="133350" y="190500"/>
                  </a:lnTo>
                  <a:lnTo>
                    <a:pt x="133350" y="381000"/>
                  </a:lnTo>
                  <a:lnTo>
                    <a:pt x="400050" y="381000"/>
                  </a:lnTo>
                  <a:lnTo>
                    <a:pt x="400050" y="190500"/>
                  </a:lnTo>
                  <a:lnTo>
                    <a:pt x="533400" y="190500"/>
                  </a:lnTo>
                  <a:lnTo>
                    <a:pt x="26670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2" name="object 21">
              <a:extLst>
                <a:ext uri="{FF2B5EF4-FFF2-40B4-BE49-F238E27FC236}">
                  <a16:creationId xmlns:a16="http://schemas.microsoft.com/office/drawing/2014/main" id="{ABBE9AA1-8856-44F4-9B8D-6E821062DA3D}"/>
                </a:ext>
              </a:extLst>
            </p:cNvPr>
            <p:cNvSpPr/>
            <p:nvPr/>
          </p:nvSpPr>
          <p:spPr>
            <a:xfrm>
              <a:off x="8116734" y="5338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533400" y="190500"/>
                  </a:moveTo>
                  <a:lnTo>
                    <a:pt x="400050" y="190500"/>
                  </a:lnTo>
                  <a:lnTo>
                    <a:pt x="400050" y="381000"/>
                  </a:lnTo>
                  <a:lnTo>
                    <a:pt x="133350" y="381000"/>
                  </a:lnTo>
                  <a:lnTo>
                    <a:pt x="133350" y="190500"/>
                  </a:lnTo>
                  <a:lnTo>
                    <a:pt x="0" y="190500"/>
                  </a:lnTo>
                  <a:lnTo>
                    <a:pt x="266700" y="0"/>
                  </a:lnTo>
                  <a:lnTo>
                    <a:pt x="533400" y="1905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33" name="object 22">
            <a:extLst>
              <a:ext uri="{FF2B5EF4-FFF2-40B4-BE49-F238E27FC236}">
                <a16:creationId xmlns:a16="http://schemas.microsoft.com/office/drawing/2014/main" id="{D5EA8CD1-1D3C-4553-9C61-4312212A8DA9}"/>
              </a:ext>
            </a:extLst>
          </p:cNvPr>
          <p:cNvSpPr txBox="1"/>
          <p:nvPr/>
        </p:nvSpPr>
        <p:spPr>
          <a:xfrm>
            <a:off x="1358743" y="1828800"/>
            <a:ext cx="276999" cy="1905000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vert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1800" spc="-7" baseline="-13888" dirty="0">
                <a:solidFill>
                  <a:schemeClr val="bg1"/>
                </a:solidFill>
                <a:latin typeface="Calibri"/>
                <a:cs typeface="Calibri"/>
              </a:rPr>
              <a:t>1</a:t>
            </a:r>
            <a:endParaRPr sz="1800" baseline="-13888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4" name="object 23">
            <a:extLst>
              <a:ext uri="{FF2B5EF4-FFF2-40B4-BE49-F238E27FC236}">
                <a16:creationId xmlns:a16="http://schemas.microsoft.com/office/drawing/2014/main" id="{BA2580DA-AFF0-4AC7-B473-5C117ED92B3D}"/>
              </a:ext>
            </a:extLst>
          </p:cNvPr>
          <p:cNvSpPr txBox="1"/>
          <p:nvPr/>
        </p:nvSpPr>
        <p:spPr>
          <a:xfrm>
            <a:off x="873742" y="4267200"/>
            <a:ext cx="1143000" cy="948978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lang="en-US" spc="-5" smtClean="0">
                <a:solidFill>
                  <a:schemeClr val="bg1"/>
                </a:solidFill>
                <a:latin typeface="Calibri"/>
                <a:cs typeface="Calibri"/>
              </a:rPr>
              <a:t>Blood </a:t>
            </a: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lang="en-US" spc="-5" smtClean="0">
                <a:solidFill>
                  <a:schemeClr val="bg1"/>
                </a:solidFill>
                <a:latin typeface="Calibri"/>
                <a:cs typeface="Calibri"/>
              </a:rPr>
              <a:t>Pressure</a:t>
            </a: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lang="en-US" sz="1800" spc="-5" smtClean="0">
                <a:solidFill>
                  <a:schemeClr val="bg1"/>
                </a:solidFill>
                <a:latin typeface="Calibri"/>
                <a:cs typeface="Calibri"/>
              </a:rPr>
              <a:t>measure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</p:txBody>
      </p:sp>
      <p:grpSp>
        <p:nvGrpSpPr>
          <p:cNvPr id="35" name="object 24">
            <a:extLst>
              <a:ext uri="{FF2B5EF4-FFF2-40B4-BE49-F238E27FC236}">
                <a16:creationId xmlns:a16="http://schemas.microsoft.com/office/drawing/2014/main" id="{F27F81FD-60C1-47E7-9458-7491730584E1}"/>
              </a:ext>
            </a:extLst>
          </p:cNvPr>
          <p:cNvGrpSpPr/>
          <p:nvPr/>
        </p:nvGrpSpPr>
        <p:grpSpPr>
          <a:xfrm>
            <a:off x="1172192" y="3803650"/>
            <a:ext cx="546100" cy="393700"/>
            <a:chOff x="2544817" y="5332412"/>
            <a:chExt cx="546100" cy="393700"/>
          </a:xfrm>
          <a:solidFill>
            <a:schemeClr val="bg1"/>
          </a:solidFill>
        </p:grpSpPr>
        <p:sp>
          <p:nvSpPr>
            <p:cNvPr id="36" name="object 25">
              <a:extLst>
                <a:ext uri="{FF2B5EF4-FFF2-40B4-BE49-F238E27FC236}">
                  <a16:creationId xmlns:a16="http://schemas.microsoft.com/office/drawing/2014/main" id="{9D68D1EA-A414-43EB-8C35-1EB97BD09F7C}"/>
                </a:ext>
              </a:extLst>
            </p:cNvPr>
            <p:cNvSpPr/>
            <p:nvPr/>
          </p:nvSpPr>
          <p:spPr>
            <a:xfrm>
              <a:off x="2551167" y="5338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266700" y="0"/>
                  </a:moveTo>
                  <a:lnTo>
                    <a:pt x="0" y="190500"/>
                  </a:lnTo>
                  <a:lnTo>
                    <a:pt x="133350" y="190500"/>
                  </a:lnTo>
                  <a:lnTo>
                    <a:pt x="133350" y="381000"/>
                  </a:lnTo>
                  <a:lnTo>
                    <a:pt x="400050" y="381000"/>
                  </a:lnTo>
                  <a:lnTo>
                    <a:pt x="400050" y="190500"/>
                  </a:lnTo>
                  <a:lnTo>
                    <a:pt x="533400" y="190500"/>
                  </a:lnTo>
                  <a:lnTo>
                    <a:pt x="26670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7" name="object 26">
              <a:extLst>
                <a:ext uri="{FF2B5EF4-FFF2-40B4-BE49-F238E27FC236}">
                  <a16:creationId xmlns:a16="http://schemas.microsoft.com/office/drawing/2014/main" id="{CF6A83AD-260C-4051-A205-98EA1E5FC41D}"/>
                </a:ext>
              </a:extLst>
            </p:cNvPr>
            <p:cNvSpPr/>
            <p:nvPr/>
          </p:nvSpPr>
          <p:spPr>
            <a:xfrm>
              <a:off x="2551167" y="5338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533400" y="190500"/>
                  </a:moveTo>
                  <a:lnTo>
                    <a:pt x="400050" y="190500"/>
                  </a:lnTo>
                  <a:lnTo>
                    <a:pt x="400050" y="381000"/>
                  </a:lnTo>
                  <a:lnTo>
                    <a:pt x="133350" y="381000"/>
                  </a:lnTo>
                  <a:lnTo>
                    <a:pt x="133350" y="190500"/>
                  </a:lnTo>
                  <a:lnTo>
                    <a:pt x="0" y="190500"/>
                  </a:lnTo>
                  <a:lnTo>
                    <a:pt x="266700" y="0"/>
                  </a:lnTo>
                  <a:lnTo>
                    <a:pt x="533400" y="1905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object 30">
            <a:extLst>
              <a:ext uri="{FF2B5EF4-FFF2-40B4-BE49-F238E27FC236}">
                <a16:creationId xmlns:a16="http://schemas.microsoft.com/office/drawing/2014/main" id="{2659DF95-A9CD-4065-921A-BE45349E1EE2}"/>
              </a:ext>
            </a:extLst>
          </p:cNvPr>
          <p:cNvGrpSpPr/>
          <p:nvPr/>
        </p:nvGrpSpPr>
        <p:grpSpPr>
          <a:xfrm>
            <a:off x="1788220" y="2508250"/>
            <a:ext cx="698500" cy="546100"/>
            <a:chOff x="3160845" y="4037012"/>
            <a:chExt cx="698500" cy="546100"/>
          </a:xfrm>
          <a:solidFill>
            <a:schemeClr val="bg1"/>
          </a:solidFill>
        </p:grpSpPr>
        <p:sp>
          <p:nvSpPr>
            <p:cNvPr id="39" name="object 31">
              <a:extLst>
                <a:ext uri="{FF2B5EF4-FFF2-40B4-BE49-F238E27FC236}">
                  <a16:creationId xmlns:a16="http://schemas.microsoft.com/office/drawing/2014/main" id="{587FC032-44F8-4ED3-9385-2F2B3EAA02C5}"/>
                </a:ext>
              </a:extLst>
            </p:cNvPr>
            <p:cNvSpPr/>
            <p:nvPr/>
          </p:nvSpPr>
          <p:spPr>
            <a:xfrm>
              <a:off x="3167195" y="4043362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419099" y="0"/>
                  </a:moveTo>
                  <a:lnTo>
                    <a:pt x="419099" y="133350"/>
                  </a:lnTo>
                  <a:lnTo>
                    <a:pt x="0" y="133350"/>
                  </a:lnTo>
                  <a:lnTo>
                    <a:pt x="0" y="400050"/>
                  </a:lnTo>
                  <a:lnTo>
                    <a:pt x="419099" y="400050"/>
                  </a:lnTo>
                  <a:lnTo>
                    <a:pt x="419099" y="533400"/>
                  </a:lnTo>
                  <a:lnTo>
                    <a:pt x="685799" y="266700"/>
                  </a:lnTo>
                  <a:lnTo>
                    <a:pt x="419099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0" name="object 32">
              <a:extLst>
                <a:ext uri="{FF2B5EF4-FFF2-40B4-BE49-F238E27FC236}">
                  <a16:creationId xmlns:a16="http://schemas.microsoft.com/office/drawing/2014/main" id="{63BF6039-A32F-4D7B-A033-A09A3D01635F}"/>
                </a:ext>
              </a:extLst>
            </p:cNvPr>
            <p:cNvSpPr/>
            <p:nvPr/>
          </p:nvSpPr>
          <p:spPr>
            <a:xfrm>
              <a:off x="3167195" y="4043362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419100" y="533400"/>
                  </a:moveTo>
                  <a:lnTo>
                    <a:pt x="419100" y="400050"/>
                  </a:lnTo>
                  <a:lnTo>
                    <a:pt x="0" y="400050"/>
                  </a:lnTo>
                  <a:lnTo>
                    <a:pt x="0" y="133350"/>
                  </a:lnTo>
                  <a:lnTo>
                    <a:pt x="419100" y="133350"/>
                  </a:lnTo>
                  <a:lnTo>
                    <a:pt x="419100" y="0"/>
                  </a:lnTo>
                  <a:lnTo>
                    <a:pt x="685800" y="266700"/>
                  </a:lnTo>
                  <a:lnTo>
                    <a:pt x="419100" y="5334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object 33">
            <a:extLst>
              <a:ext uri="{FF2B5EF4-FFF2-40B4-BE49-F238E27FC236}">
                <a16:creationId xmlns:a16="http://schemas.microsoft.com/office/drawing/2014/main" id="{1594FBD6-48F5-4BEF-B6D9-8E16D0EB9658}"/>
              </a:ext>
            </a:extLst>
          </p:cNvPr>
          <p:cNvGrpSpPr/>
          <p:nvPr/>
        </p:nvGrpSpPr>
        <p:grpSpPr>
          <a:xfrm>
            <a:off x="3166249" y="2508250"/>
            <a:ext cx="469900" cy="546100"/>
            <a:chOff x="4538874" y="4037012"/>
            <a:chExt cx="469900" cy="546100"/>
          </a:xfrm>
          <a:solidFill>
            <a:schemeClr val="bg1"/>
          </a:solidFill>
        </p:grpSpPr>
        <p:sp>
          <p:nvSpPr>
            <p:cNvPr id="42" name="object 34">
              <a:extLst>
                <a:ext uri="{FF2B5EF4-FFF2-40B4-BE49-F238E27FC236}">
                  <a16:creationId xmlns:a16="http://schemas.microsoft.com/office/drawing/2014/main" id="{9BAC5EDF-A574-448D-A60A-1348082A14D1}"/>
                </a:ext>
              </a:extLst>
            </p:cNvPr>
            <p:cNvSpPr/>
            <p:nvPr/>
          </p:nvSpPr>
          <p:spPr>
            <a:xfrm>
              <a:off x="4545224" y="4043362"/>
              <a:ext cx="457200" cy="533400"/>
            </a:xfrm>
            <a:custGeom>
              <a:avLst/>
              <a:gdLst/>
              <a:ahLst/>
              <a:cxnLst/>
              <a:rect l="l" t="t" r="r" b="b"/>
              <a:pathLst>
                <a:path w="457200" h="533400">
                  <a:moveTo>
                    <a:pt x="228601" y="0"/>
                  </a:moveTo>
                  <a:lnTo>
                    <a:pt x="228601" y="133350"/>
                  </a:lnTo>
                  <a:lnTo>
                    <a:pt x="0" y="133350"/>
                  </a:lnTo>
                  <a:lnTo>
                    <a:pt x="0" y="400050"/>
                  </a:lnTo>
                  <a:lnTo>
                    <a:pt x="228601" y="400050"/>
                  </a:lnTo>
                  <a:lnTo>
                    <a:pt x="228601" y="533400"/>
                  </a:lnTo>
                  <a:lnTo>
                    <a:pt x="457200" y="266700"/>
                  </a:lnTo>
                  <a:lnTo>
                    <a:pt x="228601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3" name="object 35">
              <a:extLst>
                <a:ext uri="{FF2B5EF4-FFF2-40B4-BE49-F238E27FC236}">
                  <a16:creationId xmlns:a16="http://schemas.microsoft.com/office/drawing/2014/main" id="{17510C67-A067-4BC7-BE7A-C47F3123312D}"/>
                </a:ext>
              </a:extLst>
            </p:cNvPr>
            <p:cNvSpPr/>
            <p:nvPr/>
          </p:nvSpPr>
          <p:spPr>
            <a:xfrm>
              <a:off x="4545224" y="4043362"/>
              <a:ext cx="457200" cy="533400"/>
            </a:xfrm>
            <a:custGeom>
              <a:avLst/>
              <a:gdLst/>
              <a:ahLst/>
              <a:cxnLst/>
              <a:rect l="l" t="t" r="r" b="b"/>
              <a:pathLst>
                <a:path w="457200" h="533400">
                  <a:moveTo>
                    <a:pt x="228600" y="533400"/>
                  </a:moveTo>
                  <a:lnTo>
                    <a:pt x="228600" y="400050"/>
                  </a:lnTo>
                  <a:lnTo>
                    <a:pt x="0" y="400050"/>
                  </a:lnTo>
                  <a:lnTo>
                    <a:pt x="0" y="133350"/>
                  </a:lnTo>
                  <a:lnTo>
                    <a:pt x="228600" y="133350"/>
                  </a:lnTo>
                  <a:lnTo>
                    <a:pt x="228600" y="0"/>
                  </a:lnTo>
                  <a:lnTo>
                    <a:pt x="457200" y="266700"/>
                  </a:lnTo>
                  <a:lnTo>
                    <a:pt x="228600" y="5334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object 36">
            <a:extLst>
              <a:ext uri="{FF2B5EF4-FFF2-40B4-BE49-F238E27FC236}">
                <a16:creationId xmlns:a16="http://schemas.microsoft.com/office/drawing/2014/main" id="{FC0D86D9-38F2-479C-B9BE-90793138F646}"/>
              </a:ext>
            </a:extLst>
          </p:cNvPr>
          <p:cNvGrpSpPr/>
          <p:nvPr/>
        </p:nvGrpSpPr>
        <p:grpSpPr>
          <a:xfrm>
            <a:off x="4888002" y="2505989"/>
            <a:ext cx="469900" cy="546100"/>
            <a:chOff x="6260627" y="4034751"/>
            <a:chExt cx="469900" cy="546100"/>
          </a:xfrm>
          <a:solidFill>
            <a:schemeClr val="bg1"/>
          </a:solidFill>
        </p:grpSpPr>
        <p:sp>
          <p:nvSpPr>
            <p:cNvPr id="45" name="object 37">
              <a:extLst>
                <a:ext uri="{FF2B5EF4-FFF2-40B4-BE49-F238E27FC236}">
                  <a16:creationId xmlns:a16="http://schemas.microsoft.com/office/drawing/2014/main" id="{52A95260-4F65-465A-B6E4-3C8C749C8E3C}"/>
                </a:ext>
              </a:extLst>
            </p:cNvPr>
            <p:cNvSpPr/>
            <p:nvPr/>
          </p:nvSpPr>
          <p:spPr>
            <a:xfrm>
              <a:off x="6266977" y="4041101"/>
              <a:ext cx="457200" cy="533400"/>
            </a:xfrm>
            <a:custGeom>
              <a:avLst/>
              <a:gdLst/>
              <a:ahLst/>
              <a:cxnLst/>
              <a:rect l="l" t="t" r="r" b="b"/>
              <a:pathLst>
                <a:path w="457200" h="533400">
                  <a:moveTo>
                    <a:pt x="228601" y="0"/>
                  </a:moveTo>
                  <a:lnTo>
                    <a:pt x="228601" y="133350"/>
                  </a:lnTo>
                  <a:lnTo>
                    <a:pt x="0" y="133350"/>
                  </a:lnTo>
                  <a:lnTo>
                    <a:pt x="0" y="400050"/>
                  </a:lnTo>
                  <a:lnTo>
                    <a:pt x="228601" y="400050"/>
                  </a:lnTo>
                  <a:lnTo>
                    <a:pt x="228601" y="533400"/>
                  </a:lnTo>
                  <a:lnTo>
                    <a:pt x="457200" y="266700"/>
                  </a:lnTo>
                  <a:lnTo>
                    <a:pt x="228601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6" name="object 38">
              <a:extLst>
                <a:ext uri="{FF2B5EF4-FFF2-40B4-BE49-F238E27FC236}">
                  <a16:creationId xmlns:a16="http://schemas.microsoft.com/office/drawing/2014/main" id="{E4FDE0FD-9F46-4B24-A751-60502BDD3BAE}"/>
                </a:ext>
              </a:extLst>
            </p:cNvPr>
            <p:cNvSpPr/>
            <p:nvPr/>
          </p:nvSpPr>
          <p:spPr>
            <a:xfrm>
              <a:off x="6266977" y="4041101"/>
              <a:ext cx="457200" cy="533400"/>
            </a:xfrm>
            <a:custGeom>
              <a:avLst/>
              <a:gdLst/>
              <a:ahLst/>
              <a:cxnLst/>
              <a:rect l="l" t="t" r="r" b="b"/>
              <a:pathLst>
                <a:path w="457200" h="533400">
                  <a:moveTo>
                    <a:pt x="228600" y="533400"/>
                  </a:moveTo>
                  <a:lnTo>
                    <a:pt x="228600" y="400050"/>
                  </a:lnTo>
                  <a:lnTo>
                    <a:pt x="0" y="400050"/>
                  </a:lnTo>
                  <a:lnTo>
                    <a:pt x="0" y="133350"/>
                  </a:lnTo>
                  <a:lnTo>
                    <a:pt x="228600" y="133350"/>
                  </a:lnTo>
                  <a:lnTo>
                    <a:pt x="228600" y="0"/>
                  </a:lnTo>
                  <a:lnTo>
                    <a:pt x="457200" y="266700"/>
                  </a:lnTo>
                  <a:lnTo>
                    <a:pt x="228600" y="5334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3736026" y="2270601"/>
            <a:ext cx="10668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bg1"/>
                </a:solidFill>
              </a:rPr>
              <a:t>. . .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041633" y="1905000"/>
            <a:ext cx="2040495" cy="2330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905"/>
              </a:lnSpc>
              <a:spcBef>
                <a:spcPts val="320"/>
              </a:spcBef>
              <a:tabLst>
                <a:tab pos="2167890" algn="l"/>
              </a:tabLst>
            </a:pPr>
            <a:r>
              <a:rPr lang="en-US" altLang="ko-KR" sz="1600" spc="-5">
                <a:solidFill>
                  <a:schemeClr val="bg1"/>
                </a:solidFill>
                <a:cs typeface="Calibri"/>
              </a:rPr>
              <a:t>Patient representation</a:t>
            </a:r>
          </a:p>
        </p:txBody>
      </p:sp>
      <p:sp>
        <p:nvSpPr>
          <p:cNvPr id="50" name="object 5">
            <a:extLst>
              <a:ext uri="{FF2B5EF4-FFF2-40B4-BE49-F238E27FC236}">
                <a16:creationId xmlns:a16="http://schemas.microsoft.com/office/drawing/2014/main" id="{4EA113B2-5E05-4C70-A297-28A98FCCA877}"/>
              </a:ext>
            </a:extLst>
          </p:cNvPr>
          <p:cNvSpPr txBox="1"/>
          <p:nvPr/>
        </p:nvSpPr>
        <p:spPr>
          <a:xfrm>
            <a:off x="8357031" y="2645251"/>
            <a:ext cx="1409700" cy="317395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chemeClr val="bg1"/>
                </a:solidFill>
                <a:latin typeface="Calibri"/>
                <a:cs typeface="Calibri"/>
              </a:rPr>
              <a:t>Output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</p:txBody>
      </p:sp>
      <p:grpSp>
        <p:nvGrpSpPr>
          <p:cNvPr id="51" name="object 6">
            <a:extLst>
              <a:ext uri="{FF2B5EF4-FFF2-40B4-BE49-F238E27FC236}">
                <a16:creationId xmlns:a16="http://schemas.microsoft.com/office/drawing/2014/main" id="{12F79B5B-4AB9-41C1-A4BF-7147CC72874F}"/>
              </a:ext>
            </a:extLst>
          </p:cNvPr>
          <p:cNvGrpSpPr/>
          <p:nvPr/>
        </p:nvGrpSpPr>
        <p:grpSpPr>
          <a:xfrm>
            <a:off x="7533910" y="2562701"/>
            <a:ext cx="698500" cy="546100"/>
            <a:chOff x="8680450" y="4034750"/>
            <a:chExt cx="698500" cy="546100"/>
          </a:xfrm>
          <a:solidFill>
            <a:schemeClr val="bg1"/>
          </a:solidFill>
        </p:grpSpPr>
        <p:sp>
          <p:nvSpPr>
            <p:cNvPr id="52" name="object 7">
              <a:extLst>
                <a:ext uri="{FF2B5EF4-FFF2-40B4-BE49-F238E27FC236}">
                  <a16:creationId xmlns:a16="http://schemas.microsoft.com/office/drawing/2014/main" id="{834E4E2F-F06B-4B25-A440-85051D1B6068}"/>
                </a:ext>
              </a:extLst>
            </p:cNvPr>
            <p:cNvSpPr/>
            <p:nvPr/>
          </p:nvSpPr>
          <p:spPr>
            <a:xfrm>
              <a:off x="8686800" y="40411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419100" y="0"/>
                  </a:moveTo>
                  <a:lnTo>
                    <a:pt x="419100" y="133349"/>
                  </a:lnTo>
                  <a:lnTo>
                    <a:pt x="0" y="133349"/>
                  </a:lnTo>
                  <a:lnTo>
                    <a:pt x="0" y="400049"/>
                  </a:lnTo>
                  <a:lnTo>
                    <a:pt x="419100" y="400049"/>
                  </a:lnTo>
                  <a:lnTo>
                    <a:pt x="419100" y="533399"/>
                  </a:lnTo>
                  <a:lnTo>
                    <a:pt x="685800" y="266699"/>
                  </a:lnTo>
                  <a:lnTo>
                    <a:pt x="41910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3" name="object 8">
              <a:extLst>
                <a:ext uri="{FF2B5EF4-FFF2-40B4-BE49-F238E27FC236}">
                  <a16:creationId xmlns:a16="http://schemas.microsoft.com/office/drawing/2014/main" id="{0E55BCC7-E12D-4C80-8DC2-0E8C72240372}"/>
                </a:ext>
              </a:extLst>
            </p:cNvPr>
            <p:cNvSpPr/>
            <p:nvPr/>
          </p:nvSpPr>
          <p:spPr>
            <a:xfrm>
              <a:off x="8686800" y="40411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419100" y="533400"/>
                  </a:moveTo>
                  <a:lnTo>
                    <a:pt x="419100" y="400050"/>
                  </a:lnTo>
                  <a:lnTo>
                    <a:pt x="0" y="400050"/>
                  </a:lnTo>
                  <a:lnTo>
                    <a:pt x="0" y="133350"/>
                  </a:lnTo>
                  <a:lnTo>
                    <a:pt x="419100" y="133350"/>
                  </a:lnTo>
                  <a:lnTo>
                    <a:pt x="419100" y="0"/>
                  </a:lnTo>
                  <a:lnTo>
                    <a:pt x="685800" y="266700"/>
                  </a:lnTo>
                  <a:lnTo>
                    <a:pt x="419100" y="53340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cxnSp>
        <p:nvCxnSpPr>
          <p:cNvPr id="4" name="직선 화살표 연결선 3"/>
          <p:cNvCxnSpPr/>
          <p:nvPr/>
        </p:nvCxnSpPr>
        <p:spPr>
          <a:xfrm>
            <a:off x="9067800" y="3200400"/>
            <a:ext cx="0" cy="12192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8448285" y="4782178"/>
            <a:ext cx="1227195" cy="2330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905"/>
              </a:lnSpc>
              <a:spcBef>
                <a:spcPts val="320"/>
              </a:spcBef>
              <a:tabLst>
                <a:tab pos="2167890" algn="l"/>
              </a:tabLst>
            </a:pPr>
            <a:r>
              <a:rPr lang="en-US" altLang="ko-KR" sz="1600" spc="-5" smtClean="0">
                <a:solidFill>
                  <a:schemeClr val="bg1"/>
                </a:solidFill>
                <a:cs typeface="Calibri"/>
              </a:rPr>
              <a:t>Readmission</a:t>
            </a:r>
            <a:endParaRPr lang="en-US" altLang="ko-KR" sz="1600" spc="-5">
              <a:solidFill>
                <a:schemeClr val="bg1"/>
              </a:solidFill>
              <a:cs typeface="Calibri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584958" y="5144756"/>
            <a:ext cx="953851" cy="2330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905"/>
              </a:lnSpc>
              <a:spcBef>
                <a:spcPts val="320"/>
              </a:spcBef>
              <a:tabLst>
                <a:tab pos="2167890" algn="l"/>
              </a:tabLst>
            </a:pPr>
            <a:r>
              <a:rPr lang="en-US" altLang="ko-KR" sz="1600" spc="-5" smtClean="0">
                <a:solidFill>
                  <a:schemeClr val="bg1"/>
                </a:solidFill>
                <a:cs typeface="Calibri"/>
              </a:rPr>
              <a:t>Mortality</a:t>
            </a:r>
            <a:endParaRPr lang="en-US" altLang="ko-KR" sz="1600" spc="-5">
              <a:solidFill>
                <a:schemeClr val="bg1"/>
              </a:solidFill>
              <a:cs typeface="Calibri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393180" y="5495980"/>
            <a:ext cx="1337417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905"/>
              </a:lnSpc>
              <a:spcBef>
                <a:spcPts val="320"/>
              </a:spcBef>
              <a:tabLst>
                <a:tab pos="2167890" algn="l"/>
              </a:tabLst>
            </a:pPr>
            <a:r>
              <a:rPr lang="en-US" altLang="ko-KR" sz="1600" spc="-5" smtClean="0">
                <a:solidFill>
                  <a:schemeClr val="bg1"/>
                </a:solidFill>
                <a:cs typeface="Calibri"/>
              </a:rPr>
              <a:t>Length of stay</a:t>
            </a:r>
            <a:endParaRPr lang="en-US" altLang="ko-KR" sz="1600" spc="-5">
              <a:solidFill>
                <a:schemeClr val="bg1"/>
              </a:solidFill>
              <a:cs typeface="Calibri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77303" y="5850309"/>
            <a:ext cx="969176" cy="2330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905"/>
              </a:lnSpc>
              <a:spcBef>
                <a:spcPts val="320"/>
              </a:spcBef>
              <a:tabLst>
                <a:tab pos="2167890" algn="l"/>
              </a:tabLst>
            </a:pPr>
            <a:r>
              <a:rPr lang="en-US" altLang="ko-KR" sz="1600" spc="-5" smtClean="0">
                <a:solidFill>
                  <a:schemeClr val="bg1"/>
                </a:solidFill>
                <a:cs typeface="Calibri"/>
              </a:rPr>
              <a:t>Diagnosis</a:t>
            </a:r>
            <a:endParaRPr lang="en-US" altLang="ko-KR" sz="1600" spc="-5">
              <a:solidFill>
                <a:schemeClr val="bg1"/>
              </a:solidFill>
              <a:cs typeface="Calibri"/>
            </a:endParaRPr>
          </a:p>
        </p:txBody>
      </p:sp>
      <p:sp>
        <p:nvSpPr>
          <p:cNvPr id="71" name="object 3">
            <a:extLst>
              <a:ext uri="{FF2B5EF4-FFF2-40B4-BE49-F238E27FC236}">
                <a16:creationId xmlns:a16="http://schemas.microsoft.com/office/drawing/2014/main" id="{37218165-603C-4B33-935D-75E013538F3F}"/>
              </a:ext>
            </a:extLst>
          </p:cNvPr>
          <p:cNvSpPr/>
          <p:nvPr/>
        </p:nvSpPr>
        <p:spPr>
          <a:xfrm>
            <a:off x="2373967" y="6327548"/>
            <a:ext cx="7305040" cy="86995"/>
          </a:xfrm>
          <a:custGeom>
            <a:avLst/>
            <a:gdLst/>
            <a:ahLst/>
            <a:cxnLst/>
            <a:rect l="l" t="t" r="r" b="b"/>
            <a:pathLst>
              <a:path w="7305040" h="86995">
                <a:moveTo>
                  <a:pt x="7217663" y="0"/>
                </a:moveTo>
                <a:lnTo>
                  <a:pt x="7217663" y="86868"/>
                </a:lnTo>
                <a:lnTo>
                  <a:pt x="7275575" y="57912"/>
                </a:lnTo>
                <a:lnTo>
                  <a:pt x="7232142" y="57912"/>
                </a:lnTo>
                <a:lnTo>
                  <a:pt x="7232142" y="28956"/>
                </a:lnTo>
                <a:lnTo>
                  <a:pt x="7275576" y="28956"/>
                </a:lnTo>
                <a:lnTo>
                  <a:pt x="7217663" y="0"/>
                </a:lnTo>
                <a:close/>
              </a:path>
              <a:path w="7305040" h="86995">
                <a:moveTo>
                  <a:pt x="7217663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7217663" y="57912"/>
                </a:lnTo>
                <a:lnTo>
                  <a:pt x="7217663" y="28956"/>
                </a:lnTo>
                <a:close/>
              </a:path>
              <a:path w="7305040" h="86995">
                <a:moveTo>
                  <a:pt x="7275576" y="28956"/>
                </a:moveTo>
                <a:lnTo>
                  <a:pt x="7232142" y="28956"/>
                </a:lnTo>
                <a:lnTo>
                  <a:pt x="7232142" y="57912"/>
                </a:lnTo>
                <a:lnTo>
                  <a:pt x="7275575" y="57912"/>
                </a:lnTo>
                <a:lnTo>
                  <a:pt x="7304532" y="43434"/>
                </a:lnTo>
                <a:lnTo>
                  <a:pt x="7275576" y="28956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72" name="object 4">
            <a:extLst>
              <a:ext uri="{FF2B5EF4-FFF2-40B4-BE49-F238E27FC236}">
                <a16:creationId xmlns:a16="http://schemas.microsoft.com/office/drawing/2014/main" id="{6D2F1B2E-C43A-429B-9123-F20B247FA38B}"/>
              </a:ext>
            </a:extLst>
          </p:cNvPr>
          <p:cNvSpPr txBox="1"/>
          <p:nvPr/>
        </p:nvSpPr>
        <p:spPr>
          <a:xfrm>
            <a:off x="1091013" y="6203597"/>
            <a:ext cx="852169" cy="299720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chemeClr val="bg1"/>
                </a:solidFill>
                <a:latin typeface="Calibri"/>
                <a:cs typeface="Calibri"/>
              </a:rPr>
              <a:t>Patient</a:t>
            </a:r>
            <a:r>
              <a:rPr sz="1800" spc="-5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4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73" name="object 5">
            <a:extLst>
              <a:ext uri="{FF2B5EF4-FFF2-40B4-BE49-F238E27FC236}">
                <a16:creationId xmlns:a16="http://schemas.microsoft.com/office/drawing/2014/main" id="{4502823C-1BD3-4235-92D9-06045EE15CF0}"/>
              </a:ext>
            </a:extLst>
          </p:cNvPr>
          <p:cNvSpPr/>
          <p:nvPr/>
        </p:nvSpPr>
        <p:spPr>
          <a:xfrm>
            <a:off x="4006933" y="6184293"/>
            <a:ext cx="2414270" cy="370840"/>
          </a:xfrm>
          <a:custGeom>
            <a:avLst/>
            <a:gdLst/>
            <a:ahLst/>
            <a:cxnLst/>
            <a:rect l="l" t="t" r="r" b="b"/>
            <a:pathLst>
              <a:path w="2414270" h="370839">
                <a:moveTo>
                  <a:pt x="2352293" y="0"/>
                </a:moveTo>
                <a:lnTo>
                  <a:pt x="61722" y="0"/>
                </a:lnTo>
                <a:lnTo>
                  <a:pt x="37719" y="4857"/>
                </a:lnTo>
                <a:lnTo>
                  <a:pt x="18097" y="18097"/>
                </a:lnTo>
                <a:lnTo>
                  <a:pt x="4857" y="37719"/>
                </a:lnTo>
                <a:lnTo>
                  <a:pt x="0" y="61722"/>
                </a:lnTo>
                <a:lnTo>
                  <a:pt x="0" y="308610"/>
                </a:lnTo>
                <a:lnTo>
                  <a:pt x="4857" y="332613"/>
                </a:lnTo>
                <a:lnTo>
                  <a:pt x="18097" y="352234"/>
                </a:lnTo>
                <a:lnTo>
                  <a:pt x="37719" y="365474"/>
                </a:lnTo>
                <a:lnTo>
                  <a:pt x="61722" y="370331"/>
                </a:lnTo>
                <a:lnTo>
                  <a:pt x="2352293" y="370331"/>
                </a:lnTo>
                <a:lnTo>
                  <a:pt x="2376296" y="365474"/>
                </a:lnTo>
                <a:lnTo>
                  <a:pt x="2395918" y="352234"/>
                </a:lnTo>
                <a:lnTo>
                  <a:pt x="2409158" y="332613"/>
                </a:lnTo>
                <a:lnTo>
                  <a:pt x="2414016" y="308610"/>
                </a:lnTo>
                <a:lnTo>
                  <a:pt x="2414016" y="61722"/>
                </a:lnTo>
                <a:lnTo>
                  <a:pt x="2409158" y="37719"/>
                </a:lnTo>
                <a:lnTo>
                  <a:pt x="2395918" y="18097"/>
                </a:lnTo>
                <a:lnTo>
                  <a:pt x="2376296" y="4857"/>
                </a:lnTo>
                <a:lnTo>
                  <a:pt x="2352293" y="0"/>
                </a:lnTo>
                <a:close/>
              </a:path>
            </a:pathLst>
          </a:custGeom>
          <a:solidFill>
            <a:srgbClr val="4471C4">
              <a:alpha val="25097"/>
            </a:srgbClr>
          </a:solidFill>
          <a:ln>
            <a:noFill/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74" name="object 6">
            <a:extLst>
              <a:ext uri="{FF2B5EF4-FFF2-40B4-BE49-F238E27FC236}">
                <a16:creationId xmlns:a16="http://schemas.microsoft.com/office/drawing/2014/main" id="{87C560AD-3084-423E-A165-E9B526586008}"/>
              </a:ext>
            </a:extLst>
          </p:cNvPr>
          <p:cNvSpPr/>
          <p:nvPr/>
        </p:nvSpPr>
        <p:spPr>
          <a:xfrm>
            <a:off x="4006933" y="6184293"/>
            <a:ext cx="62230" cy="370840"/>
          </a:xfrm>
          <a:custGeom>
            <a:avLst/>
            <a:gdLst/>
            <a:ahLst/>
            <a:cxnLst/>
            <a:rect l="l" t="t" r="r" b="b"/>
            <a:pathLst>
              <a:path w="62229" h="370839">
                <a:moveTo>
                  <a:pt x="61722" y="370331"/>
                </a:moveTo>
                <a:lnTo>
                  <a:pt x="37719" y="365474"/>
                </a:lnTo>
                <a:lnTo>
                  <a:pt x="18097" y="352234"/>
                </a:lnTo>
                <a:lnTo>
                  <a:pt x="4857" y="332613"/>
                </a:lnTo>
                <a:lnTo>
                  <a:pt x="0" y="308610"/>
                </a:lnTo>
                <a:lnTo>
                  <a:pt x="0" y="61722"/>
                </a:lnTo>
                <a:lnTo>
                  <a:pt x="4857" y="37719"/>
                </a:lnTo>
                <a:lnTo>
                  <a:pt x="18097" y="18097"/>
                </a:lnTo>
                <a:lnTo>
                  <a:pt x="37719" y="4857"/>
                </a:lnTo>
                <a:lnTo>
                  <a:pt x="61722" y="0"/>
                </a:lnTo>
              </a:path>
            </a:pathLst>
          </a:custGeom>
          <a:ln w="6096">
            <a:noFill/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75" name="object 7">
            <a:extLst>
              <a:ext uri="{FF2B5EF4-FFF2-40B4-BE49-F238E27FC236}">
                <a16:creationId xmlns:a16="http://schemas.microsoft.com/office/drawing/2014/main" id="{79223992-3DEF-4410-8CE2-371749493BC8}"/>
              </a:ext>
            </a:extLst>
          </p:cNvPr>
          <p:cNvSpPr/>
          <p:nvPr/>
        </p:nvSpPr>
        <p:spPr>
          <a:xfrm>
            <a:off x="6359226" y="6184293"/>
            <a:ext cx="62230" cy="370840"/>
          </a:xfrm>
          <a:custGeom>
            <a:avLst/>
            <a:gdLst/>
            <a:ahLst/>
            <a:cxnLst/>
            <a:rect l="l" t="t" r="r" b="b"/>
            <a:pathLst>
              <a:path w="62229" h="370839">
                <a:moveTo>
                  <a:pt x="0" y="0"/>
                </a:moveTo>
                <a:lnTo>
                  <a:pt x="24002" y="4857"/>
                </a:lnTo>
                <a:lnTo>
                  <a:pt x="43624" y="18097"/>
                </a:lnTo>
                <a:lnTo>
                  <a:pt x="56864" y="37719"/>
                </a:lnTo>
                <a:lnTo>
                  <a:pt x="61722" y="61722"/>
                </a:lnTo>
                <a:lnTo>
                  <a:pt x="61722" y="308610"/>
                </a:lnTo>
                <a:lnTo>
                  <a:pt x="56864" y="332613"/>
                </a:lnTo>
                <a:lnTo>
                  <a:pt x="43624" y="352234"/>
                </a:lnTo>
                <a:lnTo>
                  <a:pt x="24002" y="365474"/>
                </a:lnTo>
                <a:lnTo>
                  <a:pt x="0" y="370331"/>
                </a:lnTo>
              </a:path>
            </a:pathLst>
          </a:custGeom>
          <a:ln w="6096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76" name="object 8">
            <a:extLst>
              <a:ext uri="{FF2B5EF4-FFF2-40B4-BE49-F238E27FC236}">
                <a16:creationId xmlns:a16="http://schemas.microsoft.com/office/drawing/2014/main" id="{57973151-08CC-41F2-8254-8AEBB10E7B4A}"/>
              </a:ext>
            </a:extLst>
          </p:cNvPr>
          <p:cNvSpPr/>
          <p:nvPr/>
        </p:nvSpPr>
        <p:spPr>
          <a:xfrm>
            <a:off x="4857324" y="6184293"/>
            <a:ext cx="1564005" cy="370840"/>
          </a:xfrm>
          <a:custGeom>
            <a:avLst/>
            <a:gdLst/>
            <a:ahLst/>
            <a:cxnLst/>
            <a:rect l="l" t="t" r="r" b="b"/>
            <a:pathLst>
              <a:path w="1564004" h="370839">
                <a:moveTo>
                  <a:pt x="1501902" y="0"/>
                </a:moveTo>
                <a:lnTo>
                  <a:pt x="61722" y="0"/>
                </a:lnTo>
                <a:lnTo>
                  <a:pt x="37719" y="4857"/>
                </a:lnTo>
                <a:lnTo>
                  <a:pt x="18097" y="18097"/>
                </a:lnTo>
                <a:lnTo>
                  <a:pt x="4857" y="37719"/>
                </a:lnTo>
                <a:lnTo>
                  <a:pt x="0" y="61722"/>
                </a:lnTo>
                <a:lnTo>
                  <a:pt x="0" y="308610"/>
                </a:lnTo>
                <a:lnTo>
                  <a:pt x="4857" y="332613"/>
                </a:lnTo>
                <a:lnTo>
                  <a:pt x="18097" y="352234"/>
                </a:lnTo>
                <a:lnTo>
                  <a:pt x="37719" y="365474"/>
                </a:lnTo>
                <a:lnTo>
                  <a:pt x="61722" y="370331"/>
                </a:lnTo>
                <a:lnTo>
                  <a:pt x="1501902" y="370331"/>
                </a:lnTo>
                <a:lnTo>
                  <a:pt x="1525904" y="365474"/>
                </a:lnTo>
                <a:lnTo>
                  <a:pt x="1545526" y="352234"/>
                </a:lnTo>
                <a:lnTo>
                  <a:pt x="1558766" y="332613"/>
                </a:lnTo>
                <a:lnTo>
                  <a:pt x="1563624" y="308610"/>
                </a:lnTo>
                <a:lnTo>
                  <a:pt x="1563624" y="61722"/>
                </a:lnTo>
                <a:lnTo>
                  <a:pt x="1558766" y="37719"/>
                </a:lnTo>
                <a:lnTo>
                  <a:pt x="1545526" y="18097"/>
                </a:lnTo>
                <a:lnTo>
                  <a:pt x="1525904" y="4857"/>
                </a:lnTo>
                <a:lnTo>
                  <a:pt x="1501902" y="0"/>
                </a:lnTo>
                <a:close/>
              </a:path>
            </a:pathLst>
          </a:custGeom>
          <a:solidFill>
            <a:srgbClr val="FF0000">
              <a:alpha val="25097"/>
            </a:srgbClr>
          </a:solidFill>
          <a:ln>
            <a:noFill/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77" name="object 9">
            <a:extLst>
              <a:ext uri="{FF2B5EF4-FFF2-40B4-BE49-F238E27FC236}">
                <a16:creationId xmlns:a16="http://schemas.microsoft.com/office/drawing/2014/main" id="{04965DBC-DB19-49FA-8283-096D21248DC9}"/>
              </a:ext>
            </a:extLst>
          </p:cNvPr>
          <p:cNvSpPr/>
          <p:nvPr/>
        </p:nvSpPr>
        <p:spPr>
          <a:xfrm>
            <a:off x="4857324" y="6184293"/>
            <a:ext cx="62230" cy="370840"/>
          </a:xfrm>
          <a:custGeom>
            <a:avLst/>
            <a:gdLst/>
            <a:ahLst/>
            <a:cxnLst/>
            <a:rect l="l" t="t" r="r" b="b"/>
            <a:pathLst>
              <a:path w="62229" h="370839">
                <a:moveTo>
                  <a:pt x="61722" y="370331"/>
                </a:moveTo>
                <a:lnTo>
                  <a:pt x="37719" y="365474"/>
                </a:lnTo>
                <a:lnTo>
                  <a:pt x="18097" y="352234"/>
                </a:lnTo>
                <a:lnTo>
                  <a:pt x="4857" y="332613"/>
                </a:lnTo>
                <a:lnTo>
                  <a:pt x="0" y="308610"/>
                </a:lnTo>
                <a:lnTo>
                  <a:pt x="0" y="61722"/>
                </a:lnTo>
                <a:lnTo>
                  <a:pt x="4857" y="37719"/>
                </a:lnTo>
                <a:lnTo>
                  <a:pt x="18097" y="18097"/>
                </a:lnTo>
                <a:lnTo>
                  <a:pt x="37719" y="4857"/>
                </a:lnTo>
                <a:lnTo>
                  <a:pt x="61722" y="0"/>
                </a:lnTo>
              </a:path>
            </a:pathLst>
          </a:custGeom>
          <a:ln w="6096">
            <a:noFill/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78" name="object 10">
            <a:extLst>
              <a:ext uri="{FF2B5EF4-FFF2-40B4-BE49-F238E27FC236}">
                <a16:creationId xmlns:a16="http://schemas.microsoft.com/office/drawing/2014/main" id="{E26151C7-4A32-4EA7-BB1E-2DF5D70E8514}"/>
              </a:ext>
            </a:extLst>
          </p:cNvPr>
          <p:cNvSpPr/>
          <p:nvPr/>
        </p:nvSpPr>
        <p:spPr>
          <a:xfrm>
            <a:off x="6359226" y="6184293"/>
            <a:ext cx="62230" cy="370840"/>
          </a:xfrm>
          <a:custGeom>
            <a:avLst/>
            <a:gdLst/>
            <a:ahLst/>
            <a:cxnLst/>
            <a:rect l="l" t="t" r="r" b="b"/>
            <a:pathLst>
              <a:path w="62229" h="370839">
                <a:moveTo>
                  <a:pt x="0" y="0"/>
                </a:moveTo>
                <a:lnTo>
                  <a:pt x="24002" y="4857"/>
                </a:lnTo>
                <a:lnTo>
                  <a:pt x="43624" y="18097"/>
                </a:lnTo>
                <a:lnTo>
                  <a:pt x="56864" y="37719"/>
                </a:lnTo>
                <a:lnTo>
                  <a:pt x="61722" y="61722"/>
                </a:lnTo>
                <a:lnTo>
                  <a:pt x="61722" y="308610"/>
                </a:lnTo>
                <a:lnTo>
                  <a:pt x="56864" y="332613"/>
                </a:lnTo>
                <a:lnTo>
                  <a:pt x="43624" y="352234"/>
                </a:lnTo>
                <a:lnTo>
                  <a:pt x="24002" y="365474"/>
                </a:lnTo>
                <a:lnTo>
                  <a:pt x="0" y="370331"/>
                </a:lnTo>
              </a:path>
            </a:pathLst>
          </a:custGeom>
          <a:ln w="6096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79" name="object 11">
            <a:extLst>
              <a:ext uri="{FF2B5EF4-FFF2-40B4-BE49-F238E27FC236}">
                <a16:creationId xmlns:a16="http://schemas.microsoft.com/office/drawing/2014/main" id="{B5E68886-79DB-4DB1-A229-8AD63FC1A521}"/>
              </a:ext>
            </a:extLst>
          </p:cNvPr>
          <p:cNvSpPr txBox="1"/>
          <p:nvPr/>
        </p:nvSpPr>
        <p:spPr>
          <a:xfrm>
            <a:off x="2493331" y="5252240"/>
            <a:ext cx="1776095" cy="300355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chemeClr val="bg1"/>
                </a:solidFill>
                <a:latin typeface="Calibri"/>
                <a:cs typeface="Calibri"/>
              </a:rPr>
              <a:t>Hospital</a:t>
            </a:r>
            <a:r>
              <a:rPr sz="1800" spc="-4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admission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80" name="object 12">
            <a:extLst>
              <a:ext uri="{FF2B5EF4-FFF2-40B4-BE49-F238E27FC236}">
                <a16:creationId xmlns:a16="http://schemas.microsoft.com/office/drawing/2014/main" id="{5CFDE466-1DB3-4CEC-A2C1-FC6A3B269F43}"/>
              </a:ext>
            </a:extLst>
          </p:cNvPr>
          <p:cNvSpPr/>
          <p:nvPr/>
        </p:nvSpPr>
        <p:spPr>
          <a:xfrm>
            <a:off x="3736025" y="5619346"/>
            <a:ext cx="273827" cy="565961"/>
          </a:xfrm>
          <a:custGeom>
            <a:avLst/>
            <a:gdLst/>
            <a:ahLst/>
            <a:cxnLst/>
            <a:rect l="l" t="t" r="r" b="b"/>
            <a:pathLst>
              <a:path w="563879" h="1179829">
                <a:moveTo>
                  <a:pt x="511300" y="1107082"/>
                </a:moveTo>
                <a:lnTo>
                  <a:pt x="485013" y="1119377"/>
                </a:lnTo>
                <a:lnTo>
                  <a:pt x="561086" y="1179702"/>
                </a:lnTo>
                <a:lnTo>
                  <a:pt x="562721" y="1120139"/>
                </a:lnTo>
                <a:lnTo>
                  <a:pt x="517398" y="1120139"/>
                </a:lnTo>
                <a:lnTo>
                  <a:pt x="511300" y="1107082"/>
                </a:lnTo>
                <a:close/>
              </a:path>
              <a:path w="563879" h="1179829">
                <a:moveTo>
                  <a:pt x="537444" y="1094853"/>
                </a:moveTo>
                <a:lnTo>
                  <a:pt x="511300" y="1107082"/>
                </a:lnTo>
                <a:lnTo>
                  <a:pt x="517398" y="1120139"/>
                </a:lnTo>
                <a:lnTo>
                  <a:pt x="543560" y="1107948"/>
                </a:lnTo>
                <a:lnTo>
                  <a:pt x="537444" y="1094853"/>
                </a:lnTo>
                <a:close/>
              </a:path>
              <a:path w="563879" h="1179829">
                <a:moveTo>
                  <a:pt x="563753" y="1082548"/>
                </a:moveTo>
                <a:lnTo>
                  <a:pt x="537444" y="1094853"/>
                </a:lnTo>
                <a:lnTo>
                  <a:pt x="543560" y="1107948"/>
                </a:lnTo>
                <a:lnTo>
                  <a:pt x="517398" y="1120139"/>
                </a:lnTo>
                <a:lnTo>
                  <a:pt x="562721" y="1120139"/>
                </a:lnTo>
                <a:lnTo>
                  <a:pt x="563753" y="1082548"/>
                </a:lnTo>
                <a:close/>
              </a:path>
              <a:path w="563879" h="1179829">
                <a:moveTo>
                  <a:pt x="26162" y="0"/>
                </a:moveTo>
                <a:lnTo>
                  <a:pt x="0" y="12191"/>
                </a:lnTo>
                <a:lnTo>
                  <a:pt x="511300" y="1107082"/>
                </a:lnTo>
                <a:lnTo>
                  <a:pt x="537444" y="1094853"/>
                </a:lnTo>
                <a:lnTo>
                  <a:pt x="261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82" name="object 14">
            <a:extLst>
              <a:ext uri="{FF2B5EF4-FFF2-40B4-BE49-F238E27FC236}">
                <a16:creationId xmlns:a16="http://schemas.microsoft.com/office/drawing/2014/main" id="{2FDBA040-EFDE-4B6F-B8AD-C5A024A80E41}"/>
              </a:ext>
            </a:extLst>
          </p:cNvPr>
          <p:cNvSpPr txBox="1"/>
          <p:nvPr/>
        </p:nvSpPr>
        <p:spPr>
          <a:xfrm>
            <a:off x="4114122" y="4965920"/>
            <a:ext cx="2411730" cy="256480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1800" smtClean="0">
                <a:solidFill>
                  <a:schemeClr val="bg1"/>
                </a:solidFill>
                <a:latin typeface="Calibri"/>
                <a:cs typeface="Calibri"/>
              </a:rPr>
              <a:t>ICU</a:t>
            </a:r>
            <a:r>
              <a:rPr sz="1800" spc="-5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admission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:a16="http://schemas.microsoft.com/office/drawing/2014/main" id="{D96BF86B-37BE-4C8A-AA33-436950FAB356}"/>
              </a:ext>
            </a:extLst>
          </p:cNvPr>
          <p:cNvSpPr/>
          <p:nvPr/>
        </p:nvSpPr>
        <p:spPr>
          <a:xfrm>
            <a:off x="6224479" y="5364381"/>
            <a:ext cx="175260" cy="820419"/>
          </a:xfrm>
          <a:custGeom>
            <a:avLst/>
            <a:gdLst/>
            <a:ahLst/>
            <a:cxnLst/>
            <a:rect l="l" t="t" r="r" b="b"/>
            <a:pathLst>
              <a:path w="175259" h="820420">
                <a:moveTo>
                  <a:pt x="117970" y="736813"/>
                </a:moveTo>
                <a:lnTo>
                  <a:pt x="89408" y="741426"/>
                </a:lnTo>
                <a:lnTo>
                  <a:pt x="146050" y="820292"/>
                </a:lnTo>
                <a:lnTo>
                  <a:pt x="167762" y="751077"/>
                </a:lnTo>
                <a:lnTo>
                  <a:pt x="120269" y="751077"/>
                </a:lnTo>
                <a:lnTo>
                  <a:pt x="117970" y="736813"/>
                </a:lnTo>
                <a:close/>
              </a:path>
              <a:path w="175259" h="820420">
                <a:moveTo>
                  <a:pt x="146541" y="732199"/>
                </a:moveTo>
                <a:lnTo>
                  <a:pt x="117970" y="736813"/>
                </a:lnTo>
                <a:lnTo>
                  <a:pt x="120269" y="751077"/>
                </a:lnTo>
                <a:lnTo>
                  <a:pt x="148844" y="746506"/>
                </a:lnTo>
                <a:lnTo>
                  <a:pt x="146541" y="732199"/>
                </a:lnTo>
                <a:close/>
              </a:path>
              <a:path w="175259" h="820420">
                <a:moveTo>
                  <a:pt x="175133" y="727583"/>
                </a:moveTo>
                <a:lnTo>
                  <a:pt x="146541" y="732199"/>
                </a:lnTo>
                <a:lnTo>
                  <a:pt x="148844" y="746506"/>
                </a:lnTo>
                <a:lnTo>
                  <a:pt x="120269" y="751077"/>
                </a:lnTo>
                <a:lnTo>
                  <a:pt x="167762" y="751077"/>
                </a:lnTo>
                <a:lnTo>
                  <a:pt x="175133" y="727583"/>
                </a:lnTo>
                <a:close/>
              </a:path>
              <a:path w="175259" h="820420">
                <a:moveTo>
                  <a:pt x="28702" y="0"/>
                </a:moveTo>
                <a:lnTo>
                  <a:pt x="0" y="4572"/>
                </a:lnTo>
                <a:lnTo>
                  <a:pt x="117970" y="736813"/>
                </a:lnTo>
                <a:lnTo>
                  <a:pt x="146541" y="732199"/>
                </a:lnTo>
                <a:lnTo>
                  <a:pt x="2870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5" name="왼쪽 대괄호 4"/>
          <p:cNvSpPr/>
          <p:nvPr/>
        </p:nvSpPr>
        <p:spPr>
          <a:xfrm rot="16200000" flipH="1">
            <a:off x="5144899" y="5617997"/>
            <a:ext cx="298037" cy="84216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object 15">
            <a:extLst>
              <a:ext uri="{FF2B5EF4-FFF2-40B4-BE49-F238E27FC236}">
                <a16:creationId xmlns:a16="http://schemas.microsoft.com/office/drawing/2014/main" id="{D96BF86B-37BE-4C8A-AA33-436950FAB356}"/>
              </a:ext>
            </a:extLst>
          </p:cNvPr>
          <p:cNvSpPr/>
          <p:nvPr/>
        </p:nvSpPr>
        <p:spPr>
          <a:xfrm>
            <a:off x="4689612" y="5357738"/>
            <a:ext cx="175260" cy="820419"/>
          </a:xfrm>
          <a:custGeom>
            <a:avLst/>
            <a:gdLst/>
            <a:ahLst/>
            <a:cxnLst/>
            <a:rect l="l" t="t" r="r" b="b"/>
            <a:pathLst>
              <a:path w="175259" h="820420">
                <a:moveTo>
                  <a:pt x="117970" y="736813"/>
                </a:moveTo>
                <a:lnTo>
                  <a:pt x="89408" y="741426"/>
                </a:lnTo>
                <a:lnTo>
                  <a:pt x="146050" y="820292"/>
                </a:lnTo>
                <a:lnTo>
                  <a:pt x="167762" y="751077"/>
                </a:lnTo>
                <a:lnTo>
                  <a:pt x="120269" y="751077"/>
                </a:lnTo>
                <a:lnTo>
                  <a:pt x="117970" y="736813"/>
                </a:lnTo>
                <a:close/>
              </a:path>
              <a:path w="175259" h="820420">
                <a:moveTo>
                  <a:pt x="146541" y="732199"/>
                </a:moveTo>
                <a:lnTo>
                  <a:pt x="117970" y="736813"/>
                </a:lnTo>
                <a:lnTo>
                  <a:pt x="120269" y="751077"/>
                </a:lnTo>
                <a:lnTo>
                  <a:pt x="148844" y="746506"/>
                </a:lnTo>
                <a:lnTo>
                  <a:pt x="146541" y="732199"/>
                </a:lnTo>
                <a:close/>
              </a:path>
              <a:path w="175259" h="820420">
                <a:moveTo>
                  <a:pt x="175133" y="727583"/>
                </a:moveTo>
                <a:lnTo>
                  <a:pt x="146541" y="732199"/>
                </a:lnTo>
                <a:lnTo>
                  <a:pt x="148844" y="746506"/>
                </a:lnTo>
                <a:lnTo>
                  <a:pt x="120269" y="751077"/>
                </a:lnTo>
                <a:lnTo>
                  <a:pt x="167762" y="751077"/>
                </a:lnTo>
                <a:lnTo>
                  <a:pt x="175133" y="727583"/>
                </a:lnTo>
                <a:close/>
              </a:path>
              <a:path w="175259" h="820420">
                <a:moveTo>
                  <a:pt x="28702" y="0"/>
                </a:moveTo>
                <a:lnTo>
                  <a:pt x="0" y="4572"/>
                </a:lnTo>
                <a:lnTo>
                  <a:pt x="117970" y="736813"/>
                </a:lnTo>
                <a:lnTo>
                  <a:pt x="146541" y="732199"/>
                </a:lnTo>
                <a:lnTo>
                  <a:pt x="2870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33991" y="4913990"/>
            <a:ext cx="2601225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06245">
              <a:lnSpc>
                <a:spcPts val="1905"/>
              </a:lnSpc>
              <a:spcBef>
                <a:spcPts val="100"/>
              </a:spcBef>
            </a:pPr>
            <a:r>
              <a:rPr lang="en-US" altLang="ko-KR" spc="-5">
                <a:solidFill>
                  <a:schemeClr val="bg1"/>
                </a:solidFill>
                <a:cs typeface="Calibri"/>
              </a:rPr>
              <a:t>Expi</a:t>
            </a:r>
            <a:r>
              <a:rPr lang="en-US" altLang="ko-KR" spc="-35">
                <a:solidFill>
                  <a:schemeClr val="bg1"/>
                </a:solidFill>
                <a:cs typeface="Calibri"/>
              </a:rPr>
              <a:t>r</a:t>
            </a:r>
            <a:r>
              <a:rPr lang="en-US" altLang="ko-KR">
                <a:solidFill>
                  <a:schemeClr val="bg1"/>
                </a:solidFill>
                <a:cs typeface="Calibri"/>
              </a:rPr>
              <a:t>ed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3285687" y="5518109"/>
            <a:ext cx="2399696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06245">
              <a:lnSpc>
                <a:spcPts val="1905"/>
              </a:lnSpc>
              <a:spcBef>
                <a:spcPts val="100"/>
              </a:spcBef>
            </a:pPr>
            <a:r>
              <a:rPr lang="en-US" altLang="ko-KR" spc="-5" smtClean="0">
                <a:solidFill>
                  <a:schemeClr val="bg1"/>
                </a:solidFill>
                <a:cs typeface="Calibri"/>
              </a:rPr>
              <a:t>input</a:t>
            </a:r>
            <a:endParaRPr lang="en-US" altLang="ko-KR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16838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69</a:t>
            </a:fld>
            <a:endParaRPr lang="en-US" altLang="ko-KR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0D99E0DD-2991-4CA4-8C58-7259E489D06D}"/>
              </a:ext>
            </a:extLst>
          </p:cNvPr>
          <p:cNvSpPr txBox="1">
            <a:spLocks/>
          </p:cNvSpPr>
          <p:nvPr/>
        </p:nvSpPr>
        <p:spPr>
          <a:xfrm>
            <a:off x="533400" y="228600"/>
            <a:ext cx="30480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ko-KR" altLang="en-US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핸즈온 세션 실습</a:t>
            </a: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0D99E0DD-2991-4CA4-8C58-7259E489D06D}"/>
              </a:ext>
            </a:extLst>
          </p:cNvPr>
          <p:cNvSpPr txBox="1">
            <a:spLocks/>
          </p:cNvSpPr>
          <p:nvPr/>
        </p:nvSpPr>
        <p:spPr>
          <a:xfrm>
            <a:off x="533400" y="1469206"/>
            <a:ext cx="89154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ko-KR" altLang="en-US" sz="20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실습 목표 </a:t>
            </a:r>
            <a:r>
              <a:rPr lang="en-US" altLang="ko-KR" sz="20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20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시계열 환자 데이터</a:t>
            </a:r>
            <a:r>
              <a:rPr lang="en-US" altLang="ko-KR" sz="20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(MIMIC-III</a:t>
            </a:r>
            <a:r>
              <a:rPr lang="ko-KR" altLang="en-US" sz="20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</a:t>
            </a:r>
            <a:r>
              <a:rPr lang="en-US" altLang="ko-KR" sz="20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Chartevent) </a:t>
            </a:r>
            <a:r>
              <a:rPr lang="ko-KR" altLang="en-US" sz="20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가지고 사망 예측</a:t>
            </a:r>
            <a:r>
              <a:rPr lang="en-US" altLang="ko-KR" sz="20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lang="en-US" sz="20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0D99E0DD-2991-4CA4-8C58-7259E489D06D}"/>
              </a:ext>
            </a:extLst>
          </p:cNvPr>
          <p:cNvSpPr txBox="1">
            <a:spLocks/>
          </p:cNvSpPr>
          <p:nvPr/>
        </p:nvSpPr>
        <p:spPr>
          <a:xfrm>
            <a:off x="533400" y="2362200"/>
            <a:ext cx="10820400" cy="9624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ko-KR" altLang="en-US" sz="20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세부 설명 </a:t>
            </a:r>
            <a:r>
              <a:rPr lang="en-US" altLang="ko-KR" sz="20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20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입원 기간이 </a:t>
            </a:r>
            <a:r>
              <a:rPr lang="en-US" altLang="ko-KR" sz="20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24</a:t>
            </a:r>
            <a:r>
              <a:rPr lang="ko-KR" altLang="en-US" sz="20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시간에서 </a:t>
            </a:r>
            <a:r>
              <a:rPr lang="en-US" altLang="ko-KR" sz="20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48</a:t>
            </a:r>
            <a:r>
              <a:rPr lang="ko-KR" altLang="en-US" sz="20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시간 사이인 </a:t>
            </a:r>
            <a:r>
              <a:rPr lang="en-US" altLang="ko-KR" sz="20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ICU </a:t>
            </a:r>
            <a:r>
              <a:rPr lang="ko-KR" altLang="en-US" sz="20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기록이 </a:t>
            </a:r>
            <a:r>
              <a:rPr lang="ko-KR" altLang="en-US" sz="20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주어지면</a:t>
            </a:r>
            <a:endParaRPr lang="en-US" altLang="ko-KR" sz="2000" b="1" kern="0" smtClea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12700" latinLnBrk="0">
              <a:spcBef>
                <a:spcPts val="105"/>
              </a:spcBef>
            </a:pPr>
            <a:r>
              <a:rPr lang="en-US" altLang="ko-KR" sz="20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0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            (</a:t>
            </a:r>
            <a:r>
              <a:rPr lang="ko-KR" altLang="en-US" sz="20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즉</a:t>
            </a:r>
            <a:r>
              <a:rPr lang="en-US" altLang="ko-KR" sz="20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1</a:t>
            </a:r>
            <a:r>
              <a:rPr lang="ko-KR" altLang="en-US" sz="20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일 </a:t>
            </a:r>
            <a:r>
              <a:rPr lang="en-US" altLang="ko-KR" sz="20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&lt;= </a:t>
            </a:r>
            <a:r>
              <a:rPr lang="ko-KR" altLang="en-US" sz="20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입원 기간 </a:t>
            </a:r>
            <a:r>
              <a:rPr lang="en-US" altLang="ko-KR" sz="20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&lt;= 2</a:t>
            </a:r>
            <a:r>
              <a:rPr lang="ko-KR" altLang="en-US" sz="20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일</a:t>
            </a:r>
            <a:r>
              <a:rPr lang="en-US" altLang="ko-KR" sz="20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 marL="12700" latinLnBrk="0">
              <a:spcBef>
                <a:spcPts val="105"/>
              </a:spcBef>
            </a:pPr>
            <a:r>
              <a:rPr lang="en-US" altLang="ko-KR" sz="20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0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            </a:t>
            </a:r>
            <a:r>
              <a:rPr lang="ko-KR" altLang="en-US" sz="20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처음 </a:t>
            </a:r>
            <a:r>
              <a:rPr lang="en-US" altLang="ko-KR" sz="20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3</a:t>
            </a:r>
            <a:r>
              <a:rPr lang="ko-KR" altLang="en-US" sz="20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시간의 정보를 사용하여 환자가 </a:t>
            </a:r>
            <a:r>
              <a:rPr lang="en-US" altLang="ko-KR" sz="20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24</a:t>
            </a:r>
            <a:r>
              <a:rPr lang="ko-KR" altLang="en-US" sz="20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시간에서 </a:t>
            </a:r>
            <a:r>
              <a:rPr lang="en-US" altLang="ko-KR" sz="20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48</a:t>
            </a:r>
            <a:r>
              <a:rPr lang="ko-KR" altLang="en-US" sz="20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시간 동안 사망할 </a:t>
            </a:r>
            <a:r>
              <a:rPr lang="ko-KR" altLang="en-US" sz="20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것인지 예측</a:t>
            </a:r>
            <a:endParaRPr lang="en-US" sz="20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0D99E0DD-2991-4CA4-8C58-7259E489D06D}"/>
              </a:ext>
            </a:extLst>
          </p:cNvPr>
          <p:cNvSpPr txBox="1">
            <a:spLocks/>
          </p:cNvSpPr>
          <p:nvPr/>
        </p:nvSpPr>
        <p:spPr>
          <a:xfrm>
            <a:off x="533400" y="4395174"/>
            <a:ext cx="10820400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ko-KR" altLang="en-US" sz="20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데이터셋 </a:t>
            </a:r>
            <a:r>
              <a:rPr lang="en-US" altLang="ko-KR" sz="20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20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각 환자에는 하나 이상의 </a:t>
            </a:r>
            <a:r>
              <a:rPr lang="en-US" altLang="ko-KR" sz="20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ICU </a:t>
            </a:r>
            <a:r>
              <a:rPr lang="ko-KR" altLang="en-US" sz="20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입원 기록이 있으며</a:t>
            </a:r>
            <a:r>
              <a:rPr lang="en-US" altLang="ko-KR" sz="20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endParaRPr lang="en-US" altLang="ko-KR" sz="2000" b="1" kern="0" smtClea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12700" latinLnBrk="0">
              <a:spcBef>
                <a:spcPts val="105"/>
              </a:spcBef>
            </a:pPr>
            <a:r>
              <a:rPr lang="en-US" altLang="ko-KR" sz="20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0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            </a:t>
            </a:r>
            <a:r>
              <a:rPr lang="ko-KR" altLang="en-US" sz="20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각 </a:t>
            </a:r>
            <a:r>
              <a:rPr lang="en-US" altLang="ko-KR" sz="20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ICU </a:t>
            </a:r>
            <a:r>
              <a:rPr lang="ko-KR" altLang="en-US" sz="20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입원에는 </a:t>
            </a:r>
            <a:r>
              <a:rPr lang="en-US" altLang="ko-KR" sz="20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ICUSTAY_ID</a:t>
            </a:r>
            <a:r>
              <a:rPr lang="ko-KR" altLang="en-US" sz="20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로 표시된 고유 </a:t>
            </a:r>
            <a:r>
              <a:rPr lang="en-US" altLang="ko-KR" sz="20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ID</a:t>
            </a:r>
            <a:r>
              <a:rPr lang="ko-KR" altLang="en-US" sz="20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가 </a:t>
            </a:r>
            <a:r>
              <a:rPr lang="ko-KR" altLang="en-US" sz="20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있습니다</a:t>
            </a:r>
            <a:endParaRPr lang="en-US" sz="20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0D99E0DD-2991-4CA4-8C58-7259E489D06D}"/>
              </a:ext>
            </a:extLst>
          </p:cNvPr>
          <p:cNvSpPr txBox="1">
            <a:spLocks/>
          </p:cNvSpPr>
          <p:nvPr/>
        </p:nvSpPr>
        <p:spPr>
          <a:xfrm>
            <a:off x="533400" y="6079558"/>
            <a:ext cx="108204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ko-KR" altLang="en-US" sz="20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조건 </a:t>
            </a:r>
            <a:r>
              <a:rPr lang="en-US" altLang="ko-KR" sz="20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20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시계열 이벤트의 최대 길이는 </a:t>
            </a:r>
            <a:r>
              <a:rPr lang="en-US" altLang="ko-KR" sz="20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100 </a:t>
            </a:r>
            <a:r>
              <a:rPr lang="ko-KR" altLang="en-US" sz="20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으로 제한</a:t>
            </a:r>
            <a:r>
              <a:rPr lang="en-US" altLang="ko-KR" sz="20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lang="en-US" sz="20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0D99E0DD-2991-4CA4-8C58-7259E489D06D}"/>
              </a:ext>
            </a:extLst>
          </p:cNvPr>
          <p:cNvSpPr txBox="1">
            <a:spLocks/>
          </p:cNvSpPr>
          <p:nvPr/>
        </p:nvSpPr>
        <p:spPr>
          <a:xfrm>
            <a:off x="523672" y="5330911"/>
            <a:ext cx="108204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sz="20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CHARTEVENTS.csv   ADMISSION.csv  ICUSTAY.CSV</a:t>
            </a:r>
            <a:endParaRPr lang="en-US" sz="20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0D99E0DD-2991-4CA4-8C58-7259E489D06D}"/>
              </a:ext>
            </a:extLst>
          </p:cNvPr>
          <p:cNvSpPr txBox="1">
            <a:spLocks/>
          </p:cNvSpPr>
          <p:nvPr/>
        </p:nvSpPr>
        <p:spPr>
          <a:xfrm>
            <a:off x="1676400" y="3431448"/>
            <a:ext cx="10820400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ko-KR" altLang="en-US" sz="20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환자의 입원 시간이 </a:t>
            </a:r>
            <a:r>
              <a:rPr lang="en-US" altLang="ko-KR" sz="20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24</a:t>
            </a:r>
            <a:r>
              <a:rPr lang="ko-KR" altLang="en-US" sz="20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시간 미만 또는 </a:t>
            </a:r>
            <a:r>
              <a:rPr lang="en-US" altLang="ko-KR" sz="20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48</a:t>
            </a:r>
            <a:r>
              <a:rPr lang="ko-KR" altLang="en-US" sz="20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시간 초과인 경우는 모두 제외해야함</a:t>
            </a:r>
            <a:r>
              <a:rPr lang="en-US" altLang="ko-KR" sz="20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12700" latinLnBrk="0">
              <a:spcBef>
                <a:spcPts val="105"/>
              </a:spcBef>
            </a:pPr>
            <a:endParaRPr lang="en-US" sz="20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408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38D554B9-AC9F-4F24-9263-B35BCBF44B12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50292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ko-KR" altLang="en-US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세션 소개</a:t>
            </a: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2008E23C-3E52-4294-9534-AE3696EBDBC6}"/>
              </a:ext>
            </a:extLst>
          </p:cNvPr>
          <p:cNvSpPr txBox="1">
            <a:spLocks/>
          </p:cNvSpPr>
          <p:nvPr/>
        </p:nvSpPr>
        <p:spPr>
          <a:xfrm>
            <a:off x="457200" y="1524000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469900" indent="-457200" latinLnBrk="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altLang="ko-KR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Time Series</a:t>
            </a:r>
            <a:r>
              <a:rPr lang="ko-KR" altLang="en-US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EHR &amp; RNN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BB757FF5-6429-4BB9-B565-B91D4B298742}"/>
              </a:ext>
            </a:extLst>
          </p:cNvPr>
          <p:cNvSpPr txBox="1">
            <a:spLocks/>
          </p:cNvSpPr>
          <p:nvPr/>
        </p:nvSpPr>
        <p:spPr>
          <a:xfrm>
            <a:off x="457200" y="3886200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469900" indent="-457200" latinLnBrk="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ko-KR" altLang="en-US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핸즈온 세션 실습</a:t>
            </a: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FCEF325E-AD28-47B9-9BC8-97170CB76514}"/>
              </a:ext>
            </a:extLst>
          </p:cNvPr>
          <p:cNvSpPr txBox="1">
            <a:spLocks/>
          </p:cNvSpPr>
          <p:nvPr/>
        </p:nvSpPr>
        <p:spPr>
          <a:xfrm>
            <a:off x="914400" y="2584280"/>
            <a:ext cx="50292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sz="32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-&gt; Mortality prediction </a:t>
            </a: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97093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70</a:t>
            </a:fld>
            <a:endParaRPr lang="en-US" altLang="ko-KR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0D99E0DD-2991-4CA4-8C58-7259E489D06D}"/>
              </a:ext>
            </a:extLst>
          </p:cNvPr>
          <p:cNvSpPr txBox="1">
            <a:spLocks/>
          </p:cNvSpPr>
          <p:nvPr/>
        </p:nvSpPr>
        <p:spPr>
          <a:xfrm>
            <a:off x="533400" y="228600"/>
            <a:ext cx="30480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ko-KR" altLang="en-US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핸즈온 세션 실습</a:t>
            </a: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0D99E0DD-2991-4CA4-8C58-7259E489D06D}"/>
              </a:ext>
            </a:extLst>
          </p:cNvPr>
          <p:cNvSpPr txBox="1">
            <a:spLocks/>
          </p:cNvSpPr>
          <p:nvPr/>
        </p:nvSpPr>
        <p:spPr>
          <a:xfrm>
            <a:off x="1339174" y="1254295"/>
            <a:ext cx="28956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sz="20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Raw </a:t>
            </a:r>
            <a:r>
              <a:rPr lang="ko-KR" altLang="en-US" sz="20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데이터셋 다운로드</a:t>
            </a:r>
            <a:endParaRPr lang="en-US" sz="20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0D99E0DD-2991-4CA4-8C58-7259E489D06D}"/>
              </a:ext>
            </a:extLst>
          </p:cNvPr>
          <p:cNvSpPr txBox="1">
            <a:spLocks/>
          </p:cNvSpPr>
          <p:nvPr/>
        </p:nvSpPr>
        <p:spPr>
          <a:xfrm>
            <a:off x="990600" y="3425199"/>
            <a:ext cx="32766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ko-KR" altLang="en-US" sz="20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학습 및 테스트 데이터셋 구성</a:t>
            </a:r>
            <a:endParaRPr lang="en-US" sz="20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0D99E0DD-2991-4CA4-8C58-7259E489D06D}"/>
              </a:ext>
            </a:extLst>
          </p:cNvPr>
          <p:cNvSpPr txBox="1">
            <a:spLocks/>
          </p:cNvSpPr>
          <p:nvPr/>
        </p:nvSpPr>
        <p:spPr>
          <a:xfrm>
            <a:off x="1415374" y="4579249"/>
            <a:ext cx="32766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sz="20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RNN </a:t>
            </a:r>
            <a:r>
              <a:rPr lang="ko-KR" altLang="en-US" sz="20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모델 구성 및 학습</a:t>
            </a:r>
            <a:endParaRPr lang="en-US" sz="20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634574" y="1692533"/>
            <a:ext cx="0" cy="5172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bject 2">
            <a:extLst>
              <a:ext uri="{FF2B5EF4-FFF2-40B4-BE49-F238E27FC236}">
                <a16:creationId xmlns:a16="http://schemas.microsoft.com/office/drawing/2014/main" id="{0D99E0DD-2991-4CA4-8C58-7259E489D06D}"/>
              </a:ext>
            </a:extLst>
          </p:cNvPr>
          <p:cNvSpPr txBox="1">
            <a:spLocks/>
          </p:cNvSpPr>
          <p:nvPr/>
        </p:nvSpPr>
        <p:spPr>
          <a:xfrm>
            <a:off x="2269787" y="2304962"/>
            <a:ext cx="1034374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ko-KR" altLang="en-US" sz="20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전처리</a:t>
            </a:r>
            <a:endParaRPr lang="en-US" sz="20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634574" y="2743200"/>
            <a:ext cx="0" cy="5172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2634574" y="3886200"/>
            <a:ext cx="0" cy="5172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ject 2">
            <a:extLst>
              <a:ext uri="{FF2B5EF4-FFF2-40B4-BE49-F238E27FC236}">
                <a16:creationId xmlns:a16="http://schemas.microsoft.com/office/drawing/2014/main" id="{0D99E0DD-2991-4CA4-8C58-7259E489D06D}"/>
              </a:ext>
            </a:extLst>
          </p:cNvPr>
          <p:cNvSpPr txBox="1">
            <a:spLocks/>
          </p:cNvSpPr>
          <p:nvPr/>
        </p:nvSpPr>
        <p:spPr>
          <a:xfrm>
            <a:off x="990600" y="5726190"/>
            <a:ext cx="41910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ko-KR" altLang="en-US" sz="20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학습된 모델로 테스트 셋에 예측</a:t>
            </a:r>
            <a:endParaRPr lang="en-US" sz="20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634574" y="5033141"/>
            <a:ext cx="0" cy="5172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bject 2">
            <a:extLst>
              <a:ext uri="{FF2B5EF4-FFF2-40B4-BE49-F238E27FC236}">
                <a16:creationId xmlns:a16="http://schemas.microsoft.com/office/drawing/2014/main" id="{0D99E0DD-2991-4CA4-8C58-7259E489D06D}"/>
              </a:ext>
            </a:extLst>
          </p:cNvPr>
          <p:cNvSpPr txBox="1">
            <a:spLocks/>
          </p:cNvSpPr>
          <p:nvPr/>
        </p:nvSpPr>
        <p:spPr>
          <a:xfrm>
            <a:off x="5364804" y="1254295"/>
            <a:ext cx="28956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sz="20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MIMIC-III Demo dataset</a:t>
            </a:r>
            <a:endParaRPr lang="en-US" sz="20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0D99E0DD-2991-4CA4-8C58-7259E489D06D}"/>
              </a:ext>
            </a:extLst>
          </p:cNvPr>
          <p:cNvSpPr txBox="1">
            <a:spLocks/>
          </p:cNvSpPr>
          <p:nvPr/>
        </p:nvSpPr>
        <p:spPr>
          <a:xfrm>
            <a:off x="5364804" y="2304962"/>
            <a:ext cx="37338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sz="20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Pandas DataFrame </a:t>
            </a:r>
            <a:r>
              <a:rPr lang="ko-KR" altLang="en-US" sz="20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으로 전처리</a:t>
            </a:r>
            <a:endParaRPr lang="en-US" sz="20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0D99E0DD-2991-4CA4-8C58-7259E489D06D}"/>
              </a:ext>
            </a:extLst>
          </p:cNvPr>
          <p:cNvSpPr txBox="1">
            <a:spLocks/>
          </p:cNvSpPr>
          <p:nvPr/>
        </p:nvSpPr>
        <p:spPr>
          <a:xfrm>
            <a:off x="5364804" y="3368534"/>
            <a:ext cx="60960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ko-KR" altLang="en-US" sz="20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학습 데이터셋과 테스트 데이터셋을 </a:t>
            </a:r>
            <a:r>
              <a:rPr lang="en-US" altLang="ko-KR" sz="20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Numpy</a:t>
            </a:r>
            <a:r>
              <a:rPr lang="ko-KR" altLang="en-US" sz="20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로 구성</a:t>
            </a:r>
            <a:endParaRPr lang="en-US" sz="20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0D99E0DD-2991-4CA4-8C58-7259E489D06D}"/>
              </a:ext>
            </a:extLst>
          </p:cNvPr>
          <p:cNvSpPr txBox="1">
            <a:spLocks/>
          </p:cNvSpPr>
          <p:nvPr/>
        </p:nvSpPr>
        <p:spPr>
          <a:xfrm>
            <a:off x="5364804" y="4547362"/>
            <a:ext cx="68580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sz="20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Pytorch </a:t>
            </a:r>
            <a:r>
              <a:rPr lang="ko-KR" altLang="en-US" sz="20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라이브러리를 사용하여 </a:t>
            </a:r>
            <a:r>
              <a:rPr lang="en-US" altLang="ko-KR" sz="20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RNN </a:t>
            </a:r>
            <a:r>
              <a:rPr lang="ko-KR" altLang="en-US" sz="20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학습 파이프라인 구성</a:t>
            </a:r>
            <a:endParaRPr lang="en-US" sz="20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0D99E0DD-2991-4CA4-8C58-7259E489D06D}"/>
              </a:ext>
            </a:extLst>
          </p:cNvPr>
          <p:cNvSpPr txBox="1">
            <a:spLocks/>
          </p:cNvSpPr>
          <p:nvPr/>
        </p:nvSpPr>
        <p:spPr>
          <a:xfrm>
            <a:off x="5364804" y="5694303"/>
            <a:ext cx="38862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ko-KR" altLang="en-US" sz="20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학습된 모델에 테스트셋 </a:t>
            </a:r>
            <a:r>
              <a:rPr lang="en-US" altLang="ko-KR" sz="20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Inference</a:t>
            </a:r>
            <a:endParaRPr lang="en-US" sz="20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990600" y="1066800"/>
            <a:ext cx="304800" cy="304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964987" y="2245999"/>
            <a:ext cx="304800" cy="304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85800" y="3351349"/>
            <a:ext cx="304800" cy="304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110574" y="4545436"/>
            <a:ext cx="304800" cy="304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92285" y="5694303"/>
            <a:ext cx="304800" cy="304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5</a:t>
            </a:r>
            <a:endParaRPr lang="ko-KR" altLang="en-US"/>
          </a:p>
        </p:txBody>
      </p:sp>
      <p:sp>
        <p:nvSpPr>
          <p:cNvPr id="28" name="object 2">
            <a:extLst>
              <a:ext uri="{FF2B5EF4-FFF2-40B4-BE49-F238E27FC236}">
                <a16:creationId xmlns:a16="http://schemas.microsoft.com/office/drawing/2014/main" id="{0D99E0DD-2991-4CA4-8C58-7259E489D06D}"/>
              </a:ext>
            </a:extLst>
          </p:cNvPr>
          <p:cNvSpPr txBox="1">
            <a:spLocks/>
          </p:cNvSpPr>
          <p:nvPr/>
        </p:nvSpPr>
        <p:spPr>
          <a:xfrm>
            <a:off x="5364804" y="4900491"/>
            <a:ext cx="60960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sz="20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(Demo</a:t>
            </a:r>
            <a:r>
              <a:rPr lang="ko-KR" altLang="en-US" sz="20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가 아닌 실제 </a:t>
            </a:r>
            <a:r>
              <a:rPr lang="en-US" altLang="ko-KR" sz="20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MIMIC-III</a:t>
            </a:r>
            <a:r>
              <a:rPr lang="ko-KR" altLang="en-US" sz="20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0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데이터로 학습</a:t>
            </a:r>
            <a:r>
              <a:rPr lang="en-US" altLang="ko-KR" sz="20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  <a:endParaRPr lang="en-US" sz="20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78459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71</a:t>
            </a:fld>
            <a:endParaRPr lang="en-US" altLang="ko-KR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0D99E0DD-2991-4CA4-8C58-7259E489D06D}"/>
              </a:ext>
            </a:extLst>
          </p:cNvPr>
          <p:cNvSpPr txBox="1">
            <a:spLocks/>
          </p:cNvSpPr>
          <p:nvPr/>
        </p:nvSpPr>
        <p:spPr>
          <a:xfrm>
            <a:off x="533400" y="228600"/>
            <a:ext cx="30480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ko-KR" altLang="en-US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핸즈온 세션 실습</a:t>
            </a: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5800" y="1447800"/>
            <a:ext cx="4915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https://physionet.org/content/mimiciii-demo/1.4/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133600"/>
            <a:ext cx="6553200" cy="342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721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72</a:t>
            </a:fld>
            <a:endParaRPr lang="en-US" altLang="ko-KR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0D99E0DD-2991-4CA4-8C58-7259E489D06D}"/>
              </a:ext>
            </a:extLst>
          </p:cNvPr>
          <p:cNvSpPr txBox="1">
            <a:spLocks/>
          </p:cNvSpPr>
          <p:nvPr/>
        </p:nvSpPr>
        <p:spPr>
          <a:xfrm>
            <a:off x="533400" y="228600"/>
            <a:ext cx="30480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ko-KR" altLang="en-US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핸즈온 세션 실습</a:t>
            </a: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57830"/>
            <a:ext cx="7696200" cy="478146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85800" y="1219200"/>
            <a:ext cx="4915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https://physionet.org/content/mimiciii-demo/1.4/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0D99E0DD-2991-4CA4-8C58-7259E489D06D}"/>
              </a:ext>
            </a:extLst>
          </p:cNvPr>
          <p:cNvSpPr txBox="1">
            <a:spLocks/>
          </p:cNvSpPr>
          <p:nvPr/>
        </p:nvSpPr>
        <p:spPr>
          <a:xfrm>
            <a:off x="8763000" y="1981200"/>
            <a:ext cx="4191000" cy="9624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sz="20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CHARTEVENTS.csv   </a:t>
            </a:r>
          </a:p>
          <a:p>
            <a:pPr marL="12700" latinLnBrk="0">
              <a:spcBef>
                <a:spcPts val="105"/>
              </a:spcBef>
            </a:pPr>
            <a:r>
              <a:rPr lang="en-US" sz="20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ADMISSION.csv  </a:t>
            </a:r>
          </a:p>
          <a:p>
            <a:pPr marL="12700" latinLnBrk="0">
              <a:spcBef>
                <a:spcPts val="105"/>
              </a:spcBef>
            </a:pPr>
            <a:r>
              <a:rPr lang="en-US" sz="20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ICUSTAY.CSV</a:t>
            </a:r>
            <a:endParaRPr lang="en-US" sz="20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0D99E0DD-2991-4CA4-8C58-7259E489D06D}"/>
              </a:ext>
            </a:extLst>
          </p:cNvPr>
          <p:cNvSpPr txBox="1">
            <a:spLocks/>
          </p:cNvSpPr>
          <p:nvPr/>
        </p:nvSpPr>
        <p:spPr>
          <a:xfrm>
            <a:off x="8534400" y="3581400"/>
            <a:ext cx="41910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ko-KR" altLang="en-US" sz="20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데모 데이터셋으로 전처리 연습</a:t>
            </a:r>
            <a:endParaRPr lang="en-US" sz="20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0D99E0DD-2991-4CA4-8C58-7259E489D06D}"/>
              </a:ext>
            </a:extLst>
          </p:cNvPr>
          <p:cNvSpPr txBox="1">
            <a:spLocks/>
          </p:cNvSpPr>
          <p:nvPr/>
        </p:nvSpPr>
        <p:spPr>
          <a:xfrm>
            <a:off x="8534400" y="4379778"/>
            <a:ext cx="41910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ko-KR" altLang="en-US" sz="20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실제 </a:t>
            </a:r>
            <a:r>
              <a:rPr lang="en-US" altLang="ko-KR" sz="20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MIMIC-II </a:t>
            </a:r>
            <a:r>
              <a:rPr lang="ko-KR" altLang="en-US" sz="2000" b="1" kern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로 학습</a:t>
            </a:r>
            <a:endParaRPr lang="en-US" sz="20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89373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73</a:t>
            </a:fld>
            <a:endParaRPr lang="en-US" altLang="ko-KR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0D99E0DD-2991-4CA4-8C58-7259E489D06D}"/>
              </a:ext>
            </a:extLst>
          </p:cNvPr>
          <p:cNvSpPr txBox="1">
            <a:spLocks/>
          </p:cNvSpPr>
          <p:nvPr/>
        </p:nvSpPr>
        <p:spPr>
          <a:xfrm>
            <a:off x="533400" y="228600"/>
            <a:ext cx="30480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ko-KR" altLang="en-US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핸즈온 세션 실습</a:t>
            </a: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9600" y="1905000"/>
            <a:ext cx="92602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Google Colab </a:t>
            </a:r>
            <a:endParaRPr lang="en-US" altLang="ko-KR" smtClean="0">
              <a:solidFill>
                <a:schemeClr val="bg1"/>
              </a:solidFill>
            </a:endParaRPr>
          </a:p>
          <a:p>
            <a:endParaRPr lang="en-US" altLang="ko-KR" smtClean="0">
              <a:solidFill>
                <a:schemeClr val="bg1"/>
              </a:solidFill>
            </a:endParaRPr>
          </a:p>
          <a:p>
            <a:r>
              <a:rPr lang="en-US" altLang="ko-KR" smtClean="0">
                <a:solidFill>
                  <a:schemeClr val="bg1"/>
                </a:solidFill>
              </a:rPr>
              <a:t>https</a:t>
            </a:r>
            <a:r>
              <a:rPr lang="en-US" altLang="ko-KR">
                <a:solidFill>
                  <a:schemeClr val="bg1"/>
                </a:solidFill>
              </a:rPr>
              <a:t>://colab.research.google.com/drive/1fWH8fhN2kuvI6a_mMFqGnpKrU3FijVDa?usp=sharing 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78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B2B02EC7-5DA2-4B1E-B746-3CCC5BCBFA35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50292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altLang="ko-KR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AGENDA</a:t>
            </a:r>
            <a:endParaRPr lang="en-US" sz="3200" b="1" ker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67926B8-7B8A-4902-BF7D-5B5E16D25597}"/>
              </a:ext>
            </a:extLst>
          </p:cNvPr>
          <p:cNvSpPr txBox="1">
            <a:spLocks/>
          </p:cNvSpPr>
          <p:nvPr/>
        </p:nvSpPr>
        <p:spPr>
          <a:xfrm>
            <a:off x="457200" y="1498077"/>
            <a:ext cx="50292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469900" indent="-457200" latinLnBrk="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ko-KR" altLang="en-US" sz="3200" b="1" kern="0">
                <a:latin typeface="한컴 고딕" panose="02000500000000000000" pitchFamily="2" charset="-127"/>
                <a:ea typeface="한컴 고딕" panose="02000500000000000000" pitchFamily="2" charset="-127"/>
              </a:rPr>
              <a:t>세션 소개</a:t>
            </a:r>
            <a:endParaRPr lang="en-US" sz="3200" b="1" kern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FEE00EDE-2684-4A3C-AC61-E368915A1299}"/>
              </a:ext>
            </a:extLst>
          </p:cNvPr>
          <p:cNvSpPr txBox="1">
            <a:spLocks/>
          </p:cNvSpPr>
          <p:nvPr/>
        </p:nvSpPr>
        <p:spPr>
          <a:xfrm>
            <a:off x="457200" y="2514600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469900" indent="-457200" latinLnBrk="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Electronic Health Recoreds (EHR)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9EB10C9-7161-4078-8C18-CFC8EDC4BB63}"/>
              </a:ext>
            </a:extLst>
          </p:cNvPr>
          <p:cNvSpPr txBox="1">
            <a:spLocks/>
          </p:cNvSpPr>
          <p:nvPr/>
        </p:nvSpPr>
        <p:spPr>
          <a:xfrm>
            <a:off x="457200" y="3531123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469900" indent="-457200" latinLnBrk="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3200" b="1" kern="0">
                <a:latin typeface="한컴 고딕" panose="02000500000000000000" pitchFamily="2" charset="-127"/>
                <a:ea typeface="한컴 고딕" panose="02000500000000000000" pitchFamily="2" charset="-127"/>
              </a:rPr>
              <a:t>Recurrent Neural Network (RNN)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5BC69295-9A3F-415B-8DF4-0F9F95CEADDB}"/>
              </a:ext>
            </a:extLst>
          </p:cNvPr>
          <p:cNvSpPr txBox="1">
            <a:spLocks/>
          </p:cNvSpPr>
          <p:nvPr/>
        </p:nvSpPr>
        <p:spPr>
          <a:xfrm>
            <a:off x="457200" y="4547646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469900" indent="-457200" latinLnBrk="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altLang="ko-KR" sz="3200" b="1" kern="0">
                <a:latin typeface="한컴 고딕" panose="02000500000000000000" pitchFamily="2" charset="-127"/>
                <a:ea typeface="한컴 고딕" panose="02000500000000000000" pitchFamily="2" charset="-127"/>
              </a:rPr>
              <a:t>Time Series</a:t>
            </a:r>
            <a:r>
              <a:rPr lang="ko-KR" altLang="en-US" sz="3200" b="1" kern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3200" b="1" kern="0">
                <a:latin typeface="한컴 고딕" panose="02000500000000000000" pitchFamily="2" charset="-127"/>
                <a:ea typeface="한컴 고딕" panose="02000500000000000000" pitchFamily="2" charset="-127"/>
              </a:rPr>
              <a:t>EHR &amp; RNN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C2573821-A07C-49CF-ADEA-E8D47C2B924D}"/>
              </a:ext>
            </a:extLst>
          </p:cNvPr>
          <p:cNvSpPr txBox="1">
            <a:spLocks/>
          </p:cNvSpPr>
          <p:nvPr/>
        </p:nvSpPr>
        <p:spPr>
          <a:xfrm>
            <a:off x="457200" y="5564169"/>
            <a:ext cx="8305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469900" indent="-457200" latinLnBrk="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ko-KR" altLang="en-US" sz="3200" b="1" kern="0">
                <a:latin typeface="한컴 고딕" panose="02000500000000000000" pitchFamily="2" charset="-127"/>
                <a:ea typeface="한컴 고딕" panose="02000500000000000000" pitchFamily="2" charset="-127"/>
              </a:rPr>
              <a:t>핸즈온 세션 실습</a:t>
            </a:r>
            <a:endParaRPr lang="en-US" sz="3200" b="1" kern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3387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BCFB76BB-29FE-49B1-9CC1-B9A23BB984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34800" y="6400800"/>
            <a:ext cx="30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9</a:t>
            </a:fld>
            <a:endParaRPr lang="en-US" altLang="ko-KR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239005EC-96C6-4C2A-A488-704005CABC8D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1066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sz="3200" b="1" ker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EHR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81DAA8FA-B056-48DA-804C-DF599CEA170E}"/>
              </a:ext>
            </a:extLst>
          </p:cNvPr>
          <p:cNvSpPr txBox="1"/>
          <p:nvPr/>
        </p:nvSpPr>
        <p:spPr>
          <a:xfrm>
            <a:off x="391160" y="1506394"/>
            <a:ext cx="4218940" cy="432435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solidFill>
                  <a:schemeClr val="bg1"/>
                </a:solidFill>
                <a:latin typeface="Calibri"/>
                <a:cs typeface="Calibri"/>
              </a:rPr>
              <a:t>EHR</a:t>
            </a:r>
            <a:r>
              <a:rPr sz="32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chemeClr val="bg1"/>
                </a:solidFill>
                <a:latin typeface="Calibri"/>
                <a:cs typeface="Calibri"/>
              </a:rPr>
              <a:t>consists</a:t>
            </a:r>
            <a:r>
              <a:rPr sz="32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chemeClr val="bg1"/>
                </a:solidFill>
                <a:latin typeface="Calibri"/>
                <a:cs typeface="Calibri"/>
              </a:rPr>
              <a:t>of</a:t>
            </a:r>
            <a:endParaRPr sz="3200">
              <a:solidFill>
                <a:schemeClr val="bg1"/>
              </a:solidFill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5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Structured</a:t>
            </a:r>
            <a:r>
              <a:rPr sz="2800" spc="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codes</a:t>
            </a:r>
            <a:endParaRPr sz="2800">
              <a:solidFill>
                <a:schemeClr val="bg1"/>
              </a:solidFill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Lab</a:t>
            </a:r>
            <a:r>
              <a:rPr sz="2800" spc="-4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measures</a:t>
            </a:r>
            <a:endParaRPr sz="2800">
              <a:solidFill>
                <a:schemeClr val="bg1"/>
              </a:solidFill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Spectrograms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(e.g.</a:t>
            </a:r>
            <a:r>
              <a:rPr sz="2800" spc="-3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EEG)</a:t>
            </a:r>
            <a:endParaRPr sz="2800">
              <a:solidFill>
                <a:schemeClr val="bg1"/>
              </a:solidFill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Images</a:t>
            </a:r>
            <a:r>
              <a:rPr sz="28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75" dirty="0">
                <a:solidFill>
                  <a:schemeClr val="bg1"/>
                </a:solidFill>
                <a:latin typeface="Calibri"/>
                <a:cs typeface="Calibri"/>
              </a:rPr>
              <a:t>(CT,</a:t>
            </a: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MRI,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chemeClr val="bg1"/>
                </a:solidFill>
                <a:latin typeface="Calibri"/>
                <a:cs typeface="Calibri"/>
              </a:rPr>
              <a:t>X-ray)</a:t>
            </a:r>
            <a:endParaRPr sz="2800">
              <a:solidFill>
                <a:schemeClr val="bg1"/>
              </a:solidFill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Free</a:t>
            </a:r>
            <a:r>
              <a:rPr sz="2800" spc="-4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chemeClr val="bg1"/>
                </a:solidFill>
                <a:latin typeface="Calibri"/>
                <a:cs typeface="Calibri"/>
              </a:rPr>
              <a:t>text</a:t>
            </a:r>
            <a:endParaRPr sz="2800">
              <a:solidFill>
                <a:schemeClr val="bg1"/>
              </a:solidFill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Demographics</a:t>
            </a:r>
            <a:endParaRPr sz="2800">
              <a:solidFill>
                <a:schemeClr val="bg1"/>
              </a:solidFill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Billing</a:t>
            </a: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 Information</a:t>
            </a:r>
            <a:endParaRPr sz="2800">
              <a:solidFill>
                <a:schemeClr val="bg1"/>
              </a:solidFill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Genetic</a:t>
            </a:r>
            <a:r>
              <a:rPr sz="2800" spc="-3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Information</a:t>
            </a:r>
            <a:endParaRPr sz="280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269827C2-A237-4C40-A04E-14ACBD6AD69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97418" y="1280106"/>
            <a:ext cx="3257815" cy="1933915"/>
          </a:xfrm>
          <a:prstGeom prst="rect">
            <a:avLst/>
          </a:prstGeom>
        </p:spPr>
      </p:pic>
      <p:pic>
        <p:nvPicPr>
          <p:cNvPr id="8" name="object 4">
            <a:extLst>
              <a:ext uri="{FF2B5EF4-FFF2-40B4-BE49-F238E27FC236}">
                <a16:creationId xmlns:a16="http://schemas.microsoft.com/office/drawing/2014/main" id="{D357229C-8AC7-47A4-8BB1-E8A0D112431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01100" y="1280106"/>
            <a:ext cx="2963718" cy="2512985"/>
          </a:xfrm>
          <a:prstGeom prst="rect">
            <a:avLst/>
          </a:prstGeom>
        </p:spPr>
      </p:pic>
      <p:pic>
        <p:nvPicPr>
          <p:cNvPr id="9" name="object 4">
            <a:extLst>
              <a:ext uri="{FF2B5EF4-FFF2-40B4-BE49-F238E27FC236}">
                <a16:creationId xmlns:a16="http://schemas.microsoft.com/office/drawing/2014/main" id="{AE1DD323-1F9D-46A9-AAE2-62123BD96AF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97419" y="3909833"/>
            <a:ext cx="3257815" cy="2646162"/>
          </a:xfrm>
          <a:prstGeom prst="rect">
            <a:avLst/>
          </a:prstGeom>
        </p:spPr>
      </p:pic>
      <p:pic>
        <p:nvPicPr>
          <p:cNvPr id="10" name="object 4">
            <a:extLst>
              <a:ext uri="{FF2B5EF4-FFF2-40B4-BE49-F238E27FC236}">
                <a16:creationId xmlns:a16="http://schemas.microsoft.com/office/drawing/2014/main" id="{604EECE5-1AEA-45A5-B682-F30280BFABB5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86800" y="3909833"/>
            <a:ext cx="3084828" cy="277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45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1050</TotalTime>
  <Words>2706</Words>
  <Application>Microsoft Office PowerPoint</Application>
  <PresentationFormat>와이드스크린</PresentationFormat>
  <Paragraphs>1160</Paragraphs>
  <Slides>73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73</vt:i4>
      </vt:variant>
    </vt:vector>
  </HeadingPairs>
  <TitlesOfParts>
    <vt:vector size="83" baseType="lpstr">
      <vt:lpstr>맑은 고딕</vt:lpstr>
      <vt:lpstr>한컴 고딕</vt:lpstr>
      <vt:lpstr>Arial</vt:lpstr>
      <vt:lpstr>Calibri</vt:lpstr>
      <vt:lpstr>Calibri Light</vt:lpstr>
      <vt:lpstr>Cambria Math</vt:lpstr>
      <vt:lpstr>Tahoma</vt:lpstr>
      <vt:lpstr>Times New Roman</vt:lpstr>
      <vt:lpstr>Wingdings</vt:lpstr>
      <vt:lpstr>Office Theme</vt:lpstr>
      <vt:lpstr>Hands-on Session 2:  Electronic Health Records and Medical Text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Healthcare AI810, Spring 2020</dc:title>
  <dc:creator>Choi Edward</dc:creator>
  <cp:lastModifiedBy>user</cp:lastModifiedBy>
  <cp:revision>32</cp:revision>
  <dcterms:created xsi:type="dcterms:W3CDTF">2021-08-12T18:15:38Z</dcterms:created>
  <dcterms:modified xsi:type="dcterms:W3CDTF">2021-08-14T03:24:17Z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2021-03-04T00:00:00Z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2021-08-12T00:00:00Z</vt:filetime>
  </property>
</Properties>
</file>