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58" r:id="rId5"/>
    <p:sldId id="259" r:id="rId6"/>
    <p:sldId id="260" r:id="rId7"/>
    <p:sldId id="261" r:id="rId8"/>
    <p:sldId id="264" r:id="rId9"/>
    <p:sldId id="266" r:id="rId10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jO1HEBf+wmEJfEOBDosLCXXWOh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b5bc134d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b5bc134dd_0_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5b5bc134dd_0_2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737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b5bc134d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b5bc134dd_0_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5b5bc134dd_0_2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5bc134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5bc134dd_0_2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5b5bc134dd_0_21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5bc134d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5bc134dd_0_3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5b5bc134dd_0_30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5bc134d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5bc134dd_0_6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b5bc134dd_0_64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5bc134d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5bc134dd_0_6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b5bc134dd_0_64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986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5bc134d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5bc134dd_0_6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b5bc134dd_0_64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37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4"/>
          <p:cNvGrpSpPr/>
          <p:nvPr/>
        </p:nvGrpSpPr>
        <p:grpSpPr>
          <a:xfrm>
            <a:off x="0" y="868363"/>
            <a:ext cx="4356100" cy="4633912"/>
            <a:chOff x="-1" y="868398"/>
            <a:chExt cx="4355976" cy="4633217"/>
          </a:xfrm>
        </p:grpSpPr>
        <p:sp>
          <p:nvSpPr>
            <p:cNvPr id="13" name="Google Shape;13;p4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4" name="Google Shape;14;p4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4"/>
          <p:cNvSpPr/>
          <p:nvPr/>
        </p:nvSpPr>
        <p:spPr>
          <a:xfrm rot="-5400000">
            <a:off x="4399012" y="-842760"/>
            <a:ext cx="3923411" cy="5593663"/>
          </a:xfrm>
          <a:custGeom>
            <a:avLst/>
            <a:gdLst/>
            <a:ahLst/>
            <a:cxnLst/>
            <a:rect l="l" t="t" r="r" b="b"/>
            <a:pathLst>
              <a:path w="3919583" h="5593663" extrusionOk="0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 rot="-5400000">
            <a:off x="6825055" y="-469057"/>
            <a:ext cx="1874105" cy="2802782"/>
          </a:xfrm>
          <a:custGeom>
            <a:avLst/>
            <a:gdLst/>
            <a:ahLst/>
            <a:cxnLst/>
            <a:rect l="l" t="t" r="r" b="b"/>
            <a:pathLst>
              <a:path w="2933997" h="4404897" extrusionOk="0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 rot="-5400000">
            <a:off x="7319312" y="360679"/>
            <a:ext cx="1872209" cy="1816159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4363" y="369888"/>
            <a:ext cx="2817812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 descr="S:\serv_com\01_CHARTE-INSA-Rennes\2014\08_Modèles-PPT\Triangle-bas.eps"/>
          <p:cNvPicPr preferRelativeResize="0"/>
          <p:nvPr/>
        </p:nvPicPr>
        <p:blipFill rotWithShape="1">
          <a:blip r:embed="rId3">
            <a:alphaModFix/>
          </a:blip>
          <a:srcRect b="42645"/>
          <a:stretch/>
        </p:blipFill>
        <p:spPr>
          <a:xfrm>
            <a:off x="3419475" y="6353175"/>
            <a:ext cx="20891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413" y="222250"/>
            <a:ext cx="1366837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/>
          <p:nvPr/>
        </p:nvSpPr>
        <p:spPr>
          <a:xfrm rot="-5400000">
            <a:off x="7004517" y="-797387"/>
            <a:ext cx="1342487" cy="2933821"/>
          </a:xfrm>
          <a:custGeom>
            <a:avLst/>
            <a:gdLst/>
            <a:ahLst/>
            <a:cxnLst/>
            <a:rect l="l" t="t" r="r" b="b"/>
            <a:pathLst>
              <a:path w="2165734" h="4187832" extrusionOk="0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 rot="-5400000">
            <a:off x="8415064" y="-184611"/>
            <a:ext cx="542117" cy="917174"/>
          </a:xfrm>
          <a:custGeom>
            <a:avLst/>
            <a:gdLst/>
            <a:ahLst/>
            <a:cxnLst/>
            <a:rect l="l" t="t" r="r" b="b"/>
            <a:pathLst>
              <a:path w="2933997" h="4404897" extrusionOk="0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8490797" y="9746"/>
            <a:ext cx="623545" cy="68427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5" name="Google Shape;25;p5" descr="S:\serv_com\01_CHARTE-INSA-Rennes\2014\08_Modèles-PPT\Triangle-bas.eps"/>
          <p:cNvPicPr preferRelativeResize="0"/>
          <p:nvPr/>
        </p:nvPicPr>
        <p:blipFill rotWithShape="1">
          <a:blip r:embed="rId3">
            <a:alphaModFix/>
          </a:blip>
          <a:srcRect b="42645"/>
          <a:stretch/>
        </p:blipFill>
        <p:spPr>
          <a:xfrm>
            <a:off x="1619250" y="6615113"/>
            <a:ext cx="1008063" cy="2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4D6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4D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87F8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87F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2225" y="6237288"/>
            <a:ext cx="1495425" cy="6207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3764575" y="2501550"/>
            <a:ext cx="5871300" cy="1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1"/>
              <a:t>Présentation BE Graphes</a:t>
            </a:r>
            <a:endParaRPr sz="2800"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4480550" y="3934700"/>
            <a:ext cx="4242600" cy="245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Ejigu Michael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Fache Rémi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Tarnagda Abdel Saïd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/>
              <a:t>3MIC - C  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/>
              <a:t>7 juin 2019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b5bc134dd_0_2"/>
          <p:cNvSpPr txBox="1">
            <a:spLocks noGrp="1"/>
          </p:cNvSpPr>
          <p:nvPr>
            <p:ph type="title"/>
          </p:nvPr>
        </p:nvSpPr>
        <p:spPr>
          <a:xfrm>
            <a:off x="2555774" y="6474721"/>
            <a:ext cx="4843401" cy="33855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1</a:t>
            </a:r>
            <a:endParaRPr b="1" dirty="0"/>
          </a:p>
        </p:txBody>
      </p:sp>
      <p:sp>
        <p:nvSpPr>
          <p:cNvPr id="49" name="Google Shape;49;g5b5bc134dd_0_2"/>
          <p:cNvSpPr txBox="1">
            <a:spLocks noGrp="1"/>
          </p:cNvSpPr>
          <p:nvPr>
            <p:ph type="body" idx="2"/>
          </p:nvPr>
        </p:nvSpPr>
        <p:spPr>
          <a:xfrm>
            <a:off x="1835700" y="121924"/>
            <a:ext cx="4608600" cy="71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dirty="0">
                <a:solidFill>
                  <a:srgbClr val="000000"/>
                </a:solidFill>
              </a:rPr>
              <a:t>Introduction</a:t>
            </a:r>
            <a:endParaRPr lang="fr-FR" dirty="0"/>
          </a:p>
        </p:txBody>
      </p:sp>
      <p:pic>
        <p:nvPicPr>
          <p:cNvPr id="2056" name="Picture 8" descr="RÃ©sultat de recherche d'images pour &quot;social media&quot;">
            <a:extLst>
              <a:ext uri="{FF2B5EF4-FFF2-40B4-BE49-F238E27FC236}">
                <a16:creationId xmlns:a16="http://schemas.microsoft.com/office/drawing/2014/main" id="{DF2E94D9-79ED-456B-855A-B747990F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40" y="4119097"/>
            <a:ext cx="1678718" cy="14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 de recherche d'images pour &quot;gps map&quot;">
            <a:extLst>
              <a:ext uri="{FF2B5EF4-FFF2-40B4-BE49-F238E27FC236}">
                <a16:creationId xmlns:a16="http://schemas.microsoft.com/office/drawing/2014/main" id="{ACB4C741-714B-43AF-948A-1ECE98B5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62" y="1634304"/>
            <a:ext cx="1794696" cy="179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C394C73-7205-44F5-B95E-F48CB77DD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18" y="1277591"/>
            <a:ext cx="4032876" cy="40968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4CA6EEB-50A1-4088-BC8C-B083C9D50488}"/>
              </a:ext>
            </a:extLst>
          </p:cNvPr>
          <p:cNvSpPr txBox="1"/>
          <p:nvPr/>
        </p:nvSpPr>
        <p:spPr>
          <a:xfrm>
            <a:off x="1156996" y="5636545"/>
            <a:ext cx="31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Paquets IP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8C5178-795A-42A8-9E94-2A4FD2A7DDC5}"/>
              </a:ext>
            </a:extLst>
          </p:cNvPr>
          <p:cNvSpPr txBox="1"/>
          <p:nvPr/>
        </p:nvSpPr>
        <p:spPr>
          <a:xfrm>
            <a:off x="5935062" y="5636545"/>
            <a:ext cx="196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390633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689B321-4DF0-45B7-9CF8-9125EB58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32" y="834424"/>
            <a:ext cx="8424936" cy="139026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27000" indent="0">
              <a:buNone/>
            </a:pPr>
            <a:r>
              <a:rPr lang="fr-FR" dirty="0"/>
              <a:t>   	  Eclipse					Appropriation du code</a:t>
            </a:r>
          </a:p>
          <a:p>
            <a:pPr marL="127000" indent="0">
              <a:buNone/>
            </a:pPr>
            <a:r>
              <a:rPr lang="fr-FR" dirty="0"/>
              <a:t>				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8957C21-F306-4BDE-9A15-3443B457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Google Shape;49;g5b5bc134dd_0_2">
            <a:extLst>
              <a:ext uri="{FF2B5EF4-FFF2-40B4-BE49-F238E27FC236}">
                <a16:creationId xmlns:a16="http://schemas.microsoft.com/office/drawing/2014/main" id="{10712752-014A-49BE-A7CB-D63D2C37A783}"/>
              </a:ext>
            </a:extLst>
          </p:cNvPr>
          <p:cNvSpPr txBox="1">
            <a:spLocks/>
          </p:cNvSpPr>
          <p:nvPr/>
        </p:nvSpPr>
        <p:spPr>
          <a:xfrm>
            <a:off x="1835700" y="121924"/>
            <a:ext cx="5059622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fr-FR" sz="3000" b="0" dirty="0">
                <a:solidFill>
                  <a:srgbClr val="000000"/>
                </a:solidFill>
              </a:rPr>
              <a:t>Contexte de développement</a:t>
            </a:r>
          </a:p>
          <a:p>
            <a:pPr marL="0" indent="0"/>
            <a:endParaRPr lang="fr-FR" dirty="0"/>
          </a:p>
        </p:txBody>
      </p:sp>
      <p:pic>
        <p:nvPicPr>
          <p:cNvPr id="8" name="Picture 2" descr="RÃ©sultat de recherche d'images pour &quot;dÃ©crypter&quot;">
            <a:extLst>
              <a:ext uri="{FF2B5EF4-FFF2-40B4-BE49-F238E27FC236}">
                <a16:creationId xmlns:a16="http://schemas.microsoft.com/office/drawing/2014/main" id="{C4348E03-1930-4A47-821E-05113BAF4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0" t="31656" r="480" b="30683"/>
          <a:stretch/>
        </p:blipFill>
        <p:spPr bwMode="auto">
          <a:xfrm>
            <a:off x="6110565" y="1703120"/>
            <a:ext cx="208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Ã©sultat de recherche d'images pour &quot;eclipse icon&quot;">
            <a:extLst>
              <a:ext uri="{FF2B5EF4-FFF2-40B4-BE49-F238E27FC236}">
                <a16:creationId xmlns:a16="http://schemas.microsoft.com/office/drawing/2014/main" id="{0CF0BE4C-30B2-44B5-AFB6-2A524A38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45" y="1703120"/>
            <a:ext cx="1146310" cy="114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68FDF9-8485-40D1-A8AE-5AAC6E05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38" y="3842102"/>
            <a:ext cx="2812434" cy="15824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B0BDFBC-C637-4C0C-8691-731EE3D2431C}"/>
              </a:ext>
            </a:extLst>
          </p:cNvPr>
          <p:cNvSpPr txBox="1"/>
          <p:nvPr/>
        </p:nvSpPr>
        <p:spPr>
          <a:xfrm>
            <a:off x="1262545" y="5424528"/>
            <a:ext cx="230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Protocole de tests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A66C09-9DE7-49F1-B61D-CC00FAE4D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100" y="3842102"/>
            <a:ext cx="3382930" cy="148643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409B7BE-E65E-4429-A28A-D4FD38E7FCDB}"/>
              </a:ext>
            </a:extLst>
          </p:cNvPr>
          <p:cNvSpPr txBox="1"/>
          <p:nvPr/>
        </p:nvSpPr>
        <p:spPr>
          <a:xfrm>
            <a:off x="5901309" y="5428159"/>
            <a:ext cx="288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Gestion des versions</a:t>
            </a:r>
          </a:p>
        </p:txBody>
      </p:sp>
      <p:sp>
        <p:nvSpPr>
          <p:cNvPr id="14" name="Google Shape;48;g5b5bc134dd_0_2">
            <a:extLst>
              <a:ext uri="{FF2B5EF4-FFF2-40B4-BE49-F238E27FC236}">
                <a16:creationId xmlns:a16="http://schemas.microsoft.com/office/drawing/2014/main" id="{BC633554-53DD-486E-9EE9-8724D7C8E9D8}"/>
              </a:ext>
            </a:extLst>
          </p:cNvPr>
          <p:cNvSpPr txBox="1">
            <a:spLocks/>
          </p:cNvSpPr>
          <p:nvPr/>
        </p:nvSpPr>
        <p:spPr>
          <a:xfrm>
            <a:off x="2555774" y="6474721"/>
            <a:ext cx="4843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43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b5bc134dd_0_2"/>
          <p:cNvSpPr/>
          <p:nvPr/>
        </p:nvSpPr>
        <p:spPr>
          <a:xfrm>
            <a:off x="1128300" y="4579763"/>
            <a:ext cx="1993200" cy="130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5b5bc134dd_0_2"/>
          <p:cNvSpPr txBox="1">
            <a:spLocks noGrp="1"/>
          </p:cNvSpPr>
          <p:nvPr>
            <p:ph type="title"/>
          </p:nvPr>
        </p:nvSpPr>
        <p:spPr>
          <a:xfrm>
            <a:off x="2555775" y="6573875"/>
            <a:ext cx="38394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5b5bc134dd_0_2"/>
          <p:cNvSpPr txBox="1">
            <a:spLocks noGrp="1"/>
          </p:cNvSpPr>
          <p:nvPr>
            <p:ph type="body" idx="2"/>
          </p:nvPr>
        </p:nvSpPr>
        <p:spPr>
          <a:xfrm>
            <a:off x="1835700" y="121924"/>
            <a:ext cx="4608600" cy="71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dirty="0">
                <a:solidFill>
                  <a:srgbClr val="000000"/>
                </a:solidFill>
              </a:rPr>
              <a:t>Tests de validité</a:t>
            </a:r>
            <a:endParaRPr sz="3000" b="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g5b5bc134dd_0_2"/>
          <p:cNvSpPr/>
          <p:nvPr/>
        </p:nvSpPr>
        <p:spPr>
          <a:xfrm>
            <a:off x="2748750" y="834425"/>
            <a:ext cx="3646500" cy="51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/>
              <a:t>Campagne de tests</a:t>
            </a:r>
            <a:endParaRPr b="1"/>
          </a:p>
        </p:txBody>
      </p:sp>
      <p:sp>
        <p:nvSpPr>
          <p:cNvPr id="51" name="Google Shape;51;g5b5bc134dd_0_2"/>
          <p:cNvSpPr txBox="1"/>
          <p:nvPr/>
        </p:nvSpPr>
        <p:spPr>
          <a:xfrm>
            <a:off x="141600" y="1520100"/>
            <a:ext cx="8860800" cy="45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g5b5bc134dd_0_2"/>
          <p:cNvCxnSpPr>
            <a:stCxn id="51" idx="0"/>
            <a:endCxn id="51" idx="2"/>
          </p:cNvCxnSpPr>
          <p:nvPr/>
        </p:nvCxnSpPr>
        <p:spPr>
          <a:xfrm>
            <a:off x="4572000" y="1520100"/>
            <a:ext cx="0" cy="4583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" name="Google Shape;53;g5b5bc134dd_0_2"/>
          <p:cNvSpPr/>
          <p:nvPr/>
        </p:nvSpPr>
        <p:spPr>
          <a:xfrm>
            <a:off x="1748075" y="2226363"/>
            <a:ext cx="198300" cy="1730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5b5bc134dd_0_2"/>
          <p:cNvSpPr/>
          <p:nvPr/>
        </p:nvSpPr>
        <p:spPr>
          <a:xfrm>
            <a:off x="2084975" y="2832513"/>
            <a:ext cx="268200" cy="517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5b5bc134dd_0_2"/>
          <p:cNvSpPr/>
          <p:nvPr/>
        </p:nvSpPr>
        <p:spPr>
          <a:xfrm>
            <a:off x="2561975" y="2644113"/>
            <a:ext cx="659100" cy="341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Heap</a:t>
            </a:r>
            <a:endParaRPr sz="1200"/>
          </a:p>
        </p:txBody>
      </p:sp>
      <p:sp>
        <p:nvSpPr>
          <p:cNvPr id="56" name="Google Shape;56;g5b5bc134dd_0_2"/>
          <p:cNvSpPr/>
          <p:nvPr/>
        </p:nvSpPr>
        <p:spPr>
          <a:xfrm>
            <a:off x="2491763" y="3091388"/>
            <a:ext cx="799500" cy="44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Coût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croissant</a:t>
            </a:r>
            <a:endParaRPr sz="1100"/>
          </a:p>
        </p:txBody>
      </p:sp>
      <p:sp>
        <p:nvSpPr>
          <p:cNvPr id="57" name="Google Shape;57;g5b5bc134dd_0_2"/>
          <p:cNvSpPr/>
          <p:nvPr/>
        </p:nvSpPr>
        <p:spPr>
          <a:xfrm rot="10800000">
            <a:off x="3429863" y="2834163"/>
            <a:ext cx="268200" cy="514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b5bc134dd_0_2"/>
          <p:cNvSpPr/>
          <p:nvPr/>
        </p:nvSpPr>
        <p:spPr>
          <a:xfrm>
            <a:off x="1558925" y="1849713"/>
            <a:ext cx="576600" cy="3414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Algo</a:t>
            </a:r>
            <a:endParaRPr/>
          </a:p>
        </p:txBody>
      </p:sp>
      <p:sp>
        <p:nvSpPr>
          <p:cNvPr id="59" name="Google Shape;59;g5b5bc134dd_0_2"/>
          <p:cNvSpPr/>
          <p:nvPr/>
        </p:nvSpPr>
        <p:spPr>
          <a:xfrm>
            <a:off x="932150" y="3991713"/>
            <a:ext cx="882900" cy="400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Résultat</a:t>
            </a:r>
            <a:endParaRPr/>
          </a:p>
        </p:txBody>
      </p:sp>
      <p:sp>
        <p:nvSpPr>
          <p:cNvPr id="60" name="Google Shape;60;g5b5bc134dd_0_2"/>
          <p:cNvSpPr/>
          <p:nvPr/>
        </p:nvSpPr>
        <p:spPr>
          <a:xfrm>
            <a:off x="1877725" y="3991713"/>
            <a:ext cx="882900" cy="400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Chemin valide</a:t>
            </a:r>
            <a:endParaRPr/>
          </a:p>
        </p:txBody>
      </p:sp>
      <p:sp>
        <p:nvSpPr>
          <p:cNvPr id="61" name="Google Shape;61;g5b5bc134dd_0_2"/>
          <p:cNvSpPr/>
          <p:nvPr/>
        </p:nvSpPr>
        <p:spPr>
          <a:xfrm>
            <a:off x="1204525" y="4762488"/>
            <a:ext cx="799500" cy="44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Aléatoire</a:t>
            </a:r>
            <a:endParaRPr sz="1100"/>
          </a:p>
        </p:txBody>
      </p:sp>
      <p:sp>
        <p:nvSpPr>
          <p:cNvPr id="62" name="Google Shape;62;g5b5bc134dd_0_2"/>
          <p:cNvSpPr/>
          <p:nvPr/>
        </p:nvSpPr>
        <p:spPr>
          <a:xfrm>
            <a:off x="2245775" y="4691988"/>
            <a:ext cx="799500" cy="51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Pseudo-aléatoire</a:t>
            </a:r>
            <a:endParaRPr sz="1100"/>
          </a:p>
        </p:txBody>
      </p:sp>
      <p:sp>
        <p:nvSpPr>
          <p:cNvPr id="63" name="Google Shape;63;g5b5bc134dd_0_2"/>
          <p:cNvSpPr/>
          <p:nvPr/>
        </p:nvSpPr>
        <p:spPr>
          <a:xfrm>
            <a:off x="1204525" y="5369938"/>
            <a:ext cx="799500" cy="40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Temps</a:t>
            </a:r>
            <a:endParaRPr sz="1100"/>
          </a:p>
        </p:txBody>
      </p:sp>
      <p:sp>
        <p:nvSpPr>
          <p:cNvPr id="64" name="Google Shape;64;g5b5bc134dd_0_2"/>
          <p:cNvSpPr/>
          <p:nvPr/>
        </p:nvSpPr>
        <p:spPr>
          <a:xfrm>
            <a:off x="2245775" y="5369938"/>
            <a:ext cx="799500" cy="40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Distance</a:t>
            </a:r>
            <a:endParaRPr sz="1100"/>
          </a:p>
        </p:txBody>
      </p:sp>
      <p:sp>
        <p:nvSpPr>
          <p:cNvPr id="65" name="Google Shape;65;g5b5bc134dd_0_2"/>
          <p:cNvSpPr txBox="1"/>
          <p:nvPr/>
        </p:nvSpPr>
        <p:spPr>
          <a:xfrm>
            <a:off x="1778850" y="1430275"/>
            <a:ext cx="1272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/>
              <a:t>Avec oracle</a:t>
            </a:r>
            <a:endParaRPr b="1" u="sng" dirty="0"/>
          </a:p>
        </p:txBody>
      </p:sp>
      <p:sp>
        <p:nvSpPr>
          <p:cNvPr id="66" name="Google Shape;66;g5b5bc134dd_0_2"/>
          <p:cNvSpPr txBox="1"/>
          <p:nvPr/>
        </p:nvSpPr>
        <p:spPr>
          <a:xfrm>
            <a:off x="6092850" y="1430275"/>
            <a:ext cx="1272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/>
              <a:t>Sans oracle</a:t>
            </a:r>
            <a:endParaRPr b="1" u="sng"/>
          </a:p>
        </p:txBody>
      </p:sp>
      <p:sp>
        <p:nvSpPr>
          <p:cNvPr id="67" name="Google Shape;67;g5b5bc134dd_0_2"/>
          <p:cNvSpPr txBox="1"/>
          <p:nvPr/>
        </p:nvSpPr>
        <p:spPr>
          <a:xfrm>
            <a:off x="5398750" y="1959574"/>
            <a:ext cx="2620800" cy="337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Sous-chemins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Le plus court chemin est borné par la distance</a:t>
            </a:r>
            <a:r>
              <a:rPr lang="fr-FR" b="1" dirty="0"/>
              <a:t> à vol d’oiseau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Relation de Chasles : </a:t>
            </a:r>
            <a:br>
              <a:rPr lang="fr-FR" dirty="0"/>
            </a:br>
            <a:r>
              <a:rPr lang="fr-FR" b="1" dirty="0"/>
              <a:t>AB + BC = AC</a:t>
            </a:r>
          </a:p>
          <a:p>
            <a:endParaRPr lang="fr-FR" b="1" u="sng" dirty="0"/>
          </a:p>
          <a:p>
            <a:endParaRPr lang="fr-F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Sans chemin</a:t>
            </a:r>
            <a:endParaRPr b="1" u="sng" dirty="0"/>
          </a:p>
        </p:txBody>
      </p:sp>
      <p:sp>
        <p:nvSpPr>
          <p:cNvPr id="23" name="Google Shape;48;g5b5bc134dd_0_2">
            <a:extLst>
              <a:ext uri="{FF2B5EF4-FFF2-40B4-BE49-F238E27FC236}">
                <a16:creationId xmlns:a16="http://schemas.microsoft.com/office/drawing/2014/main" id="{281B9204-537C-4882-BF48-2B12EC689AC5}"/>
              </a:ext>
            </a:extLst>
          </p:cNvPr>
          <p:cNvSpPr txBox="1">
            <a:spLocks/>
          </p:cNvSpPr>
          <p:nvPr/>
        </p:nvSpPr>
        <p:spPr>
          <a:xfrm>
            <a:off x="2555774" y="6474721"/>
            <a:ext cx="4843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5bc134dd_0_21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00" cy="46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</a:rPr>
              <a:t>Méthodes implémentées et ajoutées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</a:rPr>
              <a:t>Résultat attendu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74" name="Google Shape;74;g5b5bc134dd_0_21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5b5bc134dd_0_21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>
                <a:solidFill>
                  <a:srgbClr val="000000"/>
                </a:solidFill>
              </a:rPr>
              <a:t>Tests de performances </a:t>
            </a:r>
            <a:endParaRPr sz="3000" b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g5b5bc134dd_0_21"/>
          <p:cNvGrpSpPr/>
          <p:nvPr/>
        </p:nvGrpSpPr>
        <p:grpSpPr>
          <a:xfrm>
            <a:off x="3232699" y="4442570"/>
            <a:ext cx="3066312" cy="1894033"/>
            <a:chOff x="3499800" y="4653375"/>
            <a:chExt cx="3024275" cy="1739400"/>
          </a:xfrm>
        </p:grpSpPr>
        <p:pic>
          <p:nvPicPr>
            <p:cNvPr id="77" name="Google Shape;77;g5b5bc134dd_0_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9024" y="4908300"/>
              <a:ext cx="2707125" cy="14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5b5bc134dd_0_21"/>
            <p:cNvSpPr txBox="1"/>
            <p:nvPr/>
          </p:nvSpPr>
          <p:spPr>
            <a:xfrm>
              <a:off x="3499800" y="5004675"/>
              <a:ext cx="8292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Lobster"/>
                  <a:ea typeface="Lobster"/>
                  <a:cs typeface="Lobster"/>
                  <a:sym typeface="Lobster"/>
                </a:rPr>
                <a:t>Dijkstra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79" name="Google Shape;79;g5b5bc134dd_0_21"/>
            <p:cNvSpPr txBox="1"/>
            <p:nvPr/>
          </p:nvSpPr>
          <p:spPr>
            <a:xfrm>
              <a:off x="4457975" y="4653375"/>
              <a:ext cx="8292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Lobster"/>
                  <a:ea typeface="Lobster"/>
                  <a:cs typeface="Lobster"/>
                  <a:sym typeface="Lobster"/>
                </a:rPr>
                <a:t>Astar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80" name="Google Shape;80;g5b5bc134dd_0_21"/>
            <p:cNvSpPr txBox="1"/>
            <p:nvPr/>
          </p:nvSpPr>
          <p:spPr>
            <a:xfrm>
              <a:off x="5202875" y="5183000"/>
              <a:ext cx="13212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Lobster"/>
                  <a:ea typeface="Lobster"/>
                  <a:cs typeface="Lobster"/>
                  <a:sym typeface="Lobster"/>
                </a:rPr>
                <a:t>Bellman Ford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81" name="Google Shape;81;g5b5bc134dd_0_21"/>
          <p:cNvSpPr txBox="1"/>
          <p:nvPr/>
        </p:nvSpPr>
        <p:spPr>
          <a:xfrm>
            <a:off x="377625" y="1260325"/>
            <a:ext cx="80946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/>
              <a:t>Format des fichier 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 dirty="0">
                <a:latin typeface="Oswald"/>
                <a:ea typeface="Oswald"/>
                <a:cs typeface="Oswald"/>
                <a:sym typeface="Oswald"/>
              </a:rPr>
              <a:t>Origine (id)- Destination (id) - Valeur Du Résultat - </a:t>
            </a:r>
            <a:endParaRPr sz="1800" i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 dirty="0">
                <a:latin typeface="Oswald"/>
                <a:ea typeface="Oswald"/>
                <a:cs typeface="Oswald"/>
                <a:sym typeface="Oswald"/>
              </a:rPr>
              <a:t>Temps pris (avec </a:t>
            </a:r>
            <a:r>
              <a:rPr lang="fr-FR" sz="1800" i="1" dirty="0" err="1">
                <a:latin typeface="Oswald"/>
                <a:ea typeface="Oswald"/>
                <a:cs typeface="Oswald"/>
                <a:sym typeface="Oswald"/>
              </a:rPr>
              <a:t>getSolvingTime</a:t>
            </a:r>
            <a:r>
              <a:rPr lang="fr-FR" sz="1800" i="1" dirty="0">
                <a:latin typeface="Oswald"/>
                <a:ea typeface="Oswald"/>
                <a:cs typeface="Oswald"/>
                <a:sym typeface="Oswald"/>
              </a:rPr>
              <a:t>) -  Nombre de </a:t>
            </a:r>
            <a:r>
              <a:rPr lang="fr-FR" sz="1800" i="1" dirty="0" err="1">
                <a:latin typeface="Oswald"/>
                <a:ea typeface="Oswald"/>
                <a:cs typeface="Oswald"/>
                <a:sym typeface="Oswald"/>
              </a:rPr>
              <a:t>Noeuds</a:t>
            </a:r>
            <a:r>
              <a:rPr lang="fr-FR" sz="1800" i="1" dirty="0">
                <a:latin typeface="Oswald"/>
                <a:ea typeface="Oswald"/>
                <a:cs typeface="Oswald"/>
                <a:sym typeface="Oswald"/>
              </a:rPr>
              <a:t> Explorés - Nombre </a:t>
            </a:r>
            <a:r>
              <a:rPr lang="fr-FR" sz="1800" i="1" dirty="0" err="1">
                <a:latin typeface="Oswald"/>
                <a:ea typeface="Oswald"/>
                <a:cs typeface="Oswald"/>
                <a:sym typeface="Oswald"/>
              </a:rPr>
              <a:t>Noeuds</a:t>
            </a:r>
            <a:r>
              <a:rPr lang="fr-FR" sz="1800" i="1" dirty="0">
                <a:latin typeface="Oswald"/>
                <a:ea typeface="Oswald"/>
                <a:cs typeface="Oswald"/>
                <a:sym typeface="Oswald"/>
              </a:rPr>
              <a:t> Marqués - Nombre  Maximum de </a:t>
            </a:r>
            <a:r>
              <a:rPr lang="fr-FR" sz="1800" i="1" dirty="0" err="1">
                <a:latin typeface="Oswald"/>
                <a:ea typeface="Oswald"/>
                <a:cs typeface="Oswald"/>
                <a:sym typeface="Oswald"/>
              </a:rPr>
              <a:t>Noeuds</a:t>
            </a:r>
            <a:r>
              <a:rPr lang="fr-FR" sz="1800" i="1" dirty="0">
                <a:latin typeface="Oswald"/>
                <a:ea typeface="Oswald"/>
                <a:cs typeface="Oswald"/>
                <a:sym typeface="Oswald"/>
              </a:rPr>
              <a:t> dans le Tas, Nombre d’Arcs du chemin - Temps d'Initialisation des Labels - Temps de Calcul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" name="Google Shape;48;g5b5bc134dd_0_2">
            <a:extLst>
              <a:ext uri="{FF2B5EF4-FFF2-40B4-BE49-F238E27FC236}">
                <a16:creationId xmlns:a16="http://schemas.microsoft.com/office/drawing/2014/main" id="{8F347CA0-5722-4DBD-A9D5-F418192F1211}"/>
              </a:ext>
            </a:extLst>
          </p:cNvPr>
          <p:cNvSpPr txBox="1">
            <a:spLocks/>
          </p:cNvSpPr>
          <p:nvPr/>
        </p:nvSpPr>
        <p:spPr>
          <a:xfrm>
            <a:off x="2555774" y="6474721"/>
            <a:ext cx="4843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5bc134dd_0_30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00" cy="46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</a:rPr>
              <a:t>Analyse des résultats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5b5bc134dd_0_30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b5bc134dd_0_30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>
                <a:solidFill>
                  <a:srgbClr val="000000"/>
                </a:solidFill>
              </a:rPr>
              <a:t>Tests de performances </a:t>
            </a:r>
            <a:endParaRPr sz="3000" b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b5bc134dd_0_30"/>
          <p:cNvSpPr txBox="1"/>
          <p:nvPr/>
        </p:nvSpPr>
        <p:spPr>
          <a:xfrm>
            <a:off x="506450" y="1955125"/>
            <a:ext cx="82071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5b5bc134dd_0_30"/>
          <p:cNvSpPr txBox="1"/>
          <p:nvPr/>
        </p:nvSpPr>
        <p:spPr>
          <a:xfrm>
            <a:off x="3378150" y="5559463"/>
            <a:ext cx="29256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i="1" u="sng">
                <a:latin typeface="Times New Roman"/>
                <a:ea typeface="Times New Roman"/>
                <a:cs typeface="Times New Roman"/>
                <a:sym typeface="Times New Roman"/>
              </a:rPr>
              <a:t>Carte utilisée:</a:t>
            </a:r>
            <a:r>
              <a:rPr lang="fr-FR" sz="1200" i="1">
                <a:latin typeface="Times New Roman"/>
                <a:ea typeface="Times New Roman"/>
                <a:cs typeface="Times New Roman"/>
                <a:sym typeface="Times New Roman"/>
              </a:rPr>
              <a:t> Rhône Alpes</a:t>
            </a:r>
            <a:endParaRPr/>
          </a:p>
        </p:txBody>
      </p:sp>
      <p:pic>
        <p:nvPicPr>
          <p:cNvPr id="92" name="Google Shape;92;g5b5bc134d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00" y="2125602"/>
            <a:ext cx="4891550" cy="32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g5b5bc134dd_0_2">
            <a:extLst>
              <a:ext uri="{FF2B5EF4-FFF2-40B4-BE49-F238E27FC236}">
                <a16:creationId xmlns:a16="http://schemas.microsoft.com/office/drawing/2014/main" id="{C2312AD2-BF62-4987-B2B5-5F0FAE197F76}"/>
              </a:ext>
            </a:extLst>
          </p:cNvPr>
          <p:cNvSpPr txBox="1">
            <a:spLocks/>
          </p:cNvSpPr>
          <p:nvPr/>
        </p:nvSpPr>
        <p:spPr>
          <a:xfrm>
            <a:off x="2555774" y="6474721"/>
            <a:ext cx="4843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bc134dd_0_64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00" cy="46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</a:rPr>
              <a:t>Analyse des résultats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b5bc134dd_0_64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5b5bc134dd_0_64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>
                <a:solidFill>
                  <a:srgbClr val="000000"/>
                </a:solidFill>
              </a:rPr>
              <a:t>Tests de performances </a:t>
            </a:r>
            <a:endParaRPr sz="3000" b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g5b5bc134dd_0_64"/>
          <p:cNvPicPr preferRelativeResize="0"/>
          <p:nvPr/>
        </p:nvPicPr>
        <p:blipFill rotWithShape="1">
          <a:blip r:embed="rId3">
            <a:alphaModFix/>
          </a:blip>
          <a:srcRect l="3967" t="1690" r="884"/>
          <a:stretch/>
        </p:blipFill>
        <p:spPr>
          <a:xfrm>
            <a:off x="506450" y="2454100"/>
            <a:ext cx="3991125" cy="27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5b5bc134dd_0_64"/>
          <p:cNvPicPr preferRelativeResize="0"/>
          <p:nvPr/>
        </p:nvPicPr>
        <p:blipFill rotWithShape="1">
          <a:blip r:embed="rId4">
            <a:alphaModFix/>
          </a:blip>
          <a:srcRect l="922" r="912"/>
          <a:stretch/>
        </p:blipFill>
        <p:spPr>
          <a:xfrm>
            <a:off x="4848925" y="2454100"/>
            <a:ext cx="4151274" cy="28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5b5bc134dd_0_64"/>
          <p:cNvSpPr txBox="1"/>
          <p:nvPr/>
        </p:nvSpPr>
        <p:spPr>
          <a:xfrm>
            <a:off x="918825" y="5306539"/>
            <a:ext cx="2946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i="1" u="sng">
                <a:latin typeface="Times New Roman"/>
                <a:ea typeface="Times New Roman"/>
                <a:cs typeface="Times New Roman"/>
                <a:sym typeface="Times New Roman"/>
              </a:rPr>
              <a:t>Cartes utilisées:</a:t>
            </a:r>
            <a:r>
              <a:rPr lang="fr-FR" sz="1200" i="1">
                <a:latin typeface="Times New Roman"/>
                <a:ea typeface="Times New Roman"/>
                <a:cs typeface="Times New Roman"/>
                <a:sym typeface="Times New Roman"/>
              </a:rPr>
              <a:t> Bordeaux, Bretagne , Carré, Carré-Dence, Fractal, Fractal-Spiral, Haute-Garonne, Midi-Pyrénées, Toulouse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5b5bc134dd_0_64"/>
          <p:cNvSpPr txBox="1"/>
          <p:nvPr/>
        </p:nvSpPr>
        <p:spPr>
          <a:xfrm>
            <a:off x="5118100" y="5306532"/>
            <a:ext cx="35772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i="1" u="sng">
                <a:latin typeface="Times New Roman"/>
                <a:ea typeface="Times New Roman"/>
                <a:cs typeface="Times New Roman"/>
                <a:sym typeface="Times New Roman"/>
              </a:rPr>
              <a:t>Cartes utilisées:</a:t>
            </a:r>
            <a:r>
              <a:rPr lang="fr-FR" sz="1200" i="1">
                <a:latin typeface="Times New Roman"/>
                <a:ea typeface="Times New Roman"/>
                <a:cs typeface="Times New Roman"/>
                <a:sym typeface="Times New Roman"/>
              </a:rPr>
              <a:t> Carré-Dense, Fractal, Fractal-Spiral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48;g5b5bc134dd_0_2">
            <a:extLst>
              <a:ext uri="{FF2B5EF4-FFF2-40B4-BE49-F238E27FC236}">
                <a16:creationId xmlns:a16="http://schemas.microsoft.com/office/drawing/2014/main" id="{7316988D-A314-4BE9-A6B1-64D1956CA9CA}"/>
              </a:ext>
            </a:extLst>
          </p:cNvPr>
          <p:cNvSpPr txBox="1">
            <a:spLocks/>
          </p:cNvSpPr>
          <p:nvPr/>
        </p:nvSpPr>
        <p:spPr>
          <a:xfrm>
            <a:off x="2555774" y="6474721"/>
            <a:ext cx="4843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bc134dd_0_64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00" cy="46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99" name="Google Shape;99;g5b5bc134dd_0_64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5b5bc134dd_0_64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fr-FR" sz="3200" b="0" dirty="0">
                <a:solidFill>
                  <a:srgbClr val="000000"/>
                </a:solidFill>
              </a:rPr>
              <a:t>Problème ouvert</a:t>
            </a:r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26F45B3-942F-437F-9202-26A5359A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3" y="2097795"/>
            <a:ext cx="6255746" cy="342665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6/Rubik%27s_cube_v3.svg/220px-Rubik%27s_cube_v3.svg.png">
            <a:extLst>
              <a:ext uri="{FF2B5EF4-FFF2-40B4-BE49-F238E27FC236}">
                <a16:creationId xmlns:a16="http://schemas.microsoft.com/office/drawing/2014/main" id="{F9649ACB-47C3-4065-9169-89E873D1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60" y="2520161"/>
            <a:ext cx="2095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8;g5b5bc134dd_0_2">
            <a:extLst>
              <a:ext uri="{FF2B5EF4-FFF2-40B4-BE49-F238E27FC236}">
                <a16:creationId xmlns:a16="http://schemas.microsoft.com/office/drawing/2014/main" id="{0CCA8AEF-D968-470D-BF11-778EB2600C91}"/>
              </a:ext>
            </a:extLst>
          </p:cNvPr>
          <p:cNvSpPr txBox="1">
            <a:spLocks/>
          </p:cNvSpPr>
          <p:nvPr/>
        </p:nvSpPr>
        <p:spPr>
          <a:xfrm>
            <a:off x="2555774" y="6474721"/>
            <a:ext cx="4843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6627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bc134dd_0_64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00" cy="468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99" name="Google Shape;99;g5b5bc134dd_0_64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5b5bc134dd_0_64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fr-FR" sz="3200" b="0" dirty="0">
                <a:solidFill>
                  <a:srgbClr val="000000"/>
                </a:solidFill>
              </a:rPr>
              <a:t>Problème ouvert</a:t>
            </a:r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https://upload.wikimedia.org/wikipedia/commons/thumb/b/b6/Rubik%27s_cube_v3.svg/220px-Rubik%27s_cube_v3.svg.png">
            <a:extLst>
              <a:ext uri="{FF2B5EF4-FFF2-40B4-BE49-F238E27FC236}">
                <a16:creationId xmlns:a16="http://schemas.microsoft.com/office/drawing/2014/main" id="{F9649ACB-47C3-4065-9169-89E873D1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60" y="2520161"/>
            <a:ext cx="2095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8;g5b5bc134dd_0_2">
            <a:extLst>
              <a:ext uri="{FF2B5EF4-FFF2-40B4-BE49-F238E27FC236}">
                <a16:creationId xmlns:a16="http://schemas.microsoft.com/office/drawing/2014/main" id="{0CCA8AEF-D968-470D-BF11-778EB2600C91}"/>
              </a:ext>
            </a:extLst>
          </p:cNvPr>
          <p:cNvSpPr txBox="1">
            <a:spLocks/>
          </p:cNvSpPr>
          <p:nvPr/>
        </p:nvSpPr>
        <p:spPr>
          <a:xfrm>
            <a:off x="2555774" y="6474721"/>
            <a:ext cx="48434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Rémi Fache, Michael </a:t>
            </a:r>
            <a:r>
              <a:rPr lang="fr-FR" dirty="0" err="1"/>
              <a:t>Eijigu</a:t>
            </a:r>
            <a:r>
              <a:rPr lang="fr-FR" dirty="0"/>
              <a:t>, Abdel </a:t>
            </a:r>
            <a:r>
              <a:rPr lang="fr-FR" dirty="0" err="1"/>
              <a:t>Tagnada</a:t>
            </a:r>
            <a:r>
              <a:rPr lang="fr-FR" dirty="0"/>
              <a:t>		</a:t>
            </a:r>
            <a:r>
              <a:rPr lang="fr-FR" b="1" dirty="0"/>
              <a:t>8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AB38F4C-8017-4C27-8552-D1F39B30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7" y="1701126"/>
            <a:ext cx="6143143" cy="44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12419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rgbClr val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240</Words>
  <Application>Microsoft Office PowerPoint</Application>
  <PresentationFormat>Affichage à l'écran (4:3)</PresentationFormat>
  <Paragraphs>92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Lobster</vt:lpstr>
      <vt:lpstr>Oswald</vt:lpstr>
      <vt:lpstr>Times New Roman</vt:lpstr>
      <vt:lpstr>Institution</vt:lpstr>
      <vt:lpstr>Présentation PowerPoint</vt:lpstr>
      <vt:lpstr>Rémi Fache, Michael Eijigu, Abdel Tagnada 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rémi fache</cp:lastModifiedBy>
  <cp:revision>7</cp:revision>
  <dcterms:created xsi:type="dcterms:W3CDTF">2012-05-04T07:41:45Z</dcterms:created>
  <dcterms:modified xsi:type="dcterms:W3CDTF">2019-06-07T06:04:06Z</dcterms:modified>
</cp:coreProperties>
</file>