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27"/>
  </p:notesMasterIdLst>
  <p:sldIdLst>
    <p:sldId id="256" r:id="rId2"/>
    <p:sldId id="281" r:id="rId3"/>
    <p:sldId id="282" r:id="rId4"/>
    <p:sldId id="283" r:id="rId5"/>
    <p:sldId id="258" r:id="rId6"/>
    <p:sldId id="259" r:id="rId7"/>
    <p:sldId id="274" r:id="rId8"/>
    <p:sldId id="275" r:id="rId9"/>
    <p:sldId id="260" r:id="rId10"/>
    <p:sldId id="261" r:id="rId11"/>
    <p:sldId id="262" r:id="rId12"/>
    <p:sldId id="264" r:id="rId13"/>
    <p:sldId id="272" r:id="rId14"/>
    <p:sldId id="273" r:id="rId15"/>
    <p:sldId id="280" r:id="rId16"/>
    <p:sldId id="266" r:id="rId17"/>
    <p:sldId id="267" r:id="rId18"/>
    <p:sldId id="268" r:id="rId19"/>
    <p:sldId id="276" r:id="rId20"/>
    <p:sldId id="269" r:id="rId21"/>
    <p:sldId id="277" r:id="rId22"/>
    <p:sldId id="278" r:id="rId23"/>
    <p:sldId id="270" r:id="rId24"/>
    <p:sldId id="279" r:id="rId25"/>
    <p:sldId id="271"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gEZ4SLLEpH6O/D6eng3AVcFcU45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E93ECC-3C69-4B03-AF9D-8A5DE75E2DE5}">
  <a:tblStyle styleId="{C1E93ECC-3C69-4B03-AF9D-8A5DE75E2D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1"/>
    <p:restoredTop sz="94671"/>
  </p:normalViewPr>
  <p:slideViewPr>
    <p:cSldViewPr snapToGrid="0">
      <p:cViewPr varScale="1">
        <p:scale>
          <a:sx n="104" d="100"/>
          <a:sy n="104" d="100"/>
        </p:scale>
        <p:origin x="13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54a6bbbaed_0_2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54a6bbbaed_0_2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254a6bbbaed_0_2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15</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54a6bbbaed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54a6bbbaed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g254a6bbbaed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16</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54a6bbbaed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54a6bbbaed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g254a6bbbaed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17</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54a6bbbaed_0_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54a6bbbaed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g254a6bbbaed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19</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2eabc07916_0_10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2eabc07916_0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g22eabc07916_0_10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20</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2eabc07916_0_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22eabc0791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6" name="Google Shape;616;g22eabc07916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21</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54a6bbbaed_0_1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54a6bbbaed_0_1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g254a6bbbaed_0_1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22</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2eabc07916_0_2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22eabc07916_0_2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7" name="Google Shape;687;g22eabc07916_0_2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23</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5" name="Google Shape;53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49820c676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49820c676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ja-JP" sz="2400">
                <a:latin typeface="Calibri"/>
                <a:ea typeface="Calibri"/>
                <a:cs typeface="Calibri"/>
                <a:sym typeface="Calibri"/>
              </a:rPr>
              <a:t>形によって識別可能→形状の</a:t>
            </a:r>
            <a:r>
              <a:rPr lang="ja-JP" sz="2400" b="1">
                <a:latin typeface="Calibri"/>
                <a:ea typeface="Calibri"/>
                <a:cs typeface="Calibri"/>
                <a:sym typeface="Calibri"/>
              </a:rPr>
              <a:t>特徴量</a:t>
            </a:r>
            <a:r>
              <a:rPr lang="ja-JP" sz="2400">
                <a:latin typeface="Calibri"/>
                <a:ea typeface="Calibri"/>
                <a:cs typeface="Calibri"/>
                <a:sym typeface="Calibri"/>
              </a:rPr>
              <a:t>を取り出す</a:t>
            </a:r>
            <a:endParaRPr sz="2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ja-JP" sz="2400">
                <a:latin typeface="Calibri"/>
                <a:ea typeface="Calibri"/>
                <a:cs typeface="Calibri"/>
                <a:sym typeface="Calibri"/>
              </a:rPr>
              <a:t>取り出されたK個の特徴量をXiとすると</a:t>
            </a:r>
            <a:endParaRPr sz="2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ja-JP" sz="2400" b="1">
                <a:latin typeface="Calibri"/>
                <a:ea typeface="Calibri"/>
                <a:cs typeface="Calibri"/>
                <a:sym typeface="Calibri"/>
              </a:rPr>
              <a:t>特徴ベクトルはX = (X1, X2, X3, ・・, Xk)T</a:t>
            </a:r>
            <a:r>
              <a:rPr lang="ja-JP" sz="2400">
                <a:latin typeface="Calibri"/>
                <a:ea typeface="Calibri"/>
                <a:cs typeface="Calibri"/>
                <a:sym typeface="Calibri"/>
              </a:rPr>
              <a:t>となる</a:t>
            </a:r>
            <a:endParaRPr/>
          </a:p>
        </p:txBody>
      </p:sp>
      <p:sp>
        <p:nvSpPr>
          <p:cNvPr id="133" name="Google Shape;133;g2549820c676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49820c676_3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49820c676_3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2549820c676_3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549820c676_6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549820c676_6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2549820c676_6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54a6bbbaed_0_2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54a6bbbaed_0_2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g254a6bbbaed_0_2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549820c676_6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549820c676_6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2549820c676_6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54a6bbbaed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54a6bbbae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g254a6bbbae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54a6bbbaed_0_2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g254a6bbbaed_0_2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g254a6bbbaed_0_2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p:cSld name="タイトル スライド">
    <p:spTree>
      <p:nvGrpSpPr>
        <p:cNvPr id="1" name="Shape 15"/>
        <p:cNvGrpSpPr/>
        <p:nvPr/>
      </p:nvGrpSpPr>
      <p:grpSpPr>
        <a:xfrm>
          <a:off x="0" y="0"/>
          <a:ext cx="0" cy="0"/>
          <a:chOff x="0" y="0"/>
          <a:chExt cx="0" cy="0"/>
        </a:xfrm>
      </p:grpSpPr>
      <p:sp>
        <p:nvSpPr>
          <p:cNvPr id="16" name="Google Shape;16;p5"/>
          <p:cNvSpPr/>
          <p:nvPr/>
        </p:nvSpPr>
        <p:spPr>
          <a:xfrm>
            <a:off x="-81228" y="-114291"/>
            <a:ext cx="9370194" cy="7106106"/>
          </a:xfrm>
          <a:prstGeom prst="rect">
            <a:avLst/>
          </a:prstGeom>
          <a:solidFill>
            <a:srgbClr val="F2F2F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 name="Google Shape;17;p5"/>
          <p:cNvSpPr/>
          <p:nvPr/>
        </p:nvSpPr>
        <p:spPr>
          <a:xfrm>
            <a:off x="-33703" y="-13446"/>
            <a:ext cx="9211090" cy="6884891"/>
          </a:xfrm>
          <a:prstGeom prst="rect">
            <a:avLst/>
          </a:prstGeom>
          <a:gradFill>
            <a:gsLst>
              <a:gs pos="0">
                <a:srgbClr val="006CC8"/>
              </a:gs>
              <a:gs pos="22000">
                <a:schemeClr val="lt1"/>
              </a:gs>
              <a:gs pos="100000">
                <a:schemeClr val="lt1"/>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 name="Google Shape;18;p5" descr="背景パターン&#10;&#10;自動的に生成された説明"/>
          <p:cNvPicPr preferRelativeResize="0"/>
          <p:nvPr/>
        </p:nvPicPr>
        <p:blipFill rotWithShape="1">
          <a:blip r:embed="rId2">
            <a:alphaModFix/>
          </a:blip>
          <a:srcRect l="2912" t="81714" r="7838" b="13867"/>
          <a:stretch/>
        </p:blipFill>
        <p:spPr>
          <a:xfrm>
            <a:off x="-33703" y="6546964"/>
            <a:ext cx="9211090" cy="339911"/>
          </a:xfrm>
          <a:prstGeom prst="rect">
            <a:avLst/>
          </a:prstGeom>
          <a:noFill/>
          <a:ln>
            <a:noFill/>
          </a:ln>
        </p:spPr>
      </p:pic>
      <p:pic>
        <p:nvPicPr>
          <p:cNvPr id="19" name="Google Shape;19;p5" descr="挿絵, 食品 が含まれている画像&#10;&#10;自動的に生成された説明"/>
          <p:cNvPicPr preferRelativeResize="0"/>
          <p:nvPr/>
        </p:nvPicPr>
        <p:blipFill rotWithShape="1">
          <a:blip r:embed="rId3">
            <a:alphaModFix/>
          </a:blip>
          <a:srcRect t="19730" r="65665" b="18036"/>
          <a:stretch/>
        </p:blipFill>
        <p:spPr>
          <a:xfrm>
            <a:off x="682229" y="4179077"/>
            <a:ext cx="2069012" cy="2804053"/>
          </a:xfrm>
          <a:prstGeom prst="rect">
            <a:avLst/>
          </a:prstGeom>
          <a:noFill/>
          <a:ln>
            <a:noFill/>
          </a:ln>
        </p:spPr>
      </p:pic>
      <p:pic>
        <p:nvPicPr>
          <p:cNvPr id="20" name="Google Shape;20;p5" descr="コンパクトディスク, コンピュータ が含まれている画像&#10;&#10;自動的に生成された説明"/>
          <p:cNvPicPr preferRelativeResize="0"/>
          <p:nvPr/>
        </p:nvPicPr>
        <p:blipFill rotWithShape="1">
          <a:blip r:embed="rId4">
            <a:alphaModFix/>
          </a:blip>
          <a:srcRect l="2062" t="7355" r="20957" b="29339"/>
          <a:stretch/>
        </p:blipFill>
        <p:spPr>
          <a:xfrm>
            <a:off x="-32414" y="-3824"/>
            <a:ext cx="9163565" cy="5323563"/>
          </a:xfrm>
          <a:prstGeom prst="rect">
            <a:avLst/>
          </a:prstGeom>
          <a:noFill/>
          <a:ln>
            <a:noFill/>
          </a:ln>
        </p:spPr>
      </p:pic>
      <p:sp>
        <p:nvSpPr>
          <p:cNvPr id="21" name="Google Shape;21;p5"/>
          <p:cNvSpPr txBox="1"/>
          <p:nvPr/>
        </p:nvSpPr>
        <p:spPr>
          <a:xfrm>
            <a:off x="19898" y="3428999"/>
            <a:ext cx="9058940" cy="2726845"/>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1000"/>
              </a:spcBef>
              <a:spcAft>
                <a:spcPts val="0"/>
              </a:spcAft>
              <a:buClr>
                <a:schemeClr val="dk1"/>
              </a:buClr>
              <a:buSzPts val="2595"/>
              <a:buFont typeface="Arial"/>
              <a:buNone/>
            </a:pPr>
            <a:r>
              <a:rPr lang="ja-JP" sz="2800" b="0" i="0" u="none" strike="noStrike" cap="none">
                <a:solidFill>
                  <a:schemeClr val="dk1"/>
                </a:solidFill>
                <a:latin typeface="Meiryo"/>
                <a:ea typeface="Meiryo"/>
                <a:cs typeface="Meiryo"/>
                <a:sym typeface="Meiryo"/>
              </a:rPr>
              <a:t>B23710 島中 響　B23716 平岩 健</a:t>
            </a:r>
            <a:endParaRPr sz="2800" b="0" i="0" u="none" strike="noStrike" cap="none">
              <a:solidFill>
                <a:schemeClr val="dk1"/>
              </a:solidFill>
              <a:latin typeface="Meiryo"/>
              <a:ea typeface="Meiryo"/>
              <a:cs typeface="Meiryo"/>
              <a:sym typeface="Meiryo"/>
            </a:endParaRPr>
          </a:p>
          <a:p>
            <a:pPr marL="0" marR="0" lvl="0" indent="0" algn="r" rtl="0">
              <a:lnSpc>
                <a:spcPct val="90000"/>
              </a:lnSpc>
              <a:spcBef>
                <a:spcPts val="1000"/>
              </a:spcBef>
              <a:spcAft>
                <a:spcPts val="0"/>
              </a:spcAft>
              <a:buClr>
                <a:schemeClr val="dk1"/>
              </a:buClr>
              <a:buSzPts val="2595"/>
              <a:buFont typeface="Arial"/>
              <a:buNone/>
            </a:pPr>
            <a:r>
              <a:rPr lang="ja-JP" sz="2800" b="0" i="0" u="none" strike="noStrike" cap="none">
                <a:solidFill>
                  <a:schemeClr val="dk1"/>
                </a:solidFill>
                <a:latin typeface="Meiryo"/>
                <a:ea typeface="Meiryo"/>
                <a:cs typeface="Meiryo"/>
                <a:sym typeface="Meiryo"/>
              </a:rPr>
              <a:t>愛知工業大学 経営情報科学研究科</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chemeClr val="dk1"/>
              </a:buClr>
              <a:buSzPts val="2595"/>
              <a:buFont typeface="Arial"/>
              <a:buNone/>
            </a:pPr>
            <a:r>
              <a:rPr lang="ja-JP" sz="2800" b="0" i="0" u="none" strike="noStrike" cap="none">
                <a:solidFill>
                  <a:schemeClr val="dk1"/>
                </a:solidFill>
                <a:latin typeface="Meiryo"/>
                <a:ea typeface="Meiryo"/>
                <a:cs typeface="Meiryo"/>
                <a:sym typeface="Meiryo"/>
              </a:rPr>
              <a:t>内藤研究室 M1 </a:t>
            </a:r>
            <a:endParaRPr sz="1400" b="0" i="0" u="none" strike="noStrike" cap="none">
              <a:solidFill>
                <a:schemeClr val="dk1"/>
              </a:solidFill>
              <a:latin typeface="Meiryo"/>
              <a:ea typeface="Meiryo"/>
              <a:cs typeface="Meiryo"/>
              <a:sym typeface="Meiryo"/>
            </a:endParaRPr>
          </a:p>
          <a:p>
            <a:pPr marL="0" marR="0" lvl="0" indent="0" algn="r" rtl="0">
              <a:lnSpc>
                <a:spcPct val="90000"/>
              </a:lnSpc>
              <a:spcBef>
                <a:spcPts val="1000"/>
              </a:spcBef>
              <a:spcAft>
                <a:spcPts val="0"/>
              </a:spcAft>
              <a:buClr>
                <a:schemeClr val="dk1"/>
              </a:buClr>
              <a:buSzPts val="2595"/>
              <a:buFont typeface="Arial"/>
              <a:buNone/>
            </a:pPr>
            <a:r>
              <a:rPr lang="ja-JP" sz="2800" b="0" i="0" u="none" strike="noStrike" cap="none">
                <a:solidFill>
                  <a:schemeClr val="dk1"/>
                </a:solidFill>
                <a:latin typeface="Meiryo"/>
                <a:ea typeface="Meiryo"/>
                <a:cs typeface="Meiryo"/>
                <a:sym typeface="Meiryo"/>
              </a:rPr>
              <a:t>2023/07/05</a:t>
            </a:r>
            <a:endParaRPr sz="1400" b="0" i="0" u="none" strike="noStrike" cap="none">
              <a:solidFill>
                <a:srgbClr val="000000"/>
              </a:solidFill>
              <a:latin typeface="Arial"/>
              <a:ea typeface="Arial"/>
              <a:cs typeface="Arial"/>
              <a:sym typeface="Arial"/>
            </a:endParaRPr>
          </a:p>
          <a:p>
            <a:pPr marL="0" marR="0" lvl="0" indent="0" algn="r" rtl="0">
              <a:lnSpc>
                <a:spcPct val="90000"/>
              </a:lnSpc>
              <a:spcBef>
                <a:spcPts val="1000"/>
              </a:spcBef>
              <a:spcAft>
                <a:spcPts val="0"/>
              </a:spcAft>
              <a:buClr>
                <a:schemeClr val="dk1"/>
              </a:buClr>
              <a:buSzPts val="2595"/>
              <a:buFont typeface="Arial"/>
              <a:buNone/>
            </a:pPr>
            <a:endParaRPr sz="2800" b="0" i="0" u="none" strike="noStrike" cap="none">
              <a:solidFill>
                <a:schemeClr val="dk1"/>
              </a:solidFill>
              <a:latin typeface="Meiryo"/>
              <a:ea typeface="Meiryo"/>
              <a:cs typeface="Meiryo"/>
              <a:sym typeface="Meiryo"/>
            </a:endParaRPr>
          </a:p>
          <a:p>
            <a:pPr marL="0" marR="0" lvl="0" indent="0" algn="r" rtl="0">
              <a:lnSpc>
                <a:spcPct val="90000"/>
              </a:lnSpc>
              <a:spcBef>
                <a:spcPts val="1000"/>
              </a:spcBef>
              <a:spcAft>
                <a:spcPts val="0"/>
              </a:spcAft>
              <a:buClr>
                <a:schemeClr val="dk1"/>
              </a:buClr>
              <a:buSzPts val="2595"/>
              <a:buFont typeface="Arial"/>
              <a:buNone/>
            </a:pPr>
            <a:endParaRPr sz="2800" b="0" i="0" u="none" strike="noStrike" cap="none">
              <a:solidFill>
                <a:schemeClr val="dk1"/>
              </a:solidFill>
              <a:latin typeface="Meiryo"/>
              <a:ea typeface="Meiryo"/>
              <a:cs typeface="Meiryo"/>
              <a:sym typeface="Meiryo"/>
            </a:endParaRPr>
          </a:p>
        </p:txBody>
      </p:sp>
      <p:sp>
        <p:nvSpPr>
          <p:cNvPr id="22" name="Google Shape;22;p5"/>
          <p:cNvSpPr txBox="1"/>
          <p:nvPr/>
        </p:nvSpPr>
        <p:spPr>
          <a:xfrm>
            <a:off x="-57150" y="1466386"/>
            <a:ext cx="9258300" cy="1790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400"/>
              <a:buFont typeface="MS PGothic"/>
              <a:buNone/>
            </a:pPr>
            <a:r>
              <a:rPr lang="ja-JP" sz="4400" b="0" i="0" u="none" strike="noStrike" cap="none">
                <a:solidFill>
                  <a:schemeClr val="dk1"/>
                </a:solidFill>
                <a:latin typeface="Meiryo"/>
                <a:ea typeface="Meiryo"/>
                <a:cs typeface="Meiryo"/>
                <a:sym typeface="Meiryo"/>
              </a:rPr>
              <a:t>メディアコンピューティング</a:t>
            </a:r>
            <a:endParaRPr sz="4400" b="0" i="0" u="none" strike="noStrike" cap="none">
              <a:solidFill>
                <a:schemeClr val="dk1"/>
              </a:solidFill>
              <a:latin typeface="Meiryo"/>
              <a:ea typeface="Meiryo"/>
              <a:cs typeface="Meiryo"/>
              <a:sym typeface="Meiryo"/>
            </a:endParaRPr>
          </a:p>
          <a:p>
            <a:pPr marL="0" marR="0" lvl="0" indent="0" algn="ctr" rtl="0">
              <a:lnSpc>
                <a:spcPct val="90000"/>
              </a:lnSpc>
              <a:spcBef>
                <a:spcPts val="0"/>
              </a:spcBef>
              <a:spcAft>
                <a:spcPts val="0"/>
              </a:spcAft>
              <a:buClr>
                <a:schemeClr val="dk1"/>
              </a:buClr>
              <a:buSzPts val="4400"/>
              <a:buFont typeface="MS PGothic"/>
              <a:buNone/>
            </a:pPr>
            <a:r>
              <a:rPr lang="ja-JP" sz="4400" b="0" i="0" u="none" strike="noStrike" cap="none">
                <a:solidFill>
                  <a:schemeClr val="dk1"/>
                </a:solidFill>
                <a:latin typeface="Meiryo"/>
                <a:ea typeface="Meiryo"/>
                <a:cs typeface="Meiryo"/>
                <a:sym typeface="Meiryo"/>
              </a:rPr>
              <a:t>第12章</a:t>
            </a:r>
            <a:endParaRPr sz="4400" b="0" i="0" u="none" strike="noStrike" cap="none">
              <a:solidFill>
                <a:schemeClr val="dk1"/>
              </a:solidFill>
              <a:latin typeface="Meiryo"/>
              <a:ea typeface="Meiryo"/>
              <a:cs typeface="Meiryo"/>
              <a:sym typeface="Meiry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p:cSld name="タイトルとコンテンツ">
    <p:spTree>
      <p:nvGrpSpPr>
        <p:cNvPr id="1" name="Shape 23"/>
        <p:cNvGrpSpPr/>
        <p:nvPr/>
      </p:nvGrpSpPr>
      <p:grpSpPr>
        <a:xfrm>
          <a:off x="0" y="0"/>
          <a:ext cx="0" cy="0"/>
          <a:chOff x="0" y="0"/>
          <a:chExt cx="0" cy="0"/>
        </a:xfrm>
      </p:grpSpPr>
      <p:sp>
        <p:nvSpPr>
          <p:cNvPr id="24" name="Google Shape;24;p6"/>
          <p:cNvSpPr/>
          <p:nvPr/>
        </p:nvSpPr>
        <p:spPr>
          <a:xfrm>
            <a:off x="-81228" y="-114291"/>
            <a:ext cx="9370194" cy="7106106"/>
          </a:xfrm>
          <a:prstGeom prst="rect">
            <a:avLst/>
          </a:prstGeom>
          <a:solidFill>
            <a:srgbClr val="F2F2F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6"/>
          <p:cNvSpPr txBox="1">
            <a:spLocks noGrp="1"/>
          </p:cNvSpPr>
          <p:nvPr>
            <p:ph type="title"/>
          </p:nvPr>
        </p:nvSpPr>
        <p:spPr>
          <a:xfrm>
            <a:off x="208421" y="109030"/>
            <a:ext cx="7333736" cy="66713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MS Gothic"/>
              <a:buNone/>
              <a:defRPr b="1">
                <a:latin typeface="MS Gothic"/>
                <a:ea typeface="MS Gothic"/>
                <a:cs typeface="MS Gothic"/>
                <a:sym typeface="MS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208420" y="994018"/>
            <a:ext cx="8711135" cy="519545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8" name="Google Shape;28;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9" name="Google Shape;29;p6"/>
          <p:cNvSpPr/>
          <p:nvPr/>
        </p:nvSpPr>
        <p:spPr>
          <a:xfrm>
            <a:off x="-9625" y="763347"/>
            <a:ext cx="9144000" cy="63796"/>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chemeClr val="lt1"/>
              </a:solidFill>
              <a:latin typeface="Calibri"/>
              <a:ea typeface="Calibri"/>
              <a:cs typeface="Calibri"/>
              <a:sym typeface="Calibri"/>
            </a:endParaRPr>
          </a:p>
        </p:txBody>
      </p:sp>
      <p:sp>
        <p:nvSpPr>
          <p:cNvPr id="30" name="Google Shape;30;p6"/>
          <p:cNvSpPr/>
          <p:nvPr/>
        </p:nvSpPr>
        <p:spPr>
          <a:xfrm>
            <a:off x="-3919" y="-4986"/>
            <a:ext cx="212340" cy="773557"/>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0"/>
              <a:buFont typeface="Calibri"/>
              <a:buNone/>
            </a:pPr>
            <a:endParaRPr sz="1350" b="0" i="0" u="none" strike="noStrike" cap="none">
              <a:solidFill>
                <a:schemeClr val="lt1"/>
              </a:solidFill>
              <a:latin typeface="Calibri"/>
              <a:ea typeface="Calibri"/>
              <a:cs typeface="Calibri"/>
              <a:sym typeface="Calibri"/>
            </a:endParaRPr>
          </a:p>
        </p:txBody>
      </p:sp>
      <p:pic>
        <p:nvPicPr>
          <p:cNvPr id="31" name="Google Shape;31;p6" descr="挿絵, 食品 が含まれている画像&#10;&#10;自動的に生成された説明"/>
          <p:cNvPicPr preferRelativeResize="0"/>
          <p:nvPr/>
        </p:nvPicPr>
        <p:blipFill rotWithShape="1">
          <a:blip r:embed="rId2">
            <a:alphaModFix/>
          </a:blip>
          <a:srcRect t="19730" r="65665" b="18036"/>
          <a:stretch/>
        </p:blipFill>
        <p:spPr>
          <a:xfrm>
            <a:off x="8422523" y="-35679"/>
            <a:ext cx="681477" cy="923580"/>
          </a:xfrm>
          <a:prstGeom prst="rect">
            <a:avLst/>
          </a:prstGeom>
          <a:noFill/>
          <a:ln>
            <a:noFill/>
          </a:ln>
        </p:spPr>
      </p:pic>
      <p:sp>
        <p:nvSpPr>
          <p:cNvPr id="32" name="Google Shape;32;p6"/>
          <p:cNvSpPr/>
          <p:nvPr/>
        </p:nvSpPr>
        <p:spPr>
          <a:xfrm flipH="1">
            <a:off x="7542157" y="119787"/>
            <a:ext cx="818148" cy="612648"/>
          </a:xfrm>
          <a:prstGeom prst="wedgeEllipseCallout">
            <a:avLst>
              <a:gd name="adj1" fmla="val -70702"/>
              <a:gd name="adj2" fmla="val -1448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Google Shape;33;p6"/>
          <p:cNvSpPr txBox="1">
            <a:spLocks noGrp="1"/>
          </p:cNvSpPr>
          <p:nvPr>
            <p:ph type="sldNum" idx="12"/>
          </p:nvPr>
        </p:nvSpPr>
        <p:spPr>
          <a:xfrm>
            <a:off x="7479115" y="155977"/>
            <a:ext cx="672592" cy="47668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2800"/>
              <a:buFont typeface="Calibri"/>
              <a:buNone/>
              <a:defRPr sz="2800" b="1"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2800"/>
              <a:buFont typeface="Calibri"/>
              <a:buNone/>
              <a:defRPr sz="2800" b="1"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2800"/>
              <a:buFont typeface="Calibri"/>
              <a:buNone/>
              <a:defRPr sz="2800" b="1"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2800"/>
              <a:buFont typeface="Calibri"/>
              <a:buNone/>
              <a:defRPr sz="2800" b="1"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2800"/>
              <a:buFont typeface="Calibri"/>
              <a:buNone/>
              <a:defRPr sz="2800" b="1"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2800"/>
              <a:buFont typeface="Calibri"/>
              <a:buNone/>
              <a:defRPr sz="2800" b="1"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2800"/>
              <a:buFont typeface="Calibri"/>
              <a:buNone/>
              <a:defRPr sz="2800" b="1"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2800"/>
              <a:buFont typeface="Calibri"/>
              <a:buNone/>
              <a:defRPr sz="2800" b="1"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2800"/>
              <a:buFont typeface="Calibri"/>
              <a:buNone/>
              <a:defRPr sz="28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34"/>
        <p:cNvGrpSpPr/>
        <p:nvPr/>
      </p:nvGrpSpPr>
      <p:grpSpPr>
        <a:xfrm>
          <a:off x="0" y="0"/>
          <a:ext cx="0" cy="0"/>
          <a:chOff x="0" y="0"/>
          <a:chExt cx="0" cy="0"/>
        </a:xfrm>
      </p:grpSpPr>
      <p:sp>
        <p:nvSpPr>
          <p:cNvPr id="35" name="Google Shape;3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a:spLocks noGrp="1"/>
          </p:cNvSpPr>
          <p:nvPr>
            <p:ph type="pic" idx="2"/>
          </p:nvPr>
        </p:nvSpPr>
        <p:spPr>
          <a:xfrm>
            <a:off x="3887391" y="987426"/>
            <a:ext cx="4629150" cy="4873625"/>
          </a:xfrm>
          <a:prstGeom prst="rect">
            <a:avLst/>
          </a:prstGeom>
          <a:noFill/>
          <a:ln>
            <a:noFill/>
          </a:ln>
        </p:spPr>
      </p:sp>
      <p:sp>
        <p:nvSpPr>
          <p:cNvPr id="75" name="Google Shape;75;p1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254a6bbbaed_0_279"/>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ja-JP"/>
              <a:t>NN法 kNN法：演習</a:t>
            </a:r>
            <a:endParaRPr/>
          </a:p>
        </p:txBody>
      </p:sp>
      <p:sp>
        <p:nvSpPr>
          <p:cNvPr id="350" name="Google Shape;350;g254a6bbbaed_0_279"/>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9</a:t>
            </a:fld>
            <a:endParaRPr/>
          </a:p>
        </p:txBody>
      </p:sp>
      <p:sp>
        <p:nvSpPr>
          <p:cNvPr id="6" name="Google Shape;418;g254a6bbbaed_0_279">
            <a:extLst>
              <a:ext uri="{FF2B5EF4-FFF2-40B4-BE49-F238E27FC236}">
                <a16:creationId xmlns:a16="http://schemas.microsoft.com/office/drawing/2014/main" id="{7A5A9B9B-943A-D2EA-D8EE-64B70A911641}"/>
              </a:ext>
            </a:extLst>
          </p:cNvPr>
          <p:cNvSpPr txBox="1">
            <a:spLocks noGrp="1"/>
          </p:cNvSpPr>
          <p:nvPr>
            <p:ph type="body" idx="1"/>
          </p:nvPr>
        </p:nvSpPr>
        <p:spPr>
          <a:xfrm>
            <a:off x="208425" y="994026"/>
            <a:ext cx="8711100" cy="540677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ja-JP"/>
              <a:t>【演習】</a:t>
            </a:r>
            <a:r>
              <a:rPr lang="ja-JP" sz="2400">
                <a:solidFill>
                  <a:schemeClr val="accent1"/>
                </a:solidFill>
              </a:rPr>
              <a:t>getImageInfo.cpp, </a:t>
            </a:r>
            <a:r>
              <a:rPr lang="ja-JP">
                <a:solidFill>
                  <a:schemeClr val="accent1"/>
                </a:solidFill>
              </a:rPr>
              <a:t>knn.cpp</a:t>
            </a:r>
            <a:endParaRPr dirty="0">
              <a:solidFill>
                <a:schemeClr val="accent1"/>
              </a:solidFill>
            </a:endParaRPr>
          </a:p>
          <a:p>
            <a:pPr marL="0" lvl="0" indent="0" algn="l" rtl="0">
              <a:lnSpc>
                <a:spcPct val="90000"/>
              </a:lnSpc>
              <a:spcBef>
                <a:spcPts val="1000"/>
              </a:spcBef>
              <a:spcAft>
                <a:spcPts val="0"/>
              </a:spcAft>
              <a:buSzPts val="1800"/>
              <a:buNone/>
            </a:pPr>
            <a:r>
              <a:rPr lang="ja-JP" b="1" u="sng"/>
              <a:t>距離が近いデータをk個取るコードを実装</a:t>
            </a:r>
            <a:endParaRPr b="1" u="sng" dirty="0"/>
          </a:p>
          <a:p>
            <a:pPr marL="0" lvl="0" indent="0" algn="l" rtl="0">
              <a:lnSpc>
                <a:spcPct val="90000"/>
              </a:lnSpc>
              <a:spcBef>
                <a:spcPts val="1000"/>
              </a:spcBef>
              <a:spcAft>
                <a:spcPts val="0"/>
              </a:spcAft>
              <a:buSzPts val="1800"/>
              <a:buNone/>
            </a:pPr>
            <a:endParaRPr dirty="0"/>
          </a:p>
          <a:p>
            <a:pPr marL="457200" lvl="0" indent="-381000" algn="l" rtl="0">
              <a:lnSpc>
                <a:spcPct val="90000"/>
              </a:lnSpc>
              <a:spcBef>
                <a:spcPts val="1000"/>
              </a:spcBef>
              <a:spcAft>
                <a:spcPts val="0"/>
              </a:spcAft>
              <a:buSzPts val="2400"/>
              <a:buChar char="➢"/>
            </a:pPr>
            <a:r>
              <a:rPr lang="ja-JP" sz="2400"/>
              <a:t>りんご・バナナ・ぶどうの</a:t>
            </a:r>
            <a:r>
              <a:rPr lang="ja-JP" altLang="en-US" sz="2400"/>
              <a:t>どれか</a:t>
            </a:r>
            <a:r>
              <a:rPr lang="ja-JP" altLang="en-US" sz="2400" b="1" u="sng"/>
              <a:t>一つの</a:t>
            </a:r>
            <a:r>
              <a:rPr lang="ja-JP" sz="2400" b="1" u="sng"/>
              <a:t>イラスト画像</a:t>
            </a:r>
            <a:r>
              <a:rPr lang="ja-JP" sz="2400"/>
              <a:t>を取ってくる</a:t>
            </a:r>
            <a:endParaRPr sz="2400" dirty="0"/>
          </a:p>
          <a:p>
            <a:pPr marL="914400" lvl="0" indent="-381000" algn="l" rtl="0">
              <a:lnSpc>
                <a:spcPct val="90000"/>
              </a:lnSpc>
              <a:spcBef>
                <a:spcPts val="0"/>
              </a:spcBef>
              <a:spcAft>
                <a:spcPts val="0"/>
              </a:spcAft>
              <a:buSzPts val="2400"/>
              <a:buChar char="●"/>
            </a:pPr>
            <a:r>
              <a:rPr lang="ja-JP" sz="2400"/>
              <a:t>getImageInfo.cppを用いて色相とコーナー数を取得</a:t>
            </a:r>
            <a:endParaRPr sz="2400" dirty="0"/>
          </a:p>
          <a:p>
            <a:pPr marL="914400" lvl="0" indent="-381000" algn="l" rtl="0">
              <a:lnSpc>
                <a:spcPct val="90000"/>
              </a:lnSpc>
              <a:spcBef>
                <a:spcPts val="0"/>
              </a:spcBef>
              <a:spcAft>
                <a:spcPts val="0"/>
              </a:spcAft>
              <a:buSzPts val="2400"/>
              <a:buChar char="●"/>
            </a:pPr>
            <a:r>
              <a:rPr lang="ja-JP" sz="2400"/>
              <a:t>取得したデータをkNN.cppの</a:t>
            </a:r>
            <a:r>
              <a:rPr lang="en-US" altLang="ja-JP" sz="2400" dirty="0"/>
              <a:t>main</a:t>
            </a:r>
            <a:r>
              <a:rPr lang="ja-JP" altLang="en-US" sz="2400"/>
              <a:t>関数内の</a:t>
            </a:r>
            <a:r>
              <a:rPr lang="en-US" altLang="ja-JP" sz="2400" dirty="0" err="1"/>
              <a:t>testdata</a:t>
            </a:r>
            <a:r>
              <a:rPr lang="ja-JP" altLang="en-US" sz="2400"/>
              <a:t>変数</a:t>
            </a:r>
            <a:r>
              <a:rPr lang="ja-JP" sz="2400"/>
              <a:t>に記述</a:t>
            </a:r>
            <a:endParaRPr sz="2400" dirty="0"/>
          </a:p>
          <a:p>
            <a:pPr marL="0" lvl="0" indent="0" algn="l" rtl="0">
              <a:lnSpc>
                <a:spcPct val="90000"/>
              </a:lnSpc>
              <a:spcBef>
                <a:spcPts val="1000"/>
              </a:spcBef>
              <a:spcAft>
                <a:spcPts val="0"/>
              </a:spcAft>
              <a:buSzPts val="1800"/>
              <a:buNone/>
            </a:pPr>
            <a:endParaRPr lang="en-US" sz="2400" dirty="0"/>
          </a:p>
          <a:p>
            <a:pPr marL="0" lvl="0" indent="0" algn="l" rtl="0">
              <a:lnSpc>
                <a:spcPct val="90000"/>
              </a:lnSpc>
              <a:spcBef>
                <a:spcPts val="1000"/>
              </a:spcBef>
              <a:spcAft>
                <a:spcPts val="0"/>
              </a:spcAft>
              <a:buSzPts val="1800"/>
              <a:buNone/>
            </a:pPr>
            <a:r>
              <a:rPr lang="en-US" sz="2400" dirty="0" err="1">
                <a:solidFill>
                  <a:srgbClr val="FF0000"/>
                </a:solidFill>
              </a:rPr>
              <a:t>getNearestPoints</a:t>
            </a:r>
            <a:r>
              <a:rPr lang="ja-JP" altLang="en-US" sz="2400">
                <a:solidFill>
                  <a:srgbClr val="FF0000"/>
                </a:solidFill>
              </a:rPr>
              <a:t>関数の一部を実装</a:t>
            </a:r>
            <a:endParaRPr lang="en-US" altLang="ja-JP" sz="2400" dirty="0">
              <a:solidFill>
                <a:srgbClr val="FF0000"/>
              </a:solidFill>
            </a:endParaRPr>
          </a:p>
          <a:p>
            <a:pPr marL="0" lvl="0" indent="0" algn="l" rtl="0">
              <a:lnSpc>
                <a:spcPct val="90000"/>
              </a:lnSpc>
              <a:spcBef>
                <a:spcPts val="1000"/>
              </a:spcBef>
              <a:spcAft>
                <a:spcPts val="0"/>
              </a:spcAft>
              <a:buSzPts val="1800"/>
              <a:buNone/>
            </a:pPr>
            <a:r>
              <a:rPr lang="ja-JP" sz="2400"/>
              <a:t>→テスト画像と登録データの果物(クラス)が一致するか確認</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2549820c676_6_7"/>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ja-JP"/>
              <a:t>kd-tree法</a:t>
            </a:r>
            <a:endParaRPr/>
          </a:p>
        </p:txBody>
      </p:sp>
      <p:sp>
        <p:nvSpPr>
          <p:cNvPr id="357" name="Google Shape;357;g2549820c676_6_7"/>
          <p:cNvSpPr txBox="1">
            <a:spLocks noGrp="1"/>
          </p:cNvSpPr>
          <p:nvPr>
            <p:ph type="body" idx="1"/>
          </p:nvPr>
        </p:nvSpPr>
        <p:spPr>
          <a:xfrm>
            <a:off x="216450" y="1097152"/>
            <a:ext cx="8927700" cy="5683500"/>
          </a:xfrm>
          <a:prstGeom prst="rect">
            <a:avLst/>
          </a:prstGeom>
        </p:spPr>
        <p:txBody>
          <a:bodyPr spcFirstLastPara="1" wrap="square" lIns="91425" tIns="45700" rIns="91425" bIns="45700" anchor="t" anchorCtr="0">
            <a:normAutofit lnSpcReduction="10000"/>
          </a:bodyPr>
          <a:lstStyle/>
          <a:p>
            <a:pPr marL="0" lvl="0" indent="0" algn="ctr" rtl="0">
              <a:spcBef>
                <a:spcPts val="1000"/>
              </a:spcBef>
              <a:spcAft>
                <a:spcPts val="0"/>
              </a:spcAft>
              <a:buNone/>
            </a:pPr>
            <a:r>
              <a:rPr lang="ja-JP"/>
              <a:t>NN法はテストデータと</a:t>
            </a:r>
            <a:r>
              <a:rPr lang="ja-JP" b="1"/>
              <a:t>全ての登録データ</a:t>
            </a:r>
            <a:r>
              <a:rPr lang="ja-JP"/>
              <a:t>の</a:t>
            </a:r>
            <a:endParaRPr/>
          </a:p>
          <a:p>
            <a:pPr marL="0" lvl="0" indent="0" algn="ctr" rtl="0">
              <a:spcBef>
                <a:spcPts val="1000"/>
              </a:spcBef>
              <a:spcAft>
                <a:spcPts val="0"/>
              </a:spcAft>
              <a:buNone/>
            </a:pPr>
            <a:r>
              <a:rPr lang="ja-JP"/>
              <a:t>距離を計算するため</a:t>
            </a:r>
            <a:r>
              <a:rPr lang="ja-JP" b="1"/>
              <a:t>計算時間が長くなる</a:t>
            </a:r>
            <a:r>
              <a:rPr lang="ja-JP"/>
              <a:t>欠点</a:t>
            </a:r>
            <a:endParaRPr/>
          </a:p>
          <a:p>
            <a:pPr marL="0" lvl="0" indent="0" algn="ctr" rtl="0">
              <a:spcBef>
                <a:spcPts val="1000"/>
              </a:spcBef>
              <a:spcAft>
                <a:spcPts val="0"/>
              </a:spcAft>
              <a:buNone/>
            </a:pPr>
            <a:endParaRPr/>
          </a:p>
          <a:p>
            <a:pPr marL="0" lvl="0" indent="0" algn="ctr" rtl="0">
              <a:spcBef>
                <a:spcPts val="1000"/>
              </a:spcBef>
              <a:spcAft>
                <a:spcPts val="0"/>
              </a:spcAft>
              <a:buNone/>
            </a:pPr>
            <a:endParaRPr/>
          </a:p>
          <a:p>
            <a:pPr marL="0" lvl="0" indent="0" algn="ctr" rtl="0">
              <a:spcBef>
                <a:spcPts val="1000"/>
              </a:spcBef>
              <a:spcAft>
                <a:spcPts val="0"/>
              </a:spcAft>
              <a:buNone/>
            </a:pPr>
            <a:r>
              <a:rPr lang="ja-JP"/>
              <a:t>木構造を用いて高速な</a:t>
            </a:r>
            <a:endParaRPr/>
          </a:p>
          <a:p>
            <a:pPr marL="0" lvl="0" indent="0" algn="ctr" rtl="0">
              <a:spcBef>
                <a:spcPts val="1000"/>
              </a:spcBef>
              <a:spcAft>
                <a:spcPts val="0"/>
              </a:spcAft>
              <a:buNone/>
            </a:pPr>
            <a:r>
              <a:rPr lang="ja-JP"/>
              <a:t>最近傍検索を実現する”</a:t>
            </a:r>
            <a:r>
              <a:rPr lang="ja-JP" b="1"/>
              <a:t>kd-tree法</a:t>
            </a:r>
            <a:r>
              <a:rPr lang="ja-JP"/>
              <a:t>”を利用</a:t>
            </a:r>
            <a:endParaRPr/>
          </a:p>
          <a:p>
            <a:pPr marL="0" lvl="0" indent="0" algn="ctr" rtl="0">
              <a:spcBef>
                <a:spcPts val="1000"/>
              </a:spcBef>
              <a:spcAft>
                <a:spcPts val="0"/>
              </a:spcAft>
              <a:buNone/>
            </a:pPr>
            <a:endParaRPr/>
          </a:p>
          <a:p>
            <a:pPr marL="0" lvl="0" indent="0" algn="l" rtl="0">
              <a:spcBef>
                <a:spcPts val="1000"/>
              </a:spcBef>
              <a:spcAft>
                <a:spcPts val="0"/>
              </a:spcAft>
              <a:buNone/>
            </a:pPr>
            <a:endParaRPr/>
          </a:p>
          <a:p>
            <a:pPr marL="0" lvl="0" indent="0" algn="ctr" rtl="0">
              <a:spcBef>
                <a:spcPts val="1000"/>
              </a:spcBef>
              <a:spcAft>
                <a:spcPts val="0"/>
              </a:spcAft>
              <a:buNone/>
            </a:pPr>
            <a:r>
              <a:rPr lang="ja-JP"/>
              <a:t>kd-tree法は多次元の特徴空間にある</a:t>
            </a:r>
            <a:endParaRPr/>
          </a:p>
          <a:p>
            <a:pPr marL="0" lvl="0" indent="0" algn="ctr" rtl="0">
              <a:spcBef>
                <a:spcPts val="1000"/>
              </a:spcBef>
              <a:spcAft>
                <a:spcPts val="0"/>
              </a:spcAft>
              <a:buNone/>
            </a:pPr>
            <a:r>
              <a:rPr lang="ja-JP"/>
              <a:t>N個のデータの集合 p={p1, p2, ・・, pN} を</a:t>
            </a:r>
            <a:endParaRPr/>
          </a:p>
          <a:p>
            <a:pPr marL="0" lvl="0" indent="0" algn="ctr" rtl="0">
              <a:spcBef>
                <a:spcPts val="1000"/>
              </a:spcBef>
              <a:spcAft>
                <a:spcPts val="0"/>
              </a:spcAft>
              <a:buNone/>
            </a:pPr>
            <a:r>
              <a:rPr lang="ja-JP"/>
              <a:t>2分木により分割し末端ノードにデータを格納</a:t>
            </a:r>
            <a:endParaRPr/>
          </a:p>
        </p:txBody>
      </p:sp>
      <p:sp>
        <p:nvSpPr>
          <p:cNvPr id="358" name="Google Shape;358;g2549820c676_6_7"/>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10</a:t>
            </a:fld>
            <a:endParaRPr/>
          </a:p>
        </p:txBody>
      </p:sp>
      <p:sp>
        <p:nvSpPr>
          <p:cNvPr id="359" name="Google Shape;359;g2549820c676_6_7"/>
          <p:cNvSpPr/>
          <p:nvPr/>
        </p:nvSpPr>
        <p:spPr>
          <a:xfrm>
            <a:off x="4262550" y="2185075"/>
            <a:ext cx="618900" cy="760500"/>
          </a:xfrm>
          <a:prstGeom prst="downArrow">
            <a:avLst>
              <a:gd name="adj1" fmla="val 50000"/>
              <a:gd name="adj2" fmla="val 50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g2549820c676_6_7"/>
          <p:cNvSpPr/>
          <p:nvPr/>
        </p:nvSpPr>
        <p:spPr>
          <a:xfrm>
            <a:off x="4262550" y="4102613"/>
            <a:ext cx="618900" cy="760500"/>
          </a:xfrm>
          <a:prstGeom prst="downArrow">
            <a:avLst>
              <a:gd name="adj1" fmla="val 50000"/>
              <a:gd name="adj2" fmla="val 50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254a6bbbaed_0_0"/>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ja-JP"/>
              <a:t>kd-tree法：木の構築方法</a:t>
            </a:r>
            <a:endParaRPr/>
          </a:p>
        </p:txBody>
      </p:sp>
      <p:sp>
        <p:nvSpPr>
          <p:cNvPr id="375" name="Google Shape;375;g254a6bbbaed_0_0"/>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11</a:t>
            </a:fld>
            <a:endParaRPr/>
          </a:p>
        </p:txBody>
      </p:sp>
      <p:sp>
        <p:nvSpPr>
          <p:cNvPr id="2" name="Google Shape;383;g254a6bbbaed_0_0">
            <a:extLst>
              <a:ext uri="{FF2B5EF4-FFF2-40B4-BE49-F238E27FC236}">
                <a16:creationId xmlns:a16="http://schemas.microsoft.com/office/drawing/2014/main" id="{04427A7B-35AE-29A9-E30B-48C1B2D4FF3C}"/>
              </a:ext>
            </a:extLst>
          </p:cNvPr>
          <p:cNvSpPr/>
          <p:nvPr/>
        </p:nvSpPr>
        <p:spPr>
          <a:xfrm>
            <a:off x="91525" y="1182703"/>
            <a:ext cx="4798800" cy="34131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cxnSp>
        <p:nvCxnSpPr>
          <p:cNvPr id="3" name="Google Shape;384;g254a6bbbaed_0_0">
            <a:extLst>
              <a:ext uri="{FF2B5EF4-FFF2-40B4-BE49-F238E27FC236}">
                <a16:creationId xmlns:a16="http://schemas.microsoft.com/office/drawing/2014/main" id="{DA21A835-8B6A-7AA1-960F-BC0D1D562C47}"/>
              </a:ext>
            </a:extLst>
          </p:cNvPr>
          <p:cNvCxnSpPr/>
          <p:nvPr/>
        </p:nvCxnSpPr>
        <p:spPr>
          <a:xfrm rot="10800000" flipH="1">
            <a:off x="389650" y="2807425"/>
            <a:ext cx="1990800" cy="9600"/>
          </a:xfrm>
          <a:prstGeom prst="straightConnector1">
            <a:avLst/>
          </a:prstGeom>
          <a:noFill/>
          <a:ln w="9525" cap="flat" cmpd="sng">
            <a:solidFill>
              <a:schemeClr val="dk2"/>
            </a:solidFill>
            <a:prstDash val="solid"/>
            <a:round/>
            <a:headEnd type="none" w="med" len="med"/>
            <a:tailEnd type="none" w="med" len="med"/>
          </a:ln>
        </p:spPr>
      </p:cxnSp>
      <p:cxnSp>
        <p:nvCxnSpPr>
          <p:cNvPr id="4" name="Google Shape;385;g254a6bbbaed_0_0">
            <a:extLst>
              <a:ext uri="{FF2B5EF4-FFF2-40B4-BE49-F238E27FC236}">
                <a16:creationId xmlns:a16="http://schemas.microsoft.com/office/drawing/2014/main" id="{6EC18B8D-A1FD-A576-13AE-5A5C6A8E7088}"/>
              </a:ext>
            </a:extLst>
          </p:cNvPr>
          <p:cNvCxnSpPr/>
          <p:nvPr/>
        </p:nvCxnSpPr>
        <p:spPr>
          <a:xfrm>
            <a:off x="1354075" y="1529400"/>
            <a:ext cx="600" cy="1279800"/>
          </a:xfrm>
          <a:prstGeom prst="straightConnector1">
            <a:avLst/>
          </a:prstGeom>
          <a:noFill/>
          <a:ln w="9525" cap="flat" cmpd="sng">
            <a:solidFill>
              <a:schemeClr val="dk2"/>
            </a:solidFill>
            <a:prstDash val="solid"/>
            <a:round/>
            <a:headEnd type="none" w="med" len="med"/>
            <a:tailEnd type="none" w="med" len="med"/>
          </a:ln>
        </p:spPr>
      </p:cxnSp>
      <p:cxnSp>
        <p:nvCxnSpPr>
          <p:cNvPr id="5" name="Google Shape;386;g254a6bbbaed_0_0">
            <a:extLst>
              <a:ext uri="{FF2B5EF4-FFF2-40B4-BE49-F238E27FC236}">
                <a16:creationId xmlns:a16="http://schemas.microsoft.com/office/drawing/2014/main" id="{214D4A25-E099-0108-EDF7-872F09466F6F}"/>
              </a:ext>
            </a:extLst>
          </p:cNvPr>
          <p:cNvCxnSpPr/>
          <p:nvPr/>
        </p:nvCxnSpPr>
        <p:spPr>
          <a:xfrm rot="10800000" flipH="1">
            <a:off x="2353400" y="2294838"/>
            <a:ext cx="1990800" cy="9600"/>
          </a:xfrm>
          <a:prstGeom prst="straightConnector1">
            <a:avLst/>
          </a:prstGeom>
          <a:noFill/>
          <a:ln w="9525" cap="flat" cmpd="sng">
            <a:solidFill>
              <a:schemeClr val="dk2"/>
            </a:solidFill>
            <a:prstDash val="solid"/>
            <a:round/>
            <a:headEnd type="none" w="med" len="med"/>
            <a:tailEnd type="none" w="med" len="med"/>
          </a:ln>
        </p:spPr>
      </p:cxnSp>
      <p:cxnSp>
        <p:nvCxnSpPr>
          <p:cNvPr id="6" name="Google Shape;387;g254a6bbbaed_0_0">
            <a:extLst>
              <a:ext uri="{FF2B5EF4-FFF2-40B4-BE49-F238E27FC236}">
                <a16:creationId xmlns:a16="http://schemas.microsoft.com/office/drawing/2014/main" id="{FBDA2400-D318-9AB2-A908-4602F5439A50}"/>
              </a:ext>
            </a:extLst>
          </p:cNvPr>
          <p:cNvCxnSpPr/>
          <p:nvPr/>
        </p:nvCxnSpPr>
        <p:spPr>
          <a:xfrm flipH="1">
            <a:off x="3344000" y="1471250"/>
            <a:ext cx="9600" cy="847500"/>
          </a:xfrm>
          <a:prstGeom prst="straightConnector1">
            <a:avLst/>
          </a:prstGeom>
          <a:noFill/>
          <a:ln w="9525" cap="flat" cmpd="sng">
            <a:solidFill>
              <a:schemeClr val="dk2"/>
            </a:solidFill>
            <a:prstDash val="solid"/>
            <a:round/>
            <a:headEnd type="none" w="med" len="med"/>
            <a:tailEnd type="none" w="med" len="med"/>
          </a:ln>
        </p:spPr>
      </p:cxnSp>
      <p:cxnSp>
        <p:nvCxnSpPr>
          <p:cNvPr id="7" name="Google Shape;388;g254a6bbbaed_0_0">
            <a:extLst>
              <a:ext uri="{FF2B5EF4-FFF2-40B4-BE49-F238E27FC236}">
                <a16:creationId xmlns:a16="http://schemas.microsoft.com/office/drawing/2014/main" id="{99F4DBBC-40FA-B045-2C15-1E829C1AD1AF}"/>
              </a:ext>
            </a:extLst>
          </p:cNvPr>
          <p:cNvCxnSpPr/>
          <p:nvPr/>
        </p:nvCxnSpPr>
        <p:spPr>
          <a:xfrm flipH="1">
            <a:off x="3882500" y="2308725"/>
            <a:ext cx="14100" cy="2006400"/>
          </a:xfrm>
          <a:prstGeom prst="straightConnector1">
            <a:avLst/>
          </a:prstGeom>
          <a:noFill/>
          <a:ln w="9525" cap="flat" cmpd="sng">
            <a:solidFill>
              <a:schemeClr val="dk2"/>
            </a:solidFill>
            <a:prstDash val="solid"/>
            <a:round/>
            <a:headEnd type="none" w="med" len="med"/>
            <a:tailEnd type="none" w="med" len="med"/>
          </a:ln>
        </p:spPr>
      </p:cxnSp>
      <p:cxnSp>
        <p:nvCxnSpPr>
          <p:cNvPr id="8" name="Google Shape;391;g254a6bbbaed_0_0">
            <a:extLst>
              <a:ext uri="{FF2B5EF4-FFF2-40B4-BE49-F238E27FC236}">
                <a16:creationId xmlns:a16="http://schemas.microsoft.com/office/drawing/2014/main" id="{6846A5B1-5967-181E-AA37-66D6CF4FE589}"/>
              </a:ext>
            </a:extLst>
          </p:cNvPr>
          <p:cNvCxnSpPr>
            <a:endCxn id="10" idx="3"/>
          </p:cNvCxnSpPr>
          <p:nvPr/>
        </p:nvCxnSpPr>
        <p:spPr>
          <a:xfrm>
            <a:off x="396432" y="4331197"/>
            <a:ext cx="3826500" cy="7500"/>
          </a:xfrm>
          <a:prstGeom prst="straightConnector1">
            <a:avLst/>
          </a:prstGeom>
          <a:noFill/>
          <a:ln w="28575" cap="flat" cmpd="sng">
            <a:solidFill>
              <a:schemeClr val="dk2"/>
            </a:solidFill>
            <a:prstDash val="solid"/>
            <a:round/>
            <a:headEnd type="none" w="med" len="med"/>
            <a:tailEnd type="stealth" w="med" len="med"/>
          </a:ln>
        </p:spPr>
      </p:cxnSp>
      <p:sp>
        <p:nvSpPr>
          <p:cNvPr id="9" name="Google Shape;393;g254a6bbbaed_0_0">
            <a:extLst>
              <a:ext uri="{FF2B5EF4-FFF2-40B4-BE49-F238E27FC236}">
                <a16:creationId xmlns:a16="http://schemas.microsoft.com/office/drawing/2014/main" id="{836A3B68-043E-4707-3B57-1DFEB761B5B2}"/>
              </a:ext>
            </a:extLst>
          </p:cNvPr>
          <p:cNvSpPr txBox="1"/>
          <p:nvPr/>
        </p:nvSpPr>
        <p:spPr>
          <a:xfrm>
            <a:off x="301348" y="1103651"/>
            <a:ext cx="317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500" b="1">
                <a:latin typeface="Calibri"/>
                <a:ea typeface="Calibri"/>
                <a:cs typeface="Calibri"/>
                <a:sym typeface="Calibri"/>
              </a:rPr>
              <a:t>y</a:t>
            </a:r>
            <a:endParaRPr sz="2500" b="1">
              <a:latin typeface="Calibri"/>
              <a:ea typeface="Calibri"/>
              <a:cs typeface="Calibri"/>
              <a:sym typeface="Calibri"/>
            </a:endParaRPr>
          </a:p>
        </p:txBody>
      </p:sp>
      <p:sp>
        <p:nvSpPr>
          <p:cNvPr id="10" name="Google Shape;392;g254a6bbbaed_0_0">
            <a:extLst>
              <a:ext uri="{FF2B5EF4-FFF2-40B4-BE49-F238E27FC236}">
                <a16:creationId xmlns:a16="http://schemas.microsoft.com/office/drawing/2014/main" id="{8BBB6466-B292-0D72-D6BC-24CC1F9BBC63}"/>
              </a:ext>
            </a:extLst>
          </p:cNvPr>
          <p:cNvSpPr txBox="1"/>
          <p:nvPr/>
        </p:nvSpPr>
        <p:spPr>
          <a:xfrm>
            <a:off x="3987432" y="4053997"/>
            <a:ext cx="23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500" b="1">
              <a:latin typeface="Calibri"/>
              <a:ea typeface="Calibri"/>
              <a:cs typeface="Calibri"/>
              <a:sym typeface="Calibri"/>
            </a:endParaRPr>
          </a:p>
        </p:txBody>
      </p:sp>
      <p:cxnSp>
        <p:nvCxnSpPr>
          <p:cNvPr id="11" name="Google Shape;394;g254a6bbbaed_0_0">
            <a:extLst>
              <a:ext uri="{FF2B5EF4-FFF2-40B4-BE49-F238E27FC236}">
                <a16:creationId xmlns:a16="http://schemas.microsoft.com/office/drawing/2014/main" id="{F1DF3B5C-CEDB-6FB3-EB5A-64C613B7BCAD}"/>
              </a:ext>
            </a:extLst>
          </p:cNvPr>
          <p:cNvCxnSpPr/>
          <p:nvPr/>
        </p:nvCxnSpPr>
        <p:spPr>
          <a:xfrm rot="10800000">
            <a:off x="398020" y="1500204"/>
            <a:ext cx="0" cy="2778300"/>
          </a:xfrm>
          <a:prstGeom prst="straightConnector1">
            <a:avLst/>
          </a:prstGeom>
          <a:noFill/>
          <a:ln w="28575" cap="flat" cmpd="sng">
            <a:solidFill>
              <a:schemeClr val="dk2"/>
            </a:solidFill>
            <a:prstDash val="solid"/>
            <a:round/>
            <a:headEnd type="none" w="med" len="med"/>
            <a:tailEnd type="stealth" w="med" len="med"/>
          </a:ln>
        </p:spPr>
      </p:cxnSp>
      <p:sp>
        <p:nvSpPr>
          <p:cNvPr id="12" name="Google Shape;395;g254a6bbbaed_0_0">
            <a:extLst>
              <a:ext uri="{FF2B5EF4-FFF2-40B4-BE49-F238E27FC236}">
                <a16:creationId xmlns:a16="http://schemas.microsoft.com/office/drawing/2014/main" id="{CF910A4D-47A0-91D9-34FC-E85A992FB3C7}"/>
              </a:ext>
            </a:extLst>
          </p:cNvPr>
          <p:cNvSpPr txBox="1"/>
          <p:nvPr/>
        </p:nvSpPr>
        <p:spPr>
          <a:xfrm>
            <a:off x="4179533" y="4053997"/>
            <a:ext cx="317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500" b="1">
                <a:latin typeface="Calibri"/>
                <a:ea typeface="Calibri"/>
                <a:cs typeface="Calibri"/>
                <a:sym typeface="Calibri"/>
              </a:rPr>
              <a:t>x</a:t>
            </a:r>
            <a:endParaRPr sz="2500" b="1">
              <a:latin typeface="Calibri"/>
              <a:ea typeface="Calibri"/>
              <a:cs typeface="Calibri"/>
              <a:sym typeface="Calibri"/>
            </a:endParaRPr>
          </a:p>
        </p:txBody>
      </p:sp>
      <p:sp>
        <p:nvSpPr>
          <p:cNvPr id="13" name="Google Shape;396;g254a6bbbaed_0_0">
            <a:extLst>
              <a:ext uri="{FF2B5EF4-FFF2-40B4-BE49-F238E27FC236}">
                <a16:creationId xmlns:a16="http://schemas.microsoft.com/office/drawing/2014/main" id="{6359F766-F3EB-25E8-D77C-00666338A2DE}"/>
              </a:ext>
            </a:extLst>
          </p:cNvPr>
          <p:cNvSpPr/>
          <p:nvPr/>
        </p:nvSpPr>
        <p:spPr>
          <a:xfrm>
            <a:off x="1294853" y="2254641"/>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4" name="Google Shape;397;g254a6bbbaed_0_0">
            <a:extLst>
              <a:ext uri="{FF2B5EF4-FFF2-40B4-BE49-F238E27FC236}">
                <a16:creationId xmlns:a16="http://schemas.microsoft.com/office/drawing/2014/main" id="{B97E31C3-A57C-C8CD-9549-BF8C599434D9}"/>
              </a:ext>
            </a:extLst>
          </p:cNvPr>
          <p:cNvSpPr/>
          <p:nvPr/>
        </p:nvSpPr>
        <p:spPr>
          <a:xfrm>
            <a:off x="1745562" y="2738812"/>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5" name="Google Shape;398;g254a6bbbaed_0_0">
            <a:extLst>
              <a:ext uri="{FF2B5EF4-FFF2-40B4-BE49-F238E27FC236}">
                <a16:creationId xmlns:a16="http://schemas.microsoft.com/office/drawing/2014/main" id="{4A8170FF-BB21-B5D7-485D-4113ED75D37C}"/>
              </a:ext>
            </a:extLst>
          </p:cNvPr>
          <p:cNvSpPr/>
          <p:nvPr/>
        </p:nvSpPr>
        <p:spPr>
          <a:xfrm>
            <a:off x="2816307" y="2254641"/>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6" name="Google Shape;399;g254a6bbbaed_0_0">
            <a:extLst>
              <a:ext uri="{FF2B5EF4-FFF2-40B4-BE49-F238E27FC236}">
                <a16:creationId xmlns:a16="http://schemas.microsoft.com/office/drawing/2014/main" id="{98D7D2D3-EE4F-916F-A1F3-2FB3F981329A}"/>
              </a:ext>
            </a:extLst>
          </p:cNvPr>
          <p:cNvSpPr/>
          <p:nvPr/>
        </p:nvSpPr>
        <p:spPr>
          <a:xfrm>
            <a:off x="3284594" y="1754603"/>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7" name="Google Shape;400;g254a6bbbaed_0_0">
            <a:extLst>
              <a:ext uri="{FF2B5EF4-FFF2-40B4-BE49-F238E27FC236}">
                <a16:creationId xmlns:a16="http://schemas.microsoft.com/office/drawing/2014/main" id="{F41FC81F-17DA-AD2B-B0B5-758698B42BCE}"/>
              </a:ext>
            </a:extLst>
          </p:cNvPr>
          <p:cNvSpPr/>
          <p:nvPr/>
        </p:nvSpPr>
        <p:spPr>
          <a:xfrm>
            <a:off x="3822523" y="3738848"/>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8" name="Google Shape;401;g254a6bbbaed_0_0">
            <a:extLst>
              <a:ext uri="{FF2B5EF4-FFF2-40B4-BE49-F238E27FC236}">
                <a16:creationId xmlns:a16="http://schemas.microsoft.com/office/drawing/2014/main" id="{062B4BDD-7E57-204F-5C33-A04C954D4AAC}"/>
              </a:ext>
            </a:extLst>
          </p:cNvPr>
          <p:cNvSpPr txBox="1"/>
          <p:nvPr/>
        </p:nvSpPr>
        <p:spPr>
          <a:xfrm>
            <a:off x="131652" y="4131970"/>
            <a:ext cx="317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200" b="1">
                <a:latin typeface="Calibri"/>
                <a:ea typeface="Calibri"/>
                <a:cs typeface="Calibri"/>
                <a:sym typeface="Calibri"/>
              </a:rPr>
              <a:t>0</a:t>
            </a:r>
            <a:endParaRPr sz="2200" b="1">
              <a:latin typeface="Calibri"/>
              <a:ea typeface="Calibri"/>
              <a:cs typeface="Calibri"/>
              <a:sym typeface="Calibri"/>
            </a:endParaRPr>
          </a:p>
        </p:txBody>
      </p:sp>
      <p:sp>
        <p:nvSpPr>
          <p:cNvPr id="19" name="Google Shape;402;g254a6bbbaed_0_0">
            <a:extLst>
              <a:ext uri="{FF2B5EF4-FFF2-40B4-BE49-F238E27FC236}">
                <a16:creationId xmlns:a16="http://schemas.microsoft.com/office/drawing/2014/main" id="{B3440793-4F5A-D352-144E-7989FD24CA63}"/>
              </a:ext>
            </a:extLst>
          </p:cNvPr>
          <p:cNvSpPr txBox="1"/>
          <p:nvPr/>
        </p:nvSpPr>
        <p:spPr>
          <a:xfrm>
            <a:off x="971004" y="3615045"/>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(1, 1)</a:t>
            </a:r>
            <a:endParaRPr sz="1600" b="1">
              <a:latin typeface="Calibri"/>
              <a:ea typeface="Calibri"/>
              <a:cs typeface="Calibri"/>
              <a:sym typeface="Calibri"/>
            </a:endParaRPr>
          </a:p>
        </p:txBody>
      </p:sp>
      <p:sp>
        <p:nvSpPr>
          <p:cNvPr id="20" name="Google Shape;403;g254a6bbbaed_0_0">
            <a:extLst>
              <a:ext uri="{FF2B5EF4-FFF2-40B4-BE49-F238E27FC236}">
                <a16:creationId xmlns:a16="http://schemas.microsoft.com/office/drawing/2014/main" id="{6893DB22-8265-1313-0D9D-E80C33185540}"/>
              </a:ext>
            </a:extLst>
          </p:cNvPr>
          <p:cNvSpPr txBox="1"/>
          <p:nvPr/>
        </p:nvSpPr>
        <p:spPr>
          <a:xfrm>
            <a:off x="1372684" y="2091139"/>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(2, 4)</a:t>
            </a:r>
            <a:endParaRPr sz="1600" b="1">
              <a:latin typeface="Calibri"/>
              <a:ea typeface="Calibri"/>
              <a:cs typeface="Calibri"/>
              <a:sym typeface="Calibri"/>
            </a:endParaRPr>
          </a:p>
        </p:txBody>
      </p:sp>
      <p:sp>
        <p:nvSpPr>
          <p:cNvPr id="21" name="Google Shape;404;g254a6bbbaed_0_0">
            <a:extLst>
              <a:ext uri="{FF2B5EF4-FFF2-40B4-BE49-F238E27FC236}">
                <a16:creationId xmlns:a16="http://schemas.microsoft.com/office/drawing/2014/main" id="{2EBB909F-85C2-437D-FC3D-76C27268D8BE}"/>
              </a:ext>
            </a:extLst>
          </p:cNvPr>
          <p:cNvSpPr txBox="1"/>
          <p:nvPr/>
        </p:nvSpPr>
        <p:spPr>
          <a:xfrm>
            <a:off x="1433995" y="2791008"/>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(3, 3)</a:t>
            </a:r>
            <a:endParaRPr sz="1600" b="1">
              <a:latin typeface="Calibri"/>
              <a:ea typeface="Calibri"/>
              <a:cs typeface="Calibri"/>
              <a:sym typeface="Calibri"/>
            </a:endParaRPr>
          </a:p>
        </p:txBody>
      </p:sp>
      <p:sp>
        <p:nvSpPr>
          <p:cNvPr id="22" name="Google Shape;405;g254a6bbbaed_0_0">
            <a:extLst>
              <a:ext uri="{FF2B5EF4-FFF2-40B4-BE49-F238E27FC236}">
                <a16:creationId xmlns:a16="http://schemas.microsoft.com/office/drawing/2014/main" id="{8C0912EF-65F7-DDE9-1F97-D37F7F0B7C05}"/>
              </a:ext>
            </a:extLst>
          </p:cNvPr>
          <p:cNvSpPr txBox="1"/>
          <p:nvPr/>
        </p:nvSpPr>
        <p:spPr>
          <a:xfrm>
            <a:off x="2436054" y="3587490"/>
            <a:ext cx="8745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altLang="ja-JP" sz="1600" b="1" dirty="0">
              <a:latin typeface="Calibri"/>
              <a:ea typeface="Calibri"/>
              <a:cs typeface="Calibri"/>
              <a:sym typeface="Calibri"/>
            </a:endParaRPr>
          </a:p>
          <a:p>
            <a:pPr marL="0" lvl="0" indent="0" algn="l" rtl="0">
              <a:spcBef>
                <a:spcPts val="0"/>
              </a:spcBef>
              <a:spcAft>
                <a:spcPts val="0"/>
              </a:spcAft>
              <a:buNone/>
            </a:pPr>
            <a:endParaRPr lang="en-US" sz="1600" b="1" dirty="0">
              <a:latin typeface="Calibri"/>
              <a:ea typeface="Calibri"/>
              <a:cs typeface="Calibri"/>
              <a:sym typeface="Calibri"/>
            </a:endParaRPr>
          </a:p>
          <a:p>
            <a:pPr marL="0" lvl="0" indent="0" algn="l" rtl="0">
              <a:spcBef>
                <a:spcPts val="0"/>
              </a:spcBef>
              <a:spcAft>
                <a:spcPts val="0"/>
              </a:spcAft>
              <a:buNone/>
            </a:pPr>
            <a:endParaRPr lang="en-US" sz="1600" b="1" dirty="0">
              <a:latin typeface="Calibri"/>
              <a:ea typeface="Calibri"/>
              <a:cs typeface="Calibri"/>
              <a:sym typeface="Calibri"/>
            </a:endParaRPr>
          </a:p>
          <a:p>
            <a:pPr marL="0" lvl="0" indent="0" algn="l" rtl="0">
              <a:spcBef>
                <a:spcPts val="0"/>
              </a:spcBef>
              <a:spcAft>
                <a:spcPts val="0"/>
              </a:spcAft>
              <a:buNone/>
            </a:pPr>
            <a:endParaRPr sz="1600" b="1" dirty="0">
              <a:latin typeface="Calibri"/>
              <a:ea typeface="Calibri"/>
              <a:cs typeface="Calibri"/>
              <a:sym typeface="Calibri"/>
            </a:endParaRPr>
          </a:p>
        </p:txBody>
      </p:sp>
      <p:sp>
        <p:nvSpPr>
          <p:cNvPr id="23" name="Google Shape;406;g254a6bbbaed_0_0">
            <a:extLst>
              <a:ext uri="{FF2B5EF4-FFF2-40B4-BE49-F238E27FC236}">
                <a16:creationId xmlns:a16="http://schemas.microsoft.com/office/drawing/2014/main" id="{891D2715-624D-D2B5-BF43-0B4550D3CBCB}"/>
              </a:ext>
            </a:extLst>
          </p:cNvPr>
          <p:cNvSpPr txBox="1"/>
          <p:nvPr/>
        </p:nvSpPr>
        <p:spPr>
          <a:xfrm>
            <a:off x="2476753" y="2318406"/>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(5, 4)</a:t>
            </a:r>
            <a:endParaRPr sz="1600" b="1" dirty="0">
              <a:latin typeface="Calibri"/>
              <a:ea typeface="Calibri"/>
              <a:cs typeface="Calibri"/>
              <a:sym typeface="Calibri"/>
            </a:endParaRPr>
          </a:p>
        </p:txBody>
      </p:sp>
      <p:sp>
        <p:nvSpPr>
          <p:cNvPr id="24" name="Google Shape;407;g254a6bbbaed_0_0">
            <a:extLst>
              <a:ext uri="{FF2B5EF4-FFF2-40B4-BE49-F238E27FC236}">
                <a16:creationId xmlns:a16="http://schemas.microsoft.com/office/drawing/2014/main" id="{1750E78A-1BDD-D234-B50D-BC2D13FA52D1}"/>
              </a:ext>
            </a:extLst>
          </p:cNvPr>
          <p:cNvSpPr txBox="1"/>
          <p:nvPr/>
        </p:nvSpPr>
        <p:spPr>
          <a:xfrm>
            <a:off x="3346679" y="1630800"/>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(6, 5)</a:t>
            </a:r>
            <a:endParaRPr sz="1600" b="1">
              <a:latin typeface="Calibri"/>
              <a:ea typeface="Calibri"/>
              <a:cs typeface="Calibri"/>
              <a:sym typeface="Calibri"/>
            </a:endParaRPr>
          </a:p>
        </p:txBody>
      </p:sp>
      <p:sp>
        <p:nvSpPr>
          <p:cNvPr id="25" name="Google Shape;408;g254a6bbbaed_0_0">
            <a:extLst>
              <a:ext uri="{FF2B5EF4-FFF2-40B4-BE49-F238E27FC236}">
                <a16:creationId xmlns:a16="http://schemas.microsoft.com/office/drawing/2014/main" id="{A26425F2-D1AC-3727-3F08-817E1F20F7E3}"/>
              </a:ext>
            </a:extLst>
          </p:cNvPr>
          <p:cNvSpPr txBox="1"/>
          <p:nvPr/>
        </p:nvSpPr>
        <p:spPr>
          <a:xfrm>
            <a:off x="3901128" y="3615045"/>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(7, 1)</a:t>
            </a:r>
            <a:endParaRPr sz="1600" b="1">
              <a:latin typeface="Calibri"/>
              <a:ea typeface="Calibri"/>
              <a:cs typeface="Calibri"/>
              <a:sym typeface="Calibri"/>
            </a:endParaRPr>
          </a:p>
        </p:txBody>
      </p:sp>
      <p:sp>
        <p:nvSpPr>
          <p:cNvPr id="26" name="Google Shape;409;g254a6bbbaed_0_0">
            <a:extLst>
              <a:ext uri="{FF2B5EF4-FFF2-40B4-BE49-F238E27FC236}">
                <a16:creationId xmlns:a16="http://schemas.microsoft.com/office/drawing/2014/main" id="{C6DFECA6-FB6E-0478-39E9-F08740B751C8}"/>
              </a:ext>
            </a:extLst>
          </p:cNvPr>
          <p:cNvSpPr/>
          <p:nvPr/>
        </p:nvSpPr>
        <p:spPr>
          <a:xfrm>
            <a:off x="5114650" y="1182800"/>
            <a:ext cx="4029300" cy="34131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sp>
        <p:nvSpPr>
          <p:cNvPr id="27" name="Google Shape;410;g254a6bbbaed_0_0">
            <a:extLst>
              <a:ext uri="{FF2B5EF4-FFF2-40B4-BE49-F238E27FC236}">
                <a16:creationId xmlns:a16="http://schemas.microsoft.com/office/drawing/2014/main" id="{5BA8614E-D983-D1F0-E9AF-EF6E93FE54C3}"/>
              </a:ext>
            </a:extLst>
          </p:cNvPr>
          <p:cNvSpPr/>
          <p:nvPr/>
        </p:nvSpPr>
        <p:spPr>
          <a:xfrm>
            <a:off x="5216113" y="3562450"/>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L4 (1, 1)</a:t>
            </a:r>
            <a:endParaRPr/>
          </a:p>
        </p:txBody>
      </p:sp>
      <p:sp>
        <p:nvSpPr>
          <p:cNvPr id="28" name="Google Shape;411;g254a6bbbaed_0_0">
            <a:extLst>
              <a:ext uri="{FF2B5EF4-FFF2-40B4-BE49-F238E27FC236}">
                <a16:creationId xmlns:a16="http://schemas.microsoft.com/office/drawing/2014/main" id="{E9EC6923-0979-7925-241E-16B1CF8DA512}"/>
              </a:ext>
            </a:extLst>
          </p:cNvPr>
          <p:cNvSpPr/>
          <p:nvPr/>
        </p:nvSpPr>
        <p:spPr>
          <a:xfrm>
            <a:off x="6191988" y="3562450"/>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L5 (2, 4)</a:t>
            </a:r>
            <a:endParaRPr/>
          </a:p>
        </p:txBody>
      </p:sp>
      <p:sp>
        <p:nvSpPr>
          <p:cNvPr id="29" name="Google Shape;412;g254a6bbbaed_0_0">
            <a:extLst>
              <a:ext uri="{FF2B5EF4-FFF2-40B4-BE49-F238E27FC236}">
                <a16:creationId xmlns:a16="http://schemas.microsoft.com/office/drawing/2014/main" id="{8ABD7D87-0633-FAC2-F178-F93142E71F2A}"/>
              </a:ext>
            </a:extLst>
          </p:cNvPr>
          <p:cNvSpPr/>
          <p:nvPr/>
        </p:nvSpPr>
        <p:spPr>
          <a:xfrm>
            <a:off x="7166488" y="3562450"/>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L6 (7, 1)</a:t>
            </a:r>
            <a:endParaRPr/>
          </a:p>
        </p:txBody>
      </p:sp>
      <p:sp>
        <p:nvSpPr>
          <p:cNvPr id="30" name="Google Shape;413;g254a6bbbaed_0_0">
            <a:extLst>
              <a:ext uri="{FF2B5EF4-FFF2-40B4-BE49-F238E27FC236}">
                <a16:creationId xmlns:a16="http://schemas.microsoft.com/office/drawing/2014/main" id="{3548D5B0-A73D-FDB8-F979-52BCE434777B}"/>
              </a:ext>
            </a:extLst>
          </p:cNvPr>
          <p:cNvSpPr/>
          <p:nvPr/>
        </p:nvSpPr>
        <p:spPr>
          <a:xfrm>
            <a:off x="8167988" y="3562450"/>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L7 (6, 5)</a:t>
            </a:r>
            <a:endParaRPr dirty="0"/>
          </a:p>
        </p:txBody>
      </p:sp>
      <p:sp>
        <p:nvSpPr>
          <p:cNvPr id="31" name="Google Shape;414;g254a6bbbaed_0_0">
            <a:extLst>
              <a:ext uri="{FF2B5EF4-FFF2-40B4-BE49-F238E27FC236}">
                <a16:creationId xmlns:a16="http://schemas.microsoft.com/office/drawing/2014/main" id="{223593F7-4105-CC90-F461-E02B4F02E3B1}"/>
              </a:ext>
            </a:extLst>
          </p:cNvPr>
          <p:cNvSpPr/>
          <p:nvPr/>
        </p:nvSpPr>
        <p:spPr>
          <a:xfrm>
            <a:off x="5720938" y="2742125"/>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L2 (3, 3)</a:t>
            </a:r>
            <a:endParaRPr/>
          </a:p>
        </p:txBody>
      </p:sp>
      <p:sp>
        <p:nvSpPr>
          <p:cNvPr id="32" name="Google Shape;415;g254a6bbbaed_0_0">
            <a:extLst>
              <a:ext uri="{FF2B5EF4-FFF2-40B4-BE49-F238E27FC236}">
                <a16:creationId xmlns:a16="http://schemas.microsoft.com/office/drawing/2014/main" id="{E0A73C29-8BE6-C026-0939-B9846B90C4E1}"/>
              </a:ext>
            </a:extLst>
          </p:cNvPr>
          <p:cNvSpPr/>
          <p:nvPr/>
        </p:nvSpPr>
        <p:spPr>
          <a:xfrm>
            <a:off x="7649363" y="2742125"/>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L3 (5, 4)</a:t>
            </a:r>
            <a:endParaRPr/>
          </a:p>
        </p:txBody>
      </p:sp>
      <p:sp>
        <p:nvSpPr>
          <p:cNvPr id="33" name="Google Shape;416;g254a6bbbaed_0_0">
            <a:extLst>
              <a:ext uri="{FF2B5EF4-FFF2-40B4-BE49-F238E27FC236}">
                <a16:creationId xmlns:a16="http://schemas.microsoft.com/office/drawing/2014/main" id="{781C276C-5F93-8E2C-1765-A35E143858A6}"/>
              </a:ext>
            </a:extLst>
          </p:cNvPr>
          <p:cNvSpPr/>
          <p:nvPr/>
        </p:nvSpPr>
        <p:spPr>
          <a:xfrm>
            <a:off x="6692038" y="1784138"/>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L1 (4, 1)</a:t>
            </a:r>
            <a:endParaRPr/>
          </a:p>
        </p:txBody>
      </p:sp>
      <p:cxnSp>
        <p:nvCxnSpPr>
          <p:cNvPr id="34" name="Google Shape;417;g254a6bbbaed_0_0">
            <a:extLst>
              <a:ext uri="{FF2B5EF4-FFF2-40B4-BE49-F238E27FC236}">
                <a16:creationId xmlns:a16="http://schemas.microsoft.com/office/drawing/2014/main" id="{0DDF99C5-EA96-E063-AF5A-AEBEBE451B97}"/>
              </a:ext>
            </a:extLst>
          </p:cNvPr>
          <p:cNvCxnSpPr>
            <a:endCxn id="32" idx="0"/>
          </p:cNvCxnSpPr>
          <p:nvPr/>
        </p:nvCxnSpPr>
        <p:spPr>
          <a:xfrm>
            <a:off x="7159913" y="2191925"/>
            <a:ext cx="926700" cy="550200"/>
          </a:xfrm>
          <a:prstGeom prst="straightConnector1">
            <a:avLst/>
          </a:prstGeom>
          <a:noFill/>
          <a:ln w="9525" cap="flat" cmpd="sng">
            <a:solidFill>
              <a:schemeClr val="dk2"/>
            </a:solidFill>
            <a:prstDash val="solid"/>
            <a:round/>
            <a:headEnd type="none" w="med" len="med"/>
            <a:tailEnd type="none" w="med" len="med"/>
          </a:ln>
        </p:spPr>
      </p:cxnSp>
      <p:cxnSp>
        <p:nvCxnSpPr>
          <p:cNvPr id="35" name="Google Shape;418;g254a6bbbaed_0_0">
            <a:extLst>
              <a:ext uri="{FF2B5EF4-FFF2-40B4-BE49-F238E27FC236}">
                <a16:creationId xmlns:a16="http://schemas.microsoft.com/office/drawing/2014/main" id="{C460A887-55D8-9029-45B6-2ABABFD044D9}"/>
              </a:ext>
            </a:extLst>
          </p:cNvPr>
          <p:cNvCxnSpPr>
            <a:endCxn id="31" idx="0"/>
          </p:cNvCxnSpPr>
          <p:nvPr/>
        </p:nvCxnSpPr>
        <p:spPr>
          <a:xfrm flipH="1">
            <a:off x="6158188" y="2191925"/>
            <a:ext cx="1001700" cy="550200"/>
          </a:xfrm>
          <a:prstGeom prst="straightConnector1">
            <a:avLst/>
          </a:prstGeom>
          <a:noFill/>
          <a:ln w="9525" cap="flat" cmpd="sng">
            <a:solidFill>
              <a:schemeClr val="dk2"/>
            </a:solidFill>
            <a:prstDash val="solid"/>
            <a:round/>
            <a:headEnd type="none" w="med" len="med"/>
            <a:tailEnd type="none" w="med" len="med"/>
          </a:ln>
        </p:spPr>
      </p:cxnSp>
      <p:cxnSp>
        <p:nvCxnSpPr>
          <p:cNvPr id="36" name="Google Shape;419;g254a6bbbaed_0_0">
            <a:extLst>
              <a:ext uri="{FF2B5EF4-FFF2-40B4-BE49-F238E27FC236}">
                <a16:creationId xmlns:a16="http://schemas.microsoft.com/office/drawing/2014/main" id="{34F4D698-863F-94FD-D441-F4B6D1A651DE}"/>
              </a:ext>
            </a:extLst>
          </p:cNvPr>
          <p:cNvCxnSpPr>
            <a:stCxn id="27" idx="0"/>
            <a:endCxn id="31" idx="2"/>
          </p:cNvCxnSpPr>
          <p:nvPr/>
        </p:nvCxnSpPr>
        <p:spPr>
          <a:xfrm rot="10800000" flipH="1">
            <a:off x="5653363" y="3131650"/>
            <a:ext cx="504900" cy="43080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420;g254a6bbbaed_0_0">
            <a:extLst>
              <a:ext uri="{FF2B5EF4-FFF2-40B4-BE49-F238E27FC236}">
                <a16:creationId xmlns:a16="http://schemas.microsoft.com/office/drawing/2014/main" id="{D3AA5C6C-3293-4DFE-FA5E-06BB361B27E3}"/>
              </a:ext>
            </a:extLst>
          </p:cNvPr>
          <p:cNvCxnSpPr>
            <a:stCxn id="28" idx="0"/>
          </p:cNvCxnSpPr>
          <p:nvPr/>
        </p:nvCxnSpPr>
        <p:spPr>
          <a:xfrm rot="10800000">
            <a:off x="6158238" y="3131650"/>
            <a:ext cx="471000" cy="43080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421;g254a6bbbaed_0_0">
            <a:extLst>
              <a:ext uri="{FF2B5EF4-FFF2-40B4-BE49-F238E27FC236}">
                <a16:creationId xmlns:a16="http://schemas.microsoft.com/office/drawing/2014/main" id="{0E539C23-A868-F69C-D606-2C4DAA40C5E6}"/>
              </a:ext>
            </a:extLst>
          </p:cNvPr>
          <p:cNvCxnSpPr>
            <a:endCxn id="32" idx="2"/>
          </p:cNvCxnSpPr>
          <p:nvPr/>
        </p:nvCxnSpPr>
        <p:spPr>
          <a:xfrm rot="10800000">
            <a:off x="8086613" y="3131525"/>
            <a:ext cx="525300" cy="430800"/>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422;g254a6bbbaed_0_0">
            <a:extLst>
              <a:ext uri="{FF2B5EF4-FFF2-40B4-BE49-F238E27FC236}">
                <a16:creationId xmlns:a16="http://schemas.microsoft.com/office/drawing/2014/main" id="{8D855822-786E-B05F-5F10-DC0EB64AF339}"/>
              </a:ext>
            </a:extLst>
          </p:cNvPr>
          <p:cNvCxnSpPr>
            <a:stCxn id="29" idx="0"/>
          </p:cNvCxnSpPr>
          <p:nvPr/>
        </p:nvCxnSpPr>
        <p:spPr>
          <a:xfrm rot="10800000" flipH="1">
            <a:off x="7603738" y="3131650"/>
            <a:ext cx="483000" cy="430800"/>
          </a:xfrm>
          <a:prstGeom prst="straightConnector1">
            <a:avLst/>
          </a:prstGeom>
          <a:noFill/>
          <a:ln w="9525" cap="flat" cmpd="sng">
            <a:solidFill>
              <a:schemeClr val="dk2"/>
            </a:solidFill>
            <a:prstDash val="solid"/>
            <a:round/>
            <a:headEnd type="none" w="med" len="med"/>
            <a:tailEnd type="none" w="med" len="med"/>
          </a:ln>
        </p:spPr>
      </p:cxnSp>
      <p:cxnSp>
        <p:nvCxnSpPr>
          <p:cNvPr id="40" name="Google Shape;423;g254a6bbbaed_0_0">
            <a:extLst>
              <a:ext uri="{FF2B5EF4-FFF2-40B4-BE49-F238E27FC236}">
                <a16:creationId xmlns:a16="http://schemas.microsoft.com/office/drawing/2014/main" id="{AA2FA6CA-032D-2F1E-CFB3-B9C7F7158204}"/>
              </a:ext>
            </a:extLst>
          </p:cNvPr>
          <p:cNvCxnSpPr/>
          <p:nvPr/>
        </p:nvCxnSpPr>
        <p:spPr>
          <a:xfrm>
            <a:off x="2355063" y="1461650"/>
            <a:ext cx="13800" cy="2855400"/>
          </a:xfrm>
          <a:prstGeom prst="straightConnector1">
            <a:avLst/>
          </a:prstGeom>
          <a:noFill/>
          <a:ln w="9525" cap="flat" cmpd="sng">
            <a:solidFill>
              <a:schemeClr val="dk2"/>
            </a:solidFill>
            <a:prstDash val="solid"/>
            <a:round/>
            <a:headEnd type="none" w="med" len="med"/>
            <a:tailEnd type="none" w="med" len="med"/>
          </a:ln>
        </p:spPr>
      </p:cxnSp>
      <p:cxnSp>
        <p:nvCxnSpPr>
          <p:cNvPr id="41" name="Google Shape;424;g254a6bbbaed_0_0">
            <a:extLst>
              <a:ext uri="{FF2B5EF4-FFF2-40B4-BE49-F238E27FC236}">
                <a16:creationId xmlns:a16="http://schemas.microsoft.com/office/drawing/2014/main" id="{435FF3C4-DCDB-E89E-8196-C77FFC897CF3}"/>
              </a:ext>
            </a:extLst>
          </p:cNvPr>
          <p:cNvCxnSpPr/>
          <p:nvPr/>
        </p:nvCxnSpPr>
        <p:spPr>
          <a:xfrm>
            <a:off x="896225" y="2825025"/>
            <a:ext cx="0" cy="1480500"/>
          </a:xfrm>
          <a:prstGeom prst="straightConnector1">
            <a:avLst/>
          </a:prstGeom>
          <a:noFill/>
          <a:ln w="9525" cap="flat" cmpd="sng">
            <a:solidFill>
              <a:schemeClr val="dk2"/>
            </a:solidFill>
            <a:prstDash val="solid"/>
            <a:round/>
            <a:headEnd type="none" w="med" len="med"/>
            <a:tailEnd type="none" w="med" len="med"/>
          </a:ln>
        </p:spPr>
      </p:cxnSp>
      <p:sp>
        <p:nvSpPr>
          <p:cNvPr id="42" name="Google Shape;427;g254a6bbbaed_0_0">
            <a:extLst>
              <a:ext uri="{FF2B5EF4-FFF2-40B4-BE49-F238E27FC236}">
                <a16:creationId xmlns:a16="http://schemas.microsoft.com/office/drawing/2014/main" id="{3295F78E-A825-6DAE-9DDB-9A60098440D0}"/>
              </a:ext>
            </a:extLst>
          </p:cNvPr>
          <p:cNvSpPr txBox="1"/>
          <p:nvPr/>
        </p:nvSpPr>
        <p:spPr>
          <a:xfrm>
            <a:off x="4233751" y="2084100"/>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L3</a:t>
            </a:r>
            <a:endParaRPr sz="1600" b="1">
              <a:latin typeface="Calibri"/>
              <a:ea typeface="Calibri"/>
              <a:cs typeface="Calibri"/>
              <a:sym typeface="Calibri"/>
            </a:endParaRPr>
          </a:p>
        </p:txBody>
      </p:sp>
      <p:sp>
        <p:nvSpPr>
          <p:cNvPr id="43" name="Google Shape;428;g254a6bbbaed_0_0">
            <a:extLst>
              <a:ext uri="{FF2B5EF4-FFF2-40B4-BE49-F238E27FC236}">
                <a16:creationId xmlns:a16="http://schemas.microsoft.com/office/drawing/2014/main" id="{7A047AB5-CA0A-6371-8E6B-62D29936FB52}"/>
              </a:ext>
            </a:extLst>
          </p:cNvPr>
          <p:cNvSpPr txBox="1"/>
          <p:nvPr/>
        </p:nvSpPr>
        <p:spPr>
          <a:xfrm>
            <a:off x="654714" y="4254225"/>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L4</a:t>
            </a:r>
            <a:endParaRPr sz="1600" b="1">
              <a:latin typeface="Calibri"/>
              <a:ea typeface="Calibri"/>
              <a:cs typeface="Calibri"/>
              <a:sym typeface="Calibri"/>
            </a:endParaRPr>
          </a:p>
        </p:txBody>
      </p:sp>
      <p:sp>
        <p:nvSpPr>
          <p:cNvPr id="44" name="Google Shape;429;g254a6bbbaed_0_0">
            <a:extLst>
              <a:ext uri="{FF2B5EF4-FFF2-40B4-BE49-F238E27FC236}">
                <a16:creationId xmlns:a16="http://schemas.microsoft.com/office/drawing/2014/main" id="{815C2DF4-0969-91C8-631A-490033582250}"/>
              </a:ext>
            </a:extLst>
          </p:cNvPr>
          <p:cNvSpPr txBox="1"/>
          <p:nvPr/>
        </p:nvSpPr>
        <p:spPr>
          <a:xfrm>
            <a:off x="1099951" y="1141938"/>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L5</a:t>
            </a:r>
            <a:endParaRPr sz="1600" b="1">
              <a:latin typeface="Calibri"/>
              <a:ea typeface="Calibri"/>
              <a:cs typeface="Calibri"/>
              <a:sym typeface="Calibri"/>
            </a:endParaRPr>
          </a:p>
        </p:txBody>
      </p:sp>
      <p:sp>
        <p:nvSpPr>
          <p:cNvPr id="45" name="Google Shape;430;g254a6bbbaed_0_0">
            <a:extLst>
              <a:ext uri="{FF2B5EF4-FFF2-40B4-BE49-F238E27FC236}">
                <a16:creationId xmlns:a16="http://schemas.microsoft.com/office/drawing/2014/main" id="{13B7E066-2A42-616E-16A5-DEFB4A37AD36}"/>
              </a:ext>
            </a:extLst>
          </p:cNvPr>
          <p:cNvSpPr txBox="1"/>
          <p:nvPr/>
        </p:nvSpPr>
        <p:spPr>
          <a:xfrm>
            <a:off x="3610414" y="4254225"/>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L6</a:t>
            </a:r>
            <a:endParaRPr sz="1600" b="1">
              <a:latin typeface="Calibri"/>
              <a:ea typeface="Calibri"/>
              <a:cs typeface="Calibri"/>
              <a:sym typeface="Calibri"/>
            </a:endParaRPr>
          </a:p>
        </p:txBody>
      </p:sp>
      <p:sp>
        <p:nvSpPr>
          <p:cNvPr id="46" name="Google Shape;431;g254a6bbbaed_0_0">
            <a:extLst>
              <a:ext uri="{FF2B5EF4-FFF2-40B4-BE49-F238E27FC236}">
                <a16:creationId xmlns:a16="http://schemas.microsoft.com/office/drawing/2014/main" id="{742295AB-E789-4E14-57B1-F09728A9E0D6}"/>
              </a:ext>
            </a:extLst>
          </p:cNvPr>
          <p:cNvSpPr txBox="1"/>
          <p:nvPr/>
        </p:nvSpPr>
        <p:spPr>
          <a:xfrm>
            <a:off x="3107301" y="1141950"/>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L7</a:t>
            </a:r>
            <a:endParaRPr sz="1600" b="1" dirty="0">
              <a:latin typeface="Calibri"/>
              <a:ea typeface="Calibri"/>
              <a:cs typeface="Calibri"/>
              <a:sym typeface="Calibri"/>
            </a:endParaRPr>
          </a:p>
        </p:txBody>
      </p:sp>
      <p:sp>
        <p:nvSpPr>
          <p:cNvPr id="47" name="Google Shape;432;g254a6bbbaed_0_0">
            <a:extLst>
              <a:ext uri="{FF2B5EF4-FFF2-40B4-BE49-F238E27FC236}">
                <a16:creationId xmlns:a16="http://schemas.microsoft.com/office/drawing/2014/main" id="{F4421CCD-F676-03B6-42B3-8B74C13D5144}"/>
              </a:ext>
            </a:extLst>
          </p:cNvPr>
          <p:cNvSpPr txBox="1"/>
          <p:nvPr/>
        </p:nvSpPr>
        <p:spPr>
          <a:xfrm>
            <a:off x="2132576" y="1141938"/>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L1</a:t>
            </a:r>
            <a:endParaRPr sz="1600" b="1">
              <a:latin typeface="Calibri"/>
              <a:ea typeface="Calibri"/>
              <a:cs typeface="Calibri"/>
              <a:sym typeface="Calibri"/>
            </a:endParaRPr>
          </a:p>
        </p:txBody>
      </p:sp>
      <p:sp>
        <p:nvSpPr>
          <p:cNvPr id="48" name="Google Shape;433;g254a6bbbaed_0_0">
            <a:extLst>
              <a:ext uri="{FF2B5EF4-FFF2-40B4-BE49-F238E27FC236}">
                <a16:creationId xmlns:a16="http://schemas.microsoft.com/office/drawing/2014/main" id="{77090921-7AD0-C36B-83EB-AFF9C1B6E18C}"/>
              </a:ext>
            </a:extLst>
          </p:cNvPr>
          <p:cNvSpPr txBox="1"/>
          <p:nvPr/>
        </p:nvSpPr>
        <p:spPr>
          <a:xfrm>
            <a:off x="-25099" y="2597500"/>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L2</a:t>
            </a:r>
            <a:endParaRPr sz="1600" b="1">
              <a:latin typeface="Calibri"/>
              <a:ea typeface="Calibri"/>
              <a:cs typeface="Calibri"/>
              <a:sym typeface="Calibri"/>
            </a:endParaRPr>
          </a:p>
        </p:txBody>
      </p:sp>
      <p:sp>
        <p:nvSpPr>
          <p:cNvPr id="49" name="Google Shape;434;g254a6bbbaed_0_0">
            <a:extLst>
              <a:ext uri="{FF2B5EF4-FFF2-40B4-BE49-F238E27FC236}">
                <a16:creationId xmlns:a16="http://schemas.microsoft.com/office/drawing/2014/main" id="{B67A2C47-4996-FC95-F897-2F58B1E8D4FD}"/>
              </a:ext>
            </a:extLst>
          </p:cNvPr>
          <p:cNvSpPr/>
          <p:nvPr/>
        </p:nvSpPr>
        <p:spPr>
          <a:xfrm>
            <a:off x="2298523" y="3738848"/>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50" name="Google Shape;435;g254a6bbbaed_0_0">
            <a:extLst>
              <a:ext uri="{FF2B5EF4-FFF2-40B4-BE49-F238E27FC236}">
                <a16:creationId xmlns:a16="http://schemas.microsoft.com/office/drawing/2014/main" id="{1E4FA407-C857-A638-9896-172A2FB2DB91}"/>
              </a:ext>
            </a:extLst>
          </p:cNvPr>
          <p:cNvSpPr/>
          <p:nvPr/>
        </p:nvSpPr>
        <p:spPr>
          <a:xfrm>
            <a:off x="842434" y="3738848"/>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51" name="Google Shape;406;g254a6bbbaed_0_0">
            <a:extLst>
              <a:ext uri="{FF2B5EF4-FFF2-40B4-BE49-F238E27FC236}">
                <a16:creationId xmlns:a16="http://schemas.microsoft.com/office/drawing/2014/main" id="{8C722669-A0BF-1BA6-A438-1D56FEBB233D}"/>
              </a:ext>
            </a:extLst>
          </p:cNvPr>
          <p:cNvSpPr txBox="1"/>
          <p:nvPr/>
        </p:nvSpPr>
        <p:spPr>
          <a:xfrm>
            <a:off x="2451525" y="3573603"/>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a:t>
            </a:r>
            <a:r>
              <a:rPr lang="en-US" altLang="ja-JP" sz="1600" b="1" dirty="0">
                <a:latin typeface="Calibri"/>
                <a:ea typeface="Calibri"/>
                <a:cs typeface="Calibri"/>
                <a:sym typeface="Calibri"/>
              </a:rPr>
              <a:t>4</a:t>
            </a:r>
            <a:r>
              <a:rPr lang="ja-JP" sz="1600" b="1">
                <a:latin typeface="Calibri"/>
                <a:ea typeface="Calibri"/>
                <a:cs typeface="Calibri"/>
                <a:sym typeface="Calibri"/>
              </a:rPr>
              <a:t>, </a:t>
            </a:r>
            <a:r>
              <a:rPr lang="en-US" altLang="ja-JP" sz="1600" b="1" dirty="0">
                <a:latin typeface="Calibri"/>
                <a:ea typeface="Calibri"/>
                <a:cs typeface="Calibri"/>
                <a:sym typeface="Calibri"/>
              </a:rPr>
              <a:t>1</a:t>
            </a:r>
            <a:r>
              <a:rPr lang="ja-JP" sz="1600" b="1">
                <a:latin typeface="Calibri"/>
                <a:ea typeface="Calibri"/>
                <a:cs typeface="Calibri"/>
                <a:sym typeface="Calibri"/>
              </a:rPr>
              <a:t>)</a:t>
            </a:r>
            <a:endParaRPr sz="1600" b="1" dirty="0">
              <a:latin typeface="Calibri"/>
              <a:ea typeface="Calibri"/>
              <a:cs typeface="Calibri"/>
              <a:sym typeface="Calibri"/>
            </a:endParaRPr>
          </a:p>
        </p:txBody>
      </p:sp>
      <p:sp>
        <p:nvSpPr>
          <p:cNvPr id="52" name="Google Shape;367;g2549820c676_6_15">
            <a:extLst>
              <a:ext uri="{FF2B5EF4-FFF2-40B4-BE49-F238E27FC236}">
                <a16:creationId xmlns:a16="http://schemas.microsoft.com/office/drawing/2014/main" id="{D1B4BE86-92B6-ABBF-4C01-2A55AF064628}"/>
              </a:ext>
            </a:extLst>
          </p:cNvPr>
          <p:cNvSpPr txBox="1">
            <a:spLocks noGrp="1"/>
          </p:cNvSpPr>
          <p:nvPr>
            <p:ph type="body" idx="1"/>
          </p:nvPr>
        </p:nvSpPr>
        <p:spPr>
          <a:xfrm>
            <a:off x="620852" y="4647999"/>
            <a:ext cx="7991061" cy="2257958"/>
          </a:xfrm>
          <a:prstGeom prst="rect">
            <a:avLst/>
          </a:prstGeom>
        </p:spPr>
        <p:txBody>
          <a:bodyPr spcFirstLastPara="1" wrap="square" lIns="91425" tIns="45700" rIns="91425" bIns="45700" anchor="t" anchorCtr="0">
            <a:normAutofit fontScale="77500" lnSpcReduction="20000"/>
          </a:bodyPr>
          <a:lstStyle/>
          <a:p>
            <a:pPr marL="457200" lvl="0" indent="-381000" algn="l" rtl="0">
              <a:lnSpc>
                <a:spcPct val="115000"/>
              </a:lnSpc>
              <a:spcBef>
                <a:spcPts val="1000"/>
              </a:spcBef>
              <a:spcAft>
                <a:spcPts val="0"/>
              </a:spcAft>
              <a:buSzPts val="2400"/>
              <a:buAutoNum type="arabicPeriod"/>
            </a:pPr>
            <a:r>
              <a:rPr lang="ja-JP" sz="2400"/>
              <a:t>分割する特徴次元を選択</a:t>
            </a:r>
            <a:endParaRPr sz="2400" dirty="0"/>
          </a:p>
          <a:p>
            <a:pPr indent="-381000">
              <a:lnSpc>
                <a:spcPct val="115000"/>
              </a:lnSpc>
              <a:buSzPts val="2400"/>
              <a:buFont typeface="Arial"/>
              <a:buAutoNum type="arabicPeriod"/>
            </a:pPr>
            <a:r>
              <a:rPr lang="ja-JP" altLang="en-US" sz="2400"/>
              <a:t>特徴次元に存在するノードのうち中央値となるものを選択</a:t>
            </a:r>
            <a:endParaRPr lang="en-US" altLang="ja-JP" sz="2400" dirty="0"/>
          </a:p>
          <a:p>
            <a:pPr indent="-381000">
              <a:lnSpc>
                <a:spcPct val="115000"/>
              </a:lnSpc>
              <a:buSzPts val="2400"/>
              <a:buFont typeface="Arial"/>
              <a:buAutoNum type="arabicPeriod"/>
            </a:pPr>
            <a:r>
              <a:rPr lang="ja-JP" altLang="en-US" sz="2400"/>
              <a:t>選択したノードから座標軸に直行する直線を引き特徴次元を分割</a:t>
            </a:r>
            <a:endParaRPr lang="en-US" altLang="ja-JP" sz="2400" dirty="0"/>
          </a:p>
          <a:p>
            <a:pPr marL="76200" indent="0">
              <a:lnSpc>
                <a:spcPct val="115000"/>
              </a:lnSpc>
              <a:buSzPts val="2400"/>
              <a:buNone/>
            </a:pPr>
            <a:r>
              <a:rPr lang="en-US" altLang="ja-JP" sz="2400" dirty="0"/>
              <a:t>	</a:t>
            </a:r>
            <a:r>
              <a:rPr lang="ja-JP" altLang="en-US" sz="2400"/>
              <a:t>→分割したデータを左右の子ノードに保存</a:t>
            </a:r>
            <a:endParaRPr lang="en-US" altLang="ja-JP" sz="2400" dirty="0"/>
          </a:p>
          <a:p>
            <a:pPr marL="76200" indent="0">
              <a:lnSpc>
                <a:spcPct val="115000"/>
              </a:lnSpc>
              <a:buSzPts val="2400"/>
              <a:buNone/>
            </a:pPr>
            <a:r>
              <a:rPr lang="en-US" altLang="ja-JP" sz="2400" dirty="0"/>
              <a:t>(</a:t>
            </a:r>
            <a:r>
              <a:rPr lang="ja-JP" altLang="en-US" sz="2400"/>
              <a:t>すべてのノードが分割できるまで</a:t>
            </a:r>
            <a:r>
              <a:rPr lang="en-US" altLang="ja-JP" sz="2400" dirty="0"/>
              <a:t>1〜3</a:t>
            </a:r>
            <a:r>
              <a:rPr lang="ja-JP" altLang="en-US" sz="2400"/>
              <a:t>を繰り返す</a:t>
            </a:r>
            <a:r>
              <a:rPr lang="en-US" altLang="ja-JP"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dissolve">
                                      <p:cBhvr>
                                        <p:cTn id="10" dur="500"/>
                                        <p:tgtEl>
                                          <p:spTgt spid="4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par>
                                <p:cTn id="14" presetID="1" presetClass="emph" presetSubtype="2" fill="hold" nodeType="withEffect">
                                  <p:stCondLst>
                                    <p:cond delay="0"/>
                                  </p:stCondLst>
                                  <p:childTnLst>
                                    <p:animClr clrSpc="rgb" dir="cw">
                                      <p:cBhvr>
                                        <p:cTn id="15" dur="500" fill="hold"/>
                                        <p:tgtEl>
                                          <p:spTgt spid="49"/>
                                        </p:tgtEl>
                                        <p:attrNameLst>
                                          <p:attrName>fillcolor</p:attrName>
                                        </p:attrNameLst>
                                      </p:cBhvr>
                                      <p:to>
                                        <a:schemeClr val="accent2"/>
                                      </p:to>
                                    </p:animClr>
                                    <p:set>
                                      <p:cBhvr>
                                        <p:cTn id="16" dur="500" fill="hold"/>
                                        <p:tgtEl>
                                          <p:spTgt spid="49"/>
                                        </p:tgtEl>
                                        <p:attrNameLst>
                                          <p:attrName>fill.type</p:attrName>
                                        </p:attrNameLst>
                                      </p:cBhvr>
                                      <p:to>
                                        <p:strVal val="solid"/>
                                      </p:to>
                                    </p:set>
                                    <p:set>
                                      <p:cBhvr>
                                        <p:cTn id="17" dur="500" fill="hold"/>
                                        <p:tgtEl>
                                          <p:spTgt spid="49"/>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dissolve">
                                      <p:cBhvr>
                                        <p:cTn id="28" dur="500"/>
                                        <p:tgtEl>
                                          <p:spTgt spid="3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dissolve">
                                      <p:cBhvr>
                                        <p:cTn id="31" dur="500"/>
                                        <p:tgtEl>
                                          <p:spTgt spid="31"/>
                                        </p:tgtEl>
                                      </p:cBhvr>
                                    </p:animEffect>
                                  </p:childTnLst>
                                </p:cTn>
                              </p:par>
                              <p:par>
                                <p:cTn id="32" presetID="1" presetClass="emph" presetSubtype="2" fill="hold" nodeType="withEffect">
                                  <p:stCondLst>
                                    <p:cond delay="0"/>
                                  </p:stCondLst>
                                  <p:childTnLst>
                                    <p:animClr clrSpc="rgb" dir="cw">
                                      <p:cBhvr>
                                        <p:cTn id="33" dur="500" fill="hold"/>
                                        <p:tgtEl>
                                          <p:spTgt spid="14"/>
                                        </p:tgtEl>
                                        <p:attrNameLst>
                                          <p:attrName>fillcolor</p:attrName>
                                        </p:attrNameLst>
                                      </p:cBhvr>
                                      <p:to>
                                        <a:schemeClr val="accent2"/>
                                      </p:to>
                                    </p:animClr>
                                    <p:set>
                                      <p:cBhvr>
                                        <p:cTn id="34" dur="500" fill="hold"/>
                                        <p:tgtEl>
                                          <p:spTgt spid="14"/>
                                        </p:tgtEl>
                                        <p:attrNameLst>
                                          <p:attrName>fill.type</p:attrName>
                                        </p:attrNameLst>
                                      </p:cBhvr>
                                      <p:to>
                                        <p:strVal val="solid"/>
                                      </p:to>
                                    </p:set>
                                    <p:set>
                                      <p:cBhvr>
                                        <p:cTn id="35" dur="500" fill="hold"/>
                                        <p:tgtEl>
                                          <p:spTgt spid="14"/>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dissolve">
                                      <p:cBhvr>
                                        <p:cTn id="40" dur="500"/>
                                        <p:tgtEl>
                                          <p:spTgt spid="3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dissolve">
                                      <p:cBhvr>
                                        <p:cTn id="46" dur="500"/>
                                        <p:tgtEl>
                                          <p:spTgt spid="42"/>
                                        </p:tgtEl>
                                      </p:cBhvr>
                                    </p:animEffect>
                                  </p:childTnLst>
                                </p:cTn>
                              </p:par>
                              <p:par>
                                <p:cTn id="47" presetID="9"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dissolve">
                                      <p:cBhvr>
                                        <p:cTn id="49" dur="500"/>
                                        <p:tgtEl>
                                          <p:spTgt spid="5"/>
                                        </p:tgtEl>
                                      </p:cBhvr>
                                    </p:animEffect>
                                  </p:childTnLst>
                                </p:cTn>
                              </p:par>
                              <p:par>
                                <p:cTn id="50" presetID="1" presetClass="emph" presetSubtype="2" fill="hold" nodeType="withEffect">
                                  <p:stCondLst>
                                    <p:cond delay="0"/>
                                  </p:stCondLst>
                                  <p:childTnLst>
                                    <p:animClr clrSpc="rgb" dir="cw">
                                      <p:cBhvr>
                                        <p:cTn id="51" dur="500" fill="hold"/>
                                        <p:tgtEl>
                                          <p:spTgt spid="15"/>
                                        </p:tgtEl>
                                        <p:attrNameLst>
                                          <p:attrName>fillcolor</p:attrName>
                                        </p:attrNameLst>
                                      </p:cBhvr>
                                      <p:to>
                                        <a:schemeClr val="accent2"/>
                                      </p:to>
                                    </p:animClr>
                                    <p:set>
                                      <p:cBhvr>
                                        <p:cTn id="52" dur="500" fill="hold"/>
                                        <p:tgtEl>
                                          <p:spTgt spid="15"/>
                                        </p:tgtEl>
                                        <p:attrNameLst>
                                          <p:attrName>fill.type</p:attrName>
                                        </p:attrNameLst>
                                      </p:cBhvr>
                                      <p:to>
                                        <p:strVal val="solid"/>
                                      </p:to>
                                    </p:set>
                                    <p:set>
                                      <p:cBhvr>
                                        <p:cTn id="53" dur="500" fill="hold"/>
                                        <p:tgtEl>
                                          <p:spTgt spid="15"/>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dissolve">
                                      <p:cBhvr>
                                        <p:cTn id="58" dur="500"/>
                                        <p:tgtEl>
                                          <p:spTgt spid="4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dissolve">
                                      <p:cBhvr>
                                        <p:cTn id="61" dur="500"/>
                                        <p:tgtEl>
                                          <p:spTgt spid="43"/>
                                        </p:tgtEl>
                                      </p:cBhvr>
                                    </p:animEffect>
                                  </p:childTnLst>
                                </p:cTn>
                              </p:par>
                              <p:par>
                                <p:cTn id="62" presetID="9" presetClass="entr" presetSubtype="0" fill="hold"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dissolve">
                                      <p:cBhvr>
                                        <p:cTn id="64" dur="500"/>
                                        <p:tgtEl>
                                          <p:spTgt spid="3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par>
                                <p:cTn id="68" presetID="1" presetClass="emph" presetSubtype="2" fill="hold" nodeType="withEffect">
                                  <p:stCondLst>
                                    <p:cond delay="0"/>
                                  </p:stCondLst>
                                  <p:childTnLst>
                                    <p:animClr clrSpc="rgb" dir="cw">
                                      <p:cBhvr>
                                        <p:cTn id="69" dur="500" fill="hold"/>
                                        <p:tgtEl>
                                          <p:spTgt spid="50"/>
                                        </p:tgtEl>
                                        <p:attrNameLst>
                                          <p:attrName>fillcolor</p:attrName>
                                        </p:attrNameLst>
                                      </p:cBhvr>
                                      <p:to>
                                        <a:schemeClr val="accent2"/>
                                      </p:to>
                                    </p:animClr>
                                    <p:set>
                                      <p:cBhvr>
                                        <p:cTn id="70" dur="500" fill="hold"/>
                                        <p:tgtEl>
                                          <p:spTgt spid="50"/>
                                        </p:tgtEl>
                                        <p:attrNameLst>
                                          <p:attrName>fill.type</p:attrName>
                                        </p:attrNameLst>
                                      </p:cBhvr>
                                      <p:to>
                                        <p:strVal val="solid"/>
                                      </p:to>
                                    </p:set>
                                    <p:set>
                                      <p:cBhvr>
                                        <p:cTn id="71" dur="500" fill="hold"/>
                                        <p:tgtEl>
                                          <p:spTgt spid="50"/>
                                        </p:tgtEl>
                                        <p:attrNameLst>
                                          <p:attrName>fill.on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dissolve">
                                      <p:cBhvr>
                                        <p:cTn id="76" dur="500"/>
                                        <p:tgtEl>
                                          <p:spTgt spid="4"/>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dissolve">
                                      <p:cBhvr>
                                        <p:cTn id="79" dur="500"/>
                                        <p:tgtEl>
                                          <p:spTgt spid="44"/>
                                        </p:tgtEl>
                                      </p:cBhvr>
                                    </p:animEffect>
                                  </p:childTnLst>
                                </p:cTn>
                              </p:par>
                              <p:par>
                                <p:cTn id="80" presetID="9" presetClass="entr" presetSubtype="0" fill="hold"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dissolve">
                                      <p:cBhvr>
                                        <p:cTn id="85" dur="500"/>
                                        <p:tgtEl>
                                          <p:spTgt spid="28"/>
                                        </p:tgtEl>
                                      </p:cBhvr>
                                    </p:animEffect>
                                  </p:childTnLst>
                                </p:cTn>
                              </p:par>
                              <p:par>
                                <p:cTn id="86" presetID="1" presetClass="emph" presetSubtype="2" fill="hold" nodeType="withEffect">
                                  <p:stCondLst>
                                    <p:cond delay="0"/>
                                  </p:stCondLst>
                                  <p:childTnLst>
                                    <p:animClr clrSpc="rgb" dir="cw">
                                      <p:cBhvr>
                                        <p:cTn id="87" dur="500" fill="hold"/>
                                        <p:tgtEl>
                                          <p:spTgt spid="13"/>
                                        </p:tgtEl>
                                        <p:attrNameLst>
                                          <p:attrName>fillcolor</p:attrName>
                                        </p:attrNameLst>
                                      </p:cBhvr>
                                      <p:to>
                                        <a:schemeClr val="accent2"/>
                                      </p:to>
                                    </p:animClr>
                                    <p:set>
                                      <p:cBhvr>
                                        <p:cTn id="88" dur="500" fill="hold"/>
                                        <p:tgtEl>
                                          <p:spTgt spid="13"/>
                                        </p:tgtEl>
                                        <p:attrNameLst>
                                          <p:attrName>fill.type</p:attrName>
                                        </p:attrNameLst>
                                      </p:cBhvr>
                                      <p:to>
                                        <p:strVal val="solid"/>
                                      </p:to>
                                    </p:set>
                                    <p:set>
                                      <p:cBhvr>
                                        <p:cTn id="89" dur="500" fill="hold"/>
                                        <p:tgtEl>
                                          <p:spTgt spid="13"/>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dissolve">
                                      <p:cBhvr>
                                        <p:cTn id="94" dur="500"/>
                                        <p:tgtEl>
                                          <p:spTgt spid="3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dissolve">
                                      <p:cBhvr>
                                        <p:cTn id="97" dur="500"/>
                                        <p:tgtEl>
                                          <p:spTgt spid="29"/>
                                        </p:tgtEl>
                                      </p:cBhvr>
                                    </p:animEffect>
                                  </p:childTnLst>
                                </p:cTn>
                              </p:par>
                              <p:par>
                                <p:cTn id="98" presetID="9" presetClass="entr" presetSubtype="0" fill="hold" nodeType="with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dissolve">
                                      <p:cBhvr>
                                        <p:cTn id="100" dur="500"/>
                                        <p:tgtEl>
                                          <p:spTgt spid="7"/>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dissolve">
                                      <p:cBhvr>
                                        <p:cTn id="103" dur="500"/>
                                        <p:tgtEl>
                                          <p:spTgt spid="45"/>
                                        </p:tgtEl>
                                      </p:cBhvr>
                                    </p:animEffect>
                                  </p:childTnLst>
                                </p:cTn>
                              </p:par>
                              <p:par>
                                <p:cTn id="104" presetID="1" presetClass="emph" presetSubtype="2" fill="hold" nodeType="withEffect">
                                  <p:stCondLst>
                                    <p:cond delay="0"/>
                                  </p:stCondLst>
                                  <p:childTnLst>
                                    <p:animClr clrSpc="rgb" dir="cw">
                                      <p:cBhvr>
                                        <p:cTn id="105" dur="500" fill="hold"/>
                                        <p:tgtEl>
                                          <p:spTgt spid="17"/>
                                        </p:tgtEl>
                                        <p:attrNameLst>
                                          <p:attrName>fillcolor</p:attrName>
                                        </p:attrNameLst>
                                      </p:cBhvr>
                                      <p:to>
                                        <a:schemeClr val="accent2"/>
                                      </p:to>
                                    </p:animClr>
                                    <p:set>
                                      <p:cBhvr>
                                        <p:cTn id="106" dur="500" fill="hold"/>
                                        <p:tgtEl>
                                          <p:spTgt spid="17"/>
                                        </p:tgtEl>
                                        <p:attrNameLst>
                                          <p:attrName>fill.type</p:attrName>
                                        </p:attrNameLst>
                                      </p:cBhvr>
                                      <p:to>
                                        <p:strVal val="solid"/>
                                      </p:to>
                                    </p:set>
                                    <p:set>
                                      <p:cBhvr>
                                        <p:cTn id="107" dur="500" fill="hold"/>
                                        <p:tgtEl>
                                          <p:spTgt spid="1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dissolve">
                                      <p:cBhvr>
                                        <p:cTn id="112" dur="500"/>
                                        <p:tgtEl>
                                          <p:spTgt spid="46"/>
                                        </p:tgtEl>
                                      </p:cBhvr>
                                    </p:animEffect>
                                  </p:childTnLst>
                                </p:cTn>
                              </p:par>
                              <p:par>
                                <p:cTn id="113" presetID="9" presetClass="entr" presetSubtype="0" fill="hold" nodeType="withEffect">
                                  <p:stCondLst>
                                    <p:cond delay="0"/>
                                  </p:stCondLst>
                                  <p:childTnLst>
                                    <p:set>
                                      <p:cBhvr>
                                        <p:cTn id="114" dur="1" fill="hold">
                                          <p:stCondLst>
                                            <p:cond delay="0"/>
                                          </p:stCondLst>
                                        </p:cTn>
                                        <p:tgtEl>
                                          <p:spTgt spid="6"/>
                                        </p:tgtEl>
                                        <p:attrNameLst>
                                          <p:attrName>style.visibility</p:attrName>
                                        </p:attrNameLst>
                                      </p:cBhvr>
                                      <p:to>
                                        <p:strVal val="visible"/>
                                      </p:to>
                                    </p:set>
                                    <p:animEffect transition="in" filter="dissolve">
                                      <p:cBhvr>
                                        <p:cTn id="115" dur="500"/>
                                        <p:tgtEl>
                                          <p:spTgt spid="6"/>
                                        </p:tgtEl>
                                      </p:cBhvr>
                                    </p:animEffect>
                                  </p:childTnLst>
                                </p:cTn>
                              </p:par>
                              <p:par>
                                <p:cTn id="116" presetID="9" presetClass="entr" presetSubtype="0" fill="hold" nodeType="with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dissolve">
                                      <p:cBhvr>
                                        <p:cTn id="118" dur="500"/>
                                        <p:tgtEl>
                                          <p:spTgt spid="38"/>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1" presetClass="emph" presetSubtype="2" fill="hold" nodeType="withEffect">
                                  <p:stCondLst>
                                    <p:cond delay="0"/>
                                  </p:stCondLst>
                                  <p:childTnLst>
                                    <p:animClr clrSpc="rgb" dir="cw">
                                      <p:cBhvr>
                                        <p:cTn id="123" dur="500" fill="hold"/>
                                        <p:tgtEl>
                                          <p:spTgt spid="16"/>
                                        </p:tgtEl>
                                        <p:attrNameLst>
                                          <p:attrName>fillcolor</p:attrName>
                                        </p:attrNameLst>
                                      </p:cBhvr>
                                      <p:to>
                                        <a:schemeClr val="accent2"/>
                                      </p:to>
                                    </p:animClr>
                                    <p:set>
                                      <p:cBhvr>
                                        <p:cTn id="124" dur="500" fill="hold"/>
                                        <p:tgtEl>
                                          <p:spTgt spid="16"/>
                                        </p:tgtEl>
                                        <p:attrNameLst>
                                          <p:attrName>fill.type</p:attrName>
                                        </p:attrNameLst>
                                      </p:cBhvr>
                                      <p:to>
                                        <p:strVal val="solid"/>
                                      </p:to>
                                    </p:set>
                                    <p:set>
                                      <p:cBhvr>
                                        <p:cTn id="125" dur="500" fill="hold"/>
                                        <p:tgtEl>
                                          <p:spTgt spid="1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42" grpId="0"/>
      <p:bldP spid="43" grpId="0"/>
      <p:bldP spid="44" grpId="0"/>
      <p:bldP spid="45" grpId="0"/>
      <p:bldP spid="46" grpId="0"/>
      <p:bldP spid="47"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7388A9-E74E-EB37-65B0-415BCDB1D362}"/>
              </a:ext>
            </a:extLst>
          </p:cNvPr>
          <p:cNvSpPr>
            <a:spLocks noGrp="1"/>
          </p:cNvSpPr>
          <p:nvPr>
            <p:ph type="title"/>
          </p:nvPr>
        </p:nvSpPr>
        <p:spPr/>
        <p:txBody>
          <a:bodyPr>
            <a:normAutofit fontScale="90000"/>
          </a:bodyPr>
          <a:lstStyle/>
          <a:p>
            <a:r>
              <a:rPr lang="ja-JP" altLang="ja-JP"/>
              <a:t>kd-tree</a:t>
            </a:r>
            <a:r>
              <a:rPr lang="en-US" altLang="ja-JP" dirty="0"/>
              <a:t>:</a:t>
            </a:r>
            <a:r>
              <a:rPr lang="ja-JP" altLang="en-US"/>
              <a:t>暫定の最近傍</a:t>
            </a:r>
            <a:endParaRPr kumimoji="1" lang="ja-JP" altLang="en-US"/>
          </a:p>
        </p:txBody>
      </p:sp>
      <p:sp>
        <p:nvSpPr>
          <p:cNvPr id="4" name="スライド番号プレースホルダー 3">
            <a:extLst>
              <a:ext uri="{FF2B5EF4-FFF2-40B4-BE49-F238E27FC236}">
                <a16:creationId xmlns:a16="http://schemas.microsoft.com/office/drawing/2014/main" id="{74BD30F7-1A5C-FF14-23D2-C28FF663F0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12</a:t>
            </a:fld>
            <a:endParaRPr lang="ja-JP" altLang="en-US"/>
          </a:p>
        </p:txBody>
      </p:sp>
      <p:sp>
        <p:nvSpPr>
          <p:cNvPr id="5" name="Google Shape;383;g254a6bbbaed_0_0">
            <a:extLst>
              <a:ext uri="{FF2B5EF4-FFF2-40B4-BE49-F238E27FC236}">
                <a16:creationId xmlns:a16="http://schemas.microsoft.com/office/drawing/2014/main" id="{905BFCDA-6B60-F0AA-8E74-F9BE9A73AAC7}"/>
              </a:ext>
            </a:extLst>
          </p:cNvPr>
          <p:cNvSpPr/>
          <p:nvPr/>
        </p:nvSpPr>
        <p:spPr>
          <a:xfrm>
            <a:off x="91525" y="1182703"/>
            <a:ext cx="4798800" cy="34131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cxnSp>
        <p:nvCxnSpPr>
          <p:cNvPr id="6" name="Google Shape;384;g254a6bbbaed_0_0">
            <a:extLst>
              <a:ext uri="{FF2B5EF4-FFF2-40B4-BE49-F238E27FC236}">
                <a16:creationId xmlns:a16="http://schemas.microsoft.com/office/drawing/2014/main" id="{D45693D6-B12C-3552-BD00-980A018E939A}"/>
              </a:ext>
            </a:extLst>
          </p:cNvPr>
          <p:cNvCxnSpPr/>
          <p:nvPr/>
        </p:nvCxnSpPr>
        <p:spPr>
          <a:xfrm rot="10800000" flipH="1">
            <a:off x="389650" y="2807425"/>
            <a:ext cx="1990800" cy="9600"/>
          </a:xfrm>
          <a:prstGeom prst="straightConnector1">
            <a:avLst/>
          </a:prstGeom>
          <a:noFill/>
          <a:ln w="9525" cap="flat" cmpd="sng">
            <a:solidFill>
              <a:schemeClr val="dk2"/>
            </a:solidFill>
            <a:prstDash val="solid"/>
            <a:round/>
            <a:headEnd type="none" w="med" len="med"/>
            <a:tailEnd type="none" w="med" len="med"/>
          </a:ln>
        </p:spPr>
      </p:cxnSp>
      <p:cxnSp>
        <p:nvCxnSpPr>
          <p:cNvPr id="7" name="Google Shape;385;g254a6bbbaed_0_0">
            <a:extLst>
              <a:ext uri="{FF2B5EF4-FFF2-40B4-BE49-F238E27FC236}">
                <a16:creationId xmlns:a16="http://schemas.microsoft.com/office/drawing/2014/main" id="{F3F41471-1DAD-9188-0C4F-7AF3B06D1009}"/>
              </a:ext>
            </a:extLst>
          </p:cNvPr>
          <p:cNvCxnSpPr/>
          <p:nvPr/>
        </p:nvCxnSpPr>
        <p:spPr>
          <a:xfrm>
            <a:off x="1354075" y="1529400"/>
            <a:ext cx="600" cy="1279800"/>
          </a:xfrm>
          <a:prstGeom prst="straightConnector1">
            <a:avLst/>
          </a:prstGeom>
          <a:noFill/>
          <a:ln w="9525" cap="flat" cmpd="sng">
            <a:solidFill>
              <a:schemeClr val="dk2"/>
            </a:solidFill>
            <a:prstDash val="solid"/>
            <a:round/>
            <a:headEnd type="none" w="med" len="med"/>
            <a:tailEnd type="none" w="med" len="med"/>
          </a:ln>
        </p:spPr>
      </p:cxnSp>
      <p:cxnSp>
        <p:nvCxnSpPr>
          <p:cNvPr id="8" name="Google Shape;386;g254a6bbbaed_0_0">
            <a:extLst>
              <a:ext uri="{FF2B5EF4-FFF2-40B4-BE49-F238E27FC236}">
                <a16:creationId xmlns:a16="http://schemas.microsoft.com/office/drawing/2014/main" id="{9DFF93C6-DB08-3BC1-D6F6-D677DC4563C4}"/>
              </a:ext>
            </a:extLst>
          </p:cNvPr>
          <p:cNvCxnSpPr>
            <a:cxnSpLocks/>
            <a:endCxn id="45" idx="1"/>
          </p:cNvCxnSpPr>
          <p:nvPr/>
        </p:nvCxnSpPr>
        <p:spPr>
          <a:xfrm flipV="1">
            <a:off x="2353400" y="2299650"/>
            <a:ext cx="1880351" cy="4788"/>
          </a:xfrm>
          <a:prstGeom prst="straightConnector1">
            <a:avLst/>
          </a:prstGeom>
          <a:noFill/>
          <a:ln w="9525" cap="flat" cmpd="sng">
            <a:solidFill>
              <a:schemeClr val="dk2"/>
            </a:solidFill>
            <a:prstDash val="solid"/>
            <a:round/>
            <a:headEnd type="none" w="med" len="med"/>
            <a:tailEnd type="none" w="med" len="med"/>
          </a:ln>
        </p:spPr>
      </p:cxnSp>
      <p:cxnSp>
        <p:nvCxnSpPr>
          <p:cNvPr id="9" name="Google Shape;387;g254a6bbbaed_0_0">
            <a:extLst>
              <a:ext uri="{FF2B5EF4-FFF2-40B4-BE49-F238E27FC236}">
                <a16:creationId xmlns:a16="http://schemas.microsoft.com/office/drawing/2014/main" id="{38E089DC-F406-6BB6-E327-CDBB2E203ADF}"/>
              </a:ext>
            </a:extLst>
          </p:cNvPr>
          <p:cNvCxnSpPr/>
          <p:nvPr/>
        </p:nvCxnSpPr>
        <p:spPr>
          <a:xfrm flipH="1">
            <a:off x="3344000" y="1471250"/>
            <a:ext cx="9600" cy="847500"/>
          </a:xfrm>
          <a:prstGeom prst="straightConnector1">
            <a:avLst/>
          </a:prstGeom>
          <a:noFill/>
          <a:ln w="9525" cap="flat" cmpd="sng">
            <a:solidFill>
              <a:schemeClr val="dk2"/>
            </a:solidFill>
            <a:prstDash val="solid"/>
            <a:round/>
            <a:headEnd type="none" w="med" len="med"/>
            <a:tailEnd type="none" w="med" len="med"/>
          </a:ln>
        </p:spPr>
      </p:cxnSp>
      <p:cxnSp>
        <p:nvCxnSpPr>
          <p:cNvPr id="10" name="Google Shape;388;g254a6bbbaed_0_0">
            <a:extLst>
              <a:ext uri="{FF2B5EF4-FFF2-40B4-BE49-F238E27FC236}">
                <a16:creationId xmlns:a16="http://schemas.microsoft.com/office/drawing/2014/main" id="{4EEF2F13-5071-3B07-CA74-D4F9F1717F80}"/>
              </a:ext>
            </a:extLst>
          </p:cNvPr>
          <p:cNvCxnSpPr/>
          <p:nvPr/>
        </p:nvCxnSpPr>
        <p:spPr>
          <a:xfrm flipH="1">
            <a:off x="3882500" y="2308725"/>
            <a:ext cx="14100" cy="2006400"/>
          </a:xfrm>
          <a:prstGeom prst="straightConnector1">
            <a:avLst/>
          </a:prstGeom>
          <a:noFill/>
          <a:ln w="9525" cap="flat" cmpd="sng">
            <a:solidFill>
              <a:schemeClr val="dk2"/>
            </a:solidFill>
            <a:prstDash val="solid"/>
            <a:round/>
            <a:headEnd type="none" w="med" len="med"/>
            <a:tailEnd type="none" w="med" len="med"/>
          </a:ln>
        </p:spPr>
      </p:cxnSp>
      <p:cxnSp>
        <p:nvCxnSpPr>
          <p:cNvPr id="11" name="Google Shape;391;g254a6bbbaed_0_0">
            <a:extLst>
              <a:ext uri="{FF2B5EF4-FFF2-40B4-BE49-F238E27FC236}">
                <a16:creationId xmlns:a16="http://schemas.microsoft.com/office/drawing/2014/main" id="{746360F3-3693-BBED-23DC-FD57592DF769}"/>
              </a:ext>
            </a:extLst>
          </p:cNvPr>
          <p:cNvCxnSpPr>
            <a:endCxn id="13" idx="3"/>
          </p:cNvCxnSpPr>
          <p:nvPr/>
        </p:nvCxnSpPr>
        <p:spPr>
          <a:xfrm>
            <a:off x="396432" y="4331197"/>
            <a:ext cx="3826500" cy="7500"/>
          </a:xfrm>
          <a:prstGeom prst="straightConnector1">
            <a:avLst/>
          </a:prstGeom>
          <a:noFill/>
          <a:ln w="28575" cap="flat" cmpd="sng">
            <a:solidFill>
              <a:schemeClr val="dk2"/>
            </a:solidFill>
            <a:prstDash val="solid"/>
            <a:round/>
            <a:headEnd type="none" w="med" len="med"/>
            <a:tailEnd type="stealth" w="med" len="med"/>
          </a:ln>
        </p:spPr>
      </p:cxnSp>
      <p:sp>
        <p:nvSpPr>
          <p:cNvPr id="12" name="Google Shape;393;g254a6bbbaed_0_0">
            <a:extLst>
              <a:ext uri="{FF2B5EF4-FFF2-40B4-BE49-F238E27FC236}">
                <a16:creationId xmlns:a16="http://schemas.microsoft.com/office/drawing/2014/main" id="{7F7DB79E-48EF-D5AA-8B7E-8F39705F6038}"/>
              </a:ext>
            </a:extLst>
          </p:cNvPr>
          <p:cNvSpPr txBox="1"/>
          <p:nvPr/>
        </p:nvSpPr>
        <p:spPr>
          <a:xfrm>
            <a:off x="301348" y="1103651"/>
            <a:ext cx="317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500" b="1">
                <a:latin typeface="Calibri"/>
                <a:ea typeface="Calibri"/>
                <a:cs typeface="Calibri"/>
                <a:sym typeface="Calibri"/>
              </a:rPr>
              <a:t>y</a:t>
            </a:r>
            <a:endParaRPr sz="2500" b="1">
              <a:latin typeface="Calibri"/>
              <a:ea typeface="Calibri"/>
              <a:cs typeface="Calibri"/>
              <a:sym typeface="Calibri"/>
            </a:endParaRPr>
          </a:p>
        </p:txBody>
      </p:sp>
      <p:sp>
        <p:nvSpPr>
          <p:cNvPr id="13" name="Google Shape;392;g254a6bbbaed_0_0">
            <a:extLst>
              <a:ext uri="{FF2B5EF4-FFF2-40B4-BE49-F238E27FC236}">
                <a16:creationId xmlns:a16="http://schemas.microsoft.com/office/drawing/2014/main" id="{4CCBAEBE-21B9-E2F1-D7B7-0FD848FDB83F}"/>
              </a:ext>
            </a:extLst>
          </p:cNvPr>
          <p:cNvSpPr txBox="1"/>
          <p:nvPr/>
        </p:nvSpPr>
        <p:spPr>
          <a:xfrm>
            <a:off x="3987432" y="4053997"/>
            <a:ext cx="23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500" b="1">
              <a:latin typeface="Calibri"/>
              <a:ea typeface="Calibri"/>
              <a:cs typeface="Calibri"/>
              <a:sym typeface="Calibri"/>
            </a:endParaRPr>
          </a:p>
        </p:txBody>
      </p:sp>
      <p:cxnSp>
        <p:nvCxnSpPr>
          <p:cNvPr id="14" name="Google Shape;394;g254a6bbbaed_0_0">
            <a:extLst>
              <a:ext uri="{FF2B5EF4-FFF2-40B4-BE49-F238E27FC236}">
                <a16:creationId xmlns:a16="http://schemas.microsoft.com/office/drawing/2014/main" id="{37D27813-A7C1-317A-764A-C93463B5843C}"/>
              </a:ext>
            </a:extLst>
          </p:cNvPr>
          <p:cNvCxnSpPr/>
          <p:nvPr/>
        </p:nvCxnSpPr>
        <p:spPr>
          <a:xfrm rot="10800000">
            <a:off x="398020" y="1500204"/>
            <a:ext cx="0" cy="2778300"/>
          </a:xfrm>
          <a:prstGeom prst="straightConnector1">
            <a:avLst/>
          </a:prstGeom>
          <a:noFill/>
          <a:ln w="28575" cap="flat" cmpd="sng">
            <a:solidFill>
              <a:schemeClr val="dk2"/>
            </a:solidFill>
            <a:prstDash val="solid"/>
            <a:round/>
            <a:headEnd type="none" w="med" len="med"/>
            <a:tailEnd type="stealth" w="med" len="med"/>
          </a:ln>
        </p:spPr>
      </p:cxnSp>
      <p:sp>
        <p:nvSpPr>
          <p:cNvPr id="15" name="Google Shape;395;g254a6bbbaed_0_0">
            <a:extLst>
              <a:ext uri="{FF2B5EF4-FFF2-40B4-BE49-F238E27FC236}">
                <a16:creationId xmlns:a16="http://schemas.microsoft.com/office/drawing/2014/main" id="{93309581-670F-7A08-438D-C8F33FC44E0F}"/>
              </a:ext>
            </a:extLst>
          </p:cNvPr>
          <p:cNvSpPr txBox="1"/>
          <p:nvPr/>
        </p:nvSpPr>
        <p:spPr>
          <a:xfrm>
            <a:off x="4179533" y="4053997"/>
            <a:ext cx="317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500" b="1">
                <a:latin typeface="Calibri"/>
                <a:ea typeface="Calibri"/>
                <a:cs typeface="Calibri"/>
                <a:sym typeface="Calibri"/>
              </a:rPr>
              <a:t>x</a:t>
            </a:r>
            <a:endParaRPr sz="2500" b="1">
              <a:latin typeface="Calibri"/>
              <a:ea typeface="Calibri"/>
              <a:cs typeface="Calibri"/>
              <a:sym typeface="Calibri"/>
            </a:endParaRPr>
          </a:p>
        </p:txBody>
      </p:sp>
      <p:sp>
        <p:nvSpPr>
          <p:cNvPr id="16" name="Google Shape;396;g254a6bbbaed_0_0">
            <a:extLst>
              <a:ext uri="{FF2B5EF4-FFF2-40B4-BE49-F238E27FC236}">
                <a16:creationId xmlns:a16="http://schemas.microsoft.com/office/drawing/2014/main" id="{79D63E33-9CB8-7C2B-3577-60BB19E13201}"/>
              </a:ext>
            </a:extLst>
          </p:cNvPr>
          <p:cNvSpPr/>
          <p:nvPr/>
        </p:nvSpPr>
        <p:spPr>
          <a:xfrm>
            <a:off x="1294853" y="2254641"/>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7" name="Google Shape;397;g254a6bbbaed_0_0">
            <a:extLst>
              <a:ext uri="{FF2B5EF4-FFF2-40B4-BE49-F238E27FC236}">
                <a16:creationId xmlns:a16="http://schemas.microsoft.com/office/drawing/2014/main" id="{B1C50DF2-1CB3-52A7-8445-5C522CF9A2AC}"/>
              </a:ext>
            </a:extLst>
          </p:cNvPr>
          <p:cNvSpPr/>
          <p:nvPr/>
        </p:nvSpPr>
        <p:spPr>
          <a:xfrm>
            <a:off x="1745562" y="2738812"/>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8" name="Google Shape;398;g254a6bbbaed_0_0">
            <a:extLst>
              <a:ext uri="{FF2B5EF4-FFF2-40B4-BE49-F238E27FC236}">
                <a16:creationId xmlns:a16="http://schemas.microsoft.com/office/drawing/2014/main" id="{746871EB-118C-7999-DE52-84850A629ABC}"/>
              </a:ext>
            </a:extLst>
          </p:cNvPr>
          <p:cNvSpPr/>
          <p:nvPr/>
        </p:nvSpPr>
        <p:spPr>
          <a:xfrm>
            <a:off x="2816307" y="2254641"/>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9" name="Google Shape;399;g254a6bbbaed_0_0">
            <a:extLst>
              <a:ext uri="{FF2B5EF4-FFF2-40B4-BE49-F238E27FC236}">
                <a16:creationId xmlns:a16="http://schemas.microsoft.com/office/drawing/2014/main" id="{585C4FAE-2666-9848-AEE1-AD06A51D6A19}"/>
              </a:ext>
            </a:extLst>
          </p:cNvPr>
          <p:cNvSpPr/>
          <p:nvPr/>
        </p:nvSpPr>
        <p:spPr>
          <a:xfrm>
            <a:off x="3284594" y="1754603"/>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0" name="Google Shape;400;g254a6bbbaed_0_0">
            <a:extLst>
              <a:ext uri="{FF2B5EF4-FFF2-40B4-BE49-F238E27FC236}">
                <a16:creationId xmlns:a16="http://schemas.microsoft.com/office/drawing/2014/main" id="{25E8BFAC-EE49-F249-439E-B5F4654F6460}"/>
              </a:ext>
            </a:extLst>
          </p:cNvPr>
          <p:cNvSpPr/>
          <p:nvPr/>
        </p:nvSpPr>
        <p:spPr>
          <a:xfrm>
            <a:off x="3822523" y="3738848"/>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1" name="Google Shape;401;g254a6bbbaed_0_0">
            <a:extLst>
              <a:ext uri="{FF2B5EF4-FFF2-40B4-BE49-F238E27FC236}">
                <a16:creationId xmlns:a16="http://schemas.microsoft.com/office/drawing/2014/main" id="{8A5820C3-5F40-51D7-5ECE-ADC42BB9F903}"/>
              </a:ext>
            </a:extLst>
          </p:cNvPr>
          <p:cNvSpPr txBox="1"/>
          <p:nvPr/>
        </p:nvSpPr>
        <p:spPr>
          <a:xfrm>
            <a:off x="131652" y="4131970"/>
            <a:ext cx="317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200" b="1">
                <a:latin typeface="Calibri"/>
                <a:ea typeface="Calibri"/>
                <a:cs typeface="Calibri"/>
                <a:sym typeface="Calibri"/>
              </a:rPr>
              <a:t>0</a:t>
            </a:r>
            <a:endParaRPr sz="2200" b="1">
              <a:latin typeface="Calibri"/>
              <a:ea typeface="Calibri"/>
              <a:cs typeface="Calibri"/>
              <a:sym typeface="Calibri"/>
            </a:endParaRPr>
          </a:p>
        </p:txBody>
      </p:sp>
      <p:sp>
        <p:nvSpPr>
          <p:cNvPr id="22" name="Google Shape;402;g254a6bbbaed_0_0">
            <a:extLst>
              <a:ext uri="{FF2B5EF4-FFF2-40B4-BE49-F238E27FC236}">
                <a16:creationId xmlns:a16="http://schemas.microsoft.com/office/drawing/2014/main" id="{CDD457FE-D00F-BEC3-2D9B-2CB2B2ED4996}"/>
              </a:ext>
            </a:extLst>
          </p:cNvPr>
          <p:cNvSpPr txBox="1"/>
          <p:nvPr/>
        </p:nvSpPr>
        <p:spPr>
          <a:xfrm>
            <a:off x="971004" y="3615045"/>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(1, 1)</a:t>
            </a:r>
            <a:endParaRPr sz="1600" b="1">
              <a:latin typeface="Calibri"/>
              <a:ea typeface="Calibri"/>
              <a:cs typeface="Calibri"/>
              <a:sym typeface="Calibri"/>
            </a:endParaRPr>
          </a:p>
        </p:txBody>
      </p:sp>
      <p:sp>
        <p:nvSpPr>
          <p:cNvPr id="23" name="Google Shape;403;g254a6bbbaed_0_0">
            <a:extLst>
              <a:ext uri="{FF2B5EF4-FFF2-40B4-BE49-F238E27FC236}">
                <a16:creationId xmlns:a16="http://schemas.microsoft.com/office/drawing/2014/main" id="{7535DFA6-AF17-E95E-43FB-4131B3CFCD3C}"/>
              </a:ext>
            </a:extLst>
          </p:cNvPr>
          <p:cNvSpPr txBox="1"/>
          <p:nvPr/>
        </p:nvSpPr>
        <p:spPr>
          <a:xfrm>
            <a:off x="1372684" y="2091139"/>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(2, 4)</a:t>
            </a:r>
            <a:endParaRPr sz="1600" b="1">
              <a:latin typeface="Calibri"/>
              <a:ea typeface="Calibri"/>
              <a:cs typeface="Calibri"/>
              <a:sym typeface="Calibri"/>
            </a:endParaRPr>
          </a:p>
        </p:txBody>
      </p:sp>
      <p:sp>
        <p:nvSpPr>
          <p:cNvPr id="24" name="Google Shape;404;g254a6bbbaed_0_0">
            <a:extLst>
              <a:ext uri="{FF2B5EF4-FFF2-40B4-BE49-F238E27FC236}">
                <a16:creationId xmlns:a16="http://schemas.microsoft.com/office/drawing/2014/main" id="{848807D3-3679-B523-C29E-BFD4B1359ED8}"/>
              </a:ext>
            </a:extLst>
          </p:cNvPr>
          <p:cNvSpPr txBox="1"/>
          <p:nvPr/>
        </p:nvSpPr>
        <p:spPr>
          <a:xfrm>
            <a:off x="1433995" y="2791008"/>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(3, 3)</a:t>
            </a:r>
            <a:endParaRPr sz="1600" b="1">
              <a:latin typeface="Calibri"/>
              <a:ea typeface="Calibri"/>
              <a:cs typeface="Calibri"/>
              <a:sym typeface="Calibri"/>
            </a:endParaRPr>
          </a:p>
        </p:txBody>
      </p:sp>
      <p:sp>
        <p:nvSpPr>
          <p:cNvPr id="25" name="Google Shape;405;g254a6bbbaed_0_0">
            <a:extLst>
              <a:ext uri="{FF2B5EF4-FFF2-40B4-BE49-F238E27FC236}">
                <a16:creationId xmlns:a16="http://schemas.microsoft.com/office/drawing/2014/main" id="{CD007D28-5154-A45C-78AB-650EA745838B}"/>
              </a:ext>
            </a:extLst>
          </p:cNvPr>
          <p:cNvSpPr txBox="1"/>
          <p:nvPr/>
        </p:nvSpPr>
        <p:spPr>
          <a:xfrm>
            <a:off x="2436054" y="3587490"/>
            <a:ext cx="8745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altLang="ja-JP" sz="1600" b="1" dirty="0">
              <a:latin typeface="Calibri"/>
              <a:ea typeface="Calibri"/>
              <a:cs typeface="Calibri"/>
              <a:sym typeface="Calibri"/>
            </a:endParaRPr>
          </a:p>
          <a:p>
            <a:pPr marL="0" lvl="0" indent="0" algn="l" rtl="0">
              <a:spcBef>
                <a:spcPts val="0"/>
              </a:spcBef>
              <a:spcAft>
                <a:spcPts val="0"/>
              </a:spcAft>
              <a:buNone/>
            </a:pPr>
            <a:endParaRPr lang="en-US" sz="1600" b="1" dirty="0">
              <a:latin typeface="Calibri"/>
              <a:ea typeface="Calibri"/>
              <a:cs typeface="Calibri"/>
              <a:sym typeface="Calibri"/>
            </a:endParaRPr>
          </a:p>
          <a:p>
            <a:pPr marL="0" lvl="0" indent="0" algn="l" rtl="0">
              <a:spcBef>
                <a:spcPts val="0"/>
              </a:spcBef>
              <a:spcAft>
                <a:spcPts val="0"/>
              </a:spcAft>
              <a:buNone/>
            </a:pPr>
            <a:endParaRPr lang="en-US" sz="1600" b="1" dirty="0">
              <a:latin typeface="Calibri"/>
              <a:ea typeface="Calibri"/>
              <a:cs typeface="Calibri"/>
              <a:sym typeface="Calibri"/>
            </a:endParaRPr>
          </a:p>
          <a:p>
            <a:pPr marL="0" lvl="0" indent="0" algn="l" rtl="0">
              <a:spcBef>
                <a:spcPts val="0"/>
              </a:spcBef>
              <a:spcAft>
                <a:spcPts val="0"/>
              </a:spcAft>
              <a:buNone/>
            </a:pPr>
            <a:endParaRPr sz="1600" b="1" dirty="0">
              <a:latin typeface="Calibri"/>
              <a:ea typeface="Calibri"/>
              <a:cs typeface="Calibri"/>
              <a:sym typeface="Calibri"/>
            </a:endParaRPr>
          </a:p>
        </p:txBody>
      </p:sp>
      <p:sp>
        <p:nvSpPr>
          <p:cNvPr id="26" name="Google Shape;406;g254a6bbbaed_0_0">
            <a:extLst>
              <a:ext uri="{FF2B5EF4-FFF2-40B4-BE49-F238E27FC236}">
                <a16:creationId xmlns:a16="http://schemas.microsoft.com/office/drawing/2014/main" id="{5A524CE9-A120-E35B-2414-3C7D86B61275}"/>
              </a:ext>
            </a:extLst>
          </p:cNvPr>
          <p:cNvSpPr txBox="1"/>
          <p:nvPr/>
        </p:nvSpPr>
        <p:spPr>
          <a:xfrm>
            <a:off x="2476753" y="2318406"/>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(5, 4)</a:t>
            </a:r>
            <a:endParaRPr sz="1600" b="1" dirty="0">
              <a:latin typeface="Calibri"/>
              <a:ea typeface="Calibri"/>
              <a:cs typeface="Calibri"/>
              <a:sym typeface="Calibri"/>
            </a:endParaRPr>
          </a:p>
        </p:txBody>
      </p:sp>
      <p:sp>
        <p:nvSpPr>
          <p:cNvPr id="27" name="Google Shape;407;g254a6bbbaed_0_0">
            <a:extLst>
              <a:ext uri="{FF2B5EF4-FFF2-40B4-BE49-F238E27FC236}">
                <a16:creationId xmlns:a16="http://schemas.microsoft.com/office/drawing/2014/main" id="{5C534200-42B8-9947-8D42-214AC1CF915D}"/>
              </a:ext>
            </a:extLst>
          </p:cNvPr>
          <p:cNvSpPr txBox="1"/>
          <p:nvPr/>
        </p:nvSpPr>
        <p:spPr>
          <a:xfrm>
            <a:off x="3346679" y="1630800"/>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(6, 5)</a:t>
            </a:r>
            <a:endParaRPr sz="1600" b="1">
              <a:latin typeface="Calibri"/>
              <a:ea typeface="Calibri"/>
              <a:cs typeface="Calibri"/>
              <a:sym typeface="Calibri"/>
            </a:endParaRPr>
          </a:p>
        </p:txBody>
      </p:sp>
      <p:sp>
        <p:nvSpPr>
          <p:cNvPr id="28" name="Google Shape;408;g254a6bbbaed_0_0">
            <a:extLst>
              <a:ext uri="{FF2B5EF4-FFF2-40B4-BE49-F238E27FC236}">
                <a16:creationId xmlns:a16="http://schemas.microsoft.com/office/drawing/2014/main" id="{85504C52-BEC1-5779-C096-28E2282FCB75}"/>
              </a:ext>
            </a:extLst>
          </p:cNvPr>
          <p:cNvSpPr txBox="1"/>
          <p:nvPr/>
        </p:nvSpPr>
        <p:spPr>
          <a:xfrm>
            <a:off x="3901128" y="3615045"/>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(7, 1)</a:t>
            </a:r>
            <a:endParaRPr sz="1600" b="1">
              <a:latin typeface="Calibri"/>
              <a:ea typeface="Calibri"/>
              <a:cs typeface="Calibri"/>
              <a:sym typeface="Calibri"/>
            </a:endParaRPr>
          </a:p>
        </p:txBody>
      </p:sp>
      <p:sp>
        <p:nvSpPr>
          <p:cNvPr id="29" name="Google Shape;409;g254a6bbbaed_0_0">
            <a:extLst>
              <a:ext uri="{FF2B5EF4-FFF2-40B4-BE49-F238E27FC236}">
                <a16:creationId xmlns:a16="http://schemas.microsoft.com/office/drawing/2014/main" id="{8852833F-8EAE-CC48-4B05-41549BF62B2C}"/>
              </a:ext>
            </a:extLst>
          </p:cNvPr>
          <p:cNvSpPr/>
          <p:nvPr/>
        </p:nvSpPr>
        <p:spPr>
          <a:xfrm>
            <a:off x="5114650" y="1182800"/>
            <a:ext cx="4029300" cy="34131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sp>
        <p:nvSpPr>
          <p:cNvPr id="30" name="Google Shape;410;g254a6bbbaed_0_0">
            <a:extLst>
              <a:ext uri="{FF2B5EF4-FFF2-40B4-BE49-F238E27FC236}">
                <a16:creationId xmlns:a16="http://schemas.microsoft.com/office/drawing/2014/main" id="{0A1E277E-BAC3-AD5A-6786-082B6B201367}"/>
              </a:ext>
            </a:extLst>
          </p:cNvPr>
          <p:cNvSpPr/>
          <p:nvPr/>
        </p:nvSpPr>
        <p:spPr>
          <a:xfrm>
            <a:off x="5216113" y="3562450"/>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L4 (1, 1)</a:t>
            </a:r>
            <a:endParaRPr dirty="0"/>
          </a:p>
        </p:txBody>
      </p:sp>
      <p:sp>
        <p:nvSpPr>
          <p:cNvPr id="31" name="Google Shape;411;g254a6bbbaed_0_0">
            <a:extLst>
              <a:ext uri="{FF2B5EF4-FFF2-40B4-BE49-F238E27FC236}">
                <a16:creationId xmlns:a16="http://schemas.microsoft.com/office/drawing/2014/main" id="{AAFA7F19-D8C0-1CE0-830F-AD2AF6DAD820}"/>
              </a:ext>
            </a:extLst>
          </p:cNvPr>
          <p:cNvSpPr/>
          <p:nvPr/>
        </p:nvSpPr>
        <p:spPr>
          <a:xfrm>
            <a:off x="6191988" y="3562450"/>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L5 (2, 4)</a:t>
            </a:r>
            <a:endParaRPr/>
          </a:p>
        </p:txBody>
      </p:sp>
      <p:sp>
        <p:nvSpPr>
          <p:cNvPr id="32" name="Google Shape;412;g254a6bbbaed_0_0">
            <a:extLst>
              <a:ext uri="{FF2B5EF4-FFF2-40B4-BE49-F238E27FC236}">
                <a16:creationId xmlns:a16="http://schemas.microsoft.com/office/drawing/2014/main" id="{6CDD2481-EB6B-097E-ECAE-3D3572637DD1}"/>
              </a:ext>
            </a:extLst>
          </p:cNvPr>
          <p:cNvSpPr/>
          <p:nvPr/>
        </p:nvSpPr>
        <p:spPr>
          <a:xfrm>
            <a:off x="7166488" y="3562450"/>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L6 (7, 1)</a:t>
            </a:r>
            <a:endParaRPr dirty="0"/>
          </a:p>
        </p:txBody>
      </p:sp>
      <p:sp>
        <p:nvSpPr>
          <p:cNvPr id="33" name="Google Shape;413;g254a6bbbaed_0_0">
            <a:extLst>
              <a:ext uri="{FF2B5EF4-FFF2-40B4-BE49-F238E27FC236}">
                <a16:creationId xmlns:a16="http://schemas.microsoft.com/office/drawing/2014/main" id="{888B9EA9-F97B-8CE5-7422-79B2ED044476}"/>
              </a:ext>
            </a:extLst>
          </p:cNvPr>
          <p:cNvSpPr/>
          <p:nvPr/>
        </p:nvSpPr>
        <p:spPr>
          <a:xfrm>
            <a:off x="8167988" y="3562450"/>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L7 (6, 5)</a:t>
            </a:r>
            <a:endParaRPr dirty="0"/>
          </a:p>
        </p:txBody>
      </p:sp>
      <p:sp>
        <p:nvSpPr>
          <p:cNvPr id="34" name="Google Shape;414;g254a6bbbaed_0_0">
            <a:extLst>
              <a:ext uri="{FF2B5EF4-FFF2-40B4-BE49-F238E27FC236}">
                <a16:creationId xmlns:a16="http://schemas.microsoft.com/office/drawing/2014/main" id="{06EC0D3D-4BEF-AFAA-8FCF-E082069EEA68}"/>
              </a:ext>
            </a:extLst>
          </p:cNvPr>
          <p:cNvSpPr/>
          <p:nvPr/>
        </p:nvSpPr>
        <p:spPr>
          <a:xfrm>
            <a:off x="5720938" y="2742125"/>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L2 (3, 3)</a:t>
            </a:r>
            <a:endParaRPr dirty="0"/>
          </a:p>
        </p:txBody>
      </p:sp>
      <p:sp>
        <p:nvSpPr>
          <p:cNvPr id="35" name="Google Shape;415;g254a6bbbaed_0_0">
            <a:extLst>
              <a:ext uri="{FF2B5EF4-FFF2-40B4-BE49-F238E27FC236}">
                <a16:creationId xmlns:a16="http://schemas.microsoft.com/office/drawing/2014/main" id="{92A4BC13-17A4-EA61-EF96-3AC26E9A7DB0}"/>
              </a:ext>
            </a:extLst>
          </p:cNvPr>
          <p:cNvSpPr/>
          <p:nvPr/>
        </p:nvSpPr>
        <p:spPr>
          <a:xfrm>
            <a:off x="7649363" y="2742125"/>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L3 (5, 4)</a:t>
            </a:r>
            <a:endParaRPr dirty="0"/>
          </a:p>
        </p:txBody>
      </p:sp>
      <p:sp>
        <p:nvSpPr>
          <p:cNvPr id="36" name="Google Shape;416;g254a6bbbaed_0_0">
            <a:extLst>
              <a:ext uri="{FF2B5EF4-FFF2-40B4-BE49-F238E27FC236}">
                <a16:creationId xmlns:a16="http://schemas.microsoft.com/office/drawing/2014/main" id="{8AB3C45C-7EFB-6693-0689-21DEA324D971}"/>
              </a:ext>
            </a:extLst>
          </p:cNvPr>
          <p:cNvSpPr/>
          <p:nvPr/>
        </p:nvSpPr>
        <p:spPr>
          <a:xfrm>
            <a:off x="6692038" y="1784138"/>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L1 (4, 1)</a:t>
            </a:r>
            <a:endParaRPr dirty="0"/>
          </a:p>
        </p:txBody>
      </p:sp>
      <p:cxnSp>
        <p:nvCxnSpPr>
          <p:cNvPr id="37" name="Google Shape;417;g254a6bbbaed_0_0">
            <a:extLst>
              <a:ext uri="{FF2B5EF4-FFF2-40B4-BE49-F238E27FC236}">
                <a16:creationId xmlns:a16="http://schemas.microsoft.com/office/drawing/2014/main" id="{41D8672C-421D-0894-1333-C1B22C6DA443}"/>
              </a:ext>
            </a:extLst>
          </p:cNvPr>
          <p:cNvCxnSpPr>
            <a:endCxn id="35" idx="0"/>
          </p:cNvCxnSpPr>
          <p:nvPr/>
        </p:nvCxnSpPr>
        <p:spPr>
          <a:xfrm>
            <a:off x="7159913" y="2191925"/>
            <a:ext cx="926700" cy="55020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418;g254a6bbbaed_0_0">
            <a:extLst>
              <a:ext uri="{FF2B5EF4-FFF2-40B4-BE49-F238E27FC236}">
                <a16:creationId xmlns:a16="http://schemas.microsoft.com/office/drawing/2014/main" id="{768C9568-7287-62F9-BA95-51E25F3C8605}"/>
              </a:ext>
            </a:extLst>
          </p:cNvPr>
          <p:cNvCxnSpPr>
            <a:endCxn id="34" idx="0"/>
          </p:cNvCxnSpPr>
          <p:nvPr/>
        </p:nvCxnSpPr>
        <p:spPr>
          <a:xfrm flipH="1">
            <a:off x="6158188" y="2191925"/>
            <a:ext cx="1001700" cy="550200"/>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419;g254a6bbbaed_0_0">
            <a:extLst>
              <a:ext uri="{FF2B5EF4-FFF2-40B4-BE49-F238E27FC236}">
                <a16:creationId xmlns:a16="http://schemas.microsoft.com/office/drawing/2014/main" id="{110548BF-5B72-C919-49BB-5D942D04A559}"/>
              </a:ext>
            </a:extLst>
          </p:cNvPr>
          <p:cNvCxnSpPr>
            <a:stCxn id="30" idx="0"/>
            <a:endCxn id="34" idx="2"/>
          </p:cNvCxnSpPr>
          <p:nvPr/>
        </p:nvCxnSpPr>
        <p:spPr>
          <a:xfrm rot="10800000" flipH="1">
            <a:off x="5653363" y="3131650"/>
            <a:ext cx="504900" cy="430800"/>
          </a:xfrm>
          <a:prstGeom prst="straightConnector1">
            <a:avLst/>
          </a:prstGeom>
          <a:noFill/>
          <a:ln w="9525" cap="flat" cmpd="sng">
            <a:solidFill>
              <a:schemeClr val="dk2"/>
            </a:solidFill>
            <a:prstDash val="solid"/>
            <a:round/>
            <a:headEnd type="none" w="med" len="med"/>
            <a:tailEnd type="none" w="med" len="med"/>
          </a:ln>
        </p:spPr>
      </p:cxnSp>
      <p:cxnSp>
        <p:nvCxnSpPr>
          <p:cNvPr id="40" name="Google Shape;420;g254a6bbbaed_0_0">
            <a:extLst>
              <a:ext uri="{FF2B5EF4-FFF2-40B4-BE49-F238E27FC236}">
                <a16:creationId xmlns:a16="http://schemas.microsoft.com/office/drawing/2014/main" id="{6E232DDA-D446-A5A0-5711-4948A1B4DEA9}"/>
              </a:ext>
            </a:extLst>
          </p:cNvPr>
          <p:cNvCxnSpPr>
            <a:stCxn id="31" idx="0"/>
          </p:cNvCxnSpPr>
          <p:nvPr/>
        </p:nvCxnSpPr>
        <p:spPr>
          <a:xfrm rot="10800000">
            <a:off x="6158238" y="3131650"/>
            <a:ext cx="471000" cy="430800"/>
          </a:xfrm>
          <a:prstGeom prst="straightConnector1">
            <a:avLst/>
          </a:prstGeom>
          <a:noFill/>
          <a:ln w="9525" cap="flat" cmpd="sng">
            <a:solidFill>
              <a:schemeClr val="dk2"/>
            </a:solidFill>
            <a:prstDash val="solid"/>
            <a:round/>
            <a:headEnd type="none" w="med" len="med"/>
            <a:tailEnd type="none" w="med" len="med"/>
          </a:ln>
        </p:spPr>
      </p:cxnSp>
      <p:cxnSp>
        <p:nvCxnSpPr>
          <p:cNvPr id="41" name="Google Shape;421;g254a6bbbaed_0_0">
            <a:extLst>
              <a:ext uri="{FF2B5EF4-FFF2-40B4-BE49-F238E27FC236}">
                <a16:creationId xmlns:a16="http://schemas.microsoft.com/office/drawing/2014/main" id="{FB492A8E-C4E0-4742-75BA-8C6F99DBF547}"/>
              </a:ext>
            </a:extLst>
          </p:cNvPr>
          <p:cNvCxnSpPr>
            <a:endCxn id="35" idx="2"/>
          </p:cNvCxnSpPr>
          <p:nvPr/>
        </p:nvCxnSpPr>
        <p:spPr>
          <a:xfrm rot="10800000">
            <a:off x="8086613" y="3131525"/>
            <a:ext cx="525300" cy="430800"/>
          </a:xfrm>
          <a:prstGeom prst="straightConnector1">
            <a:avLst/>
          </a:prstGeom>
          <a:noFill/>
          <a:ln w="9525" cap="flat" cmpd="sng">
            <a:solidFill>
              <a:schemeClr val="dk2"/>
            </a:solidFill>
            <a:prstDash val="solid"/>
            <a:round/>
            <a:headEnd type="none" w="med" len="med"/>
            <a:tailEnd type="none" w="med" len="med"/>
          </a:ln>
        </p:spPr>
      </p:cxnSp>
      <p:cxnSp>
        <p:nvCxnSpPr>
          <p:cNvPr id="42" name="Google Shape;422;g254a6bbbaed_0_0">
            <a:extLst>
              <a:ext uri="{FF2B5EF4-FFF2-40B4-BE49-F238E27FC236}">
                <a16:creationId xmlns:a16="http://schemas.microsoft.com/office/drawing/2014/main" id="{E3B6F845-9E59-77FE-C100-698265DFAAF1}"/>
              </a:ext>
            </a:extLst>
          </p:cNvPr>
          <p:cNvCxnSpPr>
            <a:stCxn id="32" idx="0"/>
          </p:cNvCxnSpPr>
          <p:nvPr/>
        </p:nvCxnSpPr>
        <p:spPr>
          <a:xfrm rot="10800000" flipH="1">
            <a:off x="7603738" y="3131650"/>
            <a:ext cx="483000" cy="430800"/>
          </a:xfrm>
          <a:prstGeom prst="straightConnector1">
            <a:avLst/>
          </a:prstGeom>
          <a:noFill/>
          <a:ln w="9525" cap="flat" cmpd="sng">
            <a:solidFill>
              <a:schemeClr val="dk2"/>
            </a:solidFill>
            <a:prstDash val="solid"/>
            <a:round/>
            <a:headEnd type="none" w="med" len="med"/>
            <a:tailEnd type="none" w="med" len="med"/>
          </a:ln>
        </p:spPr>
      </p:cxnSp>
      <p:cxnSp>
        <p:nvCxnSpPr>
          <p:cNvPr id="43" name="Google Shape;423;g254a6bbbaed_0_0">
            <a:extLst>
              <a:ext uri="{FF2B5EF4-FFF2-40B4-BE49-F238E27FC236}">
                <a16:creationId xmlns:a16="http://schemas.microsoft.com/office/drawing/2014/main" id="{A1614BEA-EE6B-FE48-4BA6-C9DB13D5ECA1}"/>
              </a:ext>
            </a:extLst>
          </p:cNvPr>
          <p:cNvCxnSpPr/>
          <p:nvPr/>
        </p:nvCxnSpPr>
        <p:spPr>
          <a:xfrm>
            <a:off x="2355063" y="1461650"/>
            <a:ext cx="13800" cy="2855400"/>
          </a:xfrm>
          <a:prstGeom prst="straightConnector1">
            <a:avLst/>
          </a:prstGeom>
          <a:noFill/>
          <a:ln w="9525" cap="flat" cmpd="sng">
            <a:solidFill>
              <a:schemeClr val="dk2"/>
            </a:solidFill>
            <a:prstDash val="solid"/>
            <a:round/>
            <a:headEnd type="none" w="med" len="med"/>
            <a:tailEnd type="none" w="med" len="med"/>
          </a:ln>
        </p:spPr>
      </p:cxnSp>
      <p:cxnSp>
        <p:nvCxnSpPr>
          <p:cNvPr id="44" name="Google Shape;424;g254a6bbbaed_0_0">
            <a:extLst>
              <a:ext uri="{FF2B5EF4-FFF2-40B4-BE49-F238E27FC236}">
                <a16:creationId xmlns:a16="http://schemas.microsoft.com/office/drawing/2014/main" id="{5C95659E-2DF8-E64E-C090-4BBC351EE3E2}"/>
              </a:ext>
            </a:extLst>
          </p:cNvPr>
          <p:cNvCxnSpPr/>
          <p:nvPr/>
        </p:nvCxnSpPr>
        <p:spPr>
          <a:xfrm>
            <a:off x="896225" y="2825025"/>
            <a:ext cx="0" cy="1480500"/>
          </a:xfrm>
          <a:prstGeom prst="straightConnector1">
            <a:avLst/>
          </a:prstGeom>
          <a:noFill/>
          <a:ln w="9525" cap="flat" cmpd="sng">
            <a:solidFill>
              <a:schemeClr val="dk2"/>
            </a:solidFill>
            <a:prstDash val="solid"/>
            <a:round/>
            <a:headEnd type="none" w="med" len="med"/>
            <a:tailEnd type="none" w="med" len="med"/>
          </a:ln>
        </p:spPr>
      </p:cxnSp>
      <p:sp>
        <p:nvSpPr>
          <p:cNvPr id="45" name="Google Shape;427;g254a6bbbaed_0_0">
            <a:extLst>
              <a:ext uri="{FF2B5EF4-FFF2-40B4-BE49-F238E27FC236}">
                <a16:creationId xmlns:a16="http://schemas.microsoft.com/office/drawing/2014/main" id="{DB1F9005-5170-A4AB-BD7A-F8A954801E48}"/>
              </a:ext>
            </a:extLst>
          </p:cNvPr>
          <p:cNvSpPr txBox="1"/>
          <p:nvPr/>
        </p:nvSpPr>
        <p:spPr>
          <a:xfrm>
            <a:off x="4233751" y="2084100"/>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L3</a:t>
            </a:r>
            <a:endParaRPr sz="1600" b="1">
              <a:latin typeface="Calibri"/>
              <a:ea typeface="Calibri"/>
              <a:cs typeface="Calibri"/>
              <a:sym typeface="Calibri"/>
            </a:endParaRPr>
          </a:p>
        </p:txBody>
      </p:sp>
      <p:sp>
        <p:nvSpPr>
          <p:cNvPr id="46" name="Google Shape;428;g254a6bbbaed_0_0">
            <a:extLst>
              <a:ext uri="{FF2B5EF4-FFF2-40B4-BE49-F238E27FC236}">
                <a16:creationId xmlns:a16="http://schemas.microsoft.com/office/drawing/2014/main" id="{E5AD8A2D-1BD9-E200-2AA1-AAE912ED4465}"/>
              </a:ext>
            </a:extLst>
          </p:cNvPr>
          <p:cNvSpPr txBox="1"/>
          <p:nvPr/>
        </p:nvSpPr>
        <p:spPr>
          <a:xfrm>
            <a:off x="654714" y="4254225"/>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L4</a:t>
            </a:r>
            <a:endParaRPr sz="1600" b="1">
              <a:latin typeface="Calibri"/>
              <a:ea typeface="Calibri"/>
              <a:cs typeface="Calibri"/>
              <a:sym typeface="Calibri"/>
            </a:endParaRPr>
          </a:p>
        </p:txBody>
      </p:sp>
      <p:sp>
        <p:nvSpPr>
          <p:cNvPr id="47" name="Google Shape;429;g254a6bbbaed_0_0">
            <a:extLst>
              <a:ext uri="{FF2B5EF4-FFF2-40B4-BE49-F238E27FC236}">
                <a16:creationId xmlns:a16="http://schemas.microsoft.com/office/drawing/2014/main" id="{1C06400C-0FAD-230C-7FB4-CEED01EAE13E}"/>
              </a:ext>
            </a:extLst>
          </p:cNvPr>
          <p:cNvSpPr txBox="1"/>
          <p:nvPr/>
        </p:nvSpPr>
        <p:spPr>
          <a:xfrm>
            <a:off x="1099951" y="1141938"/>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L5</a:t>
            </a:r>
            <a:endParaRPr sz="1600" b="1">
              <a:latin typeface="Calibri"/>
              <a:ea typeface="Calibri"/>
              <a:cs typeface="Calibri"/>
              <a:sym typeface="Calibri"/>
            </a:endParaRPr>
          </a:p>
        </p:txBody>
      </p:sp>
      <p:sp>
        <p:nvSpPr>
          <p:cNvPr id="48" name="Google Shape;430;g254a6bbbaed_0_0">
            <a:extLst>
              <a:ext uri="{FF2B5EF4-FFF2-40B4-BE49-F238E27FC236}">
                <a16:creationId xmlns:a16="http://schemas.microsoft.com/office/drawing/2014/main" id="{61BF6F19-7C4C-D41A-65B1-83E863349E9B}"/>
              </a:ext>
            </a:extLst>
          </p:cNvPr>
          <p:cNvSpPr txBox="1"/>
          <p:nvPr/>
        </p:nvSpPr>
        <p:spPr>
          <a:xfrm>
            <a:off x="3610414" y="4254225"/>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L6</a:t>
            </a:r>
            <a:endParaRPr sz="1600" b="1">
              <a:latin typeface="Calibri"/>
              <a:ea typeface="Calibri"/>
              <a:cs typeface="Calibri"/>
              <a:sym typeface="Calibri"/>
            </a:endParaRPr>
          </a:p>
        </p:txBody>
      </p:sp>
      <p:sp>
        <p:nvSpPr>
          <p:cNvPr id="49" name="Google Shape;431;g254a6bbbaed_0_0">
            <a:extLst>
              <a:ext uri="{FF2B5EF4-FFF2-40B4-BE49-F238E27FC236}">
                <a16:creationId xmlns:a16="http://schemas.microsoft.com/office/drawing/2014/main" id="{CD8FD1A2-7254-3214-DB6E-1DDC25EFF9C8}"/>
              </a:ext>
            </a:extLst>
          </p:cNvPr>
          <p:cNvSpPr txBox="1"/>
          <p:nvPr/>
        </p:nvSpPr>
        <p:spPr>
          <a:xfrm>
            <a:off x="3107301" y="1141950"/>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L7</a:t>
            </a:r>
            <a:endParaRPr sz="1600" b="1" dirty="0">
              <a:latin typeface="Calibri"/>
              <a:ea typeface="Calibri"/>
              <a:cs typeface="Calibri"/>
              <a:sym typeface="Calibri"/>
            </a:endParaRPr>
          </a:p>
        </p:txBody>
      </p:sp>
      <p:sp>
        <p:nvSpPr>
          <p:cNvPr id="50" name="Google Shape;432;g254a6bbbaed_0_0">
            <a:extLst>
              <a:ext uri="{FF2B5EF4-FFF2-40B4-BE49-F238E27FC236}">
                <a16:creationId xmlns:a16="http://schemas.microsoft.com/office/drawing/2014/main" id="{09BB3A74-831B-B48A-6B3D-11846453100E}"/>
              </a:ext>
            </a:extLst>
          </p:cNvPr>
          <p:cNvSpPr txBox="1"/>
          <p:nvPr/>
        </p:nvSpPr>
        <p:spPr>
          <a:xfrm>
            <a:off x="2132576" y="1141938"/>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L1</a:t>
            </a:r>
            <a:endParaRPr sz="1600" b="1">
              <a:latin typeface="Calibri"/>
              <a:ea typeface="Calibri"/>
              <a:cs typeface="Calibri"/>
              <a:sym typeface="Calibri"/>
            </a:endParaRPr>
          </a:p>
        </p:txBody>
      </p:sp>
      <p:sp>
        <p:nvSpPr>
          <p:cNvPr id="51" name="Google Shape;433;g254a6bbbaed_0_0">
            <a:extLst>
              <a:ext uri="{FF2B5EF4-FFF2-40B4-BE49-F238E27FC236}">
                <a16:creationId xmlns:a16="http://schemas.microsoft.com/office/drawing/2014/main" id="{582BA0A6-8BAC-1566-ACD6-6F97F15EA744}"/>
              </a:ext>
            </a:extLst>
          </p:cNvPr>
          <p:cNvSpPr txBox="1"/>
          <p:nvPr/>
        </p:nvSpPr>
        <p:spPr>
          <a:xfrm>
            <a:off x="-25099" y="2597500"/>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L2</a:t>
            </a:r>
            <a:endParaRPr sz="1600" b="1">
              <a:latin typeface="Calibri"/>
              <a:ea typeface="Calibri"/>
              <a:cs typeface="Calibri"/>
              <a:sym typeface="Calibri"/>
            </a:endParaRPr>
          </a:p>
        </p:txBody>
      </p:sp>
      <p:sp>
        <p:nvSpPr>
          <p:cNvPr id="52" name="Google Shape;434;g254a6bbbaed_0_0">
            <a:extLst>
              <a:ext uri="{FF2B5EF4-FFF2-40B4-BE49-F238E27FC236}">
                <a16:creationId xmlns:a16="http://schemas.microsoft.com/office/drawing/2014/main" id="{CF6421B8-72C0-5E63-B314-E65477316067}"/>
              </a:ext>
            </a:extLst>
          </p:cNvPr>
          <p:cNvSpPr/>
          <p:nvPr/>
        </p:nvSpPr>
        <p:spPr>
          <a:xfrm>
            <a:off x="2298523" y="3738848"/>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53" name="Google Shape;435;g254a6bbbaed_0_0">
            <a:extLst>
              <a:ext uri="{FF2B5EF4-FFF2-40B4-BE49-F238E27FC236}">
                <a16:creationId xmlns:a16="http://schemas.microsoft.com/office/drawing/2014/main" id="{47030B66-2691-41C9-D29B-4A4E0FAA932F}"/>
              </a:ext>
            </a:extLst>
          </p:cNvPr>
          <p:cNvSpPr/>
          <p:nvPr/>
        </p:nvSpPr>
        <p:spPr>
          <a:xfrm>
            <a:off x="842434" y="3738848"/>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54" name="Google Shape;406;g254a6bbbaed_0_0">
            <a:extLst>
              <a:ext uri="{FF2B5EF4-FFF2-40B4-BE49-F238E27FC236}">
                <a16:creationId xmlns:a16="http://schemas.microsoft.com/office/drawing/2014/main" id="{2010FD3E-7D5A-AF33-1837-6414A526D8EF}"/>
              </a:ext>
            </a:extLst>
          </p:cNvPr>
          <p:cNvSpPr txBox="1"/>
          <p:nvPr/>
        </p:nvSpPr>
        <p:spPr>
          <a:xfrm>
            <a:off x="2451525" y="3573603"/>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a:t>
            </a:r>
            <a:r>
              <a:rPr lang="en-US" altLang="ja-JP" sz="1600" b="1" dirty="0">
                <a:latin typeface="Calibri"/>
                <a:ea typeface="Calibri"/>
                <a:cs typeface="Calibri"/>
                <a:sym typeface="Calibri"/>
              </a:rPr>
              <a:t>4</a:t>
            </a:r>
            <a:r>
              <a:rPr lang="ja-JP" sz="1600" b="1">
                <a:latin typeface="Calibri"/>
                <a:ea typeface="Calibri"/>
                <a:cs typeface="Calibri"/>
                <a:sym typeface="Calibri"/>
              </a:rPr>
              <a:t>, </a:t>
            </a:r>
            <a:r>
              <a:rPr lang="en-US" altLang="ja-JP" sz="1600" b="1" dirty="0">
                <a:latin typeface="Calibri"/>
                <a:ea typeface="Calibri"/>
                <a:cs typeface="Calibri"/>
                <a:sym typeface="Calibri"/>
              </a:rPr>
              <a:t>1</a:t>
            </a:r>
            <a:r>
              <a:rPr lang="ja-JP" sz="1600" b="1">
                <a:latin typeface="Calibri"/>
                <a:ea typeface="Calibri"/>
                <a:cs typeface="Calibri"/>
                <a:sym typeface="Calibri"/>
              </a:rPr>
              <a:t>)</a:t>
            </a:r>
            <a:endParaRPr sz="1600" b="1" dirty="0">
              <a:latin typeface="Calibri"/>
              <a:ea typeface="Calibri"/>
              <a:cs typeface="Calibri"/>
              <a:sym typeface="Calibri"/>
            </a:endParaRPr>
          </a:p>
        </p:txBody>
      </p:sp>
      <p:sp>
        <p:nvSpPr>
          <p:cNvPr id="55" name="Google Shape;398;g254a6bbbaed_0_0">
            <a:extLst>
              <a:ext uri="{FF2B5EF4-FFF2-40B4-BE49-F238E27FC236}">
                <a16:creationId xmlns:a16="http://schemas.microsoft.com/office/drawing/2014/main" id="{385632B7-48A6-ED10-98FE-CC05512852DE}"/>
              </a:ext>
            </a:extLst>
          </p:cNvPr>
          <p:cNvSpPr/>
          <p:nvPr/>
        </p:nvSpPr>
        <p:spPr>
          <a:xfrm>
            <a:off x="3268162" y="2714038"/>
            <a:ext cx="128400" cy="1284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56" name="Google Shape;407;g254a6bbbaed_0_0">
            <a:extLst>
              <a:ext uri="{FF2B5EF4-FFF2-40B4-BE49-F238E27FC236}">
                <a16:creationId xmlns:a16="http://schemas.microsoft.com/office/drawing/2014/main" id="{7EDCDE7A-24F4-9CDD-4A7E-632A6348C981}"/>
              </a:ext>
            </a:extLst>
          </p:cNvPr>
          <p:cNvSpPr txBox="1"/>
          <p:nvPr/>
        </p:nvSpPr>
        <p:spPr>
          <a:xfrm>
            <a:off x="3031956" y="2770650"/>
            <a:ext cx="688813"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solidFill>
                  <a:srgbClr val="FF0000"/>
                </a:solidFill>
                <a:latin typeface="Calibri"/>
                <a:ea typeface="Calibri"/>
                <a:cs typeface="Calibri"/>
                <a:sym typeface="Calibri"/>
              </a:rPr>
              <a:t>(6, </a:t>
            </a:r>
            <a:r>
              <a:rPr lang="en-US" altLang="ja-JP" sz="1600" b="1" dirty="0">
                <a:solidFill>
                  <a:srgbClr val="FF0000"/>
                </a:solidFill>
                <a:latin typeface="Calibri"/>
                <a:ea typeface="Calibri"/>
                <a:cs typeface="Calibri"/>
                <a:sym typeface="Calibri"/>
              </a:rPr>
              <a:t>3</a:t>
            </a:r>
            <a:r>
              <a:rPr lang="ja-JP" sz="1600" b="1">
                <a:solidFill>
                  <a:srgbClr val="FF0000"/>
                </a:solidFill>
                <a:latin typeface="Calibri"/>
                <a:ea typeface="Calibri"/>
                <a:cs typeface="Calibri"/>
                <a:sym typeface="Calibri"/>
              </a:rPr>
              <a:t>)</a:t>
            </a:r>
            <a:endParaRPr sz="1600" b="1" dirty="0">
              <a:solidFill>
                <a:srgbClr val="FF0000"/>
              </a:solidFill>
              <a:latin typeface="Calibri"/>
              <a:ea typeface="Calibri"/>
              <a:cs typeface="Calibri"/>
              <a:sym typeface="Calibri"/>
            </a:endParaRPr>
          </a:p>
        </p:txBody>
      </p:sp>
      <p:cxnSp>
        <p:nvCxnSpPr>
          <p:cNvPr id="57" name="Google Shape;423;g254a6bbbaed_0_0">
            <a:extLst>
              <a:ext uri="{FF2B5EF4-FFF2-40B4-BE49-F238E27FC236}">
                <a16:creationId xmlns:a16="http://schemas.microsoft.com/office/drawing/2014/main" id="{09646D92-0A3B-C66A-F961-0537AEF68E46}"/>
              </a:ext>
            </a:extLst>
          </p:cNvPr>
          <p:cNvCxnSpPr>
            <a:cxnSpLocks/>
          </p:cNvCxnSpPr>
          <p:nvPr/>
        </p:nvCxnSpPr>
        <p:spPr>
          <a:xfrm>
            <a:off x="2356837" y="1447503"/>
            <a:ext cx="6900" cy="2899231"/>
          </a:xfrm>
          <a:prstGeom prst="straightConnector1">
            <a:avLst/>
          </a:prstGeom>
          <a:noFill/>
          <a:ln w="50800" cap="flat" cmpd="sng">
            <a:solidFill>
              <a:schemeClr val="tx1"/>
            </a:solidFill>
            <a:prstDash val="solid"/>
            <a:round/>
            <a:headEnd type="none" w="med" len="med"/>
            <a:tailEnd type="none" w="med" len="med"/>
          </a:ln>
        </p:spPr>
      </p:cxnSp>
      <p:cxnSp>
        <p:nvCxnSpPr>
          <p:cNvPr id="58" name="Google Shape;423;g254a6bbbaed_0_0">
            <a:extLst>
              <a:ext uri="{FF2B5EF4-FFF2-40B4-BE49-F238E27FC236}">
                <a16:creationId xmlns:a16="http://schemas.microsoft.com/office/drawing/2014/main" id="{1F4015F5-8A14-A317-767E-F10646BE9A75}"/>
              </a:ext>
            </a:extLst>
          </p:cNvPr>
          <p:cNvCxnSpPr>
            <a:cxnSpLocks/>
          </p:cNvCxnSpPr>
          <p:nvPr/>
        </p:nvCxnSpPr>
        <p:spPr>
          <a:xfrm flipH="1" flipV="1">
            <a:off x="2384640" y="2304522"/>
            <a:ext cx="1983443" cy="9231"/>
          </a:xfrm>
          <a:prstGeom prst="straightConnector1">
            <a:avLst/>
          </a:prstGeom>
          <a:noFill/>
          <a:ln w="50800" cap="flat" cmpd="sng">
            <a:solidFill>
              <a:schemeClr val="tx1"/>
            </a:solidFill>
            <a:prstDash val="solid"/>
            <a:round/>
            <a:headEnd type="none" w="med" len="med"/>
            <a:tailEnd type="none" w="med" len="med"/>
          </a:ln>
        </p:spPr>
      </p:cxnSp>
      <p:sp>
        <p:nvSpPr>
          <p:cNvPr id="3" name="Google Shape;367;g2549820c676_6_15">
            <a:extLst>
              <a:ext uri="{FF2B5EF4-FFF2-40B4-BE49-F238E27FC236}">
                <a16:creationId xmlns:a16="http://schemas.microsoft.com/office/drawing/2014/main" id="{14073BB1-7538-9BD0-04B1-E2A2CADE3A9A}"/>
              </a:ext>
            </a:extLst>
          </p:cNvPr>
          <p:cNvSpPr txBox="1">
            <a:spLocks noGrp="1"/>
          </p:cNvSpPr>
          <p:nvPr>
            <p:ph type="body" idx="1"/>
          </p:nvPr>
        </p:nvSpPr>
        <p:spPr>
          <a:xfrm>
            <a:off x="91525" y="4507694"/>
            <a:ext cx="9169371" cy="2611807"/>
          </a:xfrm>
          <a:prstGeom prst="rect">
            <a:avLst/>
          </a:prstGeom>
        </p:spPr>
        <p:txBody>
          <a:bodyPr spcFirstLastPara="1" wrap="square" lIns="91425" tIns="45700" rIns="91425" bIns="45700" anchor="t" anchorCtr="0">
            <a:noAutofit/>
          </a:bodyPr>
          <a:lstStyle/>
          <a:p>
            <a:pPr marL="457200" lvl="0" indent="-381000" algn="l" rtl="0">
              <a:lnSpc>
                <a:spcPct val="100000"/>
              </a:lnSpc>
              <a:spcBef>
                <a:spcPts val="1000"/>
              </a:spcBef>
              <a:spcAft>
                <a:spcPts val="0"/>
              </a:spcAft>
              <a:buSzPts val="2400"/>
              <a:buAutoNum type="arabicPeriod"/>
            </a:pPr>
            <a:r>
              <a:rPr lang="en-US" altLang="ja-JP" sz="2000" dirty="0" err="1"/>
              <a:t>kd</a:t>
            </a:r>
            <a:r>
              <a:rPr lang="en-US" altLang="ja-JP" sz="2000" dirty="0"/>
              <a:t>-tree</a:t>
            </a:r>
            <a:r>
              <a:rPr lang="ja-JP" altLang="en-US" sz="2000"/>
              <a:t>の根</a:t>
            </a:r>
            <a:r>
              <a:rPr lang="en-US" altLang="ja-JP" sz="2000" dirty="0"/>
              <a:t>(L1)</a:t>
            </a:r>
            <a:r>
              <a:rPr lang="ja-JP" altLang="en-US" sz="2000"/>
              <a:t>の子ノードに注目しテストデータが存在する特徴次元を選択</a:t>
            </a:r>
          </a:p>
          <a:p>
            <a:pPr indent="-381000">
              <a:lnSpc>
                <a:spcPct val="100000"/>
              </a:lnSpc>
              <a:buSzPts val="2400"/>
              <a:buFont typeface="Arial"/>
              <a:buAutoNum type="arabicPeriod"/>
            </a:pPr>
            <a:r>
              <a:rPr lang="ja-JP" altLang="en-US" sz="2000"/>
              <a:t>選択された特徴次元</a:t>
            </a:r>
            <a:r>
              <a:rPr lang="en-US" altLang="ja-JP" sz="2000" dirty="0"/>
              <a:t>(</a:t>
            </a:r>
            <a:r>
              <a:rPr lang="ja-JP" altLang="en-US" sz="2000"/>
              <a:t>ノード</a:t>
            </a:r>
            <a:r>
              <a:rPr lang="en-US" altLang="ja-JP" sz="2000" dirty="0"/>
              <a:t>)</a:t>
            </a:r>
            <a:r>
              <a:rPr lang="ja-JP" altLang="en-US" sz="2000"/>
              <a:t>によって分割された領域にテストデータが　存在する特徴次元を選択</a:t>
            </a:r>
            <a:r>
              <a:rPr lang="en-US" altLang="ja-JP" sz="2000" dirty="0"/>
              <a:t>(</a:t>
            </a:r>
            <a:r>
              <a:rPr lang="en-US" altLang="ja-JP" sz="2000" dirty="0" err="1"/>
              <a:t>kd</a:t>
            </a:r>
            <a:r>
              <a:rPr lang="en-US" altLang="ja-JP" sz="2000" dirty="0"/>
              <a:t>-tree</a:t>
            </a:r>
            <a:r>
              <a:rPr lang="ja-JP" altLang="en-US" sz="2000"/>
              <a:t>の葉にあたるまで</a:t>
            </a:r>
            <a:r>
              <a:rPr lang="en-US" altLang="ja-JP" sz="2000" dirty="0"/>
              <a:t>2</a:t>
            </a:r>
            <a:r>
              <a:rPr lang="ja-JP" altLang="en-US" sz="2000"/>
              <a:t>を繰り返す</a:t>
            </a:r>
            <a:r>
              <a:rPr lang="en-US" altLang="ja-JP" sz="2000" dirty="0"/>
              <a:t>)</a:t>
            </a:r>
          </a:p>
          <a:p>
            <a:pPr marL="76200" indent="0">
              <a:lnSpc>
                <a:spcPct val="115000"/>
              </a:lnSpc>
              <a:buSzPts val="2400"/>
              <a:buNone/>
            </a:pPr>
            <a:endParaRPr lang="en-US" altLang="ja-JP" sz="200" dirty="0"/>
          </a:p>
          <a:p>
            <a:pPr marL="76200" indent="0" algn="ctr">
              <a:lnSpc>
                <a:spcPct val="100000"/>
              </a:lnSpc>
              <a:buSzPts val="2400"/>
              <a:buNone/>
            </a:pPr>
            <a:r>
              <a:rPr lang="ja-JP" altLang="en-US" sz="2400" b="1"/>
              <a:t>到達した特徴次元は暫定的な最近傍であり</a:t>
            </a:r>
            <a:endParaRPr lang="en-US" altLang="ja-JP" sz="2400" b="1" dirty="0"/>
          </a:p>
          <a:p>
            <a:pPr marL="76200" indent="0" algn="ctr">
              <a:lnSpc>
                <a:spcPct val="100000"/>
              </a:lnSpc>
              <a:buSzPts val="2400"/>
              <a:buNone/>
            </a:pPr>
            <a:r>
              <a:rPr lang="ja-JP" altLang="en-US" sz="2400" b="1">
                <a:solidFill>
                  <a:srgbClr val="FF0000"/>
                </a:solidFill>
              </a:rPr>
              <a:t>最も距離が近い領域でない可能性がある</a:t>
            </a:r>
            <a:endParaRPr lang="en-US" altLang="ja-JP" sz="2400" b="1" dirty="0">
              <a:solidFill>
                <a:srgbClr val="FF0000"/>
              </a:solidFill>
            </a:endParaRPr>
          </a:p>
        </p:txBody>
      </p:sp>
      <p:sp>
        <p:nvSpPr>
          <p:cNvPr id="59" name="Google Shape;135;p4">
            <a:extLst>
              <a:ext uri="{FF2B5EF4-FFF2-40B4-BE49-F238E27FC236}">
                <a16:creationId xmlns:a16="http://schemas.microsoft.com/office/drawing/2014/main" id="{F65AE603-A136-AFD3-6066-BA90A49495E8}"/>
              </a:ext>
            </a:extLst>
          </p:cNvPr>
          <p:cNvSpPr/>
          <p:nvPr/>
        </p:nvSpPr>
        <p:spPr>
          <a:xfrm rot="10800000">
            <a:off x="3590301" y="5781289"/>
            <a:ext cx="1774451" cy="229112"/>
          </a:xfrm>
          <a:prstGeom prst="triangle">
            <a:avLst>
              <a:gd name="adj" fmla="val 50000"/>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panose="020B0604030504040204" pitchFamily="34" charset="-128"/>
              <a:ea typeface="Meiryo" panose="020B0604030504040204" pitchFamily="34" charset="-128"/>
              <a:cs typeface="Calibri"/>
              <a:sym typeface="Calibri"/>
            </a:endParaRPr>
          </a:p>
        </p:txBody>
      </p:sp>
    </p:spTree>
    <p:extLst>
      <p:ext uri="{BB962C8B-B14F-4D97-AF65-F5344CB8AC3E}">
        <p14:creationId xmlns:p14="http://schemas.microsoft.com/office/powerpoint/2010/main" val="279696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6"/>
                                        </p:tgtEl>
                                        <p:attrNameLst>
                                          <p:attrName>fillcolor</p:attrName>
                                        </p:attrNameLst>
                                      </p:cBhvr>
                                      <p:to>
                                        <a:srgbClr val="FFFB64"/>
                                      </p:to>
                                    </p:animClr>
                                    <p:set>
                                      <p:cBhvr>
                                        <p:cTn id="7" dur="500" fill="hold"/>
                                        <p:tgtEl>
                                          <p:spTgt spid="36"/>
                                        </p:tgtEl>
                                        <p:attrNameLst>
                                          <p:attrName>fill.type</p:attrName>
                                        </p:attrNameLst>
                                      </p:cBhvr>
                                      <p:to>
                                        <p:strVal val="solid"/>
                                      </p:to>
                                    </p:set>
                                    <p:set>
                                      <p:cBhvr>
                                        <p:cTn id="8" dur="500" fill="hold"/>
                                        <p:tgtEl>
                                          <p:spTgt spid="36"/>
                                        </p:tgtEl>
                                        <p:attrNameLst>
                                          <p:attrName>fill.on</p:attrName>
                                        </p:attrNameLst>
                                      </p:cBhvr>
                                      <p:to>
                                        <p:strVal val="true"/>
                                      </p:to>
                                    </p:set>
                                  </p:childTnLst>
                                </p:cTn>
                              </p:par>
                              <p:par>
                                <p:cTn id="9" presetID="9"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dissolve">
                                      <p:cBhvr>
                                        <p:cTn id="11" dur="10"/>
                                        <p:tgtEl>
                                          <p:spTgt spid="57"/>
                                        </p:tgtEl>
                                      </p:cBhvr>
                                    </p:animEffect>
                                  </p:childTnLst>
                                </p:cTn>
                              </p:par>
                              <p:par>
                                <p:cTn id="12" presetID="6" presetClass="emph" presetSubtype="0" fill="hold" grpId="0" nodeType="withEffect">
                                  <p:stCondLst>
                                    <p:cond delay="0"/>
                                  </p:stCondLst>
                                  <p:childTnLst>
                                    <p:animScale>
                                      <p:cBhvr>
                                        <p:cTn id="13" dur="10" fill="hold"/>
                                        <p:tgtEl>
                                          <p:spTgt spid="18"/>
                                        </p:tgtEl>
                                      </p:cBhvr>
                                      <p:by x="150000" y="150000"/>
                                    </p:animScale>
                                  </p:childTnLst>
                                </p:cTn>
                              </p:par>
                              <p:par>
                                <p:cTn id="14" presetID="6" presetClass="emph" presetSubtype="0" fill="hold" grpId="0" nodeType="withEffect">
                                  <p:stCondLst>
                                    <p:cond delay="0"/>
                                  </p:stCondLst>
                                  <p:childTnLst>
                                    <p:animScale>
                                      <p:cBhvr>
                                        <p:cTn id="15" dur="10" fill="hold"/>
                                        <p:tgtEl>
                                          <p:spTgt spid="17"/>
                                        </p:tgtEl>
                                      </p:cBhvr>
                                      <p:by x="150000" y="150000"/>
                                    </p:animScale>
                                  </p:childTnLst>
                                </p:cTn>
                              </p:par>
                              <p:par>
                                <p:cTn id="16" presetID="1" presetClass="emph" presetSubtype="2" fill="hold" nodeType="withEffect">
                                  <p:stCondLst>
                                    <p:cond delay="0"/>
                                  </p:stCondLst>
                                  <p:childTnLst>
                                    <p:animClr clrSpc="rgb" dir="cw">
                                      <p:cBhvr>
                                        <p:cTn id="17" dur="10" fill="hold"/>
                                        <p:tgtEl>
                                          <p:spTgt spid="18"/>
                                        </p:tgtEl>
                                        <p:attrNameLst>
                                          <p:attrName>fillcolor</p:attrName>
                                        </p:attrNameLst>
                                      </p:cBhvr>
                                      <p:to>
                                        <a:srgbClr val="FAFF00"/>
                                      </p:to>
                                    </p:animClr>
                                    <p:set>
                                      <p:cBhvr>
                                        <p:cTn id="18" dur="10" fill="hold"/>
                                        <p:tgtEl>
                                          <p:spTgt spid="18"/>
                                        </p:tgtEl>
                                        <p:attrNameLst>
                                          <p:attrName>fill.type</p:attrName>
                                        </p:attrNameLst>
                                      </p:cBhvr>
                                      <p:to>
                                        <p:strVal val="solid"/>
                                      </p:to>
                                    </p:set>
                                    <p:set>
                                      <p:cBhvr>
                                        <p:cTn id="19" dur="10" fill="hold"/>
                                        <p:tgtEl>
                                          <p:spTgt spid="18"/>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10" fill="hold"/>
                                        <p:tgtEl>
                                          <p:spTgt spid="17"/>
                                        </p:tgtEl>
                                        <p:attrNameLst>
                                          <p:attrName>fillcolor</p:attrName>
                                        </p:attrNameLst>
                                      </p:cBhvr>
                                      <p:to>
                                        <a:srgbClr val="FAFF00"/>
                                      </p:to>
                                    </p:animClr>
                                    <p:set>
                                      <p:cBhvr>
                                        <p:cTn id="22" dur="10" fill="hold"/>
                                        <p:tgtEl>
                                          <p:spTgt spid="17"/>
                                        </p:tgtEl>
                                        <p:attrNameLst>
                                          <p:attrName>fill.type</p:attrName>
                                        </p:attrNameLst>
                                      </p:cBhvr>
                                      <p:to>
                                        <p:strVal val="solid"/>
                                      </p:to>
                                    </p:set>
                                    <p:set>
                                      <p:cBhvr>
                                        <p:cTn id="23" dur="10" fill="hold"/>
                                        <p:tgtEl>
                                          <p:spTgt spid="17"/>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0"/>
                                  </p:stCondLst>
                                  <p:childTnLst>
                                    <p:animClr clrSpc="rgb" dir="cw">
                                      <p:cBhvr>
                                        <p:cTn id="27" dur="10" fill="hold"/>
                                        <p:tgtEl>
                                          <p:spTgt spid="18"/>
                                        </p:tgtEl>
                                        <p:attrNameLst>
                                          <p:attrName>fillcolor</p:attrName>
                                        </p:attrNameLst>
                                      </p:cBhvr>
                                      <p:to>
                                        <a:schemeClr val="tx1"/>
                                      </p:to>
                                    </p:animClr>
                                    <p:set>
                                      <p:cBhvr>
                                        <p:cTn id="28" dur="10" fill="hold"/>
                                        <p:tgtEl>
                                          <p:spTgt spid="18"/>
                                        </p:tgtEl>
                                        <p:attrNameLst>
                                          <p:attrName>fill.type</p:attrName>
                                        </p:attrNameLst>
                                      </p:cBhvr>
                                      <p:to>
                                        <p:strVal val="solid"/>
                                      </p:to>
                                    </p:set>
                                    <p:set>
                                      <p:cBhvr>
                                        <p:cTn id="29" dur="10" fill="hold"/>
                                        <p:tgtEl>
                                          <p:spTgt spid="1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10" fill="hold"/>
                                        <p:tgtEl>
                                          <p:spTgt spid="17"/>
                                        </p:tgtEl>
                                        <p:attrNameLst>
                                          <p:attrName>fillcolor</p:attrName>
                                        </p:attrNameLst>
                                      </p:cBhvr>
                                      <p:to>
                                        <a:schemeClr val="tx1"/>
                                      </p:to>
                                    </p:animClr>
                                    <p:set>
                                      <p:cBhvr>
                                        <p:cTn id="32" dur="10" fill="hold"/>
                                        <p:tgtEl>
                                          <p:spTgt spid="17"/>
                                        </p:tgtEl>
                                        <p:attrNameLst>
                                          <p:attrName>fill.type</p:attrName>
                                        </p:attrNameLst>
                                      </p:cBhvr>
                                      <p:to>
                                        <p:strVal val="solid"/>
                                      </p:to>
                                    </p:set>
                                    <p:set>
                                      <p:cBhvr>
                                        <p:cTn id="33" dur="10" fill="hold"/>
                                        <p:tgtEl>
                                          <p:spTgt spid="17"/>
                                        </p:tgtEl>
                                        <p:attrNameLst>
                                          <p:attrName>fill.on</p:attrName>
                                        </p:attrNameLst>
                                      </p:cBhvr>
                                      <p:to>
                                        <p:strVal val="true"/>
                                      </p:to>
                                    </p:set>
                                  </p:childTnLst>
                                </p:cTn>
                              </p:par>
                              <p:par>
                                <p:cTn id="34" presetID="6" presetClass="emph" presetSubtype="0" fill="hold" grpId="1" nodeType="withEffect">
                                  <p:stCondLst>
                                    <p:cond delay="0"/>
                                  </p:stCondLst>
                                  <p:childTnLst>
                                    <p:animScale>
                                      <p:cBhvr>
                                        <p:cTn id="35" dur="10" fill="hold"/>
                                        <p:tgtEl>
                                          <p:spTgt spid="18"/>
                                        </p:tgtEl>
                                      </p:cBhvr>
                                      <p:by x="75000" y="75000"/>
                                    </p:animScale>
                                  </p:childTnLst>
                                </p:cTn>
                              </p:par>
                              <p:par>
                                <p:cTn id="36" presetID="6" presetClass="emph" presetSubtype="0" fill="hold" grpId="1" nodeType="withEffect">
                                  <p:stCondLst>
                                    <p:cond delay="0"/>
                                  </p:stCondLst>
                                  <p:childTnLst>
                                    <p:animScale>
                                      <p:cBhvr>
                                        <p:cTn id="37" dur="10" fill="hold"/>
                                        <p:tgtEl>
                                          <p:spTgt spid="17"/>
                                        </p:tgtEl>
                                      </p:cBhvr>
                                      <p:by x="75000" y="75000"/>
                                    </p:animScale>
                                  </p:childTnLst>
                                </p:cTn>
                              </p:par>
                              <p:par>
                                <p:cTn id="38" presetID="1" presetClass="emph" presetSubtype="2" fill="hold" nodeType="withEffect">
                                  <p:stCondLst>
                                    <p:cond delay="0"/>
                                  </p:stCondLst>
                                  <p:childTnLst>
                                    <p:animClr clrSpc="rgb" dir="cw">
                                      <p:cBhvr>
                                        <p:cTn id="39" dur="500" fill="hold"/>
                                        <p:tgtEl>
                                          <p:spTgt spid="36"/>
                                        </p:tgtEl>
                                        <p:attrNameLst>
                                          <p:attrName>fillcolor</p:attrName>
                                        </p:attrNameLst>
                                      </p:cBhvr>
                                      <p:to>
                                        <a:schemeClr val="bg1"/>
                                      </p:to>
                                    </p:animClr>
                                    <p:set>
                                      <p:cBhvr>
                                        <p:cTn id="40" dur="500" fill="hold"/>
                                        <p:tgtEl>
                                          <p:spTgt spid="36"/>
                                        </p:tgtEl>
                                        <p:attrNameLst>
                                          <p:attrName>fill.type</p:attrName>
                                        </p:attrNameLst>
                                      </p:cBhvr>
                                      <p:to>
                                        <p:strVal val="solid"/>
                                      </p:to>
                                    </p:set>
                                    <p:set>
                                      <p:cBhvr>
                                        <p:cTn id="41" dur="500" fill="hold"/>
                                        <p:tgtEl>
                                          <p:spTgt spid="36"/>
                                        </p:tgtEl>
                                        <p:attrNameLst>
                                          <p:attrName>fill.on</p:attrName>
                                        </p:attrNameLst>
                                      </p:cBhvr>
                                      <p:to>
                                        <p:strVal val="true"/>
                                      </p:to>
                                    </p:set>
                                  </p:childTnLst>
                                </p:cTn>
                              </p:par>
                              <p:par>
                                <p:cTn id="42" presetID="1" presetClass="exit" presetSubtype="0" fill="hold" nodeType="withEffect">
                                  <p:stCondLst>
                                    <p:cond delay="0"/>
                                  </p:stCondLst>
                                  <p:childTnLst>
                                    <p:set>
                                      <p:cBhvr>
                                        <p:cTn id="43" dur="1" fill="hold">
                                          <p:stCondLst>
                                            <p:cond delay="0"/>
                                          </p:stCondLst>
                                        </p:cTn>
                                        <p:tgtEl>
                                          <p:spTgt spid="5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mph" presetSubtype="2" fill="hold" nodeType="clickEffect">
                                  <p:stCondLst>
                                    <p:cond delay="0"/>
                                  </p:stCondLst>
                                  <p:childTnLst>
                                    <p:animClr clrSpc="rgb" dir="cw">
                                      <p:cBhvr>
                                        <p:cTn id="47" dur="10" fill="hold"/>
                                        <p:tgtEl>
                                          <p:spTgt spid="35"/>
                                        </p:tgtEl>
                                        <p:attrNameLst>
                                          <p:attrName>fillcolor</p:attrName>
                                        </p:attrNameLst>
                                      </p:cBhvr>
                                      <p:to>
                                        <a:srgbClr val="FFFB64"/>
                                      </p:to>
                                    </p:animClr>
                                    <p:set>
                                      <p:cBhvr>
                                        <p:cTn id="48" dur="10" fill="hold"/>
                                        <p:tgtEl>
                                          <p:spTgt spid="35"/>
                                        </p:tgtEl>
                                        <p:attrNameLst>
                                          <p:attrName>fill.type</p:attrName>
                                        </p:attrNameLst>
                                      </p:cBhvr>
                                      <p:to>
                                        <p:strVal val="solid"/>
                                      </p:to>
                                    </p:set>
                                    <p:set>
                                      <p:cBhvr>
                                        <p:cTn id="49" dur="10" fill="hold"/>
                                        <p:tgtEl>
                                          <p:spTgt spid="35"/>
                                        </p:tgtEl>
                                        <p:attrNameLst>
                                          <p:attrName>fill.on</p:attrName>
                                        </p:attrNameLst>
                                      </p:cBhvr>
                                      <p:to>
                                        <p:strVal val="true"/>
                                      </p:to>
                                    </p:set>
                                  </p:childTnLst>
                                </p:cTn>
                              </p:par>
                              <p:par>
                                <p:cTn id="50" presetID="6" presetClass="emph" presetSubtype="0" fill="hold" grpId="0" nodeType="withEffect">
                                  <p:stCondLst>
                                    <p:cond delay="0"/>
                                  </p:stCondLst>
                                  <p:childTnLst>
                                    <p:animScale>
                                      <p:cBhvr>
                                        <p:cTn id="51" dur="10" fill="hold"/>
                                        <p:tgtEl>
                                          <p:spTgt spid="20"/>
                                        </p:tgtEl>
                                      </p:cBhvr>
                                      <p:by x="150000" y="150000"/>
                                    </p:animScale>
                                  </p:childTnLst>
                                </p:cTn>
                              </p:par>
                              <p:par>
                                <p:cTn id="52" presetID="6" presetClass="emph" presetSubtype="0" fill="hold" grpId="0" nodeType="withEffect">
                                  <p:stCondLst>
                                    <p:cond delay="0"/>
                                  </p:stCondLst>
                                  <p:childTnLst>
                                    <p:animScale>
                                      <p:cBhvr>
                                        <p:cTn id="53" dur="10" fill="hold"/>
                                        <p:tgtEl>
                                          <p:spTgt spid="19"/>
                                        </p:tgtEl>
                                      </p:cBhvr>
                                      <p:by x="150000" y="150000"/>
                                    </p:animScale>
                                  </p:childTnLst>
                                </p:cTn>
                              </p:par>
                              <p:par>
                                <p:cTn id="54" presetID="1" presetClass="emph" presetSubtype="2" fill="hold" nodeType="withEffect">
                                  <p:stCondLst>
                                    <p:cond delay="0"/>
                                  </p:stCondLst>
                                  <p:childTnLst>
                                    <p:animClr clrSpc="rgb" dir="cw">
                                      <p:cBhvr>
                                        <p:cTn id="55" dur="10" fill="hold"/>
                                        <p:tgtEl>
                                          <p:spTgt spid="20"/>
                                        </p:tgtEl>
                                        <p:attrNameLst>
                                          <p:attrName>fillcolor</p:attrName>
                                        </p:attrNameLst>
                                      </p:cBhvr>
                                      <p:to>
                                        <a:srgbClr val="FAFF00"/>
                                      </p:to>
                                    </p:animClr>
                                    <p:set>
                                      <p:cBhvr>
                                        <p:cTn id="56" dur="10" fill="hold"/>
                                        <p:tgtEl>
                                          <p:spTgt spid="20"/>
                                        </p:tgtEl>
                                        <p:attrNameLst>
                                          <p:attrName>fill.type</p:attrName>
                                        </p:attrNameLst>
                                      </p:cBhvr>
                                      <p:to>
                                        <p:strVal val="solid"/>
                                      </p:to>
                                    </p:set>
                                    <p:set>
                                      <p:cBhvr>
                                        <p:cTn id="57" dur="10" fill="hold"/>
                                        <p:tgtEl>
                                          <p:spTgt spid="20"/>
                                        </p:tgtEl>
                                        <p:attrNameLst>
                                          <p:attrName>fill.on</p:attrName>
                                        </p:attrNameLst>
                                      </p:cBhvr>
                                      <p:to>
                                        <p:strVal val="true"/>
                                      </p:to>
                                    </p:set>
                                  </p:childTnLst>
                                </p:cTn>
                              </p:par>
                              <p:par>
                                <p:cTn id="58" presetID="1" presetClass="emph" presetSubtype="2" fill="hold" nodeType="withEffect">
                                  <p:stCondLst>
                                    <p:cond delay="0"/>
                                  </p:stCondLst>
                                  <p:childTnLst>
                                    <p:animClr clrSpc="rgb" dir="cw">
                                      <p:cBhvr>
                                        <p:cTn id="59" dur="10" fill="hold"/>
                                        <p:tgtEl>
                                          <p:spTgt spid="19"/>
                                        </p:tgtEl>
                                        <p:attrNameLst>
                                          <p:attrName>fillcolor</p:attrName>
                                        </p:attrNameLst>
                                      </p:cBhvr>
                                      <p:to>
                                        <a:srgbClr val="FAFF00"/>
                                      </p:to>
                                    </p:animClr>
                                    <p:set>
                                      <p:cBhvr>
                                        <p:cTn id="60" dur="10" fill="hold"/>
                                        <p:tgtEl>
                                          <p:spTgt spid="19"/>
                                        </p:tgtEl>
                                        <p:attrNameLst>
                                          <p:attrName>fill.type</p:attrName>
                                        </p:attrNameLst>
                                      </p:cBhvr>
                                      <p:to>
                                        <p:strVal val="solid"/>
                                      </p:to>
                                    </p:set>
                                    <p:set>
                                      <p:cBhvr>
                                        <p:cTn id="61" dur="10" fill="hold"/>
                                        <p:tgtEl>
                                          <p:spTgt spid="19"/>
                                        </p:tgtEl>
                                        <p:attrNameLst>
                                          <p:attrName>fill.on</p:attrName>
                                        </p:attrNameLst>
                                      </p:cBhvr>
                                      <p:to>
                                        <p:strVal val="true"/>
                                      </p:to>
                                    </p:set>
                                  </p:childTnLst>
                                </p:cTn>
                              </p:par>
                              <p:par>
                                <p:cTn id="62" presetID="1" presetClass="entr" presetSubtype="0"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mph" presetSubtype="2" fill="hold" nodeType="clickEffect">
                                  <p:stCondLst>
                                    <p:cond delay="0"/>
                                  </p:stCondLst>
                                  <p:childTnLst>
                                    <p:animClr clrSpc="rgb" dir="cw">
                                      <p:cBhvr>
                                        <p:cTn id="67" dur="10" fill="hold"/>
                                        <p:tgtEl>
                                          <p:spTgt spid="20"/>
                                        </p:tgtEl>
                                        <p:attrNameLst>
                                          <p:attrName>fillcolor</p:attrName>
                                        </p:attrNameLst>
                                      </p:cBhvr>
                                      <p:to>
                                        <a:schemeClr val="tx1"/>
                                      </p:to>
                                    </p:animClr>
                                    <p:set>
                                      <p:cBhvr>
                                        <p:cTn id="68" dur="10" fill="hold"/>
                                        <p:tgtEl>
                                          <p:spTgt spid="20"/>
                                        </p:tgtEl>
                                        <p:attrNameLst>
                                          <p:attrName>fill.type</p:attrName>
                                        </p:attrNameLst>
                                      </p:cBhvr>
                                      <p:to>
                                        <p:strVal val="solid"/>
                                      </p:to>
                                    </p:set>
                                    <p:set>
                                      <p:cBhvr>
                                        <p:cTn id="69" dur="10" fill="hold"/>
                                        <p:tgtEl>
                                          <p:spTgt spid="20"/>
                                        </p:tgtEl>
                                        <p:attrNameLst>
                                          <p:attrName>fill.on</p:attrName>
                                        </p:attrNameLst>
                                      </p:cBhvr>
                                      <p:to>
                                        <p:strVal val="true"/>
                                      </p:to>
                                    </p:set>
                                  </p:childTnLst>
                                </p:cTn>
                              </p:par>
                              <p:par>
                                <p:cTn id="70" presetID="1" presetClass="emph" presetSubtype="2" fill="hold" nodeType="withEffect">
                                  <p:stCondLst>
                                    <p:cond delay="0"/>
                                  </p:stCondLst>
                                  <p:childTnLst>
                                    <p:animClr clrSpc="rgb" dir="cw">
                                      <p:cBhvr>
                                        <p:cTn id="71" dur="10" fill="hold"/>
                                        <p:tgtEl>
                                          <p:spTgt spid="19"/>
                                        </p:tgtEl>
                                        <p:attrNameLst>
                                          <p:attrName>fillcolor</p:attrName>
                                        </p:attrNameLst>
                                      </p:cBhvr>
                                      <p:to>
                                        <a:schemeClr val="tx1"/>
                                      </p:to>
                                    </p:animClr>
                                    <p:set>
                                      <p:cBhvr>
                                        <p:cTn id="72" dur="10" fill="hold"/>
                                        <p:tgtEl>
                                          <p:spTgt spid="19"/>
                                        </p:tgtEl>
                                        <p:attrNameLst>
                                          <p:attrName>fill.type</p:attrName>
                                        </p:attrNameLst>
                                      </p:cBhvr>
                                      <p:to>
                                        <p:strVal val="solid"/>
                                      </p:to>
                                    </p:set>
                                    <p:set>
                                      <p:cBhvr>
                                        <p:cTn id="73" dur="10" fill="hold"/>
                                        <p:tgtEl>
                                          <p:spTgt spid="19"/>
                                        </p:tgtEl>
                                        <p:attrNameLst>
                                          <p:attrName>fill.on</p:attrName>
                                        </p:attrNameLst>
                                      </p:cBhvr>
                                      <p:to>
                                        <p:strVal val="true"/>
                                      </p:to>
                                    </p:set>
                                  </p:childTnLst>
                                </p:cTn>
                              </p:par>
                              <p:par>
                                <p:cTn id="74" presetID="6" presetClass="emph" presetSubtype="0" fill="hold" grpId="1" nodeType="withEffect">
                                  <p:stCondLst>
                                    <p:cond delay="0"/>
                                  </p:stCondLst>
                                  <p:childTnLst>
                                    <p:animScale>
                                      <p:cBhvr>
                                        <p:cTn id="75" dur="10" fill="hold"/>
                                        <p:tgtEl>
                                          <p:spTgt spid="19"/>
                                        </p:tgtEl>
                                      </p:cBhvr>
                                      <p:by x="75000" y="75000"/>
                                    </p:animScale>
                                  </p:childTnLst>
                                </p:cTn>
                              </p:par>
                              <p:par>
                                <p:cTn id="76" presetID="6" presetClass="emph" presetSubtype="0" fill="hold" grpId="1" nodeType="withEffect">
                                  <p:stCondLst>
                                    <p:cond delay="0"/>
                                  </p:stCondLst>
                                  <p:childTnLst>
                                    <p:animScale>
                                      <p:cBhvr>
                                        <p:cTn id="77" dur="10" fill="hold"/>
                                        <p:tgtEl>
                                          <p:spTgt spid="20"/>
                                        </p:tgtEl>
                                      </p:cBhvr>
                                      <p:by x="75000" y="75000"/>
                                    </p:animScale>
                                  </p:childTnLst>
                                </p:cTn>
                              </p:par>
                              <p:par>
                                <p:cTn id="78" presetID="1" presetClass="exit" presetSubtype="0" fill="hold" nodeType="withEffect">
                                  <p:stCondLst>
                                    <p:cond delay="0"/>
                                  </p:stCondLst>
                                  <p:childTnLst>
                                    <p:set>
                                      <p:cBhvr>
                                        <p:cTn id="79" dur="1" fill="hold">
                                          <p:stCondLst>
                                            <p:cond delay="0"/>
                                          </p:stCondLst>
                                        </p:cTn>
                                        <p:tgtEl>
                                          <p:spTgt spid="58"/>
                                        </p:tgtEl>
                                        <p:attrNameLst>
                                          <p:attrName>style.visibility</p:attrName>
                                        </p:attrNameLst>
                                      </p:cBhvr>
                                      <p:to>
                                        <p:strVal val="hidden"/>
                                      </p:to>
                                    </p:set>
                                  </p:childTnLst>
                                </p:cTn>
                              </p:par>
                              <p:par>
                                <p:cTn id="80" presetID="1" presetClass="emph" presetSubtype="2" fill="hold" nodeType="withEffect">
                                  <p:stCondLst>
                                    <p:cond delay="0"/>
                                  </p:stCondLst>
                                  <p:childTnLst>
                                    <p:animClr clrSpc="rgb" dir="cw">
                                      <p:cBhvr>
                                        <p:cTn id="81" dur="500" fill="hold"/>
                                        <p:tgtEl>
                                          <p:spTgt spid="35"/>
                                        </p:tgtEl>
                                        <p:attrNameLst>
                                          <p:attrName>fillcolor</p:attrName>
                                        </p:attrNameLst>
                                      </p:cBhvr>
                                      <p:to>
                                        <a:schemeClr val="bg1"/>
                                      </p:to>
                                    </p:animClr>
                                    <p:set>
                                      <p:cBhvr>
                                        <p:cTn id="82" dur="500" fill="hold"/>
                                        <p:tgtEl>
                                          <p:spTgt spid="35"/>
                                        </p:tgtEl>
                                        <p:attrNameLst>
                                          <p:attrName>fill.type</p:attrName>
                                        </p:attrNameLst>
                                      </p:cBhvr>
                                      <p:to>
                                        <p:strVal val="solid"/>
                                      </p:to>
                                    </p:set>
                                    <p:set>
                                      <p:cBhvr>
                                        <p:cTn id="83" dur="500" fill="hold"/>
                                        <p:tgtEl>
                                          <p:spTgt spid="35"/>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1" presetClass="emph" presetSubtype="2" fill="hold" nodeType="clickEffect">
                                  <p:stCondLst>
                                    <p:cond delay="0"/>
                                  </p:stCondLst>
                                  <p:childTnLst>
                                    <p:animClr clrSpc="rgb" dir="cw">
                                      <p:cBhvr>
                                        <p:cTn id="87" dur="10" fill="hold"/>
                                        <p:tgtEl>
                                          <p:spTgt spid="32"/>
                                        </p:tgtEl>
                                        <p:attrNameLst>
                                          <p:attrName>fillcolor</p:attrName>
                                        </p:attrNameLst>
                                      </p:cBhvr>
                                      <p:to>
                                        <a:srgbClr val="FFFB64"/>
                                      </p:to>
                                    </p:animClr>
                                    <p:set>
                                      <p:cBhvr>
                                        <p:cTn id="88" dur="10" fill="hold"/>
                                        <p:tgtEl>
                                          <p:spTgt spid="32"/>
                                        </p:tgtEl>
                                        <p:attrNameLst>
                                          <p:attrName>fill.type</p:attrName>
                                        </p:attrNameLst>
                                      </p:cBhvr>
                                      <p:to>
                                        <p:strVal val="solid"/>
                                      </p:to>
                                    </p:set>
                                    <p:set>
                                      <p:cBhvr>
                                        <p:cTn id="89" dur="10" fill="hold"/>
                                        <p:tgtEl>
                                          <p:spTgt spid="32"/>
                                        </p:tgtEl>
                                        <p:attrNameLst>
                                          <p:attrName>fill.on</p:attrName>
                                        </p:attrNameLst>
                                      </p:cBhvr>
                                      <p:to>
                                        <p:strVal val="true"/>
                                      </p:to>
                                    </p:set>
                                  </p:childTnLst>
                                </p:cTn>
                              </p:par>
                              <p:par>
                                <p:cTn id="90" presetID="1" presetClass="emph" presetSubtype="2" fill="hold" grpId="2" nodeType="withEffect">
                                  <p:stCondLst>
                                    <p:cond delay="0"/>
                                  </p:stCondLst>
                                  <p:childTnLst>
                                    <p:animClr clrSpc="rgb" dir="cw">
                                      <p:cBhvr>
                                        <p:cTn id="91" dur="10" fill="hold"/>
                                        <p:tgtEl>
                                          <p:spTgt spid="20"/>
                                        </p:tgtEl>
                                        <p:attrNameLst>
                                          <p:attrName>fillcolor</p:attrName>
                                        </p:attrNameLst>
                                      </p:cBhvr>
                                      <p:to>
                                        <a:srgbClr val="FF0000"/>
                                      </p:to>
                                    </p:animClr>
                                    <p:set>
                                      <p:cBhvr>
                                        <p:cTn id="92" dur="10" fill="hold"/>
                                        <p:tgtEl>
                                          <p:spTgt spid="20"/>
                                        </p:tgtEl>
                                        <p:attrNameLst>
                                          <p:attrName>fill.type</p:attrName>
                                        </p:attrNameLst>
                                      </p:cBhvr>
                                      <p:to>
                                        <p:strVal val="solid"/>
                                      </p:to>
                                    </p:set>
                                    <p:set>
                                      <p:cBhvr>
                                        <p:cTn id="93" dur="10" fill="hold"/>
                                        <p:tgtEl>
                                          <p:spTgt spid="20"/>
                                        </p:tgtEl>
                                        <p:attrNameLst>
                                          <p:attrName>fill.on</p:attrName>
                                        </p:attrNameLst>
                                      </p:cBhvr>
                                      <p:to>
                                        <p:strVal val="true"/>
                                      </p:to>
                                    </p:set>
                                  </p:childTnLst>
                                </p:cTn>
                              </p:par>
                              <p:par>
                                <p:cTn id="94" presetID="6" presetClass="emph" presetSubtype="0" fill="hold" grpId="3" nodeType="withEffect">
                                  <p:stCondLst>
                                    <p:cond delay="0"/>
                                  </p:stCondLst>
                                  <p:childTnLst>
                                    <p:animScale>
                                      <p:cBhvr>
                                        <p:cTn id="95" dur="10" fill="hold"/>
                                        <p:tgtEl>
                                          <p:spTgt spid="2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0" grpId="2" animBg="1"/>
      <p:bldP spid="20"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83;g254a6bbbaed_0_0">
            <a:extLst>
              <a:ext uri="{FF2B5EF4-FFF2-40B4-BE49-F238E27FC236}">
                <a16:creationId xmlns:a16="http://schemas.microsoft.com/office/drawing/2014/main" id="{20D0D2CD-C4C8-96C0-FF26-BECE890A3488}"/>
              </a:ext>
            </a:extLst>
          </p:cNvPr>
          <p:cNvSpPr/>
          <p:nvPr/>
        </p:nvSpPr>
        <p:spPr>
          <a:xfrm>
            <a:off x="91525" y="1182703"/>
            <a:ext cx="4798800" cy="34131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dirty="0"/>
          </a:p>
        </p:txBody>
      </p:sp>
      <p:grpSp>
        <p:nvGrpSpPr>
          <p:cNvPr id="11" name="グループ化 10">
            <a:extLst>
              <a:ext uri="{FF2B5EF4-FFF2-40B4-BE49-F238E27FC236}">
                <a16:creationId xmlns:a16="http://schemas.microsoft.com/office/drawing/2014/main" id="{7494E3AD-056C-41DA-0BF6-804017913AC2}"/>
              </a:ext>
            </a:extLst>
          </p:cNvPr>
          <p:cNvGrpSpPr/>
          <p:nvPr/>
        </p:nvGrpSpPr>
        <p:grpSpPr>
          <a:xfrm rot="4253746">
            <a:off x="2037343" y="2394478"/>
            <a:ext cx="1257100" cy="1451385"/>
            <a:chOff x="4826710" y="5259802"/>
            <a:chExt cx="1045285" cy="1206834"/>
          </a:xfrm>
        </p:grpSpPr>
        <p:cxnSp>
          <p:nvCxnSpPr>
            <p:cNvPr id="12" name="直線コネクタ 11">
              <a:extLst>
                <a:ext uri="{FF2B5EF4-FFF2-40B4-BE49-F238E27FC236}">
                  <a16:creationId xmlns:a16="http://schemas.microsoft.com/office/drawing/2014/main" id="{2D1EDA3D-C57D-4A46-1696-EB4D0A01788B}"/>
                </a:ext>
              </a:extLst>
            </p:cNvPr>
            <p:cNvCxnSpPr>
              <a:cxnSpLocks/>
            </p:cNvCxnSpPr>
            <p:nvPr/>
          </p:nvCxnSpPr>
          <p:spPr>
            <a:xfrm>
              <a:off x="5280451" y="5259802"/>
              <a:ext cx="494507" cy="986728"/>
            </a:xfrm>
            <a:prstGeom prst="line">
              <a:avLst/>
            </a:prstGeom>
            <a:ln w="38100"/>
          </p:spPr>
          <p:style>
            <a:lnRef idx="1">
              <a:schemeClr val="dk1"/>
            </a:lnRef>
            <a:fillRef idx="0">
              <a:schemeClr val="dk1"/>
            </a:fillRef>
            <a:effectRef idx="0">
              <a:schemeClr val="dk1"/>
            </a:effectRef>
            <a:fontRef idx="minor">
              <a:schemeClr val="tx1"/>
            </a:fontRef>
          </p:style>
        </p:cxnSp>
        <p:sp>
          <p:nvSpPr>
            <p:cNvPr id="13" name="円弧 12">
              <a:extLst>
                <a:ext uri="{FF2B5EF4-FFF2-40B4-BE49-F238E27FC236}">
                  <a16:creationId xmlns:a16="http://schemas.microsoft.com/office/drawing/2014/main" id="{27138D6B-62DC-B72E-BFB9-E2E7D01B4A27}"/>
                </a:ext>
              </a:extLst>
            </p:cNvPr>
            <p:cNvSpPr/>
            <p:nvPr/>
          </p:nvSpPr>
          <p:spPr>
            <a:xfrm>
              <a:off x="4826710" y="5278303"/>
              <a:ext cx="914400" cy="914400"/>
            </a:xfrm>
            <a:prstGeom prst="arc">
              <a:avLst>
                <a:gd name="adj1" fmla="val 16200000"/>
                <a:gd name="adj2" fmla="val 19145138"/>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5" name="円弧 74">
              <a:extLst>
                <a:ext uri="{FF2B5EF4-FFF2-40B4-BE49-F238E27FC236}">
                  <a16:creationId xmlns:a16="http://schemas.microsoft.com/office/drawing/2014/main" id="{002B1BD9-208D-F398-E633-C2EC107F8705}"/>
                </a:ext>
              </a:extLst>
            </p:cNvPr>
            <p:cNvSpPr/>
            <p:nvPr/>
          </p:nvSpPr>
          <p:spPr>
            <a:xfrm rot="4412121">
              <a:off x="4957595" y="5552236"/>
              <a:ext cx="914400" cy="914400"/>
            </a:xfrm>
            <a:prstGeom prst="arc">
              <a:avLst>
                <a:gd name="adj1" fmla="val 16200000"/>
                <a:gd name="adj2" fmla="val 19145138"/>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24281E9E-DE52-9A75-7DEF-AA3C85326319}"/>
              </a:ext>
            </a:extLst>
          </p:cNvPr>
          <p:cNvSpPr>
            <a:spLocks noGrp="1"/>
          </p:cNvSpPr>
          <p:nvPr>
            <p:ph type="title"/>
          </p:nvPr>
        </p:nvSpPr>
        <p:spPr/>
        <p:txBody>
          <a:bodyPr>
            <a:normAutofit fontScale="90000"/>
          </a:bodyPr>
          <a:lstStyle/>
          <a:p>
            <a:r>
              <a:rPr lang="ja-JP" altLang="ja-JP"/>
              <a:t>kd-tree：</a:t>
            </a:r>
            <a:r>
              <a:rPr lang="ja-JP" altLang="en-US"/>
              <a:t>バックトラック処理</a:t>
            </a:r>
            <a:endParaRPr kumimoji="1" lang="ja-JP" altLang="en-US"/>
          </a:p>
        </p:txBody>
      </p:sp>
      <p:sp>
        <p:nvSpPr>
          <p:cNvPr id="4" name="スライド番号プレースホルダー 3">
            <a:extLst>
              <a:ext uri="{FF2B5EF4-FFF2-40B4-BE49-F238E27FC236}">
                <a16:creationId xmlns:a16="http://schemas.microsoft.com/office/drawing/2014/main" id="{191EB831-FAF1-305B-1D06-48643E59B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13</a:t>
            </a:fld>
            <a:endParaRPr lang="ja-JP" altLang="en-US"/>
          </a:p>
        </p:txBody>
      </p:sp>
      <p:grpSp>
        <p:nvGrpSpPr>
          <p:cNvPr id="6" name="グループ化 5">
            <a:extLst>
              <a:ext uri="{FF2B5EF4-FFF2-40B4-BE49-F238E27FC236}">
                <a16:creationId xmlns:a16="http://schemas.microsoft.com/office/drawing/2014/main" id="{2C0FD664-4416-D582-841E-2861790C4C72}"/>
              </a:ext>
            </a:extLst>
          </p:cNvPr>
          <p:cNvGrpSpPr/>
          <p:nvPr/>
        </p:nvGrpSpPr>
        <p:grpSpPr>
          <a:xfrm rot="1609596">
            <a:off x="2691733" y="1760961"/>
            <a:ext cx="930186" cy="1073947"/>
            <a:chOff x="4826710" y="5259802"/>
            <a:chExt cx="1045285" cy="1206834"/>
          </a:xfrm>
        </p:grpSpPr>
        <p:cxnSp>
          <p:nvCxnSpPr>
            <p:cNvPr id="7" name="直線コネクタ 6">
              <a:extLst>
                <a:ext uri="{FF2B5EF4-FFF2-40B4-BE49-F238E27FC236}">
                  <a16:creationId xmlns:a16="http://schemas.microsoft.com/office/drawing/2014/main" id="{FD4FFDE2-B512-E798-0E43-E690F73952EE}"/>
                </a:ext>
              </a:extLst>
            </p:cNvPr>
            <p:cNvCxnSpPr>
              <a:cxnSpLocks/>
            </p:cNvCxnSpPr>
            <p:nvPr/>
          </p:nvCxnSpPr>
          <p:spPr>
            <a:xfrm>
              <a:off x="5280451" y="5259802"/>
              <a:ext cx="494507" cy="986728"/>
            </a:xfrm>
            <a:prstGeom prst="line">
              <a:avLst/>
            </a:prstGeom>
            <a:ln w="25400"/>
          </p:spPr>
          <p:style>
            <a:lnRef idx="1">
              <a:schemeClr val="dk1"/>
            </a:lnRef>
            <a:fillRef idx="0">
              <a:schemeClr val="dk1"/>
            </a:fillRef>
            <a:effectRef idx="0">
              <a:schemeClr val="dk1"/>
            </a:effectRef>
            <a:fontRef idx="minor">
              <a:schemeClr val="tx1"/>
            </a:fontRef>
          </p:style>
        </p:cxnSp>
        <p:sp>
          <p:nvSpPr>
            <p:cNvPr id="8" name="円弧 7">
              <a:extLst>
                <a:ext uri="{FF2B5EF4-FFF2-40B4-BE49-F238E27FC236}">
                  <a16:creationId xmlns:a16="http://schemas.microsoft.com/office/drawing/2014/main" id="{85F6B983-FC83-F61C-73D3-17EB9851700F}"/>
                </a:ext>
              </a:extLst>
            </p:cNvPr>
            <p:cNvSpPr/>
            <p:nvPr/>
          </p:nvSpPr>
          <p:spPr>
            <a:xfrm>
              <a:off x="4826710" y="5278303"/>
              <a:ext cx="914400" cy="914400"/>
            </a:xfrm>
            <a:prstGeom prst="arc">
              <a:avLst>
                <a:gd name="adj1" fmla="val 16200000"/>
                <a:gd name="adj2" fmla="val 19145138"/>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 name="円弧 8">
              <a:extLst>
                <a:ext uri="{FF2B5EF4-FFF2-40B4-BE49-F238E27FC236}">
                  <a16:creationId xmlns:a16="http://schemas.microsoft.com/office/drawing/2014/main" id="{E348B60A-9D9C-D18A-5B74-51D4B7D5AF2D}"/>
                </a:ext>
              </a:extLst>
            </p:cNvPr>
            <p:cNvSpPr/>
            <p:nvPr/>
          </p:nvSpPr>
          <p:spPr>
            <a:xfrm rot="4412121">
              <a:off x="4957595" y="5552236"/>
              <a:ext cx="914400" cy="914400"/>
            </a:xfrm>
            <a:prstGeom prst="arc">
              <a:avLst>
                <a:gd name="adj1" fmla="val 16200000"/>
                <a:gd name="adj2" fmla="val 19145138"/>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EB8DC089-5ADF-FA35-D968-2D4D6F3107A6}"/>
              </a:ext>
            </a:extLst>
          </p:cNvPr>
          <p:cNvGrpSpPr/>
          <p:nvPr/>
        </p:nvGrpSpPr>
        <p:grpSpPr>
          <a:xfrm rot="20700000">
            <a:off x="2701250" y="2258927"/>
            <a:ext cx="641787" cy="740976"/>
            <a:chOff x="4826710" y="5259802"/>
            <a:chExt cx="1045285" cy="1206834"/>
          </a:xfrm>
        </p:grpSpPr>
        <p:cxnSp>
          <p:nvCxnSpPr>
            <p:cNvPr id="15" name="直線コネクタ 14">
              <a:extLst>
                <a:ext uri="{FF2B5EF4-FFF2-40B4-BE49-F238E27FC236}">
                  <a16:creationId xmlns:a16="http://schemas.microsoft.com/office/drawing/2014/main" id="{A05B0AA5-0A0B-B05C-7017-02318DBCCF6C}"/>
                </a:ext>
              </a:extLst>
            </p:cNvPr>
            <p:cNvCxnSpPr>
              <a:cxnSpLocks/>
            </p:cNvCxnSpPr>
            <p:nvPr/>
          </p:nvCxnSpPr>
          <p:spPr>
            <a:xfrm>
              <a:off x="5280451" y="5259802"/>
              <a:ext cx="494507" cy="986728"/>
            </a:xfrm>
            <a:prstGeom prst="line">
              <a:avLst/>
            </a:prstGeom>
            <a:ln w="25400"/>
          </p:spPr>
          <p:style>
            <a:lnRef idx="1">
              <a:schemeClr val="dk1"/>
            </a:lnRef>
            <a:fillRef idx="0">
              <a:schemeClr val="dk1"/>
            </a:fillRef>
            <a:effectRef idx="0">
              <a:schemeClr val="dk1"/>
            </a:effectRef>
            <a:fontRef idx="minor">
              <a:schemeClr val="tx1"/>
            </a:fontRef>
          </p:style>
        </p:cxnSp>
        <p:sp>
          <p:nvSpPr>
            <p:cNvPr id="16" name="円弧 15">
              <a:extLst>
                <a:ext uri="{FF2B5EF4-FFF2-40B4-BE49-F238E27FC236}">
                  <a16:creationId xmlns:a16="http://schemas.microsoft.com/office/drawing/2014/main" id="{07B88190-3E18-3790-EEC0-AE63171B7EF9}"/>
                </a:ext>
              </a:extLst>
            </p:cNvPr>
            <p:cNvSpPr/>
            <p:nvPr/>
          </p:nvSpPr>
          <p:spPr>
            <a:xfrm>
              <a:off x="4826710" y="5278303"/>
              <a:ext cx="914400" cy="914400"/>
            </a:xfrm>
            <a:prstGeom prst="arc">
              <a:avLst>
                <a:gd name="adj1" fmla="val 16200000"/>
                <a:gd name="adj2" fmla="val 19145138"/>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7" name="円弧 16">
              <a:extLst>
                <a:ext uri="{FF2B5EF4-FFF2-40B4-BE49-F238E27FC236}">
                  <a16:creationId xmlns:a16="http://schemas.microsoft.com/office/drawing/2014/main" id="{4E8034E0-97FD-2C54-FCA0-7C33B317EFD6}"/>
                </a:ext>
              </a:extLst>
            </p:cNvPr>
            <p:cNvSpPr/>
            <p:nvPr/>
          </p:nvSpPr>
          <p:spPr>
            <a:xfrm rot="4412121">
              <a:off x="4957595" y="5552236"/>
              <a:ext cx="914400" cy="914400"/>
            </a:xfrm>
            <a:prstGeom prst="arc">
              <a:avLst>
                <a:gd name="adj1" fmla="val 16200000"/>
                <a:gd name="adj2" fmla="val 19145138"/>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19574EF-A520-1578-D20D-18021BEB3CE1}"/>
              </a:ext>
            </a:extLst>
          </p:cNvPr>
          <p:cNvGrpSpPr/>
          <p:nvPr/>
        </p:nvGrpSpPr>
        <p:grpSpPr>
          <a:xfrm>
            <a:off x="2898689" y="2803634"/>
            <a:ext cx="1045285" cy="1206834"/>
            <a:chOff x="4826710" y="5259802"/>
            <a:chExt cx="1045285" cy="1206834"/>
          </a:xfrm>
        </p:grpSpPr>
        <p:cxnSp>
          <p:nvCxnSpPr>
            <p:cNvPr id="19" name="直線コネクタ 18">
              <a:extLst>
                <a:ext uri="{FF2B5EF4-FFF2-40B4-BE49-F238E27FC236}">
                  <a16:creationId xmlns:a16="http://schemas.microsoft.com/office/drawing/2014/main" id="{5FD4CFE2-70D9-FDB0-C4C7-03D00B6153C7}"/>
                </a:ext>
              </a:extLst>
            </p:cNvPr>
            <p:cNvCxnSpPr>
              <a:cxnSpLocks/>
            </p:cNvCxnSpPr>
            <p:nvPr/>
          </p:nvCxnSpPr>
          <p:spPr>
            <a:xfrm>
              <a:off x="5280451" y="5259802"/>
              <a:ext cx="494507" cy="986728"/>
            </a:xfrm>
            <a:prstGeom prst="line">
              <a:avLst/>
            </a:prstGeom>
            <a:ln w="38100"/>
          </p:spPr>
          <p:style>
            <a:lnRef idx="1">
              <a:schemeClr val="dk1"/>
            </a:lnRef>
            <a:fillRef idx="0">
              <a:schemeClr val="dk1"/>
            </a:fillRef>
            <a:effectRef idx="0">
              <a:schemeClr val="dk1"/>
            </a:effectRef>
            <a:fontRef idx="minor">
              <a:schemeClr val="tx1"/>
            </a:fontRef>
          </p:style>
        </p:cxnSp>
        <p:sp>
          <p:nvSpPr>
            <p:cNvPr id="20" name="円弧 19">
              <a:extLst>
                <a:ext uri="{FF2B5EF4-FFF2-40B4-BE49-F238E27FC236}">
                  <a16:creationId xmlns:a16="http://schemas.microsoft.com/office/drawing/2014/main" id="{9C2206C5-2922-BD75-6159-A524C35F582B}"/>
                </a:ext>
              </a:extLst>
            </p:cNvPr>
            <p:cNvSpPr/>
            <p:nvPr/>
          </p:nvSpPr>
          <p:spPr>
            <a:xfrm>
              <a:off x="4826710" y="5278303"/>
              <a:ext cx="914400" cy="914400"/>
            </a:xfrm>
            <a:prstGeom prst="arc">
              <a:avLst>
                <a:gd name="adj1" fmla="val 16200000"/>
                <a:gd name="adj2" fmla="val 19145138"/>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円弧 20">
              <a:extLst>
                <a:ext uri="{FF2B5EF4-FFF2-40B4-BE49-F238E27FC236}">
                  <a16:creationId xmlns:a16="http://schemas.microsoft.com/office/drawing/2014/main" id="{1A34B34D-4250-CE44-6EC0-5FF36E7E4FB1}"/>
                </a:ext>
              </a:extLst>
            </p:cNvPr>
            <p:cNvSpPr/>
            <p:nvPr/>
          </p:nvSpPr>
          <p:spPr>
            <a:xfrm rot="4412121">
              <a:off x="4957595" y="5552236"/>
              <a:ext cx="914400" cy="914400"/>
            </a:xfrm>
            <a:prstGeom prst="arc">
              <a:avLst>
                <a:gd name="adj1" fmla="val 16200000"/>
                <a:gd name="adj2" fmla="val 19145138"/>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cxnSp>
        <p:nvCxnSpPr>
          <p:cNvPr id="22" name="Google Shape;384;g254a6bbbaed_0_0">
            <a:extLst>
              <a:ext uri="{FF2B5EF4-FFF2-40B4-BE49-F238E27FC236}">
                <a16:creationId xmlns:a16="http://schemas.microsoft.com/office/drawing/2014/main" id="{F0E8936A-5DA2-AC08-1613-BCBEA7D4744D}"/>
              </a:ext>
            </a:extLst>
          </p:cNvPr>
          <p:cNvCxnSpPr/>
          <p:nvPr/>
        </p:nvCxnSpPr>
        <p:spPr>
          <a:xfrm rot="10800000" flipH="1">
            <a:off x="389650" y="2807425"/>
            <a:ext cx="1990800" cy="960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385;g254a6bbbaed_0_0">
            <a:extLst>
              <a:ext uri="{FF2B5EF4-FFF2-40B4-BE49-F238E27FC236}">
                <a16:creationId xmlns:a16="http://schemas.microsoft.com/office/drawing/2014/main" id="{51BEF892-D5C0-5142-FAD6-EE54B3B48EA8}"/>
              </a:ext>
            </a:extLst>
          </p:cNvPr>
          <p:cNvCxnSpPr/>
          <p:nvPr/>
        </p:nvCxnSpPr>
        <p:spPr>
          <a:xfrm>
            <a:off x="1354075" y="1529400"/>
            <a:ext cx="600" cy="1279800"/>
          </a:xfrm>
          <a:prstGeom prst="straightConnector1">
            <a:avLst/>
          </a:prstGeom>
          <a:noFill/>
          <a:ln w="9525" cap="flat" cmpd="sng">
            <a:solidFill>
              <a:schemeClr val="dk2"/>
            </a:solidFill>
            <a:prstDash val="solid"/>
            <a:round/>
            <a:headEnd type="none" w="med" len="med"/>
            <a:tailEnd type="none" w="med" len="med"/>
          </a:ln>
        </p:spPr>
      </p:cxnSp>
      <p:cxnSp>
        <p:nvCxnSpPr>
          <p:cNvPr id="24" name="Google Shape;386;g254a6bbbaed_0_0">
            <a:extLst>
              <a:ext uri="{FF2B5EF4-FFF2-40B4-BE49-F238E27FC236}">
                <a16:creationId xmlns:a16="http://schemas.microsoft.com/office/drawing/2014/main" id="{F625407C-4637-2FBC-B4F2-34F62EB1469B}"/>
              </a:ext>
            </a:extLst>
          </p:cNvPr>
          <p:cNvCxnSpPr>
            <a:cxnSpLocks/>
            <a:endCxn id="61" idx="1"/>
          </p:cNvCxnSpPr>
          <p:nvPr/>
        </p:nvCxnSpPr>
        <p:spPr>
          <a:xfrm flipV="1">
            <a:off x="2353400" y="2299650"/>
            <a:ext cx="1880351" cy="4788"/>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387;g254a6bbbaed_0_0">
            <a:extLst>
              <a:ext uri="{FF2B5EF4-FFF2-40B4-BE49-F238E27FC236}">
                <a16:creationId xmlns:a16="http://schemas.microsoft.com/office/drawing/2014/main" id="{E76C7183-2A61-B25F-B054-7F33B25AF10F}"/>
              </a:ext>
            </a:extLst>
          </p:cNvPr>
          <p:cNvCxnSpPr/>
          <p:nvPr/>
        </p:nvCxnSpPr>
        <p:spPr>
          <a:xfrm flipH="1">
            <a:off x="3344000" y="1471250"/>
            <a:ext cx="9600" cy="847500"/>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388;g254a6bbbaed_0_0">
            <a:extLst>
              <a:ext uri="{FF2B5EF4-FFF2-40B4-BE49-F238E27FC236}">
                <a16:creationId xmlns:a16="http://schemas.microsoft.com/office/drawing/2014/main" id="{2F03A834-8DB5-9B3D-ACFC-1A507E2B765B}"/>
              </a:ext>
            </a:extLst>
          </p:cNvPr>
          <p:cNvCxnSpPr/>
          <p:nvPr/>
        </p:nvCxnSpPr>
        <p:spPr>
          <a:xfrm flipH="1">
            <a:off x="3882500" y="2308725"/>
            <a:ext cx="14100" cy="20064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391;g254a6bbbaed_0_0">
            <a:extLst>
              <a:ext uri="{FF2B5EF4-FFF2-40B4-BE49-F238E27FC236}">
                <a16:creationId xmlns:a16="http://schemas.microsoft.com/office/drawing/2014/main" id="{C4EF8C5B-644C-7C2B-CB8D-BC2FA8FA6EBE}"/>
              </a:ext>
            </a:extLst>
          </p:cNvPr>
          <p:cNvCxnSpPr>
            <a:endCxn id="29" idx="3"/>
          </p:cNvCxnSpPr>
          <p:nvPr/>
        </p:nvCxnSpPr>
        <p:spPr>
          <a:xfrm>
            <a:off x="396432" y="4331197"/>
            <a:ext cx="3826500" cy="7500"/>
          </a:xfrm>
          <a:prstGeom prst="straightConnector1">
            <a:avLst/>
          </a:prstGeom>
          <a:noFill/>
          <a:ln w="28575" cap="flat" cmpd="sng">
            <a:solidFill>
              <a:schemeClr val="dk2"/>
            </a:solidFill>
            <a:prstDash val="solid"/>
            <a:round/>
            <a:headEnd type="none" w="med" len="med"/>
            <a:tailEnd type="stealth" w="med" len="med"/>
          </a:ln>
        </p:spPr>
      </p:cxnSp>
      <p:sp>
        <p:nvSpPr>
          <p:cNvPr id="28" name="Google Shape;393;g254a6bbbaed_0_0">
            <a:extLst>
              <a:ext uri="{FF2B5EF4-FFF2-40B4-BE49-F238E27FC236}">
                <a16:creationId xmlns:a16="http://schemas.microsoft.com/office/drawing/2014/main" id="{F27653EF-95FC-76A9-3F2A-A388045ADFF1}"/>
              </a:ext>
            </a:extLst>
          </p:cNvPr>
          <p:cNvSpPr txBox="1"/>
          <p:nvPr/>
        </p:nvSpPr>
        <p:spPr>
          <a:xfrm>
            <a:off x="301348" y="1103651"/>
            <a:ext cx="317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500" b="1">
                <a:latin typeface="Calibri"/>
                <a:ea typeface="Calibri"/>
                <a:cs typeface="Calibri"/>
                <a:sym typeface="Calibri"/>
              </a:rPr>
              <a:t>y</a:t>
            </a:r>
            <a:endParaRPr sz="2500" b="1">
              <a:latin typeface="Calibri"/>
              <a:ea typeface="Calibri"/>
              <a:cs typeface="Calibri"/>
              <a:sym typeface="Calibri"/>
            </a:endParaRPr>
          </a:p>
        </p:txBody>
      </p:sp>
      <p:sp>
        <p:nvSpPr>
          <p:cNvPr id="29" name="Google Shape;392;g254a6bbbaed_0_0">
            <a:extLst>
              <a:ext uri="{FF2B5EF4-FFF2-40B4-BE49-F238E27FC236}">
                <a16:creationId xmlns:a16="http://schemas.microsoft.com/office/drawing/2014/main" id="{CB98E9D3-1598-002F-FE46-606E29A6E281}"/>
              </a:ext>
            </a:extLst>
          </p:cNvPr>
          <p:cNvSpPr txBox="1"/>
          <p:nvPr/>
        </p:nvSpPr>
        <p:spPr>
          <a:xfrm>
            <a:off x="3987432" y="4053997"/>
            <a:ext cx="23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500" b="1">
              <a:latin typeface="Calibri"/>
              <a:ea typeface="Calibri"/>
              <a:cs typeface="Calibri"/>
              <a:sym typeface="Calibri"/>
            </a:endParaRPr>
          </a:p>
        </p:txBody>
      </p:sp>
      <p:cxnSp>
        <p:nvCxnSpPr>
          <p:cNvPr id="30" name="Google Shape;394;g254a6bbbaed_0_0">
            <a:extLst>
              <a:ext uri="{FF2B5EF4-FFF2-40B4-BE49-F238E27FC236}">
                <a16:creationId xmlns:a16="http://schemas.microsoft.com/office/drawing/2014/main" id="{418FE6F5-6160-642D-32BE-8EB4BC998F38}"/>
              </a:ext>
            </a:extLst>
          </p:cNvPr>
          <p:cNvCxnSpPr/>
          <p:nvPr/>
        </p:nvCxnSpPr>
        <p:spPr>
          <a:xfrm rot="10800000">
            <a:off x="398020" y="1500204"/>
            <a:ext cx="0" cy="2778300"/>
          </a:xfrm>
          <a:prstGeom prst="straightConnector1">
            <a:avLst/>
          </a:prstGeom>
          <a:noFill/>
          <a:ln w="28575" cap="flat" cmpd="sng">
            <a:solidFill>
              <a:schemeClr val="dk2"/>
            </a:solidFill>
            <a:prstDash val="solid"/>
            <a:round/>
            <a:headEnd type="none" w="med" len="med"/>
            <a:tailEnd type="stealth" w="med" len="med"/>
          </a:ln>
        </p:spPr>
      </p:cxnSp>
      <p:sp>
        <p:nvSpPr>
          <p:cNvPr id="31" name="Google Shape;395;g254a6bbbaed_0_0">
            <a:extLst>
              <a:ext uri="{FF2B5EF4-FFF2-40B4-BE49-F238E27FC236}">
                <a16:creationId xmlns:a16="http://schemas.microsoft.com/office/drawing/2014/main" id="{98513DD2-BD51-C3E3-9B3C-3C27CBBBFF12}"/>
              </a:ext>
            </a:extLst>
          </p:cNvPr>
          <p:cNvSpPr txBox="1"/>
          <p:nvPr/>
        </p:nvSpPr>
        <p:spPr>
          <a:xfrm>
            <a:off x="4179533" y="4053997"/>
            <a:ext cx="317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500" b="1">
                <a:latin typeface="Calibri"/>
                <a:ea typeface="Calibri"/>
                <a:cs typeface="Calibri"/>
                <a:sym typeface="Calibri"/>
              </a:rPr>
              <a:t>x</a:t>
            </a:r>
            <a:endParaRPr sz="2500" b="1">
              <a:latin typeface="Calibri"/>
              <a:ea typeface="Calibri"/>
              <a:cs typeface="Calibri"/>
              <a:sym typeface="Calibri"/>
            </a:endParaRPr>
          </a:p>
        </p:txBody>
      </p:sp>
      <p:sp>
        <p:nvSpPr>
          <p:cNvPr id="32" name="Google Shape;396;g254a6bbbaed_0_0">
            <a:extLst>
              <a:ext uri="{FF2B5EF4-FFF2-40B4-BE49-F238E27FC236}">
                <a16:creationId xmlns:a16="http://schemas.microsoft.com/office/drawing/2014/main" id="{D95FF2DC-5527-64BF-A2BB-024E9794B00C}"/>
              </a:ext>
            </a:extLst>
          </p:cNvPr>
          <p:cNvSpPr/>
          <p:nvPr/>
        </p:nvSpPr>
        <p:spPr>
          <a:xfrm>
            <a:off x="1294853" y="2254641"/>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3" name="Google Shape;397;g254a6bbbaed_0_0">
            <a:extLst>
              <a:ext uri="{FF2B5EF4-FFF2-40B4-BE49-F238E27FC236}">
                <a16:creationId xmlns:a16="http://schemas.microsoft.com/office/drawing/2014/main" id="{4E395DED-EAC3-DFA0-1539-C4E15C88EC9F}"/>
              </a:ext>
            </a:extLst>
          </p:cNvPr>
          <p:cNvSpPr/>
          <p:nvPr/>
        </p:nvSpPr>
        <p:spPr>
          <a:xfrm>
            <a:off x="1745562" y="2738812"/>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4" name="Google Shape;398;g254a6bbbaed_0_0">
            <a:extLst>
              <a:ext uri="{FF2B5EF4-FFF2-40B4-BE49-F238E27FC236}">
                <a16:creationId xmlns:a16="http://schemas.microsoft.com/office/drawing/2014/main" id="{0661953B-75A7-4891-B7E3-FAE31EB8EAD7}"/>
              </a:ext>
            </a:extLst>
          </p:cNvPr>
          <p:cNvSpPr/>
          <p:nvPr/>
        </p:nvSpPr>
        <p:spPr>
          <a:xfrm>
            <a:off x="2816307" y="2254641"/>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5" name="Google Shape;399;g254a6bbbaed_0_0">
            <a:extLst>
              <a:ext uri="{FF2B5EF4-FFF2-40B4-BE49-F238E27FC236}">
                <a16:creationId xmlns:a16="http://schemas.microsoft.com/office/drawing/2014/main" id="{19FB90E0-0DB0-CD3B-8ECC-E0C369C4A5DF}"/>
              </a:ext>
            </a:extLst>
          </p:cNvPr>
          <p:cNvSpPr/>
          <p:nvPr/>
        </p:nvSpPr>
        <p:spPr>
          <a:xfrm>
            <a:off x="3284594" y="1754603"/>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6" name="Google Shape;400;g254a6bbbaed_0_0">
            <a:extLst>
              <a:ext uri="{FF2B5EF4-FFF2-40B4-BE49-F238E27FC236}">
                <a16:creationId xmlns:a16="http://schemas.microsoft.com/office/drawing/2014/main" id="{7EF1B2C5-3215-CB41-D3A9-2DE7197BBCD7}"/>
              </a:ext>
            </a:extLst>
          </p:cNvPr>
          <p:cNvSpPr/>
          <p:nvPr/>
        </p:nvSpPr>
        <p:spPr>
          <a:xfrm>
            <a:off x="3822523" y="3738848"/>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7" name="Google Shape;401;g254a6bbbaed_0_0">
            <a:extLst>
              <a:ext uri="{FF2B5EF4-FFF2-40B4-BE49-F238E27FC236}">
                <a16:creationId xmlns:a16="http://schemas.microsoft.com/office/drawing/2014/main" id="{7836651B-2CE5-B866-117E-717D3D21FA46}"/>
              </a:ext>
            </a:extLst>
          </p:cNvPr>
          <p:cNvSpPr txBox="1"/>
          <p:nvPr/>
        </p:nvSpPr>
        <p:spPr>
          <a:xfrm>
            <a:off x="131652" y="4131970"/>
            <a:ext cx="317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200" b="1">
                <a:latin typeface="Calibri"/>
                <a:ea typeface="Calibri"/>
                <a:cs typeface="Calibri"/>
                <a:sym typeface="Calibri"/>
              </a:rPr>
              <a:t>0</a:t>
            </a:r>
            <a:endParaRPr sz="2200" b="1">
              <a:latin typeface="Calibri"/>
              <a:ea typeface="Calibri"/>
              <a:cs typeface="Calibri"/>
              <a:sym typeface="Calibri"/>
            </a:endParaRPr>
          </a:p>
        </p:txBody>
      </p:sp>
      <p:sp>
        <p:nvSpPr>
          <p:cNvPr id="38" name="Google Shape;402;g254a6bbbaed_0_0">
            <a:extLst>
              <a:ext uri="{FF2B5EF4-FFF2-40B4-BE49-F238E27FC236}">
                <a16:creationId xmlns:a16="http://schemas.microsoft.com/office/drawing/2014/main" id="{D2B122FA-B915-75E4-F330-4BB88F310B58}"/>
              </a:ext>
            </a:extLst>
          </p:cNvPr>
          <p:cNvSpPr txBox="1"/>
          <p:nvPr/>
        </p:nvSpPr>
        <p:spPr>
          <a:xfrm>
            <a:off x="971004" y="3615045"/>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(1, 1)</a:t>
            </a:r>
            <a:endParaRPr sz="1600" b="1">
              <a:latin typeface="Calibri"/>
              <a:ea typeface="Calibri"/>
              <a:cs typeface="Calibri"/>
              <a:sym typeface="Calibri"/>
            </a:endParaRPr>
          </a:p>
        </p:txBody>
      </p:sp>
      <p:sp>
        <p:nvSpPr>
          <p:cNvPr id="39" name="Google Shape;403;g254a6bbbaed_0_0">
            <a:extLst>
              <a:ext uri="{FF2B5EF4-FFF2-40B4-BE49-F238E27FC236}">
                <a16:creationId xmlns:a16="http://schemas.microsoft.com/office/drawing/2014/main" id="{17AEFDE8-0AE3-8867-9423-53CFACA29AF0}"/>
              </a:ext>
            </a:extLst>
          </p:cNvPr>
          <p:cNvSpPr txBox="1"/>
          <p:nvPr/>
        </p:nvSpPr>
        <p:spPr>
          <a:xfrm>
            <a:off x="1372684" y="2091139"/>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(2, 4)</a:t>
            </a:r>
            <a:endParaRPr sz="1600" b="1">
              <a:latin typeface="Calibri"/>
              <a:ea typeface="Calibri"/>
              <a:cs typeface="Calibri"/>
              <a:sym typeface="Calibri"/>
            </a:endParaRPr>
          </a:p>
        </p:txBody>
      </p:sp>
      <p:sp>
        <p:nvSpPr>
          <p:cNvPr id="40" name="Google Shape;404;g254a6bbbaed_0_0">
            <a:extLst>
              <a:ext uri="{FF2B5EF4-FFF2-40B4-BE49-F238E27FC236}">
                <a16:creationId xmlns:a16="http://schemas.microsoft.com/office/drawing/2014/main" id="{D7C6D54F-B839-1BB8-75F6-5C09BC6FDF2E}"/>
              </a:ext>
            </a:extLst>
          </p:cNvPr>
          <p:cNvSpPr txBox="1"/>
          <p:nvPr/>
        </p:nvSpPr>
        <p:spPr>
          <a:xfrm>
            <a:off x="1433995" y="2791008"/>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(3, 3)</a:t>
            </a:r>
            <a:endParaRPr sz="1600" b="1">
              <a:latin typeface="Calibri"/>
              <a:ea typeface="Calibri"/>
              <a:cs typeface="Calibri"/>
              <a:sym typeface="Calibri"/>
            </a:endParaRPr>
          </a:p>
        </p:txBody>
      </p:sp>
      <p:sp>
        <p:nvSpPr>
          <p:cNvPr id="41" name="Google Shape;405;g254a6bbbaed_0_0">
            <a:extLst>
              <a:ext uri="{FF2B5EF4-FFF2-40B4-BE49-F238E27FC236}">
                <a16:creationId xmlns:a16="http://schemas.microsoft.com/office/drawing/2014/main" id="{80388E9A-565A-D69A-2280-955F2D8B9665}"/>
              </a:ext>
            </a:extLst>
          </p:cNvPr>
          <p:cNvSpPr txBox="1"/>
          <p:nvPr/>
        </p:nvSpPr>
        <p:spPr>
          <a:xfrm>
            <a:off x="2436054" y="3587490"/>
            <a:ext cx="8745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altLang="ja-JP" sz="1600" b="1" dirty="0">
              <a:latin typeface="Calibri"/>
              <a:ea typeface="Calibri"/>
              <a:cs typeface="Calibri"/>
              <a:sym typeface="Calibri"/>
            </a:endParaRPr>
          </a:p>
          <a:p>
            <a:pPr marL="0" lvl="0" indent="0" algn="l" rtl="0">
              <a:spcBef>
                <a:spcPts val="0"/>
              </a:spcBef>
              <a:spcAft>
                <a:spcPts val="0"/>
              </a:spcAft>
              <a:buNone/>
            </a:pPr>
            <a:endParaRPr lang="en-US" sz="1600" b="1" dirty="0">
              <a:latin typeface="Calibri"/>
              <a:ea typeface="Calibri"/>
              <a:cs typeface="Calibri"/>
              <a:sym typeface="Calibri"/>
            </a:endParaRPr>
          </a:p>
          <a:p>
            <a:pPr marL="0" lvl="0" indent="0" algn="l" rtl="0">
              <a:spcBef>
                <a:spcPts val="0"/>
              </a:spcBef>
              <a:spcAft>
                <a:spcPts val="0"/>
              </a:spcAft>
              <a:buNone/>
            </a:pPr>
            <a:endParaRPr lang="en-US" sz="1600" b="1" dirty="0">
              <a:latin typeface="Calibri"/>
              <a:ea typeface="Calibri"/>
              <a:cs typeface="Calibri"/>
              <a:sym typeface="Calibri"/>
            </a:endParaRPr>
          </a:p>
          <a:p>
            <a:pPr marL="0" lvl="0" indent="0" algn="l" rtl="0">
              <a:spcBef>
                <a:spcPts val="0"/>
              </a:spcBef>
              <a:spcAft>
                <a:spcPts val="0"/>
              </a:spcAft>
              <a:buNone/>
            </a:pPr>
            <a:endParaRPr sz="1600" b="1" dirty="0">
              <a:latin typeface="Calibri"/>
              <a:ea typeface="Calibri"/>
              <a:cs typeface="Calibri"/>
              <a:sym typeface="Calibri"/>
            </a:endParaRPr>
          </a:p>
        </p:txBody>
      </p:sp>
      <p:sp>
        <p:nvSpPr>
          <p:cNvPr id="42" name="Google Shape;406;g254a6bbbaed_0_0">
            <a:extLst>
              <a:ext uri="{FF2B5EF4-FFF2-40B4-BE49-F238E27FC236}">
                <a16:creationId xmlns:a16="http://schemas.microsoft.com/office/drawing/2014/main" id="{1EC0DF8E-7388-45FF-4662-ADA91809DA6D}"/>
              </a:ext>
            </a:extLst>
          </p:cNvPr>
          <p:cNvSpPr txBox="1"/>
          <p:nvPr/>
        </p:nvSpPr>
        <p:spPr>
          <a:xfrm>
            <a:off x="2476752" y="2318406"/>
            <a:ext cx="619781"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(5, 4)</a:t>
            </a:r>
            <a:endParaRPr sz="1600" b="1" dirty="0">
              <a:latin typeface="Calibri"/>
              <a:ea typeface="Calibri"/>
              <a:cs typeface="Calibri"/>
              <a:sym typeface="Calibri"/>
            </a:endParaRPr>
          </a:p>
        </p:txBody>
      </p:sp>
      <p:sp>
        <p:nvSpPr>
          <p:cNvPr id="43" name="Google Shape;407;g254a6bbbaed_0_0">
            <a:extLst>
              <a:ext uri="{FF2B5EF4-FFF2-40B4-BE49-F238E27FC236}">
                <a16:creationId xmlns:a16="http://schemas.microsoft.com/office/drawing/2014/main" id="{71739E9B-E9EF-1CBD-DE28-A713C7A429F8}"/>
              </a:ext>
            </a:extLst>
          </p:cNvPr>
          <p:cNvSpPr txBox="1"/>
          <p:nvPr/>
        </p:nvSpPr>
        <p:spPr>
          <a:xfrm>
            <a:off x="3346679" y="1630800"/>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(6, 5)</a:t>
            </a:r>
            <a:endParaRPr sz="1600" b="1">
              <a:latin typeface="Calibri"/>
              <a:ea typeface="Calibri"/>
              <a:cs typeface="Calibri"/>
              <a:sym typeface="Calibri"/>
            </a:endParaRPr>
          </a:p>
        </p:txBody>
      </p:sp>
      <p:sp>
        <p:nvSpPr>
          <p:cNvPr id="44" name="Google Shape;408;g254a6bbbaed_0_0">
            <a:extLst>
              <a:ext uri="{FF2B5EF4-FFF2-40B4-BE49-F238E27FC236}">
                <a16:creationId xmlns:a16="http://schemas.microsoft.com/office/drawing/2014/main" id="{A8F8F01D-1C91-6E1D-B0CD-F48CDB2AADB2}"/>
              </a:ext>
            </a:extLst>
          </p:cNvPr>
          <p:cNvSpPr txBox="1"/>
          <p:nvPr/>
        </p:nvSpPr>
        <p:spPr>
          <a:xfrm>
            <a:off x="3901128" y="3615045"/>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(7, 1)</a:t>
            </a:r>
            <a:endParaRPr sz="1600" b="1" dirty="0">
              <a:latin typeface="Calibri"/>
              <a:ea typeface="Calibri"/>
              <a:cs typeface="Calibri"/>
              <a:sym typeface="Calibri"/>
            </a:endParaRPr>
          </a:p>
        </p:txBody>
      </p:sp>
      <p:sp>
        <p:nvSpPr>
          <p:cNvPr id="45" name="Google Shape;409;g254a6bbbaed_0_0">
            <a:extLst>
              <a:ext uri="{FF2B5EF4-FFF2-40B4-BE49-F238E27FC236}">
                <a16:creationId xmlns:a16="http://schemas.microsoft.com/office/drawing/2014/main" id="{4EC81D5B-B572-6FCF-FB4B-543B6E439D64}"/>
              </a:ext>
            </a:extLst>
          </p:cNvPr>
          <p:cNvSpPr/>
          <p:nvPr/>
        </p:nvSpPr>
        <p:spPr>
          <a:xfrm>
            <a:off x="5114650" y="1182800"/>
            <a:ext cx="4029300" cy="34131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dirty="0"/>
          </a:p>
        </p:txBody>
      </p:sp>
      <p:sp>
        <p:nvSpPr>
          <p:cNvPr id="46" name="Google Shape;410;g254a6bbbaed_0_0">
            <a:extLst>
              <a:ext uri="{FF2B5EF4-FFF2-40B4-BE49-F238E27FC236}">
                <a16:creationId xmlns:a16="http://schemas.microsoft.com/office/drawing/2014/main" id="{2064000D-9586-5ADB-653B-806D9004E1D9}"/>
              </a:ext>
            </a:extLst>
          </p:cNvPr>
          <p:cNvSpPr/>
          <p:nvPr/>
        </p:nvSpPr>
        <p:spPr>
          <a:xfrm>
            <a:off x="5216113" y="3562450"/>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L4 (1, 1)</a:t>
            </a:r>
            <a:endParaRPr/>
          </a:p>
        </p:txBody>
      </p:sp>
      <p:sp>
        <p:nvSpPr>
          <p:cNvPr id="47" name="Google Shape;411;g254a6bbbaed_0_0">
            <a:extLst>
              <a:ext uri="{FF2B5EF4-FFF2-40B4-BE49-F238E27FC236}">
                <a16:creationId xmlns:a16="http://schemas.microsoft.com/office/drawing/2014/main" id="{E724DE78-5138-2A80-F523-7DCDC5A3F4A4}"/>
              </a:ext>
            </a:extLst>
          </p:cNvPr>
          <p:cNvSpPr/>
          <p:nvPr/>
        </p:nvSpPr>
        <p:spPr>
          <a:xfrm>
            <a:off x="6191988" y="3562450"/>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L5 (2, 4)</a:t>
            </a:r>
            <a:endParaRPr/>
          </a:p>
        </p:txBody>
      </p:sp>
      <p:sp>
        <p:nvSpPr>
          <p:cNvPr id="48" name="Google Shape;412;g254a6bbbaed_0_0">
            <a:extLst>
              <a:ext uri="{FF2B5EF4-FFF2-40B4-BE49-F238E27FC236}">
                <a16:creationId xmlns:a16="http://schemas.microsoft.com/office/drawing/2014/main" id="{748113CA-E221-5810-EC12-C7EC7302E26B}"/>
              </a:ext>
            </a:extLst>
          </p:cNvPr>
          <p:cNvSpPr/>
          <p:nvPr/>
        </p:nvSpPr>
        <p:spPr>
          <a:xfrm>
            <a:off x="7166488" y="3562450"/>
            <a:ext cx="874500" cy="389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L6 (7, 1)</a:t>
            </a:r>
            <a:endParaRPr dirty="0"/>
          </a:p>
        </p:txBody>
      </p:sp>
      <p:sp>
        <p:nvSpPr>
          <p:cNvPr id="49" name="Google Shape;413;g254a6bbbaed_0_0">
            <a:extLst>
              <a:ext uri="{FF2B5EF4-FFF2-40B4-BE49-F238E27FC236}">
                <a16:creationId xmlns:a16="http://schemas.microsoft.com/office/drawing/2014/main" id="{6CE541EC-5B49-F058-6975-CA1FE50BCD1D}"/>
              </a:ext>
            </a:extLst>
          </p:cNvPr>
          <p:cNvSpPr/>
          <p:nvPr/>
        </p:nvSpPr>
        <p:spPr>
          <a:xfrm>
            <a:off x="8167988" y="3562450"/>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L7 (6, 5)</a:t>
            </a:r>
            <a:endParaRPr dirty="0"/>
          </a:p>
        </p:txBody>
      </p:sp>
      <p:sp>
        <p:nvSpPr>
          <p:cNvPr id="50" name="Google Shape;414;g254a6bbbaed_0_0">
            <a:extLst>
              <a:ext uri="{FF2B5EF4-FFF2-40B4-BE49-F238E27FC236}">
                <a16:creationId xmlns:a16="http://schemas.microsoft.com/office/drawing/2014/main" id="{9A21B326-6DCD-BDEF-FB74-F4DC5AE72FEE}"/>
              </a:ext>
            </a:extLst>
          </p:cNvPr>
          <p:cNvSpPr/>
          <p:nvPr/>
        </p:nvSpPr>
        <p:spPr>
          <a:xfrm>
            <a:off x="5720938" y="2742125"/>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L2 (3, 3)</a:t>
            </a:r>
            <a:endParaRPr/>
          </a:p>
        </p:txBody>
      </p:sp>
      <p:sp>
        <p:nvSpPr>
          <p:cNvPr id="51" name="Google Shape;415;g254a6bbbaed_0_0">
            <a:extLst>
              <a:ext uri="{FF2B5EF4-FFF2-40B4-BE49-F238E27FC236}">
                <a16:creationId xmlns:a16="http://schemas.microsoft.com/office/drawing/2014/main" id="{B6E69FD9-D5F2-E01B-8B1E-992AB959D439}"/>
              </a:ext>
            </a:extLst>
          </p:cNvPr>
          <p:cNvSpPr/>
          <p:nvPr/>
        </p:nvSpPr>
        <p:spPr>
          <a:xfrm>
            <a:off x="7649363" y="2742125"/>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L3 (5, 4)</a:t>
            </a:r>
            <a:endParaRPr/>
          </a:p>
        </p:txBody>
      </p:sp>
      <p:sp>
        <p:nvSpPr>
          <p:cNvPr id="52" name="Google Shape;416;g254a6bbbaed_0_0">
            <a:extLst>
              <a:ext uri="{FF2B5EF4-FFF2-40B4-BE49-F238E27FC236}">
                <a16:creationId xmlns:a16="http://schemas.microsoft.com/office/drawing/2014/main" id="{F085B8A0-537C-FE25-9897-5D79AF4653A0}"/>
              </a:ext>
            </a:extLst>
          </p:cNvPr>
          <p:cNvSpPr/>
          <p:nvPr/>
        </p:nvSpPr>
        <p:spPr>
          <a:xfrm>
            <a:off x="6692038" y="1784138"/>
            <a:ext cx="874500" cy="389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t>L1 (4, 1)</a:t>
            </a:r>
            <a:endParaRPr/>
          </a:p>
        </p:txBody>
      </p:sp>
      <p:cxnSp>
        <p:nvCxnSpPr>
          <p:cNvPr id="53" name="Google Shape;417;g254a6bbbaed_0_0">
            <a:extLst>
              <a:ext uri="{FF2B5EF4-FFF2-40B4-BE49-F238E27FC236}">
                <a16:creationId xmlns:a16="http://schemas.microsoft.com/office/drawing/2014/main" id="{3AA382AD-118A-122D-E7A6-54631F8238BB}"/>
              </a:ext>
            </a:extLst>
          </p:cNvPr>
          <p:cNvCxnSpPr>
            <a:endCxn id="51" idx="0"/>
          </p:cNvCxnSpPr>
          <p:nvPr/>
        </p:nvCxnSpPr>
        <p:spPr>
          <a:xfrm>
            <a:off x="7159913" y="2191925"/>
            <a:ext cx="926700" cy="550200"/>
          </a:xfrm>
          <a:prstGeom prst="straightConnector1">
            <a:avLst/>
          </a:prstGeom>
          <a:noFill/>
          <a:ln w="9525" cap="flat" cmpd="sng">
            <a:solidFill>
              <a:schemeClr val="dk2"/>
            </a:solidFill>
            <a:prstDash val="solid"/>
            <a:round/>
            <a:headEnd type="none" w="med" len="med"/>
            <a:tailEnd type="none" w="med" len="med"/>
          </a:ln>
        </p:spPr>
      </p:cxnSp>
      <p:cxnSp>
        <p:nvCxnSpPr>
          <p:cNvPr id="54" name="Google Shape;418;g254a6bbbaed_0_0">
            <a:extLst>
              <a:ext uri="{FF2B5EF4-FFF2-40B4-BE49-F238E27FC236}">
                <a16:creationId xmlns:a16="http://schemas.microsoft.com/office/drawing/2014/main" id="{932F0953-BBA5-2A27-29CD-15F293EC5ADB}"/>
              </a:ext>
            </a:extLst>
          </p:cNvPr>
          <p:cNvCxnSpPr>
            <a:endCxn id="50" idx="0"/>
          </p:cNvCxnSpPr>
          <p:nvPr/>
        </p:nvCxnSpPr>
        <p:spPr>
          <a:xfrm flipH="1">
            <a:off x="6158188" y="2191925"/>
            <a:ext cx="1001700" cy="550200"/>
          </a:xfrm>
          <a:prstGeom prst="straightConnector1">
            <a:avLst/>
          </a:prstGeom>
          <a:noFill/>
          <a:ln w="9525" cap="flat" cmpd="sng">
            <a:solidFill>
              <a:schemeClr val="dk2"/>
            </a:solidFill>
            <a:prstDash val="solid"/>
            <a:round/>
            <a:headEnd type="none" w="med" len="med"/>
            <a:tailEnd type="none" w="med" len="med"/>
          </a:ln>
        </p:spPr>
      </p:cxnSp>
      <p:cxnSp>
        <p:nvCxnSpPr>
          <p:cNvPr id="55" name="Google Shape;419;g254a6bbbaed_0_0">
            <a:extLst>
              <a:ext uri="{FF2B5EF4-FFF2-40B4-BE49-F238E27FC236}">
                <a16:creationId xmlns:a16="http://schemas.microsoft.com/office/drawing/2014/main" id="{C69AAF73-3938-A7DD-63EB-7D5E984F4907}"/>
              </a:ext>
            </a:extLst>
          </p:cNvPr>
          <p:cNvCxnSpPr>
            <a:stCxn id="46" idx="0"/>
            <a:endCxn id="50" idx="2"/>
          </p:cNvCxnSpPr>
          <p:nvPr/>
        </p:nvCxnSpPr>
        <p:spPr>
          <a:xfrm rot="10800000" flipH="1">
            <a:off x="5653363" y="3131650"/>
            <a:ext cx="504900" cy="43080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420;g254a6bbbaed_0_0">
            <a:extLst>
              <a:ext uri="{FF2B5EF4-FFF2-40B4-BE49-F238E27FC236}">
                <a16:creationId xmlns:a16="http://schemas.microsoft.com/office/drawing/2014/main" id="{3A54EB8C-23F7-70CE-550B-E19DE1A104F4}"/>
              </a:ext>
            </a:extLst>
          </p:cNvPr>
          <p:cNvCxnSpPr>
            <a:stCxn id="47" idx="0"/>
          </p:cNvCxnSpPr>
          <p:nvPr/>
        </p:nvCxnSpPr>
        <p:spPr>
          <a:xfrm rot="10800000">
            <a:off x="6158238" y="3131650"/>
            <a:ext cx="471000" cy="430800"/>
          </a:xfrm>
          <a:prstGeom prst="straightConnector1">
            <a:avLst/>
          </a:prstGeom>
          <a:noFill/>
          <a:ln w="9525" cap="flat" cmpd="sng">
            <a:solidFill>
              <a:schemeClr val="dk2"/>
            </a:solidFill>
            <a:prstDash val="solid"/>
            <a:round/>
            <a:headEnd type="none" w="med" len="med"/>
            <a:tailEnd type="none" w="med" len="med"/>
          </a:ln>
        </p:spPr>
      </p:cxnSp>
      <p:cxnSp>
        <p:nvCxnSpPr>
          <p:cNvPr id="57" name="Google Shape;421;g254a6bbbaed_0_0">
            <a:extLst>
              <a:ext uri="{FF2B5EF4-FFF2-40B4-BE49-F238E27FC236}">
                <a16:creationId xmlns:a16="http://schemas.microsoft.com/office/drawing/2014/main" id="{B19FFF0C-0D5A-4521-4F3E-4E6D8A46568F}"/>
              </a:ext>
            </a:extLst>
          </p:cNvPr>
          <p:cNvCxnSpPr>
            <a:endCxn id="51" idx="2"/>
          </p:cNvCxnSpPr>
          <p:nvPr/>
        </p:nvCxnSpPr>
        <p:spPr>
          <a:xfrm rot="10800000">
            <a:off x="8086613" y="3131525"/>
            <a:ext cx="525300" cy="430800"/>
          </a:xfrm>
          <a:prstGeom prst="straightConnector1">
            <a:avLst/>
          </a:prstGeom>
          <a:noFill/>
          <a:ln w="9525" cap="flat" cmpd="sng">
            <a:solidFill>
              <a:schemeClr val="dk2"/>
            </a:solidFill>
            <a:prstDash val="solid"/>
            <a:round/>
            <a:headEnd type="none" w="med" len="med"/>
            <a:tailEnd type="none" w="med" len="med"/>
          </a:ln>
        </p:spPr>
      </p:cxnSp>
      <p:cxnSp>
        <p:nvCxnSpPr>
          <p:cNvPr id="58" name="Google Shape;422;g254a6bbbaed_0_0">
            <a:extLst>
              <a:ext uri="{FF2B5EF4-FFF2-40B4-BE49-F238E27FC236}">
                <a16:creationId xmlns:a16="http://schemas.microsoft.com/office/drawing/2014/main" id="{8658CA7A-5FE7-18A4-7FDA-332B6A5D2C00}"/>
              </a:ext>
            </a:extLst>
          </p:cNvPr>
          <p:cNvCxnSpPr>
            <a:stCxn id="48" idx="0"/>
          </p:cNvCxnSpPr>
          <p:nvPr/>
        </p:nvCxnSpPr>
        <p:spPr>
          <a:xfrm rot="10800000" flipH="1">
            <a:off x="7603738" y="3131650"/>
            <a:ext cx="483000" cy="430800"/>
          </a:xfrm>
          <a:prstGeom prst="straightConnector1">
            <a:avLst/>
          </a:prstGeom>
          <a:noFill/>
          <a:ln w="9525" cap="flat" cmpd="sng">
            <a:solidFill>
              <a:schemeClr val="dk2"/>
            </a:solidFill>
            <a:prstDash val="solid"/>
            <a:round/>
            <a:headEnd type="none" w="med" len="med"/>
            <a:tailEnd type="none" w="med" len="med"/>
          </a:ln>
        </p:spPr>
      </p:cxnSp>
      <p:cxnSp>
        <p:nvCxnSpPr>
          <p:cNvPr id="59" name="Google Shape;423;g254a6bbbaed_0_0">
            <a:extLst>
              <a:ext uri="{FF2B5EF4-FFF2-40B4-BE49-F238E27FC236}">
                <a16:creationId xmlns:a16="http://schemas.microsoft.com/office/drawing/2014/main" id="{23D7B4A4-632E-FAC3-A71C-41DAED0506AC}"/>
              </a:ext>
            </a:extLst>
          </p:cNvPr>
          <p:cNvCxnSpPr/>
          <p:nvPr/>
        </p:nvCxnSpPr>
        <p:spPr>
          <a:xfrm>
            <a:off x="2355063" y="1461650"/>
            <a:ext cx="13800" cy="2855400"/>
          </a:xfrm>
          <a:prstGeom prst="straightConnector1">
            <a:avLst/>
          </a:prstGeom>
          <a:noFill/>
          <a:ln w="9525" cap="flat" cmpd="sng">
            <a:solidFill>
              <a:schemeClr val="dk2"/>
            </a:solidFill>
            <a:prstDash val="solid"/>
            <a:round/>
            <a:headEnd type="none" w="med" len="med"/>
            <a:tailEnd type="none" w="med" len="med"/>
          </a:ln>
        </p:spPr>
      </p:cxnSp>
      <p:cxnSp>
        <p:nvCxnSpPr>
          <p:cNvPr id="60" name="Google Shape;424;g254a6bbbaed_0_0">
            <a:extLst>
              <a:ext uri="{FF2B5EF4-FFF2-40B4-BE49-F238E27FC236}">
                <a16:creationId xmlns:a16="http://schemas.microsoft.com/office/drawing/2014/main" id="{0217486D-B32D-2315-F740-7326CC2AA6EC}"/>
              </a:ext>
            </a:extLst>
          </p:cNvPr>
          <p:cNvCxnSpPr/>
          <p:nvPr/>
        </p:nvCxnSpPr>
        <p:spPr>
          <a:xfrm>
            <a:off x="896225" y="2825025"/>
            <a:ext cx="0" cy="1480500"/>
          </a:xfrm>
          <a:prstGeom prst="straightConnector1">
            <a:avLst/>
          </a:prstGeom>
          <a:noFill/>
          <a:ln w="9525" cap="flat" cmpd="sng">
            <a:solidFill>
              <a:schemeClr val="dk2"/>
            </a:solidFill>
            <a:prstDash val="solid"/>
            <a:round/>
            <a:headEnd type="none" w="med" len="med"/>
            <a:tailEnd type="none" w="med" len="med"/>
          </a:ln>
        </p:spPr>
      </p:cxnSp>
      <p:sp>
        <p:nvSpPr>
          <p:cNvPr id="61" name="Google Shape;427;g254a6bbbaed_0_0">
            <a:extLst>
              <a:ext uri="{FF2B5EF4-FFF2-40B4-BE49-F238E27FC236}">
                <a16:creationId xmlns:a16="http://schemas.microsoft.com/office/drawing/2014/main" id="{372D20F5-5656-8EE8-03B7-DCF8BDA327E2}"/>
              </a:ext>
            </a:extLst>
          </p:cNvPr>
          <p:cNvSpPr txBox="1"/>
          <p:nvPr/>
        </p:nvSpPr>
        <p:spPr>
          <a:xfrm>
            <a:off x="4233751" y="2084100"/>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L3</a:t>
            </a:r>
            <a:endParaRPr sz="1600" b="1">
              <a:latin typeface="Calibri"/>
              <a:ea typeface="Calibri"/>
              <a:cs typeface="Calibri"/>
              <a:sym typeface="Calibri"/>
            </a:endParaRPr>
          </a:p>
        </p:txBody>
      </p:sp>
      <p:sp>
        <p:nvSpPr>
          <p:cNvPr id="62" name="Google Shape;428;g254a6bbbaed_0_0">
            <a:extLst>
              <a:ext uri="{FF2B5EF4-FFF2-40B4-BE49-F238E27FC236}">
                <a16:creationId xmlns:a16="http://schemas.microsoft.com/office/drawing/2014/main" id="{CFBCD7FE-A33B-E7B7-7A1E-376676F04EBF}"/>
              </a:ext>
            </a:extLst>
          </p:cNvPr>
          <p:cNvSpPr txBox="1"/>
          <p:nvPr/>
        </p:nvSpPr>
        <p:spPr>
          <a:xfrm>
            <a:off x="654714" y="4254225"/>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L4</a:t>
            </a:r>
            <a:endParaRPr sz="1600" b="1">
              <a:latin typeface="Calibri"/>
              <a:ea typeface="Calibri"/>
              <a:cs typeface="Calibri"/>
              <a:sym typeface="Calibri"/>
            </a:endParaRPr>
          </a:p>
        </p:txBody>
      </p:sp>
      <p:sp>
        <p:nvSpPr>
          <p:cNvPr id="63" name="Google Shape;429;g254a6bbbaed_0_0">
            <a:extLst>
              <a:ext uri="{FF2B5EF4-FFF2-40B4-BE49-F238E27FC236}">
                <a16:creationId xmlns:a16="http://schemas.microsoft.com/office/drawing/2014/main" id="{699241DA-F70C-4E12-DA92-EEA3478CB92E}"/>
              </a:ext>
            </a:extLst>
          </p:cNvPr>
          <p:cNvSpPr txBox="1"/>
          <p:nvPr/>
        </p:nvSpPr>
        <p:spPr>
          <a:xfrm>
            <a:off x="1099951" y="1141938"/>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L5</a:t>
            </a:r>
            <a:endParaRPr sz="1600" b="1">
              <a:latin typeface="Calibri"/>
              <a:ea typeface="Calibri"/>
              <a:cs typeface="Calibri"/>
              <a:sym typeface="Calibri"/>
            </a:endParaRPr>
          </a:p>
        </p:txBody>
      </p:sp>
      <p:sp>
        <p:nvSpPr>
          <p:cNvPr id="64" name="Google Shape;430;g254a6bbbaed_0_0">
            <a:extLst>
              <a:ext uri="{FF2B5EF4-FFF2-40B4-BE49-F238E27FC236}">
                <a16:creationId xmlns:a16="http://schemas.microsoft.com/office/drawing/2014/main" id="{DCDA474E-A9AC-DDA2-D7B6-C76728222CC3}"/>
              </a:ext>
            </a:extLst>
          </p:cNvPr>
          <p:cNvSpPr txBox="1"/>
          <p:nvPr/>
        </p:nvSpPr>
        <p:spPr>
          <a:xfrm>
            <a:off x="3610414" y="4254225"/>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L6</a:t>
            </a:r>
            <a:endParaRPr sz="1600" b="1">
              <a:latin typeface="Calibri"/>
              <a:ea typeface="Calibri"/>
              <a:cs typeface="Calibri"/>
              <a:sym typeface="Calibri"/>
            </a:endParaRPr>
          </a:p>
        </p:txBody>
      </p:sp>
      <p:sp>
        <p:nvSpPr>
          <p:cNvPr id="65" name="Google Shape;431;g254a6bbbaed_0_0">
            <a:extLst>
              <a:ext uri="{FF2B5EF4-FFF2-40B4-BE49-F238E27FC236}">
                <a16:creationId xmlns:a16="http://schemas.microsoft.com/office/drawing/2014/main" id="{5BF27F2F-ECB7-EA0D-76FD-71AD6A751470}"/>
              </a:ext>
            </a:extLst>
          </p:cNvPr>
          <p:cNvSpPr txBox="1"/>
          <p:nvPr/>
        </p:nvSpPr>
        <p:spPr>
          <a:xfrm>
            <a:off x="3107301" y="1141950"/>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L7</a:t>
            </a:r>
            <a:endParaRPr sz="1600" b="1" dirty="0">
              <a:latin typeface="Calibri"/>
              <a:ea typeface="Calibri"/>
              <a:cs typeface="Calibri"/>
              <a:sym typeface="Calibri"/>
            </a:endParaRPr>
          </a:p>
        </p:txBody>
      </p:sp>
      <p:sp>
        <p:nvSpPr>
          <p:cNvPr id="66" name="Google Shape;432;g254a6bbbaed_0_0">
            <a:extLst>
              <a:ext uri="{FF2B5EF4-FFF2-40B4-BE49-F238E27FC236}">
                <a16:creationId xmlns:a16="http://schemas.microsoft.com/office/drawing/2014/main" id="{ADCFF0D7-EB39-0BBF-016A-7C9527BFA438}"/>
              </a:ext>
            </a:extLst>
          </p:cNvPr>
          <p:cNvSpPr txBox="1"/>
          <p:nvPr/>
        </p:nvSpPr>
        <p:spPr>
          <a:xfrm>
            <a:off x="2132576" y="1141938"/>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L1</a:t>
            </a:r>
            <a:endParaRPr sz="1600" b="1">
              <a:latin typeface="Calibri"/>
              <a:ea typeface="Calibri"/>
              <a:cs typeface="Calibri"/>
              <a:sym typeface="Calibri"/>
            </a:endParaRPr>
          </a:p>
        </p:txBody>
      </p:sp>
      <p:sp>
        <p:nvSpPr>
          <p:cNvPr id="67" name="Google Shape;433;g254a6bbbaed_0_0">
            <a:extLst>
              <a:ext uri="{FF2B5EF4-FFF2-40B4-BE49-F238E27FC236}">
                <a16:creationId xmlns:a16="http://schemas.microsoft.com/office/drawing/2014/main" id="{E794F240-7B05-37B1-2C17-D5C5DD03E19D}"/>
              </a:ext>
            </a:extLst>
          </p:cNvPr>
          <p:cNvSpPr txBox="1"/>
          <p:nvPr/>
        </p:nvSpPr>
        <p:spPr>
          <a:xfrm>
            <a:off x="-25099" y="2597500"/>
            <a:ext cx="483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b="1">
                <a:latin typeface="Calibri"/>
                <a:ea typeface="Calibri"/>
                <a:cs typeface="Calibri"/>
                <a:sym typeface="Calibri"/>
              </a:rPr>
              <a:t>L2</a:t>
            </a:r>
            <a:endParaRPr sz="1600" b="1">
              <a:latin typeface="Calibri"/>
              <a:ea typeface="Calibri"/>
              <a:cs typeface="Calibri"/>
              <a:sym typeface="Calibri"/>
            </a:endParaRPr>
          </a:p>
        </p:txBody>
      </p:sp>
      <p:sp>
        <p:nvSpPr>
          <p:cNvPr id="68" name="Google Shape;434;g254a6bbbaed_0_0">
            <a:extLst>
              <a:ext uri="{FF2B5EF4-FFF2-40B4-BE49-F238E27FC236}">
                <a16:creationId xmlns:a16="http://schemas.microsoft.com/office/drawing/2014/main" id="{1C780C69-1AC0-B2FA-84BF-85C24C659D27}"/>
              </a:ext>
            </a:extLst>
          </p:cNvPr>
          <p:cNvSpPr/>
          <p:nvPr/>
        </p:nvSpPr>
        <p:spPr>
          <a:xfrm>
            <a:off x="2298523" y="3738848"/>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69" name="Google Shape;435;g254a6bbbaed_0_0">
            <a:extLst>
              <a:ext uri="{FF2B5EF4-FFF2-40B4-BE49-F238E27FC236}">
                <a16:creationId xmlns:a16="http://schemas.microsoft.com/office/drawing/2014/main" id="{CD370D35-522A-FE3A-9A2F-72F45556A172}"/>
              </a:ext>
            </a:extLst>
          </p:cNvPr>
          <p:cNvSpPr/>
          <p:nvPr/>
        </p:nvSpPr>
        <p:spPr>
          <a:xfrm>
            <a:off x="842434" y="3738848"/>
            <a:ext cx="128400" cy="1284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70" name="Google Shape;406;g254a6bbbaed_0_0">
            <a:extLst>
              <a:ext uri="{FF2B5EF4-FFF2-40B4-BE49-F238E27FC236}">
                <a16:creationId xmlns:a16="http://schemas.microsoft.com/office/drawing/2014/main" id="{3EB04AD4-616C-49AA-EF1C-ADC3B3C4C77D}"/>
              </a:ext>
            </a:extLst>
          </p:cNvPr>
          <p:cNvSpPr txBox="1"/>
          <p:nvPr/>
        </p:nvSpPr>
        <p:spPr>
          <a:xfrm>
            <a:off x="2451525" y="3573603"/>
            <a:ext cx="87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a:t>
            </a:r>
            <a:r>
              <a:rPr lang="en-US" altLang="ja-JP" sz="1600" b="1" dirty="0">
                <a:latin typeface="Calibri"/>
                <a:ea typeface="Calibri"/>
                <a:cs typeface="Calibri"/>
                <a:sym typeface="Calibri"/>
              </a:rPr>
              <a:t>4</a:t>
            </a:r>
            <a:r>
              <a:rPr lang="ja-JP" sz="1600" b="1">
                <a:latin typeface="Calibri"/>
                <a:ea typeface="Calibri"/>
                <a:cs typeface="Calibri"/>
                <a:sym typeface="Calibri"/>
              </a:rPr>
              <a:t>, </a:t>
            </a:r>
            <a:r>
              <a:rPr lang="en-US" altLang="ja-JP" sz="1600" b="1" dirty="0">
                <a:latin typeface="Calibri"/>
                <a:ea typeface="Calibri"/>
                <a:cs typeface="Calibri"/>
                <a:sym typeface="Calibri"/>
              </a:rPr>
              <a:t>1</a:t>
            </a:r>
            <a:r>
              <a:rPr lang="ja-JP" sz="1600" b="1">
                <a:latin typeface="Calibri"/>
                <a:ea typeface="Calibri"/>
                <a:cs typeface="Calibri"/>
                <a:sym typeface="Calibri"/>
              </a:rPr>
              <a:t>)</a:t>
            </a:r>
            <a:endParaRPr sz="1600" b="1" dirty="0">
              <a:latin typeface="Calibri"/>
              <a:ea typeface="Calibri"/>
              <a:cs typeface="Calibri"/>
              <a:sym typeface="Calibri"/>
            </a:endParaRPr>
          </a:p>
        </p:txBody>
      </p:sp>
      <p:sp>
        <p:nvSpPr>
          <p:cNvPr id="71" name="Google Shape;398;g254a6bbbaed_0_0">
            <a:extLst>
              <a:ext uri="{FF2B5EF4-FFF2-40B4-BE49-F238E27FC236}">
                <a16:creationId xmlns:a16="http://schemas.microsoft.com/office/drawing/2014/main" id="{4F79FF5B-AB14-EE10-3FC7-DE9E84411E02}"/>
              </a:ext>
            </a:extLst>
          </p:cNvPr>
          <p:cNvSpPr/>
          <p:nvPr/>
        </p:nvSpPr>
        <p:spPr>
          <a:xfrm>
            <a:off x="3268162" y="2714038"/>
            <a:ext cx="128400" cy="1284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72" name="Google Shape;407;g254a6bbbaed_0_0">
            <a:extLst>
              <a:ext uri="{FF2B5EF4-FFF2-40B4-BE49-F238E27FC236}">
                <a16:creationId xmlns:a16="http://schemas.microsoft.com/office/drawing/2014/main" id="{65FFBB9E-1D7F-0FE9-04D9-B5675AC42938}"/>
              </a:ext>
            </a:extLst>
          </p:cNvPr>
          <p:cNvSpPr txBox="1"/>
          <p:nvPr/>
        </p:nvSpPr>
        <p:spPr>
          <a:xfrm>
            <a:off x="3031956" y="2770650"/>
            <a:ext cx="688813"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solidFill>
                  <a:srgbClr val="FF0000"/>
                </a:solidFill>
                <a:latin typeface="Calibri"/>
                <a:ea typeface="Calibri"/>
                <a:cs typeface="Calibri"/>
                <a:sym typeface="Calibri"/>
              </a:rPr>
              <a:t>(6, </a:t>
            </a:r>
            <a:r>
              <a:rPr lang="en-US" altLang="ja-JP" sz="1600" b="1" dirty="0">
                <a:solidFill>
                  <a:srgbClr val="FF0000"/>
                </a:solidFill>
                <a:latin typeface="Calibri"/>
                <a:ea typeface="Calibri"/>
                <a:cs typeface="Calibri"/>
                <a:sym typeface="Calibri"/>
              </a:rPr>
              <a:t>3</a:t>
            </a:r>
            <a:r>
              <a:rPr lang="ja-JP" sz="1600" b="1">
                <a:solidFill>
                  <a:srgbClr val="FF0000"/>
                </a:solidFill>
                <a:latin typeface="Calibri"/>
                <a:ea typeface="Calibri"/>
                <a:cs typeface="Calibri"/>
                <a:sym typeface="Calibri"/>
              </a:rPr>
              <a:t>)</a:t>
            </a:r>
            <a:endParaRPr sz="1600" b="1" dirty="0">
              <a:solidFill>
                <a:srgbClr val="FF0000"/>
              </a:solidFill>
              <a:latin typeface="Calibri"/>
              <a:ea typeface="Calibri"/>
              <a:cs typeface="Calibri"/>
              <a:sym typeface="Calibri"/>
            </a:endParaRPr>
          </a:p>
        </p:txBody>
      </p:sp>
      <p:sp>
        <p:nvSpPr>
          <p:cNvPr id="73" name="Google Shape;400;g254a6bbbaed_0_0">
            <a:extLst>
              <a:ext uri="{FF2B5EF4-FFF2-40B4-BE49-F238E27FC236}">
                <a16:creationId xmlns:a16="http://schemas.microsoft.com/office/drawing/2014/main" id="{E972EB19-1F73-E8C5-44D6-108C891BB3C6}"/>
              </a:ext>
            </a:extLst>
          </p:cNvPr>
          <p:cNvSpPr/>
          <p:nvPr/>
        </p:nvSpPr>
        <p:spPr>
          <a:xfrm>
            <a:off x="3792706" y="3728909"/>
            <a:ext cx="194400" cy="1944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74" name="Google Shape;400;g254a6bbbaed_0_0">
            <a:extLst>
              <a:ext uri="{FF2B5EF4-FFF2-40B4-BE49-F238E27FC236}">
                <a16:creationId xmlns:a16="http://schemas.microsoft.com/office/drawing/2014/main" id="{B6B4CC28-3E0F-60D4-DFDC-32036417D60F}"/>
              </a:ext>
            </a:extLst>
          </p:cNvPr>
          <p:cNvSpPr/>
          <p:nvPr/>
        </p:nvSpPr>
        <p:spPr>
          <a:xfrm>
            <a:off x="2781222" y="2207238"/>
            <a:ext cx="194400" cy="1944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76" name="テキスト ボックス 75">
            <a:extLst>
              <a:ext uri="{FF2B5EF4-FFF2-40B4-BE49-F238E27FC236}">
                <a16:creationId xmlns:a16="http://schemas.microsoft.com/office/drawing/2014/main" id="{4FFDC0CE-CBBF-BA44-E3A7-D10EBC7D7A87}"/>
              </a:ext>
            </a:extLst>
          </p:cNvPr>
          <p:cNvSpPr txBox="1"/>
          <p:nvPr/>
        </p:nvSpPr>
        <p:spPr>
          <a:xfrm>
            <a:off x="3525444" y="3008517"/>
            <a:ext cx="468398" cy="400110"/>
          </a:xfrm>
          <a:prstGeom prst="rect">
            <a:avLst/>
          </a:prstGeom>
          <a:noFill/>
        </p:spPr>
        <p:txBody>
          <a:bodyPr wrap="none" rtlCol="0">
            <a:spAutoFit/>
          </a:bodyPr>
          <a:lstStyle/>
          <a:p>
            <a:r>
              <a:rPr kumimoji="1" lang="en-US" altLang="ja-JP" sz="2000" b="1" dirty="0">
                <a:solidFill>
                  <a:srgbClr val="0070C0"/>
                </a:solidFill>
              </a:rPr>
              <a:t>√5</a:t>
            </a:r>
            <a:endParaRPr kumimoji="1" lang="ja-JP" altLang="en-US" sz="2000" b="1">
              <a:solidFill>
                <a:srgbClr val="0070C0"/>
              </a:solidFill>
            </a:endParaRPr>
          </a:p>
        </p:txBody>
      </p:sp>
      <p:sp>
        <p:nvSpPr>
          <p:cNvPr id="77" name="テキスト ボックス 76">
            <a:extLst>
              <a:ext uri="{FF2B5EF4-FFF2-40B4-BE49-F238E27FC236}">
                <a16:creationId xmlns:a16="http://schemas.microsoft.com/office/drawing/2014/main" id="{388CF8F3-89D6-5867-7AA1-513B7C32E9EE}"/>
              </a:ext>
            </a:extLst>
          </p:cNvPr>
          <p:cNvSpPr txBox="1"/>
          <p:nvPr/>
        </p:nvSpPr>
        <p:spPr>
          <a:xfrm>
            <a:off x="2994545" y="2264287"/>
            <a:ext cx="468398" cy="400110"/>
          </a:xfrm>
          <a:prstGeom prst="rect">
            <a:avLst/>
          </a:prstGeom>
          <a:noFill/>
        </p:spPr>
        <p:txBody>
          <a:bodyPr wrap="none" rtlCol="0">
            <a:spAutoFit/>
          </a:bodyPr>
          <a:lstStyle/>
          <a:p>
            <a:r>
              <a:rPr kumimoji="1" lang="en-US" altLang="ja-JP" sz="2000" b="1" dirty="0">
                <a:solidFill>
                  <a:srgbClr val="0070C0"/>
                </a:solidFill>
              </a:rPr>
              <a:t>√2</a:t>
            </a:r>
            <a:endParaRPr kumimoji="1" lang="ja-JP" altLang="en-US" sz="2000" b="1">
              <a:solidFill>
                <a:srgbClr val="0070C0"/>
              </a:solidFill>
            </a:endParaRPr>
          </a:p>
        </p:txBody>
      </p:sp>
      <p:sp>
        <p:nvSpPr>
          <p:cNvPr id="79" name="正方形/長方形 78">
            <a:extLst>
              <a:ext uri="{FF2B5EF4-FFF2-40B4-BE49-F238E27FC236}">
                <a16:creationId xmlns:a16="http://schemas.microsoft.com/office/drawing/2014/main" id="{E6C34E35-0B5D-8833-1AD3-F3CAAA060396}"/>
              </a:ext>
            </a:extLst>
          </p:cNvPr>
          <p:cNvSpPr/>
          <p:nvPr/>
        </p:nvSpPr>
        <p:spPr>
          <a:xfrm>
            <a:off x="7799864" y="1182675"/>
            <a:ext cx="1339981" cy="914400"/>
          </a:xfrm>
          <a:prstGeom prst="rect">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a:t>最短距離</a:t>
            </a:r>
            <a:endParaRPr kumimoji="1" lang="en-US" altLang="ja-JP" sz="1800" dirty="0"/>
          </a:p>
          <a:p>
            <a:pPr algn="ctr"/>
            <a:endParaRPr kumimoji="1" lang="ja-JP" altLang="en-US" sz="1800"/>
          </a:p>
        </p:txBody>
      </p:sp>
      <p:sp>
        <p:nvSpPr>
          <p:cNvPr id="80" name="テキスト ボックス 79">
            <a:extLst>
              <a:ext uri="{FF2B5EF4-FFF2-40B4-BE49-F238E27FC236}">
                <a16:creationId xmlns:a16="http://schemas.microsoft.com/office/drawing/2014/main" id="{3C30BB20-0A3E-937C-EC09-1E4728D843BC}"/>
              </a:ext>
            </a:extLst>
          </p:cNvPr>
          <p:cNvSpPr txBox="1"/>
          <p:nvPr/>
        </p:nvSpPr>
        <p:spPr>
          <a:xfrm>
            <a:off x="7968916" y="1656351"/>
            <a:ext cx="923651" cy="400110"/>
          </a:xfrm>
          <a:prstGeom prst="rect">
            <a:avLst/>
          </a:prstGeom>
          <a:noFill/>
        </p:spPr>
        <p:txBody>
          <a:bodyPr wrap="none" rtlCol="0">
            <a:spAutoFit/>
          </a:bodyPr>
          <a:lstStyle/>
          <a:p>
            <a:r>
              <a:rPr kumimoji="1" lang="en-US" altLang="ja-JP" sz="2000" b="1" dirty="0">
                <a:solidFill>
                  <a:schemeClr val="bg1"/>
                </a:solidFill>
              </a:rPr>
              <a:t>L6: √5</a:t>
            </a:r>
            <a:endParaRPr kumimoji="1" lang="ja-JP" altLang="en-US" sz="2000" b="1">
              <a:solidFill>
                <a:schemeClr val="bg1"/>
              </a:solidFill>
            </a:endParaRPr>
          </a:p>
        </p:txBody>
      </p:sp>
      <p:sp>
        <p:nvSpPr>
          <p:cNvPr id="81" name="テキスト ボックス 80">
            <a:extLst>
              <a:ext uri="{FF2B5EF4-FFF2-40B4-BE49-F238E27FC236}">
                <a16:creationId xmlns:a16="http://schemas.microsoft.com/office/drawing/2014/main" id="{6BF38E45-83C3-9C23-59F0-7966FC1863DC}"/>
              </a:ext>
            </a:extLst>
          </p:cNvPr>
          <p:cNvSpPr txBox="1"/>
          <p:nvPr/>
        </p:nvSpPr>
        <p:spPr>
          <a:xfrm>
            <a:off x="7964811" y="1658040"/>
            <a:ext cx="923651" cy="400110"/>
          </a:xfrm>
          <a:prstGeom prst="rect">
            <a:avLst/>
          </a:prstGeom>
          <a:noFill/>
        </p:spPr>
        <p:txBody>
          <a:bodyPr wrap="none" rtlCol="0">
            <a:spAutoFit/>
          </a:bodyPr>
          <a:lstStyle/>
          <a:p>
            <a:r>
              <a:rPr kumimoji="1" lang="en-US" altLang="ja-JP" sz="2000" b="1" dirty="0">
                <a:solidFill>
                  <a:schemeClr val="bg1"/>
                </a:solidFill>
              </a:rPr>
              <a:t>L3: √2</a:t>
            </a:r>
            <a:endParaRPr kumimoji="1" lang="ja-JP" altLang="en-US" sz="2000" b="1">
              <a:solidFill>
                <a:schemeClr val="bg1"/>
              </a:solidFill>
            </a:endParaRPr>
          </a:p>
        </p:txBody>
      </p:sp>
      <p:sp>
        <p:nvSpPr>
          <p:cNvPr id="82" name="Google Shape;400;g254a6bbbaed_0_0">
            <a:extLst>
              <a:ext uri="{FF2B5EF4-FFF2-40B4-BE49-F238E27FC236}">
                <a16:creationId xmlns:a16="http://schemas.microsoft.com/office/drawing/2014/main" id="{2341D57F-C9D0-FAA2-1530-787488E87260}"/>
              </a:ext>
            </a:extLst>
          </p:cNvPr>
          <p:cNvSpPr/>
          <p:nvPr/>
        </p:nvSpPr>
        <p:spPr>
          <a:xfrm>
            <a:off x="3245374" y="1727674"/>
            <a:ext cx="194400" cy="1944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83" name="テキスト ボックス 82">
            <a:extLst>
              <a:ext uri="{FF2B5EF4-FFF2-40B4-BE49-F238E27FC236}">
                <a16:creationId xmlns:a16="http://schemas.microsoft.com/office/drawing/2014/main" id="{D6B3874F-4C9C-858C-2AAE-F467E1E7BB2A}"/>
              </a:ext>
            </a:extLst>
          </p:cNvPr>
          <p:cNvSpPr txBox="1"/>
          <p:nvPr/>
        </p:nvSpPr>
        <p:spPr>
          <a:xfrm>
            <a:off x="3410812" y="2088674"/>
            <a:ext cx="327334" cy="400110"/>
          </a:xfrm>
          <a:prstGeom prst="rect">
            <a:avLst/>
          </a:prstGeom>
          <a:noFill/>
        </p:spPr>
        <p:txBody>
          <a:bodyPr wrap="none" rtlCol="0">
            <a:spAutoFit/>
          </a:bodyPr>
          <a:lstStyle/>
          <a:p>
            <a:r>
              <a:rPr kumimoji="1" lang="en-US" altLang="ja-JP" sz="2000" b="1" dirty="0">
                <a:solidFill>
                  <a:srgbClr val="0070C0"/>
                </a:solidFill>
              </a:rPr>
              <a:t>2</a:t>
            </a:r>
            <a:endParaRPr kumimoji="1" lang="ja-JP" altLang="en-US" sz="2000" b="1">
              <a:solidFill>
                <a:srgbClr val="0070C0"/>
              </a:solidFill>
            </a:endParaRPr>
          </a:p>
        </p:txBody>
      </p:sp>
      <p:sp>
        <p:nvSpPr>
          <p:cNvPr id="87" name="ドーナツ 86">
            <a:extLst>
              <a:ext uri="{FF2B5EF4-FFF2-40B4-BE49-F238E27FC236}">
                <a16:creationId xmlns:a16="http://schemas.microsoft.com/office/drawing/2014/main" id="{AE34ADDE-637A-EA58-2E0E-EDA7A2F8C756}"/>
              </a:ext>
            </a:extLst>
          </p:cNvPr>
          <p:cNvSpPr/>
          <p:nvPr/>
        </p:nvSpPr>
        <p:spPr>
          <a:xfrm>
            <a:off x="1963204" y="1268720"/>
            <a:ext cx="2702300" cy="2702300"/>
          </a:xfrm>
          <a:prstGeom prst="donut">
            <a:avLst>
              <a:gd name="adj" fmla="val 2091"/>
            </a:avLst>
          </a:prstGeom>
          <a:solidFill>
            <a:srgbClr val="FFFF00"/>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ドーナツ 87">
            <a:extLst>
              <a:ext uri="{FF2B5EF4-FFF2-40B4-BE49-F238E27FC236}">
                <a16:creationId xmlns:a16="http://schemas.microsoft.com/office/drawing/2014/main" id="{570B9C1A-AA83-6796-9D55-A6115ECF6A34}"/>
              </a:ext>
            </a:extLst>
          </p:cNvPr>
          <p:cNvSpPr/>
          <p:nvPr/>
        </p:nvSpPr>
        <p:spPr>
          <a:xfrm>
            <a:off x="2678488" y="2096857"/>
            <a:ext cx="1311616" cy="1311616"/>
          </a:xfrm>
          <a:prstGeom prst="donut">
            <a:avLst>
              <a:gd name="adj" fmla="val 2091"/>
            </a:avLst>
          </a:prstGeom>
          <a:solidFill>
            <a:srgbClr val="FFFF00"/>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Google Shape;400;g254a6bbbaed_0_0">
            <a:extLst>
              <a:ext uri="{FF2B5EF4-FFF2-40B4-BE49-F238E27FC236}">
                <a16:creationId xmlns:a16="http://schemas.microsoft.com/office/drawing/2014/main" id="{3A89518B-5E1E-1AFE-926D-8EE5B6C6B748}"/>
              </a:ext>
            </a:extLst>
          </p:cNvPr>
          <p:cNvSpPr/>
          <p:nvPr/>
        </p:nvSpPr>
        <p:spPr>
          <a:xfrm>
            <a:off x="2259633" y="3721409"/>
            <a:ext cx="194400" cy="1944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78" name="テキスト ボックス 77">
            <a:extLst>
              <a:ext uri="{FF2B5EF4-FFF2-40B4-BE49-F238E27FC236}">
                <a16:creationId xmlns:a16="http://schemas.microsoft.com/office/drawing/2014/main" id="{A9D4D7B2-3CCD-21BF-7D26-0F7EDE2592E1}"/>
              </a:ext>
            </a:extLst>
          </p:cNvPr>
          <p:cNvSpPr txBox="1"/>
          <p:nvPr/>
        </p:nvSpPr>
        <p:spPr>
          <a:xfrm>
            <a:off x="2841960" y="3314415"/>
            <a:ext cx="611065" cy="400110"/>
          </a:xfrm>
          <a:prstGeom prst="rect">
            <a:avLst/>
          </a:prstGeom>
          <a:noFill/>
        </p:spPr>
        <p:txBody>
          <a:bodyPr wrap="none" rtlCol="0">
            <a:spAutoFit/>
          </a:bodyPr>
          <a:lstStyle/>
          <a:p>
            <a:r>
              <a:rPr kumimoji="1" lang="en-US" altLang="ja-JP" sz="2000" b="1" dirty="0">
                <a:solidFill>
                  <a:srgbClr val="0070C0"/>
                </a:solidFill>
              </a:rPr>
              <a:t>2√2</a:t>
            </a:r>
            <a:endParaRPr kumimoji="1" lang="ja-JP" altLang="en-US" sz="2000" b="1">
              <a:solidFill>
                <a:srgbClr val="0070C0"/>
              </a:solidFill>
            </a:endParaRPr>
          </a:p>
        </p:txBody>
      </p:sp>
      <p:sp>
        <p:nvSpPr>
          <p:cNvPr id="84" name="Google Shape;367;g2549820c676_6_15">
            <a:extLst>
              <a:ext uri="{FF2B5EF4-FFF2-40B4-BE49-F238E27FC236}">
                <a16:creationId xmlns:a16="http://schemas.microsoft.com/office/drawing/2014/main" id="{5A92FDB9-5F6F-0EB7-F685-9D20CA2290A2}"/>
              </a:ext>
            </a:extLst>
          </p:cNvPr>
          <p:cNvSpPr txBox="1">
            <a:spLocks noGrp="1"/>
          </p:cNvSpPr>
          <p:nvPr>
            <p:ph type="body" idx="1"/>
          </p:nvPr>
        </p:nvSpPr>
        <p:spPr>
          <a:xfrm>
            <a:off x="620852" y="4647999"/>
            <a:ext cx="8140089" cy="2257958"/>
          </a:xfrm>
          <a:prstGeom prst="rect">
            <a:avLst/>
          </a:prstGeom>
        </p:spPr>
        <p:txBody>
          <a:bodyPr spcFirstLastPara="1" wrap="square" lIns="91425" tIns="45700" rIns="91425" bIns="45700" anchor="t" anchorCtr="0">
            <a:normAutofit fontScale="77500" lnSpcReduction="20000"/>
          </a:bodyPr>
          <a:lstStyle/>
          <a:p>
            <a:pPr marL="457200" lvl="0" indent="-381000" algn="l" rtl="0">
              <a:lnSpc>
                <a:spcPct val="115000"/>
              </a:lnSpc>
              <a:spcBef>
                <a:spcPts val="1000"/>
              </a:spcBef>
              <a:spcAft>
                <a:spcPts val="0"/>
              </a:spcAft>
              <a:buSzPts val="2400"/>
              <a:buAutoNum type="arabicPeriod"/>
            </a:pPr>
            <a:r>
              <a:rPr lang="ja-JP" altLang="en-US" sz="2400"/>
              <a:t>注目している</a:t>
            </a:r>
            <a:r>
              <a:rPr lang="en-US" altLang="ja-JP" sz="2400" dirty="0" err="1"/>
              <a:t>kd</a:t>
            </a:r>
            <a:r>
              <a:rPr lang="en-US" altLang="ja-JP" sz="2400" dirty="0"/>
              <a:t>-tree</a:t>
            </a:r>
            <a:r>
              <a:rPr lang="ja-JP" altLang="en-US" sz="2400"/>
              <a:t>のノードの親ノードとテストデータの距離を計算</a:t>
            </a:r>
            <a:r>
              <a:rPr lang="en-US" altLang="ja-JP" sz="2400" dirty="0"/>
              <a:t>(</a:t>
            </a:r>
            <a:r>
              <a:rPr lang="ja-JP" altLang="en-US" sz="2400"/>
              <a:t>初めは暫定的な最近傍とテストデータ</a:t>
            </a:r>
            <a:r>
              <a:rPr lang="en-US" altLang="ja-JP" sz="2400" dirty="0"/>
              <a:t>)</a:t>
            </a:r>
          </a:p>
          <a:p>
            <a:pPr marL="457200" lvl="0" indent="-381000" algn="l" rtl="0">
              <a:lnSpc>
                <a:spcPct val="115000"/>
              </a:lnSpc>
              <a:spcBef>
                <a:spcPts val="1000"/>
              </a:spcBef>
              <a:spcAft>
                <a:spcPts val="0"/>
              </a:spcAft>
              <a:buSzPts val="2400"/>
              <a:buAutoNum type="arabicPeriod"/>
            </a:pPr>
            <a:r>
              <a:rPr lang="en-US" altLang="ja-JP" sz="2400" dirty="0"/>
              <a:t>1</a:t>
            </a:r>
            <a:r>
              <a:rPr lang="ja-JP" altLang="en-US" sz="2400"/>
              <a:t>の計算結果が現在の最短距離以下であれば未探索の兄弟を根とする木を探索</a:t>
            </a:r>
            <a:r>
              <a:rPr lang="en-US" altLang="ja-JP" sz="2400" dirty="0"/>
              <a:t>(</a:t>
            </a:r>
            <a:r>
              <a:rPr lang="ja-JP" altLang="en-US" sz="2400"/>
              <a:t>そうでなければ探索終了</a:t>
            </a:r>
            <a:r>
              <a:rPr lang="en-US" altLang="ja-JP" sz="2400" dirty="0"/>
              <a:t>)</a:t>
            </a:r>
          </a:p>
          <a:p>
            <a:pPr marL="457200" lvl="0" indent="-381000" algn="l" rtl="0">
              <a:lnSpc>
                <a:spcPct val="115000"/>
              </a:lnSpc>
              <a:spcBef>
                <a:spcPts val="1000"/>
              </a:spcBef>
              <a:spcAft>
                <a:spcPts val="0"/>
              </a:spcAft>
              <a:buSzPts val="2400"/>
              <a:buAutoNum type="arabicPeriod"/>
            </a:pPr>
            <a:r>
              <a:rPr lang="en-US" altLang="ja-JP" sz="2400" dirty="0"/>
              <a:t>2</a:t>
            </a:r>
            <a:r>
              <a:rPr lang="ja-JP" altLang="en-US" sz="2400"/>
              <a:t>で探索した結果、現在の最短距離以下のノードがあれば更新</a:t>
            </a:r>
            <a:endParaRPr lang="en-US" altLang="ja-JP" sz="2400" dirty="0"/>
          </a:p>
          <a:p>
            <a:pPr marL="76200" indent="0">
              <a:lnSpc>
                <a:spcPct val="115000"/>
              </a:lnSpc>
              <a:buSzPts val="2400"/>
              <a:buNone/>
            </a:pPr>
            <a:r>
              <a:rPr lang="en-US" altLang="ja-JP" sz="2400" dirty="0"/>
              <a:t>(</a:t>
            </a:r>
            <a:r>
              <a:rPr lang="ja-JP" altLang="en-US" sz="2400"/>
              <a:t>根に到達するまで</a:t>
            </a:r>
            <a:r>
              <a:rPr lang="en-US" altLang="ja-JP" sz="2400" dirty="0"/>
              <a:t>1〜3</a:t>
            </a:r>
            <a:r>
              <a:rPr lang="ja-JP" altLang="en-US" sz="2400"/>
              <a:t>を繰り返す</a:t>
            </a:r>
            <a:r>
              <a:rPr lang="en-US" altLang="ja-JP" sz="2400" dirty="0"/>
              <a:t>)</a:t>
            </a:r>
          </a:p>
        </p:txBody>
      </p:sp>
    </p:spTree>
    <p:extLst>
      <p:ext uri="{BB962C8B-B14F-4D97-AF65-F5344CB8AC3E}">
        <p14:creationId xmlns:p14="http://schemas.microsoft.com/office/powerpoint/2010/main" val="243342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dissolve">
                                      <p:cBhvr>
                                        <p:cTn id="10" dur="500"/>
                                        <p:tgtEl>
                                          <p:spTgt spid="7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dissolve">
                                      <p:cBhvr>
                                        <p:cTn id="13" dur="500"/>
                                        <p:tgtEl>
                                          <p:spTgt spid="8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dissolve">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checkerboard(across)">
                                      <p:cBhvr>
                                        <p:cTn id="21" dur="500"/>
                                        <p:tgtEl>
                                          <p:spTgt spid="8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73"/>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8"/>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76"/>
                                        </p:tgtEl>
                                        <p:attrNameLst>
                                          <p:attrName>style.visibility</p:attrName>
                                        </p:attrNameLst>
                                      </p:cBhvr>
                                      <p:to>
                                        <p:strVal val="hidden"/>
                                      </p:to>
                                    </p:set>
                                  </p:childTnLst>
                                </p:cTn>
                              </p:par>
                              <p:par>
                                <p:cTn id="30" presetID="1" presetClass="emph" presetSubtype="2" fill="hold" nodeType="withEffect">
                                  <p:stCondLst>
                                    <p:cond delay="0"/>
                                  </p:stCondLst>
                                  <p:childTnLst>
                                    <p:animClr clrSpc="rgb" dir="cw">
                                      <p:cBhvr>
                                        <p:cTn id="31" dur="10" fill="hold"/>
                                        <p:tgtEl>
                                          <p:spTgt spid="48"/>
                                        </p:tgtEl>
                                        <p:attrNameLst>
                                          <p:attrName>fillcolor</p:attrName>
                                        </p:attrNameLst>
                                      </p:cBhvr>
                                      <p:to>
                                        <a:schemeClr val="bg1"/>
                                      </p:to>
                                    </p:animClr>
                                    <p:set>
                                      <p:cBhvr>
                                        <p:cTn id="32" dur="10" fill="hold"/>
                                        <p:tgtEl>
                                          <p:spTgt spid="48"/>
                                        </p:tgtEl>
                                        <p:attrNameLst>
                                          <p:attrName>fill.type</p:attrName>
                                        </p:attrNameLst>
                                      </p:cBhvr>
                                      <p:to>
                                        <p:strVal val="solid"/>
                                      </p:to>
                                    </p:set>
                                    <p:set>
                                      <p:cBhvr>
                                        <p:cTn id="33" dur="10" fill="hold"/>
                                        <p:tgtEl>
                                          <p:spTgt spid="48"/>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 fill="hold"/>
                                        <p:tgtEl>
                                          <p:spTgt spid="51"/>
                                        </p:tgtEl>
                                        <p:attrNameLst>
                                          <p:attrName>fillcolor</p:attrName>
                                        </p:attrNameLst>
                                      </p:cBhvr>
                                      <p:to>
                                        <a:srgbClr val="FFFC00"/>
                                      </p:to>
                                    </p:animClr>
                                    <p:set>
                                      <p:cBhvr>
                                        <p:cTn id="38" dur="10" fill="hold"/>
                                        <p:tgtEl>
                                          <p:spTgt spid="51"/>
                                        </p:tgtEl>
                                        <p:attrNameLst>
                                          <p:attrName>fill.type</p:attrName>
                                        </p:attrNameLst>
                                      </p:cBhvr>
                                      <p:to>
                                        <p:strVal val="solid"/>
                                      </p:to>
                                    </p:set>
                                    <p:set>
                                      <p:cBhvr>
                                        <p:cTn id="39" dur="10" fill="hold"/>
                                        <p:tgtEl>
                                          <p:spTgt spid="51"/>
                                        </p:tgtEl>
                                        <p:attrNameLst>
                                          <p:attrName>fill.on</p:attrName>
                                        </p:attrNameLst>
                                      </p:cBhvr>
                                      <p:to>
                                        <p:strVal val="true"/>
                                      </p:to>
                                    </p:set>
                                  </p:childTnLst>
                                </p:cTn>
                              </p:par>
                              <p:par>
                                <p:cTn id="40" presetID="9"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dissolve">
                                      <p:cBhvr>
                                        <p:cTn id="42" dur="500"/>
                                        <p:tgtEl>
                                          <p:spTgt spid="74"/>
                                        </p:tgtEl>
                                      </p:cBhvr>
                                    </p:animEffect>
                                  </p:childTnLst>
                                </p:cTn>
                              </p:par>
                              <p:par>
                                <p:cTn id="43" presetID="9"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dissolve">
                                      <p:cBhvr>
                                        <p:cTn id="45" dur="500"/>
                                        <p:tgtEl>
                                          <p:spTgt spid="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dissolve">
                                      <p:cBhvr>
                                        <p:cTn id="48" dur="500"/>
                                        <p:tgtEl>
                                          <p:spTgt spid="7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0"/>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dissolve">
                                      <p:cBhvr>
                                        <p:cTn id="55" dur="10"/>
                                        <p:tgtEl>
                                          <p:spTgt spid="81"/>
                                        </p:tgtEl>
                                      </p:cBhvr>
                                    </p:animEffect>
                                  </p:childTnLst>
                                </p:cTn>
                              </p:par>
                              <p:par>
                                <p:cTn id="56" presetID="1" presetClass="exit" presetSubtype="0" fill="hold" grpId="1" nodeType="withEffect">
                                  <p:stCondLst>
                                    <p:cond delay="0"/>
                                  </p:stCondLst>
                                  <p:childTnLst>
                                    <p:set>
                                      <p:cBhvr>
                                        <p:cTn id="57" dur="1" fill="hold">
                                          <p:stCondLst>
                                            <p:cond delay="0"/>
                                          </p:stCondLst>
                                        </p:cTn>
                                        <p:tgtEl>
                                          <p:spTgt spid="87"/>
                                        </p:tgtEl>
                                        <p:attrNameLst>
                                          <p:attrName>style.visibility</p:attrName>
                                        </p:attrNameLst>
                                      </p:cBhvr>
                                      <p:to>
                                        <p:strVal val="hidden"/>
                                      </p:to>
                                    </p:set>
                                  </p:childTnLst>
                                </p:cTn>
                              </p:par>
                              <p:par>
                                <p:cTn id="58" presetID="9" presetClass="entr" presetSubtype="0" fill="hold" grpId="0" nodeType="with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dissolve">
                                      <p:cBhvr>
                                        <p:cTn id="60" dur="500"/>
                                        <p:tgtEl>
                                          <p:spTgt spid="8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7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7"/>
                                        </p:tgtEl>
                                        <p:attrNameLst>
                                          <p:attrName>style.visibility</p:attrName>
                                        </p:attrNameLst>
                                      </p:cBhvr>
                                      <p:to>
                                        <p:strVal val="hidden"/>
                                      </p:to>
                                    </p:set>
                                  </p:childTnLst>
                                </p:cTn>
                              </p:par>
                              <p:par>
                                <p:cTn id="69" presetID="1" presetClass="emph" presetSubtype="2" fill="hold" nodeType="withEffect">
                                  <p:stCondLst>
                                    <p:cond delay="0"/>
                                  </p:stCondLst>
                                  <p:childTnLst>
                                    <p:animClr clrSpc="rgb" dir="cw">
                                      <p:cBhvr>
                                        <p:cTn id="70" dur="10" fill="hold"/>
                                        <p:tgtEl>
                                          <p:spTgt spid="51"/>
                                        </p:tgtEl>
                                        <p:attrNameLst>
                                          <p:attrName>fillcolor</p:attrName>
                                        </p:attrNameLst>
                                      </p:cBhvr>
                                      <p:to>
                                        <a:schemeClr val="bg1"/>
                                      </p:to>
                                    </p:animClr>
                                    <p:set>
                                      <p:cBhvr>
                                        <p:cTn id="71" dur="10" fill="hold"/>
                                        <p:tgtEl>
                                          <p:spTgt spid="51"/>
                                        </p:tgtEl>
                                        <p:attrNameLst>
                                          <p:attrName>fill.type</p:attrName>
                                        </p:attrNameLst>
                                      </p:cBhvr>
                                      <p:to>
                                        <p:strVal val="solid"/>
                                      </p:to>
                                    </p:set>
                                    <p:set>
                                      <p:cBhvr>
                                        <p:cTn id="72" dur="10" fill="hold"/>
                                        <p:tgtEl>
                                          <p:spTgt spid="51"/>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10" fill="hold"/>
                                        <p:tgtEl>
                                          <p:spTgt spid="49"/>
                                        </p:tgtEl>
                                        <p:attrNameLst>
                                          <p:attrName>fillcolor</p:attrName>
                                        </p:attrNameLst>
                                      </p:cBhvr>
                                      <p:to>
                                        <a:srgbClr val="FFFC00"/>
                                      </p:to>
                                    </p:animClr>
                                    <p:set>
                                      <p:cBhvr>
                                        <p:cTn id="77" dur="10" fill="hold"/>
                                        <p:tgtEl>
                                          <p:spTgt spid="49"/>
                                        </p:tgtEl>
                                        <p:attrNameLst>
                                          <p:attrName>fill.type</p:attrName>
                                        </p:attrNameLst>
                                      </p:cBhvr>
                                      <p:to>
                                        <p:strVal val="solid"/>
                                      </p:to>
                                    </p:set>
                                    <p:set>
                                      <p:cBhvr>
                                        <p:cTn id="78" dur="10" fill="hold"/>
                                        <p:tgtEl>
                                          <p:spTgt spid="49"/>
                                        </p:tgtEl>
                                        <p:attrNameLst>
                                          <p:attrName>fill.on</p:attrName>
                                        </p:attrNameLst>
                                      </p:cBhvr>
                                      <p:to>
                                        <p:strVal val="true"/>
                                      </p:to>
                                    </p:set>
                                  </p:childTnLst>
                                </p:cTn>
                              </p:par>
                              <p:par>
                                <p:cTn id="79" presetID="9"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cTn>
                              </p:par>
                              <p:par>
                                <p:cTn id="82" presetID="9" presetClass="entr" presetSubtype="0" fill="hold"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dissolve">
                                      <p:cBhvr>
                                        <p:cTn id="84" dur="500"/>
                                        <p:tgtEl>
                                          <p:spTgt spid="6"/>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dissolve">
                                      <p:cBhvr>
                                        <p:cTn id="87" dur="500"/>
                                        <p:tgtEl>
                                          <p:spTgt spid="82"/>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mph" presetSubtype="2" fill="hold" nodeType="clickEffect">
                                  <p:stCondLst>
                                    <p:cond delay="0"/>
                                  </p:stCondLst>
                                  <p:childTnLst>
                                    <p:animClr clrSpc="rgb" dir="cw">
                                      <p:cBhvr>
                                        <p:cTn id="91" dur="10" fill="hold"/>
                                        <p:tgtEl>
                                          <p:spTgt spid="49"/>
                                        </p:tgtEl>
                                        <p:attrNameLst>
                                          <p:attrName>fillcolor</p:attrName>
                                        </p:attrNameLst>
                                      </p:cBhvr>
                                      <p:to>
                                        <a:schemeClr val="bg1"/>
                                      </p:to>
                                    </p:animClr>
                                    <p:set>
                                      <p:cBhvr>
                                        <p:cTn id="92" dur="10" fill="hold"/>
                                        <p:tgtEl>
                                          <p:spTgt spid="49"/>
                                        </p:tgtEl>
                                        <p:attrNameLst>
                                          <p:attrName>fill.type</p:attrName>
                                        </p:attrNameLst>
                                      </p:cBhvr>
                                      <p:to>
                                        <p:strVal val="solid"/>
                                      </p:to>
                                    </p:set>
                                    <p:set>
                                      <p:cBhvr>
                                        <p:cTn id="93" dur="10" fill="hold"/>
                                        <p:tgtEl>
                                          <p:spTgt spid="49"/>
                                        </p:tgtEl>
                                        <p:attrNameLst>
                                          <p:attrName>fill.on</p:attrName>
                                        </p:attrNameLst>
                                      </p:cBhvr>
                                      <p:to>
                                        <p:strVal val="true"/>
                                      </p:to>
                                    </p:set>
                                  </p:childTnLst>
                                </p:cTn>
                              </p:par>
                              <p:par>
                                <p:cTn id="94" presetID="1" presetClass="exit" presetSubtype="0" fill="hold" nodeType="withEffect">
                                  <p:stCondLst>
                                    <p:cond delay="0"/>
                                  </p:stCondLst>
                                  <p:childTnLst>
                                    <p:set>
                                      <p:cBhvr>
                                        <p:cTn id="95" dur="1" fill="hold">
                                          <p:stCondLst>
                                            <p:cond delay="0"/>
                                          </p:stCondLst>
                                        </p:cTn>
                                        <p:tgtEl>
                                          <p:spTgt spid="6"/>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83"/>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82"/>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mph" presetSubtype="2" fill="hold" nodeType="clickEffect">
                                  <p:stCondLst>
                                    <p:cond delay="0"/>
                                  </p:stCondLst>
                                  <p:childTnLst>
                                    <p:animClr clrSpc="rgb" dir="cw">
                                      <p:cBhvr>
                                        <p:cTn id="103" dur="10" fill="hold"/>
                                        <p:tgtEl>
                                          <p:spTgt spid="51"/>
                                        </p:tgtEl>
                                        <p:attrNameLst>
                                          <p:attrName>fillcolor</p:attrName>
                                        </p:attrNameLst>
                                      </p:cBhvr>
                                      <p:to>
                                        <a:srgbClr val="FFFF00"/>
                                      </p:to>
                                    </p:animClr>
                                    <p:set>
                                      <p:cBhvr>
                                        <p:cTn id="104" dur="10" fill="hold"/>
                                        <p:tgtEl>
                                          <p:spTgt spid="51"/>
                                        </p:tgtEl>
                                        <p:attrNameLst>
                                          <p:attrName>fill.type</p:attrName>
                                        </p:attrNameLst>
                                      </p:cBhvr>
                                      <p:to>
                                        <p:strVal val="solid"/>
                                      </p:to>
                                    </p:set>
                                    <p:set>
                                      <p:cBhvr>
                                        <p:cTn id="105" dur="10" fill="hold"/>
                                        <p:tgtEl>
                                          <p:spTgt spid="51"/>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1" presetClass="emph" presetSubtype="2" fill="hold" nodeType="clickEffect">
                                  <p:stCondLst>
                                    <p:cond delay="0"/>
                                  </p:stCondLst>
                                  <p:childTnLst>
                                    <p:animClr clrSpc="rgb" dir="cw">
                                      <p:cBhvr>
                                        <p:cTn id="109" dur="10" fill="hold"/>
                                        <p:tgtEl>
                                          <p:spTgt spid="51"/>
                                        </p:tgtEl>
                                        <p:attrNameLst>
                                          <p:attrName>fillcolor</p:attrName>
                                        </p:attrNameLst>
                                      </p:cBhvr>
                                      <p:to>
                                        <a:schemeClr val="bg1"/>
                                      </p:to>
                                    </p:animClr>
                                    <p:set>
                                      <p:cBhvr>
                                        <p:cTn id="110" dur="10" fill="hold"/>
                                        <p:tgtEl>
                                          <p:spTgt spid="51"/>
                                        </p:tgtEl>
                                        <p:attrNameLst>
                                          <p:attrName>fill.type</p:attrName>
                                        </p:attrNameLst>
                                      </p:cBhvr>
                                      <p:to>
                                        <p:strVal val="solid"/>
                                      </p:to>
                                    </p:set>
                                    <p:set>
                                      <p:cBhvr>
                                        <p:cTn id="111" dur="10" fill="hold"/>
                                        <p:tgtEl>
                                          <p:spTgt spid="51"/>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1" presetClass="emph" presetSubtype="2" fill="hold" nodeType="clickEffect">
                                  <p:stCondLst>
                                    <p:cond delay="0"/>
                                  </p:stCondLst>
                                  <p:childTnLst>
                                    <p:animClr clrSpc="rgb" dir="cw">
                                      <p:cBhvr>
                                        <p:cTn id="115" dur="10" fill="hold"/>
                                        <p:tgtEl>
                                          <p:spTgt spid="52"/>
                                        </p:tgtEl>
                                        <p:attrNameLst>
                                          <p:attrName>fillcolor</p:attrName>
                                        </p:attrNameLst>
                                      </p:cBhvr>
                                      <p:to>
                                        <a:srgbClr val="FFFF00"/>
                                      </p:to>
                                    </p:animClr>
                                    <p:set>
                                      <p:cBhvr>
                                        <p:cTn id="116" dur="10" fill="hold"/>
                                        <p:tgtEl>
                                          <p:spTgt spid="52"/>
                                        </p:tgtEl>
                                        <p:attrNameLst>
                                          <p:attrName>fill.type</p:attrName>
                                        </p:attrNameLst>
                                      </p:cBhvr>
                                      <p:to>
                                        <p:strVal val="solid"/>
                                      </p:to>
                                    </p:set>
                                    <p:set>
                                      <p:cBhvr>
                                        <p:cTn id="117" dur="10" fill="hold"/>
                                        <p:tgtEl>
                                          <p:spTgt spid="52"/>
                                        </p:tgtEl>
                                        <p:attrNameLst>
                                          <p:attrName>fill.on</p:attrName>
                                        </p:attrNameLst>
                                      </p:cBhvr>
                                      <p:to>
                                        <p:strVal val="true"/>
                                      </p:to>
                                    </p:set>
                                  </p:childTnLst>
                                </p:cTn>
                              </p:par>
                              <p:par>
                                <p:cTn id="118" presetID="9" presetClass="entr" presetSubtype="0" fill="hold" nodeType="withEffect">
                                  <p:stCondLst>
                                    <p:cond delay="0"/>
                                  </p:stCondLst>
                                  <p:childTnLst>
                                    <p:set>
                                      <p:cBhvr>
                                        <p:cTn id="119" dur="1" fill="hold">
                                          <p:stCondLst>
                                            <p:cond delay="0"/>
                                          </p:stCondLst>
                                        </p:cTn>
                                        <p:tgtEl>
                                          <p:spTgt spid="11"/>
                                        </p:tgtEl>
                                        <p:attrNameLst>
                                          <p:attrName>style.visibility</p:attrName>
                                        </p:attrNameLst>
                                      </p:cBhvr>
                                      <p:to>
                                        <p:strVal val="visible"/>
                                      </p:to>
                                    </p:set>
                                    <p:animEffect transition="in" filter="dissolve">
                                      <p:cBhvr>
                                        <p:cTn id="120" dur="500"/>
                                        <p:tgtEl>
                                          <p:spTgt spid="11"/>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dissolve">
                                      <p:cBhvr>
                                        <p:cTn id="123" dur="500"/>
                                        <p:tgtEl>
                                          <p:spTgt spid="7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10"/>
                                        </p:tgtEl>
                                        <p:attrNameLst>
                                          <p:attrName>style.visibility</p:attrName>
                                        </p:attrNameLst>
                                      </p:cBhvr>
                                      <p:to>
                                        <p:strVal val="visible"/>
                                      </p:to>
                                    </p:set>
                                    <p:animEffect transition="in" filter="dissolve">
                                      <p:cBhvr>
                                        <p:cTn id="1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4" grpId="1" animBg="1"/>
      <p:bldP spid="76" grpId="0"/>
      <p:bldP spid="76" grpId="1"/>
      <p:bldP spid="77" grpId="0"/>
      <p:bldP spid="77" grpId="1"/>
      <p:bldP spid="79" grpId="0" animBg="1"/>
      <p:bldP spid="80" grpId="0"/>
      <p:bldP spid="80" grpId="1"/>
      <p:bldP spid="81" grpId="0"/>
      <p:bldP spid="82" grpId="0" animBg="1"/>
      <p:bldP spid="82" grpId="1" animBg="1"/>
      <p:bldP spid="83" grpId="0"/>
      <p:bldP spid="83" grpId="1"/>
      <p:bldP spid="87" grpId="0" animBg="1"/>
      <p:bldP spid="87" grpId="1" animBg="1"/>
      <p:bldP spid="88" grpId="0" animBg="1"/>
      <p:bldP spid="10" grpId="0" animBg="1"/>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254a6bbbaed_0_272"/>
          <p:cNvSpPr txBox="1">
            <a:spLocks noGrp="1"/>
          </p:cNvSpPr>
          <p:nvPr>
            <p:ph type="title"/>
          </p:nvPr>
        </p:nvSpPr>
        <p:spPr>
          <a:xfrm>
            <a:off x="208421" y="109030"/>
            <a:ext cx="7333800" cy="667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111111"/>
              <a:buNone/>
            </a:pPr>
            <a:r>
              <a:rPr lang="ja-JP"/>
              <a:t>kd-tree：演習</a:t>
            </a:r>
            <a:endParaRPr dirty="0"/>
          </a:p>
        </p:txBody>
      </p:sp>
      <p:sp>
        <p:nvSpPr>
          <p:cNvPr id="452" name="Google Shape;452;g254a6bbbaed_0_272"/>
          <p:cNvSpPr txBox="1">
            <a:spLocks noGrp="1"/>
          </p:cNvSpPr>
          <p:nvPr>
            <p:ph type="body" idx="1"/>
          </p:nvPr>
        </p:nvSpPr>
        <p:spPr>
          <a:xfrm>
            <a:off x="208425" y="776230"/>
            <a:ext cx="8711100" cy="595889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ja-JP"/>
              <a:t>【演習】</a:t>
            </a:r>
            <a:r>
              <a:rPr lang="ja-JP">
                <a:solidFill>
                  <a:schemeClr val="accent1"/>
                </a:solidFill>
              </a:rPr>
              <a:t>kd_tree1.cpp</a:t>
            </a:r>
            <a:endParaRPr dirty="0">
              <a:solidFill>
                <a:schemeClr val="accent1"/>
              </a:solidFill>
            </a:endParaRPr>
          </a:p>
          <a:p>
            <a:pPr marL="0" lvl="0" indent="0" algn="l" rtl="0">
              <a:lnSpc>
                <a:spcPct val="90000"/>
              </a:lnSpc>
              <a:spcBef>
                <a:spcPts val="1000"/>
              </a:spcBef>
              <a:spcAft>
                <a:spcPts val="0"/>
              </a:spcAft>
              <a:buSzPts val="1800"/>
              <a:buNone/>
            </a:pPr>
            <a:r>
              <a:rPr lang="ja-JP" b="1" u="sng"/>
              <a:t>kd-treeの構築をしよう！</a:t>
            </a:r>
            <a:r>
              <a:rPr lang="ja-JP"/>
              <a:t>(</a:t>
            </a:r>
            <a:r>
              <a:rPr lang="ja-JP" altLang="en-US"/>
              <a:t>参考</a:t>
            </a:r>
            <a:r>
              <a:rPr lang="en-US" altLang="ja-JP" dirty="0"/>
              <a:t>: </a:t>
            </a:r>
            <a:r>
              <a:rPr lang="ja-JP"/>
              <a:t>p</a:t>
            </a:r>
            <a:r>
              <a:rPr lang="en-US" altLang="ja-JP" dirty="0"/>
              <a:t>10</a:t>
            </a:r>
            <a:r>
              <a:rPr lang="ja-JP"/>
              <a:t>)</a:t>
            </a:r>
            <a:endParaRPr dirty="0"/>
          </a:p>
          <a:p>
            <a:pPr marL="0" lvl="0" indent="0" algn="l" rtl="0">
              <a:spcBef>
                <a:spcPts val="1000"/>
              </a:spcBef>
              <a:spcAft>
                <a:spcPts val="0"/>
              </a:spcAft>
              <a:buSzPts val="1800"/>
              <a:buNone/>
            </a:pPr>
            <a:r>
              <a:rPr lang="ja-JP"/>
              <a:t>→</a:t>
            </a:r>
            <a:r>
              <a:rPr lang="ja-JP">
                <a:solidFill>
                  <a:srgbClr val="FF0000"/>
                </a:solidFill>
              </a:rPr>
              <a:t>buildTree関数の一部を実装</a:t>
            </a:r>
            <a:endParaRPr lang="en-US" altLang="ja-JP" dirty="0">
              <a:solidFill>
                <a:srgbClr val="FF0000"/>
              </a:solidFill>
            </a:endParaRPr>
          </a:p>
          <a:p>
            <a:pPr marL="0" lvl="0" indent="0" algn="l" rtl="0">
              <a:spcBef>
                <a:spcPts val="1000"/>
              </a:spcBef>
              <a:spcAft>
                <a:spcPts val="0"/>
              </a:spcAft>
              <a:buSzPts val="1800"/>
              <a:buNone/>
            </a:pPr>
            <a:endParaRPr sz="600" dirty="0">
              <a:solidFill>
                <a:srgbClr val="FF0000"/>
              </a:solidFill>
            </a:endParaRPr>
          </a:p>
          <a:p>
            <a:pPr marL="0" lvl="0" indent="0" algn="l" rtl="0">
              <a:lnSpc>
                <a:spcPct val="90000"/>
              </a:lnSpc>
              <a:spcBef>
                <a:spcPts val="1000"/>
              </a:spcBef>
              <a:spcAft>
                <a:spcPts val="0"/>
              </a:spcAft>
              <a:buSzPts val="1800"/>
              <a:buNone/>
            </a:pPr>
            <a:r>
              <a:rPr lang="ja-JP"/>
              <a:t>*木構造は配列で表現</a:t>
            </a:r>
            <a:endParaRPr dirty="0"/>
          </a:p>
        </p:txBody>
      </p:sp>
      <p:sp>
        <p:nvSpPr>
          <p:cNvPr id="453" name="Google Shape;453;g254a6bbbaed_0_272"/>
          <p:cNvSpPr txBox="1">
            <a:spLocks noGrp="1"/>
          </p:cNvSpPr>
          <p:nvPr>
            <p:ph type="sldNum" idx="12"/>
          </p:nvPr>
        </p:nvSpPr>
        <p:spPr>
          <a:xfrm>
            <a:off x="7479115" y="155977"/>
            <a:ext cx="672600" cy="476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1"/>
              </a:buClr>
              <a:buSzPts val="2800"/>
              <a:buFont typeface="Calibri"/>
              <a:buNone/>
            </a:pPr>
            <a:fld id="{00000000-1234-1234-1234-123412341234}" type="slidenum">
              <a:rPr lang="en-US" altLang="ja-JP"/>
              <a:t>14</a:t>
            </a:fld>
            <a:endParaRPr/>
          </a:p>
        </p:txBody>
      </p:sp>
      <p:sp>
        <p:nvSpPr>
          <p:cNvPr id="454" name="Google Shape;454;g254a6bbbaed_0_272"/>
          <p:cNvSpPr/>
          <p:nvPr/>
        </p:nvSpPr>
        <p:spPr>
          <a:xfrm>
            <a:off x="321679" y="3098100"/>
            <a:ext cx="8711099" cy="37599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1" i="0" u="none" strike="noStrike" cap="none" dirty="0">
              <a:solidFill>
                <a:srgbClr val="000000"/>
              </a:solidFill>
              <a:latin typeface="Arial"/>
              <a:ea typeface="Arial"/>
              <a:cs typeface="Arial"/>
              <a:sym typeface="Arial"/>
            </a:endParaRPr>
          </a:p>
        </p:txBody>
      </p:sp>
      <p:sp>
        <p:nvSpPr>
          <p:cNvPr id="455" name="Google Shape;455;g254a6bbbaed_0_272"/>
          <p:cNvSpPr/>
          <p:nvPr/>
        </p:nvSpPr>
        <p:spPr>
          <a:xfrm>
            <a:off x="2433080" y="3370300"/>
            <a:ext cx="913200" cy="4767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2000"/>
              <a:t>①</a:t>
            </a:r>
            <a:endParaRPr sz="2000"/>
          </a:p>
        </p:txBody>
      </p:sp>
      <p:sp>
        <p:nvSpPr>
          <p:cNvPr id="456" name="Google Shape;456;g254a6bbbaed_0_272"/>
          <p:cNvSpPr/>
          <p:nvPr/>
        </p:nvSpPr>
        <p:spPr>
          <a:xfrm>
            <a:off x="1291280" y="4663500"/>
            <a:ext cx="913200" cy="4767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2000"/>
              <a:t>②</a:t>
            </a:r>
            <a:endParaRPr sz="2000"/>
          </a:p>
        </p:txBody>
      </p:sp>
      <p:sp>
        <p:nvSpPr>
          <p:cNvPr id="457" name="Google Shape;457;g254a6bbbaed_0_272"/>
          <p:cNvSpPr/>
          <p:nvPr/>
        </p:nvSpPr>
        <p:spPr>
          <a:xfrm>
            <a:off x="682880" y="5923200"/>
            <a:ext cx="913200" cy="4767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2000"/>
              <a:t>④</a:t>
            </a:r>
            <a:endParaRPr sz="2000"/>
          </a:p>
        </p:txBody>
      </p:sp>
      <p:sp>
        <p:nvSpPr>
          <p:cNvPr id="458" name="Google Shape;458;g254a6bbbaed_0_272"/>
          <p:cNvSpPr/>
          <p:nvPr/>
        </p:nvSpPr>
        <p:spPr>
          <a:xfrm>
            <a:off x="1899680" y="5923200"/>
            <a:ext cx="913200" cy="4767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2000"/>
              <a:t>⑤</a:t>
            </a:r>
            <a:endParaRPr sz="2000"/>
          </a:p>
        </p:txBody>
      </p:sp>
      <p:sp>
        <p:nvSpPr>
          <p:cNvPr id="459" name="Google Shape;459;g254a6bbbaed_0_272"/>
          <p:cNvSpPr/>
          <p:nvPr/>
        </p:nvSpPr>
        <p:spPr>
          <a:xfrm>
            <a:off x="3574880" y="4663500"/>
            <a:ext cx="913200" cy="4767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900"/>
              <a:t>③</a:t>
            </a:r>
            <a:endParaRPr sz="1900"/>
          </a:p>
        </p:txBody>
      </p:sp>
      <p:sp>
        <p:nvSpPr>
          <p:cNvPr id="460" name="Google Shape;460;g254a6bbbaed_0_272"/>
          <p:cNvSpPr/>
          <p:nvPr/>
        </p:nvSpPr>
        <p:spPr>
          <a:xfrm>
            <a:off x="2965280" y="5923200"/>
            <a:ext cx="913200" cy="4767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2000"/>
              <a:t>⑥</a:t>
            </a:r>
            <a:endParaRPr sz="2000"/>
          </a:p>
        </p:txBody>
      </p:sp>
      <p:sp>
        <p:nvSpPr>
          <p:cNvPr id="461" name="Google Shape;461;g254a6bbbaed_0_272"/>
          <p:cNvSpPr/>
          <p:nvPr/>
        </p:nvSpPr>
        <p:spPr>
          <a:xfrm>
            <a:off x="4229455" y="5923200"/>
            <a:ext cx="913200" cy="4767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2000"/>
              <a:t>⑦</a:t>
            </a:r>
            <a:endParaRPr sz="2000"/>
          </a:p>
        </p:txBody>
      </p:sp>
      <p:cxnSp>
        <p:nvCxnSpPr>
          <p:cNvPr id="462" name="Google Shape;462;g254a6bbbaed_0_272"/>
          <p:cNvCxnSpPr>
            <a:stCxn id="455" idx="2"/>
            <a:endCxn id="456" idx="0"/>
          </p:cNvCxnSpPr>
          <p:nvPr/>
        </p:nvCxnSpPr>
        <p:spPr>
          <a:xfrm flipH="1">
            <a:off x="1747880" y="3847000"/>
            <a:ext cx="1141800" cy="816600"/>
          </a:xfrm>
          <a:prstGeom prst="straightConnector1">
            <a:avLst/>
          </a:prstGeom>
          <a:noFill/>
          <a:ln w="9525" cap="flat" cmpd="sng">
            <a:solidFill>
              <a:schemeClr val="dk2"/>
            </a:solidFill>
            <a:prstDash val="solid"/>
            <a:round/>
            <a:headEnd type="none" w="med" len="med"/>
            <a:tailEnd type="none" w="med" len="med"/>
          </a:ln>
        </p:spPr>
      </p:cxnSp>
      <p:cxnSp>
        <p:nvCxnSpPr>
          <p:cNvPr id="463" name="Google Shape;463;g254a6bbbaed_0_272"/>
          <p:cNvCxnSpPr>
            <a:stCxn id="455" idx="2"/>
            <a:endCxn id="459" idx="0"/>
          </p:cNvCxnSpPr>
          <p:nvPr/>
        </p:nvCxnSpPr>
        <p:spPr>
          <a:xfrm>
            <a:off x="2889680" y="3847000"/>
            <a:ext cx="1141800" cy="816600"/>
          </a:xfrm>
          <a:prstGeom prst="straightConnector1">
            <a:avLst/>
          </a:prstGeom>
          <a:noFill/>
          <a:ln w="9525" cap="flat" cmpd="sng">
            <a:solidFill>
              <a:schemeClr val="dk2"/>
            </a:solidFill>
            <a:prstDash val="solid"/>
            <a:round/>
            <a:headEnd type="none" w="med" len="med"/>
            <a:tailEnd type="none" w="med" len="med"/>
          </a:ln>
        </p:spPr>
      </p:cxnSp>
      <p:cxnSp>
        <p:nvCxnSpPr>
          <p:cNvPr id="464" name="Google Shape;464;g254a6bbbaed_0_272"/>
          <p:cNvCxnSpPr>
            <a:stCxn id="459" idx="2"/>
            <a:endCxn id="461" idx="0"/>
          </p:cNvCxnSpPr>
          <p:nvPr/>
        </p:nvCxnSpPr>
        <p:spPr>
          <a:xfrm>
            <a:off x="4031480" y="5140200"/>
            <a:ext cx="654600" cy="783000"/>
          </a:xfrm>
          <a:prstGeom prst="straightConnector1">
            <a:avLst/>
          </a:prstGeom>
          <a:noFill/>
          <a:ln w="9525" cap="flat" cmpd="sng">
            <a:solidFill>
              <a:schemeClr val="dk2"/>
            </a:solidFill>
            <a:prstDash val="solid"/>
            <a:round/>
            <a:headEnd type="none" w="med" len="med"/>
            <a:tailEnd type="none" w="med" len="med"/>
          </a:ln>
        </p:spPr>
      </p:cxnSp>
      <p:cxnSp>
        <p:nvCxnSpPr>
          <p:cNvPr id="465" name="Google Shape;465;g254a6bbbaed_0_272"/>
          <p:cNvCxnSpPr>
            <a:endCxn id="460" idx="0"/>
          </p:cNvCxnSpPr>
          <p:nvPr/>
        </p:nvCxnSpPr>
        <p:spPr>
          <a:xfrm flipH="1">
            <a:off x="3421880" y="5140200"/>
            <a:ext cx="609600" cy="783000"/>
          </a:xfrm>
          <a:prstGeom prst="straightConnector1">
            <a:avLst/>
          </a:prstGeom>
          <a:noFill/>
          <a:ln w="9525" cap="flat" cmpd="sng">
            <a:solidFill>
              <a:schemeClr val="dk2"/>
            </a:solidFill>
            <a:prstDash val="solid"/>
            <a:round/>
            <a:headEnd type="none" w="med" len="med"/>
            <a:tailEnd type="none" w="med" len="med"/>
          </a:ln>
        </p:spPr>
      </p:cxnSp>
      <p:cxnSp>
        <p:nvCxnSpPr>
          <p:cNvPr id="466" name="Google Shape;466;g254a6bbbaed_0_272"/>
          <p:cNvCxnSpPr/>
          <p:nvPr/>
        </p:nvCxnSpPr>
        <p:spPr>
          <a:xfrm flipH="1">
            <a:off x="1138280" y="5140200"/>
            <a:ext cx="609600" cy="783000"/>
          </a:xfrm>
          <a:prstGeom prst="straightConnector1">
            <a:avLst/>
          </a:prstGeom>
          <a:noFill/>
          <a:ln w="9525" cap="flat" cmpd="sng">
            <a:solidFill>
              <a:schemeClr val="dk2"/>
            </a:solidFill>
            <a:prstDash val="solid"/>
            <a:round/>
            <a:headEnd type="none" w="med" len="med"/>
            <a:tailEnd type="none" w="med" len="med"/>
          </a:ln>
        </p:spPr>
      </p:cxnSp>
      <p:cxnSp>
        <p:nvCxnSpPr>
          <p:cNvPr id="467" name="Google Shape;467;g254a6bbbaed_0_272"/>
          <p:cNvCxnSpPr/>
          <p:nvPr/>
        </p:nvCxnSpPr>
        <p:spPr>
          <a:xfrm>
            <a:off x="1747880" y="5140200"/>
            <a:ext cx="654600" cy="783000"/>
          </a:xfrm>
          <a:prstGeom prst="straightConnector1">
            <a:avLst/>
          </a:prstGeom>
          <a:noFill/>
          <a:ln w="9525" cap="flat" cmpd="sng">
            <a:solidFill>
              <a:schemeClr val="dk2"/>
            </a:solidFill>
            <a:prstDash val="solid"/>
            <a:round/>
            <a:headEnd type="none" w="med" len="med"/>
            <a:tailEnd type="none" w="med" len="med"/>
          </a:ln>
        </p:spPr>
      </p:cxnSp>
      <p:sp>
        <p:nvSpPr>
          <p:cNvPr id="468" name="Google Shape;468;g254a6bbbaed_0_272"/>
          <p:cNvSpPr txBox="1"/>
          <p:nvPr/>
        </p:nvSpPr>
        <p:spPr>
          <a:xfrm>
            <a:off x="1248203" y="3951213"/>
            <a:ext cx="946302"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altLang="en-US" sz="2000">
                <a:latin typeface="Calibri"/>
                <a:ea typeface="Calibri"/>
                <a:cs typeface="Calibri"/>
                <a:sym typeface="Calibri"/>
              </a:rPr>
              <a:t>①</a:t>
            </a:r>
            <a:r>
              <a:rPr lang="ja-JP" sz="2000">
                <a:latin typeface="Calibri"/>
                <a:ea typeface="Calibri"/>
                <a:cs typeface="Calibri"/>
                <a:sym typeface="Calibri"/>
              </a:rPr>
              <a:t>×2</a:t>
            </a:r>
            <a:endParaRPr sz="2000" dirty="0">
              <a:latin typeface="Calibri"/>
              <a:ea typeface="Calibri"/>
              <a:cs typeface="Calibri"/>
              <a:sym typeface="Calibri"/>
            </a:endParaRPr>
          </a:p>
        </p:txBody>
      </p:sp>
      <p:sp>
        <p:nvSpPr>
          <p:cNvPr id="469" name="Google Shape;469;g254a6bbbaed_0_272"/>
          <p:cNvSpPr txBox="1"/>
          <p:nvPr/>
        </p:nvSpPr>
        <p:spPr>
          <a:xfrm>
            <a:off x="3421880" y="3922675"/>
            <a:ext cx="1141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2000">
                <a:latin typeface="Calibri"/>
                <a:ea typeface="Calibri"/>
                <a:cs typeface="Calibri"/>
                <a:sym typeface="Calibri"/>
              </a:rPr>
              <a:t>①×2+1</a:t>
            </a:r>
            <a:endParaRPr sz="2000">
              <a:latin typeface="Calibri"/>
              <a:ea typeface="Calibri"/>
              <a:cs typeface="Calibri"/>
              <a:sym typeface="Calibri"/>
            </a:endParaRPr>
          </a:p>
        </p:txBody>
      </p:sp>
      <p:sp>
        <p:nvSpPr>
          <p:cNvPr id="470" name="Google Shape;470;g254a6bbbaed_0_272"/>
          <p:cNvSpPr txBox="1"/>
          <p:nvPr/>
        </p:nvSpPr>
        <p:spPr>
          <a:xfrm>
            <a:off x="535438" y="5260125"/>
            <a:ext cx="833495"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2000">
                <a:latin typeface="Calibri"/>
                <a:ea typeface="Calibri"/>
                <a:cs typeface="Calibri"/>
                <a:sym typeface="Calibri"/>
              </a:rPr>
              <a:t>②×2</a:t>
            </a:r>
            <a:endParaRPr sz="2000" dirty="0">
              <a:latin typeface="Calibri"/>
              <a:ea typeface="Calibri"/>
              <a:cs typeface="Calibri"/>
              <a:sym typeface="Calibri"/>
            </a:endParaRPr>
          </a:p>
        </p:txBody>
      </p:sp>
      <p:sp>
        <p:nvSpPr>
          <p:cNvPr id="471" name="Google Shape;471;g254a6bbbaed_0_272"/>
          <p:cNvSpPr txBox="1"/>
          <p:nvPr/>
        </p:nvSpPr>
        <p:spPr>
          <a:xfrm>
            <a:off x="1929039" y="5256900"/>
            <a:ext cx="1141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2000">
                <a:latin typeface="Calibri"/>
                <a:ea typeface="Calibri"/>
                <a:cs typeface="Calibri"/>
                <a:sym typeface="Calibri"/>
              </a:rPr>
              <a:t>②×2+1</a:t>
            </a:r>
            <a:endParaRPr sz="2000" dirty="0">
              <a:latin typeface="Calibri"/>
              <a:ea typeface="Calibri"/>
              <a:cs typeface="Calibri"/>
              <a:sym typeface="Calibri"/>
            </a:endParaRPr>
          </a:p>
        </p:txBody>
      </p:sp>
      <p:sp>
        <p:nvSpPr>
          <p:cNvPr id="472" name="Google Shape;472;g254a6bbbaed_0_272"/>
          <p:cNvSpPr txBox="1"/>
          <p:nvPr/>
        </p:nvSpPr>
        <p:spPr>
          <a:xfrm>
            <a:off x="2970406" y="5256900"/>
            <a:ext cx="83955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2000">
                <a:latin typeface="Calibri"/>
                <a:ea typeface="Calibri"/>
                <a:cs typeface="Calibri"/>
                <a:sym typeface="Calibri"/>
              </a:rPr>
              <a:t>③×2</a:t>
            </a:r>
            <a:endParaRPr sz="2000" dirty="0">
              <a:latin typeface="Calibri"/>
              <a:ea typeface="Calibri"/>
              <a:cs typeface="Calibri"/>
              <a:sym typeface="Calibri"/>
            </a:endParaRPr>
          </a:p>
        </p:txBody>
      </p:sp>
      <p:sp>
        <p:nvSpPr>
          <p:cNvPr id="473" name="Google Shape;473;g254a6bbbaed_0_272"/>
          <p:cNvSpPr txBox="1"/>
          <p:nvPr/>
        </p:nvSpPr>
        <p:spPr>
          <a:xfrm>
            <a:off x="4297580" y="5285400"/>
            <a:ext cx="1141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2000">
                <a:latin typeface="Calibri"/>
                <a:ea typeface="Calibri"/>
                <a:cs typeface="Calibri"/>
                <a:sym typeface="Calibri"/>
              </a:rPr>
              <a:t>③×2+1</a:t>
            </a:r>
            <a:endParaRPr sz="2000">
              <a:latin typeface="Calibri"/>
              <a:ea typeface="Calibri"/>
              <a:cs typeface="Calibri"/>
              <a:sym typeface="Calibri"/>
            </a:endParaRPr>
          </a:p>
        </p:txBody>
      </p:sp>
      <p:sp>
        <p:nvSpPr>
          <p:cNvPr id="3" name="正方形/長方形 2">
            <a:extLst>
              <a:ext uri="{FF2B5EF4-FFF2-40B4-BE49-F238E27FC236}">
                <a16:creationId xmlns:a16="http://schemas.microsoft.com/office/drawing/2014/main" id="{51392434-D427-D064-CBC1-6BADBE87914D}"/>
              </a:ext>
            </a:extLst>
          </p:cNvPr>
          <p:cNvSpPr/>
          <p:nvPr/>
        </p:nvSpPr>
        <p:spPr>
          <a:xfrm>
            <a:off x="5572240" y="4564369"/>
            <a:ext cx="674962" cy="674962"/>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NULL</a:t>
            </a:r>
            <a:endParaRPr kumimoji="1" lang="ja-JP" altLang="en-US">
              <a:solidFill>
                <a:schemeClr val="tx1"/>
              </a:solidFill>
            </a:endParaRPr>
          </a:p>
        </p:txBody>
      </p:sp>
      <p:sp>
        <p:nvSpPr>
          <p:cNvPr id="4" name="正方形/長方形 3">
            <a:extLst>
              <a:ext uri="{FF2B5EF4-FFF2-40B4-BE49-F238E27FC236}">
                <a16:creationId xmlns:a16="http://schemas.microsoft.com/office/drawing/2014/main" id="{F8CC2BCA-B223-AB42-482E-3C9B81230EBF}"/>
              </a:ext>
            </a:extLst>
          </p:cNvPr>
          <p:cNvSpPr/>
          <p:nvPr/>
        </p:nvSpPr>
        <p:spPr>
          <a:xfrm>
            <a:off x="6247202" y="4564947"/>
            <a:ext cx="674962" cy="674962"/>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①</a:t>
            </a:r>
          </a:p>
        </p:txBody>
      </p:sp>
      <p:sp>
        <p:nvSpPr>
          <p:cNvPr id="5" name="正方形/長方形 4">
            <a:extLst>
              <a:ext uri="{FF2B5EF4-FFF2-40B4-BE49-F238E27FC236}">
                <a16:creationId xmlns:a16="http://schemas.microsoft.com/office/drawing/2014/main" id="{5DE4CC35-D105-9150-E295-088168BE995F}"/>
              </a:ext>
            </a:extLst>
          </p:cNvPr>
          <p:cNvSpPr/>
          <p:nvPr/>
        </p:nvSpPr>
        <p:spPr>
          <a:xfrm>
            <a:off x="6922164" y="4564369"/>
            <a:ext cx="674962" cy="674962"/>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②</a:t>
            </a:r>
          </a:p>
        </p:txBody>
      </p:sp>
      <p:sp>
        <p:nvSpPr>
          <p:cNvPr id="6" name="正方形/長方形 5">
            <a:extLst>
              <a:ext uri="{FF2B5EF4-FFF2-40B4-BE49-F238E27FC236}">
                <a16:creationId xmlns:a16="http://schemas.microsoft.com/office/drawing/2014/main" id="{7E993E2F-E399-04E4-0965-AB5B7E7825DB}"/>
              </a:ext>
            </a:extLst>
          </p:cNvPr>
          <p:cNvSpPr/>
          <p:nvPr/>
        </p:nvSpPr>
        <p:spPr>
          <a:xfrm>
            <a:off x="7597126" y="4564369"/>
            <a:ext cx="674962" cy="674962"/>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③</a:t>
            </a:r>
          </a:p>
        </p:txBody>
      </p:sp>
      <p:sp>
        <p:nvSpPr>
          <p:cNvPr id="7" name="テキスト ボックス 6">
            <a:extLst>
              <a:ext uri="{FF2B5EF4-FFF2-40B4-BE49-F238E27FC236}">
                <a16:creationId xmlns:a16="http://schemas.microsoft.com/office/drawing/2014/main" id="{85CF7FBE-0C02-201A-0F06-C3FF47049F77}"/>
              </a:ext>
            </a:extLst>
          </p:cNvPr>
          <p:cNvSpPr txBox="1"/>
          <p:nvPr/>
        </p:nvSpPr>
        <p:spPr>
          <a:xfrm>
            <a:off x="5753268" y="5256900"/>
            <a:ext cx="312906" cy="369332"/>
          </a:xfrm>
          <a:prstGeom prst="rect">
            <a:avLst/>
          </a:prstGeom>
          <a:noFill/>
        </p:spPr>
        <p:txBody>
          <a:bodyPr wrap="none" rtlCol="0">
            <a:spAutoFit/>
          </a:bodyPr>
          <a:lstStyle/>
          <a:p>
            <a:r>
              <a:rPr kumimoji="1" lang="en-US" altLang="ja-JP" sz="1800" dirty="0"/>
              <a:t>0</a:t>
            </a:r>
            <a:endParaRPr kumimoji="1" lang="ja-JP" altLang="en-US" sz="1800"/>
          </a:p>
        </p:txBody>
      </p:sp>
      <p:sp>
        <p:nvSpPr>
          <p:cNvPr id="8" name="テキスト ボックス 7">
            <a:extLst>
              <a:ext uri="{FF2B5EF4-FFF2-40B4-BE49-F238E27FC236}">
                <a16:creationId xmlns:a16="http://schemas.microsoft.com/office/drawing/2014/main" id="{71DE822D-A264-A505-8F11-4275F4761375}"/>
              </a:ext>
            </a:extLst>
          </p:cNvPr>
          <p:cNvSpPr txBox="1"/>
          <p:nvPr/>
        </p:nvSpPr>
        <p:spPr>
          <a:xfrm>
            <a:off x="6489896" y="5285400"/>
            <a:ext cx="312906" cy="369332"/>
          </a:xfrm>
          <a:prstGeom prst="rect">
            <a:avLst/>
          </a:prstGeom>
          <a:noFill/>
        </p:spPr>
        <p:txBody>
          <a:bodyPr wrap="none" rtlCol="0">
            <a:spAutoFit/>
          </a:bodyPr>
          <a:lstStyle/>
          <a:p>
            <a:r>
              <a:rPr kumimoji="1" lang="en-US" altLang="ja-JP" sz="1800" dirty="0"/>
              <a:t>1</a:t>
            </a:r>
            <a:endParaRPr kumimoji="1" lang="ja-JP" altLang="en-US" sz="1800"/>
          </a:p>
        </p:txBody>
      </p:sp>
      <p:sp>
        <p:nvSpPr>
          <p:cNvPr id="10" name="テキスト ボックス 9">
            <a:extLst>
              <a:ext uri="{FF2B5EF4-FFF2-40B4-BE49-F238E27FC236}">
                <a16:creationId xmlns:a16="http://schemas.microsoft.com/office/drawing/2014/main" id="{434F65D0-13F5-C1EF-9E05-2E2D7179D51D}"/>
              </a:ext>
            </a:extLst>
          </p:cNvPr>
          <p:cNvSpPr txBox="1"/>
          <p:nvPr/>
        </p:nvSpPr>
        <p:spPr>
          <a:xfrm>
            <a:off x="7121102" y="5285400"/>
            <a:ext cx="312906" cy="369332"/>
          </a:xfrm>
          <a:prstGeom prst="rect">
            <a:avLst/>
          </a:prstGeom>
          <a:noFill/>
        </p:spPr>
        <p:txBody>
          <a:bodyPr wrap="none" rtlCol="0">
            <a:spAutoFit/>
          </a:bodyPr>
          <a:lstStyle/>
          <a:p>
            <a:r>
              <a:rPr kumimoji="1" lang="en-US" altLang="ja-JP" sz="1800" dirty="0"/>
              <a:t>2</a:t>
            </a:r>
            <a:endParaRPr kumimoji="1" lang="ja-JP" altLang="en-US" sz="1800"/>
          </a:p>
        </p:txBody>
      </p:sp>
      <p:sp>
        <p:nvSpPr>
          <p:cNvPr id="12" name="テキスト ボックス 11">
            <a:extLst>
              <a:ext uri="{FF2B5EF4-FFF2-40B4-BE49-F238E27FC236}">
                <a16:creationId xmlns:a16="http://schemas.microsoft.com/office/drawing/2014/main" id="{AB4DF05C-979A-A45D-8316-51FCB63D50AD}"/>
              </a:ext>
            </a:extLst>
          </p:cNvPr>
          <p:cNvSpPr txBox="1"/>
          <p:nvPr/>
        </p:nvSpPr>
        <p:spPr>
          <a:xfrm>
            <a:off x="7779632" y="5285400"/>
            <a:ext cx="312906" cy="369332"/>
          </a:xfrm>
          <a:prstGeom prst="rect">
            <a:avLst/>
          </a:prstGeom>
          <a:noFill/>
        </p:spPr>
        <p:txBody>
          <a:bodyPr wrap="none" rtlCol="0">
            <a:spAutoFit/>
          </a:bodyPr>
          <a:lstStyle/>
          <a:p>
            <a:r>
              <a:rPr kumimoji="1" lang="en-US" altLang="ja-JP" sz="1800" dirty="0"/>
              <a:t>3</a:t>
            </a:r>
            <a:endParaRPr kumimoji="1" lang="ja-JP" altLang="en-US" sz="1800"/>
          </a:p>
        </p:txBody>
      </p:sp>
      <p:sp>
        <p:nvSpPr>
          <p:cNvPr id="13" name="テキスト ボックス 12">
            <a:extLst>
              <a:ext uri="{FF2B5EF4-FFF2-40B4-BE49-F238E27FC236}">
                <a16:creationId xmlns:a16="http://schemas.microsoft.com/office/drawing/2014/main" id="{2DDCB850-1E41-8A33-2F4A-132528A435DA}"/>
              </a:ext>
            </a:extLst>
          </p:cNvPr>
          <p:cNvSpPr txBox="1"/>
          <p:nvPr/>
        </p:nvSpPr>
        <p:spPr>
          <a:xfrm>
            <a:off x="8326617" y="4663280"/>
            <a:ext cx="396262" cy="400110"/>
          </a:xfrm>
          <a:prstGeom prst="rect">
            <a:avLst/>
          </a:prstGeom>
          <a:noFill/>
        </p:spPr>
        <p:txBody>
          <a:bodyPr wrap="none" rtlCol="0">
            <a:spAutoFit/>
          </a:bodyPr>
          <a:lstStyle/>
          <a:p>
            <a:r>
              <a:rPr kumimoji="1" lang="en-US" altLang="ja-JP" sz="2000" dirty="0"/>
              <a:t>...</a:t>
            </a:r>
            <a:endParaRPr kumimoji="1" lang="ja-JP" altLang="en-US" sz="2000"/>
          </a:p>
        </p:txBody>
      </p:sp>
      <p:sp>
        <p:nvSpPr>
          <p:cNvPr id="14" name="テキスト ボックス 13">
            <a:extLst>
              <a:ext uri="{FF2B5EF4-FFF2-40B4-BE49-F238E27FC236}">
                <a16:creationId xmlns:a16="http://schemas.microsoft.com/office/drawing/2014/main" id="{4C38E2E6-3E7F-A3D3-6592-28030DCB1C04}"/>
              </a:ext>
            </a:extLst>
          </p:cNvPr>
          <p:cNvSpPr txBox="1"/>
          <p:nvPr/>
        </p:nvSpPr>
        <p:spPr>
          <a:xfrm>
            <a:off x="473261" y="3370300"/>
            <a:ext cx="1107996" cy="461665"/>
          </a:xfrm>
          <a:prstGeom prst="rect">
            <a:avLst/>
          </a:prstGeom>
          <a:noFill/>
          <a:ln>
            <a:solidFill>
              <a:schemeClr val="accent1">
                <a:shade val="15000"/>
              </a:schemeClr>
            </a:solidFill>
          </a:ln>
        </p:spPr>
        <p:txBody>
          <a:bodyPr wrap="none" rtlCol="0">
            <a:spAutoFit/>
          </a:bodyPr>
          <a:lstStyle/>
          <a:p>
            <a:r>
              <a:rPr kumimoji="1" lang="ja-JP" altLang="en-US" sz="2400"/>
              <a:t>木構造</a:t>
            </a:r>
          </a:p>
        </p:txBody>
      </p:sp>
      <p:sp>
        <p:nvSpPr>
          <p:cNvPr id="15" name="テキスト ボックス 14">
            <a:extLst>
              <a:ext uri="{FF2B5EF4-FFF2-40B4-BE49-F238E27FC236}">
                <a16:creationId xmlns:a16="http://schemas.microsoft.com/office/drawing/2014/main" id="{50476F57-029D-3A26-2F8C-B2F1CCD318C2}"/>
              </a:ext>
            </a:extLst>
          </p:cNvPr>
          <p:cNvSpPr txBox="1"/>
          <p:nvPr/>
        </p:nvSpPr>
        <p:spPr>
          <a:xfrm>
            <a:off x="5122304" y="3418988"/>
            <a:ext cx="800219" cy="461665"/>
          </a:xfrm>
          <a:prstGeom prst="rect">
            <a:avLst/>
          </a:prstGeom>
          <a:noFill/>
          <a:ln>
            <a:solidFill>
              <a:schemeClr val="accent1">
                <a:shade val="15000"/>
              </a:schemeClr>
            </a:solidFill>
          </a:ln>
        </p:spPr>
        <p:txBody>
          <a:bodyPr wrap="none" rtlCol="0">
            <a:spAutoFit/>
          </a:bodyPr>
          <a:lstStyle/>
          <a:p>
            <a:r>
              <a:rPr kumimoji="1" lang="ja-JP" altLang="en-US" sz="2400"/>
              <a:t>配列</a:t>
            </a:r>
          </a:p>
        </p:txBody>
      </p:sp>
      <p:sp>
        <p:nvSpPr>
          <p:cNvPr id="16" name="テキスト ボックス 15">
            <a:extLst>
              <a:ext uri="{FF2B5EF4-FFF2-40B4-BE49-F238E27FC236}">
                <a16:creationId xmlns:a16="http://schemas.microsoft.com/office/drawing/2014/main" id="{12F59315-0CDC-5ACF-E5B4-21882248F27E}"/>
              </a:ext>
            </a:extLst>
          </p:cNvPr>
          <p:cNvSpPr txBox="1"/>
          <p:nvPr/>
        </p:nvSpPr>
        <p:spPr>
          <a:xfrm>
            <a:off x="6187513" y="5998766"/>
            <a:ext cx="2492990" cy="646331"/>
          </a:xfrm>
          <a:prstGeom prst="rect">
            <a:avLst/>
          </a:prstGeom>
          <a:noFill/>
        </p:spPr>
        <p:txBody>
          <a:bodyPr wrap="none" rtlCol="0">
            <a:spAutoFit/>
          </a:bodyPr>
          <a:lstStyle/>
          <a:p>
            <a:r>
              <a:rPr kumimoji="1" lang="en-US" altLang="ja-JP" sz="1800" dirty="0"/>
              <a:t>index</a:t>
            </a:r>
            <a:r>
              <a:rPr kumimoji="1" lang="ja-JP" altLang="en-US" sz="1800"/>
              <a:t>番号が</a:t>
            </a:r>
            <a:r>
              <a:rPr kumimoji="1" lang="en-US" altLang="ja-JP" sz="1800" dirty="0"/>
              <a:t>1</a:t>
            </a:r>
            <a:r>
              <a:rPr kumimoji="1" lang="ja-JP" altLang="en-US" sz="1800"/>
              <a:t>の場所に</a:t>
            </a:r>
            <a:endParaRPr kumimoji="1" lang="en-US" altLang="ja-JP" sz="1800" dirty="0"/>
          </a:p>
          <a:p>
            <a:r>
              <a:rPr kumimoji="1" lang="en-US" altLang="ja-JP" sz="1800" dirty="0" err="1"/>
              <a:t>kd</a:t>
            </a:r>
            <a:r>
              <a:rPr kumimoji="1" lang="en-US" altLang="ja-JP" sz="1800" dirty="0"/>
              <a:t>-tree</a:t>
            </a:r>
            <a:r>
              <a:rPr kumimoji="1" lang="ja-JP" altLang="en-US" sz="1800"/>
              <a:t>の根を格納</a:t>
            </a:r>
          </a:p>
        </p:txBody>
      </p:sp>
      <p:cxnSp>
        <p:nvCxnSpPr>
          <p:cNvPr id="17" name="Google Shape;463;g254a6bbbaed_0_272">
            <a:extLst>
              <a:ext uri="{FF2B5EF4-FFF2-40B4-BE49-F238E27FC236}">
                <a16:creationId xmlns:a16="http://schemas.microsoft.com/office/drawing/2014/main" id="{C5C1F8C8-FAD8-21E7-C449-07B24D2FDBB9}"/>
              </a:ext>
            </a:extLst>
          </p:cNvPr>
          <p:cNvCxnSpPr>
            <a:cxnSpLocks/>
          </p:cNvCxnSpPr>
          <p:nvPr/>
        </p:nvCxnSpPr>
        <p:spPr>
          <a:xfrm>
            <a:off x="6811145" y="5256900"/>
            <a:ext cx="297372" cy="788066"/>
          </a:xfrm>
          <a:prstGeom prst="straightConnector1">
            <a:avLst/>
          </a:prstGeom>
          <a:noFill/>
          <a:ln w="31750" cap="flat" cmpd="sng">
            <a:solidFill>
              <a:schemeClr val="dk2"/>
            </a:solidFill>
            <a:prstDash val="solid"/>
            <a:round/>
            <a:headEnd type="stealth"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254a6bbbaed_0_272"/>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ja-JP"/>
              <a:t>kd-tree：演習</a:t>
            </a:r>
            <a:endParaRPr dirty="0"/>
          </a:p>
        </p:txBody>
      </p:sp>
      <p:sp>
        <p:nvSpPr>
          <p:cNvPr id="391" name="Google Shape;391;g254a6bbbaed_0_272"/>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15</a:t>
            </a:fld>
            <a:endParaRPr/>
          </a:p>
        </p:txBody>
      </p:sp>
      <p:sp>
        <p:nvSpPr>
          <p:cNvPr id="5" name="Google Shape;480;g22ece6e305a_2_24">
            <a:extLst>
              <a:ext uri="{FF2B5EF4-FFF2-40B4-BE49-F238E27FC236}">
                <a16:creationId xmlns:a16="http://schemas.microsoft.com/office/drawing/2014/main" id="{2558DC36-8CE8-6479-8104-0EC2D97F1890}"/>
              </a:ext>
            </a:extLst>
          </p:cNvPr>
          <p:cNvSpPr txBox="1">
            <a:spLocks noGrp="1"/>
          </p:cNvSpPr>
          <p:nvPr>
            <p:ph type="body" idx="1"/>
          </p:nvPr>
        </p:nvSpPr>
        <p:spPr>
          <a:xfrm>
            <a:off x="208425" y="994026"/>
            <a:ext cx="8711100" cy="5787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ja-JP"/>
              <a:t>【演習】</a:t>
            </a:r>
            <a:r>
              <a:rPr lang="ja-JP">
                <a:solidFill>
                  <a:schemeClr val="accent1"/>
                </a:solidFill>
              </a:rPr>
              <a:t>kd_tree2.cpp</a:t>
            </a:r>
            <a:endParaRPr dirty="0">
              <a:solidFill>
                <a:schemeClr val="accent1"/>
              </a:solidFill>
            </a:endParaRPr>
          </a:p>
          <a:p>
            <a:pPr marL="0" lvl="0" indent="0" algn="l" rtl="0">
              <a:spcBef>
                <a:spcPts val="1000"/>
              </a:spcBef>
              <a:spcAft>
                <a:spcPts val="0"/>
              </a:spcAft>
              <a:buNone/>
            </a:pPr>
            <a:r>
              <a:rPr lang="ja-JP" b="1" u="sng"/>
              <a:t>暫定的な最近傍を見つけよう！</a:t>
            </a:r>
            <a:r>
              <a:rPr lang="ja-JP"/>
              <a:t>(</a:t>
            </a:r>
            <a:r>
              <a:rPr lang="ja-JP" altLang="en-US"/>
              <a:t>参考</a:t>
            </a:r>
            <a:r>
              <a:rPr lang="en-US" altLang="ja-JP" dirty="0"/>
              <a:t>: </a:t>
            </a:r>
            <a:r>
              <a:rPr lang="ja-JP"/>
              <a:t>p11)</a:t>
            </a:r>
            <a:endParaRPr dirty="0"/>
          </a:p>
          <a:p>
            <a:pPr marL="0" lvl="0" indent="0" algn="l" rtl="0">
              <a:spcBef>
                <a:spcPts val="1000"/>
              </a:spcBef>
              <a:spcAft>
                <a:spcPts val="0"/>
              </a:spcAft>
              <a:buNone/>
            </a:pPr>
            <a:endParaRPr dirty="0"/>
          </a:p>
          <a:p>
            <a:pPr marL="457200" lvl="0" indent="-342900" algn="l" rtl="0">
              <a:spcBef>
                <a:spcPts val="1000"/>
              </a:spcBef>
              <a:spcAft>
                <a:spcPts val="0"/>
              </a:spcAft>
              <a:buSzPts val="1800"/>
              <a:buChar char="➢"/>
            </a:pPr>
            <a:r>
              <a:rPr lang="ja-JP"/>
              <a:t>まずは先程のbuildTree関数のコードを貼り付け</a:t>
            </a:r>
            <a:endParaRPr dirty="0"/>
          </a:p>
          <a:p>
            <a:pPr marL="457200" lvl="0" indent="-342900" algn="l" rtl="0">
              <a:spcBef>
                <a:spcPts val="0"/>
              </a:spcBef>
              <a:spcAft>
                <a:spcPts val="0"/>
              </a:spcAft>
              <a:buClr>
                <a:srgbClr val="1D1C1D"/>
              </a:buClr>
              <a:buSzPts val="1800"/>
              <a:buChar char="➢"/>
            </a:pPr>
            <a:r>
              <a:rPr lang="ja-JP">
                <a:solidFill>
                  <a:srgbClr val="FF0000"/>
                </a:solidFill>
              </a:rPr>
              <a:t>searchTentativeNearestNode関数の一部を実装</a:t>
            </a:r>
            <a:endParaRPr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254a6bbbaed_0_8"/>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ja-JP" sz="3600"/>
              <a:t>ハッシングによる近似最近傍探索</a:t>
            </a:r>
            <a:endParaRPr sz="3600"/>
          </a:p>
        </p:txBody>
      </p:sp>
      <p:sp>
        <p:nvSpPr>
          <p:cNvPr id="399" name="Google Shape;399;g254a6bbbaed_0_8"/>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16</a:t>
            </a:fld>
            <a:endParaRPr/>
          </a:p>
        </p:txBody>
      </p:sp>
      <p:sp>
        <p:nvSpPr>
          <p:cNvPr id="6" name="Google Shape;467;g254a6bbbaed_0_8">
            <a:extLst>
              <a:ext uri="{FF2B5EF4-FFF2-40B4-BE49-F238E27FC236}">
                <a16:creationId xmlns:a16="http://schemas.microsoft.com/office/drawing/2014/main" id="{12C40022-697D-CDBE-E0A1-0E97EDB4CAC6}"/>
              </a:ext>
            </a:extLst>
          </p:cNvPr>
          <p:cNvSpPr txBox="1">
            <a:spLocks noGrp="1"/>
          </p:cNvSpPr>
          <p:nvPr>
            <p:ph type="body" idx="1"/>
          </p:nvPr>
        </p:nvSpPr>
        <p:spPr>
          <a:xfrm>
            <a:off x="110400" y="994025"/>
            <a:ext cx="9144000" cy="5864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ja-JP" b="1" u="sng"/>
              <a:t>入力データからハッシュ関数によりハッシュ値を得る事</a:t>
            </a:r>
            <a:endParaRPr b="1" u="sng" dirty="0"/>
          </a:p>
          <a:p>
            <a:pPr marL="0" lvl="0" indent="0" algn="l" rtl="0">
              <a:spcBef>
                <a:spcPts val="1000"/>
              </a:spcBef>
              <a:spcAft>
                <a:spcPts val="0"/>
              </a:spcAft>
              <a:buNone/>
            </a:pPr>
            <a:endParaRPr b="1" dirty="0"/>
          </a:p>
          <a:p>
            <a:pPr marL="0" lvl="0" indent="0" algn="l" rtl="0">
              <a:spcBef>
                <a:spcPts val="1000"/>
              </a:spcBef>
              <a:spcAft>
                <a:spcPts val="0"/>
              </a:spcAft>
              <a:buNone/>
            </a:pPr>
            <a:r>
              <a:rPr lang="ja-JP" u="sng"/>
              <a:t>ハッシュ関数</a:t>
            </a:r>
            <a:endParaRPr u="sng" dirty="0"/>
          </a:p>
          <a:p>
            <a:pPr marL="457200" lvl="0" indent="-381000" algn="l" rtl="0">
              <a:lnSpc>
                <a:spcPct val="100000"/>
              </a:lnSpc>
              <a:spcBef>
                <a:spcPts val="1000"/>
              </a:spcBef>
              <a:spcAft>
                <a:spcPts val="0"/>
              </a:spcAft>
              <a:buSzPts val="2400"/>
              <a:buChar char="•"/>
            </a:pPr>
            <a:r>
              <a:rPr lang="ja-JP" sz="2400"/>
              <a:t>同一または類似したデータ</a:t>
            </a:r>
            <a:endParaRPr sz="2400" dirty="0"/>
          </a:p>
          <a:p>
            <a:pPr marL="457200" lvl="0" indent="0" algn="l" rtl="0">
              <a:lnSpc>
                <a:spcPct val="100000"/>
              </a:lnSpc>
              <a:spcBef>
                <a:spcPts val="1000"/>
              </a:spcBef>
              <a:spcAft>
                <a:spcPts val="0"/>
              </a:spcAft>
              <a:buNone/>
            </a:pPr>
            <a:r>
              <a:rPr lang="ja-JP" sz="2400"/>
              <a:t>では同じハッシュ値を出力</a:t>
            </a:r>
            <a:endParaRPr sz="2400" dirty="0"/>
          </a:p>
          <a:p>
            <a:pPr marL="457200" lvl="0" indent="-381000" algn="l" rtl="0">
              <a:lnSpc>
                <a:spcPct val="100000"/>
              </a:lnSpc>
              <a:spcBef>
                <a:spcPts val="1000"/>
              </a:spcBef>
              <a:spcAft>
                <a:spcPts val="0"/>
              </a:spcAft>
              <a:buSzPts val="2400"/>
              <a:buChar char="•"/>
            </a:pPr>
            <a:r>
              <a:rPr lang="ja-JP" sz="2400"/>
              <a:t>類似していないデータでは　　　　　　　　　　　　　　　異なるハッシュ値を出力</a:t>
            </a:r>
            <a:endParaRPr sz="2400" dirty="0"/>
          </a:p>
          <a:p>
            <a:pPr marL="0" lvl="0" indent="0" algn="l" rtl="0">
              <a:lnSpc>
                <a:spcPct val="100000"/>
              </a:lnSpc>
              <a:spcBef>
                <a:spcPts val="1000"/>
              </a:spcBef>
              <a:spcAft>
                <a:spcPts val="0"/>
              </a:spcAft>
              <a:buNone/>
            </a:pPr>
            <a:endParaRPr sz="2400" dirty="0"/>
          </a:p>
          <a:p>
            <a:pPr marL="0" lvl="0" indent="0" algn="l" rtl="0">
              <a:lnSpc>
                <a:spcPct val="100000"/>
              </a:lnSpc>
              <a:spcBef>
                <a:spcPts val="1000"/>
              </a:spcBef>
              <a:spcAft>
                <a:spcPts val="0"/>
              </a:spcAft>
              <a:buNone/>
            </a:pPr>
            <a:endParaRPr sz="2400" dirty="0"/>
          </a:p>
          <a:p>
            <a:pPr marL="0" lvl="0" indent="0" algn="l" rtl="0">
              <a:lnSpc>
                <a:spcPct val="100000"/>
              </a:lnSpc>
              <a:spcBef>
                <a:spcPts val="1000"/>
              </a:spcBef>
              <a:spcAft>
                <a:spcPts val="0"/>
              </a:spcAft>
              <a:buNone/>
            </a:pPr>
            <a:r>
              <a:rPr lang="ja-JP" sz="2400" b="1"/>
              <a:t>NN法と比べ計算量やメモリが</a:t>
            </a:r>
            <a:endParaRPr sz="2400" b="1" dirty="0"/>
          </a:p>
          <a:p>
            <a:pPr marL="0" lvl="0" indent="0" algn="l" rtl="0">
              <a:lnSpc>
                <a:spcPct val="100000"/>
              </a:lnSpc>
              <a:spcBef>
                <a:spcPts val="1000"/>
              </a:spcBef>
              <a:spcAft>
                <a:spcPts val="0"/>
              </a:spcAft>
              <a:buNone/>
            </a:pPr>
            <a:r>
              <a:rPr lang="ja-JP" sz="2400" b="1"/>
              <a:t>小さくできるという特徴</a:t>
            </a:r>
            <a:endParaRPr sz="2400" b="1" dirty="0"/>
          </a:p>
        </p:txBody>
      </p:sp>
      <p:sp>
        <p:nvSpPr>
          <p:cNvPr id="7" name="Google Shape;469;g254a6bbbaed_0_8">
            <a:extLst>
              <a:ext uri="{FF2B5EF4-FFF2-40B4-BE49-F238E27FC236}">
                <a16:creationId xmlns:a16="http://schemas.microsoft.com/office/drawing/2014/main" id="{0AEB3B58-7540-B007-989D-6D63853F7690}"/>
              </a:ext>
            </a:extLst>
          </p:cNvPr>
          <p:cNvSpPr/>
          <p:nvPr/>
        </p:nvSpPr>
        <p:spPr>
          <a:xfrm>
            <a:off x="4755900" y="1620075"/>
            <a:ext cx="4498500" cy="5195400"/>
          </a:xfrm>
          <a:prstGeom prst="rect">
            <a:avLst/>
          </a:prstGeom>
          <a:solidFill>
            <a:srgbClr val="D9D9D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cxnSp>
        <p:nvCxnSpPr>
          <p:cNvPr id="8" name="Google Shape;470;g254a6bbbaed_0_8">
            <a:extLst>
              <a:ext uri="{FF2B5EF4-FFF2-40B4-BE49-F238E27FC236}">
                <a16:creationId xmlns:a16="http://schemas.microsoft.com/office/drawing/2014/main" id="{10A77B74-C0AB-8F15-9C74-21A969000C87}"/>
              </a:ext>
            </a:extLst>
          </p:cNvPr>
          <p:cNvCxnSpPr/>
          <p:nvPr/>
        </p:nvCxnSpPr>
        <p:spPr>
          <a:xfrm>
            <a:off x="4950300" y="3912975"/>
            <a:ext cx="4109700" cy="0"/>
          </a:xfrm>
          <a:prstGeom prst="straightConnector1">
            <a:avLst/>
          </a:prstGeom>
          <a:noFill/>
          <a:ln w="9525" cap="flat" cmpd="sng">
            <a:solidFill>
              <a:schemeClr val="dk2"/>
            </a:solidFill>
            <a:prstDash val="dash"/>
            <a:round/>
            <a:headEnd type="none" w="med" len="med"/>
            <a:tailEnd type="none" w="med" len="med"/>
          </a:ln>
        </p:spPr>
      </p:cxnSp>
      <p:sp>
        <p:nvSpPr>
          <p:cNvPr id="9" name="Google Shape;471;g254a6bbbaed_0_8">
            <a:extLst>
              <a:ext uri="{FF2B5EF4-FFF2-40B4-BE49-F238E27FC236}">
                <a16:creationId xmlns:a16="http://schemas.microsoft.com/office/drawing/2014/main" id="{5C04A8D4-F1EB-3AC9-73B3-D1359BC55C14}"/>
              </a:ext>
            </a:extLst>
          </p:cNvPr>
          <p:cNvSpPr txBox="1"/>
          <p:nvPr/>
        </p:nvSpPr>
        <p:spPr>
          <a:xfrm>
            <a:off x="4755900" y="1620075"/>
            <a:ext cx="2320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800">
                <a:latin typeface="Calibri"/>
                <a:ea typeface="Calibri"/>
                <a:cs typeface="Calibri"/>
                <a:sym typeface="Calibri"/>
              </a:rPr>
              <a:t>[a]ハッシュ表の作成</a:t>
            </a:r>
            <a:endParaRPr sz="1800">
              <a:latin typeface="Calibri"/>
              <a:ea typeface="Calibri"/>
              <a:cs typeface="Calibri"/>
              <a:sym typeface="Calibri"/>
            </a:endParaRPr>
          </a:p>
        </p:txBody>
      </p:sp>
      <p:sp>
        <p:nvSpPr>
          <p:cNvPr id="10" name="Google Shape;472;g254a6bbbaed_0_8">
            <a:extLst>
              <a:ext uri="{FF2B5EF4-FFF2-40B4-BE49-F238E27FC236}">
                <a16:creationId xmlns:a16="http://schemas.microsoft.com/office/drawing/2014/main" id="{C8A033AD-7ADC-ED77-E5CA-8747332AE7FF}"/>
              </a:ext>
            </a:extLst>
          </p:cNvPr>
          <p:cNvSpPr txBox="1"/>
          <p:nvPr/>
        </p:nvSpPr>
        <p:spPr>
          <a:xfrm>
            <a:off x="4755900" y="4217775"/>
            <a:ext cx="1962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800">
                <a:latin typeface="Calibri"/>
                <a:ea typeface="Calibri"/>
                <a:cs typeface="Calibri"/>
                <a:sym typeface="Calibri"/>
              </a:rPr>
              <a:t>[b]ハッシングに　よる探索</a:t>
            </a:r>
            <a:endParaRPr sz="1800">
              <a:latin typeface="Calibri"/>
              <a:ea typeface="Calibri"/>
              <a:cs typeface="Calibri"/>
              <a:sym typeface="Calibri"/>
            </a:endParaRPr>
          </a:p>
        </p:txBody>
      </p:sp>
      <p:sp>
        <p:nvSpPr>
          <p:cNvPr id="11" name="Google Shape;473;g254a6bbbaed_0_8">
            <a:extLst>
              <a:ext uri="{FF2B5EF4-FFF2-40B4-BE49-F238E27FC236}">
                <a16:creationId xmlns:a16="http://schemas.microsoft.com/office/drawing/2014/main" id="{6A4553EC-B3B9-B16D-41D8-C02F1B60D37E}"/>
              </a:ext>
            </a:extLst>
          </p:cNvPr>
          <p:cNvSpPr txBox="1"/>
          <p:nvPr/>
        </p:nvSpPr>
        <p:spPr>
          <a:xfrm>
            <a:off x="7428575" y="1620875"/>
            <a:ext cx="13758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a:latin typeface="Calibri"/>
                <a:ea typeface="Calibri"/>
                <a:cs typeface="Calibri"/>
                <a:sym typeface="Calibri"/>
              </a:rPr>
              <a:t>登録データ</a:t>
            </a:r>
            <a:endParaRPr sz="1600">
              <a:latin typeface="Calibri"/>
              <a:ea typeface="Calibri"/>
              <a:cs typeface="Calibri"/>
              <a:sym typeface="Calibri"/>
            </a:endParaRPr>
          </a:p>
        </p:txBody>
      </p:sp>
      <p:sp>
        <p:nvSpPr>
          <p:cNvPr id="12" name="Google Shape;474;g254a6bbbaed_0_8">
            <a:extLst>
              <a:ext uri="{FF2B5EF4-FFF2-40B4-BE49-F238E27FC236}">
                <a16:creationId xmlns:a16="http://schemas.microsoft.com/office/drawing/2014/main" id="{CBB4B540-A61A-5AEF-3504-70BF7A53DA19}"/>
              </a:ext>
            </a:extLst>
          </p:cNvPr>
          <p:cNvSpPr/>
          <p:nvPr/>
        </p:nvSpPr>
        <p:spPr>
          <a:xfrm>
            <a:off x="7344425" y="1975400"/>
            <a:ext cx="1544100" cy="7389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sp>
        <p:nvSpPr>
          <p:cNvPr id="13" name="Google Shape;475;g254a6bbbaed_0_8">
            <a:extLst>
              <a:ext uri="{FF2B5EF4-FFF2-40B4-BE49-F238E27FC236}">
                <a16:creationId xmlns:a16="http://schemas.microsoft.com/office/drawing/2014/main" id="{D1CF54C5-90B4-8C9F-9057-0A4CF1904A6A}"/>
              </a:ext>
            </a:extLst>
          </p:cNvPr>
          <p:cNvSpPr/>
          <p:nvPr/>
        </p:nvSpPr>
        <p:spPr>
          <a:xfrm>
            <a:off x="7428575" y="3199338"/>
            <a:ext cx="1375800" cy="3810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500" b="1"/>
              <a:t>ハッシュ関数</a:t>
            </a:r>
            <a:endParaRPr sz="1500" b="1"/>
          </a:p>
        </p:txBody>
      </p:sp>
      <p:sp>
        <p:nvSpPr>
          <p:cNvPr id="14" name="Google Shape;476;g254a6bbbaed_0_8">
            <a:extLst>
              <a:ext uri="{FF2B5EF4-FFF2-40B4-BE49-F238E27FC236}">
                <a16:creationId xmlns:a16="http://schemas.microsoft.com/office/drawing/2014/main" id="{B1C7CF30-3B2B-B469-92AF-8DFA8ADA81E0}"/>
              </a:ext>
            </a:extLst>
          </p:cNvPr>
          <p:cNvSpPr/>
          <p:nvPr/>
        </p:nvSpPr>
        <p:spPr>
          <a:xfrm>
            <a:off x="7428575" y="2051975"/>
            <a:ext cx="245100" cy="24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7;g254a6bbbaed_0_8">
            <a:extLst>
              <a:ext uri="{FF2B5EF4-FFF2-40B4-BE49-F238E27FC236}">
                <a16:creationId xmlns:a16="http://schemas.microsoft.com/office/drawing/2014/main" id="{C388BB52-5DCD-5436-FB31-50AB6C8301B5}"/>
              </a:ext>
            </a:extLst>
          </p:cNvPr>
          <p:cNvSpPr/>
          <p:nvPr/>
        </p:nvSpPr>
        <p:spPr>
          <a:xfrm>
            <a:off x="7777425" y="2051975"/>
            <a:ext cx="245100" cy="2451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8;g254a6bbbaed_0_8">
            <a:extLst>
              <a:ext uri="{FF2B5EF4-FFF2-40B4-BE49-F238E27FC236}">
                <a16:creationId xmlns:a16="http://schemas.microsoft.com/office/drawing/2014/main" id="{4D022939-DB21-DA0A-6AA8-A5DFBF9983EF}"/>
              </a:ext>
            </a:extLst>
          </p:cNvPr>
          <p:cNvSpPr/>
          <p:nvPr/>
        </p:nvSpPr>
        <p:spPr>
          <a:xfrm>
            <a:off x="8126275" y="2051975"/>
            <a:ext cx="245100" cy="245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79;g254a6bbbaed_0_8">
            <a:extLst>
              <a:ext uri="{FF2B5EF4-FFF2-40B4-BE49-F238E27FC236}">
                <a16:creationId xmlns:a16="http://schemas.microsoft.com/office/drawing/2014/main" id="{56B0F633-AD46-DB65-C9A0-3130C62997FD}"/>
              </a:ext>
            </a:extLst>
          </p:cNvPr>
          <p:cNvSpPr/>
          <p:nvPr/>
        </p:nvSpPr>
        <p:spPr>
          <a:xfrm>
            <a:off x="8475125" y="2051975"/>
            <a:ext cx="245100" cy="2451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0;g254a6bbbaed_0_8">
            <a:extLst>
              <a:ext uri="{FF2B5EF4-FFF2-40B4-BE49-F238E27FC236}">
                <a16:creationId xmlns:a16="http://schemas.microsoft.com/office/drawing/2014/main" id="{62466B49-9423-F586-24B6-AB2C7D2BC557}"/>
              </a:ext>
            </a:extLst>
          </p:cNvPr>
          <p:cNvSpPr/>
          <p:nvPr/>
        </p:nvSpPr>
        <p:spPr>
          <a:xfrm>
            <a:off x="7428575" y="2392300"/>
            <a:ext cx="245100" cy="2451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1;g254a6bbbaed_0_8">
            <a:extLst>
              <a:ext uri="{FF2B5EF4-FFF2-40B4-BE49-F238E27FC236}">
                <a16:creationId xmlns:a16="http://schemas.microsoft.com/office/drawing/2014/main" id="{4E657A39-6B57-2D58-B1E1-80ED13650D7A}"/>
              </a:ext>
            </a:extLst>
          </p:cNvPr>
          <p:cNvSpPr/>
          <p:nvPr/>
        </p:nvSpPr>
        <p:spPr>
          <a:xfrm>
            <a:off x="7777425" y="2392300"/>
            <a:ext cx="245100" cy="245100"/>
          </a:xfrm>
          <a:prstGeom prst="ellipse">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2;g254a6bbbaed_0_8">
            <a:extLst>
              <a:ext uri="{FF2B5EF4-FFF2-40B4-BE49-F238E27FC236}">
                <a16:creationId xmlns:a16="http://schemas.microsoft.com/office/drawing/2014/main" id="{DB996704-F462-78D0-F45E-BFF3B711DACB}"/>
              </a:ext>
            </a:extLst>
          </p:cNvPr>
          <p:cNvSpPr/>
          <p:nvPr/>
        </p:nvSpPr>
        <p:spPr>
          <a:xfrm>
            <a:off x="8126275" y="2392300"/>
            <a:ext cx="245100" cy="2451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3;g254a6bbbaed_0_8">
            <a:extLst>
              <a:ext uri="{FF2B5EF4-FFF2-40B4-BE49-F238E27FC236}">
                <a16:creationId xmlns:a16="http://schemas.microsoft.com/office/drawing/2014/main" id="{4855675C-4B33-4951-37A8-1B19B384BF08}"/>
              </a:ext>
            </a:extLst>
          </p:cNvPr>
          <p:cNvSpPr/>
          <p:nvPr/>
        </p:nvSpPr>
        <p:spPr>
          <a:xfrm>
            <a:off x="8475125" y="2392300"/>
            <a:ext cx="245100" cy="2451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4;g254a6bbbaed_0_8">
            <a:extLst>
              <a:ext uri="{FF2B5EF4-FFF2-40B4-BE49-F238E27FC236}">
                <a16:creationId xmlns:a16="http://schemas.microsoft.com/office/drawing/2014/main" id="{56BB5190-2D70-3D95-8A91-A4452CCAAB64}"/>
              </a:ext>
            </a:extLst>
          </p:cNvPr>
          <p:cNvSpPr/>
          <p:nvPr/>
        </p:nvSpPr>
        <p:spPr>
          <a:xfrm>
            <a:off x="7912325" y="2804075"/>
            <a:ext cx="408300" cy="381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5;g254a6bbbaed_0_8">
            <a:extLst>
              <a:ext uri="{FF2B5EF4-FFF2-40B4-BE49-F238E27FC236}">
                <a16:creationId xmlns:a16="http://schemas.microsoft.com/office/drawing/2014/main" id="{D3E10400-55FC-5D8C-0C3B-F2ED653F9E39}"/>
              </a:ext>
            </a:extLst>
          </p:cNvPr>
          <p:cNvSpPr/>
          <p:nvPr/>
        </p:nvSpPr>
        <p:spPr>
          <a:xfrm>
            <a:off x="7912325" y="3692075"/>
            <a:ext cx="408300" cy="606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86;g254a6bbbaed_0_8">
            <a:extLst>
              <a:ext uri="{FF2B5EF4-FFF2-40B4-BE49-F238E27FC236}">
                <a16:creationId xmlns:a16="http://schemas.microsoft.com/office/drawing/2014/main" id="{91843D09-BAE7-243A-65F8-676FCE404A65}"/>
              </a:ext>
            </a:extLst>
          </p:cNvPr>
          <p:cNvSpPr/>
          <p:nvPr/>
        </p:nvSpPr>
        <p:spPr>
          <a:xfrm>
            <a:off x="5493750" y="5376100"/>
            <a:ext cx="1281000" cy="3810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b="1"/>
              <a:t>ハッシュ関数</a:t>
            </a:r>
            <a:endParaRPr b="1"/>
          </a:p>
        </p:txBody>
      </p:sp>
      <p:sp>
        <p:nvSpPr>
          <p:cNvPr id="25" name="Google Shape;487;g254a6bbbaed_0_8">
            <a:extLst>
              <a:ext uri="{FF2B5EF4-FFF2-40B4-BE49-F238E27FC236}">
                <a16:creationId xmlns:a16="http://schemas.microsoft.com/office/drawing/2014/main" id="{27F1D624-AB47-BDB8-9F2A-8C595C3CB11A}"/>
              </a:ext>
            </a:extLst>
          </p:cNvPr>
          <p:cNvSpPr/>
          <p:nvPr/>
        </p:nvSpPr>
        <p:spPr>
          <a:xfrm>
            <a:off x="4858950" y="5444050"/>
            <a:ext cx="245100" cy="24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488;g254a6bbbaed_0_8">
            <a:extLst>
              <a:ext uri="{FF2B5EF4-FFF2-40B4-BE49-F238E27FC236}">
                <a16:creationId xmlns:a16="http://schemas.microsoft.com/office/drawing/2014/main" id="{83E7CE83-3DE6-7A2B-B427-1961D1594E63}"/>
              </a:ext>
            </a:extLst>
          </p:cNvPr>
          <p:cNvCxnSpPr/>
          <p:nvPr/>
        </p:nvCxnSpPr>
        <p:spPr>
          <a:xfrm rot="10800000" flipH="1">
            <a:off x="5104050" y="5565850"/>
            <a:ext cx="389700" cy="1500"/>
          </a:xfrm>
          <a:prstGeom prst="straightConnector1">
            <a:avLst/>
          </a:prstGeom>
          <a:noFill/>
          <a:ln w="28575" cap="flat" cmpd="sng">
            <a:solidFill>
              <a:schemeClr val="dk2"/>
            </a:solidFill>
            <a:prstDash val="solid"/>
            <a:round/>
            <a:headEnd type="none" w="med" len="med"/>
            <a:tailEnd type="stealth" w="med" len="med"/>
          </a:ln>
        </p:spPr>
      </p:cxnSp>
      <p:graphicFrame>
        <p:nvGraphicFramePr>
          <p:cNvPr id="27" name="Google Shape;489;g254a6bbbaed_0_8">
            <a:extLst>
              <a:ext uri="{FF2B5EF4-FFF2-40B4-BE49-F238E27FC236}">
                <a16:creationId xmlns:a16="http://schemas.microsoft.com/office/drawing/2014/main" id="{4D865FD4-844C-AB15-DE82-ED973E19B1A4}"/>
              </a:ext>
            </a:extLst>
          </p:cNvPr>
          <p:cNvGraphicFramePr/>
          <p:nvPr/>
        </p:nvGraphicFramePr>
        <p:xfrm>
          <a:off x="7135025" y="4298675"/>
          <a:ext cx="1962900" cy="2422075"/>
        </p:xfrm>
        <a:graphic>
          <a:graphicData uri="http://schemas.openxmlformats.org/drawingml/2006/table">
            <a:tbl>
              <a:tblPr>
                <a:noFill/>
              </a:tblPr>
              <a:tblGrid>
                <a:gridCol w="992100">
                  <a:extLst>
                    <a:ext uri="{9D8B030D-6E8A-4147-A177-3AD203B41FA5}">
                      <a16:colId xmlns:a16="http://schemas.microsoft.com/office/drawing/2014/main" val="20000"/>
                    </a:ext>
                  </a:extLst>
                </a:gridCol>
                <a:gridCol w="970800">
                  <a:extLst>
                    <a:ext uri="{9D8B030D-6E8A-4147-A177-3AD203B41FA5}">
                      <a16:colId xmlns:a16="http://schemas.microsoft.com/office/drawing/2014/main" val="20001"/>
                    </a:ext>
                  </a:extLst>
                </a:gridCol>
              </a:tblGrid>
              <a:tr h="410425">
                <a:tc>
                  <a:txBody>
                    <a:bodyPr/>
                    <a:lstStyle/>
                    <a:p>
                      <a:pPr marL="0" lvl="0" indent="0" algn="ctr" rtl="0">
                        <a:spcBef>
                          <a:spcPts val="0"/>
                        </a:spcBef>
                        <a:spcAft>
                          <a:spcPts val="0"/>
                        </a:spcAft>
                        <a:buNone/>
                      </a:pPr>
                      <a:r>
                        <a:rPr lang="ja-JP" sz="1200"/>
                        <a:t>ハッシュ値</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ja-JP" sz="1200"/>
                        <a:t>登録データ</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00050">
                <a:tc>
                  <a:txBody>
                    <a:bodyPr/>
                    <a:lstStyle/>
                    <a:p>
                      <a:pPr marL="0" lvl="0" indent="0" algn="ctr" rtl="0">
                        <a:spcBef>
                          <a:spcPts val="0"/>
                        </a:spcBef>
                        <a:spcAft>
                          <a:spcPts val="0"/>
                        </a:spcAft>
                        <a:buNone/>
                      </a:pPr>
                      <a:r>
                        <a:rPr lang="ja-JP"/>
                        <a:t>１</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00050">
                <a:tc>
                  <a:txBody>
                    <a:bodyPr/>
                    <a:lstStyle/>
                    <a:p>
                      <a:pPr marL="0" lvl="0" indent="0" algn="ctr" rtl="0">
                        <a:spcBef>
                          <a:spcPts val="0"/>
                        </a:spcBef>
                        <a:spcAft>
                          <a:spcPts val="0"/>
                        </a:spcAft>
                        <a:buNone/>
                      </a:pPr>
                      <a:r>
                        <a:rPr lang="ja-JP"/>
                        <a:t>２</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00050">
                <a:tc>
                  <a:txBody>
                    <a:bodyPr/>
                    <a:lstStyle/>
                    <a:p>
                      <a:pPr marL="0" lvl="0" indent="0" algn="ctr" rtl="0">
                        <a:spcBef>
                          <a:spcPts val="0"/>
                        </a:spcBef>
                        <a:spcAft>
                          <a:spcPts val="0"/>
                        </a:spcAft>
                        <a:buNone/>
                      </a:pPr>
                      <a:r>
                        <a:rPr lang="ja-JP"/>
                        <a:t>３</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00050">
                <a:tc>
                  <a:txBody>
                    <a:bodyPr/>
                    <a:lstStyle/>
                    <a:p>
                      <a:pPr marL="0" lvl="0" indent="0" algn="ctr" rtl="0">
                        <a:spcBef>
                          <a:spcPts val="0"/>
                        </a:spcBef>
                        <a:spcAft>
                          <a:spcPts val="0"/>
                        </a:spcAft>
                        <a:buNone/>
                      </a:pPr>
                      <a:r>
                        <a:rPr lang="ja-JP" sz="500" b="1"/>
                        <a:t>・</a:t>
                      </a:r>
                      <a:endParaRPr sz="500" b="1"/>
                    </a:p>
                    <a:p>
                      <a:pPr marL="0" lvl="0" indent="0" algn="ctr" rtl="0">
                        <a:spcBef>
                          <a:spcPts val="0"/>
                        </a:spcBef>
                        <a:spcAft>
                          <a:spcPts val="0"/>
                        </a:spcAft>
                        <a:buNone/>
                      </a:pPr>
                      <a:r>
                        <a:rPr lang="ja-JP" sz="500" b="1"/>
                        <a:t>・</a:t>
                      </a:r>
                      <a:endParaRPr sz="500" b="1"/>
                    </a:p>
                    <a:p>
                      <a:pPr marL="0" lvl="0" indent="0" algn="ctr" rtl="0">
                        <a:spcBef>
                          <a:spcPts val="0"/>
                        </a:spcBef>
                        <a:spcAft>
                          <a:spcPts val="0"/>
                        </a:spcAft>
                        <a:buNone/>
                      </a:pPr>
                      <a:r>
                        <a:rPr lang="ja-JP" sz="500" b="1"/>
                        <a:t>・</a:t>
                      </a:r>
                      <a:endParaRPr sz="5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ja-JP" sz="500" b="1">
                          <a:solidFill>
                            <a:schemeClr val="dk1"/>
                          </a:solidFill>
                        </a:rPr>
                        <a:t>・</a:t>
                      </a:r>
                      <a:endParaRPr sz="500" b="1">
                        <a:solidFill>
                          <a:schemeClr val="dk1"/>
                        </a:solidFill>
                      </a:endParaRPr>
                    </a:p>
                    <a:p>
                      <a:pPr marL="0" lvl="0" indent="0" algn="ctr" rtl="0">
                        <a:spcBef>
                          <a:spcPts val="0"/>
                        </a:spcBef>
                        <a:spcAft>
                          <a:spcPts val="0"/>
                        </a:spcAft>
                        <a:buNone/>
                      </a:pPr>
                      <a:r>
                        <a:rPr lang="ja-JP" sz="500" b="1">
                          <a:solidFill>
                            <a:schemeClr val="dk1"/>
                          </a:solidFill>
                        </a:rPr>
                        <a:t>・</a:t>
                      </a:r>
                      <a:endParaRPr sz="500" b="1">
                        <a:solidFill>
                          <a:schemeClr val="dk1"/>
                        </a:solidFill>
                      </a:endParaRPr>
                    </a:p>
                    <a:p>
                      <a:pPr marL="0" lvl="0" indent="0" algn="ctr" rtl="0">
                        <a:spcBef>
                          <a:spcPts val="0"/>
                        </a:spcBef>
                        <a:spcAft>
                          <a:spcPts val="0"/>
                        </a:spcAft>
                        <a:buNone/>
                      </a:pPr>
                      <a:r>
                        <a:rPr lang="ja-JP" sz="500" b="1">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00050">
                <a:tc>
                  <a:txBody>
                    <a:bodyPr/>
                    <a:lstStyle/>
                    <a:p>
                      <a:pPr marL="0" lvl="0" indent="0" algn="ctr" rtl="0">
                        <a:spcBef>
                          <a:spcPts val="0"/>
                        </a:spcBef>
                        <a:spcAft>
                          <a:spcPts val="0"/>
                        </a:spcAft>
                        <a:buNone/>
                      </a:pPr>
                      <a:r>
                        <a:rPr lang="ja-JP"/>
                        <a:t>M-1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28" name="Google Shape;490;g254a6bbbaed_0_8">
            <a:extLst>
              <a:ext uri="{FF2B5EF4-FFF2-40B4-BE49-F238E27FC236}">
                <a16:creationId xmlns:a16="http://schemas.microsoft.com/office/drawing/2014/main" id="{9F27B05B-312C-02A8-140C-5431C5E9C1C9}"/>
              </a:ext>
            </a:extLst>
          </p:cNvPr>
          <p:cNvSpPr/>
          <p:nvPr/>
        </p:nvSpPr>
        <p:spPr>
          <a:xfrm>
            <a:off x="8194350" y="4766225"/>
            <a:ext cx="245100" cy="2451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1;g254a6bbbaed_0_8">
            <a:extLst>
              <a:ext uri="{FF2B5EF4-FFF2-40B4-BE49-F238E27FC236}">
                <a16:creationId xmlns:a16="http://schemas.microsoft.com/office/drawing/2014/main" id="{ECD2529D-A092-236D-F1A5-9AA970CA1848}"/>
              </a:ext>
            </a:extLst>
          </p:cNvPr>
          <p:cNvSpPr/>
          <p:nvPr/>
        </p:nvSpPr>
        <p:spPr>
          <a:xfrm>
            <a:off x="8194350" y="5188550"/>
            <a:ext cx="245100" cy="2451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2;g254a6bbbaed_0_8">
            <a:extLst>
              <a:ext uri="{FF2B5EF4-FFF2-40B4-BE49-F238E27FC236}">
                <a16:creationId xmlns:a16="http://schemas.microsoft.com/office/drawing/2014/main" id="{29BC6782-C9F1-18D8-0E50-2644467AE6BF}"/>
              </a:ext>
            </a:extLst>
          </p:cNvPr>
          <p:cNvSpPr/>
          <p:nvPr/>
        </p:nvSpPr>
        <p:spPr>
          <a:xfrm>
            <a:off x="8194350" y="5610875"/>
            <a:ext cx="245100" cy="2451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3;g254a6bbbaed_0_8">
            <a:extLst>
              <a:ext uri="{FF2B5EF4-FFF2-40B4-BE49-F238E27FC236}">
                <a16:creationId xmlns:a16="http://schemas.microsoft.com/office/drawing/2014/main" id="{9AF3FE83-CE85-0A96-46A2-DFBB2D36430A}"/>
              </a:ext>
            </a:extLst>
          </p:cNvPr>
          <p:cNvSpPr/>
          <p:nvPr/>
        </p:nvSpPr>
        <p:spPr>
          <a:xfrm>
            <a:off x="8559275" y="5610875"/>
            <a:ext cx="245100" cy="2451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4;g254a6bbbaed_0_8">
            <a:extLst>
              <a:ext uri="{FF2B5EF4-FFF2-40B4-BE49-F238E27FC236}">
                <a16:creationId xmlns:a16="http://schemas.microsoft.com/office/drawing/2014/main" id="{CDBD2886-E804-7A5F-AEFC-654A18A1E058}"/>
              </a:ext>
            </a:extLst>
          </p:cNvPr>
          <p:cNvSpPr/>
          <p:nvPr/>
        </p:nvSpPr>
        <p:spPr>
          <a:xfrm>
            <a:off x="8194350" y="6391375"/>
            <a:ext cx="245100" cy="245100"/>
          </a:xfrm>
          <a:prstGeom prst="ellipse">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 name="Google Shape;495;g254a6bbbaed_0_8">
            <a:extLst>
              <a:ext uri="{FF2B5EF4-FFF2-40B4-BE49-F238E27FC236}">
                <a16:creationId xmlns:a16="http://schemas.microsoft.com/office/drawing/2014/main" id="{59BAE590-FD89-E853-1B14-C6456C827EAA}"/>
              </a:ext>
            </a:extLst>
          </p:cNvPr>
          <p:cNvCxnSpPr>
            <a:stCxn id="24" idx="3"/>
          </p:cNvCxnSpPr>
          <p:nvPr/>
        </p:nvCxnSpPr>
        <p:spPr>
          <a:xfrm rot="10800000" flipH="1">
            <a:off x="6774750" y="4910500"/>
            <a:ext cx="352500" cy="656100"/>
          </a:xfrm>
          <a:prstGeom prst="straightConnector1">
            <a:avLst/>
          </a:prstGeom>
          <a:noFill/>
          <a:ln w="19050" cap="flat" cmpd="sng">
            <a:solidFill>
              <a:schemeClr val="dk2"/>
            </a:solidFill>
            <a:prstDash val="dash"/>
            <a:round/>
            <a:headEnd type="none" w="med" len="med"/>
            <a:tailEnd type="stealth" w="med" len="med"/>
          </a:ln>
        </p:spPr>
      </p:cxnSp>
      <p:cxnSp>
        <p:nvCxnSpPr>
          <p:cNvPr id="34" name="Google Shape;496;g254a6bbbaed_0_8">
            <a:extLst>
              <a:ext uri="{FF2B5EF4-FFF2-40B4-BE49-F238E27FC236}">
                <a16:creationId xmlns:a16="http://schemas.microsoft.com/office/drawing/2014/main" id="{87D3EDE7-0614-3119-D09A-ED34696A97A7}"/>
              </a:ext>
            </a:extLst>
          </p:cNvPr>
          <p:cNvCxnSpPr/>
          <p:nvPr/>
        </p:nvCxnSpPr>
        <p:spPr>
          <a:xfrm>
            <a:off x="6774750" y="5566600"/>
            <a:ext cx="344100" cy="577800"/>
          </a:xfrm>
          <a:prstGeom prst="straightConnector1">
            <a:avLst/>
          </a:prstGeom>
          <a:noFill/>
          <a:ln w="19050" cap="flat" cmpd="sng">
            <a:solidFill>
              <a:schemeClr val="dk2"/>
            </a:solidFill>
            <a:prstDash val="dash"/>
            <a:round/>
            <a:headEnd type="none" w="med" len="med"/>
            <a:tailEnd type="stealth" w="med" len="med"/>
          </a:ln>
        </p:spPr>
      </p:cxnSp>
      <p:cxnSp>
        <p:nvCxnSpPr>
          <p:cNvPr id="35" name="Google Shape;497;g254a6bbbaed_0_8">
            <a:extLst>
              <a:ext uri="{FF2B5EF4-FFF2-40B4-BE49-F238E27FC236}">
                <a16:creationId xmlns:a16="http://schemas.microsoft.com/office/drawing/2014/main" id="{01CCCCB4-F8DF-6A50-DB25-497A33FC2241}"/>
              </a:ext>
            </a:extLst>
          </p:cNvPr>
          <p:cNvCxnSpPr/>
          <p:nvPr/>
        </p:nvCxnSpPr>
        <p:spPr>
          <a:xfrm>
            <a:off x="6774750" y="5566600"/>
            <a:ext cx="352500" cy="943800"/>
          </a:xfrm>
          <a:prstGeom prst="straightConnector1">
            <a:avLst/>
          </a:prstGeom>
          <a:noFill/>
          <a:ln w="19050" cap="flat" cmpd="sng">
            <a:solidFill>
              <a:schemeClr val="dk2"/>
            </a:solidFill>
            <a:prstDash val="dash"/>
            <a:round/>
            <a:headEnd type="none" w="med" len="med"/>
            <a:tailEnd type="stealth" w="med" len="med"/>
          </a:ln>
        </p:spPr>
      </p:cxnSp>
      <p:cxnSp>
        <p:nvCxnSpPr>
          <p:cNvPr id="36" name="Google Shape;498;g254a6bbbaed_0_8">
            <a:extLst>
              <a:ext uri="{FF2B5EF4-FFF2-40B4-BE49-F238E27FC236}">
                <a16:creationId xmlns:a16="http://schemas.microsoft.com/office/drawing/2014/main" id="{3B1C976B-C68A-15C5-D8CC-2A14514226BF}"/>
              </a:ext>
            </a:extLst>
          </p:cNvPr>
          <p:cNvCxnSpPr/>
          <p:nvPr/>
        </p:nvCxnSpPr>
        <p:spPr>
          <a:xfrm rot="10800000" flipH="1">
            <a:off x="6774750" y="5319100"/>
            <a:ext cx="361200" cy="247500"/>
          </a:xfrm>
          <a:prstGeom prst="straightConnector1">
            <a:avLst/>
          </a:prstGeom>
          <a:noFill/>
          <a:ln w="19050" cap="flat" cmpd="sng">
            <a:solidFill>
              <a:srgbClr val="FF0000"/>
            </a:solidFill>
            <a:prstDash val="dash"/>
            <a:round/>
            <a:headEnd type="none" w="med" len="med"/>
            <a:tailEnd type="stealth" w="med" len="med"/>
          </a:ln>
        </p:spPr>
      </p:cxnSp>
      <p:sp>
        <p:nvSpPr>
          <p:cNvPr id="37" name="Google Shape;499;g254a6bbbaed_0_8">
            <a:extLst>
              <a:ext uri="{FF2B5EF4-FFF2-40B4-BE49-F238E27FC236}">
                <a16:creationId xmlns:a16="http://schemas.microsoft.com/office/drawing/2014/main" id="{A22B6499-8950-0141-B6F3-8EF8A56F8C06}"/>
              </a:ext>
            </a:extLst>
          </p:cNvPr>
          <p:cNvSpPr/>
          <p:nvPr/>
        </p:nvSpPr>
        <p:spPr>
          <a:xfrm>
            <a:off x="1839875" y="4585475"/>
            <a:ext cx="470100" cy="606600"/>
          </a:xfrm>
          <a:prstGeom prst="downArrow">
            <a:avLst>
              <a:gd name="adj1" fmla="val 50000"/>
              <a:gd name="adj2" fmla="val 50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254a6bbbaed_0_15"/>
          <p:cNvSpPr/>
          <p:nvPr/>
        </p:nvSpPr>
        <p:spPr>
          <a:xfrm>
            <a:off x="4705700" y="1291650"/>
            <a:ext cx="4519500" cy="4189200"/>
          </a:xfrm>
          <a:prstGeom prst="rect">
            <a:avLst/>
          </a:prstGeom>
          <a:solidFill>
            <a:schemeClr val="lt1"/>
          </a:solid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436" name="Google Shape;436;g254a6bbbaed_0_15"/>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ja-JP"/>
              <a:t>線形判別法</a:t>
            </a:r>
            <a:endParaRPr/>
          </a:p>
        </p:txBody>
      </p:sp>
      <p:sp>
        <p:nvSpPr>
          <p:cNvPr id="437" name="Google Shape;437;g254a6bbbaed_0_15"/>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17</a:t>
            </a:fld>
            <a:endParaRPr/>
          </a:p>
        </p:txBody>
      </p:sp>
      <p:sp>
        <p:nvSpPr>
          <p:cNvPr id="438" name="Google Shape;438;g254a6bbbaed_0_15"/>
          <p:cNvSpPr/>
          <p:nvPr/>
        </p:nvSpPr>
        <p:spPr>
          <a:xfrm>
            <a:off x="56025" y="1291650"/>
            <a:ext cx="4519500" cy="41892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cxnSp>
        <p:nvCxnSpPr>
          <p:cNvPr id="439" name="Google Shape;439;g254a6bbbaed_0_15"/>
          <p:cNvCxnSpPr/>
          <p:nvPr/>
        </p:nvCxnSpPr>
        <p:spPr>
          <a:xfrm rot="10800000">
            <a:off x="432200" y="1681200"/>
            <a:ext cx="0" cy="3410100"/>
          </a:xfrm>
          <a:prstGeom prst="straightConnector1">
            <a:avLst/>
          </a:prstGeom>
          <a:noFill/>
          <a:ln w="28575" cap="flat" cmpd="sng">
            <a:solidFill>
              <a:schemeClr val="dk2"/>
            </a:solidFill>
            <a:prstDash val="solid"/>
            <a:round/>
            <a:headEnd type="none" w="med" len="med"/>
            <a:tailEnd type="stealth" w="med" len="med"/>
          </a:ln>
        </p:spPr>
      </p:cxnSp>
      <p:cxnSp>
        <p:nvCxnSpPr>
          <p:cNvPr id="440" name="Google Shape;440;g254a6bbbaed_0_15"/>
          <p:cNvCxnSpPr>
            <a:cxnSpLocks/>
            <a:endCxn id="443" idx="1"/>
          </p:cNvCxnSpPr>
          <p:nvPr/>
        </p:nvCxnSpPr>
        <p:spPr>
          <a:xfrm>
            <a:off x="432199" y="5091300"/>
            <a:ext cx="3334526" cy="0"/>
          </a:xfrm>
          <a:prstGeom prst="straightConnector1">
            <a:avLst/>
          </a:prstGeom>
          <a:noFill/>
          <a:ln w="28575" cap="flat" cmpd="sng">
            <a:solidFill>
              <a:schemeClr val="dk2"/>
            </a:solidFill>
            <a:prstDash val="solid"/>
            <a:round/>
            <a:headEnd type="none" w="med" len="med"/>
            <a:tailEnd type="stealth" w="med" len="med"/>
          </a:ln>
        </p:spPr>
      </p:cxnSp>
      <p:sp>
        <p:nvSpPr>
          <p:cNvPr id="441" name="Google Shape;441;g254a6bbbaed_0_15"/>
          <p:cNvSpPr txBox="1"/>
          <p:nvPr/>
        </p:nvSpPr>
        <p:spPr>
          <a:xfrm>
            <a:off x="145050" y="4937200"/>
            <a:ext cx="38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sp>
        <p:nvSpPr>
          <p:cNvPr id="442" name="Google Shape;442;g254a6bbbaed_0_15"/>
          <p:cNvSpPr txBox="1"/>
          <p:nvPr/>
        </p:nvSpPr>
        <p:spPr>
          <a:xfrm>
            <a:off x="51050" y="1340775"/>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特徴２</a:t>
            </a:r>
            <a:endParaRPr sz="1600" b="1">
              <a:latin typeface="Calibri"/>
              <a:ea typeface="Calibri"/>
              <a:cs typeface="Calibri"/>
              <a:sym typeface="Calibri"/>
            </a:endParaRPr>
          </a:p>
        </p:txBody>
      </p:sp>
      <p:sp>
        <p:nvSpPr>
          <p:cNvPr id="443" name="Google Shape;443;g254a6bbbaed_0_15"/>
          <p:cNvSpPr txBox="1"/>
          <p:nvPr/>
        </p:nvSpPr>
        <p:spPr>
          <a:xfrm>
            <a:off x="3766725" y="4875750"/>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特徴１</a:t>
            </a:r>
            <a:endParaRPr sz="1600" b="1">
              <a:latin typeface="Calibri"/>
              <a:ea typeface="Calibri"/>
              <a:cs typeface="Calibri"/>
              <a:sym typeface="Calibri"/>
            </a:endParaRPr>
          </a:p>
        </p:txBody>
      </p:sp>
      <p:sp>
        <p:nvSpPr>
          <p:cNvPr id="444" name="Google Shape;444;g254a6bbbaed_0_15"/>
          <p:cNvSpPr/>
          <p:nvPr/>
        </p:nvSpPr>
        <p:spPr>
          <a:xfrm rot="-1799911">
            <a:off x="1621409" y="2605699"/>
            <a:ext cx="1798881" cy="561548"/>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sz="1600" b="1"/>
              <a:t>クラス１</a:t>
            </a:r>
            <a:endParaRPr sz="1600" b="1"/>
          </a:p>
        </p:txBody>
      </p:sp>
      <p:sp>
        <p:nvSpPr>
          <p:cNvPr id="445" name="Google Shape;445;g254a6bbbaed_0_15"/>
          <p:cNvSpPr/>
          <p:nvPr/>
        </p:nvSpPr>
        <p:spPr>
          <a:xfrm rot="-1799340">
            <a:off x="1316101" y="3662548"/>
            <a:ext cx="1790396" cy="561548"/>
          </a:xfrm>
          <a:prstGeom prst="ellipse">
            <a:avLst/>
          </a:prstGeom>
          <a:solidFill>
            <a:schemeClr val="lt1"/>
          </a:solidFill>
          <a:ln w="2857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sz="1600" b="1"/>
              <a:t>クラス２</a:t>
            </a:r>
            <a:endParaRPr sz="1600" b="1"/>
          </a:p>
        </p:txBody>
      </p:sp>
      <p:cxnSp>
        <p:nvCxnSpPr>
          <p:cNvPr id="446" name="Google Shape;446;g254a6bbbaed_0_15"/>
          <p:cNvCxnSpPr/>
          <p:nvPr/>
        </p:nvCxnSpPr>
        <p:spPr>
          <a:xfrm rot="10800000" flipH="1">
            <a:off x="1877225" y="3898750"/>
            <a:ext cx="2627100" cy="1516800"/>
          </a:xfrm>
          <a:prstGeom prst="straightConnector1">
            <a:avLst/>
          </a:prstGeom>
          <a:noFill/>
          <a:ln w="28575" cap="flat" cmpd="sng">
            <a:solidFill>
              <a:srgbClr val="4A86E8"/>
            </a:solidFill>
            <a:prstDash val="solid"/>
            <a:round/>
            <a:headEnd type="none" w="med" len="med"/>
            <a:tailEnd type="none" w="med" len="med"/>
          </a:ln>
        </p:spPr>
      </p:cxnSp>
      <p:pic>
        <p:nvPicPr>
          <p:cNvPr id="447" name="Google Shape;447;g254a6bbbaed_0_15"/>
          <p:cNvPicPr preferRelativeResize="0"/>
          <p:nvPr/>
        </p:nvPicPr>
        <p:blipFill>
          <a:blip r:embed="rId3">
            <a:alphaModFix/>
          </a:blip>
          <a:stretch>
            <a:fillRect/>
          </a:stretch>
        </p:blipFill>
        <p:spPr>
          <a:xfrm rot="-1800009">
            <a:off x="1298704" y="4280307"/>
            <a:ext cx="2696067" cy="735035"/>
          </a:xfrm>
          <a:prstGeom prst="rect">
            <a:avLst/>
          </a:prstGeom>
          <a:noFill/>
          <a:ln>
            <a:noFill/>
          </a:ln>
        </p:spPr>
      </p:pic>
      <p:pic>
        <p:nvPicPr>
          <p:cNvPr id="448" name="Google Shape;448;g254a6bbbaed_0_15"/>
          <p:cNvPicPr preferRelativeResize="0"/>
          <p:nvPr/>
        </p:nvPicPr>
        <p:blipFill>
          <a:blip r:embed="rId4">
            <a:alphaModFix/>
          </a:blip>
          <a:stretch>
            <a:fillRect/>
          </a:stretch>
        </p:blipFill>
        <p:spPr>
          <a:xfrm rot="-1799966">
            <a:off x="1900690" y="3960108"/>
            <a:ext cx="2771295" cy="699784"/>
          </a:xfrm>
          <a:prstGeom prst="rect">
            <a:avLst/>
          </a:prstGeom>
          <a:noFill/>
          <a:ln>
            <a:noFill/>
          </a:ln>
        </p:spPr>
      </p:pic>
      <p:cxnSp>
        <p:nvCxnSpPr>
          <p:cNvPr id="449" name="Google Shape;449;g254a6bbbaed_0_15"/>
          <p:cNvCxnSpPr/>
          <p:nvPr/>
        </p:nvCxnSpPr>
        <p:spPr>
          <a:xfrm rot="10800000" flipH="1">
            <a:off x="5566375" y="5091325"/>
            <a:ext cx="2946900" cy="6900"/>
          </a:xfrm>
          <a:prstGeom prst="straightConnector1">
            <a:avLst/>
          </a:prstGeom>
          <a:noFill/>
          <a:ln w="28575" cap="flat" cmpd="sng">
            <a:solidFill>
              <a:schemeClr val="dk2"/>
            </a:solidFill>
            <a:prstDash val="solid"/>
            <a:round/>
            <a:headEnd type="none" w="med" len="med"/>
            <a:tailEnd type="stealth" w="med" len="med"/>
          </a:ln>
        </p:spPr>
      </p:cxnSp>
      <p:sp>
        <p:nvSpPr>
          <p:cNvPr id="450" name="Google Shape;450;g254a6bbbaed_0_15"/>
          <p:cNvSpPr txBox="1"/>
          <p:nvPr/>
        </p:nvSpPr>
        <p:spPr>
          <a:xfrm>
            <a:off x="8455000" y="4875750"/>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特徴１</a:t>
            </a:r>
            <a:endParaRPr sz="1600" b="1">
              <a:latin typeface="Calibri"/>
              <a:ea typeface="Calibri"/>
              <a:cs typeface="Calibri"/>
              <a:sym typeface="Calibri"/>
            </a:endParaRPr>
          </a:p>
        </p:txBody>
      </p:sp>
      <p:sp>
        <p:nvSpPr>
          <p:cNvPr id="451" name="Google Shape;451;g254a6bbbaed_0_15"/>
          <p:cNvSpPr txBox="1"/>
          <p:nvPr/>
        </p:nvSpPr>
        <p:spPr>
          <a:xfrm>
            <a:off x="5292125" y="4937200"/>
            <a:ext cx="38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pic>
        <p:nvPicPr>
          <p:cNvPr id="452" name="Google Shape;452;g254a6bbbaed_0_15"/>
          <p:cNvPicPr preferRelativeResize="0"/>
          <p:nvPr/>
        </p:nvPicPr>
        <p:blipFill>
          <a:blip r:embed="rId3">
            <a:alphaModFix/>
          </a:blip>
          <a:stretch>
            <a:fillRect/>
          </a:stretch>
        </p:blipFill>
        <p:spPr>
          <a:xfrm rot="3152527">
            <a:off x="5722341" y="4071681"/>
            <a:ext cx="1519618" cy="1139712"/>
          </a:xfrm>
          <a:prstGeom prst="rect">
            <a:avLst/>
          </a:prstGeom>
          <a:noFill/>
          <a:ln>
            <a:noFill/>
          </a:ln>
        </p:spPr>
      </p:pic>
      <p:cxnSp>
        <p:nvCxnSpPr>
          <p:cNvPr id="453" name="Google Shape;453;g254a6bbbaed_0_15"/>
          <p:cNvCxnSpPr/>
          <p:nvPr/>
        </p:nvCxnSpPr>
        <p:spPr>
          <a:xfrm rot="10800000">
            <a:off x="5560675" y="1681200"/>
            <a:ext cx="0" cy="3410100"/>
          </a:xfrm>
          <a:prstGeom prst="straightConnector1">
            <a:avLst/>
          </a:prstGeom>
          <a:noFill/>
          <a:ln w="28575" cap="flat" cmpd="sng">
            <a:solidFill>
              <a:schemeClr val="dk2"/>
            </a:solidFill>
            <a:prstDash val="solid"/>
            <a:round/>
            <a:headEnd type="none" w="med" len="med"/>
            <a:tailEnd type="stealth" w="med" len="med"/>
          </a:ln>
        </p:spPr>
      </p:cxnSp>
      <p:sp>
        <p:nvSpPr>
          <p:cNvPr id="454" name="Google Shape;454;g254a6bbbaed_0_15"/>
          <p:cNvSpPr txBox="1"/>
          <p:nvPr/>
        </p:nvSpPr>
        <p:spPr>
          <a:xfrm>
            <a:off x="4705700" y="1340775"/>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特徴２</a:t>
            </a:r>
            <a:endParaRPr sz="1600" b="1">
              <a:latin typeface="Calibri"/>
              <a:ea typeface="Calibri"/>
              <a:cs typeface="Calibri"/>
              <a:sym typeface="Calibri"/>
            </a:endParaRPr>
          </a:p>
        </p:txBody>
      </p:sp>
      <p:sp>
        <p:nvSpPr>
          <p:cNvPr id="455" name="Google Shape;455;g254a6bbbaed_0_15"/>
          <p:cNvSpPr/>
          <p:nvPr/>
        </p:nvSpPr>
        <p:spPr>
          <a:xfrm rot="-1799911">
            <a:off x="6955409" y="2605699"/>
            <a:ext cx="1798881" cy="561548"/>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sz="1600" b="1"/>
              <a:t>クラス１</a:t>
            </a:r>
            <a:endParaRPr sz="1600" b="1"/>
          </a:p>
        </p:txBody>
      </p:sp>
      <p:sp>
        <p:nvSpPr>
          <p:cNvPr id="456" name="Google Shape;456;g254a6bbbaed_0_15"/>
          <p:cNvSpPr/>
          <p:nvPr/>
        </p:nvSpPr>
        <p:spPr>
          <a:xfrm rot="-1799340">
            <a:off x="6726301" y="3662548"/>
            <a:ext cx="1790396" cy="561548"/>
          </a:xfrm>
          <a:prstGeom prst="ellipse">
            <a:avLst/>
          </a:prstGeom>
          <a:solidFill>
            <a:schemeClr val="lt1"/>
          </a:solidFill>
          <a:ln w="2857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sz="1600" b="1"/>
              <a:t>クラス２</a:t>
            </a:r>
            <a:endParaRPr sz="1600" b="1"/>
          </a:p>
        </p:txBody>
      </p:sp>
      <p:cxnSp>
        <p:nvCxnSpPr>
          <p:cNvPr id="457" name="Google Shape;457;g254a6bbbaed_0_15"/>
          <p:cNvCxnSpPr/>
          <p:nvPr/>
        </p:nvCxnSpPr>
        <p:spPr>
          <a:xfrm>
            <a:off x="5013325" y="3430525"/>
            <a:ext cx="1536600" cy="1985700"/>
          </a:xfrm>
          <a:prstGeom prst="straightConnector1">
            <a:avLst/>
          </a:prstGeom>
          <a:noFill/>
          <a:ln w="28575" cap="flat" cmpd="sng">
            <a:solidFill>
              <a:srgbClr val="4A86E8"/>
            </a:solidFill>
            <a:prstDash val="solid"/>
            <a:round/>
            <a:headEnd type="none" w="med" len="med"/>
            <a:tailEnd type="none" w="med" len="med"/>
          </a:ln>
        </p:spPr>
      </p:cxnSp>
      <p:pic>
        <p:nvPicPr>
          <p:cNvPr id="458" name="Google Shape;458;g254a6bbbaed_0_15"/>
          <p:cNvPicPr preferRelativeResize="0"/>
          <p:nvPr/>
        </p:nvPicPr>
        <p:blipFill>
          <a:blip r:embed="rId4">
            <a:alphaModFix/>
          </a:blip>
          <a:stretch>
            <a:fillRect/>
          </a:stretch>
        </p:blipFill>
        <p:spPr>
          <a:xfrm rot="3149965">
            <a:off x="5204170" y="3369129"/>
            <a:ext cx="1531186" cy="1148391"/>
          </a:xfrm>
          <a:prstGeom prst="rect">
            <a:avLst/>
          </a:prstGeom>
          <a:noFill/>
          <a:ln>
            <a:noFill/>
          </a:ln>
        </p:spPr>
      </p:pic>
      <p:cxnSp>
        <p:nvCxnSpPr>
          <p:cNvPr id="459" name="Google Shape;459;g254a6bbbaed_0_15"/>
          <p:cNvCxnSpPr/>
          <p:nvPr/>
        </p:nvCxnSpPr>
        <p:spPr>
          <a:xfrm>
            <a:off x="3626400" y="2077625"/>
            <a:ext cx="732000" cy="1914600"/>
          </a:xfrm>
          <a:prstGeom prst="straightConnector1">
            <a:avLst/>
          </a:prstGeom>
          <a:noFill/>
          <a:ln w="9525" cap="flat" cmpd="sng">
            <a:solidFill>
              <a:schemeClr val="dk2"/>
            </a:solidFill>
            <a:prstDash val="solid"/>
            <a:round/>
            <a:headEnd type="none" w="med" len="med"/>
            <a:tailEnd type="none" w="med" len="med"/>
          </a:ln>
        </p:spPr>
      </p:cxnSp>
      <p:sp>
        <p:nvSpPr>
          <p:cNvPr id="460" name="Google Shape;460;g254a6bbbaed_0_15"/>
          <p:cNvSpPr txBox="1"/>
          <p:nvPr/>
        </p:nvSpPr>
        <p:spPr>
          <a:xfrm>
            <a:off x="2494750" y="1681200"/>
            <a:ext cx="205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a:latin typeface="Calibri"/>
                <a:ea typeface="Calibri"/>
                <a:cs typeface="Calibri"/>
                <a:sym typeface="Calibri"/>
              </a:rPr>
              <a:t>主成分分析での基底</a:t>
            </a:r>
            <a:endParaRPr>
              <a:latin typeface="Calibri"/>
              <a:ea typeface="Calibri"/>
              <a:cs typeface="Calibri"/>
              <a:sym typeface="Calibri"/>
            </a:endParaRPr>
          </a:p>
        </p:txBody>
      </p:sp>
      <p:cxnSp>
        <p:nvCxnSpPr>
          <p:cNvPr id="461" name="Google Shape;461;g254a6bbbaed_0_15"/>
          <p:cNvCxnSpPr/>
          <p:nvPr/>
        </p:nvCxnSpPr>
        <p:spPr>
          <a:xfrm flipH="1">
            <a:off x="5234325" y="2298850"/>
            <a:ext cx="970200" cy="1369800"/>
          </a:xfrm>
          <a:prstGeom prst="straightConnector1">
            <a:avLst/>
          </a:prstGeom>
          <a:noFill/>
          <a:ln w="9525" cap="flat" cmpd="sng">
            <a:solidFill>
              <a:schemeClr val="dk2"/>
            </a:solidFill>
            <a:prstDash val="solid"/>
            <a:round/>
            <a:headEnd type="none" w="med" len="med"/>
            <a:tailEnd type="none" w="med" len="med"/>
          </a:ln>
        </p:spPr>
      </p:cxnSp>
      <p:sp>
        <p:nvSpPr>
          <p:cNvPr id="462" name="Google Shape;462;g254a6bbbaed_0_15"/>
          <p:cNvSpPr txBox="1"/>
          <p:nvPr/>
        </p:nvSpPr>
        <p:spPr>
          <a:xfrm>
            <a:off x="5719525" y="1871713"/>
            <a:ext cx="205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b="1">
                <a:latin typeface="Calibri"/>
                <a:ea typeface="Calibri"/>
                <a:cs typeface="Calibri"/>
                <a:sym typeface="Calibri"/>
              </a:rPr>
              <a:t>線形判別分析</a:t>
            </a:r>
            <a:r>
              <a:rPr lang="ja-JP">
                <a:latin typeface="Calibri"/>
                <a:ea typeface="Calibri"/>
                <a:cs typeface="Calibri"/>
                <a:sym typeface="Calibri"/>
              </a:rPr>
              <a:t>での基底</a:t>
            </a:r>
            <a:endParaRPr>
              <a:latin typeface="Calibri"/>
              <a:ea typeface="Calibri"/>
              <a:cs typeface="Calibri"/>
              <a:sym typeface="Calibri"/>
            </a:endParaRPr>
          </a:p>
        </p:txBody>
      </p:sp>
      <p:sp>
        <p:nvSpPr>
          <p:cNvPr id="463" name="Google Shape;463;g254a6bbbaed_0_15"/>
          <p:cNvSpPr txBox="1">
            <a:spLocks noGrp="1"/>
          </p:cNvSpPr>
          <p:nvPr>
            <p:ph type="body" idx="1"/>
          </p:nvPr>
        </p:nvSpPr>
        <p:spPr>
          <a:xfrm>
            <a:off x="1157900" y="860550"/>
            <a:ext cx="1958700" cy="431100"/>
          </a:xfrm>
          <a:prstGeom prst="rect">
            <a:avLst/>
          </a:prstGeom>
          <a:noFill/>
          <a:ln>
            <a:noFill/>
          </a:ln>
        </p:spPr>
        <p:txBody>
          <a:bodyPr spcFirstLastPara="1" wrap="square" lIns="91425" tIns="45700" rIns="91425" bIns="45700" anchor="t" anchorCtr="0">
            <a:normAutofit fontScale="77500" lnSpcReduction="20000"/>
          </a:bodyPr>
          <a:lstStyle/>
          <a:p>
            <a:pPr marL="457200" lvl="0" indent="-228600" algn="l" rtl="0">
              <a:lnSpc>
                <a:spcPct val="90000"/>
              </a:lnSpc>
              <a:spcBef>
                <a:spcPts val="1000"/>
              </a:spcBef>
              <a:spcAft>
                <a:spcPts val="0"/>
              </a:spcAft>
              <a:buClr>
                <a:schemeClr val="dk1"/>
              </a:buClr>
              <a:buSzPts val="1800"/>
              <a:buNone/>
            </a:pPr>
            <a:r>
              <a:rPr lang="ja-JP" sz="2400" b="1"/>
              <a:t>主成分分析</a:t>
            </a:r>
            <a:endParaRPr sz="2400" b="1"/>
          </a:p>
        </p:txBody>
      </p:sp>
      <p:sp>
        <p:nvSpPr>
          <p:cNvPr id="464" name="Google Shape;464;g254a6bbbaed_0_15"/>
          <p:cNvSpPr txBox="1">
            <a:spLocks noGrp="1"/>
          </p:cNvSpPr>
          <p:nvPr>
            <p:ph type="body" idx="1"/>
          </p:nvPr>
        </p:nvSpPr>
        <p:spPr>
          <a:xfrm>
            <a:off x="5986100" y="860550"/>
            <a:ext cx="1958700" cy="431100"/>
          </a:xfrm>
          <a:prstGeom prst="rect">
            <a:avLst/>
          </a:prstGeom>
          <a:noFill/>
          <a:ln>
            <a:noFill/>
          </a:ln>
        </p:spPr>
        <p:txBody>
          <a:bodyPr spcFirstLastPara="1" wrap="square" lIns="91425" tIns="45700" rIns="91425" bIns="45700" anchor="t" anchorCtr="0">
            <a:normAutofit fontScale="77500" lnSpcReduction="20000"/>
          </a:bodyPr>
          <a:lstStyle/>
          <a:p>
            <a:pPr marL="457200" lvl="0" indent="-228600" algn="l" rtl="0">
              <a:lnSpc>
                <a:spcPct val="90000"/>
              </a:lnSpc>
              <a:spcBef>
                <a:spcPts val="1000"/>
              </a:spcBef>
              <a:spcAft>
                <a:spcPts val="0"/>
              </a:spcAft>
              <a:buClr>
                <a:schemeClr val="dk1"/>
              </a:buClr>
              <a:buSzPts val="1800"/>
              <a:buNone/>
            </a:pPr>
            <a:r>
              <a:rPr lang="ja-JP" sz="2400" b="1"/>
              <a:t>線形判別法</a:t>
            </a:r>
            <a:endParaRPr sz="2400" b="1"/>
          </a:p>
        </p:txBody>
      </p:sp>
      <p:sp>
        <p:nvSpPr>
          <p:cNvPr id="465" name="Google Shape;465;g254a6bbbaed_0_15"/>
          <p:cNvSpPr txBox="1">
            <a:spLocks noGrp="1"/>
          </p:cNvSpPr>
          <p:nvPr>
            <p:ph type="body" idx="1"/>
          </p:nvPr>
        </p:nvSpPr>
        <p:spPr>
          <a:xfrm>
            <a:off x="1144650" y="5716325"/>
            <a:ext cx="6854700" cy="9975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Clr>
                <a:schemeClr val="dk1"/>
              </a:buClr>
              <a:buSzPts val="1800"/>
              <a:buNone/>
            </a:pPr>
            <a:r>
              <a:rPr lang="ja-JP" sz="2700" b="1"/>
              <a:t>クラスが分離するような直線を選択し</a:t>
            </a:r>
            <a:endParaRPr sz="2700" b="1"/>
          </a:p>
          <a:p>
            <a:pPr marL="0" lvl="0" indent="0" algn="ctr" rtl="0">
              <a:lnSpc>
                <a:spcPct val="90000"/>
              </a:lnSpc>
              <a:spcBef>
                <a:spcPts val="1000"/>
              </a:spcBef>
              <a:spcAft>
                <a:spcPts val="0"/>
              </a:spcAft>
              <a:buClr>
                <a:schemeClr val="dk1"/>
              </a:buClr>
              <a:buSzPts val="1800"/>
              <a:buNone/>
            </a:pPr>
            <a:r>
              <a:rPr lang="ja-JP" sz="2700" b="1"/>
              <a:t>異なるクラスの新たな特徴を分析する手法</a:t>
            </a:r>
            <a:endParaRPr sz="27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DDAEC8-FDBB-BB35-79EB-00860E26889F}"/>
              </a:ext>
            </a:extLst>
          </p:cNvPr>
          <p:cNvSpPr>
            <a:spLocks noGrp="1"/>
          </p:cNvSpPr>
          <p:nvPr>
            <p:ph type="title"/>
          </p:nvPr>
        </p:nvSpPr>
        <p:spPr/>
        <p:txBody>
          <a:bodyPr>
            <a:normAutofit fontScale="90000"/>
          </a:bodyPr>
          <a:lstStyle/>
          <a:p>
            <a:r>
              <a:rPr lang="ja-JP" altLang="ja-JP"/>
              <a:t>部分空間法</a:t>
            </a:r>
            <a:endParaRPr kumimoji="1" lang="ja-JP" altLang="en-US"/>
          </a:p>
        </p:txBody>
      </p:sp>
      <p:sp>
        <p:nvSpPr>
          <p:cNvPr id="4" name="スライド番号プレースホルダー 3">
            <a:extLst>
              <a:ext uri="{FF2B5EF4-FFF2-40B4-BE49-F238E27FC236}">
                <a16:creationId xmlns:a16="http://schemas.microsoft.com/office/drawing/2014/main" id="{998B13B6-D870-8D43-D2BA-C0C1719A1B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18</a:t>
            </a:fld>
            <a:endParaRPr lang="ja-JP" altLang="en-US"/>
          </a:p>
        </p:txBody>
      </p:sp>
      <p:sp>
        <p:nvSpPr>
          <p:cNvPr id="5" name="Google Shape;543;g254a6bbbaed_0_22">
            <a:extLst>
              <a:ext uri="{FF2B5EF4-FFF2-40B4-BE49-F238E27FC236}">
                <a16:creationId xmlns:a16="http://schemas.microsoft.com/office/drawing/2014/main" id="{328D8F07-EA52-E9F1-8F78-B0B6FDAA0D94}"/>
              </a:ext>
            </a:extLst>
          </p:cNvPr>
          <p:cNvSpPr txBox="1"/>
          <p:nvPr/>
        </p:nvSpPr>
        <p:spPr>
          <a:xfrm>
            <a:off x="208421" y="2252786"/>
            <a:ext cx="91440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800" u="sng">
                <a:latin typeface="Calibri"/>
                <a:ea typeface="Calibri"/>
                <a:cs typeface="Calibri"/>
                <a:sym typeface="Calibri"/>
              </a:rPr>
              <a:t>特徴表現と識別を分離することなく</a:t>
            </a:r>
            <a:endParaRPr sz="2800" u="sng" dirty="0">
              <a:latin typeface="Calibri"/>
              <a:ea typeface="Calibri"/>
              <a:cs typeface="Calibri"/>
              <a:sym typeface="Calibri"/>
            </a:endParaRPr>
          </a:p>
          <a:p>
            <a:pPr marL="0" lvl="0" indent="0" algn="l" rtl="0">
              <a:spcBef>
                <a:spcPts val="0"/>
              </a:spcBef>
              <a:spcAft>
                <a:spcPts val="0"/>
              </a:spcAft>
              <a:buNone/>
            </a:pPr>
            <a:r>
              <a:rPr lang="ja-JP" sz="2800" u="sng">
                <a:latin typeface="Calibri"/>
                <a:ea typeface="Calibri"/>
                <a:cs typeface="Calibri"/>
                <a:sym typeface="Calibri"/>
              </a:rPr>
              <a:t>特徴空間の変換そのものを利用して識別する方法</a:t>
            </a:r>
            <a:endParaRPr sz="2800" u="sng" dirty="0">
              <a:latin typeface="Calibri"/>
              <a:ea typeface="Calibri"/>
              <a:cs typeface="Calibri"/>
              <a:sym typeface="Calibri"/>
            </a:endParaRPr>
          </a:p>
          <a:p>
            <a:pPr marL="0" lvl="0" indent="0" algn="l" rtl="0">
              <a:spcBef>
                <a:spcPts val="0"/>
              </a:spcBef>
              <a:spcAft>
                <a:spcPts val="0"/>
              </a:spcAft>
              <a:buNone/>
            </a:pPr>
            <a:endParaRPr sz="2400" u="sng" dirty="0">
              <a:latin typeface="Calibri"/>
              <a:ea typeface="Calibri"/>
              <a:cs typeface="Calibri"/>
              <a:sym typeface="Calibri"/>
            </a:endParaRPr>
          </a:p>
          <a:p>
            <a:pPr marL="914400" lvl="0" indent="-406400" algn="l" rtl="0">
              <a:spcBef>
                <a:spcPts val="0"/>
              </a:spcBef>
              <a:spcAft>
                <a:spcPts val="0"/>
              </a:spcAft>
              <a:buSzPts val="2800"/>
              <a:buFont typeface="Calibri"/>
              <a:buAutoNum type="arabicPeriod"/>
            </a:pPr>
            <a:r>
              <a:rPr lang="ja-JP" sz="2800">
                <a:latin typeface="Calibri"/>
                <a:ea typeface="Calibri"/>
                <a:cs typeface="Calibri"/>
                <a:sym typeface="Calibri"/>
              </a:rPr>
              <a:t>SELFIC法</a:t>
            </a:r>
            <a:endParaRPr sz="2800" dirty="0">
              <a:latin typeface="Calibri"/>
              <a:ea typeface="Calibri"/>
              <a:cs typeface="Calibri"/>
              <a:sym typeface="Calibri"/>
            </a:endParaRPr>
          </a:p>
          <a:p>
            <a:pPr marL="914400" lvl="0" indent="-406400" algn="l" rtl="0">
              <a:spcBef>
                <a:spcPts val="0"/>
              </a:spcBef>
              <a:spcAft>
                <a:spcPts val="0"/>
              </a:spcAft>
              <a:buSzPts val="2800"/>
              <a:buFont typeface="Calibri"/>
              <a:buAutoNum type="arabicPeriod"/>
            </a:pPr>
            <a:r>
              <a:rPr lang="ja-JP" sz="2800">
                <a:latin typeface="Calibri"/>
                <a:ea typeface="Calibri"/>
                <a:cs typeface="Calibri"/>
                <a:sym typeface="Calibri"/>
              </a:rPr>
              <a:t>CLAFIC法</a:t>
            </a:r>
            <a:endParaRPr sz="2800"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p:txBody>
      </p:sp>
    </p:spTree>
    <p:extLst>
      <p:ext uri="{BB962C8B-B14F-4D97-AF65-F5344CB8AC3E}">
        <p14:creationId xmlns:p14="http://schemas.microsoft.com/office/powerpoint/2010/main" val="302026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2"/>
          <p:cNvSpPr txBox="1">
            <a:spLocks noGrp="1"/>
          </p:cNvSpPr>
          <p:nvPr>
            <p:ph type="title"/>
          </p:nvPr>
        </p:nvSpPr>
        <p:spPr>
          <a:xfrm>
            <a:off x="208421" y="109030"/>
            <a:ext cx="7333736" cy="66713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1111"/>
              <a:buFont typeface="MS Gothic"/>
              <a:buNone/>
            </a:pPr>
            <a:r>
              <a:rPr lang="ja-JP"/>
              <a:t>パターン認識</a:t>
            </a:r>
            <a:endParaRPr/>
          </a:p>
        </p:txBody>
      </p:sp>
      <p:sp>
        <p:nvSpPr>
          <p:cNvPr id="102" name="Google Shape;102;p2"/>
          <p:cNvSpPr txBox="1">
            <a:spLocks noGrp="1"/>
          </p:cNvSpPr>
          <p:nvPr>
            <p:ph type="sldNum" idx="12"/>
          </p:nvPr>
        </p:nvSpPr>
        <p:spPr>
          <a:xfrm>
            <a:off x="7479115" y="155977"/>
            <a:ext cx="672592" cy="47668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1"/>
              </a:buClr>
              <a:buSzPts val="2800"/>
              <a:buFont typeface="Calibri"/>
              <a:buNone/>
            </a:pPr>
            <a:fld id="{00000000-1234-1234-1234-123412341234}" type="slidenum">
              <a:rPr lang="en-US" altLang="ja-JP"/>
              <a:t>1</a:t>
            </a:fld>
            <a:endParaRPr/>
          </a:p>
        </p:txBody>
      </p:sp>
      <p:sp>
        <p:nvSpPr>
          <p:cNvPr id="3" name="テキスト プレースホルダー 2">
            <a:extLst>
              <a:ext uri="{FF2B5EF4-FFF2-40B4-BE49-F238E27FC236}">
                <a16:creationId xmlns:a16="http://schemas.microsoft.com/office/drawing/2014/main" id="{A3AD2ACC-C1D7-2477-01F5-1789DF6530FF}"/>
              </a:ext>
            </a:extLst>
          </p:cNvPr>
          <p:cNvSpPr>
            <a:spLocks noGrp="1"/>
          </p:cNvSpPr>
          <p:nvPr>
            <p:ph type="body" idx="1"/>
          </p:nvPr>
        </p:nvSpPr>
        <p:spPr/>
        <p:txBody>
          <a:bodyPr>
            <a:noAutofit/>
          </a:bodyPr>
          <a:lstStyle/>
          <a:p>
            <a:pPr marL="114300" indent="0">
              <a:buNone/>
            </a:pPr>
            <a:r>
              <a:rPr lang="ja-JP" altLang="en-US"/>
              <a:t>観測された画像の特徴を用いてあらかじめ</a:t>
            </a:r>
            <a:endParaRPr lang="en-US" altLang="ja-JP" dirty="0"/>
          </a:p>
          <a:p>
            <a:pPr marL="114300" indent="0">
              <a:buNone/>
            </a:pPr>
            <a:r>
              <a:rPr lang="ja-JP" altLang="en-US"/>
              <a:t>定められたクラスにその画像を識別する処理</a:t>
            </a:r>
            <a:endParaRPr lang="en-US" altLang="ja-JP" dirty="0"/>
          </a:p>
          <a:p>
            <a:pPr marL="114300" indent="0">
              <a:buNone/>
            </a:pPr>
            <a:endParaRPr lang="en-US" altLang="ja-JP" dirty="0"/>
          </a:p>
          <a:p>
            <a:pPr lvl="1">
              <a:buFont typeface="Wingdings" pitchFamily="2" charset="2"/>
              <a:buChar char="l"/>
            </a:pPr>
            <a:r>
              <a:rPr lang="ja-JP" altLang="en-US"/>
              <a:t>距離計算を用いるアプローチ</a:t>
            </a:r>
            <a:endParaRPr lang="en-US" altLang="ja-JP" dirty="0"/>
          </a:p>
          <a:p>
            <a:pPr lvl="1">
              <a:buFont typeface="Wingdings" pitchFamily="2" charset="2"/>
              <a:buChar char="l"/>
            </a:pPr>
            <a:r>
              <a:rPr lang="ja-JP" altLang="en-US"/>
              <a:t>機械学習を用いるアプローチ</a:t>
            </a:r>
            <a:endParaRPr lang="en-US" altLang="ja-JP" dirty="0"/>
          </a:p>
          <a:p>
            <a:pPr lvl="1">
              <a:buFont typeface="Wingdings" pitchFamily="2" charset="2"/>
              <a:buChar char="l"/>
            </a:pPr>
            <a:endParaRPr lang="en-US" altLang="ja-JP" dirty="0"/>
          </a:p>
          <a:p>
            <a:pPr marL="114300" indent="0">
              <a:buNone/>
            </a:pPr>
            <a:endParaRPr lang="en-US" altLang="ja-JP" dirty="0"/>
          </a:p>
          <a:p>
            <a:pPr marL="114300" indent="0">
              <a:buNone/>
            </a:pPr>
            <a:endParaRPr lang="en-US" altLang="ja-JP" dirty="0"/>
          </a:p>
          <a:p>
            <a:pPr marL="114300" indent="0">
              <a:buNone/>
            </a:pPr>
            <a:endParaRPr lang="en-US" altLang="ja-JP" dirty="0"/>
          </a:p>
          <a:p>
            <a:pPr marL="114300" indent="0">
              <a:buNone/>
            </a:pPr>
            <a:endParaRPr lang="en-US" altLang="ja-JP" dirty="0"/>
          </a:p>
          <a:p>
            <a:pPr marL="114300" indent="0">
              <a:buNone/>
            </a:pPr>
            <a:endParaRPr lang="en-US" altLang="ja-JP" dirty="0"/>
          </a:p>
          <a:p>
            <a:pPr marL="114300" indent="0" algn="r">
              <a:buNone/>
            </a:pPr>
            <a:r>
              <a:rPr lang="ja-JP" altLang="en-US" sz="2000"/>
              <a:t>クラス：同じ画像が属する集合</a:t>
            </a:r>
            <a:endParaRPr lang="en-US" altLang="ja-JP"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3" name="Google Shape;473;g254a6bbbaed_0_22"/>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ja-JP" altLang="ja-JP"/>
              <a:t>1. SELFIC法</a:t>
            </a:r>
            <a:endParaRPr dirty="0"/>
          </a:p>
        </p:txBody>
      </p:sp>
      <p:sp>
        <p:nvSpPr>
          <p:cNvPr id="474" name="Google Shape;474;g254a6bbbaed_0_22"/>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19</a:t>
            </a:fld>
            <a:endParaRPr/>
          </a:p>
        </p:txBody>
      </p:sp>
      <p:sp>
        <p:nvSpPr>
          <p:cNvPr id="2" name="Google Shape;551;g22eabc07916_0_162">
            <a:extLst>
              <a:ext uri="{FF2B5EF4-FFF2-40B4-BE49-F238E27FC236}">
                <a16:creationId xmlns:a16="http://schemas.microsoft.com/office/drawing/2014/main" id="{84447D62-4703-AB15-6FC9-4C7C6D2E6771}"/>
              </a:ext>
            </a:extLst>
          </p:cNvPr>
          <p:cNvSpPr txBox="1"/>
          <p:nvPr/>
        </p:nvSpPr>
        <p:spPr>
          <a:xfrm>
            <a:off x="0" y="981925"/>
            <a:ext cx="9144000" cy="400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u="sng">
              <a:latin typeface="Calibri"/>
              <a:ea typeface="Calibri"/>
              <a:cs typeface="Calibri"/>
              <a:sym typeface="Calibri"/>
            </a:endParaRPr>
          </a:p>
          <a:p>
            <a:pPr marL="0" lvl="0" indent="0" algn="l" rtl="0">
              <a:spcBef>
                <a:spcPts val="0"/>
              </a:spcBef>
              <a:spcAft>
                <a:spcPts val="0"/>
              </a:spcAft>
              <a:buNone/>
            </a:pPr>
            <a:r>
              <a:rPr lang="ja-JP" sz="2400" u="sng">
                <a:latin typeface="Calibri"/>
                <a:ea typeface="Calibri"/>
                <a:cs typeface="Calibri"/>
                <a:sym typeface="Calibri"/>
              </a:rPr>
              <a:t>[1]SELFIC法</a:t>
            </a:r>
            <a:endParaRPr sz="2400" u="sng">
              <a:latin typeface="Calibri"/>
              <a:ea typeface="Calibri"/>
              <a:cs typeface="Calibri"/>
              <a:sym typeface="Calibri"/>
            </a:endParaRPr>
          </a:p>
          <a:p>
            <a:pPr marL="0" lvl="0" indent="0" algn="l" rtl="0">
              <a:spcBef>
                <a:spcPts val="0"/>
              </a:spcBef>
              <a:spcAft>
                <a:spcPts val="0"/>
              </a:spcAft>
              <a:buNone/>
            </a:pPr>
            <a:r>
              <a:rPr lang="ja-JP" sz="2000">
                <a:latin typeface="Calibri"/>
                <a:ea typeface="Calibri"/>
                <a:cs typeface="Calibri"/>
                <a:sym typeface="Calibri"/>
              </a:rPr>
              <a:t>特徴の数が多いと特徴空間が広大で</a:t>
            </a:r>
            <a:endParaRPr sz="2000">
              <a:latin typeface="Calibri"/>
              <a:ea typeface="Calibri"/>
              <a:cs typeface="Calibri"/>
              <a:sym typeface="Calibri"/>
            </a:endParaRPr>
          </a:p>
          <a:p>
            <a:pPr marL="0" lvl="0" indent="0" algn="l" rtl="0">
              <a:spcBef>
                <a:spcPts val="0"/>
              </a:spcBef>
              <a:spcAft>
                <a:spcPts val="0"/>
              </a:spcAft>
              <a:buNone/>
            </a:pPr>
            <a:r>
              <a:rPr lang="ja-JP" sz="2000">
                <a:latin typeface="Calibri"/>
                <a:ea typeface="Calibri"/>
                <a:cs typeface="Calibri"/>
                <a:sym typeface="Calibri"/>
              </a:rPr>
              <a:t>真のクラスのまとまりが正確に</a:t>
            </a:r>
            <a:endParaRPr sz="2000">
              <a:latin typeface="Calibri"/>
              <a:ea typeface="Calibri"/>
              <a:cs typeface="Calibri"/>
              <a:sym typeface="Calibri"/>
            </a:endParaRPr>
          </a:p>
          <a:p>
            <a:pPr marL="0" lvl="0" indent="0" algn="l" rtl="0">
              <a:spcBef>
                <a:spcPts val="0"/>
              </a:spcBef>
              <a:spcAft>
                <a:spcPts val="0"/>
              </a:spcAft>
              <a:buNone/>
            </a:pPr>
            <a:r>
              <a:rPr lang="ja-JP" sz="2000">
                <a:latin typeface="Calibri"/>
                <a:ea typeface="Calibri"/>
                <a:cs typeface="Calibri"/>
                <a:sym typeface="Calibri"/>
              </a:rPr>
              <a:t>推定不可能であり識別能力が劣化</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None/>
            </a:pPr>
            <a:r>
              <a:rPr lang="ja-JP" sz="2000">
                <a:latin typeface="Calibri"/>
                <a:ea typeface="Calibri"/>
                <a:cs typeface="Calibri"/>
                <a:sym typeface="Calibri"/>
              </a:rPr>
              <a:t>主成分分析*を用い高次元なものの</a:t>
            </a:r>
            <a:endParaRPr sz="2000">
              <a:latin typeface="Calibri"/>
              <a:ea typeface="Calibri"/>
              <a:cs typeface="Calibri"/>
              <a:sym typeface="Calibri"/>
            </a:endParaRPr>
          </a:p>
          <a:p>
            <a:pPr marL="0" lvl="0" indent="0" algn="l" rtl="0">
              <a:spcBef>
                <a:spcPts val="0"/>
              </a:spcBef>
              <a:spcAft>
                <a:spcPts val="0"/>
              </a:spcAft>
              <a:buNone/>
            </a:pPr>
            <a:r>
              <a:rPr lang="ja-JP" sz="2000">
                <a:latin typeface="Calibri"/>
                <a:ea typeface="Calibri"/>
                <a:cs typeface="Calibri"/>
                <a:sym typeface="Calibri"/>
              </a:rPr>
              <a:t>不要な特徴を除去し低次元へ</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None/>
            </a:pPr>
            <a:r>
              <a:rPr lang="ja-JP" sz="2000">
                <a:latin typeface="Calibri"/>
                <a:ea typeface="Calibri"/>
                <a:cs typeface="Calibri"/>
                <a:sym typeface="Calibri"/>
              </a:rPr>
              <a:t>近さに基づく識別を実行</a:t>
            </a:r>
            <a:endParaRPr sz="2000">
              <a:latin typeface="Calibri"/>
              <a:ea typeface="Calibri"/>
              <a:cs typeface="Calibri"/>
              <a:sym typeface="Calibri"/>
            </a:endParaRPr>
          </a:p>
        </p:txBody>
      </p:sp>
      <p:sp>
        <p:nvSpPr>
          <p:cNvPr id="3" name="Google Shape;552;g22eabc07916_0_162">
            <a:extLst>
              <a:ext uri="{FF2B5EF4-FFF2-40B4-BE49-F238E27FC236}">
                <a16:creationId xmlns:a16="http://schemas.microsoft.com/office/drawing/2014/main" id="{2833F2E8-BE7A-DF50-5BB3-A4981765F07F}"/>
              </a:ext>
            </a:extLst>
          </p:cNvPr>
          <p:cNvSpPr/>
          <p:nvPr/>
        </p:nvSpPr>
        <p:spPr>
          <a:xfrm>
            <a:off x="1802400" y="2780775"/>
            <a:ext cx="470100" cy="476700"/>
          </a:xfrm>
          <a:prstGeom prst="downArrow">
            <a:avLst>
              <a:gd name="adj1" fmla="val 50000"/>
              <a:gd name="adj2" fmla="val 50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53;g22eabc07916_0_162">
            <a:extLst>
              <a:ext uri="{FF2B5EF4-FFF2-40B4-BE49-F238E27FC236}">
                <a16:creationId xmlns:a16="http://schemas.microsoft.com/office/drawing/2014/main" id="{9DF60392-B817-CF02-0748-1A8E2DEEED0E}"/>
              </a:ext>
            </a:extLst>
          </p:cNvPr>
          <p:cNvSpPr txBox="1"/>
          <p:nvPr/>
        </p:nvSpPr>
        <p:spPr>
          <a:xfrm>
            <a:off x="-74900" y="6597625"/>
            <a:ext cx="24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主成分分析：12-3-2を参照</a:t>
            </a:r>
            <a:endParaRPr>
              <a:latin typeface="Calibri"/>
              <a:ea typeface="Calibri"/>
              <a:cs typeface="Calibri"/>
              <a:sym typeface="Calibri"/>
            </a:endParaRPr>
          </a:p>
        </p:txBody>
      </p:sp>
      <p:grpSp>
        <p:nvGrpSpPr>
          <p:cNvPr id="5" name="Google Shape;554;g22eabc07916_0_162">
            <a:extLst>
              <a:ext uri="{FF2B5EF4-FFF2-40B4-BE49-F238E27FC236}">
                <a16:creationId xmlns:a16="http://schemas.microsoft.com/office/drawing/2014/main" id="{71CE6A42-68D3-3B1D-5622-9DF8ED2282D8}"/>
              </a:ext>
            </a:extLst>
          </p:cNvPr>
          <p:cNvGrpSpPr/>
          <p:nvPr/>
        </p:nvGrpSpPr>
        <p:grpSpPr>
          <a:xfrm>
            <a:off x="4512788" y="1458075"/>
            <a:ext cx="4903325" cy="4557800"/>
            <a:chOff x="46500" y="1191225"/>
            <a:chExt cx="4903325" cy="4557800"/>
          </a:xfrm>
        </p:grpSpPr>
        <p:sp>
          <p:nvSpPr>
            <p:cNvPr id="6" name="Google Shape;555;g22eabc07916_0_162">
              <a:extLst>
                <a:ext uri="{FF2B5EF4-FFF2-40B4-BE49-F238E27FC236}">
                  <a16:creationId xmlns:a16="http://schemas.microsoft.com/office/drawing/2014/main" id="{6B45227E-34A1-6EFC-B6F9-AB6C2D25FADF}"/>
                </a:ext>
              </a:extLst>
            </p:cNvPr>
            <p:cNvSpPr/>
            <p:nvPr/>
          </p:nvSpPr>
          <p:spPr>
            <a:xfrm>
              <a:off x="46500" y="1246050"/>
              <a:ext cx="4710000" cy="43659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sp>
          <p:nvSpPr>
            <p:cNvPr id="7" name="Google Shape;556;g22eabc07916_0_162">
              <a:extLst>
                <a:ext uri="{FF2B5EF4-FFF2-40B4-BE49-F238E27FC236}">
                  <a16:creationId xmlns:a16="http://schemas.microsoft.com/office/drawing/2014/main" id="{A41443B3-AFE2-68A3-9248-B7424FAA0D15}"/>
                </a:ext>
              </a:extLst>
            </p:cNvPr>
            <p:cNvSpPr/>
            <p:nvPr/>
          </p:nvSpPr>
          <p:spPr>
            <a:xfrm rot="3975063">
              <a:off x="469612" y="1957337"/>
              <a:ext cx="3473544" cy="3139175"/>
            </a:xfrm>
            <a:prstGeom prst="parallelogram">
              <a:avLst>
                <a:gd name="adj" fmla="val 28846"/>
              </a:avLst>
            </a:prstGeom>
            <a:solidFill>
              <a:srgbClr val="FF9900">
                <a:alpha val="11320"/>
              </a:srgbClr>
            </a:solidFill>
            <a:ln w="9525" cap="flat" cmpd="sng">
              <a:solidFill>
                <a:srgbClr val="FF99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557;g22eabc07916_0_162">
              <a:extLst>
                <a:ext uri="{FF2B5EF4-FFF2-40B4-BE49-F238E27FC236}">
                  <a16:creationId xmlns:a16="http://schemas.microsoft.com/office/drawing/2014/main" id="{5A5E26B2-BA6C-FEDD-9CD0-1AD8C5CABBEE}"/>
                </a:ext>
              </a:extLst>
            </p:cNvPr>
            <p:cNvCxnSpPr/>
            <p:nvPr/>
          </p:nvCxnSpPr>
          <p:spPr>
            <a:xfrm flipH="1">
              <a:off x="460925" y="4064975"/>
              <a:ext cx="1390500" cy="1323900"/>
            </a:xfrm>
            <a:prstGeom prst="straightConnector1">
              <a:avLst/>
            </a:prstGeom>
            <a:noFill/>
            <a:ln w="28575" cap="flat" cmpd="sng">
              <a:solidFill>
                <a:schemeClr val="dk2"/>
              </a:solidFill>
              <a:prstDash val="solid"/>
              <a:round/>
              <a:headEnd type="none" w="med" len="med"/>
              <a:tailEnd type="stealth" w="med" len="med"/>
            </a:ln>
          </p:spPr>
        </p:cxnSp>
        <p:cxnSp>
          <p:nvCxnSpPr>
            <p:cNvPr id="9" name="Google Shape;558;g22eabc07916_0_162">
              <a:extLst>
                <a:ext uri="{FF2B5EF4-FFF2-40B4-BE49-F238E27FC236}">
                  <a16:creationId xmlns:a16="http://schemas.microsoft.com/office/drawing/2014/main" id="{C5800992-6EE8-DD15-E375-F122DCB3B394}"/>
                </a:ext>
              </a:extLst>
            </p:cNvPr>
            <p:cNvCxnSpPr/>
            <p:nvPr/>
          </p:nvCxnSpPr>
          <p:spPr>
            <a:xfrm>
              <a:off x="1851425" y="4064975"/>
              <a:ext cx="2771700" cy="19200"/>
            </a:xfrm>
            <a:prstGeom prst="straightConnector1">
              <a:avLst/>
            </a:prstGeom>
            <a:noFill/>
            <a:ln w="28575" cap="flat" cmpd="sng">
              <a:solidFill>
                <a:schemeClr val="dk2"/>
              </a:solidFill>
              <a:prstDash val="solid"/>
              <a:round/>
              <a:headEnd type="none" w="med" len="med"/>
              <a:tailEnd type="stealth" w="med" len="med"/>
            </a:ln>
          </p:spPr>
        </p:cxnSp>
        <p:cxnSp>
          <p:nvCxnSpPr>
            <p:cNvPr id="10" name="Google Shape;559;g22eabc07916_0_162">
              <a:extLst>
                <a:ext uri="{FF2B5EF4-FFF2-40B4-BE49-F238E27FC236}">
                  <a16:creationId xmlns:a16="http://schemas.microsoft.com/office/drawing/2014/main" id="{862B4242-C750-988A-50BF-1209E4C7ED52}"/>
                </a:ext>
              </a:extLst>
            </p:cNvPr>
            <p:cNvCxnSpPr/>
            <p:nvPr/>
          </p:nvCxnSpPr>
          <p:spPr>
            <a:xfrm rot="10800000">
              <a:off x="1803725" y="1359875"/>
              <a:ext cx="47700" cy="2705100"/>
            </a:xfrm>
            <a:prstGeom prst="straightConnector1">
              <a:avLst/>
            </a:prstGeom>
            <a:noFill/>
            <a:ln w="28575" cap="flat" cmpd="sng">
              <a:solidFill>
                <a:schemeClr val="dk2"/>
              </a:solidFill>
              <a:prstDash val="solid"/>
              <a:round/>
              <a:headEnd type="none" w="med" len="med"/>
              <a:tailEnd type="stealth" w="med" len="med"/>
            </a:ln>
          </p:spPr>
        </p:cxnSp>
        <p:sp>
          <p:nvSpPr>
            <p:cNvPr id="11" name="Google Shape;560;g22eabc07916_0_162">
              <a:extLst>
                <a:ext uri="{FF2B5EF4-FFF2-40B4-BE49-F238E27FC236}">
                  <a16:creationId xmlns:a16="http://schemas.microsoft.com/office/drawing/2014/main" id="{C3C7AD59-7FEA-0D2B-8FB7-25433F57F974}"/>
                </a:ext>
              </a:extLst>
            </p:cNvPr>
            <p:cNvSpPr txBox="1"/>
            <p:nvPr/>
          </p:nvSpPr>
          <p:spPr>
            <a:xfrm>
              <a:off x="1764300" y="3937075"/>
              <a:ext cx="38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sp>
          <p:nvSpPr>
            <p:cNvPr id="12" name="Google Shape;561;g22eabc07916_0_162">
              <a:extLst>
                <a:ext uri="{FF2B5EF4-FFF2-40B4-BE49-F238E27FC236}">
                  <a16:creationId xmlns:a16="http://schemas.microsoft.com/office/drawing/2014/main" id="{139D6530-175C-C38C-94AF-A25A63D76E2C}"/>
                </a:ext>
              </a:extLst>
            </p:cNvPr>
            <p:cNvSpPr txBox="1"/>
            <p:nvPr/>
          </p:nvSpPr>
          <p:spPr>
            <a:xfrm>
              <a:off x="4022975" y="4084175"/>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特徴２</a:t>
              </a:r>
              <a:endParaRPr sz="1600" b="1">
                <a:latin typeface="Calibri"/>
                <a:ea typeface="Calibri"/>
                <a:cs typeface="Calibri"/>
                <a:sym typeface="Calibri"/>
              </a:endParaRPr>
            </a:p>
          </p:txBody>
        </p:sp>
        <p:sp>
          <p:nvSpPr>
            <p:cNvPr id="13" name="Google Shape;562;g22eabc07916_0_162">
              <a:extLst>
                <a:ext uri="{FF2B5EF4-FFF2-40B4-BE49-F238E27FC236}">
                  <a16:creationId xmlns:a16="http://schemas.microsoft.com/office/drawing/2014/main" id="{04CF8CBA-9C52-DAEC-C07D-9AFC2E225944}"/>
                </a:ext>
              </a:extLst>
            </p:cNvPr>
            <p:cNvSpPr txBox="1"/>
            <p:nvPr/>
          </p:nvSpPr>
          <p:spPr>
            <a:xfrm>
              <a:off x="613025" y="5126025"/>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特徴１</a:t>
              </a:r>
              <a:endParaRPr sz="1600" b="1">
                <a:latin typeface="Calibri"/>
                <a:ea typeface="Calibri"/>
                <a:cs typeface="Calibri"/>
                <a:sym typeface="Calibri"/>
              </a:endParaRPr>
            </a:p>
          </p:txBody>
        </p:sp>
        <p:sp>
          <p:nvSpPr>
            <p:cNvPr id="14" name="Google Shape;563;g22eabc07916_0_162">
              <a:extLst>
                <a:ext uri="{FF2B5EF4-FFF2-40B4-BE49-F238E27FC236}">
                  <a16:creationId xmlns:a16="http://schemas.microsoft.com/office/drawing/2014/main" id="{168C9D4D-0120-A845-DA6E-B542FA6AF8BE}"/>
                </a:ext>
              </a:extLst>
            </p:cNvPr>
            <p:cNvSpPr txBox="1"/>
            <p:nvPr/>
          </p:nvSpPr>
          <p:spPr>
            <a:xfrm>
              <a:off x="1803725" y="1191225"/>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特徴３</a:t>
              </a:r>
              <a:endParaRPr sz="1600" b="1">
                <a:latin typeface="Calibri"/>
                <a:ea typeface="Calibri"/>
                <a:cs typeface="Calibri"/>
                <a:sym typeface="Calibri"/>
              </a:endParaRPr>
            </a:p>
          </p:txBody>
        </p:sp>
        <p:sp>
          <p:nvSpPr>
            <p:cNvPr id="15" name="Google Shape;564;g22eabc07916_0_162">
              <a:extLst>
                <a:ext uri="{FF2B5EF4-FFF2-40B4-BE49-F238E27FC236}">
                  <a16:creationId xmlns:a16="http://schemas.microsoft.com/office/drawing/2014/main" id="{725F2BFE-2870-3936-6505-F65881B25B5E}"/>
                </a:ext>
              </a:extLst>
            </p:cNvPr>
            <p:cNvSpPr/>
            <p:nvPr/>
          </p:nvSpPr>
          <p:spPr>
            <a:xfrm rot="-8495193">
              <a:off x="2210355" y="2483142"/>
              <a:ext cx="1209499" cy="554968"/>
            </a:xfrm>
            <a:prstGeom prst="ellipse">
              <a:avLst/>
            </a:prstGeom>
            <a:solidFill>
              <a:srgbClr val="FF0000">
                <a:alpha val="13090"/>
              </a:srgbClr>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5;g22eabc07916_0_162">
              <a:extLst>
                <a:ext uri="{FF2B5EF4-FFF2-40B4-BE49-F238E27FC236}">
                  <a16:creationId xmlns:a16="http://schemas.microsoft.com/office/drawing/2014/main" id="{72F88743-6C15-3C65-41F8-CD8426740BC6}"/>
                </a:ext>
              </a:extLst>
            </p:cNvPr>
            <p:cNvSpPr/>
            <p:nvPr/>
          </p:nvSpPr>
          <p:spPr>
            <a:xfrm rot="-1206120">
              <a:off x="1882576" y="3962034"/>
              <a:ext cx="1222896" cy="675371"/>
            </a:xfrm>
            <a:prstGeom prst="ellipse">
              <a:avLst/>
            </a:prstGeom>
            <a:solidFill>
              <a:srgbClr val="7DFF00">
                <a:alpha val="13090"/>
              </a:srgbClr>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66;g22eabc07916_0_162">
              <a:extLst>
                <a:ext uri="{FF2B5EF4-FFF2-40B4-BE49-F238E27FC236}">
                  <a16:creationId xmlns:a16="http://schemas.microsoft.com/office/drawing/2014/main" id="{3A9510B7-BCBB-AAE5-EBA9-0365A9D06995}"/>
                </a:ext>
              </a:extLst>
            </p:cNvPr>
            <p:cNvSpPr/>
            <p:nvPr/>
          </p:nvSpPr>
          <p:spPr>
            <a:xfrm rot="-1123832">
              <a:off x="499662" y="2663270"/>
              <a:ext cx="1103333" cy="667123"/>
            </a:xfrm>
            <a:prstGeom prst="ellipse">
              <a:avLst/>
            </a:prstGeom>
            <a:solidFill>
              <a:srgbClr val="0026FF">
                <a:alpha val="13090"/>
              </a:srgbClr>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7;g22eabc07916_0_162">
              <a:extLst>
                <a:ext uri="{FF2B5EF4-FFF2-40B4-BE49-F238E27FC236}">
                  <a16:creationId xmlns:a16="http://schemas.microsoft.com/office/drawing/2014/main" id="{D5801B07-F1B2-BCF7-DBAE-1011E952F5FD}"/>
                </a:ext>
              </a:extLst>
            </p:cNvPr>
            <p:cNvSpPr/>
            <p:nvPr/>
          </p:nvSpPr>
          <p:spPr>
            <a:xfrm>
              <a:off x="2058745" y="3318870"/>
              <a:ext cx="171000" cy="171000"/>
            </a:xfrm>
            <a:prstGeom prst="flowChartConnector">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cxnSp>
          <p:nvCxnSpPr>
            <p:cNvPr id="19" name="Google Shape;568;g22eabc07916_0_162">
              <a:extLst>
                <a:ext uri="{FF2B5EF4-FFF2-40B4-BE49-F238E27FC236}">
                  <a16:creationId xmlns:a16="http://schemas.microsoft.com/office/drawing/2014/main" id="{0C5D4BBA-D0CE-B3DD-7A2F-0B7E9532BF08}"/>
                </a:ext>
              </a:extLst>
            </p:cNvPr>
            <p:cNvCxnSpPr/>
            <p:nvPr/>
          </p:nvCxnSpPr>
          <p:spPr>
            <a:xfrm rot="10800000" flipH="1">
              <a:off x="2153450" y="2772013"/>
              <a:ext cx="642600" cy="632100"/>
            </a:xfrm>
            <a:prstGeom prst="straightConnector1">
              <a:avLst/>
            </a:prstGeom>
            <a:noFill/>
            <a:ln w="28575" cap="flat" cmpd="sng">
              <a:solidFill>
                <a:schemeClr val="dk1"/>
              </a:solidFill>
              <a:prstDash val="solid"/>
              <a:round/>
              <a:headEnd type="none" w="med" len="med"/>
              <a:tailEnd type="none" w="med" len="med"/>
            </a:ln>
          </p:spPr>
        </p:cxnSp>
        <p:cxnSp>
          <p:nvCxnSpPr>
            <p:cNvPr id="20" name="Google Shape;569;g22eabc07916_0_162">
              <a:extLst>
                <a:ext uri="{FF2B5EF4-FFF2-40B4-BE49-F238E27FC236}">
                  <a16:creationId xmlns:a16="http://schemas.microsoft.com/office/drawing/2014/main" id="{C00034FE-1195-B4CF-5E0C-60FB8108DBF6}"/>
                </a:ext>
              </a:extLst>
            </p:cNvPr>
            <p:cNvCxnSpPr/>
            <p:nvPr/>
          </p:nvCxnSpPr>
          <p:spPr>
            <a:xfrm rot="10800000">
              <a:off x="2168753" y="3490028"/>
              <a:ext cx="272700" cy="881400"/>
            </a:xfrm>
            <a:prstGeom prst="straightConnector1">
              <a:avLst/>
            </a:prstGeom>
            <a:noFill/>
            <a:ln w="28575" cap="flat" cmpd="sng">
              <a:solidFill>
                <a:schemeClr val="dk1"/>
              </a:solidFill>
              <a:prstDash val="solid"/>
              <a:round/>
              <a:headEnd type="none" w="med" len="med"/>
              <a:tailEnd type="none" w="med" len="med"/>
            </a:ln>
          </p:spPr>
        </p:cxnSp>
        <p:cxnSp>
          <p:nvCxnSpPr>
            <p:cNvPr id="21" name="Google Shape;570;g22eabc07916_0_162">
              <a:extLst>
                <a:ext uri="{FF2B5EF4-FFF2-40B4-BE49-F238E27FC236}">
                  <a16:creationId xmlns:a16="http://schemas.microsoft.com/office/drawing/2014/main" id="{CDB36972-D424-DD3D-4259-5ADB15A8AF2C}"/>
                </a:ext>
              </a:extLst>
            </p:cNvPr>
            <p:cNvCxnSpPr/>
            <p:nvPr/>
          </p:nvCxnSpPr>
          <p:spPr>
            <a:xfrm rot="10800000">
              <a:off x="1099788" y="2979428"/>
              <a:ext cx="984000" cy="409200"/>
            </a:xfrm>
            <a:prstGeom prst="straightConnector1">
              <a:avLst/>
            </a:prstGeom>
            <a:noFill/>
            <a:ln w="28575" cap="flat" cmpd="sng">
              <a:solidFill>
                <a:schemeClr val="dk1"/>
              </a:solidFill>
              <a:prstDash val="solid"/>
              <a:round/>
              <a:headEnd type="none" w="med" len="med"/>
              <a:tailEnd type="none" w="med" len="med"/>
            </a:ln>
          </p:spPr>
        </p:cxnSp>
        <p:cxnSp>
          <p:nvCxnSpPr>
            <p:cNvPr id="22" name="Google Shape;571;g22eabc07916_0_162">
              <a:extLst>
                <a:ext uri="{FF2B5EF4-FFF2-40B4-BE49-F238E27FC236}">
                  <a16:creationId xmlns:a16="http://schemas.microsoft.com/office/drawing/2014/main" id="{A927A744-AD91-0194-0E73-03BD98ADAE56}"/>
                </a:ext>
              </a:extLst>
            </p:cNvPr>
            <p:cNvCxnSpPr/>
            <p:nvPr/>
          </p:nvCxnSpPr>
          <p:spPr>
            <a:xfrm rot="10800000" flipH="1">
              <a:off x="2153450" y="3150613"/>
              <a:ext cx="1774500" cy="253500"/>
            </a:xfrm>
            <a:prstGeom prst="straightConnector1">
              <a:avLst/>
            </a:prstGeom>
            <a:noFill/>
            <a:ln w="28575" cap="flat" cmpd="sng">
              <a:solidFill>
                <a:schemeClr val="dk1"/>
              </a:solidFill>
              <a:prstDash val="dot"/>
              <a:round/>
              <a:headEnd type="none" w="med" len="med"/>
              <a:tailEnd type="none" w="med" len="med"/>
            </a:ln>
          </p:spPr>
        </p:cxnSp>
        <p:sp>
          <p:nvSpPr>
            <p:cNvPr id="23" name="Google Shape;572;g22eabc07916_0_162">
              <a:extLst>
                <a:ext uri="{FF2B5EF4-FFF2-40B4-BE49-F238E27FC236}">
                  <a16:creationId xmlns:a16="http://schemas.microsoft.com/office/drawing/2014/main" id="{89EFDCEE-4891-AADD-7541-CD7AD52536A6}"/>
                </a:ext>
              </a:extLst>
            </p:cNvPr>
            <p:cNvSpPr txBox="1"/>
            <p:nvPr/>
          </p:nvSpPr>
          <p:spPr>
            <a:xfrm>
              <a:off x="3569225" y="2781275"/>
              <a:ext cx="138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テスト画像</a:t>
              </a:r>
              <a:endParaRPr sz="1600" b="1">
                <a:latin typeface="Calibri"/>
                <a:ea typeface="Calibri"/>
                <a:cs typeface="Calibri"/>
                <a:sym typeface="Calibri"/>
              </a:endParaRPr>
            </a:p>
          </p:txBody>
        </p:sp>
        <p:sp>
          <p:nvSpPr>
            <p:cNvPr id="24" name="Google Shape;573;g22eabc07916_0_162">
              <a:extLst>
                <a:ext uri="{FF2B5EF4-FFF2-40B4-BE49-F238E27FC236}">
                  <a16:creationId xmlns:a16="http://schemas.microsoft.com/office/drawing/2014/main" id="{3545A1DA-9825-E0F5-5A3F-D7E9F79E1793}"/>
                </a:ext>
              </a:extLst>
            </p:cNvPr>
            <p:cNvSpPr txBox="1"/>
            <p:nvPr/>
          </p:nvSpPr>
          <p:spPr>
            <a:xfrm>
              <a:off x="2477400" y="2205050"/>
              <a:ext cx="138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クラス１</a:t>
              </a:r>
              <a:endParaRPr sz="1600" b="1">
                <a:latin typeface="Calibri"/>
                <a:ea typeface="Calibri"/>
                <a:cs typeface="Calibri"/>
                <a:sym typeface="Calibri"/>
              </a:endParaRPr>
            </a:p>
          </p:txBody>
        </p:sp>
        <p:sp>
          <p:nvSpPr>
            <p:cNvPr id="25" name="Google Shape;574;g22eabc07916_0_162">
              <a:extLst>
                <a:ext uri="{FF2B5EF4-FFF2-40B4-BE49-F238E27FC236}">
                  <a16:creationId xmlns:a16="http://schemas.microsoft.com/office/drawing/2014/main" id="{D674698F-85D9-DB01-7BD9-4A0918CCF15B}"/>
                </a:ext>
              </a:extLst>
            </p:cNvPr>
            <p:cNvSpPr txBox="1"/>
            <p:nvPr/>
          </p:nvSpPr>
          <p:spPr>
            <a:xfrm>
              <a:off x="2058750" y="4457325"/>
              <a:ext cx="138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クラス２</a:t>
              </a:r>
              <a:endParaRPr sz="1600" b="1">
                <a:latin typeface="Calibri"/>
                <a:ea typeface="Calibri"/>
                <a:cs typeface="Calibri"/>
                <a:sym typeface="Calibri"/>
              </a:endParaRPr>
            </a:p>
          </p:txBody>
        </p:sp>
        <p:sp>
          <p:nvSpPr>
            <p:cNvPr id="26" name="Google Shape;575;g22eabc07916_0_162">
              <a:extLst>
                <a:ext uri="{FF2B5EF4-FFF2-40B4-BE49-F238E27FC236}">
                  <a16:creationId xmlns:a16="http://schemas.microsoft.com/office/drawing/2014/main" id="{B414F733-196A-7108-9ADF-5DB2314A325F}"/>
                </a:ext>
              </a:extLst>
            </p:cNvPr>
            <p:cNvSpPr txBox="1"/>
            <p:nvPr/>
          </p:nvSpPr>
          <p:spPr>
            <a:xfrm>
              <a:off x="361025" y="2496875"/>
              <a:ext cx="138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クラス３</a:t>
              </a:r>
              <a:endParaRPr sz="1600" b="1">
                <a:latin typeface="Calibri"/>
                <a:ea typeface="Calibri"/>
                <a:cs typeface="Calibri"/>
                <a:sym typeface="Calibri"/>
              </a:endParaRPr>
            </a:p>
          </p:txBody>
        </p:sp>
        <p:sp>
          <p:nvSpPr>
            <p:cNvPr id="27" name="Google Shape;576;g22eabc07916_0_162">
              <a:extLst>
                <a:ext uri="{FF2B5EF4-FFF2-40B4-BE49-F238E27FC236}">
                  <a16:creationId xmlns:a16="http://schemas.microsoft.com/office/drawing/2014/main" id="{4E038E9E-A648-0B51-FF4E-2F0847208302}"/>
                </a:ext>
              </a:extLst>
            </p:cNvPr>
            <p:cNvSpPr/>
            <p:nvPr/>
          </p:nvSpPr>
          <p:spPr>
            <a:xfrm>
              <a:off x="882275" y="2827763"/>
              <a:ext cx="338100" cy="338100"/>
            </a:xfrm>
            <a:prstGeom prst="plus">
              <a:avLst>
                <a:gd name="adj" fmla="val 4274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7;g22eabc07916_0_162">
              <a:extLst>
                <a:ext uri="{FF2B5EF4-FFF2-40B4-BE49-F238E27FC236}">
                  <a16:creationId xmlns:a16="http://schemas.microsoft.com/office/drawing/2014/main" id="{960FCBF6-C2D9-1C0C-71D3-0050ADF6EBB3}"/>
                </a:ext>
              </a:extLst>
            </p:cNvPr>
            <p:cNvSpPr/>
            <p:nvPr/>
          </p:nvSpPr>
          <p:spPr>
            <a:xfrm>
              <a:off x="2324975" y="4177163"/>
              <a:ext cx="338100" cy="338100"/>
            </a:xfrm>
            <a:prstGeom prst="plus">
              <a:avLst>
                <a:gd name="adj" fmla="val 4274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78;g22eabc07916_0_162">
              <a:extLst>
                <a:ext uri="{FF2B5EF4-FFF2-40B4-BE49-F238E27FC236}">
                  <a16:creationId xmlns:a16="http://schemas.microsoft.com/office/drawing/2014/main" id="{64D48385-6ED0-14CC-8425-97A8AF9A8C06}"/>
                </a:ext>
              </a:extLst>
            </p:cNvPr>
            <p:cNvSpPr/>
            <p:nvPr/>
          </p:nvSpPr>
          <p:spPr>
            <a:xfrm>
              <a:off x="2646050" y="2591563"/>
              <a:ext cx="338100" cy="338100"/>
            </a:xfrm>
            <a:prstGeom prst="plus">
              <a:avLst>
                <a:gd name="adj" fmla="val 4274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579;g22eabc07916_0_162">
            <a:extLst>
              <a:ext uri="{FF2B5EF4-FFF2-40B4-BE49-F238E27FC236}">
                <a16:creationId xmlns:a16="http://schemas.microsoft.com/office/drawing/2014/main" id="{DB7F2EBD-8442-5073-DC66-1EA3F366A0D2}"/>
              </a:ext>
            </a:extLst>
          </p:cNvPr>
          <p:cNvSpPr txBox="1"/>
          <p:nvPr/>
        </p:nvSpPr>
        <p:spPr>
          <a:xfrm>
            <a:off x="5714500" y="5841100"/>
            <a:ext cx="249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800" b="1">
                <a:latin typeface="Calibri"/>
                <a:ea typeface="Calibri"/>
                <a:cs typeface="Calibri"/>
                <a:sym typeface="Calibri"/>
              </a:rPr>
              <a:t>SELFIC法</a:t>
            </a:r>
            <a:endParaRPr sz="1800" b="1">
              <a:latin typeface="Calibri"/>
              <a:ea typeface="Calibri"/>
              <a:cs typeface="Calibri"/>
              <a:sym typeface="Calibri"/>
            </a:endParaRPr>
          </a:p>
        </p:txBody>
      </p:sp>
      <p:sp>
        <p:nvSpPr>
          <p:cNvPr id="31" name="Google Shape;580;g22eabc07916_0_162">
            <a:extLst>
              <a:ext uri="{FF2B5EF4-FFF2-40B4-BE49-F238E27FC236}">
                <a16:creationId xmlns:a16="http://schemas.microsoft.com/office/drawing/2014/main" id="{2C80D306-E6AC-6ABB-AE17-73B9FF1BFF19}"/>
              </a:ext>
            </a:extLst>
          </p:cNvPr>
          <p:cNvSpPr/>
          <p:nvPr/>
        </p:nvSpPr>
        <p:spPr>
          <a:xfrm>
            <a:off x="1802400" y="4014475"/>
            <a:ext cx="470100" cy="476700"/>
          </a:xfrm>
          <a:prstGeom prst="downArrow">
            <a:avLst>
              <a:gd name="adj1" fmla="val 50000"/>
              <a:gd name="adj2" fmla="val 50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g22eabc07916_0_101"/>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ja-JP"/>
              <a:t>2. CLAFIC法②</a:t>
            </a:r>
            <a:endParaRPr/>
          </a:p>
        </p:txBody>
      </p:sp>
      <p:sp>
        <p:nvSpPr>
          <p:cNvPr id="587" name="Google Shape;587;g22eabc07916_0_101"/>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20</a:t>
            </a:fld>
            <a:endParaRPr/>
          </a:p>
        </p:txBody>
      </p:sp>
      <p:sp>
        <p:nvSpPr>
          <p:cNvPr id="588" name="Google Shape;588;g22eabc07916_0_101"/>
          <p:cNvSpPr/>
          <p:nvPr/>
        </p:nvSpPr>
        <p:spPr>
          <a:xfrm>
            <a:off x="4529800" y="2499925"/>
            <a:ext cx="4710000" cy="43659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sp>
        <p:nvSpPr>
          <p:cNvPr id="589" name="Google Shape;589;g22eabc07916_0_101"/>
          <p:cNvSpPr/>
          <p:nvPr/>
        </p:nvSpPr>
        <p:spPr>
          <a:xfrm rot="-381494">
            <a:off x="4930602" y="3774683"/>
            <a:ext cx="1893547" cy="645693"/>
          </a:xfrm>
          <a:prstGeom prst="parallelogram">
            <a:avLst>
              <a:gd name="adj" fmla="val 108780"/>
            </a:avLst>
          </a:prstGeom>
          <a:solidFill>
            <a:srgbClr val="0026FF">
              <a:alpha val="13090"/>
            </a:srgbClr>
          </a:solidFill>
          <a:ln w="9525" cap="flat" cmpd="sng">
            <a:solidFill>
              <a:srgbClr val="4A86E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0" name="Google Shape;590;g22eabc07916_0_101"/>
          <p:cNvCxnSpPr/>
          <p:nvPr/>
        </p:nvCxnSpPr>
        <p:spPr>
          <a:xfrm flipH="1">
            <a:off x="4944225" y="5318850"/>
            <a:ext cx="1390500" cy="1323900"/>
          </a:xfrm>
          <a:prstGeom prst="straightConnector1">
            <a:avLst/>
          </a:prstGeom>
          <a:noFill/>
          <a:ln w="28575" cap="flat" cmpd="sng">
            <a:solidFill>
              <a:schemeClr val="dk2"/>
            </a:solidFill>
            <a:prstDash val="solid"/>
            <a:round/>
            <a:headEnd type="none" w="med" len="med"/>
            <a:tailEnd type="stealth" w="med" len="med"/>
          </a:ln>
        </p:spPr>
      </p:cxnSp>
      <p:cxnSp>
        <p:nvCxnSpPr>
          <p:cNvPr id="591" name="Google Shape;591;g22eabc07916_0_101"/>
          <p:cNvCxnSpPr/>
          <p:nvPr/>
        </p:nvCxnSpPr>
        <p:spPr>
          <a:xfrm>
            <a:off x="6334725" y="5318850"/>
            <a:ext cx="2771700" cy="19200"/>
          </a:xfrm>
          <a:prstGeom prst="straightConnector1">
            <a:avLst/>
          </a:prstGeom>
          <a:noFill/>
          <a:ln w="28575" cap="flat" cmpd="sng">
            <a:solidFill>
              <a:schemeClr val="dk2"/>
            </a:solidFill>
            <a:prstDash val="solid"/>
            <a:round/>
            <a:headEnd type="none" w="med" len="med"/>
            <a:tailEnd type="stealth" w="med" len="med"/>
          </a:ln>
        </p:spPr>
      </p:cxnSp>
      <p:cxnSp>
        <p:nvCxnSpPr>
          <p:cNvPr id="592" name="Google Shape;592;g22eabc07916_0_101"/>
          <p:cNvCxnSpPr/>
          <p:nvPr/>
        </p:nvCxnSpPr>
        <p:spPr>
          <a:xfrm rot="10800000">
            <a:off x="6287025" y="2613750"/>
            <a:ext cx="47700" cy="2705100"/>
          </a:xfrm>
          <a:prstGeom prst="straightConnector1">
            <a:avLst/>
          </a:prstGeom>
          <a:noFill/>
          <a:ln w="28575" cap="flat" cmpd="sng">
            <a:solidFill>
              <a:schemeClr val="dk2"/>
            </a:solidFill>
            <a:prstDash val="solid"/>
            <a:round/>
            <a:headEnd type="none" w="med" len="med"/>
            <a:tailEnd type="stealth" w="med" len="med"/>
          </a:ln>
        </p:spPr>
      </p:cxnSp>
      <p:sp>
        <p:nvSpPr>
          <p:cNvPr id="593" name="Google Shape;593;g22eabc07916_0_101"/>
          <p:cNvSpPr txBox="1"/>
          <p:nvPr/>
        </p:nvSpPr>
        <p:spPr>
          <a:xfrm>
            <a:off x="6247600" y="5190950"/>
            <a:ext cx="38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sp>
        <p:nvSpPr>
          <p:cNvPr id="594" name="Google Shape;594;g22eabc07916_0_101"/>
          <p:cNvSpPr txBox="1"/>
          <p:nvPr/>
        </p:nvSpPr>
        <p:spPr>
          <a:xfrm>
            <a:off x="8506275" y="5338050"/>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特徴２</a:t>
            </a:r>
            <a:endParaRPr sz="1600" b="1">
              <a:latin typeface="Calibri"/>
              <a:ea typeface="Calibri"/>
              <a:cs typeface="Calibri"/>
              <a:sym typeface="Calibri"/>
            </a:endParaRPr>
          </a:p>
        </p:txBody>
      </p:sp>
      <p:sp>
        <p:nvSpPr>
          <p:cNvPr id="595" name="Google Shape;595;g22eabc07916_0_101"/>
          <p:cNvSpPr txBox="1"/>
          <p:nvPr/>
        </p:nvSpPr>
        <p:spPr>
          <a:xfrm>
            <a:off x="5096325" y="6379900"/>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特徴１</a:t>
            </a:r>
            <a:endParaRPr sz="1600" b="1">
              <a:latin typeface="Calibri"/>
              <a:ea typeface="Calibri"/>
              <a:cs typeface="Calibri"/>
              <a:sym typeface="Calibri"/>
            </a:endParaRPr>
          </a:p>
        </p:txBody>
      </p:sp>
      <p:sp>
        <p:nvSpPr>
          <p:cNvPr id="596" name="Google Shape;596;g22eabc07916_0_101"/>
          <p:cNvSpPr txBox="1"/>
          <p:nvPr/>
        </p:nvSpPr>
        <p:spPr>
          <a:xfrm>
            <a:off x="6287025" y="2445100"/>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特徴３</a:t>
            </a:r>
            <a:endParaRPr sz="1600" b="1">
              <a:latin typeface="Calibri"/>
              <a:ea typeface="Calibri"/>
              <a:cs typeface="Calibri"/>
              <a:sym typeface="Calibri"/>
            </a:endParaRPr>
          </a:p>
        </p:txBody>
      </p:sp>
      <p:cxnSp>
        <p:nvCxnSpPr>
          <p:cNvPr id="597" name="Google Shape;597;g22eabc07916_0_101"/>
          <p:cNvCxnSpPr/>
          <p:nvPr/>
        </p:nvCxnSpPr>
        <p:spPr>
          <a:xfrm rot="10800000" flipH="1">
            <a:off x="6636750" y="3687788"/>
            <a:ext cx="954600" cy="970200"/>
          </a:xfrm>
          <a:prstGeom prst="straightConnector1">
            <a:avLst/>
          </a:prstGeom>
          <a:noFill/>
          <a:ln w="28575" cap="flat" cmpd="sng">
            <a:solidFill>
              <a:schemeClr val="dk1"/>
            </a:solidFill>
            <a:prstDash val="solid"/>
            <a:round/>
            <a:headEnd type="none" w="med" len="med"/>
            <a:tailEnd type="none" w="med" len="med"/>
          </a:ln>
        </p:spPr>
      </p:cxnSp>
      <p:cxnSp>
        <p:nvCxnSpPr>
          <p:cNvPr id="598" name="Google Shape;598;g22eabc07916_0_101"/>
          <p:cNvCxnSpPr/>
          <p:nvPr/>
        </p:nvCxnSpPr>
        <p:spPr>
          <a:xfrm rot="10800000">
            <a:off x="6652175" y="4743950"/>
            <a:ext cx="190500" cy="1079400"/>
          </a:xfrm>
          <a:prstGeom prst="straightConnector1">
            <a:avLst/>
          </a:prstGeom>
          <a:noFill/>
          <a:ln w="28575" cap="flat" cmpd="sng">
            <a:solidFill>
              <a:schemeClr val="dk1"/>
            </a:solidFill>
            <a:prstDash val="solid"/>
            <a:round/>
            <a:headEnd type="none" w="med" len="med"/>
            <a:tailEnd type="none" w="med" len="med"/>
          </a:ln>
        </p:spPr>
      </p:cxnSp>
      <p:cxnSp>
        <p:nvCxnSpPr>
          <p:cNvPr id="599" name="Google Shape;599;g22eabc07916_0_101"/>
          <p:cNvCxnSpPr>
            <a:stCxn id="600" idx="1"/>
          </p:cNvCxnSpPr>
          <p:nvPr/>
        </p:nvCxnSpPr>
        <p:spPr>
          <a:xfrm rot="10800000">
            <a:off x="5957788" y="4002588"/>
            <a:ext cx="609300" cy="595200"/>
          </a:xfrm>
          <a:prstGeom prst="straightConnector1">
            <a:avLst/>
          </a:prstGeom>
          <a:noFill/>
          <a:ln w="28575" cap="flat" cmpd="sng">
            <a:solidFill>
              <a:schemeClr val="dk1"/>
            </a:solidFill>
            <a:prstDash val="solid"/>
            <a:round/>
            <a:headEnd type="none" w="med" len="med"/>
            <a:tailEnd type="none" w="med" len="med"/>
          </a:ln>
        </p:spPr>
      </p:cxnSp>
      <p:cxnSp>
        <p:nvCxnSpPr>
          <p:cNvPr id="601" name="Google Shape;601;g22eabc07916_0_101"/>
          <p:cNvCxnSpPr>
            <a:endCxn id="602" idx="1"/>
          </p:cNvCxnSpPr>
          <p:nvPr/>
        </p:nvCxnSpPr>
        <p:spPr>
          <a:xfrm rot="10800000" flipH="1">
            <a:off x="6636750" y="4531250"/>
            <a:ext cx="1432800" cy="126600"/>
          </a:xfrm>
          <a:prstGeom prst="straightConnector1">
            <a:avLst/>
          </a:prstGeom>
          <a:noFill/>
          <a:ln w="28575" cap="flat" cmpd="sng">
            <a:solidFill>
              <a:schemeClr val="dk1"/>
            </a:solidFill>
            <a:prstDash val="dot"/>
            <a:round/>
            <a:headEnd type="none" w="med" len="med"/>
            <a:tailEnd type="none" w="med" len="med"/>
          </a:ln>
        </p:spPr>
      </p:cxnSp>
      <p:sp>
        <p:nvSpPr>
          <p:cNvPr id="602" name="Google Shape;602;g22eabc07916_0_101"/>
          <p:cNvSpPr txBox="1"/>
          <p:nvPr/>
        </p:nvSpPr>
        <p:spPr>
          <a:xfrm>
            <a:off x="8069550" y="4315700"/>
            <a:ext cx="138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テスト画像</a:t>
            </a:r>
            <a:endParaRPr sz="1600" b="1">
              <a:latin typeface="Calibri"/>
              <a:ea typeface="Calibri"/>
              <a:cs typeface="Calibri"/>
              <a:sym typeface="Calibri"/>
            </a:endParaRPr>
          </a:p>
        </p:txBody>
      </p:sp>
      <p:sp>
        <p:nvSpPr>
          <p:cNvPr id="603" name="Google Shape;603;g22eabc07916_0_101"/>
          <p:cNvSpPr txBox="1"/>
          <p:nvPr/>
        </p:nvSpPr>
        <p:spPr>
          <a:xfrm>
            <a:off x="7725825" y="3561963"/>
            <a:ext cx="138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クラス１</a:t>
            </a:r>
            <a:endParaRPr sz="1600" b="1">
              <a:latin typeface="Calibri"/>
              <a:ea typeface="Calibri"/>
              <a:cs typeface="Calibri"/>
              <a:sym typeface="Calibri"/>
            </a:endParaRPr>
          </a:p>
        </p:txBody>
      </p:sp>
      <p:sp>
        <p:nvSpPr>
          <p:cNvPr id="604" name="Google Shape;604;g22eabc07916_0_101"/>
          <p:cNvSpPr txBox="1"/>
          <p:nvPr/>
        </p:nvSpPr>
        <p:spPr>
          <a:xfrm>
            <a:off x="7165875" y="5467825"/>
            <a:ext cx="138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クラス２</a:t>
            </a:r>
            <a:endParaRPr sz="1600" b="1">
              <a:latin typeface="Calibri"/>
              <a:ea typeface="Calibri"/>
              <a:cs typeface="Calibri"/>
              <a:sym typeface="Calibri"/>
            </a:endParaRPr>
          </a:p>
        </p:txBody>
      </p:sp>
      <p:sp>
        <p:nvSpPr>
          <p:cNvPr id="605" name="Google Shape;605;g22eabc07916_0_101"/>
          <p:cNvSpPr txBox="1"/>
          <p:nvPr/>
        </p:nvSpPr>
        <p:spPr>
          <a:xfrm>
            <a:off x="4844325" y="3750750"/>
            <a:ext cx="138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クラス３</a:t>
            </a:r>
            <a:endParaRPr sz="1600" b="1">
              <a:latin typeface="Calibri"/>
              <a:ea typeface="Calibri"/>
              <a:cs typeface="Calibri"/>
              <a:sym typeface="Calibri"/>
            </a:endParaRPr>
          </a:p>
        </p:txBody>
      </p:sp>
      <p:sp>
        <p:nvSpPr>
          <p:cNvPr id="606" name="Google Shape;606;g22eabc07916_0_101"/>
          <p:cNvSpPr txBox="1"/>
          <p:nvPr/>
        </p:nvSpPr>
        <p:spPr>
          <a:xfrm>
            <a:off x="0" y="981925"/>
            <a:ext cx="91440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400" u="sng">
                <a:latin typeface="Calibri"/>
                <a:ea typeface="Calibri"/>
                <a:cs typeface="Calibri"/>
                <a:sym typeface="Calibri"/>
              </a:rPr>
              <a:t>[2]CLAFIC法：</a:t>
            </a:r>
            <a:endParaRPr sz="2400" u="sng">
              <a:latin typeface="Calibri"/>
              <a:ea typeface="Calibri"/>
              <a:cs typeface="Calibri"/>
              <a:sym typeface="Calibri"/>
            </a:endParaRPr>
          </a:p>
          <a:p>
            <a:pPr marL="0" lvl="0" indent="0" algn="l" rtl="0">
              <a:spcBef>
                <a:spcPts val="0"/>
              </a:spcBef>
              <a:spcAft>
                <a:spcPts val="0"/>
              </a:spcAft>
              <a:buNone/>
            </a:pPr>
            <a:r>
              <a:rPr lang="ja-JP" sz="2400">
                <a:solidFill>
                  <a:schemeClr val="dk1"/>
                </a:solidFill>
                <a:latin typeface="Calibri"/>
                <a:ea typeface="Calibri"/>
                <a:cs typeface="Calibri"/>
                <a:sym typeface="Calibri"/>
              </a:rPr>
              <a:t>主成分分析によるCLAFIC法</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800">
              <a:solidFill>
                <a:schemeClr val="dk1"/>
              </a:solidFill>
              <a:latin typeface="Calibri"/>
              <a:ea typeface="Calibri"/>
              <a:cs typeface="Calibri"/>
              <a:sym typeface="Calibri"/>
            </a:endParaRPr>
          </a:p>
          <a:p>
            <a:pPr marL="0" lvl="0" indent="0" algn="l" rtl="0">
              <a:spcBef>
                <a:spcPts val="0"/>
              </a:spcBef>
              <a:spcAft>
                <a:spcPts val="0"/>
              </a:spcAft>
              <a:buNone/>
            </a:pPr>
            <a:r>
              <a:rPr lang="ja-JP" sz="2200">
                <a:solidFill>
                  <a:schemeClr val="dk1"/>
                </a:solidFill>
                <a:latin typeface="Calibri"/>
                <a:ea typeface="Calibri"/>
                <a:cs typeface="Calibri"/>
                <a:sym typeface="Calibri"/>
              </a:rPr>
              <a:t>よく表現する低次元な特徴空間を求めその特徴空間を</a:t>
            </a:r>
            <a:endParaRPr sz="2200">
              <a:solidFill>
                <a:schemeClr val="dk1"/>
              </a:solidFill>
              <a:latin typeface="Calibri"/>
              <a:ea typeface="Calibri"/>
              <a:cs typeface="Calibri"/>
              <a:sym typeface="Calibri"/>
            </a:endParaRPr>
          </a:p>
          <a:p>
            <a:pPr marL="0" lvl="0" indent="0" algn="l" rtl="0">
              <a:spcBef>
                <a:spcPts val="0"/>
              </a:spcBef>
              <a:spcAft>
                <a:spcPts val="0"/>
              </a:spcAft>
              <a:buNone/>
            </a:pPr>
            <a:r>
              <a:rPr lang="ja-JP" sz="2200">
                <a:solidFill>
                  <a:schemeClr val="dk1"/>
                </a:solidFill>
                <a:latin typeface="Calibri"/>
                <a:ea typeface="Calibri"/>
                <a:cs typeface="Calibri"/>
                <a:sym typeface="Calibri"/>
              </a:rPr>
              <a:t>パターン学習の結果とみなす方法</a:t>
            </a:r>
            <a:endParaRPr sz="22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ja-JP" sz="2000">
                <a:solidFill>
                  <a:schemeClr val="dk1"/>
                </a:solidFill>
                <a:latin typeface="Calibri"/>
                <a:ea typeface="Calibri"/>
                <a:cs typeface="Calibri"/>
                <a:sym typeface="Calibri"/>
              </a:rPr>
              <a:t>クラスの平均値を引いた特徴ベクトル</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ja-JP" sz="2000">
                <a:solidFill>
                  <a:schemeClr val="dk1"/>
                </a:solidFill>
                <a:latin typeface="Calibri"/>
                <a:ea typeface="Calibri"/>
                <a:cs typeface="Calibri"/>
                <a:sym typeface="Calibri"/>
              </a:rPr>
              <a:t>から求めた</a:t>
            </a:r>
            <a:r>
              <a:rPr lang="ja-JP" sz="2000" u="sng">
                <a:solidFill>
                  <a:schemeClr val="dk1"/>
                </a:solidFill>
                <a:latin typeface="Calibri"/>
                <a:ea typeface="Calibri"/>
                <a:cs typeface="Calibri"/>
                <a:sym typeface="Calibri"/>
              </a:rPr>
              <a:t>分散共分散行列</a:t>
            </a:r>
            <a:r>
              <a:rPr lang="ja-JP" sz="2000">
                <a:solidFill>
                  <a:schemeClr val="dk1"/>
                </a:solidFill>
                <a:latin typeface="Calibri"/>
                <a:ea typeface="Calibri"/>
                <a:cs typeface="Calibri"/>
                <a:sym typeface="Calibri"/>
              </a:rPr>
              <a:t>に対して</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ja-JP" sz="2000">
                <a:solidFill>
                  <a:schemeClr val="dk1"/>
                </a:solidFill>
                <a:latin typeface="Calibri"/>
                <a:ea typeface="Calibri"/>
                <a:cs typeface="Calibri"/>
                <a:sym typeface="Calibri"/>
              </a:rPr>
              <a:t>固有ベクトルを計算</a:t>
            </a: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ja-JP" sz="2100">
                <a:solidFill>
                  <a:schemeClr val="dk1"/>
                </a:solidFill>
                <a:latin typeface="Calibri"/>
                <a:ea typeface="Calibri"/>
                <a:cs typeface="Calibri"/>
                <a:sym typeface="Calibri"/>
              </a:rPr>
              <a:t>クラスごとに求められた部分空間に</a:t>
            </a:r>
            <a:endParaRPr sz="2100">
              <a:solidFill>
                <a:schemeClr val="dk1"/>
              </a:solidFill>
              <a:latin typeface="Calibri"/>
              <a:ea typeface="Calibri"/>
              <a:cs typeface="Calibri"/>
              <a:sym typeface="Calibri"/>
            </a:endParaRPr>
          </a:p>
          <a:p>
            <a:pPr marL="0" lvl="0" indent="0" algn="l" rtl="0">
              <a:spcBef>
                <a:spcPts val="0"/>
              </a:spcBef>
              <a:spcAft>
                <a:spcPts val="0"/>
              </a:spcAft>
              <a:buNone/>
            </a:pPr>
            <a:r>
              <a:rPr lang="ja-JP" sz="2100">
                <a:solidFill>
                  <a:schemeClr val="dk1"/>
                </a:solidFill>
                <a:latin typeface="Calibri"/>
                <a:ea typeface="Calibri"/>
                <a:cs typeface="Calibri"/>
                <a:sym typeface="Calibri"/>
              </a:rPr>
              <a:t>対してテスト画像からの距離を計算</a:t>
            </a:r>
            <a:endParaRPr sz="21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p:txBody>
      </p:sp>
      <p:cxnSp>
        <p:nvCxnSpPr>
          <p:cNvPr id="607" name="Google Shape;607;g22eabc07916_0_101"/>
          <p:cNvCxnSpPr/>
          <p:nvPr/>
        </p:nvCxnSpPr>
        <p:spPr>
          <a:xfrm rot="-2766478">
            <a:off x="5865641" y="4037933"/>
            <a:ext cx="186499" cy="147874"/>
          </a:xfrm>
          <a:prstGeom prst="bentConnector3">
            <a:avLst>
              <a:gd name="adj1" fmla="val 3965"/>
            </a:avLst>
          </a:prstGeom>
          <a:noFill/>
          <a:ln w="28575" cap="flat" cmpd="sng">
            <a:solidFill>
              <a:schemeClr val="dk1"/>
            </a:solidFill>
            <a:prstDash val="solid"/>
            <a:round/>
            <a:headEnd type="none" w="med" len="med"/>
            <a:tailEnd type="none" w="med" len="med"/>
          </a:ln>
        </p:spPr>
      </p:cxnSp>
      <p:sp>
        <p:nvSpPr>
          <p:cNvPr id="608" name="Google Shape;608;g22eabc07916_0_101"/>
          <p:cNvSpPr/>
          <p:nvPr/>
        </p:nvSpPr>
        <p:spPr>
          <a:xfrm rot="2700770">
            <a:off x="6577251" y="3377038"/>
            <a:ext cx="1893491" cy="645730"/>
          </a:xfrm>
          <a:prstGeom prst="parallelogram">
            <a:avLst>
              <a:gd name="adj" fmla="val 108780"/>
            </a:avLst>
          </a:prstGeom>
          <a:solidFill>
            <a:srgbClr val="FF0000">
              <a:alpha val="13090"/>
            </a:srgbClr>
          </a:solid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9" name="Google Shape;609;g22eabc07916_0_101"/>
          <p:cNvCxnSpPr/>
          <p:nvPr/>
        </p:nvCxnSpPr>
        <p:spPr>
          <a:xfrm rot="2696089">
            <a:off x="7379308" y="3605683"/>
            <a:ext cx="186464" cy="148074"/>
          </a:xfrm>
          <a:prstGeom prst="bentConnector3">
            <a:avLst>
              <a:gd name="adj1" fmla="val 3965"/>
            </a:avLst>
          </a:prstGeom>
          <a:noFill/>
          <a:ln w="28575" cap="flat" cmpd="sng">
            <a:solidFill>
              <a:schemeClr val="dk1"/>
            </a:solidFill>
            <a:prstDash val="solid"/>
            <a:round/>
            <a:headEnd type="none" w="med" len="med"/>
            <a:tailEnd type="none" w="med" len="med"/>
          </a:ln>
        </p:spPr>
      </p:cxnSp>
      <p:sp>
        <p:nvSpPr>
          <p:cNvPr id="610" name="Google Shape;610;g22eabc07916_0_101"/>
          <p:cNvSpPr/>
          <p:nvPr/>
        </p:nvSpPr>
        <p:spPr>
          <a:xfrm rot="-381490">
            <a:off x="5828301" y="5586678"/>
            <a:ext cx="2112997" cy="544582"/>
          </a:xfrm>
          <a:prstGeom prst="parallelogram">
            <a:avLst>
              <a:gd name="adj" fmla="val 139275"/>
            </a:avLst>
          </a:prstGeom>
          <a:solidFill>
            <a:srgbClr val="7DFF00">
              <a:alpha val="13090"/>
            </a:srgbClr>
          </a:solidFill>
          <a:ln w="9525" cap="flat" cmpd="sng">
            <a:solidFill>
              <a:srgbClr val="93C47D"/>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 name="Google Shape;611;g22eabc07916_0_101"/>
          <p:cNvCxnSpPr/>
          <p:nvPr/>
        </p:nvCxnSpPr>
        <p:spPr>
          <a:xfrm rot="10136615">
            <a:off x="6808503" y="5659150"/>
            <a:ext cx="186155" cy="147793"/>
          </a:xfrm>
          <a:prstGeom prst="bentConnector3">
            <a:avLst>
              <a:gd name="adj1" fmla="val 3965"/>
            </a:avLst>
          </a:prstGeom>
          <a:noFill/>
          <a:ln w="28575" cap="flat" cmpd="sng">
            <a:solidFill>
              <a:schemeClr val="dk1"/>
            </a:solidFill>
            <a:prstDash val="solid"/>
            <a:round/>
            <a:headEnd type="none" w="med" len="med"/>
            <a:tailEnd type="none" w="med" len="med"/>
          </a:ln>
        </p:spPr>
      </p:cxnSp>
      <p:sp>
        <p:nvSpPr>
          <p:cNvPr id="600" name="Google Shape;600;g22eabc07916_0_101"/>
          <p:cNvSpPr/>
          <p:nvPr/>
        </p:nvSpPr>
        <p:spPr>
          <a:xfrm>
            <a:off x="6542045" y="4572745"/>
            <a:ext cx="171000" cy="1710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612" name="Google Shape;612;g22eabc07916_0_101"/>
          <p:cNvSpPr/>
          <p:nvPr/>
        </p:nvSpPr>
        <p:spPr>
          <a:xfrm>
            <a:off x="1802400" y="4181850"/>
            <a:ext cx="470100" cy="476700"/>
          </a:xfrm>
          <a:prstGeom prst="downArrow">
            <a:avLst>
              <a:gd name="adj1" fmla="val 50000"/>
              <a:gd name="adj2" fmla="val 50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g22eabc07916_0_9"/>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ja-JP"/>
              <a:t>2. CLAFIC法②</a:t>
            </a:r>
            <a:endParaRPr/>
          </a:p>
        </p:txBody>
      </p:sp>
      <p:sp>
        <p:nvSpPr>
          <p:cNvPr id="619" name="Google Shape;619;g22eabc07916_0_9"/>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21</a:t>
            </a:fld>
            <a:endParaRPr/>
          </a:p>
        </p:txBody>
      </p:sp>
      <p:sp>
        <p:nvSpPr>
          <p:cNvPr id="620" name="Google Shape;620;g22eabc07916_0_9"/>
          <p:cNvSpPr/>
          <p:nvPr/>
        </p:nvSpPr>
        <p:spPr>
          <a:xfrm>
            <a:off x="4529800" y="2195125"/>
            <a:ext cx="4710000" cy="43659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cxnSp>
        <p:nvCxnSpPr>
          <p:cNvPr id="621" name="Google Shape;621;g22eabc07916_0_9"/>
          <p:cNvCxnSpPr/>
          <p:nvPr/>
        </p:nvCxnSpPr>
        <p:spPr>
          <a:xfrm flipH="1">
            <a:off x="4944225" y="5014050"/>
            <a:ext cx="1390500" cy="1323900"/>
          </a:xfrm>
          <a:prstGeom prst="straightConnector1">
            <a:avLst/>
          </a:prstGeom>
          <a:noFill/>
          <a:ln w="28575" cap="flat" cmpd="sng">
            <a:solidFill>
              <a:schemeClr val="dk2"/>
            </a:solidFill>
            <a:prstDash val="solid"/>
            <a:round/>
            <a:headEnd type="none" w="med" len="med"/>
            <a:tailEnd type="stealth" w="med" len="med"/>
          </a:ln>
        </p:spPr>
      </p:cxnSp>
      <p:cxnSp>
        <p:nvCxnSpPr>
          <p:cNvPr id="622" name="Google Shape;622;g22eabc07916_0_9"/>
          <p:cNvCxnSpPr/>
          <p:nvPr/>
        </p:nvCxnSpPr>
        <p:spPr>
          <a:xfrm>
            <a:off x="6334725" y="5014050"/>
            <a:ext cx="2771700" cy="19200"/>
          </a:xfrm>
          <a:prstGeom prst="straightConnector1">
            <a:avLst/>
          </a:prstGeom>
          <a:noFill/>
          <a:ln w="28575" cap="flat" cmpd="sng">
            <a:solidFill>
              <a:schemeClr val="dk2"/>
            </a:solidFill>
            <a:prstDash val="solid"/>
            <a:round/>
            <a:headEnd type="none" w="med" len="med"/>
            <a:tailEnd type="stealth" w="med" len="med"/>
          </a:ln>
        </p:spPr>
      </p:cxnSp>
      <p:cxnSp>
        <p:nvCxnSpPr>
          <p:cNvPr id="623" name="Google Shape;623;g22eabc07916_0_9"/>
          <p:cNvCxnSpPr/>
          <p:nvPr/>
        </p:nvCxnSpPr>
        <p:spPr>
          <a:xfrm rot="10800000">
            <a:off x="6287025" y="2308950"/>
            <a:ext cx="47700" cy="2705100"/>
          </a:xfrm>
          <a:prstGeom prst="straightConnector1">
            <a:avLst/>
          </a:prstGeom>
          <a:noFill/>
          <a:ln w="28575" cap="flat" cmpd="sng">
            <a:solidFill>
              <a:schemeClr val="dk2"/>
            </a:solidFill>
            <a:prstDash val="solid"/>
            <a:round/>
            <a:headEnd type="none" w="med" len="med"/>
            <a:tailEnd type="stealth" w="med" len="med"/>
          </a:ln>
        </p:spPr>
      </p:cxnSp>
      <p:sp>
        <p:nvSpPr>
          <p:cNvPr id="624" name="Google Shape;624;g22eabc07916_0_9"/>
          <p:cNvSpPr txBox="1"/>
          <p:nvPr/>
        </p:nvSpPr>
        <p:spPr>
          <a:xfrm>
            <a:off x="5827725" y="4824025"/>
            <a:ext cx="38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sp>
        <p:nvSpPr>
          <p:cNvPr id="625" name="Google Shape;625;g22eabc07916_0_9"/>
          <p:cNvSpPr txBox="1"/>
          <p:nvPr/>
        </p:nvSpPr>
        <p:spPr>
          <a:xfrm>
            <a:off x="8506275" y="5033250"/>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特徴２</a:t>
            </a:r>
            <a:endParaRPr sz="1600" b="1">
              <a:latin typeface="Calibri"/>
              <a:ea typeface="Calibri"/>
              <a:cs typeface="Calibri"/>
              <a:sym typeface="Calibri"/>
            </a:endParaRPr>
          </a:p>
        </p:txBody>
      </p:sp>
      <p:sp>
        <p:nvSpPr>
          <p:cNvPr id="626" name="Google Shape;626;g22eabc07916_0_9"/>
          <p:cNvSpPr txBox="1"/>
          <p:nvPr/>
        </p:nvSpPr>
        <p:spPr>
          <a:xfrm>
            <a:off x="5096325" y="6075100"/>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特徴１</a:t>
            </a:r>
            <a:endParaRPr sz="1600" b="1">
              <a:latin typeface="Calibri"/>
              <a:ea typeface="Calibri"/>
              <a:cs typeface="Calibri"/>
              <a:sym typeface="Calibri"/>
            </a:endParaRPr>
          </a:p>
        </p:txBody>
      </p:sp>
      <p:sp>
        <p:nvSpPr>
          <p:cNvPr id="627" name="Google Shape;627;g22eabc07916_0_9"/>
          <p:cNvSpPr txBox="1"/>
          <p:nvPr/>
        </p:nvSpPr>
        <p:spPr>
          <a:xfrm>
            <a:off x="6287025" y="2140300"/>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特徴３</a:t>
            </a:r>
            <a:endParaRPr sz="1600" b="1">
              <a:latin typeface="Calibri"/>
              <a:ea typeface="Calibri"/>
              <a:cs typeface="Calibri"/>
              <a:sym typeface="Calibri"/>
            </a:endParaRPr>
          </a:p>
        </p:txBody>
      </p:sp>
      <p:cxnSp>
        <p:nvCxnSpPr>
          <p:cNvPr id="628" name="Google Shape;628;g22eabc07916_0_9"/>
          <p:cNvCxnSpPr/>
          <p:nvPr/>
        </p:nvCxnSpPr>
        <p:spPr>
          <a:xfrm>
            <a:off x="6646975" y="4582600"/>
            <a:ext cx="136200" cy="204300"/>
          </a:xfrm>
          <a:prstGeom prst="straightConnector1">
            <a:avLst/>
          </a:prstGeom>
          <a:noFill/>
          <a:ln w="28575" cap="flat" cmpd="sng">
            <a:solidFill>
              <a:schemeClr val="dk1"/>
            </a:solidFill>
            <a:prstDash val="solid"/>
            <a:round/>
            <a:headEnd type="none" w="med" len="med"/>
            <a:tailEnd type="none" w="med" len="med"/>
          </a:ln>
        </p:spPr>
      </p:cxnSp>
      <p:cxnSp>
        <p:nvCxnSpPr>
          <p:cNvPr id="629" name="Google Shape;629;g22eabc07916_0_9"/>
          <p:cNvCxnSpPr>
            <a:stCxn id="630" idx="2"/>
          </p:cNvCxnSpPr>
          <p:nvPr/>
        </p:nvCxnSpPr>
        <p:spPr>
          <a:xfrm flipH="1">
            <a:off x="5974795" y="4579070"/>
            <a:ext cx="506400" cy="114000"/>
          </a:xfrm>
          <a:prstGeom prst="straightConnector1">
            <a:avLst/>
          </a:prstGeom>
          <a:noFill/>
          <a:ln w="28575" cap="flat" cmpd="sng">
            <a:solidFill>
              <a:schemeClr val="dk1"/>
            </a:solidFill>
            <a:prstDash val="solid"/>
            <a:round/>
            <a:headEnd type="none" w="med" len="med"/>
            <a:tailEnd type="none" w="med" len="med"/>
          </a:ln>
        </p:spPr>
      </p:cxnSp>
      <p:cxnSp>
        <p:nvCxnSpPr>
          <p:cNvPr id="631" name="Google Shape;631;g22eabc07916_0_9"/>
          <p:cNvCxnSpPr>
            <a:stCxn id="630" idx="0"/>
          </p:cNvCxnSpPr>
          <p:nvPr/>
        </p:nvCxnSpPr>
        <p:spPr>
          <a:xfrm rot="10800000" flipH="1">
            <a:off x="6566695" y="3170270"/>
            <a:ext cx="488700" cy="1323300"/>
          </a:xfrm>
          <a:prstGeom prst="straightConnector1">
            <a:avLst/>
          </a:prstGeom>
          <a:noFill/>
          <a:ln w="28575" cap="flat" cmpd="sng">
            <a:solidFill>
              <a:schemeClr val="dk1"/>
            </a:solidFill>
            <a:prstDash val="dot"/>
            <a:round/>
            <a:headEnd type="none" w="med" len="med"/>
            <a:tailEnd type="none" w="med" len="med"/>
          </a:ln>
        </p:spPr>
      </p:cxnSp>
      <p:sp>
        <p:nvSpPr>
          <p:cNvPr id="632" name="Google Shape;632;g22eabc07916_0_9"/>
          <p:cNvSpPr txBox="1"/>
          <p:nvPr/>
        </p:nvSpPr>
        <p:spPr>
          <a:xfrm>
            <a:off x="7030275" y="2759113"/>
            <a:ext cx="138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テスト画像</a:t>
            </a:r>
            <a:endParaRPr sz="1600" b="1">
              <a:latin typeface="Calibri"/>
              <a:ea typeface="Calibri"/>
              <a:cs typeface="Calibri"/>
              <a:sym typeface="Calibri"/>
            </a:endParaRPr>
          </a:p>
        </p:txBody>
      </p:sp>
      <p:sp>
        <p:nvSpPr>
          <p:cNvPr id="633" name="Google Shape;633;g22eabc07916_0_9"/>
          <p:cNvSpPr txBox="1"/>
          <p:nvPr/>
        </p:nvSpPr>
        <p:spPr>
          <a:xfrm>
            <a:off x="7725825" y="3560888"/>
            <a:ext cx="138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クラス１</a:t>
            </a:r>
            <a:endParaRPr sz="1600" b="1">
              <a:latin typeface="Calibri"/>
              <a:ea typeface="Calibri"/>
              <a:cs typeface="Calibri"/>
              <a:sym typeface="Calibri"/>
            </a:endParaRPr>
          </a:p>
        </p:txBody>
      </p:sp>
      <p:sp>
        <p:nvSpPr>
          <p:cNvPr id="634" name="Google Shape;634;g22eabc07916_0_9"/>
          <p:cNvSpPr txBox="1"/>
          <p:nvPr/>
        </p:nvSpPr>
        <p:spPr>
          <a:xfrm>
            <a:off x="6995700" y="5922700"/>
            <a:ext cx="138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クラス２</a:t>
            </a:r>
            <a:endParaRPr sz="1600" b="1">
              <a:latin typeface="Calibri"/>
              <a:ea typeface="Calibri"/>
              <a:cs typeface="Calibri"/>
              <a:sym typeface="Calibri"/>
            </a:endParaRPr>
          </a:p>
        </p:txBody>
      </p:sp>
      <p:sp>
        <p:nvSpPr>
          <p:cNvPr id="635" name="Google Shape;635;g22eabc07916_0_9"/>
          <p:cNvSpPr txBox="1"/>
          <p:nvPr/>
        </p:nvSpPr>
        <p:spPr>
          <a:xfrm>
            <a:off x="4768125" y="3129800"/>
            <a:ext cx="138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クラス３</a:t>
            </a:r>
            <a:endParaRPr sz="1600" b="1">
              <a:latin typeface="Calibri"/>
              <a:ea typeface="Calibri"/>
              <a:cs typeface="Calibri"/>
              <a:sym typeface="Calibri"/>
            </a:endParaRPr>
          </a:p>
        </p:txBody>
      </p:sp>
      <p:sp>
        <p:nvSpPr>
          <p:cNvPr id="630" name="Google Shape;630;g22eabc07916_0_9"/>
          <p:cNvSpPr/>
          <p:nvPr/>
        </p:nvSpPr>
        <p:spPr>
          <a:xfrm>
            <a:off x="6481195" y="4493570"/>
            <a:ext cx="171000" cy="1710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636" name="Google Shape;636;g22eabc07916_0_9"/>
          <p:cNvSpPr/>
          <p:nvPr/>
        </p:nvSpPr>
        <p:spPr>
          <a:xfrm rot="-1632405">
            <a:off x="6184311" y="4937552"/>
            <a:ext cx="886478" cy="1267792"/>
          </a:xfrm>
          <a:prstGeom prst="triangle">
            <a:avLst>
              <a:gd name="adj" fmla="val 50000"/>
            </a:avLst>
          </a:prstGeom>
          <a:solidFill>
            <a:srgbClr val="7DFF00">
              <a:alpha val="13090"/>
            </a:srgbClr>
          </a:solidFill>
          <a:ln w="9525" cap="flat" cmpd="sng">
            <a:solidFill>
              <a:srgbClr val="93C47D"/>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7" name="Google Shape;637;g22eabc07916_0_9"/>
          <p:cNvCxnSpPr/>
          <p:nvPr/>
        </p:nvCxnSpPr>
        <p:spPr>
          <a:xfrm>
            <a:off x="6627550" y="5382725"/>
            <a:ext cx="0" cy="204300"/>
          </a:xfrm>
          <a:prstGeom prst="straightConnector1">
            <a:avLst/>
          </a:prstGeom>
          <a:noFill/>
          <a:ln w="28575" cap="flat" cmpd="sng">
            <a:solidFill>
              <a:schemeClr val="dk1"/>
            </a:solidFill>
            <a:prstDash val="solid"/>
            <a:round/>
            <a:headEnd type="none" w="med" len="med"/>
            <a:tailEnd type="none" w="med" len="med"/>
          </a:ln>
        </p:spPr>
      </p:cxnSp>
      <p:cxnSp>
        <p:nvCxnSpPr>
          <p:cNvPr id="638" name="Google Shape;638;g22eabc07916_0_9"/>
          <p:cNvCxnSpPr/>
          <p:nvPr/>
        </p:nvCxnSpPr>
        <p:spPr>
          <a:xfrm>
            <a:off x="6570400" y="5322850"/>
            <a:ext cx="68100" cy="85200"/>
          </a:xfrm>
          <a:prstGeom prst="straightConnector1">
            <a:avLst/>
          </a:prstGeom>
          <a:noFill/>
          <a:ln w="28575" cap="flat" cmpd="sng">
            <a:solidFill>
              <a:schemeClr val="dk1"/>
            </a:solidFill>
            <a:prstDash val="solid"/>
            <a:round/>
            <a:headEnd type="none" w="med" len="med"/>
            <a:tailEnd type="none" w="med" len="med"/>
          </a:ln>
        </p:spPr>
      </p:cxnSp>
      <p:sp>
        <p:nvSpPr>
          <p:cNvPr id="639" name="Google Shape;639;g22eabc07916_0_9"/>
          <p:cNvSpPr/>
          <p:nvPr/>
        </p:nvSpPr>
        <p:spPr>
          <a:xfrm rot="7764138">
            <a:off x="5195867" y="3605664"/>
            <a:ext cx="1156970" cy="1555258"/>
          </a:xfrm>
          <a:prstGeom prst="triangle">
            <a:avLst>
              <a:gd name="adj" fmla="val 60713"/>
            </a:avLst>
          </a:prstGeom>
          <a:solidFill>
            <a:srgbClr val="0026FF">
              <a:alpha val="13090"/>
            </a:srgbClr>
          </a:solidFill>
          <a:ln w="9525" cap="flat" cmpd="sng">
            <a:solidFill>
              <a:srgbClr val="4A86E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0" name="Google Shape;640;g22eabc07916_0_9"/>
          <p:cNvCxnSpPr/>
          <p:nvPr/>
        </p:nvCxnSpPr>
        <p:spPr>
          <a:xfrm>
            <a:off x="6059875" y="4565575"/>
            <a:ext cx="33900" cy="102000"/>
          </a:xfrm>
          <a:prstGeom prst="straightConnector1">
            <a:avLst/>
          </a:prstGeom>
          <a:noFill/>
          <a:ln w="28575" cap="flat" cmpd="sng">
            <a:solidFill>
              <a:schemeClr val="dk1"/>
            </a:solidFill>
            <a:prstDash val="solid"/>
            <a:round/>
            <a:headEnd type="none" w="med" len="med"/>
            <a:tailEnd type="none" w="med" len="med"/>
          </a:ln>
        </p:spPr>
      </p:cxnSp>
      <p:cxnSp>
        <p:nvCxnSpPr>
          <p:cNvPr id="641" name="Google Shape;641;g22eabc07916_0_9"/>
          <p:cNvCxnSpPr/>
          <p:nvPr/>
        </p:nvCxnSpPr>
        <p:spPr>
          <a:xfrm rot="10800000" flipH="1">
            <a:off x="5949275" y="4582625"/>
            <a:ext cx="110400" cy="25500"/>
          </a:xfrm>
          <a:prstGeom prst="straightConnector1">
            <a:avLst/>
          </a:prstGeom>
          <a:noFill/>
          <a:ln w="28575" cap="flat" cmpd="sng">
            <a:solidFill>
              <a:schemeClr val="dk1"/>
            </a:solidFill>
            <a:prstDash val="solid"/>
            <a:round/>
            <a:headEnd type="none" w="med" len="med"/>
            <a:tailEnd type="none" w="med" len="med"/>
          </a:ln>
        </p:spPr>
      </p:cxnSp>
      <p:sp>
        <p:nvSpPr>
          <p:cNvPr id="642" name="Google Shape;642;g22eabc07916_0_9"/>
          <p:cNvSpPr/>
          <p:nvPr/>
        </p:nvSpPr>
        <p:spPr>
          <a:xfrm rot="-7732591">
            <a:off x="6688514" y="3762415"/>
            <a:ext cx="1189209" cy="1828320"/>
          </a:xfrm>
          <a:prstGeom prst="triangle">
            <a:avLst>
              <a:gd name="adj" fmla="val 76808"/>
            </a:avLst>
          </a:prstGeom>
          <a:solidFill>
            <a:srgbClr val="FF0000">
              <a:alpha val="13090"/>
            </a:srgbClr>
          </a:solid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3" name="Google Shape;643;g22eabc07916_0_9"/>
          <p:cNvCxnSpPr>
            <a:endCxn id="630" idx="4"/>
          </p:cNvCxnSpPr>
          <p:nvPr/>
        </p:nvCxnSpPr>
        <p:spPr>
          <a:xfrm rot="10800000" flipH="1">
            <a:off x="6561895" y="4664570"/>
            <a:ext cx="4800" cy="811500"/>
          </a:xfrm>
          <a:prstGeom prst="straightConnector1">
            <a:avLst/>
          </a:prstGeom>
          <a:noFill/>
          <a:ln w="28575" cap="flat" cmpd="sng">
            <a:solidFill>
              <a:schemeClr val="dk1"/>
            </a:solidFill>
            <a:prstDash val="solid"/>
            <a:round/>
            <a:headEnd type="none" w="med" len="med"/>
            <a:tailEnd type="none" w="med" len="med"/>
          </a:ln>
        </p:spPr>
      </p:cxnSp>
      <p:cxnSp>
        <p:nvCxnSpPr>
          <p:cNvPr id="644" name="Google Shape;644;g22eabc07916_0_9"/>
          <p:cNvCxnSpPr/>
          <p:nvPr/>
        </p:nvCxnSpPr>
        <p:spPr>
          <a:xfrm rot="10800000" flipH="1">
            <a:off x="6715050" y="4625100"/>
            <a:ext cx="85200" cy="68100"/>
          </a:xfrm>
          <a:prstGeom prst="straightConnector1">
            <a:avLst/>
          </a:prstGeom>
          <a:noFill/>
          <a:ln w="28575" cap="flat" cmpd="sng">
            <a:solidFill>
              <a:schemeClr val="dk1"/>
            </a:solidFill>
            <a:prstDash val="solid"/>
            <a:round/>
            <a:headEnd type="none" w="med" len="med"/>
            <a:tailEnd type="none" w="med" len="med"/>
          </a:ln>
        </p:spPr>
      </p:cxnSp>
      <p:cxnSp>
        <p:nvCxnSpPr>
          <p:cNvPr id="645" name="Google Shape;645;g22eabc07916_0_9"/>
          <p:cNvCxnSpPr/>
          <p:nvPr/>
        </p:nvCxnSpPr>
        <p:spPr>
          <a:xfrm>
            <a:off x="6798675" y="4635700"/>
            <a:ext cx="69600" cy="100200"/>
          </a:xfrm>
          <a:prstGeom prst="straightConnector1">
            <a:avLst/>
          </a:prstGeom>
          <a:noFill/>
          <a:ln w="28575" cap="flat" cmpd="sng">
            <a:solidFill>
              <a:schemeClr val="dk1"/>
            </a:solidFill>
            <a:prstDash val="solid"/>
            <a:round/>
            <a:headEnd type="none" w="med" len="med"/>
            <a:tailEnd type="none" w="med" len="med"/>
          </a:ln>
        </p:spPr>
      </p:cxnSp>
      <p:sp>
        <p:nvSpPr>
          <p:cNvPr id="646" name="Google Shape;646;g22eabc07916_0_9"/>
          <p:cNvSpPr txBox="1"/>
          <p:nvPr/>
        </p:nvSpPr>
        <p:spPr>
          <a:xfrm>
            <a:off x="71000" y="1093338"/>
            <a:ext cx="8898000" cy="389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400" u="sng">
                <a:solidFill>
                  <a:schemeClr val="dk1"/>
                </a:solidFill>
                <a:latin typeface="Calibri"/>
                <a:ea typeface="Calibri"/>
                <a:cs typeface="Calibri"/>
                <a:sym typeface="Calibri"/>
              </a:rPr>
              <a:t>[2]CLAFIC法：</a:t>
            </a:r>
            <a:endParaRPr sz="2400" u="sng">
              <a:solidFill>
                <a:schemeClr val="dk1"/>
              </a:solidFill>
              <a:latin typeface="Calibri"/>
              <a:ea typeface="Calibri"/>
              <a:cs typeface="Calibri"/>
              <a:sym typeface="Calibri"/>
            </a:endParaRPr>
          </a:p>
          <a:p>
            <a:pPr marL="0" lvl="0" indent="0" algn="l" rtl="0">
              <a:spcBef>
                <a:spcPts val="0"/>
              </a:spcBef>
              <a:spcAft>
                <a:spcPts val="0"/>
              </a:spcAft>
              <a:buNone/>
            </a:pPr>
            <a:r>
              <a:rPr lang="ja-JP" sz="2400">
                <a:solidFill>
                  <a:schemeClr val="dk1"/>
                </a:solidFill>
                <a:latin typeface="Calibri"/>
                <a:ea typeface="Calibri"/>
                <a:cs typeface="Calibri"/>
                <a:sym typeface="Calibri"/>
              </a:rPr>
              <a:t>自己相関行列の固有ベクトルによる部分空間を用いたCLAFIC法</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b="1">
              <a:solidFill>
                <a:schemeClr val="dk1"/>
              </a:solidFill>
              <a:latin typeface="Calibri"/>
              <a:ea typeface="Calibri"/>
              <a:cs typeface="Calibri"/>
              <a:sym typeface="Calibri"/>
            </a:endParaRPr>
          </a:p>
          <a:p>
            <a:pPr marL="0" lvl="0" indent="0" algn="l" rtl="0">
              <a:spcBef>
                <a:spcPts val="0"/>
              </a:spcBef>
              <a:spcAft>
                <a:spcPts val="0"/>
              </a:spcAft>
              <a:buNone/>
            </a:pP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ja-JP" sz="2000">
                <a:solidFill>
                  <a:schemeClr val="dk1"/>
                </a:solidFill>
                <a:latin typeface="Calibri"/>
                <a:ea typeface="Calibri"/>
                <a:cs typeface="Calibri"/>
                <a:sym typeface="Calibri"/>
              </a:rPr>
              <a:t> </a:t>
            </a:r>
            <a:r>
              <a:rPr lang="ja-JP" sz="2100">
                <a:solidFill>
                  <a:schemeClr val="dk1"/>
                </a:solidFill>
                <a:latin typeface="Calibri"/>
                <a:ea typeface="Calibri"/>
                <a:cs typeface="Calibri"/>
                <a:sym typeface="Calibri"/>
              </a:rPr>
              <a:t>クラスの平均値を引かない</a:t>
            </a:r>
            <a:endParaRPr sz="2100">
              <a:solidFill>
                <a:schemeClr val="dk1"/>
              </a:solidFill>
              <a:latin typeface="Calibri"/>
              <a:ea typeface="Calibri"/>
              <a:cs typeface="Calibri"/>
              <a:sym typeface="Calibri"/>
            </a:endParaRPr>
          </a:p>
          <a:p>
            <a:pPr marL="0" lvl="0" indent="0" algn="l" rtl="0">
              <a:spcBef>
                <a:spcPts val="0"/>
              </a:spcBef>
              <a:spcAft>
                <a:spcPts val="0"/>
              </a:spcAft>
              <a:buNone/>
            </a:pPr>
            <a:r>
              <a:rPr lang="ja-JP" sz="2100">
                <a:solidFill>
                  <a:schemeClr val="dk1"/>
                </a:solidFill>
                <a:latin typeface="Calibri"/>
                <a:ea typeface="Calibri"/>
                <a:cs typeface="Calibri"/>
                <a:sym typeface="Calibri"/>
              </a:rPr>
              <a:t> 特徴ベクトルを用いた</a:t>
            </a:r>
            <a:r>
              <a:rPr lang="ja-JP" sz="2100" u="sng">
                <a:solidFill>
                  <a:schemeClr val="dk1"/>
                </a:solidFill>
                <a:latin typeface="Calibri"/>
                <a:ea typeface="Calibri"/>
                <a:cs typeface="Calibri"/>
                <a:sym typeface="Calibri"/>
              </a:rPr>
              <a:t>自己相関行列</a:t>
            </a:r>
            <a:endParaRPr sz="2100" u="sng">
              <a:solidFill>
                <a:schemeClr val="dk1"/>
              </a:solidFill>
              <a:latin typeface="Calibri"/>
              <a:ea typeface="Calibri"/>
              <a:cs typeface="Calibri"/>
              <a:sym typeface="Calibri"/>
            </a:endParaRPr>
          </a:p>
          <a:p>
            <a:pPr marL="0" lvl="0" indent="0" algn="l" rtl="0">
              <a:spcBef>
                <a:spcPts val="0"/>
              </a:spcBef>
              <a:spcAft>
                <a:spcPts val="0"/>
              </a:spcAft>
              <a:buNone/>
            </a:pPr>
            <a:r>
              <a:rPr lang="ja-JP" sz="2100">
                <a:solidFill>
                  <a:schemeClr val="dk1"/>
                </a:solidFill>
                <a:latin typeface="Calibri"/>
                <a:ea typeface="Calibri"/>
                <a:cs typeface="Calibri"/>
                <a:sym typeface="Calibri"/>
              </a:rPr>
              <a:t> に対して固有ベクトルを求め</a:t>
            </a:r>
            <a:endParaRPr sz="2100">
              <a:solidFill>
                <a:schemeClr val="dk1"/>
              </a:solidFill>
              <a:latin typeface="Calibri"/>
              <a:ea typeface="Calibri"/>
              <a:cs typeface="Calibri"/>
              <a:sym typeface="Calibri"/>
            </a:endParaRPr>
          </a:p>
          <a:p>
            <a:pPr marL="0" lvl="0" indent="0" algn="l" rtl="0">
              <a:spcBef>
                <a:spcPts val="0"/>
              </a:spcBef>
              <a:spcAft>
                <a:spcPts val="0"/>
              </a:spcAft>
              <a:buNone/>
            </a:pPr>
            <a:r>
              <a:rPr lang="ja-JP" sz="2100">
                <a:solidFill>
                  <a:schemeClr val="dk1"/>
                </a:solidFill>
                <a:latin typeface="Calibri"/>
                <a:ea typeface="Calibri"/>
                <a:cs typeface="Calibri"/>
                <a:sym typeface="Calibri"/>
              </a:rPr>
              <a:t> 低次元の部分空間を作成</a:t>
            </a:r>
            <a:endParaRPr sz="21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ja-JP" sz="2100">
                <a:solidFill>
                  <a:schemeClr val="dk1"/>
                </a:solidFill>
                <a:latin typeface="Calibri"/>
                <a:ea typeface="Calibri"/>
                <a:cs typeface="Calibri"/>
                <a:sym typeface="Calibri"/>
              </a:rPr>
              <a:t>テスト画像からの距離を計算</a:t>
            </a:r>
            <a:endParaRPr sz="2000">
              <a:solidFill>
                <a:schemeClr val="dk1"/>
              </a:solidFill>
              <a:latin typeface="Calibri"/>
              <a:ea typeface="Calibri"/>
              <a:cs typeface="Calibri"/>
              <a:sym typeface="Calibri"/>
            </a:endParaRPr>
          </a:p>
        </p:txBody>
      </p:sp>
      <p:sp>
        <p:nvSpPr>
          <p:cNvPr id="647" name="Google Shape;647;g22eabc07916_0_9"/>
          <p:cNvSpPr/>
          <p:nvPr/>
        </p:nvSpPr>
        <p:spPr>
          <a:xfrm>
            <a:off x="1552550" y="3992000"/>
            <a:ext cx="470100" cy="476700"/>
          </a:xfrm>
          <a:prstGeom prst="downArrow">
            <a:avLst>
              <a:gd name="adj1" fmla="val 50000"/>
              <a:gd name="adj2" fmla="val 50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g254a6bbbaed_0_175"/>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ja-JP"/>
              <a:t>機械学習の概要(来週やる予定)</a:t>
            </a:r>
            <a:endParaRPr/>
          </a:p>
        </p:txBody>
      </p:sp>
      <p:sp>
        <p:nvSpPr>
          <p:cNvPr id="503" name="Google Shape;503;g254a6bbbaed_0_175"/>
          <p:cNvSpPr txBox="1">
            <a:spLocks noGrp="1"/>
          </p:cNvSpPr>
          <p:nvPr>
            <p:ph type="body" idx="1"/>
          </p:nvPr>
        </p:nvSpPr>
        <p:spPr>
          <a:xfrm>
            <a:off x="208425" y="994025"/>
            <a:ext cx="8935500" cy="25890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ja-JP" sz="2400" b="1" u="sng"/>
              <a:t>教師なし学習</a:t>
            </a:r>
            <a:endParaRPr sz="2400" b="1" u="sng"/>
          </a:p>
          <a:p>
            <a:pPr marL="457200" lvl="0" indent="-381000" algn="l" rtl="0">
              <a:spcBef>
                <a:spcPts val="1000"/>
              </a:spcBef>
              <a:spcAft>
                <a:spcPts val="0"/>
              </a:spcAft>
              <a:buSzPts val="2400"/>
              <a:buChar char="➢"/>
            </a:pPr>
            <a:r>
              <a:rPr lang="ja-JP" sz="2400"/>
              <a:t>学習データのみからデータの性質を理解</a:t>
            </a:r>
            <a:endParaRPr sz="2400"/>
          </a:p>
          <a:p>
            <a:pPr marL="0" lvl="0" indent="0" algn="l" rtl="0">
              <a:spcBef>
                <a:spcPts val="1000"/>
              </a:spcBef>
              <a:spcAft>
                <a:spcPts val="0"/>
              </a:spcAft>
              <a:buNone/>
            </a:pPr>
            <a:endParaRPr sz="2400"/>
          </a:p>
          <a:p>
            <a:pPr marL="0" lvl="0" indent="0" algn="l" rtl="0">
              <a:spcBef>
                <a:spcPts val="1000"/>
              </a:spcBef>
              <a:spcAft>
                <a:spcPts val="0"/>
              </a:spcAft>
              <a:buNone/>
            </a:pPr>
            <a:r>
              <a:rPr lang="ja-JP" sz="2400" b="1" u="sng"/>
              <a:t>教師あり学習</a:t>
            </a:r>
            <a:endParaRPr sz="2400" b="1" u="sng"/>
          </a:p>
          <a:p>
            <a:pPr marL="457200" lvl="0" indent="-381000" algn="l" rtl="0">
              <a:spcBef>
                <a:spcPts val="1000"/>
              </a:spcBef>
              <a:spcAft>
                <a:spcPts val="0"/>
              </a:spcAft>
              <a:buSzPts val="2400"/>
              <a:buChar char="➢"/>
            </a:pPr>
            <a:r>
              <a:rPr lang="ja-JP" sz="2400"/>
              <a:t>学習データとその正解情報からモデルを学習して　　　　　未知の情報を予測</a:t>
            </a:r>
            <a:endParaRPr sz="2400"/>
          </a:p>
        </p:txBody>
      </p:sp>
      <p:sp>
        <p:nvSpPr>
          <p:cNvPr id="504" name="Google Shape;504;g254a6bbbaed_0_175"/>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22</a:t>
            </a:fld>
            <a:endParaRPr/>
          </a:p>
        </p:txBody>
      </p:sp>
      <p:grpSp>
        <p:nvGrpSpPr>
          <p:cNvPr id="505" name="Google Shape;505;g254a6bbbaed_0_175"/>
          <p:cNvGrpSpPr/>
          <p:nvPr/>
        </p:nvGrpSpPr>
        <p:grpSpPr>
          <a:xfrm>
            <a:off x="493275" y="3764250"/>
            <a:ext cx="8365800" cy="3131100"/>
            <a:chOff x="0" y="3781250"/>
            <a:chExt cx="8365800" cy="3131100"/>
          </a:xfrm>
        </p:grpSpPr>
        <p:sp>
          <p:nvSpPr>
            <p:cNvPr id="506" name="Google Shape;506;g254a6bbbaed_0_175"/>
            <p:cNvSpPr/>
            <p:nvPr/>
          </p:nvSpPr>
          <p:spPr>
            <a:xfrm>
              <a:off x="0" y="3781250"/>
              <a:ext cx="8365800" cy="3131100"/>
            </a:xfrm>
            <a:prstGeom prst="rect">
              <a:avLst/>
            </a:prstGeom>
            <a:solidFill>
              <a:srgbClr val="D9D9D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sp>
          <p:nvSpPr>
            <p:cNvPr id="507" name="Google Shape;507;g254a6bbbaed_0_175"/>
            <p:cNvSpPr/>
            <p:nvPr/>
          </p:nvSpPr>
          <p:spPr>
            <a:xfrm>
              <a:off x="208425" y="5156300"/>
              <a:ext cx="1281000" cy="3810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b="1"/>
                <a:t>機械学習</a:t>
              </a:r>
              <a:endParaRPr b="1"/>
            </a:p>
          </p:txBody>
        </p:sp>
        <p:sp>
          <p:nvSpPr>
            <p:cNvPr id="508" name="Google Shape;508;g254a6bbbaed_0_175"/>
            <p:cNvSpPr/>
            <p:nvPr/>
          </p:nvSpPr>
          <p:spPr>
            <a:xfrm>
              <a:off x="2514275" y="4373500"/>
              <a:ext cx="1281000" cy="3810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b="1"/>
                <a:t>教師なし学習</a:t>
              </a:r>
              <a:endParaRPr b="1"/>
            </a:p>
          </p:txBody>
        </p:sp>
        <p:sp>
          <p:nvSpPr>
            <p:cNvPr id="509" name="Google Shape;509;g254a6bbbaed_0_175"/>
            <p:cNvSpPr/>
            <p:nvPr/>
          </p:nvSpPr>
          <p:spPr>
            <a:xfrm>
              <a:off x="2514275" y="5794450"/>
              <a:ext cx="1281000" cy="3810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b="1"/>
                <a:t>教師あり学習</a:t>
              </a:r>
              <a:endParaRPr b="1"/>
            </a:p>
          </p:txBody>
        </p:sp>
        <p:sp>
          <p:nvSpPr>
            <p:cNvPr id="510" name="Google Shape;510;g254a6bbbaed_0_175"/>
            <p:cNvSpPr/>
            <p:nvPr/>
          </p:nvSpPr>
          <p:spPr>
            <a:xfrm>
              <a:off x="4905225" y="3992500"/>
              <a:ext cx="1435500" cy="3810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b="1"/>
                <a:t>クラスタリング</a:t>
              </a:r>
              <a:endParaRPr b="1"/>
            </a:p>
          </p:txBody>
        </p:sp>
        <p:sp>
          <p:nvSpPr>
            <p:cNvPr id="511" name="Google Shape;511;g254a6bbbaed_0_175"/>
            <p:cNvSpPr/>
            <p:nvPr/>
          </p:nvSpPr>
          <p:spPr>
            <a:xfrm>
              <a:off x="4905225" y="4754500"/>
              <a:ext cx="1435500" cy="3810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b="1"/>
                <a:t>次元削減</a:t>
              </a:r>
              <a:endParaRPr b="1"/>
            </a:p>
          </p:txBody>
        </p:sp>
        <p:sp>
          <p:nvSpPr>
            <p:cNvPr id="512" name="Google Shape;512;g254a6bbbaed_0_175"/>
            <p:cNvSpPr/>
            <p:nvPr/>
          </p:nvSpPr>
          <p:spPr>
            <a:xfrm>
              <a:off x="4905225" y="5413450"/>
              <a:ext cx="1435500" cy="3810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b="1"/>
                <a:t>分類</a:t>
              </a:r>
              <a:endParaRPr b="1"/>
            </a:p>
          </p:txBody>
        </p:sp>
        <p:sp>
          <p:nvSpPr>
            <p:cNvPr id="513" name="Google Shape;513;g254a6bbbaed_0_175"/>
            <p:cNvSpPr/>
            <p:nvPr/>
          </p:nvSpPr>
          <p:spPr>
            <a:xfrm>
              <a:off x="4905225" y="6175450"/>
              <a:ext cx="1435500" cy="3810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b="1"/>
                <a:t>回帰</a:t>
              </a:r>
              <a:endParaRPr b="1"/>
            </a:p>
          </p:txBody>
        </p:sp>
        <p:cxnSp>
          <p:nvCxnSpPr>
            <p:cNvPr id="514" name="Google Shape;514;g254a6bbbaed_0_175"/>
            <p:cNvCxnSpPr/>
            <p:nvPr/>
          </p:nvCxnSpPr>
          <p:spPr>
            <a:xfrm>
              <a:off x="1489425" y="5346800"/>
              <a:ext cx="485100" cy="0"/>
            </a:xfrm>
            <a:prstGeom prst="straightConnector1">
              <a:avLst/>
            </a:prstGeom>
            <a:noFill/>
            <a:ln w="28575" cap="flat" cmpd="sng">
              <a:solidFill>
                <a:schemeClr val="dk2"/>
              </a:solidFill>
              <a:prstDash val="solid"/>
              <a:round/>
              <a:headEnd type="none" w="med" len="med"/>
              <a:tailEnd type="none" w="med" len="med"/>
            </a:ln>
          </p:spPr>
        </p:cxnSp>
        <p:cxnSp>
          <p:nvCxnSpPr>
            <p:cNvPr id="515" name="Google Shape;515;g254a6bbbaed_0_175"/>
            <p:cNvCxnSpPr>
              <a:endCxn id="508" idx="1"/>
            </p:cNvCxnSpPr>
            <p:nvPr/>
          </p:nvCxnSpPr>
          <p:spPr>
            <a:xfrm>
              <a:off x="1974575" y="4564000"/>
              <a:ext cx="539700" cy="0"/>
            </a:xfrm>
            <a:prstGeom prst="straightConnector1">
              <a:avLst/>
            </a:prstGeom>
            <a:noFill/>
            <a:ln w="28575" cap="flat" cmpd="sng">
              <a:solidFill>
                <a:schemeClr val="dk2"/>
              </a:solidFill>
              <a:prstDash val="solid"/>
              <a:round/>
              <a:headEnd type="none" w="med" len="med"/>
              <a:tailEnd type="stealth" w="med" len="med"/>
            </a:ln>
          </p:spPr>
        </p:cxnSp>
        <p:cxnSp>
          <p:nvCxnSpPr>
            <p:cNvPr id="516" name="Google Shape;516;g254a6bbbaed_0_175"/>
            <p:cNvCxnSpPr>
              <a:endCxn id="509" idx="1"/>
            </p:cNvCxnSpPr>
            <p:nvPr/>
          </p:nvCxnSpPr>
          <p:spPr>
            <a:xfrm>
              <a:off x="1974575" y="5984950"/>
              <a:ext cx="539700" cy="0"/>
            </a:xfrm>
            <a:prstGeom prst="straightConnector1">
              <a:avLst/>
            </a:prstGeom>
            <a:noFill/>
            <a:ln w="28575" cap="flat" cmpd="sng">
              <a:solidFill>
                <a:schemeClr val="dk2"/>
              </a:solidFill>
              <a:prstDash val="solid"/>
              <a:round/>
              <a:headEnd type="none" w="med" len="med"/>
              <a:tailEnd type="stealth" w="med" len="med"/>
            </a:ln>
          </p:spPr>
        </p:cxnSp>
        <p:cxnSp>
          <p:nvCxnSpPr>
            <p:cNvPr id="517" name="Google Shape;517;g254a6bbbaed_0_175"/>
            <p:cNvCxnSpPr/>
            <p:nvPr/>
          </p:nvCxnSpPr>
          <p:spPr>
            <a:xfrm>
              <a:off x="1992750" y="4564000"/>
              <a:ext cx="0" cy="1446600"/>
            </a:xfrm>
            <a:prstGeom prst="straightConnector1">
              <a:avLst/>
            </a:prstGeom>
            <a:noFill/>
            <a:ln w="28575" cap="flat" cmpd="sng">
              <a:solidFill>
                <a:schemeClr val="dk2"/>
              </a:solidFill>
              <a:prstDash val="solid"/>
              <a:round/>
              <a:headEnd type="none" w="med" len="med"/>
              <a:tailEnd type="none" w="med" len="med"/>
            </a:ln>
          </p:spPr>
        </p:cxnSp>
        <p:cxnSp>
          <p:nvCxnSpPr>
            <p:cNvPr id="518" name="Google Shape;518;g254a6bbbaed_0_175"/>
            <p:cNvCxnSpPr/>
            <p:nvPr/>
          </p:nvCxnSpPr>
          <p:spPr>
            <a:xfrm>
              <a:off x="4334250" y="4183000"/>
              <a:ext cx="539700" cy="0"/>
            </a:xfrm>
            <a:prstGeom prst="straightConnector1">
              <a:avLst/>
            </a:prstGeom>
            <a:noFill/>
            <a:ln w="28575" cap="flat" cmpd="sng">
              <a:solidFill>
                <a:schemeClr val="dk2"/>
              </a:solidFill>
              <a:prstDash val="solid"/>
              <a:round/>
              <a:headEnd type="none" w="med" len="med"/>
              <a:tailEnd type="stealth" w="med" len="med"/>
            </a:ln>
          </p:spPr>
        </p:cxnSp>
        <p:cxnSp>
          <p:nvCxnSpPr>
            <p:cNvPr id="519" name="Google Shape;519;g254a6bbbaed_0_175"/>
            <p:cNvCxnSpPr/>
            <p:nvPr/>
          </p:nvCxnSpPr>
          <p:spPr>
            <a:xfrm>
              <a:off x="3795275" y="5984950"/>
              <a:ext cx="546000" cy="0"/>
            </a:xfrm>
            <a:prstGeom prst="straightConnector1">
              <a:avLst/>
            </a:prstGeom>
            <a:noFill/>
            <a:ln w="28575" cap="flat" cmpd="sng">
              <a:solidFill>
                <a:schemeClr val="dk2"/>
              </a:solidFill>
              <a:prstDash val="solid"/>
              <a:round/>
              <a:headEnd type="none" w="med" len="med"/>
              <a:tailEnd type="none" w="med" len="med"/>
            </a:ln>
          </p:spPr>
        </p:cxnSp>
        <p:cxnSp>
          <p:nvCxnSpPr>
            <p:cNvPr id="520" name="Google Shape;520;g254a6bbbaed_0_175"/>
            <p:cNvCxnSpPr/>
            <p:nvPr/>
          </p:nvCxnSpPr>
          <p:spPr>
            <a:xfrm>
              <a:off x="4334250" y="4945000"/>
              <a:ext cx="539700" cy="0"/>
            </a:xfrm>
            <a:prstGeom prst="straightConnector1">
              <a:avLst/>
            </a:prstGeom>
            <a:noFill/>
            <a:ln w="28575" cap="flat" cmpd="sng">
              <a:solidFill>
                <a:schemeClr val="dk2"/>
              </a:solidFill>
              <a:prstDash val="solid"/>
              <a:round/>
              <a:headEnd type="none" w="med" len="med"/>
              <a:tailEnd type="stealth" w="med" len="med"/>
            </a:ln>
          </p:spPr>
        </p:cxnSp>
        <p:cxnSp>
          <p:nvCxnSpPr>
            <p:cNvPr id="521" name="Google Shape;521;g254a6bbbaed_0_175"/>
            <p:cNvCxnSpPr/>
            <p:nvPr/>
          </p:nvCxnSpPr>
          <p:spPr>
            <a:xfrm>
              <a:off x="4334250" y="5603950"/>
              <a:ext cx="539700" cy="0"/>
            </a:xfrm>
            <a:prstGeom prst="straightConnector1">
              <a:avLst/>
            </a:prstGeom>
            <a:noFill/>
            <a:ln w="28575" cap="flat" cmpd="sng">
              <a:solidFill>
                <a:schemeClr val="dk2"/>
              </a:solidFill>
              <a:prstDash val="solid"/>
              <a:round/>
              <a:headEnd type="none" w="med" len="med"/>
              <a:tailEnd type="stealth" w="med" len="med"/>
            </a:ln>
          </p:spPr>
        </p:cxnSp>
        <p:cxnSp>
          <p:nvCxnSpPr>
            <p:cNvPr id="522" name="Google Shape;522;g254a6bbbaed_0_175"/>
            <p:cNvCxnSpPr/>
            <p:nvPr/>
          </p:nvCxnSpPr>
          <p:spPr>
            <a:xfrm>
              <a:off x="4334250" y="6365950"/>
              <a:ext cx="539700" cy="0"/>
            </a:xfrm>
            <a:prstGeom prst="straightConnector1">
              <a:avLst/>
            </a:prstGeom>
            <a:noFill/>
            <a:ln w="28575" cap="flat" cmpd="sng">
              <a:solidFill>
                <a:schemeClr val="dk2"/>
              </a:solidFill>
              <a:prstDash val="solid"/>
              <a:round/>
              <a:headEnd type="none" w="med" len="med"/>
              <a:tailEnd type="stealth" w="med" len="med"/>
            </a:ln>
          </p:spPr>
        </p:cxnSp>
        <p:cxnSp>
          <p:nvCxnSpPr>
            <p:cNvPr id="523" name="Google Shape;523;g254a6bbbaed_0_175"/>
            <p:cNvCxnSpPr/>
            <p:nvPr/>
          </p:nvCxnSpPr>
          <p:spPr>
            <a:xfrm>
              <a:off x="4341150" y="4183000"/>
              <a:ext cx="0" cy="772500"/>
            </a:xfrm>
            <a:prstGeom prst="straightConnector1">
              <a:avLst/>
            </a:prstGeom>
            <a:noFill/>
            <a:ln w="28575" cap="flat" cmpd="sng">
              <a:solidFill>
                <a:schemeClr val="dk2"/>
              </a:solidFill>
              <a:prstDash val="solid"/>
              <a:round/>
              <a:headEnd type="none" w="med" len="med"/>
              <a:tailEnd type="none" w="med" len="med"/>
            </a:ln>
          </p:spPr>
        </p:cxnSp>
        <p:cxnSp>
          <p:nvCxnSpPr>
            <p:cNvPr id="524" name="Google Shape;524;g254a6bbbaed_0_175"/>
            <p:cNvCxnSpPr/>
            <p:nvPr/>
          </p:nvCxnSpPr>
          <p:spPr>
            <a:xfrm>
              <a:off x="3795275" y="4569250"/>
              <a:ext cx="546000" cy="0"/>
            </a:xfrm>
            <a:prstGeom prst="straightConnector1">
              <a:avLst/>
            </a:prstGeom>
            <a:noFill/>
            <a:ln w="28575" cap="flat" cmpd="sng">
              <a:solidFill>
                <a:schemeClr val="dk2"/>
              </a:solidFill>
              <a:prstDash val="solid"/>
              <a:round/>
              <a:headEnd type="none" w="med" len="med"/>
              <a:tailEnd type="none" w="med" len="med"/>
            </a:ln>
          </p:spPr>
        </p:cxnSp>
        <p:cxnSp>
          <p:nvCxnSpPr>
            <p:cNvPr id="525" name="Google Shape;525;g254a6bbbaed_0_175"/>
            <p:cNvCxnSpPr/>
            <p:nvPr/>
          </p:nvCxnSpPr>
          <p:spPr>
            <a:xfrm>
              <a:off x="4332625" y="5598700"/>
              <a:ext cx="0" cy="772500"/>
            </a:xfrm>
            <a:prstGeom prst="straightConnector1">
              <a:avLst/>
            </a:prstGeom>
            <a:noFill/>
            <a:ln w="28575" cap="flat" cmpd="sng">
              <a:solidFill>
                <a:schemeClr val="dk2"/>
              </a:solidFill>
              <a:prstDash val="solid"/>
              <a:round/>
              <a:headEnd type="none" w="med" len="med"/>
              <a:tailEnd type="none" w="med" len="med"/>
            </a:ln>
          </p:spPr>
        </p:cxnSp>
        <p:sp>
          <p:nvSpPr>
            <p:cNvPr id="526" name="Google Shape;526;g254a6bbbaed_0_175"/>
            <p:cNvSpPr txBox="1"/>
            <p:nvPr/>
          </p:nvSpPr>
          <p:spPr>
            <a:xfrm>
              <a:off x="2278425" y="4744900"/>
              <a:ext cx="183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a:latin typeface="Calibri"/>
                  <a:ea typeface="Calibri"/>
                  <a:cs typeface="Calibri"/>
                  <a:sym typeface="Calibri"/>
                </a:rPr>
                <a:t>データの性質を理解</a:t>
              </a:r>
              <a:endParaRPr>
                <a:latin typeface="Calibri"/>
                <a:ea typeface="Calibri"/>
                <a:cs typeface="Calibri"/>
                <a:sym typeface="Calibri"/>
              </a:endParaRPr>
            </a:p>
          </p:txBody>
        </p:sp>
        <p:sp>
          <p:nvSpPr>
            <p:cNvPr id="527" name="Google Shape;527;g254a6bbbaed_0_175"/>
            <p:cNvSpPr txBox="1"/>
            <p:nvPr/>
          </p:nvSpPr>
          <p:spPr>
            <a:xfrm>
              <a:off x="2278425" y="6175450"/>
              <a:ext cx="183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a:latin typeface="Calibri"/>
                  <a:ea typeface="Calibri"/>
                  <a:cs typeface="Calibri"/>
                  <a:sym typeface="Calibri"/>
                </a:rPr>
                <a:t>未知の情報を予測</a:t>
              </a:r>
              <a:endParaRPr>
                <a:latin typeface="Calibri"/>
                <a:ea typeface="Calibri"/>
                <a:cs typeface="Calibri"/>
                <a:sym typeface="Calibri"/>
              </a:endParaRPr>
            </a:p>
          </p:txBody>
        </p:sp>
        <p:sp>
          <p:nvSpPr>
            <p:cNvPr id="528" name="Google Shape;528;g254a6bbbaed_0_175"/>
            <p:cNvSpPr txBox="1"/>
            <p:nvPr/>
          </p:nvSpPr>
          <p:spPr>
            <a:xfrm>
              <a:off x="6473225" y="3982900"/>
              <a:ext cx="183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グループを見つける</a:t>
              </a:r>
              <a:endParaRPr>
                <a:latin typeface="Calibri"/>
                <a:ea typeface="Calibri"/>
                <a:cs typeface="Calibri"/>
                <a:sym typeface="Calibri"/>
              </a:endParaRPr>
            </a:p>
          </p:txBody>
        </p:sp>
        <p:sp>
          <p:nvSpPr>
            <p:cNvPr id="529" name="Google Shape;529;g254a6bbbaed_0_175"/>
            <p:cNvSpPr txBox="1"/>
            <p:nvPr/>
          </p:nvSpPr>
          <p:spPr>
            <a:xfrm>
              <a:off x="6473225" y="4744900"/>
              <a:ext cx="183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データを要約</a:t>
              </a:r>
              <a:endParaRPr>
                <a:latin typeface="Calibri"/>
                <a:ea typeface="Calibri"/>
                <a:cs typeface="Calibri"/>
                <a:sym typeface="Calibri"/>
              </a:endParaRPr>
            </a:p>
          </p:txBody>
        </p:sp>
        <p:sp>
          <p:nvSpPr>
            <p:cNvPr id="530" name="Google Shape;530;g254a6bbbaed_0_175"/>
            <p:cNvSpPr txBox="1"/>
            <p:nvPr/>
          </p:nvSpPr>
          <p:spPr>
            <a:xfrm>
              <a:off x="6473225" y="5403850"/>
              <a:ext cx="183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カテゴリを予測</a:t>
              </a:r>
              <a:endParaRPr>
                <a:latin typeface="Calibri"/>
                <a:ea typeface="Calibri"/>
                <a:cs typeface="Calibri"/>
                <a:sym typeface="Calibri"/>
              </a:endParaRPr>
            </a:p>
          </p:txBody>
        </p:sp>
        <p:sp>
          <p:nvSpPr>
            <p:cNvPr id="531" name="Google Shape;531;g254a6bbbaed_0_175"/>
            <p:cNvSpPr txBox="1"/>
            <p:nvPr/>
          </p:nvSpPr>
          <p:spPr>
            <a:xfrm>
              <a:off x="6473225" y="6165850"/>
              <a:ext cx="183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実数値を予測</a:t>
              </a:r>
              <a:endParaRPr>
                <a:latin typeface="Calibri"/>
                <a:ea typeface="Calibri"/>
                <a:cs typeface="Calibri"/>
                <a:sym typeface="Calibri"/>
              </a:endParaRPr>
            </a:p>
          </p:txBody>
        </p:sp>
      </p:grpSp>
      <p:sp>
        <p:nvSpPr>
          <p:cNvPr id="532" name="Google Shape;532;g254a6bbbaed_0_175"/>
          <p:cNvSpPr txBox="1"/>
          <p:nvPr/>
        </p:nvSpPr>
        <p:spPr>
          <a:xfrm>
            <a:off x="493275" y="3764250"/>
            <a:ext cx="1837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機械学習の関係</a:t>
            </a:r>
            <a:endParaRPr sz="1600" b="1">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g22eabc07916_0_236"/>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ja-JP"/>
              <a:t>課題</a:t>
            </a:r>
            <a:endParaRPr/>
          </a:p>
        </p:txBody>
      </p:sp>
      <p:sp>
        <p:nvSpPr>
          <p:cNvPr id="691" name="Google Shape;691;g22eabc07916_0_236"/>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23</a:t>
            </a:fld>
            <a:endParaRPr/>
          </a:p>
        </p:txBody>
      </p:sp>
      <p:sp>
        <p:nvSpPr>
          <p:cNvPr id="4" name="Google Shape;710;g22eabc07916_0_236">
            <a:extLst>
              <a:ext uri="{FF2B5EF4-FFF2-40B4-BE49-F238E27FC236}">
                <a16:creationId xmlns:a16="http://schemas.microsoft.com/office/drawing/2014/main" id="{685B13B6-A634-DEBC-9519-1CA43DEF330E}"/>
              </a:ext>
            </a:extLst>
          </p:cNvPr>
          <p:cNvSpPr txBox="1">
            <a:spLocks noGrp="1"/>
          </p:cNvSpPr>
          <p:nvPr>
            <p:ph type="body" idx="1"/>
          </p:nvPr>
        </p:nvSpPr>
        <p:spPr>
          <a:xfrm>
            <a:off x="208420" y="994018"/>
            <a:ext cx="8711100" cy="5195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ja-JP"/>
              <a:t>kdtree：バックトラック関数の一部を実装(</a:t>
            </a:r>
            <a:r>
              <a:rPr lang="ja-JP" altLang="en-US"/>
              <a:t>参考</a:t>
            </a:r>
            <a:r>
              <a:rPr lang="en-US" altLang="ja-JP" dirty="0"/>
              <a:t>: p12</a:t>
            </a:r>
            <a:r>
              <a:rPr lang="ja-JP"/>
              <a:t>)</a:t>
            </a:r>
            <a:endParaRPr dirty="0"/>
          </a:p>
          <a:p>
            <a:pPr marL="457200" lvl="0" indent="0" algn="l" rtl="0">
              <a:lnSpc>
                <a:spcPct val="90000"/>
              </a:lnSpc>
              <a:spcBef>
                <a:spcPts val="1000"/>
              </a:spcBef>
              <a:spcAft>
                <a:spcPts val="0"/>
              </a:spcAft>
              <a:buSzPts val="1800"/>
              <a:buNone/>
            </a:pPr>
            <a:r>
              <a:rPr lang="ja-JP">
                <a:solidFill>
                  <a:schemeClr val="accent1"/>
                </a:solidFill>
              </a:rPr>
              <a:t>kd_tree.cpp</a:t>
            </a:r>
            <a:endParaRPr dirty="0">
              <a:solidFill>
                <a:schemeClr val="accent1"/>
              </a:solidFill>
            </a:endParaRPr>
          </a:p>
          <a:p>
            <a:pPr marL="0" lvl="0" indent="0" algn="l" rtl="0">
              <a:lnSpc>
                <a:spcPct val="90000"/>
              </a:lnSpc>
              <a:spcBef>
                <a:spcPts val="1000"/>
              </a:spcBef>
              <a:spcAft>
                <a:spcPts val="0"/>
              </a:spcAft>
              <a:buSzPts val="1800"/>
              <a:buNone/>
            </a:pPr>
            <a:endParaRPr dirty="0"/>
          </a:p>
          <a:p>
            <a:pPr marL="457200" lvl="0" indent="-342900" algn="l" rtl="0">
              <a:lnSpc>
                <a:spcPct val="90000"/>
              </a:lnSpc>
              <a:spcBef>
                <a:spcPts val="1000"/>
              </a:spcBef>
              <a:spcAft>
                <a:spcPts val="0"/>
              </a:spcAft>
              <a:buSzPts val="1800"/>
              <a:buChar char="➢"/>
            </a:pPr>
            <a:r>
              <a:rPr lang="ja-JP"/>
              <a:t>実装後、自分の身長</a:t>
            </a:r>
            <a:r>
              <a:rPr lang="ja-JP" altLang="en-US"/>
              <a:t>と</a:t>
            </a:r>
            <a:r>
              <a:rPr lang="ja-JP"/>
              <a:t>体重を入力</a:t>
            </a:r>
            <a:endParaRPr dirty="0"/>
          </a:p>
          <a:p>
            <a:pPr marL="457200" lvl="0" indent="-342900" algn="l" rtl="0">
              <a:spcBef>
                <a:spcPts val="0"/>
              </a:spcBef>
              <a:spcAft>
                <a:spcPts val="0"/>
              </a:spcAft>
              <a:buClr>
                <a:srgbClr val="FF0000"/>
              </a:buClr>
              <a:buSzPts val="1800"/>
              <a:buChar char="➢"/>
            </a:pPr>
            <a:r>
              <a:rPr lang="ja-JP">
                <a:solidFill>
                  <a:srgbClr val="FF0000"/>
                </a:solidFill>
              </a:rPr>
              <a:t>テストデータと最近傍と距離をスクショして提出</a:t>
            </a:r>
            <a:endParaRPr dirty="0">
              <a:solidFill>
                <a:srgbClr val="FF0000"/>
              </a:solidFill>
            </a:endParaRPr>
          </a:p>
        </p:txBody>
      </p:sp>
      <p:pic>
        <p:nvPicPr>
          <p:cNvPr id="6" name="図 5" descr="テキスト&#10;&#10;自動的に生成された説明">
            <a:extLst>
              <a:ext uri="{FF2B5EF4-FFF2-40B4-BE49-F238E27FC236}">
                <a16:creationId xmlns:a16="http://schemas.microsoft.com/office/drawing/2014/main" id="{DA2792A6-8594-FF18-3945-0213E10AB6D8}"/>
              </a:ext>
            </a:extLst>
          </p:cNvPr>
          <p:cNvPicPr>
            <a:picLocks noChangeAspect="1"/>
          </p:cNvPicPr>
          <p:nvPr/>
        </p:nvPicPr>
        <p:blipFill>
          <a:blip r:embed="rId3"/>
          <a:stretch>
            <a:fillRect/>
          </a:stretch>
        </p:blipFill>
        <p:spPr>
          <a:xfrm>
            <a:off x="900015" y="5667476"/>
            <a:ext cx="6281370" cy="1111065"/>
          </a:xfrm>
          <a:prstGeom prst="rect">
            <a:avLst/>
          </a:prstGeom>
        </p:spPr>
      </p:pic>
      <p:grpSp>
        <p:nvGrpSpPr>
          <p:cNvPr id="10" name="グループ化 9">
            <a:extLst>
              <a:ext uri="{FF2B5EF4-FFF2-40B4-BE49-F238E27FC236}">
                <a16:creationId xmlns:a16="http://schemas.microsoft.com/office/drawing/2014/main" id="{E2F28794-F0A8-6D0F-30F3-600478D22096}"/>
              </a:ext>
            </a:extLst>
          </p:cNvPr>
          <p:cNvGrpSpPr/>
          <p:nvPr/>
        </p:nvGrpSpPr>
        <p:grpSpPr>
          <a:xfrm>
            <a:off x="900015" y="3550501"/>
            <a:ext cx="6281370" cy="1251763"/>
            <a:chOff x="900015" y="3840697"/>
            <a:chExt cx="6281370" cy="1251763"/>
          </a:xfrm>
        </p:grpSpPr>
        <p:pic>
          <p:nvPicPr>
            <p:cNvPr id="3" name="図 2" descr="テキスト&#10;&#10;自動的に生成された説明">
              <a:extLst>
                <a:ext uri="{FF2B5EF4-FFF2-40B4-BE49-F238E27FC236}">
                  <a16:creationId xmlns:a16="http://schemas.microsoft.com/office/drawing/2014/main" id="{D48F41BD-A260-7316-BED2-634FF93E61B6}"/>
                </a:ext>
              </a:extLst>
            </p:cNvPr>
            <p:cNvPicPr>
              <a:picLocks noChangeAspect="1"/>
            </p:cNvPicPr>
            <p:nvPr/>
          </p:nvPicPr>
          <p:blipFill>
            <a:blip r:embed="rId4"/>
            <a:stretch>
              <a:fillRect/>
            </a:stretch>
          </p:blipFill>
          <p:spPr>
            <a:xfrm>
              <a:off x="900015" y="3840697"/>
              <a:ext cx="6281370" cy="1251763"/>
            </a:xfrm>
            <a:prstGeom prst="rect">
              <a:avLst/>
            </a:prstGeom>
          </p:spPr>
        </p:pic>
        <p:sp>
          <p:nvSpPr>
            <p:cNvPr id="7" name="正方形/長方形 6">
              <a:extLst>
                <a:ext uri="{FF2B5EF4-FFF2-40B4-BE49-F238E27FC236}">
                  <a16:creationId xmlns:a16="http://schemas.microsoft.com/office/drawing/2014/main" id="{57C100BD-7AB5-44C9-C946-C756F01E766B}"/>
                </a:ext>
              </a:extLst>
            </p:cNvPr>
            <p:cNvSpPr/>
            <p:nvPr/>
          </p:nvSpPr>
          <p:spPr>
            <a:xfrm>
              <a:off x="900015" y="3840697"/>
              <a:ext cx="6281370" cy="123765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0180E6E5-BEF7-D68E-E0EC-6650EF865B46}"/>
              </a:ext>
            </a:extLst>
          </p:cNvPr>
          <p:cNvSpPr txBox="1"/>
          <p:nvPr/>
        </p:nvSpPr>
        <p:spPr>
          <a:xfrm>
            <a:off x="754915" y="5253259"/>
            <a:ext cx="6240811" cy="400110"/>
          </a:xfrm>
          <a:prstGeom prst="rect">
            <a:avLst/>
          </a:prstGeom>
          <a:noFill/>
        </p:spPr>
        <p:txBody>
          <a:bodyPr wrap="none" rtlCol="0">
            <a:spAutoFit/>
          </a:bodyPr>
          <a:lstStyle/>
          <a:p>
            <a:r>
              <a:rPr kumimoji="1" lang="en-US" altLang="ja-JP" sz="2000" dirty="0"/>
              <a:t>※</a:t>
            </a:r>
            <a:r>
              <a:rPr kumimoji="1" lang="en-US" altLang="ja-JP" sz="2000" dirty="0" err="1"/>
              <a:t>backTrack</a:t>
            </a:r>
            <a:r>
              <a:rPr kumimoji="1" lang="ja-JP" altLang="en-US" sz="2000"/>
              <a:t>処理を省くと異なるデータが出力される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
          <p:cNvSpPr/>
          <p:nvPr/>
        </p:nvSpPr>
        <p:spPr>
          <a:xfrm>
            <a:off x="-81228" y="-114291"/>
            <a:ext cx="9370194" cy="7106106"/>
          </a:xfrm>
          <a:prstGeom prst="rect">
            <a:avLst/>
          </a:prstGeom>
          <a:solidFill>
            <a:srgbClr val="F2F2F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8" name="Google Shape;538;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24</a:t>
            </a:fld>
            <a:endParaRPr/>
          </a:p>
        </p:txBody>
      </p:sp>
      <p:sp>
        <p:nvSpPr>
          <p:cNvPr id="539" name="Google Shape;539;p3"/>
          <p:cNvSpPr/>
          <p:nvPr/>
        </p:nvSpPr>
        <p:spPr>
          <a:xfrm>
            <a:off x="-33703" y="-13446"/>
            <a:ext cx="9211090" cy="6884891"/>
          </a:xfrm>
          <a:prstGeom prst="rect">
            <a:avLst/>
          </a:prstGeom>
          <a:gradFill>
            <a:gsLst>
              <a:gs pos="0">
                <a:srgbClr val="006CC8"/>
              </a:gs>
              <a:gs pos="22000">
                <a:schemeClr val="lt1"/>
              </a:gs>
              <a:gs pos="100000">
                <a:schemeClr val="lt1"/>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40" name="Google Shape;540;p3" descr="背景パターン&#10;&#10;自動的に生成された説明"/>
          <p:cNvPicPr preferRelativeResize="0"/>
          <p:nvPr/>
        </p:nvPicPr>
        <p:blipFill rotWithShape="1">
          <a:blip r:embed="rId3">
            <a:alphaModFix/>
          </a:blip>
          <a:srcRect l="2912" t="81714" r="7838" b="13867"/>
          <a:stretch/>
        </p:blipFill>
        <p:spPr>
          <a:xfrm>
            <a:off x="-33703" y="6546964"/>
            <a:ext cx="9211090" cy="339911"/>
          </a:xfrm>
          <a:prstGeom prst="rect">
            <a:avLst/>
          </a:prstGeom>
          <a:noFill/>
          <a:ln>
            <a:noFill/>
          </a:ln>
        </p:spPr>
      </p:pic>
      <p:pic>
        <p:nvPicPr>
          <p:cNvPr id="541" name="Google Shape;541;p3" descr="挿絵, 食品 が含まれている画像&#10;&#10;自動的に生成された説明"/>
          <p:cNvPicPr preferRelativeResize="0"/>
          <p:nvPr/>
        </p:nvPicPr>
        <p:blipFill rotWithShape="1">
          <a:blip r:embed="rId4">
            <a:alphaModFix/>
          </a:blip>
          <a:srcRect t="19730" r="65665" b="18036"/>
          <a:stretch/>
        </p:blipFill>
        <p:spPr>
          <a:xfrm>
            <a:off x="6960366" y="4093464"/>
            <a:ext cx="2069012" cy="2804053"/>
          </a:xfrm>
          <a:prstGeom prst="rect">
            <a:avLst/>
          </a:prstGeom>
          <a:noFill/>
          <a:ln>
            <a:noFill/>
          </a:ln>
        </p:spPr>
      </p:pic>
      <p:pic>
        <p:nvPicPr>
          <p:cNvPr id="542" name="Google Shape;542;p3" descr="コンパクトディスク, コンピュータ が含まれている画像&#10;&#10;自動的に生成された説明"/>
          <p:cNvPicPr preferRelativeResize="0"/>
          <p:nvPr/>
        </p:nvPicPr>
        <p:blipFill rotWithShape="1">
          <a:blip r:embed="rId5">
            <a:alphaModFix/>
          </a:blip>
          <a:srcRect l="2062" t="7355" r="20957" b="29339"/>
          <a:stretch/>
        </p:blipFill>
        <p:spPr>
          <a:xfrm>
            <a:off x="-33703" y="290070"/>
            <a:ext cx="9163565" cy="5323563"/>
          </a:xfrm>
          <a:prstGeom prst="rect">
            <a:avLst/>
          </a:prstGeom>
          <a:noFill/>
          <a:ln>
            <a:noFill/>
          </a:ln>
        </p:spPr>
      </p:pic>
      <p:sp>
        <p:nvSpPr>
          <p:cNvPr id="543" name="Google Shape;543;p3"/>
          <p:cNvSpPr txBox="1"/>
          <p:nvPr/>
        </p:nvSpPr>
        <p:spPr>
          <a:xfrm>
            <a:off x="-57308" y="2224547"/>
            <a:ext cx="9258300" cy="1790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400"/>
              <a:buFont typeface="MS PGothic"/>
              <a:buNone/>
            </a:pPr>
            <a:r>
              <a:rPr lang="ja-JP" sz="4400" b="1" i="0" u="none" strike="noStrike" cap="none">
                <a:solidFill>
                  <a:schemeClr val="dk1"/>
                </a:solidFill>
                <a:latin typeface="Meiryo"/>
                <a:ea typeface="Meiryo"/>
                <a:cs typeface="Meiryo"/>
                <a:sym typeface="Meiryo"/>
              </a:rPr>
              <a:t>ご清聴</a:t>
            </a:r>
            <a:endParaRPr sz="4400" b="1" i="0" u="none" strike="noStrike" cap="none">
              <a:solidFill>
                <a:schemeClr val="dk1"/>
              </a:solidFill>
              <a:latin typeface="Meiryo"/>
              <a:ea typeface="Meiryo"/>
              <a:cs typeface="Meiryo"/>
              <a:sym typeface="Meiryo"/>
            </a:endParaRPr>
          </a:p>
          <a:p>
            <a:pPr marL="0" marR="0" lvl="0" indent="0" algn="ctr" rtl="0">
              <a:lnSpc>
                <a:spcPct val="90000"/>
              </a:lnSpc>
              <a:spcBef>
                <a:spcPts val="0"/>
              </a:spcBef>
              <a:spcAft>
                <a:spcPts val="0"/>
              </a:spcAft>
              <a:buClr>
                <a:schemeClr val="dk1"/>
              </a:buClr>
              <a:buSzPts val="4400"/>
              <a:buFont typeface="MS PGothic"/>
              <a:buNone/>
            </a:pPr>
            <a:r>
              <a:rPr lang="ja-JP" sz="4400" b="1" i="0" u="none" strike="noStrike" cap="none">
                <a:solidFill>
                  <a:schemeClr val="dk1"/>
                </a:solidFill>
                <a:latin typeface="Meiryo"/>
                <a:ea typeface="Meiryo"/>
                <a:cs typeface="Meiryo"/>
                <a:sym typeface="Meiryo"/>
              </a:rPr>
              <a:t>ありがとうございました</a:t>
            </a:r>
            <a:endParaRPr sz="4400" b="1" i="0" u="none" strike="noStrike" cap="none">
              <a:solidFill>
                <a:schemeClr val="dk1"/>
              </a:solidFill>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20B0C-5F3D-9F00-AF71-6EE8A51719F7}"/>
              </a:ext>
            </a:extLst>
          </p:cNvPr>
          <p:cNvSpPr>
            <a:spLocks noGrp="1"/>
          </p:cNvSpPr>
          <p:nvPr>
            <p:ph type="title"/>
          </p:nvPr>
        </p:nvSpPr>
        <p:spPr/>
        <p:txBody>
          <a:bodyPr>
            <a:normAutofit fontScale="90000"/>
          </a:bodyPr>
          <a:lstStyle/>
          <a:p>
            <a:r>
              <a:rPr kumimoji="1" lang="ja-JP" altLang="en-US"/>
              <a:t>距離計算によるパターン認識</a:t>
            </a:r>
          </a:p>
        </p:txBody>
      </p:sp>
      <p:sp>
        <p:nvSpPr>
          <p:cNvPr id="3" name="テキスト プレースホルダー 2">
            <a:extLst>
              <a:ext uri="{FF2B5EF4-FFF2-40B4-BE49-F238E27FC236}">
                <a16:creationId xmlns:a16="http://schemas.microsoft.com/office/drawing/2014/main" id="{8380D8D7-51CC-0537-AC29-245FC04F809D}"/>
              </a:ext>
            </a:extLst>
          </p:cNvPr>
          <p:cNvSpPr>
            <a:spLocks noGrp="1"/>
          </p:cNvSpPr>
          <p:nvPr>
            <p:ph type="body" idx="1"/>
          </p:nvPr>
        </p:nvSpPr>
        <p:spPr>
          <a:xfrm>
            <a:off x="48150" y="997498"/>
            <a:ext cx="9047700" cy="5195455"/>
          </a:xfrm>
        </p:spPr>
        <p:txBody>
          <a:bodyPr>
            <a:normAutofit/>
          </a:bodyPr>
          <a:lstStyle/>
          <a:p>
            <a:pPr marL="114300" indent="0" algn="ctr">
              <a:buNone/>
            </a:pPr>
            <a:r>
              <a:rPr kumimoji="1" lang="ja-JP" altLang="en-US" sz="2400"/>
              <a:t>クラスごとに分類された学習用の画像群から特徴抽出を行い</a:t>
            </a:r>
            <a:endParaRPr kumimoji="1" lang="en-US" altLang="ja-JP" sz="2400" dirty="0"/>
          </a:p>
          <a:p>
            <a:pPr marL="114300" indent="0" algn="ctr">
              <a:buNone/>
            </a:pPr>
            <a:r>
              <a:rPr kumimoji="1" lang="ja-JP" altLang="en-US" sz="2400"/>
              <a:t>辞書を作成しテスト画像の特徴との距離計算で最小距離を判定</a:t>
            </a:r>
          </a:p>
        </p:txBody>
      </p:sp>
      <p:sp>
        <p:nvSpPr>
          <p:cNvPr id="4" name="スライド番号プレースホルダー 3">
            <a:extLst>
              <a:ext uri="{FF2B5EF4-FFF2-40B4-BE49-F238E27FC236}">
                <a16:creationId xmlns:a16="http://schemas.microsoft.com/office/drawing/2014/main" id="{894D7E03-7F7E-C596-C108-7AEBDF2383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2</a:t>
            </a:fld>
            <a:endParaRPr lang="ja-JP" altLang="en-US"/>
          </a:p>
        </p:txBody>
      </p:sp>
      <p:sp>
        <p:nvSpPr>
          <p:cNvPr id="5" name="Google Shape;99;p2">
            <a:extLst>
              <a:ext uri="{FF2B5EF4-FFF2-40B4-BE49-F238E27FC236}">
                <a16:creationId xmlns:a16="http://schemas.microsoft.com/office/drawing/2014/main" id="{D64F9438-01E5-3F0E-31FE-8A54A3A9DD6C}"/>
              </a:ext>
            </a:extLst>
          </p:cNvPr>
          <p:cNvSpPr/>
          <p:nvPr/>
        </p:nvSpPr>
        <p:spPr>
          <a:xfrm>
            <a:off x="96225" y="2168252"/>
            <a:ext cx="9047700" cy="1847694"/>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dirty="0"/>
          </a:p>
        </p:txBody>
      </p:sp>
      <p:sp>
        <p:nvSpPr>
          <p:cNvPr id="6" name="Google Shape;103;p2">
            <a:extLst>
              <a:ext uri="{FF2B5EF4-FFF2-40B4-BE49-F238E27FC236}">
                <a16:creationId xmlns:a16="http://schemas.microsoft.com/office/drawing/2014/main" id="{BAE0F06E-9193-D8FE-3101-5862EB25B417}"/>
              </a:ext>
            </a:extLst>
          </p:cNvPr>
          <p:cNvSpPr/>
          <p:nvPr/>
        </p:nvSpPr>
        <p:spPr>
          <a:xfrm>
            <a:off x="360825" y="2836202"/>
            <a:ext cx="1297500" cy="797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学習用</a:t>
            </a:r>
            <a:endParaRPr sz="1700" b="1"/>
          </a:p>
          <a:p>
            <a:pPr marL="0" lvl="0" indent="0" algn="ctr" rtl="0">
              <a:spcBef>
                <a:spcPts val="0"/>
              </a:spcBef>
              <a:spcAft>
                <a:spcPts val="0"/>
              </a:spcAft>
              <a:buNone/>
            </a:pPr>
            <a:r>
              <a:rPr lang="ja-JP" sz="1700" b="1"/>
              <a:t>入力画像群</a:t>
            </a:r>
            <a:endParaRPr sz="1700" b="1"/>
          </a:p>
        </p:txBody>
      </p:sp>
      <p:sp>
        <p:nvSpPr>
          <p:cNvPr id="7" name="Google Shape;104;p2">
            <a:extLst>
              <a:ext uri="{FF2B5EF4-FFF2-40B4-BE49-F238E27FC236}">
                <a16:creationId xmlns:a16="http://schemas.microsoft.com/office/drawing/2014/main" id="{25DF8FD0-9005-8FC6-869A-998DC0ABF3C9}"/>
              </a:ext>
            </a:extLst>
          </p:cNvPr>
          <p:cNvSpPr/>
          <p:nvPr/>
        </p:nvSpPr>
        <p:spPr>
          <a:xfrm>
            <a:off x="1767275" y="2949527"/>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p2">
            <a:extLst>
              <a:ext uri="{FF2B5EF4-FFF2-40B4-BE49-F238E27FC236}">
                <a16:creationId xmlns:a16="http://schemas.microsoft.com/office/drawing/2014/main" id="{4D8AFD1F-96B0-A013-C6E2-C361249D9E6F}"/>
              </a:ext>
            </a:extLst>
          </p:cNvPr>
          <p:cNvSpPr txBox="1"/>
          <p:nvPr/>
        </p:nvSpPr>
        <p:spPr>
          <a:xfrm>
            <a:off x="2063650" y="2881502"/>
            <a:ext cx="1422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200" b="1">
                <a:latin typeface="Calibri"/>
                <a:ea typeface="Calibri"/>
                <a:cs typeface="Calibri"/>
                <a:sym typeface="Calibri"/>
              </a:rPr>
              <a:t>特徴抽出</a:t>
            </a:r>
            <a:endParaRPr sz="2200" b="1">
              <a:latin typeface="Calibri"/>
              <a:ea typeface="Calibri"/>
              <a:cs typeface="Calibri"/>
              <a:sym typeface="Calibri"/>
            </a:endParaRPr>
          </a:p>
        </p:txBody>
      </p:sp>
      <p:sp>
        <p:nvSpPr>
          <p:cNvPr id="9" name="Google Shape;106;p2">
            <a:extLst>
              <a:ext uri="{FF2B5EF4-FFF2-40B4-BE49-F238E27FC236}">
                <a16:creationId xmlns:a16="http://schemas.microsoft.com/office/drawing/2014/main" id="{408ABB93-190C-6B1C-3F79-319561D4D319}"/>
              </a:ext>
            </a:extLst>
          </p:cNvPr>
          <p:cNvSpPr/>
          <p:nvPr/>
        </p:nvSpPr>
        <p:spPr>
          <a:xfrm>
            <a:off x="3708100" y="2881502"/>
            <a:ext cx="1297500" cy="554100"/>
          </a:xfrm>
          <a:prstGeom prst="rect">
            <a:avLst/>
          </a:prstGeom>
          <a:solidFill>
            <a:srgbClr val="B6D7A8"/>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700" b="1"/>
              <a:t>クラス辞書の作成</a:t>
            </a:r>
            <a:endParaRPr sz="1700" b="1" dirty="0"/>
          </a:p>
        </p:txBody>
      </p:sp>
      <p:sp>
        <p:nvSpPr>
          <p:cNvPr id="10" name="Google Shape;107;p2">
            <a:extLst>
              <a:ext uri="{FF2B5EF4-FFF2-40B4-BE49-F238E27FC236}">
                <a16:creationId xmlns:a16="http://schemas.microsoft.com/office/drawing/2014/main" id="{730C4F87-3B00-7FFD-D1CF-2707715B1D02}"/>
              </a:ext>
            </a:extLst>
          </p:cNvPr>
          <p:cNvSpPr/>
          <p:nvPr/>
        </p:nvSpPr>
        <p:spPr>
          <a:xfrm>
            <a:off x="5466655" y="2498440"/>
            <a:ext cx="1700264" cy="370705"/>
          </a:xfrm>
          <a:prstGeom prst="flowChartTerminator">
            <a:avLst/>
          </a:prstGeom>
          <a:solidFill>
            <a:srgbClr val="03919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600" b="1">
                <a:solidFill>
                  <a:schemeClr val="lt1"/>
                </a:solidFill>
              </a:rPr>
              <a:t>クラス</a:t>
            </a:r>
            <a:r>
              <a:rPr lang="en-US" altLang="ja-JP" sz="1600" b="1" dirty="0">
                <a:solidFill>
                  <a:schemeClr val="lt1"/>
                </a:solidFill>
              </a:rPr>
              <a:t>1</a:t>
            </a:r>
            <a:r>
              <a:rPr lang="ja-JP" altLang="en-US" sz="1600" b="1">
                <a:solidFill>
                  <a:schemeClr val="lt1"/>
                </a:solidFill>
              </a:rPr>
              <a:t>の辞書</a:t>
            </a:r>
            <a:endParaRPr sz="1600" b="1" dirty="0">
              <a:solidFill>
                <a:schemeClr val="lt1"/>
              </a:solidFill>
            </a:endParaRPr>
          </a:p>
        </p:txBody>
      </p:sp>
      <p:sp>
        <p:nvSpPr>
          <p:cNvPr id="11" name="Google Shape;109;p2">
            <a:extLst>
              <a:ext uri="{FF2B5EF4-FFF2-40B4-BE49-F238E27FC236}">
                <a16:creationId xmlns:a16="http://schemas.microsoft.com/office/drawing/2014/main" id="{E734A456-B853-199E-D6C8-AFBC974526C7}"/>
              </a:ext>
            </a:extLst>
          </p:cNvPr>
          <p:cNvSpPr/>
          <p:nvPr/>
        </p:nvSpPr>
        <p:spPr>
          <a:xfrm>
            <a:off x="3284200" y="2949527"/>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0;p2">
            <a:extLst>
              <a:ext uri="{FF2B5EF4-FFF2-40B4-BE49-F238E27FC236}">
                <a16:creationId xmlns:a16="http://schemas.microsoft.com/office/drawing/2014/main" id="{5F7F7B64-69D3-F807-86D1-1074C604B2B4}"/>
              </a:ext>
            </a:extLst>
          </p:cNvPr>
          <p:cNvSpPr/>
          <p:nvPr/>
        </p:nvSpPr>
        <p:spPr>
          <a:xfrm>
            <a:off x="5067457" y="2955152"/>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p2">
            <a:extLst>
              <a:ext uri="{FF2B5EF4-FFF2-40B4-BE49-F238E27FC236}">
                <a16:creationId xmlns:a16="http://schemas.microsoft.com/office/drawing/2014/main" id="{CE6B108A-4D77-55A7-7A85-B2E224F0EC72}"/>
              </a:ext>
            </a:extLst>
          </p:cNvPr>
          <p:cNvSpPr/>
          <p:nvPr/>
        </p:nvSpPr>
        <p:spPr>
          <a:xfrm>
            <a:off x="307500" y="2760002"/>
            <a:ext cx="1297500" cy="797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学習用</a:t>
            </a:r>
            <a:endParaRPr sz="1700" b="1"/>
          </a:p>
          <a:p>
            <a:pPr marL="0" lvl="0" indent="0" algn="ctr" rtl="0">
              <a:spcBef>
                <a:spcPts val="0"/>
              </a:spcBef>
              <a:spcAft>
                <a:spcPts val="0"/>
              </a:spcAft>
              <a:buNone/>
            </a:pPr>
            <a:r>
              <a:rPr lang="ja-JP" sz="1700" b="1"/>
              <a:t>入力画像群</a:t>
            </a:r>
            <a:endParaRPr sz="1700" b="1"/>
          </a:p>
        </p:txBody>
      </p:sp>
      <p:sp>
        <p:nvSpPr>
          <p:cNvPr id="14" name="Google Shape;121;p2">
            <a:extLst>
              <a:ext uri="{FF2B5EF4-FFF2-40B4-BE49-F238E27FC236}">
                <a16:creationId xmlns:a16="http://schemas.microsoft.com/office/drawing/2014/main" id="{F1147F64-4197-F7D3-84D1-048C605E28B9}"/>
              </a:ext>
            </a:extLst>
          </p:cNvPr>
          <p:cNvSpPr/>
          <p:nvPr/>
        </p:nvSpPr>
        <p:spPr>
          <a:xfrm>
            <a:off x="248625" y="2711627"/>
            <a:ext cx="1297500" cy="797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学習用</a:t>
            </a:r>
            <a:endParaRPr sz="1700" b="1"/>
          </a:p>
          <a:p>
            <a:pPr marL="0" lvl="0" indent="0" algn="ctr" rtl="0">
              <a:spcBef>
                <a:spcPts val="0"/>
              </a:spcBef>
              <a:spcAft>
                <a:spcPts val="0"/>
              </a:spcAft>
              <a:buNone/>
            </a:pPr>
            <a:r>
              <a:rPr lang="ja-JP" sz="1700" b="1"/>
              <a:t>入力画像群</a:t>
            </a:r>
            <a:endParaRPr sz="1700" b="1"/>
          </a:p>
        </p:txBody>
      </p:sp>
      <p:sp>
        <p:nvSpPr>
          <p:cNvPr id="15" name="Google Shape;128;p2">
            <a:extLst>
              <a:ext uri="{FF2B5EF4-FFF2-40B4-BE49-F238E27FC236}">
                <a16:creationId xmlns:a16="http://schemas.microsoft.com/office/drawing/2014/main" id="{D9A0E3FE-BACB-3500-3D9A-CE2E3A6747F0}"/>
              </a:ext>
            </a:extLst>
          </p:cNvPr>
          <p:cNvSpPr/>
          <p:nvPr/>
        </p:nvSpPr>
        <p:spPr>
          <a:xfrm>
            <a:off x="96225" y="2168252"/>
            <a:ext cx="2026800" cy="3525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700" b="1"/>
              <a:t>学習</a:t>
            </a:r>
            <a:endParaRPr sz="1700" b="1" dirty="0"/>
          </a:p>
        </p:txBody>
      </p:sp>
      <p:sp>
        <p:nvSpPr>
          <p:cNvPr id="17" name="Google Shape;107;p2">
            <a:extLst>
              <a:ext uri="{FF2B5EF4-FFF2-40B4-BE49-F238E27FC236}">
                <a16:creationId xmlns:a16="http://schemas.microsoft.com/office/drawing/2014/main" id="{9663AC7D-560D-A80F-EA71-013D4767AE8A}"/>
              </a:ext>
            </a:extLst>
          </p:cNvPr>
          <p:cNvSpPr/>
          <p:nvPr/>
        </p:nvSpPr>
        <p:spPr>
          <a:xfrm>
            <a:off x="5466655" y="2924824"/>
            <a:ext cx="1700264" cy="370705"/>
          </a:xfrm>
          <a:prstGeom prst="flowChartTerminator">
            <a:avLst/>
          </a:prstGeom>
          <a:solidFill>
            <a:srgbClr val="03919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600" b="1">
                <a:solidFill>
                  <a:schemeClr val="lt1"/>
                </a:solidFill>
              </a:rPr>
              <a:t>クラス</a:t>
            </a:r>
            <a:r>
              <a:rPr lang="en-US" altLang="ja-JP" sz="1600" b="1" dirty="0">
                <a:solidFill>
                  <a:schemeClr val="lt1"/>
                </a:solidFill>
              </a:rPr>
              <a:t>2</a:t>
            </a:r>
            <a:r>
              <a:rPr lang="ja-JP" altLang="en-US" sz="1600" b="1">
                <a:solidFill>
                  <a:schemeClr val="lt1"/>
                </a:solidFill>
              </a:rPr>
              <a:t>の辞書</a:t>
            </a:r>
            <a:endParaRPr sz="1600" b="1" dirty="0">
              <a:solidFill>
                <a:schemeClr val="lt1"/>
              </a:solidFill>
            </a:endParaRPr>
          </a:p>
        </p:txBody>
      </p:sp>
      <p:sp>
        <p:nvSpPr>
          <p:cNvPr id="18" name="Google Shape;107;p2">
            <a:extLst>
              <a:ext uri="{FF2B5EF4-FFF2-40B4-BE49-F238E27FC236}">
                <a16:creationId xmlns:a16="http://schemas.microsoft.com/office/drawing/2014/main" id="{BD4B955E-91FB-232E-C465-2CB05BABBB84}"/>
              </a:ext>
            </a:extLst>
          </p:cNvPr>
          <p:cNvSpPr/>
          <p:nvPr/>
        </p:nvSpPr>
        <p:spPr>
          <a:xfrm>
            <a:off x="5466655" y="3595226"/>
            <a:ext cx="1700264" cy="370705"/>
          </a:xfrm>
          <a:prstGeom prst="flowChartTerminator">
            <a:avLst/>
          </a:prstGeom>
          <a:solidFill>
            <a:srgbClr val="03919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600" b="1">
                <a:solidFill>
                  <a:schemeClr val="lt1"/>
                </a:solidFill>
              </a:rPr>
              <a:t>クラス</a:t>
            </a:r>
            <a:r>
              <a:rPr lang="en-US" altLang="ja-JP" sz="1600" b="1" dirty="0">
                <a:solidFill>
                  <a:schemeClr val="lt1"/>
                </a:solidFill>
              </a:rPr>
              <a:t>n</a:t>
            </a:r>
            <a:r>
              <a:rPr lang="ja-JP" altLang="en-US" sz="1600" b="1">
                <a:solidFill>
                  <a:schemeClr val="lt1"/>
                </a:solidFill>
              </a:rPr>
              <a:t>の辞書</a:t>
            </a:r>
            <a:endParaRPr sz="1600" b="1" dirty="0">
              <a:solidFill>
                <a:schemeClr val="lt1"/>
              </a:solidFill>
            </a:endParaRPr>
          </a:p>
        </p:txBody>
      </p:sp>
      <p:sp>
        <p:nvSpPr>
          <p:cNvPr id="20" name="テキスト ボックス 19">
            <a:extLst>
              <a:ext uri="{FF2B5EF4-FFF2-40B4-BE49-F238E27FC236}">
                <a16:creationId xmlns:a16="http://schemas.microsoft.com/office/drawing/2014/main" id="{7EB2391F-E101-6B67-D533-9BA3D0F8AC91}"/>
              </a:ext>
            </a:extLst>
          </p:cNvPr>
          <p:cNvSpPr txBox="1"/>
          <p:nvPr/>
        </p:nvSpPr>
        <p:spPr>
          <a:xfrm>
            <a:off x="5685845" y="2191815"/>
            <a:ext cx="1261884" cy="307777"/>
          </a:xfrm>
          <a:prstGeom prst="rect">
            <a:avLst/>
          </a:prstGeom>
          <a:noFill/>
        </p:spPr>
        <p:txBody>
          <a:bodyPr wrap="none" rtlCol="0">
            <a:spAutoFit/>
          </a:bodyPr>
          <a:lstStyle/>
          <a:p>
            <a:r>
              <a:rPr kumimoji="1" lang="ja-JP" altLang="en-US"/>
              <a:t>クラスの辞書</a:t>
            </a:r>
          </a:p>
        </p:txBody>
      </p:sp>
      <p:sp>
        <p:nvSpPr>
          <p:cNvPr id="21" name="Google Shape;108;p2">
            <a:extLst>
              <a:ext uri="{FF2B5EF4-FFF2-40B4-BE49-F238E27FC236}">
                <a16:creationId xmlns:a16="http://schemas.microsoft.com/office/drawing/2014/main" id="{3AF77E1E-E2A2-3D49-57A0-721F3300CAE1}"/>
              </a:ext>
            </a:extLst>
          </p:cNvPr>
          <p:cNvSpPr/>
          <p:nvPr/>
        </p:nvSpPr>
        <p:spPr>
          <a:xfrm>
            <a:off x="96225" y="4142678"/>
            <a:ext cx="9047700" cy="27099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sp>
        <p:nvSpPr>
          <p:cNvPr id="22" name="Google Shape;111;p2">
            <a:extLst>
              <a:ext uri="{FF2B5EF4-FFF2-40B4-BE49-F238E27FC236}">
                <a16:creationId xmlns:a16="http://schemas.microsoft.com/office/drawing/2014/main" id="{B570E705-B42C-2EED-6D68-82C273ACDA6C}"/>
              </a:ext>
            </a:extLst>
          </p:cNvPr>
          <p:cNvSpPr/>
          <p:nvPr/>
        </p:nvSpPr>
        <p:spPr>
          <a:xfrm>
            <a:off x="1691075" y="5749978"/>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2;p2">
            <a:extLst>
              <a:ext uri="{FF2B5EF4-FFF2-40B4-BE49-F238E27FC236}">
                <a16:creationId xmlns:a16="http://schemas.microsoft.com/office/drawing/2014/main" id="{F9A3968B-CC27-D643-494E-1B3C3F2E993E}"/>
              </a:ext>
            </a:extLst>
          </p:cNvPr>
          <p:cNvSpPr txBox="1"/>
          <p:nvPr/>
        </p:nvSpPr>
        <p:spPr>
          <a:xfrm>
            <a:off x="1992963" y="5691778"/>
            <a:ext cx="1422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200" b="1">
                <a:latin typeface="Calibri"/>
                <a:ea typeface="Calibri"/>
                <a:cs typeface="Calibri"/>
                <a:sym typeface="Calibri"/>
              </a:rPr>
              <a:t>特徴抽出</a:t>
            </a:r>
            <a:endParaRPr sz="2200" b="1">
              <a:latin typeface="Calibri"/>
              <a:ea typeface="Calibri"/>
              <a:cs typeface="Calibri"/>
              <a:sym typeface="Calibri"/>
            </a:endParaRPr>
          </a:p>
        </p:txBody>
      </p:sp>
      <p:sp>
        <p:nvSpPr>
          <p:cNvPr id="24" name="Google Shape;113;p2">
            <a:extLst>
              <a:ext uri="{FF2B5EF4-FFF2-40B4-BE49-F238E27FC236}">
                <a16:creationId xmlns:a16="http://schemas.microsoft.com/office/drawing/2014/main" id="{FF7B7DF6-B1C9-0D55-FACA-F0DC31CD9726}"/>
              </a:ext>
            </a:extLst>
          </p:cNvPr>
          <p:cNvSpPr/>
          <p:nvPr/>
        </p:nvSpPr>
        <p:spPr>
          <a:xfrm>
            <a:off x="3669678" y="5492528"/>
            <a:ext cx="1582925" cy="947100"/>
          </a:xfrm>
          <a:prstGeom prst="rect">
            <a:avLst/>
          </a:prstGeom>
          <a:solidFill>
            <a:srgbClr val="B6D7A8"/>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700" b="1"/>
              <a:t>各クラス辞書との距離計算</a:t>
            </a:r>
            <a:endParaRPr sz="1700" b="1" dirty="0"/>
          </a:p>
        </p:txBody>
      </p:sp>
      <p:sp>
        <p:nvSpPr>
          <p:cNvPr id="25" name="Google Shape;114;p2">
            <a:extLst>
              <a:ext uri="{FF2B5EF4-FFF2-40B4-BE49-F238E27FC236}">
                <a16:creationId xmlns:a16="http://schemas.microsoft.com/office/drawing/2014/main" id="{E29B0811-E538-3ED0-CD19-AA9F7EEEF5E3}"/>
              </a:ext>
            </a:extLst>
          </p:cNvPr>
          <p:cNvSpPr/>
          <p:nvPr/>
        </p:nvSpPr>
        <p:spPr>
          <a:xfrm>
            <a:off x="3253600" y="5749978"/>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p2">
            <a:extLst>
              <a:ext uri="{FF2B5EF4-FFF2-40B4-BE49-F238E27FC236}">
                <a16:creationId xmlns:a16="http://schemas.microsoft.com/office/drawing/2014/main" id="{5B91DC26-20ED-5C98-565E-3E55EBCB80E7}"/>
              </a:ext>
            </a:extLst>
          </p:cNvPr>
          <p:cNvSpPr/>
          <p:nvPr/>
        </p:nvSpPr>
        <p:spPr>
          <a:xfrm>
            <a:off x="3595588" y="4367053"/>
            <a:ext cx="1647324" cy="554094"/>
          </a:xfrm>
          <a:prstGeom prst="flowChartTerminator">
            <a:avLst/>
          </a:prstGeom>
          <a:solidFill>
            <a:srgbClr val="03919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000" b="1">
                <a:solidFill>
                  <a:schemeClr val="lt1"/>
                </a:solidFill>
              </a:rPr>
              <a:t>クラス辞書</a:t>
            </a:r>
            <a:endParaRPr sz="2000" b="1" dirty="0">
              <a:solidFill>
                <a:schemeClr val="lt1"/>
              </a:solidFill>
            </a:endParaRPr>
          </a:p>
        </p:txBody>
      </p:sp>
      <p:sp>
        <p:nvSpPr>
          <p:cNvPr id="27" name="Google Shape;116;p2">
            <a:extLst>
              <a:ext uri="{FF2B5EF4-FFF2-40B4-BE49-F238E27FC236}">
                <a16:creationId xmlns:a16="http://schemas.microsoft.com/office/drawing/2014/main" id="{CFE3822C-4693-F5B9-3045-79513582BA43}"/>
              </a:ext>
            </a:extLst>
          </p:cNvPr>
          <p:cNvSpPr/>
          <p:nvPr/>
        </p:nvSpPr>
        <p:spPr>
          <a:xfrm rot="5400000">
            <a:off x="4230088" y="5009019"/>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7;p2">
            <a:extLst>
              <a:ext uri="{FF2B5EF4-FFF2-40B4-BE49-F238E27FC236}">
                <a16:creationId xmlns:a16="http://schemas.microsoft.com/office/drawing/2014/main" id="{58CDE667-CC49-E517-4822-7F485172C30B}"/>
              </a:ext>
            </a:extLst>
          </p:cNvPr>
          <p:cNvSpPr/>
          <p:nvPr/>
        </p:nvSpPr>
        <p:spPr>
          <a:xfrm>
            <a:off x="5317813" y="5749978"/>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8;p2">
            <a:extLst>
              <a:ext uri="{FF2B5EF4-FFF2-40B4-BE49-F238E27FC236}">
                <a16:creationId xmlns:a16="http://schemas.microsoft.com/office/drawing/2014/main" id="{49F89BA9-134A-FD29-CFF0-F2F1EF1D306D}"/>
              </a:ext>
            </a:extLst>
          </p:cNvPr>
          <p:cNvSpPr txBox="1"/>
          <p:nvPr/>
        </p:nvSpPr>
        <p:spPr>
          <a:xfrm>
            <a:off x="5632000" y="5272828"/>
            <a:ext cx="1647300"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700">
                <a:latin typeface="Calibri"/>
                <a:ea typeface="Calibri"/>
                <a:cs typeface="Calibri"/>
                <a:sym typeface="Calibri"/>
              </a:rPr>
              <a:t>クラス1の</a:t>
            </a:r>
            <a:r>
              <a:rPr lang="ja-JP" altLang="en-US" sz="1700">
                <a:latin typeface="Calibri"/>
                <a:ea typeface="Calibri"/>
                <a:cs typeface="Calibri"/>
                <a:sym typeface="Calibri"/>
              </a:rPr>
              <a:t>距離</a:t>
            </a:r>
            <a:endParaRPr sz="1700" dirty="0">
              <a:latin typeface="Calibri"/>
              <a:ea typeface="Calibri"/>
              <a:cs typeface="Calibri"/>
              <a:sym typeface="Calibri"/>
            </a:endParaRPr>
          </a:p>
          <a:p>
            <a:pPr marL="0" lvl="0" indent="0" algn="l" rtl="0">
              <a:spcBef>
                <a:spcPts val="0"/>
              </a:spcBef>
              <a:spcAft>
                <a:spcPts val="0"/>
              </a:spcAft>
              <a:buNone/>
            </a:pPr>
            <a:r>
              <a:rPr lang="ja-JP" sz="1700">
                <a:solidFill>
                  <a:schemeClr val="dk1"/>
                </a:solidFill>
                <a:latin typeface="Calibri"/>
                <a:ea typeface="Calibri"/>
                <a:cs typeface="Calibri"/>
                <a:sym typeface="Calibri"/>
              </a:rPr>
              <a:t>クラス2の</a:t>
            </a:r>
            <a:r>
              <a:rPr lang="ja-JP" altLang="en-US" sz="1700">
                <a:solidFill>
                  <a:schemeClr val="dk1"/>
                </a:solidFill>
                <a:latin typeface="Calibri"/>
                <a:ea typeface="Calibri"/>
                <a:cs typeface="Calibri"/>
                <a:sym typeface="Calibri"/>
              </a:rPr>
              <a:t>距離</a:t>
            </a:r>
            <a:endParaRPr sz="1700" dirty="0">
              <a:solidFill>
                <a:schemeClr val="dk1"/>
              </a:solidFill>
              <a:latin typeface="Calibri"/>
              <a:ea typeface="Calibri"/>
              <a:cs typeface="Calibri"/>
              <a:sym typeface="Calibri"/>
            </a:endParaRPr>
          </a:p>
          <a:p>
            <a:pPr marL="0" lvl="0" indent="0" algn="l" rtl="0">
              <a:spcBef>
                <a:spcPts val="0"/>
              </a:spcBef>
              <a:spcAft>
                <a:spcPts val="0"/>
              </a:spcAft>
              <a:buNone/>
            </a:pPr>
            <a:endParaRPr sz="17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ja-JP" sz="1700">
                <a:solidFill>
                  <a:schemeClr val="dk1"/>
                </a:solidFill>
                <a:latin typeface="Calibri"/>
                <a:ea typeface="Calibri"/>
                <a:cs typeface="Calibri"/>
                <a:sym typeface="Calibri"/>
              </a:rPr>
              <a:t>クラスNの</a:t>
            </a:r>
            <a:r>
              <a:rPr lang="ja-JP" altLang="en-US" sz="1700">
                <a:solidFill>
                  <a:schemeClr val="dk1"/>
                </a:solidFill>
                <a:latin typeface="Calibri"/>
                <a:ea typeface="Calibri"/>
                <a:cs typeface="Calibri"/>
                <a:sym typeface="Calibri"/>
              </a:rPr>
              <a:t>距離</a:t>
            </a:r>
            <a:endParaRPr sz="1700" dirty="0">
              <a:solidFill>
                <a:schemeClr val="dk1"/>
              </a:solidFill>
              <a:latin typeface="Calibri"/>
              <a:ea typeface="Calibri"/>
              <a:cs typeface="Calibri"/>
              <a:sym typeface="Calibri"/>
            </a:endParaRPr>
          </a:p>
        </p:txBody>
      </p:sp>
      <p:sp>
        <p:nvSpPr>
          <p:cNvPr id="30" name="Google Shape;119;p2">
            <a:extLst>
              <a:ext uri="{FF2B5EF4-FFF2-40B4-BE49-F238E27FC236}">
                <a16:creationId xmlns:a16="http://schemas.microsoft.com/office/drawing/2014/main" id="{3148D296-FF73-34FF-84D1-FF30F21FCBD5}"/>
              </a:ext>
            </a:extLst>
          </p:cNvPr>
          <p:cNvSpPr/>
          <p:nvPr/>
        </p:nvSpPr>
        <p:spPr>
          <a:xfrm>
            <a:off x="7262025" y="5749978"/>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p2">
            <a:extLst>
              <a:ext uri="{FF2B5EF4-FFF2-40B4-BE49-F238E27FC236}">
                <a16:creationId xmlns:a16="http://schemas.microsoft.com/office/drawing/2014/main" id="{75630CAC-334C-4F69-284D-FC833C8EC5AD}"/>
              </a:ext>
            </a:extLst>
          </p:cNvPr>
          <p:cNvSpPr/>
          <p:nvPr/>
        </p:nvSpPr>
        <p:spPr>
          <a:xfrm>
            <a:off x="340725" y="5617103"/>
            <a:ext cx="1297500" cy="797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学習用</a:t>
            </a:r>
            <a:endParaRPr sz="1700" b="1"/>
          </a:p>
          <a:p>
            <a:pPr marL="0" lvl="0" indent="0" algn="ctr" rtl="0">
              <a:spcBef>
                <a:spcPts val="0"/>
              </a:spcBef>
              <a:spcAft>
                <a:spcPts val="0"/>
              </a:spcAft>
              <a:buNone/>
            </a:pPr>
            <a:r>
              <a:rPr lang="ja-JP" sz="1700" b="1"/>
              <a:t>入力画像群</a:t>
            </a:r>
            <a:endParaRPr sz="1700" b="1"/>
          </a:p>
        </p:txBody>
      </p:sp>
      <p:sp>
        <p:nvSpPr>
          <p:cNvPr id="32" name="Google Shape;123;p2">
            <a:extLst>
              <a:ext uri="{FF2B5EF4-FFF2-40B4-BE49-F238E27FC236}">
                <a16:creationId xmlns:a16="http://schemas.microsoft.com/office/drawing/2014/main" id="{B2A932CD-D4BB-4669-1E3F-529732B2FEF4}"/>
              </a:ext>
            </a:extLst>
          </p:cNvPr>
          <p:cNvSpPr/>
          <p:nvPr/>
        </p:nvSpPr>
        <p:spPr>
          <a:xfrm>
            <a:off x="287400" y="5540903"/>
            <a:ext cx="1297500" cy="797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学習用</a:t>
            </a:r>
            <a:endParaRPr sz="1700" b="1"/>
          </a:p>
          <a:p>
            <a:pPr marL="0" lvl="0" indent="0" algn="ctr" rtl="0">
              <a:spcBef>
                <a:spcPts val="0"/>
              </a:spcBef>
              <a:spcAft>
                <a:spcPts val="0"/>
              </a:spcAft>
              <a:buNone/>
            </a:pPr>
            <a:r>
              <a:rPr lang="ja-JP" sz="1700" b="1"/>
              <a:t>入力画像群</a:t>
            </a:r>
            <a:endParaRPr sz="1700" b="1"/>
          </a:p>
        </p:txBody>
      </p:sp>
      <p:sp>
        <p:nvSpPr>
          <p:cNvPr id="33" name="Google Shape;124;p2">
            <a:extLst>
              <a:ext uri="{FF2B5EF4-FFF2-40B4-BE49-F238E27FC236}">
                <a16:creationId xmlns:a16="http://schemas.microsoft.com/office/drawing/2014/main" id="{E230A34D-5185-5120-0C54-F635BB3B5F29}"/>
              </a:ext>
            </a:extLst>
          </p:cNvPr>
          <p:cNvSpPr/>
          <p:nvPr/>
        </p:nvSpPr>
        <p:spPr>
          <a:xfrm>
            <a:off x="228525" y="5492528"/>
            <a:ext cx="1297500" cy="797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700" b="1"/>
              <a:t>テスト画像</a:t>
            </a:r>
            <a:endParaRPr lang="en-US" altLang="ja-JP" sz="1700" b="1" dirty="0"/>
          </a:p>
          <a:p>
            <a:pPr marL="0" lvl="0" indent="0" algn="ctr" rtl="0">
              <a:spcBef>
                <a:spcPts val="0"/>
              </a:spcBef>
              <a:spcAft>
                <a:spcPts val="0"/>
              </a:spcAft>
              <a:buNone/>
            </a:pPr>
            <a:r>
              <a:rPr lang="en-US" sz="1700" b="1" dirty="0"/>
              <a:t>(</a:t>
            </a:r>
            <a:r>
              <a:rPr lang="en-US" sz="1700" b="1" dirty="0" err="1"/>
              <a:t>未知画像</a:t>
            </a:r>
            <a:r>
              <a:rPr lang="en-US" sz="1700" b="1" dirty="0"/>
              <a:t>)</a:t>
            </a:r>
            <a:endParaRPr sz="1700" b="1" dirty="0"/>
          </a:p>
        </p:txBody>
      </p:sp>
      <p:sp>
        <p:nvSpPr>
          <p:cNvPr id="34" name="Google Shape;125;p2">
            <a:extLst>
              <a:ext uri="{FF2B5EF4-FFF2-40B4-BE49-F238E27FC236}">
                <a16:creationId xmlns:a16="http://schemas.microsoft.com/office/drawing/2014/main" id="{2BA46912-18A0-2DB0-4ED2-25747263C4B0}"/>
              </a:ext>
            </a:extLst>
          </p:cNvPr>
          <p:cNvSpPr/>
          <p:nvPr/>
        </p:nvSpPr>
        <p:spPr>
          <a:xfrm>
            <a:off x="7751800" y="5662403"/>
            <a:ext cx="1167600" cy="554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2000" b="1"/>
              <a:t>クラス</a:t>
            </a:r>
            <a:endParaRPr sz="2000" b="1"/>
          </a:p>
        </p:txBody>
      </p:sp>
      <p:sp>
        <p:nvSpPr>
          <p:cNvPr id="35" name="Google Shape;126;p2">
            <a:extLst>
              <a:ext uri="{FF2B5EF4-FFF2-40B4-BE49-F238E27FC236}">
                <a16:creationId xmlns:a16="http://schemas.microsoft.com/office/drawing/2014/main" id="{1564DDFF-59CE-AB88-6A39-95E31276F425}"/>
              </a:ext>
            </a:extLst>
          </p:cNvPr>
          <p:cNvSpPr txBox="1"/>
          <p:nvPr/>
        </p:nvSpPr>
        <p:spPr>
          <a:xfrm>
            <a:off x="7542150" y="6214966"/>
            <a:ext cx="1647300" cy="4462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altLang="en-US" sz="1700">
                <a:solidFill>
                  <a:schemeClr val="dk1"/>
                </a:solidFill>
                <a:latin typeface="Calibri"/>
                <a:ea typeface="Calibri"/>
                <a:cs typeface="Calibri"/>
                <a:sym typeface="Calibri"/>
              </a:rPr>
              <a:t>最小距離</a:t>
            </a:r>
            <a:endParaRPr sz="1700" dirty="0">
              <a:solidFill>
                <a:schemeClr val="dk1"/>
              </a:solidFill>
              <a:latin typeface="Calibri"/>
              <a:ea typeface="Calibri"/>
              <a:cs typeface="Calibri"/>
              <a:sym typeface="Calibri"/>
            </a:endParaRPr>
          </a:p>
        </p:txBody>
      </p:sp>
      <p:sp>
        <p:nvSpPr>
          <p:cNvPr id="36" name="Google Shape;127;p2">
            <a:extLst>
              <a:ext uri="{FF2B5EF4-FFF2-40B4-BE49-F238E27FC236}">
                <a16:creationId xmlns:a16="http://schemas.microsoft.com/office/drawing/2014/main" id="{8047A978-4489-FD38-2CB5-6EC42AED43C9}"/>
              </a:ext>
            </a:extLst>
          </p:cNvPr>
          <p:cNvSpPr txBox="1"/>
          <p:nvPr/>
        </p:nvSpPr>
        <p:spPr>
          <a:xfrm rot="5400000">
            <a:off x="6293092" y="5799881"/>
            <a:ext cx="3828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700">
                <a:latin typeface="Calibri"/>
                <a:ea typeface="Calibri"/>
                <a:cs typeface="Calibri"/>
                <a:sym typeface="Calibri"/>
              </a:rPr>
              <a:t>…</a:t>
            </a:r>
            <a:endParaRPr sz="1700" dirty="0">
              <a:solidFill>
                <a:schemeClr val="dk1"/>
              </a:solidFill>
              <a:latin typeface="Calibri"/>
              <a:ea typeface="Calibri"/>
              <a:cs typeface="Calibri"/>
              <a:sym typeface="Calibri"/>
            </a:endParaRPr>
          </a:p>
        </p:txBody>
      </p:sp>
      <p:sp>
        <p:nvSpPr>
          <p:cNvPr id="37" name="Google Shape;129;p2">
            <a:extLst>
              <a:ext uri="{FF2B5EF4-FFF2-40B4-BE49-F238E27FC236}">
                <a16:creationId xmlns:a16="http://schemas.microsoft.com/office/drawing/2014/main" id="{1089F451-96BB-8D18-40EB-7CDAF17E7A67}"/>
              </a:ext>
            </a:extLst>
          </p:cNvPr>
          <p:cNvSpPr/>
          <p:nvPr/>
        </p:nvSpPr>
        <p:spPr>
          <a:xfrm>
            <a:off x="96225" y="4142678"/>
            <a:ext cx="2026800" cy="3525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識別</a:t>
            </a:r>
            <a:endParaRPr sz="1700" b="1"/>
          </a:p>
        </p:txBody>
      </p:sp>
      <p:sp>
        <p:nvSpPr>
          <p:cNvPr id="38" name="Google Shape;127;p2">
            <a:extLst>
              <a:ext uri="{FF2B5EF4-FFF2-40B4-BE49-F238E27FC236}">
                <a16:creationId xmlns:a16="http://schemas.microsoft.com/office/drawing/2014/main" id="{8548657E-B67A-53A6-BB66-D47D090C34C5}"/>
              </a:ext>
            </a:extLst>
          </p:cNvPr>
          <p:cNvSpPr txBox="1"/>
          <p:nvPr/>
        </p:nvSpPr>
        <p:spPr>
          <a:xfrm rot="5400000">
            <a:off x="6210417" y="3229545"/>
            <a:ext cx="3828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700">
                <a:latin typeface="Calibri"/>
                <a:ea typeface="Calibri"/>
                <a:cs typeface="Calibri"/>
                <a:sym typeface="Calibri"/>
              </a:rPr>
              <a:t>…</a:t>
            </a:r>
            <a:endParaRPr sz="17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74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D59741-7C2D-1140-155B-4D3150A60510}"/>
              </a:ext>
            </a:extLst>
          </p:cNvPr>
          <p:cNvSpPr>
            <a:spLocks noGrp="1"/>
          </p:cNvSpPr>
          <p:nvPr>
            <p:ph type="title"/>
          </p:nvPr>
        </p:nvSpPr>
        <p:spPr/>
        <p:txBody>
          <a:bodyPr>
            <a:normAutofit fontScale="90000"/>
          </a:bodyPr>
          <a:lstStyle/>
          <a:p>
            <a:r>
              <a:rPr kumimoji="1" lang="ja-JP" altLang="en-US"/>
              <a:t>機械学習によるパターン認識</a:t>
            </a:r>
          </a:p>
        </p:txBody>
      </p:sp>
      <p:sp>
        <p:nvSpPr>
          <p:cNvPr id="4" name="スライド番号プレースホルダー 3">
            <a:extLst>
              <a:ext uri="{FF2B5EF4-FFF2-40B4-BE49-F238E27FC236}">
                <a16:creationId xmlns:a16="http://schemas.microsoft.com/office/drawing/2014/main" id="{D3B0C835-5C01-2F34-5C7D-ADD60A2DBD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3</a:t>
            </a:fld>
            <a:endParaRPr lang="ja-JP" altLang="en-US"/>
          </a:p>
        </p:txBody>
      </p:sp>
      <p:sp>
        <p:nvSpPr>
          <p:cNvPr id="5" name="Google Shape;99;p2">
            <a:extLst>
              <a:ext uri="{FF2B5EF4-FFF2-40B4-BE49-F238E27FC236}">
                <a16:creationId xmlns:a16="http://schemas.microsoft.com/office/drawing/2014/main" id="{C7E795E2-696D-0648-07A6-5E7006E854B7}"/>
              </a:ext>
            </a:extLst>
          </p:cNvPr>
          <p:cNvSpPr/>
          <p:nvPr/>
        </p:nvSpPr>
        <p:spPr>
          <a:xfrm>
            <a:off x="96225" y="2304179"/>
            <a:ext cx="9047700" cy="16275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sp>
        <p:nvSpPr>
          <p:cNvPr id="6" name="Google Shape;103;p2">
            <a:extLst>
              <a:ext uri="{FF2B5EF4-FFF2-40B4-BE49-F238E27FC236}">
                <a16:creationId xmlns:a16="http://schemas.microsoft.com/office/drawing/2014/main" id="{172C8E0A-2326-E231-A5EB-D10ED261FC6C}"/>
              </a:ext>
            </a:extLst>
          </p:cNvPr>
          <p:cNvSpPr/>
          <p:nvPr/>
        </p:nvSpPr>
        <p:spPr>
          <a:xfrm>
            <a:off x="360825" y="2972129"/>
            <a:ext cx="1297500" cy="797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学習用</a:t>
            </a:r>
            <a:endParaRPr sz="1700" b="1"/>
          </a:p>
          <a:p>
            <a:pPr marL="0" lvl="0" indent="0" algn="ctr" rtl="0">
              <a:spcBef>
                <a:spcPts val="0"/>
              </a:spcBef>
              <a:spcAft>
                <a:spcPts val="0"/>
              </a:spcAft>
              <a:buNone/>
            </a:pPr>
            <a:r>
              <a:rPr lang="ja-JP" sz="1700" b="1"/>
              <a:t>入力画像群</a:t>
            </a:r>
            <a:endParaRPr sz="1700" b="1"/>
          </a:p>
        </p:txBody>
      </p:sp>
      <p:sp>
        <p:nvSpPr>
          <p:cNvPr id="7" name="Google Shape;104;p2">
            <a:extLst>
              <a:ext uri="{FF2B5EF4-FFF2-40B4-BE49-F238E27FC236}">
                <a16:creationId xmlns:a16="http://schemas.microsoft.com/office/drawing/2014/main" id="{FFFB1A20-2322-F363-B864-FFCFEAC26A13}"/>
              </a:ext>
            </a:extLst>
          </p:cNvPr>
          <p:cNvSpPr/>
          <p:nvPr/>
        </p:nvSpPr>
        <p:spPr>
          <a:xfrm>
            <a:off x="1767275" y="3085454"/>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p2">
            <a:extLst>
              <a:ext uri="{FF2B5EF4-FFF2-40B4-BE49-F238E27FC236}">
                <a16:creationId xmlns:a16="http://schemas.microsoft.com/office/drawing/2014/main" id="{D683FC53-0C6B-4E20-02B9-8F270BCC17B2}"/>
              </a:ext>
            </a:extLst>
          </p:cNvPr>
          <p:cNvSpPr txBox="1"/>
          <p:nvPr/>
        </p:nvSpPr>
        <p:spPr>
          <a:xfrm>
            <a:off x="2063650" y="3017429"/>
            <a:ext cx="1422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200" b="1">
                <a:latin typeface="Calibri"/>
                <a:ea typeface="Calibri"/>
                <a:cs typeface="Calibri"/>
                <a:sym typeface="Calibri"/>
              </a:rPr>
              <a:t>特徴抽出</a:t>
            </a:r>
            <a:endParaRPr sz="2200" b="1">
              <a:latin typeface="Calibri"/>
              <a:ea typeface="Calibri"/>
              <a:cs typeface="Calibri"/>
              <a:sym typeface="Calibri"/>
            </a:endParaRPr>
          </a:p>
        </p:txBody>
      </p:sp>
      <p:sp>
        <p:nvSpPr>
          <p:cNvPr id="9" name="Google Shape;106;p2">
            <a:extLst>
              <a:ext uri="{FF2B5EF4-FFF2-40B4-BE49-F238E27FC236}">
                <a16:creationId xmlns:a16="http://schemas.microsoft.com/office/drawing/2014/main" id="{030BEDE9-537C-5FEF-10FD-AFDFB6C68BB0}"/>
              </a:ext>
            </a:extLst>
          </p:cNvPr>
          <p:cNvSpPr/>
          <p:nvPr/>
        </p:nvSpPr>
        <p:spPr>
          <a:xfrm>
            <a:off x="3708100" y="3017429"/>
            <a:ext cx="1103700" cy="554100"/>
          </a:xfrm>
          <a:prstGeom prst="rect">
            <a:avLst/>
          </a:prstGeom>
          <a:solidFill>
            <a:srgbClr val="B6D7A8"/>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機械学習</a:t>
            </a:r>
            <a:endParaRPr sz="1700" b="1"/>
          </a:p>
        </p:txBody>
      </p:sp>
      <p:sp>
        <p:nvSpPr>
          <p:cNvPr id="10" name="Google Shape;107;p2">
            <a:extLst>
              <a:ext uri="{FF2B5EF4-FFF2-40B4-BE49-F238E27FC236}">
                <a16:creationId xmlns:a16="http://schemas.microsoft.com/office/drawing/2014/main" id="{04EA2F0B-0727-AF17-2F46-62ECAAFE3862}"/>
              </a:ext>
            </a:extLst>
          </p:cNvPr>
          <p:cNvSpPr/>
          <p:nvPr/>
        </p:nvSpPr>
        <p:spPr>
          <a:xfrm>
            <a:off x="5281300" y="3017429"/>
            <a:ext cx="1647324" cy="554094"/>
          </a:xfrm>
          <a:prstGeom prst="flowChartTerminator">
            <a:avLst/>
          </a:prstGeom>
          <a:solidFill>
            <a:srgbClr val="2E7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sz="2000" b="1">
                <a:solidFill>
                  <a:schemeClr val="lt1"/>
                </a:solidFill>
              </a:rPr>
              <a:t>識別モデル</a:t>
            </a:r>
            <a:endParaRPr sz="2000" b="1">
              <a:solidFill>
                <a:schemeClr val="lt1"/>
              </a:solidFill>
            </a:endParaRPr>
          </a:p>
        </p:txBody>
      </p:sp>
      <p:sp>
        <p:nvSpPr>
          <p:cNvPr id="11" name="Google Shape;108;p2">
            <a:extLst>
              <a:ext uri="{FF2B5EF4-FFF2-40B4-BE49-F238E27FC236}">
                <a16:creationId xmlns:a16="http://schemas.microsoft.com/office/drawing/2014/main" id="{BD919258-EF5B-517D-E613-1AB0D79D17F9}"/>
              </a:ext>
            </a:extLst>
          </p:cNvPr>
          <p:cNvSpPr/>
          <p:nvPr/>
        </p:nvSpPr>
        <p:spPr>
          <a:xfrm>
            <a:off x="96225" y="4056179"/>
            <a:ext cx="9047700" cy="27099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sp>
        <p:nvSpPr>
          <p:cNvPr id="12" name="Google Shape;109;p2">
            <a:extLst>
              <a:ext uri="{FF2B5EF4-FFF2-40B4-BE49-F238E27FC236}">
                <a16:creationId xmlns:a16="http://schemas.microsoft.com/office/drawing/2014/main" id="{301E2ED1-F820-19C1-F7AE-81761DFF93E1}"/>
              </a:ext>
            </a:extLst>
          </p:cNvPr>
          <p:cNvSpPr/>
          <p:nvPr/>
        </p:nvSpPr>
        <p:spPr>
          <a:xfrm>
            <a:off x="3284200" y="3085454"/>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0;p2">
            <a:extLst>
              <a:ext uri="{FF2B5EF4-FFF2-40B4-BE49-F238E27FC236}">
                <a16:creationId xmlns:a16="http://schemas.microsoft.com/office/drawing/2014/main" id="{FCA825B4-DF7A-562C-E221-5D5144A1A2EF}"/>
              </a:ext>
            </a:extLst>
          </p:cNvPr>
          <p:cNvSpPr/>
          <p:nvPr/>
        </p:nvSpPr>
        <p:spPr>
          <a:xfrm>
            <a:off x="4857388" y="3091079"/>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p2">
            <a:extLst>
              <a:ext uri="{FF2B5EF4-FFF2-40B4-BE49-F238E27FC236}">
                <a16:creationId xmlns:a16="http://schemas.microsoft.com/office/drawing/2014/main" id="{FA2A8F4C-1501-F4CA-D597-528C2D1929B3}"/>
              </a:ext>
            </a:extLst>
          </p:cNvPr>
          <p:cNvSpPr/>
          <p:nvPr/>
        </p:nvSpPr>
        <p:spPr>
          <a:xfrm>
            <a:off x="1691075" y="5663479"/>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2;p2">
            <a:extLst>
              <a:ext uri="{FF2B5EF4-FFF2-40B4-BE49-F238E27FC236}">
                <a16:creationId xmlns:a16="http://schemas.microsoft.com/office/drawing/2014/main" id="{18D99EB0-20E3-6F50-D532-2178021E34B2}"/>
              </a:ext>
            </a:extLst>
          </p:cNvPr>
          <p:cNvSpPr txBox="1"/>
          <p:nvPr/>
        </p:nvSpPr>
        <p:spPr>
          <a:xfrm>
            <a:off x="1992963" y="5605279"/>
            <a:ext cx="1422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200" b="1">
                <a:latin typeface="Calibri"/>
                <a:ea typeface="Calibri"/>
                <a:cs typeface="Calibri"/>
                <a:sym typeface="Calibri"/>
              </a:rPr>
              <a:t>特徴抽出</a:t>
            </a:r>
            <a:endParaRPr sz="2200" b="1">
              <a:latin typeface="Calibri"/>
              <a:ea typeface="Calibri"/>
              <a:cs typeface="Calibri"/>
              <a:sym typeface="Calibri"/>
            </a:endParaRPr>
          </a:p>
        </p:txBody>
      </p:sp>
      <p:sp>
        <p:nvSpPr>
          <p:cNvPr id="16" name="Google Shape;113;p2">
            <a:extLst>
              <a:ext uri="{FF2B5EF4-FFF2-40B4-BE49-F238E27FC236}">
                <a16:creationId xmlns:a16="http://schemas.microsoft.com/office/drawing/2014/main" id="{19B9BC3A-2922-CD7A-F230-B1E9DD365541}"/>
              </a:ext>
            </a:extLst>
          </p:cNvPr>
          <p:cNvSpPr/>
          <p:nvPr/>
        </p:nvSpPr>
        <p:spPr>
          <a:xfrm>
            <a:off x="3679000" y="5318329"/>
            <a:ext cx="1480500" cy="947100"/>
          </a:xfrm>
          <a:prstGeom prst="rect">
            <a:avLst/>
          </a:prstGeom>
          <a:solidFill>
            <a:srgbClr val="B6D7A8"/>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識別</a:t>
            </a:r>
            <a:endParaRPr sz="1700" b="1"/>
          </a:p>
          <a:p>
            <a:pPr marL="0" lvl="0" indent="0" algn="ctr" rtl="0">
              <a:spcBef>
                <a:spcPts val="0"/>
              </a:spcBef>
              <a:spcAft>
                <a:spcPts val="0"/>
              </a:spcAft>
              <a:buNone/>
            </a:pPr>
            <a:r>
              <a:rPr lang="ja-JP" sz="1700" b="1"/>
              <a:t>(各クラス確率を計算)</a:t>
            </a:r>
            <a:endParaRPr sz="1700" b="1"/>
          </a:p>
        </p:txBody>
      </p:sp>
      <p:sp>
        <p:nvSpPr>
          <p:cNvPr id="17" name="Google Shape;114;p2">
            <a:extLst>
              <a:ext uri="{FF2B5EF4-FFF2-40B4-BE49-F238E27FC236}">
                <a16:creationId xmlns:a16="http://schemas.microsoft.com/office/drawing/2014/main" id="{9ED37F4D-C565-A781-E47C-ED35F4C63C51}"/>
              </a:ext>
            </a:extLst>
          </p:cNvPr>
          <p:cNvSpPr/>
          <p:nvPr/>
        </p:nvSpPr>
        <p:spPr>
          <a:xfrm>
            <a:off x="3253600" y="5663479"/>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5;p2">
            <a:extLst>
              <a:ext uri="{FF2B5EF4-FFF2-40B4-BE49-F238E27FC236}">
                <a16:creationId xmlns:a16="http://schemas.microsoft.com/office/drawing/2014/main" id="{326D6F0F-3196-D64C-9705-9538745D5D1A}"/>
              </a:ext>
            </a:extLst>
          </p:cNvPr>
          <p:cNvSpPr/>
          <p:nvPr/>
        </p:nvSpPr>
        <p:spPr>
          <a:xfrm>
            <a:off x="3595588" y="4280554"/>
            <a:ext cx="1647324" cy="554094"/>
          </a:xfrm>
          <a:prstGeom prst="flowChartTerminator">
            <a:avLst/>
          </a:prstGeom>
          <a:solidFill>
            <a:srgbClr val="2E7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sz="2000" b="1">
                <a:solidFill>
                  <a:schemeClr val="lt1"/>
                </a:solidFill>
              </a:rPr>
              <a:t>識別モデル</a:t>
            </a:r>
            <a:endParaRPr sz="2000" b="1">
              <a:solidFill>
                <a:schemeClr val="lt1"/>
              </a:solidFill>
            </a:endParaRPr>
          </a:p>
        </p:txBody>
      </p:sp>
      <p:sp>
        <p:nvSpPr>
          <p:cNvPr id="19" name="Google Shape;116;p2">
            <a:extLst>
              <a:ext uri="{FF2B5EF4-FFF2-40B4-BE49-F238E27FC236}">
                <a16:creationId xmlns:a16="http://schemas.microsoft.com/office/drawing/2014/main" id="{24CD0AA7-5D40-145D-8493-1220CF49DC5C}"/>
              </a:ext>
            </a:extLst>
          </p:cNvPr>
          <p:cNvSpPr/>
          <p:nvPr/>
        </p:nvSpPr>
        <p:spPr>
          <a:xfrm rot="5400000">
            <a:off x="4230088" y="4873092"/>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7;p2">
            <a:extLst>
              <a:ext uri="{FF2B5EF4-FFF2-40B4-BE49-F238E27FC236}">
                <a16:creationId xmlns:a16="http://schemas.microsoft.com/office/drawing/2014/main" id="{3AE0125F-A06E-12CD-9FCC-8C76C0161E3F}"/>
              </a:ext>
            </a:extLst>
          </p:cNvPr>
          <p:cNvSpPr/>
          <p:nvPr/>
        </p:nvSpPr>
        <p:spPr>
          <a:xfrm>
            <a:off x="5206600" y="5663479"/>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p2">
            <a:extLst>
              <a:ext uri="{FF2B5EF4-FFF2-40B4-BE49-F238E27FC236}">
                <a16:creationId xmlns:a16="http://schemas.microsoft.com/office/drawing/2014/main" id="{207B352E-B1DC-E332-A094-F8D1D390A542}"/>
              </a:ext>
            </a:extLst>
          </p:cNvPr>
          <p:cNvSpPr txBox="1"/>
          <p:nvPr/>
        </p:nvSpPr>
        <p:spPr>
          <a:xfrm>
            <a:off x="5632000" y="5186329"/>
            <a:ext cx="16473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700">
                <a:latin typeface="Calibri"/>
                <a:ea typeface="Calibri"/>
                <a:cs typeface="Calibri"/>
                <a:sym typeface="Calibri"/>
              </a:rPr>
              <a:t>クラス1の確率</a:t>
            </a:r>
            <a:endParaRPr sz="1700">
              <a:latin typeface="Calibri"/>
              <a:ea typeface="Calibri"/>
              <a:cs typeface="Calibri"/>
              <a:sym typeface="Calibri"/>
            </a:endParaRPr>
          </a:p>
          <a:p>
            <a:pPr marL="0" lvl="0" indent="0" algn="l" rtl="0">
              <a:spcBef>
                <a:spcPts val="0"/>
              </a:spcBef>
              <a:spcAft>
                <a:spcPts val="0"/>
              </a:spcAft>
              <a:buNone/>
            </a:pPr>
            <a:r>
              <a:rPr lang="ja-JP" sz="1700">
                <a:solidFill>
                  <a:schemeClr val="dk1"/>
                </a:solidFill>
                <a:latin typeface="Calibri"/>
                <a:ea typeface="Calibri"/>
                <a:cs typeface="Calibri"/>
                <a:sym typeface="Calibri"/>
              </a:rPr>
              <a:t>クラス2の確率</a:t>
            </a:r>
            <a:endParaRPr sz="1700">
              <a:solidFill>
                <a:schemeClr val="dk1"/>
              </a:solidFill>
              <a:latin typeface="Calibri"/>
              <a:ea typeface="Calibri"/>
              <a:cs typeface="Calibri"/>
              <a:sym typeface="Calibri"/>
            </a:endParaRPr>
          </a:p>
          <a:p>
            <a:pPr marL="0" lvl="0" indent="0" algn="l" rtl="0">
              <a:spcBef>
                <a:spcPts val="0"/>
              </a:spcBef>
              <a:spcAft>
                <a:spcPts val="0"/>
              </a:spcAft>
              <a:buNone/>
            </a:pPr>
            <a:endParaRPr sz="17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ja-JP" sz="1700">
                <a:solidFill>
                  <a:schemeClr val="dk1"/>
                </a:solidFill>
                <a:latin typeface="Calibri"/>
                <a:ea typeface="Calibri"/>
                <a:cs typeface="Calibri"/>
                <a:sym typeface="Calibri"/>
              </a:rPr>
              <a:t>クラスNの確率</a:t>
            </a:r>
            <a:endParaRPr sz="1700">
              <a:solidFill>
                <a:schemeClr val="dk1"/>
              </a:solidFill>
              <a:latin typeface="Calibri"/>
              <a:ea typeface="Calibri"/>
              <a:cs typeface="Calibri"/>
              <a:sym typeface="Calibri"/>
            </a:endParaRPr>
          </a:p>
        </p:txBody>
      </p:sp>
      <p:sp>
        <p:nvSpPr>
          <p:cNvPr id="22" name="Google Shape;119;p2">
            <a:extLst>
              <a:ext uri="{FF2B5EF4-FFF2-40B4-BE49-F238E27FC236}">
                <a16:creationId xmlns:a16="http://schemas.microsoft.com/office/drawing/2014/main" id="{37C35FBE-889E-F1E6-B518-456E32D545A9}"/>
              </a:ext>
            </a:extLst>
          </p:cNvPr>
          <p:cNvSpPr/>
          <p:nvPr/>
        </p:nvSpPr>
        <p:spPr>
          <a:xfrm>
            <a:off x="7262025" y="5663479"/>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0;p2">
            <a:extLst>
              <a:ext uri="{FF2B5EF4-FFF2-40B4-BE49-F238E27FC236}">
                <a16:creationId xmlns:a16="http://schemas.microsoft.com/office/drawing/2014/main" id="{FCD1443F-2050-9E2B-937D-9FFE0A476719}"/>
              </a:ext>
            </a:extLst>
          </p:cNvPr>
          <p:cNvSpPr/>
          <p:nvPr/>
        </p:nvSpPr>
        <p:spPr>
          <a:xfrm>
            <a:off x="307500" y="2895929"/>
            <a:ext cx="1297500" cy="797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学習用</a:t>
            </a:r>
            <a:endParaRPr sz="1700" b="1"/>
          </a:p>
          <a:p>
            <a:pPr marL="0" lvl="0" indent="0" algn="ctr" rtl="0">
              <a:spcBef>
                <a:spcPts val="0"/>
              </a:spcBef>
              <a:spcAft>
                <a:spcPts val="0"/>
              </a:spcAft>
              <a:buNone/>
            </a:pPr>
            <a:r>
              <a:rPr lang="ja-JP" sz="1700" b="1"/>
              <a:t>入力画像群</a:t>
            </a:r>
            <a:endParaRPr sz="1700" b="1"/>
          </a:p>
        </p:txBody>
      </p:sp>
      <p:sp>
        <p:nvSpPr>
          <p:cNvPr id="24" name="Google Shape;121;p2">
            <a:extLst>
              <a:ext uri="{FF2B5EF4-FFF2-40B4-BE49-F238E27FC236}">
                <a16:creationId xmlns:a16="http://schemas.microsoft.com/office/drawing/2014/main" id="{A3CC5E8E-569D-7E09-189F-AFD997B1BBE3}"/>
              </a:ext>
            </a:extLst>
          </p:cNvPr>
          <p:cNvSpPr/>
          <p:nvPr/>
        </p:nvSpPr>
        <p:spPr>
          <a:xfrm>
            <a:off x="248625" y="2847554"/>
            <a:ext cx="1297500" cy="797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学習用</a:t>
            </a:r>
            <a:endParaRPr sz="1700" b="1"/>
          </a:p>
          <a:p>
            <a:pPr marL="0" lvl="0" indent="0" algn="ctr" rtl="0">
              <a:spcBef>
                <a:spcPts val="0"/>
              </a:spcBef>
              <a:spcAft>
                <a:spcPts val="0"/>
              </a:spcAft>
              <a:buNone/>
            </a:pPr>
            <a:r>
              <a:rPr lang="ja-JP" sz="1700" b="1"/>
              <a:t>入力画像群</a:t>
            </a:r>
            <a:endParaRPr sz="1700" b="1"/>
          </a:p>
        </p:txBody>
      </p:sp>
      <p:sp>
        <p:nvSpPr>
          <p:cNvPr id="25" name="Google Shape;122;p2">
            <a:extLst>
              <a:ext uri="{FF2B5EF4-FFF2-40B4-BE49-F238E27FC236}">
                <a16:creationId xmlns:a16="http://schemas.microsoft.com/office/drawing/2014/main" id="{E5AF27F7-CBAC-5060-95FF-92E392F4A027}"/>
              </a:ext>
            </a:extLst>
          </p:cNvPr>
          <p:cNvSpPr/>
          <p:nvPr/>
        </p:nvSpPr>
        <p:spPr>
          <a:xfrm>
            <a:off x="340725" y="5530604"/>
            <a:ext cx="1297500" cy="797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学習用</a:t>
            </a:r>
            <a:endParaRPr sz="1700" b="1"/>
          </a:p>
          <a:p>
            <a:pPr marL="0" lvl="0" indent="0" algn="ctr" rtl="0">
              <a:spcBef>
                <a:spcPts val="0"/>
              </a:spcBef>
              <a:spcAft>
                <a:spcPts val="0"/>
              </a:spcAft>
              <a:buNone/>
            </a:pPr>
            <a:r>
              <a:rPr lang="ja-JP" sz="1700" b="1"/>
              <a:t>入力画像群</a:t>
            </a:r>
            <a:endParaRPr sz="1700" b="1"/>
          </a:p>
        </p:txBody>
      </p:sp>
      <p:sp>
        <p:nvSpPr>
          <p:cNvPr id="26" name="Google Shape;123;p2">
            <a:extLst>
              <a:ext uri="{FF2B5EF4-FFF2-40B4-BE49-F238E27FC236}">
                <a16:creationId xmlns:a16="http://schemas.microsoft.com/office/drawing/2014/main" id="{43DF27F6-921A-9673-0A9C-D5268088601B}"/>
              </a:ext>
            </a:extLst>
          </p:cNvPr>
          <p:cNvSpPr/>
          <p:nvPr/>
        </p:nvSpPr>
        <p:spPr>
          <a:xfrm>
            <a:off x="287400" y="5454404"/>
            <a:ext cx="1297500" cy="797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学習用</a:t>
            </a:r>
            <a:endParaRPr sz="1700" b="1"/>
          </a:p>
          <a:p>
            <a:pPr marL="0" lvl="0" indent="0" algn="ctr" rtl="0">
              <a:spcBef>
                <a:spcPts val="0"/>
              </a:spcBef>
              <a:spcAft>
                <a:spcPts val="0"/>
              </a:spcAft>
              <a:buNone/>
            </a:pPr>
            <a:r>
              <a:rPr lang="ja-JP" sz="1700" b="1"/>
              <a:t>入力画像群</a:t>
            </a:r>
            <a:endParaRPr sz="1700" b="1"/>
          </a:p>
        </p:txBody>
      </p:sp>
      <p:sp>
        <p:nvSpPr>
          <p:cNvPr id="27" name="Google Shape;124;p2">
            <a:extLst>
              <a:ext uri="{FF2B5EF4-FFF2-40B4-BE49-F238E27FC236}">
                <a16:creationId xmlns:a16="http://schemas.microsoft.com/office/drawing/2014/main" id="{57FCD859-D42C-5D29-962B-B67D64647EBB}"/>
              </a:ext>
            </a:extLst>
          </p:cNvPr>
          <p:cNvSpPr/>
          <p:nvPr/>
        </p:nvSpPr>
        <p:spPr>
          <a:xfrm>
            <a:off x="228525" y="5406029"/>
            <a:ext cx="1297500" cy="797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学習用</a:t>
            </a:r>
            <a:endParaRPr sz="1700" b="1"/>
          </a:p>
          <a:p>
            <a:pPr marL="0" lvl="0" indent="0" algn="ctr" rtl="0">
              <a:spcBef>
                <a:spcPts val="0"/>
              </a:spcBef>
              <a:spcAft>
                <a:spcPts val="0"/>
              </a:spcAft>
              <a:buNone/>
            </a:pPr>
            <a:r>
              <a:rPr lang="ja-JP" sz="1700" b="1"/>
              <a:t>入力画像群</a:t>
            </a:r>
            <a:endParaRPr sz="1700" b="1"/>
          </a:p>
        </p:txBody>
      </p:sp>
      <p:sp>
        <p:nvSpPr>
          <p:cNvPr id="28" name="Google Shape;125;p2">
            <a:extLst>
              <a:ext uri="{FF2B5EF4-FFF2-40B4-BE49-F238E27FC236}">
                <a16:creationId xmlns:a16="http://schemas.microsoft.com/office/drawing/2014/main" id="{1FCA5D11-B8FC-2F46-C77E-20288E4D9F84}"/>
              </a:ext>
            </a:extLst>
          </p:cNvPr>
          <p:cNvSpPr/>
          <p:nvPr/>
        </p:nvSpPr>
        <p:spPr>
          <a:xfrm>
            <a:off x="7751800" y="5575904"/>
            <a:ext cx="1167600" cy="554100"/>
          </a:xfrm>
          <a:prstGeom prst="rect">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2000" b="1"/>
              <a:t>クラス</a:t>
            </a:r>
            <a:endParaRPr sz="2000" b="1"/>
          </a:p>
        </p:txBody>
      </p:sp>
      <p:sp>
        <p:nvSpPr>
          <p:cNvPr id="29" name="Google Shape;126;p2">
            <a:extLst>
              <a:ext uri="{FF2B5EF4-FFF2-40B4-BE49-F238E27FC236}">
                <a16:creationId xmlns:a16="http://schemas.microsoft.com/office/drawing/2014/main" id="{6DE699C0-BAA2-45E2-3D0D-D6AD811F9B89}"/>
              </a:ext>
            </a:extLst>
          </p:cNvPr>
          <p:cNvSpPr txBox="1"/>
          <p:nvPr/>
        </p:nvSpPr>
        <p:spPr>
          <a:xfrm>
            <a:off x="7542150" y="6128467"/>
            <a:ext cx="16473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700">
                <a:latin typeface="Calibri"/>
                <a:ea typeface="Calibri"/>
                <a:cs typeface="Calibri"/>
                <a:sym typeface="Calibri"/>
              </a:rPr>
              <a:t>最大の</a:t>
            </a:r>
            <a:endParaRPr sz="1700">
              <a:latin typeface="Calibri"/>
              <a:ea typeface="Calibri"/>
              <a:cs typeface="Calibri"/>
              <a:sym typeface="Calibri"/>
            </a:endParaRPr>
          </a:p>
          <a:p>
            <a:pPr marL="0" lvl="0" indent="0" algn="ctr" rtl="0">
              <a:spcBef>
                <a:spcPts val="0"/>
              </a:spcBef>
              <a:spcAft>
                <a:spcPts val="0"/>
              </a:spcAft>
              <a:buNone/>
            </a:pPr>
            <a:r>
              <a:rPr lang="ja-JP" sz="1700">
                <a:latin typeface="Calibri"/>
                <a:ea typeface="Calibri"/>
                <a:cs typeface="Calibri"/>
                <a:sym typeface="Calibri"/>
              </a:rPr>
              <a:t>クラス確率</a:t>
            </a:r>
            <a:endParaRPr sz="1700">
              <a:solidFill>
                <a:schemeClr val="dk1"/>
              </a:solidFill>
              <a:latin typeface="Calibri"/>
              <a:ea typeface="Calibri"/>
              <a:cs typeface="Calibri"/>
              <a:sym typeface="Calibri"/>
            </a:endParaRPr>
          </a:p>
        </p:txBody>
      </p:sp>
      <p:sp>
        <p:nvSpPr>
          <p:cNvPr id="30" name="Google Shape;127;p2">
            <a:extLst>
              <a:ext uri="{FF2B5EF4-FFF2-40B4-BE49-F238E27FC236}">
                <a16:creationId xmlns:a16="http://schemas.microsoft.com/office/drawing/2014/main" id="{BBF60E3F-8FAD-D5E7-9F2F-DA26C8CE488D}"/>
              </a:ext>
            </a:extLst>
          </p:cNvPr>
          <p:cNvSpPr txBox="1"/>
          <p:nvPr/>
        </p:nvSpPr>
        <p:spPr>
          <a:xfrm rot="5400000">
            <a:off x="6181175" y="5737756"/>
            <a:ext cx="3828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700">
                <a:latin typeface="Calibri"/>
                <a:ea typeface="Calibri"/>
                <a:cs typeface="Calibri"/>
                <a:sym typeface="Calibri"/>
              </a:rPr>
              <a:t>…</a:t>
            </a:r>
            <a:endParaRPr sz="1700">
              <a:solidFill>
                <a:schemeClr val="dk1"/>
              </a:solidFill>
              <a:latin typeface="Calibri"/>
              <a:ea typeface="Calibri"/>
              <a:cs typeface="Calibri"/>
              <a:sym typeface="Calibri"/>
            </a:endParaRPr>
          </a:p>
        </p:txBody>
      </p:sp>
      <p:sp>
        <p:nvSpPr>
          <p:cNvPr id="31" name="Google Shape;128;p2">
            <a:extLst>
              <a:ext uri="{FF2B5EF4-FFF2-40B4-BE49-F238E27FC236}">
                <a16:creationId xmlns:a16="http://schemas.microsoft.com/office/drawing/2014/main" id="{2731BF56-7999-6E1A-41F1-7C48AA0DB8EE}"/>
              </a:ext>
            </a:extLst>
          </p:cNvPr>
          <p:cNvSpPr/>
          <p:nvPr/>
        </p:nvSpPr>
        <p:spPr>
          <a:xfrm>
            <a:off x="96225" y="2304179"/>
            <a:ext cx="2026800" cy="3525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識別モデルの作成</a:t>
            </a:r>
            <a:endParaRPr sz="1700" b="1" dirty="0"/>
          </a:p>
        </p:txBody>
      </p:sp>
      <p:sp>
        <p:nvSpPr>
          <p:cNvPr id="32" name="Google Shape;129;p2">
            <a:extLst>
              <a:ext uri="{FF2B5EF4-FFF2-40B4-BE49-F238E27FC236}">
                <a16:creationId xmlns:a16="http://schemas.microsoft.com/office/drawing/2014/main" id="{7F774AFB-8092-81FB-9A27-087F7CCC93CC}"/>
              </a:ext>
            </a:extLst>
          </p:cNvPr>
          <p:cNvSpPr/>
          <p:nvPr/>
        </p:nvSpPr>
        <p:spPr>
          <a:xfrm>
            <a:off x="96225" y="4056179"/>
            <a:ext cx="2026800" cy="3525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JP" sz="1700" b="1"/>
              <a:t>識別</a:t>
            </a:r>
            <a:endParaRPr sz="1700" b="1"/>
          </a:p>
        </p:txBody>
      </p:sp>
      <p:sp>
        <p:nvSpPr>
          <p:cNvPr id="62" name="Google Shape;101;p2">
            <a:extLst>
              <a:ext uri="{FF2B5EF4-FFF2-40B4-BE49-F238E27FC236}">
                <a16:creationId xmlns:a16="http://schemas.microsoft.com/office/drawing/2014/main" id="{39C2BE23-757F-C4B1-180B-B881C3CC6476}"/>
              </a:ext>
            </a:extLst>
          </p:cNvPr>
          <p:cNvSpPr txBox="1">
            <a:spLocks noGrp="1"/>
          </p:cNvSpPr>
          <p:nvPr>
            <p:ph type="body" idx="1"/>
          </p:nvPr>
        </p:nvSpPr>
        <p:spPr>
          <a:xfrm>
            <a:off x="208425" y="821027"/>
            <a:ext cx="8711100" cy="1038300"/>
          </a:xfrm>
          <a:prstGeom prst="rect">
            <a:avLst/>
          </a:prstGeom>
          <a:noFill/>
          <a:ln>
            <a:noFill/>
          </a:ln>
        </p:spPr>
        <p:txBody>
          <a:bodyPr spcFirstLastPara="1" wrap="square" lIns="91425" tIns="45700" rIns="91425" bIns="45700" anchor="t" anchorCtr="0">
            <a:noAutofit/>
          </a:bodyPr>
          <a:lstStyle/>
          <a:p>
            <a:pPr marL="457200" lvl="0" indent="-228600" algn="ctr" rtl="0">
              <a:lnSpc>
                <a:spcPct val="90000"/>
              </a:lnSpc>
              <a:spcBef>
                <a:spcPts val="1000"/>
              </a:spcBef>
              <a:spcAft>
                <a:spcPts val="0"/>
              </a:spcAft>
              <a:buClr>
                <a:schemeClr val="dk1"/>
              </a:buClr>
              <a:buSzPts val="1800"/>
              <a:buNone/>
            </a:pPr>
            <a:r>
              <a:rPr lang="ja-JP" altLang="en-US" sz="2400"/>
              <a:t>学習用の画像群から特徴抽出を行いクラス確率を出力する　識別モデルを機械学習を用いて作成</a:t>
            </a:r>
            <a:endParaRPr lang="en-US" altLang="ja-JP" sz="2400" dirty="0"/>
          </a:p>
          <a:p>
            <a:pPr marL="457200" lvl="0" indent="-228600" algn="ctr" rtl="0">
              <a:lnSpc>
                <a:spcPct val="90000"/>
              </a:lnSpc>
              <a:spcBef>
                <a:spcPts val="1000"/>
              </a:spcBef>
              <a:spcAft>
                <a:spcPts val="0"/>
              </a:spcAft>
              <a:buClr>
                <a:schemeClr val="dk1"/>
              </a:buClr>
              <a:buSzPts val="1800"/>
              <a:buNone/>
            </a:pPr>
            <a:r>
              <a:rPr lang="ja-JP" altLang="en-US" sz="2400"/>
              <a:t>最大のクラス確率となるクラスに判定</a:t>
            </a:r>
            <a:endParaRPr sz="2400" dirty="0"/>
          </a:p>
        </p:txBody>
      </p:sp>
      <p:sp>
        <p:nvSpPr>
          <p:cNvPr id="63" name="Google Shape;104;p2">
            <a:extLst>
              <a:ext uri="{FF2B5EF4-FFF2-40B4-BE49-F238E27FC236}">
                <a16:creationId xmlns:a16="http://schemas.microsoft.com/office/drawing/2014/main" id="{0BCF80E5-403D-5F98-94AA-BB59270D6698}"/>
              </a:ext>
            </a:extLst>
          </p:cNvPr>
          <p:cNvSpPr/>
          <p:nvPr/>
        </p:nvSpPr>
        <p:spPr>
          <a:xfrm>
            <a:off x="1635888" y="1728891"/>
            <a:ext cx="378300" cy="4068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202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2549820c676_3_0"/>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ja-JP"/>
              <a:t>画像からの特徴抽出</a:t>
            </a:r>
            <a:endParaRPr/>
          </a:p>
        </p:txBody>
      </p:sp>
      <p:sp>
        <p:nvSpPr>
          <p:cNvPr id="136" name="Google Shape;136;g2549820c676_3_0"/>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4</a:t>
            </a:fld>
            <a:endParaRPr/>
          </a:p>
        </p:txBody>
      </p:sp>
      <p:sp>
        <p:nvSpPr>
          <p:cNvPr id="137" name="Google Shape;137;g2549820c676_3_0"/>
          <p:cNvSpPr txBox="1"/>
          <p:nvPr/>
        </p:nvSpPr>
        <p:spPr>
          <a:xfrm>
            <a:off x="208425" y="1268425"/>
            <a:ext cx="8935500" cy="578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600" b="1" u="sng">
                <a:latin typeface="Calibri"/>
                <a:ea typeface="Calibri"/>
                <a:cs typeface="Calibri"/>
                <a:sym typeface="Calibri"/>
              </a:rPr>
              <a:t>入力画像からパターン認識に役立つ特徴量を取り出す処理</a:t>
            </a:r>
            <a:endParaRPr sz="2600" b="1" u="sng">
              <a:latin typeface="Calibri"/>
              <a:ea typeface="Calibri"/>
              <a:cs typeface="Calibri"/>
              <a:sym typeface="Calibri"/>
            </a:endParaRPr>
          </a:p>
          <a:p>
            <a:pPr marL="0" lvl="0" indent="0" algn="l" rtl="0">
              <a:spcBef>
                <a:spcPts val="0"/>
              </a:spcBef>
              <a:spcAft>
                <a:spcPts val="0"/>
              </a:spcAft>
              <a:buNone/>
            </a:pPr>
            <a:endParaRPr sz="2800" u="sng">
              <a:latin typeface="Calibri"/>
              <a:ea typeface="Calibri"/>
              <a:cs typeface="Calibri"/>
              <a:sym typeface="Calibri"/>
            </a:endParaRPr>
          </a:p>
          <a:p>
            <a:pPr marL="0" lvl="0" indent="0" algn="l" rtl="0">
              <a:spcBef>
                <a:spcPts val="0"/>
              </a:spcBef>
              <a:spcAft>
                <a:spcPts val="0"/>
              </a:spcAft>
              <a:buNone/>
            </a:pPr>
            <a:r>
              <a:rPr lang="ja-JP" sz="2400">
                <a:latin typeface="Calibri"/>
                <a:ea typeface="Calibri"/>
                <a:cs typeface="Calibri"/>
                <a:sym typeface="Calibri"/>
              </a:rPr>
              <a:t>色によって識別可能</a:t>
            </a:r>
            <a:endParaRPr sz="2400">
              <a:latin typeface="Calibri"/>
              <a:ea typeface="Calibri"/>
              <a:cs typeface="Calibri"/>
              <a:sym typeface="Calibri"/>
            </a:endParaRPr>
          </a:p>
          <a:p>
            <a:pPr marL="457200" lvl="0" indent="0" algn="l" rtl="0">
              <a:spcBef>
                <a:spcPts val="0"/>
              </a:spcBef>
              <a:spcAft>
                <a:spcPts val="0"/>
              </a:spcAft>
              <a:buNone/>
            </a:pPr>
            <a:r>
              <a:rPr lang="ja-JP" sz="2400">
                <a:latin typeface="Calibri"/>
                <a:ea typeface="Calibri"/>
                <a:cs typeface="Calibri"/>
                <a:sym typeface="Calibri"/>
              </a:rPr>
              <a:t>→</a:t>
            </a:r>
            <a:r>
              <a:rPr lang="ja-JP" sz="2400" b="1">
                <a:latin typeface="Calibri"/>
                <a:ea typeface="Calibri"/>
                <a:cs typeface="Calibri"/>
                <a:sym typeface="Calibri"/>
              </a:rPr>
              <a:t>色の特徴量</a:t>
            </a:r>
            <a:r>
              <a:rPr lang="ja-JP" sz="2400">
                <a:latin typeface="Calibri"/>
                <a:ea typeface="Calibri"/>
                <a:cs typeface="Calibri"/>
                <a:sym typeface="Calibri"/>
              </a:rPr>
              <a:t>を抽出</a:t>
            </a:r>
            <a:endParaRPr sz="24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a:p>
            <a:pPr marL="0" lvl="0" indent="0" algn="l" rtl="0">
              <a:spcBef>
                <a:spcPts val="0"/>
              </a:spcBef>
              <a:spcAft>
                <a:spcPts val="0"/>
              </a:spcAft>
              <a:buNone/>
            </a:pPr>
            <a:r>
              <a:rPr lang="ja-JP" sz="2400">
                <a:latin typeface="Calibri"/>
                <a:ea typeface="Calibri"/>
                <a:cs typeface="Calibri"/>
                <a:sym typeface="Calibri"/>
              </a:rPr>
              <a:t>形によって識別可能</a:t>
            </a:r>
            <a:endParaRPr sz="2400">
              <a:latin typeface="Calibri"/>
              <a:ea typeface="Calibri"/>
              <a:cs typeface="Calibri"/>
              <a:sym typeface="Calibri"/>
            </a:endParaRPr>
          </a:p>
          <a:p>
            <a:pPr marL="457200" lvl="0" indent="0" algn="l" rtl="0">
              <a:spcBef>
                <a:spcPts val="0"/>
              </a:spcBef>
              <a:spcAft>
                <a:spcPts val="0"/>
              </a:spcAft>
              <a:buNone/>
            </a:pPr>
            <a:r>
              <a:rPr lang="ja-JP" sz="2400">
                <a:latin typeface="Calibri"/>
                <a:ea typeface="Calibri"/>
                <a:cs typeface="Calibri"/>
                <a:sym typeface="Calibri"/>
              </a:rPr>
              <a:t>→</a:t>
            </a:r>
            <a:r>
              <a:rPr lang="ja-JP" sz="2400" b="1">
                <a:latin typeface="Calibri"/>
                <a:ea typeface="Calibri"/>
                <a:cs typeface="Calibri"/>
                <a:sym typeface="Calibri"/>
              </a:rPr>
              <a:t>形状の特徴量</a:t>
            </a:r>
            <a:r>
              <a:rPr lang="ja-JP" sz="2400">
                <a:latin typeface="Calibri"/>
                <a:ea typeface="Calibri"/>
                <a:cs typeface="Calibri"/>
                <a:sym typeface="Calibri"/>
              </a:rPr>
              <a:t>を抽出</a:t>
            </a:r>
            <a:endParaRPr sz="2400">
              <a:latin typeface="Calibri"/>
              <a:ea typeface="Calibri"/>
              <a:cs typeface="Calibri"/>
              <a:sym typeface="Calibri"/>
            </a:endParaRPr>
          </a:p>
          <a:p>
            <a:pPr marL="0" lvl="0" indent="0" algn="l" rtl="0">
              <a:spcBef>
                <a:spcPts val="0"/>
              </a:spcBef>
              <a:spcAft>
                <a:spcPts val="0"/>
              </a:spcAft>
              <a:buNone/>
            </a:pPr>
            <a:endParaRPr sz="2800" u="sng">
              <a:latin typeface="Calibri"/>
              <a:ea typeface="Calibri"/>
              <a:cs typeface="Calibri"/>
              <a:sym typeface="Calibri"/>
            </a:endParaRPr>
          </a:p>
          <a:p>
            <a:pPr marL="0" lvl="0" indent="0" algn="l" rtl="0">
              <a:spcBef>
                <a:spcPts val="0"/>
              </a:spcBef>
              <a:spcAft>
                <a:spcPts val="0"/>
              </a:spcAft>
              <a:buNone/>
            </a:pPr>
            <a:r>
              <a:rPr lang="ja-JP" sz="2400">
                <a:latin typeface="Calibri"/>
                <a:ea typeface="Calibri"/>
                <a:cs typeface="Calibri"/>
                <a:sym typeface="Calibri"/>
              </a:rPr>
              <a:t>例）</a:t>
            </a:r>
            <a:endParaRPr sz="2400">
              <a:latin typeface="Calibri"/>
              <a:ea typeface="Calibri"/>
              <a:cs typeface="Calibri"/>
              <a:sym typeface="Calibri"/>
            </a:endParaRPr>
          </a:p>
          <a:p>
            <a:pPr marL="0" lvl="0" indent="0" algn="l" rtl="0">
              <a:spcBef>
                <a:spcPts val="0"/>
              </a:spcBef>
              <a:spcAft>
                <a:spcPts val="0"/>
              </a:spcAft>
              <a:buNone/>
            </a:pPr>
            <a:r>
              <a:rPr lang="ja-JP" sz="2400">
                <a:latin typeface="Calibri"/>
                <a:ea typeface="Calibri"/>
                <a:cs typeface="Calibri"/>
                <a:sym typeface="Calibri"/>
              </a:rPr>
              <a:t>複数のりんご、みかん、レモン</a:t>
            </a:r>
            <a:endParaRPr sz="2400">
              <a:latin typeface="Calibri"/>
              <a:ea typeface="Calibri"/>
              <a:cs typeface="Calibri"/>
              <a:sym typeface="Calibri"/>
            </a:endParaRPr>
          </a:p>
          <a:p>
            <a:pPr marL="0" lvl="0" indent="0" algn="l" rtl="0">
              <a:spcBef>
                <a:spcPts val="0"/>
              </a:spcBef>
              <a:spcAft>
                <a:spcPts val="0"/>
              </a:spcAft>
              <a:buNone/>
            </a:pPr>
            <a:r>
              <a:rPr lang="ja-JP" sz="2400">
                <a:latin typeface="Calibri"/>
                <a:ea typeface="Calibri"/>
                <a:cs typeface="Calibri"/>
                <a:sym typeface="Calibri"/>
              </a:rPr>
              <a:t>を撮影し赤み度合いと円形度を</a:t>
            </a:r>
            <a:endParaRPr sz="2400">
              <a:latin typeface="Calibri"/>
              <a:ea typeface="Calibri"/>
              <a:cs typeface="Calibri"/>
              <a:sym typeface="Calibri"/>
            </a:endParaRPr>
          </a:p>
          <a:p>
            <a:pPr marL="0" lvl="0" indent="0" algn="l" rtl="0">
              <a:spcBef>
                <a:spcPts val="0"/>
              </a:spcBef>
              <a:spcAft>
                <a:spcPts val="0"/>
              </a:spcAft>
              <a:buNone/>
            </a:pPr>
            <a:r>
              <a:rPr lang="ja-JP" sz="2400">
                <a:latin typeface="Calibri"/>
                <a:ea typeface="Calibri"/>
                <a:cs typeface="Calibri"/>
                <a:sym typeface="Calibri"/>
              </a:rPr>
              <a:t>計測し平面にプロット</a:t>
            </a:r>
            <a:endParaRPr sz="24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a:p>
            <a:pPr marL="0" lvl="0" indent="0" algn="l" rtl="0">
              <a:spcBef>
                <a:spcPts val="0"/>
              </a:spcBef>
              <a:spcAft>
                <a:spcPts val="0"/>
              </a:spcAft>
              <a:buNone/>
            </a:pPr>
            <a:r>
              <a:rPr lang="ja-JP" sz="1800">
                <a:latin typeface="Calibri"/>
                <a:ea typeface="Calibri"/>
                <a:cs typeface="Calibri"/>
                <a:sym typeface="Calibri"/>
              </a:rPr>
              <a:t>円形度：9-2-7を参照</a:t>
            </a:r>
            <a:endParaRPr sz="18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p:txBody>
      </p:sp>
      <p:grpSp>
        <p:nvGrpSpPr>
          <p:cNvPr id="138" name="Google Shape;138;g2549820c676_3_0"/>
          <p:cNvGrpSpPr/>
          <p:nvPr/>
        </p:nvGrpSpPr>
        <p:grpSpPr>
          <a:xfrm>
            <a:off x="4707450" y="2124250"/>
            <a:ext cx="4436463" cy="4189200"/>
            <a:chOff x="175725" y="2075525"/>
            <a:chExt cx="4436463" cy="4189200"/>
          </a:xfrm>
        </p:grpSpPr>
        <p:sp>
          <p:nvSpPr>
            <p:cNvPr id="139" name="Google Shape;139;g2549820c676_3_0"/>
            <p:cNvSpPr/>
            <p:nvPr/>
          </p:nvSpPr>
          <p:spPr>
            <a:xfrm>
              <a:off x="180700" y="2075525"/>
              <a:ext cx="4334700" cy="41892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cxnSp>
          <p:nvCxnSpPr>
            <p:cNvPr id="140" name="Google Shape;140;g2549820c676_3_0"/>
            <p:cNvCxnSpPr/>
            <p:nvPr/>
          </p:nvCxnSpPr>
          <p:spPr>
            <a:xfrm rot="10800000">
              <a:off x="556875" y="2465075"/>
              <a:ext cx="0" cy="3410100"/>
            </a:xfrm>
            <a:prstGeom prst="straightConnector1">
              <a:avLst/>
            </a:prstGeom>
            <a:noFill/>
            <a:ln w="28575" cap="flat" cmpd="sng">
              <a:solidFill>
                <a:schemeClr val="dk2"/>
              </a:solidFill>
              <a:prstDash val="solid"/>
              <a:round/>
              <a:headEnd type="none" w="med" len="med"/>
              <a:tailEnd type="stealth" w="med" len="med"/>
            </a:ln>
          </p:spPr>
        </p:cxnSp>
        <p:sp>
          <p:nvSpPr>
            <p:cNvPr id="142" name="Google Shape;142;g2549820c676_3_0"/>
            <p:cNvSpPr txBox="1"/>
            <p:nvPr/>
          </p:nvSpPr>
          <p:spPr>
            <a:xfrm>
              <a:off x="175725" y="2124650"/>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円形度</a:t>
              </a:r>
              <a:endParaRPr sz="1600" b="1">
                <a:latin typeface="Calibri"/>
                <a:ea typeface="Calibri"/>
                <a:cs typeface="Calibri"/>
                <a:sym typeface="Calibri"/>
              </a:endParaRPr>
            </a:p>
          </p:txBody>
        </p:sp>
        <p:sp>
          <p:nvSpPr>
            <p:cNvPr id="143" name="Google Shape;143;g2549820c676_3_0"/>
            <p:cNvSpPr txBox="1"/>
            <p:nvPr/>
          </p:nvSpPr>
          <p:spPr>
            <a:xfrm>
              <a:off x="3891400" y="5659625"/>
              <a:ext cx="62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赤み</a:t>
              </a:r>
              <a:endParaRPr sz="1600" b="1">
                <a:latin typeface="Calibri"/>
                <a:ea typeface="Calibri"/>
                <a:cs typeface="Calibri"/>
                <a:sym typeface="Calibri"/>
              </a:endParaRPr>
            </a:p>
          </p:txBody>
        </p:sp>
        <p:sp>
          <p:nvSpPr>
            <p:cNvPr id="144" name="Google Shape;144;g2549820c676_3_0"/>
            <p:cNvSpPr txBox="1"/>
            <p:nvPr/>
          </p:nvSpPr>
          <p:spPr>
            <a:xfrm>
              <a:off x="271900" y="5735825"/>
              <a:ext cx="38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cxnSp>
          <p:nvCxnSpPr>
            <p:cNvPr id="145" name="Google Shape;145;g2549820c676_3_0"/>
            <p:cNvCxnSpPr/>
            <p:nvPr/>
          </p:nvCxnSpPr>
          <p:spPr>
            <a:xfrm rot="10800000">
              <a:off x="556875" y="2465075"/>
              <a:ext cx="0" cy="3410100"/>
            </a:xfrm>
            <a:prstGeom prst="straightConnector1">
              <a:avLst/>
            </a:prstGeom>
            <a:noFill/>
            <a:ln w="28575" cap="flat" cmpd="sng">
              <a:solidFill>
                <a:schemeClr val="dk2"/>
              </a:solidFill>
              <a:prstDash val="solid"/>
              <a:round/>
              <a:headEnd type="none" w="med" len="med"/>
              <a:tailEnd type="stealth" w="med" len="med"/>
            </a:ln>
          </p:spPr>
        </p:cxnSp>
        <p:cxnSp>
          <p:nvCxnSpPr>
            <p:cNvPr id="146" name="Google Shape;146;g2549820c676_3_0"/>
            <p:cNvCxnSpPr>
              <a:cxnSpLocks/>
              <a:endCxn id="147" idx="1"/>
            </p:cNvCxnSpPr>
            <p:nvPr/>
          </p:nvCxnSpPr>
          <p:spPr>
            <a:xfrm>
              <a:off x="554386" y="5875175"/>
              <a:ext cx="3337014" cy="0"/>
            </a:xfrm>
            <a:prstGeom prst="straightConnector1">
              <a:avLst/>
            </a:prstGeom>
            <a:noFill/>
            <a:ln w="28575" cap="flat" cmpd="sng">
              <a:solidFill>
                <a:schemeClr val="dk2"/>
              </a:solidFill>
              <a:prstDash val="solid"/>
              <a:round/>
              <a:headEnd type="none" w="med" len="med"/>
              <a:tailEnd type="stealth" w="med" len="med"/>
            </a:ln>
          </p:spPr>
        </p:cxnSp>
        <p:sp>
          <p:nvSpPr>
            <p:cNvPr id="147" name="Google Shape;147;g2549820c676_3_0"/>
            <p:cNvSpPr txBox="1"/>
            <p:nvPr/>
          </p:nvSpPr>
          <p:spPr>
            <a:xfrm>
              <a:off x="3891400" y="5659625"/>
              <a:ext cx="62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赤み</a:t>
              </a:r>
              <a:endParaRPr sz="1600" b="1">
                <a:latin typeface="Calibri"/>
                <a:ea typeface="Calibri"/>
                <a:cs typeface="Calibri"/>
                <a:sym typeface="Calibri"/>
              </a:endParaRPr>
            </a:p>
          </p:txBody>
        </p:sp>
        <p:sp>
          <p:nvSpPr>
            <p:cNvPr id="148" name="Google Shape;148;g2549820c676_3_0"/>
            <p:cNvSpPr txBox="1"/>
            <p:nvPr/>
          </p:nvSpPr>
          <p:spPr>
            <a:xfrm>
              <a:off x="271900" y="5735825"/>
              <a:ext cx="38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sp>
          <p:nvSpPr>
            <p:cNvPr id="149" name="Google Shape;149;g2549820c676_3_0"/>
            <p:cNvSpPr/>
            <p:nvPr/>
          </p:nvSpPr>
          <p:spPr>
            <a:xfrm>
              <a:off x="1985625" y="2675325"/>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50" name="Google Shape;150;g2549820c676_3_0"/>
            <p:cNvSpPr/>
            <p:nvPr/>
          </p:nvSpPr>
          <p:spPr>
            <a:xfrm>
              <a:off x="3166725" y="3275175"/>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g2549820c676_3_0"/>
            <p:cNvSpPr/>
            <p:nvPr/>
          </p:nvSpPr>
          <p:spPr>
            <a:xfrm>
              <a:off x="995025" y="5098431"/>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g2549820c676_3_0"/>
            <p:cNvSpPr/>
            <p:nvPr/>
          </p:nvSpPr>
          <p:spPr>
            <a:xfrm>
              <a:off x="1395000" y="3380013"/>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53" name="Google Shape;153;g2549820c676_3_0"/>
            <p:cNvSpPr/>
            <p:nvPr/>
          </p:nvSpPr>
          <p:spPr>
            <a:xfrm>
              <a:off x="1795125" y="3380013"/>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54" name="Google Shape;154;g2549820c676_3_0"/>
            <p:cNvSpPr/>
            <p:nvPr/>
          </p:nvSpPr>
          <p:spPr>
            <a:xfrm>
              <a:off x="1147500" y="3027675"/>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55" name="Google Shape;155;g2549820c676_3_0"/>
            <p:cNvSpPr/>
            <p:nvPr/>
          </p:nvSpPr>
          <p:spPr>
            <a:xfrm>
              <a:off x="1661775" y="2846775"/>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56" name="Google Shape;156;g2549820c676_3_0"/>
            <p:cNvSpPr/>
            <p:nvPr/>
          </p:nvSpPr>
          <p:spPr>
            <a:xfrm>
              <a:off x="1985625" y="3027663"/>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57" name="Google Shape;157;g2549820c676_3_0"/>
            <p:cNvSpPr/>
            <p:nvPr/>
          </p:nvSpPr>
          <p:spPr>
            <a:xfrm>
              <a:off x="1414275" y="5171669"/>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2549820c676_3_0"/>
            <p:cNvSpPr/>
            <p:nvPr/>
          </p:nvSpPr>
          <p:spPr>
            <a:xfrm>
              <a:off x="1242525" y="4884381"/>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g2549820c676_3_0"/>
            <p:cNvSpPr/>
            <p:nvPr/>
          </p:nvSpPr>
          <p:spPr>
            <a:xfrm>
              <a:off x="1795125" y="5098419"/>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g2549820c676_3_0"/>
            <p:cNvSpPr/>
            <p:nvPr/>
          </p:nvSpPr>
          <p:spPr>
            <a:xfrm>
              <a:off x="1642500" y="4803156"/>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g2549820c676_3_0"/>
            <p:cNvSpPr/>
            <p:nvPr/>
          </p:nvSpPr>
          <p:spPr>
            <a:xfrm>
              <a:off x="995025" y="4589106"/>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g2549820c676_3_0"/>
            <p:cNvSpPr/>
            <p:nvPr/>
          </p:nvSpPr>
          <p:spPr>
            <a:xfrm>
              <a:off x="1242525" y="5379781"/>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g2549820c676_3_0"/>
            <p:cNvSpPr/>
            <p:nvPr/>
          </p:nvSpPr>
          <p:spPr>
            <a:xfrm>
              <a:off x="1300125" y="4468156"/>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g2549820c676_3_0"/>
            <p:cNvSpPr/>
            <p:nvPr/>
          </p:nvSpPr>
          <p:spPr>
            <a:xfrm>
              <a:off x="3662025" y="4149038"/>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g2549820c676_3_0"/>
            <p:cNvSpPr/>
            <p:nvPr/>
          </p:nvSpPr>
          <p:spPr>
            <a:xfrm>
              <a:off x="3833475" y="3822088"/>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g2549820c676_3_0"/>
            <p:cNvSpPr/>
            <p:nvPr/>
          </p:nvSpPr>
          <p:spPr>
            <a:xfrm>
              <a:off x="3433425" y="3886975"/>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g2549820c676_3_0"/>
            <p:cNvSpPr/>
            <p:nvPr/>
          </p:nvSpPr>
          <p:spPr>
            <a:xfrm>
              <a:off x="2976225" y="3627525"/>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g2549820c676_3_0"/>
            <p:cNvSpPr/>
            <p:nvPr/>
          </p:nvSpPr>
          <p:spPr>
            <a:xfrm>
              <a:off x="3642975" y="3506050"/>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g2549820c676_3_0"/>
            <p:cNvSpPr/>
            <p:nvPr/>
          </p:nvSpPr>
          <p:spPr>
            <a:xfrm>
              <a:off x="3309600" y="3581088"/>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g2549820c676_3_0"/>
            <p:cNvSpPr/>
            <p:nvPr/>
          </p:nvSpPr>
          <p:spPr>
            <a:xfrm>
              <a:off x="3242925" y="4136950"/>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g2549820c676_3_0"/>
            <p:cNvSpPr/>
            <p:nvPr/>
          </p:nvSpPr>
          <p:spPr>
            <a:xfrm>
              <a:off x="3033375" y="3886988"/>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2" name="Google Shape;172;g2549820c676_3_0"/>
            <p:cNvCxnSpPr/>
            <p:nvPr/>
          </p:nvCxnSpPr>
          <p:spPr>
            <a:xfrm flipH="1">
              <a:off x="2233275" y="2751525"/>
              <a:ext cx="432300" cy="338100"/>
            </a:xfrm>
            <a:prstGeom prst="straightConnector1">
              <a:avLst/>
            </a:prstGeom>
            <a:noFill/>
            <a:ln w="28575" cap="flat" cmpd="sng">
              <a:solidFill>
                <a:schemeClr val="dk2"/>
              </a:solidFill>
              <a:prstDash val="solid"/>
              <a:round/>
              <a:headEnd type="none" w="med" len="med"/>
              <a:tailEnd type="stealth" w="med" len="med"/>
            </a:ln>
          </p:spPr>
        </p:cxnSp>
        <p:cxnSp>
          <p:nvCxnSpPr>
            <p:cNvPr id="173" name="Google Shape;173;g2549820c676_3_0"/>
            <p:cNvCxnSpPr/>
            <p:nvPr/>
          </p:nvCxnSpPr>
          <p:spPr>
            <a:xfrm flipH="1">
              <a:off x="3405288" y="2922825"/>
              <a:ext cx="432300" cy="338100"/>
            </a:xfrm>
            <a:prstGeom prst="straightConnector1">
              <a:avLst/>
            </a:prstGeom>
            <a:noFill/>
            <a:ln w="28575" cap="flat" cmpd="sng">
              <a:solidFill>
                <a:schemeClr val="dk2"/>
              </a:solidFill>
              <a:prstDash val="solid"/>
              <a:round/>
              <a:headEnd type="none" w="med" len="med"/>
              <a:tailEnd type="stealth" w="med" len="med"/>
            </a:ln>
          </p:spPr>
        </p:cxnSp>
        <p:cxnSp>
          <p:nvCxnSpPr>
            <p:cNvPr id="174" name="Google Shape;174;g2549820c676_3_0"/>
            <p:cNvCxnSpPr/>
            <p:nvPr/>
          </p:nvCxnSpPr>
          <p:spPr>
            <a:xfrm flipH="1">
              <a:off x="1550088" y="4230550"/>
              <a:ext cx="432300" cy="338100"/>
            </a:xfrm>
            <a:prstGeom prst="straightConnector1">
              <a:avLst/>
            </a:prstGeom>
            <a:noFill/>
            <a:ln w="28575" cap="flat" cmpd="sng">
              <a:solidFill>
                <a:schemeClr val="dk2"/>
              </a:solidFill>
              <a:prstDash val="solid"/>
              <a:round/>
              <a:headEnd type="none" w="med" len="med"/>
              <a:tailEnd type="stealth" w="med" len="med"/>
            </a:ln>
          </p:spPr>
        </p:cxnSp>
        <p:sp>
          <p:nvSpPr>
            <p:cNvPr id="175" name="Google Shape;175;g2549820c676_3_0"/>
            <p:cNvSpPr txBox="1"/>
            <p:nvPr/>
          </p:nvSpPr>
          <p:spPr>
            <a:xfrm>
              <a:off x="2622250" y="2442475"/>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みかん</a:t>
              </a:r>
              <a:endParaRPr sz="1600" b="1">
                <a:latin typeface="Calibri"/>
                <a:ea typeface="Calibri"/>
                <a:cs typeface="Calibri"/>
                <a:sym typeface="Calibri"/>
              </a:endParaRPr>
            </a:p>
          </p:txBody>
        </p:sp>
        <p:sp>
          <p:nvSpPr>
            <p:cNvPr id="176" name="Google Shape;176;g2549820c676_3_0"/>
            <p:cNvSpPr txBox="1"/>
            <p:nvPr/>
          </p:nvSpPr>
          <p:spPr>
            <a:xfrm>
              <a:off x="3735588" y="2626525"/>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りんご</a:t>
              </a:r>
              <a:endParaRPr sz="1600" b="1">
                <a:latin typeface="Calibri"/>
                <a:ea typeface="Calibri"/>
                <a:cs typeface="Calibri"/>
                <a:sym typeface="Calibri"/>
              </a:endParaRPr>
            </a:p>
          </p:txBody>
        </p:sp>
        <p:sp>
          <p:nvSpPr>
            <p:cNvPr id="177" name="Google Shape;177;g2549820c676_3_0"/>
            <p:cNvSpPr txBox="1"/>
            <p:nvPr/>
          </p:nvSpPr>
          <p:spPr>
            <a:xfrm>
              <a:off x="1909750" y="3971238"/>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レモン</a:t>
              </a:r>
              <a:endParaRPr sz="1600" b="1">
                <a:latin typeface="Calibri"/>
                <a:ea typeface="Calibri"/>
                <a:cs typeface="Calibri"/>
                <a:sym typeface="Calibri"/>
              </a:endParaRPr>
            </a:p>
          </p:txBody>
        </p:sp>
      </p:grpSp>
      <p:sp>
        <p:nvSpPr>
          <p:cNvPr id="178" name="Google Shape;178;g2549820c676_3_0"/>
          <p:cNvSpPr txBox="1"/>
          <p:nvPr/>
        </p:nvSpPr>
        <p:spPr>
          <a:xfrm>
            <a:off x="5046188" y="6313450"/>
            <a:ext cx="3759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600">
                <a:latin typeface="Calibri"/>
                <a:ea typeface="Calibri"/>
                <a:cs typeface="Calibri"/>
                <a:sym typeface="Calibri"/>
              </a:rPr>
              <a:t>2次元の特徴空間での果物のクラス</a:t>
            </a:r>
            <a:endParaRPr sz="1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549820c676_3_7"/>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ja-JP"/>
              <a:t>プロトタイプ法による識別</a:t>
            </a:r>
            <a:endParaRPr/>
          </a:p>
        </p:txBody>
      </p:sp>
      <p:sp>
        <p:nvSpPr>
          <p:cNvPr id="185" name="Google Shape;185;g2549820c676_3_7"/>
          <p:cNvSpPr txBox="1">
            <a:spLocks noGrp="1"/>
          </p:cNvSpPr>
          <p:nvPr>
            <p:ph type="body" idx="1"/>
          </p:nvPr>
        </p:nvSpPr>
        <p:spPr>
          <a:xfrm>
            <a:off x="208425" y="994036"/>
            <a:ext cx="8711100" cy="15501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ja-JP" sz="2400" b="1" u="sng"/>
              <a:t>テストデータに近いプロトタイプを見つける手法</a:t>
            </a:r>
            <a:endParaRPr sz="2400" b="1" u="sng"/>
          </a:p>
          <a:p>
            <a:pPr marL="0" lvl="0" indent="0" algn="l" rtl="0">
              <a:lnSpc>
                <a:spcPct val="100000"/>
              </a:lnSpc>
              <a:spcBef>
                <a:spcPts val="0"/>
              </a:spcBef>
              <a:spcAft>
                <a:spcPts val="0"/>
              </a:spcAft>
              <a:buNone/>
            </a:pPr>
            <a:endParaRPr sz="2400" b="1" u="sng"/>
          </a:p>
          <a:p>
            <a:pPr marL="0" lvl="0" indent="0" algn="l" rtl="0">
              <a:lnSpc>
                <a:spcPct val="100000"/>
              </a:lnSpc>
              <a:spcBef>
                <a:spcPts val="0"/>
              </a:spcBef>
              <a:spcAft>
                <a:spcPts val="0"/>
              </a:spcAft>
              <a:buNone/>
            </a:pPr>
            <a:r>
              <a:rPr lang="ja-JP" sz="2400"/>
              <a:t>テスト画像が入ってきたときプロトタイプとの距離を比較し</a:t>
            </a:r>
            <a:endParaRPr sz="2400"/>
          </a:p>
          <a:p>
            <a:pPr marL="0" lvl="0" indent="0" algn="l" rtl="0">
              <a:lnSpc>
                <a:spcPct val="100000"/>
              </a:lnSpc>
              <a:spcBef>
                <a:spcPts val="0"/>
              </a:spcBef>
              <a:spcAft>
                <a:spcPts val="0"/>
              </a:spcAft>
              <a:buNone/>
            </a:pPr>
            <a:r>
              <a:rPr lang="ja-JP" sz="2400"/>
              <a:t>”</a:t>
            </a:r>
            <a:r>
              <a:rPr lang="ja-JP" sz="2400" b="1"/>
              <a:t>りんご</a:t>
            </a:r>
            <a:r>
              <a:rPr lang="ja-JP" sz="2400"/>
              <a:t>” “</a:t>
            </a:r>
            <a:r>
              <a:rPr lang="ja-JP" sz="2400" b="1"/>
              <a:t>みかん</a:t>
            </a:r>
            <a:r>
              <a:rPr lang="ja-JP" sz="2400"/>
              <a:t>” “</a:t>
            </a:r>
            <a:r>
              <a:rPr lang="ja-JP" sz="2400" b="1"/>
              <a:t>レモン</a:t>
            </a:r>
            <a:r>
              <a:rPr lang="ja-JP" sz="2400"/>
              <a:t>”かのいずれかに</a:t>
            </a:r>
            <a:r>
              <a:rPr lang="ja-JP" sz="2400" b="1"/>
              <a:t>識別</a:t>
            </a:r>
            <a:endParaRPr sz="2400"/>
          </a:p>
        </p:txBody>
      </p:sp>
      <p:sp>
        <p:nvSpPr>
          <p:cNvPr id="186" name="Google Shape;186;g2549820c676_3_7"/>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5</a:t>
            </a:fld>
            <a:endParaRPr/>
          </a:p>
        </p:txBody>
      </p:sp>
      <p:sp>
        <p:nvSpPr>
          <p:cNvPr id="187" name="Google Shape;187;g2549820c676_3_7"/>
          <p:cNvSpPr/>
          <p:nvPr/>
        </p:nvSpPr>
        <p:spPr>
          <a:xfrm>
            <a:off x="180700" y="2685125"/>
            <a:ext cx="4334700" cy="41892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cxnSp>
        <p:nvCxnSpPr>
          <p:cNvPr id="188" name="Google Shape;188;g2549820c676_3_7"/>
          <p:cNvCxnSpPr/>
          <p:nvPr/>
        </p:nvCxnSpPr>
        <p:spPr>
          <a:xfrm rot="10800000">
            <a:off x="556875" y="3074675"/>
            <a:ext cx="0" cy="3410100"/>
          </a:xfrm>
          <a:prstGeom prst="straightConnector1">
            <a:avLst/>
          </a:prstGeom>
          <a:noFill/>
          <a:ln w="28575" cap="flat" cmpd="sng">
            <a:solidFill>
              <a:schemeClr val="dk2"/>
            </a:solidFill>
            <a:prstDash val="solid"/>
            <a:round/>
            <a:headEnd type="none" w="med" len="med"/>
            <a:tailEnd type="stealth" w="med" len="med"/>
          </a:ln>
        </p:spPr>
      </p:cxnSp>
      <p:sp>
        <p:nvSpPr>
          <p:cNvPr id="190" name="Google Shape;190;g2549820c676_3_7"/>
          <p:cNvSpPr txBox="1"/>
          <p:nvPr/>
        </p:nvSpPr>
        <p:spPr>
          <a:xfrm>
            <a:off x="175725" y="2734250"/>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円形度</a:t>
            </a:r>
            <a:endParaRPr sz="1600" b="1">
              <a:latin typeface="Calibri"/>
              <a:ea typeface="Calibri"/>
              <a:cs typeface="Calibri"/>
              <a:sym typeface="Calibri"/>
            </a:endParaRPr>
          </a:p>
        </p:txBody>
      </p:sp>
      <p:sp>
        <p:nvSpPr>
          <p:cNvPr id="191" name="Google Shape;191;g2549820c676_3_7"/>
          <p:cNvSpPr txBox="1"/>
          <p:nvPr/>
        </p:nvSpPr>
        <p:spPr>
          <a:xfrm>
            <a:off x="3891400" y="6269225"/>
            <a:ext cx="62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赤み</a:t>
            </a:r>
            <a:endParaRPr sz="1600" b="1">
              <a:latin typeface="Calibri"/>
              <a:ea typeface="Calibri"/>
              <a:cs typeface="Calibri"/>
              <a:sym typeface="Calibri"/>
            </a:endParaRPr>
          </a:p>
        </p:txBody>
      </p:sp>
      <p:sp>
        <p:nvSpPr>
          <p:cNvPr id="192" name="Google Shape;192;g2549820c676_3_7"/>
          <p:cNvSpPr txBox="1"/>
          <p:nvPr/>
        </p:nvSpPr>
        <p:spPr>
          <a:xfrm>
            <a:off x="271900" y="6345425"/>
            <a:ext cx="38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cxnSp>
        <p:nvCxnSpPr>
          <p:cNvPr id="193" name="Google Shape;193;g2549820c676_3_7"/>
          <p:cNvCxnSpPr/>
          <p:nvPr/>
        </p:nvCxnSpPr>
        <p:spPr>
          <a:xfrm rot="10800000">
            <a:off x="556875" y="3074675"/>
            <a:ext cx="0" cy="3410100"/>
          </a:xfrm>
          <a:prstGeom prst="straightConnector1">
            <a:avLst/>
          </a:prstGeom>
          <a:noFill/>
          <a:ln w="28575" cap="flat" cmpd="sng">
            <a:solidFill>
              <a:schemeClr val="dk2"/>
            </a:solidFill>
            <a:prstDash val="solid"/>
            <a:round/>
            <a:headEnd type="none" w="med" len="med"/>
            <a:tailEnd type="stealth" w="med" len="med"/>
          </a:ln>
        </p:spPr>
      </p:cxnSp>
      <p:cxnSp>
        <p:nvCxnSpPr>
          <p:cNvPr id="194" name="Google Shape;194;g2549820c676_3_7"/>
          <p:cNvCxnSpPr>
            <a:cxnSpLocks/>
            <a:endCxn id="195" idx="1"/>
          </p:cNvCxnSpPr>
          <p:nvPr/>
        </p:nvCxnSpPr>
        <p:spPr>
          <a:xfrm>
            <a:off x="556874" y="6484775"/>
            <a:ext cx="3334526" cy="0"/>
          </a:xfrm>
          <a:prstGeom prst="straightConnector1">
            <a:avLst/>
          </a:prstGeom>
          <a:noFill/>
          <a:ln w="28575" cap="flat" cmpd="sng">
            <a:solidFill>
              <a:schemeClr val="dk2"/>
            </a:solidFill>
            <a:prstDash val="solid"/>
            <a:round/>
            <a:headEnd type="none" w="med" len="med"/>
            <a:tailEnd type="stealth" w="med" len="med"/>
          </a:ln>
        </p:spPr>
      </p:cxnSp>
      <p:sp>
        <p:nvSpPr>
          <p:cNvPr id="195" name="Google Shape;195;g2549820c676_3_7"/>
          <p:cNvSpPr txBox="1"/>
          <p:nvPr/>
        </p:nvSpPr>
        <p:spPr>
          <a:xfrm>
            <a:off x="3891400" y="6269225"/>
            <a:ext cx="62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赤み</a:t>
            </a:r>
            <a:endParaRPr sz="1600" b="1">
              <a:latin typeface="Calibri"/>
              <a:ea typeface="Calibri"/>
              <a:cs typeface="Calibri"/>
              <a:sym typeface="Calibri"/>
            </a:endParaRPr>
          </a:p>
        </p:txBody>
      </p:sp>
      <p:sp>
        <p:nvSpPr>
          <p:cNvPr id="196" name="Google Shape;196;g2549820c676_3_7"/>
          <p:cNvSpPr txBox="1"/>
          <p:nvPr/>
        </p:nvSpPr>
        <p:spPr>
          <a:xfrm>
            <a:off x="271900" y="6345425"/>
            <a:ext cx="38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sp>
        <p:nvSpPr>
          <p:cNvPr id="197" name="Google Shape;197;g2549820c676_3_7"/>
          <p:cNvSpPr/>
          <p:nvPr/>
        </p:nvSpPr>
        <p:spPr>
          <a:xfrm>
            <a:off x="1985625" y="3284925"/>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98" name="Google Shape;198;g2549820c676_3_7"/>
          <p:cNvSpPr/>
          <p:nvPr/>
        </p:nvSpPr>
        <p:spPr>
          <a:xfrm>
            <a:off x="3166725" y="3884775"/>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g2549820c676_3_7"/>
          <p:cNvSpPr/>
          <p:nvPr/>
        </p:nvSpPr>
        <p:spPr>
          <a:xfrm>
            <a:off x="995025" y="5708031"/>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g2549820c676_3_7"/>
          <p:cNvSpPr/>
          <p:nvPr/>
        </p:nvSpPr>
        <p:spPr>
          <a:xfrm>
            <a:off x="1395000" y="3989613"/>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01" name="Google Shape;201;g2549820c676_3_7"/>
          <p:cNvSpPr/>
          <p:nvPr/>
        </p:nvSpPr>
        <p:spPr>
          <a:xfrm>
            <a:off x="1795125" y="3989613"/>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02" name="Google Shape;202;g2549820c676_3_7"/>
          <p:cNvSpPr/>
          <p:nvPr/>
        </p:nvSpPr>
        <p:spPr>
          <a:xfrm>
            <a:off x="1147500" y="3637275"/>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03" name="Google Shape;203;g2549820c676_3_7"/>
          <p:cNvSpPr/>
          <p:nvPr/>
        </p:nvSpPr>
        <p:spPr>
          <a:xfrm>
            <a:off x="1661775" y="3456375"/>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04" name="Google Shape;204;g2549820c676_3_7"/>
          <p:cNvSpPr/>
          <p:nvPr/>
        </p:nvSpPr>
        <p:spPr>
          <a:xfrm>
            <a:off x="1985625" y="3637263"/>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05" name="Google Shape;205;g2549820c676_3_7"/>
          <p:cNvSpPr/>
          <p:nvPr/>
        </p:nvSpPr>
        <p:spPr>
          <a:xfrm>
            <a:off x="1414275" y="5781269"/>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g2549820c676_3_7"/>
          <p:cNvSpPr/>
          <p:nvPr/>
        </p:nvSpPr>
        <p:spPr>
          <a:xfrm>
            <a:off x="1242525" y="5493981"/>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2549820c676_3_7"/>
          <p:cNvSpPr/>
          <p:nvPr/>
        </p:nvSpPr>
        <p:spPr>
          <a:xfrm>
            <a:off x="1795125" y="5708019"/>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g2549820c676_3_7"/>
          <p:cNvSpPr/>
          <p:nvPr/>
        </p:nvSpPr>
        <p:spPr>
          <a:xfrm>
            <a:off x="1642500" y="5412756"/>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g2549820c676_3_7"/>
          <p:cNvSpPr/>
          <p:nvPr/>
        </p:nvSpPr>
        <p:spPr>
          <a:xfrm>
            <a:off x="995025" y="5198706"/>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g2549820c676_3_7"/>
          <p:cNvSpPr/>
          <p:nvPr/>
        </p:nvSpPr>
        <p:spPr>
          <a:xfrm>
            <a:off x="1242525" y="5989381"/>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g2549820c676_3_7"/>
          <p:cNvSpPr/>
          <p:nvPr/>
        </p:nvSpPr>
        <p:spPr>
          <a:xfrm>
            <a:off x="1300125" y="5077756"/>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g2549820c676_3_7"/>
          <p:cNvSpPr/>
          <p:nvPr/>
        </p:nvSpPr>
        <p:spPr>
          <a:xfrm>
            <a:off x="3662025" y="4758638"/>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g2549820c676_3_7"/>
          <p:cNvSpPr/>
          <p:nvPr/>
        </p:nvSpPr>
        <p:spPr>
          <a:xfrm>
            <a:off x="3833475" y="4431688"/>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2549820c676_3_7"/>
          <p:cNvSpPr/>
          <p:nvPr/>
        </p:nvSpPr>
        <p:spPr>
          <a:xfrm>
            <a:off x="3433425" y="4496575"/>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g2549820c676_3_7"/>
          <p:cNvSpPr/>
          <p:nvPr/>
        </p:nvSpPr>
        <p:spPr>
          <a:xfrm>
            <a:off x="2976225" y="4237125"/>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2549820c676_3_7"/>
          <p:cNvSpPr/>
          <p:nvPr/>
        </p:nvSpPr>
        <p:spPr>
          <a:xfrm>
            <a:off x="3642975" y="4115650"/>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g2549820c676_3_7"/>
          <p:cNvSpPr/>
          <p:nvPr/>
        </p:nvSpPr>
        <p:spPr>
          <a:xfrm>
            <a:off x="3309600" y="4190688"/>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g2549820c676_3_7"/>
          <p:cNvSpPr/>
          <p:nvPr/>
        </p:nvSpPr>
        <p:spPr>
          <a:xfrm>
            <a:off x="3242925" y="4746550"/>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g2549820c676_3_7"/>
          <p:cNvSpPr/>
          <p:nvPr/>
        </p:nvSpPr>
        <p:spPr>
          <a:xfrm>
            <a:off x="3033375" y="4496588"/>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g2549820c676_3_7"/>
          <p:cNvSpPr/>
          <p:nvPr/>
        </p:nvSpPr>
        <p:spPr>
          <a:xfrm>
            <a:off x="4633575" y="2685125"/>
            <a:ext cx="4334700" cy="4189200"/>
          </a:xfrm>
          <a:prstGeom prst="rect">
            <a:avLst/>
          </a:prstGeom>
          <a:solidFill>
            <a:schemeClr val="lt1"/>
          </a:solidFill>
          <a:ln w="76200" cap="flat" cmpd="sng">
            <a:solidFill>
              <a:schemeClr val="accent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cxnSp>
        <p:nvCxnSpPr>
          <p:cNvPr id="221" name="Google Shape;221;g2549820c676_3_7"/>
          <p:cNvCxnSpPr/>
          <p:nvPr/>
        </p:nvCxnSpPr>
        <p:spPr>
          <a:xfrm rot="10800000">
            <a:off x="5009750" y="3074675"/>
            <a:ext cx="0" cy="3410100"/>
          </a:xfrm>
          <a:prstGeom prst="straightConnector1">
            <a:avLst/>
          </a:prstGeom>
          <a:noFill/>
          <a:ln w="28575" cap="flat" cmpd="sng">
            <a:solidFill>
              <a:schemeClr val="dk2"/>
            </a:solidFill>
            <a:prstDash val="solid"/>
            <a:round/>
            <a:headEnd type="none" w="med" len="med"/>
            <a:tailEnd type="stealth" w="med" len="med"/>
          </a:ln>
        </p:spPr>
      </p:cxnSp>
      <p:sp>
        <p:nvSpPr>
          <p:cNvPr id="223" name="Google Shape;223;g2549820c676_3_7"/>
          <p:cNvSpPr txBox="1"/>
          <p:nvPr/>
        </p:nvSpPr>
        <p:spPr>
          <a:xfrm>
            <a:off x="4628600" y="2734250"/>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円形度</a:t>
            </a:r>
            <a:endParaRPr sz="1600" b="1">
              <a:latin typeface="Calibri"/>
              <a:ea typeface="Calibri"/>
              <a:cs typeface="Calibri"/>
              <a:sym typeface="Calibri"/>
            </a:endParaRPr>
          </a:p>
        </p:txBody>
      </p:sp>
      <p:sp>
        <p:nvSpPr>
          <p:cNvPr id="224" name="Google Shape;224;g2549820c676_3_7"/>
          <p:cNvSpPr txBox="1"/>
          <p:nvPr/>
        </p:nvSpPr>
        <p:spPr>
          <a:xfrm>
            <a:off x="8344275" y="6269225"/>
            <a:ext cx="62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赤み</a:t>
            </a:r>
            <a:endParaRPr sz="1600" b="1">
              <a:latin typeface="Calibri"/>
              <a:ea typeface="Calibri"/>
              <a:cs typeface="Calibri"/>
              <a:sym typeface="Calibri"/>
            </a:endParaRPr>
          </a:p>
        </p:txBody>
      </p:sp>
      <p:sp>
        <p:nvSpPr>
          <p:cNvPr id="225" name="Google Shape;225;g2549820c676_3_7"/>
          <p:cNvSpPr txBox="1"/>
          <p:nvPr/>
        </p:nvSpPr>
        <p:spPr>
          <a:xfrm>
            <a:off x="4724775" y="6345425"/>
            <a:ext cx="38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cxnSp>
        <p:nvCxnSpPr>
          <p:cNvPr id="226" name="Google Shape;226;g2549820c676_3_7"/>
          <p:cNvCxnSpPr/>
          <p:nvPr/>
        </p:nvCxnSpPr>
        <p:spPr>
          <a:xfrm rot="10800000">
            <a:off x="5009750" y="3074675"/>
            <a:ext cx="0" cy="3410100"/>
          </a:xfrm>
          <a:prstGeom prst="straightConnector1">
            <a:avLst/>
          </a:prstGeom>
          <a:noFill/>
          <a:ln w="28575" cap="flat" cmpd="sng">
            <a:solidFill>
              <a:schemeClr val="dk2"/>
            </a:solidFill>
            <a:prstDash val="solid"/>
            <a:round/>
            <a:headEnd type="none" w="med" len="med"/>
            <a:tailEnd type="stealth" w="med" len="med"/>
          </a:ln>
        </p:spPr>
      </p:cxnSp>
      <p:cxnSp>
        <p:nvCxnSpPr>
          <p:cNvPr id="227" name="Google Shape;227;g2549820c676_3_7"/>
          <p:cNvCxnSpPr>
            <a:cxnSpLocks/>
            <a:endCxn id="228" idx="1"/>
          </p:cNvCxnSpPr>
          <p:nvPr/>
        </p:nvCxnSpPr>
        <p:spPr>
          <a:xfrm>
            <a:off x="5009749" y="6484775"/>
            <a:ext cx="3334526" cy="0"/>
          </a:xfrm>
          <a:prstGeom prst="straightConnector1">
            <a:avLst/>
          </a:prstGeom>
          <a:noFill/>
          <a:ln w="28575" cap="flat" cmpd="sng">
            <a:solidFill>
              <a:schemeClr val="dk2"/>
            </a:solidFill>
            <a:prstDash val="solid"/>
            <a:round/>
            <a:headEnd type="none" w="med" len="med"/>
            <a:tailEnd type="stealth" w="med" len="med"/>
          </a:ln>
        </p:spPr>
      </p:cxnSp>
      <p:sp>
        <p:nvSpPr>
          <p:cNvPr id="228" name="Google Shape;228;g2549820c676_3_7"/>
          <p:cNvSpPr txBox="1"/>
          <p:nvPr/>
        </p:nvSpPr>
        <p:spPr>
          <a:xfrm>
            <a:off x="8344275" y="6269225"/>
            <a:ext cx="62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赤み</a:t>
            </a:r>
            <a:endParaRPr sz="1600" b="1">
              <a:latin typeface="Calibri"/>
              <a:ea typeface="Calibri"/>
              <a:cs typeface="Calibri"/>
              <a:sym typeface="Calibri"/>
            </a:endParaRPr>
          </a:p>
        </p:txBody>
      </p:sp>
      <p:sp>
        <p:nvSpPr>
          <p:cNvPr id="229" name="Google Shape;229;g2549820c676_3_7"/>
          <p:cNvSpPr txBox="1"/>
          <p:nvPr/>
        </p:nvSpPr>
        <p:spPr>
          <a:xfrm>
            <a:off x="4724775" y="6345425"/>
            <a:ext cx="38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sp>
        <p:nvSpPr>
          <p:cNvPr id="230" name="Google Shape;230;g2549820c676_3_7"/>
          <p:cNvSpPr/>
          <p:nvPr/>
        </p:nvSpPr>
        <p:spPr>
          <a:xfrm>
            <a:off x="6438500" y="3284925"/>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31" name="Google Shape;231;g2549820c676_3_7"/>
          <p:cNvSpPr/>
          <p:nvPr/>
        </p:nvSpPr>
        <p:spPr>
          <a:xfrm>
            <a:off x="7619600" y="3884775"/>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g2549820c676_3_7"/>
          <p:cNvSpPr/>
          <p:nvPr/>
        </p:nvSpPr>
        <p:spPr>
          <a:xfrm>
            <a:off x="5447900" y="5708031"/>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2549820c676_3_7"/>
          <p:cNvSpPr/>
          <p:nvPr/>
        </p:nvSpPr>
        <p:spPr>
          <a:xfrm>
            <a:off x="5847875" y="3989613"/>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34" name="Google Shape;234;g2549820c676_3_7"/>
          <p:cNvSpPr/>
          <p:nvPr/>
        </p:nvSpPr>
        <p:spPr>
          <a:xfrm>
            <a:off x="6248000" y="3989613"/>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35" name="Google Shape;235;g2549820c676_3_7"/>
          <p:cNvSpPr/>
          <p:nvPr/>
        </p:nvSpPr>
        <p:spPr>
          <a:xfrm>
            <a:off x="5600375" y="3637275"/>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36" name="Google Shape;236;g2549820c676_3_7"/>
          <p:cNvSpPr/>
          <p:nvPr/>
        </p:nvSpPr>
        <p:spPr>
          <a:xfrm>
            <a:off x="6114650" y="3456375"/>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37" name="Google Shape;237;g2549820c676_3_7"/>
          <p:cNvSpPr/>
          <p:nvPr/>
        </p:nvSpPr>
        <p:spPr>
          <a:xfrm>
            <a:off x="6438500" y="3637263"/>
            <a:ext cx="247500" cy="247500"/>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38" name="Google Shape;238;g2549820c676_3_7"/>
          <p:cNvSpPr/>
          <p:nvPr/>
        </p:nvSpPr>
        <p:spPr>
          <a:xfrm>
            <a:off x="5867150" y="5781269"/>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g2549820c676_3_7"/>
          <p:cNvSpPr/>
          <p:nvPr/>
        </p:nvSpPr>
        <p:spPr>
          <a:xfrm>
            <a:off x="5695400" y="5493981"/>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g2549820c676_3_7"/>
          <p:cNvSpPr/>
          <p:nvPr/>
        </p:nvSpPr>
        <p:spPr>
          <a:xfrm>
            <a:off x="6248000" y="5708019"/>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g2549820c676_3_7"/>
          <p:cNvSpPr/>
          <p:nvPr/>
        </p:nvSpPr>
        <p:spPr>
          <a:xfrm>
            <a:off x="6095375" y="5412756"/>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g2549820c676_3_7"/>
          <p:cNvSpPr/>
          <p:nvPr/>
        </p:nvSpPr>
        <p:spPr>
          <a:xfrm>
            <a:off x="5447900" y="5198706"/>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g2549820c676_3_7"/>
          <p:cNvSpPr/>
          <p:nvPr/>
        </p:nvSpPr>
        <p:spPr>
          <a:xfrm>
            <a:off x="5695400" y="5989381"/>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2549820c676_3_7"/>
          <p:cNvSpPr/>
          <p:nvPr/>
        </p:nvSpPr>
        <p:spPr>
          <a:xfrm>
            <a:off x="5753000" y="5077756"/>
            <a:ext cx="247500" cy="214045"/>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g2549820c676_3_7"/>
          <p:cNvSpPr/>
          <p:nvPr/>
        </p:nvSpPr>
        <p:spPr>
          <a:xfrm>
            <a:off x="8114900" y="4758638"/>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g2549820c676_3_7"/>
          <p:cNvSpPr/>
          <p:nvPr/>
        </p:nvSpPr>
        <p:spPr>
          <a:xfrm>
            <a:off x="8286350" y="4431688"/>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g2549820c676_3_7"/>
          <p:cNvSpPr/>
          <p:nvPr/>
        </p:nvSpPr>
        <p:spPr>
          <a:xfrm>
            <a:off x="7886300" y="4496575"/>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g2549820c676_3_7"/>
          <p:cNvSpPr/>
          <p:nvPr/>
        </p:nvSpPr>
        <p:spPr>
          <a:xfrm>
            <a:off x="7429100" y="4237125"/>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g2549820c676_3_7"/>
          <p:cNvSpPr/>
          <p:nvPr/>
        </p:nvSpPr>
        <p:spPr>
          <a:xfrm>
            <a:off x="8095850" y="4115650"/>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g2549820c676_3_7"/>
          <p:cNvSpPr/>
          <p:nvPr/>
        </p:nvSpPr>
        <p:spPr>
          <a:xfrm>
            <a:off x="7762475" y="4190688"/>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g2549820c676_3_7"/>
          <p:cNvSpPr/>
          <p:nvPr/>
        </p:nvSpPr>
        <p:spPr>
          <a:xfrm>
            <a:off x="7695800" y="4746550"/>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g2549820c676_3_7"/>
          <p:cNvSpPr/>
          <p:nvPr/>
        </p:nvSpPr>
        <p:spPr>
          <a:xfrm>
            <a:off x="7486250" y="4496588"/>
            <a:ext cx="190500" cy="194575"/>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g2549820c676_3_7"/>
          <p:cNvCxnSpPr/>
          <p:nvPr/>
        </p:nvCxnSpPr>
        <p:spPr>
          <a:xfrm flipH="1">
            <a:off x="2233275" y="3361125"/>
            <a:ext cx="432300" cy="338100"/>
          </a:xfrm>
          <a:prstGeom prst="straightConnector1">
            <a:avLst/>
          </a:prstGeom>
          <a:noFill/>
          <a:ln w="28575" cap="flat" cmpd="sng">
            <a:solidFill>
              <a:schemeClr val="dk2"/>
            </a:solidFill>
            <a:prstDash val="solid"/>
            <a:round/>
            <a:headEnd type="none" w="med" len="med"/>
            <a:tailEnd type="stealth" w="med" len="med"/>
          </a:ln>
        </p:spPr>
      </p:cxnSp>
      <p:cxnSp>
        <p:nvCxnSpPr>
          <p:cNvPr id="254" name="Google Shape;254;g2549820c676_3_7"/>
          <p:cNvCxnSpPr/>
          <p:nvPr/>
        </p:nvCxnSpPr>
        <p:spPr>
          <a:xfrm flipH="1">
            <a:off x="3405288" y="3532425"/>
            <a:ext cx="432300" cy="338100"/>
          </a:xfrm>
          <a:prstGeom prst="straightConnector1">
            <a:avLst/>
          </a:prstGeom>
          <a:noFill/>
          <a:ln w="28575" cap="flat" cmpd="sng">
            <a:solidFill>
              <a:schemeClr val="dk2"/>
            </a:solidFill>
            <a:prstDash val="solid"/>
            <a:round/>
            <a:headEnd type="none" w="med" len="med"/>
            <a:tailEnd type="stealth" w="med" len="med"/>
          </a:ln>
        </p:spPr>
      </p:cxnSp>
      <p:cxnSp>
        <p:nvCxnSpPr>
          <p:cNvPr id="255" name="Google Shape;255;g2549820c676_3_7"/>
          <p:cNvCxnSpPr/>
          <p:nvPr/>
        </p:nvCxnSpPr>
        <p:spPr>
          <a:xfrm flipH="1">
            <a:off x="1550088" y="4840150"/>
            <a:ext cx="432300" cy="338100"/>
          </a:xfrm>
          <a:prstGeom prst="straightConnector1">
            <a:avLst/>
          </a:prstGeom>
          <a:noFill/>
          <a:ln w="28575" cap="flat" cmpd="sng">
            <a:solidFill>
              <a:schemeClr val="dk2"/>
            </a:solidFill>
            <a:prstDash val="solid"/>
            <a:round/>
            <a:headEnd type="none" w="med" len="med"/>
            <a:tailEnd type="stealth" w="med" len="med"/>
          </a:ln>
        </p:spPr>
      </p:cxnSp>
      <p:sp>
        <p:nvSpPr>
          <p:cNvPr id="256" name="Google Shape;256;g2549820c676_3_7"/>
          <p:cNvSpPr txBox="1"/>
          <p:nvPr/>
        </p:nvSpPr>
        <p:spPr>
          <a:xfrm>
            <a:off x="2622250" y="3052075"/>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みかん</a:t>
            </a:r>
            <a:endParaRPr sz="1600" b="1">
              <a:latin typeface="Calibri"/>
              <a:ea typeface="Calibri"/>
              <a:cs typeface="Calibri"/>
              <a:sym typeface="Calibri"/>
            </a:endParaRPr>
          </a:p>
        </p:txBody>
      </p:sp>
      <p:sp>
        <p:nvSpPr>
          <p:cNvPr id="257" name="Google Shape;257;g2549820c676_3_7"/>
          <p:cNvSpPr txBox="1"/>
          <p:nvPr/>
        </p:nvSpPr>
        <p:spPr>
          <a:xfrm>
            <a:off x="3735588" y="3236125"/>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りんご</a:t>
            </a:r>
            <a:endParaRPr sz="1600" b="1">
              <a:latin typeface="Calibri"/>
              <a:ea typeface="Calibri"/>
              <a:cs typeface="Calibri"/>
              <a:sym typeface="Calibri"/>
            </a:endParaRPr>
          </a:p>
        </p:txBody>
      </p:sp>
      <p:sp>
        <p:nvSpPr>
          <p:cNvPr id="258" name="Google Shape;258;g2549820c676_3_7"/>
          <p:cNvSpPr txBox="1"/>
          <p:nvPr/>
        </p:nvSpPr>
        <p:spPr>
          <a:xfrm>
            <a:off x="1909750" y="4580838"/>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レモン</a:t>
            </a:r>
            <a:endParaRPr sz="1600" b="1">
              <a:latin typeface="Calibri"/>
              <a:ea typeface="Calibri"/>
              <a:cs typeface="Calibri"/>
              <a:sym typeface="Calibri"/>
            </a:endParaRPr>
          </a:p>
        </p:txBody>
      </p:sp>
      <p:sp>
        <p:nvSpPr>
          <p:cNvPr id="259" name="Google Shape;259;g2549820c676_3_7"/>
          <p:cNvSpPr/>
          <p:nvPr/>
        </p:nvSpPr>
        <p:spPr>
          <a:xfrm>
            <a:off x="5549675" y="3091275"/>
            <a:ext cx="1339500" cy="13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g2549820c676_3_7"/>
          <p:cNvSpPr/>
          <p:nvPr/>
        </p:nvSpPr>
        <p:spPr>
          <a:xfrm>
            <a:off x="7276625" y="3785875"/>
            <a:ext cx="1339500" cy="13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g2549820c676_3_7"/>
          <p:cNvSpPr/>
          <p:nvPr/>
        </p:nvSpPr>
        <p:spPr>
          <a:xfrm>
            <a:off x="5261475" y="5011950"/>
            <a:ext cx="1339500" cy="13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g2549820c676_3_7"/>
          <p:cNvSpPr txBox="1"/>
          <p:nvPr/>
        </p:nvSpPr>
        <p:spPr>
          <a:xfrm>
            <a:off x="5800100" y="2749813"/>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みかん</a:t>
            </a:r>
            <a:endParaRPr sz="1600" b="1">
              <a:latin typeface="Calibri"/>
              <a:ea typeface="Calibri"/>
              <a:cs typeface="Calibri"/>
              <a:sym typeface="Calibri"/>
            </a:endParaRPr>
          </a:p>
        </p:txBody>
      </p:sp>
      <p:sp>
        <p:nvSpPr>
          <p:cNvPr id="263" name="Google Shape;263;g2549820c676_3_7"/>
          <p:cNvSpPr txBox="1"/>
          <p:nvPr/>
        </p:nvSpPr>
        <p:spPr>
          <a:xfrm>
            <a:off x="7543238" y="3409725"/>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りんご</a:t>
            </a:r>
            <a:endParaRPr sz="1600" b="1">
              <a:latin typeface="Calibri"/>
              <a:ea typeface="Calibri"/>
              <a:cs typeface="Calibri"/>
              <a:sym typeface="Calibri"/>
            </a:endParaRPr>
          </a:p>
        </p:txBody>
      </p:sp>
      <p:sp>
        <p:nvSpPr>
          <p:cNvPr id="264" name="Google Shape;264;g2549820c676_3_7"/>
          <p:cNvSpPr txBox="1"/>
          <p:nvPr/>
        </p:nvSpPr>
        <p:spPr>
          <a:xfrm>
            <a:off x="5533913" y="4706200"/>
            <a:ext cx="87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レモン</a:t>
            </a:r>
            <a:endParaRPr sz="1600" b="1">
              <a:latin typeface="Calibri"/>
              <a:ea typeface="Calibri"/>
              <a:cs typeface="Calibri"/>
              <a:sym typeface="Calibri"/>
            </a:endParaRPr>
          </a:p>
        </p:txBody>
      </p:sp>
      <p:sp>
        <p:nvSpPr>
          <p:cNvPr id="265" name="Google Shape;265;g2549820c676_3_7"/>
          <p:cNvSpPr/>
          <p:nvPr/>
        </p:nvSpPr>
        <p:spPr>
          <a:xfrm>
            <a:off x="7786700" y="4312375"/>
            <a:ext cx="338100" cy="338100"/>
          </a:xfrm>
          <a:prstGeom prst="plus">
            <a:avLst>
              <a:gd name="adj" fmla="val 4274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g2549820c676_3_7"/>
          <p:cNvSpPr/>
          <p:nvPr/>
        </p:nvSpPr>
        <p:spPr>
          <a:xfrm>
            <a:off x="6050075" y="3655513"/>
            <a:ext cx="338100" cy="338100"/>
          </a:xfrm>
          <a:prstGeom prst="plus">
            <a:avLst>
              <a:gd name="adj" fmla="val 4274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2549820c676_3_7"/>
          <p:cNvSpPr/>
          <p:nvPr/>
        </p:nvSpPr>
        <p:spPr>
          <a:xfrm>
            <a:off x="5726338" y="5512638"/>
            <a:ext cx="338100" cy="338100"/>
          </a:xfrm>
          <a:prstGeom prst="plus">
            <a:avLst>
              <a:gd name="adj" fmla="val 4274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g2549820c676_3_7"/>
          <p:cNvCxnSpPr>
            <a:stCxn id="269" idx="3"/>
            <a:endCxn id="265" idx="1"/>
          </p:cNvCxnSpPr>
          <p:nvPr/>
        </p:nvCxnSpPr>
        <p:spPr>
          <a:xfrm rot="10800000" flipH="1">
            <a:off x="6967325" y="4481538"/>
            <a:ext cx="819300" cy="374400"/>
          </a:xfrm>
          <a:prstGeom prst="straightConnector1">
            <a:avLst/>
          </a:prstGeom>
          <a:noFill/>
          <a:ln w="28575" cap="flat" cmpd="sng">
            <a:solidFill>
              <a:schemeClr val="dk2"/>
            </a:solidFill>
            <a:prstDash val="solid"/>
            <a:round/>
            <a:headEnd type="none" w="med" len="med"/>
            <a:tailEnd type="none" w="med" len="med"/>
          </a:ln>
        </p:spPr>
      </p:cxnSp>
      <p:cxnSp>
        <p:nvCxnSpPr>
          <p:cNvPr id="270" name="Google Shape;270;g2549820c676_3_7"/>
          <p:cNvCxnSpPr/>
          <p:nvPr/>
        </p:nvCxnSpPr>
        <p:spPr>
          <a:xfrm rot="10800000" flipH="1">
            <a:off x="5988238" y="4979688"/>
            <a:ext cx="779100" cy="702000"/>
          </a:xfrm>
          <a:prstGeom prst="straightConnector1">
            <a:avLst/>
          </a:prstGeom>
          <a:noFill/>
          <a:ln w="28575" cap="flat" cmpd="sng">
            <a:solidFill>
              <a:schemeClr val="dk2"/>
            </a:solidFill>
            <a:prstDash val="solid"/>
            <a:round/>
            <a:headEnd type="none" w="med" len="med"/>
            <a:tailEnd type="none" w="med" len="med"/>
          </a:ln>
        </p:spPr>
      </p:cxnSp>
      <p:cxnSp>
        <p:nvCxnSpPr>
          <p:cNvPr id="271" name="Google Shape;271;g2549820c676_3_7"/>
          <p:cNvCxnSpPr/>
          <p:nvPr/>
        </p:nvCxnSpPr>
        <p:spPr>
          <a:xfrm rot="10800000">
            <a:off x="6285425" y="3868338"/>
            <a:ext cx="434400" cy="911400"/>
          </a:xfrm>
          <a:prstGeom prst="straightConnector1">
            <a:avLst/>
          </a:prstGeom>
          <a:noFill/>
          <a:ln w="28575" cap="flat" cmpd="sng">
            <a:solidFill>
              <a:schemeClr val="dk2"/>
            </a:solidFill>
            <a:prstDash val="solid"/>
            <a:round/>
            <a:headEnd type="none" w="med" len="med"/>
            <a:tailEnd type="none" w="med" len="med"/>
          </a:ln>
        </p:spPr>
      </p:cxnSp>
      <p:sp>
        <p:nvSpPr>
          <p:cNvPr id="269" name="Google Shape;269;g2549820c676_3_7"/>
          <p:cNvSpPr/>
          <p:nvPr/>
        </p:nvSpPr>
        <p:spPr>
          <a:xfrm>
            <a:off x="6719825" y="4732188"/>
            <a:ext cx="247500" cy="2475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g2549820c676_3_7"/>
          <p:cNvCxnSpPr/>
          <p:nvPr/>
        </p:nvCxnSpPr>
        <p:spPr>
          <a:xfrm rot="10800000">
            <a:off x="6967350" y="5011850"/>
            <a:ext cx="399900" cy="618000"/>
          </a:xfrm>
          <a:prstGeom prst="straightConnector1">
            <a:avLst/>
          </a:prstGeom>
          <a:noFill/>
          <a:ln w="28575" cap="flat" cmpd="sng">
            <a:solidFill>
              <a:schemeClr val="dk2"/>
            </a:solidFill>
            <a:prstDash val="solid"/>
            <a:round/>
            <a:headEnd type="none" w="med" len="med"/>
            <a:tailEnd type="stealth" w="med" len="med"/>
          </a:ln>
        </p:spPr>
      </p:cxnSp>
      <p:sp>
        <p:nvSpPr>
          <p:cNvPr id="273" name="Google Shape;273;g2549820c676_3_7"/>
          <p:cNvSpPr txBox="1"/>
          <p:nvPr/>
        </p:nvSpPr>
        <p:spPr>
          <a:xfrm>
            <a:off x="6971900" y="5534600"/>
            <a:ext cx="1264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テスト画像</a:t>
            </a:r>
            <a:endParaRPr sz="1600" b="1">
              <a:latin typeface="Calibri"/>
              <a:ea typeface="Calibri"/>
              <a:cs typeface="Calibri"/>
              <a:sym typeface="Calibri"/>
            </a:endParaRPr>
          </a:p>
        </p:txBody>
      </p:sp>
      <p:cxnSp>
        <p:nvCxnSpPr>
          <p:cNvPr id="274" name="Google Shape;274;g2549820c676_3_7"/>
          <p:cNvCxnSpPr/>
          <p:nvPr/>
        </p:nvCxnSpPr>
        <p:spPr>
          <a:xfrm flipH="1">
            <a:off x="6324125" y="3173713"/>
            <a:ext cx="893400" cy="570000"/>
          </a:xfrm>
          <a:prstGeom prst="straightConnector1">
            <a:avLst/>
          </a:prstGeom>
          <a:noFill/>
          <a:ln w="28575" cap="flat" cmpd="sng">
            <a:solidFill>
              <a:schemeClr val="dk2"/>
            </a:solidFill>
            <a:prstDash val="solid"/>
            <a:round/>
            <a:headEnd type="none" w="med" len="med"/>
            <a:tailEnd type="stealth" w="med" len="med"/>
          </a:ln>
        </p:spPr>
      </p:cxnSp>
      <p:sp>
        <p:nvSpPr>
          <p:cNvPr id="275" name="Google Shape;275;g2549820c676_3_7"/>
          <p:cNvSpPr txBox="1"/>
          <p:nvPr/>
        </p:nvSpPr>
        <p:spPr>
          <a:xfrm>
            <a:off x="7141325" y="2855050"/>
            <a:ext cx="156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プロトタイプ</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3BF47-0F0D-7D3C-31F1-01F380AE1A16}"/>
              </a:ext>
            </a:extLst>
          </p:cNvPr>
          <p:cNvSpPr>
            <a:spLocks noGrp="1"/>
          </p:cNvSpPr>
          <p:nvPr>
            <p:ph type="title"/>
          </p:nvPr>
        </p:nvSpPr>
        <p:spPr>
          <a:xfrm>
            <a:off x="208420" y="155977"/>
            <a:ext cx="7333736" cy="667131"/>
          </a:xfrm>
        </p:spPr>
        <p:txBody>
          <a:bodyPr>
            <a:normAutofit fontScale="90000"/>
          </a:bodyPr>
          <a:lstStyle/>
          <a:p>
            <a:r>
              <a:rPr lang="ja-JP" altLang="ja-JP"/>
              <a:t>クラスの分布を考慮した識別①</a:t>
            </a:r>
            <a:endParaRPr kumimoji="1" lang="ja-JP" altLang="en-US"/>
          </a:p>
        </p:txBody>
      </p:sp>
      <p:sp>
        <p:nvSpPr>
          <p:cNvPr id="4" name="スライド番号プレースホルダー 3">
            <a:extLst>
              <a:ext uri="{FF2B5EF4-FFF2-40B4-BE49-F238E27FC236}">
                <a16:creationId xmlns:a16="http://schemas.microsoft.com/office/drawing/2014/main" id="{30DF38B2-1337-74DB-94CB-BAB96A5CD2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6</a:t>
            </a:fld>
            <a:endParaRPr lang="ja-JP" altLang="en-US"/>
          </a:p>
        </p:txBody>
      </p:sp>
      <p:sp>
        <p:nvSpPr>
          <p:cNvPr id="7" name="Google Shape;282;g22b11c6c269_0_0">
            <a:extLst>
              <a:ext uri="{FF2B5EF4-FFF2-40B4-BE49-F238E27FC236}">
                <a16:creationId xmlns:a16="http://schemas.microsoft.com/office/drawing/2014/main" id="{0BA27E08-EE34-2043-B8FD-2C960C12FCF3}"/>
              </a:ext>
            </a:extLst>
          </p:cNvPr>
          <p:cNvSpPr txBox="1">
            <a:spLocks noGrp="1"/>
          </p:cNvSpPr>
          <p:nvPr>
            <p:ph type="body" idx="1"/>
          </p:nvPr>
        </p:nvSpPr>
        <p:spPr>
          <a:xfrm>
            <a:off x="216450" y="1954615"/>
            <a:ext cx="8711100" cy="332813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ja-JP"/>
              <a:t>テスト画像→プロトタイプの距離はユークリッド距離</a:t>
            </a:r>
            <a:endParaRPr dirty="0"/>
          </a:p>
          <a:p>
            <a:pPr marL="0" lvl="0" indent="0" algn="r" rtl="0">
              <a:spcBef>
                <a:spcPts val="1000"/>
              </a:spcBef>
              <a:spcAft>
                <a:spcPts val="0"/>
              </a:spcAft>
              <a:buNone/>
            </a:pPr>
            <a:r>
              <a:rPr lang="ja-JP"/>
              <a:t>広く分布しているクラスに識別した方が誤差が減少</a:t>
            </a:r>
            <a:endParaRPr dirty="0"/>
          </a:p>
          <a:p>
            <a:pPr marL="0" lvl="0" indent="0" algn="ctr" rtl="0">
              <a:spcBef>
                <a:spcPts val="1000"/>
              </a:spcBef>
              <a:spcAft>
                <a:spcPts val="0"/>
              </a:spcAft>
              <a:buNone/>
            </a:pPr>
            <a:endParaRPr dirty="0"/>
          </a:p>
          <a:p>
            <a:pPr marL="0" lvl="0" indent="0" algn="ctr" rtl="0">
              <a:spcBef>
                <a:spcPts val="1000"/>
              </a:spcBef>
              <a:spcAft>
                <a:spcPts val="0"/>
              </a:spcAft>
              <a:buNone/>
            </a:pPr>
            <a:endParaRPr dirty="0"/>
          </a:p>
          <a:p>
            <a:pPr marL="0" lvl="0" indent="0" algn="ctr" rtl="0">
              <a:spcBef>
                <a:spcPts val="1000"/>
              </a:spcBef>
              <a:spcAft>
                <a:spcPts val="0"/>
              </a:spcAft>
              <a:buNone/>
            </a:pPr>
            <a:r>
              <a:rPr lang="ja-JP"/>
              <a:t>クラスの分布の状態を反映させた距離を定義し識別</a:t>
            </a:r>
            <a:endParaRPr dirty="0"/>
          </a:p>
          <a:p>
            <a:pPr marL="0" lvl="0" indent="0" algn="ctr" rtl="0">
              <a:spcBef>
                <a:spcPts val="1000"/>
              </a:spcBef>
              <a:spcAft>
                <a:spcPts val="0"/>
              </a:spcAft>
              <a:buNone/>
            </a:pPr>
            <a:r>
              <a:rPr lang="ja-JP" b="1"/>
              <a:t>マハラノビス距離</a:t>
            </a:r>
            <a:endParaRPr b="1" dirty="0"/>
          </a:p>
          <a:p>
            <a:pPr marL="0" lvl="0" indent="0" algn="l" rtl="0">
              <a:spcBef>
                <a:spcPts val="1000"/>
              </a:spcBef>
              <a:spcAft>
                <a:spcPts val="0"/>
              </a:spcAft>
              <a:buNone/>
            </a:pPr>
            <a:endParaRPr dirty="0"/>
          </a:p>
        </p:txBody>
      </p:sp>
      <p:sp>
        <p:nvSpPr>
          <p:cNvPr id="8" name="Google Shape;286;g22b11c6c269_0_0">
            <a:extLst>
              <a:ext uri="{FF2B5EF4-FFF2-40B4-BE49-F238E27FC236}">
                <a16:creationId xmlns:a16="http://schemas.microsoft.com/office/drawing/2014/main" id="{E9C74601-73D0-8BE7-B3C9-E18EA87F6C87}"/>
              </a:ext>
            </a:extLst>
          </p:cNvPr>
          <p:cNvSpPr/>
          <p:nvPr/>
        </p:nvSpPr>
        <p:spPr>
          <a:xfrm>
            <a:off x="4262550" y="3238430"/>
            <a:ext cx="618900" cy="760500"/>
          </a:xfrm>
          <a:prstGeom prst="downArrow">
            <a:avLst>
              <a:gd name="adj1" fmla="val 50000"/>
              <a:gd name="adj2" fmla="val 50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4;g22b11c6c269_0_0">
            <a:extLst>
              <a:ext uri="{FF2B5EF4-FFF2-40B4-BE49-F238E27FC236}">
                <a16:creationId xmlns:a16="http://schemas.microsoft.com/office/drawing/2014/main" id="{F732521A-75BC-BEB4-2653-1789CA15E101}"/>
              </a:ext>
            </a:extLst>
          </p:cNvPr>
          <p:cNvSpPr/>
          <p:nvPr/>
        </p:nvSpPr>
        <p:spPr>
          <a:xfrm>
            <a:off x="161762" y="2624022"/>
            <a:ext cx="452700" cy="3660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5;g22b11c6c269_0_0">
            <a:extLst>
              <a:ext uri="{FF2B5EF4-FFF2-40B4-BE49-F238E27FC236}">
                <a16:creationId xmlns:a16="http://schemas.microsoft.com/office/drawing/2014/main" id="{A0712E0E-1F81-6913-B87F-4ADD5D303C87}"/>
              </a:ext>
            </a:extLst>
          </p:cNvPr>
          <p:cNvSpPr/>
          <p:nvPr/>
        </p:nvSpPr>
        <p:spPr>
          <a:xfrm>
            <a:off x="2583042" y="4686235"/>
            <a:ext cx="452700" cy="3660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59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AE999-4715-33F3-F294-8720E8680FF6}"/>
              </a:ext>
            </a:extLst>
          </p:cNvPr>
          <p:cNvSpPr>
            <a:spLocks noGrp="1"/>
          </p:cNvSpPr>
          <p:nvPr>
            <p:ph type="title"/>
          </p:nvPr>
        </p:nvSpPr>
        <p:spPr/>
        <p:txBody>
          <a:bodyPr>
            <a:normAutofit fontScale="90000"/>
          </a:bodyPr>
          <a:lstStyle/>
          <a:p>
            <a:r>
              <a:rPr lang="ja-JP" altLang="ja-JP"/>
              <a:t>クラスの分布を考慮した識別②</a:t>
            </a:r>
            <a:endParaRPr kumimoji="1" lang="ja-JP" altLang="en-US"/>
          </a:p>
        </p:txBody>
      </p:sp>
      <p:sp>
        <p:nvSpPr>
          <p:cNvPr id="4" name="スライド番号プレースホルダー 3">
            <a:extLst>
              <a:ext uri="{FF2B5EF4-FFF2-40B4-BE49-F238E27FC236}">
                <a16:creationId xmlns:a16="http://schemas.microsoft.com/office/drawing/2014/main" id="{7AC2AB1C-F876-5090-D597-5B85A3D38B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7</a:t>
            </a:fld>
            <a:endParaRPr lang="ja-JP" altLang="en-US"/>
          </a:p>
        </p:txBody>
      </p:sp>
      <p:sp>
        <p:nvSpPr>
          <p:cNvPr id="5" name="Google Shape;293;g22eabc07916_0_16">
            <a:extLst>
              <a:ext uri="{FF2B5EF4-FFF2-40B4-BE49-F238E27FC236}">
                <a16:creationId xmlns:a16="http://schemas.microsoft.com/office/drawing/2014/main" id="{B710B7E6-219A-3E95-88D8-872BFAC26319}"/>
              </a:ext>
            </a:extLst>
          </p:cNvPr>
          <p:cNvSpPr txBox="1">
            <a:spLocks noGrp="1"/>
          </p:cNvSpPr>
          <p:nvPr>
            <p:ph type="body" idx="1"/>
          </p:nvPr>
        </p:nvSpPr>
        <p:spPr>
          <a:xfrm>
            <a:off x="208425" y="994026"/>
            <a:ext cx="8711100" cy="58869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ja-JP" b="1"/>
              <a:t>ユークリッド距離</a:t>
            </a:r>
            <a:endParaRPr b="1" dirty="0"/>
          </a:p>
          <a:p>
            <a:pPr marL="914400" lvl="0" indent="0" algn="l" rtl="0">
              <a:spcBef>
                <a:spcPts val="1000"/>
              </a:spcBef>
              <a:spcAft>
                <a:spcPts val="0"/>
              </a:spcAft>
              <a:buClr>
                <a:schemeClr val="dk1"/>
              </a:buClr>
              <a:buSzPts val="1100"/>
              <a:buFont typeface="Arial"/>
              <a:buNone/>
            </a:pPr>
            <a:r>
              <a:rPr lang="ja-JP" sz="2400" b="1" u="sng"/>
              <a:t>d1(c1) = d2(c2)</a:t>
            </a:r>
            <a:endParaRPr sz="2400" b="1" u="sng" dirty="0"/>
          </a:p>
          <a:p>
            <a:pPr marL="0" lvl="0" indent="0" algn="l" rtl="0">
              <a:spcBef>
                <a:spcPts val="1000"/>
              </a:spcBef>
              <a:spcAft>
                <a:spcPts val="0"/>
              </a:spcAft>
              <a:buClr>
                <a:schemeClr val="dk1"/>
              </a:buClr>
              <a:buSzPts val="1100"/>
              <a:buFont typeface="Arial"/>
              <a:buNone/>
            </a:pPr>
            <a:endParaRPr b="1" dirty="0"/>
          </a:p>
          <a:p>
            <a:pPr marL="457200" lvl="0" indent="-342900" algn="l" rtl="0">
              <a:spcBef>
                <a:spcPts val="1000"/>
              </a:spcBef>
              <a:spcAft>
                <a:spcPts val="0"/>
              </a:spcAft>
              <a:buSzPts val="1800"/>
              <a:buChar char="•"/>
            </a:pPr>
            <a:r>
              <a:rPr lang="ja-JP" b="1"/>
              <a:t>マハラノビス距離</a:t>
            </a:r>
            <a:endParaRPr b="1" dirty="0"/>
          </a:p>
          <a:p>
            <a:pPr marL="0" lvl="0" indent="0" algn="l" rtl="0">
              <a:spcBef>
                <a:spcPts val="1000"/>
              </a:spcBef>
              <a:spcAft>
                <a:spcPts val="0"/>
              </a:spcAft>
              <a:buNone/>
            </a:pPr>
            <a:r>
              <a:rPr lang="ja-JP" b="1"/>
              <a:t>→</a:t>
            </a:r>
            <a:r>
              <a:rPr lang="ja-JP" sz="2400"/>
              <a:t>広がりの大きい分布に</a:t>
            </a:r>
            <a:endParaRPr sz="2400" dirty="0"/>
          </a:p>
          <a:p>
            <a:pPr marL="0" lvl="0" indent="0" algn="l" rtl="0">
              <a:spcBef>
                <a:spcPts val="1000"/>
              </a:spcBef>
              <a:spcAft>
                <a:spcPts val="0"/>
              </a:spcAft>
              <a:buNone/>
            </a:pPr>
            <a:r>
              <a:rPr lang="ja-JP" sz="2400"/>
              <a:t>　対して短くなる距離</a:t>
            </a:r>
            <a:endParaRPr dirty="0"/>
          </a:p>
          <a:p>
            <a:pPr marL="914400" lvl="0" indent="0" algn="l" rtl="0">
              <a:spcBef>
                <a:spcPts val="1000"/>
              </a:spcBef>
              <a:spcAft>
                <a:spcPts val="0"/>
              </a:spcAft>
              <a:buClr>
                <a:schemeClr val="dk1"/>
              </a:buClr>
              <a:buSzPts val="1100"/>
              <a:buFont typeface="Arial"/>
              <a:buNone/>
            </a:pPr>
            <a:r>
              <a:rPr lang="ja-JP" sz="2400" b="1" u="sng"/>
              <a:t>d1(c1) &gt; d2(c2)</a:t>
            </a:r>
            <a:endParaRPr sz="2400" b="1" u="sng" dirty="0"/>
          </a:p>
          <a:p>
            <a:pPr marL="914400" lvl="0" indent="0" algn="l" rtl="0">
              <a:spcBef>
                <a:spcPts val="1000"/>
              </a:spcBef>
              <a:spcAft>
                <a:spcPts val="0"/>
              </a:spcAft>
              <a:buClr>
                <a:schemeClr val="dk1"/>
              </a:buClr>
              <a:buSzPts val="1100"/>
              <a:buFont typeface="Arial"/>
              <a:buNone/>
            </a:pPr>
            <a:endParaRPr sz="2400" b="1" u="sng" dirty="0"/>
          </a:p>
          <a:p>
            <a:pPr marL="0" lvl="0" indent="0" algn="l" rtl="0">
              <a:spcBef>
                <a:spcPts val="1000"/>
              </a:spcBef>
              <a:spcAft>
                <a:spcPts val="0"/>
              </a:spcAft>
              <a:buClr>
                <a:schemeClr val="dk1"/>
              </a:buClr>
              <a:buSzPts val="1100"/>
              <a:buFont typeface="Arial"/>
              <a:buNone/>
            </a:pPr>
            <a:endParaRPr sz="2400" b="1" u="sng" dirty="0"/>
          </a:p>
        </p:txBody>
      </p:sp>
      <p:sp>
        <p:nvSpPr>
          <p:cNvPr id="6" name="Google Shape;295;g22eabc07916_0_16">
            <a:extLst>
              <a:ext uri="{FF2B5EF4-FFF2-40B4-BE49-F238E27FC236}">
                <a16:creationId xmlns:a16="http://schemas.microsoft.com/office/drawing/2014/main" id="{2E169BFF-5827-48E6-90FC-B85F43A49BE0}"/>
              </a:ext>
            </a:extLst>
          </p:cNvPr>
          <p:cNvSpPr/>
          <p:nvPr/>
        </p:nvSpPr>
        <p:spPr>
          <a:xfrm>
            <a:off x="4668375" y="969250"/>
            <a:ext cx="4475700" cy="28716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sp>
        <p:nvSpPr>
          <p:cNvPr id="7" name="Google Shape;296;g22eabc07916_0_16">
            <a:extLst>
              <a:ext uri="{FF2B5EF4-FFF2-40B4-BE49-F238E27FC236}">
                <a16:creationId xmlns:a16="http://schemas.microsoft.com/office/drawing/2014/main" id="{B9F9946F-F3C2-E9F3-6799-8D8FABC2BE5B}"/>
              </a:ext>
            </a:extLst>
          </p:cNvPr>
          <p:cNvSpPr/>
          <p:nvPr/>
        </p:nvSpPr>
        <p:spPr>
          <a:xfrm>
            <a:off x="4668375" y="3986400"/>
            <a:ext cx="4475700" cy="28716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cxnSp>
        <p:nvCxnSpPr>
          <p:cNvPr id="8" name="Google Shape;297;g22eabc07916_0_16">
            <a:extLst>
              <a:ext uri="{FF2B5EF4-FFF2-40B4-BE49-F238E27FC236}">
                <a16:creationId xmlns:a16="http://schemas.microsoft.com/office/drawing/2014/main" id="{14ECD61A-09A7-FD27-EB39-5426B616C16F}"/>
              </a:ext>
            </a:extLst>
          </p:cNvPr>
          <p:cNvCxnSpPr/>
          <p:nvPr/>
        </p:nvCxnSpPr>
        <p:spPr>
          <a:xfrm rot="10800000">
            <a:off x="5094304" y="1265758"/>
            <a:ext cx="14100" cy="2299200"/>
          </a:xfrm>
          <a:prstGeom prst="straightConnector1">
            <a:avLst/>
          </a:prstGeom>
          <a:noFill/>
          <a:ln w="28575" cap="flat" cmpd="sng">
            <a:solidFill>
              <a:schemeClr val="dk2"/>
            </a:solidFill>
            <a:prstDash val="solid"/>
            <a:round/>
            <a:headEnd type="none" w="med" len="med"/>
            <a:tailEnd type="stealth" w="med" len="med"/>
          </a:ln>
        </p:spPr>
      </p:cxnSp>
      <p:cxnSp>
        <p:nvCxnSpPr>
          <p:cNvPr id="9" name="Google Shape;298;g22eabc07916_0_16">
            <a:extLst>
              <a:ext uri="{FF2B5EF4-FFF2-40B4-BE49-F238E27FC236}">
                <a16:creationId xmlns:a16="http://schemas.microsoft.com/office/drawing/2014/main" id="{7AED608C-E396-FAEA-B21C-DDCC3E0C6DE6}"/>
              </a:ext>
            </a:extLst>
          </p:cNvPr>
          <p:cNvCxnSpPr/>
          <p:nvPr/>
        </p:nvCxnSpPr>
        <p:spPr>
          <a:xfrm>
            <a:off x="5108391" y="3564950"/>
            <a:ext cx="3776400" cy="0"/>
          </a:xfrm>
          <a:prstGeom prst="straightConnector1">
            <a:avLst/>
          </a:prstGeom>
          <a:noFill/>
          <a:ln w="28575" cap="flat" cmpd="sng">
            <a:solidFill>
              <a:schemeClr val="dk2"/>
            </a:solidFill>
            <a:prstDash val="solid"/>
            <a:round/>
            <a:headEnd type="none" w="med" len="med"/>
            <a:tailEnd type="stealth" w="med" len="med"/>
          </a:ln>
        </p:spPr>
      </p:cxnSp>
      <p:cxnSp>
        <p:nvCxnSpPr>
          <p:cNvPr id="10" name="Google Shape;299;g22eabc07916_0_16">
            <a:extLst>
              <a:ext uri="{FF2B5EF4-FFF2-40B4-BE49-F238E27FC236}">
                <a16:creationId xmlns:a16="http://schemas.microsoft.com/office/drawing/2014/main" id="{5F2FF6AB-5B4D-E086-2968-5C33B4B411A4}"/>
              </a:ext>
            </a:extLst>
          </p:cNvPr>
          <p:cNvCxnSpPr/>
          <p:nvPr/>
        </p:nvCxnSpPr>
        <p:spPr>
          <a:xfrm rot="10800000">
            <a:off x="5094304" y="4272608"/>
            <a:ext cx="14100" cy="2299200"/>
          </a:xfrm>
          <a:prstGeom prst="straightConnector1">
            <a:avLst/>
          </a:prstGeom>
          <a:noFill/>
          <a:ln w="28575" cap="flat" cmpd="sng">
            <a:solidFill>
              <a:schemeClr val="dk2"/>
            </a:solidFill>
            <a:prstDash val="solid"/>
            <a:round/>
            <a:headEnd type="none" w="med" len="med"/>
            <a:tailEnd type="stealth" w="med" len="med"/>
          </a:ln>
        </p:spPr>
      </p:cxnSp>
      <p:cxnSp>
        <p:nvCxnSpPr>
          <p:cNvPr id="11" name="Google Shape;300;g22eabc07916_0_16">
            <a:extLst>
              <a:ext uri="{FF2B5EF4-FFF2-40B4-BE49-F238E27FC236}">
                <a16:creationId xmlns:a16="http://schemas.microsoft.com/office/drawing/2014/main" id="{243BB8B7-DF2C-2E89-1D93-F565D98E16D7}"/>
              </a:ext>
            </a:extLst>
          </p:cNvPr>
          <p:cNvCxnSpPr/>
          <p:nvPr/>
        </p:nvCxnSpPr>
        <p:spPr>
          <a:xfrm>
            <a:off x="5108391" y="6571800"/>
            <a:ext cx="3776400" cy="0"/>
          </a:xfrm>
          <a:prstGeom prst="straightConnector1">
            <a:avLst/>
          </a:prstGeom>
          <a:noFill/>
          <a:ln w="28575" cap="flat" cmpd="sng">
            <a:solidFill>
              <a:schemeClr val="dk2"/>
            </a:solidFill>
            <a:prstDash val="solid"/>
            <a:round/>
            <a:headEnd type="none" w="med" len="med"/>
            <a:tailEnd type="stealth" w="med" len="med"/>
          </a:ln>
        </p:spPr>
      </p:cxnSp>
      <p:sp>
        <p:nvSpPr>
          <p:cNvPr id="12" name="Google Shape;301;g22eabc07916_0_16">
            <a:extLst>
              <a:ext uri="{FF2B5EF4-FFF2-40B4-BE49-F238E27FC236}">
                <a16:creationId xmlns:a16="http://schemas.microsoft.com/office/drawing/2014/main" id="{FC55221B-F311-F1CB-E4A7-A8AB87B4EB2E}"/>
              </a:ext>
            </a:extLst>
          </p:cNvPr>
          <p:cNvSpPr txBox="1"/>
          <p:nvPr/>
        </p:nvSpPr>
        <p:spPr>
          <a:xfrm>
            <a:off x="4800591" y="3304567"/>
            <a:ext cx="307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sp>
        <p:nvSpPr>
          <p:cNvPr id="13" name="Google Shape;302;g22eabc07916_0_16">
            <a:extLst>
              <a:ext uri="{FF2B5EF4-FFF2-40B4-BE49-F238E27FC236}">
                <a16:creationId xmlns:a16="http://schemas.microsoft.com/office/drawing/2014/main" id="{9850CCEB-6852-2A35-C9CA-400D03B7F117}"/>
              </a:ext>
            </a:extLst>
          </p:cNvPr>
          <p:cNvSpPr txBox="1"/>
          <p:nvPr/>
        </p:nvSpPr>
        <p:spPr>
          <a:xfrm>
            <a:off x="4800591" y="6325504"/>
            <a:ext cx="307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sp>
        <p:nvSpPr>
          <p:cNvPr id="14" name="Google Shape;303;g22eabc07916_0_16">
            <a:extLst>
              <a:ext uri="{FF2B5EF4-FFF2-40B4-BE49-F238E27FC236}">
                <a16:creationId xmlns:a16="http://schemas.microsoft.com/office/drawing/2014/main" id="{A50CC8B9-62A5-9ED5-C560-D5A973580569}"/>
              </a:ext>
            </a:extLst>
          </p:cNvPr>
          <p:cNvSpPr txBox="1"/>
          <p:nvPr/>
        </p:nvSpPr>
        <p:spPr>
          <a:xfrm>
            <a:off x="4733399" y="4980550"/>
            <a:ext cx="360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確</a:t>
            </a:r>
            <a:endParaRPr>
              <a:latin typeface="Calibri"/>
              <a:ea typeface="Calibri"/>
              <a:cs typeface="Calibri"/>
              <a:sym typeface="Calibri"/>
            </a:endParaRPr>
          </a:p>
          <a:p>
            <a:pPr marL="0" lvl="0" indent="0" algn="l" rtl="0">
              <a:spcBef>
                <a:spcPts val="0"/>
              </a:spcBef>
              <a:spcAft>
                <a:spcPts val="0"/>
              </a:spcAft>
              <a:buNone/>
            </a:pPr>
            <a:r>
              <a:rPr lang="ja-JP">
                <a:latin typeface="Calibri"/>
                <a:ea typeface="Calibri"/>
                <a:cs typeface="Calibri"/>
                <a:sym typeface="Calibri"/>
              </a:rPr>
              <a:t>率</a:t>
            </a:r>
            <a:endParaRPr>
              <a:latin typeface="Calibri"/>
              <a:ea typeface="Calibri"/>
              <a:cs typeface="Calibri"/>
              <a:sym typeface="Calibri"/>
            </a:endParaRPr>
          </a:p>
          <a:p>
            <a:pPr marL="0" lvl="0" indent="0" algn="l" rtl="0">
              <a:spcBef>
                <a:spcPts val="0"/>
              </a:spcBef>
              <a:spcAft>
                <a:spcPts val="0"/>
              </a:spcAft>
              <a:buNone/>
            </a:pPr>
            <a:r>
              <a:rPr lang="ja-JP">
                <a:latin typeface="Calibri"/>
                <a:ea typeface="Calibri"/>
                <a:cs typeface="Calibri"/>
                <a:sym typeface="Calibri"/>
              </a:rPr>
              <a:t>密</a:t>
            </a:r>
            <a:endParaRPr>
              <a:latin typeface="Calibri"/>
              <a:ea typeface="Calibri"/>
              <a:cs typeface="Calibri"/>
              <a:sym typeface="Calibri"/>
            </a:endParaRPr>
          </a:p>
          <a:p>
            <a:pPr marL="0" lvl="0" indent="0" algn="l" rtl="0">
              <a:spcBef>
                <a:spcPts val="0"/>
              </a:spcBef>
              <a:spcAft>
                <a:spcPts val="0"/>
              </a:spcAft>
              <a:buNone/>
            </a:pPr>
            <a:r>
              <a:rPr lang="ja-JP">
                <a:latin typeface="Calibri"/>
                <a:ea typeface="Calibri"/>
                <a:cs typeface="Calibri"/>
                <a:sym typeface="Calibri"/>
              </a:rPr>
              <a:t>度</a:t>
            </a:r>
            <a:endParaRPr>
              <a:latin typeface="Calibri"/>
              <a:ea typeface="Calibri"/>
              <a:cs typeface="Calibri"/>
              <a:sym typeface="Calibri"/>
            </a:endParaRPr>
          </a:p>
        </p:txBody>
      </p:sp>
      <p:sp>
        <p:nvSpPr>
          <p:cNvPr id="15" name="Google Shape;304;g22eabc07916_0_16">
            <a:extLst>
              <a:ext uri="{FF2B5EF4-FFF2-40B4-BE49-F238E27FC236}">
                <a16:creationId xmlns:a16="http://schemas.microsoft.com/office/drawing/2014/main" id="{484B0C57-460E-1A41-D2CF-CB4F44C9520D}"/>
              </a:ext>
            </a:extLst>
          </p:cNvPr>
          <p:cNvSpPr txBox="1"/>
          <p:nvPr/>
        </p:nvSpPr>
        <p:spPr>
          <a:xfrm>
            <a:off x="8815925" y="3440650"/>
            <a:ext cx="56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X1</a:t>
            </a:r>
            <a:endParaRPr>
              <a:latin typeface="Calibri"/>
              <a:ea typeface="Calibri"/>
              <a:cs typeface="Calibri"/>
              <a:sym typeface="Calibri"/>
            </a:endParaRPr>
          </a:p>
        </p:txBody>
      </p:sp>
      <p:sp>
        <p:nvSpPr>
          <p:cNvPr id="16" name="Google Shape;305;g22eabc07916_0_16">
            <a:extLst>
              <a:ext uri="{FF2B5EF4-FFF2-40B4-BE49-F238E27FC236}">
                <a16:creationId xmlns:a16="http://schemas.microsoft.com/office/drawing/2014/main" id="{4FC30349-D94A-24E7-7F03-237CF24D5E1F}"/>
              </a:ext>
            </a:extLst>
          </p:cNvPr>
          <p:cNvSpPr txBox="1"/>
          <p:nvPr/>
        </p:nvSpPr>
        <p:spPr>
          <a:xfrm>
            <a:off x="8815925" y="6417900"/>
            <a:ext cx="56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X1</a:t>
            </a:r>
            <a:endParaRPr>
              <a:latin typeface="Calibri"/>
              <a:ea typeface="Calibri"/>
              <a:cs typeface="Calibri"/>
              <a:sym typeface="Calibri"/>
            </a:endParaRPr>
          </a:p>
        </p:txBody>
      </p:sp>
      <p:sp>
        <p:nvSpPr>
          <p:cNvPr id="17" name="Google Shape;306;g22eabc07916_0_16">
            <a:extLst>
              <a:ext uri="{FF2B5EF4-FFF2-40B4-BE49-F238E27FC236}">
                <a16:creationId xmlns:a16="http://schemas.microsoft.com/office/drawing/2014/main" id="{0962C0AF-1873-BA6C-D368-8FBE26C99295}"/>
              </a:ext>
            </a:extLst>
          </p:cNvPr>
          <p:cNvSpPr txBox="1"/>
          <p:nvPr/>
        </p:nvSpPr>
        <p:spPr>
          <a:xfrm>
            <a:off x="4800600" y="969250"/>
            <a:ext cx="56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X2</a:t>
            </a:r>
            <a:endParaRPr>
              <a:latin typeface="Calibri"/>
              <a:ea typeface="Calibri"/>
              <a:cs typeface="Calibri"/>
              <a:sym typeface="Calibri"/>
            </a:endParaRPr>
          </a:p>
        </p:txBody>
      </p:sp>
      <p:pic>
        <p:nvPicPr>
          <p:cNvPr id="18" name="Google Shape;307;g22eabc07916_0_16">
            <a:extLst>
              <a:ext uri="{FF2B5EF4-FFF2-40B4-BE49-F238E27FC236}">
                <a16:creationId xmlns:a16="http://schemas.microsoft.com/office/drawing/2014/main" id="{F653F284-8E27-98BC-5F24-8AA64DBCA126}"/>
              </a:ext>
            </a:extLst>
          </p:cNvPr>
          <p:cNvPicPr preferRelativeResize="0"/>
          <p:nvPr/>
        </p:nvPicPr>
        <p:blipFill>
          <a:blip r:embed="rId2">
            <a:alphaModFix/>
          </a:blip>
          <a:stretch>
            <a:fillRect/>
          </a:stretch>
        </p:blipFill>
        <p:spPr>
          <a:xfrm rot="-70">
            <a:off x="5194375" y="4697305"/>
            <a:ext cx="1739813" cy="2146303"/>
          </a:xfrm>
          <a:prstGeom prst="rect">
            <a:avLst/>
          </a:prstGeom>
          <a:noFill/>
          <a:ln>
            <a:noFill/>
          </a:ln>
        </p:spPr>
      </p:pic>
      <p:pic>
        <p:nvPicPr>
          <p:cNvPr id="19" name="Google Shape;308;g22eabc07916_0_16">
            <a:extLst>
              <a:ext uri="{FF2B5EF4-FFF2-40B4-BE49-F238E27FC236}">
                <a16:creationId xmlns:a16="http://schemas.microsoft.com/office/drawing/2014/main" id="{660713C8-BC6E-C222-0851-0806E6D7C6EC}"/>
              </a:ext>
            </a:extLst>
          </p:cNvPr>
          <p:cNvPicPr preferRelativeResize="0"/>
          <p:nvPr/>
        </p:nvPicPr>
        <p:blipFill>
          <a:blip r:embed="rId3">
            <a:alphaModFix/>
          </a:blip>
          <a:stretch>
            <a:fillRect/>
          </a:stretch>
        </p:blipFill>
        <p:spPr>
          <a:xfrm rot="11">
            <a:off x="5689225" y="5584505"/>
            <a:ext cx="2991325" cy="1139690"/>
          </a:xfrm>
          <a:prstGeom prst="rect">
            <a:avLst/>
          </a:prstGeom>
          <a:noFill/>
          <a:ln>
            <a:noFill/>
          </a:ln>
        </p:spPr>
      </p:pic>
      <p:cxnSp>
        <p:nvCxnSpPr>
          <p:cNvPr id="20" name="Google Shape;309;g22eabc07916_0_16">
            <a:extLst>
              <a:ext uri="{FF2B5EF4-FFF2-40B4-BE49-F238E27FC236}">
                <a16:creationId xmlns:a16="http://schemas.microsoft.com/office/drawing/2014/main" id="{6D1AED92-AEAF-A80E-3EA5-112F658AC49C}"/>
              </a:ext>
            </a:extLst>
          </p:cNvPr>
          <p:cNvCxnSpPr/>
          <p:nvPr/>
        </p:nvCxnSpPr>
        <p:spPr>
          <a:xfrm>
            <a:off x="6080400" y="5117100"/>
            <a:ext cx="0" cy="1421100"/>
          </a:xfrm>
          <a:prstGeom prst="straightConnector1">
            <a:avLst/>
          </a:prstGeom>
          <a:noFill/>
          <a:ln w="19050" cap="flat" cmpd="sng">
            <a:solidFill>
              <a:schemeClr val="dk2"/>
            </a:solidFill>
            <a:prstDash val="dash"/>
            <a:round/>
            <a:headEnd type="none" w="med" len="med"/>
            <a:tailEnd type="none" w="med" len="med"/>
          </a:ln>
        </p:spPr>
      </p:cxnSp>
      <p:cxnSp>
        <p:nvCxnSpPr>
          <p:cNvPr id="21" name="Google Shape;310;g22eabc07916_0_16">
            <a:extLst>
              <a:ext uri="{FF2B5EF4-FFF2-40B4-BE49-F238E27FC236}">
                <a16:creationId xmlns:a16="http://schemas.microsoft.com/office/drawing/2014/main" id="{76D8F3D6-248F-5979-8BE5-6B6A2B09A6EC}"/>
              </a:ext>
            </a:extLst>
          </p:cNvPr>
          <p:cNvCxnSpPr/>
          <p:nvPr/>
        </p:nvCxnSpPr>
        <p:spPr>
          <a:xfrm>
            <a:off x="7242300" y="5792700"/>
            <a:ext cx="0" cy="723300"/>
          </a:xfrm>
          <a:prstGeom prst="straightConnector1">
            <a:avLst/>
          </a:prstGeom>
          <a:noFill/>
          <a:ln w="19050" cap="flat" cmpd="sng">
            <a:solidFill>
              <a:schemeClr val="dk2"/>
            </a:solidFill>
            <a:prstDash val="dash"/>
            <a:round/>
            <a:headEnd type="none" w="med" len="med"/>
            <a:tailEnd type="none" w="med" len="med"/>
          </a:ln>
        </p:spPr>
      </p:cxnSp>
      <p:sp>
        <p:nvSpPr>
          <p:cNvPr id="22" name="Google Shape;311;g22eabc07916_0_16">
            <a:extLst>
              <a:ext uri="{FF2B5EF4-FFF2-40B4-BE49-F238E27FC236}">
                <a16:creationId xmlns:a16="http://schemas.microsoft.com/office/drawing/2014/main" id="{1A2B7C39-9B15-E820-2DC2-BE251BBC7805}"/>
              </a:ext>
            </a:extLst>
          </p:cNvPr>
          <p:cNvSpPr txBox="1"/>
          <p:nvPr/>
        </p:nvSpPr>
        <p:spPr>
          <a:xfrm>
            <a:off x="5206800" y="4959925"/>
            <a:ext cx="927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200">
                <a:latin typeface="Calibri"/>
                <a:ea typeface="Calibri"/>
                <a:cs typeface="Calibri"/>
                <a:sym typeface="Calibri"/>
              </a:rPr>
              <a:t>クラスC1</a:t>
            </a:r>
            <a:endParaRPr sz="1200">
              <a:latin typeface="Calibri"/>
              <a:ea typeface="Calibri"/>
              <a:cs typeface="Calibri"/>
              <a:sym typeface="Calibri"/>
            </a:endParaRPr>
          </a:p>
        </p:txBody>
      </p:sp>
      <p:sp>
        <p:nvSpPr>
          <p:cNvPr id="23" name="Google Shape;312;g22eabc07916_0_16">
            <a:extLst>
              <a:ext uri="{FF2B5EF4-FFF2-40B4-BE49-F238E27FC236}">
                <a16:creationId xmlns:a16="http://schemas.microsoft.com/office/drawing/2014/main" id="{173B4F9F-2977-D1AF-7A5C-A656414CBBFB}"/>
              </a:ext>
            </a:extLst>
          </p:cNvPr>
          <p:cNvSpPr txBox="1"/>
          <p:nvPr/>
        </p:nvSpPr>
        <p:spPr>
          <a:xfrm>
            <a:off x="7353800" y="5547025"/>
            <a:ext cx="927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200">
                <a:latin typeface="Calibri"/>
                <a:ea typeface="Calibri"/>
                <a:cs typeface="Calibri"/>
                <a:sym typeface="Calibri"/>
              </a:rPr>
              <a:t>クラスC2</a:t>
            </a:r>
            <a:endParaRPr sz="1200">
              <a:latin typeface="Calibri"/>
              <a:ea typeface="Calibri"/>
              <a:cs typeface="Calibri"/>
              <a:sym typeface="Calibri"/>
            </a:endParaRPr>
          </a:p>
        </p:txBody>
      </p:sp>
      <p:sp>
        <p:nvSpPr>
          <p:cNvPr id="24" name="Google Shape;313;g22eabc07916_0_16">
            <a:extLst>
              <a:ext uri="{FF2B5EF4-FFF2-40B4-BE49-F238E27FC236}">
                <a16:creationId xmlns:a16="http://schemas.microsoft.com/office/drawing/2014/main" id="{A7DF843B-E1F9-C7A9-7891-CA29D11DBD6A}"/>
              </a:ext>
            </a:extLst>
          </p:cNvPr>
          <p:cNvSpPr txBox="1"/>
          <p:nvPr/>
        </p:nvSpPr>
        <p:spPr>
          <a:xfrm>
            <a:off x="5616588" y="6538100"/>
            <a:ext cx="927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200">
                <a:latin typeface="Calibri"/>
                <a:ea typeface="Calibri"/>
                <a:cs typeface="Calibri"/>
                <a:sym typeface="Calibri"/>
              </a:rPr>
              <a:t>M1(c1)</a:t>
            </a:r>
            <a:endParaRPr sz="1200">
              <a:latin typeface="Calibri"/>
              <a:ea typeface="Calibri"/>
              <a:cs typeface="Calibri"/>
              <a:sym typeface="Calibri"/>
            </a:endParaRPr>
          </a:p>
        </p:txBody>
      </p:sp>
      <p:sp>
        <p:nvSpPr>
          <p:cNvPr id="25" name="Google Shape;314;g22eabc07916_0_16">
            <a:extLst>
              <a:ext uri="{FF2B5EF4-FFF2-40B4-BE49-F238E27FC236}">
                <a16:creationId xmlns:a16="http://schemas.microsoft.com/office/drawing/2014/main" id="{842D523D-CBE4-E189-8509-20A03D41B8BC}"/>
              </a:ext>
            </a:extLst>
          </p:cNvPr>
          <p:cNvSpPr txBox="1"/>
          <p:nvPr/>
        </p:nvSpPr>
        <p:spPr>
          <a:xfrm>
            <a:off x="6778488" y="6550775"/>
            <a:ext cx="927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200">
                <a:latin typeface="Calibri"/>
                <a:ea typeface="Calibri"/>
                <a:cs typeface="Calibri"/>
                <a:sym typeface="Calibri"/>
              </a:rPr>
              <a:t>M1(c2)</a:t>
            </a:r>
            <a:endParaRPr sz="1200">
              <a:latin typeface="Calibri"/>
              <a:ea typeface="Calibri"/>
              <a:cs typeface="Calibri"/>
              <a:sym typeface="Calibri"/>
            </a:endParaRPr>
          </a:p>
        </p:txBody>
      </p:sp>
      <p:sp>
        <p:nvSpPr>
          <p:cNvPr id="26" name="Google Shape;315;g22eabc07916_0_16">
            <a:extLst>
              <a:ext uri="{FF2B5EF4-FFF2-40B4-BE49-F238E27FC236}">
                <a16:creationId xmlns:a16="http://schemas.microsoft.com/office/drawing/2014/main" id="{04541C5C-E034-A0C3-0F26-90B40C2279C5}"/>
              </a:ext>
            </a:extLst>
          </p:cNvPr>
          <p:cNvSpPr txBox="1"/>
          <p:nvPr/>
        </p:nvSpPr>
        <p:spPr>
          <a:xfrm>
            <a:off x="6620400" y="6542325"/>
            <a:ext cx="56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000">
                <a:latin typeface="Calibri"/>
                <a:ea typeface="Calibri"/>
                <a:cs typeface="Calibri"/>
                <a:sym typeface="Calibri"/>
              </a:rPr>
              <a:t>X1</a:t>
            </a:r>
            <a:endParaRPr sz="1000">
              <a:latin typeface="Calibri"/>
              <a:ea typeface="Calibri"/>
              <a:cs typeface="Calibri"/>
              <a:sym typeface="Calibri"/>
            </a:endParaRPr>
          </a:p>
        </p:txBody>
      </p:sp>
      <p:sp>
        <p:nvSpPr>
          <p:cNvPr id="27" name="Google Shape;316;g22eabc07916_0_16">
            <a:extLst>
              <a:ext uri="{FF2B5EF4-FFF2-40B4-BE49-F238E27FC236}">
                <a16:creationId xmlns:a16="http://schemas.microsoft.com/office/drawing/2014/main" id="{EE0AE795-9CED-460F-2F82-583528892764}"/>
              </a:ext>
            </a:extLst>
          </p:cNvPr>
          <p:cNvSpPr/>
          <p:nvPr/>
        </p:nvSpPr>
        <p:spPr>
          <a:xfrm rot="-759770">
            <a:off x="5280492" y="1843831"/>
            <a:ext cx="1599812" cy="1246756"/>
          </a:xfrm>
          <a:prstGeom prst="ellipse">
            <a:avLst/>
          </a:prstGeom>
          <a:solidFill>
            <a:schemeClr val="lt1"/>
          </a:solidFill>
          <a:ln w="19050" cap="flat" cmpd="sng">
            <a:solidFill>
              <a:srgbClr val="FF0000"/>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7;g22eabc07916_0_16">
            <a:extLst>
              <a:ext uri="{FF2B5EF4-FFF2-40B4-BE49-F238E27FC236}">
                <a16:creationId xmlns:a16="http://schemas.microsoft.com/office/drawing/2014/main" id="{C51F691D-EA8E-E15D-8FB2-696259FA4682}"/>
              </a:ext>
            </a:extLst>
          </p:cNvPr>
          <p:cNvSpPr/>
          <p:nvPr/>
        </p:nvSpPr>
        <p:spPr>
          <a:xfrm rot="-760026">
            <a:off x="5480497" y="1999696"/>
            <a:ext cx="1199802" cy="935027"/>
          </a:xfrm>
          <a:prstGeom prst="ellipse">
            <a:avLst/>
          </a:prstGeom>
          <a:solidFill>
            <a:schemeClr val="lt1"/>
          </a:solidFill>
          <a:ln w="19050" cap="flat" cmpd="sng">
            <a:solidFill>
              <a:srgbClr val="FF0000"/>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8;g22eabc07916_0_16">
            <a:extLst>
              <a:ext uri="{FF2B5EF4-FFF2-40B4-BE49-F238E27FC236}">
                <a16:creationId xmlns:a16="http://schemas.microsoft.com/office/drawing/2014/main" id="{9AD9A7AF-2F62-5F19-EC55-E2099EA560F2}"/>
              </a:ext>
            </a:extLst>
          </p:cNvPr>
          <p:cNvSpPr/>
          <p:nvPr/>
        </p:nvSpPr>
        <p:spPr>
          <a:xfrm rot="-755192">
            <a:off x="5660507" y="2139990"/>
            <a:ext cx="839782" cy="654439"/>
          </a:xfrm>
          <a:prstGeom prst="ellipse">
            <a:avLst/>
          </a:prstGeom>
          <a:solidFill>
            <a:schemeClr val="lt1"/>
          </a:solidFill>
          <a:ln w="19050" cap="flat" cmpd="sng">
            <a:solidFill>
              <a:srgbClr val="FF0000"/>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9;g22eabc07916_0_16">
            <a:extLst>
              <a:ext uri="{FF2B5EF4-FFF2-40B4-BE49-F238E27FC236}">
                <a16:creationId xmlns:a16="http://schemas.microsoft.com/office/drawing/2014/main" id="{E0879121-1A68-641B-2D66-D34C6335C7BA}"/>
              </a:ext>
            </a:extLst>
          </p:cNvPr>
          <p:cNvSpPr/>
          <p:nvPr/>
        </p:nvSpPr>
        <p:spPr>
          <a:xfrm rot="-760288">
            <a:off x="5845169" y="2283959"/>
            <a:ext cx="470459" cy="366499"/>
          </a:xfrm>
          <a:prstGeom prst="ellipse">
            <a:avLst/>
          </a:prstGeom>
          <a:solidFill>
            <a:schemeClr val="lt1"/>
          </a:solidFill>
          <a:ln w="19050" cap="flat" cmpd="sng">
            <a:solidFill>
              <a:srgbClr val="FF0000"/>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0;g22eabc07916_0_16">
            <a:extLst>
              <a:ext uri="{FF2B5EF4-FFF2-40B4-BE49-F238E27FC236}">
                <a16:creationId xmlns:a16="http://schemas.microsoft.com/office/drawing/2014/main" id="{5150D5EC-4F78-514D-FE8B-ACBAE83A21CC}"/>
              </a:ext>
            </a:extLst>
          </p:cNvPr>
          <p:cNvSpPr/>
          <p:nvPr/>
        </p:nvSpPr>
        <p:spPr>
          <a:xfrm>
            <a:off x="6039600" y="2426400"/>
            <a:ext cx="81600" cy="816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1;g22eabc07916_0_16">
            <a:extLst>
              <a:ext uri="{FF2B5EF4-FFF2-40B4-BE49-F238E27FC236}">
                <a16:creationId xmlns:a16="http://schemas.microsoft.com/office/drawing/2014/main" id="{58C0F180-B6F0-FB51-EAB6-32B715732754}"/>
              </a:ext>
            </a:extLst>
          </p:cNvPr>
          <p:cNvSpPr/>
          <p:nvPr/>
        </p:nvSpPr>
        <p:spPr>
          <a:xfrm rot="901737">
            <a:off x="6403243" y="1568489"/>
            <a:ext cx="1759690" cy="1371317"/>
          </a:xfrm>
          <a:prstGeom prst="ellipse">
            <a:avLst/>
          </a:prstGeom>
          <a:noFill/>
          <a:ln w="19050" cap="flat" cmpd="sng">
            <a:solidFill>
              <a:srgbClr val="38761D"/>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2;g22eabc07916_0_16">
            <a:extLst>
              <a:ext uri="{FF2B5EF4-FFF2-40B4-BE49-F238E27FC236}">
                <a16:creationId xmlns:a16="http://schemas.microsoft.com/office/drawing/2014/main" id="{4D3BB9A1-5E88-8E33-C367-7615E23AA9F2}"/>
              </a:ext>
            </a:extLst>
          </p:cNvPr>
          <p:cNvSpPr/>
          <p:nvPr/>
        </p:nvSpPr>
        <p:spPr>
          <a:xfrm rot="902455">
            <a:off x="6843219" y="1909732"/>
            <a:ext cx="879739" cy="685631"/>
          </a:xfrm>
          <a:prstGeom prst="ellipse">
            <a:avLst/>
          </a:prstGeom>
          <a:noFill/>
          <a:ln w="19050" cap="flat" cmpd="sng">
            <a:solidFill>
              <a:srgbClr val="38761D"/>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3;g22eabc07916_0_16">
            <a:extLst>
              <a:ext uri="{FF2B5EF4-FFF2-40B4-BE49-F238E27FC236}">
                <a16:creationId xmlns:a16="http://schemas.microsoft.com/office/drawing/2014/main" id="{2B9F9957-0DA6-F886-C3D4-7B3013510866}"/>
              </a:ext>
            </a:extLst>
          </p:cNvPr>
          <p:cNvSpPr/>
          <p:nvPr/>
        </p:nvSpPr>
        <p:spPr>
          <a:xfrm>
            <a:off x="7242300" y="2213350"/>
            <a:ext cx="81600" cy="816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4;g22eabc07916_0_16">
            <a:extLst>
              <a:ext uri="{FF2B5EF4-FFF2-40B4-BE49-F238E27FC236}">
                <a16:creationId xmlns:a16="http://schemas.microsoft.com/office/drawing/2014/main" id="{D6AF676B-2759-B7B6-F6EB-0A4E60EE42E4}"/>
              </a:ext>
            </a:extLst>
          </p:cNvPr>
          <p:cNvSpPr txBox="1"/>
          <p:nvPr/>
        </p:nvSpPr>
        <p:spPr>
          <a:xfrm>
            <a:off x="5616588" y="3512713"/>
            <a:ext cx="927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200">
                <a:latin typeface="Calibri"/>
                <a:ea typeface="Calibri"/>
                <a:cs typeface="Calibri"/>
                <a:sym typeface="Calibri"/>
              </a:rPr>
              <a:t>M1(c1)</a:t>
            </a:r>
            <a:endParaRPr sz="1200">
              <a:latin typeface="Calibri"/>
              <a:ea typeface="Calibri"/>
              <a:cs typeface="Calibri"/>
              <a:sym typeface="Calibri"/>
            </a:endParaRPr>
          </a:p>
        </p:txBody>
      </p:sp>
      <p:sp>
        <p:nvSpPr>
          <p:cNvPr id="36" name="Google Shape;325;g22eabc07916_0_16">
            <a:extLst>
              <a:ext uri="{FF2B5EF4-FFF2-40B4-BE49-F238E27FC236}">
                <a16:creationId xmlns:a16="http://schemas.microsoft.com/office/drawing/2014/main" id="{F91ED48D-04A1-E7B5-D885-6B55A3AC6061}"/>
              </a:ext>
            </a:extLst>
          </p:cNvPr>
          <p:cNvSpPr txBox="1"/>
          <p:nvPr/>
        </p:nvSpPr>
        <p:spPr>
          <a:xfrm>
            <a:off x="6819288" y="3512713"/>
            <a:ext cx="927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JP" sz="1200">
                <a:latin typeface="Calibri"/>
                <a:ea typeface="Calibri"/>
                <a:cs typeface="Calibri"/>
                <a:sym typeface="Calibri"/>
              </a:rPr>
              <a:t>M1(c2)</a:t>
            </a:r>
            <a:endParaRPr sz="1200">
              <a:latin typeface="Calibri"/>
              <a:ea typeface="Calibri"/>
              <a:cs typeface="Calibri"/>
              <a:sym typeface="Calibri"/>
            </a:endParaRPr>
          </a:p>
        </p:txBody>
      </p:sp>
      <p:sp>
        <p:nvSpPr>
          <p:cNvPr id="37" name="Google Shape;326;g22eabc07916_0_16">
            <a:extLst>
              <a:ext uri="{FF2B5EF4-FFF2-40B4-BE49-F238E27FC236}">
                <a16:creationId xmlns:a16="http://schemas.microsoft.com/office/drawing/2014/main" id="{09B8B599-3AF1-FFB2-9DAA-A7A8868D36D3}"/>
              </a:ext>
            </a:extLst>
          </p:cNvPr>
          <p:cNvSpPr/>
          <p:nvPr/>
        </p:nvSpPr>
        <p:spPr>
          <a:xfrm>
            <a:off x="6658550" y="2496820"/>
            <a:ext cx="179550" cy="164225"/>
          </a:xfrm>
          <a:prstGeom prst="flowChartExtra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27;g22eabc07916_0_16">
            <a:extLst>
              <a:ext uri="{FF2B5EF4-FFF2-40B4-BE49-F238E27FC236}">
                <a16:creationId xmlns:a16="http://schemas.microsoft.com/office/drawing/2014/main" id="{BA135F7B-8F72-D220-FD16-D89CB9BDE42C}"/>
              </a:ext>
            </a:extLst>
          </p:cNvPr>
          <p:cNvCxnSpPr>
            <a:stCxn id="31" idx="6"/>
            <a:endCxn id="37" idx="1"/>
          </p:cNvCxnSpPr>
          <p:nvPr/>
        </p:nvCxnSpPr>
        <p:spPr>
          <a:xfrm>
            <a:off x="6121200" y="2467200"/>
            <a:ext cx="582300" cy="111600"/>
          </a:xfrm>
          <a:prstGeom prst="straightConnector1">
            <a:avLst/>
          </a:prstGeom>
          <a:noFill/>
          <a:ln w="28575" cap="flat" cmpd="sng">
            <a:solidFill>
              <a:schemeClr val="dk1"/>
            </a:solidFill>
            <a:prstDash val="solid"/>
            <a:round/>
            <a:headEnd type="stealth" w="med" len="med"/>
            <a:tailEnd type="stealth" w="med" len="med"/>
          </a:ln>
        </p:spPr>
      </p:cxnSp>
      <p:cxnSp>
        <p:nvCxnSpPr>
          <p:cNvPr id="39" name="Google Shape;328;g22eabc07916_0_16">
            <a:extLst>
              <a:ext uri="{FF2B5EF4-FFF2-40B4-BE49-F238E27FC236}">
                <a16:creationId xmlns:a16="http://schemas.microsoft.com/office/drawing/2014/main" id="{D53C9D31-D545-4BC3-79D1-695D15B3C312}"/>
              </a:ext>
            </a:extLst>
          </p:cNvPr>
          <p:cNvCxnSpPr>
            <a:stCxn id="37" idx="3"/>
            <a:endCxn id="34" idx="3"/>
          </p:cNvCxnSpPr>
          <p:nvPr/>
        </p:nvCxnSpPr>
        <p:spPr>
          <a:xfrm rot="10800000" flipH="1">
            <a:off x="6793213" y="2283133"/>
            <a:ext cx="461100" cy="295800"/>
          </a:xfrm>
          <a:prstGeom prst="straightConnector1">
            <a:avLst/>
          </a:prstGeom>
          <a:noFill/>
          <a:ln w="28575" cap="flat" cmpd="sng">
            <a:solidFill>
              <a:schemeClr val="dk1"/>
            </a:solidFill>
            <a:prstDash val="solid"/>
            <a:round/>
            <a:headEnd type="stealth" w="med" len="med"/>
            <a:tailEnd type="stealth" w="med" len="med"/>
          </a:ln>
        </p:spPr>
      </p:cxnSp>
      <p:sp>
        <p:nvSpPr>
          <p:cNvPr id="40" name="Google Shape;329;g22eabc07916_0_16">
            <a:extLst>
              <a:ext uri="{FF2B5EF4-FFF2-40B4-BE49-F238E27FC236}">
                <a16:creationId xmlns:a16="http://schemas.microsoft.com/office/drawing/2014/main" id="{778B2D4F-06BC-2725-D456-0E83614F0819}"/>
              </a:ext>
            </a:extLst>
          </p:cNvPr>
          <p:cNvSpPr txBox="1"/>
          <p:nvPr/>
        </p:nvSpPr>
        <p:spPr>
          <a:xfrm>
            <a:off x="6619925" y="3528013"/>
            <a:ext cx="56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000">
                <a:latin typeface="Calibri"/>
                <a:ea typeface="Calibri"/>
                <a:cs typeface="Calibri"/>
                <a:sym typeface="Calibri"/>
              </a:rPr>
              <a:t>X1</a:t>
            </a:r>
            <a:endParaRPr sz="1000">
              <a:latin typeface="Calibri"/>
              <a:ea typeface="Calibri"/>
              <a:cs typeface="Calibri"/>
              <a:sym typeface="Calibri"/>
            </a:endParaRPr>
          </a:p>
        </p:txBody>
      </p:sp>
      <p:sp>
        <p:nvSpPr>
          <p:cNvPr id="41" name="Google Shape;330;g22eabc07916_0_16">
            <a:extLst>
              <a:ext uri="{FF2B5EF4-FFF2-40B4-BE49-F238E27FC236}">
                <a16:creationId xmlns:a16="http://schemas.microsoft.com/office/drawing/2014/main" id="{F9823932-1754-4C03-F603-A533D879D525}"/>
              </a:ext>
            </a:extLst>
          </p:cNvPr>
          <p:cNvSpPr txBox="1"/>
          <p:nvPr/>
        </p:nvSpPr>
        <p:spPr>
          <a:xfrm>
            <a:off x="4580988" y="2282538"/>
            <a:ext cx="927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000">
                <a:latin typeface="Calibri"/>
                <a:ea typeface="Calibri"/>
                <a:cs typeface="Calibri"/>
                <a:sym typeface="Calibri"/>
              </a:rPr>
              <a:t>M2(c1)</a:t>
            </a:r>
            <a:endParaRPr sz="1000">
              <a:latin typeface="Calibri"/>
              <a:ea typeface="Calibri"/>
              <a:cs typeface="Calibri"/>
              <a:sym typeface="Calibri"/>
            </a:endParaRPr>
          </a:p>
        </p:txBody>
      </p:sp>
      <p:sp>
        <p:nvSpPr>
          <p:cNvPr id="42" name="Google Shape;331;g22eabc07916_0_16">
            <a:extLst>
              <a:ext uri="{FF2B5EF4-FFF2-40B4-BE49-F238E27FC236}">
                <a16:creationId xmlns:a16="http://schemas.microsoft.com/office/drawing/2014/main" id="{57BF262F-3EC3-5ADB-D219-BF86CD87594A}"/>
              </a:ext>
            </a:extLst>
          </p:cNvPr>
          <p:cNvSpPr txBox="1"/>
          <p:nvPr/>
        </p:nvSpPr>
        <p:spPr>
          <a:xfrm>
            <a:off x="4580988" y="2083188"/>
            <a:ext cx="927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000">
                <a:latin typeface="Calibri"/>
                <a:ea typeface="Calibri"/>
                <a:cs typeface="Calibri"/>
                <a:sym typeface="Calibri"/>
              </a:rPr>
              <a:t>M2(c2)</a:t>
            </a:r>
            <a:endParaRPr sz="1000">
              <a:latin typeface="Calibri"/>
              <a:ea typeface="Calibri"/>
              <a:cs typeface="Calibri"/>
              <a:sym typeface="Calibri"/>
            </a:endParaRPr>
          </a:p>
        </p:txBody>
      </p:sp>
      <p:cxnSp>
        <p:nvCxnSpPr>
          <p:cNvPr id="43" name="Google Shape;332;g22eabc07916_0_16">
            <a:extLst>
              <a:ext uri="{FF2B5EF4-FFF2-40B4-BE49-F238E27FC236}">
                <a16:creationId xmlns:a16="http://schemas.microsoft.com/office/drawing/2014/main" id="{AB8D9C8C-BC10-ABDD-54DD-D905FE9AC1E3}"/>
              </a:ext>
            </a:extLst>
          </p:cNvPr>
          <p:cNvCxnSpPr/>
          <p:nvPr/>
        </p:nvCxnSpPr>
        <p:spPr>
          <a:xfrm>
            <a:off x="5037600" y="2254150"/>
            <a:ext cx="87600" cy="0"/>
          </a:xfrm>
          <a:prstGeom prst="straightConnector1">
            <a:avLst/>
          </a:prstGeom>
          <a:noFill/>
          <a:ln w="28575" cap="flat" cmpd="sng">
            <a:solidFill>
              <a:schemeClr val="dk2"/>
            </a:solidFill>
            <a:prstDash val="solid"/>
            <a:round/>
            <a:headEnd type="none" w="med" len="med"/>
            <a:tailEnd type="none" w="med" len="med"/>
          </a:ln>
        </p:spPr>
      </p:cxnSp>
      <p:cxnSp>
        <p:nvCxnSpPr>
          <p:cNvPr id="44" name="Google Shape;333;g22eabc07916_0_16">
            <a:extLst>
              <a:ext uri="{FF2B5EF4-FFF2-40B4-BE49-F238E27FC236}">
                <a16:creationId xmlns:a16="http://schemas.microsoft.com/office/drawing/2014/main" id="{B8981D35-4C70-1066-2FF5-F979895BD055}"/>
              </a:ext>
            </a:extLst>
          </p:cNvPr>
          <p:cNvCxnSpPr/>
          <p:nvPr/>
        </p:nvCxnSpPr>
        <p:spPr>
          <a:xfrm>
            <a:off x="5037600" y="2467200"/>
            <a:ext cx="87600" cy="0"/>
          </a:xfrm>
          <a:prstGeom prst="straightConnector1">
            <a:avLst/>
          </a:prstGeom>
          <a:noFill/>
          <a:ln w="28575" cap="flat" cmpd="sng">
            <a:solidFill>
              <a:schemeClr val="dk2"/>
            </a:solidFill>
            <a:prstDash val="solid"/>
            <a:round/>
            <a:headEnd type="none" w="med" len="med"/>
            <a:tailEnd type="none" w="med" len="med"/>
          </a:ln>
        </p:spPr>
      </p:cxnSp>
      <p:sp>
        <p:nvSpPr>
          <p:cNvPr id="45" name="Google Shape;334;g22eabc07916_0_16">
            <a:extLst>
              <a:ext uri="{FF2B5EF4-FFF2-40B4-BE49-F238E27FC236}">
                <a16:creationId xmlns:a16="http://schemas.microsoft.com/office/drawing/2014/main" id="{F58FA049-AEBC-FAA6-D729-7F413E161731}"/>
              </a:ext>
            </a:extLst>
          </p:cNvPr>
          <p:cNvSpPr txBox="1"/>
          <p:nvPr/>
        </p:nvSpPr>
        <p:spPr>
          <a:xfrm>
            <a:off x="4764000" y="2467200"/>
            <a:ext cx="56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000">
                <a:latin typeface="Calibri"/>
                <a:ea typeface="Calibri"/>
                <a:cs typeface="Calibri"/>
                <a:sym typeface="Calibri"/>
              </a:rPr>
              <a:t>X2</a:t>
            </a:r>
            <a:endParaRPr sz="1000">
              <a:latin typeface="Calibri"/>
              <a:ea typeface="Calibri"/>
              <a:cs typeface="Calibri"/>
              <a:sym typeface="Calibri"/>
            </a:endParaRPr>
          </a:p>
        </p:txBody>
      </p:sp>
      <p:cxnSp>
        <p:nvCxnSpPr>
          <p:cNvPr id="46" name="Google Shape;335;g22eabc07916_0_16">
            <a:extLst>
              <a:ext uri="{FF2B5EF4-FFF2-40B4-BE49-F238E27FC236}">
                <a16:creationId xmlns:a16="http://schemas.microsoft.com/office/drawing/2014/main" id="{A939D28F-C195-7763-5F31-6DA9650AEC78}"/>
              </a:ext>
            </a:extLst>
          </p:cNvPr>
          <p:cNvCxnSpPr/>
          <p:nvPr/>
        </p:nvCxnSpPr>
        <p:spPr>
          <a:xfrm>
            <a:off x="5037600" y="2621250"/>
            <a:ext cx="87600" cy="0"/>
          </a:xfrm>
          <a:prstGeom prst="straightConnector1">
            <a:avLst/>
          </a:prstGeom>
          <a:noFill/>
          <a:ln w="28575" cap="flat" cmpd="sng">
            <a:solidFill>
              <a:schemeClr val="dk2"/>
            </a:solidFill>
            <a:prstDash val="solid"/>
            <a:round/>
            <a:headEnd type="none" w="med" len="med"/>
            <a:tailEnd type="none" w="med" len="med"/>
          </a:ln>
        </p:spPr>
      </p:cxnSp>
      <p:cxnSp>
        <p:nvCxnSpPr>
          <p:cNvPr id="47" name="Google Shape;336;g22eabc07916_0_16">
            <a:extLst>
              <a:ext uri="{FF2B5EF4-FFF2-40B4-BE49-F238E27FC236}">
                <a16:creationId xmlns:a16="http://schemas.microsoft.com/office/drawing/2014/main" id="{FBBC7BFB-F8B1-7B61-22D8-9EDCC7D0CB70}"/>
              </a:ext>
            </a:extLst>
          </p:cNvPr>
          <p:cNvCxnSpPr>
            <a:stCxn id="37" idx="0"/>
          </p:cNvCxnSpPr>
          <p:nvPr/>
        </p:nvCxnSpPr>
        <p:spPr>
          <a:xfrm rot="10800000" flipH="1">
            <a:off x="6748325" y="1330720"/>
            <a:ext cx="545400" cy="1166100"/>
          </a:xfrm>
          <a:prstGeom prst="straightConnector1">
            <a:avLst/>
          </a:prstGeom>
          <a:noFill/>
          <a:ln w="19050" cap="flat" cmpd="sng">
            <a:solidFill>
              <a:schemeClr val="dk1"/>
            </a:solidFill>
            <a:prstDash val="solid"/>
            <a:round/>
            <a:headEnd type="none" w="med" len="med"/>
            <a:tailEnd type="none" w="med" len="med"/>
          </a:ln>
        </p:spPr>
      </p:cxnSp>
      <p:sp>
        <p:nvSpPr>
          <p:cNvPr id="48" name="Google Shape;337;g22eabc07916_0_16">
            <a:extLst>
              <a:ext uri="{FF2B5EF4-FFF2-40B4-BE49-F238E27FC236}">
                <a16:creationId xmlns:a16="http://schemas.microsoft.com/office/drawing/2014/main" id="{271800EE-D61E-5E9E-F92E-6E8139AE3C9C}"/>
              </a:ext>
            </a:extLst>
          </p:cNvPr>
          <p:cNvSpPr txBox="1"/>
          <p:nvPr/>
        </p:nvSpPr>
        <p:spPr>
          <a:xfrm>
            <a:off x="7192025" y="1025325"/>
            <a:ext cx="17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テスト画像X</a:t>
            </a:r>
            <a:endParaRPr>
              <a:latin typeface="Calibri"/>
              <a:ea typeface="Calibri"/>
              <a:cs typeface="Calibri"/>
              <a:sym typeface="Calibri"/>
            </a:endParaRPr>
          </a:p>
        </p:txBody>
      </p:sp>
      <p:cxnSp>
        <p:nvCxnSpPr>
          <p:cNvPr id="49" name="Google Shape;338;g22eabc07916_0_16">
            <a:extLst>
              <a:ext uri="{FF2B5EF4-FFF2-40B4-BE49-F238E27FC236}">
                <a16:creationId xmlns:a16="http://schemas.microsoft.com/office/drawing/2014/main" id="{621996C7-7067-6B8B-314C-55467101458B}"/>
              </a:ext>
            </a:extLst>
          </p:cNvPr>
          <p:cNvCxnSpPr/>
          <p:nvPr/>
        </p:nvCxnSpPr>
        <p:spPr>
          <a:xfrm flipH="1">
            <a:off x="5788198" y="2584897"/>
            <a:ext cx="590400" cy="676500"/>
          </a:xfrm>
          <a:prstGeom prst="straightConnector1">
            <a:avLst/>
          </a:prstGeom>
          <a:noFill/>
          <a:ln w="19050" cap="flat" cmpd="sng">
            <a:solidFill>
              <a:schemeClr val="dk2"/>
            </a:solidFill>
            <a:prstDash val="solid"/>
            <a:round/>
            <a:headEnd type="none" w="med" len="med"/>
            <a:tailEnd type="none" w="med" len="med"/>
          </a:ln>
        </p:spPr>
      </p:cxnSp>
      <p:cxnSp>
        <p:nvCxnSpPr>
          <p:cNvPr id="50" name="Google Shape;339;g22eabc07916_0_16">
            <a:extLst>
              <a:ext uri="{FF2B5EF4-FFF2-40B4-BE49-F238E27FC236}">
                <a16:creationId xmlns:a16="http://schemas.microsoft.com/office/drawing/2014/main" id="{66D67C6D-E1F6-8E80-44F6-F5DE26707EBC}"/>
              </a:ext>
            </a:extLst>
          </p:cNvPr>
          <p:cNvCxnSpPr/>
          <p:nvPr/>
        </p:nvCxnSpPr>
        <p:spPr>
          <a:xfrm>
            <a:off x="7061313" y="2445725"/>
            <a:ext cx="570000" cy="673800"/>
          </a:xfrm>
          <a:prstGeom prst="straightConnector1">
            <a:avLst/>
          </a:prstGeom>
          <a:noFill/>
          <a:ln w="19050" cap="flat" cmpd="sng">
            <a:solidFill>
              <a:schemeClr val="dk2"/>
            </a:solidFill>
            <a:prstDash val="solid"/>
            <a:round/>
            <a:headEnd type="none" w="med" len="med"/>
            <a:tailEnd type="none" w="med" len="med"/>
          </a:ln>
        </p:spPr>
      </p:cxnSp>
      <p:sp>
        <p:nvSpPr>
          <p:cNvPr id="51" name="Google Shape;340;g22eabc07916_0_16">
            <a:extLst>
              <a:ext uri="{FF2B5EF4-FFF2-40B4-BE49-F238E27FC236}">
                <a16:creationId xmlns:a16="http://schemas.microsoft.com/office/drawing/2014/main" id="{BC031464-58FA-2BFA-CF57-C66BCAE97AFC}"/>
              </a:ext>
            </a:extLst>
          </p:cNvPr>
          <p:cNvSpPr txBox="1"/>
          <p:nvPr/>
        </p:nvSpPr>
        <p:spPr>
          <a:xfrm>
            <a:off x="5362200" y="1549988"/>
            <a:ext cx="17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クラスc1</a:t>
            </a:r>
            <a:endParaRPr>
              <a:latin typeface="Calibri"/>
              <a:ea typeface="Calibri"/>
              <a:cs typeface="Calibri"/>
              <a:sym typeface="Calibri"/>
            </a:endParaRPr>
          </a:p>
        </p:txBody>
      </p:sp>
      <p:sp>
        <p:nvSpPr>
          <p:cNvPr id="52" name="Google Shape;341;g22eabc07916_0_16">
            <a:extLst>
              <a:ext uri="{FF2B5EF4-FFF2-40B4-BE49-F238E27FC236}">
                <a16:creationId xmlns:a16="http://schemas.microsoft.com/office/drawing/2014/main" id="{45576C5F-50AF-0828-3C5F-A34F1A6E23AE}"/>
              </a:ext>
            </a:extLst>
          </p:cNvPr>
          <p:cNvSpPr txBox="1"/>
          <p:nvPr/>
        </p:nvSpPr>
        <p:spPr>
          <a:xfrm>
            <a:off x="7941850" y="1713663"/>
            <a:ext cx="17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クラスc2</a:t>
            </a:r>
            <a:endParaRPr>
              <a:latin typeface="Calibri"/>
              <a:ea typeface="Calibri"/>
              <a:cs typeface="Calibri"/>
              <a:sym typeface="Calibri"/>
            </a:endParaRPr>
          </a:p>
        </p:txBody>
      </p:sp>
      <p:sp>
        <p:nvSpPr>
          <p:cNvPr id="53" name="Google Shape;342;g22eabc07916_0_16">
            <a:extLst>
              <a:ext uri="{FF2B5EF4-FFF2-40B4-BE49-F238E27FC236}">
                <a16:creationId xmlns:a16="http://schemas.microsoft.com/office/drawing/2014/main" id="{F1584B43-121E-7478-DA6A-730985CC56E7}"/>
              </a:ext>
            </a:extLst>
          </p:cNvPr>
          <p:cNvSpPr txBox="1"/>
          <p:nvPr/>
        </p:nvSpPr>
        <p:spPr>
          <a:xfrm>
            <a:off x="5593863" y="3141825"/>
            <a:ext cx="54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d1</a:t>
            </a:r>
            <a:endParaRPr>
              <a:latin typeface="Calibri"/>
              <a:ea typeface="Calibri"/>
              <a:cs typeface="Calibri"/>
              <a:sym typeface="Calibri"/>
            </a:endParaRPr>
          </a:p>
        </p:txBody>
      </p:sp>
      <p:sp>
        <p:nvSpPr>
          <p:cNvPr id="54" name="Google Shape;343;g22eabc07916_0_16">
            <a:extLst>
              <a:ext uri="{FF2B5EF4-FFF2-40B4-BE49-F238E27FC236}">
                <a16:creationId xmlns:a16="http://schemas.microsoft.com/office/drawing/2014/main" id="{974488F4-B5A2-1D16-73E9-854CC7C9A597}"/>
              </a:ext>
            </a:extLst>
          </p:cNvPr>
          <p:cNvSpPr txBox="1"/>
          <p:nvPr/>
        </p:nvSpPr>
        <p:spPr>
          <a:xfrm>
            <a:off x="7547288" y="3003375"/>
            <a:ext cx="54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d2</a:t>
            </a:r>
            <a:endParaRPr>
              <a:latin typeface="Calibri"/>
              <a:ea typeface="Calibri"/>
              <a:cs typeface="Calibri"/>
              <a:sym typeface="Calibri"/>
            </a:endParaRPr>
          </a:p>
        </p:txBody>
      </p:sp>
      <p:sp>
        <p:nvSpPr>
          <p:cNvPr id="55" name="Google Shape;344;g22eabc07916_0_16">
            <a:extLst>
              <a:ext uri="{FF2B5EF4-FFF2-40B4-BE49-F238E27FC236}">
                <a16:creationId xmlns:a16="http://schemas.microsoft.com/office/drawing/2014/main" id="{8F7039F7-F9F3-08F6-C386-5CCE31DD8065}"/>
              </a:ext>
            </a:extLst>
          </p:cNvPr>
          <p:cNvSpPr/>
          <p:nvPr/>
        </p:nvSpPr>
        <p:spPr>
          <a:xfrm>
            <a:off x="170975" y="4785800"/>
            <a:ext cx="3967500" cy="2085900"/>
          </a:xfrm>
          <a:prstGeom prst="wedgeRectCallout">
            <a:avLst>
              <a:gd name="adj1" fmla="val 61871"/>
              <a:gd name="adj2" fmla="val -24318"/>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sz="2400"/>
              <a:t>クラスc1の分布の裾よりもクラスc2の裾のほうが広く広がっている</a:t>
            </a:r>
            <a:endParaRPr sz="2400"/>
          </a:p>
          <a:p>
            <a:pPr marL="0" lvl="0" indent="0" algn="l" rtl="0">
              <a:spcBef>
                <a:spcPts val="0"/>
              </a:spcBef>
              <a:spcAft>
                <a:spcPts val="0"/>
              </a:spcAft>
              <a:buNone/>
            </a:pPr>
            <a:r>
              <a:rPr lang="ja-JP" sz="2400"/>
              <a:t>→</a:t>
            </a:r>
            <a:r>
              <a:rPr lang="ja-JP" sz="2400" b="1"/>
              <a:t>この画像がc1よりもc2に　なる確率が高い</a:t>
            </a:r>
            <a:endParaRPr sz="2400" b="1"/>
          </a:p>
        </p:txBody>
      </p:sp>
    </p:spTree>
    <p:extLst>
      <p:ext uri="{BB962C8B-B14F-4D97-AF65-F5344CB8AC3E}">
        <p14:creationId xmlns:p14="http://schemas.microsoft.com/office/powerpoint/2010/main" val="402416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2549820c676_6_0"/>
          <p:cNvSpPr txBox="1">
            <a:spLocks noGrp="1"/>
          </p:cNvSpPr>
          <p:nvPr>
            <p:ph type="title"/>
          </p:nvPr>
        </p:nvSpPr>
        <p:spPr>
          <a:xfrm>
            <a:off x="208421" y="109030"/>
            <a:ext cx="7333800" cy="667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ja-JP"/>
              <a:t>NN法 kNN法</a:t>
            </a:r>
            <a:endParaRPr/>
          </a:p>
        </p:txBody>
      </p:sp>
      <p:sp>
        <p:nvSpPr>
          <p:cNvPr id="282" name="Google Shape;282;g2549820c676_6_0"/>
          <p:cNvSpPr txBox="1">
            <a:spLocks noGrp="1"/>
          </p:cNvSpPr>
          <p:nvPr>
            <p:ph type="body" idx="1"/>
          </p:nvPr>
        </p:nvSpPr>
        <p:spPr>
          <a:xfrm>
            <a:off x="432900" y="974950"/>
            <a:ext cx="8711100" cy="26655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ja-JP" b="1" u="sng"/>
              <a:t>NN法</a:t>
            </a:r>
            <a:endParaRPr b="1" u="sng"/>
          </a:p>
          <a:p>
            <a:pPr marL="457200" lvl="0" indent="-381000" algn="l" rtl="0">
              <a:spcBef>
                <a:spcPts val="1000"/>
              </a:spcBef>
              <a:spcAft>
                <a:spcPts val="0"/>
              </a:spcAft>
              <a:buSzPts val="2400"/>
              <a:buChar char="➢"/>
            </a:pPr>
            <a:r>
              <a:rPr lang="ja-JP" sz="2400"/>
              <a:t>テストデータに対して最も近傍の登録データを検索しそのデータが属するクラスにテストデータを識別</a:t>
            </a:r>
            <a:endParaRPr sz="2400"/>
          </a:p>
          <a:p>
            <a:pPr marL="0" lvl="0" indent="0" algn="l" rtl="0">
              <a:spcBef>
                <a:spcPts val="1000"/>
              </a:spcBef>
              <a:spcAft>
                <a:spcPts val="0"/>
              </a:spcAft>
              <a:buNone/>
            </a:pPr>
            <a:r>
              <a:rPr lang="ja-JP" b="1" u="sng"/>
              <a:t>kNN法</a:t>
            </a:r>
            <a:endParaRPr b="1" u="sng"/>
          </a:p>
          <a:p>
            <a:pPr marL="457200" lvl="0" indent="-381000" algn="l" rtl="0">
              <a:spcBef>
                <a:spcPts val="1000"/>
              </a:spcBef>
              <a:spcAft>
                <a:spcPts val="0"/>
              </a:spcAft>
              <a:buSzPts val="2400"/>
              <a:buChar char="➢"/>
            </a:pPr>
            <a:r>
              <a:rPr lang="ja-JP" sz="2400"/>
              <a:t>テストデータの近傍のk個の登録データを検索し属するサンプル数が最も多いクラスへテストデータを識別</a:t>
            </a:r>
            <a:endParaRPr sz="2400"/>
          </a:p>
        </p:txBody>
      </p:sp>
      <p:sp>
        <p:nvSpPr>
          <p:cNvPr id="283" name="Google Shape;283;g2549820c676_6_0"/>
          <p:cNvSpPr txBox="1">
            <a:spLocks noGrp="1"/>
          </p:cNvSpPr>
          <p:nvPr>
            <p:ph type="sldNum" idx="12"/>
          </p:nvPr>
        </p:nvSpPr>
        <p:spPr>
          <a:xfrm>
            <a:off x="7479115" y="155977"/>
            <a:ext cx="672600" cy="476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800"/>
              <a:buFont typeface="Calibri"/>
              <a:buNone/>
            </a:pPr>
            <a:fld id="{00000000-1234-1234-1234-123412341234}" type="slidenum">
              <a:rPr lang="en-US" altLang="ja-JP"/>
              <a:t>8</a:t>
            </a:fld>
            <a:endParaRPr/>
          </a:p>
        </p:txBody>
      </p:sp>
      <p:sp>
        <p:nvSpPr>
          <p:cNvPr id="284" name="Google Shape;284;g2549820c676_6_0"/>
          <p:cNvSpPr/>
          <p:nvPr/>
        </p:nvSpPr>
        <p:spPr>
          <a:xfrm>
            <a:off x="1524999" y="3690394"/>
            <a:ext cx="6094021" cy="2753276"/>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b="1"/>
          </a:p>
        </p:txBody>
      </p:sp>
      <p:cxnSp>
        <p:nvCxnSpPr>
          <p:cNvPr id="285" name="Google Shape;285;g2549820c676_6_0"/>
          <p:cNvCxnSpPr/>
          <p:nvPr/>
        </p:nvCxnSpPr>
        <p:spPr>
          <a:xfrm rot="10800000">
            <a:off x="1862206" y="4031531"/>
            <a:ext cx="14049" cy="2299127"/>
          </a:xfrm>
          <a:prstGeom prst="straightConnector1">
            <a:avLst/>
          </a:prstGeom>
          <a:noFill/>
          <a:ln w="28575" cap="flat" cmpd="sng">
            <a:solidFill>
              <a:schemeClr val="dk2"/>
            </a:solidFill>
            <a:prstDash val="solid"/>
            <a:round/>
            <a:headEnd type="none" w="med" len="med"/>
            <a:tailEnd type="stealth" w="med" len="med"/>
          </a:ln>
        </p:spPr>
      </p:cxnSp>
      <p:cxnSp>
        <p:nvCxnSpPr>
          <p:cNvPr id="286" name="Google Shape;286;g2549820c676_6_0"/>
          <p:cNvCxnSpPr/>
          <p:nvPr/>
        </p:nvCxnSpPr>
        <p:spPr>
          <a:xfrm>
            <a:off x="1889191" y="6297950"/>
            <a:ext cx="4757092" cy="0"/>
          </a:xfrm>
          <a:prstGeom prst="straightConnector1">
            <a:avLst/>
          </a:prstGeom>
          <a:noFill/>
          <a:ln w="28575" cap="flat" cmpd="sng">
            <a:solidFill>
              <a:schemeClr val="dk2"/>
            </a:solidFill>
            <a:prstDash val="solid"/>
            <a:round/>
            <a:headEnd type="none" w="med" len="med"/>
            <a:tailEnd type="stealth" w="med" len="med"/>
          </a:ln>
        </p:spPr>
      </p:cxnSp>
      <p:sp>
        <p:nvSpPr>
          <p:cNvPr id="287" name="Google Shape;287;g2549820c676_6_0"/>
          <p:cNvSpPr txBox="1"/>
          <p:nvPr/>
        </p:nvSpPr>
        <p:spPr>
          <a:xfrm>
            <a:off x="1539812" y="3752873"/>
            <a:ext cx="804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特徴２</a:t>
            </a:r>
            <a:endParaRPr sz="1600" b="1">
              <a:latin typeface="Calibri"/>
              <a:ea typeface="Calibri"/>
              <a:cs typeface="Calibri"/>
              <a:sym typeface="Calibri"/>
            </a:endParaRPr>
          </a:p>
        </p:txBody>
      </p:sp>
      <p:sp>
        <p:nvSpPr>
          <p:cNvPr id="288" name="Google Shape;288;g2549820c676_6_0"/>
          <p:cNvSpPr txBox="1"/>
          <p:nvPr/>
        </p:nvSpPr>
        <p:spPr>
          <a:xfrm>
            <a:off x="6719108" y="6091948"/>
            <a:ext cx="860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600" b="1">
                <a:latin typeface="Calibri"/>
                <a:ea typeface="Calibri"/>
                <a:cs typeface="Calibri"/>
                <a:sym typeface="Calibri"/>
              </a:rPr>
              <a:t>特徴１</a:t>
            </a:r>
            <a:endParaRPr sz="1600" b="1">
              <a:latin typeface="Calibri"/>
              <a:ea typeface="Calibri"/>
              <a:cs typeface="Calibri"/>
              <a:sym typeface="Calibri"/>
            </a:endParaRPr>
          </a:p>
        </p:txBody>
      </p:sp>
      <p:sp>
        <p:nvSpPr>
          <p:cNvPr id="289" name="Google Shape;289;g2549820c676_6_0"/>
          <p:cNvSpPr txBox="1"/>
          <p:nvPr/>
        </p:nvSpPr>
        <p:spPr>
          <a:xfrm>
            <a:off x="1581266" y="6062554"/>
            <a:ext cx="307927" cy="4925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2000" b="1">
                <a:latin typeface="Calibri"/>
                <a:ea typeface="Calibri"/>
                <a:cs typeface="Calibri"/>
                <a:sym typeface="Calibri"/>
              </a:rPr>
              <a:t>0</a:t>
            </a:r>
            <a:endParaRPr sz="2000" b="1">
              <a:latin typeface="Calibri"/>
              <a:ea typeface="Calibri"/>
              <a:cs typeface="Calibri"/>
              <a:sym typeface="Calibri"/>
            </a:endParaRPr>
          </a:p>
        </p:txBody>
      </p:sp>
      <p:sp>
        <p:nvSpPr>
          <p:cNvPr id="290" name="Google Shape;290;g2549820c676_6_0"/>
          <p:cNvSpPr/>
          <p:nvPr/>
        </p:nvSpPr>
        <p:spPr>
          <a:xfrm>
            <a:off x="5749397" y="4073296"/>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2549820c676_6_0"/>
          <p:cNvSpPr/>
          <p:nvPr/>
        </p:nvSpPr>
        <p:spPr>
          <a:xfrm>
            <a:off x="3611125" y="5022253"/>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92" name="Google Shape;292;g2549820c676_6_0"/>
          <p:cNvSpPr/>
          <p:nvPr/>
        </p:nvSpPr>
        <p:spPr>
          <a:xfrm>
            <a:off x="2402730" y="5083335"/>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93" name="Google Shape;293;g2549820c676_6_0"/>
          <p:cNvSpPr/>
          <p:nvPr/>
        </p:nvSpPr>
        <p:spPr>
          <a:xfrm>
            <a:off x="3182706" y="5140288"/>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94" name="Google Shape;294;g2549820c676_6_0"/>
          <p:cNvSpPr/>
          <p:nvPr/>
        </p:nvSpPr>
        <p:spPr>
          <a:xfrm>
            <a:off x="3456076" y="4691613"/>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95" name="Google Shape;295;g2549820c676_6_0"/>
          <p:cNvSpPr/>
          <p:nvPr/>
        </p:nvSpPr>
        <p:spPr>
          <a:xfrm>
            <a:off x="2465295" y="5534806"/>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296" name="Google Shape;296;g2549820c676_6_0"/>
          <p:cNvSpPr/>
          <p:nvPr/>
        </p:nvSpPr>
        <p:spPr>
          <a:xfrm>
            <a:off x="6314081" y="5056114"/>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g2549820c676_6_0"/>
          <p:cNvSpPr/>
          <p:nvPr/>
        </p:nvSpPr>
        <p:spPr>
          <a:xfrm>
            <a:off x="4992374" y="5606442"/>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g2549820c676_6_0"/>
          <p:cNvSpPr/>
          <p:nvPr/>
        </p:nvSpPr>
        <p:spPr>
          <a:xfrm>
            <a:off x="5638238" y="5027331"/>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g2549820c676_6_0"/>
          <p:cNvSpPr/>
          <p:nvPr/>
        </p:nvSpPr>
        <p:spPr>
          <a:xfrm>
            <a:off x="4415654" y="5056124"/>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g2549820c676_6_0"/>
          <p:cNvSpPr/>
          <p:nvPr/>
        </p:nvSpPr>
        <p:spPr>
          <a:xfrm>
            <a:off x="5145594" y="4550319"/>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g2549820c676_6_0"/>
          <p:cNvSpPr/>
          <p:nvPr/>
        </p:nvSpPr>
        <p:spPr>
          <a:xfrm>
            <a:off x="4683462" y="4608091"/>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g2549820c676_6_0"/>
          <p:cNvSpPr/>
          <p:nvPr/>
        </p:nvSpPr>
        <p:spPr>
          <a:xfrm>
            <a:off x="3633653" y="6055472"/>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g2549820c676_6_0"/>
          <p:cNvSpPr/>
          <p:nvPr/>
        </p:nvSpPr>
        <p:spPr>
          <a:xfrm>
            <a:off x="3520657" y="4239125"/>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g2549820c676_6_0"/>
          <p:cNvSpPr/>
          <p:nvPr/>
        </p:nvSpPr>
        <p:spPr>
          <a:xfrm>
            <a:off x="2402730" y="4683155"/>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05" name="Google Shape;305;g2549820c676_6_0"/>
          <p:cNvSpPr/>
          <p:nvPr/>
        </p:nvSpPr>
        <p:spPr>
          <a:xfrm>
            <a:off x="2952820" y="5396624"/>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06" name="Google Shape;306;g2549820c676_6_0"/>
          <p:cNvSpPr/>
          <p:nvPr/>
        </p:nvSpPr>
        <p:spPr>
          <a:xfrm>
            <a:off x="5252415" y="5975537"/>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g2549820c676_6_0"/>
          <p:cNvSpPr/>
          <p:nvPr/>
        </p:nvSpPr>
        <p:spPr>
          <a:xfrm>
            <a:off x="5520638" y="5781153"/>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g2549820c676_6_0"/>
          <p:cNvSpPr/>
          <p:nvPr/>
        </p:nvSpPr>
        <p:spPr>
          <a:xfrm>
            <a:off x="4921134" y="6055472"/>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g2549820c676_6_0"/>
          <p:cNvSpPr/>
          <p:nvPr/>
        </p:nvSpPr>
        <p:spPr>
          <a:xfrm>
            <a:off x="4109845" y="5934966"/>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g2549820c676_6_0"/>
          <p:cNvSpPr/>
          <p:nvPr/>
        </p:nvSpPr>
        <p:spPr>
          <a:xfrm>
            <a:off x="5145604" y="4909217"/>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g2549820c676_6_0"/>
          <p:cNvSpPr/>
          <p:nvPr/>
        </p:nvSpPr>
        <p:spPr>
          <a:xfrm>
            <a:off x="5313913" y="5470275"/>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g2549820c676_6_0"/>
          <p:cNvSpPr/>
          <p:nvPr/>
        </p:nvSpPr>
        <p:spPr>
          <a:xfrm>
            <a:off x="5946695" y="5524530"/>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g2549820c676_6_0"/>
          <p:cNvSpPr/>
          <p:nvPr/>
        </p:nvSpPr>
        <p:spPr>
          <a:xfrm>
            <a:off x="4445356" y="5746264"/>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g2549820c676_6_0"/>
          <p:cNvSpPr/>
          <p:nvPr/>
        </p:nvSpPr>
        <p:spPr>
          <a:xfrm>
            <a:off x="4515490" y="5975527"/>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g2549820c676_6_0"/>
          <p:cNvSpPr/>
          <p:nvPr/>
        </p:nvSpPr>
        <p:spPr>
          <a:xfrm>
            <a:off x="3520657" y="4239125"/>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g2549820c676_6_0"/>
          <p:cNvSpPr/>
          <p:nvPr/>
        </p:nvSpPr>
        <p:spPr>
          <a:xfrm>
            <a:off x="3915966" y="4284141"/>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g2549820c676_6_0"/>
          <p:cNvSpPr/>
          <p:nvPr/>
        </p:nvSpPr>
        <p:spPr>
          <a:xfrm>
            <a:off x="3520657" y="4239125"/>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g2549820c676_6_0"/>
          <p:cNvSpPr/>
          <p:nvPr/>
        </p:nvSpPr>
        <p:spPr>
          <a:xfrm>
            <a:off x="4770551" y="4130338"/>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g2549820c676_6_0"/>
          <p:cNvSpPr/>
          <p:nvPr/>
        </p:nvSpPr>
        <p:spPr>
          <a:xfrm>
            <a:off x="3430357" y="3960656"/>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g2549820c676_6_0"/>
          <p:cNvSpPr/>
          <p:nvPr/>
        </p:nvSpPr>
        <p:spPr>
          <a:xfrm>
            <a:off x="3791705" y="4047596"/>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g2549820c676_6_0"/>
          <p:cNvSpPr/>
          <p:nvPr/>
        </p:nvSpPr>
        <p:spPr>
          <a:xfrm>
            <a:off x="6241636" y="4513612"/>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g2549820c676_6_0"/>
          <p:cNvSpPr/>
          <p:nvPr/>
        </p:nvSpPr>
        <p:spPr>
          <a:xfrm>
            <a:off x="4364907" y="4097385"/>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g2549820c676_6_0"/>
          <p:cNvSpPr/>
          <p:nvPr/>
        </p:nvSpPr>
        <p:spPr>
          <a:xfrm>
            <a:off x="4251486" y="4704083"/>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g2549820c676_6_0"/>
          <p:cNvSpPr/>
          <p:nvPr/>
        </p:nvSpPr>
        <p:spPr>
          <a:xfrm>
            <a:off x="4870366" y="5305573"/>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g2549820c676_6_0"/>
          <p:cNvSpPr/>
          <p:nvPr/>
        </p:nvSpPr>
        <p:spPr>
          <a:xfrm>
            <a:off x="6392218" y="5350560"/>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g2549820c676_6_0"/>
          <p:cNvSpPr/>
          <p:nvPr/>
        </p:nvSpPr>
        <p:spPr>
          <a:xfrm>
            <a:off x="5671220" y="4550309"/>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g2549820c676_6_0"/>
          <p:cNvCxnSpPr>
            <a:stCxn id="328" idx="1"/>
            <a:endCxn id="291" idx="5"/>
          </p:cNvCxnSpPr>
          <p:nvPr/>
        </p:nvCxnSpPr>
        <p:spPr>
          <a:xfrm rot="10800000">
            <a:off x="3777881" y="5189093"/>
            <a:ext cx="154500" cy="270300"/>
          </a:xfrm>
          <a:prstGeom prst="straightConnector1">
            <a:avLst/>
          </a:prstGeom>
          <a:noFill/>
          <a:ln w="28575" cap="flat" cmpd="sng">
            <a:solidFill>
              <a:schemeClr val="dk2"/>
            </a:solidFill>
            <a:prstDash val="solid"/>
            <a:round/>
            <a:headEnd type="none" w="med" len="med"/>
            <a:tailEnd type="none" w="med" len="med"/>
          </a:ln>
        </p:spPr>
      </p:cxnSp>
      <p:cxnSp>
        <p:nvCxnSpPr>
          <p:cNvPr id="329" name="Google Shape;329;g2549820c676_6_0"/>
          <p:cNvCxnSpPr/>
          <p:nvPr/>
        </p:nvCxnSpPr>
        <p:spPr>
          <a:xfrm flipH="1">
            <a:off x="3460308" y="5519612"/>
            <a:ext cx="515791" cy="163711"/>
          </a:xfrm>
          <a:prstGeom prst="straightConnector1">
            <a:avLst/>
          </a:prstGeom>
          <a:noFill/>
          <a:ln w="28575" cap="flat" cmpd="sng">
            <a:solidFill>
              <a:schemeClr val="dk2"/>
            </a:solidFill>
            <a:prstDash val="solid"/>
            <a:round/>
            <a:headEnd type="none" w="med" len="med"/>
            <a:tailEnd type="none" w="med" len="med"/>
          </a:ln>
        </p:spPr>
      </p:cxnSp>
      <p:sp>
        <p:nvSpPr>
          <p:cNvPr id="328" name="Google Shape;328;g2549820c676_6_0"/>
          <p:cNvSpPr/>
          <p:nvPr/>
        </p:nvSpPr>
        <p:spPr>
          <a:xfrm>
            <a:off x="3855400" y="5326248"/>
            <a:ext cx="307925" cy="266290"/>
          </a:xfrm>
          <a:prstGeom prst="flowChartExtra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g2549820c676_6_0"/>
          <p:cNvSpPr/>
          <p:nvPr/>
        </p:nvSpPr>
        <p:spPr>
          <a:xfrm>
            <a:off x="2151215" y="5712719"/>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31" name="Google Shape;331;g2549820c676_6_0"/>
          <p:cNvSpPr/>
          <p:nvPr/>
        </p:nvSpPr>
        <p:spPr>
          <a:xfrm>
            <a:off x="4267542" y="4400734"/>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g2549820c676_6_0"/>
          <p:cNvSpPr/>
          <p:nvPr/>
        </p:nvSpPr>
        <p:spPr>
          <a:xfrm>
            <a:off x="5259974" y="4191401"/>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g2549820c676_6_0"/>
          <p:cNvSpPr/>
          <p:nvPr/>
        </p:nvSpPr>
        <p:spPr>
          <a:xfrm>
            <a:off x="3113037" y="4492704"/>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34" name="Google Shape;334;g2549820c676_6_0"/>
          <p:cNvSpPr/>
          <p:nvPr/>
        </p:nvSpPr>
        <p:spPr>
          <a:xfrm>
            <a:off x="2729357" y="5006414"/>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35" name="Google Shape;335;g2549820c676_6_0"/>
          <p:cNvSpPr/>
          <p:nvPr/>
        </p:nvSpPr>
        <p:spPr>
          <a:xfrm>
            <a:off x="2535873" y="5885899"/>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36" name="Google Shape;336;g2549820c676_6_0"/>
          <p:cNvSpPr/>
          <p:nvPr/>
        </p:nvSpPr>
        <p:spPr>
          <a:xfrm>
            <a:off x="3038901" y="4816506"/>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37" name="Google Shape;337;g2549820c676_6_0"/>
          <p:cNvSpPr/>
          <p:nvPr/>
        </p:nvSpPr>
        <p:spPr>
          <a:xfrm>
            <a:off x="2885197" y="5712719"/>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38" name="Google Shape;338;g2549820c676_6_0"/>
          <p:cNvSpPr/>
          <p:nvPr/>
        </p:nvSpPr>
        <p:spPr>
          <a:xfrm>
            <a:off x="2535873" y="4345204"/>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39" name="Google Shape;339;g2549820c676_6_0"/>
          <p:cNvSpPr/>
          <p:nvPr/>
        </p:nvSpPr>
        <p:spPr>
          <a:xfrm>
            <a:off x="2757883" y="4529431"/>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cxnSp>
        <p:nvCxnSpPr>
          <p:cNvPr id="340" name="Google Shape;340;g2549820c676_6_0"/>
          <p:cNvCxnSpPr>
            <a:endCxn id="328" idx="3"/>
          </p:cNvCxnSpPr>
          <p:nvPr/>
        </p:nvCxnSpPr>
        <p:spPr>
          <a:xfrm flipH="1">
            <a:off x="4086344" y="5435993"/>
            <a:ext cx="398700" cy="23400"/>
          </a:xfrm>
          <a:prstGeom prst="straightConnector1">
            <a:avLst/>
          </a:prstGeom>
          <a:noFill/>
          <a:ln w="28575" cap="flat" cmpd="sng">
            <a:solidFill>
              <a:schemeClr val="dk2"/>
            </a:solidFill>
            <a:prstDash val="solid"/>
            <a:round/>
            <a:headEnd type="none" w="med" len="med"/>
            <a:tailEnd type="none" w="med" len="med"/>
          </a:ln>
        </p:spPr>
      </p:cxnSp>
      <p:sp>
        <p:nvSpPr>
          <p:cNvPr id="341" name="Google Shape;341;g2549820c676_6_0"/>
          <p:cNvSpPr/>
          <p:nvPr/>
        </p:nvSpPr>
        <p:spPr>
          <a:xfrm>
            <a:off x="3325018" y="5534806"/>
            <a:ext cx="195536" cy="195536"/>
          </a:xfrm>
          <a:prstGeom prst="flowChartConnector">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42" name="Google Shape;342;g2549820c676_6_0"/>
          <p:cNvSpPr/>
          <p:nvPr/>
        </p:nvSpPr>
        <p:spPr>
          <a:xfrm>
            <a:off x="4347952" y="5349347"/>
            <a:ext cx="150583" cy="153804"/>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1598</TotalTime>
  <Words>2021</Words>
  <Application>Microsoft Macintosh PowerPoint</Application>
  <PresentationFormat>画面に合わせる (4:3)</PresentationFormat>
  <Paragraphs>529</Paragraphs>
  <Slides>25</Slides>
  <Notes>18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MS PGothic</vt:lpstr>
      <vt:lpstr>MS Gothic</vt:lpstr>
      <vt:lpstr>Meiryo</vt:lpstr>
      <vt:lpstr>Arial</vt:lpstr>
      <vt:lpstr>Calibri</vt:lpstr>
      <vt:lpstr>Wingdings</vt:lpstr>
      <vt:lpstr>Office テーマ</vt:lpstr>
      <vt:lpstr>PowerPoint プレゼンテーション</vt:lpstr>
      <vt:lpstr>パターン認識</vt:lpstr>
      <vt:lpstr>距離計算によるパターン認識</vt:lpstr>
      <vt:lpstr>機械学習によるパターン認識</vt:lpstr>
      <vt:lpstr>画像からの特徴抽出</vt:lpstr>
      <vt:lpstr>プロトタイプ法による識別</vt:lpstr>
      <vt:lpstr>クラスの分布を考慮した識別①</vt:lpstr>
      <vt:lpstr>クラスの分布を考慮した識別②</vt:lpstr>
      <vt:lpstr>NN法 kNN法</vt:lpstr>
      <vt:lpstr>NN法 kNN法：演習</vt:lpstr>
      <vt:lpstr>kd-tree法</vt:lpstr>
      <vt:lpstr>kd-tree法：木の構築方法</vt:lpstr>
      <vt:lpstr>kd-tree:暫定の最近傍</vt:lpstr>
      <vt:lpstr>kd-tree：バックトラック処理</vt:lpstr>
      <vt:lpstr>kd-tree：演習</vt:lpstr>
      <vt:lpstr>kd-tree：演習</vt:lpstr>
      <vt:lpstr>ハッシングによる近似最近傍探索</vt:lpstr>
      <vt:lpstr>線形判別法</vt:lpstr>
      <vt:lpstr>部分空間法</vt:lpstr>
      <vt:lpstr>1. SELFIC法</vt:lpstr>
      <vt:lpstr>2. CLAFIC法②</vt:lpstr>
      <vt:lpstr>2. CLAFIC法②</vt:lpstr>
      <vt:lpstr>機械学習の概要(来週やる予定)</vt:lpstr>
      <vt:lpstr>課題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平岩　健</dc:creator>
  <cp:lastModifiedBy>島中　響</cp:lastModifiedBy>
  <cp:revision>83</cp:revision>
  <dcterms:created xsi:type="dcterms:W3CDTF">2023-04-21T09:03:01Z</dcterms:created>
  <dcterms:modified xsi:type="dcterms:W3CDTF">2023-07-05T06:03:47Z</dcterms:modified>
</cp:coreProperties>
</file>