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1" r:id="rId4"/>
    <p:sldId id="258" r:id="rId5"/>
    <p:sldId id="260" r:id="rId6"/>
    <p:sldId id="259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66" autoAdjust="0"/>
    <p:restoredTop sz="94675" autoAdjust="0"/>
  </p:normalViewPr>
  <p:slideViewPr>
    <p:cSldViewPr snapToGrid="0">
      <p:cViewPr varScale="1">
        <p:scale>
          <a:sx n="88" d="100"/>
          <a:sy n="88" d="100"/>
        </p:scale>
        <p:origin x="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16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20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2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61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71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09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1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82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16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9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38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082FD-8515-42F4-9814-5D20EC5E8E6B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9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package" Target="../embeddings/Microsoft_Excel_Worksheet1.xlsx"/><Relationship Id="rId17" Type="http://schemas.openxmlformats.org/officeDocument/2006/relationships/image" Target="../media/image12.emf"/><Relationship Id="rId2" Type="http://schemas.openxmlformats.org/officeDocument/2006/relationships/image" Target="../media/image1.png"/><Relationship Id="rId16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emf"/><Relationship Id="rId5" Type="http://schemas.openxmlformats.org/officeDocument/2006/relationships/image" Target="../media/image4.png"/><Relationship Id="rId15" Type="http://schemas.openxmlformats.org/officeDocument/2006/relationships/image" Target="../media/image11.emf"/><Relationship Id="rId10" Type="http://schemas.openxmlformats.org/officeDocument/2006/relationships/package" Target="../embeddings/Microsoft_Excel_Worksheet.xlsx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package" Target="../embeddings/Microsoft_Excel_Worksheet2.xls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38A7E3-B930-D5BE-F4C9-CBE9EB8DDEAB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Lobby UI ]</a:t>
            </a:r>
          </a:p>
          <a:p>
            <a:endParaRPr lang="en-US" altLang="ko-KR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9EEEF5-9A56-515F-2434-C0E757DAA842}"/>
              </a:ext>
            </a:extLst>
          </p:cNvPr>
          <p:cNvSpPr/>
          <p:nvPr/>
        </p:nvSpPr>
        <p:spPr>
          <a:xfrm>
            <a:off x="1889476" y="2300749"/>
            <a:ext cx="1144475" cy="1740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9BBF4B-CC8D-D727-094C-14B60AE587BB}"/>
              </a:ext>
            </a:extLst>
          </p:cNvPr>
          <p:cNvSpPr/>
          <p:nvPr/>
        </p:nvSpPr>
        <p:spPr>
          <a:xfrm>
            <a:off x="3399711" y="2300749"/>
            <a:ext cx="1144475" cy="1740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A9E467-F614-36D0-12B7-B2D5F9A2410B}"/>
              </a:ext>
            </a:extLst>
          </p:cNvPr>
          <p:cNvSpPr/>
          <p:nvPr/>
        </p:nvSpPr>
        <p:spPr>
          <a:xfrm>
            <a:off x="4909946" y="2300749"/>
            <a:ext cx="1144475" cy="17403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557D2F-A464-218B-9CBF-5FE9DBF3EAC3}"/>
              </a:ext>
            </a:extLst>
          </p:cNvPr>
          <p:cNvSpPr/>
          <p:nvPr/>
        </p:nvSpPr>
        <p:spPr>
          <a:xfrm>
            <a:off x="6420181" y="2300749"/>
            <a:ext cx="1144475" cy="17403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02C3B7-81EA-744A-F9B9-77F68E5696C3}"/>
              </a:ext>
            </a:extLst>
          </p:cNvPr>
          <p:cNvSpPr txBox="1"/>
          <p:nvPr/>
        </p:nvSpPr>
        <p:spPr>
          <a:xfrm>
            <a:off x="8859138" y="1547864"/>
            <a:ext cx="1184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Slide form</a:t>
            </a:r>
            <a:endParaRPr lang="ko-KR" altLang="en-US" sz="11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D867B78-88B4-A8CF-02C2-B1FA6390FD65}"/>
              </a:ext>
            </a:extLst>
          </p:cNvPr>
          <p:cNvCxnSpPr>
            <a:cxnSpLocks/>
          </p:cNvCxnSpPr>
          <p:nvPr/>
        </p:nvCxnSpPr>
        <p:spPr>
          <a:xfrm flipH="1">
            <a:off x="7146643" y="1799473"/>
            <a:ext cx="2003247" cy="1696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52C1C9-514A-0DC9-BA27-4F65B874F864}"/>
              </a:ext>
            </a:extLst>
          </p:cNvPr>
          <p:cNvSpPr/>
          <p:nvPr/>
        </p:nvSpPr>
        <p:spPr>
          <a:xfrm>
            <a:off x="794449" y="4838402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9E7A2A-FAE0-2F83-4DEF-F9A730E7AE10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71BD59-434C-5B96-9F14-9C042ECC6124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28CBA40-38B8-A26A-56B4-432930508C1E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4427A41-B27F-58C6-B91A-90254686F0CA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D8D6EDC-2A22-CF87-66AE-9AB6D8432996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12637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CAF8C-1182-3D18-DA2E-BB6105D4F363}"/>
              </a:ext>
            </a:extLst>
          </p:cNvPr>
          <p:cNvSpPr txBox="1"/>
          <p:nvPr/>
        </p:nvSpPr>
        <p:spPr>
          <a:xfrm>
            <a:off x="135685" y="147483"/>
            <a:ext cx="938941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Rule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3X5 slot.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50 lines are fixed.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Start Money : 1,000,000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Total bet 50, 100, 500, 1000, 2000, 3000, 5000, 10k, 20k, 50k, 100k, 200k, 500k and 1m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Max bet is current money / 20.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Pressing spin button for 2 secs triggers auto spin. Set auto spin count 25, 50 or 100 and click stop button to quit auto spin, or it will be stop after auto spin count.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Win game procedure : Bonus </a:t>
            </a:r>
            <a:r>
              <a:rPr lang="en-US" altLang="ko-KR" sz="1000" dirty="0">
                <a:sym typeface="Wingdings" panose="05000000000000000000" pitchFamily="2" charset="2"/>
              </a:rPr>
              <a:t> Main  Free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ym typeface="Wingdings" panose="05000000000000000000" pitchFamily="2" charset="2"/>
              </a:rPr>
              <a:t>Win Display Procedure : Bonus  Free  Main</a:t>
            </a: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Symbol wins like below.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Wild substitutes for all symbols except BONUS and FREE SCATTER.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Bonus, Free and Mian game :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Main game :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Main game win display : All win symbols </a:t>
            </a:r>
            <a:r>
              <a:rPr lang="en-US" altLang="ko-KR" sz="1000" dirty="0">
                <a:sym typeface="Wingdings" panose="05000000000000000000" pitchFamily="2" charset="2"/>
              </a:rPr>
              <a:t> Lines in order (On auto spin, not show individual line)</a:t>
            </a: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Free scatters reveal on 2nd, 3rd and 4th reel. 3 Free Scatters win gives one shot of BIG WHEEL, which is to get free game count.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BIG WHEEL has 8 pieces :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On free game, Wild, Big foot, Climber and Logo symbols get increased percentage(+2% from the lowest three symbols) on appearance. BONUS and FREE are not shown.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Bonus scatters reveal on all reels and reward like this : 5 bonuses : 5 chances to pick a jackpot gem, 4 bonuses : 4 chances and 3 bonuses : 3 chance.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Jackpot gem rewards like this : Grand – X 300, Major – X 100, Minor – X 25, Mini – X 10.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On bonus game, 12 gems are shown and some of gems are picked from them, not refreshed after one pick.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Gem reward follows this :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When the menu is opened, the game is paused.</a:t>
            </a:r>
            <a:endParaRPr lang="ko-KR" altLang="en-US" sz="1000" dirty="0"/>
          </a:p>
        </p:txBody>
      </p: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AF1C4640-87E8-248F-3B89-EC6202436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358396"/>
              </p:ext>
            </p:extLst>
          </p:nvPr>
        </p:nvGraphicFramePr>
        <p:xfrm>
          <a:off x="323641" y="1953288"/>
          <a:ext cx="9201456" cy="54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192">
                  <a:extLst>
                    <a:ext uri="{9D8B030D-6E8A-4147-A177-3AD203B41FA5}">
                      <a16:colId xmlns:a16="http://schemas.microsoft.com/office/drawing/2014/main" val="3660841366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503099442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40518174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424239228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727772516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69530176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941866429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65769610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506390477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24623648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288522618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4190234254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4191366430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71015430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105818348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2681653697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2948447506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825771315"/>
                    </a:ext>
                  </a:extLst>
                </a:gridCol>
              </a:tblGrid>
              <a:tr h="18268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2823454"/>
                  </a:ext>
                </a:extLst>
              </a:tr>
              <a:tr h="18268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0357149"/>
                  </a:ext>
                </a:extLst>
              </a:tr>
              <a:tr h="18268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8174373"/>
                  </a:ext>
                </a:extLst>
              </a:tr>
            </a:tbl>
          </a:graphicData>
        </a:graphic>
      </p:graphicFrame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4A10DF53-0DD9-304A-A6B6-8CB93C72A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622" y="1995833"/>
            <a:ext cx="469627" cy="417830"/>
          </a:xfrm>
          <a:prstGeom prst="rect">
            <a:avLst/>
          </a:prstGeom>
        </p:spPr>
      </p:pic>
      <p:pic>
        <p:nvPicPr>
          <p:cNvPr id="27" name="그림 26" descr="텍스트, 옅은이(가) 표시된 사진&#10;&#10;자동 생성된 설명">
            <a:extLst>
              <a:ext uri="{FF2B5EF4-FFF2-40B4-BE49-F238E27FC236}">
                <a16:creationId xmlns:a16="http://schemas.microsoft.com/office/drawing/2014/main" id="{445C557B-1570-84B9-64BC-B4D70CC2C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864" y="2004716"/>
            <a:ext cx="469627" cy="417830"/>
          </a:xfrm>
          <a:prstGeom prst="rect">
            <a:avLst/>
          </a:prstGeom>
        </p:spPr>
      </p:pic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B0D7FB58-80EB-56B3-2340-28B5F5B36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833" y="1995833"/>
            <a:ext cx="469627" cy="417830"/>
          </a:xfrm>
          <a:prstGeom prst="rect">
            <a:avLst/>
          </a:prstGeom>
        </p:spPr>
      </p:pic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BDF604CF-2D6E-E54C-8CEC-F6173910B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69" y="1980744"/>
            <a:ext cx="469627" cy="417830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80D84CC3-EA81-4739-9A61-8664E0A559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93" y="2004716"/>
            <a:ext cx="469627" cy="417830"/>
          </a:xfrm>
          <a:prstGeom prst="rect">
            <a:avLst/>
          </a:prstGeom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145F3DBF-7B7B-D917-F94E-6D7A4660BB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105" y="1995833"/>
            <a:ext cx="469627" cy="417830"/>
          </a:xfrm>
          <a:prstGeom prst="rect">
            <a:avLst/>
          </a:prstGeom>
        </p:spPr>
      </p:pic>
      <p:pic>
        <p:nvPicPr>
          <p:cNvPr id="32" name="그림 31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CCDC423-0084-16BC-26C8-BC3461C0E7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601" y="1995833"/>
            <a:ext cx="469627" cy="41783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CDBC63CF-D4C8-12D4-4F9A-C0055CDB0025}"/>
              </a:ext>
            </a:extLst>
          </p:cNvPr>
          <p:cNvSpPr/>
          <p:nvPr/>
        </p:nvSpPr>
        <p:spPr>
          <a:xfrm>
            <a:off x="359903" y="1995833"/>
            <a:ext cx="418854" cy="41783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Wild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2BA91B1-1103-E388-EB2D-873109F1A1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86" y="1995833"/>
            <a:ext cx="469627" cy="41783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93D0BA5-4D9C-8FEE-F36E-51470BB8C850}"/>
              </a:ext>
            </a:extLst>
          </p:cNvPr>
          <p:cNvSpPr/>
          <p:nvPr/>
        </p:nvSpPr>
        <p:spPr>
          <a:xfrm>
            <a:off x="569330" y="4253760"/>
            <a:ext cx="418854" cy="41783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Free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640F9B7-1EAE-48F1-52FB-DA4568AD9A65}"/>
              </a:ext>
            </a:extLst>
          </p:cNvPr>
          <p:cNvSpPr/>
          <p:nvPr/>
        </p:nvSpPr>
        <p:spPr>
          <a:xfrm>
            <a:off x="7153776" y="4091866"/>
            <a:ext cx="676657" cy="6766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Big Wheel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A749E116-31AD-72DC-17B5-759D5E747FDC}"/>
              </a:ext>
            </a:extLst>
          </p:cNvPr>
          <p:cNvSpPr/>
          <p:nvPr/>
        </p:nvSpPr>
        <p:spPr>
          <a:xfrm rot="10800000">
            <a:off x="7409600" y="4031035"/>
            <a:ext cx="143180" cy="208915"/>
          </a:xfrm>
          <a:prstGeom prst="triangl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개체 38">
            <a:extLst>
              <a:ext uri="{FF2B5EF4-FFF2-40B4-BE49-F238E27FC236}">
                <a16:creationId xmlns:a16="http://schemas.microsoft.com/office/drawing/2014/main" id="{52FE62FA-818B-2220-3EA3-95EA17BFD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398040"/>
              </p:ext>
            </p:extLst>
          </p:nvPr>
        </p:nvGraphicFramePr>
        <p:xfrm>
          <a:off x="1995057" y="2860426"/>
          <a:ext cx="47212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6867694" imgH="428625" progId="Excel.Sheet.12">
                  <p:embed/>
                </p:oleObj>
              </mc:Choice>
              <mc:Fallback>
                <p:oleObj name="Worksheet" r:id="rId10" imgW="6867694" imgH="4286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95057" y="2860426"/>
                        <a:ext cx="4721225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>
            <a:extLst>
              <a:ext uri="{FF2B5EF4-FFF2-40B4-BE49-F238E27FC236}">
                <a16:creationId xmlns:a16="http://schemas.microsoft.com/office/drawing/2014/main" id="{B9BF8549-7A19-68D1-419D-25FA65EF87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703292"/>
              </p:ext>
            </p:extLst>
          </p:nvPr>
        </p:nvGraphicFramePr>
        <p:xfrm>
          <a:off x="1156206" y="3332433"/>
          <a:ext cx="47212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6867694" imgH="428625" progId="Excel.Sheet.12">
                  <p:embed/>
                </p:oleObj>
              </mc:Choice>
              <mc:Fallback>
                <p:oleObj name="Worksheet" r:id="rId12" imgW="6867694" imgH="428625" progId="Excel.Sheet.12">
                  <p:embed/>
                  <p:pic>
                    <p:nvPicPr>
                      <p:cNvPr id="39" name="개체 38">
                        <a:extLst>
                          <a:ext uri="{FF2B5EF4-FFF2-40B4-BE49-F238E27FC236}">
                            <a16:creationId xmlns:a16="http://schemas.microsoft.com/office/drawing/2014/main" id="{52FE62FA-818B-2220-3EA3-95EA17BFD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56206" y="3332433"/>
                        <a:ext cx="4721225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>
            <a:extLst>
              <a:ext uri="{FF2B5EF4-FFF2-40B4-BE49-F238E27FC236}">
                <a16:creationId xmlns:a16="http://schemas.microsoft.com/office/drawing/2014/main" id="{9D6195D5-FCFA-0AAC-AACD-45899B9DC3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818955"/>
              </p:ext>
            </p:extLst>
          </p:nvPr>
        </p:nvGraphicFramePr>
        <p:xfrm>
          <a:off x="1831659" y="4858070"/>
          <a:ext cx="424973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4" imgW="6181589" imgH="428625" progId="Excel.Sheet.12">
                  <p:embed/>
                </p:oleObj>
              </mc:Choice>
              <mc:Fallback>
                <p:oleObj name="Worksheet" r:id="rId14" imgW="6181589" imgH="428625" progId="Excel.Sheet.12">
                  <p:embed/>
                  <p:pic>
                    <p:nvPicPr>
                      <p:cNvPr id="43" name="개체 42">
                        <a:extLst>
                          <a:ext uri="{FF2B5EF4-FFF2-40B4-BE49-F238E27FC236}">
                            <a16:creationId xmlns:a16="http://schemas.microsoft.com/office/drawing/2014/main" id="{B9BF8549-7A19-68D1-419D-25FA65EF87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831659" y="4858070"/>
                        <a:ext cx="4249738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개체 44">
            <a:extLst>
              <a:ext uri="{FF2B5EF4-FFF2-40B4-BE49-F238E27FC236}">
                <a16:creationId xmlns:a16="http://schemas.microsoft.com/office/drawing/2014/main" id="{E11B9A65-5BB7-214E-292C-4C4C7C704B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094259"/>
              </p:ext>
            </p:extLst>
          </p:nvPr>
        </p:nvGraphicFramePr>
        <p:xfrm>
          <a:off x="1831975" y="5945803"/>
          <a:ext cx="236378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6" imgW="3438563" imgH="428625" progId="Excel.Sheet.12">
                  <p:embed/>
                </p:oleObj>
              </mc:Choice>
              <mc:Fallback>
                <p:oleObj name="Worksheet" r:id="rId16" imgW="3438563" imgH="428625" progId="Excel.Sheet.12">
                  <p:embed/>
                  <p:pic>
                    <p:nvPicPr>
                      <p:cNvPr id="44" name="개체 43">
                        <a:extLst>
                          <a:ext uri="{FF2B5EF4-FFF2-40B4-BE49-F238E27FC236}">
                            <a16:creationId xmlns:a16="http://schemas.microsoft.com/office/drawing/2014/main" id="{9D6195D5-FCFA-0AAC-AACD-45899B9DC3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31975" y="5945803"/>
                        <a:ext cx="2363788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898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CAF8C-1182-3D18-DA2E-BB6105D4F363}"/>
              </a:ext>
            </a:extLst>
          </p:cNvPr>
          <p:cNvSpPr txBox="1"/>
          <p:nvPr/>
        </p:nvSpPr>
        <p:spPr>
          <a:xfrm>
            <a:off x="135685" y="147483"/>
            <a:ext cx="938941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Control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Normal : Mouse click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Keyboard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Bet : up arrow – up, down arrow – down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Spin : Space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Quit game : Esc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Test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Q : All wilds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W : No scatters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E : 1 Free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R : 2 Frees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T : 3 Frees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Y : 1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U : 2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I : 3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O : 4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P : 5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A : 20 Frees in big wheel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S : 15 Frees in big wheel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D : 10 Frees in big wheel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F : Grand in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G : Major in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H : Minor in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J : Mini in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K : Add money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L : Subtract money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5175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Main UI ]</a:t>
            </a:r>
          </a:p>
          <a:p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32B4F0-AAB9-10F5-AB6B-33308FB2803B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274E6D6-66F5-0021-7A97-2C6459077D16}"/>
              </a:ext>
            </a:extLst>
          </p:cNvPr>
          <p:cNvSpPr/>
          <p:nvPr/>
        </p:nvSpPr>
        <p:spPr>
          <a:xfrm>
            <a:off x="7801897" y="4471711"/>
            <a:ext cx="820010" cy="820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Spin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28220F-A5C7-8AFA-F86E-E3BEEA75B6CA}"/>
              </a:ext>
            </a:extLst>
          </p:cNvPr>
          <p:cNvSpPr/>
          <p:nvPr/>
        </p:nvSpPr>
        <p:spPr>
          <a:xfrm>
            <a:off x="1758008" y="1531863"/>
            <a:ext cx="6046838" cy="286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X 5 Reel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1A1B05-35E7-C0AB-D041-CAE41E665691}"/>
              </a:ext>
            </a:extLst>
          </p:cNvPr>
          <p:cNvSpPr/>
          <p:nvPr/>
        </p:nvSpPr>
        <p:spPr>
          <a:xfrm>
            <a:off x="949796" y="4623580"/>
            <a:ext cx="140404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Total Bet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2F1089D-9BE5-D27B-67F2-818CE9BF388E}"/>
              </a:ext>
            </a:extLst>
          </p:cNvPr>
          <p:cNvSpPr/>
          <p:nvPr/>
        </p:nvSpPr>
        <p:spPr>
          <a:xfrm rot="16200000">
            <a:off x="771872" y="4748223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DCC09CCB-B009-766F-39CA-9BEE85349E82}"/>
              </a:ext>
            </a:extLst>
          </p:cNvPr>
          <p:cNvSpPr/>
          <p:nvPr/>
        </p:nvSpPr>
        <p:spPr>
          <a:xfrm rot="5400000">
            <a:off x="2175919" y="4753365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08F8E11-14F2-1716-E9D3-96FED3BC1945}"/>
              </a:ext>
            </a:extLst>
          </p:cNvPr>
          <p:cNvSpPr/>
          <p:nvPr/>
        </p:nvSpPr>
        <p:spPr>
          <a:xfrm>
            <a:off x="1103180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34231-B133-4846-F5B1-C72D37AB5766}"/>
              </a:ext>
            </a:extLst>
          </p:cNvPr>
          <p:cNvSpPr/>
          <p:nvPr/>
        </p:nvSpPr>
        <p:spPr>
          <a:xfrm>
            <a:off x="8436078" y="1442392"/>
            <a:ext cx="1215267" cy="19113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 Table</a:t>
            </a:r>
          </a:p>
          <a:p>
            <a:pPr algn="ctr"/>
            <a:r>
              <a:rPr lang="en-US" altLang="ko-KR" dirty="0"/>
              <a:t>Setting</a:t>
            </a:r>
          </a:p>
          <a:p>
            <a:pPr algn="ctr"/>
            <a:r>
              <a:rPr lang="en-US" altLang="ko-KR" dirty="0"/>
              <a:t>About</a:t>
            </a:r>
          </a:p>
          <a:p>
            <a:pPr algn="ctr"/>
            <a:r>
              <a:rPr lang="en-US" altLang="ko-KR" dirty="0"/>
              <a:t>Support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2A112A-AD62-6A81-B022-79A6B6FDC86E}"/>
              </a:ext>
            </a:extLst>
          </p:cNvPr>
          <p:cNvSpPr txBox="1"/>
          <p:nvPr/>
        </p:nvSpPr>
        <p:spPr>
          <a:xfrm>
            <a:off x="8466405" y="47834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Drop down menu</a:t>
            </a:r>
            <a:endParaRPr lang="ko-KR" altLang="en-US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70E6A1D-F71F-2D18-EC78-C0427E6F36FC}"/>
              </a:ext>
            </a:extLst>
          </p:cNvPr>
          <p:cNvCxnSpPr>
            <a:stCxn id="13" idx="2"/>
          </p:cNvCxnSpPr>
          <p:nvPr/>
        </p:nvCxnSpPr>
        <p:spPr>
          <a:xfrm flipH="1">
            <a:off x="8937523" y="739953"/>
            <a:ext cx="121352" cy="8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C5B148-A15C-D760-3FAB-6CB6ADBC2D21}"/>
              </a:ext>
            </a:extLst>
          </p:cNvPr>
          <p:cNvSpPr txBox="1"/>
          <p:nvPr/>
        </p:nvSpPr>
        <p:spPr>
          <a:xfrm>
            <a:off x="228284" y="5437739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Lines x Bet = Total Bet</a:t>
            </a:r>
            <a:endParaRPr lang="ko-KR" altLang="en-US" sz="11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69557D0-8E34-9802-C2A8-0D83C454977E}"/>
              </a:ext>
            </a:extLst>
          </p:cNvPr>
          <p:cNvCxnSpPr>
            <a:stCxn id="17" idx="0"/>
          </p:cNvCxnSpPr>
          <p:nvPr/>
        </p:nvCxnSpPr>
        <p:spPr>
          <a:xfrm flipV="1">
            <a:off x="949796" y="5079531"/>
            <a:ext cx="541058" cy="35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14A0E9-EC51-9DC8-1FCC-B01E579FFDA6}"/>
              </a:ext>
            </a:extLst>
          </p:cNvPr>
          <p:cNvSpPr/>
          <p:nvPr/>
        </p:nvSpPr>
        <p:spPr>
          <a:xfrm>
            <a:off x="3821552" y="4452330"/>
            <a:ext cx="2262895" cy="80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Win</a:t>
            </a:r>
          </a:p>
          <a:p>
            <a:r>
              <a:rPr lang="en-US" altLang="ko-KR" dirty="0"/>
              <a:t>   Total Win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D41398F-0776-D0EA-9D9E-7770C2CD8784}"/>
              </a:ext>
            </a:extLst>
          </p:cNvPr>
          <p:cNvSpPr/>
          <p:nvPr/>
        </p:nvSpPr>
        <p:spPr>
          <a:xfrm>
            <a:off x="7853476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40D4CE-1CE9-9FFC-EF1D-BD6C7F9395ED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A6F8EF-9107-331E-2651-7DD4D8A58B4E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A1E4098-CD2A-2B55-0937-62E62314FFA9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588235-B3DB-FBE7-601A-16258454C23D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CFC3D86-72D3-5D4E-FC5A-67EC8D01B851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03229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Bonus UI ]</a:t>
            </a:r>
          </a:p>
          <a:p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D97D2C-275D-1C4D-58F2-E66F4CCF6390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9CBE109-A39E-B0FB-A345-71142350EE85}"/>
              </a:ext>
            </a:extLst>
          </p:cNvPr>
          <p:cNvSpPr/>
          <p:nvPr/>
        </p:nvSpPr>
        <p:spPr>
          <a:xfrm>
            <a:off x="7610168" y="4279982"/>
            <a:ext cx="1011739" cy="10117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 </a:t>
            </a:r>
            <a:r>
              <a:rPr lang="en-US" altLang="ko-KR" sz="900" dirty="0"/>
              <a:t>Bonuses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D8E4F2-1237-B358-CA04-6ADA867B84A9}"/>
              </a:ext>
            </a:extLst>
          </p:cNvPr>
          <p:cNvSpPr/>
          <p:nvPr/>
        </p:nvSpPr>
        <p:spPr>
          <a:xfrm>
            <a:off x="1758008" y="1948584"/>
            <a:ext cx="6046838" cy="2450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B0B609-84B3-4B81-A1B5-47E22E1AF925}"/>
              </a:ext>
            </a:extLst>
          </p:cNvPr>
          <p:cNvSpPr/>
          <p:nvPr/>
        </p:nvSpPr>
        <p:spPr>
          <a:xfrm>
            <a:off x="949796" y="4623580"/>
            <a:ext cx="140404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Total Bet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374B5E0A-B83C-16DA-99E7-CFE729D1F950}"/>
              </a:ext>
            </a:extLst>
          </p:cNvPr>
          <p:cNvSpPr/>
          <p:nvPr/>
        </p:nvSpPr>
        <p:spPr>
          <a:xfrm rot="16200000">
            <a:off x="771872" y="4748223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E77F92BC-EB03-C49F-851F-422226F7D71C}"/>
              </a:ext>
            </a:extLst>
          </p:cNvPr>
          <p:cNvSpPr/>
          <p:nvPr/>
        </p:nvSpPr>
        <p:spPr>
          <a:xfrm rot="5400000">
            <a:off x="2175919" y="4753365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112C39-F440-BAEB-798E-D431513C6451}"/>
              </a:ext>
            </a:extLst>
          </p:cNvPr>
          <p:cNvSpPr/>
          <p:nvPr/>
        </p:nvSpPr>
        <p:spPr>
          <a:xfrm>
            <a:off x="8436078" y="1442392"/>
            <a:ext cx="1215267" cy="19113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 Table</a:t>
            </a:r>
          </a:p>
          <a:p>
            <a:pPr algn="ctr"/>
            <a:r>
              <a:rPr lang="en-US" altLang="ko-KR" dirty="0"/>
              <a:t>Setting</a:t>
            </a:r>
          </a:p>
          <a:p>
            <a:pPr algn="ctr"/>
            <a:r>
              <a:rPr lang="en-US" altLang="ko-KR" dirty="0"/>
              <a:t>About</a:t>
            </a:r>
          </a:p>
          <a:p>
            <a:pPr algn="ctr"/>
            <a:r>
              <a:rPr lang="en-US" altLang="ko-KR" dirty="0"/>
              <a:t>Support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0233F5-B005-5385-F54F-7C4B0E444A6A}"/>
              </a:ext>
            </a:extLst>
          </p:cNvPr>
          <p:cNvSpPr txBox="1"/>
          <p:nvPr/>
        </p:nvSpPr>
        <p:spPr>
          <a:xfrm>
            <a:off x="8466405" y="47834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Drop down menu</a:t>
            </a:r>
            <a:endParaRPr lang="ko-KR" altLang="en-US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9DA071A-D0FB-8271-6C1F-FE1A6DE0BB74}"/>
              </a:ext>
            </a:extLst>
          </p:cNvPr>
          <p:cNvCxnSpPr>
            <a:stCxn id="13" idx="2"/>
          </p:cNvCxnSpPr>
          <p:nvPr/>
        </p:nvCxnSpPr>
        <p:spPr>
          <a:xfrm flipH="1">
            <a:off x="8937523" y="739953"/>
            <a:ext cx="121352" cy="8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4035B0-5C64-8E32-1630-79D6A1D215B2}"/>
              </a:ext>
            </a:extLst>
          </p:cNvPr>
          <p:cNvSpPr txBox="1"/>
          <p:nvPr/>
        </p:nvSpPr>
        <p:spPr>
          <a:xfrm>
            <a:off x="228284" y="5437739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Lines x Bet = Total Bet</a:t>
            </a:r>
            <a:endParaRPr lang="ko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974E2C6-BDDA-5FCC-5A22-627BBDDE9583}"/>
              </a:ext>
            </a:extLst>
          </p:cNvPr>
          <p:cNvCxnSpPr>
            <a:stCxn id="16" idx="0"/>
          </p:cNvCxnSpPr>
          <p:nvPr/>
        </p:nvCxnSpPr>
        <p:spPr>
          <a:xfrm flipV="1">
            <a:off x="949796" y="5079531"/>
            <a:ext cx="541058" cy="35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F9C3A1AB-7B97-435D-D31F-712D4D59F7BF}"/>
              </a:ext>
            </a:extLst>
          </p:cNvPr>
          <p:cNvSpPr/>
          <p:nvPr/>
        </p:nvSpPr>
        <p:spPr>
          <a:xfrm>
            <a:off x="2376775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FB9258-2430-0BCE-2153-6BF0B5EADBFE}"/>
              </a:ext>
            </a:extLst>
          </p:cNvPr>
          <p:cNvSpPr/>
          <p:nvPr/>
        </p:nvSpPr>
        <p:spPr>
          <a:xfrm>
            <a:off x="3821552" y="4452330"/>
            <a:ext cx="2262895" cy="80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Win</a:t>
            </a:r>
          </a:p>
          <a:p>
            <a:r>
              <a:rPr lang="en-US" altLang="ko-KR" dirty="0"/>
              <a:t>   Total Win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2004A89-97FA-8204-6F63-B7F76F47CEEC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4D146AF-29A9-C502-D34B-E27E67274575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2F26577-C8F2-2A0F-F52E-024F288A9B95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D2538D-8C12-686E-6F0B-60A1A2E98803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9092E24-566B-A2A8-948A-154761C421FF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3973078-41A1-F355-8156-AB212BD55579}"/>
              </a:ext>
            </a:extLst>
          </p:cNvPr>
          <p:cNvSpPr/>
          <p:nvPr/>
        </p:nvSpPr>
        <p:spPr>
          <a:xfrm>
            <a:off x="1758008" y="1470246"/>
            <a:ext cx="2262895" cy="40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Bonus Game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9DF6D36-9561-31F4-5FF4-104CCFD85407}"/>
              </a:ext>
            </a:extLst>
          </p:cNvPr>
          <p:cNvSpPr/>
          <p:nvPr/>
        </p:nvSpPr>
        <p:spPr>
          <a:xfrm>
            <a:off x="4182718" y="1462912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Grand Jackpot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12F9942-B49C-C829-3800-A2BFB1D75153}"/>
              </a:ext>
            </a:extLst>
          </p:cNvPr>
          <p:cNvSpPr/>
          <p:nvPr/>
        </p:nvSpPr>
        <p:spPr>
          <a:xfrm>
            <a:off x="4182718" y="1719946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Minor Jackpot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D2853D2-316E-7F99-AB9E-0423BBBD14ED}"/>
              </a:ext>
            </a:extLst>
          </p:cNvPr>
          <p:cNvSpPr/>
          <p:nvPr/>
        </p:nvSpPr>
        <p:spPr>
          <a:xfrm>
            <a:off x="5805534" y="1462912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Major Jackpot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36741E-B649-8203-E1B1-F023B0EADF51}"/>
              </a:ext>
            </a:extLst>
          </p:cNvPr>
          <p:cNvSpPr/>
          <p:nvPr/>
        </p:nvSpPr>
        <p:spPr>
          <a:xfrm>
            <a:off x="5805534" y="1719946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Mini Jackpot</a:t>
            </a:r>
            <a:endParaRPr lang="ko-KR" altLang="en-US" dirty="0"/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5A86122B-30DB-888C-F6D7-F605EA0A6A4D}"/>
              </a:ext>
            </a:extLst>
          </p:cNvPr>
          <p:cNvSpPr/>
          <p:nvPr/>
        </p:nvSpPr>
        <p:spPr>
          <a:xfrm>
            <a:off x="3821552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9532C1F7-C5F2-323B-A9DF-14750B5DB293}"/>
              </a:ext>
            </a:extLst>
          </p:cNvPr>
          <p:cNvSpPr/>
          <p:nvPr/>
        </p:nvSpPr>
        <p:spPr>
          <a:xfrm>
            <a:off x="5262175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31E4FA2D-3660-7242-3D4F-E5E9E653FBA7}"/>
              </a:ext>
            </a:extLst>
          </p:cNvPr>
          <p:cNvSpPr/>
          <p:nvPr/>
        </p:nvSpPr>
        <p:spPr>
          <a:xfrm>
            <a:off x="6702798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53CCD9F3-2147-1383-424B-C93540A0F5A5}"/>
              </a:ext>
            </a:extLst>
          </p:cNvPr>
          <p:cNvSpPr/>
          <p:nvPr/>
        </p:nvSpPr>
        <p:spPr>
          <a:xfrm>
            <a:off x="2376775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0C221B18-AB36-C645-3EFC-5A1C838AC372}"/>
              </a:ext>
            </a:extLst>
          </p:cNvPr>
          <p:cNvSpPr/>
          <p:nvPr/>
        </p:nvSpPr>
        <p:spPr>
          <a:xfrm>
            <a:off x="3821552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AD3B2198-5228-CC4F-BFD6-6FE04AF19425}"/>
              </a:ext>
            </a:extLst>
          </p:cNvPr>
          <p:cNvSpPr/>
          <p:nvPr/>
        </p:nvSpPr>
        <p:spPr>
          <a:xfrm>
            <a:off x="5262175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F2BB0C80-897B-1094-1B63-67960898BCFB}"/>
              </a:ext>
            </a:extLst>
          </p:cNvPr>
          <p:cNvSpPr/>
          <p:nvPr/>
        </p:nvSpPr>
        <p:spPr>
          <a:xfrm>
            <a:off x="6702798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C404F872-1A48-12EC-00E0-1BEDE37471E6}"/>
              </a:ext>
            </a:extLst>
          </p:cNvPr>
          <p:cNvSpPr/>
          <p:nvPr/>
        </p:nvSpPr>
        <p:spPr>
          <a:xfrm>
            <a:off x="2376775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32BB76FE-BD82-86FC-0820-EC3CED14616F}"/>
              </a:ext>
            </a:extLst>
          </p:cNvPr>
          <p:cNvSpPr/>
          <p:nvPr/>
        </p:nvSpPr>
        <p:spPr>
          <a:xfrm>
            <a:off x="3821552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D7148E17-1A42-C10E-51C8-3CEF00118B57}"/>
              </a:ext>
            </a:extLst>
          </p:cNvPr>
          <p:cNvSpPr/>
          <p:nvPr/>
        </p:nvSpPr>
        <p:spPr>
          <a:xfrm>
            <a:off x="5262175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FD1AE037-033E-23EA-C838-76FE76A13954}"/>
              </a:ext>
            </a:extLst>
          </p:cNvPr>
          <p:cNvSpPr/>
          <p:nvPr/>
        </p:nvSpPr>
        <p:spPr>
          <a:xfrm>
            <a:off x="6702798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093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Free UI ]</a:t>
            </a:r>
          </a:p>
          <a:p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C65550-F243-559F-11A9-0DFB12369E2F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63A4571-9C6A-41CA-253F-31B9D51EDDBA}"/>
              </a:ext>
            </a:extLst>
          </p:cNvPr>
          <p:cNvSpPr/>
          <p:nvPr/>
        </p:nvSpPr>
        <p:spPr>
          <a:xfrm>
            <a:off x="7801897" y="4471711"/>
            <a:ext cx="820010" cy="820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Spin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D9575-204B-3F4E-4563-6F07E0D42EDA}"/>
              </a:ext>
            </a:extLst>
          </p:cNvPr>
          <p:cNvSpPr/>
          <p:nvPr/>
        </p:nvSpPr>
        <p:spPr>
          <a:xfrm>
            <a:off x="1758008" y="1531863"/>
            <a:ext cx="6046838" cy="286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X 5 Reel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93F84C-E0BA-BF7B-F959-692607849BC7}"/>
              </a:ext>
            </a:extLst>
          </p:cNvPr>
          <p:cNvSpPr/>
          <p:nvPr/>
        </p:nvSpPr>
        <p:spPr>
          <a:xfrm>
            <a:off x="949796" y="4623580"/>
            <a:ext cx="140404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Total Bet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7A597385-23D7-ED67-517A-AED8332EADB7}"/>
              </a:ext>
            </a:extLst>
          </p:cNvPr>
          <p:cNvSpPr/>
          <p:nvPr/>
        </p:nvSpPr>
        <p:spPr>
          <a:xfrm rot="16200000">
            <a:off x="771872" y="4748223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B1740C94-11E0-CF50-1A93-5FECCFB4E082}"/>
              </a:ext>
            </a:extLst>
          </p:cNvPr>
          <p:cNvSpPr/>
          <p:nvPr/>
        </p:nvSpPr>
        <p:spPr>
          <a:xfrm rot="5400000">
            <a:off x="2175919" y="4753365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B7A6646-F807-7200-88E2-229210E01A75}"/>
              </a:ext>
            </a:extLst>
          </p:cNvPr>
          <p:cNvSpPr/>
          <p:nvPr/>
        </p:nvSpPr>
        <p:spPr>
          <a:xfrm>
            <a:off x="1103180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545DE9-F035-B660-FD6E-4A7318673C2C}"/>
              </a:ext>
            </a:extLst>
          </p:cNvPr>
          <p:cNvSpPr/>
          <p:nvPr/>
        </p:nvSpPr>
        <p:spPr>
          <a:xfrm>
            <a:off x="8436078" y="1442392"/>
            <a:ext cx="1215267" cy="19113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 Table</a:t>
            </a:r>
          </a:p>
          <a:p>
            <a:pPr algn="ctr"/>
            <a:r>
              <a:rPr lang="en-US" altLang="ko-KR" dirty="0"/>
              <a:t>Setting</a:t>
            </a:r>
          </a:p>
          <a:p>
            <a:pPr algn="ctr"/>
            <a:r>
              <a:rPr lang="en-US" altLang="ko-KR" dirty="0"/>
              <a:t>About</a:t>
            </a:r>
          </a:p>
          <a:p>
            <a:pPr algn="ctr"/>
            <a:r>
              <a:rPr lang="en-US" altLang="ko-KR" dirty="0"/>
              <a:t>Support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879272-9187-6B2D-AF19-D1FEA1B89CB5}"/>
              </a:ext>
            </a:extLst>
          </p:cNvPr>
          <p:cNvSpPr txBox="1"/>
          <p:nvPr/>
        </p:nvSpPr>
        <p:spPr>
          <a:xfrm>
            <a:off x="8466405" y="47834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Drop down menu</a:t>
            </a:r>
            <a:endParaRPr lang="ko-KR" altLang="en-US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5467092-4982-FC5F-6E2E-79FFF9450B84}"/>
              </a:ext>
            </a:extLst>
          </p:cNvPr>
          <p:cNvCxnSpPr>
            <a:stCxn id="13" idx="2"/>
          </p:cNvCxnSpPr>
          <p:nvPr/>
        </p:nvCxnSpPr>
        <p:spPr>
          <a:xfrm flipH="1">
            <a:off x="8937523" y="739953"/>
            <a:ext cx="121352" cy="8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1084F9-EF60-7E20-567A-EDAA9A27A703}"/>
              </a:ext>
            </a:extLst>
          </p:cNvPr>
          <p:cNvSpPr txBox="1"/>
          <p:nvPr/>
        </p:nvSpPr>
        <p:spPr>
          <a:xfrm>
            <a:off x="228284" y="5437739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Lines x Bet = Total Bet</a:t>
            </a:r>
            <a:endParaRPr lang="ko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E8293B1-F79F-450E-152D-4FC9D89A611E}"/>
              </a:ext>
            </a:extLst>
          </p:cNvPr>
          <p:cNvCxnSpPr>
            <a:stCxn id="16" idx="0"/>
          </p:cNvCxnSpPr>
          <p:nvPr/>
        </p:nvCxnSpPr>
        <p:spPr>
          <a:xfrm flipV="1">
            <a:off x="949796" y="5079531"/>
            <a:ext cx="541058" cy="35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4290A470-F19B-D5F7-CB42-031152CBA847}"/>
              </a:ext>
            </a:extLst>
          </p:cNvPr>
          <p:cNvSpPr/>
          <p:nvPr/>
        </p:nvSpPr>
        <p:spPr>
          <a:xfrm>
            <a:off x="7853476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BA1E62-3B43-602D-AFD6-063864FB0167}"/>
              </a:ext>
            </a:extLst>
          </p:cNvPr>
          <p:cNvSpPr/>
          <p:nvPr/>
        </p:nvSpPr>
        <p:spPr>
          <a:xfrm>
            <a:off x="3623432" y="1449723"/>
            <a:ext cx="2262895" cy="40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 Free Games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B5CE9D-F210-A678-6657-E7B9623EB1B9}"/>
              </a:ext>
            </a:extLst>
          </p:cNvPr>
          <p:cNvSpPr/>
          <p:nvPr/>
        </p:nvSpPr>
        <p:spPr>
          <a:xfrm>
            <a:off x="3821552" y="4452330"/>
            <a:ext cx="2262895" cy="80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Win</a:t>
            </a:r>
          </a:p>
          <a:p>
            <a:r>
              <a:rPr lang="en-US" altLang="ko-KR" dirty="0"/>
              <a:t>   Total Win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B3F828-ABDD-4E3B-F355-F7783E86CE8F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52B942-63B3-760F-603E-F2142E7B83EE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30973EF-9E47-E740-3562-2681BEBFD9A9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8BDE0C6-75AA-6F15-8B8A-3B67E4F59442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C5CD850-F599-53BA-1040-4DF8F47C173C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56026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999</TotalTime>
  <Words>626</Words>
  <Application>Microsoft Office PowerPoint</Application>
  <PresentationFormat>A4 용지(210x297mm)</PresentationFormat>
  <Paragraphs>165</Paragraphs>
  <Slides>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Worksheet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A5384</dc:creator>
  <cp:lastModifiedBy>A5384</cp:lastModifiedBy>
  <cp:revision>7</cp:revision>
  <dcterms:created xsi:type="dcterms:W3CDTF">2022-10-19T03:03:39Z</dcterms:created>
  <dcterms:modified xsi:type="dcterms:W3CDTF">2022-10-21T11:19:08Z</dcterms:modified>
</cp:coreProperties>
</file>