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311" r:id="rId4"/>
    <p:sldId id="312" r:id="rId5"/>
    <p:sldId id="313" r:id="rId6"/>
    <p:sldId id="314" r:id="rId7"/>
    <p:sldId id="315" r:id="rId8"/>
    <p:sldId id="321" r:id="rId9"/>
    <p:sldId id="319" r:id="rId10"/>
    <p:sldId id="320" r:id="rId11"/>
    <p:sldId id="322" r:id="rId12"/>
    <p:sldId id="323" r:id="rId13"/>
    <p:sldId id="324" r:id="rId14"/>
    <p:sldId id="325" r:id="rId15"/>
    <p:sldId id="316" r:id="rId16"/>
    <p:sldId id="258" r:id="rId17"/>
    <p:sldId id="32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8" autoAdjust="0"/>
    <p:restoredTop sz="94660"/>
  </p:normalViewPr>
  <p:slideViewPr>
    <p:cSldViewPr>
      <p:cViewPr>
        <p:scale>
          <a:sx n="100" d="100"/>
          <a:sy n="100" d="100"/>
        </p:scale>
        <p:origin x="-408" y="-72"/>
      </p:cViewPr>
      <p:guideLst>
        <p:guide orient="horz" pos="2040"/>
        <p:guide pos="30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950DB-7E31-4DD9-8805-05E218D6BC37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5C10B-D5F0-4264-8453-2C09C76B7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5C10B-D5F0-4264-8453-2C09C76B7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14313" y="3109278"/>
            <a:ext cx="8715375" cy="638810"/>
          </a:xfrm>
          <a:prstGeom prst="rect">
            <a:avLst/>
          </a:prstGeom>
          <a:noFill/>
          <a:ln>
            <a:noFill/>
          </a:ln>
        </p:spPr>
        <p:txBody>
          <a:bodyPr lIns="91422" tIns="45710" rIns="91422" bIns="45710">
            <a:spAutoFit/>
          </a:bodyPr>
          <a:lstStyle>
            <a:lvl1pPr defTabSz="1069975" eaLnBrk="0" hangingPunct="0"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defTabSz="1069975" eaLnBrk="0" hangingPunct="0"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defTabSz="1069975" eaLnBrk="0" hangingPunct="0"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defTabSz="1069975" eaLnBrk="0" hangingPunct="0"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defTabSz="1069975" eaLnBrk="0" hangingPunct="0"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dirty="0" smtClean="0">
                <a:solidFill>
                  <a:schemeClr val="bg1"/>
                </a:solidFill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</a:rPr>
              <a:t>年度述职报告</a:t>
            </a:r>
            <a:endParaRPr lang="zh-CN" altLang="en-US" sz="36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0417" y="3462020"/>
            <a:ext cx="56261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WEB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前端项目提案</a:t>
            </a:r>
            <a:endParaRPr lang="en-US" altLang="zh-CN" sz="32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lnSpc>
                <a:spcPct val="200000"/>
              </a:lnSpc>
              <a:defRPr/>
            </a:pPr>
            <a:endParaRPr lang="zh-CN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汇报人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: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喻晋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lnSpc>
                <a:spcPct val="200000"/>
              </a:lnSpc>
              <a:defRPr/>
            </a:pPr>
            <a:endParaRPr lang="zh-CN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algn="ctr" fontAlgn="auto">
              <a:lnSpc>
                <a:spcPct val="200000"/>
              </a:lnSpc>
              <a:buNone/>
              <a:defRPr/>
            </a:pP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65031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运行效果图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1115695"/>
            <a:ext cx="7132955" cy="5393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65031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运行效果图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177290"/>
            <a:ext cx="4038600" cy="4861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65031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运行效果图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431925"/>
            <a:ext cx="8473440" cy="516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65031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运行效果图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" y="1682750"/>
            <a:ext cx="9033510" cy="4423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65031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运行效果图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1125220"/>
            <a:ext cx="8639810" cy="537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229" y="92212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使用技术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599" y="1676450"/>
            <a:ext cx="6739751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主要使用技术</a:t>
            </a:r>
            <a:endParaRPr lang="en-US" altLang="zh-CN" sz="20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1.node.js</a:t>
            </a:r>
          </a:p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框架</a:t>
            </a:r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:Express</a:t>
            </a:r>
          </a:p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数据库：</a:t>
            </a:r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mysql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模板引擎：</a:t>
            </a:r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ejs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5.</a:t>
            </a:r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cokie: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是用来在登录时储存密码到客户端的</a:t>
            </a:r>
          </a:p>
          <a:p>
            <a:r>
              <a:rPr lang="en-US" altLang="zh-CN" sz="2000" dirty="0" smtClean="0"/>
              <a:t>6.session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在一个时间段不用重复登录，时间过了以后会让你重新启动。</a:t>
            </a:r>
          </a:p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7.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拦截器：会拦截你的访问请求，要是未登录会让你先登录再访问。</a:t>
            </a:r>
          </a:p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8.multer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：实现图片的上传。</a:t>
            </a:r>
          </a:p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9.AJAX: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局部刷新页面，注册用户名时验证用户名是否存在。</a:t>
            </a:r>
          </a:p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10.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加密技术：</a:t>
            </a:r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hash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算法：</a:t>
            </a:r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MD5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" y="16421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227" y="620688"/>
            <a:ext cx="3168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框架代码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" y="1019810"/>
            <a:ext cx="8472170" cy="5702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" y="16421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227" y="620688"/>
            <a:ext cx="3168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框架代码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" y="1354455"/>
            <a:ext cx="8449945" cy="5358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hlinkClick r:id="rId3"/>
          </p:cNvPr>
          <p:cNvSpPr/>
          <p:nvPr/>
        </p:nvSpPr>
        <p:spPr>
          <a:xfrm>
            <a:off x="1" y="2338278"/>
            <a:ext cx="2983832" cy="1428636"/>
          </a:xfrm>
          <a:prstGeom prst="rect">
            <a:avLst/>
          </a:prstGeom>
          <a:solidFill>
            <a:srgbClr val="C20F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4" name="组合 3"/>
          <p:cNvGrpSpPr/>
          <p:nvPr/>
        </p:nvGrpSpPr>
        <p:grpSpPr>
          <a:xfrm>
            <a:off x="801782" y="2455056"/>
            <a:ext cx="1604534" cy="1113537"/>
            <a:chOff x="801782" y="1737506"/>
            <a:chExt cx="1604534" cy="1113537"/>
          </a:xfrm>
        </p:grpSpPr>
        <p:sp>
          <p:nvSpPr>
            <p:cNvPr id="8" name="文本框 7">
              <a:hlinkClick r:id="rId3"/>
            </p:cNvPr>
            <p:cNvSpPr txBox="1"/>
            <p:nvPr/>
          </p:nvSpPr>
          <p:spPr>
            <a:xfrm>
              <a:off x="801782" y="1737506"/>
              <a:ext cx="1604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spc="83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目录</a:t>
              </a:r>
              <a:endParaRPr lang="zh-CN" altLang="en-US" sz="4800" spc="83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hlinkClick r:id="rId3"/>
            </p:cNvPr>
            <p:cNvSpPr txBox="1"/>
            <p:nvPr/>
          </p:nvSpPr>
          <p:spPr>
            <a:xfrm>
              <a:off x="873154" y="2497100"/>
              <a:ext cx="149214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700" b="1" spc="83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中等线简体" panose="03000509000000000000" pitchFamily="65" charset="-122"/>
                  <a:ea typeface="方正中等线简体" panose="03000509000000000000" pitchFamily="65" charset="-122"/>
                  <a:cs typeface="Arial" panose="020B0604020202020204" pitchFamily="34" charset="0"/>
                </a:rPr>
                <a:t>CONTENTS</a:t>
              </a:r>
              <a:endParaRPr lang="zh-CN" altLang="en-US" sz="1700" b="1" spc="83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中等线简体" panose="03000509000000000000" pitchFamily="65" charset="-122"/>
                <a:ea typeface="方正中等线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3753162" y="1491128"/>
            <a:ext cx="111125" cy="114935"/>
          </a:xfrm>
          <a:prstGeom prst="ellipse">
            <a:avLst/>
          </a:prstGeom>
          <a:solidFill>
            <a:srgbClr val="C20F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文本框 11">
            <a:hlinkClick r:id="rId3"/>
          </p:cNvPr>
          <p:cNvSpPr txBox="1"/>
          <p:nvPr/>
        </p:nvSpPr>
        <p:spPr>
          <a:xfrm>
            <a:off x="3981762" y="1492398"/>
            <a:ext cx="4230370" cy="297197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>
              <a:lnSpc>
                <a:spcPts val="1500"/>
              </a:lnSpc>
              <a:defRPr/>
            </a:pPr>
            <a:r>
              <a:rPr lang="zh-CN" altLang="en-US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en-US" altLang="zh-CN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设计背景介绍</a:t>
            </a:r>
            <a:endParaRPr lang="zh-CN" altLang="en-US" sz="2800" kern="1100" spc="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3981762" y="2187088"/>
            <a:ext cx="4230370" cy="297197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>
              <a:lnSpc>
                <a:spcPts val="1500"/>
              </a:lnSpc>
              <a:defRPr/>
            </a:pPr>
            <a:r>
              <a:rPr lang="zh-CN" altLang="en-US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en-US" altLang="zh-CN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kern="1100" spc="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设计目标</a:t>
            </a:r>
            <a:endParaRPr lang="zh-CN" altLang="en-US" sz="2800" kern="1100" spc="15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53162" y="2187088"/>
            <a:ext cx="111125" cy="114935"/>
          </a:xfrm>
          <a:prstGeom prst="ellipse">
            <a:avLst/>
          </a:prstGeom>
          <a:solidFill>
            <a:srgbClr val="C20F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文本框 17">
            <a:hlinkClick r:id="rId3"/>
          </p:cNvPr>
          <p:cNvSpPr txBox="1"/>
          <p:nvPr/>
        </p:nvSpPr>
        <p:spPr>
          <a:xfrm>
            <a:off x="3981762" y="2968138"/>
            <a:ext cx="4230370" cy="489558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>
              <a:lnSpc>
                <a:spcPts val="1500"/>
              </a:lnSpc>
              <a:defRPr/>
            </a:pPr>
            <a:r>
              <a:rPr lang="zh-CN" altLang="en-US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三</a:t>
            </a:r>
            <a:r>
              <a:rPr lang="en-US" altLang="zh-CN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kern="1100" spc="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作品介绍</a:t>
            </a:r>
            <a:endParaRPr lang="zh-CN" altLang="en-US" sz="2800" kern="1100" spc="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ts val="1500"/>
              </a:lnSpc>
              <a:defRPr/>
            </a:pPr>
            <a:endParaRPr lang="zh-CN" altLang="en-US" sz="2800" kern="1100" spc="15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53162" y="2968138"/>
            <a:ext cx="111125" cy="114935"/>
          </a:xfrm>
          <a:prstGeom prst="ellipse">
            <a:avLst/>
          </a:prstGeom>
          <a:solidFill>
            <a:srgbClr val="C20F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文本框 17">
            <a:hlinkClick r:id="rId3"/>
          </p:cNvPr>
          <p:cNvSpPr txBox="1"/>
          <p:nvPr/>
        </p:nvSpPr>
        <p:spPr>
          <a:xfrm>
            <a:off x="3981762" y="3766914"/>
            <a:ext cx="4230370" cy="284693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>
              <a:lnSpc>
                <a:spcPts val="1500"/>
              </a:lnSpc>
              <a:defRPr/>
            </a:pPr>
            <a:r>
              <a:rPr lang="zh-CN" altLang="en-US" sz="2800" kern="1100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四</a:t>
            </a:r>
            <a:r>
              <a:rPr lang="en-US" altLang="zh-CN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运行效果</a:t>
            </a:r>
          </a:p>
        </p:txBody>
      </p:sp>
      <p:sp>
        <p:nvSpPr>
          <p:cNvPr id="17" name="椭圆 16"/>
          <p:cNvSpPr/>
          <p:nvPr/>
        </p:nvSpPr>
        <p:spPr>
          <a:xfrm>
            <a:off x="3753162" y="3800577"/>
            <a:ext cx="111125" cy="114935"/>
          </a:xfrm>
          <a:prstGeom prst="ellipse">
            <a:avLst/>
          </a:prstGeom>
          <a:solidFill>
            <a:srgbClr val="C20F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文本框 17">
            <a:hlinkClick r:id="rId3"/>
          </p:cNvPr>
          <p:cNvSpPr txBox="1"/>
          <p:nvPr/>
        </p:nvSpPr>
        <p:spPr>
          <a:xfrm>
            <a:off x="3965763" y="4472209"/>
            <a:ext cx="4230370" cy="489558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>
              <a:lnSpc>
                <a:spcPts val="1500"/>
              </a:lnSpc>
              <a:defRPr/>
            </a:pPr>
            <a:r>
              <a:rPr lang="zh-CN" altLang="en-US" sz="2800" kern="1100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五</a:t>
            </a:r>
            <a:r>
              <a:rPr lang="en-US" altLang="zh-CN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开发技术</a:t>
            </a:r>
            <a:endParaRPr lang="zh-CN" altLang="en-US" sz="2800" kern="1100" spc="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ts val="1500"/>
              </a:lnSpc>
              <a:defRPr/>
            </a:pPr>
            <a:endParaRPr lang="zh-CN" altLang="en-US" sz="2800" kern="1100" spc="15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37163" y="4472209"/>
            <a:ext cx="111125" cy="114935"/>
          </a:xfrm>
          <a:prstGeom prst="ellipse">
            <a:avLst/>
          </a:prstGeom>
          <a:solidFill>
            <a:srgbClr val="C20F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文本框 17">
            <a:hlinkClick r:id="rId3"/>
          </p:cNvPr>
          <p:cNvSpPr txBox="1"/>
          <p:nvPr/>
        </p:nvSpPr>
        <p:spPr>
          <a:xfrm>
            <a:off x="3955097" y="5284055"/>
            <a:ext cx="4230370" cy="489558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>
              <a:lnSpc>
                <a:spcPts val="1500"/>
              </a:lnSpc>
              <a:defRPr/>
            </a:pPr>
            <a:r>
              <a:rPr lang="zh-CN" altLang="en-US" sz="2800" kern="1100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六</a:t>
            </a:r>
            <a:r>
              <a:rPr lang="en-US" altLang="zh-CN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kern="1100" spc="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技术框架</a:t>
            </a:r>
            <a:endParaRPr lang="zh-CN" altLang="en-US" sz="2800" kern="1100" spc="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ts val="1500"/>
              </a:lnSpc>
              <a:defRPr/>
            </a:pPr>
            <a:endParaRPr lang="zh-CN" altLang="en-US" sz="2800" kern="1100" spc="15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6497" y="5284055"/>
            <a:ext cx="111125" cy="114935"/>
          </a:xfrm>
          <a:prstGeom prst="ellipse">
            <a:avLst/>
          </a:prstGeom>
          <a:solidFill>
            <a:srgbClr val="C20F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50669" y="1279711"/>
            <a:ext cx="535471" cy="5480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669" y="1106448"/>
            <a:ext cx="122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4975" y="1279711"/>
            <a:ext cx="0" cy="54806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1261415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设计背景介绍</a:t>
            </a:r>
          </a:p>
        </p:txBody>
      </p:sp>
      <p:sp>
        <p:nvSpPr>
          <p:cNvPr id="16" name="矩形 15"/>
          <p:cNvSpPr/>
          <p:nvPr/>
        </p:nvSpPr>
        <p:spPr>
          <a:xfrm>
            <a:off x="1354973" y="1950418"/>
            <a:ext cx="6739751" cy="413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“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VR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管理系统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/>
              <a:t> 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VR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管理系统</a:t>
            </a:r>
            <a:r>
              <a:rPr lang="zh-CN" altLang="zh-CN" dirty="0"/>
              <a:t>是</a:t>
            </a:r>
            <a:r>
              <a:rPr lang="en-US" altLang="zh-CN" dirty="0"/>
              <a:t>VR</a:t>
            </a:r>
            <a:r>
              <a:rPr lang="zh-CN" altLang="en-US" dirty="0"/>
              <a:t>商城</a:t>
            </a:r>
            <a:r>
              <a:rPr lang="zh-CN" altLang="zh-CN" dirty="0"/>
              <a:t>的中枢，是保证网页机制正常运转的枢纽，它是一项目的性、计划性、适应性、创造性和科学性很强的工作</a:t>
            </a:r>
            <a:r>
              <a:rPr lang="zh-CN" altLang="zh-CN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随着计算机技术的飞速发展和高科技技术的不断深入，传统的买卖管理方法、手段以及工作效率已不能适应新的发展需要，无法很好地完成买卖工作。提高网页水平的主要途径是更新管理者的思想，增强对管理活动的科学认识。同时，运用先进的信息技术，开发</a:t>
            </a:r>
            <a:r>
              <a:rPr lang="en-US" altLang="zh-CN" dirty="0"/>
              <a:t>VR</a:t>
            </a:r>
            <a:r>
              <a:rPr lang="zh-CN" altLang="en-US" dirty="0"/>
              <a:t>商城的管理</a:t>
            </a:r>
            <a:r>
              <a:rPr lang="zh-CN" altLang="zh-CN" dirty="0"/>
              <a:t>系统，是深化网页服务的有利措施。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sz="1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50669" y="1043074"/>
            <a:ext cx="535471" cy="5480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669" y="869811"/>
            <a:ext cx="122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4975" y="1043074"/>
            <a:ext cx="0" cy="54806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102477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6242" y="1723306"/>
            <a:ext cx="6739751" cy="252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“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VR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管理系统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/>
              <a:t>  </a:t>
            </a:r>
            <a:endParaRPr lang="en-US" altLang="zh-CN" dirty="0" smtClean="0"/>
          </a:p>
          <a:p>
            <a:r>
              <a:rPr lang="zh-CN" altLang="zh-CN" dirty="0"/>
              <a:t>开发此</a:t>
            </a:r>
            <a:r>
              <a:rPr lang="en-US" altLang="zh-CN" dirty="0"/>
              <a:t>VR</a:t>
            </a:r>
            <a:r>
              <a:rPr lang="zh-CN" altLang="zh-CN" dirty="0"/>
              <a:t>管理系统软件，使顾客及操作者进行商品管理，方便操作者随时添加、查询、修改，使工作人员从繁琐的填表，查表工作中解放出来；使供需双方都获得满意的结果；促进报表、统计数字的规范化；提高工作效率；降低管理维护费用，提高行政工作效率，改善服务质量，为操作者提供支持便利，该软件的设计目标尽量达到人力与设备的节省</a:t>
            </a:r>
            <a:r>
              <a:rPr lang="en-US" altLang="zh-CN" dirty="0"/>
              <a:t>,</a:t>
            </a:r>
            <a:r>
              <a:rPr lang="zh-CN" altLang="zh-CN" dirty="0"/>
              <a:t>并且处理数据的速度提高。</a:t>
            </a:r>
            <a:r>
              <a:rPr lang="en-US" altLang="zh-CN" dirty="0"/>
              <a:t> 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22677" y="1228060"/>
            <a:ext cx="535471" cy="5480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677" y="1054797"/>
            <a:ext cx="122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26983" y="1228060"/>
            <a:ext cx="0" cy="54806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120976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作品功能介绍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6845" y="1954530"/>
            <a:ext cx="6410325" cy="321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400" dirty="0"/>
              <a:t>一</a:t>
            </a:r>
            <a:r>
              <a:rPr lang="en-US" altLang="zh-CN" sz="1400" dirty="0"/>
              <a:t>.</a:t>
            </a:r>
            <a:r>
              <a:rPr lang="zh-CN" altLang="en-US" sz="1400" dirty="0"/>
              <a:t>前端系统</a:t>
            </a:r>
            <a:endParaRPr lang="zh-CN" altLang="zh-CN" sz="1400" dirty="0"/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400" dirty="0"/>
              <a:t>  通过数据库的数据上传到网页中，在网页上实现实时购买和收藏，在购买或者查看详情时会让其登录系统，其用户名密码是注册时上传到数据库数据。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400" dirty="0"/>
              <a:t>二</a:t>
            </a:r>
            <a:r>
              <a:rPr lang="en-US" altLang="zh-CN" sz="1400" dirty="0"/>
              <a:t>.</a:t>
            </a:r>
            <a:r>
              <a:rPr lang="zh-CN" altLang="en-US" sz="1400" dirty="0"/>
              <a:t>后端系统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  通过登录来进入</a:t>
            </a:r>
            <a:r>
              <a:rPr lang="en-US" altLang="zh-CN" sz="1400" dirty="0"/>
              <a:t>vr</a:t>
            </a:r>
            <a:r>
              <a:rPr lang="zh-CN" altLang="en-US" sz="1400" dirty="0"/>
              <a:t>后台管理系统，其用户名是</a:t>
            </a:r>
            <a:r>
              <a:rPr lang="zh-CN" altLang="zh-CN" sz="1400" dirty="0">
                <a:sym typeface="+mn-ea"/>
              </a:rPr>
              <a:t>注册时上传到数据库数据，然后在后台系统进行对用户和商品的增删改查，其登录数据为数据库数据。</a:t>
            </a:r>
            <a:endParaRPr lang="zh-CN" altLang="zh-CN" sz="1400" dirty="0"/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endParaRPr lang="zh-CN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4466" y="879049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功能模块图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A}7U2$1SD2R7R0PY`ZO}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529080"/>
            <a:ext cx="705231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65031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运行效果图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166495"/>
            <a:ext cx="6057900" cy="484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65031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运行效果图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962025"/>
            <a:ext cx="4714875" cy="493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65031"/>
            <a:ext cx="31683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运行效果图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045210"/>
            <a:ext cx="7635875" cy="5322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429</Words>
  <Application>Microsoft Office PowerPoint</Application>
  <PresentationFormat>全屏显示(4:3)</PresentationFormat>
  <Paragraphs>54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</cp:lastModifiedBy>
  <cp:revision>104</cp:revision>
  <dcterms:created xsi:type="dcterms:W3CDTF">2016-12-29T02:13:00Z</dcterms:created>
  <dcterms:modified xsi:type="dcterms:W3CDTF">2019-04-11T12:46:28Z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