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277" r:id="rId3"/>
    <p:sldId id="313" r:id="rId4"/>
    <p:sldId id="315" r:id="rId5"/>
    <p:sldId id="314" r:id="rId6"/>
    <p:sldId id="316" r:id="rId7"/>
    <p:sldId id="318" r:id="rId8"/>
    <p:sldId id="321" r:id="rId9"/>
    <p:sldId id="322" r:id="rId10"/>
    <p:sldId id="323" r:id="rId11"/>
    <p:sldId id="324" r:id="rId12"/>
    <p:sldId id="317" r:id="rId13"/>
    <p:sldId id="349" r:id="rId14"/>
    <p:sldId id="350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4" r:id="rId35"/>
    <p:sldId id="345" r:id="rId36"/>
    <p:sldId id="346" r:id="rId37"/>
    <p:sldId id="347" r:id="rId38"/>
    <p:sldId id="348" r:id="rId39"/>
    <p:sldId id="271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6228"/>
    <a:srgbClr val="303B18"/>
    <a:srgbClr val="00454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4943" autoAdjust="0"/>
    <p:restoredTop sz="94660"/>
  </p:normalViewPr>
  <p:slideViewPr>
    <p:cSldViewPr>
      <p:cViewPr>
        <p:scale>
          <a:sx n="100" d="100"/>
          <a:sy n="100" d="100"/>
        </p:scale>
        <p:origin x="-1944" y="-390"/>
      </p:cViewPr>
      <p:guideLst>
        <p:guide orient="horz" pos="2160"/>
        <p:guide pos="28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90481-A06E-4FB5-996A-78A0F68FA0FC}" type="datetimeFigureOut">
              <a:rPr lang="zh-CN" altLang="en-US" smtClean="0"/>
              <a:pPr/>
              <a:t>2020/3/2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B39A6-5A5C-446C-8577-A745CE24E5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2020/3/2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2020/3/2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2020/3/2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2020/3/2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2020/3/2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2020/3/2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2020/3/2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2020/3/2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2020/3/2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2020/3/2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2020/3/2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D71AF-E562-4A7D-9CC4-0136D4BC9B79}" type="datetimeFigureOut">
              <a:rPr lang="zh-CN" altLang="en-US" smtClean="0"/>
              <a:pPr/>
              <a:t>2020/3/2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运算符及条件结构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IT</a:t>
            </a:r>
            <a:r>
              <a:rPr lang="zh-CN" altLang="en-US" dirty="0" smtClean="0">
                <a:solidFill>
                  <a:schemeClr val="bg1"/>
                </a:solidFill>
              </a:rPr>
              <a:t>事业部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zh-CN" dirty="0">
                <a:solidFill>
                  <a:schemeClr val="bg1"/>
                </a:solidFill>
              </a:rPr>
              <a:t>讲师：朱屹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>
                <a:solidFill>
                  <a:schemeClr val="accent3">
                    <a:lumMod val="50000"/>
                  </a:schemeClr>
                </a:solidFill>
                <a:sym typeface="+mn-ea"/>
              </a:rPr>
              <a:t>逻辑运算符</a:t>
            </a:r>
            <a:endParaRPr lang="zh-CN" altLang="en-US" sz="3200" dirty="0" smtClean="0">
              <a:solidFill>
                <a:schemeClr val="accent3">
                  <a:lumMod val="50000"/>
                </a:schemeClr>
              </a:solidFill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lvl="0" algn="l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</a:pP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zh-CN" sz="2000" dirty="0">
                <a:solidFill>
                  <a:schemeClr val="accent3">
                    <a:lumMod val="50000"/>
                  </a:schemeClr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逻辑运算符用于连接布尔型表达式，在Java中不可以写成3&lt;x&lt;6，应该写成x&gt;3 &amp; x&lt;6 。</a:t>
            </a:r>
          </a:p>
          <a:p>
            <a:pPr lvl="0" algn="l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</a:pPr>
            <a:endParaRPr lang="zh-CN" altLang="en-US" sz="2000" dirty="0">
              <a:solidFill>
                <a:schemeClr val="accent3">
                  <a:lumMod val="50000"/>
                </a:schemeClr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algn="l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</a:pP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、“&amp;”和“&amp;&amp;”的区别：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1" algn="l" eaLnBrk="1" hangingPunct="1">
              <a:spcBef>
                <a:spcPct val="20000"/>
              </a:spcBef>
              <a:buClr>
                <a:schemeClr val="accent1"/>
              </a:buClr>
              <a:buSzPct val="150000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单&amp;时，左边无论真假，右边都进行运算；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1" algn="l" eaLnBrk="1" hangingPunct="1">
              <a:spcBef>
                <a:spcPct val="20000"/>
              </a:spcBef>
              <a:buClr>
                <a:schemeClr val="accent1"/>
              </a:buClr>
              <a:buSzPct val="150000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双&amp;时，如果左边为真，右边参与运算，如果左边为假，那么右边不</a:t>
            </a:r>
          </a:p>
          <a:p>
            <a:pPr lvl="1" algn="l" eaLnBrk="1" hangingPunct="1">
              <a:spcBef>
                <a:spcPct val="20000"/>
              </a:spcBef>
              <a:buClr>
                <a:schemeClr val="accent1"/>
              </a:buClr>
              <a:buSzPct val="150000"/>
            </a:pPr>
            <a:endParaRPr lang="zh-CN" altLang="en-US" sz="2000" dirty="0">
              <a:solidFill>
                <a:schemeClr val="accent3">
                  <a:lumMod val="50000"/>
                </a:schemeClr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1" algn="l" eaLnBrk="1" hangingPunct="1">
              <a:spcBef>
                <a:spcPct val="20000"/>
              </a:spcBef>
              <a:buClr>
                <a:schemeClr val="accent1"/>
              </a:buClr>
              <a:buSzPct val="150000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参与运算。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742950" lvl="1" indent="-285750" algn="l" eaLnBrk="1" hangingPunct="1">
              <a:spcBef>
                <a:spcPct val="20000"/>
              </a:spcBef>
              <a:buClr>
                <a:schemeClr val="accent1"/>
              </a:buClr>
              <a:buSzPct val="150000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	“|”和“||”的区别同理，双或时，左边为真，右边不参与运算。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algn="l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异或( ^ )与或( | )的不同之处是：当左右都为true时，结果为false。</a:t>
            </a:r>
            <a:endParaRPr lang="zh-CN" altLang="en-US" sz="2000" dirty="0" smtClean="0">
              <a:solidFill>
                <a:schemeClr val="accent3">
                  <a:lumMod val="50000"/>
                </a:schemeClr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>
                <a:solidFill>
                  <a:schemeClr val="accent3">
                    <a:lumMod val="50000"/>
                  </a:schemeClr>
                </a:solidFill>
                <a:sym typeface="+mn-ea"/>
              </a:rPr>
              <a:t>三目运算符</a:t>
            </a:r>
            <a:endParaRPr lang="zh-CN" altLang="en-US" sz="3200" dirty="0" smtClean="0">
              <a:solidFill>
                <a:schemeClr val="accent3">
                  <a:lumMod val="50000"/>
                </a:schemeClr>
              </a:solidFill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algn="l" eaLnBrk="1" hangingPunct="1">
              <a:buFont typeface="Wingdings" panose="05000000000000000000" charset="0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格式</a:t>
            </a:r>
          </a:p>
          <a:p>
            <a:pPr marL="457200" lvl="2" algn="l" eaLnBrk="1" hangingPunct="1">
              <a:buClr>
                <a:srgbClr val="8EB4E3"/>
              </a:buClr>
              <a:buFont typeface="Wingdings" panose="05000000000000000000" charset="0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(关系表达式)?表达式1：表达式2；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pPr marL="457200" lvl="2" algn="l" eaLnBrk="1" hangingPunct="1">
              <a:buClr>
                <a:srgbClr val="8EB4E3"/>
              </a:buClr>
              <a:buFont typeface="Wingdings" panose="05000000000000000000" charset="0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如果条件为true，运算后的结果是表达式1；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pPr marL="457200" lvl="2" algn="l" eaLnBrk="1" hangingPunct="1">
              <a:buClr>
                <a:srgbClr val="8EB4E3"/>
              </a:buClr>
              <a:buFont typeface="Wingdings" panose="05000000000000000000" charset="0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如果条件为false，运算后的结果是表达式2；</a:t>
            </a:r>
          </a:p>
          <a:p>
            <a:pPr marL="457200" lvl="2" algn="l" eaLnBrk="1" hangingPunct="1">
              <a:buClr>
                <a:srgbClr val="8EB4E3"/>
              </a:buClr>
              <a:buFont typeface="Wingdings" panose="05000000000000000000" charset="0"/>
            </a:pP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pPr algn="l" eaLnBrk="1" hangingPunct="1">
              <a:buFont typeface="Wingdings" panose="05000000000000000000" charset="0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示例：</a:t>
            </a:r>
          </a:p>
          <a:p>
            <a:pPr marL="457200" lvl="2" algn="l" eaLnBrk="1" hangingPunct="1">
              <a:buClr>
                <a:srgbClr val="8EB4E3"/>
              </a:buClr>
              <a:buFont typeface="Wingdings" panose="05000000000000000000" charset="0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获取两个数中大数。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pPr marL="457200" lvl="2" algn="l" eaLnBrk="1" hangingPunct="1">
              <a:buClr>
                <a:srgbClr val="8EB4E3"/>
              </a:buClr>
              <a:buFont typeface="Wingdings" panose="05000000000000000000" charset="0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int x=3,y=4,z;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pPr marL="457200" lvl="2" algn="l" eaLnBrk="1" hangingPunct="1">
              <a:buClr>
                <a:srgbClr val="8EB4E3"/>
              </a:buClr>
              <a:buFont typeface="Wingdings" panose="05000000000000000000" charset="0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z = (x&gt;y)?x:y;//z变量存储的就是两个数的大数。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algn="l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</a:pPr>
            <a:endParaRPr lang="zh-CN" altLang="en-US" sz="2000" dirty="0">
              <a:solidFill>
                <a:schemeClr val="accent3">
                  <a:lumMod val="50000"/>
                </a:schemeClr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algn="l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</a:pPr>
            <a:endParaRPr lang="zh-CN" altLang="en-US" sz="2000" dirty="0" smtClean="0">
              <a:solidFill>
                <a:schemeClr val="accent3">
                  <a:lumMod val="50000"/>
                </a:schemeClr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运算符的优先级别</a:t>
            </a:r>
            <a:endParaRPr lang="zh-CN" altLang="en-US" sz="3200" dirty="0" smtClean="0">
              <a:solidFill>
                <a:schemeClr val="accent3">
                  <a:lumMod val="50000"/>
                </a:schemeClr>
              </a:solidFill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algn="ctr"/>
            <a:endParaRPr lang="en-US" altLang="zh-CN" sz="2000" dirty="0" smtClean="0">
              <a:solidFill>
                <a:schemeClr val="accent3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和数学一样乘除有着较高的优先级别，小括号有着最高的优先级别</a:t>
            </a:r>
          </a:p>
          <a:p>
            <a:pPr algn="l"/>
            <a:endParaRPr lang="en-US" altLang="zh-CN" sz="2000" dirty="0" smtClean="0">
              <a:solidFill>
                <a:schemeClr val="accent3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多种数值类型计算后的结果类型</a:t>
            </a:r>
          </a:p>
          <a:p>
            <a:pPr algn="l"/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小范围类型数据计算大范围类型数据时返回结果为大范围类型数据</a:t>
            </a:r>
            <a:endParaRPr lang="zh-CN" altLang="en-US" sz="2000" dirty="0" smtClean="0">
              <a:solidFill>
                <a:schemeClr val="accent3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运算符的优先级别</a:t>
            </a:r>
            <a:endParaRPr lang="zh-CN" altLang="en-US" sz="3200" dirty="0" smtClean="0">
              <a:solidFill>
                <a:schemeClr val="accent3">
                  <a:lumMod val="50000"/>
                </a:schemeClr>
              </a:solidFill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algn="ctr"/>
            <a:endParaRPr lang="zh-CN" altLang="en-US" sz="2000" dirty="0" smtClean="0">
              <a:solidFill>
                <a:schemeClr val="accent3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196753"/>
            <a:ext cx="8424936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运算符的优先级别</a:t>
            </a:r>
            <a:endParaRPr lang="zh-CN" altLang="en-US" sz="3200" dirty="0" smtClean="0">
              <a:solidFill>
                <a:schemeClr val="accent3">
                  <a:lumMod val="50000"/>
                </a:schemeClr>
              </a:solidFill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algn="l"/>
            <a:endParaRPr lang="en-US" altLang="zh-CN" sz="2000" dirty="0" smtClean="0">
              <a:solidFill>
                <a:schemeClr val="accent3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优先级记忆方法：单目乘除为关系，逻辑三目后赋值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。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l"/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、分类</a:t>
            </a:r>
            <a:endParaRPr lang="zh-CN" alt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l"/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单目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运算符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: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一次作用一个变量的运算符，又叫一元运算符 </a:t>
            </a:r>
            <a:b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单目：单目运算符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+ –(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正负数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) 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，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++ – –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，！（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逻辑非），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~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（按位取反） </a:t>
            </a:r>
            <a:b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乘除：算数运算符：*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/ % + - 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（*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/ %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优先级肯定是大于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+-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的） </a:t>
            </a:r>
            <a:b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为：位运算符：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~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（按位取反）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&lt;&lt;(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左移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) &gt;&gt;(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右移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，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^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（也可以位运算，二进制异或） </a:t>
            </a:r>
            <a:b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关系：关系运算符：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&gt; &lt; &gt;= &lt;= == != </a:t>
            </a:r>
            <a:b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逻辑：逻辑运算符（除！）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&amp;&amp; || &amp; | ^ </a:t>
            </a:r>
            <a:b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三目：条件运算符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A &gt; B ? X : Y 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赋值：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= += -= *= /= %= |= &amp;= ^= </a:t>
            </a:r>
            <a:endParaRPr lang="en-US" altLang="zh-CN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>
                <a:solidFill>
                  <a:schemeClr val="accent3">
                    <a:lumMod val="50000"/>
                  </a:schemeClr>
                </a:solidFill>
                <a:sym typeface="+mn-ea"/>
              </a:rPr>
              <a:t>练习</a:t>
            </a:r>
            <a:endParaRPr lang="zh-CN" altLang="en-US" sz="3200" dirty="0" smtClean="0">
              <a:solidFill>
                <a:schemeClr val="accent3">
                  <a:lumMod val="50000"/>
                </a:schemeClr>
              </a:solidFill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algn="l" eaLnBrk="1" hangingPunct="1">
              <a:buFont typeface="Wingdings" panose="05000000000000000000" charset="0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获取两个整数中的最大值</a:t>
            </a:r>
            <a:endParaRPr lang="en-US" altLang="zh-CN" sz="2000" dirty="0">
              <a:solidFill>
                <a:schemeClr val="accent3">
                  <a:lumMod val="50000"/>
                </a:schemeClr>
              </a:solidFill>
            </a:endParaRPr>
          </a:p>
          <a:p>
            <a:pPr algn="l" eaLnBrk="1" hangingPunct="1">
              <a:buFont typeface="Wingdings" panose="05000000000000000000" charset="0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获取三个整数中的最大值</a:t>
            </a:r>
            <a:endParaRPr lang="en-US" altLang="zh-CN" sz="2000" dirty="0">
              <a:solidFill>
                <a:schemeClr val="accent3">
                  <a:lumMod val="50000"/>
                </a:schemeClr>
              </a:solidFill>
            </a:endParaRPr>
          </a:p>
          <a:p>
            <a:pPr algn="l" eaLnBrk="1" hangingPunct="1">
              <a:buFont typeface="Wingdings" panose="05000000000000000000" charset="0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比较两个整数是否相同</a:t>
            </a:r>
            <a:endParaRPr lang="en-US" altLang="zh-CN" sz="2000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 algn="l" eaLnBrk="1" hangingPunct="1">
              <a:buFont typeface="Wingdings" panose="05000000000000000000" charset="0"/>
              <a:buChar char="l"/>
            </a:pPr>
            <a:endParaRPr lang="en-US" altLang="zh-CN" sz="2000" dirty="0">
              <a:solidFill>
                <a:schemeClr val="accent3">
                  <a:lumMod val="50000"/>
                </a:schemeClr>
              </a:solidFill>
            </a:endParaRPr>
          </a:p>
          <a:p>
            <a:pPr algn="l" eaLnBrk="1" hangingPunct="1">
              <a:buFont typeface="Wingdings" panose="05000000000000000000" charset="0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注意：</a:t>
            </a:r>
            <a:endParaRPr lang="en-US" altLang="zh-CN" sz="2000" dirty="0">
              <a:solidFill>
                <a:schemeClr val="accent3">
                  <a:lumMod val="50000"/>
                </a:schemeClr>
              </a:solidFill>
            </a:endParaRPr>
          </a:p>
          <a:p>
            <a:pPr marL="457200" lvl="2" algn="l" eaLnBrk="1" hangingPunct="1">
              <a:buClr>
                <a:srgbClr val="8EB4E3"/>
              </a:buClr>
              <a:buFont typeface="Wingdings" panose="05000000000000000000" charset="0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目前在写案例的时候，如果我没有说明数据是什么类型的，默认是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int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类型的。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algn="l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</a:pPr>
            <a:endParaRPr lang="zh-CN" altLang="en-US" sz="2000" dirty="0">
              <a:solidFill>
                <a:schemeClr val="accent3">
                  <a:lumMod val="50000"/>
                </a:schemeClr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algn="l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</a:pPr>
            <a:endParaRPr lang="zh-CN" altLang="en-US" sz="2000" dirty="0" smtClean="0">
              <a:solidFill>
                <a:schemeClr val="accent3">
                  <a:lumMod val="50000"/>
                </a:schemeClr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>
                <a:solidFill>
                  <a:schemeClr val="accent3">
                    <a:lumMod val="50000"/>
                  </a:schemeClr>
                </a:solidFill>
                <a:sym typeface="+mn-ea"/>
              </a:rPr>
              <a:t>流程控制语句</a:t>
            </a:r>
            <a:endParaRPr lang="zh-CN" altLang="en-US" sz="3200" dirty="0" smtClean="0">
              <a:solidFill>
                <a:schemeClr val="accent3">
                  <a:lumMod val="50000"/>
                </a:schemeClr>
              </a:solidFill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algn="l" eaLnBrk="1" hangingPunct="1">
              <a:buFont typeface="Wingdings" panose="05000000000000000000" charset="0"/>
            </a:pP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	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在一个程序执行的过程中，各条语句的执行顺序对程序的结果是有直接影响的。也就是说程序的流程对运行结果有直接的影响。所以，我们必须清楚每条语句的执行流程。而且，很多时候我们要通过控制语句的执行顺序来实现我们要完成的功能。</a:t>
            </a:r>
          </a:p>
          <a:p>
            <a:pPr algn="l" eaLnBrk="1" hangingPunct="1">
              <a:buFont typeface="Wingdings" panose="05000000000000000000" charset="0"/>
            </a:pPr>
            <a:endParaRPr lang="en-US" altLang="zh-CN" sz="2000" dirty="0">
              <a:solidFill>
                <a:schemeClr val="accent3">
                  <a:lumMod val="50000"/>
                </a:schemeClr>
              </a:solidFill>
            </a:endParaRPr>
          </a:p>
          <a:p>
            <a:pPr algn="l" eaLnBrk="1" hangingPunct="1">
              <a:buFont typeface="Wingdings" panose="05000000000000000000" charset="0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流程控制语句分类</a:t>
            </a:r>
            <a:endParaRPr lang="en-US" altLang="zh-CN" sz="2000" dirty="0">
              <a:solidFill>
                <a:schemeClr val="accent3">
                  <a:lumMod val="50000"/>
                </a:schemeClr>
              </a:solidFill>
            </a:endParaRPr>
          </a:p>
          <a:p>
            <a:pPr marL="457200" lvl="2" algn="l" eaLnBrk="1" hangingPunct="1">
              <a:buClr>
                <a:srgbClr val="8EB4E3"/>
              </a:buClr>
              <a:buFont typeface="Wingdings" panose="05000000000000000000" charset="0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顺序结构</a:t>
            </a:r>
            <a:endParaRPr lang="en-US" altLang="zh-CN" sz="2000" dirty="0">
              <a:solidFill>
                <a:schemeClr val="accent3">
                  <a:lumMod val="50000"/>
                </a:schemeClr>
              </a:solidFill>
            </a:endParaRPr>
          </a:p>
          <a:p>
            <a:pPr marL="457200" lvl="2" algn="l" eaLnBrk="1" hangingPunct="1">
              <a:buClr>
                <a:srgbClr val="8EB4E3"/>
              </a:buClr>
              <a:buFont typeface="Wingdings" panose="05000000000000000000" charset="0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选择结构</a:t>
            </a:r>
            <a:endParaRPr lang="en-US" altLang="zh-CN" sz="2000" dirty="0">
              <a:solidFill>
                <a:schemeClr val="accent3">
                  <a:lumMod val="50000"/>
                </a:schemeClr>
              </a:solidFill>
            </a:endParaRPr>
          </a:p>
          <a:p>
            <a:pPr marL="457200" lvl="2" algn="l" eaLnBrk="1" hangingPunct="1">
              <a:buClr>
                <a:srgbClr val="8EB4E3"/>
              </a:buClr>
              <a:buFont typeface="Wingdings" panose="05000000000000000000" charset="0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循环结构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algn="l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</a:pPr>
            <a:endParaRPr lang="zh-CN" altLang="en-US" sz="2000" dirty="0">
              <a:solidFill>
                <a:schemeClr val="accent3">
                  <a:lumMod val="50000"/>
                </a:schemeClr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algn="l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</a:pPr>
            <a:endParaRPr lang="zh-CN" altLang="en-US" sz="2000" dirty="0" smtClean="0">
              <a:solidFill>
                <a:schemeClr val="accent3">
                  <a:lumMod val="50000"/>
                </a:schemeClr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>
                <a:solidFill>
                  <a:schemeClr val="accent3">
                    <a:lumMod val="50000"/>
                  </a:schemeClr>
                </a:solidFill>
                <a:sym typeface="+mn-ea"/>
              </a:rPr>
              <a:t>顺序结构</a:t>
            </a:r>
            <a:endParaRPr lang="zh-CN" altLang="en-US" sz="3200" dirty="0" smtClean="0">
              <a:solidFill>
                <a:schemeClr val="accent3">
                  <a:lumMod val="50000"/>
                </a:schemeClr>
              </a:solidFill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algn="l" eaLnBrk="1" hangingPunct="1">
              <a:buFont typeface="Wingdings" panose="05000000000000000000" charset="0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顺序结构概述</a:t>
            </a:r>
          </a:p>
          <a:p>
            <a:pPr marL="457200" lvl="2" algn="l" eaLnBrk="1" hangingPunct="1">
              <a:buClr>
                <a:srgbClr val="8EB4E3"/>
              </a:buClr>
              <a:buFont typeface="Wingdings" panose="05000000000000000000" charset="0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是程序中最简单最基本的流程控制，没有特定的语法结构，按照代码的先后顺序，依次执行，程序中大多数的代码都是这样执行的。</a:t>
            </a:r>
            <a:endParaRPr lang="en-US" altLang="zh-CN" sz="2000" dirty="0">
              <a:solidFill>
                <a:schemeClr val="accent3">
                  <a:lumMod val="50000"/>
                </a:schemeClr>
              </a:solidFill>
            </a:endParaRPr>
          </a:p>
          <a:p>
            <a:pPr marL="457200" lvl="2" algn="l" eaLnBrk="1" hangingPunct="1">
              <a:buClr>
                <a:srgbClr val="8EB4E3"/>
              </a:buClr>
              <a:buFont typeface="Wingdings" panose="05000000000000000000" charset="0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总的来说：写在前面的先执行，写在后面的后执行</a:t>
            </a:r>
            <a:endParaRPr lang="en-US" altLang="zh-CN" sz="2000" dirty="0">
              <a:solidFill>
                <a:schemeClr val="accent3">
                  <a:lumMod val="50000"/>
                </a:schemeClr>
              </a:solidFill>
            </a:endParaRPr>
          </a:p>
          <a:p>
            <a:pPr algn="l" eaLnBrk="1" hangingPunct="1">
              <a:buFont typeface="Wingdings" panose="05000000000000000000" charset="0"/>
            </a:pPr>
            <a:endParaRPr lang="zh-CN" altLang="en-US" sz="2000" dirty="0">
              <a:solidFill>
                <a:schemeClr val="accent3">
                  <a:lumMod val="50000"/>
                </a:schemeClr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algn="l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</a:pPr>
            <a:endParaRPr lang="zh-CN" altLang="en-US" sz="2000" dirty="0">
              <a:solidFill>
                <a:schemeClr val="accent3">
                  <a:lumMod val="50000"/>
                </a:schemeClr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algn="l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</a:pPr>
            <a:endParaRPr lang="zh-CN" altLang="en-US" sz="2000" dirty="0" smtClean="0">
              <a:solidFill>
                <a:schemeClr val="accent3">
                  <a:lumMod val="50000"/>
                </a:schemeClr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9397" name="Picture 2" descr="C:\Documents and Settings\Administrator\桌面\顺序结构图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68955" y="2545080"/>
            <a:ext cx="3126105" cy="37642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>
                <a:solidFill>
                  <a:schemeClr val="accent3">
                    <a:lumMod val="50000"/>
                  </a:schemeClr>
                </a:solidFill>
                <a:sym typeface="+mn-ea"/>
              </a:rPr>
              <a:t>选择结构</a:t>
            </a:r>
            <a:endParaRPr lang="zh-CN" altLang="en-US" sz="3200" dirty="0" smtClean="0">
              <a:solidFill>
                <a:schemeClr val="accent3">
                  <a:lumMod val="50000"/>
                </a:schemeClr>
              </a:solidFill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 fontScale="90000" lnSpcReduction="20000"/>
          </a:bodyPr>
          <a:lstStyle/>
          <a:p>
            <a:pPr algn="l" eaLnBrk="1" hangingPunct="1">
              <a:buFont typeface="Wingdings" panose="05000000000000000000" charset="0"/>
            </a:pP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1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、选择结构也被称为分支结构。</a:t>
            </a:r>
          </a:p>
          <a:p>
            <a:pPr algn="l" eaLnBrk="1" hangingPunct="1">
              <a:buFont typeface="Wingdings" panose="05000000000000000000" charset="0"/>
            </a:pPr>
            <a:endParaRPr lang="en-US" altLang="zh-CN" sz="2000" dirty="0">
              <a:solidFill>
                <a:schemeClr val="accent3">
                  <a:lumMod val="50000"/>
                </a:schemeClr>
              </a:solidFill>
            </a:endParaRPr>
          </a:p>
          <a:p>
            <a:pPr marL="457200" lvl="2" algn="l" eaLnBrk="1" hangingPunct="1">
              <a:buFont typeface="Wingdings" panose="05000000000000000000" charset="0"/>
            </a:pP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	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选择结构有特定的语法规则，代码要执行具体的逻辑运算进行判断，逻辑运算的结果有两个，所以产生选择，按照不同的选择执行不同的代码。</a:t>
            </a:r>
            <a:endParaRPr lang="en-US" altLang="zh-CN" sz="2000" dirty="0">
              <a:solidFill>
                <a:schemeClr val="accent3">
                  <a:lumMod val="50000"/>
                </a:schemeClr>
              </a:solidFill>
            </a:endParaRPr>
          </a:p>
          <a:p>
            <a:pPr marL="457200" lvl="2" algn="l" eaLnBrk="1" hangingPunct="1">
              <a:buFont typeface="Wingdings" panose="05000000000000000000" charset="0"/>
            </a:pP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Java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语言提供了两种选择结构语句</a:t>
            </a:r>
            <a:endParaRPr lang="en-US" altLang="zh-CN" sz="2000" dirty="0">
              <a:solidFill>
                <a:schemeClr val="accent3">
                  <a:lumMod val="50000"/>
                </a:schemeClr>
              </a:solidFill>
            </a:endParaRPr>
          </a:p>
          <a:p>
            <a:pPr marL="914400" lvl="4" algn="l" eaLnBrk="1" hangingPunct="1">
              <a:buFont typeface="Wingdings" panose="05000000000000000000" charset="0"/>
            </a:pP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if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语句</a:t>
            </a:r>
            <a:endParaRPr lang="en-US" altLang="zh-CN" sz="2000" dirty="0">
              <a:solidFill>
                <a:schemeClr val="accent3">
                  <a:lumMod val="50000"/>
                </a:schemeClr>
              </a:solidFill>
            </a:endParaRPr>
          </a:p>
          <a:p>
            <a:pPr marL="914400" lvl="4" algn="l" eaLnBrk="1" hangingPunct="1">
              <a:buFont typeface="Wingdings" panose="05000000000000000000" charset="0"/>
            </a:pP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switch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语句</a:t>
            </a:r>
          </a:p>
          <a:p>
            <a:pPr marL="914400" lvl="4" algn="l" eaLnBrk="1" hangingPunct="1">
              <a:buFont typeface="Wingdings" panose="05000000000000000000" charset="0"/>
            </a:pP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pPr algn="l" eaLnBrk="1" hangingPunct="1">
              <a:buFont typeface="Wingdings" panose="05000000000000000000" charset="0"/>
            </a:pP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if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语句有三种格式</a:t>
            </a:r>
          </a:p>
          <a:p>
            <a:pPr algn="l" eaLnBrk="1" hangingPunct="1">
              <a:buFont typeface="Wingdings" panose="05000000000000000000" charset="0"/>
            </a:pPr>
            <a:endParaRPr lang="en-US" altLang="zh-CN" sz="2000" dirty="0">
              <a:solidFill>
                <a:schemeClr val="accent3">
                  <a:lumMod val="50000"/>
                </a:schemeClr>
              </a:solidFill>
            </a:endParaRPr>
          </a:p>
          <a:p>
            <a:pPr algn="l" eaLnBrk="1" hangingPunct="1">
              <a:buFont typeface="Wingdings" panose="05000000000000000000" charset="0"/>
            </a:pP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if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语句第一种格式：</a:t>
            </a:r>
            <a:endParaRPr lang="en-US" altLang="zh-CN" sz="2000" dirty="0">
              <a:solidFill>
                <a:schemeClr val="accent3">
                  <a:lumMod val="50000"/>
                </a:schemeClr>
              </a:solidFill>
            </a:endParaRPr>
          </a:p>
          <a:p>
            <a:pPr marL="457200" lvl="2" algn="l" eaLnBrk="1" hangingPunct="1">
              <a:buClr>
                <a:srgbClr val="8EB4E3"/>
              </a:buClr>
              <a:buFont typeface="Wingdings" panose="05000000000000000000" charset="0"/>
            </a:pP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if(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关系表达式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) {</a:t>
            </a:r>
            <a:endParaRPr lang="en-US" altLang="zh-CN" sz="2000" dirty="0">
              <a:solidFill>
                <a:schemeClr val="accent3">
                  <a:lumMod val="50000"/>
                </a:schemeClr>
              </a:solidFill>
            </a:endParaRPr>
          </a:p>
          <a:p>
            <a:pPr lvl="2" algn="l" eaLnBrk="1" hangingPunct="1">
              <a:buClr>
                <a:srgbClr val="8EB4E3"/>
              </a:buClr>
              <a:buFont typeface="Wingdings" panose="05000000000000000000" charset="0"/>
            </a:pP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		     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语句体</a:t>
            </a:r>
            <a:endParaRPr lang="en-US" altLang="zh-CN" sz="2000" dirty="0">
              <a:solidFill>
                <a:schemeClr val="accent3">
                  <a:lumMod val="50000"/>
                </a:schemeClr>
              </a:solidFill>
            </a:endParaRPr>
          </a:p>
          <a:p>
            <a:pPr lvl="2" algn="l" eaLnBrk="1" hangingPunct="1">
              <a:buClr>
                <a:srgbClr val="8EB4E3"/>
              </a:buClr>
              <a:buFont typeface="Wingdings" panose="05000000000000000000" charset="0"/>
            </a:pP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	 }</a:t>
            </a:r>
            <a:endParaRPr lang="en-US" altLang="zh-CN" sz="2000" dirty="0">
              <a:solidFill>
                <a:schemeClr val="accent3">
                  <a:lumMod val="50000"/>
                </a:schemeClr>
              </a:solidFill>
            </a:endParaRPr>
          </a:p>
          <a:p>
            <a:pPr algn="l" eaLnBrk="1" hangingPunct="1">
              <a:buFont typeface="Wingdings" panose="05000000000000000000" charset="0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执行流程</a:t>
            </a:r>
          </a:p>
          <a:p>
            <a:pPr marL="457200" lvl="2" algn="l" eaLnBrk="1" hangingPunct="1">
              <a:buClr>
                <a:srgbClr val="8EB4E3"/>
              </a:buClr>
              <a:buFont typeface="Wingdings" panose="05000000000000000000" charset="0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首先判断关系表达式看其结果是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true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还是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false</a:t>
            </a:r>
            <a:endParaRPr lang="en-US" altLang="zh-CN" sz="2000" dirty="0">
              <a:solidFill>
                <a:schemeClr val="accent3">
                  <a:lumMod val="50000"/>
                </a:schemeClr>
              </a:solidFill>
            </a:endParaRPr>
          </a:p>
          <a:p>
            <a:pPr marL="457200" lvl="2" algn="l" eaLnBrk="1" hangingPunct="1">
              <a:buClr>
                <a:srgbClr val="8EB4E3"/>
              </a:buClr>
              <a:buFont typeface="Wingdings" panose="05000000000000000000" charset="0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如果是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true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就执行语句体</a:t>
            </a:r>
            <a:endParaRPr lang="en-US" altLang="zh-CN" sz="2000" dirty="0">
              <a:solidFill>
                <a:schemeClr val="accent3">
                  <a:lumMod val="50000"/>
                </a:schemeClr>
              </a:solidFill>
            </a:endParaRPr>
          </a:p>
          <a:p>
            <a:pPr marL="457200" lvl="2" algn="l" eaLnBrk="1" hangingPunct="1">
              <a:buClr>
                <a:srgbClr val="8EB4E3"/>
              </a:buClr>
              <a:buFont typeface="Wingdings" panose="05000000000000000000" charset="0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如果是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false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就不执行语句体</a:t>
            </a:r>
            <a:endParaRPr lang="en-US" altLang="zh-CN" sz="2000" dirty="0">
              <a:solidFill>
                <a:schemeClr val="accent3">
                  <a:lumMod val="50000"/>
                </a:schemeClr>
              </a:solidFill>
            </a:endParaRPr>
          </a:p>
          <a:p>
            <a:pPr algn="l" eaLnBrk="1" hangingPunct="1">
              <a:buFont typeface="Wingdings" panose="05000000000000000000" charset="0"/>
            </a:pPr>
            <a:endParaRPr lang="en-US" altLang="zh-CN" sz="2000" dirty="0">
              <a:solidFill>
                <a:schemeClr val="accent3">
                  <a:lumMod val="50000"/>
                </a:schemeClr>
              </a:solidFill>
            </a:endParaRPr>
          </a:p>
          <a:p>
            <a:pPr algn="l" eaLnBrk="1" hangingPunct="1">
              <a:buFont typeface="Wingdings" panose="05000000000000000000" charset="0"/>
            </a:pPr>
            <a:endParaRPr lang="zh-CN" altLang="en-US" sz="2000" dirty="0">
              <a:solidFill>
                <a:schemeClr val="accent3">
                  <a:lumMod val="50000"/>
                </a:schemeClr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algn="l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</a:pPr>
            <a:endParaRPr lang="zh-CN" altLang="en-US" sz="2000" dirty="0">
              <a:solidFill>
                <a:schemeClr val="accent3">
                  <a:lumMod val="50000"/>
                </a:schemeClr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algn="l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</a:pPr>
            <a:endParaRPr lang="zh-CN" altLang="en-US" sz="2000" dirty="0" smtClean="0">
              <a:solidFill>
                <a:schemeClr val="accent3">
                  <a:lumMod val="50000"/>
                </a:schemeClr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62469" name="Picture 5" descr="C:\Documents and Settings\Administrator\桌面\if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2590" y="2503170"/>
            <a:ext cx="2580005" cy="2914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>
                <a:solidFill>
                  <a:schemeClr val="accent3">
                    <a:lumMod val="50000"/>
                  </a:schemeClr>
                </a:solidFill>
                <a:sym typeface="+mn-ea"/>
              </a:rPr>
              <a:t>选择结构</a:t>
            </a:r>
            <a:endParaRPr lang="zh-CN" altLang="en-US" sz="3200" dirty="0" smtClean="0">
              <a:solidFill>
                <a:schemeClr val="accent3">
                  <a:lumMod val="50000"/>
                </a:schemeClr>
              </a:solidFill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 fontScale="87500" lnSpcReduction="10000"/>
          </a:bodyPr>
          <a:lstStyle/>
          <a:p>
            <a:pPr algn="l" eaLnBrk="1" hangingPunct="1">
              <a:buFont typeface="Wingdings" panose="05000000000000000000" charset="0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注意事项</a:t>
            </a:r>
          </a:p>
          <a:p>
            <a:pPr marL="457200" lvl="2" algn="l" eaLnBrk="1" hangingPunct="1">
              <a:buClr>
                <a:srgbClr val="8EB4E3"/>
              </a:buClr>
              <a:buFont typeface="Wingdings" panose="05000000000000000000" charset="0"/>
            </a:pP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	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关系表达式无论简单还是复杂，结果必须是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boolean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类型</a:t>
            </a:r>
          </a:p>
          <a:p>
            <a:pPr marL="457200" lvl="2" algn="l" eaLnBrk="1" hangingPunct="1">
              <a:buClr>
                <a:srgbClr val="8EB4E3"/>
              </a:buClr>
              <a:buFont typeface="Wingdings" panose="05000000000000000000" charset="0"/>
            </a:pPr>
            <a:endParaRPr lang="en-US" altLang="zh-CN" sz="2000" dirty="0">
              <a:solidFill>
                <a:schemeClr val="accent3">
                  <a:lumMod val="50000"/>
                </a:schemeClr>
              </a:solidFill>
            </a:endParaRPr>
          </a:p>
          <a:p>
            <a:pPr marL="457200" lvl="2" algn="l" eaLnBrk="1" hangingPunct="1">
              <a:buClr>
                <a:srgbClr val="8EB4E3"/>
              </a:buClr>
              <a:buFont typeface="Wingdings" panose="05000000000000000000" charset="0"/>
            </a:pP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	if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语句控制的语句体如果是一条语句，大括号可以省略；如果是多条语句，就不能省略。建议永远不要省略。一般来说：有左大括号就没有分号，有分号就没有左大括号</a:t>
            </a:r>
          </a:p>
          <a:p>
            <a:pPr algn="l" eaLnBrk="1" hangingPunct="1">
              <a:buFont typeface="Wingdings" panose="05000000000000000000" charset="0"/>
            </a:pPr>
            <a:endParaRPr lang="zh-CN" altLang="en-US" sz="2000" dirty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eaLnBrk="1" hangingPunct="1">
              <a:buFont typeface="Wingdings" panose="05000000000000000000" charset="0"/>
            </a:pPr>
            <a:endParaRPr lang="en-US" altLang="zh-CN" sz="2000" dirty="0">
              <a:solidFill>
                <a:schemeClr val="accent3">
                  <a:lumMod val="50000"/>
                </a:schemeClr>
              </a:solidFill>
            </a:endParaRPr>
          </a:p>
          <a:p>
            <a:pPr algn="l" eaLnBrk="1" hangingPunct="1">
              <a:buFont typeface="Wingdings" panose="05000000000000000000" charset="0"/>
            </a:pPr>
            <a:endParaRPr lang="zh-CN" altLang="en-US" sz="2000" dirty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algn="l" eaLnBrk="1" hangingPunct="1">
              <a:buFont typeface="Wingdings" panose="05000000000000000000" charset="0"/>
            </a:pPr>
            <a:endParaRPr lang="zh-CN" altLang="en-US" sz="2000" dirty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algn="l" eaLnBrk="1" hangingPunct="1">
              <a:buFont typeface="Wingdings" panose="05000000000000000000" charset="0"/>
            </a:pPr>
            <a:endParaRPr lang="zh-CN" altLang="en-US" sz="2000" dirty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algn="l" eaLnBrk="1" hangingPunct="1">
              <a:buFont typeface="Wingdings" panose="05000000000000000000" charset="0"/>
            </a:pPr>
            <a:endParaRPr lang="zh-CN" altLang="en-US" sz="2000" dirty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algn="l" eaLnBrk="1" hangingPunct="1">
              <a:buFont typeface="Wingdings" panose="05000000000000000000" charset="0"/>
            </a:pPr>
            <a:endParaRPr lang="zh-CN" altLang="en-US" sz="2000" dirty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algn="l" eaLnBrk="1" hangingPunct="1">
              <a:buFont typeface="Wingdings" panose="05000000000000000000" charset="0"/>
            </a:pPr>
            <a:endParaRPr lang="zh-CN" altLang="en-US" sz="2000" dirty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algn="l" eaLnBrk="1" hangingPunct="1">
              <a:buFont typeface="Wingdings" panose="05000000000000000000" charset="0"/>
            </a:pPr>
            <a:endParaRPr lang="en-US" altLang="zh-CN" sz="2000" dirty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marL="457200" lvl="2" algn="l" eaLnBrk="1" hangingPunct="1">
              <a:buClr>
                <a:srgbClr val="8EB4E3"/>
              </a:buClr>
              <a:buFont typeface="Wingdings" panose="05000000000000000000" charset="0"/>
            </a:pP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	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dirty="0" smtClean="0">
                <a:solidFill>
                  <a:schemeClr val="accent3">
                    <a:lumMod val="50000"/>
                  </a:schemeClr>
                </a:solidFill>
              </a:rPr>
              <a:t>回顾</a:t>
            </a:r>
            <a:endParaRPr lang="zh-CN" altLang="en-US" sz="3200" dirty="0" smtClean="0">
              <a:solidFill>
                <a:schemeClr val="accent3">
                  <a:lumMod val="50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1</a:t>
            </a:r>
            <a:r>
              <a:rPr lang="zh-CN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、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常用的数据类型有哪些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l"/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2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、创建变量的步骤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l"/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3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、类型转换有哪些方式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pPr algn="l"/>
            <a:endParaRPr lang="zh-CN" alt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l">
              <a:buFont typeface="Wingdings" panose="05000000000000000000" charset="0"/>
            </a:pPr>
            <a:endParaRPr lang="zh-CN" altLang="en-US" sz="2000" dirty="0" smtClean="0">
              <a:solidFill>
                <a:schemeClr val="accent3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buFont typeface="Wingdings" panose="05000000000000000000" charset="0"/>
            </a:pPr>
            <a:endParaRPr lang="zh-CN" altLang="en-US" sz="2000" dirty="0" smtClean="0">
              <a:solidFill>
                <a:schemeClr val="accent3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>
                <a:solidFill>
                  <a:schemeClr val="accent3">
                    <a:lumMod val="50000"/>
                  </a:schemeClr>
                </a:solidFill>
                <a:sym typeface="+mn-ea"/>
              </a:rPr>
              <a:t>选择结构</a:t>
            </a:r>
            <a:endParaRPr lang="zh-CN" altLang="en-US" sz="3200" dirty="0" smtClean="0">
              <a:solidFill>
                <a:schemeClr val="accent3">
                  <a:lumMod val="50000"/>
                </a:schemeClr>
              </a:solidFill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algn="l" eaLnBrk="1" hangingPunct="1">
              <a:buFont typeface="Wingdings" panose="05000000000000000000" charset="0"/>
            </a:pP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if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语句第二种格式：</a:t>
            </a:r>
            <a:endParaRPr lang="en-US" altLang="zh-CN" sz="2000" dirty="0">
              <a:solidFill>
                <a:schemeClr val="accent3">
                  <a:lumMod val="50000"/>
                </a:schemeClr>
              </a:solidFill>
            </a:endParaRPr>
          </a:p>
          <a:p>
            <a:pPr marL="457200" lvl="2" algn="l" eaLnBrk="1" hangingPunct="1">
              <a:buClr>
                <a:srgbClr val="8EB4E3"/>
              </a:buClr>
              <a:buFont typeface="Wingdings" panose="05000000000000000000" charset="0"/>
            </a:pP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if(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关系表达式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) {</a:t>
            </a:r>
            <a:endParaRPr lang="en-US" altLang="zh-CN" sz="2000" dirty="0">
              <a:solidFill>
                <a:schemeClr val="accent3">
                  <a:lumMod val="50000"/>
                </a:schemeClr>
              </a:solidFill>
            </a:endParaRPr>
          </a:p>
          <a:p>
            <a:pPr marL="457200" lvl="2" algn="l" eaLnBrk="1" hangingPunct="1">
              <a:buClr>
                <a:srgbClr val="8EB4E3"/>
              </a:buClr>
              <a:buFont typeface="Wingdings" panose="05000000000000000000" charset="0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            语句体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1;</a:t>
            </a:r>
            <a:endParaRPr lang="en-US" altLang="zh-CN" sz="2000" dirty="0">
              <a:solidFill>
                <a:schemeClr val="accent3">
                  <a:lumMod val="50000"/>
                </a:schemeClr>
              </a:solidFill>
            </a:endParaRPr>
          </a:p>
          <a:p>
            <a:pPr marL="457200" lvl="2" algn="l" eaLnBrk="1" hangingPunct="1">
              <a:buClr>
                <a:srgbClr val="8EB4E3"/>
              </a:buClr>
              <a:buFont typeface="Wingdings" panose="05000000000000000000" charset="0"/>
            </a:pP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     }else {</a:t>
            </a:r>
            <a:endParaRPr lang="en-US" altLang="zh-CN" sz="2000" dirty="0">
              <a:solidFill>
                <a:schemeClr val="accent3">
                  <a:lumMod val="50000"/>
                </a:schemeClr>
              </a:solidFill>
            </a:endParaRPr>
          </a:p>
          <a:p>
            <a:pPr marL="457200" lvl="2" algn="l" eaLnBrk="1" hangingPunct="1">
              <a:buClr>
                <a:srgbClr val="8EB4E3"/>
              </a:buClr>
              <a:buFont typeface="Wingdings" panose="05000000000000000000" charset="0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            语句体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2;</a:t>
            </a:r>
            <a:endParaRPr lang="en-US" altLang="zh-CN" sz="2000" dirty="0">
              <a:solidFill>
                <a:schemeClr val="accent3">
                  <a:lumMod val="50000"/>
                </a:schemeClr>
              </a:solidFill>
            </a:endParaRPr>
          </a:p>
          <a:p>
            <a:pPr marL="457200" lvl="2" algn="l" eaLnBrk="1" hangingPunct="1">
              <a:buClr>
                <a:srgbClr val="8EB4E3"/>
              </a:buClr>
              <a:buFont typeface="Wingdings" panose="05000000000000000000" charset="0"/>
            </a:pP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     }</a:t>
            </a:r>
            <a:endParaRPr lang="en-US" altLang="zh-CN" sz="2000" dirty="0">
              <a:solidFill>
                <a:schemeClr val="accent3">
                  <a:lumMod val="50000"/>
                </a:schemeClr>
              </a:solidFill>
            </a:endParaRPr>
          </a:p>
          <a:p>
            <a:pPr algn="l" eaLnBrk="1" hangingPunct="1">
              <a:buFont typeface="Wingdings" panose="05000000000000000000" charset="0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执行流程</a:t>
            </a:r>
          </a:p>
          <a:p>
            <a:pPr marL="457200" lvl="2" algn="l" eaLnBrk="1" hangingPunct="1">
              <a:buClr>
                <a:srgbClr val="8EB4E3"/>
              </a:buClr>
              <a:buFont typeface="Wingdings" panose="05000000000000000000" charset="0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首先判断关系表达式看其结果是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true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还是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false</a:t>
            </a:r>
            <a:endParaRPr lang="en-US" altLang="zh-CN" sz="2000" dirty="0">
              <a:solidFill>
                <a:schemeClr val="accent3">
                  <a:lumMod val="50000"/>
                </a:schemeClr>
              </a:solidFill>
            </a:endParaRPr>
          </a:p>
          <a:p>
            <a:pPr marL="457200" lvl="2" algn="l" eaLnBrk="1" hangingPunct="1">
              <a:buClr>
                <a:srgbClr val="8EB4E3"/>
              </a:buClr>
              <a:buFont typeface="Wingdings" panose="05000000000000000000" charset="0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如果是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true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就执行语句体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1</a:t>
            </a:r>
            <a:endParaRPr lang="en-US" altLang="zh-CN" sz="2000" dirty="0">
              <a:solidFill>
                <a:schemeClr val="accent3">
                  <a:lumMod val="50000"/>
                </a:schemeClr>
              </a:solidFill>
            </a:endParaRPr>
          </a:p>
          <a:p>
            <a:pPr marL="457200" lvl="2" algn="l" eaLnBrk="1" hangingPunct="1">
              <a:buClr>
                <a:srgbClr val="8EB4E3"/>
              </a:buClr>
              <a:buFont typeface="Wingdings" panose="05000000000000000000" charset="0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如果是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false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就执行语句体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2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65541" name="Picture 5" descr="C:\Documents and Settings\Administrator\桌面\if_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1905" y="1073150"/>
            <a:ext cx="2709545" cy="2619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>
                <a:solidFill>
                  <a:schemeClr val="accent3">
                    <a:lumMod val="50000"/>
                  </a:schemeClr>
                </a:solidFill>
                <a:sym typeface="+mn-ea"/>
              </a:rPr>
              <a:t>选择结构</a:t>
            </a:r>
            <a:endParaRPr lang="zh-CN" altLang="en-US" sz="3200" dirty="0" smtClean="0">
              <a:solidFill>
                <a:schemeClr val="accent3">
                  <a:lumMod val="50000"/>
                </a:schemeClr>
              </a:solidFill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algn="l" eaLnBrk="1" hangingPunct="1">
              <a:buFont typeface="Wingdings" panose="05000000000000000000" charset="0"/>
            </a:pP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	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我们前面讲解过三元运算符，它根据比较判断后，给出的也是两个结果，所以，这种情况和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if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语句的第二种格式很相似，他们在某些情况下应该是可以相互转换的。</a:t>
            </a:r>
          </a:p>
          <a:p>
            <a:pPr algn="l" eaLnBrk="1" hangingPunct="1">
              <a:buFont typeface="Wingdings" panose="05000000000000000000" charset="0"/>
            </a:pPr>
            <a:endParaRPr lang="en-US" altLang="zh-CN" sz="2000" dirty="0">
              <a:solidFill>
                <a:schemeClr val="accent3">
                  <a:lumMod val="50000"/>
                </a:schemeClr>
              </a:solidFill>
            </a:endParaRPr>
          </a:p>
          <a:p>
            <a:pPr algn="l" eaLnBrk="1" hangingPunct="1">
              <a:buFont typeface="Wingdings" panose="05000000000000000000" charset="0"/>
            </a:pP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if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语句第二种格式和三元运算符</a:t>
            </a:r>
          </a:p>
          <a:p>
            <a:pPr algn="l" eaLnBrk="1" hangingPunct="1">
              <a:buFont typeface="Wingdings" panose="05000000000000000000" charset="0"/>
            </a:pPr>
            <a:endParaRPr lang="en-US" altLang="zh-CN" sz="2000" dirty="0">
              <a:solidFill>
                <a:schemeClr val="accent3">
                  <a:lumMod val="50000"/>
                </a:schemeClr>
              </a:solidFill>
            </a:endParaRPr>
          </a:p>
          <a:p>
            <a:pPr algn="l" eaLnBrk="1" hangingPunct="1">
              <a:buFont typeface="Wingdings" panose="05000000000000000000" charset="0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三元运算符的操作都可以使用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if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语句改进，反之不成立</a:t>
            </a:r>
            <a:endParaRPr lang="en-US" altLang="zh-CN" sz="2000" dirty="0">
              <a:solidFill>
                <a:schemeClr val="accent3">
                  <a:lumMod val="50000"/>
                </a:schemeClr>
              </a:solidFill>
            </a:endParaRPr>
          </a:p>
          <a:p>
            <a:pPr marL="457200" lvl="2" algn="l" eaLnBrk="1" hangingPunct="1">
              <a:buClr>
                <a:srgbClr val="8EB4E3"/>
              </a:buClr>
              <a:buFont typeface="Wingdings" panose="05000000000000000000" charset="0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什么时候不成立呢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?</a:t>
            </a:r>
            <a:endParaRPr lang="en-US" altLang="zh-CN" sz="2000" dirty="0">
              <a:solidFill>
                <a:schemeClr val="accent3">
                  <a:lumMod val="50000"/>
                </a:schemeClr>
              </a:solidFill>
            </a:endParaRPr>
          </a:p>
          <a:p>
            <a:pPr marL="914400" lvl="4" algn="l" eaLnBrk="1" hangingPunct="1">
              <a:buFont typeface="Wingdings" panose="05000000000000000000" charset="0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当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if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语句控制的语句体是一条输出语句的时候，就不成立。因为三元运算符是一个运算符，必须要求有一个结果返回。而输出语句却不能作为一个返回结果。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pPr algn="l" eaLnBrk="1" hangingPunct="1">
              <a:buFont typeface="Wingdings" panose="05000000000000000000" charset="0"/>
            </a:pPr>
            <a:endParaRPr lang="zh-CN" altLang="en-US" sz="2000" dirty="0" smtClean="0">
              <a:solidFill>
                <a:schemeClr val="accent3">
                  <a:lumMod val="50000"/>
                </a:schemeClr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>
                <a:solidFill>
                  <a:schemeClr val="accent3">
                    <a:lumMod val="50000"/>
                  </a:schemeClr>
                </a:solidFill>
                <a:sym typeface="+mn-ea"/>
              </a:rPr>
              <a:t>选择结构</a:t>
            </a:r>
            <a:endParaRPr lang="zh-CN" altLang="en-US" sz="3200" dirty="0" smtClean="0">
              <a:solidFill>
                <a:schemeClr val="accent3">
                  <a:lumMod val="50000"/>
                </a:schemeClr>
              </a:solidFill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思考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l"/>
            <a:endParaRPr lang="en-US" altLang="zh-CN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l"/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TOM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想和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JACK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赌下他们的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JAVA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考试谁的成绩高，分数低的人请客</a:t>
            </a:r>
          </a:p>
          <a:p>
            <a:pPr algn="l"/>
            <a:endParaRPr lang="en-US" altLang="zh-CN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l"/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产生一个随机数，写下你猜的数，看是否正确</a:t>
            </a:r>
          </a:p>
          <a:p>
            <a:pPr algn="l"/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>
                <a:solidFill>
                  <a:schemeClr val="accent3">
                    <a:lumMod val="50000"/>
                  </a:schemeClr>
                </a:solidFill>
                <a:sym typeface="+mn-ea"/>
              </a:rPr>
              <a:t>选择结构</a:t>
            </a:r>
            <a:endParaRPr lang="zh-CN" altLang="en-US" sz="3200" dirty="0" smtClean="0">
              <a:solidFill>
                <a:schemeClr val="accent3">
                  <a:lumMod val="50000"/>
                </a:schemeClr>
              </a:solidFill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marL="285750" indent="-285750" algn="l"/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if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语句第三种格式：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742950" lvl="2" indent="-285750" algn="l">
              <a:buClr>
                <a:srgbClr val="8EB4E3"/>
              </a:buClr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if(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关系表达式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1) {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lvl="2" algn="l">
              <a:buClr>
                <a:srgbClr val="8EB4E3"/>
              </a:buClr>
              <a:buFont typeface="Wingdings" panose="05000000000000000000" charset="0"/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	        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语句体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1;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lvl="2" algn="l">
              <a:buClr>
                <a:srgbClr val="8EB4E3"/>
              </a:buClr>
              <a:buFont typeface="Wingdings" panose="05000000000000000000" charset="0"/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	}else  if (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关系表达式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2) {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lvl="2" algn="l">
              <a:buClr>
                <a:srgbClr val="8EB4E3"/>
              </a:buClr>
              <a:buFont typeface="Wingdings" panose="05000000000000000000" charset="0"/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	        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语句体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2;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lvl="2" algn="l">
              <a:buClr>
                <a:srgbClr val="8EB4E3"/>
              </a:buClr>
              <a:buFont typeface="Wingdings" panose="05000000000000000000" charset="0"/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	}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lvl="2" algn="l">
              <a:buClr>
                <a:srgbClr val="8EB4E3"/>
              </a:buClr>
              <a:buFont typeface="Wingdings" panose="05000000000000000000" charset="0"/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    …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lvl="2" algn="l">
              <a:buClr>
                <a:srgbClr val="8EB4E3"/>
              </a:buClr>
              <a:buFont typeface="Wingdings" panose="05000000000000000000" charset="0"/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	else {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lvl="2" algn="l">
              <a:buClr>
                <a:srgbClr val="8EB4E3"/>
              </a:buClr>
              <a:buFont typeface="Wingdings" panose="05000000000000000000" charset="0"/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	        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语句体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n+1;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lvl="2" algn="l">
              <a:buClr>
                <a:srgbClr val="8EB4E3"/>
              </a:buClr>
              <a:buFont typeface="Wingdings" panose="05000000000000000000" charset="0"/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	}</a:t>
            </a:r>
            <a:endParaRPr lang="en-US" altLang="zh-CN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>
                <a:solidFill>
                  <a:schemeClr val="accent3">
                    <a:lumMod val="50000"/>
                  </a:schemeClr>
                </a:solidFill>
                <a:sym typeface="+mn-ea"/>
              </a:rPr>
              <a:t>选择结构</a:t>
            </a:r>
            <a:endParaRPr lang="zh-CN" altLang="en-US" sz="3200" dirty="0" smtClean="0">
              <a:solidFill>
                <a:schemeClr val="accent3">
                  <a:lumMod val="50000"/>
                </a:schemeClr>
              </a:solidFill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marL="342900" indent="-342900" algn="l"/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执行流程</a:t>
            </a:r>
          </a:p>
          <a:p>
            <a:pPr marL="800100" lvl="2" indent="-342900" algn="l">
              <a:buClr>
                <a:srgbClr val="8EB4E3"/>
              </a:buClr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1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、首先判断关系表达式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1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看其结果是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true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还是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false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>
              <a:buClr>
                <a:srgbClr val="8EB4E3"/>
              </a:buClr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2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、如果是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true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就执行语句体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1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>
              <a:buClr>
                <a:srgbClr val="8EB4E3"/>
              </a:buClr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3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、如果是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false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就继续判断关系表达式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2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看其结果是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true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还是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false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>
              <a:buClr>
                <a:srgbClr val="8EB4E3"/>
              </a:buClr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4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、如果是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true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就执行语句体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2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>
              <a:buClr>
                <a:srgbClr val="8EB4E3"/>
              </a:buClr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5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、如果是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false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就继续判断关系表达式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…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看其结果是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true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还是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false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>
              <a:buClr>
                <a:srgbClr val="8EB4E3"/>
              </a:buClr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…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>
              <a:buClr>
                <a:srgbClr val="8EB4E3"/>
              </a:buClr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6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、如果没有任何关系表达式为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true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，就执行语句体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n+1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。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>
                <a:solidFill>
                  <a:schemeClr val="accent3">
                    <a:lumMod val="50000"/>
                  </a:schemeClr>
                </a:solidFill>
                <a:sym typeface="+mn-ea"/>
              </a:rPr>
              <a:t>选择结构</a:t>
            </a:r>
            <a:endParaRPr lang="zh-CN" altLang="en-US" sz="3200" dirty="0" smtClean="0">
              <a:solidFill>
                <a:schemeClr val="accent3">
                  <a:lumMod val="50000"/>
                </a:schemeClr>
              </a:solidFill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marL="342900" indent="-342900" algn="l"/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7" name="Picture 5" descr="C:\Documents and Settings\Administrator\桌面\if_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1556792"/>
            <a:ext cx="6552728" cy="4000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选择结</a:t>
            </a:r>
            <a:r>
              <a:rPr lang="zh-CN" altLang="en-US" sz="32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构练习</a:t>
            </a:r>
            <a:endParaRPr lang="zh-CN" altLang="en-US" sz="3200" dirty="0" smtClean="0">
              <a:solidFill>
                <a:schemeClr val="accent3">
                  <a:lumMod val="50000"/>
                </a:schemeClr>
              </a:solidFill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marL="457200" indent="-457200" algn="l"/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1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、</a:t>
            </a:r>
            <a:r>
              <a:rPr lang="en-US" altLang="zh-CN" sz="2000" dirty="0" err="1" smtClean="0">
                <a:solidFill>
                  <a:schemeClr val="accent3">
                    <a:lumMod val="50000"/>
                  </a:schemeClr>
                </a:solidFill>
              </a:rPr>
              <a:t>获取两个数据中较大的值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indent="-457200" algn="l"/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2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、</a:t>
            </a:r>
            <a:r>
              <a:rPr lang="en-US" altLang="zh-CN" sz="2000" dirty="0" err="1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获取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三</a:t>
            </a:r>
            <a:r>
              <a:rPr lang="en-US" altLang="zh-CN" sz="2000" dirty="0" err="1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个数据中较大的值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marL="457200" indent="-457200" algn="l"/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3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、</a:t>
            </a:r>
            <a:r>
              <a:rPr lang="en-US" altLang="zh-CN" sz="2000" dirty="0" err="1" smtClean="0">
                <a:solidFill>
                  <a:schemeClr val="accent3">
                    <a:lumMod val="50000"/>
                  </a:schemeClr>
                </a:solidFill>
              </a:rPr>
              <a:t>判断一个数据是奇数还是偶数,并输出是奇数还是偶数</a:t>
            </a:r>
            <a:endParaRPr lang="zh-CN" alt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 algn="l"/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4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、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键盘录入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x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的值，计算出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y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的并输出。</a:t>
            </a:r>
          </a:p>
          <a:p>
            <a:pPr marL="800100" lvl="1" indent="-342900" algn="l"/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x&gt;=4	   y = 3x + 1;</a:t>
            </a:r>
          </a:p>
          <a:p>
            <a:pPr marL="800100" lvl="1" indent="-342900" algn="l"/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-1&lt;=x&lt;4	   y = 3x;</a:t>
            </a:r>
          </a:p>
          <a:p>
            <a:pPr marL="800100" lvl="1" indent="-342900" algn="l"/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x&lt;-1	                    y = 3x – 1;</a:t>
            </a:r>
          </a:p>
          <a:p>
            <a:pPr marL="342900" indent="-342900" algn="l"/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5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、键盘录入月份的值，输出对应的季节。</a:t>
            </a:r>
          </a:p>
          <a:p>
            <a:pPr marL="800100" lvl="1" indent="-342900" algn="l">
              <a:buClr>
                <a:srgbClr val="8EB4E3"/>
              </a:buClr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3,4,5       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春</a:t>
            </a:r>
          </a:p>
          <a:p>
            <a:pPr marL="800100" lvl="1" indent="-342900" algn="l">
              <a:buClr>
                <a:srgbClr val="8EB4E3"/>
              </a:buClr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6,7,8       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夏</a:t>
            </a:r>
          </a:p>
          <a:p>
            <a:pPr marL="800100" lvl="1" indent="-342900" algn="l">
              <a:buClr>
                <a:srgbClr val="8EB4E3"/>
              </a:buClr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9,10,11   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秋</a:t>
            </a:r>
          </a:p>
          <a:p>
            <a:pPr marL="800100" lvl="1" indent="-342900" algn="l">
              <a:buClr>
                <a:srgbClr val="8EB4E3"/>
              </a:buClr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12,1,2     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冬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1" indent="-342900" algn="l"/>
            <a:endParaRPr lang="en-US" altLang="zh-CN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1" indent="-342900" algn="l"/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选择结</a:t>
            </a:r>
            <a:r>
              <a:rPr lang="zh-CN" altLang="en-US" sz="32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构</a:t>
            </a:r>
            <a:r>
              <a:rPr lang="zh-CN" altLang="en-US" sz="3200" dirty="0" smtClean="0">
                <a:solidFill>
                  <a:schemeClr val="accent3">
                    <a:lumMod val="50000"/>
                  </a:schemeClr>
                </a:solidFill>
              </a:rPr>
              <a:t>（</a:t>
            </a:r>
            <a:r>
              <a:rPr lang="en-US" altLang="zh-CN" sz="32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switch</a:t>
            </a:r>
            <a:r>
              <a:rPr lang="zh-CN" altLang="en-US" sz="32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语句</a:t>
            </a:r>
            <a:r>
              <a:rPr lang="zh-CN" altLang="en-US" sz="3200" dirty="0" smtClean="0">
                <a:solidFill>
                  <a:schemeClr val="accent3">
                    <a:lumMod val="50000"/>
                  </a:schemeClr>
                </a:solidFill>
              </a:rPr>
              <a:t>）</a:t>
            </a:r>
            <a:endParaRPr lang="zh-CN" altLang="en-US" sz="3200" dirty="0" smtClean="0">
              <a:solidFill>
                <a:schemeClr val="accent3">
                  <a:lumMod val="50000"/>
                </a:schemeClr>
              </a:solidFill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marL="285750" indent="-285750" algn="l"/>
            <a:r>
              <a:rPr lang="en-US" altLang="zh-CN" sz="23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switch</a:t>
            </a:r>
            <a:r>
              <a:rPr lang="zh-CN" altLang="en-US" sz="23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语句格式：</a:t>
            </a:r>
            <a:endParaRPr lang="zh-CN" altLang="en-US" sz="23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742950" lvl="2" indent="-285750" algn="l">
              <a:buClr>
                <a:srgbClr val="8EB4E3"/>
              </a:buClr>
            </a:pPr>
            <a:r>
              <a:rPr lang="en-US" altLang="zh-CN" sz="17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switch(</a:t>
            </a:r>
            <a:r>
              <a:rPr lang="zh-CN" altLang="en-US" sz="17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表达式</a:t>
            </a:r>
            <a:r>
              <a:rPr lang="en-US" altLang="zh-CN" sz="17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) {</a:t>
            </a:r>
            <a:endParaRPr lang="en-US" altLang="zh-CN" sz="17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lvl="2" algn="l">
              <a:buClr>
                <a:srgbClr val="8EB4E3"/>
              </a:buClr>
              <a:buFont typeface="Wingdings" panose="05000000000000000000" charset="0"/>
            </a:pPr>
            <a:r>
              <a:rPr lang="en-US" altLang="zh-CN" sz="17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	      case </a:t>
            </a:r>
            <a:r>
              <a:rPr lang="zh-CN" altLang="en-US" sz="17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值</a:t>
            </a:r>
            <a:r>
              <a:rPr lang="en-US" altLang="zh-CN" sz="17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1</a:t>
            </a:r>
            <a:r>
              <a:rPr lang="zh-CN" altLang="en-US" sz="17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：</a:t>
            </a:r>
            <a:endParaRPr lang="en-US" altLang="zh-CN" sz="17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lvl="2" algn="l">
              <a:buClr>
                <a:srgbClr val="8EB4E3"/>
              </a:buClr>
              <a:buFont typeface="Wingdings" panose="05000000000000000000" charset="0"/>
            </a:pPr>
            <a:r>
              <a:rPr lang="en-US" altLang="zh-CN" sz="17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		</a:t>
            </a:r>
            <a:r>
              <a:rPr lang="zh-CN" altLang="en-US" sz="17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语句体</a:t>
            </a:r>
            <a:r>
              <a:rPr lang="en-US" altLang="zh-CN" sz="17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1;</a:t>
            </a:r>
            <a:endParaRPr lang="en-US" altLang="zh-CN" sz="17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lvl="2" algn="l">
              <a:buClr>
                <a:srgbClr val="8EB4E3"/>
              </a:buClr>
              <a:buFont typeface="Wingdings" panose="05000000000000000000" charset="0"/>
            </a:pPr>
            <a:r>
              <a:rPr lang="en-US" altLang="zh-CN" sz="17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		break;</a:t>
            </a:r>
            <a:endParaRPr lang="en-US" altLang="zh-CN" sz="17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lvl="2" algn="l">
              <a:buClr>
                <a:srgbClr val="8EB4E3"/>
              </a:buClr>
              <a:buFont typeface="Wingdings" panose="05000000000000000000" charset="0"/>
            </a:pPr>
            <a:r>
              <a:rPr lang="en-US" altLang="zh-CN" sz="17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	      case </a:t>
            </a:r>
            <a:r>
              <a:rPr lang="zh-CN" altLang="en-US" sz="17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值</a:t>
            </a:r>
            <a:r>
              <a:rPr lang="en-US" altLang="zh-CN" sz="17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2</a:t>
            </a:r>
            <a:r>
              <a:rPr lang="zh-CN" altLang="en-US" sz="17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：</a:t>
            </a:r>
            <a:endParaRPr lang="en-US" altLang="zh-CN" sz="17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lvl="2" algn="l">
              <a:buClr>
                <a:srgbClr val="8EB4E3"/>
              </a:buClr>
              <a:buFont typeface="Wingdings" panose="05000000000000000000" charset="0"/>
            </a:pPr>
            <a:r>
              <a:rPr lang="en-US" altLang="zh-CN" sz="17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		</a:t>
            </a:r>
            <a:r>
              <a:rPr lang="zh-CN" altLang="en-US" sz="17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语句体</a:t>
            </a:r>
            <a:r>
              <a:rPr lang="en-US" altLang="zh-CN" sz="17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2;</a:t>
            </a:r>
            <a:endParaRPr lang="en-US" altLang="zh-CN" sz="17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lvl="2" algn="l">
              <a:buClr>
                <a:srgbClr val="8EB4E3"/>
              </a:buClr>
              <a:buFont typeface="Wingdings" panose="05000000000000000000" charset="0"/>
            </a:pPr>
            <a:r>
              <a:rPr lang="en-US" altLang="zh-CN" sz="17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		break;</a:t>
            </a:r>
            <a:endParaRPr lang="en-US" altLang="zh-CN" sz="17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lvl="2" algn="l">
              <a:buClr>
                <a:srgbClr val="8EB4E3"/>
              </a:buClr>
              <a:buFont typeface="Wingdings" panose="05000000000000000000" charset="0"/>
            </a:pPr>
            <a:r>
              <a:rPr lang="en-US" altLang="zh-CN" sz="17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		 …</a:t>
            </a:r>
            <a:endParaRPr lang="en-US" altLang="zh-CN" sz="17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lvl="2" algn="l">
              <a:buClr>
                <a:srgbClr val="8EB4E3"/>
              </a:buClr>
              <a:buFont typeface="Wingdings" panose="05000000000000000000" charset="0"/>
            </a:pPr>
            <a:r>
              <a:rPr lang="en-US" altLang="zh-CN" sz="17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           default</a:t>
            </a:r>
            <a:r>
              <a:rPr lang="zh-CN" altLang="en-US" sz="17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：</a:t>
            </a:r>
            <a:r>
              <a:rPr lang="en-US" altLang="zh-CN" sz="17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	</a:t>
            </a:r>
            <a:endParaRPr lang="en-US" altLang="zh-CN" sz="17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lvl="2" algn="l">
              <a:buClr>
                <a:srgbClr val="8EB4E3"/>
              </a:buClr>
              <a:buFont typeface="Wingdings" panose="05000000000000000000" charset="0"/>
            </a:pPr>
            <a:r>
              <a:rPr lang="en-US" altLang="zh-CN" sz="17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		</a:t>
            </a:r>
            <a:r>
              <a:rPr lang="zh-CN" altLang="en-US" sz="17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语句体</a:t>
            </a:r>
            <a:r>
              <a:rPr lang="en-US" altLang="zh-CN" sz="17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n+1;</a:t>
            </a:r>
            <a:endParaRPr lang="en-US" altLang="zh-CN" sz="17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lvl="2" algn="l">
              <a:buClr>
                <a:srgbClr val="8EB4E3"/>
              </a:buClr>
              <a:buFont typeface="Wingdings" panose="05000000000000000000" charset="0"/>
            </a:pPr>
            <a:r>
              <a:rPr lang="en-US" altLang="zh-CN" sz="17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		break;</a:t>
            </a:r>
            <a:endParaRPr lang="en-US" altLang="zh-CN" sz="17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lvl="2" algn="l">
              <a:buClr>
                <a:srgbClr val="8EB4E3"/>
              </a:buClr>
              <a:buFont typeface="Wingdings" panose="05000000000000000000" charset="0"/>
            </a:pPr>
            <a:r>
              <a:rPr lang="en-US" altLang="zh-CN" sz="17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    }</a:t>
            </a:r>
            <a:endParaRPr lang="zh-CN" altLang="en-US" sz="23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选择结</a:t>
            </a:r>
            <a:r>
              <a:rPr lang="zh-CN" altLang="en-US" sz="32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构</a:t>
            </a:r>
            <a:r>
              <a:rPr lang="zh-CN" altLang="en-US" sz="3200" dirty="0" smtClean="0">
                <a:solidFill>
                  <a:schemeClr val="accent3">
                    <a:lumMod val="50000"/>
                  </a:schemeClr>
                </a:solidFill>
              </a:rPr>
              <a:t>（</a:t>
            </a:r>
            <a:r>
              <a:rPr lang="en-US" altLang="zh-CN" sz="32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switch</a:t>
            </a:r>
            <a:r>
              <a:rPr lang="zh-CN" altLang="en-US" sz="32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语句</a:t>
            </a:r>
            <a:r>
              <a:rPr lang="zh-CN" altLang="en-US" sz="3200" dirty="0" smtClean="0">
                <a:solidFill>
                  <a:schemeClr val="accent3">
                    <a:lumMod val="50000"/>
                  </a:schemeClr>
                </a:solidFill>
              </a:rPr>
              <a:t>）</a:t>
            </a:r>
            <a:endParaRPr lang="zh-CN" altLang="en-US" sz="3200" dirty="0" smtClean="0">
              <a:solidFill>
                <a:schemeClr val="accent3">
                  <a:lumMod val="50000"/>
                </a:schemeClr>
              </a:solidFill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marL="342900" indent="-342900" algn="l"/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格式解释</a:t>
            </a:r>
          </a:p>
          <a:p>
            <a:pPr marL="800100" lvl="2" indent="-342900" algn="l">
              <a:buClr>
                <a:srgbClr val="8EB4E3"/>
              </a:buClr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switch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表示这是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switch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语句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1257300" lvl="4" indent="-342900" algn="l">
              <a:buClr>
                <a:srgbClr val="000000"/>
              </a:buClr>
            </a:pP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表达式的取值：</a:t>
            </a:r>
            <a:r>
              <a:rPr lang="en-US" altLang="zh-CN" dirty="0" err="1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byte,short,int,char</a:t>
            </a:r>
            <a:endParaRPr lang="en-US" altLang="zh-CN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1257300" lvl="4" indent="-342900" algn="l">
              <a:buClr>
                <a:srgbClr val="000000"/>
              </a:buClr>
            </a:pP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JDK5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以后可以是枚举</a:t>
            </a:r>
            <a:endParaRPr lang="en-US" altLang="zh-CN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1257300" lvl="4" indent="-342900" algn="l">
              <a:buClr>
                <a:srgbClr val="000000"/>
              </a:buClr>
            </a:pP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JDK7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以后可以是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String</a:t>
            </a:r>
            <a:endParaRPr lang="en-US" altLang="zh-CN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>
              <a:buClr>
                <a:srgbClr val="8EB4E3"/>
              </a:buClr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case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后面跟的是要和表达式进行比较的值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>
              <a:buClr>
                <a:srgbClr val="8EB4E3"/>
              </a:buClr>
            </a:pP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语句体部分可以是一条或多条语句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>
              <a:buClr>
                <a:srgbClr val="8EB4E3"/>
              </a:buClr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break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表示中断，结束的意思，可以结束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switch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语句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>
              <a:buClr>
                <a:srgbClr val="8EB4E3"/>
              </a:buClr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default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语句表示所有情况都不匹配的时候，就执行该处的内容，和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if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语句的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else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相似。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选择结</a:t>
            </a:r>
            <a:r>
              <a:rPr lang="zh-CN" altLang="en-US" sz="32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构</a:t>
            </a:r>
            <a:r>
              <a:rPr lang="zh-CN" altLang="en-US" sz="3200" dirty="0" smtClean="0">
                <a:solidFill>
                  <a:schemeClr val="accent3">
                    <a:lumMod val="50000"/>
                  </a:schemeClr>
                </a:solidFill>
              </a:rPr>
              <a:t>（</a:t>
            </a:r>
            <a:r>
              <a:rPr lang="en-US" altLang="zh-CN" sz="32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switch</a:t>
            </a:r>
            <a:r>
              <a:rPr lang="zh-CN" altLang="en-US" sz="32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语句</a:t>
            </a:r>
            <a:r>
              <a:rPr lang="zh-CN" altLang="en-US" sz="3200" dirty="0" smtClean="0">
                <a:solidFill>
                  <a:schemeClr val="accent3">
                    <a:lumMod val="50000"/>
                  </a:schemeClr>
                </a:solidFill>
              </a:rPr>
              <a:t>）</a:t>
            </a:r>
            <a:endParaRPr lang="zh-CN" altLang="en-US" sz="3200" dirty="0" smtClean="0">
              <a:solidFill>
                <a:schemeClr val="accent3">
                  <a:lumMod val="50000"/>
                </a:schemeClr>
              </a:solidFill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执行流程</a:t>
            </a:r>
          </a:p>
          <a:p>
            <a:pPr marL="800100" lvl="2" indent="-342900" algn="l">
              <a:lnSpc>
                <a:spcPct val="150000"/>
              </a:lnSpc>
              <a:buClr>
                <a:srgbClr val="8EB4E3"/>
              </a:buClr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1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、首先计算出表达式的值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>
              <a:lnSpc>
                <a:spcPct val="150000"/>
              </a:lnSpc>
              <a:buClr>
                <a:srgbClr val="8EB4E3"/>
              </a:buClr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2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、其次，和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case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依次比较，一旦有对应的值，就会执行相应的语句，在执行的过程中，遇到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break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就会结束。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>
              <a:lnSpc>
                <a:spcPct val="150000"/>
              </a:lnSpc>
              <a:buClr>
                <a:srgbClr val="8EB4E3"/>
              </a:buClr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3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、最后，如果所有的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case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都和表达式的值不匹配，就会执行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default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语句体部分，然后程序结束掉。</a:t>
            </a:r>
            <a:endParaRPr lang="en-US" altLang="zh-CN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本章目标</a:t>
            </a:r>
            <a:endParaRPr lang="zh-CN" altLang="en-US" sz="3200" dirty="0" smtClean="0">
              <a:solidFill>
                <a:schemeClr val="accent3">
                  <a:lumMod val="50000"/>
                </a:schemeClr>
              </a:solidFill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1</a:t>
            </a:r>
            <a:r>
              <a:rPr lang="zh-CN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、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掌握算术运算符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l"/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2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、掌握关系运算符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l"/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3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、掌握逻辑运算符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l"/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4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、掌握各种条件结构的语法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pPr algn="l"/>
            <a:endParaRPr lang="zh-CN" alt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l">
              <a:buFont typeface="Wingdings" panose="05000000000000000000" charset="0"/>
            </a:pPr>
            <a:endParaRPr lang="zh-CN" altLang="en-US" sz="2000" dirty="0" smtClean="0">
              <a:solidFill>
                <a:schemeClr val="accent3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buFont typeface="Wingdings" panose="05000000000000000000" charset="0"/>
            </a:pPr>
            <a:endParaRPr lang="zh-CN" altLang="en-US" sz="2000" dirty="0" smtClean="0">
              <a:solidFill>
                <a:schemeClr val="accent3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选择结</a:t>
            </a:r>
            <a:r>
              <a:rPr lang="zh-CN" altLang="en-US" sz="32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构</a:t>
            </a:r>
            <a:r>
              <a:rPr lang="zh-CN" altLang="en-US" sz="3200" dirty="0" smtClean="0">
                <a:solidFill>
                  <a:schemeClr val="accent3">
                    <a:lumMod val="50000"/>
                  </a:schemeClr>
                </a:solidFill>
              </a:rPr>
              <a:t>（</a:t>
            </a:r>
            <a:r>
              <a:rPr lang="en-US" altLang="zh-CN" sz="32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switch</a:t>
            </a:r>
            <a:r>
              <a:rPr lang="zh-CN" altLang="en-US" sz="32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语句</a:t>
            </a:r>
            <a:r>
              <a:rPr lang="zh-CN" altLang="en-US" sz="3200" dirty="0" smtClean="0">
                <a:solidFill>
                  <a:schemeClr val="accent3">
                    <a:lumMod val="50000"/>
                  </a:schemeClr>
                </a:solidFill>
              </a:rPr>
              <a:t>）</a:t>
            </a:r>
            <a:endParaRPr lang="zh-CN" altLang="en-US" sz="3200" dirty="0" smtClean="0">
              <a:solidFill>
                <a:schemeClr val="accent3">
                  <a:lumMod val="50000"/>
                </a:schemeClr>
              </a:solidFill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执行流程</a:t>
            </a:r>
          </a:p>
        </p:txBody>
      </p:sp>
      <p:pic>
        <p:nvPicPr>
          <p:cNvPr id="7" name="Picture 5" descr="C:\Documents and Settings\Administrator\桌面\switc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79712" y="1484784"/>
            <a:ext cx="5181600" cy="4238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dirty="0" smtClean="0">
                <a:solidFill>
                  <a:schemeClr val="accent3">
                    <a:lumMod val="50000"/>
                  </a:schemeClr>
                </a:solidFill>
              </a:rPr>
              <a:t>循环结构</a:t>
            </a:r>
            <a:endParaRPr lang="zh-CN" altLang="en-US" sz="3200" dirty="0" smtClean="0">
              <a:solidFill>
                <a:schemeClr val="accent3">
                  <a:lumMod val="50000"/>
                </a:schemeClr>
              </a:solidFill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124744"/>
            <a:ext cx="8391525" cy="5040313"/>
          </a:xfrm>
        </p:spPr>
        <p:txBody>
          <a:bodyPr>
            <a:noAutofit/>
          </a:bodyPr>
          <a:lstStyle/>
          <a:p>
            <a:pPr marL="342900" indent="-342900" algn="l"/>
            <a:r>
              <a:rPr lang="en-US" altLang="zh-CN" sz="18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	</a:t>
            </a:r>
            <a:r>
              <a:rPr lang="zh-CN" altLang="en-US" sz="18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循环语句可以在满足循环条件的情况下，反复执行某一段代码，这段被重复执行的代码被称为循环体语句，当反复执行这个循环体时，需要在合适的时候把循环判断条件修改为</a:t>
            </a:r>
            <a:r>
              <a:rPr lang="en-US" altLang="zh-CN" sz="18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false</a:t>
            </a:r>
            <a:r>
              <a:rPr lang="zh-CN" altLang="en-US" sz="18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，从而结束循环，否则循环将一直执行下去，形成死循环。</a:t>
            </a:r>
            <a:endParaRPr lang="en-US" altLang="zh-CN" sz="1800" dirty="0" smtClean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marL="342900" indent="-342900" algn="l"/>
            <a:endParaRPr lang="en-US" altLang="zh-CN" sz="1800" dirty="0" smtClean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marL="285750" indent="-285750" algn="l"/>
            <a:r>
              <a:rPr lang="en-US" altLang="zh-CN" sz="18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for</a:t>
            </a:r>
            <a:r>
              <a:rPr lang="zh-CN" altLang="en-US" sz="18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循环语句格式：</a:t>
            </a:r>
            <a:endParaRPr lang="en-US" altLang="zh-CN" sz="18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742950" lvl="2" indent="-285750" algn="l">
              <a:buClr>
                <a:srgbClr val="8EB4E3"/>
              </a:buClr>
            </a:pPr>
            <a:r>
              <a:rPr lang="en-US" altLang="zh-CN" sz="18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for(</a:t>
            </a:r>
            <a:r>
              <a:rPr lang="zh-CN" altLang="en-US" sz="18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初始化语句</a:t>
            </a:r>
            <a:r>
              <a:rPr lang="en-US" altLang="zh-CN" sz="18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;</a:t>
            </a:r>
            <a:r>
              <a:rPr lang="zh-CN" altLang="en-US" sz="18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判断条件语句</a:t>
            </a:r>
            <a:r>
              <a:rPr lang="en-US" altLang="zh-CN" sz="18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;</a:t>
            </a:r>
            <a:r>
              <a:rPr lang="zh-CN" altLang="en-US" sz="18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控制条件语句</a:t>
            </a:r>
            <a:r>
              <a:rPr lang="en-US" altLang="zh-CN" sz="18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) {</a:t>
            </a:r>
            <a:endParaRPr lang="en-US" altLang="zh-CN" sz="18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lvl="2" algn="l">
              <a:buClr>
                <a:srgbClr val="8EB4E3"/>
              </a:buClr>
              <a:buFont typeface="Wingdings" panose="05000000000000000000" charset="0"/>
            </a:pPr>
            <a:r>
              <a:rPr lang="zh-CN" altLang="en-US" sz="18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          循环体语句</a:t>
            </a:r>
            <a:r>
              <a:rPr lang="en-US" altLang="zh-CN" sz="18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;</a:t>
            </a:r>
            <a:endParaRPr lang="en-US" altLang="zh-CN" sz="18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lvl="2" algn="l">
              <a:buClr>
                <a:srgbClr val="8EB4E3"/>
              </a:buClr>
              <a:buFont typeface="Wingdings" panose="05000000000000000000" charset="0"/>
            </a:pPr>
            <a:r>
              <a:rPr lang="en-US" altLang="zh-CN" sz="18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     }</a:t>
            </a:r>
            <a:endParaRPr lang="en-US" altLang="zh-CN" sz="18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742950" lvl="2" indent="-285750" algn="l">
              <a:buClr>
                <a:srgbClr val="8EB4E3"/>
              </a:buClr>
            </a:pPr>
            <a:r>
              <a:rPr lang="zh-CN" altLang="en-US" sz="18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执行流程</a:t>
            </a:r>
          </a:p>
          <a:p>
            <a:pPr marL="1200150" lvl="4" indent="-285750" algn="l"/>
            <a:r>
              <a:rPr lang="en-US" altLang="zh-CN" sz="18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A:</a:t>
            </a:r>
            <a:r>
              <a:rPr lang="zh-CN" altLang="en-US" sz="18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执行初始化语句</a:t>
            </a:r>
            <a:endParaRPr lang="en-US" altLang="zh-CN" sz="18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1200150" lvl="4" indent="-285750" algn="l"/>
            <a:r>
              <a:rPr lang="en-US" altLang="zh-CN" sz="18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B:</a:t>
            </a:r>
            <a:r>
              <a:rPr lang="zh-CN" altLang="en-US" sz="18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执行判断条件语句，看其结果是</a:t>
            </a:r>
            <a:r>
              <a:rPr lang="en-US" altLang="zh-CN" sz="18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true</a:t>
            </a:r>
            <a:r>
              <a:rPr lang="zh-CN" altLang="en-US" sz="18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还是</a:t>
            </a:r>
            <a:r>
              <a:rPr lang="en-US" altLang="zh-CN" sz="18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false</a:t>
            </a:r>
            <a:endParaRPr lang="en-US" altLang="zh-CN" sz="18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1200150" lvl="5" indent="-285750" algn="l"/>
            <a:r>
              <a:rPr lang="en-US" altLang="zh-CN" sz="18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	</a:t>
            </a:r>
            <a:r>
              <a:rPr lang="zh-CN" altLang="en-US" sz="18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如果是</a:t>
            </a:r>
            <a:r>
              <a:rPr lang="en-US" altLang="zh-CN" sz="18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false</a:t>
            </a:r>
            <a:r>
              <a:rPr lang="zh-CN" altLang="en-US" sz="18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，循环结束。</a:t>
            </a:r>
            <a:endParaRPr lang="en-US" altLang="zh-CN" sz="18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1200150" lvl="5" indent="-285750" algn="l"/>
            <a:r>
              <a:rPr lang="en-US" altLang="zh-CN" sz="18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	</a:t>
            </a:r>
            <a:r>
              <a:rPr lang="zh-CN" altLang="en-US" sz="18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如果是</a:t>
            </a:r>
            <a:r>
              <a:rPr lang="en-US" altLang="zh-CN" sz="18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true</a:t>
            </a:r>
            <a:r>
              <a:rPr lang="zh-CN" altLang="en-US" sz="18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，继续执行。</a:t>
            </a:r>
            <a:endParaRPr lang="en-US" altLang="zh-CN" sz="18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1200150" lvl="4" indent="-285750" algn="l"/>
            <a:r>
              <a:rPr lang="en-US" altLang="zh-CN" sz="18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C:</a:t>
            </a:r>
            <a:r>
              <a:rPr lang="zh-CN" altLang="en-US" sz="18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执行循环体语句</a:t>
            </a:r>
            <a:endParaRPr lang="en-US" altLang="zh-CN" sz="18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1200150" lvl="4" indent="-285750" algn="l"/>
            <a:r>
              <a:rPr lang="en-US" altLang="zh-CN" sz="18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D:</a:t>
            </a:r>
            <a:r>
              <a:rPr lang="zh-CN" altLang="en-US" sz="18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执行控制条件语句</a:t>
            </a:r>
            <a:endParaRPr lang="en-US" altLang="zh-CN" sz="18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1200150" lvl="4" indent="-285750" algn="l"/>
            <a:r>
              <a:rPr lang="en-US" altLang="zh-CN" sz="18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E:</a:t>
            </a:r>
            <a:r>
              <a:rPr lang="zh-CN" altLang="en-US" sz="18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回到</a:t>
            </a:r>
            <a:r>
              <a:rPr lang="en-US" altLang="zh-CN" sz="18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B</a:t>
            </a:r>
            <a:r>
              <a:rPr lang="zh-CN" altLang="en-US" sz="18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继续</a:t>
            </a:r>
            <a:endParaRPr lang="en-US" altLang="zh-CN" sz="18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l">
              <a:buFont typeface="Wingdings" panose="05000000000000000000" charset="0"/>
            </a:pPr>
            <a:endParaRPr lang="zh-CN" altLang="en-US" sz="18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 algn="l">
              <a:buFont typeface="Wingdings" panose="05000000000000000000" charset="0"/>
              <a:buChar char="l"/>
            </a:pPr>
            <a:endParaRPr lang="en-US" altLang="zh-CN" sz="18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l">
              <a:buFont typeface="Wingdings" panose="05000000000000000000" charset="0"/>
            </a:pPr>
            <a:endParaRPr lang="zh-CN" altLang="en-US" sz="18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dirty="0" smtClean="0">
                <a:solidFill>
                  <a:schemeClr val="accent3">
                    <a:lumMod val="50000"/>
                  </a:schemeClr>
                </a:solidFill>
              </a:rPr>
              <a:t>循环结构</a:t>
            </a:r>
            <a:endParaRPr lang="zh-CN" altLang="en-US" sz="3200" dirty="0" smtClean="0">
              <a:solidFill>
                <a:schemeClr val="accent3">
                  <a:lumMod val="50000"/>
                </a:schemeClr>
              </a:solidFill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124744"/>
            <a:ext cx="8391525" cy="5040313"/>
          </a:xfrm>
        </p:spPr>
        <p:txBody>
          <a:bodyPr>
            <a:noAutofit/>
          </a:bodyPr>
          <a:lstStyle/>
          <a:p>
            <a:pPr algn="l"/>
            <a:r>
              <a:rPr lang="en-US" altLang="zh-CN" sz="18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for</a:t>
            </a:r>
            <a:r>
              <a:rPr lang="zh-CN" altLang="en-US" sz="18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循环语句图</a:t>
            </a:r>
            <a:endParaRPr lang="en-US" altLang="zh-CN" sz="18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l">
              <a:buFont typeface="Wingdings" panose="05000000000000000000" charset="0"/>
            </a:pPr>
            <a:endParaRPr lang="zh-CN" altLang="en-US" sz="18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7" name="Picture 5" descr="C:\Documents and Settings\Administrator\桌面\f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11760" y="1556792"/>
            <a:ext cx="4507979" cy="41925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dirty="0" smtClean="0">
                <a:solidFill>
                  <a:schemeClr val="accent3">
                    <a:lumMod val="50000"/>
                  </a:schemeClr>
                </a:solidFill>
              </a:rPr>
              <a:t>循环结构</a:t>
            </a:r>
            <a:endParaRPr lang="zh-CN" altLang="en-US" sz="3200" dirty="0" smtClean="0">
              <a:solidFill>
                <a:schemeClr val="accent3">
                  <a:lumMod val="50000"/>
                </a:schemeClr>
              </a:solidFill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124744"/>
            <a:ext cx="8391525" cy="5040313"/>
          </a:xfrm>
        </p:spPr>
        <p:txBody>
          <a:bodyPr>
            <a:noAutofit/>
          </a:bodyPr>
          <a:lstStyle/>
          <a:p>
            <a:pPr marL="342900" indent="-342900" algn="l"/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while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循环语句格式：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>
              <a:buClr>
                <a:srgbClr val="8EB4E3"/>
              </a:buClr>
            </a:pP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基本格式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lvl="3" algn="l">
              <a:buClr>
                <a:srgbClr val="8EB4E3"/>
              </a:buClr>
              <a:buFont typeface="Wingdings" panose="05000000000000000000" charset="0"/>
            </a:pPr>
            <a:endParaRPr lang="en-US" altLang="zh-CN" dirty="0" smtClean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marL="457200" lvl="3" algn="l">
              <a:buClr>
                <a:srgbClr val="8EB4E3"/>
              </a:buClr>
              <a:buFont typeface="Wingdings" panose="05000000000000000000" charset="0"/>
            </a:pP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初始化语句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;</a:t>
            </a:r>
            <a:endParaRPr lang="en-US" altLang="zh-CN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lvl="3" algn="l">
              <a:buClr>
                <a:srgbClr val="8EB4E3"/>
              </a:buClr>
              <a:buFont typeface="Wingdings" panose="05000000000000000000" charset="0"/>
            </a:pP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   while(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判断条件语句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) {</a:t>
            </a:r>
            <a:endParaRPr lang="en-US" altLang="zh-CN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lvl="3" algn="l">
              <a:buClr>
                <a:srgbClr val="8EB4E3"/>
              </a:buClr>
              <a:buFont typeface="Wingdings" panose="05000000000000000000" charset="0"/>
            </a:pP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         循环体语句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;</a:t>
            </a:r>
            <a:endParaRPr lang="en-US" altLang="zh-CN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lvl="3" algn="l">
              <a:buClr>
                <a:srgbClr val="8EB4E3"/>
              </a:buClr>
              <a:buFont typeface="Wingdings" panose="05000000000000000000" charset="0"/>
            </a:pP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         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控制条件语句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;</a:t>
            </a:r>
            <a:endParaRPr lang="en-US" altLang="zh-CN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lvl="3" algn="l">
              <a:buClr>
                <a:srgbClr val="8EB4E3"/>
              </a:buClr>
              <a:buFont typeface="Wingdings" panose="05000000000000000000" charset="0"/>
            </a:pP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    }</a:t>
            </a:r>
            <a:endParaRPr lang="en-US" altLang="zh-CN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l">
              <a:buFont typeface="Wingdings" panose="05000000000000000000" charset="0"/>
            </a:pPr>
            <a:endParaRPr lang="zh-CN" altLang="zh-CN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l">
              <a:buFont typeface="Wingdings" panose="05000000000000000000" charset="0"/>
            </a:pPr>
            <a:endParaRPr lang="zh-CN" alt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l"/>
            <a:endParaRPr lang="en-US" altLang="zh-CN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l">
              <a:buFont typeface="Wingdings" panose="05000000000000000000" charset="0"/>
            </a:pP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8" name="Picture 5" descr="C:\Documents and Settings\Administrator\桌面\f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39952" y="1484784"/>
            <a:ext cx="3529012" cy="4286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dirty="0" smtClean="0">
                <a:solidFill>
                  <a:schemeClr val="accent3">
                    <a:lumMod val="50000"/>
                  </a:schemeClr>
                </a:solidFill>
              </a:rPr>
              <a:t>循环结构</a:t>
            </a:r>
            <a:endParaRPr lang="zh-CN" altLang="en-US" sz="3200" dirty="0" smtClean="0">
              <a:solidFill>
                <a:schemeClr val="accent3">
                  <a:lumMod val="50000"/>
                </a:schemeClr>
              </a:solidFill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124744"/>
            <a:ext cx="8391525" cy="5040313"/>
          </a:xfrm>
        </p:spPr>
        <p:txBody>
          <a:bodyPr>
            <a:noAutofit/>
          </a:bodyPr>
          <a:lstStyle/>
          <a:p>
            <a:pPr marL="342900" indent="-342900" algn="l"/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do…while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循环语句格式：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>
              <a:buClr>
                <a:srgbClr val="8EB4E3"/>
              </a:buClr>
            </a:pP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基本格式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lvl="3" algn="l">
              <a:buClr>
                <a:srgbClr val="8EB4E3"/>
              </a:buClr>
              <a:buFont typeface="Wingdings" panose="05000000000000000000" charset="0"/>
            </a:pP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   do {</a:t>
            </a:r>
            <a:endParaRPr lang="en-US" altLang="zh-CN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lvl="3" algn="l">
              <a:buClr>
                <a:srgbClr val="8EB4E3"/>
              </a:buClr>
              <a:buFont typeface="Wingdings" panose="05000000000000000000" charset="0"/>
            </a:pP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         循环体语句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;</a:t>
            </a:r>
            <a:endParaRPr lang="en-US" altLang="zh-CN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lvl="3" algn="l">
              <a:buClr>
                <a:srgbClr val="8EB4E3"/>
              </a:buClr>
              <a:buFont typeface="Wingdings" panose="05000000000000000000" charset="0"/>
            </a:pP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   }while(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判断条件语句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);</a:t>
            </a:r>
            <a:endParaRPr lang="en-US" altLang="zh-CN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>
              <a:buClr>
                <a:srgbClr val="8EB4E3"/>
              </a:buClr>
            </a:pP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扩展格式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lvl="3" algn="l">
              <a:buClr>
                <a:srgbClr val="8EB4E3"/>
              </a:buClr>
              <a:buFont typeface="Wingdings" panose="05000000000000000000" charset="0"/>
            </a:pP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   初始化语句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;</a:t>
            </a:r>
            <a:endParaRPr lang="en-US" altLang="zh-CN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lvl="3" algn="l">
              <a:buClr>
                <a:srgbClr val="8EB4E3"/>
              </a:buClr>
              <a:buFont typeface="Wingdings" panose="05000000000000000000" charset="0"/>
            </a:pP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   do {</a:t>
            </a:r>
            <a:endParaRPr lang="en-US" altLang="zh-CN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lvl="3" algn="l">
              <a:buClr>
                <a:srgbClr val="8EB4E3"/>
              </a:buClr>
              <a:buFont typeface="Wingdings" panose="05000000000000000000" charset="0"/>
            </a:pP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         循环体语句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;</a:t>
            </a:r>
            <a:endParaRPr lang="en-US" altLang="zh-CN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lvl="3" algn="l">
              <a:buClr>
                <a:srgbClr val="8EB4E3"/>
              </a:buClr>
              <a:buFont typeface="Wingdings" panose="05000000000000000000" charset="0"/>
            </a:pP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         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控制条件语句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;</a:t>
            </a:r>
            <a:endParaRPr lang="en-US" altLang="zh-CN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lvl="3" algn="l">
              <a:buClr>
                <a:srgbClr val="8EB4E3"/>
              </a:buClr>
              <a:buFont typeface="Wingdings" panose="05000000000000000000" charset="0"/>
            </a:pP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    } while(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判断条件语句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);</a:t>
            </a:r>
            <a:endParaRPr lang="zh-CN" altLang="zh-CN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l">
              <a:buFont typeface="Wingdings" panose="05000000000000000000" charset="0"/>
            </a:pPr>
            <a:endParaRPr lang="zh-CN" alt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l">
              <a:buFont typeface="Wingdings" panose="05000000000000000000" charset="0"/>
            </a:pP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9" name="Picture 5" descr="C:\Documents and Settings\Administrator\桌面\f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7984" y="1268760"/>
            <a:ext cx="3086100" cy="4289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dirty="0" smtClean="0">
                <a:solidFill>
                  <a:schemeClr val="accent3">
                    <a:lumMod val="50000"/>
                  </a:schemeClr>
                </a:solidFill>
              </a:rPr>
              <a:t>循环结构</a:t>
            </a:r>
            <a:endParaRPr lang="zh-CN" altLang="en-US" sz="3200" dirty="0" smtClean="0">
              <a:solidFill>
                <a:schemeClr val="accent3">
                  <a:lumMod val="50000"/>
                </a:schemeClr>
              </a:solidFill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124744"/>
            <a:ext cx="8391525" cy="5040313"/>
          </a:xfrm>
        </p:spPr>
        <p:txBody>
          <a:bodyPr>
            <a:noAutofit/>
          </a:bodyPr>
          <a:lstStyle/>
          <a:p>
            <a:pPr marL="342900" indent="-342900" algn="l"/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三种循环语句其实都可以完成一样的功能，也就是说可以等价转换，但还是有小区别的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: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>
              <a:buClr>
                <a:srgbClr val="8EB4E3"/>
              </a:buClr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do…while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循环至少会执行一次循环体。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>
              <a:buClr>
                <a:srgbClr val="8EB4E3"/>
              </a:buClr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for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循环和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while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循环只有在条件成立的时候才会去执行循环体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marL="800100" lvl="2" indent="-342900" algn="l">
              <a:buClr>
                <a:srgbClr val="8EB4E3"/>
              </a:buClr>
            </a:pPr>
            <a:endParaRPr lang="en-US" altLang="zh-CN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 algn="l"/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注意事项：</a:t>
            </a:r>
          </a:p>
          <a:p>
            <a:pPr marL="800100" lvl="2" indent="-342900" algn="l">
              <a:buClr>
                <a:srgbClr val="8EB4E3"/>
              </a:buClr>
            </a:pP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写程序优先考虑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for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循环，再考虑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while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循环，最后考虑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do…while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循环。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>
              <a:buClr>
                <a:srgbClr val="8EB4E3"/>
              </a:buClr>
            </a:pP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如下代码是死循环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1257300" lvl="4" indent="-342900" algn="l"/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while(true){}</a:t>
            </a:r>
            <a:endParaRPr lang="en-US" altLang="zh-CN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1257300" lvl="4" indent="-342900" algn="l"/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for(;;){}</a:t>
            </a:r>
            <a:endParaRPr lang="zh-CN" alt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l">
              <a:buFont typeface="Wingdings" panose="05000000000000000000" charset="0"/>
            </a:pP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dirty="0" smtClean="0">
                <a:solidFill>
                  <a:schemeClr val="accent3">
                    <a:lumMod val="50000"/>
                  </a:schemeClr>
                </a:solidFill>
              </a:rPr>
              <a:t>跳转控制语句</a:t>
            </a:r>
            <a:endParaRPr lang="zh-CN" altLang="en-US" sz="3200" dirty="0" smtClean="0">
              <a:solidFill>
                <a:schemeClr val="accent3">
                  <a:lumMod val="50000"/>
                </a:schemeClr>
              </a:solidFill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124744"/>
            <a:ext cx="8391525" cy="5040313"/>
          </a:xfrm>
        </p:spPr>
        <p:txBody>
          <a:bodyPr>
            <a:noAutofit/>
          </a:bodyPr>
          <a:lstStyle/>
          <a:p>
            <a:pPr marL="457200" indent="-457200" algn="l"/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		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前面我们已经说过了，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Java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中的</a:t>
            </a:r>
            <a:r>
              <a:rPr lang="en-US" altLang="zh-CN" sz="2000" dirty="0" err="1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goto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是保留字，目前不能使用。虽然没有</a:t>
            </a:r>
            <a:r>
              <a:rPr lang="en-US" altLang="zh-CN" sz="2000" dirty="0" err="1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goto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语句可以增强程序的安全性，但是也带来很多不便，比如说，我想在某个循环知道到某一步的时候就结束，现在就做不了这件事情。为了弥补这个缺陷，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Java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就提供了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break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，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continue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和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return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来实现控制语句的跳转和中断。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marL="457200" indent="-457200" algn="l"/>
            <a:endParaRPr lang="en-US" altLang="zh-CN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indent="-457200" algn="l"/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	1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break 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中断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indent="-457200" algn="l"/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	2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continue 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继续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indent="-457200" algn="l"/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	3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return 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返回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 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dirty="0" smtClean="0">
                <a:solidFill>
                  <a:schemeClr val="accent3">
                    <a:lumMod val="50000"/>
                  </a:schemeClr>
                </a:solidFill>
              </a:rPr>
              <a:t>跳转控制语句</a:t>
            </a:r>
            <a:endParaRPr lang="zh-CN" altLang="en-US" sz="3200" dirty="0" smtClean="0">
              <a:solidFill>
                <a:schemeClr val="accent3">
                  <a:lumMod val="50000"/>
                </a:schemeClr>
              </a:solidFill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124744"/>
            <a:ext cx="8391525" cy="5040313"/>
          </a:xfrm>
        </p:spPr>
        <p:txBody>
          <a:bodyPr>
            <a:noAutofit/>
          </a:bodyPr>
          <a:lstStyle/>
          <a:p>
            <a:pPr marL="342900" indent="-342900" algn="l"/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continue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的使用场景：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>
              <a:buClr>
                <a:srgbClr val="8EB4E3"/>
              </a:buClr>
            </a:pP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在循环语句中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>
              <a:buClr>
                <a:srgbClr val="8EB4E3"/>
              </a:buClr>
            </a:pP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离开使用场景的存在是没有意义的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marL="800100" lvl="2" indent="-342900" algn="l">
              <a:buClr>
                <a:srgbClr val="8EB4E3"/>
              </a:buClr>
            </a:pPr>
            <a:endParaRPr lang="en-US" altLang="zh-CN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 algn="l"/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continue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的作用：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>
              <a:buClr>
                <a:srgbClr val="8EB4E3"/>
              </a:buClr>
            </a:pP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单层循环对比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break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，然后总结两个的区别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1257300" lvl="4" indent="-342900" algn="l"/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break  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退出当前循环</a:t>
            </a:r>
            <a:endParaRPr lang="en-US" altLang="zh-CN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1257300" lvl="4" indent="-342900" algn="l"/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continue  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退出本次循环</a:t>
            </a:r>
            <a:endParaRPr lang="en-US" altLang="zh-CN" dirty="0" smtClean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marL="1257300" lvl="4" indent="-342900" algn="l"/>
            <a:endParaRPr lang="en-US" altLang="zh-CN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dirty="0" smtClean="0">
                <a:solidFill>
                  <a:schemeClr val="accent3">
                    <a:lumMod val="50000"/>
                  </a:schemeClr>
                </a:solidFill>
              </a:rPr>
              <a:t>跳转控制语句</a:t>
            </a:r>
            <a:endParaRPr lang="zh-CN" altLang="en-US" sz="3200" dirty="0" smtClean="0">
              <a:solidFill>
                <a:schemeClr val="accent3">
                  <a:lumMod val="50000"/>
                </a:schemeClr>
              </a:solidFill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124744"/>
            <a:ext cx="8391525" cy="5040313"/>
          </a:xfrm>
        </p:spPr>
        <p:txBody>
          <a:bodyPr>
            <a:noAutofit/>
          </a:bodyPr>
          <a:lstStyle/>
          <a:p>
            <a:pPr marL="457200" indent="-457200" algn="l"/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		return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关键字不是为了跳转出循环体，更常用的功能是结束一个方法，也就是退出一个方法。跳转到上层调用的方法。这个在方法的使用那里会在详细的讲解。</a:t>
            </a:r>
            <a:endParaRPr lang="en-US" altLang="zh-CN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3"/>
          <p:cNvSpPr>
            <a:spLocks noGrp="1" noChangeArrowheads="1"/>
          </p:cNvSpPr>
          <p:nvPr>
            <p:ph type="ctrTitle"/>
          </p:nvPr>
        </p:nvSpPr>
        <p:spPr>
          <a:xfrm>
            <a:off x="1115616" y="2204864"/>
            <a:ext cx="6858000" cy="201612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004545"/>
                </a:solidFill>
                <a:latin typeface="Segoe UI Light" panose="020B0502040204020203" pitchFamily="34" charset="0"/>
                <a:ea typeface="黑体" panose="02010609060101010101" pitchFamily="49" charset="-122"/>
                <a:sym typeface="Segoe UI Light" panose="020B0502040204020203" pitchFamily="34" charset="0"/>
              </a:rPr>
              <a:t>Thanks</a:t>
            </a:r>
            <a:endParaRPr lang="zh-CN" altLang="en-US" dirty="0" smtClean="0">
              <a:solidFill>
                <a:srgbClr val="004545"/>
              </a:solidFill>
              <a:latin typeface="Segoe UI Light" panose="020B0502040204020203" pitchFamily="34" charset="0"/>
              <a:ea typeface="黑体" panose="02010609060101010101" pitchFamily="49" charset="-122"/>
              <a:sym typeface="Segoe UI Ligh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dirty="0" smtClean="0">
                <a:solidFill>
                  <a:schemeClr val="accent3">
                    <a:lumMod val="50000"/>
                  </a:schemeClr>
                </a:solidFill>
                <a:ea typeface="黑体" panose="02010609060101010101" pitchFamily="49" charset="-122"/>
                <a:sym typeface="+mn-ea"/>
              </a:rPr>
              <a:t>算数运算符</a:t>
            </a: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algn="l"/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pPr algn="l"/>
            <a:endParaRPr lang="zh-CN" alt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l">
              <a:buFont typeface="Wingdings" panose="05000000000000000000" charset="0"/>
            </a:pPr>
            <a:endParaRPr lang="zh-CN" altLang="en-US" sz="2000" dirty="0" smtClean="0">
              <a:solidFill>
                <a:schemeClr val="accent3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buFont typeface="Wingdings" panose="05000000000000000000" charset="0"/>
            </a:pPr>
            <a:endParaRPr lang="zh-CN" altLang="en-US" sz="2000" dirty="0" smtClean="0">
              <a:solidFill>
                <a:schemeClr val="accent3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3012" name="Picture 3"/>
          <p:cNvPicPr>
            <a:picLocks noGrp="1"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1344930"/>
            <a:ext cx="8220710" cy="44221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dirty="0" smtClean="0">
                <a:solidFill>
                  <a:schemeClr val="accent3">
                    <a:lumMod val="50000"/>
                  </a:schemeClr>
                </a:solidFill>
                <a:ea typeface="黑体" panose="02010609060101010101" pitchFamily="49" charset="-122"/>
                <a:sym typeface="+mn-ea"/>
              </a:rPr>
              <a:t>算数运算符</a:t>
            </a: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algn="l" eaLnBrk="1" hangingPunct="1">
              <a:buFont typeface="Wingdings" panose="05000000000000000000" charset="0"/>
            </a:pP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+,-,*,/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都是比较简单的操作，简单演示即可</a:t>
            </a:r>
            <a:endParaRPr lang="en-US" altLang="zh-CN" sz="2000" dirty="0">
              <a:solidFill>
                <a:schemeClr val="accent3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eaLnBrk="1" hangingPunct="1">
              <a:buFont typeface="Wingdings" panose="05000000000000000000" charset="0"/>
            </a:pP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+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的几种作用：</a:t>
            </a:r>
            <a:endParaRPr lang="en-US" altLang="zh-CN" sz="2000" dirty="0">
              <a:solidFill>
                <a:schemeClr val="accent3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2" algn="l" eaLnBrk="1" hangingPunct="1">
              <a:buClr>
                <a:srgbClr val="8EB4E3"/>
              </a:buClr>
              <a:buFont typeface="Wingdings" panose="05000000000000000000" charset="0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加法</a:t>
            </a:r>
            <a:endParaRPr lang="en-US" altLang="zh-CN" sz="2000" dirty="0">
              <a:solidFill>
                <a:schemeClr val="accent3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2" algn="l" eaLnBrk="1" hangingPunct="1">
              <a:buClr>
                <a:srgbClr val="8EB4E3"/>
              </a:buClr>
              <a:buFont typeface="Wingdings" panose="05000000000000000000" charset="0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正数</a:t>
            </a:r>
            <a:endParaRPr lang="en-US" altLang="zh-CN" sz="2000" dirty="0">
              <a:solidFill>
                <a:schemeClr val="accent3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2" algn="l" eaLnBrk="1" hangingPunct="1">
              <a:buClr>
                <a:srgbClr val="8EB4E3"/>
              </a:buClr>
              <a:buFont typeface="Wingdings" panose="05000000000000000000" charset="0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字符串连接符</a:t>
            </a:r>
            <a:endParaRPr lang="en-US" altLang="zh-CN" sz="2000" dirty="0">
              <a:solidFill>
                <a:schemeClr val="accent3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eaLnBrk="1" hangingPunct="1">
              <a:buFont typeface="Wingdings" panose="05000000000000000000" charset="0"/>
            </a:pP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、除法的时候要注意一个问题：</a:t>
            </a:r>
          </a:p>
          <a:p>
            <a:pPr marL="457200" lvl="2" algn="l" eaLnBrk="1" hangingPunct="1">
              <a:buClr>
                <a:srgbClr val="8EB4E3"/>
              </a:buClr>
              <a:buFont typeface="Wingdings" panose="05000000000000000000" charset="0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整数相除，只能得到整数</a:t>
            </a:r>
            <a:endParaRPr lang="en-US" altLang="zh-CN" sz="2000" dirty="0">
              <a:solidFill>
                <a:schemeClr val="accent3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2" algn="l" eaLnBrk="1" hangingPunct="1">
              <a:buClr>
                <a:srgbClr val="8EB4E3"/>
              </a:buClr>
              <a:buFont typeface="Wingdings" panose="05000000000000000000" charset="0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要想得到小数，可以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*1.0</a:t>
            </a:r>
            <a:endParaRPr lang="zh-CN" altLang="en-US" sz="2000">
              <a:solidFill>
                <a:schemeClr val="accent3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eaLnBrk="1" hangingPunct="1"/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pPr algn="l" eaLnBrk="1" hangingPunct="1"/>
            <a:endParaRPr lang="zh-CN" alt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l" eaLnBrk="1" hangingPunct="1">
              <a:buFont typeface="Wingdings" panose="05000000000000000000" charset="0"/>
            </a:pPr>
            <a:endParaRPr lang="zh-CN" altLang="en-US" sz="2000" dirty="0" smtClean="0">
              <a:solidFill>
                <a:schemeClr val="accent3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 eaLnBrk="1" hangingPunct="1">
              <a:buFont typeface="Wingdings" panose="05000000000000000000" charset="0"/>
            </a:pPr>
            <a:endParaRPr lang="zh-CN" altLang="en-US" sz="2000" dirty="0" smtClean="0">
              <a:solidFill>
                <a:schemeClr val="accent3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dirty="0" smtClean="0">
                <a:solidFill>
                  <a:schemeClr val="accent3">
                    <a:lumMod val="50000"/>
                  </a:schemeClr>
                </a:solidFill>
                <a:ea typeface="黑体" panose="02010609060101010101" pitchFamily="49" charset="-122"/>
                <a:sym typeface="+mn-ea"/>
              </a:rPr>
              <a:t>算数运算符</a:t>
            </a: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algn="l" eaLnBrk="1" hangingPunct="1">
              <a:buFont typeface="Wingdings" panose="05000000000000000000" charset="0"/>
            </a:pP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%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的区别</a:t>
            </a:r>
            <a:endParaRPr lang="en-US" altLang="zh-CN" sz="2000" dirty="0">
              <a:solidFill>
                <a:schemeClr val="accent3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eaLnBrk="1" hangingPunct="1">
              <a:buFont typeface="Wingdings" panose="05000000000000000000" charset="0"/>
            </a:pP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++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--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的应用</a:t>
            </a:r>
            <a:endParaRPr lang="en-US" altLang="zh-CN" sz="2000" dirty="0">
              <a:solidFill>
                <a:schemeClr val="accent3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2" algn="l" eaLnBrk="1" hangingPunct="1">
              <a:buClr>
                <a:srgbClr val="8EB4E3"/>
              </a:buClr>
              <a:buFont typeface="Wingdings" panose="05000000000000000000" charset="0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单独使用效果相同</a:t>
            </a:r>
            <a:endParaRPr lang="en-US" altLang="zh-CN" sz="2000" dirty="0">
              <a:solidFill>
                <a:schemeClr val="accent3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2" algn="l" eaLnBrk="1" hangingPunct="1">
              <a:buClr>
                <a:srgbClr val="8EB4E3"/>
              </a:buClr>
              <a:buFont typeface="Wingdings" panose="05000000000000000000" charset="0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参与运算使用，在操作数的前后效果不同</a:t>
            </a:r>
          </a:p>
          <a:p>
            <a:pPr algn="l" eaLnBrk="1" hangingPunct="1">
              <a:buFont typeface="Wingdings" panose="05000000000000000000" charset="0"/>
            </a:pP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、思考</a:t>
            </a:r>
          </a:p>
          <a:p>
            <a:pPr algn="l" eaLnBrk="1" hangingPunct="1">
              <a:buFont typeface="Wingdings" panose="05000000000000000000" charset="0"/>
            </a:pP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键盘接受小时数，判断这些时间包括了多少天？还剩多少小时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pPr algn="l" eaLnBrk="1" hangingPunct="1">
              <a:buFont typeface="Wingdings" panose="05000000000000000000" charset="0"/>
            </a:pPr>
            <a:endParaRPr lang="zh-CN" altLang="en-US" sz="2000" dirty="0">
              <a:solidFill>
                <a:schemeClr val="accent3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eaLnBrk="1" hangingPunct="1">
              <a:buFont typeface="Wingdings" panose="05000000000000000000" charset="0"/>
            </a:pPr>
            <a:endParaRPr lang="zh-CN" altLang="en-US" sz="2000" dirty="0">
              <a:solidFill>
                <a:schemeClr val="accent3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eaLnBrk="1" hangingPunct="1">
              <a:buFont typeface="Wingdings" panose="05000000000000000000" charset="0"/>
            </a:pPr>
            <a:endParaRPr lang="zh-CN" altLang="en-US" sz="2000" dirty="0">
              <a:solidFill>
                <a:schemeClr val="accent3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eaLnBrk="1" hangingPunct="1">
              <a:buFont typeface="Wingdings" panose="05000000000000000000" charset="0"/>
            </a:pPr>
            <a:endParaRPr lang="zh-CN" altLang="en-US" sz="2000" dirty="0">
              <a:solidFill>
                <a:schemeClr val="accent3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eaLnBrk="1" hangingPunct="1">
              <a:buFont typeface="Wingdings" panose="05000000000000000000" charset="0"/>
            </a:pPr>
            <a:endParaRPr lang="zh-CN" altLang="en-US" sz="2000" dirty="0">
              <a:solidFill>
                <a:schemeClr val="accent3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eaLnBrk="1" hangingPunct="1">
              <a:buFont typeface="Wingdings" panose="05000000000000000000" charset="0"/>
            </a:pPr>
            <a:endParaRPr lang="zh-CN" altLang="en-US" sz="2000" dirty="0">
              <a:solidFill>
                <a:schemeClr val="accent3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2" algn="l" eaLnBrk="1" hangingPunct="1">
              <a:buClr>
                <a:srgbClr val="8EB4E3"/>
              </a:buClr>
              <a:buFont typeface="Wingdings" panose="05000000000000000000" charset="0"/>
            </a:pPr>
            <a:endParaRPr lang="zh-CN" altLang="en-US" sz="2000" dirty="0" smtClean="0">
              <a:solidFill>
                <a:schemeClr val="accent3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>
                <a:solidFill>
                  <a:schemeClr val="accent3">
                    <a:lumMod val="50000"/>
                  </a:schemeClr>
                </a:solidFill>
                <a:sym typeface="+mn-ea"/>
              </a:rPr>
              <a:t>赋值运算符</a:t>
            </a:r>
            <a:endParaRPr lang="zh-CN" altLang="en-US" sz="3200" dirty="0" smtClean="0">
              <a:solidFill>
                <a:schemeClr val="accent3">
                  <a:lumMod val="50000"/>
                </a:schemeClr>
              </a:solidFill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algn="l" eaLnBrk="1" hangingPunct="1">
              <a:lnSpc>
                <a:spcPct val="90000"/>
              </a:lnSpc>
              <a:buFont typeface="Wingdings" panose="05000000000000000000" charset="0"/>
            </a:pP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1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、符号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</a:t>
            </a:r>
            <a:endParaRPr lang="en-US" altLang="zh-CN" sz="2000" dirty="0">
              <a:solidFill>
                <a:schemeClr val="accent3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2" algn="l" eaLnBrk="1" hangingPunct="1">
              <a:lnSpc>
                <a:spcPct val="90000"/>
              </a:lnSpc>
              <a:buClr>
                <a:srgbClr val="8EB4E3"/>
              </a:buClr>
              <a:buFont typeface="Wingdings" panose="05000000000000000000" charset="0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= 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, +=, -=, *=, /=, %=</a:t>
            </a:r>
            <a:endParaRPr lang="en-US" altLang="zh-CN" sz="2000" dirty="0">
              <a:solidFill>
                <a:schemeClr val="accent3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2" algn="l" eaLnBrk="1" hangingPunct="1">
              <a:lnSpc>
                <a:spcPct val="90000"/>
              </a:lnSpc>
              <a:buClr>
                <a:srgbClr val="8EB4E3"/>
              </a:buClr>
              <a:buFont typeface="Wingdings" panose="05000000000000000000" charset="0"/>
            </a:pP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=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为基本的赋值运算符，其他的为扩展的赋值运算符</a:t>
            </a:r>
          </a:p>
          <a:p>
            <a:pPr marL="457200" lvl="2" algn="l" eaLnBrk="1" hangingPunct="1">
              <a:lnSpc>
                <a:spcPct val="90000"/>
              </a:lnSpc>
              <a:buClr>
                <a:srgbClr val="8EB4E3"/>
              </a:buClr>
              <a:buFont typeface="Wingdings" panose="05000000000000000000" charset="0"/>
            </a:pPr>
            <a:endParaRPr lang="en-US" altLang="zh-CN" sz="2000" dirty="0">
              <a:solidFill>
                <a:schemeClr val="accent3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eaLnBrk="1" hangingPunct="1">
              <a:lnSpc>
                <a:spcPct val="90000"/>
              </a:lnSpc>
              <a:buFont typeface="Wingdings" panose="05000000000000000000" charset="0"/>
            </a:pP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2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、如下操作写出结果</a:t>
            </a:r>
          </a:p>
          <a:p>
            <a:pPr marL="457200" lvl="2" algn="l" eaLnBrk="1" hangingPunct="1">
              <a:lnSpc>
                <a:spcPct val="90000"/>
              </a:lnSpc>
              <a:buClr>
                <a:srgbClr val="8EB4E3"/>
              </a:buClr>
              <a:buFont typeface="Wingdings" panose="05000000000000000000" charset="0"/>
            </a:pP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int a,b; a = b = 10;</a:t>
            </a:r>
          </a:p>
          <a:p>
            <a:pPr marL="457200" lvl="2" algn="l" eaLnBrk="1" hangingPunct="1">
              <a:lnSpc>
                <a:spcPct val="90000"/>
              </a:lnSpc>
              <a:buClr>
                <a:srgbClr val="8EB4E3"/>
              </a:buClr>
              <a:buFont typeface="Wingdings" panose="05000000000000000000" charset="0"/>
            </a:pP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System.out.println(a); </a:t>
            </a:r>
          </a:p>
          <a:p>
            <a:pPr marL="457200" lvl="2" algn="l" eaLnBrk="1" hangingPunct="1">
              <a:lnSpc>
                <a:spcPct val="90000"/>
              </a:lnSpc>
              <a:buClr>
                <a:srgbClr val="8EB4E3"/>
              </a:buClr>
              <a:buFont typeface="Wingdings" panose="05000000000000000000" charset="0"/>
            </a:pP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System.out.println(b);</a:t>
            </a:r>
          </a:p>
          <a:p>
            <a:pPr marL="457200" lvl="2" algn="l" eaLnBrk="1" hangingPunct="1">
              <a:lnSpc>
                <a:spcPct val="90000"/>
              </a:lnSpc>
              <a:buClr>
                <a:srgbClr val="8EB4E3"/>
              </a:buClr>
              <a:buFont typeface="Wingdings" panose="05000000000000000000" charset="0"/>
            </a:pP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int a = 10; a += 20; </a:t>
            </a:r>
          </a:p>
          <a:p>
            <a:pPr marL="457200" lvl="2" algn="l" eaLnBrk="1" hangingPunct="1">
              <a:lnSpc>
                <a:spcPct val="90000"/>
              </a:lnSpc>
              <a:buClr>
                <a:srgbClr val="8EB4E3"/>
              </a:buClr>
              <a:buFont typeface="Wingdings" panose="05000000000000000000" charset="0"/>
            </a:pP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System.out.println(a); </a:t>
            </a:r>
          </a:p>
          <a:p>
            <a:pPr marL="457200" lvl="2" algn="l" eaLnBrk="1" hangingPunct="1">
              <a:lnSpc>
                <a:spcPct val="90000"/>
              </a:lnSpc>
              <a:buClr>
                <a:srgbClr val="8EB4E3"/>
              </a:buClr>
              <a:buFont typeface="Wingdings" panose="05000000000000000000" charset="0"/>
            </a:pPr>
            <a:endParaRPr lang="zh-CN" altLang="en-US" sz="2000" dirty="0" smtClean="0">
              <a:solidFill>
                <a:schemeClr val="accent3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eaLnBrk="1" hangingPunct="1">
              <a:lnSpc>
                <a:spcPct val="90000"/>
              </a:lnSpc>
              <a:buFont typeface="Wingdings" panose="05000000000000000000" charset="0"/>
            </a:pP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3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、面试题</a:t>
            </a:r>
            <a:endParaRPr lang="en-US" altLang="zh-CN" sz="2000" dirty="0">
              <a:solidFill>
                <a:schemeClr val="accent3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2" algn="l" eaLnBrk="1" hangingPunct="1">
              <a:lnSpc>
                <a:spcPct val="90000"/>
              </a:lnSpc>
              <a:buClr>
                <a:srgbClr val="8EB4E3"/>
              </a:buClr>
              <a:buFont typeface="Wingdings" panose="05000000000000000000" charset="0"/>
            </a:pP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short s=1, s = s+1; short s=1, s+=1;</a:t>
            </a:r>
          </a:p>
          <a:p>
            <a:pPr marL="457200" lvl="2" algn="l" eaLnBrk="1" hangingPunct="1">
              <a:lnSpc>
                <a:spcPct val="90000"/>
              </a:lnSpc>
              <a:buClr>
                <a:srgbClr val="8EB4E3"/>
              </a:buClr>
              <a:buFont typeface="Wingdings" panose="05000000000000000000" charset="0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上面两个代码有没有问题，如果有，那里有问题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eaLnBrk="1" hangingPunct="1">
              <a:lnSpc>
                <a:spcPct val="90000"/>
              </a:lnSpc>
              <a:buFont typeface="Wingdings" panose="05000000000000000000" charset="0"/>
            </a:pPr>
            <a:endParaRPr lang="zh-CN" altLang="en-US" sz="2000" dirty="0">
              <a:solidFill>
                <a:schemeClr val="accent3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algn="l" eaLnBrk="1" hangingPunct="1">
              <a:lnSpc>
                <a:spcPct val="90000"/>
              </a:lnSpc>
              <a:buFont typeface="Wingdings" panose="05000000000000000000" charset="0"/>
            </a:pPr>
            <a:endParaRPr lang="zh-CN" altLang="en-US" sz="2000" dirty="0">
              <a:solidFill>
                <a:schemeClr val="accent3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algn="l" eaLnBrk="1" hangingPunct="1">
              <a:lnSpc>
                <a:spcPct val="90000"/>
              </a:lnSpc>
              <a:buFont typeface="Wingdings" panose="05000000000000000000" charset="0"/>
            </a:pPr>
            <a:endParaRPr lang="zh-CN" altLang="en-US" sz="2000" dirty="0">
              <a:solidFill>
                <a:schemeClr val="accent3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algn="l" eaLnBrk="1" hangingPunct="1">
              <a:lnSpc>
                <a:spcPct val="90000"/>
              </a:lnSpc>
              <a:buFont typeface="Wingdings" panose="05000000000000000000" charset="0"/>
            </a:pPr>
            <a:endParaRPr lang="zh-CN" altLang="en-US" sz="2000" dirty="0">
              <a:solidFill>
                <a:schemeClr val="accent3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algn="l" eaLnBrk="1" hangingPunct="1">
              <a:lnSpc>
                <a:spcPct val="90000"/>
              </a:lnSpc>
              <a:buFont typeface="Wingdings" panose="05000000000000000000" charset="0"/>
            </a:pPr>
            <a:endParaRPr lang="zh-CN" altLang="en-US" sz="2000" dirty="0">
              <a:solidFill>
                <a:schemeClr val="accent3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algn="l" eaLnBrk="1" hangingPunct="1">
              <a:lnSpc>
                <a:spcPct val="90000"/>
              </a:lnSpc>
              <a:buFont typeface="Wingdings" panose="05000000000000000000" charset="0"/>
            </a:pPr>
            <a:endParaRPr lang="zh-CN" altLang="en-US" sz="2000" dirty="0">
              <a:solidFill>
                <a:schemeClr val="accent3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algn="l" eaLnBrk="1" hangingPunct="1">
              <a:lnSpc>
                <a:spcPct val="90000"/>
              </a:lnSpc>
              <a:buFont typeface="Wingdings" panose="05000000000000000000" charset="0"/>
            </a:pPr>
            <a:endParaRPr lang="zh-CN" altLang="en-US" sz="2000" dirty="0">
              <a:solidFill>
                <a:schemeClr val="accent3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algn="l" eaLnBrk="1" hangingPunct="1">
              <a:lnSpc>
                <a:spcPct val="90000"/>
              </a:lnSpc>
              <a:buFont typeface="Wingdings" panose="05000000000000000000" charset="0"/>
            </a:pPr>
            <a:endParaRPr lang="zh-CN" altLang="en-US" sz="2000" dirty="0">
              <a:solidFill>
                <a:schemeClr val="accent3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algn="l" eaLnBrk="1" hangingPunct="1">
              <a:lnSpc>
                <a:spcPct val="90000"/>
              </a:lnSpc>
              <a:buFont typeface="Wingdings" panose="05000000000000000000" charset="0"/>
            </a:pPr>
            <a:endParaRPr lang="zh-CN" altLang="en-US" sz="2000" dirty="0">
              <a:solidFill>
                <a:schemeClr val="accent3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algn="l" eaLnBrk="1" hangingPunct="1">
              <a:lnSpc>
                <a:spcPct val="90000"/>
              </a:lnSpc>
              <a:buFont typeface="Wingdings" panose="05000000000000000000" charset="0"/>
            </a:pPr>
            <a:endParaRPr lang="zh-CN" altLang="en-US" sz="2000" dirty="0">
              <a:solidFill>
                <a:schemeClr val="accent3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algn="l" eaLnBrk="1" hangingPunct="1">
              <a:lnSpc>
                <a:spcPct val="90000"/>
              </a:lnSpc>
              <a:buFont typeface="Wingdings" panose="05000000000000000000" charset="0"/>
            </a:pPr>
            <a:endParaRPr lang="en-US" altLang="zh-CN" sz="2000" dirty="0">
              <a:solidFill>
                <a:schemeClr val="accent3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2" algn="l" eaLnBrk="1" hangingPunct="1">
              <a:lnSpc>
                <a:spcPct val="90000"/>
              </a:lnSpc>
              <a:buClr>
                <a:srgbClr val="8EB4E3"/>
              </a:buClr>
              <a:buFont typeface="Wingdings" panose="05000000000000000000" charset="0"/>
            </a:pPr>
            <a:endParaRPr lang="en-US" altLang="zh-CN" sz="2000" dirty="0" smtClean="0">
              <a:solidFill>
                <a:schemeClr val="accent3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>
                <a:solidFill>
                  <a:schemeClr val="accent3">
                    <a:lumMod val="50000"/>
                  </a:schemeClr>
                </a:solidFill>
                <a:sym typeface="+mn-ea"/>
              </a:rPr>
              <a:t>关系运算符</a:t>
            </a:r>
            <a:endParaRPr lang="zh-CN" altLang="en-US" sz="3200" dirty="0" smtClean="0">
              <a:solidFill>
                <a:schemeClr val="accent3">
                  <a:lumMod val="50000"/>
                </a:schemeClr>
              </a:solidFill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494665" y="1185545"/>
            <a:ext cx="8308340" cy="5302885"/>
          </a:xfrm>
        </p:spPr>
        <p:txBody>
          <a:bodyPr/>
          <a:lstStyle/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defRPr/>
            </a:pPr>
            <a:endParaRPr lang="zh-CN" sz="2000" kern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defRPr/>
            </a:pPr>
            <a:endParaRPr lang="zh-CN" sz="2000" kern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defRPr/>
            </a:pPr>
            <a:endParaRPr lang="zh-CN" sz="2000" kern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defRPr/>
            </a:pPr>
            <a:endParaRPr lang="zh-CN" sz="2000" kern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defRPr/>
            </a:pPr>
            <a:endParaRPr lang="zh-CN" sz="2000" kern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defRPr/>
            </a:pPr>
            <a:endParaRPr lang="zh-CN" sz="2000" kern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defRPr/>
            </a:pPr>
            <a:endParaRPr lang="zh-CN" sz="2000" kern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defRPr/>
            </a:pPr>
            <a:endParaRPr lang="zh-CN" sz="2000" kern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defRPr/>
            </a:pPr>
            <a:endParaRPr lang="zh-CN" sz="2000" kern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defRPr/>
            </a:pPr>
            <a:endParaRPr lang="zh-CN" sz="2000" kern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defRPr/>
            </a:pPr>
            <a:r>
              <a:rPr lang="zh-CN" sz="2000" kern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注</a:t>
            </a:r>
            <a:r>
              <a:rPr lang="zh-CN" altLang="zh-CN" sz="2000" kern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sz="2000" kern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：比较运算符的结果都是</a:t>
            </a:r>
            <a:r>
              <a:rPr lang="zh-CN" altLang="zh-CN" sz="2000" kern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boolean</a:t>
            </a:r>
            <a:r>
              <a:rPr lang="zh-CN" sz="2000" kern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型，也就是要么是</a:t>
            </a:r>
            <a:r>
              <a:rPr lang="zh-CN" altLang="zh-CN" sz="2000" kern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true</a:t>
            </a:r>
            <a:r>
              <a:rPr lang="zh-CN" sz="2000" kern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，要么是</a:t>
            </a:r>
            <a:r>
              <a:rPr lang="zh-CN" altLang="zh-CN" sz="2000" kern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false</a:t>
            </a:r>
            <a:r>
              <a:rPr lang="zh-CN" sz="2000" kern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kumimoji="0" lang="zh-CN" sz="2000" b="0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defRPr/>
            </a:pPr>
            <a:r>
              <a:rPr lang="zh-CN" sz="2000" kern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注</a:t>
            </a:r>
            <a:r>
              <a:rPr lang="zh-CN" altLang="zh-CN" sz="2000" kern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sz="2000" kern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：比较运算符“</a:t>
            </a:r>
            <a:r>
              <a:rPr lang="zh-CN" altLang="zh-CN" sz="2000" kern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==”</a:t>
            </a:r>
            <a:r>
              <a:rPr lang="zh-CN" sz="2000" kern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不能误写成“</a:t>
            </a:r>
            <a:r>
              <a:rPr lang="zh-CN" altLang="zh-CN" sz="2000" kern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=” </a:t>
            </a:r>
            <a:r>
              <a:rPr lang="zh-CN" sz="2000" kern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000" kern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图片 4" descr="360截图2017031315534288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4665" y="1536700"/>
            <a:ext cx="8071485" cy="2409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>
                <a:solidFill>
                  <a:schemeClr val="accent3">
                    <a:lumMod val="50000"/>
                  </a:schemeClr>
                </a:solidFill>
                <a:sym typeface="+mn-ea"/>
              </a:rPr>
              <a:t>逻辑运算符</a:t>
            </a:r>
            <a:endParaRPr lang="zh-CN" altLang="en-US" sz="3200" dirty="0" smtClean="0">
              <a:solidFill>
                <a:schemeClr val="accent3">
                  <a:lumMod val="50000"/>
                </a:schemeClr>
              </a:solidFill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494665" y="1185545"/>
            <a:ext cx="8308340" cy="5302885"/>
          </a:xfrm>
        </p:spPr>
        <p:txBody>
          <a:bodyPr/>
          <a:lstStyle/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defRPr/>
            </a:pPr>
            <a:endParaRPr lang="zh-CN" sz="2000" kern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defRPr/>
            </a:pPr>
            <a:endParaRPr lang="zh-CN" sz="2000" kern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defRPr/>
            </a:pPr>
            <a:endParaRPr lang="zh-CN" sz="2000" kern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defRPr/>
            </a:pPr>
            <a:endParaRPr lang="zh-CN" sz="2000" kern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defRPr/>
            </a:pPr>
            <a:endParaRPr lang="zh-CN" sz="2000" kern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defRPr/>
            </a:pPr>
            <a:endParaRPr lang="zh-CN" sz="2000" kern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defRPr/>
            </a:pPr>
            <a:endParaRPr lang="zh-CN" sz="2000" kern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defRPr/>
            </a:pPr>
            <a:endParaRPr lang="zh-CN" sz="2000" kern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defRPr/>
            </a:pPr>
            <a:endParaRPr lang="zh-CN" altLang="en-US" sz="2000" kern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8132" name="Picture 3"/>
          <p:cNvPicPr>
            <a:picLocks noGrp="1"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7055" y="1247140"/>
            <a:ext cx="8009890" cy="37903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1982</Words>
  <Application>Microsoft Office PowerPoint</Application>
  <PresentationFormat>全屏显示(4:3)</PresentationFormat>
  <Paragraphs>369</Paragraphs>
  <Slides>39</Slides>
  <Notes>37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Office 主题​​</vt:lpstr>
      <vt:lpstr>运算符及条件结构</vt:lpstr>
      <vt:lpstr>回顾</vt:lpstr>
      <vt:lpstr>本章目标</vt:lpstr>
      <vt:lpstr>算数运算符</vt:lpstr>
      <vt:lpstr>算数运算符</vt:lpstr>
      <vt:lpstr>算数运算符</vt:lpstr>
      <vt:lpstr>赋值运算符</vt:lpstr>
      <vt:lpstr>关系运算符</vt:lpstr>
      <vt:lpstr>逻辑运算符</vt:lpstr>
      <vt:lpstr>逻辑运算符</vt:lpstr>
      <vt:lpstr>三目运算符</vt:lpstr>
      <vt:lpstr>运算符的优先级别</vt:lpstr>
      <vt:lpstr>运算符的优先级别</vt:lpstr>
      <vt:lpstr>运算符的优先级别</vt:lpstr>
      <vt:lpstr>练习</vt:lpstr>
      <vt:lpstr>流程控制语句</vt:lpstr>
      <vt:lpstr>顺序结构</vt:lpstr>
      <vt:lpstr>选择结构</vt:lpstr>
      <vt:lpstr>选择结构</vt:lpstr>
      <vt:lpstr>选择结构</vt:lpstr>
      <vt:lpstr>选择结构</vt:lpstr>
      <vt:lpstr>选择结构</vt:lpstr>
      <vt:lpstr>选择结构</vt:lpstr>
      <vt:lpstr>选择结构</vt:lpstr>
      <vt:lpstr>选择结构</vt:lpstr>
      <vt:lpstr>选择结构练习</vt:lpstr>
      <vt:lpstr>选择结构（switch语句）</vt:lpstr>
      <vt:lpstr>选择结构（switch语句）</vt:lpstr>
      <vt:lpstr>选择结构（switch语句）</vt:lpstr>
      <vt:lpstr>选择结构（switch语句）</vt:lpstr>
      <vt:lpstr>循环结构</vt:lpstr>
      <vt:lpstr>循环结构</vt:lpstr>
      <vt:lpstr>循环结构</vt:lpstr>
      <vt:lpstr>循环结构</vt:lpstr>
      <vt:lpstr>循环结构</vt:lpstr>
      <vt:lpstr>跳转控制语句</vt:lpstr>
      <vt:lpstr>跳转控制语句</vt:lpstr>
      <vt:lpstr>跳转控制语句</vt:lpstr>
      <vt:lpstr>Thanks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Administrator</cp:lastModifiedBy>
  <cp:revision>468</cp:revision>
  <dcterms:created xsi:type="dcterms:W3CDTF">2018-11-22T07:00:00Z</dcterms:created>
  <dcterms:modified xsi:type="dcterms:W3CDTF">2020-03-02T14:28:18Z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