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7" r:id="rId4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271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讲解</a:t>
            </a:r>
            <a:r>
              <a:rPr lang="en-US" altLang="zh-CN" dirty="0"/>
              <a:t>main</a:t>
            </a:r>
            <a:r>
              <a:rPr lang="zh-CN" altLang="en-US" dirty="0"/>
              <a:t>也可以写在任何类中，作为程序入口。</a:t>
            </a:r>
            <a:endParaRPr lang="zh-CN" altLang="en-US" dirty="0"/>
          </a:p>
          <a:p>
            <a:pPr lvl="0"/>
            <a:r>
              <a:rPr lang="zh-CN" altLang="en-US" dirty="0"/>
              <a:t>创建类时也同时创建</a:t>
            </a:r>
            <a:r>
              <a:rPr lang="en-US" altLang="zh-CN" dirty="0"/>
              <a:t>main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下面讲类的组织结构时 再讲封装的好处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教员可以根据授课状况 发挥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>
              <a:buNone/>
            </a:pPr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>
              <a:buNone/>
            </a:pPr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algn="r">
              <a:buNone/>
            </a:pPr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ahoma" panose="020B0604030504040204" pitchFamily="34" charset="0"/>
              </a:rPr>
            </a:fld>
            <a:endParaRPr lang="zh-CN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Tahoma" panose="020B0604030504040204" pitchFamily="34" charset="0"/>
              </a:rPr>
            </a:fld>
            <a:endParaRPr lang="zh-CN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oleObject" Target="../embeddings/oleObject4.bin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4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10" Type="http://schemas.openxmlformats.org/officeDocument/2006/relationships/image" Target="../media/image27.png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6.jpeg"/><Relationship Id="rId5" Type="http://schemas.openxmlformats.org/officeDocument/2006/relationships/image" Target="../media/image29.jpeg"/><Relationship Id="rId4" Type="http://schemas.openxmlformats.org/officeDocument/2006/relationships/image" Target="../media/image19.jpeg"/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1.jpeg"/><Relationship Id="rId2" Type="http://schemas.openxmlformats.org/officeDocument/2006/relationships/image" Target="../media/image30.emf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5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J2SE</a:t>
            </a:r>
            <a:r>
              <a:rPr lang="zh-CN" altLang="en-US" dirty="0" smtClean="0">
                <a:solidFill>
                  <a:schemeClr val="bg1"/>
                </a:solidFill>
              </a:rPr>
              <a:t>之</a:t>
            </a:r>
            <a:r>
              <a:rPr lang="zh-CN" altLang="en-US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类和对象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  <a:endParaRPr lang="zh-CN" altLang="en-US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7688"/>
            <a:ext cx="7993063" cy="504825"/>
          </a:xfrm>
        </p:spPr>
        <p:txBody>
          <a:bodyPr vert="horz" wrap="square" lIns="0" tIns="45720" rIns="0" bIns="0" numCol="1" anchor="t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对象的属性和方法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9107" name="Rectangle 3"/>
          <p:cNvSpPr>
            <a:spLocks noGrp="1"/>
          </p:cNvSpPr>
          <p:nvPr>
            <p:ph type="body" sz="half" idx="1"/>
          </p:nvPr>
        </p:nvSpPr>
        <p:spPr>
          <a:xfrm>
            <a:off x="719138" y="1472565"/>
            <a:ext cx="7845425" cy="38512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、列出尼古拉斯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·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凯奇驾驶的这辆法拉利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F360 Spider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的属性和方法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列出小狗对象的属性和方法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9108" name="AutoShape 4"/>
          <p:cNvSpPr/>
          <p:nvPr/>
        </p:nvSpPr>
        <p:spPr>
          <a:xfrm>
            <a:off x="5940425" y="2062163"/>
            <a:ext cx="2665413" cy="2519362"/>
          </a:xfrm>
          <a:prstGeom prst="roundRect">
            <a:avLst>
              <a:gd name="adj" fmla="val 661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属性：</a:t>
            </a:r>
            <a:endParaRPr lang="zh-CN" altLang="en-US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品牌：法拉利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型号：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F360 Spider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颜色：黄色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价格：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380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万元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方法：</a:t>
            </a:r>
            <a:endParaRPr lang="zh-CN" altLang="en-US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发动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停止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加速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9109" name="AutoShape 5"/>
          <p:cNvSpPr/>
          <p:nvPr/>
        </p:nvSpPr>
        <p:spPr>
          <a:xfrm>
            <a:off x="6011863" y="4868863"/>
            <a:ext cx="2735262" cy="1800225"/>
          </a:xfrm>
          <a:prstGeom prst="roundRect">
            <a:avLst>
              <a:gd name="adj" fmla="val 617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属性：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颜色：白色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方法：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叫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跑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吃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59110" name="Picture 6" descr="法拉利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63713" y="2205038"/>
            <a:ext cx="2784475" cy="208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9111" name="Picture 7" descr="dog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713" y="4868863"/>
            <a:ext cx="2087562" cy="173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9112" name="Picture 8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388" y="12684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8" grpId="0" bldLvl="0" animBg="1"/>
      <p:bldP spid="55910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封装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0131" name="Rectangle 3"/>
          <p:cNvSpPr>
            <a:spLocks noGrp="1"/>
          </p:cNvSpPr>
          <p:nvPr>
            <p:ph idx="1"/>
          </p:nvPr>
        </p:nvSpPr>
        <p:spPr>
          <a:xfrm>
            <a:off x="693103" y="116554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/>
              <a:t>对象同时具有属性和方法两项特性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对象的属性和方法通常被</a:t>
            </a:r>
            <a:r>
              <a:rPr lang="zh-CN" altLang="en-US" sz="2000" dirty="0">
                <a:solidFill>
                  <a:srgbClr val="0000FF"/>
                </a:solidFill>
              </a:rPr>
              <a:t>封装</a:t>
            </a:r>
            <a:r>
              <a:rPr lang="zh-CN" altLang="en-US" sz="2000" dirty="0"/>
              <a:t>在一起，共同体现事物的特性， 二者相辅相承，不能分割</a:t>
            </a:r>
            <a:endParaRPr lang="zh-CN" altLang="en-US" sz="2000" dirty="0"/>
          </a:p>
        </p:txBody>
      </p:sp>
      <p:pic>
        <p:nvPicPr>
          <p:cNvPr id="560132" name="Picture 4" descr="200731922411falali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56100" y="3429000"/>
            <a:ext cx="3816350" cy="175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900113" y="3357563"/>
            <a:ext cx="2374900" cy="990600"/>
          </a:xfrm>
          <a:prstGeom prst="wedgeRoundRectCallout">
            <a:avLst>
              <a:gd name="adj1" fmla="val 131884"/>
              <a:gd name="adj2" fmla="val 52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谁看见过只有“完好的零件和颜色”而不能开动的汽车？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2"/>
          <p:cNvGrpSpPr/>
          <p:nvPr/>
        </p:nvGrpSpPr>
        <p:grpSpPr>
          <a:xfrm>
            <a:off x="6516688" y="2586038"/>
            <a:ext cx="1885950" cy="1490662"/>
            <a:chOff x="4286" y="3022"/>
            <a:chExt cx="1355" cy="1095"/>
          </a:xfrm>
        </p:grpSpPr>
        <p:graphicFrame>
          <p:nvGraphicFramePr>
            <p:cNvPr id="2051" name="Object 3"/>
            <p:cNvGraphicFramePr/>
            <p:nvPr/>
          </p:nvGraphicFramePr>
          <p:xfrm>
            <a:off x="4286" y="3022"/>
            <a:ext cx="976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" imgW="2616200" imgH="2667000" progId="">
                    <p:embed/>
                  </p:oleObj>
                </mc:Choice>
                <mc:Fallback>
                  <p:oleObj name="" r:id="rId1" imgW="2616200" imgH="2667000" progId="">
                    <p:embed/>
                    <p:pic>
                      <p:nvPicPr>
                        <p:cNvPr id="0" name="图片 2048" descr="image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86" y="3022"/>
                          <a:ext cx="976" cy="9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66" name="Picture 4" descr="TowerCas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7" y="3113"/>
              <a:ext cx="674" cy="100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62181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29600" cy="561975"/>
          </a:xfrm>
        </p:spPr>
        <p:txBody>
          <a:bodyPr vert="horz" wrap="square" lIns="0" tIns="45720" rIns="0" bIns="0" numCol="1" anchor="t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小结</a:t>
            </a:r>
            <a:r>
              <a:rPr kumimoji="0" lang="en-US" altLang="zh-CN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en-US" altLang="zh-CN" sz="50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body" sz="half" idx="1"/>
          </p:nvPr>
        </p:nvSpPr>
        <p:spPr>
          <a:xfrm>
            <a:off x="1258888" y="1052513"/>
            <a:ext cx="7559675" cy="13684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说一说教室里的对象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描述他们的属性和方法 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5" name="Picture 7" descr="desk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188" y="4437063"/>
            <a:ext cx="1944687" cy="1903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6" name="Picture 8" descr="projector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1913" y="2781300"/>
            <a:ext cx="1152525" cy="80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9" descr="chair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8400" y="4508500"/>
            <a:ext cx="1011238" cy="1844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50" name="Object 10"/>
          <p:cNvGraphicFramePr/>
          <p:nvPr/>
        </p:nvGraphicFramePr>
        <p:xfrm>
          <a:off x="5191125" y="2492375"/>
          <a:ext cx="12525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7" imgW="2476500" imgH="2984500" progId="">
                  <p:embed/>
                </p:oleObj>
              </mc:Choice>
              <mc:Fallback>
                <p:oleObj name="" r:id="rId7" imgW="2476500" imgH="2984500" progId="">
                  <p:embed/>
                  <p:pic>
                    <p:nvPicPr>
                      <p:cNvPr id="0" name="图片 2052" descr="image2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91125" y="2492375"/>
                        <a:ext cx="1252538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8" name="Picture 11" descr="Xp-G5%2000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80063" y="4508500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9" name="Picture 12" descr="cof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2988" y="4076700"/>
            <a:ext cx="12192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tebulb"/>
          <p:cNvSpPr>
            <a:spLocks noEditPoints="1"/>
          </p:cNvSpPr>
          <p:nvPr/>
        </p:nvSpPr>
        <p:spPr>
          <a:xfrm>
            <a:off x="7596188" y="4868863"/>
            <a:ext cx="1008062" cy="1328737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1097801896" y="0"/>
              </a:cxn>
              <a:cxn ang="0">
                <a:pos x="2147483647" y="1811533918"/>
              </a:cxn>
              <a:cxn ang="0">
                <a:pos x="0" y="1811533918"/>
              </a:cxn>
              <a:cxn ang="0">
                <a:pos x="1097801896" y="2147483647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>
              <a:alpha val="100000"/>
            </a:srgbClr>
          </a:solidFill>
          <a:ln w="5715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2190" name="AutoShape 14"/>
          <p:cNvSpPr>
            <a:spLocks noChangeArrowheads="1"/>
          </p:cNvSpPr>
          <p:nvPr/>
        </p:nvSpPr>
        <p:spPr bwMode="auto">
          <a:xfrm>
            <a:off x="2843213" y="2205038"/>
            <a:ext cx="1871663" cy="990600"/>
          </a:xfrm>
          <a:prstGeom prst="wedgeRoundRectCallout">
            <a:avLst>
              <a:gd name="adj1" fmla="val -68829"/>
              <a:gd name="adj2" fmla="val 62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颜色：黑色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品牌：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BENQ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投影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2191" name="AutoShape 15"/>
          <p:cNvSpPr>
            <a:spLocks noChangeArrowheads="1"/>
          </p:cNvSpPr>
          <p:nvPr/>
        </p:nvSpPr>
        <p:spPr bwMode="auto">
          <a:xfrm>
            <a:off x="7092950" y="2276475"/>
            <a:ext cx="1584325" cy="990600"/>
          </a:xfrm>
          <a:prstGeom prst="wedgeRoundRectCallout">
            <a:avLst>
              <a:gd name="adj1" fmla="val -88778"/>
              <a:gd name="adj2" fmla="val 480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姓名：张三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年龄：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学习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2192" name="AutoShape 16"/>
          <p:cNvSpPr>
            <a:spLocks noChangeArrowheads="1"/>
          </p:cNvSpPr>
          <p:nvPr/>
        </p:nvSpPr>
        <p:spPr bwMode="auto">
          <a:xfrm>
            <a:off x="5435600" y="4221163"/>
            <a:ext cx="1800225" cy="1582738"/>
          </a:xfrm>
          <a:prstGeom prst="wedgeRoundRectCallout">
            <a:avLst>
              <a:gd name="adj1" fmla="val 76986"/>
              <a:gd name="adj2" fmla="val -37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类型：白炽灯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开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关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变亮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变暗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2193" name="AutoShape 17"/>
          <p:cNvSpPr>
            <a:spLocks noChangeArrowheads="1"/>
          </p:cNvSpPr>
          <p:nvPr/>
        </p:nvSpPr>
        <p:spPr bwMode="auto">
          <a:xfrm>
            <a:off x="3059113" y="4508500"/>
            <a:ext cx="1584325" cy="693738"/>
          </a:xfrm>
          <a:prstGeom prst="wedgeRoundRectCallout">
            <a:avLst>
              <a:gd name="adj1" fmla="val -92384"/>
              <a:gd name="adj2" fmla="val 511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材制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木质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支撑物品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065" name="Picture 18" descr="提问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3850" y="1125538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0" grpId="0" bldLvl="0" animBg="1"/>
      <p:bldP spid="562191" grpId="0" bldLvl="0" animBg="1"/>
      <p:bldP spid="562192" grpId="0" bldLvl="0" animBg="1"/>
      <p:bldP spid="56219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226" name="Picture 2" descr="shop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16013" y="3789363"/>
            <a:ext cx="2187575" cy="254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3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从对象抽象出“类”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64235" name="Object 11"/>
          <p:cNvGraphicFramePr/>
          <p:nvPr>
            <p:ph idx="1"/>
          </p:nvPr>
        </p:nvGraphicFramePr>
        <p:xfrm>
          <a:off x="6605588" y="4214813"/>
          <a:ext cx="1468437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389380" imgH="1604645" progId="">
                  <p:embed/>
                </p:oleObj>
              </mc:Choice>
              <mc:Fallback>
                <p:oleObj name="" r:id="rId2" imgW="1389380" imgH="1604645" progId="">
                  <p:embed/>
                  <p:pic>
                    <p:nvPicPr>
                      <p:cNvPr id="0" name="图片 3072" descr="image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5588" y="4214813"/>
                        <a:ext cx="1468437" cy="169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4228" name="Picture 4" descr="200731922411falali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313" y="2349500"/>
            <a:ext cx="2663825" cy="1223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4229" name="Picture 5" descr="蓝色宝石捷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938" y="1916113"/>
            <a:ext cx="2376487" cy="1435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4230" name="Picture 6" descr="法拉利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25" y="2276475"/>
            <a:ext cx="2087563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WordArt 7"/>
          <p:cNvSpPr>
            <a:spLocks noTextEdit="1"/>
          </p:cNvSpPr>
          <p:nvPr/>
        </p:nvSpPr>
        <p:spPr>
          <a:xfrm>
            <a:off x="3924300" y="3500438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62500" lnSpcReduction="20000"/>
          </a:bodyPr>
          <a:lstStyle/>
          <a:p>
            <a:pPr algn="ctr" eaLnBrk="0" hangingPunct="0"/>
            <a:r>
              <a:rPr lang="zh-CN" altLang="en-US" sz="4400" b="1">
                <a:ln w="9525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轿车</a:t>
            </a:r>
            <a:endParaRPr lang="zh-CN" altLang="en-US" sz="4400" b="1"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4232" name="AutoShape 8"/>
          <p:cNvSpPr/>
          <p:nvPr/>
        </p:nvSpPr>
        <p:spPr>
          <a:xfrm rot="10800000">
            <a:off x="5292725" y="5302250"/>
            <a:ext cx="1081088" cy="287338"/>
          </a:xfrm>
          <a:prstGeom prst="rightArrow">
            <a:avLst>
              <a:gd name="adj1" fmla="val 50000"/>
              <a:gd name="adj2" fmla="val 94060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4233" name="AutoShape 9"/>
          <p:cNvSpPr/>
          <p:nvPr/>
        </p:nvSpPr>
        <p:spPr>
          <a:xfrm>
            <a:off x="2843213" y="5302250"/>
            <a:ext cx="1223962" cy="287338"/>
          </a:xfrm>
          <a:prstGeom prst="rightArrow">
            <a:avLst>
              <a:gd name="adj1" fmla="val 50000"/>
              <a:gd name="adj2" fmla="val 106491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64234" name="AutoShape 10"/>
          <p:cNvSpPr>
            <a:spLocks noChangeArrowheads="1"/>
          </p:cNvSpPr>
          <p:nvPr/>
        </p:nvSpPr>
        <p:spPr bwMode="gray">
          <a:xfrm>
            <a:off x="4068763" y="5157788"/>
            <a:ext cx="1223963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        顾客          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64236" name="Picture 12" descr="问题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850" y="1125538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4237" name="Rectangle 13"/>
          <p:cNvSpPr/>
          <p:nvPr/>
        </p:nvSpPr>
        <p:spPr>
          <a:xfrm>
            <a:off x="1258888" y="1196975"/>
            <a:ext cx="7705725" cy="136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GB" altLang="zh-CN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zh-CN" altLang="en-GB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、抽取出下列对象的属性和方法的共同特征</a:t>
            </a:r>
            <a:endParaRPr lang="zh-CN" altLang="en-GB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6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4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2" grpId="0" bldLvl="0" animBg="1"/>
      <p:bldP spid="564233" grpId="0" bldLvl="0" animBg="1"/>
      <p:bldP spid="564234" grpId="0" bldLvl="0" animBg="1"/>
      <p:bldP spid="56423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类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5425" cy="45259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0BD0D9"/>
              </a:buClr>
              <a:buSzPct val="95000"/>
              <a:buFontTx/>
              <a:buNone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顾客类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Tx/>
              <a:buNone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轿车类</a:t>
            </a:r>
            <a:endParaRPr lang="zh-CN" alt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Tx/>
              <a:buNone/>
            </a:pP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……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Tx/>
              <a:buNone/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</a:rPr>
              <a:t>  ……</a:t>
            </a:r>
            <a:endParaRPr lang="en-US" altLang="zh-CN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65259" name="Object 11"/>
          <p:cNvGraphicFramePr/>
          <p:nvPr>
            <p:ph sz="half" idx="2"/>
          </p:nvPr>
        </p:nvGraphicFramePr>
        <p:xfrm>
          <a:off x="6765925" y="3084513"/>
          <a:ext cx="10493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156335" imgH="914400" progId="">
                  <p:embed/>
                </p:oleObj>
              </mc:Choice>
              <mc:Fallback>
                <p:oleObj name="" r:id="rId1" imgW="1156335" imgH="914400" progId="">
                  <p:embed/>
                  <p:pic>
                    <p:nvPicPr>
                      <p:cNvPr id="0" name="图片 4096" descr="image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65925" y="3084513"/>
                        <a:ext cx="1049338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AutoShape 4"/>
          <p:cNvSpPr/>
          <p:nvPr/>
        </p:nvSpPr>
        <p:spPr>
          <a:xfrm>
            <a:off x="2195513" y="1557338"/>
            <a:ext cx="720725" cy="1800225"/>
          </a:xfrm>
          <a:prstGeom prst="rightBrace">
            <a:avLst>
              <a:gd name="adj1" fmla="val 20814"/>
              <a:gd name="adj2" fmla="val 50000"/>
            </a:avLst>
          </a:prstGeom>
          <a:noFill/>
          <a:ln w="381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4102" name="Text Box 5"/>
          <p:cNvSpPr txBox="1"/>
          <p:nvPr/>
        </p:nvSpPr>
        <p:spPr>
          <a:xfrm>
            <a:off x="2844800" y="2060575"/>
            <a:ext cx="46799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类是模子，确定对象将会拥有的特征（属性）和行为（方法）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03" name="Rectangle 6"/>
          <p:cNvSpPr/>
          <p:nvPr/>
        </p:nvSpPr>
        <p:spPr>
          <a:xfrm>
            <a:off x="539750" y="3500438"/>
            <a:ext cx="8229600" cy="273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 eaLnBrk="0" hangingPunct="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类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algn="just" eaLnBrk="0" hangingPunct="0">
              <a:lnSpc>
                <a:spcPct val="125000"/>
              </a:lnSpc>
              <a:spcBef>
                <a:spcPct val="20000"/>
              </a:spcBef>
              <a:buChar char="–"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具有相同属性和方法的一组对象的集合 </a:t>
            </a:r>
            <a:endParaRPr lang="zh-CN" altLang="en-GB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GB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类是对象的类型</a:t>
            </a:r>
            <a:endParaRPr lang="zh-CN" altLang="en-GB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algn="just" eaLnBrk="0" hangingPunct="0">
              <a:lnSpc>
                <a:spcPct val="125000"/>
              </a:lnSpc>
              <a:spcBef>
                <a:spcPct val="20000"/>
              </a:spcBef>
              <a:buChar char="–"/>
            </a:pPr>
            <a:r>
              <a:rPr lang="zh-CN" altLang="en-GB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不同于</a:t>
            </a:r>
            <a:r>
              <a:rPr lang="en-GB" altLang="zh-CN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int</a:t>
            </a:r>
            <a:r>
              <a:rPr lang="zh-CN" altLang="en-GB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类型：具有方法</a:t>
            </a:r>
            <a:endParaRPr lang="zh-CN" altLang="en-GB" sz="2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795963" y="4581525"/>
            <a:ext cx="2987675" cy="1735138"/>
            <a:chOff x="3651" y="2886"/>
            <a:chExt cx="1882" cy="1093"/>
          </a:xfrm>
        </p:grpSpPr>
        <p:pic>
          <p:nvPicPr>
            <p:cNvPr id="4106" name="Picture 8" descr="CAQ7HUFA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9" y="2886"/>
              <a:ext cx="1180" cy="89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7" name="Text Box 9"/>
            <p:cNvSpPr txBox="1"/>
            <p:nvPr/>
          </p:nvSpPr>
          <p:spPr>
            <a:xfrm>
              <a:off x="3651" y="3748"/>
              <a:ext cx="188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各种口味的球状冰淇淋</a:t>
              </a:r>
              <a:endParaRPr lang="zh-CN" altLang="en-US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65258" name="AutoShape 10"/>
          <p:cNvSpPr/>
          <p:nvPr/>
        </p:nvSpPr>
        <p:spPr>
          <a:xfrm>
            <a:off x="7164388" y="4005263"/>
            <a:ext cx="360362" cy="576262"/>
          </a:xfrm>
          <a:prstGeom prst="downArrow">
            <a:avLst>
              <a:gd name="adj1" fmla="val 50000"/>
              <a:gd name="adj2" fmla="val 3997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endParaRPr lang="zh-CN" altLang="en-US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类和对象的关系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7299" name="Rectangle 3"/>
          <p:cNvSpPr>
            <a:spLocks noGrp="1"/>
          </p:cNvSpPr>
          <p:nvPr>
            <p:ph idx="1"/>
          </p:nvPr>
        </p:nvSpPr>
        <p:spPr>
          <a:xfrm>
            <a:off x="684213" y="1412875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类是抽象的概念，仅仅是模板，比如说：“人”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</a:rPr>
              <a:t>对象是一个你能够看得到、摸得着的具体实体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213225" y="3500438"/>
            <a:ext cx="1655763" cy="1655762"/>
            <a:chOff x="2336" y="2478"/>
            <a:chExt cx="1043" cy="1043"/>
          </a:xfrm>
        </p:grpSpPr>
        <p:sp>
          <p:nvSpPr>
            <p:cNvPr id="27669" name="Line 5"/>
            <p:cNvSpPr/>
            <p:nvPr/>
          </p:nvSpPr>
          <p:spPr>
            <a:xfrm flipV="1">
              <a:off x="2336" y="2478"/>
              <a:ext cx="1043" cy="635"/>
            </a:xfrm>
            <a:prstGeom prst="line">
              <a:avLst/>
            </a:prstGeom>
            <a:ln w="2857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0" name="Line 6"/>
            <p:cNvSpPr/>
            <p:nvPr/>
          </p:nvSpPr>
          <p:spPr>
            <a:xfrm flipV="1">
              <a:off x="2336" y="2886"/>
              <a:ext cx="1043" cy="227"/>
            </a:xfrm>
            <a:prstGeom prst="line">
              <a:avLst/>
            </a:prstGeom>
            <a:ln w="2857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1" name="Line 7"/>
            <p:cNvSpPr/>
            <p:nvPr/>
          </p:nvSpPr>
          <p:spPr>
            <a:xfrm>
              <a:off x="2336" y="3113"/>
              <a:ext cx="1043" cy="136"/>
            </a:xfrm>
            <a:prstGeom prst="line">
              <a:avLst/>
            </a:prstGeom>
            <a:ln w="2857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2" name="Line 8"/>
            <p:cNvSpPr/>
            <p:nvPr/>
          </p:nvSpPr>
          <p:spPr>
            <a:xfrm>
              <a:off x="2336" y="3113"/>
              <a:ext cx="1043" cy="408"/>
            </a:xfrm>
            <a:prstGeom prst="line">
              <a:avLst/>
            </a:prstGeom>
            <a:ln w="2857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67305" name="Text Box 9"/>
          <p:cNvSpPr txBox="1"/>
          <p:nvPr/>
        </p:nvSpPr>
        <p:spPr>
          <a:xfrm>
            <a:off x="5580063" y="3355975"/>
            <a:ext cx="19446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小布什</a:t>
            </a:r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7306" name="Text Box 10"/>
          <p:cNvSpPr txBox="1"/>
          <p:nvPr/>
        </p:nvSpPr>
        <p:spPr>
          <a:xfrm>
            <a:off x="5508625" y="4005263"/>
            <a:ext cx="19446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普京</a:t>
            </a:r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7307" name="Text Box 11"/>
          <p:cNvSpPr txBox="1"/>
          <p:nvPr/>
        </p:nvSpPr>
        <p:spPr>
          <a:xfrm>
            <a:off x="5580063" y="4573588"/>
            <a:ext cx="19446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克林顿</a:t>
            </a:r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7308" name="Text Box 12"/>
          <p:cNvSpPr txBox="1"/>
          <p:nvPr/>
        </p:nvSpPr>
        <p:spPr>
          <a:xfrm>
            <a:off x="5653088" y="5078413"/>
            <a:ext cx="18002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67322" name="Group 26"/>
          <p:cNvGraphicFramePr>
            <a:graphicFrameLocks noGrp="1"/>
          </p:cNvGraphicFramePr>
          <p:nvPr/>
        </p:nvGraphicFramePr>
        <p:xfrm>
          <a:off x="1476375" y="2852738"/>
          <a:ext cx="2519363" cy="3348038"/>
        </p:xfrm>
        <a:graphic>
          <a:graphicData uri="http://schemas.openxmlformats.org/drawingml/2006/table">
            <a:tbl>
              <a:tblPr/>
              <a:tblGrid>
                <a:gridCol w="2519363"/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“人”类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特征（属性）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体重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6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行为（方法）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衣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行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7" name="Rectangle 23"/>
          <p:cNvSpPr/>
          <p:nvPr/>
        </p:nvSpPr>
        <p:spPr>
          <a:xfrm>
            <a:off x="0" y="2366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27668" name="Rectangle 24"/>
          <p:cNvSpPr/>
          <p:nvPr/>
        </p:nvSpPr>
        <p:spPr>
          <a:xfrm>
            <a:off x="0" y="2366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endParaRPr lang="zh-CN" altLang="en-US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5" grpId="0"/>
      <p:bldP spid="567306" grpId="0"/>
      <p:bldP spid="567307" grpId="0"/>
      <p:bldP spid="5673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539750" y="476250"/>
            <a:ext cx="8229600" cy="792163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en-GB" altLang="zh-CN" b="1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Java </a:t>
            </a:r>
            <a:r>
              <a:rPr lang="zh-CN" altLang="en-GB" b="1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是面向对象的语言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8323" name="Rectangle 3"/>
          <p:cNvSpPr/>
          <p:nvPr/>
        </p:nvSpPr>
        <p:spPr>
          <a:xfrm>
            <a:off x="684213" y="1270000"/>
            <a:ext cx="8229600" cy="38877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 eaLnBrk="0" hangingPunct="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所有</a:t>
            </a:r>
            <a:r>
              <a:rPr lang="en-GB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Java</a:t>
            </a: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程序都以类</a:t>
            </a:r>
            <a:r>
              <a:rPr lang="en-GB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class</a:t>
            </a: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为组织单元</a:t>
            </a:r>
            <a:endParaRPr lang="zh-CN" altLang="en-GB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关键字</a:t>
            </a:r>
            <a:r>
              <a:rPr lang="en-GB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class</a:t>
            </a: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定义自定义的数据类型</a:t>
            </a:r>
            <a:endParaRPr lang="zh-CN" altLang="en-GB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r>
              <a:rPr lang="en-GB" altLang="zh-CN" sz="32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en-GB" altLang="zh-CN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 algn="ctr" eaLnBrk="0" hangingPunct="0">
              <a:spcBef>
                <a:spcPct val="20000"/>
              </a:spcBef>
            </a:pPr>
            <a:endParaRPr lang="en-GB" altLang="zh-CN" sz="32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68324" name="AutoShape 4"/>
          <p:cNvSpPr/>
          <p:nvPr/>
        </p:nvSpPr>
        <p:spPr>
          <a:xfrm>
            <a:off x="1187450" y="2781300"/>
            <a:ext cx="6888163" cy="2513013"/>
          </a:xfrm>
          <a:prstGeom prst="roundRect">
            <a:avLst>
              <a:gd name="adj" fmla="val 1100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 HelloWorld {</a:t>
            </a: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public static void main(String[] args){</a:t>
            </a: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	System.out.println("Hello  World!!!");</a:t>
            </a: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18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1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68325" name="Rectangle 5"/>
          <p:cNvSpPr/>
          <p:nvPr/>
        </p:nvSpPr>
        <p:spPr>
          <a:xfrm>
            <a:off x="2700338" y="3119438"/>
            <a:ext cx="1295400" cy="5048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 bldLvl="0" animBg="1"/>
      <p:bldP spid="56832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</a:rPr>
              <a:t>Java</a:t>
            </a:r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</a:rPr>
              <a:t>类模板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684213" y="1350963"/>
            <a:ext cx="80645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类将现实世界中的概念模拟到计算机程序中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70372" name="AutoShape 4"/>
          <p:cNvSpPr/>
          <p:nvPr/>
        </p:nvSpPr>
        <p:spPr>
          <a:xfrm>
            <a:off x="1619250" y="2349500"/>
            <a:ext cx="6624638" cy="4103688"/>
          </a:xfrm>
          <a:prstGeom prst="roundRect">
            <a:avLst>
              <a:gd name="adj" fmla="val 8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public class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类名 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定义属性部分</a:t>
            </a:r>
            <a:endParaRPr lang="zh-CN" altLang="en-US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属性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的类型 属性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1;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属性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的类型 属性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 …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属性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的类型 属性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n;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定义方法部分</a:t>
            </a:r>
            <a:endParaRPr lang="zh-CN" altLang="en-US" sz="1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方法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1;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方法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     …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方法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m;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70373" name="Picture 5" descr="语法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1188" y="2205038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如何定义类</a:t>
            </a:r>
            <a:endParaRPr lang="zh-CN" altLang="en-US" b="1" dirty="0"/>
          </a:p>
        </p:txBody>
      </p:sp>
      <p:sp>
        <p:nvSpPr>
          <p:cNvPr id="571395" name="Rectangle 3"/>
          <p:cNvSpPr>
            <a:spLocks noGrp="1"/>
          </p:cNvSpPr>
          <p:nvPr>
            <p:ph idx="1"/>
          </p:nvPr>
        </p:nvSpPr>
        <p:spPr>
          <a:xfrm>
            <a:off x="735013" y="1341438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定义一个类的步骤</a:t>
            </a:r>
            <a:endParaRPr lang="zh-CN" altLang="en-US" dirty="0"/>
          </a:p>
          <a:p>
            <a:pPr lvl="1" eaLnBrk="1" hangingPunct="1"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、定义类名</a:t>
            </a:r>
            <a:endParaRPr lang="zh-CN" altLang="en-US" dirty="0"/>
          </a:p>
          <a:p>
            <a:pPr lvl="1" eaLnBrk="1" hangingPunct="1"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、编写类的属性</a:t>
            </a:r>
            <a:endParaRPr lang="zh-CN" altLang="en-US" dirty="0"/>
          </a:p>
          <a:p>
            <a:pPr lvl="1" eaLnBrk="1" hangingPunct="1"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、编写类的方法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类示例</a:t>
            </a:r>
            <a:r>
              <a:rPr lang="en-US" altLang="zh-CN" b="1" dirty="0"/>
              <a:t>2-1</a:t>
            </a:r>
            <a:endParaRPr lang="en-US" altLang="zh-CN" b="1" dirty="0"/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417955"/>
            <a:ext cx="8459787" cy="4525963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buFontTx/>
              <a:buNone/>
            </a:pPr>
            <a:r>
              <a:rPr lang="zh-CN" altLang="en-US" sz="3200" dirty="0"/>
              <a:t>   </a:t>
            </a:r>
            <a:endParaRPr lang="zh-CN" altLang="en-US" sz="3200" dirty="0"/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800" dirty="0"/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800" dirty="0"/>
          </a:p>
        </p:txBody>
      </p:sp>
      <p:graphicFrame>
        <p:nvGraphicFramePr>
          <p:cNvPr id="572432" name="Group 16"/>
          <p:cNvGraphicFramePr>
            <a:graphicFrameLocks noGrp="1"/>
          </p:cNvGraphicFramePr>
          <p:nvPr>
            <p:ph sz="half" idx="1"/>
          </p:nvPr>
        </p:nvGraphicFramePr>
        <p:xfrm>
          <a:off x="2847975" y="2835275"/>
          <a:ext cx="2878138" cy="2952751"/>
        </p:xfrm>
        <a:graphic>
          <a:graphicData uri="http://schemas.openxmlformats.org/drawingml/2006/table">
            <a:tbl>
              <a:tblPr/>
              <a:tblGrid>
                <a:gridCol w="2878138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School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161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中心全称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中心教室数目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中心机房数目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方法：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展示中心信息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758" name="Picture 14" descr="问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9" name="Rectangle 15"/>
          <p:cNvSpPr/>
          <p:nvPr/>
        </p:nvSpPr>
        <p:spPr>
          <a:xfrm>
            <a:off x="1187450" y="1196975"/>
            <a:ext cx="7705725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3200" dirty="0">
                <a:latin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</a:rPr>
              <a:t>、在不同地域培训中心，会感受到相同的环境和教学氛围，用类的思想输出中心信息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  <a:endParaRPr lang="en-US" altLang="zh-CN" dirty="0">
              <a:solidFill>
                <a:srgbClr val="004545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zh-CN" altLang="en-US" sz="3200" b="1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sym typeface="+mn-ea"/>
              </a:rPr>
              <a:t>回顾与作业点评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None/>
            </a:pP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关于多重循环语句，下列说法正确的是（ ）</a:t>
            </a:r>
            <a:endParaRPr lang="zh-CN" alt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A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．多重循环指一个循环体内包含另一个完整的循环结构 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B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．多重循环语句可以嵌套任意层次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C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．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while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do-while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循环不可以相互嵌套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FontTx/>
              <a:buNone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	D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．</a:t>
            </a: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在内层循环中执行</a:t>
            </a:r>
            <a:r>
              <a:rPr lang="en-GB" altLang="zh-CN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break</a:t>
            </a: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语句，将跳出外层循环</a:t>
            </a:r>
            <a:endParaRPr lang="zh-CN" alt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buNone/>
            </a:pP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写出运行结果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fr-FR" altLang="en-US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None/>
            </a:pPr>
            <a:endParaRPr lang="fr-FR" altLang="en-US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l" eaLnBrk="1" hangingPunct="1">
              <a:buNone/>
            </a:pPr>
            <a:endParaRPr lang="fr-FR" altLang="en-US" dirty="0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2700338" y="3494405"/>
            <a:ext cx="4273550" cy="2668588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	int i = 0;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for (i = 0; i &lt; 10; i ++){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if (i % 2 == 0)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continue;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i = i + 1;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if (i == 5)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         break;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}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GB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      System.out.println(i);</a:t>
            </a:r>
            <a:endParaRPr lang="en-GB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类示例</a:t>
            </a:r>
            <a:r>
              <a:rPr lang="en-US" altLang="zh-CN" b="1" dirty="0"/>
              <a:t>2-2</a:t>
            </a:r>
            <a:endParaRPr lang="en-US" altLang="zh-CN" b="1" dirty="0"/>
          </a:p>
        </p:txBody>
      </p:sp>
      <p:sp>
        <p:nvSpPr>
          <p:cNvPr id="573443" name="AutoShape 3"/>
          <p:cNvSpPr/>
          <p:nvPr/>
        </p:nvSpPr>
        <p:spPr>
          <a:xfrm>
            <a:off x="752475" y="2130425"/>
            <a:ext cx="7964488" cy="3482975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School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String schoolName;	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中心名称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classNumber;	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教室数目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labNumber;		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机房数目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定义软件培训中心的方法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showCenter()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System.out.println(schoolName +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培训学员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\n" +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配备：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+ classNumber +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教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+ labNumber +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3444" name="AutoShape 4"/>
          <p:cNvSpPr>
            <a:spLocks noChangeArrowheads="1"/>
          </p:cNvSpPr>
          <p:nvPr/>
        </p:nvSpPr>
        <p:spPr bwMode="gray">
          <a:xfrm>
            <a:off x="2484438" y="5300663"/>
            <a:ext cx="4500563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定义类的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showCenter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()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方法，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用于输出类相关的信息     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3445" name="Rectangle 5"/>
          <p:cNvSpPr/>
          <p:nvPr/>
        </p:nvSpPr>
        <p:spPr>
          <a:xfrm>
            <a:off x="1258888" y="2492375"/>
            <a:ext cx="4033837" cy="86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3446" name="Rectangle 6"/>
          <p:cNvSpPr/>
          <p:nvPr/>
        </p:nvSpPr>
        <p:spPr>
          <a:xfrm>
            <a:off x="1293813" y="3860800"/>
            <a:ext cx="6842125" cy="108108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411413" y="6219825"/>
            <a:ext cx="4824412" cy="463550"/>
            <a:chOff x="1111" y="3918"/>
            <a:chExt cx="2540" cy="292"/>
          </a:xfrm>
        </p:grpSpPr>
        <p:sp>
          <p:nvSpPr>
            <p:cNvPr id="32780" name="AutoShape 8"/>
            <p:cNvSpPr/>
            <p:nvPr/>
          </p:nvSpPr>
          <p:spPr>
            <a:xfrm>
              <a:off x="1111" y="3918"/>
              <a:ext cx="2540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  <a:tileRect/>
            </a:gradFill>
            <a:ln w="3175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3" dist="53882" dir="13499999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pic>
          <p:nvPicPr>
            <p:cNvPr id="32781" name="Picture 9" descr="说话气泡new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7" y="3918"/>
              <a:ext cx="418" cy="292"/>
            </a:xfrm>
            <a:prstGeom prst="rect">
              <a:avLst/>
            </a:prstGeom>
            <a:noFill/>
            <a:ln w="9525"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2782" name="Text Box 10"/>
            <p:cNvSpPr txBox="1"/>
            <p:nvPr/>
          </p:nvSpPr>
          <p:spPr>
            <a:xfrm>
              <a:off x="1383" y="3929"/>
              <a:ext cx="213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演示示例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：用类的思想输出中心信息</a:t>
              </a:r>
              <a:endPara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32776" name="Picture 11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188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52" name="AutoShape 12"/>
          <p:cNvSpPr>
            <a:spLocks noChangeArrowheads="1"/>
          </p:cNvSpPr>
          <p:nvPr/>
        </p:nvSpPr>
        <p:spPr bwMode="auto">
          <a:xfrm>
            <a:off x="4572000" y="3429000"/>
            <a:ext cx="792163" cy="398463"/>
          </a:xfrm>
          <a:prstGeom prst="wedgeRoundRectCallout">
            <a:avLst>
              <a:gd name="adj1" fmla="val -135370"/>
              <a:gd name="adj2" fmla="val 679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方法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3453" name="AutoShape 13"/>
          <p:cNvSpPr>
            <a:spLocks noChangeArrowheads="1"/>
          </p:cNvSpPr>
          <p:nvPr/>
        </p:nvSpPr>
        <p:spPr bwMode="auto">
          <a:xfrm>
            <a:off x="4427538" y="1916113"/>
            <a:ext cx="1728788" cy="398463"/>
          </a:xfrm>
          <a:prstGeom prst="wedgeRoundRectCallout">
            <a:avLst>
              <a:gd name="adj1" fmla="val -40449"/>
              <a:gd name="adj2" fmla="val 81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成员变量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3454" name="Freeform 14"/>
          <p:cNvSpPr/>
          <p:nvPr/>
        </p:nvSpPr>
        <p:spPr bwMode="auto">
          <a:xfrm rot="3408108">
            <a:off x="1548606" y="4725194"/>
            <a:ext cx="1008063" cy="720725"/>
          </a:xfrm>
          <a:custGeom>
            <a:avLst/>
            <a:gdLst>
              <a:gd name="T0" fmla="*/ 1006682 w 730"/>
              <a:gd name="T1" fmla="*/ 436851 h 457"/>
              <a:gd name="T2" fmla="*/ 625551 w 730"/>
              <a:gd name="T3" fmla="*/ 719148 h 457"/>
              <a:gd name="T4" fmla="*/ 626932 w 730"/>
              <a:gd name="T5" fmla="*/ 583519 h 457"/>
              <a:gd name="T6" fmla="*/ 611742 w 730"/>
              <a:gd name="T7" fmla="*/ 583519 h 457"/>
              <a:gd name="T8" fmla="*/ 595171 w 730"/>
              <a:gd name="T9" fmla="*/ 583519 h 457"/>
              <a:gd name="T10" fmla="*/ 579981 w 730"/>
              <a:gd name="T11" fmla="*/ 583519 h 457"/>
              <a:gd name="T12" fmla="*/ 563411 w 730"/>
              <a:gd name="T13" fmla="*/ 583519 h 457"/>
              <a:gd name="T14" fmla="*/ 545459 w 730"/>
              <a:gd name="T15" fmla="*/ 583519 h 457"/>
              <a:gd name="T16" fmla="*/ 530269 w 730"/>
              <a:gd name="T17" fmla="*/ 583519 h 457"/>
              <a:gd name="T18" fmla="*/ 510936 w 730"/>
              <a:gd name="T19" fmla="*/ 583519 h 457"/>
              <a:gd name="T20" fmla="*/ 494365 w 730"/>
              <a:gd name="T21" fmla="*/ 583519 h 457"/>
              <a:gd name="T22" fmla="*/ 476413 w 730"/>
              <a:gd name="T23" fmla="*/ 583519 h 457"/>
              <a:gd name="T24" fmla="*/ 459842 w 730"/>
              <a:gd name="T25" fmla="*/ 583519 h 457"/>
              <a:gd name="T26" fmla="*/ 441891 w 730"/>
              <a:gd name="T27" fmla="*/ 583519 h 457"/>
              <a:gd name="T28" fmla="*/ 425320 w 730"/>
              <a:gd name="T29" fmla="*/ 583519 h 457"/>
              <a:gd name="T30" fmla="*/ 407368 w 730"/>
              <a:gd name="T31" fmla="*/ 581942 h 457"/>
              <a:gd name="T32" fmla="*/ 390797 w 730"/>
              <a:gd name="T33" fmla="*/ 581942 h 457"/>
              <a:gd name="T34" fmla="*/ 357655 w 730"/>
              <a:gd name="T35" fmla="*/ 577211 h 457"/>
              <a:gd name="T36" fmla="*/ 301038 w 730"/>
              <a:gd name="T37" fmla="*/ 567748 h 457"/>
              <a:gd name="T38" fmla="*/ 248563 w 730"/>
              <a:gd name="T39" fmla="*/ 551978 h 457"/>
              <a:gd name="T40" fmla="*/ 200232 w 730"/>
              <a:gd name="T41" fmla="*/ 529898 h 457"/>
              <a:gd name="T42" fmla="*/ 157424 w 730"/>
              <a:gd name="T43" fmla="*/ 503088 h 457"/>
              <a:gd name="T44" fmla="*/ 118758 w 730"/>
              <a:gd name="T45" fmla="*/ 471547 h 457"/>
              <a:gd name="T46" fmla="*/ 84235 w 730"/>
              <a:gd name="T47" fmla="*/ 436851 h 457"/>
              <a:gd name="T48" fmla="*/ 56617 w 730"/>
              <a:gd name="T49" fmla="*/ 397424 h 457"/>
              <a:gd name="T50" fmla="*/ 33142 w 730"/>
              <a:gd name="T51" fmla="*/ 357997 h 457"/>
              <a:gd name="T52" fmla="*/ 15190 w 730"/>
              <a:gd name="T53" fmla="*/ 315416 h 457"/>
              <a:gd name="T54" fmla="*/ 5524 w 730"/>
              <a:gd name="T55" fmla="*/ 269680 h 457"/>
              <a:gd name="T56" fmla="*/ 0 w 730"/>
              <a:gd name="T57" fmla="*/ 223945 h 457"/>
              <a:gd name="T58" fmla="*/ 1381 w 730"/>
              <a:gd name="T59" fmla="*/ 179787 h 457"/>
              <a:gd name="T60" fmla="*/ 11047 w 730"/>
              <a:gd name="T61" fmla="*/ 132475 h 457"/>
              <a:gd name="T62" fmla="*/ 26237 w 730"/>
              <a:gd name="T63" fmla="*/ 86739 h 457"/>
              <a:gd name="T64" fmla="*/ 77331 w 730"/>
              <a:gd name="T65" fmla="*/ 0 h 457"/>
              <a:gd name="T66" fmla="*/ 62141 w 730"/>
              <a:gd name="T67" fmla="*/ 18925 h 457"/>
              <a:gd name="T68" fmla="*/ 41427 w 730"/>
              <a:gd name="T69" fmla="*/ 56775 h 457"/>
              <a:gd name="T70" fmla="*/ 31761 w 730"/>
              <a:gd name="T71" fmla="*/ 94625 h 457"/>
              <a:gd name="T72" fmla="*/ 34523 w 730"/>
              <a:gd name="T73" fmla="*/ 127743 h 457"/>
              <a:gd name="T74" fmla="*/ 41427 w 730"/>
              <a:gd name="T75" fmla="*/ 143514 h 457"/>
              <a:gd name="T76" fmla="*/ 59379 w 730"/>
              <a:gd name="T77" fmla="*/ 173479 h 457"/>
              <a:gd name="T78" fmla="*/ 86997 w 730"/>
              <a:gd name="T79" fmla="*/ 200289 h 457"/>
              <a:gd name="T80" fmla="*/ 121520 w 730"/>
              <a:gd name="T81" fmla="*/ 227099 h 457"/>
              <a:gd name="T82" fmla="*/ 164328 w 730"/>
              <a:gd name="T83" fmla="*/ 246024 h 457"/>
              <a:gd name="T84" fmla="*/ 187804 w 730"/>
              <a:gd name="T85" fmla="*/ 255487 h 457"/>
              <a:gd name="T86" fmla="*/ 240278 w 730"/>
              <a:gd name="T87" fmla="*/ 274412 h 457"/>
              <a:gd name="T88" fmla="*/ 294133 w 730"/>
              <a:gd name="T89" fmla="*/ 285451 h 457"/>
              <a:gd name="T90" fmla="*/ 352132 w 730"/>
              <a:gd name="T91" fmla="*/ 294914 h 457"/>
              <a:gd name="T92" fmla="*/ 383892 w 730"/>
              <a:gd name="T93" fmla="*/ 299645 h 457"/>
              <a:gd name="T94" fmla="*/ 446033 w 730"/>
              <a:gd name="T95" fmla="*/ 302799 h 457"/>
              <a:gd name="T96" fmla="*/ 505412 w 730"/>
              <a:gd name="T97" fmla="*/ 302799 h 457"/>
              <a:gd name="T98" fmla="*/ 566172 w 730"/>
              <a:gd name="T99" fmla="*/ 299645 h 457"/>
              <a:gd name="T100" fmla="*/ 626932 w 730"/>
              <a:gd name="T101" fmla="*/ 290182 h 457"/>
              <a:gd name="T102" fmla="*/ 625551 w 730"/>
              <a:gd name="T103" fmla="*/ 149822 h 457"/>
              <a:gd name="T104" fmla="*/ 1006682 w 730"/>
              <a:gd name="T105" fmla="*/ 436851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ldLvl="0" animBg="1"/>
      <p:bldP spid="573444" grpId="0" bldLvl="0" animBg="1"/>
      <p:bldP spid="573445" grpId="0" bldLvl="0" animBg="1"/>
      <p:bldP spid="573446" grpId="0" bldLvl="0" animBg="1"/>
      <p:bldP spid="573452" grpId="0" bldLvl="0" animBg="1"/>
      <p:bldP spid="57345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sz="4000" b="1" dirty="0"/>
              <a:t>如何创建和使用对象</a:t>
            </a:r>
            <a:endParaRPr lang="zh-CN" altLang="en-US" sz="4000" b="1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684213" y="10525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使用对象的步骤：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创建对象</a:t>
            </a:r>
            <a:endParaRPr lang="zh-CN" altLang="en-US" dirty="0"/>
          </a:p>
          <a:p>
            <a:pPr lvl="2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类名 对象名 </a:t>
            </a:r>
            <a:r>
              <a:rPr lang="en-US" altLang="zh-CN" dirty="0">
                <a:ea typeface="黑体" panose="02010609060101010101" pitchFamily="49" charset="-122"/>
              </a:rPr>
              <a:t>= new </a:t>
            </a:r>
            <a:r>
              <a:rPr lang="zh-CN" altLang="en-US" dirty="0">
                <a:ea typeface="黑体" panose="02010609060101010101" pitchFamily="49" charset="-122"/>
              </a:rPr>
              <a:t>类名</a:t>
            </a:r>
            <a:r>
              <a:rPr lang="en-US" altLang="zh-CN" dirty="0">
                <a:ea typeface="黑体" panose="02010609060101010101" pitchFamily="49" charset="-122"/>
              </a:rPr>
              <a:t>();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引用对象成员：使用“</a:t>
            </a:r>
            <a:r>
              <a:rPr lang="en-US" altLang="zh-CN" dirty="0"/>
              <a:t>.”</a:t>
            </a:r>
            <a:r>
              <a:rPr lang="zh-CN" altLang="en-US" dirty="0"/>
              <a:t>进行以下操作</a:t>
            </a:r>
            <a:endParaRPr lang="zh-CN" altLang="en-US" dirty="0"/>
          </a:p>
          <a:p>
            <a:pPr lvl="2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引用类的属性：对象名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  <a:r>
              <a:rPr lang="zh-CN" altLang="en-US" dirty="0">
                <a:ea typeface="黑体" panose="02010609060101010101" pitchFamily="49" charset="-122"/>
              </a:rPr>
              <a:t>属性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引用类的方法：对象名</a:t>
            </a:r>
            <a:r>
              <a:rPr lang="en-US" altLang="zh-CN" dirty="0">
                <a:ea typeface="黑体" panose="02010609060101010101" pitchFamily="49" charset="-122"/>
              </a:rPr>
              <a:t>.</a:t>
            </a:r>
            <a:r>
              <a:rPr lang="zh-CN" altLang="en-US" dirty="0">
                <a:ea typeface="黑体" panose="02010609060101010101" pitchFamily="49" charset="-122"/>
              </a:rPr>
              <a:t>方法名</a:t>
            </a:r>
            <a:r>
              <a:rPr lang="en-US" altLang="zh-CN" dirty="0">
                <a:ea typeface="黑体" panose="02010609060101010101" pitchFamily="49" charset="-122"/>
              </a:rPr>
              <a:t>()</a:t>
            </a:r>
            <a:endParaRPr lang="en-US" altLang="zh-CN" dirty="0">
              <a:ea typeface="黑体" panose="02010609060101010101" pitchFamily="49" charset="-122"/>
            </a:endParaRPr>
          </a:p>
          <a:p>
            <a:pPr lvl="4" eaLnBrk="1" hangingPunct="1">
              <a:buFontTx/>
              <a:buNone/>
            </a:pP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575492" name="AutoShape 4"/>
          <p:cNvSpPr/>
          <p:nvPr/>
        </p:nvSpPr>
        <p:spPr>
          <a:xfrm>
            <a:off x="1476375" y="2878138"/>
            <a:ext cx="59340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School </a:t>
            </a:r>
            <a:r>
              <a:rPr lang="en-US" altLang="zh-CN" sz="1800" b="1" dirty="0">
                <a:latin typeface="Arial" panose="020B0604020202020204" pitchFamily="34" charset="0"/>
              </a:rPr>
              <a:t>center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1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new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 School();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5493" name="AutoShape 5"/>
          <p:cNvSpPr/>
          <p:nvPr/>
        </p:nvSpPr>
        <p:spPr>
          <a:xfrm>
            <a:off x="1547813" y="4581525"/>
            <a:ext cx="6192837" cy="7715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center.name =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北京中心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";    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给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name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属性赋值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center.showCenter();	     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调用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showCenter()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方法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3798" name="Picture 6" descr="语法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0825" y="18446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9" name="Picture 7" descr="语法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0825" y="3573463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 bldLvl="0" animBg="1"/>
      <p:bldP spid="57549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AutoShape 2"/>
          <p:cNvSpPr/>
          <p:nvPr/>
        </p:nvSpPr>
        <p:spPr>
          <a:xfrm>
            <a:off x="425450" y="2028825"/>
            <a:ext cx="8551863" cy="383381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InitialSchool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School center = new School();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System.out.println("***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初始化成员变量前***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center. showCenter();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center.schoolName =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北京中心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";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center.classNumber = 10;		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center.labNumber = 10;		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System.out.println("\n***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初始化成员变量后***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center.showCenter()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创建和使用对象示例</a:t>
            </a:r>
            <a:r>
              <a:rPr lang="en-US" altLang="zh-CN" b="1" dirty="0"/>
              <a:t>5-1</a:t>
            </a:r>
            <a:endParaRPr lang="en-US" altLang="zh-CN" b="1" dirty="0"/>
          </a:p>
        </p:txBody>
      </p:sp>
      <p:sp>
        <p:nvSpPr>
          <p:cNvPr id="34820" name="Text Box 4"/>
          <p:cNvSpPr txBox="1"/>
          <p:nvPr/>
        </p:nvSpPr>
        <p:spPr>
          <a:xfrm>
            <a:off x="1692275" y="1411288"/>
            <a:ext cx="640715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创建“北京中心”对象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6517" name="Rectangle 5"/>
          <p:cNvSpPr/>
          <p:nvPr/>
        </p:nvSpPr>
        <p:spPr>
          <a:xfrm>
            <a:off x="1331913" y="3741738"/>
            <a:ext cx="3816350" cy="9366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6518" name="Rectangle 6"/>
          <p:cNvSpPr/>
          <p:nvPr/>
        </p:nvSpPr>
        <p:spPr>
          <a:xfrm>
            <a:off x="1331913" y="2708275"/>
            <a:ext cx="4679950" cy="2873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6519" name="Rectangle 7"/>
          <p:cNvSpPr/>
          <p:nvPr/>
        </p:nvSpPr>
        <p:spPr>
          <a:xfrm>
            <a:off x="1331913" y="3251200"/>
            <a:ext cx="4679950" cy="3603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6520" name="Rectangle 8"/>
          <p:cNvSpPr/>
          <p:nvPr/>
        </p:nvSpPr>
        <p:spPr>
          <a:xfrm>
            <a:off x="1331913" y="4916488"/>
            <a:ext cx="3816350" cy="3603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6521" name="AutoShape 9"/>
          <p:cNvSpPr>
            <a:spLocks noChangeArrowheads="1"/>
          </p:cNvSpPr>
          <p:nvPr/>
        </p:nvSpPr>
        <p:spPr bwMode="auto">
          <a:xfrm>
            <a:off x="4932363" y="1628775"/>
            <a:ext cx="1439863" cy="693738"/>
          </a:xfrm>
          <a:prstGeom prst="wedgeRoundRectCallout">
            <a:avLst>
              <a:gd name="adj1" fmla="val -92449"/>
              <a:gd name="adj2" fmla="val 209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说一说看到什么效果？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4826" name="Picture 10" descr="示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7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11"/>
          <p:cNvGrpSpPr/>
          <p:nvPr/>
        </p:nvGrpSpPr>
        <p:grpSpPr>
          <a:xfrm>
            <a:off x="2411413" y="6092825"/>
            <a:ext cx="4824412" cy="463550"/>
            <a:chOff x="1111" y="3918"/>
            <a:chExt cx="2540" cy="292"/>
          </a:xfrm>
        </p:grpSpPr>
        <p:sp>
          <p:nvSpPr>
            <p:cNvPr id="34830" name="AutoShape 12"/>
            <p:cNvSpPr/>
            <p:nvPr/>
          </p:nvSpPr>
          <p:spPr>
            <a:xfrm>
              <a:off x="1111" y="3918"/>
              <a:ext cx="2540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  <a:tileRect/>
            </a:gradFill>
            <a:ln w="3175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3" dist="53882" dir="13499999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pic>
          <p:nvPicPr>
            <p:cNvPr id="34831" name="Picture 13" descr="说话气泡new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" y="3918"/>
              <a:ext cx="418" cy="292"/>
            </a:xfrm>
            <a:prstGeom prst="rect">
              <a:avLst/>
            </a:prstGeom>
            <a:noFill/>
            <a:ln w="9525"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4832" name="Text Box 14"/>
            <p:cNvSpPr txBox="1"/>
            <p:nvPr/>
          </p:nvSpPr>
          <p:spPr>
            <a:xfrm>
              <a:off x="1383" y="3929"/>
              <a:ext cx="213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演示示例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：创建和使用对象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76527" name="AutoShape 15"/>
          <p:cNvSpPr>
            <a:spLocks noChangeArrowheads="1"/>
          </p:cNvSpPr>
          <p:nvPr/>
        </p:nvSpPr>
        <p:spPr bwMode="auto">
          <a:xfrm>
            <a:off x="4067175" y="5229225"/>
            <a:ext cx="1871663" cy="693738"/>
          </a:xfrm>
          <a:prstGeom prst="wedgeRoundRectCallout">
            <a:avLst>
              <a:gd name="adj1" fmla="val -52292"/>
              <a:gd name="adj2" fmla="val -738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说一说又看到什么效果？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76528" name="Picture 16" descr="initialSchool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5963" y="3716338"/>
            <a:ext cx="3168650" cy="2290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7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7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 bldLvl="0" animBg="1"/>
      <p:bldP spid="576517" grpId="0" bldLvl="0" animBg="1"/>
      <p:bldP spid="576517" grpId="1" bldLvl="0" animBg="1"/>
      <p:bldP spid="576518" grpId="0" bldLvl="0" animBg="1"/>
      <p:bldP spid="576518" grpId="1" bldLvl="0" animBg="1"/>
      <p:bldP spid="576519" grpId="0" bldLvl="0" animBg="1"/>
      <p:bldP spid="576520" grpId="0" bldLvl="0" animBg="1"/>
      <p:bldP spid="576521" grpId="0" bldLvl="0" animBg="1"/>
      <p:bldP spid="57652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创建和使用对象示例</a:t>
            </a:r>
            <a:r>
              <a:rPr lang="en-US" altLang="zh-CN" b="1" dirty="0"/>
              <a:t>5-2</a:t>
            </a:r>
            <a:endParaRPr lang="en-US" altLang="zh-CN" b="1" dirty="0"/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8459787" cy="4525963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buFontTx/>
              <a:buNone/>
            </a:pPr>
            <a:r>
              <a:rPr lang="zh-CN" altLang="en-US" sz="3200" dirty="0"/>
              <a:t>   </a:t>
            </a:r>
            <a:endParaRPr lang="zh-CN" altLang="en-US" sz="3200" dirty="0"/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800" dirty="0"/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800" dirty="0"/>
          </a:p>
        </p:txBody>
      </p:sp>
      <p:pic>
        <p:nvPicPr>
          <p:cNvPr id="35844" name="Picture 4" descr="问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Rectangle 5"/>
          <p:cNvSpPr/>
          <p:nvPr/>
        </p:nvSpPr>
        <p:spPr>
          <a:xfrm>
            <a:off x="1187450" y="1196975"/>
            <a:ext cx="7705725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3200" dirty="0">
                <a:latin typeface="Arial" panose="020B0604020202020204" pitchFamily="34" charset="0"/>
              </a:rPr>
              <a:t>4</a:t>
            </a:r>
            <a:r>
              <a:rPr lang="zh-CN" altLang="en-US" sz="3200" dirty="0">
                <a:latin typeface="Arial" panose="020B0604020202020204" pitchFamily="34" charset="0"/>
              </a:rPr>
              <a:t>、编写学生类，输出学生相关信息；编写教员类，输出教员相关信息 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pic>
        <p:nvPicPr>
          <p:cNvPr id="35846" name="Picture 6" descr="initialTeache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5600" y="2276475"/>
            <a:ext cx="2924175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7" name="Picture 7" descr="initialStudent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613" y="2276475"/>
            <a:ext cx="2924175" cy="15271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77544" name="Group 8"/>
          <p:cNvGraphicFramePr>
            <a:graphicFrameLocks noGrp="1"/>
          </p:cNvGraphicFramePr>
          <p:nvPr/>
        </p:nvGraphicFramePr>
        <p:xfrm>
          <a:off x="2051050" y="4292600"/>
          <a:ext cx="2376488" cy="2375853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学生类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155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班级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爱好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显示学员个人信息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7554" name="Group 18"/>
          <p:cNvGraphicFramePr>
            <a:graphicFrameLocks noGrp="1"/>
          </p:cNvGraphicFramePr>
          <p:nvPr/>
        </p:nvGraphicFramePr>
        <p:xfrm>
          <a:off x="5651500" y="4292600"/>
          <a:ext cx="2376488" cy="2376489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教员类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1554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专业方向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教授课程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教龄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显示教员个人信息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77564" name="Picture 28" descr="分析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313" y="3933825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AutoShape 2"/>
          <p:cNvSpPr/>
          <p:nvPr/>
        </p:nvSpPr>
        <p:spPr>
          <a:xfrm>
            <a:off x="438150" y="2041525"/>
            <a:ext cx="8237538" cy="325913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Student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String name;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姓名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age;		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年龄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String classNo;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班级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String hobby;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爱好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输出信息方法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show(){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System.out.println(name + "\n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年龄：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+ age + "\n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就读于：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+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classNo + "\n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爱好：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+ hobby);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创建和使用对象示例</a:t>
            </a:r>
            <a:r>
              <a:rPr lang="en-US" altLang="zh-CN" b="1" dirty="0"/>
              <a:t>5-3</a:t>
            </a:r>
            <a:endParaRPr lang="en-US" altLang="zh-CN" b="1" dirty="0"/>
          </a:p>
        </p:txBody>
      </p:sp>
      <p:sp>
        <p:nvSpPr>
          <p:cNvPr id="578564" name="Rectangle 4"/>
          <p:cNvSpPr/>
          <p:nvPr/>
        </p:nvSpPr>
        <p:spPr>
          <a:xfrm>
            <a:off x="1017588" y="2446338"/>
            <a:ext cx="3168650" cy="1079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8565" name="AutoShape 5"/>
          <p:cNvSpPr>
            <a:spLocks noChangeArrowheads="1"/>
          </p:cNvSpPr>
          <p:nvPr/>
        </p:nvSpPr>
        <p:spPr bwMode="auto">
          <a:xfrm>
            <a:off x="4140200" y="2133600"/>
            <a:ext cx="1728788" cy="398463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成员变量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411413" y="6092825"/>
            <a:ext cx="4824412" cy="463550"/>
            <a:chOff x="1111" y="3918"/>
            <a:chExt cx="2540" cy="292"/>
          </a:xfrm>
        </p:grpSpPr>
        <p:sp>
          <p:nvSpPr>
            <p:cNvPr id="36881" name="AutoShape 7"/>
            <p:cNvSpPr/>
            <p:nvPr/>
          </p:nvSpPr>
          <p:spPr>
            <a:xfrm>
              <a:off x="1111" y="3918"/>
              <a:ext cx="2540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  <a:tileRect/>
            </a:gradFill>
            <a:ln w="3175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3" dist="53882" dir="13499999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pic>
          <p:nvPicPr>
            <p:cNvPr id="36882" name="Picture 8" descr="说话气泡new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7" y="3918"/>
              <a:ext cx="418" cy="292"/>
            </a:xfrm>
            <a:prstGeom prst="rect">
              <a:avLst/>
            </a:prstGeom>
            <a:noFill/>
            <a:ln w="9525"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6883" name="Text Box 9"/>
            <p:cNvSpPr txBox="1"/>
            <p:nvPr/>
          </p:nvSpPr>
          <p:spPr>
            <a:xfrm>
              <a:off x="1383" y="3929"/>
              <a:ext cx="213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演示示例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：创建和使用对象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78570" name="Rectangle 10"/>
          <p:cNvSpPr/>
          <p:nvPr/>
        </p:nvSpPr>
        <p:spPr>
          <a:xfrm>
            <a:off x="1004888" y="3814763"/>
            <a:ext cx="7096125" cy="11509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8571" name="AutoShape 11"/>
          <p:cNvSpPr>
            <a:spLocks noChangeArrowheads="1"/>
          </p:cNvSpPr>
          <p:nvPr/>
        </p:nvSpPr>
        <p:spPr bwMode="auto">
          <a:xfrm>
            <a:off x="4932363" y="3357563"/>
            <a:ext cx="1512888" cy="398463"/>
          </a:xfrm>
          <a:prstGeom prst="wedgeRoundRectCallout">
            <a:avLst>
              <a:gd name="adj1" fmla="val -42023"/>
              <a:gd name="adj2" fmla="val 125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成员方法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6873" name="Picture 12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7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8573" name="AutoShape 13"/>
          <p:cNvSpPr/>
          <p:nvPr/>
        </p:nvSpPr>
        <p:spPr>
          <a:xfrm>
            <a:off x="477838" y="2786063"/>
            <a:ext cx="8054975" cy="297338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InitialStudent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public static void main(String args[]){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Student student = new Student();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student.name =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张浩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";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student.age = 10;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student.classNo = "S1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班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student.hobby =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篮球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student.show();		               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78574" name="Rectangle 14"/>
          <p:cNvSpPr/>
          <p:nvPr/>
        </p:nvSpPr>
        <p:spPr>
          <a:xfrm>
            <a:off x="1476375" y="3429000"/>
            <a:ext cx="3744913" cy="2873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8575" name="Rectangle 15"/>
          <p:cNvSpPr/>
          <p:nvPr/>
        </p:nvSpPr>
        <p:spPr>
          <a:xfrm>
            <a:off x="1476375" y="3716338"/>
            <a:ext cx="2952750" cy="10810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8576" name="Rectangle 16"/>
          <p:cNvSpPr/>
          <p:nvPr/>
        </p:nvSpPr>
        <p:spPr>
          <a:xfrm>
            <a:off x="1474788" y="4797425"/>
            <a:ext cx="2952750" cy="2873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78577" name="AutoShape 17"/>
          <p:cNvSpPr>
            <a:spLocks noChangeArrowheads="1"/>
          </p:cNvSpPr>
          <p:nvPr/>
        </p:nvSpPr>
        <p:spPr bwMode="auto">
          <a:xfrm>
            <a:off x="5219700" y="2708275"/>
            <a:ext cx="1728788" cy="398463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创建对象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8578" name="AutoShape 18"/>
          <p:cNvSpPr>
            <a:spLocks noChangeArrowheads="1"/>
          </p:cNvSpPr>
          <p:nvPr/>
        </p:nvSpPr>
        <p:spPr bwMode="auto">
          <a:xfrm>
            <a:off x="4787900" y="3500438"/>
            <a:ext cx="2089150" cy="398463"/>
          </a:xfrm>
          <a:prstGeom prst="wedgeRoundRectCallout">
            <a:avLst>
              <a:gd name="adj1" fmla="val -43921"/>
              <a:gd name="adj2" fmla="val 152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给每个属性赋值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78579" name="AutoShape 19"/>
          <p:cNvSpPr>
            <a:spLocks noChangeArrowheads="1"/>
          </p:cNvSpPr>
          <p:nvPr/>
        </p:nvSpPr>
        <p:spPr bwMode="auto">
          <a:xfrm>
            <a:off x="4716463" y="4221163"/>
            <a:ext cx="1728788" cy="398463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调用方法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7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7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 bldLvl="0" animBg="1"/>
      <p:bldP spid="578564" grpId="0" bldLvl="0" animBg="1"/>
      <p:bldP spid="578565" grpId="0" bldLvl="0" animBg="1"/>
      <p:bldP spid="578570" grpId="0" bldLvl="0" animBg="1"/>
      <p:bldP spid="578571" grpId="0" bldLvl="0" animBg="1"/>
      <p:bldP spid="578573" grpId="0" bldLvl="0" animBg="1"/>
      <p:bldP spid="578574" grpId="0" bldLvl="0" animBg="1"/>
      <p:bldP spid="578575" grpId="0" bldLvl="0" animBg="1"/>
      <p:bldP spid="578576" grpId="0" bldLvl="0" animBg="1"/>
      <p:bldP spid="578577" grpId="0" bldLvl="0" animBg="1"/>
      <p:bldP spid="578578" grpId="0" bldLvl="0" animBg="1"/>
      <p:bldP spid="57857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创建和使用对象示例</a:t>
            </a:r>
            <a:r>
              <a:rPr lang="en-US" altLang="zh-CN" b="1" dirty="0"/>
              <a:t>5-4</a:t>
            </a:r>
            <a:endParaRPr lang="en-US" altLang="zh-CN" b="1" dirty="0"/>
          </a:p>
        </p:txBody>
      </p:sp>
      <p:sp>
        <p:nvSpPr>
          <p:cNvPr id="37891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8459787" cy="4525963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buFontTx/>
              <a:buNone/>
            </a:pPr>
            <a:r>
              <a:rPr lang="zh-CN" altLang="en-US" sz="3200" dirty="0"/>
              <a:t>   </a:t>
            </a:r>
            <a:endParaRPr lang="zh-CN" altLang="en-US" sz="3200" dirty="0"/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800" dirty="0"/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sz="2800" dirty="0"/>
          </a:p>
        </p:txBody>
      </p:sp>
      <p:pic>
        <p:nvPicPr>
          <p:cNvPr id="37892" name="Picture 4" descr="问题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3" name="Rectangle 5"/>
          <p:cNvSpPr/>
          <p:nvPr/>
        </p:nvSpPr>
        <p:spPr>
          <a:xfrm>
            <a:off x="1187450" y="1196975"/>
            <a:ext cx="7705725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en-US" altLang="zh-CN" sz="3200" dirty="0">
                <a:latin typeface="Arial" panose="020B0604020202020204" pitchFamily="34" charset="0"/>
              </a:rPr>
              <a:t>5</a:t>
            </a:r>
            <a:r>
              <a:rPr lang="zh-CN" altLang="en-US" sz="3200" dirty="0">
                <a:latin typeface="Arial" panose="020B0604020202020204" pitchFamily="34" charset="0"/>
              </a:rPr>
              <a:t>、一个景区根据游人的年龄收取不同价格的门票。请编写游人类，根据年龄段决定能够购买的门票价格并输出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pic>
        <p:nvPicPr>
          <p:cNvPr id="580614" name="Picture 6" descr="分析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3213100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0615" name="Picture 7" descr="initialVistor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9700" y="2924175"/>
            <a:ext cx="3529013" cy="2987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80616" name="Group 8"/>
          <p:cNvGraphicFramePr>
            <a:graphicFrameLocks noGrp="1"/>
          </p:cNvGraphicFramePr>
          <p:nvPr/>
        </p:nvGraphicFramePr>
        <p:xfrm>
          <a:off x="1979613" y="3644900"/>
          <a:ext cx="2520950" cy="1798638"/>
        </p:xfrm>
        <a:graphic>
          <a:graphicData uri="http://schemas.openxmlformats.org/drawingml/2006/table">
            <a:tbl>
              <a:tblPr/>
              <a:tblGrid>
                <a:gridCol w="2520950"/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游人类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显示姓名及门票价格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AutoShape 2"/>
          <p:cNvSpPr/>
          <p:nvPr/>
        </p:nvSpPr>
        <p:spPr>
          <a:xfrm>
            <a:off x="468313" y="1844675"/>
            <a:ext cx="8288337" cy="440848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Visitor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String name;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姓名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int age;	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年龄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显示信息方法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void show(){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Scanner input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while(!"n".equals(name)){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if(age&gt;=18 &amp;&amp; age&lt;=60){		//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判断年龄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System.out.println(name+“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年龄为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"+age+“,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价格为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20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元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 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}else{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	System.out.println(name + 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的年龄为：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"+age+"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，免费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	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……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创建和使用对象示例</a:t>
            </a:r>
            <a:r>
              <a:rPr lang="en-US" altLang="zh-CN" b="1" dirty="0"/>
              <a:t>5-5</a:t>
            </a:r>
            <a:endParaRPr lang="en-US" altLang="zh-CN" b="1" dirty="0"/>
          </a:p>
        </p:txBody>
      </p:sp>
      <p:sp>
        <p:nvSpPr>
          <p:cNvPr id="581636" name="AutoShape 4"/>
          <p:cNvSpPr>
            <a:spLocks noChangeArrowheads="1"/>
          </p:cNvSpPr>
          <p:nvPr/>
        </p:nvSpPr>
        <p:spPr bwMode="auto">
          <a:xfrm>
            <a:off x="4932363" y="3357563"/>
            <a:ext cx="1512888" cy="398463"/>
          </a:xfrm>
          <a:prstGeom prst="wedgeRoundRectCallout">
            <a:avLst>
              <a:gd name="adj1" fmla="val -42023"/>
              <a:gd name="adj2" fmla="val 125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成员方法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1637" name="Rectangle 5"/>
          <p:cNvSpPr/>
          <p:nvPr/>
        </p:nvSpPr>
        <p:spPr>
          <a:xfrm>
            <a:off x="1042988" y="2276475"/>
            <a:ext cx="3168650" cy="5762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81638" name="AutoShape 6"/>
          <p:cNvSpPr>
            <a:spLocks noChangeArrowheads="1"/>
          </p:cNvSpPr>
          <p:nvPr/>
        </p:nvSpPr>
        <p:spPr bwMode="auto">
          <a:xfrm>
            <a:off x="3995738" y="1989138"/>
            <a:ext cx="1728788" cy="398463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成员变量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8919" name="Picture 7" descr="示例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97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1640" name="Rectangle 8"/>
          <p:cNvSpPr/>
          <p:nvPr/>
        </p:nvSpPr>
        <p:spPr>
          <a:xfrm>
            <a:off x="1042988" y="3141663"/>
            <a:ext cx="7023100" cy="27352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81641" name="AutoShape 9"/>
          <p:cNvSpPr/>
          <p:nvPr/>
        </p:nvSpPr>
        <p:spPr>
          <a:xfrm>
            <a:off x="815975" y="2770188"/>
            <a:ext cx="8078788" cy="354647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import java.util.Scanner;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public class InitialVistor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public static void main(String[] args) {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Scanner input = new Scanner(System.in);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Visitor v = new Visitor();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请输入姓名：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v.name = input.next();	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System.out.print("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请输入年龄：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v.age = input.nextInt();		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v.show();                       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defTabSz="444500"/>
            <a:r>
              <a: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81642" name="Rectangle 10"/>
          <p:cNvSpPr/>
          <p:nvPr/>
        </p:nvSpPr>
        <p:spPr>
          <a:xfrm>
            <a:off x="1835150" y="4005263"/>
            <a:ext cx="3744913" cy="241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81643" name="Rectangle 11"/>
          <p:cNvSpPr/>
          <p:nvPr/>
        </p:nvSpPr>
        <p:spPr>
          <a:xfrm>
            <a:off x="1835150" y="4292600"/>
            <a:ext cx="3744913" cy="10080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81644" name="Rectangle 12"/>
          <p:cNvSpPr/>
          <p:nvPr/>
        </p:nvSpPr>
        <p:spPr>
          <a:xfrm>
            <a:off x="1835150" y="5399088"/>
            <a:ext cx="3744913" cy="2873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81645" name="AutoShape 13"/>
          <p:cNvSpPr>
            <a:spLocks noChangeArrowheads="1"/>
          </p:cNvSpPr>
          <p:nvPr/>
        </p:nvSpPr>
        <p:spPr bwMode="auto">
          <a:xfrm>
            <a:off x="5580063" y="3357563"/>
            <a:ext cx="1728788" cy="398463"/>
          </a:xfrm>
          <a:prstGeom prst="wedgeRoundRectCallout">
            <a:avLst>
              <a:gd name="adj1" fmla="val -50736"/>
              <a:gd name="adj2" fmla="val 1264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创建对象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1646" name="AutoShape 14"/>
          <p:cNvSpPr>
            <a:spLocks noChangeArrowheads="1"/>
          </p:cNvSpPr>
          <p:nvPr/>
        </p:nvSpPr>
        <p:spPr bwMode="auto">
          <a:xfrm>
            <a:off x="5795963" y="4437063"/>
            <a:ext cx="2089150" cy="398463"/>
          </a:xfrm>
          <a:prstGeom prst="wedgeRoundRectCallout">
            <a:avLst>
              <a:gd name="adj1" fmla="val -62157"/>
              <a:gd name="adj2" fmla="val 946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给每个属性赋值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1647" name="AutoShape 15"/>
          <p:cNvSpPr>
            <a:spLocks noChangeArrowheads="1"/>
          </p:cNvSpPr>
          <p:nvPr/>
        </p:nvSpPr>
        <p:spPr bwMode="auto">
          <a:xfrm>
            <a:off x="5867400" y="5373688"/>
            <a:ext cx="1728788" cy="398463"/>
          </a:xfrm>
          <a:prstGeom prst="wedgeRoundRectCallout">
            <a:avLst>
              <a:gd name="adj1" fmla="val -80120"/>
              <a:gd name="adj2" fmla="val -109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调用方法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2411413" y="6092825"/>
            <a:ext cx="4824412" cy="463550"/>
            <a:chOff x="1111" y="3918"/>
            <a:chExt cx="2540" cy="292"/>
          </a:xfrm>
        </p:grpSpPr>
        <p:sp>
          <p:nvSpPr>
            <p:cNvPr id="38929" name="AutoShape 17"/>
            <p:cNvSpPr/>
            <p:nvPr/>
          </p:nvSpPr>
          <p:spPr>
            <a:xfrm>
              <a:off x="1111" y="3918"/>
              <a:ext cx="2540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  <a:tileRect/>
            </a:gradFill>
            <a:ln w="3175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  <a:effectLst>
              <a:prstShdw prst="shdw13" dist="53882" dir="13499999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pic>
          <p:nvPicPr>
            <p:cNvPr id="38930" name="Picture 18" descr="说话气泡new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" y="3918"/>
              <a:ext cx="418" cy="292"/>
            </a:xfrm>
            <a:prstGeom prst="rect">
              <a:avLst/>
            </a:prstGeom>
            <a:noFill/>
            <a:ln w="9525"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8931" name="Text Box 19"/>
            <p:cNvSpPr txBox="1"/>
            <p:nvPr/>
          </p:nvSpPr>
          <p:spPr>
            <a:xfrm>
              <a:off x="1383" y="3929"/>
              <a:ext cx="213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演示示例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：创建和使用对象</a:t>
              </a:r>
              <a:r>
                <a:rPr lang="en-US" altLang="zh-CN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4" grpId="0" bldLvl="0" animBg="1"/>
      <p:bldP spid="581636" grpId="0" bldLvl="0" animBg="1"/>
      <p:bldP spid="581637" grpId="0" bldLvl="0" animBg="1"/>
      <p:bldP spid="581638" grpId="0" bldLvl="0" animBg="1"/>
      <p:bldP spid="581640" grpId="0" bldLvl="0" animBg="1"/>
      <p:bldP spid="581641" grpId="0" bldLvl="0" animBg="1"/>
      <p:bldP spid="581642" grpId="0" bldLvl="0" animBg="1"/>
      <p:bldP spid="581643" grpId="0" bldLvl="0" animBg="1"/>
      <p:bldP spid="581644" grpId="0" bldLvl="0" animBg="1"/>
      <p:bldP spid="581645" grpId="0" bldLvl="0" animBg="1"/>
      <p:bldP spid="581646" grpId="0" bldLvl="0" animBg="1"/>
      <p:bldP spid="58164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250825" y="557213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小结</a:t>
            </a:r>
            <a:r>
              <a:rPr lang="en-US" altLang="zh-CN" b="1" dirty="0"/>
              <a:t>2</a:t>
            </a:r>
            <a:endParaRPr lang="en-US" altLang="zh-CN" b="1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904875" y="2152650"/>
            <a:ext cx="7324725" cy="3103563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buNone/>
            </a:pPr>
            <a:r>
              <a:rPr lang="zh-CN" altLang="en-US" sz="2000" dirty="0"/>
              <a:t>类和对象的关系？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类是拥有相同行为特征对象的一个抽象概念，而对象是类这个抽象概念中事实存在的个体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如何创建和使用对象？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对象的声明：</a:t>
            </a:r>
            <a:br>
              <a:rPr lang="zh-CN" altLang="en-US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类名 对象名</a:t>
            </a:r>
            <a:r>
              <a:rPr lang="en-US" altLang="zh-CN" sz="2000" dirty="0"/>
              <a:t>=new </a:t>
            </a:r>
            <a:r>
              <a:rPr lang="zh-CN" altLang="en-US" sz="2000" dirty="0"/>
              <a:t>类名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对象的调用：</a:t>
            </a:r>
            <a:br>
              <a:rPr lang="zh-CN" altLang="en-US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访问属性：对象名</a:t>
            </a:r>
            <a:r>
              <a:rPr lang="en-US" altLang="zh-CN" sz="2000" dirty="0"/>
              <a:t>.</a:t>
            </a:r>
            <a:r>
              <a:rPr lang="zh-CN" altLang="en-US" sz="2000" dirty="0"/>
              <a:t>属性名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  <a:r>
              <a:rPr lang="zh-CN" altLang="en-US" sz="2000" dirty="0"/>
              <a:t>访问方法：对象名</a:t>
            </a:r>
            <a:r>
              <a:rPr lang="en-US" altLang="zh-CN" sz="2000" dirty="0"/>
              <a:t>.</a:t>
            </a:r>
            <a:r>
              <a:rPr lang="zh-CN" altLang="en-US" sz="2000" dirty="0"/>
              <a:t>方法名</a:t>
            </a:r>
            <a:r>
              <a:rPr lang="en-US" altLang="zh-CN" sz="2000" dirty="0"/>
              <a:t>();</a:t>
            </a:r>
            <a:endParaRPr lang="zh-CN" altLang="en-US" sz="2000" dirty="0"/>
          </a:p>
          <a:p>
            <a:pPr lvl="1" eaLnBrk="1" hangingPunct="1"/>
            <a:endParaRPr lang="zh-CN" altLang="en-US" sz="2000" dirty="0"/>
          </a:p>
        </p:txBody>
      </p:sp>
      <p:pic>
        <p:nvPicPr>
          <p:cNvPr id="39940" name="Picture 4" descr="提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1550" y="1125538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指导</a:t>
            </a:r>
            <a:r>
              <a:rPr lang="en-US" altLang="zh-CN" b="1" dirty="0"/>
              <a:t>——</a:t>
            </a:r>
            <a:r>
              <a:rPr lang="zh-CN" altLang="en-US" b="1" dirty="0"/>
              <a:t>定义管理员类 </a:t>
            </a:r>
            <a:endParaRPr lang="zh-CN" altLang="en-US" b="1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904875" y="1600200"/>
            <a:ext cx="7781925" cy="45259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训练要点：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定义类的属性：</a:t>
            </a:r>
            <a:r>
              <a:rPr lang="en-US" altLang="zh-CN" dirty="0"/>
              <a:t>userName password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定义类的方法 </a:t>
            </a:r>
            <a:r>
              <a:rPr lang="en-US" altLang="zh-CN" dirty="0"/>
              <a:t>login</a:t>
            </a:r>
            <a:r>
              <a:rPr lang="zh-CN" altLang="en-US" dirty="0"/>
              <a:t>（）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需求说明：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编写管理员类 模拟登陆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实现思路：</a:t>
            </a:r>
            <a:endParaRPr lang="zh-CN" altLang="en-US" dirty="0"/>
          </a:p>
          <a:p>
            <a:pPr lvl="1" eaLnBrk="1" hangingPunct="1">
              <a:buFontTx/>
              <a:buNone/>
            </a:pPr>
            <a:r>
              <a:rPr lang="en-US" altLang="zh-CN" dirty="0"/>
              <a:t>1</a:t>
            </a:r>
            <a:r>
              <a:rPr lang="zh-CN" altLang="en-US" dirty="0"/>
              <a:t>、定义管理员类</a:t>
            </a:r>
            <a:r>
              <a:rPr lang="en-US" altLang="zh-CN" dirty="0"/>
              <a:t>Administrator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2</a:t>
            </a:r>
            <a:r>
              <a:rPr lang="zh-CN" altLang="en-US" dirty="0"/>
              <a:t>、定义其属性和方法</a:t>
            </a:r>
            <a:endParaRPr lang="en-US" altLang="zh-CN" dirty="0"/>
          </a:p>
        </p:txBody>
      </p:sp>
      <p:pic>
        <p:nvPicPr>
          <p:cNvPr id="40964" name="Picture 4" descr="指导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4211638" y="3070225"/>
            <a:ext cx="28082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讲解需求说明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124075" y="5975350"/>
            <a:ext cx="5030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完成时间：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——</a:t>
            </a:r>
            <a:r>
              <a:rPr lang="zh-CN" altLang="zh-CN" b="1" dirty="0"/>
              <a:t>定义客户类</a:t>
            </a:r>
            <a:endParaRPr lang="en-US" altLang="zh-CN" b="1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904875" y="1600200"/>
            <a:ext cx="7781925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需求说明：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编写客户类</a:t>
            </a:r>
            <a:endParaRPr lang="zh-CN" altLang="en-US" dirty="0"/>
          </a:p>
          <a:p>
            <a:pPr lvl="2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属性：积分、卡类型</a:t>
            </a:r>
            <a:endParaRPr lang="zh-CN" altLang="en-US" dirty="0">
              <a:ea typeface="黑体" panose="02010609060101010101" pitchFamily="49" charset="-122"/>
            </a:endParaRPr>
          </a:p>
          <a:p>
            <a:pPr lvl="2" eaLnBrk="1" hangingPunct="1">
              <a:buNone/>
            </a:pPr>
            <a:r>
              <a:rPr lang="zh-CN" altLang="en-US" dirty="0">
                <a:ea typeface="黑体" panose="02010609060101010101" pitchFamily="49" charset="-122"/>
              </a:rPr>
              <a:t>方法：</a:t>
            </a:r>
            <a:r>
              <a:rPr lang="en-US" altLang="zh-CN" dirty="0">
                <a:ea typeface="黑体" panose="02010609060101010101" pitchFamily="49" charset="-122"/>
              </a:rPr>
              <a:t>show()</a:t>
            </a:r>
            <a:r>
              <a:rPr lang="zh-CN" altLang="en-US" dirty="0">
                <a:ea typeface="黑体" panose="02010609060101010101" pitchFamily="49" charset="-122"/>
              </a:rPr>
              <a:t>，显示客户信息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提示：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定义客户类</a:t>
            </a:r>
            <a:r>
              <a:rPr lang="en-US" altLang="zh-CN" dirty="0"/>
              <a:t>Customer</a:t>
            </a:r>
            <a:endParaRPr lang="en-US" altLang="zh-CN" dirty="0"/>
          </a:p>
          <a:p>
            <a:pPr lvl="1" eaLnBrk="1" hangingPunct="1">
              <a:buNone/>
            </a:pPr>
            <a:r>
              <a:rPr lang="zh-CN" altLang="en-US" dirty="0"/>
              <a:t>定义属性和方法 </a:t>
            </a:r>
            <a:endParaRPr lang="zh-CN" altLang="en-US" dirty="0"/>
          </a:p>
          <a:p>
            <a:pPr lvl="2"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1984375" y="5830888"/>
            <a:ext cx="5030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完成时间：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15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1989" name="Picture 5" descr="练习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2684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6745"/>
            <a:ext cx="8229600" cy="490538"/>
          </a:xfrm>
        </p:spPr>
        <p:txBody>
          <a:bodyPr vert="horz" wrap="square" lIns="0" tIns="45720" rIns="0" bIns="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预习检查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755650" y="1746250"/>
            <a:ext cx="7931150" cy="51117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类与对象的关系是什么？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定义一个类的语法是什么？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如何创建一个类的对象？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9460" name="Picture 4" descr="提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55650" y="9810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指导</a:t>
            </a:r>
            <a:r>
              <a:rPr lang="en-US" altLang="zh-CN" b="1" dirty="0"/>
              <a:t>——</a:t>
            </a:r>
            <a:r>
              <a:rPr lang="zh-CN" altLang="en-US" b="1" dirty="0"/>
              <a:t>创建管理员对象 </a:t>
            </a:r>
            <a:endParaRPr lang="zh-CN" altLang="en-US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904875" y="1600200"/>
            <a:ext cx="7781925" cy="4525963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000" dirty="0"/>
              <a:t>训练要点：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使用类创建对象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引用对象的属性和方法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需求说明：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创建两个管理员类对象，输出他们的相关信息 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实现思路：</a:t>
            </a:r>
            <a:endParaRPr lang="zh-CN" altLang="en-US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、创建两个管理员类的对象</a:t>
            </a:r>
            <a:endParaRPr lang="zh-CN" altLang="en-US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、给两个对象赋值并调用显示方法</a:t>
            </a:r>
            <a:endParaRPr lang="zh-CN" altLang="en-US" sz="2000" dirty="0"/>
          </a:p>
        </p:txBody>
      </p:sp>
      <p:pic>
        <p:nvPicPr>
          <p:cNvPr id="43012" name="Picture 4" descr="指导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4787900" y="2420938"/>
            <a:ext cx="28082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讲解需求说明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87782" name="Picture 6" descr="administratorTes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4797425"/>
            <a:ext cx="4319588" cy="158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5867400" y="5589588"/>
            <a:ext cx="30956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完成时间：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4035" name="Text Box 3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常见调试问题及解决办法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代码规范问题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共性问题集中讲解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26" name="Picture 2" descr="changPasswor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97438" y="3814763"/>
            <a:ext cx="4032250" cy="292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9" name="Rectangle 3"/>
          <p:cNvSpPr>
            <a:spLocks noGrp="1"/>
          </p:cNvSpPr>
          <p:nvPr>
            <p:ph type="title"/>
          </p:nvPr>
        </p:nvSpPr>
        <p:spPr>
          <a:xfrm>
            <a:off x="457200" y="211138"/>
            <a:ext cx="8229600" cy="1143000"/>
          </a:xfrm>
        </p:spPr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指导</a:t>
            </a:r>
            <a:r>
              <a:rPr lang="en-US" altLang="zh-CN" b="1" dirty="0"/>
              <a:t>——</a:t>
            </a:r>
            <a:r>
              <a:rPr lang="zh-CN" altLang="en-US" b="1" dirty="0"/>
              <a:t>更改管理员密码 </a:t>
            </a:r>
            <a:endParaRPr lang="zh-CN" altLang="en-US" b="1" dirty="0"/>
          </a:p>
        </p:txBody>
      </p:sp>
      <p:sp>
        <p:nvSpPr>
          <p:cNvPr id="45060" name="Rectangle 4"/>
          <p:cNvSpPr>
            <a:spLocks noGrp="1"/>
          </p:cNvSpPr>
          <p:nvPr>
            <p:ph idx="1"/>
          </p:nvPr>
        </p:nvSpPr>
        <p:spPr>
          <a:xfrm>
            <a:off x="904875" y="1600200"/>
            <a:ext cx="7781925" cy="4152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/>
              <a:t>训练要点：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使用类创建对象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en-US" altLang="zh-CN" sz="2000" dirty="0"/>
              <a:t>while</a:t>
            </a:r>
            <a:r>
              <a:rPr lang="zh-CN" altLang="en-US" sz="2000" dirty="0"/>
              <a:t>循环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需求说明：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输入旧的用户名和密码，如果正确，方有权限更新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从键盘获取新的密码，进行更新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实现思路：</a:t>
            </a:r>
            <a:endParaRPr lang="zh-CN" altLang="en-US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、创建管理员类的对象</a:t>
            </a:r>
            <a:endParaRPr lang="zh-CN" altLang="en-US" sz="2000" dirty="0"/>
          </a:p>
          <a:p>
            <a:pPr lvl="1" eaLnBrk="1" hangingPunct="1">
              <a:buFont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、利用</a:t>
            </a:r>
            <a:r>
              <a:rPr lang="en-US" altLang="zh-CN" sz="2000" dirty="0"/>
              <a:t>while</a:t>
            </a:r>
            <a:r>
              <a:rPr lang="zh-CN" altLang="en-US" sz="2000" dirty="0"/>
              <a:t>实现循环执行 </a:t>
            </a:r>
            <a:endParaRPr lang="en-US" altLang="zh-CN" sz="2000" dirty="0"/>
          </a:p>
          <a:p>
            <a:pPr eaLnBrk="1" hangingPunct="1">
              <a:buNone/>
            </a:pPr>
            <a:r>
              <a:rPr lang="zh-CN" altLang="en-US" sz="2000" dirty="0"/>
              <a:t>难点指导：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循环执行</a:t>
            </a:r>
            <a:endParaRPr lang="zh-CN" altLang="en-US" sz="2000" dirty="0"/>
          </a:p>
        </p:txBody>
      </p:sp>
      <p:pic>
        <p:nvPicPr>
          <p:cNvPr id="45061" name="Picture 5" descr="指导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119697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3419475" y="2349500"/>
            <a:ext cx="2808288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讲解需求说明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611188" y="6092825"/>
            <a:ext cx="3887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完成时间：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25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——</a:t>
            </a:r>
            <a:r>
              <a:rPr lang="zh-CN" altLang="zh-CN" b="1" dirty="0"/>
              <a:t>客户积分回馈</a:t>
            </a:r>
            <a:endParaRPr lang="en-US" altLang="zh-CN" b="1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904875" y="1484313"/>
            <a:ext cx="7781925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000" dirty="0"/>
              <a:t>需求说明：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实现积分回馈功能，金卡客户积分大于</a:t>
            </a:r>
            <a:r>
              <a:rPr lang="en-US" altLang="zh-CN" sz="2000" dirty="0"/>
              <a:t>1000</a:t>
            </a:r>
            <a:r>
              <a:rPr lang="zh-CN" altLang="en-US" sz="2000" dirty="0"/>
              <a:t>分或普卡客户积分大于</a:t>
            </a:r>
            <a:r>
              <a:rPr lang="en-US" altLang="zh-CN" sz="2000" dirty="0"/>
              <a:t>5000</a:t>
            </a:r>
            <a:r>
              <a:rPr lang="zh-CN" altLang="en-US" sz="2000" dirty="0"/>
              <a:t>，获得回馈积分</a:t>
            </a:r>
            <a:r>
              <a:rPr lang="en-US" altLang="zh-CN" sz="2000" dirty="0"/>
              <a:t>500</a:t>
            </a:r>
            <a:r>
              <a:rPr lang="zh-CN" altLang="en-US" sz="2000" dirty="0"/>
              <a:t>分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创建客户对象输出他得到的回馈积分</a:t>
            </a:r>
            <a:endParaRPr lang="zh-CN" altLang="en-US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984375" y="5665788"/>
            <a:ext cx="50307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完成时间：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分钟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6085" name="Picture 5" descr="练习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3850" y="12684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90854" name="Picture 6" descr="pointsAwar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4438" y="3357563"/>
            <a:ext cx="5184775" cy="185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共性问题集中讲解</a:t>
            </a:r>
            <a:endParaRPr lang="zh-CN" altLang="en-US" b="1" dirty="0"/>
          </a:p>
        </p:txBody>
      </p:sp>
      <p:sp>
        <p:nvSpPr>
          <p:cNvPr id="47107" name="Text Box 3"/>
          <p:cNvSpPr txBox="1"/>
          <p:nvPr/>
        </p:nvSpPr>
        <p:spPr>
          <a:xfrm>
            <a:off x="2052638" y="4076700"/>
            <a:ext cx="424815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常见调试问题及解决办法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代码规范问题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共性问题集中讲解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面向对象（</a:t>
            </a:r>
            <a:r>
              <a:rPr lang="en-US" altLang="zh-CN" b="1" dirty="0"/>
              <a:t>OO</a:t>
            </a:r>
            <a:r>
              <a:rPr lang="zh-CN" altLang="en-US" b="1" dirty="0"/>
              <a:t>）的优点</a:t>
            </a:r>
            <a:endParaRPr lang="zh-CN" altLang="en-US" b="1" dirty="0"/>
          </a:p>
        </p:txBody>
      </p:sp>
      <p:sp>
        <p:nvSpPr>
          <p:cNvPr id="592899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459787" cy="45259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400" dirty="0"/>
              <a:t>与人类的思维习惯一致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dirty="0"/>
              <a:t>把人类解决问题的思维过程转变为程序能够理解的过程 </a:t>
            </a:r>
            <a:endParaRPr lang="zh-CN" altLang="en-US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sz="2400" dirty="0"/>
              <a:t>信息隐藏，提高了程序的可维护性和安全性 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dirty="0"/>
              <a:t>封装实现了模块化和信息隐藏 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封装使得在对象外部不能随意访问对象的属性和方法</a:t>
            </a:r>
            <a:endParaRPr lang="zh-CN" altLang="en-US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zh-CN" altLang="en-US" sz="2400" dirty="0"/>
              <a:t>提高了程序的可重用性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dirty="0"/>
              <a:t>一个类可以创建多个对象实例，增加了重用性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2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数据类型总结</a:t>
            </a:r>
            <a:endParaRPr lang="zh-CN" altLang="en-US" b="1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877888" y="1600200"/>
            <a:ext cx="8158162" cy="15843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/>
              <a:t>int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/>
              <a:t>double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/>
              <a:t>char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/>
              <a:t>boolean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Char char=""/>
            </a:pPr>
            <a:endParaRPr lang="zh-CN" altLang="en-US" dirty="0"/>
          </a:p>
        </p:txBody>
      </p:sp>
      <p:sp>
        <p:nvSpPr>
          <p:cNvPr id="594948" name="AutoShape 4"/>
          <p:cNvSpPr/>
          <p:nvPr/>
        </p:nvSpPr>
        <p:spPr>
          <a:xfrm>
            <a:off x="2338388" y="1700213"/>
            <a:ext cx="433387" cy="1368425"/>
          </a:xfrm>
          <a:prstGeom prst="rightBrace">
            <a:avLst>
              <a:gd name="adj1" fmla="val 26312"/>
              <a:gd name="adj2" fmla="val 50000"/>
            </a:avLst>
          </a:prstGeom>
          <a:noFill/>
          <a:ln w="381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800" dirty="0">
              <a:solidFill>
                <a:srgbClr val="0066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827088" y="3860800"/>
            <a:ext cx="7056437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String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数组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class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定义的类型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  <a:endParaRPr lang="en-US" altLang="zh-CN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94950" name="AutoShape 6"/>
          <p:cNvSpPr/>
          <p:nvPr/>
        </p:nvSpPr>
        <p:spPr>
          <a:xfrm>
            <a:off x="4140200" y="4076700"/>
            <a:ext cx="719138" cy="1439863"/>
          </a:xfrm>
          <a:prstGeom prst="rightBrace">
            <a:avLst>
              <a:gd name="adj1" fmla="val 16685"/>
              <a:gd name="adj2" fmla="val 51102"/>
            </a:avLst>
          </a:prstGeom>
          <a:noFill/>
          <a:ln w="38100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94951" name="AutoShape 7"/>
          <p:cNvSpPr>
            <a:spLocks noChangeArrowheads="1"/>
          </p:cNvSpPr>
          <p:nvPr/>
        </p:nvSpPr>
        <p:spPr bwMode="auto">
          <a:xfrm>
            <a:off x="3132138" y="2205038"/>
            <a:ext cx="23336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基本数据类型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4952" name="AutoShape 8"/>
          <p:cNvSpPr>
            <a:spLocks noChangeArrowheads="1"/>
          </p:cNvSpPr>
          <p:nvPr/>
        </p:nvSpPr>
        <p:spPr bwMode="auto">
          <a:xfrm>
            <a:off x="5148263" y="4581525"/>
            <a:ext cx="23336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引用数据类型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 bldLvl="0" animBg="1"/>
      <p:bldP spid="594950" grpId="0" bldLvl="0" animBg="1"/>
      <p:bldP spid="594951" grpId="0" bldLvl="0" animBg="1"/>
      <p:bldP spid="59495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/>
              <a:t>数据类型使用区别</a:t>
            </a:r>
            <a:endParaRPr lang="zh-CN" altLang="en-US" b="1" dirty="0"/>
          </a:p>
        </p:txBody>
      </p:sp>
      <p:graphicFrame>
        <p:nvGraphicFramePr>
          <p:cNvPr id="595971" name="Group 3"/>
          <p:cNvGraphicFramePr>
            <a:graphicFrameLocks noGrp="1"/>
          </p:cNvGraphicFramePr>
          <p:nvPr>
            <p:ph type="tbl" idx="1"/>
          </p:nvPr>
        </p:nvGraphicFramePr>
        <p:xfrm>
          <a:off x="755650" y="2060575"/>
          <a:ext cx="7993063" cy="3097214"/>
        </p:xfrm>
        <a:graphic>
          <a:graphicData uri="http://schemas.openxmlformats.org/drawingml/2006/table">
            <a:tbl>
              <a:tblPr/>
              <a:tblGrid>
                <a:gridCol w="1868488"/>
                <a:gridCol w="1482725"/>
                <a:gridCol w="2514600"/>
                <a:gridCol w="2127250"/>
              </a:tblGrid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数据类型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特  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声  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宋体" panose="02010600030101010101" pitchFamily="2" charset="-122"/>
                        </a:rPr>
                        <a:t>使  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1"/>
                      <a:srcRect/>
                      <a:stretch>
                        <a:fillRect/>
                      </a:stretch>
                    </a:blipFill>
                  </a:tcPr>
                </a:tc>
              </a:tr>
              <a:tr h="1173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基本数据类型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没有方法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int i= 8;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i++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；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引用数据类型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具有方法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Student stu =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 new Student();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stu.age=20;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323850" y="490538"/>
            <a:ext cx="8229600" cy="490537"/>
          </a:xfrm>
        </p:spPr>
        <p:txBody>
          <a:bodyPr vert="horz" wrap="square" lIns="0" tIns="45720" rIns="0" bIns="0" anchor="b"/>
          <a:lstStyle/>
          <a:p>
            <a:pPr eaLnBrk="1" hangingPunct="1"/>
            <a:r>
              <a:rPr lang="zh-CN" altLang="en-US" b="1" dirty="0"/>
              <a:t>总结</a:t>
            </a:r>
            <a:endParaRPr lang="zh-CN" altLang="en-US" b="1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831850" y="2028825"/>
            <a:ext cx="7854950" cy="40973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什么是类？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什么是对象？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类和对象的区别是什么？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如何定义一个类、类的属性和方法？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如何创建类的对象？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数据类型有哪两种？区别是什么？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51204" name="Picture 4" descr="提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71550" y="1052513"/>
            <a:ext cx="917575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815" y="260350"/>
            <a:ext cx="7391400" cy="563563"/>
          </a:xfrm>
        </p:spPr>
        <p:txBody>
          <a:bodyPr vert="horz" wrap="square" lIns="0" tIns="45720" rIns="0" bIns="0" numCol="1" anchor="t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本章任务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1939" name="Rectangle 3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45259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以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OO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的方式实现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学校类，描述学校的信息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教员类，输出教员的信息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学生类，输出学生的信息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游人类，输出购买门票价格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51940" name="Picture 4" descr="initialSchool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03350" y="3502978"/>
            <a:ext cx="2828925" cy="2044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1941" name="Picture 5" descr="initialTeacher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9338" y="3071178"/>
            <a:ext cx="2924175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1942" name="Picture 6" descr="initialStudent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9338" y="4731703"/>
            <a:ext cx="2924175" cy="152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1943" name="Picture 7" descr="initialVistor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6238" y="3358515"/>
            <a:ext cx="2924175" cy="247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9600" cy="633413"/>
          </a:xfrm>
        </p:spPr>
        <p:txBody>
          <a:bodyPr vert="horz" wrap="square" lIns="0" tIns="45720" rIns="0" bIns="0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本章目标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掌握类和对象的特征 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理解封装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会创建和使用对象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earth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35375" y="2349500"/>
            <a:ext cx="2232025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98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503238"/>
          </a:xfrm>
        </p:spPr>
        <p:txBody>
          <a:bodyPr vert="horz" wrap="square" lIns="0" tIns="45720" rIns="0" bIns="0" numCol="1" anchor="t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万物皆对象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2" name="Rectangle 4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世界是由什么组成的？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39750" y="1916113"/>
            <a:ext cx="8316913" cy="3959225"/>
            <a:chOff x="521" y="1389"/>
            <a:chExt cx="5239" cy="2494"/>
          </a:xfrm>
        </p:grpSpPr>
        <p:pic>
          <p:nvPicPr>
            <p:cNvPr id="22535" name="Picture 6" descr="objectspic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" y="1389"/>
              <a:ext cx="5239" cy="249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2536" name="Group 7"/>
            <p:cNvGrpSpPr/>
            <p:nvPr/>
          </p:nvGrpSpPr>
          <p:grpSpPr>
            <a:xfrm>
              <a:off x="748" y="1449"/>
              <a:ext cx="4695" cy="1673"/>
              <a:chOff x="748" y="1540"/>
              <a:chExt cx="4695" cy="1673"/>
            </a:xfrm>
          </p:grpSpPr>
          <p:sp>
            <p:nvSpPr>
              <p:cNvPr id="22543" name="Rectangle 8"/>
              <p:cNvSpPr/>
              <p:nvPr/>
            </p:nvSpPr>
            <p:spPr>
              <a:xfrm>
                <a:off x="748" y="1623"/>
                <a:ext cx="635" cy="192"/>
              </a:xfrm>
              <a:prstGeom prst="rect">
                <a:avLst/>
              </a:prstGeom>
              <a:solidFill>
                <a:srgbClr val="FF00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         名胜             </a:t>
                </a:r>
                <a:endParaRPr lang="zh-CN" altLang="en-US" sz="18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4" name="Rectangle 9"/>
              <p:cNvSpPr/>
              <p:nvPr/>
            </p:nvSpPr>
            <p:spPr>
              <a:xfrm>
                <a:off x="3923" y="1842"/>
                <a:ext cx="726" cy="182"/>
              </a:xfrm>
              <a:prstGeom prst="rect">
                <a:avLst/>
              </a:prstGeom>
              <a:solidFill>
                <a:srgbClr val="FF00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人</a:t>
                </a:r>
                <a:endParaRPr lang="zh-CN" altLang="en-US" sz="18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5" name="Rectangle 10"/>
              <p:cNvSpPr/>
              <p:nvPr/>
            </p:nvSpPr>
            <p:spPr>
              <a:xfrm>
                <a:off x="793" y="3022"/>
                <a:ext cx="1134" cy="191"/>
              </a:xfrm>
              <a:prstGeom prst="rect">
                <a:avLst/>
              </a:prstGeom>
              <a:solidFill>
                <a:srgbClr val="FF00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       物品             </a:t>
                </a:r>
                <a:endParaRPr lang="zh-CN" altLang="en-US" sz="18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546" name="Rectangle 11"/>
              <p:cNvSpPr/>
              <p:nvPr/>
            </p:nvSpPr>
            <p:spPr>
              <a:xfrm>
                <a:off x="3946" y="1540"/>
                <a:ext cx="1497" cy="238"/>
              </a:xfrm>
              <a:prstGeom prst="rect">
                <a:avLst/>
              </a:prstGeom>
              <a:solidFill>
                <a:srgbClr val="FF00FF"/>
              </a:solidFill>
              <a:ln w="9525">
                <a:noFill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800" b="1" dirty="0">
                    <a:solidFill>
                      <a:schemeClr val="accent3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动物 ，植物</a:t>
                </a:r>
                <a:r>
                  <a:rPr lang="en-US" altLang="zh-CN" sz="18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……</a:t>
                </a:r>
                <a:r>
                  <a:rPr lang="en-US" altLang="zh-CN" sz="1800" b="1" dirty="0">
                    <a:solidFill>
                      <a:schemeClr val="accent3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en-US" altLang="zh-CN" sz="18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sz="1800" b="1" dirty="0">
                  <a:solidFill>
                    <a:schemeClr val="accent3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7" name="Group 12"/>
            <p:cNvGrpSpPr/>
            <p:nvPr/>
          </p:nvGrpSpPr>
          <p:grpSpPr>
            <a:xfrm>
              <a:off x="657" y="1550"/>
              <a:ext cx="4854" cy="1245"/>
              <a:chOff x="657" y="1550"/>
              <a:chExt cx="4854" cy="1245"/>
            </a:xfrm>
          </p:grpSpPr>
          <p:pic>
            <p:nvPicPr>
              <p:cNvPr id="22538" name="Picture 13" descr="big ben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48" y="1550"/>
                <a:ext cx="780" cy="120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39" name="Picture 14" descr="great wall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7" y="1796"/>
                <a:ext cx="1384" cy="95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40" name="Picture 15" descr="templ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63" y="1640"/>
                <a:ext cx="862" cy="111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41" name="Picture 16" descr="贝克汉姆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923" y="1933"/>
                <a:ext cx="726" cy="86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2542" name="Picture 17" descr="xiaotian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49" y="1751"/>
                <a:ext cx="862" cy="1044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54002" name="AutoShape 18"/>
          <p:cNvSpPr>
            <a:spLocks noChangeArrowheads="1"/>
          </p:cNvSpPr>
          <p:nvPr/>
        </p:nvSpPr>
        <p:spPr bwMode="auto">
          <a:xfrm>
            <a:off x="2195513" y="5949950"/>
            <a:ext cx="5013325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分类是人们认识世界的一个很自然的过程，在日常生活中会不自觉地进行分类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0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/>
          </p:cNvSpPr>
          <p:nvPr>
            <p:ph type="title" sz="quarter"/>
          </p:nvPr>
        </p:nvSpPr>
        <p:spPr>
          <a:xfrm>
            <a:off x="468313" y="485775"/>
            <a:ext cx="8229600" cy="1143000"/>
          </a:xfrm>
        </p:spPr>
        <p:txBody>
          <a:bodyPr vert="horz" wrap="square" lIns="0" tIns="45720" rIns="0" bIns="0" anchor="t"/>
          <a:lstStyle/>
          <a:p>
            <a:pPr eaLnBrk="1" hangingPunct="1"/>
            <a:r>
              <a:rPr lang="zh-CN" altLang="en-US" b="1" dirty="0">
                <a:solidFill>
                  <a:schemeClr val="accent3">
                    <a:lumMod val="50000"/>
                  </a:schemeClr>
                </a:solidFill>
                <a:cs typeface="Times New Roman" panose="02020603050405020304" pitchFamily="18" charset="0"/>
              </a:rPr>
              <a:t>身边的对象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6036" name="Object 4"/>
          <p:cNvGraphicFramePr/>
          <p:nvPr>
            <p:ph sz="quarter" idx="1"/>
          </p:nvPr>
        </p:nvGraphicFramePr>
        <p:xfrm>
          <a:off x="882650" y="2711450"/>
          <a:ext cx="1985963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89380" imgH="1604645" progId="">
                  <p:embed/>
                </p:oleObj>
              </mc:Choice>
              <mc:Fallback>
                <p:oleObj name="" r:id="rId1" imgW="1389380" imgH="1604645" progId="">
                  <p:embed/>
                  <p:pic>
                    <p:nvPicPr>
                      <p:cNvPr id="0" name="图片 1024" descr="image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2711450"/>
                        <a:ext cx="1985963" cy="229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034" name="Object 2"/>
          <p:cNvGraphicFramePr/>
          <p:nvPr>
            <p:ph sz="quarter" idx="2"/>
          </p:nvPr>
        </p:nvGraphicFramePr>
        <p:xfrm>
          <a:off x="5083175" y="2711450"/>
          <a:ext cx="21399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89380" imgH="1577975" progId="">
                  <p:embed/>
                </p:oleObj>
              </mc:Choice>
              <mc:Fallback>
                <p:oleObj name="" r:id="rId3" imgW="1389380" imgH="1577975" progId="">
                  <p:embed/>
                  <p:pic>
                    <p:nvPicPr>
                      <p:cNvPr id="0" name="图片 1025" descr="image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3175" y="2711450"/>
                        <a:ext cx="2139950" cy="242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37" name="AutoShape 5"/>
          <p:cNvSpPr>
            <a:spLocks noChangeArrowheads="1"/>
          </p:cNvSpPr>
          <p:nvPr/>
        </p:nvSpPr>
        <p:spPr bwMode="auto">
          <a:xfrm>
            <a:off x="611188" y="1638300"/>
            <a:ext cx="1441450" cy="398463"/>
          </a:xfrm>
          <a:prstGeom prst="wedgeRoundRectCallout">
            <a:avLst>
              <a:gd name="adj1" fmla="val 32931"/>
              <a:gd name="adj2" fmla="val 1077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张浩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6038" name="AutoShape 6"/>
          <p:cNvSpPr>
            <a:spLocks noChangeArrowheads="1"/>
          </p:cNvSpPr>
          <p:nvPr/>
        </p:nvSpPr>
        <p:spPr bwMode="gray">
          <a:xfrm>
            <a:off x="6227763" y="1557338"/>
            <a:ext cx="1295400" cy="503238"/>
          </a:xfrm>
          <a:prstGeom prst="wedgeRoundRectCallout">
            <a:avLst>
              <a:gd name="adj1" fmla="val -43750"/>
              <a:gd name="adj2" fmla="val 121611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李明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6039" name="AutoShape 7"/>
          <p:cNvSpPr>
            <a:spLocks noChangeArrowheads="1"/>
          </p:cNvSpPr>
          <p:nvPr/>
        </p:nvSpPr>
        <p:spPr bwMode="gray">
          <a:xfrm>
            <a:off x="7240588" y="3213100"/>
            <a:ext cx="1801813" cy="2520950"/>
          </a:xfrm>
          <a:prstGeom prst="roundRect">
            <a:avLst>
              <a:gd name="adj" fmla="val 7949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收银员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员工号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—1001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姓名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李明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部门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财务部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操作：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收款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打印账单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6040" name="AutoShape 8"/>
          <p:cNvSpPr>
            <a:spLocks noChangeArrowheads="1"/>
          </p:cNvSpPr>
          <p:nvPr/>
        </p:nvSpPr>
        <p:spPr bwMode="auto">
          <a:xfrm>
            <a:off x="3203575" y="3284538"/>
            <a:ext cx="1657350" cy="2390775"/>
          </a:xfrm>
          <a:prstGeom prst="roundRect">
            <a:avLst>
              <a:gd name="adj" fmla="val 10653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顾客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姓名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张浩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年龄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—20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体重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—60kg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操作：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购买商品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5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7" grpId="0" bldLvl="0" animBg="1"/>
      <p:bldP spid="556038" grpId="0" bldLvl="0" animBg="1"/>
      <p:bldP spid="556039" grpId="0" bldLvl="0" animBg="1"/>
      <p:bldP spid="55604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720725"/>
          </a:xfrm>
        </p:spPr>
        <p:txBody>
          <a:bodyPr vert="horz" wrap="square" lIns="0" tIns="45720" rIns="0" bIns="0" numCol="1" anchor="t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对象的特征</a:t>
            </a:r>
            <a:r>
              <a:rPr kumimoji="0" lang="en-US" altLang="zh-CN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——</a:t>
            </a: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属性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57059" name="Rectangle 3"/>
          <p:cNvSpPr>
            <a:spLocks noGrp="1"/>
          </p:cNvSpPr>
          <p:nvPr>
            <p:ph idx="1"/>
          </p:nvPr>
        </p:nvSpPr>
        <p:spPr>
          <a:xfrm>
            <a:off x="663575" y="1341438"/>
            <a:ext cx="8229600" cy="54006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15000"/>
              </a:lnSpc>
            </a:pP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属性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对象具有的各种特征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</a:rPr>
              <a:t>每个对象的每个属性都拥有特定值</a:t>
            </a:r>
            <a:endParaRPr lang="zh-CN" altLang="en-GB" sz="2000" dirty="0">
              <a:solidFill>
                <a:schemeClr val="accent3">
                  <a:lumMod val="50000"/>
                </a:schemeClr>
              </a:solidFill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GB" sz="2000" dirty="0">
                <a:solidFill>
                  <a:schemeClr val="accent3">
                    <a:lumMod val="50000"/>
                  </a:schemeClr>
                </a:solidFill>
              </a:rPr>
              <a:t>例如：张浩和李明的年龄、姓名不一样</a:t>
            </a:r>
            <a:endParaRPr lang="zh-CN" altLang="en-GB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7060" name="AutoShape 4"/>
          <p:cNvSpPr>
            <a:spLocks noChangeArrowheads="1"/>
          </p:cNvSpPr>
          <p:nvPr/>
        </p:nvSpPr>
        <p:spPr bwMode="auto">
          <a:xfrm>
            <a:off x="3906838" y="4565650"/>
            <a:ext cx="11826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岁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7061" name="AutoShape 5"/>
          <p:cNvSpPr>
            <a:spLocks noChangeArrowheads="1"/>
          </p:cNvSpPr>
          <p:nvPr/>
        </p:nvSpPr>
        <p:spPr bwMode="auto">
          <a:xfrm>
            <a:off x="3906838" y="3773488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张浩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7062" name="Line 6"/>
          <p:cNvSpPr/>
          <p:nvPr/>
        </p:nvSpPr>
        <p:spPr>
          <a:xfrm flipV="1">
            <a:off x="2771775" y="4005263"/>
            <a:ext cx="1150938" cy="503237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7063" name="Line 7"/>
          <p:cNvSpPr/>
          <p:nvPr/>
        </p:nvSpPr>
        <p:spPr>
          <a:xfrm>
            <a:off x="2771775" y="4797425"/>
            <a:ext cx="1152525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7064" name="Line 8"/>
          <p:cNvSpPr/>
          <p:nvPr/>
        </p:nvSpPr>
        <p:spPr>
          <a:xfrm>
            <a:off x="2771775" y="5084763"/>
            <a:ext cx="1296988" cy="576262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7065" name="Line 9"/>
          <p:cNvSpPr/>
          <p:nvPr/>
        </p:nvSpPr>
        <p:spPr>
          <a:xfrm>
            <a:off x="5218113" y="4076700"/>
            <a:ext cx="1155700" cy="649288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7066" name="Line 10"/>
          <p:cNvSpPr/>
          <p:nvPr/>
        </p:nvSpPr>
        <p:spPr>
          <a:xfrm>
            <a:off x="5075238" y="4868863"/>
            <a:ext cx="1223962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7067" name="Line 11"/>
          <p:cNvSpPr/>
          <p:nvPr/>
        </p:nvSpPr>
        <p:spPr>
          <a:xfrm flipV="1">
            <a:off x="4859338" y="5084763"/>
            <a:ext cx="1584325" cy="64770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7068" name="Oval 12"/>
          <p:cNvSpPr/>
          <p:nvPr/>
        </p:nvSpPr>
        <p:spPr>
          <a:xfrm>
            <a:off x="6300788" y="4437063"/>
            <a:ext cx="1725612" cy="863600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属性 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7069" name="AutoShape 13"/>
          <p:cNvSpPr>
            <a:spLocks noChangeArrowheads="1"/>
          </p:cNvSpPr>
          <p:nvPr/>
        </p:nvSpPr>
        <p:spPr bwMode="auto">
          <a:xfrm>
            <a:off x="4051300" y="5429250"/>
            <a:ext cx="8223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60kg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684213" y="4365625"/>
            <a:ext cx="2087562" cy="792163"/>
            <a:chOff x="340" y="2251"/>
            <a:chExt cx="1406" cy="680"/>
          </a:xfrm>
        </p:grpSpPr>
        <p:sp>
          <p:nvSpPr>
            <p:cNvPr id="23567" name="AutoShape 15"/>
            <p:cNvSpPr/>
            <p:nvPr/>
          </p:nvSpPr>
          <p:spPr>
            <a:xfrm>
              <a:off x="340" y="2251"/>
              <a:ext cx="1406" cy="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3568" name="AutoShape 16"/>
            <p:cNvSpPr/>
            <p:nvPr/>
          </p:nvSpPr>
          <p:spPr>
            <a:xfrm>
              <a:off x="432" y="2419"/>
              <a:ext cx="1188" cy="34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</a:pPr>
              <a:r>
                <a:rPr lang="zh-CN" altLang="en-US" b="1" dirty="0">
                  <a:latin typeface="Courier New" panose="02070309020205020404" pitchFamily="49" charset="0"/>
                  <a:ea typeface="黑体" panose="02010609060101010101" pitchFamily="49" charset="-122"/>
                </a:rPr>
                <a:t>顾客张浩 </a:t>
              </a:r>
              <a:endParaRPr lang="zh-CN" altLang="en-US" b="1" dirty="0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bldLvl="0" animBg="1"/>
      <p:bldP spid="557061" grpId="0" bldLvl="0" animBg="1"/>
      <p:bldP spid="557068" grpId="0" bldLvl="0" animBg="1"/>
      <p:bldP spid="55706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792163"/>
          </a:xfrm>
        </p:spPr>
        <p:txBody>
          <a:bodyPr vert="horz" wrap="square" lIns="0" tIns="45720" rIns="0" bIns="0" numCol="1" anchor="t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对象的特征</a:t>
            </a:r>
            <a:r>
              <a:rPr kumimoji="0" lang="en-US" altLang="zh-CN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——</a:t>
            </a:r>
            <a:r>
              <a:rPr kumimoji="0" lang="zh-CN" alt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Times New Roman" panose="02020603050405020304" pitchFamily="18" charset="0"/>
              </a:rPr>
              <a:t>方法</a:t>
            </a:r>
            <a:endParaRPr kumimoji="0" lang="zh-CN" altLang="en-US" sz="5000" b="1" i="0" u="none" strike="noStrike" kern="1200" cap="none" spc="0" normalizeH="0" baseline="0" noProof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58083" name="Rectangle 3"/>
          <p:cNvSpPr>
            <a:spLocks noGrp="1"/>
          </p:cNvSpPr>
          <p:nvPr>
            <p:ph type="body" sz="half" idx="1"/>
          </p:nvPr>
        </p:nvSpPr>
        <p:spPr>
          <a:xfrm>
            <a:off x="663575" y="1341438"/>
            <a:ext cx="8229600" cy="54006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方法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对象执行的操作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对象：用来描述客观事物的一个实体，由一组属性和方法构成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>
              <a:buClr>
                <a:srgbClr val="0BD0D9"/>
              </a:buClr>
              <a:buSzPct val="95000"/>
              <a:buFont typeface="Wingdings 2" panose="05020102010507070707" pitchFamily="18" charset="2"/>
            </a:pP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8084" name="AutoShape 4"/>
          <p:cNvSpPr>
            <a:spLocks noChangeArrowheads="1"/>
          </p:cNvSpPr>
          <p:nvPr/>
        </p:nvSpPr>
        <p:spPr bwMode="auto">
          <a:xfrm>
            <a:off x="4140200" y="3141663"/>
            <a:ext cx="12541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打印账单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8085" name="AutoShape 5"/>
          <p:cNvSpPr>
            <a:spLocks noChangeArrowheads="1"/>
          </p:cNvSpPr>
          <p:nvPr/>
        </p:nvSpPr>
        <p:spPr bwMode="auto">
          <a:xfrm>
            <a:off x="4140200" y="2349500"/>
            <a:ext cx="15430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收银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58086" name="Line 6"/>
          <p:cNvSpPr/>
          <p:nvPr/>
        </p:nvSpPr>
        <p:spPr>
          <a:xfrm flipV="1">
            <a:off x="3005138" y="2581275"/>
            <a:ext cx="1150937" cy="503238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8087" name="Line 7"/>
          <p:cNvSpPr/>
          <p:nvPr/>
        </p:nvSpPr>
        <p:spPr>
          <a:xfrm>
            <a:off x="3005138" y="3373438"/>
            <a:ext cx="1152525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8088" name="Line 8"/>
          <p:cNvSpPr/>
          <p:nvPr/>
        </p:nvSpPr>
        <p:spPr>
          <a:xfrm>
            <a:off x="3005138" y="3660775"/>
            <a:ext cx="1296987" cy="576263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8089" name="Line 9"/>
          <p:cNvSpPr/>
          <p:nvPr/>
        </p:nvSpPr>
        <p:spPr>
          <a:xfrm>
            <a:off x="5668963" y="2652713"/>
            <a:ext cx="1008062" cy="649287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8090" name="Line 10"/>
          <p:cNvSpPr/>
          <p:nvPr/>
        </p:nvSpPr>
        <p:spPr>
          <a:xfrm>
            <a:off x="5453063" y="3444875"/>
            <a:ext cx="1295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8091" name="Line 11"/>
          <p:cNvSpPr/>
          <p:nvPr/>
        </p:nvSpPr>
        <p:spPr>
          <a:xfrm flipV="1">
            <a:off x="5092700" y="3662363"/>
            <a:ext cx="1655763" cy="646112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8092" name="Oval 12"/>
          <p:cNvSpPr/>
          <p:nvPr/>
        </p:nvSpPr>
        <p:spPr>
          <a:xfrm>
            <a:off x="6677025" y="3013075"/>
            <a:ext cx="1584325" cy="863600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rPr>
              <a:t>方法 </a:t>
            </a:r>
            <a:endParaRPr lang="zh-CN" altLang="en-US" sz="1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58093" name="AutoShape 13"/>
          <p:cNvSpPr>
            <a:spLocks noChangeArrowheads="1"/>
          </p:cNvSpPr>
          <p:nvPr/>
        </p:nvSpPr>
        <p:spPr bwMode="auto">
          <a:xfrm>
            <a:off x="4284663" y="4005263"/>
            <a:ext cx="111125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刷卡 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917575" y="2941638"/>
            <a:ext cx="2141538" cy="792162"/>
            <a:chOff x="340" y="2251"/>
            <a:chExt cx="1406" cy="680"/>
          </a:xfrm>
        </p:grpSpPr>
        <p:sp>
          <p:nvSpPr>
            <p:cNvPr id="24591" name="AutoShape 15"/>
            <p:cNvSpPr/>
            <p:nvPr/>
          </p:nvSpPr>
          <p:spPr>
            <a:xfrm>
              <a:off x="340" y="2251"/>
              <a:ext cx="1406" cy="68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4592" name="AutoShape 16"/>
            <p:cNvSpPr/>
            <p:nvPr/>
          </p:nvSpPr>
          <p:spPr>
            <a:xfrm>
              <a:off x="443" y="2432"/>
              <a:ext cx="1167" cy="292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</a:pPr>
              <a:r>
                <a:rPr lang="zh-CN" altLang="en-US" sz="1800" b="1" dirty="0">
                  <a:latin typeface="Arial" panose="020B0604020202020204" pitchFamily="34" charset="0"/>
                  <a:ea typeface="黑体" panose="02010609060101010101" pitchFamily="49" charset="-122"/>
                </a:rPr>
                <a:t>收银员李明</a:t>
              </a:r>
              <a:endParaRPr lang="zh-CN" altLang="en-US" sz="1800" b="1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 bldLvl="0" animBg="1"/>
      <p:bldP spid="558085" grpId="0" bldLvl="0" animBg="1"/>
      <p:bldP spid="558092" grpId="0" bldLvl="0" animBg="1"/>
      <p:bldP spid="558093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5175</Words>
  <Application>WPS 演示</Application>
  <PresentationFormat>全屏显示(4:3)</PresentationFormat>
  <Paragraphs>643</Paragraphs>
  <Slides>39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宋体</vt:lpstr>
      <vt:lpstr>Wingdings</vt:lpstr>
      <vt:lpstr>Tahoma</vt:lpstr>
      <vt:lpstr>Wingdings 2</vt:lpstr>
      <vt:lpstr>黑体</vt:lpstr>
      <vt:lpstr>Times New Roman</vt:lpstr>
      <vt:lpstr>Courier New</vt:lpstr>
      <vt:lpstr>Wingdings</vt:lpstr>
      <vt:lpstr>Calibri</vt:lpstr>
      <vt:lpstr>微软雅黑</vt:lpstr>
      <vt:lpstr>Arial Unicode MS</vt:lpstr>
      <vt:lpstr>楷体_GB2312</vt:lpstr>
      <vt:lpstr>新宋体</vt:lpstr>
      <vt:lpstr>Segoe UI Light</vt:lpstr>
      <vt:lpstr>Office 主题​​</vt:lpstr>
      <vt:lpstr>J2SE之类和对象</vt:lpstr>
      <vt:lpstr>回顾与作业点评</vt:lpstr>
      <vt:lpstr>预习检查</vt:lpstr>
      <vt:lpstr>本章任务</vt:lpstr>
      <vt:lpstr>本章目标</vt:lpstr>
      <vt:lpstr>万物皆对象</vt:lpstr>
      <vt:lpstr>身边的对象</vt:lpstr>
      <vt:lpstr>对象的特征——属性</vt:lpstr>
      <vt:lpstr>对象的特征——方法</vt:lpstr>
      <vt:lpstr>对象的属性和方法</vt:lpstr>
      <vt:lpstr>封装</vt:lpstr>
      <vt:lpstr>小结1</vt:lpstr>
      <vt:lpstr>从对象抽象出“类”</vt:lpstr>
      <vt:lpstr>类</vt:lpstr>
      <vt:lpstr>类和对象的关系</vt:lpstr>
      <vt:lpstr>Java 是面向对象的语言 </vt:lpstr>
      <vt:lpstr>Java类模板</vt:lpstr>
      <vt:lpstr>如何定义类</vt:lpstr>
      <vt:lpstr>类示例2-1</vt:lpstr>
      <vt:lpstr>类示例2-2</vt:lpstr>
      <vt:lpstr>如何创建和使用对象</vt:lpstr>
      <vt:lpstr>创建和使用对象示例5-1</vt:lpstr>
      <vt:lpstr>创建和使用对象示例5-2</vt:lpstr>
      <vt:lpstr>创建和使用对象示例5-3</vt:lpstr>
      <vt:lpstr>创建和使用对象示例5-4</vt:lpstr>
      <vt:lpstr>创建和使用对象示例5-5</vt:lpstr>
      <vt:lpstr>小结2</vt:lpstr>
      <vt:lpstr>指导——定义管理员类 </vt:lpstr>
      <vt:lpstr>练习——定义客户类</vt:lpstr>
      <vt:lpstr>指导——创建管理员对象 </vt:lpstr>
      <vt:lpstr>共性问题集中讲解</vt:lpstr>
      <vt:lpstr>指导——更改管理员密码 </vt:lpstr>
      <vt:lpstr>练习——客户积分回馈</vt:lpstr>
      <vt:lpstr>共性问题集中讲解</vt:lpstr>
      <vt:lpstr>面向对象（OO）的优点</vt:lpstr>
      <vt:lpstr>数据类型总结</vt:lpstr>
      <vt:lpstr>数据类型使用区别</vt:lpstr>
      <vt:lpstr>总结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282</cp:revision>
  <dcterms:created xsi:type="dcterms:W3CDTF">2018-11-22T07:00:00Z</dcterms:created>
  <dcterms:modified xsi:type="dcterms:W3CDTF">2020-05-04T09:42:27Z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