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193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2019/4/23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J2SE</a:t>
            </a:r>
            <a:r>
              <a:rPr lang="zh-CN" altLang="en-US" dirty="0" smtClean="0">
                <a:solidFill>
                  <a:schemeClr val="bg1"/>
                </a:solidFill>
              </a:rPr>
              <a:t>之</a:t>
            </a:r>
            <a:r>
              <a:rPr lang="zh-CN" altLang="en-US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类和对象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构造方法作用概述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给对象的数据进行初始化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构造方法格式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方法名与类名相同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没有返回值类型，连</a:t>
            </a:r>
            <a:r>
              <a:rPr lang="en-US" altLang="zh-CN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void</a:t>
            </a: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都没有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没有具体的返回值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构造方法注意事项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如果你不提供构造方法，系统会给出默认构造方法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如果你提供了构造方法，系统将不再提供</a:t>
            </a:r>
            <a:endParaRPr lang="en-US" altLang="zh-CN" sz="2055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构造方法也是可以重载的</a:t>
            </a:r>
            <a:endParaRPr lang="en-US" altLang="zh-CN" sz="2395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类的成员方法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成员方法其实就是我们前面讲过的方法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方法具体划分：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根据返回值</a:t>
            </a:r>
          </a:p>
          <a:p>
            <a:pPr marL="1257300" lvl="4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有明确返回值方法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返回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void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类型的方法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根据形式参数</a:t>
            </a:r>
          </a:p>
          <a:p>
            <a:pPr marL="1257300" lvl="4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无参方法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带参方法</a:t>
            </a:r>
            <a:endParaRPr lang="en-US" altLang="zh-CN" sz="253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一个基本类的标准代码写法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6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</a:t>
            </a: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143000" lvl="2" indent="-228600" algn="l" eaLnBrk="0" fontAlgn="base" hangingPunct="0">
              <a:spcAft>
                <a:spcPct val="0"/>
              </a:spcAft>
              <a:buClr>
                <a:schemeClr val="tx1"/>
              </a:buClr>
              <a:buSzPct val="150000"/>
              <a:defRPr/>
            </a:pPr>
            <a:r>
              <a:rPr lang="zh-CN" altLang="en-US" sz="19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无参构造方法</a:t>
            </a:r>
            <a:endParaRPr lang="en-US" altLang="zh-CN" sz="19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143000" lvl="2" indent="-228600" algn="l" eaLnBrk="0" fontAlgn="base" hangingPunct="0">
              <a:spcAft>
                <a:spcPct val="0"/>
              </a:spcAft>
              <a:buClr>
                <a:schemeClr val="tx1"/>
              </a:buClr>
              <a:buSzPct val="150000"/>
              <a:defRPr/>
            </a:pPr>
            <a:r>
              <a:rPr lang="zh-CN" altLang="en-US" sz="19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带参构造方法</a:t>
            </a:r>
            <a:endParaRPr lang="en-US" altLang="zh-CN" sz="19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fontAlgn="base" hangingPunct="0"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</a:p>
          <a:p>
            <a:pPr marL="1143000" lvl="2" indent="-228600" algn="l" eaLnBrk="0" fontAlgn="base" hangingPunct="0">
              <a:spcAft>
                <a:spcPct val="0"/>
              </a:spcAft>
              <a:buClr>
                <a:schemeClr val="tx1"/>
              </a:buClr>
              <a:buSzPct val="150000"/>
              <a:defRPr/>
            </a:pPr>
            <a:r>
              <a:rPr lang="en-US" altLang="zh-CN" sz="19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getXxx</a:t>
            </a:r>
            <a:r>
              <a:rPr lang="en-US" altLang="zh-CN" sz="19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endParaRPr lang="en-US" altLang="zh-CN" sz="19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143000" lvl="2" indent="-228600" algn="l" eaLnBrk="0" fontAlgn="base" hangingPunct="0">
              <a:spcAft>
                <a:spcPct val="0"/>
              </a:spcAft>
              <a:buClr>
                <a:schemeClr val="tx1"/>
              </a:buClr>
              <a:buSzPct val="150000"/>
              <a:defRPr/>
            </a:pPr>
            <a:r>
              <a:rPr lang="en-US" altLang="zh-CN" sz="19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setXxx</a:t>
            </a:r>
            <a:r>
              <a:rPr lang="en-US" altLang="zh-CN" sz="19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endParaRPr lang="en-US" altLang="zh-CN" sz="19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6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给成员变量赋值的方式</a:t>
            </a:r>
          </a:p>
          <a:p>
            <a:pPr marL="742950" lvl="2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无参构造方法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+</a:t>
            </a:r>
            <a:r>
              <a:rPr lang="en-US" altLang="zh-CN" sz="23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setXxx</a:t>
            </a:r>
            <a:r>
              <a:rPr lang="en-US" altLang="zh-CN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endParaRPr lang="en-US" altLang="zh-CN" sz="23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带参构造方法</a:t>
            </a: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一个基本类的标准代码案例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lvl="0" indent="-4572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标准的学生类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讲解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</a:p>
          <a:p>
            <a:pPr marL="914400" lvl="1" indent="-4572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感觉调用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getXxx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输出学生信息比较麻烦，加入一个方法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show()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，输出学生对象的成员变量信息。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标准的手机类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练习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注意</a:t>
            </a: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目前的代码是为了练习的一种标准格式</a:t>
            </a: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给成员变量赋值有两种方式，可以只写一种</a:t>
            </a: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如果不单独获取数据，可以不写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getXxx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类的初始化过程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lvl="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Student s = new Student();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在内存中做了哪些事情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加载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Student.class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文件进内存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在栈内存为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开辟空间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在堆内存为学生对象开辟空间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对学生对象的成员变量进行默认初始化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对学生对象的成员变量进行显示初始化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通过构造方法对学生对象的成员变量赋值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3060"/>
              </a:lnSpc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学生对象初始化完毕，把对象地址赋值给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变量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面向对象练习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定义一个类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Demo,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其中定义一个求两个数据和的方法，定义一个测试了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Test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，进行测试。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定义一个长方形类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定义 求周长和面积的方法，然后定义一个测试了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Test2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，进行测试。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定义一个员工类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自己分析出几个成员，然后给出成员变量，构造方法，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getXxx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()/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setXxx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方法，以及一个显示所有成员信息的方法。并测试。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定义一个类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MyMath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提供基本的加减乘除功能，然后进行测试。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static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6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可以修饰成员变量和成员方法</a:t>
            </a:r>
          </a:p>
          <a:p>
            <a:pPr marL="342900" lvl="0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6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static</a:t>
            </a:r>
            <a:r>
              <a:rPr lang="zh-CN" altLang="en-US" sz="26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关键字特点</a:t>
            </a:r>
            <a:endParaRPr lang="zh-CN" altLang="en-US" sz="2000" b="1" kern="0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742950" lvl="1" indent="-28575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随着类的加载而加载</a:t>
            </a:r>
            <a:endParaRPr lang="zh-CN" altLang="en-US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优先于对象存在</a:t>
            </a:r>
            <a:endParaRPr lang="zh-CN" altLang="en-US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被类的所有对象共享</a:t>
            </a: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143000" lvl="2" indent="-2286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50000"/>
              <a:defRPr/>
            </a:pPr>
            <a:r>
              <a:rPr lang="zh-CN" altLang="en-US" sz="19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这也是我们判断是否使用静态关键字的条件</a:t>
            </a:r>
          </a:p>
          <a:p>
            <a:pPr marL="742950" lvl="1" indent="-28575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可以通过类名调用</a:t>
            </a:r>
          </a:p>
          <a:p>
            <a:pPr marL="342900" lvl="0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6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static</a:t>
            </a:r>
            <a:r>
              <a:rPr lang="zh-CN" altLang="en-US" sz="26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关键字注意事项</a:t>
            </a:r>
            <a:endParaRPr lang="en-US" altLang="zh-CN" sz="20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在静态方法中是没有</a:t>
            </a:r>
            <a:r>
              <a:rPr lang="en-US" altLang="zh-CN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关键字的</a:t>
            </a:r>
            <a:endParaRPr lang="zh-CN" altLang="en-US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50000"/>
              <a:defRPr/>
            </a:pPr>
            <a:r>
              <a:rPr lang="zh-CN" altLang="en-US" sz="22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静态方法只能访问静态的成员变量和静态的成员方法</a:t>
            </a: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静态变量和成员变量的区别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所属不同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静态变量属于类，所以也称为为类变量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成员变量属于对象，所以也称为实例变量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对象变量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内存中位置不同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静态变量存储于方法区的静态区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成员变量存储于堆内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存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内存出现时间不同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静态变量随着类的加载而加载，随着类的消失而消失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成员变量随着对象的创建而存在，随着对象的消失而消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失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 eaLnBrk="0" hangingPunct="0">
              <a:lnSpc>
                <a:spcPts val="24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调用不同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静态变量可以通过类名调用，也可以通过对象调用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lnSpc>
                <a:spcPts val="2480"/>
              </a:lnSpc>
              <a:spcAft>
                <a:spcPct val="0"/>
              </a:spcAft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成员变量只能通过对象名调用</a:t>
            </a:r>
          </a:p>
          <a:p>
            <a:pPr lvl="1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main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方法是静态的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lvl="1" indent="-4572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public static void main(String[] 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args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 {}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>
              <a:lnSpc>
                <a:spcPts val="3360"/>
              </a:lnSpc>
              <a:spcAft>
                <a:spcPct val="0"/>
              </a:spcAft>
              <a:buClr>
                <a:srgbClr val="8EB4E3"/>
              </a:buClr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public 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被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jvm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调用，访问权限足够大。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>
              <a:lnSpc>
                <a:spcPts val="3360"/>
              </a:lnSpc>
              <a:spcAft>
                <a:spcPct val="0"/>
              </a:spcAft>
              <a:buClr>
                <a:srgbClr val="8EB4E3"/>
              </a:buClr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static 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被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jvm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调用，不用创建对象，直接类名访问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>
              <a:lnSpc>
                <a:spcPts val="3360"/>
              </a:lnSpc>
              <a:spcAft>
                <a:spcPct val="0"/>
              </a:spcAft>
              <a:buClr>
                <a:srgbClr val="8EB4E3"/>
              </a:buClr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void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被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jvm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调用，不需要给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jvm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返回值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>
              <a:lnSpc>
                <a:spcPts val="3360"/>
              </a:lnSpc>
              <a:spcAft>
                <a:spcPct val="0"/>
              </a:spcAft>
              <a:buClr>
                <a:srgbClr val="8EB4E3"/>
              </a:buClr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main 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一个通用的名称，虽然不是关键字，但是被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jvm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识别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>
              <a:lnSpc>
                <a:spcPts val="3360"/>
              </a:lnSpc>
              <a:spcAft>
                <a:spcPct val="0"/>
              </a:spcAft>
              <a:buClr>
                <a:srgbClr val="8EB4E3"/>
              </a:buClr>
            </a:pP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String[] </a:t>
            </a:r>
            <a:r>
              <a:rPr lang="en-US" altLang="zh-CN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args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以前用于接收键盘录入的</a:t>
            </a:r>
          </a:p>
          <a:p>
            <a:pPr lvl="1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4545"/>
                </a:solidFill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solidFill>
                <a:srgbClr val="004545"/>
              </a:solidFill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目标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成员变量与局部变量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成员变量和局部变量的区别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匿名对象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封装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(private)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static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成员变量与局部变量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ts val="2580"/>
              </a:lnSpc>
              <a:buClr>
                <a:srgbClr val="000000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成员变量：</a:t>
            </a:r>
          </a:p>
          <a:p>
            <a:pPr marL="914400" lvl="1" indent="-457200" algn="l">
              <a:lnSpc>
                <a:spcPts val="2580"/>
              </a:lnSpc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定义在类中，方法体之外的变量。</a:t>
            </a:r>
          </a:p>
          <a:p>
            <a:pPr marL="914400" lvl="1" indent="-457200" algn="l">
              <a:lnSpc>
                <a:spcPts val="2580"/>
              </a:lnSpc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在创建对象的时候实例化。</a:t>
            </a:r>
          </a:p>
          <a:p>
            <a:pPr marL="914400" lvl="1" indent="-457200" algn="l">
              <a:lnSpc>
                <a:spcPts val="2580"/>
              </a:lnSpc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成员变量可以被类中方法、构造方法和特定类的语句块访问。</a:t>
            </a:r>
          </a:p>
          <a:p>
            <a:pPr marL="457200" indent="-457200" algn="l">
              <a:lnSpc>
                <a:spcPts val="2580"/>
              </a:lnSpc>
              <a:buClr>
                <a:srgbClr val="000000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局部变量</a:t>
            </a:r>
          </a:p>
          <a:p>
            <a:pPr marL="914400" lvl="1" indent="-457200" algn="l">
              <a:lnSpc>
                <a:spcPts val="2580"/>
              </a:lnSpc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在方法、构造方法或者语句块中定义的变量。</a:t>
            </a:r>
          </a:p>
          <a:p>
            <a:pPr marL="914400" lvl="1" indent="-457200" algn="l">
              <a:lnSpc>
                <a:spcPts val="2580"/>
              </a:lnSpc>
              <a:buClr>
                <a:srgbClr val="8EB4E3"/>
              </a:buClr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变量声明和初始化都是在方法中，方法结束后，变量就会自动销毁。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成员变量和局部变量的区别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ts val="208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在类中的位置不同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 类中方法外</a:t>
            </a:r>
            <a:endParaRPr lang="en-US" altLang="zh-CN" sz="171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局部变量 方法内或者方法声明上</a:t>
            </a:r>
            <a:endParaRPr lang="en-US" altLang="zh-CN" sz="171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lnSpc>
                <a:spcPts val="208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在内存中的位置不同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 堆内存</a:t>
            </a:r>
            <a:endParaRPr lang="en-US" altLang="zh-CN" sz="171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局部变量 栈内存</a:t>
            </a:r>
            <a:endParaRPr lang="en-US" altLang="zh-CN" sz="171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lnSpc>
                <a:spcPts val="208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生命周期不同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 随着对象的存在而存在，随着对象的消失而消失</a:t>
            </a:r>
            <a:endParaRPr lang="en-US" altLang="zh-CN" sz="171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局部变量 随着方法的调用而存在，随着方法的调用完毕而消失</a:t>
            </a:r>
            <a:endParaRPr lang="en-US" altLang="zh-CN" sz="171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>
              <a:lnSpc>
                <a:spcPts val="208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初始化值不同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 有默认的初始化值</a:t>
            </a:r>
            <a:endParaRPr lang="en-US" altLang="zh-CN" sz="171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lnSpc>
                <a:spcPts val="2080"/>
              </a:lnSpc>
            </a:pPr>
            <a:r>
              <a:rPr lang="zh-CN" altLang="en-US" sz="171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局部变量 没有默认的初始化值，必须先定义，赋值，才能使用。</a:t>
            </a:r>
            <a:endParaRPr lang="en-US" altLang="zh-CN" sz="171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形式参数问题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indent="-34163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基本类型作为形式参数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indent="-34163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引用类型作为形式参数</a:t>
            </a:r>
          </a:p>
          <a:p>
            <a:pPr indent="-341630" algn="l"/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indent="-34163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基本类型：形式参数的改变不影响实际参数</a:t>
            </a:r>
          </a:p>
          <a:p>
            <a:pPr indent="-34163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引用类型：形式参数的改变直接影响实际参数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匿名对象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匿名对象：就是没有名字的对象。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是对象的一种简化表示形式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匿名对象的两种使用情况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对象调用方法仅仅一次的时候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作为实际参数传递</a:t>
            </a:r>
          </a:p>
          <a:p>
            <a:pPr marL="342900" lvl="1" indent="-342900" algn="l">
              <a:buClr>
                <a:srgbClr val="000000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</a:rPr>
              <a:t>好处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</a:rPr>
              <a:t>匿名对象调用完毕就是垃圾。可以被垃圾回收器回收。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封装概述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zh-CN" altLang="en-US" sz="26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封装概述</a:t>
            </a:r>
          </a:p>
          <a:p>
            <a:pPr lvl="2" indent="-457200" algn="l">
              <a:buClr>
                <a:srgbClr val="8EB4E3"/>
              </a:buClr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是指隐藏对象的属性和实现细节，仅对外提供公共访问方式。</a:t>
            </a:r>
          </a:p>
          <a:p>
            <a:pPr marL="457200" indent="-457200" algn="l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好处：</a:t>
            </a:r>
          </a:p>
          <a:p>
            <a:pPr lvl="2" indent="-457200" algn="l">
              <a:lnSpc>
                <a:spcPct val="90000"/>
              </a:lnSpc>
              <a:buClr>
                <a:srgbClr val="8EB4E3"/>
              </a:buClr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隐藏实现细节，提供公共的访问方式</a:t>
            </a:r>
          </a:p>
          <a:p>
            <a:pPr lvl="2" indent="-457200" algn="l">
              <a:lnSpc>
                <a:spcPct val="90000"/>
              </a:lnSpc>
              <a:buClr>
                <a:srgbClr val="8EB4E3"/>
              </a:buClr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提高了代码的复用性</a:t>
            </a:r>
          </a:p>
          <a:p>
            <a:pPr lvl="2" indent="-457200" algn="l">
              <a:lnSpc>
                <a:spcPct val="90000"/>
              </a:lnSpc>
              <a:buClr>
                <a:srgbClr val="8EB4E3"/>
              </a:buClr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提高安全性。</a:t>
            </a:r>
          </a:p>
          <a:p>
            <a:pPr marL="457200" indent="-457200" algn="l">
              <a:lnSpc>
                <a:spcPct val="90000"/>
              </a:lnSpc>
            </a:pPr>
            <a:r>
              <a:rPr lang="zh-CN" altLang="en-US" sz="26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封装原则：</a:t>
            </a:r>
          </a:p>
          <a:p>
            <a:pPr lvl="2" indent="-457200" algn="l">
              <a:lnSpc>
                <a:spcPct val="90000"/>
              </a:lnSpc>
              <a:buClr>
                <a:srgbClr val="8EB4E3"/>
              </a:buClr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将不需要对外提供的内容都隐藏起来。</a:t>
            </a:r>
          </a:p>
          <a:p>
            <a:pPr lvl="2" indent="-457200" algn="l">
              <a:lnSpc>
                <a:spcPct val="90000"/>
              </a:lnSpc>
              <a:buClr>
                <a:srgbClr val="8EB4E3"/>
              </a:buClr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把属性隐藏，提供公共方法对其访问。</a:t>
            </a:r>
            <a:endParaRPr lang="zh-CN" altLang="en-US" sz="22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private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private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关键字：</a:t>
            </a:r>
            <a:endParaRPr lang="zh-CN" alt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是一个权限修饰符。</a:t>
            </a:r>
            <a:endParaRPr lang="zh-CN" altLang="en-US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可以修饰成员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成员变量和成员方法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被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private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修饰的成员只在本类中才能访问。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private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最常见的应用：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把成员变量用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private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修饰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提供对应的</a:t>
            </a:r>
            <a:r>
              <a:rPr lang="en-US" altLang="zh-CN" sz="19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getXxx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()/</a:t>
            </a:r>
            <a:r>
              <a:rPr lang="en-US" altLang="zh-CN" sz="19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setXxx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一个标准的案例的使用</a:t>
            </a:r>
          </a:p>
          <a:p>
            <a:pPr marL="800100" lvl="2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手机类（练习）</a:t>
            </a:r>
            <a:endParaRPr lang="zh-CN" altLang="en-US" sz="19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Clr>
                <a:srgbClr val="D1E751"/>
              </a:buClr>
            </a:pP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this: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代表所在类的对象引用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记住：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方法被哪个对象调用，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就代表那个对象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什么时候使用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this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呢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解决局部变量隐藏成员变量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其他用法后面和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super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一起讲解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1869</Words>
  <Application>Microsoft Office PowerPoint</Application>
  <PresentationFormat>全屏显示(4:3)</PresentationFormat>
  <Paragraphs>178</Paragraphs>
  <Slides>19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J2SE之类和对象</vt:lpstr>
      <vt:lpstr>目标</vt:lpstr>
      <vt:lpstr>成员变量与局部变量</vt:lpstr>
      <vt:lpstr>成员变量和局部变量的区别</vt:lpstr>
      <vt:lpstr>形式参数问题</vt:lpstr>
      <vt:lpstr>匿名对象</vt:lpstr>
      <vt:lpstr>封装概述</vt:lpstr>
      <vt:lpstr>private关键字</vt:lpstr>
      <vt:lpstr>this关键字</vt:lpstr>
      <vt:lpstr>构造方法</vt:lpstr>
      <vt:lpstr>类的成员方法</vt:lpstr>
      <vt:lpstr>一个基本类的标准代码写法</vt:lpstr>
      <vt:lpstr>一个基本类的标准代码案例</vt:lpstr>
      <vt:lpstr>类的初始化过程</vt:lpstr>
      <vt:lpstr>面向对象练习</vt:lpstr>
      <vt:lpstr>static关键字</vt:lpstr>
      <vt:lpstr>静态变量和成员变量的区别</vt:lpstr>
      <vt:lpstr>main方法是静态的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299</cp:revision>
  <dcterms:created xsi:type="dcterms:W3CDTF">2018-11-22T07:00:00Z</dcterms:created>
  <dcterms:modified xsi:type="dcterms:W3CDTF">2019-04-23T13:13:42Z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