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43" autoAdjust="0"/>
    <p:restoredTop sz="94660"/>
  </p:normalViewPr>
  <p:slideViewPr>
    <p:cSldViewPr>
      <p:cViewPr>
        <p:scale>
          <a:sx n="100" d="100"/>
          <a:sy n="100" d="100"/>
        </p:scale>
        <p:origin x="-193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J2SE</a:t>
            </a:r>
            <a:r>
              <a:rPr lang="zh-CN" altLang="en-US" dirty="0" smtClean="0">
                <a:solidFill>
                  <a:schemeClr val="bg1"/>
                </a:solidFill>
              </a:rPr>
              <a:t>之</a:t>
            </a:r>
            <a:r>
              <a:rPr lang="zh-CN" altLang="en-US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类和对象</a:t>
            </a:r>
            <a:endParaRPr lang="zh-CN" altLang="en-US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事业部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继承的好处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buClr>
                <a:srgbClr val="000000"/>
              </a:buClr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提高了代码的复用性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914400" lvl="3" indent="-457200" algn="l"/>
            <a:r>
              <a:rPr lang="zh-CN" altLang="en-US" sz="233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多个类相同的成员可以放到同一个类中</a:t>
            </a:r>
            <a:endParaRPr lang="en-US" altLang="zh-CN" sz="233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 indent="-4572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提高了代码的维护性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914400" lvl="3" indent="-457200" algn="l"/>
            <a:r>
              <a:rPr lang="zh-CN" altLang="en-US" sz="233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如果功能的代码需要修改，修改一处即可</a:t>
            </a:r>
            <a:endParaRPr lang="en-US" altLang="zh-CN" sz="233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 indent="-4572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让类与类之间产生了关系，是多态的前提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914400" lvl="3" indent="-457200" algn="l"/>
            <a:r>
              <a:rPr lang="zh-CN" altLang="en-US" sz="233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其实这也是继承的一个弊端：类的耦合性很强</a:t>
            </a:r>
            <a:endParaRPr lang="zh-CN" altLang="en-US" sz="233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algn="l">
              <a:lnSpc>
                <a:spcPct val="120000"/>
              </a:lnSpc>
              <a:buClr>
                <a:srgbClr val="D1E751"/>
              </a:buClr>
              <a:buFont typeface="Wingdings" panose="05000000000000000000" pitchFamily="2" charset="2"/>
            </a:pPr>
            <a:endParaRPr lang="zh-CN" altLang="en-US" sz="2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algn="l">
              <a:lnSpc>
                <a:spcPct val="120000"/>
              </a:lnSpc>
              <a:buClr>
                <a:srgbClr val="D1E751"/>
              </a:buClr>
              <a:buFont typeface="Wingdings" panose="05000000000000000000" pitchFamily="2" charset="2"/>
            </a:pP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中继承的特点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只支持单继承，不支持多继承。</a:t>
            </a:r>
            <a:endParaRPr lang="zh-CN" altLang="en-US" sz="24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一个类只能有一个父类，不可以有多个父类。</a:t>
            </a:r>
            <a:endParaRPr lang="zh-CN" altLang="en-US" sz="24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class </a:t>
            </a:r>
            <a:r>
              <a:rPr lang="en-US" altLang="zh-CN" sz="24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SubDemo</a:t>
            </a: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extends Demo{} //ok</a:t>
            </a:r>
            <a:endParaRPr lang="en-US" altLang="zh-CN" sz="24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class </a:t>
            </a:r>
            <a:r>
              <a:rPr lang="en-US" altLang="zh-CN" sz="24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SubDemo</a:t>
            </a: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extends Demo1,Demo2...//error</a:t>
            </a:r>
            <a:endParaRPr lang="en-US" altLang="zh-CN" sz="24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支持多层继承</a:t>
            </a: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继承体系</a:t>
            </a: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24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class A{}</a:t>
            </a:r>
            <a:endParaRPr lang="en-US" altLang="zh-CN" sz="24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class B extends A{}</a:t>
            </a:r>
            <a:endParaRPr lang="en-US" altLang="zh-CN" sz="24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en-US" altLang="zh-CN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class C extends B{}</a:t>
            </a:r>
          </a:p>
          <a:p>
            <a:pPr marL="457200" lvl="0" indent="-457200" algn="l" eaLnBrk="0" fontAlgn="base" hangingPunct="0">
              <a:spcAft>
                <a:spcPct val="0"/>
              </a:spcAft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案例</a:t>
            </a:r>
            <a:endParaRPr lang="en-US" altLang="zh-CN" b="1" kern="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  <a:buClr>
                <a:srgbClr val="D1E751"/>
              </a:buClr>
              <a:buFont typeface="Wingdings" panose="05000000000000000000" charset="0"/>
            </a:pP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中继承的注意事项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子类只能继承父类所有非私有的成员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成员方法和成员变量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其实这也体现了继承的另一个弊端：打破了封装性</a:t>
            </a: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子类不能继承父类的构造方法，但是可以通过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super(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后面讲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关键字去访问父类构造方法。</a:t>
            </a: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不要为了部分功能而去继承</a:t>
            </a: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我们到底在什么时候使用继承呢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继承中类之间体现的是：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”is a”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的关系。</a:t>
            </a:r>
            <a:endParaRPr lang="en-US" altLang="zh-CN" sz="233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继承中成员变量的关系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案例演示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/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子父类中同名和不同名的成员变量</a:t>
            </a:r>
          </a:p>
          <a:p>
            <a:pPr marL="457200" indent="-4572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结论：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就近原则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</a:p>
          <a:p>
            <a:pPr marL="800100" lvl="2" indent="-342900" algn="l"/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在子类方法中访问一个变量</a:t>
            </a:r>
            <a:endParaRPr lang="en-US" altLang="zh-CN" sz="2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/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首先在子类局部范围找</a:t>
            </a:r>
            <a:endParaRPr lang="en-US" altLang="zh-CN" sz="2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/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然后在子类成员范围找</a:t>
            </a:r>
            <a:endParaRPr lang="en-US" altLang="zh-CN" sz="2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/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最后在父类成员范围找</a:t>
            </a:r>
            <a:r>
              <a:rPr lang="en-US" altLang="zh-CN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肯定不能访问到父类局部范围</a:t>
            </a:r>
            <a:r>
              <a:rPr lang="en-US" altLang="zh-CN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2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/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如果还是没有就报错。</a:t>
            </a:r>
            <a:r>
              <a:rPr lang="en-US" altLang="zh-CN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不考虑父亲的父亲</a:t>
            </a:r>
            <a:r>
              <a:rPr lang="en-US" altLang="zh-CN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…)</a:t>
            </a: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super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super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的用法和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很像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代表本类对应的引用。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super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代表父类存储空间的标识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可以理解为父类引用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用法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(this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super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均可如下使用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访问成员变量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1200150" lvl="3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this.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super.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访问构造方法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3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this(…)		super(…)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访问成员方法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3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this.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	super.</a:t>
            </a: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</a:t>
            </a: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继承中构造方法的关系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lvl="0" indent="-4572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子类中所有的构造方法默认都会访问父类中空参数的构造方法</a:t>
            </a:r>
          </a:p>
          <a:p>
            <a:pPr marL="457200" lvl="0" indent="-4572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为什么呢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spcAft>
                <a:spcPct val="0"/>
              </a:spcAft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因为子类会继承父类中的数据，可能还会使用父类的数据。所以，子类初始化之前，一定要先完成父类数据的初始化。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spcAft>
                <a:spcPct val="0"/>
              </a:spcAft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每一个构造方法的第一条语句默认都是：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super()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继承中构造方法的关系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如何父类中没有构造方法，该怎么办呢?</a:t>
            </a:r>
          </a:p>
          <a:p>
            <a:pPr marL="800100" lvl="1" indent="-342900" algn="l" eaLnBrk="0" hangingPunct="0">
              <a:lnSpc>
                <a:spcPts val="3060"/>
              </a:lnSpc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在父类中加一个无参构造方法</a:t>
            </a:r>
          </a:p>
          <a:p>
            <a:pPr marL="800100" lvl="1" indent="-342900" algn="l" eaLnBrk="0" hangingPunct="0">
              <a:lnSpc>
                <a:spcPts val="3060"/>
              </a:lnSpc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子类通过super去显示调用父类其他的带参的构造方法</a:t>
            </a:r>
          </a:p>
          <a:p>
            <a:pPr marL="800100" lvl="1" indent="-342900" algn="l" eaLnBrk="0" hangingPunct="0">
              <a:lnSpc>
                <a:spcPts val="3060"/>
              </a:lnSpc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子类通过this去调用本类的其他构造方法（本类其他构造也必须首先访问了父类构造）</a:t>
            </a:r>
          </a:p>
          <a:p>
            <a:pPr marL="800100" lvl="1" indent="-342900" algn="l" eaLnBrk="0" hangingPunct="0">
              <a:lnSpc>
                <a:spcPts val="3060"/>
              </a:lnSpc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一定要注意：</a:t>
            </a:r>
          </a:p>
          <a:p>
            <a:pPr marL="1257300" lvl="2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super(…)或者this(….)必须出现在第一条语句</a:t>
            </a:r>
          </a:p>
          <a:p>
            <a:pPr marL="1257300" lvl="2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否则，就会有父类数据的多次初始化</a:t>
            </a:r>
          </a:p>
          <a:p>
            <a:pPr marL="800100" lvl="1" indent="-342900" algn="l" eaLnBrk="0" hangingPunct="0">
              <a:lnSpc>
                <a:spcPts val="3060"/>
              </a:lnSpc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看程序写结果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lvl="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endParaRPr lang="en-US" altLang="zh-CN" sz="2005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继承中成员方法的关系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案例演示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1" indent="-342900" algn="l" eaLnBrk="0" hangingPunct="0">
              <a:lnSpc>
                <a:spcPts val="3060"/>
              </a:lnSpc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子父类中同名和不同名的成员方法</a:t>
            </a:r>
          </a:p>
          <a:p>
            <a:pPr marL="342900" lvl="0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结论：</a:t>
            </a:r>
          </a:p>
          <a:p>
            <a:pPr marL="800100" lvl="1" indent="-342900" algn="l" eaLnBrk="0" hangingPunct="0">
              <a:lnSpc>
                <a:spcPts val="3060"/>
              </a:lnSpc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通过子类对象去访问一个方法</a:t>
            </a:r>
          </a:p>
          <a:p>
            <a:pPr marL="1257300" lvl="2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首先在子类中找</a:t>
            </a:r>
          </a:p>
          <a:p>
            <a:pPr marL="1257300" lvl="2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然后在父类中找</a:t>
            </a:r>
          </a:p>
          <a:p>
            <a:pPr marL="1257300" lvl="2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如果还是没有就报错。(不考虑父亲的父亲…)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方法重写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方法重写概述</a:t>
            </a:r>
          </a:p>
          <a:p>
            <a:pPr marL="742950" lvl="1" indent="-28575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子类中出现了和父类中一模一样的方法声明，也被称为方法覆盖，方法复写。</a:t>
            </a:r>
            <a:endParaRPr lang="en-US" altLang="zh-CN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使用特点：</a:t>
            </a:r>
            <a:endParaRPr lang="en-US" altLang="zh-CN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143000" lvl="2" indent="-2286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如果方法名不同，就调用对应的方法</a:t>
            </a:r>
            <a:endParaRPr lang="en-US" altLang="zh-CN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143000" lvl="2" indent="-2286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如果方法名相同，最终使用的是子类自己的</a:t>
            </a:r>
            <a:endParaRPr lang="en-US" altLang="zh-CN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3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方法重写的应用：</a:t>
            </a:r>
            <a:endParaRPr lang="en-US" altLang="zh-CN" sz="2400" b="1" kern="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742950" lvl="1" indent="-28575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当子类需要父类的功能，而功能主体子类有自己特有内容时，可以重写父类中的方法，这样，即沿袭了父类的功能，又定义了子类特有的内容。</a:t>
            </a:r>
            <a:endParaRPr lang="en-US" altLang="zh-CN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方法重写的注意事项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父类中私有方法不能被重写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>
              <a:lnSpc>
                <a:spcPts val="3060"/>
              </a:lnSpc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子类重写父类方法时，访问权限不能更低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>
              <a:lnSpc>
                <a:spcPts val="3060"/>
              </a:lnSpc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父类静态方法，子类也必须通过静态方法进行重写。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其实这个算不上方法重写，但是现象确实如此，至于为什么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算不上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方法重写，多态中我会讲解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zh-CN" altLang="en-US" sz="24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lvl="1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目标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altLang="zh-CN" sz="2400" b="1" dirty="0" err="1" smtClean="0">
                <a:solidFill>
                  <a:schemeClr val="accent3">
                    <a:lumMod val="50000"/>
                  </a:schemeClr>
                </a:solidFill>
              </a:rPr>
              <a:t>javadoc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的制作与学习</a:t>
            </a: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代码块</a:t>
            </a: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继承</a:t>
            </a:r>
          </a:p>
          <a:p>
            <a:pPr marL="457200" indent="-457200" algn="l"/>
            <a:endParaRPr lang="zh-CN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两个面试题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 eaLnBrk="0" hangingPunct="0">
              <a:lnSpc>
                <a:spcPts val="24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方法重写和方法重载的区别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方法重载能改变返回值类型吗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</a:p>
          <a:p>
            <a:pPr marL="800100" lvl="2" indent="-342900" algn="l" eaLnBrk="0" hangingPunct="0">
              <a:lnSpc>
                <a:spcPts val="24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en-US" altLang="zh-CN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Overload</a:t>
            </a:r>
          </a:p>
          <a:p>
            <a:pPr marL="800100" lvl="2" indent="-342900" algn="l" eaLnBrk="0" hangingPunct="0">
              <a:lnSpc>
                <a:spcPts val="24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en-US" altLang="zh-CN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Override</a:t>
            </a:r>
          </a:p>
          <a:p>
            <a:pPr marL="342900" lvl="1" indent="-342900" algn="l" eaLnBrk="0" hangingPunct="0">
              <a:lnSpc>
                <a:spcPts val="24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342900" lvl="1" indent="-342900" algn="l" eaLnBrk="0" hangingPunct="0">
              <a:lnSpc>
                <a:spcPts val="24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关键字和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super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关键字分别代表什么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以及他们各自的使用场景和作用。</a:t>
            </a:r>
          </a:p>
          <a:p>
            <a:pPr lvl="1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继承练习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400" b="1" dirty="0" err="1" smtClean="0">
                <a:solidFill>
                  <a:schemeClr val="accent3">
                    <a:lumMod val="50000"/>
                  </a:schemeClr>
                </a:solidFill>
              </a:rPr>
              <a:t>看程序，写结果</a:t>
            </a:r>
            <a:endParaRPr lang="zh-CN" alt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400" b="1" dirty="0" err="1" smtClean="0">
                <a:solidFill>
                  <a:schemeClr val="accent3">
                    <a:lumMod val="50000"/>
                  </a:schemeClr>
                </a:solidFill>
              </a:rPr>
              <a:t>学生案例和老师案例讲解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en-US" altLang="zh-CN" sz="2055" b="1" dirty="0" err="1" smtClean="0">
                <a:solidFill>
                  <a:schemeClr val="accent3">
                    <a:lumMod val="50000"/>
                  </a:schemeClr>
                </a:solidFill>
              </a:rPr>
              <a:t>使用继承前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en-US" altLang="zh-CN" sz="2055" b="1" dirty="0" err="1" smtClean="0">
                <a:solidFill>
                  <a:schemeClr val="accent3">
                    <a:lumMod val="50000"/>
                  </a:schemeClr>
                </a:solidFill>
              </a:rPr>
              <a:t>使用继承后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400" b="1" dirty="0" err="1" smtClean="0">
                <a:solidFill>
                  <a:schemeClr val="accent3">
                    <a:lumMod val="50000"/>
                  </a:schemeClr>
                </a:solidFill>
              </a:rPr>
              <a:t>父类中成员private修饰，子类如何访问呢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pPr marL="800100" lvl="2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en-US" altLang="zh-CN" sz="2055" b="1" dirty="0" err="1" smtClean="0">
                <a:solidFill>
                  <a:schemeClr val="accent3">
                    <a:lumMod val="50000"/>
                  </a:schemeClr>
                </a:solidFill>
              </a:rPr>
              <a:t>猫狗案例讲解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en-US" altLang="zh-CN" sz="2055" b="1" dirty="0" err="1" smtClean="0">
                <a:solidFill>
                  <a:schemeClr val="accent3">
                    <a:lumMod val="50000"/>
                  </a:schemeClr>
                </a:solidFill>
              </a:rPr>
              <a:t>分析和实现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endParaRPr lang="zh-CN" altLang="en-US" sz="24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lvl="1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4545"/>
                </a:solidFill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solidFill>
                <a:srgbClr val="004545"/>
              </a:solidFill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如何使用帮助文档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找到文档，打开文档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点击显示，找到索引，出现输入框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你应该知道你找谁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举例：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Scanner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看这个类的结构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需不需要导包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16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</a:t>
            </a:r>
            <a:r>
              <a:rPr lang="en-US" altLang="zh-CN" sz="16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16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字段</a:t>
            </a:r>
            <a:endParaRPr lang="en-US" altLang="zh-CN" sz="162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16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</a:t>
            </a:r>
            <a:r>
              <a:rPr lang="en-US" altLang="zh-CN" sz="16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16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</a:t>
            </a:r>
            <a:endParaRPr lang="en-US" altLang="zh-CN" sz="162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16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</a:t>
            </a:r>
            <a:r>
              <a:rPr lang="en-US" altLang="zh-CN" sz="16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16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</a:t>
            </a:r>
            <a:endParaRPr lang="en-US" altLang="zh-CN" sz="162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看这个类的说明</a:t>
            </a:r>
          </a:p>
          <a:p>
            <a:pPr marL="342900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看构造方法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看成员方法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然后使用</a:t>
            </a:r>
            <a:endParaRPr lang="zh-CN" altLang="en-US" sz="19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通过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API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学习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Math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Math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类概述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Math</a:t>
            </a: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包含用于执行基本数学运算的方法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Math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类特点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没有构造方法，因为成员都是静态的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Math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类讲解一个方法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获取随机数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获取</a:t>
            </a:r>
            <a:r>
              <a:rPr lang="en-US" altLang="zh-CN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1-100</a:t>
            </a: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之间的随机数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案例：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猜数字小游戏</a:t>
            </a:r>
            <a:endParaRPr lang="zh-CN" altLang="en-US" sz="2055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代码块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285750" indent="-28575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</a:rPr>
              <a:t>在Java中，使用{}括起来的代码被称为代码块。</a:t>
            </a:r>
          </a:p>
          <a:p>
            <a:pPr marL="285750" indent="-28575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</a:rPr>
              <a:t>局部代码块:</a:t>
            </a:r>
          </a:p>
          <a:p>
            <a:pPr marL="742950" lvl="1" indent="-285750" algn="l"/>
            <a:r>
              <a:rPr lang="zh-CN" altLang="en-US" sz="1795" b="1" dirty="0" smtClean="0">
                <a:solidFill>
                  <a:schemeClr val="accent3">
                    <a:lumMod val="50000"/>
                  </a:schemeClr>
                </a:solidFill>
              </a:rPr>
              <a:t>局部位置,用于限定变量的生命周期。</a:t>
            </a:r>
          </a:p>
          <a:p>
            <a:pPr marL="285750" indent="-28575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</a:rPr>
              <a:t>构造代码块:</a:t>
            </a:r>
          </a:p>
          <a:p>
            <a:pPr marL="742950" lvl="1" indent="-285750" algn="l"/>
            <a:r>
              <a:rPr lang="zh-CN" altLang="en-US" sz="1795" b="1" dirty="0" smtClean="0">
                <a:solidFill>
                  <a:schemeClr val="accent3">
                    <a:lumMod val="50000"/>
                  </a:schemeClr>
                </a:solidFill>
              </a:rPr>
              <a:t>在类中的成员位置,用{}括起来的代码。每次调用构造方法执行前，都会先执行构造代码块。</a:t>
            </a:r>
          </a:p>
          <a:p>
            <a:pPr marL="742950" lvl="1" indent="-285750" algn="l"/>
            <a:r>
              <a:rPr lang="zh-CN" altLang="en-US" sz="1795" b="1" dirty="0" smtClean="0">
                <a:solidFill>
                  <a:schemeClr val="accent3">
                    <a:lumMod val="50000"/>
                  </a:schemeClr>
                </a:solidFill>
              </a:rPr>
              <a:t>作用：可以把多个构造方法中的共同代码放到一起，对对象进行初始化。</a:t>
            </a:r>
          </a:p>
          <a:p>
            <a:pPr marL="285750" indent="-28575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</a:rPr>
              <a:t>静态代码块:</a:t>
            </a:r>
          </a:p>
          <a:p>
            <a:pPr marL="742950" lvl="1" indent="-285750" algn="l"/>
            <a:r>
              <a:rPr lang="zh-CN" altLang="en-US" sz="1795" b="1" dirty="0" smtClean="0">
                <a:solidFill>
                  <a:schemeClr val="accent3">
                    <a:lumMod val="50000"/>
                  </a:schemeClr>
                </a:solidFill>
              </a:rPr>
              <a:t>在类中的成员位置,用{}括起来的代码,只不过它用static修饰了。</a:t>
            </a:r>
          </a:p>
          <a:p>
            <a:pPr marL="742950" lvl="1" indent="-285750" algn="l"/>
            <a:r>
              <a:rPr lang="zh-CN" altLang="en-US" sz="1795" b="1" dirty="0" smtClean="0">
                <a:solidFill>
                  <a:schemeClr val="accent3">
                    <a:lumMod val="50000"/>
                  </a:schemeClr>
                </a:solidFill>
              </a:rPr>
              <a:t>作用：一般是对类进行初始化。</a:t>
            </a:r>
            <a:endParaRPr lang="zh-CN" altLang="en-US" sz="1795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代码块面试题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静态代码块,构造代码块,构造方法的执行顺序?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继承概述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0" lvl="1" algn="l"/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0" lvl="1" algn="l"/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0" lvl="1" algn="l"/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0" lvl="1" algn="l"/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0" lvl="1" algn="l"/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0" lvl="1" algn="l"/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0" lvl="1" algn="l"/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0" lvl="1" algn="l"/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0" lvl="1" algn="l"/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0" lvl="1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承就是子类继承父类的特征和行为，使得子类具有父类相同属性和的行为。</a:t>
            </a:r>
          </a:p>
          <a:p>
            <a:pPr algn="l">
              <a:buFont typeface="Wingdings" panose="05000000000000000000" charset="0"/>
            </a:pPr>
            <a:endParaRPr lang="zh-CN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图片 6" descr="360截图2017031416425795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130" y="1377434"/>
            <a:ext cx="5668645" cy="262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继承概述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多个类中存在相同属性和行为时，将这些内容抽取到单独一个类中，那么多个类无需再定义这些属性和行为，只要继承那个类即可。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通过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extends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关键字可以实现类与类的继承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class 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子类名 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extends 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父类名 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{}  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单独的这个类称为父类，基类或者超类；这多个类可以称为子类或者派生类。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有了继承以后，我们定义一个类的时候，可以在一个已经存在的类的基础上，还可以定义自己的新成员。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继承的案例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Clr>
                <a:srgbClr val="D1E751"/>
              </a:buClr>
              <a:buFont typeface="Wingdings" panose="05000000000000000000" charset="0"/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通过一个具体案例来演示代码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案例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：学生类和老师。定义两个功能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吃饭，睡觉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案例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：加入人类后改进。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1839</Words>
  <Application>Microsoft Office PowerPoint</Application>
  <PresentationFormat>全屏显示(4:3)</PresentationFormat>
  <Paragraphs>176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J2SE之类和对象</vt:lpstr>
      <vt:lpstr>目标</vt:lpstr>
      <vt:lpstr>如何使用帮助文档</vt:lpstr>
      <vt:lpstr>通过API学习Math类</vt:lpstr>
      <vt:lpstr>代码块</vt:lpstr>
      <vt:lpstr>代码块面试题</vt:lpstr>
      <vt:lpstr>继承概述</vt:lpstr>
      <vt:lpstr>继承概述</vt:lpstr>
      <vt:lpstr>继承的案例</vt:lpstr>
      <vt:lpstr>继承的好处</vt:lpstr>
      <vt:lpstr>Java中继承的特点</vt:lpstr>
      <vt:lpstr>Java中继承的注意事项</vt:lpstr>
      <vt:lpstr>继承中成员变量的关系</vt:lpstr>
      <vt:lpstr>super关键字</vt:lpstr>
      <vt:lpstr>继承中构造方法的关系</vt:lpstr>
      <vt:lpstr>继承中构造方法的关系</vt:lpstr>
      <vt:lpstr>继承中成员方法的关系</vt:lpstr>
      <vt:lpstr>方法重写</vt:lpstr>
      <vt:lpstr>方法重写的注意事项</vt:lpstr>
      <vt:lpstr>两个面试题</vt:lpstr>
      <vt:lpstr>继承练习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326</cp:revision>
  <dcterms:created xsi:type="dcterms:W3CDTF">2018-11-22T07:00:00Z</dcterms:created>
  <dcterms:modified xsi:type="dcterms:W3CDTF">2019-04-23T14:23:09Z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