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71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6228"/>
    <a:srgbClr val="303B18"/>
    <a:srgbClr val="00454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943" autoAdjust="0"/>
    <p:restoredTop sz="82609" autoAdjust="0"/>
  </p:normalViewPr>
  <p:slideViewPr>
    <p:cSldViewPr>
      <p:cViewPr>
        <p:scale>
          <a:sx n="100" d="100"/>
          <a:sy n="100" d="100"/>
        </p:scale>
        <p:origin x="-194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90481-A06E-4FB5-996A-78A0F68FA0FC}" type="datetimeFigureOut">
              <a:rPr lang="zh-CN" altLang="en-US" smtClean="0"/>
              <a:pPr/>
              <a:t>2019/4/24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B39A6-5A5C-446C-8577-A745CE24E5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dirty="0" smtClean="0"/>
          </a:p>
          <a:p>
            <a:pPr lvl="0">
              <a:lnSpc>
                <a:spcPct val="80000"/>
              </a:lnSpc>
            </a:pPr>
            <a:r>
              <a:rPr lang="zh-CN" altLang="en-US" dirty="0" smtClean="0"/>
              <a:t>假如我们在开发一个系统时需要对员工类进行设计，员工包含3个属性：姓名、工号以及工资。</a:t>
            </a:r>
          </a:p>
          <a:p>
            <a:pPr lvl="0">
              <a:lnSpc>
                <a:spcPct val="80000"/>
              </a:lnSpc>
            </a:pPr>
            <a:r>
              <a:rPr lang="zh-CN" altLang="en-US" dirty="0" smtClean="0"/>
              <a:t>经理也是员工，除了含有员工的属性外，另为还有一个奖金属性。</a:t>
            </a:r>
          </a:p>
          <a:p>
            <a:pPr lvl="0">
              <a:lnSpc>
                <a:spcPct val="80000"/>
              </a:lnSpc>
            </a:pPr>
            <a:r>
              <a:rPr lang="zh-CN" altLang="en-US" dirty="0" smtClean="0"/>
              <a:t>请使用继承的思想设计出员工类和经理类。要求类中提供必要的方法进行属性访问。</a:t>
            </a:r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2019/4/24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2019/4/24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2019/4/24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2019/4/24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2019/4/24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2019/4/24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2019/4/24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2019/4/24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2019/4/24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2019/4/24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2019/4/24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D71AF-E562-4A7D-9CC4-0136D4BC9B79}" type="datetimeFigureOut">
              <a:rPr lang="zh-CN" altLang="en-US" smtClean="0"/>
              <a:pPr/>
              <a:t>2019/4/24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J2SE</a:t>
            </a:r>
            <a:r>
              <a:rPr lang="zh-CN" altLang="en-US" dirty="0" smtClean="0">
                <a:solidFill>
                  <a:schemeClr val="bg1"/>
                </a:solidFill>
              </a:rPr>
              <a:t>之</a:t>
            </a:r>
            <a:r>
              <a:rPr lang="zh-CN" altLang="en-US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类和对象</a:t>
            </a:r>
            <a:endParaRPr lang="zh-CN" altLang="en-US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IT</a:t>
            </a:r>
            <a:r>
              <a:rPr lang="zh-CN" altLang="en-US" dirty="0" smtClean="0">
                <a:solidFill>
                  <a:schemeClr val="bg1"/>
                </a:solidFill>
              </a:rPr>
              <a:t>事业部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zh-CN" dirty="0">
                <a:solidFill>
                  <a:schemeClr val="bg1"/>
                </a:solidFill>
              </a:rPr>
              <a:t>讲师：朱屹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多态练习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20000"/>
              </a:lnSpc>
              <a:buClr>
                <a:srgbClr val="000000"/>
              </a:buClr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猫狗案例练习多态版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marL="342900" indent="-342900" algn="l">
              <a:lnSpc>
                <a:spcPct val="120000"/>
              </a:lnSpc>
              <a:buClr>
                <a:srgbClr val="000000"/>
              </a:buClr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不同地方饮食文化不同的案例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marL="800100" lvl="2" indent="-342900" algn="l">
              <a:buClr>
                <a:srgbClr val="8EB4E3"/>
              </a:buClr>
            </a:pP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Person</a:t>
            </a:r>
          </a:p>
          <a:p>
            <a:pPr marL="1257300" lvl="4" indent="-342900" algn="l"/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eat()</a:t>
            </a:r>
          </a:p>
          <a:p>
            <a:pPr marL="800100" lvl="2" indent="-342900" algn="l">
              <a:buClr>
                <a:srgbClr val="8EB4E3"/>
              </a:buClr>
            </a:pPr>
            <a:r>
              <a:rPr lang="en-US" altLang="zh-CN" sz="2000" b="1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SouthPerson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marL="1257300" lvl="4" indent="-342900" algn="l"/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eat()</a:t>
            </a:r>
          </a:p>
          <a:p>
            <a:pPr marL="800100" lvl="2" indent="-342900" algn="l">
              <a:buClr>
                <a:srgbClr val="8EB4E3"/>
              </a:buClr>
            </a:pPr>
            <a:r>
              <a:rPr lang="en-US" altLang="zh-CN" sz="2000" b="1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NorthPerson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marL="1257300" lvl="4" indent="-342900" algn="l"/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eat()</a:t>
            </a:r>
          </a:p>
          <a:p>
            <a:pPr marL="342900" lvl="2" indent="-342900" algn="l"/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看程序，写结果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algn="l">
              <a:lnSpc>
                <a:spcPct val="120000"/>
              </a:lnSpc>
              <a:buClr>
                <a:srgbClr val="D1E751"/>
              </a:buClr>
              <a:buFont typeface="Wingdings" panose="05000000000000000000" pitchFamily="2" charset="2"/>
            </a:pPr>
            <a:endParaRPr lang="zh-CN" altLang="en-US" sz="2000" b="1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  <a:p>
            <a:pPr algn="l">
              <a:lnSpc>
                <a:spcPct val="120000"/>
              </a:lnSpc>
              <a:buClr>
                <a:srgbClr val="D1E751"/>
              </a:buClr>
              <a:buFont typeface="Wingdings" panose="05000000000000000000" pitchFamily="2" charset="2"/>
            </a:pPr>
            <a:endParaRPr lang="zh-CN" altLang="en-US" sz="20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抽象类概述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342900" lvl="0" indent="-342900" algn="l" eaLnBrk="0" hangingPunct="0">
              <a:lnSpc>
                <a:spcPts val="328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sz="20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回想前面我们的猫狗案例，我们提取了</a:t>
            </a:r>
            <a:r>
              <a:rPr lang="en-US" altLang="zh-CN" sz="20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Animal</a:t>
            </a:r>
            <a:r>
              <a:rPr lang="zh-CN" altLang="en-US" sz="20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类，并创建了</a:t>
            </a:r>
            <a:r>
              <a:rPr lang="en-US" altLang="zh-CN" sz="20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Animal</a:t>
            </a:r>
            <a:r>
              <a:rPr lang="zh-CN" altLang="en-US" sz="20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对象，其实这是不对的。</a:t>
            </a:r>
          </a:p>
          <a:p>
            <a:pPr marL="342900" lvl="0" indent="-342900" algn="l" eaLnBrk="0" hangingPunct="0">
              <a:lnSpc>
                <a:spcPts val="328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sz="20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为什么呢</a:t>
            </a:r>
            <a:r>
              <a:rPr lang="en-US" altLang="zh-CN" sz="20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?</a:t>
            </a:r>
          </a:p>
          <a:p>
            <a:pPr marL="342900" lvl="0" indent="-342900" algn="l" eaLnBrk="0" hangingPunct="0">
              <a:lnSpc>
                <a:spcPts val="328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sz="20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应为这个</a:t>
            </a:r>
            <a:r>
              <a:rPr lang="en-US" altLang="zh-CN" sz="20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Animal</a:t>
            </a:r>
            <a:r>
              <a:rPr lang="zh-CN" altLang="en-US" sz="20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具体长成什么样子我们并不知道，它没有一个具体动物的概念，它是一个抽象的概念。需要一个具体的动物，如</a:t>
            </a:r>
            <a:r>
              <a:rPr lang="en-US" altLang="zh-CN" sz="20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Dog</a:t>
            </a:r>
            <a:r>
              <a:rPr lang="zh-CN" altLang="en-US" sz="20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、</a:t>
            </a:r>
            <a:r>
              <a:rPr lang="en-US" altLang="zh-CN" sz="20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Cat</a:t>
            </a:r>
            <a:r>
              <a:rPr lang="zh-CN" altLang="en-US" sz="20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来对它进行特定的描述，我们才知道它长成啥样。</a:t>
            </a:r>
          </a:p>
          <a:p>
            <a:pPr marL="342900" lvl="0" indent="-342900" algn="l" eaLnBrk="0" hangingPunct="0">
              <a:lnSpc>
                <a:spcPts val="328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sym typeface="+mn-ea"/>
              </a:rPr>
              <a:t>在</a:t>
            </a:r>
            <a:r>
              <a:rPr lang="en-US" altLang="zh-CN" sz="2000" b="1" dirty="0" smtClean="0">
                <a:solidFill>
                  <a:srgbClr val="FF0000"/>
                </a:solidFill>
                <a:sym typeface="+mn-ea"/>
              </a:rPr>
              <a:t>Java</a:t>
            </a:r>
            <a:r>
              <a:rPr lang="zh-CN" altLang="en-US" sz="2000" b="1" dirty="0" smtClean="0">
                <a:solidFill>
                  <a:srgbClr val="FF0000"/>
                </a:solidFill>
                <a:sym typeface="+mn-ea"/>
              </a:rPr>
              <a:t>中，一个没有方法体的方法应该定义为抽象方法，而类中如果有抽象方法，该类必须定义为抽象类。</a:t>
            </a:r>
          </a:p>
          <a:p>
            <a:pPr marL="342900" lvl="0" indent="-342900" algn="l" eaLnBrk="0" hangingPunct="0">
              <a:lnSpc>
                <a:spcPts val="328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charset="0"/>
              <a:buChar char="l"/>
              <a:defRPr/>
            </a:pPr>
            <a:endParaRPr lang="zh-CN" altLang="en-US" sz="2000" b="1" kern="0" dirty="0" smtClean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抽象类特点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ts val="2380"/>
              </a:lnSpc>
              <a:buClr>
                <a:srgbClr val="000000"/>
              </a:buClr>
            </a:pPr>
            <a:r>
              <a:rPr lang="zh-CN" altLang="en-US" sz="23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抽象类和抽象方法必须用</a:t>
            </a:r>
            <a:r>
              <a:rPr lang="en-US" altLang="zh-CN" sz="23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abstract</a:t>
            </a:r>
            <a:r>
              <a:rPr lang="zh-CN" altLang="en-US" sz="23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关键字修饰</a:t>
            </a:r>
            <a:endParaRPr lang="en-US" altLang="zh-CN" sz="23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3" indent="-342900" algn="l">
              <a:lnSpc>
                <a:spcPts val="2380"/>
              </a:lnSpc>
              <a:spcBef>
                <a:spcPct val="0"/>
              </a:spcBef>
            </a:pPr>
            <a:r>
              <a:rPr lang="zh-CN" altLang="en-US" sz="19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格式</a:t>
            </a:r>
            <a:endParaRPr lang="en-US" altLang="zh-CN" sz="19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3" indent="-342900" algn="l">
              <a:lnSpc>
                <a:spcPts val="2380"/>
              </a:lnSpc>
              <a:spcBef>
                <a:spcPct val="0"/>
              </a:spcBef>
            </a:pPr>
            <a:r>
              <a:rPr lang="en-US" altLang="zh-CN" sz="19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abstract class </a:t>
            </a:r>
            <a:r>
              <a:rPr lang="zh-CN" altLang="en-US" sz="19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类名 </a:t>
            </a:r>
            <a:r>
              <a:rPr lang="en-US" altLang="zh-CN" sz="19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{}</a:t>
            </a:r>
            <a:endParaRPr lang="en-US" altLang="zh-CN" sz="19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3" indent="-342900" algn="l">
              <a:lnSpc>
                <a:spcPts val="2380"/>
              </a:lnSpc>
              <a:spcBef>
                <a:spcPct val="0"/>
              </a:spcBef>
            </a:pPr>
            <a:r>
              <a:rPr lang="en-US" altLang="zh-CN" sz="19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public abstract void eat();</a:t>
            </a:r>
            <a:endParaRPr lang="en-US" altLang="zh-CN" sz="19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lvl="1" indent="-342900" algn="l">
              <a:lnSpc>
                <a:spcPts val="2380"/>
              </a:lnSpc>
              <a:spcBef>
                <a:spcPct val="0"/>
              </a:spcBef>
            </a:pPr>
            <a:r>
              <a:rPr lang="zh-CN" altLang="en-US" sz="23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抽象类不一定有抽象方法，有抽象方法的类一定是抽象类</a:t>
            </a:r>
            <a:endParaRPr lang="en-US" altLang="zh-CN" sz="23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lvl="1" indent="-342900" algn="l">
              <a:lnSpc>
                <a:spcPts val="2380"/>
              </a:lnSpc>
              <a:spcBef>
                <a:spcPct val="0"/>
              </a:spcBef>
            </a:pPr>
            <a:r>
              <a:rPr lang="zh-CN" altLang="en-US" sz="23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抽象类不能实例化</a:t>
            </a:r>
            <a:endParaRPr lang="en-US" altLang="zh-CN" sz="23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3" indent="-342900" algn="l">
              <a:lnSpc>
                <a:spcPts val="2380"/>
              </a:lnSpc>
              <a:spcBef>
                <a:spcPct val="0"/>
              </a:spcBef>
            </a:pPr>
            <a:r>
              <a:rPr lang="zh-CN" altLang="en-US" sz="19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那么，抽象类如何实例化呢</a:t>
            </a:r>
            <a:r>
              <a:rPr lang="en-US" altLang="zh-CN" sz="19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?</a:t>
            </a:r>
            <a:endParaRPr lang="en-US" altLang="zh-CN" sz="19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3" indent="-342900" algn="l">
              <a:lnSpc>
                <a:spcPts val="2380"/>
              </a:lnSpc>
              <a:spcBef>
                <a:spcPct val="0"/>
              </a:spcBef>
            </a:pPr>
            <a:r>
              <a:rPr lang="zh-CN" altLang="en-US" sz="19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按照多态的方式，由具体的子类实例化。其实这也是多态的一种，抽象类多态。</a:t>
            </a:r>
            <a:endParaRPr lang="en-US" altLang="zh-CN" sz="19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lvl="1" indent="-342900" algn="l">
              <a:lnSpc>
                <a:spcPts val="2380"/>
              </a:lnSpc>
              <a:spcBef>
                <a:spcPct val="0"/>
              </a:spcBef>
            </a:pPr>
            <a:r>
              <a:rPr lang="zh-CN" altLang="en-US" sz="23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抽象类的子类</a:t>
            </a:r>
          </a:p>
          <a:p>
            <a:pPr marL="800100" lvl="3" indent="-342900" algn="l">
              <a:lnSpc>
                <a:spcPts val="2380"/>
              </a:lnSpc>
              <a:spcBef>
                <a:spcPct val="0"/>
              </a:spcBef>
            </a:pPr>
            <a:r>
              <a:rPr lang="zh-CN" altLang="en-US" sz="19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要么是抽象类</a:t>
            </a:r>
            <a:endParaRPr lang="en-US" altLang="zh-CN" sz="19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3" indent="-342900" algn="l">
              <a:lnSpc>
                <a:spcPts val="2380"/>
              </a:lnSpc>
              <a:spcBef>
                <a:spcPct val="0"/>
              </a:spcBef>
            </a:pPr>
            <a:r>
              <a:rPr lang="zh-CN" altLang="en-US" sz="19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要么重写抽象类中的所有抽象方法</a:t>
            </a:r>
            <a:endParaRPr lang="en-US" altLang="zh-CN" sz="17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抽象类的成员特点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20000"/>
              </a:lnSpc>
              <a:buClr>
                <a:srgbClr val="D1E751"/>
              </a:buClr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成员变量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/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可以是变量也可以是常量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 algn="l">
              <a:lnSpc>
                <a:spcPct val="120000"/>
              </a:lnSpc>
              <a:buClr>
                <a:srgbClr val="D1E751"/>
              </a:buClr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构造方法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/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有构造方法，但是不能实例化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/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那么，构造方法的作用是什么呢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?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1257300" lvl="4" indent="-342900" algn="l"/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用于子类访问父类数据的初始化</a:t>
            </a:r>
            <a:endParaRPr lang="en-US" altLang="zh-CN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 algn="l">
              <a:lnSpc>
                <a:spcPct val="120000"/>
              </a:lnSpc>
              <a:buClr>
                <a:srgbClr val="D1E751"/>
              </a:buClr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成员方法</a:t>
            </a:r>
            <a:endParaRPr lang="zh-CN" altLang="en-US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/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可以有抽象方法 限定子类必须完成某些动作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/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也可以有非抽象方法 提高代码复用性</a:t>
            </a:r>
            <a:endParaRPr lang="en-US" altLang="zh-CN" sz="20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抽象类的几个小问题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342900" lvl="0" indent="-342900" algn="l" eaLnBrk="0" hangingPunct="0">
              <a:lnSpc>
                <a:spcPts val="306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sz="23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一个类如果没有抽象方法，可不可以定义为抽象类?如果可以，有什么意义?</a:t>
            </a:r>
          </a:p>
          <a:p>
            <a:pPr marL="800100" lvl="1" indent="-342900" algn="l" eaLnBrk="0" hangingPunct="0">
              <a:lnSpc>
                <a:spcPts val="3060"/>
              </a:lnSpc>
              <a:spcBef>
                <a:spcPts val="0"/>
              </a:spcBef>
              <a:spcAft>
                <a:spcPct val="0"/>
              </a:spcAft>
              <a:buClr>
                <a:srgbClr val="8EB4E3"/>
              </a:buClr>
              <a:buSzPct val="70000"/>
              <a:defRPr/>
            </a:pPr>
            <a:r>
              <a:rPr lang="zh-CN" altLang="en-US" sz="201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可以</a:t>
            </a:r>
          </a:p>
          <a:p>
            <a:pPr marL="800100" lvl="1" indent="-342900" algn="l" eaLnBrk="0" hangingPunct="0">
              <a:lnSpc>
                <a:spcPts val="3060"/>
              </a:lnSpc>
              <a:spcBef>
                <a:spcPts val="0"/>
              </a:spcBef>
              <a:spcAft>
                <a:spcPct val="0"/>
              </a:spcAft>
              <a:buClr>
                <a:srgbClr val="8EB4E3"/>
              </a:buClr>
              <a:buSzPct val="70000"/>
              <a:defRPr/>
            </a:pPr>
            <a:r>
              <a:rPr lang="zh-CN" altLang="en-US" sz="201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不让创建对象</a:t>
            </a:r>
          </a:p>
          <a:p>
            <a:pPr marL="342900" lvl="0" indent="-342900" algn="l" eaLnBrk="0" hangingPunct="0">
              <a:lnSpc>
                <a:spcPts val="306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sz="23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abstract不能和哪些关键字共存</a:t>
            </a:r>
          </a:p>
          <a:p>
            <a:pPr marL="800100" lvl="1" indent="-342900" algn="l" eaLnBrk="0" hangingPunct="0">
              <a:lnSpc>
                <a:spcPts val="3060"/>
              </a:lnSpc>
              <a:spcBef>
                <a:spcPts val="0"/>
              </a:spcBef>
              <a:spcAft>
                <a:spcPct val="0"/>
              </a:spcAft>
              <a:buClr>
                <a:srgbClr val="8EB4E3"/>
              </a:buClr>
              <a:buSzPct val="70000"/>
              <a:defRPr/>
            </a:pPr>
            <a:r>
              <a:rPr lang="zh-CN" altLang="en-US" sz="201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private	冲突</a:t>
            </a:r>
          </a:p>
          <a:p>
            <a:pPr marL="800100" lvl="1" indent="-342900" algn="l" eaLnBrk="0" hangingPunct="0">
              <a:lnSpc>
                <a:spcPts val="3060"/>
              </a:lnSpc>
              <a:spcBef>
                <a:spcPts val="0"/>
              </a:spcBef>
              <a:spcAft>
                <a:spcPct val="0"/>
              </a:spcAft>
              <a:buClr>
                <a:srgbClr val="8EB4E3"/>
              </a:buClr>
              <a:buSzPct val="70000"/>
              <a:defRPr/>
            </a:pPr>
            <a:r>
              <a:rPr lang="zh-CN" altLang="en-US" sz="201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final	冲突	</a:t>
            </a:r>
          </a:p>
          <a:p>
            <a:pPr marL="800100" lvl="1" indent="-342900" algn="l" eaLnBrk="0" hangingPunct="0">
              <a:lnSpc>
                <a:spcPts val="3060"/>
              </a:lnSpc>
              <a:spcBef>
                <a:spcPts val="0"/>
              </a:spcBef>
              <a:spcAft>
                <a:spcPct val="0"/>
              </a:spcAft>
              <a:buClr>
                <a:srgbClr val="8EB4E3"/>
              </a:buClr>
              <a:buSzPct val="70000"/>
              <a:defRPr/>
            </a:pPr>
            <a:r>
              <a:rPr lang="zh-CN" altLang="en-US" sz="201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static	无意</a:t>
            </a:r>
            <a:r>
              <a:rPr lang="zh-CN" altLang="en-US" sz="201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义</a:t>
            </a:r>
            <a:endParaRPr lang="zh-CN" altLang="en-US" sz="2010" b="1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抽象类练习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342900" lvl="0" indent="-342900" algn="l" eaLnBrk="0" fontAlgn="base" hangingPunct="0"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猫狗案例</a:t>
            </a:r>
            <a:endParaRPr lang="en-US" altLang="zh-CN" sz="2400" b="1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  <a:p>
            <a:pPr marL="800100" lvl="1" indent="-342900" algn="l" eaLnBrk="0" fontAlgn="base" hangingPunct="0">
              <a:spcAft>
                <a:spcPct val="0"/>
              </a:spcAft>
              <a:buClr>
                <a:srgbClr val="8EB4E3"/>
              </a:buClr>
              <a:buSzPct val="70000"/>
              <a:defRPr/>
            </a:pPr>
            <a:r>
              <a:rPr lang="zh-CN" altLang="en-US" sz="21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具体事物：猫，狗</a:t>
            </a:r>
          </a:p>
          <a:p>
            <a:pPr marL="800100" lvl="1" indent="-342900" algn="l" eaLnBrk="0" fontAlgn="base" hangingPunct="0">
              <a:spcAft>
                <a:spcPct val="0"/>
              </a:spcAft>
              <a:buClr>
                <a:srgbClr val="8EB4E3"/>
              </a:buClr>
              <a:buSzPct val="70000"/>
              <a:defRPr/>
            </a:pPr>
            <a:r>
              <a:rPr lang="zh-CN" altLang="en-US" sz="21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共性：姓名，年龄，吃饭</a:t>
            </a:r>
          </a:p>
          <a:p>
            <a:pPr marL="342900" lvl="0" indent="-342900" algn="l" eaLnBrk="0" fontAlgn="base" hangingPunct="0"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老师案例</a:t>
            </a:r>
            <a:endParaRPr lang="en-US" altLang="zh-CN" sz="2400" b="1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  <a:p>
            <a:pPr marL="800100" lvl="1" indent="-342900" algn="l" eaLnBrk="0" fontAlgn="base" hangingPunct="0">
              <a:spcAft>
                <a:spcPct val="0"/>
              </a:spcAft>
              <a:buClr>
                <a:srgbClr val="8EB4E3"/>
              </a:buClr>
              <a:buSzPct val="70000"/>
              <a:defRPr/>
            </a:pPr>
            <a:r>
              <a:rPr lang="zh-CN" altLang="en-US" sz="21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具体事物：基础班老师，就业班老师</a:t>
            </a:r>
          </a:p>
          <a:p>
            <a:pPr marL="800100" lvl="1" indent="-342900" algn="l" eaLnBrk="0" fontAlgn="base" hangingPunct="0">
              <a:spcAft>
                <a:spcPct val="0"/>
              </a:spcAft>
              <a:buClr>
                <a:srgbClr val="8EB4E3"/>
              </a:buClr>
              <a:buSzPct val="70000"/>
              <a:defRPr/>
            </a:pPr>
            <a:r>
              <a:rPr lang="zh-CN" altLang="en-US" sz="21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共性：姓名，年龄，讲课。</a:t>
            </a:r>
          </a:p>
          <a:p>
            <a:pPr marL="342900" lvl="0" indent="-342900" algn="l" eaLnBrk="0" fontAlgn="base" hangingPunct="0"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学生案例</a:t>
            </a:r>
            <a:endParaRPr lang="en-US" altLang="zh-CN" sz="2400" b="1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  <a:p>
            <a:pPr marL="800100" lvl="1" indent="-342900" algn="l" eaLnBrk="0" fontAlgn="base" hangingPunct="0">
              <a:spcAft>
                <a:spcPct val="0"/>
              </a:spcAft>
              <a:buClr>
                <a:srgbClr val="8EB4E3"/>
              </a:buClr>
              <a:buSzPct val="70000"/>
              <a:defRPr/>
            </a:pPr>
            <a:r>
              <a:rPr lang="zh-CN" altLang="en-US" sz="21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具体事务：基础班学员，就业班学员</a:t>
            </a:r>
          </a:p>
          <a:p>
            <a:pPr marL="800100" lvl="1" indent="-342900" algn="l" eaLnBrk="0" fontAlgn="base" hangingPunct="0">
              <a:spcAft>
                <a:spcPct val="0"/>
              </a:spcAft>
              <a:buClr>
                <a:srgbClr val="8EB4E3"/>
              </a:buClr>
              <a:buSzPct val="70000"/>
              <a:defRPr/>
            </a:pPr>
            <a:r>
              <a:rPr lang="zh-CN" altLang="en-US" sz="21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共性：姓名，年龄，班级，学习，吃饭</a:t>
            </a:r>
          </a:p>
          <a:p>
            <a:pPr marL="342900" lvl="0" indent="-342900" algn="l" eaLnBrk="0" fontAlgn="base" hangingPunct="0"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员工案例(备注部分)</a:t>
            </a:r>
            <a:endParaRPr lang="en-US" altLang="zh-CN" sz="24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接口概述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0" lvl="1" algn="l" eaLnBrk="0" hangingPunct="0">
              <a:lnSpc>
                <a:spcPts val="3060"/>
              </a:lnSpc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charset="0"/>
              <a:defRPr/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继续回到我们的猫狗案例，我们想想狗一般就是看门，猫一般就是作为宠物了，对不。但是，现在有很多的驯养员或者是驯兽师，可以训练出：猫钻火圈，狗跳高，狗做计算等。而这些额外的动作，并不是所有猫或者狗一开始就具备的，这应该属于经过特殊的培训训练出来的，对不。所以，这些额外的动作定义到动物类中就不合适，也不适合直接定义到猫或者狗中，因为只有部分猫狗具备这些功能。所以，为了体现事物功能的扩展性，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Java</a:t>
            </a: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中就提供了</a:t>
            </a:r>
            <a:r>
              <a:rPr lang="zh-CN" altLang="en-US" sz="2000" b="1" dirty="0" smtClean="0">
                <a:solidFill>
                  <a:srgbClr val="FF0000"/>
                </a:solidFill>
                <a:sym typeface="+mn-ea"/>
              </a:rPr>
              <a:t>接口来定义这些额外功能，并不给出具体实现</a:t>
            </a:r>
            <a:r>
              <a:rPr lang="zh-CN" altLang="en-US" sz="2000" b="1" dirty="0" smtClean="0">
                <a:sym typeface="+mn-ea"/>
              </a:rPr>
              <a:t>，</a:t>
            </a: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将来哪些猫狗需要被培训，只需要这部分猫狗把这些额外功能实现即可。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0" algn="l" eaLnBrk="0" hangingPunct="0">
              <a:lnSpc>
                <a:spcPts val="3060"/>
              </a:lnSpc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charset="0"/>
              <a:defRPr/>
            </a:pPr>
            <a:endParaRPr lang="en-US" altLang="zh-CN" sz="2005" b="1" dirty="0"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接口特点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171450" lvl="0" indent="-171450" algn="l" eaLnBrk="0" hangingPunct="0">
              <a:lnSpc>
                <a:spcPts val="306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接口用关键字interface表示</a:t>
            </a:r>
          </a:p>
          <a:p>
            <a:pPr marL="628650" lvl="1" indent="-171450" algn="l" eaLnBrk="0" hangingPunct="0">
              <a:lnSpc>
                <a:spcPts val="3060"/>
              </a:lnSpc>
              <a:spcBef>
                <a:spcPts val="0"/>
              </a:spcBef>
              <a:spcAft>
                <a:spcPct val="0"/>
              </a:spcAft>
              <a:buClr>
                <a:srgbClr val="8EB4E3"/>
              </a:buClr>
              <a:buSzPct val="70000"/>
              <a:defRPr/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格式：interface 接口名 {}</a:t>
            </a:r>
          </a:p>
          <a:p>
            <a:pPr marL="171450" lvl="0" indent="-171450" algn="l" eaLnBrk="0" hangingPunct="0">
              <a:lnSpc>
                <a:spcPts val="306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类实现接口用implements表示</a:t>
            </a:r>
          </a:p>
          <a:p>
            <a:pPr marL="628650" lvl="1" indent="-171450" algn="l" eaLnBrk="0" hangingPunct="0">
              <a:lnSpc>
                <a:spcPts val="3060"/>
              </a:lnSpc>
              <a:spcBef>
                <a:spcPts val="0"/>
              </a:spcBef>
              <a:spcAft>
                <a:spcPct val="0"/>
              </a:spcAft>
              <a:buClr>
                <a:srgbClr val="8EB4E3"/>
              </a:buClr>
              <a:buSzPct val="70000"/>
              <a:defRPr/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格式：class 类名 implements 接口名 {}</a:t>
            </a:r>
          </a:p>
          <a:p>
            <a:pPr marL="171450" lvl="0" indent="-171450" algn="l" eaLnBrk="0" hangingPunct="0">
              <a:lnSpc>
                <a:spcPts val="306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接口不能实例化</a:t>
            </a:r>
          </a:p>
          <a:p>
            <a:pPr marL="628650" lvl="1" indent="-171450" algn="l" eaLnBrk="0" hangingPunct="0">
              <a:lnSpc>
                <a:spcPts val="3060"/>
              </a:lnSpc>
              <a:spcBef>
                <a:spcPts val="0"/>
              </a:spcBef>
              <a:spcAft>
                <a:spcPct val="0"/>
              </a:spcAft>
              <a:buClr>
                <a:srgbClr val="8EB4E3"/>
              </a:buClr>
              <a:buSzPct val="70000"/>
              <a:defRPr/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那么，接口如何实例化呢?</a:t>
            </a:r>
          </a:p>
          <a:p>
            <a:pPr marL="628650" lvl="1" indent="-171450" algn="l" eaLnBrk="0" hangingPunct="0">
              <a:lnSpc>
                <a:spcPts val="3060"/>
              </a:lnSpc>
              <a:spcBef>
                <a:spcPts val="0"/>
              </a:spcBef>
              <a:spcAft>
                <a:spcPct val="0"/>
              </a:spcAft>
              <a:buClr>
                <a:srgbClr val="8EB4E3"/>
              </a:buClr>
              <a:buSzPct val="70000"/>
              <a:defRPr/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按照多态的方式，由具体的子类实例化。其实这也是多态的一种，接口多态。</a:t>
            </a:r>
          </a:p>
          <a:p>
            <a:pPr marL="171450" lvl="0" indent="-171450" algn="l" eaLnBrk="0" hangingPunct="0">
              <a:lnSpc>
                <a:spcPts val="306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接口的子类</a:t>
            </a:r>
          </a:p>
          <a:p>
            <a:pPr marL="628650" lvl="1" indent="-171450" algn="l" eaLnBrk="0" hangingPunct="0">
              <a:lnSpc>
                <a:spcPts val="3060"/>
              </a:lnSpc>
              <a:spcBef>
                <a:spcPts val="0"/>
              </a:spcBef>
              <a:spcAft>
                <a:spcPct val="0"/>
              </a:spcAft>
              <a:buClr>
                <a:srgbClr val="8EB4E3"/>
              </a:buClr>
              <a:buSzPct val="70000"/>
              <a:defRPr/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要么是抽象类</a:t>
            </a:r>
          </a:p>
          <a:p>
            <a:pPr marL="628650" lvl="1" indent="-171450" algn="l" eaLnBrk="0" hangingPunct="0">
              <a:lnSpc>
                <a:spcPts val="3060"/>
              </a:lnSpc>
              <a:spcBef>
                <a:spcPts val="0"/>
              </a:spcBef>
              <a:spcAft>
                <a:spcPct val="0"/>
              </a:spcAft>
              <a:buClr>
                <a:srgbClr val="8EB4E3"/>
              </a:buClr>
              <a:buSzPct val="70000"/>
              <a:defRPr/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要么重写接口中的所有抽象方法</a:t>
            </a:r>
            <a:endParaRPr lang="en-US" altLang="zh-CN" sz="2000" b="1" dirty="0">
              <a:solidFill>
                <a:schemeClr val="accent3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接口成员特点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342900" lvl="0" indent="-342900" algn="l" eaLnBrk="0" hangingPunct="0">
              <a:lnSpc>
                <a:spcPts val="294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sz="2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成员变量</a:t>
            </a:r>
          </a:p>
          <a:p>
            <a:pPr marL="800100" lvl="1" indent="-342900" algn="l" eaLnBrk="0" hangingPunct="0">
              <a:lnSpc>
                <a:spcPts val="2940"/>
              </a:lnSpc>
              <a:spcBef>
                <a:spcPts val="0"/>
              </a:spcBef>
              <a:spcAft>
                <a:spcPct val="0"/>
              </a:spcAft>
              <a:buClr>
                <a:srgbClr val="8EB4E3"/>
              </a:buClr>
              <a:buSzPct val="70000"/>
              <a:defRPr/>
            </a:pPr>
            <a:r>
              <a:rPr lang="zh-CN" altLang="en-US" sz="1925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只能是常量</a:t>
            </a:r>
          </a:p>
          <a:p>
            <a:pPr marL="800100" lvl="1" indent="-342900" algn="l" eaLnBrk="0" hangingPunct="0">
              <a:lnSpc>
                <a:spcPts val="2940"/>
              </a:lnSpc>
              <a:spcBef>
                <a:spcPts val="0"/>
              </a:spcBef>
              <a:spcAft>
                <a:spcPct val="0"/>
              </a:spcAft>
              <a:buClr>
                <a:srgbClr val="8EB4E3"/>
              </a:buClr>
              <a:buSzPct val="70000"/>
              <a:defRPr/>
            </a:pPr>
            <a:r>
              <a:rPr lang="zh-CN" altLang="en-US" sz="1925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默认修饰符 public static final</a:t>
            </a:r>
          </a:p>
          <a:p>
            <a:pPr marL="342900" lvl="0" indent="-342900" algn="l" eaLnBrk="0" hangingPunct="0">
              <a:lnSpc>
                <a:spcPts val="294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sz="2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构造方法</a:t>
            </a:r>
          </a:p>
          <a:p>
            <a:pPr marL="800100" lvl="1" indent="-342900" algn="l" eaLnBrk="0" hangingPunct="0">
              <a:lnSpc>
                <a:spcPts val="2940"/>
              </a:lnSpc>
              <a:spcBef>
                <a:spcPts val="0"/>
              </a:spcBef>
              <a:spcAft>
                <a:spcPct val="0"/>
              </a:spcAft>
              <a:buClr>
                <a:srgbClr val="8EB4E3"/>
              </a:buClr>
              <a:buSzPct val="70000"/>
              <a:defRPr/>
            </a:pPr>
            <a:r>
              <a:rPr lang="zh-CN" altLang="en-US" sz="1925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没有，因为接口主要是扩展功能的，而没有具体存在</a:t>
            </a:r>
          </a:p>
          <a:p>
            <a:pPr marL="342900" lvl="0" indent="-342900" algn="l" eaLnBrk="0" hangingPunct="0">
              <a:lnSpc>
                <a:spcPts val="294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sz="2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成员方法</a:t>
            </a:r>
          </a:p>
          <a:p>
            <a:pPr marL="800100" lvl="1" indent="-342900" algn="l" eaLnBrk="0" hangingPunct="0">
              <a:lnSpc>
                <a:spcPts val="2940"/>
              </a:lnSpc>
              <a:spcBef>
                <a:spcPts val="0"/>
              </a:spcBef>
              <a:spcAft>
                <a:spcPct val="0"/>
              </a:spcAft>
              <a:buClr>
                <a:srgbClr val="8EB4E3"/>
              </a:buClr>
              <a:buSzPct val="70000"/>
              <a:defRPr/>
            </a:pPr>
            <a:r>
              <a:rPr lang="zh-CN" altLang="en-US" sz="1925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只能是抽象方法</a:t>
            </a:r>
          </a:p>
          <a:p>
            <a:pPr marL="800100" lvl="1" indent="-342900" algn="l" eaLnBrk="0" hangingPunct="0">
              <a:lnSpc>
                <a:spcPts val="2940"/>
              </a:lnSpc>
              <a:spcBef>
                <a:spcPts val="0"/>
              </a:spcBef>
              <a:spcAft>
                <a:spcPct val="0"/>
              </a:spcAft>
              <a:buClr>
                <a:srgbClr val="8EB4E3"/>
              </a:buClr>
              <a:buSzPct val="70000"/>
              <a:defRPr/>
            </a:pPr>
            <a:r>
              <a:rPr lang="zh-CN" altLang="en-US" sz="1925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默认修饰符 public abstract</a:t>
            </a:r>
            <a:endParaRPr lang="en-US" altLang="zh-CN" sz="2200" b="1" dirty="0" smtClean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lvl="0" algn="l" eaLnBrk="0" hangingPunct="0">
              <a:lnSpc>
                <a:spcPts val="294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defRPr/>
            </a:pPr>
            <a:endParaRPr lang="en-US" altLang="zh-CN" sz="2200" b="1" kern="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0" algn="l" eaLnBrk="0" hangingPunct="0">
              <a:lnSpc>
                <a:spcPts val="3060"/>
              </a:lnSpc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charset="0"/>
              <a:defRPr/>
            </a:pPr>
            <a:endParaRPr lang="zh-CN" altLang="en-US" sz="23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7767017" cy="882650"/>
          </a:xfrm>
        </p:spPr>
        <p:txBody>
          <a:bodyPr anchor="ctr">
            <a:normAutofit/>
          </a:bodyPr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类与类</a:t>
            </a:r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,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类与接口以及接口与接口的关系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342900" lvl="1" indent="-342900" algn="l" eaLnBrk="0" hangingPunct="0">
              <a:lnSpc>
                <a:spcPts val="306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类与类</a:t>
            </a:r>
          </a:p>
          <a:p>
            <a:pPr marL="800100" lvl="2" indent="-342900" algn="l" eaLnBrk="0" hangingPunct="0">
              <a:lnSpc>
                <a:spcPts val="3060"/>
              </a:lnSpc>
              <a:spcBef>
                <a:spcPts val="0"/>
              </a:spcBef>
              <a:spcAft>
                <a:spcPct val="0"/>
              </a:spcAft>
              <a:buClr>
                <a:srgbClr val="8EB4E3"/>
              </a:buClr>
              <a:buSzPct val="70000"/>
              <a:defRPr/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继承关系，只能单继承，但是可以多层继承</a:t>
            </a:r>
          </a:p>
          <a:p>
            <a:pPr marL="342900" lvl="1" indent="-342900" algn="l" eaLnBrk="0" hangingPunct="0">
              <a:lnSpc>
                <a:spcPts val="306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类与接口</a:t>
            </a:r>
          </a:p>
          <a:p>
            <a:pPr marL="800100" lvl="2" indent="-342900" algn="l" eaLnBrk="0" hangingPunct="0">
              <a:lnSpc>
                <a:spcPts val="3060"/>
              </a:lnSpc>
              <a:spcBef>
                <a:spcPts val="0"/>
              </a:spcBef>
              <a:spcAft>
                <a:spcPct val="0"/>
              </a:spcAft>
              <a:buClr>
                <a:srgbClr val="8EB4E3"/>
              </a:buClr>
              <a:buSzPct val="70000"/>
              <a:defRPr/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实现关系，可以单实现，也可以多实现。还可以在继承一个类的同时实现多个接口</a:t>
            </a:r>
          </a:p>
          <a:p>
            <a:pPr marL="342900" lvl="1" indent="-342900" algn="l" eaLnBrk="0" hangingPunct="0">
              <a:lnSpc>
                <a:spcPts val="306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接口与接口</a:t>
            </a:r>
          </a:p>
          <a:p>
            <a:pPr marL="800100" lvl="2" indent="-342900" algn="l" eaLnBrk="0" hangingPunct="0">
              <a:lnSpc>
                <a:spcPts val="3060"/>
              </a:lnSpc>
              <a:spcBef>
                <a:spcPts val="0"/>
              </a:spcBef>
              <a:spcAft>
                <a:spcPct val="0"/>
              </a:spcAft>
              <a:buClr>
                <a:srgbClr val="8EB4E3"/>
              </a:buClr>
              <a:buSzPct val="70000"/>
              <a:defRPr/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继承关系，可以单继承，也可以多继承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lvl="1" algn="l" eaLnBrk="0" hangingPunct="0">
              <a:lnSpc>
                <a:spcPts val="306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charset="0"/>
              <a:defRPr/>
            </a:pPr>
            <a:endParaRPr lang="zh-CN" altLang="en-US" sz="2000" b="1" dirty="0" smtClean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lvl="1" algn="l" eaLnBrk="0" hangingPunct="0">
              <a:lnSpc>
                <a:spcPts val="298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defRPr/>
            </a:pPr>
            <a:endParaRPr lang="zh-CN" altLang="en-US" sz="20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4545"/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目标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457200" indent="-457200" algn="l"/>
            <a:r>
              <a:rPr lang="en-US" altLang="zh-CN" sz="2400" b="1" dirty="0" smtClean="0">
                <a:solidFill>
                  <a:schemeClr val="accent3">
                    <a:lumMod val="50000"/>
                  </a:schemeClr>
                </a:solidFill>
              </a:rPr>
              <a:t>final</a:t>
            </a:r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</a:rPr>
              <a:t>关键字</a:t>
            </a:r>
          </a:p>
          <a:p>
            <a:pPr marL="457200" indent="-457200" algn="l"/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</a:rPr>
              <a:t>多态</a:t>
            </a:r>
          </a:p>
          <a:p>
            <a:pPr marL="457200" indent="-457200" algn="l"/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</a:rPr>
              <a:t>抽象类</a:t>
            </a:r>
          </a:p>
          <a:p>
            <a:pPr marL="457200" indent="-457200" algn="l"/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</a:rPr>
              <a:t>接口</a:t>
            </a:r>
          </a:p>
          <a:p>
            <a:pPr marL="457200" indent="-457200" algn="l"/>
            <a:endParaRPr lang="zh-CN" alt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7767017" cy="882650"/>
          </a:xfrm>
        </p:spPr>
        <p:txBody>
          <a:bodyPr anchor="ctr">
            <a:normAutofit/>
          </a:bodyPr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抽象类和接口的区别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342900" lvl="1" indent="-342900" algn="l" eaLnBrk="0" hangingPunct="0">
              <a:lnSpc>
                <a:spcPts val="298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sz="23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成员区别</a:t>
            </a:r>
          </a:p>
          <a:p>
            <a:pPr marL="800100" lvl="2" indent="-342900" algn="l" eaLnBrk="0" hangingPunct="0">
              <a:lnSpc>
                <a:spcPts val="2980"/>
              </a:lnSpc>
              <a:spcBef>
                <a:spcPts val="0"/>
              </a:spcBef>
              <a:spcAft>
                <a:spcPct val="0"/>
              </a:spcAft>
              <a:buClr>
                <a:srgbClr val="8EB4E3"/>
              </a:buClr>
              <a:buSzPct val="70000"/>
              <a:defRPr/>
            </a:pPr>
            <a:r>
              <a:rPr lang="zh-CN" altLang="en-US" sz="197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抽象类   变量，常量；构造方法，抽象方法，非抽象方法</a:t>
            </a:r>
          </a:p>
          <a:p>
            <a:pPr marL="800100" lvl="2" indent="-342900" algn="l" eaLnBrk="0" hangingPunct="0">
              <a:lnSpc>
                <a:spcPts val="2980"/>
              </a:lnSpc>
              <a:spcBef>
                <a:spcPts val="0"/>
              </a:spcBef>
              <a:spcAft>
                <a:spcPct val="0"/>
              </a:spcAft>
              <a:buClr>
                <a:srgbClr val="8EB4E3"/>
              </a:buClr>
              <a:buSzPct val="70000"/>
              <a:defRPr/>
            </a:pPr>
            <a:r>
              <a:rPr lang="zh-CN" altLang="en-US" sz="197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接口      常量；抽象方法</a:t>
            </a:r>
          </a:p>
          <a:p>
            <a:pPr marL="342900" lvl="1" indent="-342900" algn="l" eaLnBrk="0" hangingPunct="0">
              <a:lnSpc>
                <a:spcPts val="298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sz="23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关系区别</a:t>
            </a:r>
          </a:p>
          <a:p>
            <a:pPr marL="800100" lvl="2" indent="-342900" algn="l" eaLnBrk="0" hangingPunct="0">
              <a:lnSpc>
                <a:spcPts val="2980"/>
              </a:lnSpc>
              <a:spcBef>
                <a:spcPts val="0"/>
              </a:spcBef>
              <a:spcAft>
                <a:spcPct val="0"/>
              </a:spcAft>
              <a:buClr>
                <a:srgbClr val="8EB4E3"/>
              </a:buClr>
              <a:buSzPct val="70000"/>
              <a:defRPr/>
            </a:pPr>
            <a:r>
              <a:rPr lang="zh-CN" altLang="en-US" sz="197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类与类        继承，单继承</a:t>
            </a:r>
          </a:p>
          <a:p>
            <a:pPr marL="800100" lvl="2" indent="-342900" algn="l" eaLnBrk="0" hangingPunct="0">
              <a:lnSpc>
                <a:spcPts val="2980"/>
              </a:lnSpc>
              <a:spcBef>
                <a:spcPts val="0"/>
              </a:spcBef>
              <a:spcAft>
                <a:spcPct val="0"/>
              </a:spcAft>
              <a:buClr>
                <a:srgbClr val="8EB4E3"/>
              </a:buClr>
              <a:buSzPct val="70000"/>
              <a:defRPr/>
            </a:pPr>
            <a:r>
              <a:rPr lang="zh-CN" altLang="en-US" sz="197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类与接口     实现，单实现，多实现</a:t>
            </a:r>
          </a:p>
          <a:p>
            <a:pPr marL="800100" lvl="2" indent="-342900" algn="l" eaLnBrk="0" hangingPunct="0">
              <a:lnSpc>
                <a:spcPts val="2980"/>
              </a:lnSpc>
              <a:spcBef>
                <a:spcPts val="0"/>
              </a:spcBef>
              <a:spcAft>
                <a:spcPct val="0"/>
              </a:spcAft>
              <a:buClr>
                <a:srgbClr val="8EB4E3"/>
              </a:buClr>
              <a:buSzPct val="70000"/>
              <a:defRPr/>
            </a:pPr>
            <a:r>
              <a:rPr lang="zh-CN" altLang="en-US" sz="197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接口与接口  继承，单继承，多继承</a:t>
            </a:r>
          </a:p>
          <a:p>
            <a:pPr marL="342900" lvl="1" indent="-342900" algn="l" eaLnBrk="0" hangingPunct="0">
              <a:lnSpc>
                <a:spcPts val="298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sz="23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设计理念区别</a:t>
            </a:r>
          </a:p>
          <a:p>
            <a:pPr marL="800100" lvl="2" indent="-342900" algn="l" eaLnBrk="0" hangingPunct="0">
              <a:lnSpc>
                <a:spcPts val="2980"/>
              </a:lnSpc>
              <a:spcBef>
                <a:spcPts val="0"/>
              </a:spcBef>
              <a:spcAft>
                <a:spcPct val="0"/>
              </a:spcAft>
              <a:buClr>
                <a:srgbClr val="8EB4E3"/>
              </a:buClr>
              <a:buSzPct val="70000"/>
              <a:defRPr/>
            </a:pPr>
            <a:r>
              <a:rPr lang="zh-CN" altLang="en-US" sz="197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抽象类 被继承体现的是：”is a”的关系。共性功能</a:t>
            </a:r>
          </a:p>
          <a:p>
            <a:pPr marL="800100" lvl="2" indent="-342900" algn="l" eaLnBrk="0" hangingPunct="0">
              <a:lnSpc>
                <a:spcPts val="2980"/>
              </a:lnSpc>
              <a:spcBef>
                <a:spcPts val="0"/>
              </a:spcBef>
              <a:spcAft>
                <a:spcPct val="0"/>
              </a:spcAft>
              <a:buClr>
                <a:srgbClr val="8EB4E3"/>
              </a:buClr>
              <a:buSzPct val="70000"/>
              <a:defRPr/>
            </a:pPr>
            <a:r>
              <a:rPr lang="zh-CN" altLang="en-US" sz="197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接口 被实现体现的是：”like a”的关系。扩展功能</a:t>
            </a:r>
            <a:endParaRPr lang="zh-CN" altLang="en-US" sz="197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7767017" cy="882650"/>
          </a:xfrm>
        </p:spPr>
        <p:txBody>
          <a:bodyPr anchor="ctr">
            <a:normAutofit/>
          </a:bodyPr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接口练习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342900" lvl="1" indent="-342900" algn="l" eaLnBrk="0" hangingPunct="0">
              <a:lnSpc>
                <a:spcPts val="336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猫狗案例,加入跳高的额外功能</a:t>
            </a:r>
            <a:endParaRPr lang="en-US" altLang="zh-CN" sz="2400" b="1" dirty="0" smtClean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marL="342900" lvl="1" indent="-342900" algn="l" eaLnBrk="0" hangingPunct="0">
              <a:lnSpc>
                <a:spcPts val="336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老师和学生案例,加入抽烟的额外功能</a:t>
            </a:r>
          </a:p>
          <a:p>
            <a:pPr marL="342900" lvl="1" indent="-342900" algn="l" eaLnBrk="0" hangingPunct="0">
              <a:lnSpc>
                <a:spcPts val="336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教练和运动员案例(学生分析然后讲解)</a:t>
            </a:r>
          </a:p>
          <a:p>
            <a:pPr marL="800100" lvl="2" indent="-342900" algn="l" eaLnBrk="0" hangingPunct="0">
              <a:lnSpc>
                <a:spcPts val="3360"/>
              </a:lnSpc>
              <a:spcBef>
                <a:spcPts val="0"/>
              </a:spcBef>
              <a:spcAft>
                <a:spcPct val="0"/>
              </a:spcAft>
              <a:buClr>
                <a:srgbClr val="8EB4E3"/>
              </a:buClr>
              <a:buSzPct val="70000"/>
              <a:defRPr/>
            </a:pPr>
            <a:r>
              <a:rPr lang="zh-CN" altLang="en-US" sz="2055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乒乓球运动员和篮球运动员。</a:t>
            </a:r>
          </a:p>
          <a:p>
            <a:pPr marL="800100" lvl="2" indent="-342900" algn="l" eaLnBrk="0" hangingPunct="0">
              <a:lnSpc>
                <a:spcPts val="3360"/>
              </a:lnSpc>
              <a:spcBef>
                <a:spcPts val="0"/>
              </a:spcBef>
              <a:spcAft>
                <a:spcPct val="0"/>
              </a:spcAft>
              <a:buClr>
                <a:srgbClr val="8EB4E3"/>
              </a:buClr>
              <a:buSzPct val="70000"/>
              <a:defRPr/>
            </a:pPr>
            <a:r>
              <a:rPr lang="zh-CN" altLang="en-US" sz="2055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乒乓球教练和篮球教练。</a:t>
            </a:r>
          </a:p>
          <a:p>
            <a:pPr marL="800100" lvl="2" indent="-342900" algn="l" eaLnBrk="0" hangingPunct="0">
              <a:lnSpc>
                <a:spcPts val="3360"/>
              </a:lnSpc>
              <a:spcBef>
                <a:spcPts val="0"/>
              </a:spcBef>
              <a:spcAft>
                <a:spcPct val="0"/>
              </a:spcAft>
              <a:buClr>
                <a:srgbClr val="8EB4E3"/>
              </a:buClr>
              <a:buSzPct val="70000"/>
              <a:defRPr/>
            </a:pPr>
            <a:r>
              <a:rPr lang="zh-CN" altLang="en-US" sz="2055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为了出国交流，跟乒乓球相关的人员都需要学习英语。</a:t>
            </a:r>
          </a:p>
          <a:p>
            <a:pPr marL="800100" lvl="2" indent="-342900" algn="l" eaLnBrk="0" hangingPunct="0">
              <a:lnSpc>
                <a:spcPts val="3360"/>
              </a:lnSpc>
              <a:spcBef>
                <a:spcPts val="0"/>
              </a:spcBef>
              <a:spcAft>
                <a:spcPct val="0"/>
              </a:spcAft>
              <a:buClr>
                <a:srgbClr val="8EB4E3"/>
              </a:buClr>
              <a:buSzPct val="70000"/>
              <a:defRPr/>
            </a:pPr>
            <a:r>
              <a:rPr lang="zh-CN" altLang="en-US" sz="2055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请用所学知识：</a:t>
            </a:r>
          </a:p>
          <a:p>
            <a:pPr marL="800100" lvl="2" indent="-342900" algn="l" eaLnBrk="0" hangingPunct="0">
              <a:lnSpc>
                <a:spcPts val="3360"/>
              </a:lnSpc>
              <a:spcBef>
                <a:spcPts val="0"/>
              </a:spcBef>
              <a:spcAft>
                <a:spcPct val="0"/>
              </a:spcAft>
              <a:buClr>
                <a:srgbClr val="8EB4E3"/>
              </a:buClr>
              <a:buSzPct val="70000"/>
              <a:defRPr/>
            </a:pPr>
            <a:r>
              <a:rPr lang="zh-CN" altLang="en-US" sz="2055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分析，这个案例中有哪些抽象类，哪些接口，哪些具体类。</a:t>
            </a:r>
          </a:p>
          <a:p>
            <a:pPr lvl="1" algn="l" eaLnBrk="0" hangingPunct="0">
              <a:lnSpc>
                <a:spcPts val="306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defRPr/>
            </a:pPr>
            <a:endParaRPr lang="zh-CN" altLang="en-US" sz="23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3"/>
          <p:cNvSpPr>
            <a:spLocks noGrp="1" noChangeArrowheads="1"/>
          </p:cNvSpPr>
          <p:nvPr>
            <p:ph type="ctrTitle"/>
          </p:nvPr>
        </p:nvSpPr>
        <p:spPr>
          <a:xfrm>
            <a:off x="1115616" y="2204864"/>
            <a:ext cx="6858000" cy="20161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004545"/>
                </a:solidFill>
                <a:latin typeface="Segoe UI Light" panose="020B0502040204020203" pitchFamily="34" charset="0"/>
                <a:ea typeface="黑体" panose="02010609060101010101" pitchFamily="49" charset="-122"/>
                <a:sym typeface="Segoe UI Light" panose="020B0502040204020203" pitchFamily="34" charset="0"/>
              </a:rPr>
              <a:t>Thanks</a:t>
            </a:r>
            <a:endParaRPr lang="zh-CN" altLang="en-US" dirty="0" smtClean="0">
              <a:solidFill>
                <a:srgbClr val="004545"/>
              </a:solidFill>
              <a:latin typeface="Segoe UI Light" panose="020B0502040204020203" pitchFamily="34" charset="0"/>
              <a:ea typeface="黑体" panose="02010609060101010101" pitchFamily="49" charset="-122"/>
              <a:sym typeface="Segoe UI Ligh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final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关键字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l">
              <a:lnSpc>
                <a:spcPts val="3080"/>
              </a:lnSpc>
              <a:buClr>
                <a:srgbClr val="D1E751"/>
              </a:buClr>
              <a:buFont typeface="Wingdings" panose="05000000000000000000" charset="0"/>
            </a:pP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final</a:t>
            </a: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关键字是最终的意思，可以修饰类，成员变量，成员方法。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marL="800100" lvl="2" indent="-342900" algn="l"/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修饰类，类不能被继承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/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修饰变量，变量就变成了常量，只能被赋值一次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/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修饰方法，方法不能被重写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indent="-457200" algn="l"/>
            <a:endParaRPr lang="zh-CN" altLang="en-US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en-US" altLang="zh-CN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final</a:t>
            </a: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关键字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342900" indent="-342900" algn="l"/>
            <a:r>
              <a:rPr lang="en-US" altLang="zh-CN" sz="28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final</a:t>
            </a:r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修饰局部变量</a:t>
            </a:r>
            <a:endParaRPr lang="en-US" altLang="zh-CN" sz="2800" b="1" dirty="0" smtClean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marL="800100" lvl="3" indent="-342900" algn="l">
              <a:buClr>
                <a:srgbClr val="8EB4E3"/>
              </a:buClr>
            </a:pPr>
            <a:r>
              <a:rPr lang="zh-CN" altLang="en-US" sz="23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在方法内部，该变量不可以被改变</a:t>
            </a:r>
            <a:endParaRPr lang="en-US" altLang="zh-CN" sz="23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3" indent="-342900" algn="l">
              <a:buClr>
                <a:srgbClr val="8EB4E3"/>
              </a:buClr>
            </a:pPr>
            <a:r>
              <a:rPr lang="zh-CN" altLang="en-US" sz="23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在方法声明上，分别演示基本类型和引用类型作为参数的情况</a:t>
            </a:r>
            <a:endParaRPr lang="en-US" altLang="zh-CN" sz="23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1257300" lvl="5" indent="-342900" algn="l"/>
            <a:r>
              <a:rPr lang="zh-CN" altLang="en-US" sz="19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基本类型，是值不能被改变</a:t>
            </a:r>
            <a:endParaRPr lang="en-US" altLang="zh-CN" sz="19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1257300" lvl="5" indent="-342900" algn="l"/>
            <a:r>
              <a:rPr lang="zh-CN" altLang="en-US" sz="19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引用类型，是地址值不能被改变</a:t>
            </a:r>
            <a:endParaRPr lang="en-US" altLang="zh-CN" sz="19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lvl="1" indent="-342900" algn="l"/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final</a:t>
            </a:r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修饰变量的初始化时机</a:t>
            </a:r>
            <a:endParaRPr lang="en-US" altLang="zh-CN" b="1" dirty="0" smtClean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marL="914400" lvl="3" indent="-457200" algn="l">
              <a:buClr>
                <a:srgbClr val="8EB4E3"/>
              </a:buClr>
            </a:pPr>
            <a:r>
              <a:rPr lang="zh-CN" altLang="en-US" sz="23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被final修饰的变量只能赋值一次</a:t>
            </a:r>
          </a:p>
          <a:p>
            <a:pPr marL="914400" lvl="3" indent="-457200" algn="l">
              <a:buClr>
                <a:srgbClr val="8EB4E3"/>
              </a:buClr>
            </a:pPr>
            <a:r>
              <a:rPr lang="zh-CN" altLang="en-US" sz="23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在对象构造完毕前即可</a:t>
            </a:r>
            <a:endParaRPr lang="zh-CN" altLang="en-US" sz="23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多态概述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l">
              <a:buFont typeface="Wingdings" panose="05000000000000000000" charset="0"/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</a:rPr>
              <a:t>多态是同一个行为具有多个不同表现形式或形态的能力。</a:t>
            </a:r>
          </a:p>
          <a:p>
            <a:pPr algn="l">
              <a:buFont typeface="Wingdings" panose="05000000000000000000" charset="0"/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</a:rPr>
              <a:t>多态就是同一个接口，使用不同的实例而执行不同操作，如图所示：</a:t>
            </a:r>
          </a:p>
          <a:p>
            <a:pPr algn="l">
              <a:buFont typeface="Wingdings" panose="05000000000000000000" charset="0"/>
            </a:pPr>
            <a:endParaRPr lang="zh-CN" altLang="en-US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buFont typeface="Wingdings" panose="05000000000000000000" charset="0"/>
            </a:pPr>
            <a:endParaRPr lang="zh-CN" altLang="en-US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buFont typeface="Wingdings" panose="05000000000000000000" charset="0"/>
            </a:pPr>
            <a:endParaRPr lang="zh-CN" altLang="en-US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buFont typeface="Wingdings" panose="05000000000000000000" charset="0"/>
            </a:pPr>
            <a:endParaRPr lang="zh-CN" altLang="en-US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buFont typeface="Wingdings" panose="05000000000000000000" charset="0"/>
            </a:pPr>
            <a:endParaRPr lang="zh-CN" altLang="en-US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buFont typeface="Wingdings" panose="05000000000000000000" charset="0"/>
            </a:pPr>
            <a:endParaRPr lang="zh-CN" altLang="en-US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buFont typeface="Wingdings" panose="05000000000000000000" charset="0"/>
            </a:pPr>
            <a:endParaRPr lang="zh-CN" altLang="en-US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buFont typeface="Wingdings" panose="05000000000000000000" charset="0"/>
            </a:pPr>
            <a:endParaRPr lang="zh-CN" altLang="en-US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buFont typeface="Wingdings" panose="05000000000000000000" charset="0"/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</a:rPr>
              <a:t>多态性是对象多种表现形式的体现。</a:t>
            </a:r>
            <a:endParaRPr lang="zh-CN" altLang="en-US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7" name="图片 6" descr="360截图2017031511080574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2132856"/>
            <a:ext cx="5420360" cy="2572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多态概述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285750" indent="-285750" algn="l"/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多态概述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742950" lvl="2" indent="-285750" algn="l">
              <a:buClr>
                <a:srgbClr val="8EB4E3"/>
              </a:buClr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某一个事物，在不同时刻表现出来的不同状态。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285750" lvl="1" indent="-285750" algn="l"/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举例：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742950" lvl="3" indent="-285750" algn="l">
              <a:buClr>
                <a:srgbClr val="8EB4E3"/>
              </a:buClr>
            </a:pPr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猫可以是猫的类型。猫 </a:t>
            </a:r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m = new </a:t>
            </a:r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猫</a:t>
            </a:r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();</a:t>
            </a:r>
            <a:endParaRPr lang="en-US" altLang="zh-CN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742950" lvl="3" indent="-285750" algn="l">
              <a:buClr>
                <a:srgbClr val="8EB4E3"/>
              </a:buClr>
            </a:pPr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同时猫也是动物的一种，也可以把猫称为动物。</a:t>
            </a:r>
            <a:endParaRPr lang="en-US" altLang="zh-CN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742950" lvl="4" indent="-285750" algn="l">
              <a:buClr>
                <a:srgbClr val="8EB4E3"/>
              </a:buClr>
            </a:pPr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动物 </a:t>
            </a:r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d = new </a:t>
            </a:r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猫</a:t>
            </a:r>
            <a:r>
              <a:rPr lang="en-US" altLang="zh-CN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();</a:t>
            </a:r>
            <a:endParaRPr lang="en-US" altLang="zh-CN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742950" lvl="3" indent="-285750" algn="l">
              <a:buClr>
                <a:srgbClr val="8EB4E3"/>
              </a:buClr>
            </a:pPr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在举一个例子：水在不同时刻的状态</a:t>
            </a:r>
            <a:endParaRPr lang="en-US" altLang="zh-CN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 algn="l"/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多态前提和体现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742950" lvl="2" indent="-285750" algn="l">
              <a:buClr>
                <a:srgbClr val="8EB4E3"/>
              </a:buClr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有继承关系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	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742950" lvl="2" indent="-285750" algn="l">
              <a:buClr>
                <a:srgbClr val="8EB4E3"/>
              </a:buClr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有方法重写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	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742950" lvl="2" indent="-285750" algn="l">
              <a:buClr>
                <a:srgbClr val="8EB4E3"/>
              </a:buClr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有父类引用指向子类对象</a:t>
            </a:r>
            <a:endParaRPr lang="zh-CN" altLang="en-US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多态案例及成员访问特点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342900" lvl="1" indent="-342900" algn="l"/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多态案例</a:t>
            </a:r>
            <a:endParaRPr lang="en-US" altLang="zh-CN" b="1" dirty="0" smtClean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marL="342900" lvl="1" indent="-342900" algn="l"/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成员访问特点</a:t>
            </a:r>
          </a:p>
          <a:p>
            <a:pPr marL="800100" lvl="2" indent="-342900" algn="l">
              <a:buClr>
                <a:srgbClr val="8EB4E3"/>
              </a:buClr>
            </a:pPr>
            <a:r>
              <a:rPr lang="zh-CN" altLang="en-US" sz="23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成员变量</a:t>
            </a:r>
          </a:p>
          <a:p>
            <a:pPr marL="1257300" lvl="3" indent="-342900" algn="l"/>
            <a:r>
              <a:rPr lang="zh-CN" altLang="en-US" sz="19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编译看左边，运行看左边</a:t>
            </a:r>
            <a:endParaRPr lang="en-US" altLang="zh-CN" sz="1900" b="1" dirty="0" smtClean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marL="800100" lvl="2" indent="-342900" algn="l">
              <a:buClr>
                <a:srgbClr val="8EB4E3"/>
              </a:buClr>
            </a:pPr>
            <a:r>
              <a:rPr lang="zh-CN" altLang="en-US" sz="23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成员方法</a:t>
            </a:r>
          </a:p>
          <a:p>
            <a:pPr marL="1257300" lvl="3" indent="-342900" algn="l"/>
            <a:r>
              <a:rPr lang="zh-CN" altLang="en-US" sz="19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编译看左边，运行看右边</a:t>
            </a:r>
          </a:p>
          <a:p>
            <a:pPr marL="800100" lvl="2" indent="-342900" algn="l">
              <a:buClr>
                <a:srgbClr val="8EB4E3"/>
              </a:buClr>
            </a:pPr>
            <a:r>
              <a:rPr lang="zh-CN" altLang="en-US" sz="23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静态方法</a:t>
            </a:r>
          </a:p>
          <a:p>
            <a:pPr marL="1257300" lvl="3" indent="-342900" algn="l"/>
            <a:r>
              <a:rPr lang="zh-CN" altLang="en-US" sz="19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编译看左边，运行看左边</a:t>
            </a:r>
          </a:p>
          <a:p>
            <a:pPr marL="1257300" lvl="3" indent="-342900" algn="l"/>
            <a:r>
              <a:rPr lang="zh-CN" altLang="en-US" sz="19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所以前面我说静态方法不能算方法的重写</a:t>
            </a:r>
            <a:endParaRPr lang="zh-CN" altLang="en-US" sz="1900" b="1" dirty="0">
              <a:solidFill>
                <a:schemeClr val="accent3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多态的好处和弊端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342900" lvl="1" indent="-342900" algn="l"/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多态的好处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marL="800100" lvl="2" indent="-342900" algn="l">
              <a:buClr>
                <a:srgbClr val="8EB4E3"/>
              </a:buClr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提高了程序的维护性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(</a:t>
            </a: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由继承保证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)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>
              <a:buClr>
                <a:srgbClr val="8EB4E3"/>
              </a:buClr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提高了程序的扩展性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(</a:t>
            </a: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由多态保证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)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lvl="1" indent="-342900" algn="l"/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多态的弊端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marL="800100" lvl="2" indent="-342900" algn="l">
              <a:buClr>
                <a:srgbClr val="8EB4E3"/>
              </a:buClr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不能访问子类特有功能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>
              <a:buClr>
                <a:srgbClr val="8EB4E3"/>
              </a:buClr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那么我们如何才能访问子类的特有功能呢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?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1257300" lvl="4" indent="-342900" algn="l"/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多态中的转型</a:t>
            </a:r>
          </a:p>
          <a:p>
            <a:pPr marL="1714500" lvl="5" indent="-342900" algn="l">
              <a:buClr>
                <a:srgbClr val="8EB4E3"/>
              </a:buClr>
            </a:pPr>
            <a:r>
              <a:rPr lang="zh-CN" altLang="en-US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向上转型和向下转型</a:t>
            </a:r>
            <a:endParaRPr lang="zh-CN" altLang="en-US" b="1" dirty="0">
              <a:solidFill>
                <a:schemeClr val="accent3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多态中的转型问题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20000"/>
              </a:lnSpc>
              <a:buClr>
                <a:srgbClr val="D1E751"/>
              </a:buClr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向上转型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/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从子到父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/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父类引用指向子类对象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 algn="l">
              <a:lnSpc>
                <a:spcPct val="120000"/>
              </a:lnSpc>
              <a:buClr>
                <a:srgbClr val="D1E751"/>
              </a:buClr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向下转型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/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从父到子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2" indent="-342900" algn="l"/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父类引用转为子类对象</a:t>
            </a:r>
          </a:p>
          <a:p>
            <a:pPr marL="800100" lvl="2" indent="-342900" algn="l"/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</a:rPr>
              <a:t>可能出现</a:t>
            </a:r>
            <a:r>
              <a:rPr lang="en-US" altLang="zh-CN" sz="2000" b="1" dirty="0" err="1" smtClean="0">
                <a:solidFill>
                  <a:schemeClr val="accent3">
                    <a:lumMod val="50000"/>
                  </a:schemeClr>
                </a:solidFill>
              </a:rPr>
              <a:t>ClassCastException</a:t>
            </a:r>
            <a:endParaRPr lang="zh-CN" altLang="en-US" sz="2000" b="1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  <a:p>
            <a:pPr algn="l">
              <a:lnSpc>
                <a:spcPct val="120000"/>
              </a:lnSpc>
              <a:buClr>
                <a:srgbClr val="D1E751"/>
              </a:buClr>
              <a:buFont typeface="Wingdings" panose="05000000000000000000" pitchFamily="2" charset="2"/>
            </a:pPr>
            <a:endParaRPr lang="zh-CN" altLang="en-US" sz="20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2198</Words>
  <Application>Microsoft Office PowerPoint</Application>
  <PresentationFormat>全屏显示(4:3)</PresentationFormat>
  <Paragraphs>204</Paragraphs>
  <Slides>22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主题​​</vt:lpstr>
      <vt:lpstr>J2SE之类和对象</vt:lpstr>
      <vt:lpstr>目标</vt:lpstr>
      <vt:lpstr>final关键字</vt:lpstr>
      <vt:lpstr>final关键字</vt:lpstr>
      <vt:lpstr>多态概述</vt:lpstr>
      <vt:lpstr>多态概述</vt:lpstr>
      <vt:lpstr>多态案例及成员访问特点</vt:lpstr>
      <vt:lpstr>多态的好处和弊端</vt:lpstr>
      <vt:lpstr>多态中的转型问题</vt:lpstr>
      <vt:lpstr>多态练习</vt:lpstr>
      <vt:lpstr>抽象类概述</vt:lpstr>
      <vt:lpstr>抽象类特点</vt:lpstr>
      <vt:lpstr>抽象类的成员特点</vt:lpstr>
      <vt:lpstr>抽象类的几个小问题</vt:lpstr>
      <vt:lpstr>抽象类练习</vt:lpstr>
      <vt:lpstr>接口概述</vt:lpstr>
      <vt:lpstr>接口特点</vt:lpstr>
      <vt:lpstr>接口成员特点</vt:lpstr>
      <vt:lpstr>类与类,类与接口以及接口与接口的关系</vt:lpstr>
      <vt:lpstr>抽象类和接口的区别</vt:lpstr>
      <vt:lpstr>接口练习</vt:lpstr>
      <vt:lpstr>Thanks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351</cp:revision>
  <dcterms:created xsi:type="dcterms:W3CDTF">2018-11-22T07:00:00Z</dcterms:created>
  <dcterms:modified xsi:type="dcterms:W3CDTF">2019-04-24T13:13:58Z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