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71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228"/>
    <a:srgbClr val="303B18"/>
    <a:srgbClr val="00454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43" autoAdjust="0"/>
    <p:restoredTop sz="84371" autoAdjust="0"/>
  </p:normalViewPr>
  <p:slideViewPr>
    <p:cSldViewPr>
      <p:cViewPr>
        <p:scale>
          <a:sx n="100" d="100"/>
          <a:sy n="100" d="100"/>
        </p:scale>
        <p:origin x="-19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90481-A06E-4FB5-996A-78A0F68FA0FC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B39A6-5A5C-446C-8577-A745CE24E5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  <a:p>
            <a:pPr lvl="0">
              <a:lnSpc>
                <a:spcPct val="80000"/>
              </a:lnSpc>
            </a:pPr>
            <a:r>
              <a:rPr lang="zh-CN" altLang="en-US" dirty="0" smtClean="0"/>
              <a:t>假如我们在开发一个系统时需要对员工类进行设计，员工包含3个属性：姓名、工号以及工资。</a:t>
            </a:r>
          </a:p>
          <a:p>
            <a:pPr lvl="0">
              <a:lnSpc>
                <a:spcPct val="80000"/>
              </a:lnSpc>
            </a:pPr>
            <a:r>
              <a:rPr lang="zh-CN" altLang="en-US" dirty="0" smtClean="0"/>
              <a:t>经理也是员工，除了含有员工的属性外，另为还有一个奖金属性。</a:t>
            </a:r>
          </a:p>
          <a:p>
            <a:pPr lvl="0">
              <a:lnSpc>
                <a:spcPct val="80000"/>
              </a:lnSpc>
            </a:pPr>
            <a:r>
              <a:rPr lang="zh-CN" altLang="en-US" dirty="0" smtClean="0"/>
              <a:t>请使用继承的思想设计出员工类和经理类。要求类中提供必要的方法进行属性访问。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959225" y="0"/>
            <a:ext cx="8382000" cy="6286500"/>
          </a:xfrm>
        </p:spPr>
      </p:sp>
      <p:sp>
        <p:nvSpPr>
          <p:cNvPr id="71683" name="备注占位符 2"/>
          <p:cNvSpPr>
            <a:spLocks noGrp="1" noRot="1" noChangeAspect="1" noChangeArrowheads="1"/>
          </p:cNvSpPr>
          <p:nvPr>
            <p:ph type="body" idx="4294967295"/>
          </p:nvPr>
        </p:nvSpPr>
        <p:spPr bwMode="auto">
          <a:xfrm>
            <a:off x="442913" y="1431925"/>
            <a:ext cx="11188700" cy="4872038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endParaRPr lang="zh-CN" altLang="en-US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D71AF-E562-4A7D-9CC4-0136D4BC9B79}" type="datetimeFigureOut">
              <a:rPr lang="zh-CN" altLang="en-US" smtClean="0"/>
              <a:pPr/>
              <a:t>2019/4/27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3FC8A-0E1D-45CC-8D77-84401152EEA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J2SE</a:t>
            </a:r>
            <a:r>
              <a:rPr lang="zh-CN" altLang="en-US" dirty="0" smtClean="0">
                <a:solidFill>
                  <a:schemeClr val="bg1"/>
                </a:solidFill>
              </a:rPr>
              <a:t>之</a:t>
            </a:r>
            <a:r>
              <a:rPr lang="zh-CN" altLang="en-US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类和对象</a:t>
            </a:r>
            <a:endParaRPr lang="zh-CN" altLang="en-US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IT</a:t>
            </a:r>
            <a:r>
              <a:rPr lang="zh-CN" altLang="en-US" dirty="0" smtClean="0">
                <a:solidFill>
                  <a:schemeClr val="bg1"/>
                </a:solidFill>
              </a:rPr>
              <a:t>事业部</a:t>
            </a: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zh-CN" dirty="0">
                <a:solidFill>
                  <a:schemeClr val="bg1"/>
                </a:solidFill>
              </a:rPr>
              <a:t>讲师：朱屹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内部类位置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按照内部类在类中定义的位置不同，可以分为如下两种格式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：</a:t>
            </a:r>
          </a:p>
          <a:p>
            <a:pPr marL="914400" lvl="1" indent="-457200" algn="l">
              <a:lnSpc>
                <a:spcPct val="120000"/>
              </a:lnSpc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成员位置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成员内部类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，定义在成员位置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</a:p>
          <a:p>
            <a:pPr marL="914400" lvl="1" indent="-457200" algn="l">
              <a:lnSpc>
                <a:spcPct val="120000"/>
              </a:lnSpc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局部位置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(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局部内部类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，定义在方法里面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)</a:t>
            </a:r>
          </a:p>
          <a:p>
            <a:pPr marL="457200" indent="-45720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成员内部类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914400" lvl="1" indent="-457200" algn="l">
              <a:lnSpc>
                <a:spcPct val="120000"/>
              </a:lnSpc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外界如何创建对象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1371600" lvl="2" indent="-45720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外部类名.内部类名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对象名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 =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外部类对象.内部类对象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</a:rPr>
              <a:t>;</a:t>
            </a: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algn="l">
              <a:lnSpc>
                <a:spcPct val="120000"/>
              </a:lnSpc>
              <a:buClr>
                <a:srgbClr val="D1E751"/>
              </a:buClr>
              <a:buFont typeface="Wingdings" panose="05000000000000000000" pitchFamily="2" charset="2"/>
            </a:pPr>
            <a:endParaRPr lang="zh-CN" altLang="en-US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成员内部类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171450" lvl="0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刚才我们讲解过了，成员内部类的使用，但是一般来说，在实际开发中是不会这样使用的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。</a:t>
            </a: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因为一般内部类就是不让外界直接访问的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。</a:t>
            </a:r>
          </a:p>
          <a:p>
            <a:pPr marL="628650" lvl="1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buFont typeface="Wingdings" panose="05000000000000000000" charset="0"/>
              <a:buChar char="l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举例讲解这个问题：Body和Heart，电脑和CPU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成员内部类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lvl="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成员内部的常见修饰符</a:t>
            </a:r>
            <a:endParaRPr lang="en-US" altLang="zh-CN" sz="20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628650" lvl="1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private </a:t>
            </a: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为了保证数据的安全性</a:t>
            </a:r>
            <a:endParaRPr lang="en-US" altLang="zh-CN" sz="20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628650" lvl="1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static </a:t>
            </a: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为了让数据访问更方便</a:t>
            </a:r>
            <a:endParaRPr lang="en-US" altLang="zh-CN" sz="20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085850" lvl="2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被静态修饰的成员内部类只能访问外部类的静态成员</a:t>
            </a:r>
            <a:endParaRPr lang="en-US" altLang="zh-CN" sz="20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085850" lvl="2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内部类被静态修饰后的方法</a:t>
            </a:r>
            <a:endParaRPr lang="en-US" altLang="zh-CN" sz="2000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1543050" lvl="3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C6D9F1"/>
              </a:buClr>
              <a:buSzPct val="70000"/>
              <a:defRPr/>
            </a:pPr>
            <a:r>
              <a:rPr lang="en-US" altLang="zh-CN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静态方法</a:t>
            </a:r>
            <a:r>
              <a:rPr lang="en-US" altLang="zh-CN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</a:t>
            </a:r>
          </a:p>
          <a:p>
            <a:pPr marL="1543050" lvl="3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C6D9F1"/>
              </a:buClr>
              <a:buSzPct val="70000"/>
              <a:defRPr/>
            </a:pPr>
            <a:r>
              <a:rPr lang="en-US" altLang="zh-CN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非静态方法</a:t>
            </a:r>
            <a:endParaRPr lang="en-US" altLang="zh-CN" b="1" kern="0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628650" lvl="1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8EB4E3"/>
              </a:buClr>
              <a:buSzPct val="70000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成员内部类被静态修饰后的访问方式是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:</a:t>
            </a:r>
          </a:p>
          <a:p>
            <a:pPr marL="1085850" lvl="2" indent="-171450" algn="l" eaLnBrk="0" hangingPunct="0">
              <a:lnSpc>
                <a:spcPts val="328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70000"/>
              <a:defRPr/>
            </a:pP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格式：外部类名.内部类名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对象名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= new </a:t>
            </a:r>
            <a:r>
              <a:rPr lang="en-US" altLang="zh-CN" sz="2000" b="1" kern="0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外部类名.内部类名</a:t>
            </a:r>
            <a:r>
              <a:rPr lang="en-US" altLang="zh-CN" sz="2000" b="1" kern="0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成员内部类面试题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algn="l">
              <a:lnSpc>
                <a:spcPts val="2380"/>
              </a:lnSpc>
              <a:buClr>
                <a:srgbClr val="000000"/>
              </a:buClr>
              <a:buFont typeface="Wingdings" panose="05000000000000000000" charset="0"/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补齐程序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注意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: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内部类和外部类没有继承关系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),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在控制分别输出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algn="l">
              <a:lnSpc>
                <a:spcPts val="2380"/>
              </a:lnSpc>
              <a:buClr>
                <a:srgbClr val="000000"/>
              </a:buClr>
              <a:buFont typeface="Wingdings" panose="05000000000000000000" charset="0"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30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20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，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10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class 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Outer {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public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int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num = 10;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class Inner {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public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int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num = 20;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public void show() {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	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int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num = 30;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	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System.out.println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(?);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	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System.out.println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(??);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	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System.out.println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(???);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	}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}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}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局部内部类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可以直接访问外部类的成员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285750" indent="-28575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可以创建内部类对象，通过对象调用内部类方法，来使用局部内部类功能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（只能在其所在的方法中使用）</a:t>
            </a:r>
          </a:p>
          <a:p>
            <a:pPr marL="285750" indent="-28575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局部内部类访问局部变量的注意事项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：</a:t>
            </a:r>
          </a:p>
          <a:p>
            <a:pPr marL="742950" lvl="1" indent="-285750" algn="l">
              <a:lnSpc>
                <a:spcPct val="120000"/>
              </a:lnSpc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必须被final修饰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（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jdk1.8</a:t>
            </a: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可以不用加了）</a:t>
            </a:r>
          </a:p>
          <a:p>
            <a:pPr marL="742950" lvl="1" indent="-285750" algn="l">
              <a:lnSpc>
                <a:spcPct val="120000"/>
              </a:lnSpc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为什么呢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?</a:t>
            </a:r>
          </a:p>
          <a:p>
            <a:pPr marL="1200150" lvl="2" indent="-285750" algn="l">
              <a:lnSpc>
                <a:spcPct val="120000"/>
              </a:lnSpc>
              <a:buClr>
                <a:srgbClr val="000000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因为局部变量会随着方法的调用完毕而消失，这个时候，局部对象并没有立马从堆内存中消失，还要使用那个变量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。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为了让数据还能继续被使用，就用fianl修饰，这样，在堆内存里面存储的其实是一个常量值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。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通过反编译工具可以看一下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。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匿名内部类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就是内部类的简化写法。</a:t>
            </a:r>
          </a:p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前提：存在一个类或者接口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这里的类可以是具体类也可以是抽象类。</a:t>
            </a:r>
          </a:p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格式：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new 类名或者接口名() {重写方法;}</a:t>
            </a:r>
          </a:p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本质：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是一个继承了类或者实现了接口的子类匿名对象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匿名内部类案例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lvl="0" algn="l" eaLnBrk="0" hangingPunct="0">
              <a:lnSpc>
                <a:spcPts val="312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写案例，并测试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342900" lvl="0" indent="-342900" algn="l" eaLnBrk="0" hangingPunct="0">
              <a:lnSpc>
                <a:spcPts val="312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如何调用方法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  <a:p>
            <a:pPr marL="342900" lvl="0" indent="-342900" algn="l" eaLnBrk="0" hangingPunct="0">
              <a:lnSpc>
                <a:spcPts val="312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加入方法有多个，如何调用呢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?</a:t>
            </a:r>
          </a:p>
          <a:p>
            <a:pPr marL="800100" lvl="1" indent="-342900" algn="l" eaLnBrk="0" hangingPunct="0">
              <a:lnSpc>
                <a:spcPts val="312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方式1：每一种格式调用一个，太麻烦</a:t>
            </a:r>
          </a:p>
          <a:p>
            <a:pPr marL="800100" lvl="1" indent="-342900" algn="l" eaLnBrk="0" hangingPunct="0">
              <a:lnSpc>
                <a:spcPts val="312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方式2：用类或者接口接收该子类对象，多态思想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匿名内部类在开发中的使用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marL="0" lvl="1" algn="l" eaLnBrk="0" hangingPunct="0">
              <a:lnSpc>
                <a:spcPts val="35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首先回顾我们曾经讲过的方法的形式参数是引用类型的情况，重点是接口的情况，我们知道这里需要一个子类对象。而匿名内部类就是一个子类匿名对象，所以，可以使用匿名内部类改进以前的做法。</a:t>
            </a:r>
            <a:endParaRPr lang="en-US" altLang="zh-CN" sz="24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匿名内部类在开发中的使用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marL="0" lvl="1" algn="l" eaLnBrk="0" hangingPunct="0">
              <a:lnSpc>
                <a:spcPts val="35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首先回顾我们曾经讲过的方法的形式参数是引用类型的情况，重点是接口的情况，我们知道这里需要一个子类对象。而匿名内部类就是一个子类匿名对象，所以，可以使用匿名内部类改进以前的做法。</a:t>
            </a:r>
            <a:endParaRPr lang="en-US" altLang="zh-CN" sz="24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匿名内部类面试题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Autofit/>
          </a:bodyPr>
          <a:lstStyle/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按照要求，补齐代码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interface Inter { void show(); }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class Outer { //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补齐代码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}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class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OuterDemo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{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    public static void main(String[]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args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) {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     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Outer.method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().show();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	  }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	}</a:t>
            </a:r>
          </a:p>
          <a:p>
            <a:pPr lvl="0" algn="l" eaLnBrk="0" hangingPunct="0">
              <a:lnSpc>
                <a:spcPts val="306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charset="0"/>
              <a:defRPr/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要求在控制台输出”HelloWorld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”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703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4545"/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 eaLnBrk="1" hangingPunct="1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目标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形式参数与返回值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包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权限修饰符</a:t>
            </a:r>
          </a:p>
          <a:p>
            <a:pPr marL="457200" indent="-457200" algn="l"/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内部类</a:t>
            </a:r>
          </a:p>
          <a:p>
            <a:pPr marL="457200" indent="-457200" algn="l"/>
            <a:endParaRPr lang="zh-CN" alt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3"/>
          <p:cNvSpPr>
            <a:spLocks noGrp="1" noChangeArrowheads="1"/>
          </p:cNvSpPr>
          <p:nvPr>
            <p:ph type="ctrTitle"/>
          </p:nvPr>
        </p:nvSpPr>
        <p:spPr>
          <a:xfrm>
            <a:off x="1115616" y="2204864"/>
            <a:ext cx="6858000" cy="20161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004545"/>
                </a:solidFill>
                <a:latin typeface="Segoe UI Light" panose="020B0502040204020203" pitchFamily="34" charset="0"/>
                <a:ea typeface="黑体" panose="02010609060101010101" pitchFamily="49" charset="-122"/>
                <a:sym typeface="Segoe UI Light" panose="020B0502040204020203" pitchFamily="34" charset="0"/>
              </a:rPr>
              <a:t>Thanks</a:t>
            </a:r>
            <a:endParaRPr lang="zh-CN" altLang="en-US" dirty="0" smtClean="0">
              <a:solidFill>
                <a:srgbClr val="004545"/>
              </a:solidFill>
              <a:latin typeface="Segoe UI Light" panose="020B0502040204020203" pitchFamily="34" charset="0"/>
              <a:ea typeface="黑体" panose="02010609060101010101" pitchFamily="49" charset="-122"/>
              <a:sym typeface="Segoe UI 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形式参数和返回值问题案例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ts val="3080"/>
              </a:lnSpc>
              <a:buClr>
                <a:srgbClr val="000000"/>
              </a:buClr>
            </a:pPr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形式参数</a:t>
            </a:r>
            <a:endParaRPr lang="zh-CN" altLang="en-US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 algn="l">
              <a:lnSpc>
                <a:spcPts val="3080"/>
              </a:lnSpc>
              <a:buClr>
                <a:srgbClr val="8EB4E3"/>
              </a:buClr>
            </a:pPr>
            <a:r>
              <a:rPr lang="en-US" altLang="zh-CN" sz="2100" b="1" dirty="0" err="1" smtClean="0">
                <a:solidFill>
                  <a:schemeClr val="accent3">
                    <a:lumMod val="50000"/>
                  </a:schemeClr>
                </a:solidFill>
              </a:rPr>
              <a:t>基本类型</a:t>
            </a:r>
            <a:endParaRPr lang="en-US" altLang="zh-CN" sz="21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 algn="l">
              <a:lnSpc>
                <a:spcPts val="3080"/>
              </a:lnSpc>
              <a:buClr>
                <a:srgbClr val="8EB4E3"/>
              </a:buClr>
            </a:pPr>
            <a:r>
              <a:rPr lang="en-US" altLang="zh-CN" sz="2100" b="1" dirty="0" err="1" smtClean="0">
                <a:solidFill>
                  <a:schemeClr val="accent3">
                    <a:lumMod val="50000"/>
                  </a:schemeClr>
                </a:solidFill>
              </a:rPr>
              <a:t>引用类型</a:t>
            </a:r>
            <a:endParaRPr lang="en-US" altLang="zh-CN" sz="21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ts val="3080"/>
              </a:lnSpc>
              <a:buClr>
                <a:srgbClr val="000000"/>
              </a:buClr>
            </a:pPr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返回值类型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 algn="l">
              <a:lnSpc>
                <a:spcPts val="3080"/>
              </a:lnSpc>
              <a:buClr>
                <a:srgbClr val="8EB4E3"/>
              </a:buClr>
            </a:pPr>
            <a:r>
              <a:rPr lang="en-US" altLang="zh-CN" sz="2100" b="1" dirty="0" err="1" smtClean="0">
                <a:solidFill>
                  <a:schemeClr val="accent3">
                    <a:lumMod val="50000"/>
                  </a:schemeClr>
                </a:solidFill>
              </a:rPr>
              <a:t>基本类型</a:t>
            </a:r>
            <a:endParaRPr lang="en-US" altLang="zh-CN" sz="21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800100" lvl="1" indent="-342900" algn="l">
              <a:lnSpc>
                <a:spcPts val="3080"/>
              </a:lnSpc>
              <a:buClr>
                <a:srgbClr val="8EB4E3"/>
              </a:buClr>
            </a:pPr>
            <a:r>
              <a:rPr lang="en-US" altLang="zh-CN" sz="2100" b="1" dirty="0" err="1" smtClean="0">
                <a:solidFill>
                  <a:schemeClr val="accent3">
                    <a:lumMod val="50000"/>
                  </a:schemeClr>
                </a:solidFill>
              </a:rPr>
              <a:t>引用类型</a:t>
            </a:r>
            <a:endParaRPr lang="en-US" altLang="zh-CN" sz="21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ts val="3080"/>
              </a:lnSpc>
              <a:buClr>
                <a:srgbClr val="000000"/>
              </a:buClr>
            </a:pPr>
            <a:r>
              <a:rPr lang="en-US" altLang="zh-CN" sz="2400" b="1" dirty="0" err="1" smtClean="0">
                <a:solidFill>
                  <a:schemeClr val="accent3">
                    <a:lumMod val="50000"/>
                  </a:schemeClr>
                </a:solidFill>
              </a:rPr>
              <a:t>链式编程</a:t>
            </a:r>
            <a:endParaRPr lang="en-US" altLang="zh-CN" sz="24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lnSpc>
                <a:spcPts val="3080"/>
              </a:lnSpc>
              <a:buClr>
                <a:srgbClr val="000000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</a:rPr>
              <a:t>查看案例</a:t>
            </a:r>
          </a:p>
          <a:p>
            <a:pPr marL="457200" indent="-457200" algn="l">
              <a:lnSpc>
                <a:spcPts val="3080"/>
              </a:lnSpc>
              <a:buClr>
                <a:srgbClr val="D1E751"/>
              </a:buClr>
              <a:buFont typeface="Wingdings" panose="05000000000000000000" charset="0"/>
              <a:buChar char="l"/>
            </a:pPr>
            <a:endParaRPr lang="en-US" altLang="zh-CN" sz="2800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 indent="-457200" algn="l">
              <a:lnSpc>
                <a:spcPts val="3080"/>
              </a:lnSpc>
              <a:buFont typeface="Wingdings" panose="05000000000000000000" charset="0"/>
              <a:buChar char="l"/>
            </a:pPr>
            <a:endParaRPr lang="zh-CN" altLang="en-US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包的概述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其实就是文件夹</a:t>
            </a:r>
          </a:p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作用：对类进行分类管理</a:t>
            </a:r>
          </a:p>
          <a:p>
            <a:pPr marL="342900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包的划分：</a:t>
            </a:r>
          </a:p>
          <a:p>
            <a:pPr marL="800100" lvl="1" indent="-342900" algn="l">
              <a:buClr>
                <a:srgbClr val="8EB4E3"/>
              </a:buClr>
            </a:pPr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举例：</a:t>
            </a:r>
          </a:p>
          <a:p>
            <a:pPr marL="12573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学生的增加，删除，修改，查询</a:t>
            </a:r>
          </a:p>
          <a:p>
            <a:pPr marL="12573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老师的增加，删除，修改，查询</a:t>
            </a:r>
          </a:p>
          <a:p>
            <a:pPr marL="12573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以及以后可能出现的其他的类的增加，删除，修改，查询</a:t>
            </a:r>
          </a:p>
          <a:p>
            <a:pPr marL="12573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基本的划分：按照模块和功能分。</a:t>
            </a:r>
          </a:p>
          <a:p>
            <a:pPr marL="1257300" lvl="2" indent="-342900" algn="l"/>
            <a:r>
              <a:rPr lang="zh-CN" altLang="en-US" sz="2000" b="1" dirty="0" smtClean="0">
                <a:solidFill>
                  <a:schemeClr val="accent3">
                    <a:lumMod val="50000"/>
                  </a:schemeClr>
                </a:solidFill>
              </a:rPr>
              <a:t>高级的划分：下面学习到做项目的时候你就能看到了。</a:t>
            </a:r>
            <a:endParaRPr lang="zh-CN" altLang="en-US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包的定义及注意事项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定义包的格式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package 包名;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多级包用.分开即可</a:t>
            </a:r>
          </a:p>
          <a:p>
            <a:pPr marL="285750" indent="-28575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注意事项：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package语句必须是程序的第一条可执行的代码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package语句在一个java文件中只能有一个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如果没有package，默认表示无包名</a:t>
            </a:r>
            <a:endParaRPr lang="zh-CN" altLang="en-US" sz="23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导包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285750" indent="-28575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导包概述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我们发现，每次使用不同包下的类的时候，都需要加包的全路径。比较麻烦。这个时候，java就提供了导包的功能。</a:t>
            </a:r>
          </a:p>
          <a:p>
            <a:pPr marL="285750" indent="-28575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导包格式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import 包名;</a:t>
            </a:r>
          </a:p>
          <a:p>
            <a:pPr marL="742950" lvl="1" indent="-285750" algn="l">
              <a:buClr>
                <a:srgbClr val="8EB4E3"/>
              </a:buClr>
            </a:pPr>
            <a:r>
              <a:rPr lang="zh-CN" altLang="en-US" sz="2300" b="1" dirty="0" smtClean="0">
                <a:solidFill>
                  <a:schemeClr val="accent3">
                    <a:lumMod val="50000"/>
                  </a:schemeClr>
                </a:solidFill>
              </a:rPr>
              <a:t>注意：</a:t>
            </a:r>
          </a:p>
          <a:p>
            <a:pPr marL="1200150" lvl="2" indent="-28575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</a:rPr>
              <a:t>这种方式导入是到类的名称。</a:t>
            </a:r>
          </a:p>
          <a:p>
            <a:pPr marL="1200150" lvl="2" indent="-285750" algn="l"/>
            <a:r>
              <a:rPr lang="zh-CN" altLang="en-US" sz="1900" b="1" dirty="0" smtClean="0">
                <a:solidFill>
                  <a:schemeClr val="accent3">
                    <a:lumMod val="50000"/>
                  </a:schemeClr>
                </a:solidFill>
              </a:rPr>
              <a:t>虽然可以最后写*，但是不建议。</a:t>
            </a:r>
          </a:p>
          <a:p>
            <a:pPr marL="285750" indent="-285750" algn="l"/>
            <a:r>
              <a:rPr lang="zh-CN" altLang="en-US" sz="2800" b="1" dirty="0" smtClean="0">
                <a:solidFill>
                  <a:schemeClr val="accent3">
                    <a:lumMod val="50000"/>
                  </a:schemeClr>
                </a:solidFill>
              </a:rPr>
              <a:t>package,import,class有没有顺序关系(面试题)</a:t>
            </a:r>
            <a:endParaRPr lang="zh-CN" altLang="en-US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权限修饰符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7" name="Group 3"/>
          <p:cNvGraphicFramePr>
            <a:graphicFrameLocks/>
          </p:cNvGraphicFramePr>
          <p:nvPr/>
        </p:nvGraphicFramePr>
        <p:xfrm>
          <a:off x="192102" y="1268760"/>
          <a:ext cx="8844394" cy="3802380"/>
        </p:xfrm>
        <a:graphic>
          <a:graphicData uri="http://schemas.openxmlformats.org/drawingml/2006/table">
            <a:tbl>
              <a:tblPr/>
              <a:tblGrid>
                <a:gridCol w="1325878"/>
                <a:gridCol w="1879807"/>
                <a:gridCol w="1829385"/>
                <a:gridCol w="1803108"/>
                <a:gridCol w="2006216"/>
              </a:tblGrid>
              <a:tr h="576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public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protected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default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private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当前类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同一包类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子孙类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6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其它包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zh-CN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类及其组成可以用的修饰符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lvl="1" indent="-342900" algn="l"/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类：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默认，public，final，abstract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我们自己定义：public居多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lvl="1" indent="-342900" algn="l"/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成员变量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四种权限修饰符均可,final,static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我们自己定义：private居多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lvl="1" indent="-342900" algn="l"/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构造方法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四种权限修饰符均可,其他不可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我们自己定义：public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居多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342900" lvl="1" indent="-342900" algn="l"/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成员方法</a:t>
            </a:r>
            <a:r>
              <a:rPr lang="en-US" altLang="zh-CN" sz="20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：</a:t>
            </a: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四种权限修饰符均可，fianl,static,abstract</a:t>
            </a:r>
            <a:endParaRPr lang="en-US" altLang="zh-CN" sz="2000" b="1" dirty="0" smtClean="0">
              <a:solidFill>
                <a:schemeClr val="accent3">
                  <a:lumMod val="50000"/>
                </a:schemeClr>
              </a:solidFill>
              <a:sym typeface="+mn-ea"/>
            </a:endParaRPr>
          </a:p>
          <a:p>
            <a:pPr marL="800100" lvl="2" indent="-342900" algn="l">
              <a:buClr>
                <a:srgbClr val="8EB4E3"/>
              </a:buClr>
            </a:pPr>
            <a:r>
              <a:rPr lang="en-US" altLang="zh-CN" sz="2000" b="1" dirty="0" err="1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我们自己定义：public居多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直接连接符 8"/>
          <p:cNvSpPr>
            <a:spLocks noChangeShapeType="1"/>
          </p:cNvSpPr>
          <p:nvPr/>
        </p:nvSpPr>
        <p:spPr bwMode="auto">
          <a:xfrm>
            <a:off x="0" y="6673850"/>
            <a:ext cx="7262813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99" name="直接连接符 11"/>
          <p:cNvSpPr>
            <a:spLocks noChangeShapeType="1"/>
          </p:cNvSpPr>
          <p:nvPr/>
        </p:nvSpPr>
        <p:spPr bwMode="auto">
          <a:xfrm>
            <a:off x="7834312" y="6673850"/>
            <a:ext cx="1309688" cy="0"/>
          </a:xfrm>
          <a:prstGeom prst="line">
            <a:avLst/>
          </a:prstGeom>
          <a:noFill/>
          <a:ln w="57150">
            <a:solidFill>
              <a:srgbClr val="004545"/>
            </a:solidFill>
            <a:round/>
          </a:ln>
        </p:spPr>
        <p:txBody>
          <a:bodyPr/>
          <a:lstStyle/>
          <a:p>
            <a:endParaRPr lang="zh-CN" altLang="en-US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100" name="文本框 13"/>
          <p:cNvSpPr>
            <a:spLocks noChangeArrowheads="1"/>
          </p:cNvSpPr>
          <p:nvPr/>
        </p:nvSpPr>
        <p:spPr bwMode="auto">
          <a:xfrm>
            <a:off x="7262813" y="6488114"/>
            <a:ext cx="58419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3">
                    <a:lumMod val="50000"/>
                  </a:schemeClr>
                </a:solidFill>
                <a:sym typeface="Arial" panose="020B0604020202020204" pitchFamily="34" charset="0"/>
              </a:rPr>
              <a:t>SYIT</a:t>
            </a:r>
          </a:p>
        </p:txBody>
      </p:sp>
      <p:sp>
        <p:nvSpPr>
          <p:cNvPr id="2" name="标题 3"/>
          <p:cNvSpPr>
            <a:spLocks noGrp="1" noChangeArrowheads="1"/>
          </p:cNvSpPr>
          <p:nvPr>
            <p:ph type="ctrTitle"/>
          </p:nvPr>
        </p:nvSpPr>
        <p:spPr>
          <a:xfrm>
            <a:off x="333375" y="365125"/>
            <a:ext cx="6016229" cy="882650"/>
          </a:xfrm>
        </p:spPr>
        <p:txBody>
          <a:bodyPr anchor="ctr"/>
          <a:lstStyle/>
          <a:p>
            <a:pPr algn="l">
              <a:defRPr/>
            </a:pPr>
            <a:r>
              <a:rPr lang="zh-CN" altLang="en-US" sz="3200" b="1" dirty="0" smtClean="0">
                <a:solidFill>
                  <a:schemeClr val="accent3">
                    <a:lumMod val="50000"/>
                  </a:schemeClr>
                </a:solidFill>
                <a:sym typeface="+mn-ea"/>
              </a:rPr>
              <a:t>内部类概述</a:t>
            </a:r>
            <a:endParaRPr lang="zh-CN" altLang="en-US" sz="3200" b="1" noProof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102" name="内容占位符 4"/>
          <p:cNvSpPr>
            <a:spLocks noGrp="1" noChangeArrowheads="1"/>
          </p:cNvSpPr>
          <p:nvPr>
            <p:ph type="subTitle" idx="1"/>
          </p:nvPr>
        </p:nvSpPr>
        <p:spPr>
          <a:xfrm>
            <a:off x="323528" y="1268760"/>
            <a:ext cx="8391525" cy="504031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把类定义在其他类的内部，这个类就被称为内部类。</a:t>
            </a:r>
          </a:p>
          <a:p>
            <a:pPr marL="800100" lvl="1" indent="-342900" algn="l">
              <a:lnSpc>
                <a:spcPct val="120000"/>
              </a:lnSpc>
              <a:buClr>
                <a:srgbClr val="8EB4E3"/>
              </a:buClr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举例：在类A中定义了一个类B，类B就是内部类。</a:t>
            </a:r>
          </a:p>
          <a:p>
            <a:pPr marL="342900" indent="-342900" algn="l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内部类的访问特点：</a:t>
            </a:r>
          </a:p>
          <a:p>
            <a:pPr marL="800100" lvl="1" indent="-342900" algn="l">
              <a:lnSpc>
                <a:spcPct val="120000"/>
              </a:lnSpc>
              <a:buClr>
                <a:srgbClr val="8EB4E3"/>
              </a:buClr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内部类可以直接访问外部类的成员，包括私有。</a:t>
            </a:r>
          </a:p>
          <a:p>
            <a:pPr marL="800100" lvl="1" indent="-342900" algn="l">
              <a:lnSpc>
                <a:spcPct val="120000"/>
              </a:lnSpc>
              <a:buClr>
                <a:srgbClr val="8EB4E3"/>
              </a:buClr>
            </a:pP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外部类要访问内部类的成员，必须创建对象。（除</a:t>
            </a:r>
            <a:r>
              <a:rPr lang="en-US" altLang="zh-CN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main</a:t>
            </a:r>
            <a:r>
              <a:rPr lang="zh-CN" altLang="en-US" sz="2100" b="1" dirty="0" smtClean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Calibri" panose="020F0502020204030204" charset="0"/>
              </a:rPr>
              <a:t>之外的方法中）</a:t>
            </a:r>
            <a:endParaRPr lang="en-US" altLang="zh-CN" sz="274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1196</Words>
  <Application>Microsoft Office PowerPoint</Application>
  <PresentationFormat>全屏显示(4:3)</PresentationFormat>
  <Paragraphs>176</Paragraphs>
  <Slides>20</Slides>
  <Notes>18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主题​​</vt:lpstr>
      <vt:lpstr>J2SE之类和对象</vt:lpstr>
      <vt:lpstr>目标</vt:lpstr>
      <vt:lpstr>形式参数和返回值问题案例</vt:lpstr>
      <vt:lpstr>包的概述</vt:lpstr>
      <vt:lpstr>包的定义及注意事项</vt:lpstr>
      <vt:lpstr>导包</vt:lpstr>
      <vt:lpstr>权限修饰符</vt:lpstr>
      <vt:lpstr>类及其组成可以用的修饰符</vt:lpstr>
      <vt:lpstr>内部类概述</vt:lpstr>
      <vt:lpstr>内部类位置</vt:lpstr>
      <vt:lpstr>成员内部类</vt:lpstr>
      <vt:lpstr>成员内部类</vt:lpstr>
      <vt:lpstr>成员内部类面试题</vt:lpstr>
      <vt:lpstr>局部内部类</vt:lpstr>
      <vt:lpstr>匿名内部类</vt:lpstr>
      <vt:lpstr>匿名内部类案例</vt:lpstr>
      <vt:lpstr>匿名内部类在开发中的使用</vt:lpstr>
      <vt:lpstr>匿名内部类在开发中的使用</vt:lpstr>
      <vt:lpstr>匿名内部类面试题</vt:lpstr>
      <vt:lpstr>Thanks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351</cp:revision>
  <dcterms:created xsi:type="dcterms:W3CDTF">2018-11-22T07:00:00Z</dcterms:created>
  <dcterms:modified xsi:type="dcterms:W3CDTF">2019-04-27T14:29:03Z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