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271"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228"/>
    <a:srgbClr val="303B18"/>
    <a:srgbClr val="00454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43" autoAdjust="0"/>
    <p:restoredTop sz="94660"/>
  </p:normalViewPr>
  <p:slideViewPr>
    <p:cSldViewPr>
      <p:cViewPr>
        <p:scale>
          <a:sx n="100" d="100"/>
          <a:sy n="100" d="100"/>
        </p:scale>
        <p:origin x="-1944" y="-3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90481-A06E-4FB5-996A-78A0F68FA0FC}" type="datetimeFigureOut">
              <a:rPr lang="zh-CN" altLang="en-US" smtClean="0"/>
              <a:pPr/>
              <a:t>2019/5/26 Sunday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B39A6-5A5C-446C-8577-A745CE24E5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1143000" y="685800"/>
            <a:ext cx="4572000" cy="3429000"/>
          </a:xfrm>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a:p>
            <a:pPr lvl="0">
              <a:lnSpc>
                <a:spcPct val="80000"/>
              </a:lnSpc>
            </a:pPr>
            <a:r>
              <a:rPr lang="zh-CN" altLang="en-US" dirty="0"/>
              <a:t> * 1：String,StringBuffer,StringBuilder的区别?</a:t>
            </a:r>
          </a:p>
          <a:p>
            <a:pPr lvl="0">
              <a:lnSpc>
                <a:spcPct val="80000"/>
              </a:lnSpc>
            </a:pPr>
            <a:r>
              <a:rPr lang="zh-CN" altLang="en-US" dirty="0"/>
              <a:t> * A:String是内容不可变的，而StringBuffer,StringBuilder都是内容可变的。</a:t>
            </a:r>
          </a:p>
          <a:p>
            <a:pPr lvl="0">
              <a:lnSpc>
                <a:spcPct val="80000"/>
              </a:lnSpc>
            </a:pPr>
            <a:r>
              <a:rPr lang="zh-CN" altLang="en-US" dirty="0"/>
              <a:t> * B:StringBuffer是同步的，数据安全,效率低;StringBuilder是不同步的,数据不安全,效率高</a:t>
            </a:r>
          </a:p>
          <a:p>
            <a:pPr lvl="0">
              <a:lnSpc>
                <a:spcPct val="80000"/>
              </a:lnSpc>
            </a:pPr>
            <a:r>
              <a:rPr lang="zh-CN" altLang="en-US" dirty="0"/>
              <a:t> * </a:t>
            </a:r>
          </a:p>
          <a:p>
            <a:pPr lvl="0">
              <a:lnSpc>
                <a:spcPct val="80000"/>
              </a:lnSpc>
            </a:pPr>
            <a:r>
              <a:rPr lang="zh-CN" altLang="en-US" dirty="0"/>
              <a:t> * 2：StringBuffer和数组的区别?</a:t>
            </a:r>
          </a:p>
          <a:p>
            <a:pPr lvl="0">
              <a:lnSpc>
                <a:spcPct val="80000"/>
              </a:lnSpc>
            </a:pPr>
            <a:r>
              <a:rPr lang="zh-CN" altLang="en-US" dirty="0"/>
              <a:t> * 二者都可以看出是一个容器，装其他的数据。</a:t>
            </a:r>
          </a:p>
          <a:p>
            <a:pPr lvl="0">
              <a:lnSpc>
                <a:spcPct val="80000"/>
              </a:lnSpc>
            </a:pPr>
            <a:r>
              <a:rPr lang="zh-CN" altLang="en-US" dirty="0"/>
              <a:t> * 但是呢,StringBuffer的数据最终是一个字符串数据。</a:t>
            </a:r>
          </a:p>
          <a:p>
            <a:pPr lvl="0">
              <a:lnSpc>
                <a:spcPct val="80000"/>
              </a:lnSpc>
            </a:pPr>
            <a:r>
              <a:rPr lang="zh-CN" altLang="en-US" dirty="0"/>
              <a:t> * 而数组可以放置多种数据，但必须是同一种数据类型的。</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1588" y="0"/>
            <a:ext cx="4763" cy="3175"/>
          </a:xfrm>
        </p:spPr>
      </p:sp>
      <p:sp>
        <p:nvSpPr>
          <p:cNvPr id="45059" name="Rectangle 3"/>
          <p:cNvSpPr>
            <a:spLocks noGrp="1" noRot="1" noChangeAspect="1"/>
          </p:cNvSpPr>
          <p:nvPr>
            <p:ph type="body" idx="1"/>
          </p:nvPr>
        </p:nvSpPr>
        <p:spPr>
          <a:xfrm>
            <a:off x="457200" y="1485900"/>
            <a:ext cx="8229600" cy="4464050"/>
          </a:xfrm>
          <a:prstGeom prst="rect">
            <a:avLst/>
          </a:prstGeom>
          <a:noFill/>
          <a:ln w="9525">
            <a:noFill/>
          </a:ln>
        </p:spPr>
        <p:txBody>
          <a:bodyPr/>
          <a:lstStyle/>
          <a:p>
            <a:pPr marL="0" lvl="0" indent="0" algn="l" eaLnBrk="0" fontAlgn="base" latinLnBrk="0" hangingPunct="0">
              <a:lnSpc>
                <a:spcPct val="100000"/>
              </a:lnSpc>
              <a:spcBef>
                <a:spcPct val="30000"/>
              </a:spcBef>
              <a:spcAft>
                <a:spcPct val="0"/>
              </a:spcAft>
              <a:buNone/>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r>
              <a:rPr lang="zh-CN" altLang="en-US" dirty="0"/>
              <a:t>判断功能</a:t>
            </a:r>
          </a:p>
          <a:p>
            <a:pPr lvl="0">
              <a:lnSpc>
                <a:spcPct val="80000"/>
              </a:lnSpc>
            </a:pPr>
            <a:r>
              <a:rPr lang="zh-CN" altLang="en-US" dirty="0"/>
              <a:t>判断手机号码是否满足要求?</a:t>
            </a:r>
          </a:p>
          <a:p>
            <a:pPr lvl="0">
              <a:lnSpc>
                <a:spcPct val="80000"/>
              </a:lnSpc>
            </a:pPr>
            <a:endParaRPr lang="zh-CN" altLang="en-US" dirty="0"/>
          </a:p>
          <a:p>
            <a:pPr lvl="0">
              <a:lnSpc>
                <a:spcPct val="80000"/>
              </a:lnSpc>
            </a:pPr>
            <a:r>
              <a:rPr lang="zh-CN" altLang="en-US" dirty="0"/>
              <a:t>分割功能：</a:t>
            </a:r>
          </a:p>
          <a:p>
            <a:pPr lvl="0">
              <a:lnSpc>
                <a:spcPct val="80000"/>
              </a:lnSpc>
            </a:pPr>
            <a:r>
              <a:rPr lang="zh-CN" altLang="en-US" dirty="0"/>
              <a:t>举例：</a:t>
            </a:r>
          </a:p>
          <a:p>
            <a:pPr lvl="0">
              <a:lnSpc>
                <a:spcPct val="80000"/>
              </a:lnSpc>
            </a:pPr>
            <a:r>
              <a:rPr lang="zh-CN" altLang="en-US" dirty="0"/>
              <a:t> * 		百合网，世纪佳缘,珍爱网,QQ</a:t>
            </a:r>
          </a:p>
          <a:p>
            <a:pPr lvl="0">
              <a:lnSpc>
                <a:spcPct val="80000"/>
              </a:lnSpc>
            </a:pPr>
            <a:r>
              <a:rPr lang="zh-CN" altLang="en-US" dirty="0"/>
              <a:t> * 		搜索好友</a:t>
            </a:r>
          </a:p>
          <a:p>
            <a:pPr lvl="0">
              <a:lnSpc>
                <a:spcPct val="80000"/>
              </a:lnSpc>
            </a:pPr>
            <a:r>
              <a:rPr lang="zh-CN" altLang="en-US" dirty="0"/>
              <a:t> * 			性别：女</a:t>
            </a:r>
          </a:p>
          <a:p>
            <a:pPr lvl="0">
              <a:lnSpc>
                <a:spcPct val="80000"/>
              </a:lnSpc>
            </a:pPr>
            <a:r>
              <a:rPr lang="zh-CN" altLang="en-US" dirty="0"/>
              <a:t> * 			范围："18-24"</a:t>
            </a:r>
          </a:p>
          <a:p>
            <a:pPr lvl="0">
              <a:lnSpc>
                <a:spcPct val="80000"/>
              </a:lnSpc>
            </a:pPr>
            <a:r>
              <a:rPr lang="zh-CN" altLang="en-US" dirty="0"/>
              <a:t> * </a:t>
            </a:r>
          </a:p>
          <a:p>
            <a:pPr lvl="0">
              <a:lnSpc>
                <a:spcPct val="80000"/>
              </a:lnSpc>
            </a:pPr>
            <a:r>
              <a:rPr lang="zh-CN" altLang="en-US" dirty="0"/>
              <a:t> * 		age&gt;=18 &amp;&amp; age&lt;=24</a:t>
            </a:r>
          </a:p>
          <a:p>
            <a:pPr lvl="0">
              <a:lnSpc>
                <a:spcPct val="80000"/>
              </a:lnSpc>
            </a:pPr>
            <a:endParaRPr lang="zh-CN" altLang="en-US" dirty="0"/>
          </a:p>
          <a:p>
            <a:pPr lvl="0">
              <a:lnSpc>
                <a:spcPct val="80000"/>
              </a:lnSpc>
            </a:pPr>
            <a:r>
              <a:rPr lang="zh-CN" altLang="en-US" dirty="0"/>
              <a:t>获取功能：</a:t>
            </a:r>
          </a:p>
          <a:p>
            <a:pPr lvl="0">
              <a:lnSpc>
                <a:spcPct val="80000"/>
              </a:lnSpc>
            </a:pPr>
            <a:r>
              <a:rPr lang="zh-CN" altLang="en-US" dirty="0"/>
              <a:t> 获取下面这个字符串中由三个字符组成的单词</a:t>
            </a:r>
          </a:p>
          <a:p>
            <a:pPr lvl="0">
              <a:lnSpc>
                <a:spcPct val="80000"/>
              </a:lnSpc>
            </a:pPr>
            <a:r>
              <a:rPr lang="zh-CN" altLang="en-US" dirty="0"/>
              <a:t> da jia ting wo shuo,jin tian yao xia yu,bu shang wan zi xi,gao xing bu?</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1143000" y="685800"/>
            <a:ext cx="4572000" cy="3429000"/>
          </a:xfrm>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1143000" y="685800"/>
            <a:ext cx="4572000" cy="3429000"/>
          </a:xfrm>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1143000" y="685800"/>
            <a:ext cx="4572000" cy="3429000"/>
          </a:xfrm>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2019/5/26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D71AF-E562-4A7D-9CC4-0136D4BC9B79}" type="datetimeFigureOut">
              <a:rPr lang="zh-CN" altLang="en-US" smtClean="0"/>
              <a:pPr/>
              <a:t>2019/5/26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FC8A-0E1D-45CC-8D77-84401152EEA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rPr>
              <a:t>J2SE</a:t>
            </a:r>
            <a:r>
              <a:rPr lang="zh-CN" altLang="en-US" dirty="0" smtClean="0">
                <a:solidFill>
                  <a:schemeClr val="bg1"/>
                </a:solidFill>
              </a:rPr>
              <a:t>之</a:t>
            </a:r>
            <a:r>
              <a:rPr lang="zh-CN" altLang="en-US" dirty="0" smtClean="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mn-ea"/>
              </a:rPr>
              <a:t>常用类</a:t>
            </a:r>
            <a:endParaRPr lang="zh-CN" altLang="en-US" noProof="0" dirty="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
        <p:nvSpPr>
          <p:cNvPr id="3" name="副标题 2"/>
          <p:cNvSpPr>
            <a:spLocks noGrp="1"/>
          </p:cNvSpPr>
          <p:nvPr>
            <p:ph type="subTitle" idx="1"/>
          </p:nvPr>
        </p:nvSpPr>
        <p:spPr/>
        <p:txBody>
          <a:bodyPr>
            <a:normAutofit/>
          </a:bodyPr>
          <a:lstStyle/>
          <a:p>
            <a:r>
              <a:rPr lang="en-US" altLang="zh-CN" dirty="0" smtClean="0">
                <a:solidFill>
                  <a:schemeClr val="bg1"/>
                </a:solidFill>
              </a:rPr>
              <a:t>IT</a:t>
            </a:r>
            <a:r>
              <a:rPr lang="zh-CN" altLang="en-US" dirty="0" smtClean="0">
                <a:solidFill>
                  <a:schemeClr val="bg1"/>
                </a:solidFill>
              </a:rPr>
              <a:t>事业部</a:t>
            </a:r>
          </a:p>
          <a:p>
            <a:endParaRPr lang="zh-CN" altLang="en-US" dirty="0">
              <a:solidFill>
                <a:schemeClr val="bg1"/>
              </a:solidFill>
            </a:endParaRPr>
          </a:p>
          <a:p>
            <a:r>
              <a:rPr lang="zh-CN" altLang="zh-CN" dirty="0">
                <a:solidFill>
                  <a:schemeClr val="bg1"/>
                </a:solidFill>
              </a:rPr>
              <a:t>讲师：朱屹</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的特点</a:t>
            </a:r>
            <a:endParaRPr lang="zh-CN" altLang="en-US">
              <a:solidFill>
                <a:schemeClr val="accent3">
                  <a:lumMod val="50000"/>
                </a:schemeClr>
              </a:solidFill>
            </a:endParaRPr>
          </a:p>
        </p:txBody>
      </p:sp>
      <p:sp>
        <p:nvSpPr>
          <p:cNvPr id="4" name="内容占位符 3"/>
          <p:cNvSpPr>
            <a:spLocks noGrp="1"/>
          </p:cNvSpPr>
          <p:nvPr>
            <p:ph idx="1"/>
          </p:nvPr>
        </p:nvSpPr>
        <p:spPr>
          <a:xfrm>
            <a:off x="457200" y="1359955"/>
            <a:ext cx="8229600" cy="5381413"/>
          </a:xfrm>
        </p:spPr>
        <p:txBody>
          <a:bodyPr>
            <a:noAutofit/>
          </a:bodyPr>
          <a:lstStyle/>
          <a:p>
            <a:pPr marL="285750" marR="0" lvl="0" indent="-28575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字符串是常量,它的值在创建之后不能更改</a:t>
            </a:r>
          </a:p>
          <a:p>
            <a:pPr marL="742950" marR="0" lvl="1" indent="-28575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String s = “hello”; s += “world”; 问s的结果是多少?</a:t>
            </a:r>
          </a:p>
          <a:p>
            <a:pPr marL="285750" marR="0" lvl="0" indent="-28575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面试题</a:t>
            </a:r>
          </a:p>
          <a:p>
            <a:pPr marL="742950" marR="0" lvl="1" indent="-28575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String s = new String(“hello”)和String s = “hello”;的区别?</a:t>
            </a:r>
          </a:p>
          <a:p>
            <a:pPr marL="742950" marR="0" lvl="1" indent="-28575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字符串比较之看程序写结果</a:t>
            </a:r>
          </a:p>
          <a:p>
            <a:pPr marL="742950" marR="0" lvl="1" indent="-28575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字符串拼接之看程序写结果</a:t>
            </a:r>
          </a:p>
        </p:txBody>
      </p:sp>
      <p:graphicFrame>
        <p:nvGraphicFramePr>
          <p:cNvPr id="2" name="对象 1">
            <a:hlinkClick r:id="" action="ppaction://ole?verb=0"/>
          </p:cNvPr>
          <p:cNvGraphicFramePr>
            <a:graphicFrameLocks/>
          </p:cNvGraphicFramePr>
          <p:nvPr/>
        </p:nvGraphicFramePr>
        <p:xfrm>
          <a:off x="5029835" y="4219787"/>
          <a:ext cx="971550" cy="889000"/>
        </p:xfrm>
        <a:graphic>
          <a:graphicData uri="http://schemas.openxmlformats.org/presentationml/2006/ole">
            <p:oleObj spid="_x0000_s1026" showAsIcon="1" r:id="rId4" imgW="971550" imgH="666750" progId="Package">
              <p:embed/>
            </p:oleObj>
          </a:graphicData>
        </a:graphic>
      </p:graphicFrame>
      <p:graphicFrame>
        <p:nvGraphicFramePr>
          <p:cNvPr id="5" name="对象 4">
            <a:hlinkClick r:id="" action="ppaction://ole?verb=0"/>
          </p:cNvPr>
          <p:cNvGraphicFramePr>
            <a:graphicFrameLocks/>
          </p:cNvGraphicFramePr>
          <p:nvPr/>
        </p:nvGraphicFramePr>
        <p:xfrm>
          <a:off x="5029835" y="5034280"/>
          <a:ext cx="971550" cy="889000"/>
        </p:xfrm>
        <a:graphic>
          <a:graphicData uri="http://schemas.openxmlformats.org/presentationml/2006/ole">
            <p:oleObj spid="_x0000_s1027" showAsIcon="1" r:id="rId5" imgW="971550" imgH="666750" progId="Package">
              <p:embed/>
            </p:oleObj>
          </a:graphicData>
        </a:graphic>
      </p:graphicFrame>
      <p:sp>
        <p:nvSpPr>
          <p:cNvPr id="7"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8"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9"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的判断功能</a:t>
            </a:r>
            <a:endParaRPr lang="zh-CN" altLang="en-US">
              <a:solidFill>
                <a:schemeClr val="accent3">
                  <a:lumMod val="50000"/>
                </a:schemeClr>
              </a:solidFill>
            </a:endParaRPr>
          </a:p>
        </p:txBody>
      </p:sp>
      <p:sp>
        <p:nvSpPr>
          <p:cNvPr id="81924" name="Rectangle 3"/>
          <p:cNvSpPr>
            <a:spLocks noGrp="1"/>
          </p:cNvSpPr>
          <p:nvPr>
            <p:ph idx="1"/>
          </p:nvPr>
        </p:nvSpPr>
        <p:spPr>
          <a:xfrm>
            <a:off x="457200" y="1413087"/>
            <a:ext cx="8229600" cy="5155353"/>
          </a:xfrm>
        </p:spPr>
        <p:txBody>
          <a:bodyPr vert="horz">
            <a:normAutofit/>
          </a:bodyPr>
          <a:lstStyle/>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equals(Object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obj</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equalsIgnoreCase</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contains(String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startsWith</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endsWith</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boolean</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isEmpty</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defTabSz="914400">
              <a:lnSpc>
                <a:spcPct val="120000"/>
              </a:lnSpc>
              <a:buClr>
                <a:srgbClr val="000000"/>
              </a:buClr>
              <a:buNone/>
            </a:pPr>
            <a:r>
              <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模拟登陆案例</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的获取功能</a:t>
            </a:r>
          </a:p>
        </p:txBody>
      </p:sp>
      <p:sp>
        <p:nvSpPr>
          <p:cNvPr id="81924" name="Rectangle 3"/>
          <p:cNvSpPr>
            <a:spLocks noGrp="1"/>
          </p:cNvSpPr>
          <p:nvPr>
            <p:ph idx="1"/>
          </p:nvPr>
        </p:nvSpPr>
        <p:spPr>
          <a:xfrm>
            <a:off x="446405" y="1197187"/>
            <a:ext cx="8229600" cy="5736167"/>
          </a:xfrm>
        </p:spPr>
        <p:txBody>
          <a:bodyPr vert="horz">
            <a:normAutofit/>
          </a:bodyPr>
          <a:lstStyle/>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int length()</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char charAt(int index)</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int indexOf(int ch)</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int indexOf(String str)</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int indexOf(int ch,int fromIndex)</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int indexOf(String str,int fromIndex)</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String substring(int start)</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String substring(int start,int end)</a:t>
            </a:r>
          </a:p>
          <a:p>
            <a:pPr defTabSz="914400">
              <a:lnSpc>
                <a:spcPct val="120000"/>
              </a:lnSpc>
              <a:buClr>
                <a:srgbClr val="D1E751"/>
              </a:buClr>
              <a:buFont typeface="Wingdings" panose="05000000000000000000" pitchFamily="2" charset="2"/>
            </a:pP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defTabSz="914400">
              <a:lnSpc>
                <a:spcPct val="120000"/>
              </a:lnSpc>
              <a:buClr>
                <a:srgbClr val="D1E751"/>
              </a:buClr>
              <a:buFont typeface="Wingdings" panose="05000000000000000000" pitchFamily="2" charset="2"/>
            </a:pP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223"/>
            <a:ext cx="8218488" cy="863844"/>
          </a:xfrm>
        </p:spPr>
        <p:txBody>
          <a:bodyPr>
            <a:normAutofit/>
          </a:bodyPr>
          <a:lstStyle/>
          <a:p>
            <a:pPr algn="l"/>
            <a:r>
              <a:rPr lang="en-US" altLang="zh-CN" dirty="0">
                <a:solidFill>
                  <a:schemeClr val="accent3">
                    <a:lumMod val="50000"/>
                  </a:schemeClr>
                </a:solidFill>
                <a:sym typeface="+mn-ea"/>
              </a:rPr>
              <a:t>String</a:t>
            </a:r>
            <a:r>
              <a:rPr lang="zh-CN" altLang="en-US" dirty="0">
                <a:solidFill>
                  <a:schemeClr val="accent3">
                    <a:lumMod val="50000"/>
                  </a:schemeClr>
                </a:solidFill>
                <a:sym typeface="+mn-ea"/>
              </a:rPr>
              <a:t>练习</a:t>
            </a:r>
          </a:p>
        </p:txBody>
      </p:sp>
      <p:sp>
        <p:nvSpPr>
          <p:cNvPr id="81924" name="Rectangle 3"/>
          <p:cNvSpPr>
            <a:spLocks noGrp="1"/>
          </p:cNvSpPr>
          <p:nvPr>
            <p:ph idx="1"/>
          </p:nvPr>
        </p:nvSpPr>
        <p:spPr>
          <a:xfrm>
            <a:off x="457200" y="1019387"/>
            <a:ext cx="8229600" cy="6270413"/>
          </a:xfrm>
        </p:spPr>
        <p:txBody>
          <a:bodyPr vert="horz">
            <a:normAutofit/>
          </a:bodyPr>
          <a:lstStyle/>
          <a:p>
            <a:pPr marL="342900" marR="0" lvl="0" indent="-342900" defTabSz="914400" rtl="0" eaLnBrk="0" hangingPunct="0">
              <a:lnSpc>
                <a:spcPts val="3280"/>
              </a:lnSpc>
              <a:spcBef>
                <a:spcPts val="0"/>
              </a:spcBef>
              <a:spcAft>
                <a:spcPct val="0"/>
              </a:spcAft>
              <a:buClr>
                <a:schemeClr val="tx1"/>
              </a:buClr>
              <a:buSzPct val="70000"/>
              <a:buNone/>
              <a:defRPr/>
            </a:pPr>
            <a:r>
              <a:rPr lang="en-US" altLang="zh-CN" sz="2000" kern="0" noProof="0" dirty="0" smtClean="0">
                <a:ln>
                  <a:noFill/>
                </a:ln>
                <a:solidFill>
                  <a:schemeClr val="accent3">
                    <a:lumMod val="50000"/>
                  </a:schemeClr>
                </a:solidFill>
                <a:effectLst/>
                <a:uLnTx/>
                <a:uFillTx/>
                <a:sym typeface="+mn-ea"/>
              </a:rPr>
              <a:t>遍历获取字符串中的每一个字符</a:t>
            </a:r>
          </a:p>
          <a:p>
            <a:pPr marL="342900" marR="0" lvl="0" indent="-342900" defTabSz="914400" rtl="0" eaLnBrk="0" hangingPunct="0">
              <a:lnSpc>
                <a:spcPts val="3280"/>
              </a:lnSpc>
              <a:spcBef>
                <a:spcPts val="0"/>
              </a:spcBef>
              <a:spcAft>
                <a:spcPct val="0"/>
              </a:spcAft>
              <a:buClr>
                <a:schemeClr val="tx1"/>
              </a:buClr>
              <a:buSzPct val="70000"/>
              <a:buNone/>
              <a:defRPr/>
            </a:pPr>
            <a:r>
              <a:rPr lang="en-US" altLang="zh-CN" sz="2000" kern="0" noProof="0" dirty="0" smtClean="0">
                <a:ln>
                  <a:noFill/>
                </a:ln>
                <a:solidFill>
                  <a:schemeClr val="accent3">
                    <a:lumMod val="50000"/>
                  </a:schemeClr>
                </a:solidFill>
                <a:effectLst/>
                <a:uLnTx/>
                <a:uFillTx/>
                <a:sym typeface="+mn-ea"/>
              </a:rPr>
              <a:t>统计一个字符串中大写字母字符，小写字母字符，数字字符</a:t>
            </a:r>
            <a:r>
              <a:rPr lang="zh-CN" altLang="en-US" sz="2000" kern="0" noProof="0" dirty="0" smtClean="0">
                <a:ln>
                  <a:noFill/>
                </a:ln>
                <a:solidFill>
                  <a:schemeClr val="accent3">
                    <a:lumMod val="50000"/>
                  </a:schemeClr>
                </a:solidFill>
                <a:effectLst/>
                <a:uLnTx/>
                <a:uFillTx/>
                <a:sym typeface="+mn-ea"/>
              </a:rPr>
              <a:t>，其它字符</a:t>
            </a:r>
            <a:r>
              <a:rPr lang="en-US" altLang="zh-CN" sz="2000" kern="0" noProof="0" dirty="0" smtClean="0">
                <a:ln>
                  <a:noFill/>
                </a:ln>
                <a:solidFill>
                  <a:schemeClr val="accent3">
                    <a:lumMod val="50000"/>
                  </a:schemeClr>
                </a:solidFill>
                <a:effectLst/>
                <a:uLnTx/>
                <a:uFillTx/>
                <a:sym typeface="+mn-ea"/>
              </a:rPr>
              <a:t>出现的次数。</a:t>
            </a:r>
            <a:endParaRPr lang="zh-CN" altLang="en-US" sz="2000" kern="0" noProof="0" dirty="0" smtClean="0">
              <a:ln>
                <a:noFill/>
              </a:ln>
              <a:solidFill>
                <a:schemeClr val="accent3">
                  <a:lumMod val="50000"/>
                </a:schemeClr>
              </a:solidFill>
              <a:effectLst/>
              <a:uLnTx/>
              <a:uFillTx/>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123"/>
            <a:ext cx="8218488" cy="863844"/>
          </a:xfrm>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的转换功能</a:t>
            </a:r>
            <a:endParaRPr lang="en-US" altLang="zh-CN" dirty="0">
              <a:solidFill>
                <a:schemeClr val="accent3">
                  <a:lumMod val="50000"/>
                </a:schemeClr>
              </a:solidFill>
              <a:sym typeface="+mn-ea"/>
            </a:endParaRPr>
          </a:p>
        </p:txBody>
      </p:sp>
      <p:sp>
        <p:nvSpPr>
          <p:cNvPr id="81924" name="Rectangle 3"/>
          <p:cNvSpPr>
            <a:spLocks noGrp="1"/>
          </p:cNvSpPr>
          <p:nvPr>
            <p:ph idx="1"/>
          </p:nvPr>
        </p:nvSpPr>
        <p:spPr>
          <a:xfrm>
            <a:off x="457200" y="1046481"/>
            <a:ext cx="8229600" cy="5482167"/>
          </a:xfrm>
        </p:spPr>
        <p:txBody>
          <a:bodyPr vert="horz">
            <a:noAutofit/>
          </a:bodyPr>
          <a:lstStyle/>
          <a:p>
            <a:pPr marL="342900" indent="-342900" defTabSz="914400">
              <a:lnSpc>
                <a:spcPts val="2880"/>
              </a:lnSpc>
              <a:buClr>
                <a:srgbClr val="000000"/>
              </a:buClr>
              <a:buNone/>
            </a:pPr>
            <a:r>
              <a:rPr lang="en-US" altLang="zh-CN" sz="2000" dirty="0">
                <a:solidFill>
                  <a:schemeClr val="accent3">
                    <a:lumMod val="50000"/>
                  </a:schemeClr>
                </a:solidFill>
              </a:rPr>
              <a:t>byte[] getBytes()</a:t>
            </a:r>
          </a:p>
          <a:p>
            <a:pPr marL="342900" indent="-342900" defTabSz="914400">
              <a:lnSpc>
                <a:spcPts val="2880"/>
              </a:lnSpc>
              <a:buClr>
                <a:srgbClr val="000000"/>
              </a:buClr>
              <a:buNone/>
            </a:pPr>
            <a:r>
              <a:rPr lang="en-US" altLang="zh-CN" sz="2000" dirty="0">
                <a:solidFill>
                  <a:schemeClr val="accent3">
                    <a:lumMod val="50000"/>
                  </a:schemeClr>
                </a:solidFill>
              </a:rPr>
              <a:t>char[] toCharArray()</a:t>
            </a:r>
          </a:p>
          <a:p>
            <a:pPr marL="342900" indent="-342900" defTabSz="914400">
              <a:lnSpc>
                <a:spcPts val="2880"/>
              </a:lnSpc>
              <a:buClr>
                <a:srgbClr val="000000"/>
              </a:buClr>
              <a:buNone/>
            </a:pPr>
            <a:r>
              <a:rPr lang="en-US" altLang="zh-CN" sz="2000" dirty="0">
                <a:solidFill>
                  <a:schemeClr val="accent3">
                    <a:lumMod val="50000"/>
                  </a:schemeClr>
                </a:solidFill>
              </a:rPr>
              <a:t>static String valueOf(char[] chs)</a:t>
            </a:r>
          </a:p>
          <a:p>
            <a:pPr marL="342900" indent="-342900" defTabSz="914400">
              <a:lnSpc>
                <a:spcPts val="2880"/>
              </a:lnSpc>
              <a:buClr>
                <a:srgbClr val="000000"/>
              </a:buClr>
              <a:buNone/>
            </a:pPr>
            <a:r>
              <a:rPr lang="en-US" altLang="zh-CN" sz="2000" dirty="0">
                <a:solidFill>
                  <a:schemeClr val="accent3">
                    <a:lumMod val="50000"/>
                  </a:schemeClr>
                </a:solidFill>
              </a:rPr>
              <a:t>static String valueOf(int i)</a:t>
            </a:r>
          </a:p>
          <a:p>
            <a:pPr marL="800100" lvl="1" indent="-342900" defTabSz="914400">
              <a:lnSpc>
                <a:spcPts val="2880"/>
              </a:lnSpc>
              <a:buClr>
                <a:srgbClr val="8EB4E3"/>
              </a:buClr>
              <a:buNone/>
            </a:pPr>
            <a:r>
              <a:rPr lang="en-US" altLang="zh-CN" sz="2000" dirty="0">
                <a:solidFill>
                  <a:schemeClr val="accent3">
                    <a:lumMod val="50000"/>
                  </a:schemeClr>
                </a:solidFill>
              </a:rPr>
              <a:t>注意：String类的valueOf方法可以把任意类型的数据转成字符串。</a:t>
            </a:r>
          </a:p>
          <a:p>
            <a:pPr marL="342900" indent="-342900" defTabSz="914400">
              <a:lnSpc>
                <a:spcPts val="2880"/>
              </a:lnSpc>
              <a:buClr>
                <a:srgbClr val="000000"/>
              </a:buClr>
              <a:buNone/>
            </a:pPr>
            <a:r>
              <a:rPr lang="en-US" altLang="zh-CN" sz="2000" dirty="0">
                <a:solidFill>
                  <a:schemeClr val="accent3">
                    <a:lumMod val="50000"/>
                  </a:schemeClr>
                </a:solidFill>
              </a:rPr>
              <a:t>String toLowerCase()</a:t>
            </a:r>
          </a:p>
          <a:p>
            <a:pPr marL="342900" indent="-342900" defTabSz="914400">
              <a:lnSpc>
                <a:spcPts val="2880"/>
              </a:lnSpc>
              <a:buClr>
                <a:srgbClr val="000000"/>
              </a:buClr>
              <a:buNone/>
            </a:pPr>
            <a:r>
              <a:rPr lang="en-US" altLang="zh-CN" sz="2000" dirty="0">
                <a:solidFill>
                  <a:schemeClr val="accent3">
                    <a:lumMod val="50000"/>
                  </a:schemeClr>
                </a:solidFill>
              </a:rPr>
              <a:t>String toUpperCase()</a:t>
            </a:r>
          </a:p>
          <a:p>
            <a:pPr marL="342900" indent="-342900" defTabSz="914400">
              <a:lnSpc>
                <a:spcPts val="2880"/>
              </a:lnSpc>
              <a:buClr>
                <a:srgbClr val="000000"/>
              </a:buClr>
              <a:buNone/>
            </a:pPr>
            <a:r>
              <a:rPr lang="en-US" altLang="zh-CN" sz="2000" dirty="0">
                <a:solidFill>
                  <a:schemeClr val="accent3">
                    <a:lumMod val="50000"/>
                  </a:schemeClr>
                </a:solidFill>
              </a:rPr>
              <a:t>String concat(String str)</a:t>
            </a:r>
            <a:endParaRPr lang="zh-CN" altLang="en-US" sz="2000" dirty="0">
              <a:solidFill>
                <a:schemeClr val="accent3">
                  <a:lumMod val="50000"/>
                </a:schemeClr>
              </a:solidFill>
            </a:endParaRPr>
          </a:p>
          <a:p>
            <a:pPr>
              <a:buNone/>
            </a:pP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223"/>
            <a:ext cx="8218488" cy="863844"/>
          </a:xfrm>
        </p:spPr>
        <p:txBody>
          <a:bodyPr>
            <a:normAutofit/>
          </a:bodyPr>
          <a:lstStyle/>
          <a:p>
            <a:pPr algn="l"/>
            <a:r>
              <a:rPr lang="en-US" altLang="zh-CN" dirty="0">
                <a:solidFill>
                  <a:schemeClr val="accent3">
                    <a:lumMod val="50000"/>
                  </a:schemeClr>
                </a:solidFill>
                <a:sym typeface="+mn-ea"/>
              </a:rPr>
              <a:t>String</a:t>
            </a:r>
            <a:r>
              <a:rPr lang="zh-CN" altLang="en-US" dirty="0">
                <a:solidFill>
                  <a:schemeClr val="accent3">
                    <a:lumMod val="50000"/>
                  </a:schemeClr>
                </a:solidFill>
                <a:sym typeface="+mn-ea"/>
              </a:rPr>
              <a:t>练习</a:t>
            </a:r>
            <a:r>
              <a:rPr lang="en-US" altLang="zh-CN" dirty="0">
                <a:solidFill>
                  <a:schemeClr val="accent3">
                    <a:lumMod val="50000"/>
                  </a:schemeClr>
                </a:solidFill>
                <a:sym typeface="+mn-ea"/>
              </a:rPr>
              <a:t>2</a:t>
            </a:r>
          </a:p>
        </p:txBody>
      </p:sp>
      <p:sp>
        <p:nvSpPr>
          <p:cNvPr id="81924" name="Rectangle 3"/>
          <p:cNvSpPr>
            <a:spLocks noGrp="1"/>
          </p:cNvSpPr>
          <p:nvPr>
            <p:ph idx="1"/>
          </p:nvPr>
        </p:nvSpPr>
        <p:spPr>
          <a:xfrm>
            <a:off x="457200" y="1019387"/>
            <a:ext cx="8229600" cy="6270413"/>
          </a:xfrm>
        </p:spPr>
        <p:txBody>
          <a:bodyPr vert="horz">
            <a:normAutofit/>
          </a:bodyPr>
          <a:lstStyle/>
          <a:p>
            <a:pPr marL="342900" indent="-342900" defTabSz="914400">
              <a:lnSpc>
                <a:spcPts val="2880"/>
              </a:lnSpc>
              <a:buClr>
                <a:srgbClr val="000000"/>
              </a:buClr>
              <a:buNone/>
            </a:pPr>
            <a:r>
              <a:rPr lang="zh-CN" altLang="en-US" sz="2400" dirty="0">
                <a:solidFill>
                  <a:schemeClr val="accent3">
                    <a:lumMod val="50000"/>
                  </a:schemeClr>
                </a:solidFill>
                <a:sym typeface="+mn-ea"/>
              </a:rPr>
              <a:t>案例</a:t>
            </a:r>
            <a:endParaRPr lang="zh-CN" altLang="en-US" sz="2400" dirty="0">
              <a:solidFill>
                <a:schemeClr val="accent3">
                  <a:lumMod val="50000"/>
                </a:schemeClr>
              </a:solidFill>
            </a:endParaRPr>
          </a:p>
          <a:p>
            <a:pPr marL="800100" lvl="1" indent="-342900" defTabSz="914400">
              <a:lnSpc>
                <a:spcPts val="2880"/>
              </a:lnSpc>
              <a:buClr>
                <a:srgbClr val="8EB4E3"/>
              </a:buClr>
              <a:buNone/>
            </a:pPr>
            <a:r>
              <a:rPr lang="zh-CN" altLang="en-US" sz="2400" dirty="0">
                <a:solidFill>
                  <a:schemeClr val="accent3">
                    <a:lumMod val="50000"/>
                  </a:schemeClr>
                </a:solidFill>
                <a:sym typeface="+mn-ea"/>
              </a:rPr>
              <a:t>把一个字符串的首字母转成大写，其余为小写。(只考虑英文大小写字母字符)</a:t>
            </a:r>
            <a:endParaRPr lang="zh-CN" altLang="en-US" kern="0" noProof="0" dirty="0" smtClean="0">
              <a:ln>
                <a:noFill/>
              </a:ln>
              <a:solidFill>
                <a:schemeClr val="accent3">
                  <a:lumMod val="50000"/>
                </a:schemeClr>
              </a:solidFill>
              <a:effectLst/>
              <a:uLnTx/>
              <a:uFillTx/>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的其他功能</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6945"/>
            <a:ext cx="8229600" cy="5370407"/>
          </a:xfrm>
        </p:spPr>
        <p:txBody>
          <a:bodyPr vert="horz">
            <a:normAutofit/>
          </a:bodyPr>
          <a:lstStyle/>
          <a:p>
            <a:pPr marL="342900" indent="-3429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替换功能</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lvl="1" indent="-342900" defTabSz="914400">
              <a:lnSpc>
                <a:spcPct val="120000"/>
              </a:lnSpc>
              <a:buClr>
                <a:srgbClr val="8EB4E3"/>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replace(char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old,char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new)</a:t>
            </a:r>
          </a:p>
          <a:p>
            <a:pPr marL="800100" lvl="1" indent="-342900" defTabSz="914400">
              <a:lnSpc>
                <a:spcPct val="120000"/>
              </a:lnSpc>
              <a:buClr>
                <a:srgbClr val="8EB4E3"/>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replace(String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old,String</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new)</a:t>
            </a:r>
          </a:p>
          <a:p>
            <a:pPr marL="342900" indent="-3429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去除字符串两空格</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p>
          <a:p>
            <a:pPr marL="800100" lvl="1" indent="-342900" defTabSz="914400">
              <a:lnSpc>
                <a:spcPct val="120000"/>
              </a:lnSpc>
              <a:buClr>
                <a:srgbClr val="8EB4E3"/>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trim()</a:t>
            </a:r>
          </a:p>
          <a:p>
            <a:pPr marL="342900" indent="-3429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按字典顺序比较两个字符串</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p>
          <a:p>
            <a:pPr marL="800100" lvl="1" indent="-342900" defTabSz="914400">
              <a:lnSpc>
                <a:spcPct val="120000"/>
              </a:lnSpc>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compareTo</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800100" lvl="1" indent="-342900" defTabSz="914400">
              <a:lnSpc>
                <a:spcPct val="120000"/>
              </a:lnSpc>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compareToIgnoreCase</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2322"/>
            <a:ext cx="8229600" cy="1143000"/>
          </a:xfrm>
        </p:spPr>
        <p:txBody>
          <a:bodyPr>
            <a:normAutofit/>
          </a:bodyPr>
          <a:lstStyle/>
          <a:p>
            <a:pPr algn="l"/>
            <a:r>
              <a:rPr lang="en-US" altLang="zh-CN" dirty="0">
                <a:solidFill>
                  <a:schemeClr val="accent3">
                    <a:lumMod val="50000"/>
                  </a:schemeClr>
                </a:solidFill>
                <a:sym typeface="+mn-ea"/>
              </a:rPr>
              <a:t>String</a:t>
            </a:r>
            <a:r>
              <a:rPr lang="zh-CN" altLang="en-US" dirty="0">
                <a:solidFill>
                  <a:schemeClr val="accent3">
                    <a:lumMod val="50000"/>
                  </a:schemeClr>
                </a:solidFill>
                <a:sym typeface="+mn-ea"/>
              </a:rPr>
              <a:t>类练习</a:t>
            </a:r>
            <a:endParaRPr lang="zh-CN" altLang="en-US">
              <a:solidFill>
                <a:schemeClr val="accent3">
                  <a:lumMod val="50000"/>
                </a:schemeClr>
              </a:solidFill>
            </a:endParaRPr>
          </a:p>
        </p:txBody>
      </p:sp>
      <p:sp>
        <p:nvSpPr>
          <p:cNvPr id="81924" name="Rectangle 3"/>
          <p:cNvSpPr>
            <a:spLocks noGrp="1"/>
          </p:cNvSpPr>
          <p:nvPr>
            <p:ph idx="1"/>
          </p:nvPr>
        </p:nvSpPr>
        <p:spPr>
          <a:xfrm>
            <a:off x="457200" y="1339697"/>
            <a:ext cx="8229600" cy="5508413"/>
          </a:xfrm>
        </p:spPr>
        <p:txBody>
          <a:bodyPr vert="horz">
            <a:normAutofit/>
          </a:bodyPr>
          <a:lstStyle/>
          <a:p>
            <a:pPr marL="457200" indent="-457200">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把数组中的数据按照指定个格式拼接成一个字符串</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914400" lvl="1" indent="-457200">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举例：int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arr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 {1,2,3};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输出结果</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：[1, 2, 3] </a:t>
            </a:r>
          </a:p>
          <a:p>
            <a:pPr marL="457200" indent="-457200">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字符串反转</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914400" lvl="1" indent="-457200">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举例：键盘录入”abc</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输出结果：”cba</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457200" indent="-457200">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统计大串中小串出现的次数</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914400" lvl="1" indent="-457200">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举例：在字符串</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woaijavawozhenaijavawozhendeaijavawozhendehenaijavaxinbuxinwoaijavagun”中java出现了5次</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类</a:t>
            </a:r>
            <a:endParaRPr lang="zh-CN" altLang="en-US" dirty="0">
              <a:solidFill>
                <a:schemeClr val="accent3">
                  <a:lumMod val="50000"/>
                </a:schemeClr>
              </a:solidFill>
            </a:endParaRPr>
          </a:p>
        </p:txBody>
      </p:sp>
      <p:sp>
        <p:nvSpPr>
          <p:cNvPr id="81924" name="Rectangle 3"/>
          <p:cNvSpPr>
            <a:spLocks noGrp="1"/>
          </p:cNvSpPr>
          <p:nvPr>
            <p:ph idx="1"/>
          </p:nvPr>
        </p:nvSpPr>
        <p:spPr>
          <a:xfrm>
            <a:off x="457200" y="1211581"/>
            <a:ext cx="8229600" cy="7373620"/>
          </a:xfrm>
        </p:spPr>
        <p:txBody>
          <a:bodyPr vert="horz">
            <a:normAutofit/>
          </a:bodyPr>
          <a:lstStyle/>
          <a:p>
            <a:pPr marL="342900" marR="0" lvl="0" indent="-342900" defTabSz="914400" rtl="0" eaLnBrk="0" hangingPunct="0">
              <a:lnSpc>
                <a:spcPts val="3120"/>
              </a:lnSpc>
              <a:spcBef>
                <a:spcPts val="0"/>
              </a:spcBef>
              <a:spcAft>
                <a:spcPct val="0"/>
              </a:spcAft>
              <a:buClr>
                <a:schemeClr val="tx1"/>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StringBuffer类概述</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我们如果对字符串进行拼接操作，每次拼接，都会构建一个新的String对象，既耗时，又浪费空间</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而StringBuffer就可以解决这个问题</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线程安全的可变字符序列</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342900" marR="0" lvl="0" indent="-342900" defTabSz="914400" rtl="0" eaLnBrk="0" hangingPunct="0">
              <a:lnSpc>
                <a:spcPts val="3120"/>
              </a:lnSpc>
              <a:spcBef>
                <a:spcPts val="0"/>
              </a:spcBef>
              <a:spcAft>
                <a:spcPct val="0"/>
              </a:spcAft>
              <a:buClr>
                <a:schemeClr val="tx1"/>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StringBuffer和String的区别</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前者长度和内容可变，后者不可变</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如果使用前者做字符串的拼接，不会浪费太多的资源</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构造方法</a:t>
            </a:r>
          </a:p>
        </p:txBody>
      </p:sp>
      <p:sp>
        <p:nvSpPr>
          <p:cNvPr id="81924" name="Rectangle 3"/>
          <p:cNvSpPr>
            <a:spLocks noGrp="1"/>
          </p:cNvSpPr>
          <p:nvPr>
            <p:ph idx="1"/>
          </p:nvPr>
        </p:nvSpPr>
        <p:spPr>
          <a:xfrm>
            <a:off x="457200" y="1211581"/>
            <a:ext cx="8229600" cy="7373620"/>
          </a:xfrm>
        </p:spPr>
        <p:txBody>
          <a:bodyPr vert="horz">
            <a:normAutofit/>
          </a:bodyPr>
          <a:lstStyle/>
          <a:p>
            <a:pPr marL="342900" marR="0" lvl="0" indent="-342900" defTabSz="914400" rtl="0" eaLnBrk="0" hangingPunct="0">
              <a:lnSpc>
                <a:spcPts val="3120"/>
              </a:lnSpc>
              <a:spcBef>
                <a:spcPts val="0"/>
              </a:spcBef>
              <a:spcAft>
                <a:spcPct val="0"/>
              </a:spcAft>
              <a:buClr>
                <a:schemeClr val="tx1"/>
              </a:buClr>
              <a:buSzPct val="70000"/>
              <a:buNone/>
              <a:defRPr/>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public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StringBuffer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p>
          <a:p>
            <a:pPr marL="342900" marR="0" lvl="0" indent="-342900" defTabSz="914400" rtl="0" eaLnBrk="0" hangingPunct="0">
              <a:lnSpc>
                <a:spcPts val="3120"/>
              </a:lnSpc>
              <a:spcBef>
                <a:spcPts val="0"/>
              </a:spcBef>
              <a:spcAft>
                <a:spcPct val="0"/>
              </a:spcAft>
              <a:buClr>
                <a:schemeClr val="tx1"/>
              </a:buClr>
              <a:buSzPct val="70000"/>
              <a:buNone/>
              <a:defRPr/>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public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StringBuffer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capacity)</a:t>
            </a: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指定容量的字符串缓冲区对象</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342900" marR="0" lvl="0" indent="-342900" defTabSz="914400" rtl="0" eaLnBrk="0" hangingPunct="0">
              <a:lnSpc>
                <a:spcPts val="3120"/>
              </a:lnSpc>
              <a:spcBef>
                <a:spcPts val="0"/>
              </a:spcBef>
              <a:spcAft>
                <a:spcPct val="0"/>
              </a:spcAft>
              <a:buClr>
                <a:schemeClr val="tx1"/>
              </a:buClr>
              <a:buSzPct val="70000"/>
              <a:buNone/>
              <a:defRPr/>
            </a:pPr>
            <a:r>
              <a:rPr lang="en-US" altLang="zh-CN" sz="200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public </a:t>
            </a:r>
            <a:r>
              <a:rPr lang="en-US" altLang="zh-CN" sz="2000" noProof="0" dirty="0" err="1">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StringBuffer</a:t>
            </a:r>
            <a:r>
              <a:rPr lang="en-US" altLang="zh-CN" sz="200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(String </a:t>
            </a:r>
            <a:r>
              <a:rPr lang="en-US" altLang="zh-CN" sz="2000" noProof="0" dirty="0" err="1">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str</a:t>
            </a:r>
            <a:r>
              <a:rPr lang="en-US" altLang="zh-CN" sz="200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a:t>
            </a:r>
          </a:p>
          <a:p>
            <a:pPr marL="800100" marR="0" lvl="1" indent="-342900" defTabSz="914400" rtl="0" eaLnBrk="0" hangingPunct="0">
              <a:lnSpc>
                <a:spcPts val="3120"/>
              </a:lnSpc>
              <a:spcBef>
                <a:spcPts val="0"/>
              </a:spcBef>
              <a:spcAft>
                <a:spcPct val="0"/>
              </a:spcAft>
              <a:buClr>
                <a:srgbClr val="8EB4E3"/>
              </a:buClr>
              <a:buSzPct val="70000"/>
              <a:buNone/>
              <a:defRPr/>
            </a:pPr>
            <a:r>
              <a:rPr lang="en-US" altLang="zh-CN" sz="200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指定字符串内容的字符串缓冲区对象</a:t>
            </a:r>
          </a:p>
          <a:p>
            <a:pPr marL="342900" marR="0" lvl="0" indent="-342900" defTabSz="914400" rtl="0" eaLnBrk="0" hangingPunct="0">
              <a:lnSpc>
                <a:spcPts val="3120"/>
              </a:lnSpc>
              <a:spcBef>
                <a:spcPts val="0"/>
              </a:spcBef>
              <a:spcAft>
                <a:spcPct val="0"/>
              </a:spcAft>
              <a:buClr>
                <a:schemeClr val="tx1"/>
              </a:buClr>
              <a:buSzPct val="70000"/>
              <a:buFont typeface="Wingdings" panose="05000000000000000000" charset="0"/>
              <a:buChar char="l"/>
              <a:defRPr/>
            </a:pPr>
            <a:endParaRPr kumimoji="0" lang="en-US" altLang="zh-CN" sz="2000" b="0" i="0" u="none" strike="noStrike" kern="1200" cap="none" spc="0" normalizeH="0" baseline="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endParaRPr>
          </a:p>
          <a:p>
            <a:pPr marL="342900" marR="0" lvl="0" indent="-342900" defTabSz="914400" rtl="0" eaLnBrk="0" hangingPunct="0">
              <a:lnSpc>
                <a:spcPts val="3120"/>
              </a:lnSpc>
              <a:spcBef>
                <a:spcPts val="0"/>
              </a:spcBef>
              <a:spcAft>
                <a:spcPct val="0"/>
              </a:spcAft>
              <a:buClr>
                <a:schemeClr val="tx1"/>
              </a:buClr>
              <a:buSzPct val="70000"/>
              <a:buNone/>
              <a:defRPr/>
            </a:pPr>
            <a:r>
              <a:rPr kumimoji="0" lang="zh-CN" altLang="en-US" sz="2000" b="0" i="0" u="none" strike="noStrike" kern="1200" cap="none" spc="0" normalizeH="0" baseline="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附：</a:t>
            </a:r>
          </a:p>
          <a:p>
            <a:pPr marL="800100" marR="0" lvl="1" indent="-342900" defTabSz="914400" rtl="0" eaLnBrk="0" hangingPunct="0">
              <a:lnSpc>
                <a:spcPts val="3120"/>
              </a:lnSpc>
              <a:spcBef>
                <a:spcPts val="0"/>
              </a:spcBef>
              <a:spcAft>
                <a:spcPct val="0"/>
              </a:spcAft>
              <a:buClr>
                <a:srgbClr val="8EB4E3"/>
              </a:buClr>
              <a:buSzPct val="70000"/>
              <a:buNone/>
              <a:defRPr/>
            </a:pPr>
            <a:r>
              <a:rPr kumimoji="0" lang="en-US" altLang="zh-CN" sz="2000" b="0" i="0" u="none" strike="noStrike" kern="1200" cap="none" spc="0" normalizeH="0" baseline="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public int capacity()：返回当前容量。	理论值</a:t>
            </a:r>
          </a:p>
          <a:p>
            <a:pPr marL="800100" marR="0" lvl="1" indent="-342900" defTabSz="914400" rtl="0" eaLnBrk="0" hangingPunct="0">
              <a:lnSpc>
                <a:spcPts val="3120"/>
              </a:lnSpc>
              <a:spcBef>
                <a:spcPts val="0"/>
              </a:spcBef>
              <a:spcAft>
                <a:spcPct val="0"/>
              </a:spcAft>
              <a:buClr>
                <a:srgbClr val="8EB4E3"/>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public </a:t>
            </a:r>
            <a:r>
              <a:rPr kumimoji="0" lang="en-US" altLang="zh-CN" sz="2000" b="0" i="0" u="none" strike="noStrike" kern="1200" cap="none" spc="0" normalizeH="0" baseline="0" noProof="0" dirty="0">
                <a:ln>
                  <a:noFill/>
                </a:ln>
                <a:solidFill>
                  <a:schemeClr val="accent3">
                    <a:lumMod val="50000"/>
                  </a:schemeClr>
                </a:solidFill>
                <a:effectLst/>
                <a:uLnTx/>
                <a:uFillTx/>
                <a:latin typeface="微软雅黑" panose="020B0503020204020204" pitchFamily="2" charset="-122"/>
                <a:ea typeface="微软雅黑" panose="020B0503020204020204" pitchFamily="2" charset="-122"/>
                <a:sym typeface="+mn-ea"/>
              </a:rPr>
              <a:t>int length():返回长度（字符数）。 实际值</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目录 </a:t>
            </a:r>
            <a:r>
              <a:rPr lang="en-US" altLang="x-none" sz="3200" dirty="0" smtClean="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CONTENTS</a:t>
            </a:r>
            <a:endParaRPr lang="zh-CN" altLang="en-US" sz="3200" b="1" noProof="0" dirty="0" smtClean="0">
              <a:ln>
                <a:noFill/>
              </a:ln>
              <a:solidFill>
                <a:schemeClr val="accent3">
                  <a:lumMod val="50000"/>
                </a:schemeClr>
              </a:solidFill>
              <a:effectLst/>
              <a:uLnTx/>
              <a:uFillTx/>
              <a:ea typeface="黑体" panose="02010609060101010101" pitchFamily="49" charset="-122"/>
              <a:sym typeface="+mn-ea"/>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457200" indent="-457200" algn="l"/>
            <a:r>
              <a:rPr lang="en-US" altLang="zh-CN" sz="2400" dirty="0" smtClean="0">
                <a:solidFill>
                  <a:schemeClr val="accent3">
                    <a:lumMod val="50000"/>
                  </a:schemeClr>
                </a:solidFill>
                <a:sym typeface="+mn-ea"/>
              </a:rPr>
              <a:t>Object</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Scanner</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String</a:t>
            </a:r>
            <a:r>
              <a:rPr lang="zh-CN" altLang="en-US" sz="2400" dirty="0" smtClean="0">
                <a:solidFill>
                  <a:schemeClr val="accent3">
                    <a:lumMod val="50000"/>
                  </a:schemeClr>
                </a:solidFill>
                <a:sym typeface="+mn-ea"/>
              </a:rPr>
              <a:t>类</a:t>
            </a:r>
            <a:r>
              <a:rPr lang="en-US" altLang="zh-CN" sz="2400" dirty="0" smtClean="0">
                <a:solidFill>
                  <a:schemeClr val="accent3">
                    <a:lumMod val="50000"/>
                  </a:schemeClr>
                </a:solidFill>
                <a:sym typeface="+mn-ea"/>
              </a:rPr>
              <a:t>/</a:t>
            </a:r>
            <a:r>
              <a:rPr lang="en-US" altLang="zh-CN" sz="2400" dirty="0" err="1" smtClean="0">
                <a:solidFill>
                  <a:schemeClr val="accent3">
                    <a:lumMod val="50000"/>
                  </a:schemeClr>
                </a:solidFill>
                <a:sym typeface="+mn-ea"/>
              </a:rPr>
              <a:t>StringBuffer</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Integer</a:t>
            </a:r>
            <a:r>
              <a:rPr lang="zh-CN" altLang="en-US" sz="2400" dirty="0" smtClean="0">
                <a:solidFill>
                  <a:schemeClr val="accent3">
                    <a:lumMod val="50000"/>
                  </a:schemeClr>
                </a:solidFill>
                <a:sym typeface="+mn-ea"/>
              </a:rPr>
              <a:t>类</a:t>
            </a:r>
            <a:r>
              <a:rPr lang="en-US" altLang="zh-CN" sz="2400" dirty="0" smtClean="0">
                <a:solidFill>
                  <a:schemeClr val="accent3">
                    <a:lumMod val="50000"/>
                  </a:schemeClr>
                </a:solidFill>
                <a:sym typeface="+mn-ea"/>
              </a:rPr>
              <a:t>/Character</a:t>
            </a:r>
            <a:r>
              <a:rPr lang="zh-CN" altLang="en-US" sz="2400" dirty="0" smtClean="0">
                <a:solidFill>
                  <a:schemeClr val="accent3">
                    <a:lumMod val="50000"/>
                  </a:schemeClr>
                </a:solidFill>
                <a:sym typeface="+mn-ea"/>
              </a:rPr>
              <a:t>类</a:t>
            </a:r>
          </a:p>
          <a:p>
            <a:pPr marL="457200" indent="-457200" algn="l"/>
            <a:r>
              <a:rPr lang="zh-CN" altLang="en-US" sz="2400" dirty="0" smtClean="0">
                <a:solidFill>
                  <a:schemeClr val="accent3">
                    <a:lumMod val="50000"/>
                  </a:schemeClr>
                </a:solidFill>
                <a:sym typeface="+mn-ea"/>
              </a:rPr>
              <a:t>正则表达式</a:t>
            </a:r>
          </a:p>
          <a:p>
            <a:pPr marL="457200" indent="-457200" algn="l"/>
            <a:r>
              <a:rPr lang="en-US" altLang="zh-CN" sz="2400" dirty="0" smtClean="0">
                <a:solidFill>
                  <a:schemeClr val="accent3">
                    <a:lumMod val="50000"/>
                  </a:schemeClr>
                </a:solidFill>
                <a:sym typeface="+mn-ea"/>
              </a:rPr>
              <a:t>Math</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Random</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System</a:t>
            </a:r>
            <a:r>
              <a:rPr lang="zh-CN" altLang="en-US" sz="2400" dirty="0" smtClean="0">
                <a:solidFill>
                  <a:schemeClr val="accent3">
                    <a:lumMod val="50000"/>
                  </a:schemeClr>
                </a:solidFill>
                <a:sym typeface="+mn-ea"/>
              </a:rPr>
              <a:t>类</a:t>
            </a:r>
          </a:p>
          <a:p>
            <a:pPr marL="457200" indent="-457200" algn="l"/>
            <a:r>
              <a:rPr lang="en-US" altLang="zh-CN" sz="2400" dirty="0" err="1" smtClean="0">
                <a:solidFill>
                  <a:schemeClr val="accent3">
                    <a:lumMod val="50000"/>
                  </a:schemeClr>
                </a:solidFill>
                <a:sym typeface="+mn-ea"/>
              </a:rPr>
              <a:t>BigInteger</a:t>
            </a:r>
            <a:r>
              <a:rPr lang="zh-CN" altLang="en-US" sz="2400" dirty="0" smtClean="0">
                <a:solidFill>
                  <a:schemeClr val="accent3">
                    <a:lumMod val="50000"/>
                  </a:schemeClr>
                </a:solidFill>
                <a:sym typeface="+mn-ea"/>
              </a:rPr>
              <a:t>类</a:t>
            </a:r>
            <a:r>
              <a:rPr lang="en-US" altLang="zh-CN" sz="2400" dirty="0" smtClean="0">
                <a:solidFill>
                  <a:schemeClr val="accent3">
                    <a:lumMod val="50000"/>
                  </a:schemeClr>
                </a:solidFill>
                <a:sym typeface="+mn-ea"/>
              </a:rPr>
              <a:t>/</a:t>
            </a:r>
            <a:r>
              <a:rPr lang="en-US" altLang="zh-CN" sz="2400" dirty="0" err="1" smtClean="0">
                <a:solidFill>
                  <a:schemeClr val="accent3">
                    <a:lumMod val="50000"/>
                  </a:schemeClr>
                </a:solidFill>
                <a:sym typeface="+mn-ea"/>
              </a:rPr>
              <a:t>BigDecimal</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Data/</a:t>
            </a:r>
            <a:r>
              <a:rPr lang="en-US" altLang="zh-CN" sz="2400" dirty="0" err="1" smtClean="0">
                <a:solidFill>
                  <a:schemeClr val="accent3">
                    <a:lumMod val="50000"/>
                  </a:schemeClr>
                </a:solidFill>
                <a:sym typeface="+mn-ea"/>
              </a:rPr>
              <a:t>DataFormat</a:t>
            </a:r>
            <a:r>
              <a:rPr lang="zh-CN" altLang="en-US" sz="2400" dirty="0" smtClean="0">
                <a:solidFill>
                  <a:schemeClr val="accent3">
                    <a:lumMod val="50000"/>
                  </a:schemeClr>
                </a:solidFill>
                <a:sym typeface="+mn-ea"/>
              </a:rPr>
              <a:t>类</a:t>
            </a:r>
          </a:p>
          <a:p>
            <a:pPr marL="457200" indent="-457200" algn="l"/>
            <a:r>
              <a:rPr lang="en-US" altLang="zh-CN" sz="2400" dirty="0" smtClean="0">
                <a:solidFill>
                  <a:schemeClr val="accent3">
                    <a:lumMod val="50000"/>
                  </a:schemeClr>
                </a:solidFill>
                <a:sym typeface="+mn-ea"/>
              </a:rPr>
              <a:t>Calendar</a:t>
            </a:r>
            <a:r>
              <a:rPr lang="zh-CN" altLang="en-US" sz="2400" dirty="0" smtClean="0">
                <a:solidFill>
                  <a:schemeClr val="accent3">
                    <a:lumMod val="50000"/>
                  </a:schemeClr>
                </a:solidFill>
                <a:sym typeface="+mn-ea"/>
              </a:rPr>
              <a:t>类</a:t>
            </a:r>
            <a:endParaRPr lang="zh-CN" altLang="en-US" sz="2400"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的成员方法</a:t>
            </a:r>
            <a:endParaRPr lang="zh-CN" altLang="en-US">
              <a:solidFill>
                <a:schemeClr val="accent3">
                  <a:lumMod val="50000"/>
                </a:schemeClr>
              </a:solidFill>
            </a:endParaRPr>
          </a:p>
        </p:txBody>
      </p:sp>
      <p:sp>
        <p:nvSpPr>
          <p:cNvPr id="3" name="内容占位符 2"/>
          <p:cNvSpPr>
            <a:spLocks noGrp="1"/>
          </p:cNvSpPr>
          <p:nvPr>
            <p:ph idx="1"/>
          </p:nvPr>
        </p:nvSpPr>
        <p:spPr>
          <a:xfrm>
            <a:off x="457200" y="1413087"/>
            <a:ext cx="8229600" cy="5120640"/>
          </a:xfrm>
        </p:spPr>
        <p:txBody>
          <a:bodyPr>
            <a:normAutofit fontScale="97500"/>
          </a:bodyPr>
          <a:lstStyle/>
          <a:p>
            <a:pPr marL="342900" indent="-342900">
              <a:buNone/>
            </a:pPr>
            <a:r>
              <a:rPr lang="zh-CN" altLang="en-US" sz="2000" dirty="0">
                <a:solidFill>
                  <a:schemeClr val="accent3">
                    <a:lumMod val="50000"/>
                  </a:schemeClr>
                </a:solidFill>
              </a:rPr>
              <a:t>添加功能</a:t>
            </a:r>
          </a:p>
          <a:p>
            <a:pPr marL="800100" lvl="1" indent="-342900">
              <a:buClr>
                <a:srgbClr val="8EB4E3"/>
              </a:buClr>
              <a:buNone/>
            </a:pPr>
            <a:r>
              <a:rPr lang="zh-CN" altLang="en-US" sz="2000" dirty="0">
                <a:solidFill>
                  <a:schemeClr val="accent3">
                    <a:lumMod val="50000"/>
                  </a:schemeClr>
                </a:solidFill>
              </a:rPr>
              <a:t>public StringBuffer append(String str)</a:t>
            </a:r>
          </a:p>
          <a:p>
            <a:pPr marL="800100" lvl="1" indent="-342900">
              <a:buClr>
                <a:srgbClr val="8EB4E3"/>
              </a:buClr>
              <a:buNone/>
            </a:pPr>
            <a:r>
              <a:rPr lang="zh-CN" altLang="en-US" sz="2000" dirty="0">
                <a:solidFill>
                  <a:schemeClr val="accent3">
                    <a:lumMod val="50000"/>
                  </a:schemeClr>
                </a:solidFill>
              </a:rPr>
              <a:t>public StringBuffer insert(int offset,String str)</a:t>
            </a:r>
          </a:p>
          <a:p>
            <a:pPr marL="342900" indent="-342900">
              <a:buNone/>
            </a:pPr>
            <a:r>
              <a:rPr lang="zh-CN" altLang="en-US" sz="2000" dirty="0">
                <a:solidFill>
                  <a:schemeClr val="accent3">
                    <a:lumMod val="50000"/>
                  </a:schemeClr>
                </a:solidFill>
              </a:rPr>
              <a:t>删除功能</a:t>
            </a:r>
          </a:p>
          <a:p>
            <a:pPr marL="800100" lvl="1" indent="-342900">
              <a:buClr>
                <a:srgbClr val="8EB4E3"/>
              </a:buClr>
              <a:buNone/>
            </a:pPr>
            <a:r>
              <a:rPr lang="zh-CN" altLang="en-US" sz="2000" dirty="0">
                <a:solidFill>
                  <a:schemeClr val="accent3">
                    <a:lumMod val="50000"/>
                  </a:schemeClr>
                </a:solidFill>
              </a:rPr>
              <a:t>public StringBuffer deleteCharAt(int index)</a:t>
            </a:r>
          </a:p>
          <a:p>
            <a:pPr marL="800100" lvl="1" indent="-342900">
              <a:buClr>
                <a:srgbClr val="8EB4E3"/>
              </a:buClr>
              <a:buNone/>
            </a:pPr>
            <a:r>
              <a:rPr lang="zh-CN" altLang="en-US" sz="2000" dirty="0">
                <a:solidFill>
                  <a:schemeClr val="accent3">
                    <a:lumMod val="50000"/>
                  </a:schemeClr>
                </a:solidFill>
              </a:rPr>
              <a:t>public StringBuffer delete(int start,int end)</a:t>
            </a:r>
          </a:p>
          <a:p>
            <a:pPr marL="342900" indent="-342900">
              <a:buNone/>
            </a:pPr>
            <a:r>
              <a:rPr lang="zh-CN" altLang="en-US" sz="2000" dirty="0">
                <a:solidFill>
                  <a:schemeClr val="accent3">
                    <a:lumMod val="50000"/>
                  </a:schemeClr>
                </a:solidFill>
              </a:rPr>
              <a:t>替换功能</a:t>
            </a:r>
          </a:p>
          <a:p>
            <a:pPr marL="800100" lvl="1" indent="-342900">
              <a:buClr>
                <a:srgbClr val="8EB4E3"/>
              </a:buClr>
              <a:buNone/>
            </a:pPr>
            <a:r>
              <a:rPr lang="zh-CN" altLang="en-US" sz="2000" dirty="0">
                <a:solidFill>
                  <a:schemeClr val="accent3">
                    <a:lumMod val="50000"/>
                  </a:schemeClr>
                </a:solidFill>
              </a:rPr>
              <a:t>public StringBuffer replace(int start,int end,String str)</a:t>
            </a:r>
          </a:p>
          <a:p>
            <a:pPr marL="342900" indent="-342900">
              <a:buNone/>
            </a:pPr>
            <a:r>
              <a:rPr lang="zh-CN" altLang="en-US" sz="2000" dirty="0">
                <a:solidFill>
                  <a:schemeClr val="accent3">
                    <a:lumMod val="50000"/>
                  </a:schemeClr>
                </a:solidFill>
              </a:rPr>
              <a:t>反转功能	 </a:t>
            </a:r>
          </a:p>
          <a:p>
            <a:pPr marL="800100" lvl="1" indent="-342900">
              <a:buClr>
                <a:srgbClr val="8EB4E3"/>
              </a:buClr>
              <a:buNone/>
            </a:pPr>
            <a:r>
              <a:rPr lang="zh-CN" altLang="en-US" sz="2000" dirty="0">
                <a:solidFill>
                  <a:schemeClr val="accent3">
                    <a:lumMod val="50000"/>
                  </a:schemeClr>
                </a:solidFill>
              </a:rPr>
              <a:t>public StringBuffer reverse()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截取功能</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String substring(int start)</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String substring(int start,int end</a:t>
            </a:r>
            <a:r>
              <a:rPr lang="en-US" altLang="zh-CN" sz="2000" dirty="0" smtClean="0">
                <a:solidFill>
                  <a:schemeClr val="accent3">
                    <a:lumMod val="50000"/>
                  </a:schemeClr>
                </a:solidFill>
                <a:sym typeface="+mn-ea"/>
              </a:rPr>
              <a:t>)</a:t>
            </a:r>
          </a:p>
          <a:p>
            <a:pPr marL="800100" marR="0" lvl="1" indent="-342900" defTabSz="914400" rtl="0" eaLnBrk="0" hangingPunct="0">
              <a:lnSpc>
                <a:spcPts val="3360"/>
              </a:lnSpc>
              <a:spcBef>
                <a:spcPts val="0"/>
              </a:spcBef>
              <a:spcAft>
                <a:spcPct val="0"/>
              </a:spcAft>
              <a:buClr>
                <a:srgbClr val="8EB4E3"/>
              </a:buClr>
              <a:buSzPct val="70000"/>
              <a:buNone/>
              <a:defRPr/>
            </a:pPr>
            <a:endParaRPr lang="en-US" altLang="zh-CN" sz="2000" dirty="0">
              <a:solidFill>
                <a:schemeClr val="accent3">
                  <a:lumMod val="50000"/>
                </a:schemeClr>
              </a:solidFill>
              <a:sym typeface="+mn-ea"/>
            </a:endParaRP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截取功能和前面几个功能的不同</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返回值类型是String类型，本身没有发生改变</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练习</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String和StringBuffer的相互转换</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把数组拼接成一个字符串</a:t>
            </a:r>
          </a:p>
          <a:p>
            <a:pPr marL="800100" marR="0" lvl="1" indent="-342900" defTabSz="914400" rtl="0" eaLnBrk="0" hangingPunct="0">
              <a:lnSpc>
                <a:spcPts val="3360"/>
              </a:lnSpc>
              <a:spcBef>
                <a:spcPts val="0"/>
              </a:spcBef>
              <a:spcAft>
                <a:spcPct val="0"/>
              </a:spcAft>
              <a:buClr>
                <a:srgbClr val="8EB4E3"/>
              </a:buClr>
              <a:buSzPct val="70000"/>
              <a:buNone/>
              <a:defRPr/>
            </a:pPr>
            <a:r>
              <a:rPr lang="zh-CN" altLang="en-US" sz="2000" dirty="0">
                <a:solidFill>
                  <a:schemeClr val="accent3">
                    <a:lumMod val="50000"/>
                  </a:schemeClr>
                </a:solidFill>
                <a:sym typeface="+mn-ea"/>
              </a:rPr>
              <a:t>如</a:t>
            </a:r>
            <a:r>
              <a:rPr lang="en-US" altLang="zh-CN" sz="2000" dirty="0">
                <a:solidFill>
                  <a:schemeClr val="accent3">
                    <a:lumMod val="50000"/>
                  </a:schemeClr>
                </a:solidFill>
                <a:sym typeface="+mn-ea"/>
              </a:rPr>
              <a:t>{1</a:t>
            </a:r>
            <a:r>
              <a:rPr lang="zh-CN" altLang="en-US" sz="2000" dirty="0">
                <a:solidFill>
                  <a:schemeClr val="accent3">
                    <a:lumMod val="50000"/>
                  </a:schemeClr>
                </a:solidFill>
                <a:sym typeface="+mn-ea"/>
              </a:rPr>
              <a:t>，</a:t>
            </a:r>
            <a:r>
              <a:rPr lang="en-US" altLang="zh-CN" sz="2000" dirty="0">
                <a:solidFill>
                  <a:schemeClr val="accent3">
                    <a:lumMod val="50000"/>
                  </a:schemeClr>
                </a:solidFill>
                <a:sym typeface="+mn-ea"/>
              </a:rPr>
              <a:t>2</a:t>
            </a:r>
            <a:r>
              <a:rPr lang="zh-CN" altLang="en-US" sz="2000" dirty="0">
                <a:solidFill>
                  <a:schemeClr val="accent3">
                    <a:lumMod val="50000"/>
                  </a:schemeClr>
                </a:solidFill>
                <a:sym typeface="+mn-ea"/>
              </a:rPr>
              <a:t>，</a:t>
            </a:r>
            <a:r>
              <a:rPr lang="en-US" altLang="zh-CN" sz="2000" dirty="0">
                <a:solidFill>
                  <a:schemeClr val="accent3">
                    <a:lumMod val="50000"/>
                  </a:schemeClr>
                </a:solidFill>
                <a:sym typeface="+mn-ea"/>
              </a:rPr>
              <a:t>3</a:t>
            </a:r>
            <a:r>
              <a:rPr lang="zh-CN" altLang="en-US" sz="2000" dirty="0">
                <a:solidFill>
                  <a:schemeClr val="accent3">
                    <a:lumMod val="50000"/>
                  </a:schemeClr>
                </a:solidFill>
                <a:sym typeface="+mn-ea"/>
              </a:rPr>
              <a:t>，</a:t>
            </a:r>
            <a:r>
              <a:rPr lang="en-US" altLang="zh-CN" sz="2000" dirty="0">
                <a:solidFill>
                  <a:schemeClr val="accent3">
                    <a:lumMod val="50000"/>
                  </a:schemeClr>
                </a:solidFill>
                <a:sym typeface="+mn-ea"/>
              </a:rPr>
              <a:t>4</a:t>
            </a:r>
            <a:r>
              <a:rPr lang="zh-CN" altLang="en-US" sz="2000" dirty="0">
                <a:solidFill>
                  <a:schemeClr val="accent3">
                    <a:lumMod val="50000"/>
                  </a:schemeClr>
                </a:solidFill>
                <a:sym typeface="+mn-ea"/>
              </a:rPr>
              <a:t>，</a:t>
            </a:r>
            <a:r>
              <a:rPr lang="en-US" altLang="zh-CN" sz="2000" dirty="0">
                <a:solidFill>
                  <a:schemeClr val="accent3">
                    <a:lumMod val="50000"/>
                  </a:schemeClr>
                </a:solidFill>
                <a:sym typeface="+mn-ea"/>
              </a:rPr>
              <a:t>5}-----&gt;[1,2,3,4,5]</a:t>
            </a:r>
            <a:endParaRPr lang="zh-CN" altLang="en-US" sz="2000" dirty="0">
              <a:solidFill>
                <a:schemeClr val="accent3">
                  <a:lumMod val="50000"/>
                </a:schemeClr>
              </a:solidFill>
              <a:sym typeface="+mn-ea"/>
            </a:endParaRP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把字符串反转</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判断一个字符串是否是对称字符串</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例如"abc"不是对称字符串，"aba"、"abba"、"aaa"、"mnanm"是对称字符串</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StringBuffer</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面试题</a:t>
            </a:r>
            <a:endParaRPr lang="zh-CN" altLang="en-US">
              <a:solidFill>
                <a:schemeClr val="accent3">
                  <a:lumMod val="50000"/>
                </a:schemeClr>
              </a:solidFill>
            </a:endParaRPr>
          </a:p>
        </p:txBody>
      </p:sp>
      <p:sp>
        <p:nvSpPr>
          <p:cNvPr id="81924" name="Rectangle 3"/>
          <p:cNvSpPr>
            <a:spLocks noGrp="1"/>
          </p:cNvSpPr>
          <p:nvPr>
            <p:ph idx="1"/>
          </p:nvPr>
        </p:nvSpPr>
        <p:spPr>
          <a:xfrm>
            <a:off x="457200" y="1228514"/>
            <a:ext cx="8366760" cy="5190913"/>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通过查看API了解一下StringBuilder类</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String,StringBuffer,StringBuilder的区别</a:t>
            </a:r>
            <a:r>
              <a:rPr lang="zh-CN" altLang="en-US" sz="2000" dirty="0">
                <a:solidFill>
                  <a:schemeClr val="accent3">
                    <a:lumMod val="50000"/>
                  </a:schemeClr>
                </a:solidFill>
                <a:sym typeface="+mn-ea"/>
              </a:rPr>
              <a:t>（备注）</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StringBuffer和数组的区别(</a:t>
            </a:r>
            <a:r>
              <a:rPr lang="zh-CN" altLang="en-US" sz="2000" dirty="0">
                <a:solidFill>
                  <a:schemeClr val="accent3">
                    <a:lumMod val="50000"/>
                  </a:schemeClr>
                </a:solidFill>
                <a:sym typeface="+mn-ea"/>
              </a:rPr>
              <a:t>备注</a:t>
            </a:r>
            <a:r>
              <a:rPr lang="en-US" altLang="zh-CN" sz="2000" dirty="0">
                <a:solidFill>
                  <a:schemeClr val="accent3">
                    <a:lumMod val="50000"/>
                  </a:schemeClr>
                </a:solidFill>
                <a:sym typeface="+mn-ea"/>
              </a:rPr>
              <a:t>)</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看程序写结果：</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String作为参数传递</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StringBuffer作为参数传递</a:t>
            </a:r>
          </a:p>
          <a:p>
            <a:pPr marL="800100" marR="0" lvl="1" indent="-342900" defTabSz="914400" rtl="0" eaLnBrk="0" hangingPunct="0">
              <a:lnSpc>
                <a:spcPts val="3360"/>
              </a:lnSpc>
              <a:spcBef>
                <a:spcPts val="0"/>
              </a:spcBef>
              <a:spcAft>
                <a:spcPct val="0"/>
              </a:spcAft>
              <a:buClr>
                <a:srgbClr val="8EB4E3"/>
              </a:buClr>
              <a:buSzPct val="70000"/>
              <a:buFont typeface="Wingdings" panose="05000000000000000000" charset="0"/>
              <a:buChar char="l"/>
              <a:defRPr/>
            </a:pPr>
            <a:endParaRPr lang="en-US" altLang="zh-CN" sz="2000" dirty="0">
              <a:solidFill>
                <a:schemeClr val="accent3">
                  <a:lumMod val="50000"/>
                </a:schemeClr>
              </a:solidFill>
              <a:sym typeface="+mn-ea"/>
            </a:endParaRPr>
          </a:p>
        </p:txBody>
      </p:sp>
      <p:graphicFrame>
        <p:nvGraphicFramePr>
          <p:cNvPr id="3" name="对象 2">
            <a:hlinkClick r:id="" action="ppaction://ole?verb=0"/>
          </p:cNvPr>
          <p:cNvGraphicFramePr>
            <a:graphicFrameLocks/>
          </p:cNvGraphicFramePr>
          <p:nvPr/>
        </p:nvGraphicFramePr>
        <p:xfrm>
          <a:off x="1144270" y="4889500"/>
          <a:ext cx="971550" cy="889000"/>
        </p:xfrm>
        <a:graphic>
          <a:graphicData uri="http://schemas.openxmlformats.org/presentationml/2006/ole">
            <p:oleObj spid="_x0000_s2050" showAsIcon="1" r:id="rId4" imgW="971550" imgH="666750" progId="Package">
              <p:embed/>
            </p:oleObj>
          </a:graphicData>
        </a:graphic>
      </p:graphicFrame>
      <p:sp>
        <p:nvSpPr>
          <p:cNvPr id="6"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8"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基本类型包装类</a:t>
            </a:r>
            <a:r>
              <a:rPr lang="zh-CN" altLang="zh-CN" dirty="0">
                <a:solidFill>
                  <a:schemeClr val="accent3">
                    <a:lumMod val="50000"/>
                  </a:schemeClr>
                </a:solidFill>
                <a:sym typeface="+mn-ea"/>
              </a:rPr>
              <a:t>概述</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将基本数据类型封装成对象的好处在于可以在对象中定义更多的功能方法操作该数据。</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常用的操作之一：用于基本数据类型与字符串之间的转换。</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基本类型和包装类的对应</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Byte,Short,Integer,Long,Float,Double</a:t>
            </a:r>
            <a:r>
              <a:rPr lang="zh-CN" altLang="en-US" sz="2000" dirty="0">
                <a:solidFill>
                  <a:schemeClr val="accent3">
                    <a:lumMod val="50000"/>
                  </a:schemeClr>
                </a:solidFill>
                <a:sym typeface="+mn-ea"/>
              </a:rPr>
              <a:t>，</a:t>
            </a:r>
            <a:r>
              <a:rPr lang="en-US" altLang="zh-CN" sz="2000" dirty="0">
                <a:solidFill>
                  <a:schemeClr val="accent3">
                    <a:lumMod val="50000"/>
                  </a:schemeClr>
                </a:solidFill>
                <a:sym typeface="+mn-ea"/>
              </a:rPr>
              <a:t>Character,Boolean</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Integer</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及其构造方法</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Integer类概述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Integer 类在对象中包装了一个基本类型 int 的值</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该类提供了多个方法，能在 int 类型和 String 类型之间互相转换，还提供了处理 int 类型时非常有用的其他一些常量和方法</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Integer(int value)</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Integer(String s)</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Integer</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int类型和String类型的相互转换</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int – String</a:t>
            </a:r>
            <a:endParaRPr lang="zh-CN" altLang="en-US" sz="2000" dirty="0">
              <a:solidFill>
                <a:schemeClr val="accent3">
                  <a:lumMod val="50000"/>
                </a:schemeClr>
              </a:solidFill>
              <a:sym typeface="+mn-ea"/>
            </a:endParaRP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String – int</a:t>
            </a:r>
            <a:endParaRPr lang="zh-CN" altLang="en-US" sz="2000" dirty="0">
              <a:solidFill>
                <a:schemeClr val="accent3">
                  <a:lumMod val="50000"/>
                </a:schemeClr>
              </a:solidFill>
              <a:sym typeface="+mn-ea"/>
            </a:endParaRPr>
          </a:p>
          <a:p>
            <a:pPr marL="800100" marR="0" lvl="1" indent="-342900" defTabSz="914400" rtl="0" eaLnBrk="0" hangingPunct="0">
              <a:lnSpc>
                <a:spcPts val="3360"/>
              </a:lnSpc>
              <a:spcBef>
                <a:spcPts val="0"/>
              </a:spcBef>
              <a:spcAft>
                <a:spcPct val="0"/>
              </a:spcAft>
              <a:buClr>
                <a:schemeClr val="tx1"/>
              </a:buClr>
              <a:buSzPct val="70000"/>
              <a:buFont typeface="Wingdings" panose="05000000000000000000" charset="0"/>
              <a:buChar char="l"/>
              <a:defRPr/>
            </a:pPr>
            <a:endParaRPr lang="en-US" altLang="zh-CN" sz="2000" dirty="0">
              <a:solidFill>
                <a:schemeClr val="accent3">
                  <a:lumMod val="50000"/>
                </a:schemeClr>
              </a:solidFill>
              <a:sym typeface="+mn-ea"/>
            </a:endParaRP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int intValue()</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static int parseInt(String s)</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static String toString(int i)</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static Integer valueOf(int i)</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static Integer valueOf(String s)</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Integer</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常用的基本进制转换</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String toBinaryString(int i)</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String toOctalString(int i)</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String toHexString(int i)</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十进制到其他进制</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String toString(int i,int radix)</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其他进制到十进制</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int parseInt(String s,int radix)</a:t>
            </a:r>
          </a:p>
        </p:txBody>
      </p:sp>
      <p:sp>
        <p:nvSpPr>
          <p:cNvPr id="7"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8"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9"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JDK5</a:t>
            </a:r>
            <a:r>
              <a:rPr lang="zh-CN" altLang="en-US" dirty="0">
                <a:solidFill>
                  <a:schemeClr val="accent3">
                    <a:lumMod val="50000"/>
                  </a:schemeClr>
                </a:solidFill>
                <a:sym typeface="+mn-ea"/>
              </a:rPr>
              <a:t>的新特性</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JDK1.5以后，简化了定义方式。</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Integer x = new Integer(4);可以直接写成</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Integer x = 4;//自动装箱。</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x  = x + 5;//自动拆箱。通过intValue方法。</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需要注意：</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在使用时，Integer  x = null;上面的代码就会出现NullPointerException。</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Integer</a:t>
            </a:r>
            <a:r>
              <a:rPr lang="zh-CN" altLang="en-US" dirty="0">
                <a:solidFill>
                  <a:schemeClr val="accent3">
                    <a:lumMod val="50000"/>
                  </a:schemeClr>
                </a:solidFill>
                <a:sym typeface="+mn-ea"/>
              </a:rPr>
              <a:t>的面试题</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Integer i = 1; i += 1;做了哪些事情</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缓冲池(看程序写结果)</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通过查看源码知道为什么</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en-US" altLang="zh-CN" sz="3200" dirty="0" smtClean="0">
                <a:solidFill>
                  <a:schemeClr val="accent3">
                    <a:lumMod val="50000"/>
                  </a:schemeClr>
                </a:solidFill>
                <a:sym typeface="+mn-ea"/>
              </a:rPr>
              <a:t>API</a:t>
            </a:r>
            <a:r>
              <a:rPr lang="zh-CN" altLang="en-US" sz="3200" dirty="0" smtClean="0">
                <a:solidFill>
                  <a:schemeClr val="accent3">
                    <a:lumMod val="50000"/>
                  </a:schemeClr>
                </a:solidFill>
                <a:sym typeface="+mn-ea"/>
              </a:rPr>
              <a:t>概述</a:t>
            </a:r>
            <a:endParaRPr lang="zh-CN" altLang="en-US" sz="3200" b="1" noProof="0" dirty="0" smtClean="0">
              <a:ln>
                <a:noFill/>
              </a:ln>
              <a:solidFill>
                <a:schemeClr val="accent3">
                  <a:lumMod val="50000"/>
                </a:schemeClr>
              </a:solidFill>
              <a:effectLst/>
              <a:uLnTx/>
              <a:uFillTx/>
              <a:ea typeface="黑体" panose="02010609060101010101" pitchFamily="49" charset="-122"/>
              <a:sym typeface="+mn-ea"/>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lvl="0" algn="l" eaLnBrk="0" fontAlgn="base" hangingPunct="0">
              <a:spcAft>
                <a:spcPct val="0"/>
              </a:spcAft>
              <a:buClr>
                <a:schemeClr val="tx1"/>
              </a:buClr>
              <a:buSzPct val="70000"/>
              <a:buFont typeface="Wingdings" panose="05000000000000000000" pitchFamily="2" charset="2"/>
              <a:defRPr/>
            </a:pPr>
            <a:r>
              <a:rPr lang="en-US" altLang="zh-CN" sz="2400" dirty="0" smtClean="0">
                <a:solidFill>
                  <a:schemeClr val="accent3">
                    <a:lumMod val="50000"/>
                  </a:schemeClr>
                </a:solidFill>
                <a:sym typeface="+mn-ea"/>
              </a:rPr>
              <a:t>API(Application Programming Interface) </a:t>
            </a:r>
            <a:endParaRPr lang="en-US" altLang="zh-CN" sz="2400" dirty="0" smtClean="0">
              <a:solidFill>
                <a:schemeClr val="accent3">
                  <a:lumMod val="50000"/>
                </a:schemeClr>
              </a:solidFill>
            </a:endParaRPr>
          </a:p>
          <a:p>
            <a:pPr lvl="1" algn="l"/>
            <a:r>
              <a:rPr lang="zh-CN" altLang="zh-CN" sz="2400" dirty="0" smtClean="0">
                <a:solidFill>
                  <a:schemeClr val="accent3">
                    <a:lumMod val="50000"/>
                  </a:schemeClr>
                </a:solidFill>
                <a:sym typeface="+mn-ea"/>
              </a:rPr>
              <a:t>应用程序编程接口</a:t>
            </a:r>
            <a:endParaRPr lang="en-US" altLang="zh-CN" sz="2400" dirty="0" smtClean="0">
              <a:solidFill>
                <a:schemeClr val="accent3">
                  <a:lumMod val="50000"/>
                </a:schemeClr>
              </a:solidFill>
            </a:endParaRPr>
          </a:p>
          <a:p>
            <a:pPr lvl="1" algn="l"/>
            <a:r>
              <a:rPr lang="zh-CN" altLang="zh-CN" sz="2400" dirty="0" smtClean="0">
                <a:solidFill>
                  <a:schemeClr val="accent3">
                    <a:lumMod val="50000"/>
                  </a:schemeClr>
                </a:solidFill>
                <a:sym typeface="+mn-ea"/>
              </a:rPr>
              <a:t>编写一个机器人程序去控制机器人踢足球，程序就需要向机器人发出向前跑、向后跑、射门、抢球等各种命令，没有编过程序的人很难想象这样的程序如何编写。但是对于有经验的开发人员来说，知道机器人厂商一定会提供一些用于控制机器人的</a:t>
            </a:r>
            <a:r>
              <a:rPr lang="en-US" altLang="zh-CN" sz="2400" dirty="0" smtClean="0">
                <a:solidFill>
                  <a:schemeClr val="accent3">
                    <a:lumMod val="50000"/>
                  </a:schemeClr>
                </a:solidFill>
                <a:sym typeface="+mn-ea"/>
              </a:rPr>
              <a:t>Java</a:t>
            </a:r>
            <a:r>
              <a:rPr lang="zh-CN" altLang="zh-CN" sz="2400" dirty="0" smtClean="0">
                <a:solidFill>
                  <a:schemeClr val="accent3">
                    <a:lumMod val="50000"/>
                  </a:schemeClr>
                </a:solidFill>
                <a:sym typeface="+mn-ea"/>
              </a:rPr>
              <a:t>类，这些类中定义好了操作机器人各种动作的方法。其实，这些</a:t>
            </a:r>
            <a:r>
              <a:rPr lang="en-US" altLang="zh-CN" sz="2400" dirty="0" smtClean="0">
                <a:solidFill>
                  <a:schemeClr val="accent3">
                    <a:lumMod val="50000"/>
                  </a:schemeClr>
                </a:solidFill>
                <a:sym typeface="+mn-ea"/>
              </a:rPr>
              <a:t>Java</a:t>
            </a:r>
            <a:r>
              <a:rPr lang="zh-CN" altLang="zh-CN" sz="2400" dirty="0" smtClean="0">
                <a:solidFill>
                  <a:schemeClr val="accent3">
                    <a:lumMod val="50000"/>
                  </a:schemeClr>
                </a:solidFill>
                <a:sym typeface="+mn-ea"/>
              </a:rPr>
              <a:t>类就是机器人厂商提供给应用程序编程的接口，大家把这些类称为</a:t>
            </a:r>
            <a:r>
              <a:rPr lang="en-US" altLang="zh-CN" sz="2400" dirty="0" smtClean="0">
                <a:solidFill>
                  <a:schemeClr val="accent3">
                    <a:lumMod val="50000"/>
                  </a:schemeClr>
                </a:solidFill>
                <a:sym typeface="+mn-ea"/>
              </a:rPr>
              <a:t>Xxx Robot API</a:t>
            </a:r>
            <a:r>
              <a:rPr lang="zh-CN" altLang="zh-CN" sz="2400" dirty="0" smtClean="0">
                <a:solidFill>
                  <a:schemeClr val="accent3">
                    <a:lumMod val="50000"/>
                  </a:schemeClr>
                </a:solidFill>
                <a:sym typeface="+mn-ea"/>
              </a:rPr>
              <a:t>。本章涉及的</a:t>
            </a:r>
            <a:r>
              <a:rPr lang="en-US" altLang="zh-CN" sz="2400" dirty="0" smtClean="0">
                <a:solidFill>
                  <a:schemeClr val="accent3">
                    <a:lumMod val="50000"/>
                  </a:schemeClr>
                </a:solidFill>
                <a:sym typeface="+mn-ea"/>
              </a:rPr>
              <a:t>Java API</a:t>
            </a:r>
            <a:r>
              <a:rPr lang="zh-CN" altLang="zh-CN" sz="2400" dirty="0" smtClean="0">
                <a:solidFill>
                  <a:schemeClr val="accent3">
                    <a:lumMod val="50000"/>
                  </a:schemeClr>
                </a:solidFill>
                <a:sym typeface="+mn-ea"/>
              </a:rPr>
              <a:t>指的就是</a:t>
            </a:r>
            <a:r>
              <a:rPr lang="en-US" altLang="zh-CN" sz="2400" dirty="0" smtClean="0">
                <a:solidFill>
                  <a:schemeClr val="accent3">
                    <a:lumMod val="50000"/>
                  </a:schemeClr>
                </a:solidFill>
                <a:sym typeface="+mn-ea"/>
              </a:rPr>
              <a:t>JDK</a:t>
            </a:r>
            <a:r>
              <a:rPr lang="zh-CN" altLang="zh-CN" sz="2400" dirty="0" smtClean="0">
                <a:solidFill>
                  <a:schemeClr val="accent3">
                    <a:lumMod val="50000"/>
                  </a:schemeClr>
                </a:solidFill>
                <a:sym typeface="+mn-ea"/>
              </a:rPr>
              <a:t>中提供的各种功能的</a:t>
            </a:r>
            <a:r>
              <a:rPr lang="en-US" altLang="zh-CN" sz="2400" dirty="0" smtClean="0">
                <a:solidFill>
                  <a:schemeClr val="accent3">
                    <a:lumMod val="50000"/>
                  </a:schemeClr>
                </a:solidFill>
                <a:sym typeface="+mn-ea"/>
              </a:rPr>
              <a:t>Java</a:t>
            </a:r>
            <a:r>
              <a:rPr lang="zh-CN" altLang="zh-CN" sz="2400" dirty="0" smtClean="0">
                <a:solidFill>
                  <a:schemeClr val="accent3">
                    <a:lumMod val="50000"/>
                  </a:schemeClr>
                </a:solidFill>
                <a:sym typeface="+mn-ea"/>
              </a:rPr>
              <a:t>类。</a:t>
            </a:r>
            <a:endParaRPr lang="en-US" altLang="zh-CN" sz="2400" dirty="0" smtClean="0">
              <a:solidFill>
                <a:schemeClr val="accent3">
                  <a:lumMod val="50000"/>
                </a:schemeClr>
              </a:solidFill>
            </a:endParaRPr>
          </a:p>
          <a:p>
            <a:pPr lvl="0" algn="l" eaLnBrk="0" fontAlgn="base" hangingPunct="0">
              <a:spcAft>
                <a:spcPct val="0"/>
              </a:spcAft>
              <a:buClr>
                <a:schemeClr val="tx1"/>
              </a:buClr>
              <a:buSzPct val="70000"/>
              <a:buFont typeface="Wingdings" panose="05000000000000000000" pitchFamily="2" charset="2"/>
              <a:defRPr/>
            </a:pPr>
            <a:endParaRPr lang="zh-CN" altLang="zh-CN" kern="0" dirty="0" smtClean="0">
              <a:solidFill>
                <a:schemeClr val="accent3">
                  <a:lumMod val="50000"/>
                </a:schemeClr>
              </a:solidFill>
            </a:endParaRPr>
          </a:p>
          <a:p>
            <a:pPr algn="l">
              <a:lnSpc>
                <a:spcPts val="3080"/>
              </a:lnSpc>
              <a:buClr>
                <a:srgbClr val="000000"/>
              </a:buClr>
              <a:buFont typeface="Wingdings" panose="05000000000000000000" charset="0"/>
            </a:pPr>
            <a:endParaRPr lang="zh-CN" altLang="en-US" sz="2400" dirty="0" smtClean="0">
              <a:solidFill>
                <a:schemeClr val="accent3">
                  <a:lumMod val="50000"/>
                </a:schemeClr>
              </a:solidFill>
            </a:endParaRPr>
          </a:p>
          <a:p>
            <a:pPr marL="457200" indent="-457200" algn="l">
              <a:lnSpc>
                <a:spcPts val="3080"/>
              </a:lnSpc>
              <a:buClr>
                <a:srgbClr val="D1E751"/>
              </a:buClr>
              <a:buFont typeface="Wingdings" panose="05000000000000000000" charset="0"/>
              <a:buChar char="l"/>
            </a:pPr>
            <a:endParaRPr lang="en-US" altLang="zh-CN" sz="2800" dirty="0" smtClean="0">
              <a:solidFill>
                <a:schemeClr val="accent3">
                  <a:lumMod val="50000"/>
                </a:schemeClr>
              </a:solidFill>
            </a:endParaRPr>
          </a:p>
          <a:p>
            <a:pPr lvl="2" indent="-457200" algn="l">
              <a:lnSpc>
                <a:spcPts val="3080"/>
              </a:lnSpc>
              <a:buFont typeface="Wingdings" panose="05000000000000000000" charset="0"/>
              <a:buChar char="l"/>
            </a:pPr>
            <a:endParaRPr lang="zh-CN" altLang="en-US"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Character</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及其构造方法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Character类概述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Character 类在对象中包装一个基本类型 char 的值</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此外，该类提供了几种方法，以确定字符的类别（小写字母，数字，等等），并将字符从大写转换成小写，反之亦然</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Character(char value)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Character</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public static boolean isUpperCase(char ch)</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public static boolean isLowerCase(char ch)</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public static boolean isDigit(char ch)</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public static char toUpperCase(char ch)</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public static char toLowerCase(char ch)</a:t>
            </a:r>
          </a:p>
          <a:p>
            <a:pPr marR="0" lvl="0"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Character</a:t>
            </a:r>
            <a:r>
              <a:rPr lang="zh-CN" altLang="en-US" dirty="0">
                <a:solidFill>
                  <a:schemeClr val="accent3">
                    <a:lumMod val="50000"/>
                  </a:schemeClr>
                </a:solidFill>
                <a:sym typeface="+mn-ea"/>
              </a:rPr>
              <a:t>练习</a:t>
            </a:r>
          </a:p>
        </p:txBody>
      </p:sp>
      <p:sp>
        <p:nvSpPr>
          <p:cNvPr id="3" name="内容占位符 2"/>
          <p:cNvSpPr>
            <a:spLocks noGrp="1"/>
          </p:cNvSpPr>
          <p:nvPr>
            <p:ph idx="1"/>
          </p:nvPr>
        </p:nvSpPr>
        <p:spPr/>
        <p:txBody>
          <a:bodyPr>
            <a:normAutofit/>
          </a:bodyPr>
          <a:lstStyle/>
          <a:p>
            <a:pPr>
              <a:buNone/>
            </a:pPr>
            <a:r>
              <a:rPr lang="zh-CN" altLang="en-US" sz="2000" dirty="0">
                <a:solidFill>
                  <a:schemeClr val="accent3">
                    <a:lumMod val="50000"/>
                  </a:schemeClr>
                </a:solidFill>
              </a:rPr>
              <a:t>统计一个字符串中大写字母字符，小写字母字符，数字字符出现的次数。(不考虑其他字符)</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正则表达式概述及基本使用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正则表达式：是指一个用来描述或者匹配一系列符合某个句法规则的字符串的单个字符串。其实就是一种规则。有自己特殊的应用。</a:t>
            </a:r>
          </a:p>
          <a:p>
            <a:pPr marL="342900" marR="0" lvl="0" indent="-342900"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endPar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举例：校验qq号码.</a:t>
            </a:r>
          </a:p>
          <a:p>
            <a:pPr marR="0" lvl="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1:要求必须是5-15位数字</a:t>
            </a:r>
          </a:p>
          <a:p>
            <a:pPr marR="0" lvl="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2:0不能开头</a:t>
            </a:r>
          </a:p>
          <a:p>
            <a:pPr marR="0" lvl="0"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正则表达式的组成规则</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规则字符在java.util.regex Pattern类中</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常见组成规则</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字符</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字符类</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预定义字符类</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边界匹配器</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数量词</a:t>
            </a: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正则表达式的应用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判断功能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boolean matches(String regex) </a:t>
            </a:r>
            <a:endParaRPr lang="zh-CN" altLang="en-US" sz="2000" dirty="0">
              <a:solidFill>
                <a:schemeClr val="accent3">
                  <a:lumMod val="50000"/>
                </a:schemeClr>
              </a:solidFill>
              <a:sym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分割功能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String[] split(String regex)    </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替换功能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String replaceAll(String regex,String replacement)</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获取功能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Pattern和Matcher类的使用</a:t>
            </a:r>
          </a:p>
          <a:p>
            <a:pPr marL="1257300" marR="0" lvl="2" indent="-342900" defTabSz="914400" rtl="0" eaLnBrk="0" fontAlgn="base" latinLnBrk="0" hangingPunct="0">
              <a:lnSpc>
                <a:spcPct val="100000"/>
              </a:lnSpc>
              <a:spcBef>
                <a:spcPct val="20000"/>
              </a:spcBef>
              <a:spcAft>
                <a:spcPct val="0"/>
              </a:spcAft>
              <a:buClr>
                <a:srgbClr val="000000"/>
              </a:buClr>
              <a:buSzPct val="70000"/>
              <a:buNone/>
              <a:defRPr/>
            </a:pPr>
            <a:r>
              <a:rPr lang="en-US" altLang="zh-CN" sz="2000" dirty="0">
                <a:solidFill>
                  <a:schemeClr val="accent3">
                    <a:lumMod val="50000"/>
                  </a:schemeClr>
                </a:solidFill>
                <a:sym typeface="+mn-ea"/>
              </a:rPr>
              <a:t>public boolean find()</a:t>
            </a:r>
          </a:p>
          <a:p>
            <a:pPr marL="1257300" marR="0" lvl="2" indent="-342900" defTabSz="914400" rtl="0" eaLnBrk="0" fontAlgn="base" latinLnBrk="0" hangingPunct="0">
              <a:lnSpc>
                <a:spcPct val="100000"/>
              </a:lnSpc>
              <a:spcBef>
                <a:spcPct val="20000"/>
              </a:spcBef>
              <a:spcAft>
                <a:spcPct val="0"/>
              </a:spcAft>
              <a:buClr>
                <a:srgbClr val="000000"/>
              </a:buClr>
              <a:buSzPct val="70000"/>
              <a:buNone/>
              <a:defRPr/>
            </a:pPr>
            <a:r>
              <a:rPr lang="en-US" altLang="zh-CN" sz="2000" dirty="0">
                <a:solidFill>
                  <a:schemeClr val="accent3">
                    <a:lumMod val="50000"/>
                  </a:schemeClr>
                </a:solidFill>
                <a:sym typeface="+mn-ea"/>
              </a:rPr>
              <a:t>public String group()</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正则表达式的练习</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判断功能：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校验邮箱</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分割功能：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我有如下一个字符串:”91 27 46 38 50”</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请写代码实现最终输出结果是：”27 38 46 50 91”</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替换功能：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论坛中不能出现数字字符，用*替换</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获取功能：</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获取由三个字符组成的单词</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Math</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Math类概述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smtClean="0">
                <a:solidFill>
                  <a:schemeClr val="accent3">
                    <a:lumMod val="50000"/>
                  </a:schemeClr>
                </a:solidFill>
                <a:sym typeface="+mn-ea"/>
              </a:rPr>
              <a:t>	Math </a:t>
            </a:r>
            <a:r>
              <a:rPr lang="en-US" altLang="zh-CN" sz="2000" dirty="0">
                <a:solidFill>
                  <a:schemeClr val="accent3">
                    <a:lumMod val="50000"/>
                  </a:schemeClr>
                </a:solidFill>
                <a:sym typeface="+mn-ea"/>
              </a:rPr>
              <a:t>类包含用于执行基本数学运算的方法，如初等指数、对数、平方根和三角函数。 </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成员方法</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int abs(int a)</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double ceil(double a)</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double floor(double a)</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int max(int a,int b) min自学</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double pow(double a,double b)</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double random()</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int round(float a) 参数为double的自学</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double sqrt(double a)</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Random</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及其构造方法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Random类概述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此类用于产生随机数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smtClean="0">
                <a:solidFill>
                  <a:schemeClr val="accent3">
                    <a:lumMod val="50000"/>
                  </a:schemeClr>
                </a:solidFill>
                <a:sym typeface="+mn-ea"/>
              </a:rPr>
              <a:t>	</a:t>
            </a:r>
            <a:r>
              <a:rPr lang="en-US" altLang="zh-CN" sz="2000" dirty="0" err="1" smtClean="0">
                <a:solidFill>
                  <a:schemeClr val="accent3">
                    <a:lumMod val="50000"/>
                  </a:schemeClr>
                </a:solidFill>
                <a:sym typeface="+mn-ea"/>
              </a:rPr>
              <a:t>如果用相同的种子创建两个</a:t>
            </a:r>
            <a:r>
              <a:rPr lang="en-US" altLang="zh-CN" sz="2000" dirty="0" smtClean="0">
                <a:solidFill>
                  <a:schemeClr val="accent3">
                    <a:lumMod val="50000"/>
                  </a:schemeClr>
                </a:solidFill>
                <a:sym typeface="+mn-ea"/>
              </a:rPr>
              <a:t> </a:t>
            </a:r>
            <a:r>
              <a:rPr lang="en-US" altLang="zh-CN" sz="2000" dirty="0">
                <a:solidFill>
                  <a:schemeClr val="accent3">
                    <a:lumMod val="50000"/>
                  </a:schemeClr>
                </a:solidFill>
                <a:sym typeface="+mn-ea"/>
              </a:rPr>
              <a:t>Random 实例，则对每个实例进行相同的方法调用序列，它们将生成并返回相同的数字序列。</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Random()</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Random(long seed)</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Random</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dirty="0">
                <a:solidFill>
                  <a:schemeClr val="accent3">
                    <a:lumMod val="50000"/>
                  </a:schemeClr>
                </a:solidFill>
                <a:sym typeface="+mn-ea"/>
              </a:rPr>
              <a:t>public int nextInt()</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dirty="0">
                <a:solidFill>
                  <a:schemeClr val="accent3">
                    <a:lumMod val="50000"/>
                  </a:schemeClr>
                </a:solidFill>
                <a:sym typeface="+mn-ea"/>
              </a:rPr>
              <a:t>public int nextInt(int n)</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Object</a:t>
            </a:r>
            <a:r>
              <a:rPr lang="zh-CN" altLang="zh-CN" dirty="0">
                <a:solidFill>
                  <a:schemeClr val="accent3">
                    <a:lumMod val="50000"/>
                  </a:schemeClr>
                </a:solidFill>
                <a:sym typeface="+mn-ea"/>
              </a:rPr>
              <a:t>类概述</a:t>
            </a:r>
            <a:r>
              <a:rPr lang="zh-CN" altLang="en-US" dirty="0">
                <a:solidFill>
                  <a:schemeClr val="accent3">
                    <a:lumMod val="50000"/>
                  </a:schemeClr>
                </a:solidFill>
                <a:sym typeface="+mn-ea"/>
              </a:rPr>
              <a:t>及其构造方法</a:t>
            </a:r>
            <a:endParaRPr lang="zh-CN" altLang="en-US">
              <a:solidFill>
                <a:schemeClr val="accent3">
                  <a:lumMod val="50000"/>
                </a:schemeClr>
              </a:solidFill>
            </a:endParaRPr>
          </a:p>
        </p:txBody>
      </p:sp>
      <p:sp>
        <p:nvSpPr>
          <p:cNvPr id="3" name="内容占位符 2"/>
          <p:cNvSpPr>
            <a:spLocks noGrp="1"/>
          </p:cNvSpPr>
          <p:nvPr>
            <p:ph idx="1"/>
          </p:nvPr>
        </p:nvSpPr>
        <p:spPr>
          <a:xfrm>
            <a:off x="457200" y="1200823"/>
            <a:ext cx="8229600" cy="5612553"/>
          </a:xfrm>
        </p:spPr>
        <p:txBody>
          <a:bodyPr>
            <a:no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800" noProof="0" dirty="0" smtClean="0">
                <a:ln>
                  <a:noFill/>
                </a:ln>
                <a:solidFill>
                  <a:schemeClr val="accent3">
                    <a:lumMod val="50000"/>
                  </a:schemeClr>
                </a:solidFill>
                <a:effectLst/>
                <a:uLnTx/>
                <a:uFillTx/>
                <a:sym typeface="+mn-ea"/>
              </a:rPr>
              <a:t>Object</a:t>
            </a:r>
            <a:r>
              <a:rPr lang="zh-CN" altLang="en-US" sz="2800" noProof="0" dirty="0" smtClean="0">
                <a:ln>
                  <a:noFill/>
                </a:ln>
                <a:solidFill>
                  <a:schemeClr val="accent3">
                    <a:lumMod val="50000"/>
                  </a:schemeClr>
                </a:solidFill>
                <a:effectLst/>
                <a:uLnTx/>
                <a:uFillTx/>
                <a:sym typeface="+mn-ea"/>
              </a:rPr>
              <a:t>类概述</a:t>
            </a:r>
            <a:endParaRPr kumimoji="0" lang="en-US" altLang="zh-CN" sz="28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300" kern="0" noProof="0" dirty="0">
                <a:ln>
                  <a:noFill/>
                </a:ln>
                <a:solidFill>
                  <a:schemeClr val="accent3">
                    <a:lumMod val="50000"/>
                  </a:schemeClr>
                </a:solidFill>
                <a:effectLst/>
                <a:uLnTx/>
                <a:uFillTx/>
                <a:sym typeface="+mn-ea"/>
              </a:rPr>
              <a:t>类层次结构的根</a:t>
            </a:r>
            <a:r>
              <a:rPr lang="zh-CN" altLang="en-US" sz="2300" kern="0" noProof="0" dirty="0" smtClean="0">
                <a:ln>
                  <a:noFill/>
                </a:ln>
                <a:solidFill>
                  <a:schemeClr val="accent3">
                    <a:lumMod val="50000"/>
                  </a:schemeClr>
                </a:solidFill>
                <a:effectLst/>
                <a:uLnTx/>
                <a:uFillTx/>
                <a:sym typeface="+mn-ea"/>
              </a:rPr>
              <a:t>类</a:t>
            </a:r>
            <a:endParaRPr kumimoji="0" lang="en-US" altLang="zh-CN" sz="2300" b="0" i="0" u="none" strike="noStrike" kern="0" cap="none" spc="0" normalizeH="0" baseline="0" noProof="0" dirty="0" smtClean="0">
              <a:ln>
                <a:noFill/>
              </a:ln>
              <a:solidFill>
                <a:schemeClr val="accent3">
                  <a:lumMod val="50000"/>
                </a:schemeClr>
              </a:solidFill>
              <a:effectLst/>
              <a:uLnTx/>
              <a:uFillTx/>
              <a:latin typeface="+mn-lt"/>
              <a:ea typeface="+mn-ea"/>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300" noProof="0" dirty="0" smtClean="0">
                <a:ln>
                  <a:noFill/>
                </a:ln>
                <a:solidFill>
                  <a:schemeClr val="accent3">
                    <a:lumMod val="50000"/>
                  </a:schemeClr>
                </a:solidFill>
                <a:effectLst/>
                <a:uLnTx/>
                <a:uFillTx/>
                <a:sym typeface="+mn-ea"/>
              </a:rPr>
              <a:t>所有类都直接或者间接的继承自该类</a:t>
            </a:r>
            <a:endParaRPr kumimoji="0" lang="en-US" altLang="zh-CN" sz="2300" b="0" i="0" u="none" strike="noStrike" kern="1200" cap="none" spc="0" normalizeH="0" baseline="0" noProof="0" dirty="0" smtClean="0">
              <a:ln>
                <a:noFill/>
              </a:ln>
              <a:solidFill>
                <a:schemeClr val="accent3">
                  <a:lumMod val="50000"/>
                </a:schemeClr>
              </a:solidFill>
              <a:effectLst/>
              <a:uLnTx/>
              <a:uFillTx/>
              <a:latin typeface="+mn-lt"/>
              <a:ea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800" noProof="0" dirty="0" smtClean="0">
                <a:ln>
                  <a:noFill/>
                </a:ln>
                <a:solidFill>
                  <a:schemeClr val="accent3">
                    <a:lumMod val="50000"/>
                  </a:schemeClr>
                </a:solidFill>
                <a:effectLst/>
                <a:uLnTx/>
                <a:uFillTx/>
                <a:sym typeface="+mn-ea"/>
              </a:rPr>
              <a:t>构造方法</a:t>
            </a:r>
            <a:endParaRPr kumimoji="0" lang="zh-CN" altLang="en-US" sz="2800" b="0" i="0" u="none" strike="noStrike" kern="1200" cap="none" spc="0" normalizeH="0" baseline="0" noProof="0" dirty="0" smtClean="0">
              <a:ln>
                <a:noFill/>
              </a:ln>
              <a:solidFill>
                <a:schemeClr val="accent3">
                  <a:lumMod val="50000"/>
                </a:schemeClr>
              </a:solidFill>
              <a:effectLst/>
              <a:uLnTx/>
              <a:uFillTx/>
              <a:latin typeface="+mn-lt"/>
              <a:ea typeface="+mn-ea"/>
              <a:cs typeface="+mn-cs"/>
              <a:sym typeface="+mn-ea"/>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en-US" altLang="zh-CN" sz="2300" kern="0" noProof="0" dirty="0">
                <a:ln>
                  <a:noFill/>
                </a:ln>
                <a:solidFill>
                  <a:schemeClr val="accent3">
                    <a:lumMod val="50000"/>
                  </a:schemeClr>
                </a:solidFill>
                <a:effectLst/>
                <a:uLnTx/>
                <a:uFillTx/>
                <a:sym typeface="+mn-ea"/>
              </a:rPr>
              <a:t>public Object</a:t>
            </a:r>
            <a:r>
              <a:rPr lang="en-US" altLang="zh-CN" sz="2300" kern="0" noProof="0" dirty="0" smtClean="0">
                <a:ln>
                  <a:noFill/>
                </a:ln>
                <a:solidFill>
                  <a:schemeClr val="accent3">
                    <a:lumMod val="50000"/>
                  </a:schemeClr>
                </a:solidFill>
                <a:effectLst/>
                <a:uLnTx/>
                <a:uFillTx/>
                <a:sym typeface="+mn-ea"/>
              </a:rPr>
              <a:t>()</a:t>
            </a:r>
            <a:endParaRPr kumimoji="0" lang="en-US" altLang="zh-CN" sz="2300" b="0" i="0" u="none" strike="noStrike" kern="0" cap="none" spc="0" normalizeH="0" baseline="0" noProof="0" dirty="0" smtClean="0">
              <a:ln>
                <a:noFill/>
              </a:ln>
              <a:solidFill>
                <a:schemeClr val="accent3">
                  <a:lumMod val="50000"/>
                </a:schemeClr>
              </a:solidFill>
              <a:effectLst/>
              <a:uLnTx/>
              <a:uFillTx/>
              <a:latin typeface="+mn-lt"/>
              <a:ea typeface="+mn-ea"/>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300" kern="0" noProof="0" dirty="0" smtClean="0">
                <a:ln>
                  <a:noFill/>
                </a:ln>
                <a:solidFill>
                  <a:schemeClr val="accent3">
                    <a:lumMod val="50000"/>
                  </a:schemeClr>
                </a:solidFill>
                <a:effectLst/>
                <a:uLnTx/>
                <a:uFillTx/>
                <a:sym typeface="+mn-ea"/>
              </a:rPr>
              <a:t>回想面向对象中为什么说：</a:t>
            </a:r>
            <a:endParaRPr kumimoji="0" lang="en-US" altLang="zh-CN" sz="2300" b="0" i="0" u="none" strike="noStrike" kern="0" cap="none" spc="0" normalizeH="0" baseline="0" noProof="0" dirty="0" smtClean="0">
              <a:ln>
                <a:noFill/>
              </a:ln>
              <a:solidFill>
                <a:schemeClr val="accent3">
                  <a:lumMod val="50000"/>
                </a:schemeClr>
              </a:solidFill>
              <a:effectLst/>
              <a:uLnTx/>
              <a:uFillTx/>
              <a:latin typeface="+mn-lt"/>
              <a:ea typeface="+mn-ea"/>
            </a:endParaRPr>
          </a:p>
          <a:p>
            <a:pPr marL="1143000" marR="0" lvl="2" indent="-228600" defTabSz="914400" rtl="0" eaLnBrk="0" fontAlgn="base" latinLnBrk="0" hangingPunct="0">
              <a:lnSpc>
                <a:spcPct val="100000"/>
              </a:lnSpc>
              <a:spcBef>
                <a:spcPct val="20000"/>
              </a:spcBef>
              <a:spcAft>
                <a:spcPct val="0"/>
              </a:spcAft>
              <a:buClr>
                <a:schemeClr val="tx1"/>
              </a:buClr>
              <a:buSzPct val="150000"/>
              <a:buNone/>
              <a:defRPr/>
            </a:pPr>
            <a:r>
              <a:rPr lang="zh-CN" altLang="en-US" sz="2300" kern="0" noProof="0" dirty="0" smtClean="0">
                <a:ln>
                  <a:noFill/>
                </a:ln>
                <a:solidFill>
                  <a:schemeClr val="accent3">
                    <a:lumMod val="50000"/>
                  </a:schemeClr>
                </a:solidFill>
                <a:effectLst/>
                <a:uLnTx/>
                <a:uFillTx/>
                <a:sym typeface="+mn-ea"/>
              </a:rPr>
              <a:t>子类的构造方法默认访问的是父类的无参构造方法</a:t>
            </a:r>
            <a:endParaRPr kumimoji="0" lang="zh-CN" altLang="zh-CN" sz="2300" b="0" i="0" u="none" strike="noStrike" kern="0" cap="none" spc="0" normalizeH="0" baseline="0" noProof="0" dirty="0">
              <a:ln>
                <a:noFill/>
              </a:ln>
              <a:solidFill>
                <a:schemeClr val="accent3">
                  <a:lumMod val="50000"/>
                </a:schemeClr>
              </a:solidFill>
              <a:effectLst/>
              <a:uLnTx/>
              <a:uFillTx/>
              <a:latin typeface="+mn-lt"/>
              <a:ea typeface="+mn-ea"/>
            </a:endParaRPr>
          </a:p>
          <a:p>
            <a:pPr marR="0" lvl="0"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defRPr/>
            </a:pPr>
            <a:endParaRPr lang="en-US" altLang="zh-CN" sz="2300" noProof="0" dirty="0" smtClean="0">
              <a:ln>
                <a:noFill/>
              </a:ln>
              <a:solidFill>
                <a:schemeClr val="accent3">
                  <a:lumMod val="50000"/>
                </a:schemeClr>
              </a:solidFill>
              <a:effectLst/>
              <a:uLnTx/>
              <a:uFillTx/>
              <a:sym typeface="+mn-ea"/>
            </a:endParaRPr>
          </a:p>
        </p:txBody>
      </p:sp>
      <p:sp>
        <p:nvSpPr>
          <p:cNvPr id="6"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8"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System</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System类概述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System 类包含一些有用的类字段和方法。它不能被实例化。 </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成员方法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void gc()</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void exit(int status)</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long currentTimeMillis()</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void arraycopy(Object src,int srcPos,Object dest,int destPos,int length)</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000" dirty="0">
                <a:solidFill>
                  <a:schemeClr val="accent3">
                    <a:lumMod val="50000"/>
                  </a:schemeClr>
                </a:solidFill>
                <a:sym typeface="+mn-ea"/>
              </a:rPr>
              <a:t>BigInteger</a:t>
            </a:r>
            <a:r>
              <a:rPr lang="zh-CN" altLang="en-US" sz="2000" dirty="0">
                <a:solidFill>
                  <a:schemeClr val="accent3">
                    <a:lumMod val="50000"/>
                  </a:schemeClr>
                </a:solidFill>
                <a:sym typeface="+mn-ea"/>
              </a:rPr>
              <a:t>类</a:t>
            </a:r>
            <a:r>
              <a:rPr lang="zh-CN" altLang="zh-CN" sz="2000" dirty="0">
                <a:solidFill>
                  <a:schemeClr val="accent3">
                    <a:lumMod val="50000"/>
                  </a:schemeClr>
                </a:solidFill>
                <a:sym typeface="+mn-ea"/>
              </a:rPr>
              <a:t>概述</a:t>
            </a:r>
            <a:r>
              <a:rPr lang="zh-CN" altLang="en-US" sz="2000" dirty="0">
                <a:solidFill>
                  <a:schemeClr val="accent3">
                    <a:lumMod val="50000"/>
                  </a:schemeClr>
                </a:solidFill>
                <a:sym typeface="+mn-ea"/>
              </a:rPr>
              <a:t>及其构造方法</a:t>
            </a:r>
            <a:endParaRPr lang="zh-CN" altLang="en-US" sz="2000">
              <a:solidFill>
                <a:schemeClr val="accent3">
                  <a:lumMod val="50000"/>
                </a:schemeClr>
              </a:solidFill>
            </a:endParaRPr>
          </a:p>
        </p:txBody>
      </p:sp>
      <p:sp>
        <p:nvSpPr>
          <p:cNvPr id="81924" name="Rectangle 3"/>
          <p:cNvSpPr>
            <a:spLocks noGrp="1"/>
          </p:cNvSpPr>
          <p:nvPr>
            <p:ph idx="1"/>
          </p:nvPr>
        </p:nvSpPr>
        <p:spPr>
          <a:xfrm>
            <a:off x="457200" y="1307792"/>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BigInteger类概述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可以让超过Integer范围内的数据进行运算</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BigInteger(String val)</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BigInteger</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BigInteger add(BigInteger val)</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BigInteger subtract(BigInteger val)</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BigInteger multiply(BigInteger val)</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BigInteger divide(BigInteger val)</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BigInteger[] divideAndRemainder(BigInteger val)</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BigDecimal</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及其构造方法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由于在运算的时候，float类型和double很容易丢失精度，演示案例。所以，为了能精确的表示、计算浮点数，Java提供了BigDecimal</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BigDecimal类概述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不可变的、任意精度的有符号十进制数。</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BigDecimal(String val)</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BigDecimal</a:t>
            </a:r>
            <a:r>
              <a:rPr lang="zh-CN" altLang="en-US" dirty="0">
                <a:solidFill>
                  <a:schemeClr val="accent3">
                    <a:lumMod val="50000"/>
                  </a:schemeClr>
                </a:solidFill>
                <a:sym typeface="+mn-ea"/>
              </a:rPr>
              <a:t>类成员方法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BigDecimal add(BigDecimal augend)</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BigDecimal subtract(BigDecimal subtrahend)</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BigDecimal multiply(BigDecimal multiplicand)</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BigDecimal divide(BigDecimal divisor)</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public BigDecimal divide(BigDecimal divisor,int scale,int roundingMode)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Date</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Date类概述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类 Date 表示特定的瞬间，精确到毫秒。 </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构造方法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Date()</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Date(long date)</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成员方法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long getTime()</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void setTime(long time)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DateFormat</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DateFormat类概述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DateFormat 是日期/时间格式化子类的抽象类，它以与语言无关的方式格式化并解析日期或时间。</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是抽象类，所以使用其子类SimpleDateFormat</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SimpleDateFormat构造方法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SimpleDateFormat()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SimpleDateFormat(String pattern)</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成员方法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final String format(Date date)</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Date parse(String source)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Date</a:t>
            </a:r>
            <a:r>
              <a:rPr lang="zh-CN" altLang="en-US" dirty="0">
                <a:solidFill>
                  <a:schemeClr val="accent3">
                    <a:lumMod val="50000"/>
                  </a:schemeClr>
                </a:solidFill>
                <a:sym typeface="+mn-ea"/>
              </a:rPr>
              <a:t>类及</a:t>
            </a:r>
            <a:r>
              <a:rPr lang="en-US" altLang="zh-CN" dirty="0">
                <a:solidFill>
                  <a:schemeClr val="accent3">
                    <a:lumMod val="50000"/>
                  </a:schemeClr>
                </a:solidFill>
                <a:sym typeface="+mn-ea"/>
              </a:rPr>
              <a:t>DateFormat</a:t>
            </a:r>
            <a:r>
              <a:rPr lang="zh-CN" altLang="en-US" dirty="0">
                <a:solidFill>
                  <a:schemeClr val="accent3">
                    <a:lumMod val="50000"/>
                  </a:schemeClr>
                </a:solidFill>
                <a:sym typeface="+mn-ea"/>
              </a:rPr>
              <a:t>类练习</a:t>
            </a:r>
            <a:endParaRPr lang="zh-CN" altLang="en-US">
              <a:solidFill>
                <a:schemeClr val="accent3">
                  <a:lumMod val="50000"/>
                </a:schemeClr>
              </a:solidFill>
            </a:endParaRPr>
          </a:p>
        </p:txBody>
      </p:sp>
      <p:sp>
        <p:nvSpPr>
          <p:cNvPr id="81924" name="Rectangle 3"/>
          <p:cNvSpPr>
            <a:spLocks noGrp="1"/>
          </p:cNvSpPr>
          <p:nvPr>
            <p:ph idx="1"/>
          </p:nvPr>
        </p:nvSpPr>
        <p:spPr>
          <a:xfrm>
            <a:off x="457200" y="1379800"/>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kern="0" noProof="0" dirty="0">
                <a:ln>
                  <a:noFill/>
                </a:ln>
                <a:solidFill>
                  <a:schemeClr val="accent3">
                    <a:lumMod val="50000"/>
                  </a:schemeClr>
                </a:solidFill>
                <a:effectLst/>
                <a:uLnTx/>
                <a:uFillTx/>
                <a:sym typeface="+mn-ea"/>
              </a:rPr>
              <a:t>制作一个工具类。</a:t>
            </a:r>
            <a:r>
              <a:rPr lang="en-US" altLang="zh-CN" sz="2000" kern="0" noProof="0" dirty="0" err="1" smtClean="0">
                <a:ln>
                  <a:noFill/>
                </a:ln>
                <a:solidFill>
                  <a:schemeClr val="accent3">
                    <a:lumMod val="50000"/>
                  </a:schemeClr>
                </a:solidFill>
                <a:effectLst/>
                <a:uLnTx/>
                <a:uFillTx/>
                <a:sym typeface="+mn-ea"/>
              </a:rPr>
              <a:t>DateUtil</a:t>
            </a:r>
            <a:endPar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kern="0" noProof="0" dirty="0" smtClean="0">
                <a:ln>
                  <a:noFill/>
                </a:ln>
                <a:solidFill>
                  <a:schemeClr val="accent3">
                    <a:lumMod val="50000"/>
                  </a:schemeClr>
                </a:solidFill>
                <a:effectLst/>
                <a:uLnTx/>
                <a:uFillTx/>
                <a:sym typeface="+mn-ea"/>
              </a:rPr>
              <a:t>算一下你来到这个世界多少天</a:t>
            </a:r>
            <a:r>
              <a:rPr lang="en-US" altLang="zh-CN" sz="2000" kern="0" noProof="0" dirty="0" smtClean="0">
                <a:ln>
                  <a:noFill/>
                </a:ln>
                <a:solidFill>
                  <a:schemeClr val="accent3">
                    <a:lumMod val="50000"/>
                  </a:schemeClr>
                </a:solidFill>
                <a:effectLst/>
                <a:uLnTx/>
                <a:uFillTx/>
                <a:sym typeface="+mn-ea"/>
              </a:rPr>
              <a:t>?</a:t>
            </a: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Calendar</a:t>
            </a:r>
            <a:r>
              <a:rPr lang="zh-CN" altLang="en-US" dirty="0">
                <a:solidFill>
                  <a:schemeClr val="accent3">
                    <a:lumMod val="50000"/>
                  </a:schemeClr>
                </a:solidFill>
                <a:sym typeface="+mn-ea"/>
              </a:rPr>
              <a:t>类</a:t>
            </a:r>
            <a:r>
              <a:rPr lang="zh-CN" altLang="zh-CN" dirty="0">
                <a:solidFill>
                  <a:schemeClr val="accent3">
                    <a:lumMod val="50000"/>
                  </a:schemeClr>
                </a:solidFill>
                <a:sym typeface="+mn-ea"/>
              </a:rPr>
              <a:t>概述</a:t>
            </a:r>
            <a:r>
              <a:rPr lang="zh-CN" altLang="en-US" dirty="0">
                <a:solidFill>
                  <a:schemeClr val="accent3">
                    <a:lumMod val="50000"/>
                  </a:schemeClr>
                </a:solidFill>
                <a:sym typeface="+mn-ea"/>
              </a:rPr>
              <a:t>及其方法</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Calendar类概述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Calendar 类是一个抽象类，它为特定瞬间与一组诸如 YEAR、MONTH、DAY_OF_MONTH、HOUR 等 日历字段之间的转换提供了一些方法，并为操作日历字段（例如获得下星期的日期）提供了一些方法。</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成员方法</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static Calendar getInstance()</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int get(int field)</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void add(int field,int amount)</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public final void set(int year,int month,int date)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Calendar</a:t>
            </a:r>
            <a:r>
              <a:rPr lang="zh-CN" altLang="en-US" dirty="0">
                <a:solidFill>
                  <a:schemeClr val="accent3">
                    <a:lumMod val="50000"/>
                  </a:schemeClr>
                </a:solidFill>
                <a:sym typeface="+mn-ea"/>
              </a:rPr>
              <a:t>类练习</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算一下你来到这个世界多少天?</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获取任意一年的二月有多少天</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Object</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的成员方法</a:t>
            </a:r>
            <a:r>
              <a:rPr lang="en-US" altLang="zh-CN" dirty="0">
                <a:solidFill>
                  <a:schemeClr val="accent3">
                    <a:lumMod val="50000"/>
                  </a:schemeClr>
                </a:solidFill>
                <a:sym typeface="+mn-ea"/>
              </a:rPr>
              <a:t>1</a:t>
            </a:r>
          </a:p>
        </p:txBody>
      </p:sp>
      <p:sp>
        <p:nvSpPr>
          <p:cNvPr id="4" name="内容占位符 3"/>
          <p:cNvSpPr>
            <a:spLocks noGrp="1"/>
          </p:cNvSpPr>
          <p:nvPr>
            <p:ph idx="1"/>
          </p:nvPr>
        </p:nvSpPr>
        <p:spPr>
          <a:xfrm>
            <a:off x="457200" y="1484207"/>
            <a:ext cx="8229600" cy="4553373"/>
          </a:xfrm>
        </p:spPr>
        <p:txBody>
          <a:bodyPr>
            <a:normAutofit/>
          </a:bodyPr>
          <a:lstStyle/>
          <a:p>
            <a:pPr marL="342900" indent="-342900">
              <a:lnSpc>
                <a:spcPts val="2765"/>
              </a:lnSpc>
              <a:buNone/>
            </a:pPr>
            <a:r>
              <a:rPr lang="zh-CN" altLang="en-US" sz="2000" dirty="0">
                <a:solidFill>
                  <a:schemeClr val="accent3">
                    <a:lumMod val="50000"/>
                  </a:schemeClr>
                </a:solidFill>
              </a:rPr>
              <a:t>public int hashCode()</a:t>
            </a:r>
          </a:p>
          <a:p>
            <a:pPr marL="800100" lvl="1" indent="-342900">
              <a:lnSpc>
                <a:spcPts val="2765"/>
              </a:lnSpc>
              <a:buClr>
                <a:srgbClr val="8EB4E3"/>
              </a:buClr>
              <a:buNone/>
            </a:pPr>
            <a:r>
              <a:rPr lang="zh-CN" altLang="en-US" sz="2000" dirty="0">
                <a:solidFill>
                  <a:schemeClr val="accent3">
                    <a:lumMod val="50000"/>
                  </a:schemeClr>
                </a:solidFill>
              </a:rPr>
              <a:t>返回该对象的哈希码值</a:t>
            </a:r>
          </a:p>
          <a:p>
            <a:pPr marL="342900" indent="-342900">
              <a:lnSpc>
                <a:spcPts val="2765"/>
              </a:lnSpc>
              <a:buNone/>
            </a:pPr>
            <a:r>
              <a:rPr lang="zh-CN" altLang="en-US" sz="2000" dirty="0">
                <a:solidFill>
                  <a:schemeClr val="accent3">
                    <a:lumMod val="50000"/>
                  </a:schemeClr>
                </a:solidFill>
              </a:rPr>
              <a:t>public final Class getClass()</a:t>
            </a:r>
          </a:p>
          <a:p>
            <a:pPr marL="800100" lvl="1" indent="-342900">
              <a:lnSpc>
                <a:spcPts val="2765"/>
              </a:lnSpc>
              <a:buClr>
                <a:srgbClr val="8EB4E3"/>
              </a:buClr>
              <a:buNone/>
            </a:pPr>
            <a:r>
              <a:rPr lang="zh-CN" altLang="en-US" sz="2000" dirty="0">
                <a:solidFill>
                  <a:schemeClr val="accent3">
                    <a:lumMod val="50000"/>
                  </a:schemeClr>
                </a:solidFill>
              </a:rPr>
              <a:t>返回此 Object 的运行时</a:t>
            </a:r>
            <a:r>
              <a:rPr lang="zh-CN" altLang="en-US" sz="2000" dirty="0" smtClean="0">
                <a:solidFill>
                  <a:schemeClr val="accent3">
                    <a:lumMod val="50000"/>
                  </a:schemeClr>
                </a:solidFill>
              </a:rPr>
              <a:t>类</a:t>
            </a:r>
            <a:endParaRPr lang="en-US" altLang="zh-CN" sz="2000" dirty="0" smtClean="0">
              <a:solidFill>
                <a:schemeClr val="accent3">
                  <a:lumMod val="50000"/>
                </a:schemeClr>
              </a:solidFill>
            </a:endParaRPr>
          </a:p>
          <a:p>
            <a:pPr marL="800100" lvl="1" indent="-342900">
              <a:lnSpc>
                <a:spcPts val="2765"/>
              </a:lnSpc>
              <a:buClr>
                <a:srgbClr val="8EB4E3"/>
              </a:buClr>
              <a:buNone/>
            </a:pPr>
            <a:r>
              <a:rPr lang="zh-CN" altLang="en-US" sz="2000" dirty="0" smtClean="0">
                <a:solidFill>
                  <a:schemeClr val="accent3">
                    <a:lumMod val="50000"/>
                  </a:schemeClr>
                </a:solidFill>
              </a:rPr>
              <a:t>Class</a:t>
            </a:r>
            <a:r>
              <a:rPr lang="zh-CN" altLang="en-US" sz="2000" dirty="0">
                <a:solidFill>
                  <a:schemeClr val="accent3">
                    <a:lumMod val="50000"/>
                  </a:schemeClr>
                </a:solidFill>
              </a:rPr>
              <a:t>类的方法 public String getName()</a:t>
            </a:r>
          </a:p>
          <a:p>
            <a:pPr marL="1257300" lvl="2" indent="-342900">
              <a:lnSpc>
                <a:spcPts val="2765"/>
              </a:lnSpc>
              <a:buNone/>
            </a:pPr>
            <a:r>
              <a:rPr lang="zh-CN" altLang="en-US" sz="2000" dirty="0">
                <a:solidFill>
                  <a:schemeClr val="accent3">
                    <a:lumMod val="50000"/>
                  </a:schemeClr>
                </a:solidFill>
              </a:rPr>
              <a:t>以 String 的形式返回此 Class 对象所表示的实体</a:t>
            </a:r>
          </a:p>
          <a:p>
            <a:pPr marL="342900" indent="-342900">
              <a:lnSpc>
                <a:spcPts val="2765"/>
              </a:lnSpc>
              <a:buNone/>
            </a:pPr>
            <a:r>
              <a:rPr lang="zh-CN" altLang="en-US" sz="2000" dirty="0">
                <a:solidFill>
                  <a:schemeClr val="accent3">
                    <a:lumMod val="50000"/>
                  </a:schemeClr>
                </a:solidFill>
              </a:rPr>
              <a:t>public String toString()</a:t>
            </a:r>
          </a:p>
          <a:p>
            <a:pPr marL="800100" lvl="1" indent="-342900">
              <a:buClr>
                <a:srgbClr val="8EB4E3"/>
              </a:buClr>
              <a:buNone/>
            </a:pPr>
            <a:r>
              <a:rPr lang="zh-CN" altLang="en-US" sz="2000" dirty="0" smtClean="0">
                <a:solidFill>
                  <a:schemeClr val="accent3">
                    <a:lumMod val="50000"/>
                  </a:schemeClr>
                </a:solidFill>
              </a:rPr>
              <a:t>       返</a:t>
            </a:r>
            <a:r>
              <a:rPr lang="zh-CN" altLang="en-US" sz="2000" dirty="0">
                <a:solidFill>
                  <a:schemeClr val="accent3">
                    <a:lumMod val="50000"/>
                  </a:schemeClr>
                </a:solidFill>
              </a:rPr>
              <a:t>回对象的字符串表示</a:t>
            </a:r>
          </a:p>
        </p:txBody>
      </p:sp>
      <p:sp>
        <p:nvSpPr>
          <p:cNvPr id="5" name="直接连接符 8"/>
          <p:cNvSpPr>
            <a:spLocks noChangeShapeType="1"/>
          </p:cNvSpPr>
          <p:nvPr/>
        </p:nvSpPr>
        <p:spPr bwMode="auto">
          <a:xfrm>
            <a:off x="0" y="6639072"/>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39072"/>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53336"/>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p:cNvSpPr>
            <a:spLocks noGrp="1" noChangeArrowheads="1"/>
          </p:cNvSpPr>
          <p:nvPr>
            <p:ph type="ctrTitle"/>
          </p:nvPr>
        </p:nvSpPr>
        <p:spPr>
          <a:xfrm>
            <a:off x="1115616" y="2204864"/>
            <a:ext cx="6858000" cy="2016125"/>
          </a:xfrm>
        </p:spPr>
        <p:txBody>
          <a:bodyPr/>
          <a:lstStyle/>
          <a:p>
            <a:pPr eaLnBrk="1" hangingPunct="1"/>
            <a:r>
              <a:rPr lang="en-US" altLang="zh-CN"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rPr>
              <a:t>Thanks</a:t>
            </a:r>
            <a:endParaRPr lang="zh-CN" altLang="en-US"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endParaRPr>
          </a:p>
        </p:txBody>
      </p:sp>
      <p:sp>
        <p:nvSpPr>
          <p:cNvPr id="3"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5"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Object</a:t>
            </a:r>
            <a:r>
              <a:rPr lang="zh-CN" altLang="zh-CN" dirty="0">
                <a:solidFill>
                  <a:schemeClr val="accent3">
                    <a:lumMod val="50000"/>
                  </a:schemeClr>
                </a:solidFill>
                <a:sym typeface="+mn-ea"/>
              </a:rPr>
              <a:t>类</a:t>
            </a:r>
            <a:r>
              <a:rPr lang="zh-CN" altLang="en-US" dirty="0">
                <a:solidFill>
                  <a:schemeClr val="accent3">
                    <a:lumMod val="50000"/>
                  </a:schemeClr>
                </a:solidFill>
                <a:sym typeface="+mn-ea"/>
              </a:rPr>
              <a:t>的成员方法</a:t>
            </a:r>
            <a:r>
              <a:rPr lang="en-US" altLang="zh-CN" dirty="0">
                <a:solidFill>
                  <a:schemeClr val="accent3">
                    <a:lumMod val="50000"/>
                  </a:schemeClr>
                </a:solidFill>
                <a:sym typeface="+mn-ea"/>
              </a:rPr>
              <a:t>2</a:t>
            </a:r>
          </a:p>
        </p:txBody>
      </p:sp>
      <p:sp>
        <p:nvSpPr>
          <p:cNvPr id="4" name="内容占位符 3"/>
          <p:cNvSpPr>
            <a:spLocks noGrp="1"/>
          </p:cNvSpPr>
          <p:nvPr>
            <p:ph idx="1"/>
          </p:nvPr>
        </p:nvSpPr>
        <p:spPr>
          <a:xfrm>
            <a:off x="457200" y="1639994"/>
            <a:ext cx="8229600" cy="5117253"/>
          </a:xfrm>
        </p:spPr>
        <p:txBody>
          <a:bodyPr>
            <a:normAutofit/>
          </a:bodyPr>
          <a:lstStyle/>
          <a:p>
            <a:pPr marL="342900" indent="-342900">
              <a:buNone/>
            </a:pPr>
            <a:r>
              <a:rPr lang="zh-CN" altLang="en-US" sz="2300" dirty="0">
                <a:solidFill>
                  <a:schemeClr val="accent3">
                    <a:lumMod val="50000"/>
                  </a:schemeClr>
                </a:solidFill>
              </a:rPr>
              <a:t>public boolean equals(Object obj)</a:t>
            </a:r>
          </a:p>
          <a:p>
            <a:pPr marL="800100" lvl="1" indent="-342900">
              <a:buClr>
                <a:srgbClr val="8EB4E3"/>
              </a:buClr>
              <a:buNone/>
            </a:pPr>
            <a:r>
              <a:rPr lang="zh-CN" altLang="en-US" sz="2010" dirty="0">
                <a:solidFill>
                  <a:schemeClr val="accent3">
                    <a:lumMod val="50000"/>
                  </a:schemeClr>
                </a:solidFill>
              </a:rPr>
              <a:t>判断两个对象是否相等</a:t>
            </a:r>
          </a:p>
          <a:p>
            <a:pPr marL="800100" lvl="1" indent="-342900">
              <a:buClr>
                <a:srgbClr val="8EB4E3"/>
              </a:buClr>
              <a:buNone/>
            </a:pPr>
            <a:r>
              <a:rPr lang="zh-CN" altLang="en-US" sz="2010" dirty="0">
                <a:solidFill>
                  <a:schemeClr val="accent3">
                    <a:lumMod val="50000"/>
                  </a:schemeClr>
                </a:solidFill>
              </a:rPr>
              <a:t>默认比较的是地址值</a:t>
            </a:r>
          </a:p>
          <a:p>
            <a:pPr marL="342900" indent="-342900">
              <a:buNone/>
            </a:pPr>
            <a:r>
              <a:rPr lang="zh-CN" altLang="en-US" sz="2300" dirty="0">
                <a:solidFill>
                  <a:schemeClr val="accent3">
                    <a:lumMod val="50000"/>
                  </a:schemeClr>
                </a:solidFill>
              </a:rPr>
              <a:t>protected void finalize()</a:t>
            </a:r>
          </a:p>
          <a:p>
            <a:pPr marL="800100" lvl="1" indent="-342900">
              <a:buClr>
                <a:srgbClr val="8EB4E3"/>
              </a:buClr>
              <a:buNone/>
            </a:pPr>
            <a:r>
              <a:rPr lang="zh-CN" altLang="en-US" sz="2010" dirty="0">
                <a:solidFill>
                  <a:schemeClr val="accent3">
                    <a:lumMod val="50000"/>
                  </a:schemeClr>
                </a:solidFill>
              </a:rPr>
              <a:t> 用于垃圾回收，在不确定的时间</a:t>
            </a:r>
          </a:p>
          <a:p>
            <a:pPr marL="342900" indent="-342900">
              <a:buNone/>
            </a:pPr>
            <a:r>
              <a:rPr lang="zh-CN" altLang="en-US" sz="2300" dirty="0">
                <a:solidFill>
                  <a:schemeClr val="accent3">
                    <a:lumMod val="50000"/>
                  </a:schemeClr>
                </a:solidFill>
              </a:rPr>
              <a:t>protected Object clone()</a:t>
            </a:r>
          </a:p>
          <a:p>
            <a:pPr marL="800100" lvl="1" indent="-342900">
              <a:buClr>
                <a:srgbClr val="8EB4E3"/>
              </a:buClr>
              <a:buNone/>
            </a:pPr>
            <a:r>
              <a:rPr lang="zh-CN" altLang="en-US" sz="2010" dirty="0">
                <a:solidFill>
                  <a:schemeClr val="accent3">
                    <a:lumMod val="50000"/>
                  </a:schemeClr>
                </a:solidFill>
              </a:rPr>
              <a:t>创建并返回此对象的一个副本</a:t>
            </a:r>
          </a:p>
          <a:p>
            <a:pPr marL="800100" lvl="1" indent="-342900">
              <a:buClr>
                <a:srgbClr val="8EB4E3"/>
              </a:buClr>
              <a:buNone/>
            </a:pPr>
            <a:r>
              <a:rPr lang="zh-CN" altLang="en-US" sz="2010" dirty="0">
                <a:solidFill>
                  <a:schemeClr val="accent3">
                    <a:lumMod val="50000"/>
                  </a:schemeClr>
                </a:solidFill>
              </a:rPr>
              <a:t>需要实现Cloneable，重写</a:t>
            </a:r>
            <a:r>
              <a:rPr lang="zh-CN" altLang="en-US" sz="2010" dirty="0">
                <a:solidFill>
                  <a:schemeClr val="accent3">
                    <a:lumMod val="50000"/>
                  </a:schemeClr>
                </a:solidFill>
                <a:sym typeface="+mn-ea"/>
              </a:rPr>
              <a:t>clone方法</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Scanner</a:t>
            </a:r>
            <a:r>
              <a:rPr lang="zh-CN" altLang="zh-CN" dirty="0">
                <a:solidFill>
                  <a:schemeClr val="accent3">
                    <a:lumMod val="50000"/>
                  </a:schemeClr>
                </a:solidFill>
                <a:sym typeface="+mn-ea"/>
              </a:rPr>
              <a:t>类</a:t>
            </a:r>
            <a:endParaRPr lang="zh-CN" altLang="en-US">
              <a:solidFill>
                <a:schemeClr val="accent3">
                  <a:lumMod val="50000"/>
                </a:schemeClr>
              </a:solidFill>
            </a:endParaRPr>
          </a:p>
        </p:txBody>
      </p:sp>
      <p:sp>
        <p:nvSpPr>
          <p:cNvPr id="4" name="内容占位符 3"/>
          <p:cNvSpPr>
            <a:spLocks noGrp="1"/>
          </p:cNvSpPr>
          <p:nvPr>
            <p:ph idx="1"/>
          </p:nvPr>
        </p:nvSpPr>
        <p:spPr>
          <a:xfrm>
            <a:off x="457200" y="1292860"/>
            <a:ext cx="8229600" cy="5464387"/>
          </a:xfrm>
        </p:spPr>
        <p:txBody>
          <a:bodyPr>
            <a:no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noProof="0" dirty="0" smtClean="0">
                <a:ln>
                  <a:noFill/>
                </a:ln>
                <a:solidFill>
                  <a:schemeClr val="accent3">
                    <a:lumMod val="50000"/>
                  </a:schemeClr>
                </a:solidFill>
                <a:effectLst/>
                <a:uLnTx/>
                <a:uFillTx/>
                <a:sym typeface="+mn-ea"/>
              </a:rPr>
              <a:t>Scanner</a:t>
            </a:r>
            <a:r>
              <a:rPr lang="zh-CN" altLang="en-US" sz="2000" noProof="0" dirty="0">
                <a:ln>
                  <a:noFill/>
                </a:ln>
                <a:solidFill>
                  <a:schemeClr val="accent3">
                    <a:lumMod val="50000"/>
                  </a:schemeClr>
                </a:solidFill>
                <a:effectLst/>
                <a:uLnTx/>
                <a:uFillTx/>
                <a:sym typeface="+mn-ea"/>
              </a:rPr>
              <a:t>类概述</a:t>
            </a:r>
            <a:endParaRPr kumimoji="0" lang="en-US" altLang="zh-CN" sz="2000" b="0"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en-US" altLang="zh-CN" sz="2000" kern="0" noProof="0" dirty="0" smtClean="0">
                <a:ln>
                  <a:noFill/>
                </a:ln>
                <a:solidFill>
                  <a:schemeClr val="accent3">
                    <a:lumMod val="50000"/>
                  </a:schemeClr>
                </a:solidFill>
                <a:effectLst/>
                <a:uLnTx/>
                <a:uFillTx/>
                <a:sym typeface="+mn-ea"/>
              </a:rPr>
              <a:t>JDK5</a:t>
            </a:r>
            <a:r>
              <a:rPr lang="zh-CN" altLang="en-US" sz="2000" kern="0" noProof="0" dirty="0">
                <a:ln>
                  <a:noFill/>
                </a:ln>
                <a:solidFill>
                  <a:schemeClr val="accent3">
                    <a:lumMod val="50000"/>
                  </a:schemeClr>
                </a:solidFill>
                <a:effectLst/>
                <a:uLnTx/>
                <a:uFillTx/>
                <a:sym typeface="+mn-ea"/>
              </a:rPr>
              <a:t>以后用于获取用户的键盘输入</a:t>
            </a:r>
            <a:endParaRPr kumimoji="0" lang="en-US" altLang="zh-CN" sz="2000" b="0" i="0" u="none" strike="noStrike" kern="1200" cap="none" spc="0" normalizeH="0" baseline="0" noProof="0" dirty="0">
              <a:ln>
                <a:noFill/>
              </a:ln>
              <a:solidFill>
                <a:schemeClr val="accent3">
                  <a:lumMod val="50000"/>
                </a:schemeClr>
              </a:solidFill>
              <a:effectLst/>
              <a:uLnTx/>
              <a:uFillTx/>
              <a:latin typeface="+mn-lt"/>
              <a:ea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smtClean="0">
                <a:ln>
                  <a:noFill/>
                </a:ln>
                <a:solidFill>
                  <a:schemeClr val="accent3">
                    <a:lumMod val="50000"/>
                  </a:schemeClr>
                </a:solidFill>
                <a:effectLst/>
                <a:uLnTx/>
                <a:uFillTx/>
                <a:sym typeface="+mn-ea"/>
              </a:rPr>
              <a:t>构造方法</a:t>
            </a:r>
            <a:endPar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en-US" altLang="zh-CN" sz="2000" noProof="0" dirty="0">
                <a:ln>
                  <a:noFill/>
                </a:ln>
                <a:solidFill>
                  <a:schemeClr val="accent3">
                    <a:lumMod val="50000"/>
                  </a:schemeClr>
                </a:solidFill>
                <a:effectLst/>
                <a:uLnTx/>
                <a:uFillTx/>
                <a:sym typeface="+mn-ea"/>
              </a:rPr>
              <a:t>public Scanner(</a:t>
            </a:r>
            <a:r>
              <a:rPr lang="en-US" altLang="zh-CN" sz="2000" noProof="0" dirty="0" err="1">
                <a:ln>
                  <a:noFill/>
                </a:ln>
                <a:solidFill>
                  <a:schemeClr val="accent3">
                    <a:lumMod val="50000"/>
                  </a:schemeClr>
                </a:solidFill>
                <a:effectLst/>
                <a:uLnTx/>
                <a:uFillTx/>
                <a:sym typeface="+mn-ea"/>
              </a:rPr>
              <a:t>InputStream</a:t>
            </a:r>
            <a:r>
              <a:rPr lang="en-US" altLang="zh-CN" sz="2000" noProof="0" dirty="0">
                <a:ln>
                  <a:noFill/>
                </a:ln>
                <a:solidFill>
                  <a:schemeClr val="accent3">
                    <a:lumMod val="50000"/>
                  </a:schemeClr>
                </a:solidFill>
                <a:effectLst/>
                <a:uLnTx/>
                <a:uFillTx/>
                <a:sym typeface="+mn-ea"/>
              </a:rPr>
              <a:t> source)</a:t>
            </a:r>
          </a:p>
          <a:p>
            <a:pPr marL="457200" marR="0" lvl="0" indent="-457200" defTabSz="914400" rtl="0" eaLnBrk="0" fontAlgn="base" latinLnBrk="0" hangingPunct="0">
              <a:lnSpc>
                <a:spcPct val="100000"/>
              </a:lnSpc>
              <a:spcBef>
                <a:spcPct val="20000"/>
              </a:spcBef>
              <a:spcAft>
                <a:spcPct val="0"/>
              </a:spcAft>
              <a:buClr>
                <a:srgbClr val="000000"/>
              </a:buClr>
              <a:buSzPct val="150000"/>
              <a:buNone/>
              <a:defRPr/>
            </a:pPr>
            <a:r>
              <a:rPr lang="zh-CN" altLang="en-US" sz="2000" noProof="0" dirty="0">
                <a:ln>
                  <a:noFill/>
                </a:ln>
                <a:solidFill>
                  <a:schemeClr val="accent3">
                    <a:lumMod val="50000"/>
                  </a:schemeClr>
                </a:solidFill>
                <a:effectLst/>
                <a:uLnTx/>
                <a:uFillTx/>
                <a:sym typeface="+mn-ea"/>
              </a:rPr>
              <a:t>成员方法</a:t>
            </a: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000" noProof="0" dirty="0">
                <a:ln>
                  <a:noFill/>
                </a:ln>
                <a:solidFill>
                  <a:schemeClr val="accent3">
                    <a:lumMod val="50000"/>
                  </a:schemeClr>
                </a:solidFill>
                <a:effectLst/>
                <a:uLnTx/>
                <a:uFillTx/>
                <a:sym typeface="+mn-ea"/>
              </a:rPr>
              <a:t>public boolean hasNextXxx():判断是否是某种类型的元素</a:t>
            </a: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000" noProof="0" dirty="0">
                <a:ln>
                  <a:noFill/>
                </a:ln>
                <a:solidFill>
                  <a:schemeClr val="accent3">
                    <a:lumMod val="50000"/>
                  </a:schemeClr>
                </a:solidFill>
                <a:effectLst/>
                <a:uLnTx/>
                <a:uFillTx/>
                <a:sym typeface="+mn-ea"/>
              </a:rPr>
              <a:t>public Xxx nextXxx():获取该元素（注意</a:t>
            </a:r>
            <a:r>
              <a:rPr lang="en-US" altLang="zh-CN" sz="2000" noProof="0" dirty="0">
                <a:ln>
                  <a:noFill/>
                </a:ln>
                <a:solidFill>
                  <a:schemeClr val="accent3">
                    <a:lumMod val="50000"/>
                  </a:schemeClr>
                </a:solidFill>
                <a:effectLst/>
                <a:uLnTx/>
                <a:uFillTx/>
                <a:sym typeface="+mn-ea"/>
              </a:rPr>
              <a:t>int,String</a:t>
            </a:r>
            <a:r>
              <a:rPr lang="zh-CN" altLang="en-US" sz="2000" noProof="0" dirty="0">
                <a:ln>
                  <a:noFill/>
                </a:ln>
                <a:solidFill>
                  <a:schemeClr val="accent3">
                    <a:lumMod val="50000"/>
                  </a:schemeClr>
                </a:solidFill>
                <a:effectLst/>
                <a:uLnTx/>
                <a:uFillTx/>
                <a:sym typeface="+mn-ea"/>
              </a:rPr>
              <a:t>）</a:t>
            </a:r>
          </a:p>
          <a:p>
            <a:pPr>
              <a:buFont typeface="Wingdings" panose="05000000000000000000" charset="0"/>
            </a:pPr>
            <a:endParaRPr lang="zh-CN" altLang="en-US" sz="2000" dirty="0">
              <a:solidFill>
                <a:schemeClr val="accent3">
                  <a:lumMod val="50000"/>
                </a:schemeClr>
              </a:solidFill>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类概述</a:t>
            </a:r>
            <a:endParaRPr lang="zh-CN" altLang="en-US">
              <a:solidFill>
                <a:schemeClr val="accent3">
                  <a:lumMod val="50000"/>
                </a:schemeClr>
              </a:solidFill>
            </a:endParaRPr>
          </a:p>
        </p:txBody>
      </p:sp>
      <p:sp>
        <p:nvSpPr>
          <p:cNvPr id="3" name="内容占位符 2"/>
          <p:cNvSpPr>
            <a:spLocks noGrp="1"/>
          </p:cNvSpPr>
          <p:nvPr>
            <p:ph idx="1"/>
          </p:nvPr>
        </p:nvSpPr>
        <p:spPr>
          <a:xfrm>
            <a:off x="457200" y="1512993"/>
            <a:ext cx="8229600" cy="4614333"/>
          </a:xfrm>
        </p:spPr>
        <p:txBody>
          <a:bodyPr>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noProof="0" dirty="0" smtClean="0">
                <a:ln>
                  <a:noFill/>
                </a:ln>
                <a:solidFill>
                  <a:schemeClr val="accent3">
                    <a:lumMod val="50000"/>
                  </a:schemeClr>
                </a:solidFill>
                <a:effectLst/>
                <a:uLnTx/>
                <a:uFillTx/>
                <a:sym typeface="+mn-ea"/>
              </a:rPr>
              <a:t>String</a:t>
            </a:r>
            <a:r>
              <a:rPr lang="zh-CN" altLang="en-US" sz="2000" noProof="0" dirty="0">
                <a:ln>
                  <a:noFill/>
                </a:ln>
                <a:solidFill>
                  <a:schemeClr val="accent3">
                    <a:lumMod val="50000"/>
                  </a:schemeClr>
                </a:solidFill>
                <a:effectLst/>
                <a:uLnTx/>
                <a:uFillTx/>
                <a:sym typeface="+mn-ea"/>
              </a:rPr>
              <a:t>类</a:t>
            </a:r>
            <a:r>
              <a:rPr lang="zh-CN" altLang="en-US" sz="2000" noProof="0" dirty="0" smtClean="0">
                <a:ln>
                  <a:noFill/>
                </a:ln>
                <a:solidFill>
                  <a:schemeClr val="accent3">
                    <a:lumMod val="50000"/>
                  </a:schemeClr>
                </a:solidFill>
                <a:effectLst/>
                <a:uLnTx/>
                <a:uFillTx/>
                <a:sym typeface="+mn-ea"/>
              </a:rPr>
              <a:t>概述</a:t>
            </a:r>
            <a:endPar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000" noProof="0" dirty="0" smtClean="0">
                <a:ln>
                  <a:noFill/>
                </a:ln>
                <a:solidFill>
                  <a:schemeClr val="accent3">
                    <a:lumMod val="50000"/>
                  </a:schemeClr>
                </a:solidFill>
                <a:effectLst/>
                <a:uLnTx/>
                <a:uFillTx/>
                <a:sym typeface="+mn-ea"/>
              </a:rPr>
              <a:t>字符串是由多个字符组成的一串数据</a:t>
            </a:r>
            <a:r>
              <a:rPr lang="en-US" altLang="zh-CN" sz="2000" noProof="0" dirty="0" smtClean="0">
                <a:ln>
                  <a:noFill/>
                </a:ln>
                <a:solidFill>
                  <a:schemeClr val="accent3">
                    <a:lumMod val="50000"/>
                  </a:schemeClr>
                </a:solidFill>
                <a:effectLst/>
                <a:uLnTx/>
                <a:uFillTx/>
                <a:sym typeface="+mn-ea"/>
              </a:rPr>
              <a:t>(</a:t>
            </a:r>
            <a:r>
              <a:rPr lang="zh-CN" altLang="en-US" sz="2000" noProof="0" dirty="0">
                <a:ln>
                  <a:noFill/>
                </a:ln>
                <a:solidFill>
                  <a:schemeClr val="accent3">
                    <a:lumMod val="50000"/>
                  </a:schemeClr>
                </a:solidFill>
                <a:effectLst/>
                <a:uLnTx/>
                <a:uFillTx/>
                <a:sym typeface="+mn-ea"/>
              </a:rPr>
              <a:t>字符序列</a:t>
            </a:r>
            <a:r>
              <a:rPr lang="en-US" altLang="zh-CN" sz="2000" noProof="0" dirty="0" smtClean="0">
                <a:ln>
                  <a:noFill/>
                </a:ln>
                <a:solidFill>
                  <a:schemeClr val="accent3">
                    <a:lumMod val="50000"/>
                  </a:schemeClr>
                </a:solidFill>
                <a:effectLst/>
                <a:uLnTx/>
                <a:uFillTx/>
                <a:sym typeface="+mn-ea"/>
              </a:rPr>
              <a:t>)</a:t>
            </a:r>
            <a:endPar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endParaRPr>
          </a:p>
          <a:p>
            <a:pPr marL="742950" marR="0" lvl="1" indent="-285750" defTabSz="914400" rtl="0" eaLnBrk="0" fontAlgn="base" latinLnBrk="0" hangingPunct="0">
              <a:lnSpc>
                <a:spcPct val="100000"/>
              </a:lnSpc>
              <a:spcBef>
                <a:spcPct val="20000"/>
              </a:spcBef>
              <a:spcAft>
                <a:spcPct val="0"/>
              </a:spcAft>
              <a:buClr>
                <a:schemeClr val="accent1"/>
              </a:buClr>
              <a:buSzPct val="150000"/>
              <a:buNone/>
              <a:defRPr/>
            </a:pPr>
            <a:r>
              <a:rPr lang="zh-CN" altLang="en-US" sz="2000" noProof="0" dirty="0" smtClean="0">
                <a:ln>
                  <a:noFill/>
                </a:ln>
                <a:solidFill>
                  <a:schemeClr val="accent3">
                    <a:lumMod val="50000"/>
                  </a:schemeClr>
                </a:solidFill>
                <a:effectLst/>
                <a:uLnTx/>
                <a:uFillTx/>
                <a:sym typeface="+mn-ea"/>
              </a:rPr>
              <a:t>字符串可以看成是字符数组</a:t>
            </a:r>
            <a:endParaRPr kumimoji="0" lang="en-US" altLang="zh-CN" sz="2000" b="0" i="0" u="none" strike="noStrike" kern="1200" cap="none" spc="0" normalizeH="0" baseline="0" noProof="0" dirty="0">
              <a:ln>
                <a:noFill/>
              </a:ln>
              <a:solidFill>
                <a:schemeClr val="accent3">
                  <a:lumMod val="50000"/>
                </a:schemeClr>
              </a:solidFill>
              <a:effectLst/>
              <a:uLnTx/>
              <a:uFillTx/>
              <a:latin typeface="+mn-lt"/>
              <a:ea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字符串字面值"abc"也可以看成是一个字符串对象</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字符串是常量，一旦被赋值，就不能被改变</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String</a:t>
            </a:r>
            <a:r>
              <a:rPr lang="zh-CN" altLang="zh-CN" dirty="0">
                <a:solidFill>
                  <a:schemeClr val="accent3">
                    <a:lumMod val="50000"/>
                  </a:schemeClr>
                </a:solidFill>
                <a:sym typeface="+mn-ea"/>
              </a:rPr>
              <a:t>类构造方法</a:t>
            </a:r>
          </a:p>
        </p:txBody>
      </p:sp>
      <p:sp>
        <p:nvSpPr>
          <p:cNvPr id="3" name="内容占位符 2"/>
          <p:cNvSpPr>
            <a:spLocks noGrp="1"/>
          </p:cNvSpPr>
          <p:nvPr>
            <p:ph idx="1"/>
          </p:nvPr>
        </p:nvSpPr>
        <p:spPr>
          <a:xfrm>
            <a:off x="457200" y="1512993"/>
            <a:ext cx="8229600" cy="4614333"/>
          </a:xfrm>
        </p:spPr>
        <p:txBody>
          <a:bodyPr>
            <a:normAutofit/>
          </a:bodyPr>
          <a:lstStyle/>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a:t>
            </a:r>
          </a:p>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String(byte[] bytes)</a:t>
            </a:r>
          </a:p>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String(byte[] bytes,int offset,int length)</a:t>
            </a:r>
          </a:p>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String(char[] value)</a:t>
            </a:r>
          </a:p>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String(char[] value,int offset,int count)</a:t>
            </a:r>
          </a:p>
          <a:p>
            <a:pPr marL="342900" marR="0" lvl="0" indent="-342900" defTabSz="914400" rtl="0" eaLnBrk="0" fontAlgn="base" latinLnBrk="0" hangingPunct="0">
              <a:lnSpc>
                <a:spcPct val="100000"/>
              </a:lnSpc>
              <a:spcBef>
                <a:spcPct val="20000"/>
              </a:spcBef>
              <a:spcAft>
                <a:spcPct val="0"/>
              </a:spcAft>
              <a:buClr>
                <a:srgbClr val="000000"/>
              </a:buClr>
              <a:buSzPct val="70000"/>
              <a:buNone/>
              <a:defRPr/>
            </a:pPr>
            <a:r>
              <a:rPr lang="zh-CN" altLang="en-US" sz="2000" dirty="0">
                <a:solidFill>
                  <a:schemeClr val="accent3">
                    <a:lumMod val="50000"/>
                  </a:schemeClr>
                </a:solidFill>
              </a:rPr>
              <a:t>public String(String original)</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2146</Words>
  <Application>Microsoft Office PowerPoint</Application>
  <PresentationFormat>全屏显示(4:3)</PresentationFormat>
  <Paragraphs>424</Paragraphs>
  <Slides>50</Slides>
  <Notes>45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Office 主题​​</vt:lpstr>
      <vt:lpstr>Package</vt:lpstr>
      <vt:lpstr>J2SE之常用类</vt:lpstr>
      <vt:lpstr>目录 CONTENTS</vt:lpstr>
      <vt:lpstr>API概述</vt:lpstr>
      <vt:lpstr>Object类概述及其构造方法</vt:lpstr>
      <vt:lpstr>Object类的成员方法1</vt:lpstr>
      <vt:lpstr>Object类的成员方法2</vt:lpstr>
      <vt:lpstr>Scanner类</vt:lpstr>
      <vt:lpstr>String类概述</vt:lpstr>
      <vt:lpstr>String类构造方法</vt:lpstr>
      <vt:lpstr>String类的特点</vt:lpstr>
      <vt:lpstr>String类的判断功能</vt:lpstr>
      <vt:lpstr>String类的获取功能</vt:lpstr>
      <vt:lpstr>String练习</vt:lpstr>
      <vt:lpstr>String类的转换功能</vt:lpstr>
      <vt:lpstr>String练习2</vt:lpstr>
      <vt:lpstr>String类的其他功能</vt:lpstr>
      <vt:lpstr>String类练习</vt:lpstr>
      <vt:lpstr>StringBuffer类</vt:lpstr>
      <vt:lpstr>StringBuffer构造方法</vt:lpstr>
      <vt:lpstr>StringBuffer类的成员方法</vt:lpstr>
      <vt:lpstr>StringBuffer类的成员方法</vt:lpstr>
      <vt:lpstr>StringBuffer类练习</vt:lpstr>
      <vt:lpstr>StringBuffer类面试题</vt:lpstr>
      <vt:lpstr>基本类型包装类概述</vt:lpstr>
      <vt:lpstr>Integer类概述及其构造方法</vt:lpstr>
      <vt:lpstr>Integer类成员方法</vt:lpstr>
      <vt:lpstr>Integer类成员方法</vt:lpstr>
      <vt:lpstr>JDK5的新特性</vt:lpstr>
      <vt:lpstr>Integer的面试题</vt:lpstr>
      <vt:lpstr>Character类概述及其构造方法</vt:lpstr>
      <vt:lpstr>Character类成员方法</vt:lpstr>
      <vt:lpstr>Character练习</vt:lpstr>
      <vt:lpstr>正则表达式概述及基本使用</vt:lpstr>
      <vt:lpstr>正则表达式的组成规则</vt:lpstr>
      <vt:lpstr>正则表达式的应用</vt:lpstr>
      <vt:lpstr>正则表达式的练习</vt:lpstr>
      <vt:lpstr>Math类概述及其成员方法</vt:lpstr>
      <vt:lpstr>Random类概述及其构造方法</vt:lpstr>
      <vt:lpstr>Random类成员方法</vt:lpstr>
      <vt:lpstr>System类概述及其成员方法</vt:lpstr>
      <vt:lpstr>BigInteger类概述及其构造方法</vt:lpstr>
      <vt:lpstr>BigInteger类成员方法</vt:lpstr>
      <vt:lpstr>BigDecimal类概述及其构造方法</vt:lpstr>
      <vt:lpstr>BigDecimal类成员方法</vt:lpstr>
      <vt:lpstr>Date类概述及其方法</vt:lpstr>
      <vt:lpstr>DateFormat类概述及其方法</vt:lpstr>
      <vt:lpstr>Date类及DateFormat类练习</vt:lpstr>
      <vt:lpstr>Calendar类概述及其方法</vt:lpstr>
      <vt:lpstr>Calendar类练习</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323</cp:revision>
  <dcterms:created xsi:type="dcterms:W3CDTF">2018-11-22T07:00:00Z</dcterms:created>
  <dcterms:modified xsi:type="dcterms:W3CDTF">2019-05-26T12:49:43Z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