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9"/>
  </p:notesMasterIdLst>
  <p:sldIdLst>
    <p:sldId id="256" r:id="rId2"/>
    <p:sldId id="277" r:id="rId3"/>
    <p:sldId id="278" r:id="rId4"/>
    <p:sldId id="279" r:id="rId5"/>
    <p:sldId id="280"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271" r:id="rId4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6228"/>
    <a:srgbClr val="303B18"/>
    <a:srgbClr val="004545"/>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4943" autoAdjust="0"/>
    <p:restoredTop sz="80964" autoAdjust="0"/>
  </p:normalViewPr>
  <p:slideViewPr>
    <p:cSldViewPr>
      <p:cViewPr>
        <p:scale>
          <a:sx n="100" d="100"/>
          <a:sy n="100" d="100"/>
        </p:scale>
        <p:origin x="-2814" y="-390"/>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590481-A06E-4FB5-996A-78A0F68FA0FC}" type="datetimeFigureOut">
              <a:rPr lang="zh-CN" altLang="en-US" smtClean="0"/>
              <a:pPr/>
              <a:t>2020/4/5 Sunday</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DB39A6-5A5C-446C-8577-A745CE24E54D}"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幻灯片图像占位符 1"/>
          <p:cNvSpPr>
            <a:spLocks noGrp="1" noRot="1" noChangeAspect="1" noChangeArrowheads="1" noTextEdit="1"/>
          </p:cNvSpPr>
          <p:nvPr>
            <p:ph type="sldImg" idx="4294967295"/>
          </p:nvPr>
        </p:nvSpPr>
        <p:spPr>
          <a:xfrm>
            <a:off x="-3959225" y="0"/>
            <a:ext cx="8382000" cy="6286500"/>
          </a:xfrm>
        </p:spPr>
      </p:sp>
      <p:sp>
        <p:nvSpPr>
          <p:cNvPr id="71683" name="备注占位符 2"/>
          <p:cNvSpPr>
            <a:spLocks noGrp="1" noRot="1" noChangeAspect="1" noChangeArrowheads="1"/>
          </p:cNvSpPr>
          <p:nvPr>
            <p:ph type="body" idx="4294967295"/>
          </p:nvPr>
        </p:nvSpPr>
        <p:spPr bwMode="auto">
          <a:xfrm>
            <a:off x="442913" y="1431925"/>
            <a:ext cx="11188700" cy="4872038"/>
          </a:xfrm>
          <a:prstGeom prst="rect">
            <a:avLst/>
          </a:prstGeom>
          <a:noFill/>
          <a:ln>
            <a:miter lim="800000"/>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TextEdit="1"/>
          </p:cNvSpPr>
          <p:nvPr>
            <p:ph type="sldImg"/>
          </p:nvPr>
        </p:nvSpPr>
        <p:spPr>
          <a:xfrm>
            <a:off x="-1588" y="0"/>
            <a:ext cx="4763" cy="3175"/>
          </a:xfrm>
        </p:spPr>
      </p:sp>
      <p:sp>
        <p:nvSpPr>
          <p:cNvPr id="45059" name="Rectangle 3"/>
          <p:cNvSpPr>
            <a:spLocks noGrp="1" noRot="1" noChangeAspect="1"/>
          </p:cNvSpPr>
          <p:nvPr>
            <p:ph type="body" idx="1"/>
          </p:nvPr>
        </p:nvSpPr>
        <p:spPr>
          <a:xfrm>
            <a:off x="457200" y="1485900"/>
            <a:ext cx="8229600" cy="4464050"/>
          </a:xfrm>
          <a:prstGeom prst="rect">
            <a:avLst/>
          </a:prstGeom>
          <a:noFill/>
          <a:ln w="9525">
            <a:noFill/>
          </a:ln>
        </p:spPr>
        <p:txBody>
          <a:bodyPr/>
          <a:lstStyle/>
          <a:p>
            <a:pPr marL="0" lvl="0" indent="0" algn="l" eaLnBrk="0" fontAlgn="base" latinLnBrk="0" hangingPunct="0">
              <a:lnSpc>
                <a:spcPct val="100000"/>
              </a:lnSpc>
              <a:spcBef>
                <a:spcPct val="30000"/>
              </a:spcBef>
              <a:spcAft>
                <a:spcPct val="0"/>
              </a:spcAft>
              <a:buNone/>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r>
              <a:rPr lang="en-US" altLang="zh-CN" dirty="0"/>
              <a:t>1</a:t>
            </a:r>
            <a:r>
              <a:rPr lang="zh-CN" altLang="en-US" dirty="0">
                <a:ea typeface="宋体" panose="02010600030101010101" pitchFamily="2" charset="-122"/>
              </a:rPr>
              <a:t>、</a:t>
            </a:r>
            <a:r>
              <a:rPr lang="en-US" altLang="zh-CN" dirty="0">
                <a:sym typeface="+mn-ea"/>
              </a:rPr>
              <a:t>HashMap嵌套HashMap</a:t>
            </a:r>
          </a:p>
          <a:p>
            <a:pPr lvl="0">
              <a:lnSpc>
                <a:spcPct val="80000"/>
              </a:lnSpc>
            </a:pPr>
            <a:r>
              <a:rPr lang="zh-CN" altLang="en-US" dirty="0">
                <a:ea typeface="宋体" panose="02010600030101010101" pitchFamily="2" charset="-122"/>
              </a:rPr>
              <a:t>//jc 基础班</a:t>
            </a:r>
          </a:p>
          <a:p>
            <a:pPr lvl="0">
              <a:lnSpc>
                <a:spcPct val="80000"/>
              </a:lnSpc>
            </a:pPr>
            <a:r>
              <a:rPr lang="zh-CN" altLang="en-US" dirty="0">
                <a:ea typeface="宋体" panose="02010600030101010101" pitchFamily="2" charset="-122"/>
              </a:rPr>
              <a:t>//  	鹿晗	    20</a:t>
            </a:r>
          </a:p>
          <a:p>
            <a:pPr lvl="0">
              <a:lnSpc>
                <a:spcPct val="80000"/>
              </a:lnSpc>
            </a:pPr>
            <a:r>
              <a:rPr lang="zh-CN" altLang="en-US" dirty="0">
                <a:ea typeface="宋体" panose="02010600030101010101" pitchFamily="2" charset="-122"/>
              </a:rPr>
              <a:t>//  	李易峰	22</a:t>
            </a:r>
          </a:p>
          <a:p>
            <a:pPr lvl="0">
              <a:lnSpc>
                <a:spcPct val="80000"/>
              </a:lnSpc>
            </a:pPr>
            <a:r>
              <a:rPr lang="zh-CN" altLang="en-US" dirty="0">
                <a:ea typeface="宋体" panose="02010600030101010101" pitchFamily="2" charset="-122"/>
              </a:rPr>
              <a:t>//jy 就业班</a:t>
            </a:r>
          </a:p>
          <a:p>
            <a:pPr lvl="0">
              <a:lnSpc>
                <a:spcPct val="80000"/>
              </a:lnSpc>
            </a:pPr>
            <a:r>
              <a:rPr lang="zh-CN" altLang="en-US" dirty="0">
                <a:ea typeface="宋体" panose="02010600030101010101" pitchFamily="2" charset="-122"/>
              </a:rPr>
              <a:t>//  	侯勇		51</a:t>
            </a:r>
          </a:p>
          <a:p>
            <a:pPr lvl="0">
              <a:lnSpc>
                <a:spcPct val="80000"/>
              </a:lnSpc>
            </a:pPr>
            <a:r>
              <a:rPr lang="zh-CN" altLang="en-US" dirty="0">
                <a:ea typeface="宋体" panose="02010600030101010101" pitchFamily="2" charset="-122"/>
              </a:rPr>
              <a:t>//  	吴刚	    53</a:t>
            </a:r>
          </a:p>
          <a:p>
            <a:pPr lvl="0">
              <a:lnSpc>
                <a:spcPct val="80000"/>
              </a:lnSpc>
            </a:pPr>
            <a:endParaRPr lang="en-US" altLang="zh-CN" dirty="0"/>
          </a:p>
          <a:p>
            <a:pPr lvl="0">
              <a:lnSpc>
                <a:spcPct val="80000"/>
              </a:lnSpc>
            </a:pPr>
            <a:r>
              <a:rPr lang="en-US" altLang="zh-CN" dirty="0"/>
              <a:t>2</a:t>
            </a:r>
            <a:r>
              <a:rPr lang="zh-CN" altLang="en-US" dirty="0">
                <a:ea typeface="宋体" panose="02010600030101010101" pitchFamily="2" charset="-122"/>
              </a:rPr>
              <a:t>、</a:t>
            </a:r>
            <a:r>
              <a:rPr lang="en-US" altLang="zh-CN" dirty="0">
                <a:sym typeface="+mn-ea"/>
              </a:rPr>
              <a:t>HashMap嵌套ArrayList</a:t>
            </a:r>
            <a:endParaRPr lang="zh-CN" altLang="en-US" dirty="0">
              <a:ea typeface="宋体" panose="02010600030101010101" pitchFamily="2" charset="-122"/>
            </a:endParaRPr>
          </a:p>
          <a:p>
            <a:pPr lvl="0">
              <a:lnSpc>
                <a:spcPct val="80000"/>
              </a:lnSpc>
            </a:pPr>
            <a:r>
              <a:rPr lang="zh-CN" altLang="en-US" dirty="0">
                <a:ea typeface="宋体" panose="02010600030101010101" pitchFamily="2" charset="-122"/>
              </a:rPr>
              <a:t>//三国演义</a:t>
            </a:r>
          </a:p>
          <a:p>
            <a:pPr lvl="0">
              <a:lnSpc>
                <a:spcPct val="80000"/>
              </a:lnSpc>
            </a:pPr>
            <a:r>
              <a:rPr lang="zh-CN" altLang="en-US" dirty="0">
                <a:ea typeface="宋体" panose="02010600030101010101" pitchFamily="2" charset="-122"/>
              </a:rPr>
              <a:t>//	吕布</a:t>
            </a:r>
          </a:p>
          <a:p>
            <a:pPr lvl="0">
              <a:lnSpc>
                <a:spcPct val="80000"/>
              </a:lnSpc>
            </a:pPr>
            <a:r>
              <a:rPr lang="zh-CN" altLang="en-US" dirty="0">
                <a:ea typeface="宋体" panose="02010600030101010101" pitchFamily="2" charset="-122"/>
              </a:rPr>
              <a:t>//	周瑜</a:t>
            </a:r>
          </a:p>
          <a:p>
            <a:pPr lvl="0">
              <a:lnSpc>
                <a:spcPct val="80000"/>
              </a:lnSpc>
            </a:pPr>
            <a:r>
              <a:rPr lang="zh-CN" altLang="en-US" dirty="0">
                <a:ea typeface="宋体" panose="02010600030101010101" pitchFamily="2" charset="-122"/>
              </a:rPr>
              <a:t>//笑傲江湖</a:t>
            </a:r>
          </a:p>
          <a:p>
            <a:pPr lvl="0">
              <a:lnSpc>
                <a:spcPct val="80000"/>
              </a:lnSpc>
            </a:pPr>
            <a:r>
              <a:rPr lang="zh-CN" altLang="en-US" dirty="0">
                <a:ea typeface="宋体" panose="02010600030101010101" pitchFamily="2" charset="-122"/>
              </a:rPr>
              <a:t>//	令狐冲</a:t>
            </a:r>
          </a:p>
          <a:p>
            <a:pPr lvl="0">
              <a:lnSpc>
                <a:spcPct val="80000"/>
              </a:lnSpc>
            </a:pPr>
            <a:r>
              <a:rPr lang="zh-CN" altLang="en-US" dirty="0">
                <a:ea typeface="宋体" panose="02010600030101010101" pitchFamily="2" charset="-122"/>
              </a:rPr>
              <a:t>//	林平之</a:t>
            </a:r>
          </a:p>
          <a:p>
            <a:pPr lvl="0">
              <a:lnSpc>
                <a:spcPct val="80000"/>
              </a:lnSpc>
            </a:pPr>
            <a:r>
              <a:rPr lang="zh-CN" altLang="en-US" dirty="0">
                <a:ea typeface="宋体" panose="02010600030101010101" pitchFamily="2" charset="-122"/>
              </a:rPr>
              <a:t>//神雕侠侣</a:t>
            </a:r>
          </a:p>
          <a:p>
            <a:pPr lvl="0">
              <a:lnSpc>
                <a:spcPct val="80000"/>
              </a:lnSpc>
            </a:pPr>
            <a:r>
              <a:rPr lang="zh-CN" altLang="en-US" dirty="0">
                <a:ea typeface="宋体" panose="02010600030101010101" pitchFamily="2" charset="-122"/>
              </a:rPr>
              <a:t>//	郭靖</a:t>
            </a:r>
          </a:p>
          <a:p>
            <a:pPr lvl="0">
              <a:lnSpc>
                <a:spcPct val="80000"/>
              </a:lnSpc>
            </a:pPr>
            <a:r>
              <a:rPr lang="zh-CN" altLang="en-US" dirty="0">
                <a:ea typeface="宋体" panose="02010600030101010101" pitchFamily="2" charset="-122"/>
              </a:rPr>
              <a:t>//	杨过 </a:t>
            </a:r>
          </a:p>
          <a:p>
            <a:pPr lvl="0">
              <a:lnSpc>
                <a:spcPct val="80000"/>
              </a:lnSpc>
            </a:pPr>
            <a:endParaRPr lang="zh-CN" altLang="en-US" dirty="0">
              <a:ea typeface="宋体" panose="02010600030101010101" pitchFamily="2" charset="-122"/>
            </a:endParaRPr>
          </a:p>
          <a:p>
            <a:pPr marL="0" lvl="1">
              <a:lnSpc>
                <a:spcPct val="80000"/>
              </a:lnSpc>
            </a:pPr>
            <a:r>
              <a:rPr lang="en-US" altLang="zh-CN" dirty="0">
                <a:ea typeface="宋体" panose="02010600030101010101" pitchFamily="2" charset="-122"/>
              </a:rPr>
              <a:t>3</a:t>
            </a:r>
            <a:r>
              <a:rPr lang="zh-CN" altLang="en-US" dirty="0">
                <a:ea typeface="宋体" panose="02010600030101010101" pitchFamily="2" charset="-122"/>
              </a:rPr>
              <a:t>、 </a:t>
            </a:r>
            <a:r>
              <a:rPr lang="en-US" altLang="zh-CN" dirty="0">
                <a:sym typeface="+mn-ea"/>
              </a:rPr>
              <a:t>ArrayList嵌套HashMap</a:t>
            </a:r>
          </a:p>
          <a:p>
            <a:pPr lvl="0">
              <a:lnSpc>
                <a:spcPct val="80000"/>
              </a:lnSpc>
            </a:pPr>
            <a:r>
              <a:rPr lang="zh-CN" altLang="en-US" dirty="0">
                <a:ea typeface="宋体" panose="02010600030101010101" pitchFamily="2" charset="-122"/>
              </a:rPr>
              <a:t> 周瑜---小乔</a:t>
            </a:r>
          </a:p>
          <a:p>
            <a:pPr lvl="0">
              <a:lnSpc>
                <a:spcPct val="80000"/>
              </a:lnSpc>
            </a:pPr>
            <a:r>
              <a:rPr lang="zh-CN" altLang="en-US" dirty="0">
                <a:ea typeface="宋体" panose="02010600030101010101" pitchFamily="2" charset="-122"/>
              </a:rPr>
              <a:t> 吕布---貂蝉</a:t>
            </a:r>
          </a:p>
          <a:p>
            <a:pPr lvl="0">
              <a:lnSpc>
                <a:spcPct val="80000"/>
              </a:lnSpc>
            </a:pPr>
            <a:endParaRPr lang="zh-CN" altLang="en-US" dirty="0">
              <a:ea typeface="宋体" panose="02010600030101010101" pitchFamily="2" charset="-122"/>
            </a:endParaRPr>
          </a:p>
          <a:p>
            <a:pPr lvl="0">
              <a:lnSpc>
                <a:spcPct val="80000"/>
              </a:lnSpc>
            </a:pPr>
            <a:r>
              <a:rPr lang="zh-CN" altLang="en-US" dirty="0">
                <a:ea typeface="宋体" panose="02010600030101010101" pitchFamily="2" charset="-122"/>
              </a:rPr>
              <a:t> 郭靖---黄蓉</a:t>
            </a:r>
          </a:p>
          <a:p>
            <a:pPr lvl="0">
              <a:lnSpc>
                <a:spcPct val="80000"/>
              </a:lnSpc>
            </a:pPr>
            <a:r>
              <a:rPr lang="zh-CN" altLang="en-US" dirty="0">
                <a:ea typeface="宋体" panose="02010600030101010101" pitchFamily="2" charset="-122"/>
              </a:rPr>
              <a:t> 杨过---小龙女</a:t>
            </a:r>
          </a:p>
          <a:p>
            <a:pPr lvl="0">
              <a:lnSpc>
                <a:spcPct val="80000"/>
              </a:lnSpc>
            </a:pPr>
            <a:endParaRPr lang="zh-CN" altLang="en-US" dirty="0">
              <a:ea typeface="宋体" panose="02010600030101010101" pitchFamily="2" charset="-122"/>
            </a:endParaRPr>
          </a:p>
          <a:p>
            <a:pPr lvl="0">
              <a:lnSpc>
                <a:spcPct val="80000"/>
              </a:lnSpc>
            </a:pPr>
            <a:r>
              <a:rPr lang="zh-CN" altLang="en-US" dirty="0">
                <a:ea typeface="宋体" panose="02010600030101010101" pitchFamily="2" charset="-122"/>
              </a:rPr>
              <a:t> 令狐冲---任盈盈</a:t>
            </a:r>
          </a:p>
          <a:p>
            <a:pPr lvl="0">
              <a:lnSpc>
                <a:spcPct val="80000"/>
              </a:lnSpc>
            </a:pPr>
            <a:r>
              <a:rPr lang="zh-CN" altLang="en-US" dirty="0">
                <a:ea typeface="宋体" panose="02010600030101010101" pitchFamily="2" charset="-122"/>
              </a:rPr>
              <a:t> 林平之---岳灵珊</a:t>
            </a:r>
          </a:p>
          <a:p>
            <a:pPr lvl="0">
              <a:lnSpc>
                <a:spcPct val="80000"/>
              </a:lnSpc>
            </a:pPr>
            <a:endParaRPr lang="en-US" altLang="zh-CN" dirty="0"/>
          </a:p>
          <a:p>
            <a:pPr lvl="0">
              <a:lnSpc>
                <a:spcPct val="80000"/>
              </a:lnSpc>
            </a:pPr>
            <a:r>
              <a:rPr lang="zh-CN" altLang="en-US" dirty="0"/>
              <a:t>附录：学生通过学生类生成</a:t>
            </a:r>
          </a:p>
          <a:p>
            <a:pPr lvl="0">
              <a:lnSpc>
                <a:spcPct val="80000"/>
              </a:lnSpc>
            </a:pPr>
            <a:r>
              <a:rPr lang="zh-CN" altLang="en-US" dirty="0"/>
              <a:t>nj	南京校区</a:t>
            </a:r>
          </a:p>
          <a:p>
            <a:pPr lvl="0">
              <a:lnSpc>
                <a:spcPct val="80000"/>
              </a:lnSpc>
            </a:pPr>
            <a:r>
              <a:rPr lang="zh-CN" altLang="en-US" dirty="0"/>
              <a:t> * 			jc	基础班</a:t>
            </a:r>
          </a:p>
          <a:p>
            <a:pPr lvl="0">
              <a:lnSpc>
                <a:spcPct val="80000"/>
              </a:lnSpc>
            </a:pPr>
            <a:r>
              <a:rPr lang="zh-CN" altLang="en-US" dirty="0"/>
              <a:t> * 					林青霞		27</a:t>
            </a:r>
          </a:p>
          <a:p>
            <a:pPr lvl="0">
              <a:lnSpc>
                <a:spcPct val="80000"/>
              </a:lnSpc>
            </a:pPr>
            <a:r>
              <a:rPr lang="zh-CN" altLang="en-US" dirty="0"/>
              <a:t> * 					东方不败	30</a:t>
            </a:r>
          </a:p>
          <a:p>
            <a:pPr lvl="0">
              <a:lnSpc>
                <a:spcPct val="80000"/>
              </a:lnSpc>
            </a:pPr>
            <a:r>
              <a:rPr lang="zh-CN" altLang="en-US" dirty="0"/>
              <a:t> * 			jy	就业班	</a:t>
            </a:r>
          </a:p>
          <a:p>
            <a:pPr lvl="0">
              <a:lnSpc>
                <a:spcPct val="80000"/>
              </a:lnSpc>
            </a:pPr>
            <a:r>
              <a:rPr lang="zh-CN" altLang="en-US" dirty="0"/>
              <a:t> * 					赵雅芝		28</a:t>
            </a:r>
          </a:p>
          <a:p>
            <a:pPr lvl="0">
              <a:lnSpc>
                <a:spcPct val="80000"/>
              </a:lnSpc>
            </a:pPr>
            <a:r>
              <a:rPr lang="zh-CN" altLang="en-US" dirty="0"/>
              <a:t> * 					白娘子		29</a:t>
            </a:r>
          </a:p>
          <a:p>
            <a:pPr lvl="0">
              <a:lnSpc>
                <a:spcPct val="80000"/>
              </a:lnSpc>
            </a:pPr>
            <a:r>
              <a:rPr lang="zh-CN" altLang="en-US" dirty="0"/>
              <a:t> * 		hf	合肥校区</a:t>
            </a:r>
          </a:p>
          <a:p>
            <a:pPr lvl="0">
              <a:lnSpc>
                <a:spcPct val="80000"/>
              </a:lnSpc>
            </a:pPr>
            <a:r>
              <a:rPr lang="zh-CN" altLang="en-US" dirty="0"/>
              <a:t> * 			jc	基础班</a:t>
            </a:r>
          </a:p>
          <a:p>
            <a:pPr lvl="0">
              <a:lnSpc>
                <a:spcPct val="80000"/>
              </a:lnSpc>
            </a:pPr>
            <a:r>
              <a:rPr lang="zh-CN" altLang="en-US" dirty="0"/>
              <a:t> * 					郭美美		20</a:t>
            </a:r>
          </a:p>
          <a:p>
            <a:pPr lvl="0">
              <a:lnSpc>
                <a:spcPct val="80000"/>
              </a:lnSpc>
            </a:pPr>
            <a:r>
              <a:rPr lang="zh-CN" altLang="en-US" dirty="0"/>
              <a:t> * 					犀利哥		22</a:t>
            </a:r>
          </a:p>
          <a:p>
            <a:pPr lvl="0">
              <a:lnSpc>
                <a:spcPct val="80000"/>
              </a:lnSpc>
            </a:pPr>
            <a:r>
              <a:rPr lang="zh-CN" altLang="en-US" dirty="0"/>
              <a:t> * 			jy	就业班	</a:t>
            </a:r>
          </a:p>
          <a:p>
            <a:pPr lvl="0">
              <a:lnSpc>
                <a:spcPct val="80000"/>
              </a:lnSpc>
            </a:pPr>
            <a:r>
              <a:rPr lang="zh-CN" altLang="en-US" dirty="0"/>
              <a:t> * 					罗玉凤		21</a:t>
            </a:r>
          </a:p>
          <a:p>
            <a:pPr lvl="0">
              <a:lnSpc>
                <a:spcPct val="80000"/>
              </a:lnSpc>
            </a:pPr>
            <a:r>
              <a:rPr lang="zh-CN" altLang="en-US" dirty="0"/>
              <a:t> * 					龅牙哥		23</a:t>
            </a:r>
          </a:p>
          <a:p>
            <a:pPr lvl="0">
              <a:lnSpc>
                <a:spcPct val="80000"/>
              </a:lnSpc>
            </a:pPr>
            <a:r>
              <a:rPr lang="zh-CN" altLang="en-US" dirty="0"/>
              <a:t> * 		su	苏州校区</a:t>
            </a:r>
          </a:p>
          <a:p>
            <a:pPr lvl="0">
              <a:lnSpc>
                <a:spcPct val="80000"/>
              </a:lnSpc>
            </a:pPr>
            <a:r>
              <a:rPr lang="zh-CN" altLang="en-US" dirty="0"/>
              <a:t> * 			jc	基础班</a:t>
            </a:r>
          </a:p>
          <a:p>
            <a:pPr lvl="0">
              <a:lnSpc>
                <a:spcPct val="80000"/>
              </a:lnSpc>
            </a:pPr>
            <a:r>
              <a:rPr lang="zh-CN" altLang="en-US" dirty="0"/>
              <a:t> * 					王力宏		30</a:t>
            </a:r>
          </a:p>
          <a:p>
            <a:pPr lvl="0">
              <a:lnSpc>
                <a:spcPct val="80000"/>
              </a:lnSpc>
            </a:pPr>
            <a:r>
              <a:rPr lang="zh-CN" altLang="en-US" dirty="0"/>
              <a:t> * 					林俊杰		32</a:t>
            </a:r>
          </a:p>
          <a:p>
            <a:pPr lvl="0">
              <a:lnSpc>
                <a:spcPct val="80000"/>
              </a:lnSpc>
            </a:pPr>
            <a:r>
              <a:rPr lang="zh-CN" altLang="en-US" dirty="0"/>
              <a:t> * 			jy	就业班	</a:t>
            </a:r>
          </a:p>
          <a:p>
            <a:pPr lvl="0">
              <a:lnSpc>
                <a:spcPct val="80000"/>
              </a:lnSpc>
            </a:pPr>
            <a:r>
              <a:rPr lang="zh-CN" altLang="en-US" dirty="0"/>
              <a:t> * 					郎朗		31</a:t>
            </a:r>
          </a:p>
          <a:p>
            <a:pPr lvl="0">
              <a:lnSpc>
                <a:spcPct val="80000"/>
              </a:lnSpc>
            </a:pPr>
            <a:r>
              <a:rPr lang="zh-CN" altLang="en-US" dirty="0"/>
              <a:t> * 					柳岩		33</a:t>
            </a:r>
          </a:p>
          <a:p>
            <a:pPr lvl="0">
              <a:lnSpc>
                <a:spcPct val="80000"/>
              </a:lnSpc>
            </a:pPr>
            <a:r>
              <a:rPr lang="zh-CN" altLang="en-US" dirty="0"/>
              <a:t> * 		sh	上海校区</a:t>
            </a:r>
          </a:p>
          <a:p>
            <a:pPr lvl="0">
              <a:lnSpc>
                <a:spcPct val="80000"/>
              </a:lnSpc>
            </a:pPr>
            <a:r>
              <a:rPr lang="zh-CN" altLang="en-US" dirty="0"/>
              <a:t> * 			jc	基础班</a:t>
            </a:r>
          </a:p>
          <a:p>
            <a:pPr lvl="0">
              <a:lnSpc>
                <a:spcPct val="80000"/>
              </a:lnSpc>
            </a:pPr>
            <a:r>
              <a:rPr lang="zh-CN" altLang="en-US" dirty="0"/>
              <a:t> * 					范冰冰		27</a:t>
            </a:r>
          </a:p>
          <a:p>
            <a:pPr lvl="0">
              <a:lnSpc>
                <a:spcPct val="80000"/>
              </a:lnSpc>
            </a:pPr>
            <a:r>
              <a:rPr lang="zh-CN" altLang="en-US" dirty="0"/>
              <a:t> * 					李晨		30</a:t>
            </a:r>
          </a:p>
          <a:p>
            <a:pPr lvl="0">
              <a:lnSpc>
                <a:spcPct val="80000"/>
              </a:lnSpc>
            </a:pPr>
            <a:r>
              <a:rPr lang="zh-CN" altLang="en-US" dirty="0"/>
              <a:t> * 			jy	就业班	</a:t>
            </a:r>
          </a:p>
          <a:p>
            <a:pPr lvl="0">
              <a:lnSpc>
                <a:spcPct val="80000"/>
              </a:lnSpc>
            </a:pPr>
            <a:r>
              <a:rPr lang="zh-CN" altLang="en-US" dirty="0"/>
              <a:t> * 					陈羽凡		28</a:t>
            </a:r>
          </a:p>
          <a:p>
            <a:pPr lvl="0">
              <a:lnSpc>
                <a:spcPct val="80000"/>
              </a:lnSpc>
            </a:pPr>
            <a:r>
              <a:rPr lang="zh-CN" altLang="en-US" dirty="0"/>
              <a:t> * 					白百合		29</a:t>
            </a:r>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p:sp>
      <p:sp>
        <p:nvSpPr>
          <p:cNvPr id="69635"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marL="0" lvl="0" indent="0"/>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r>
              <a:rPr lang="zh-CN" altLang="en-US" dirty="0"/>
              <a:t> 1:Hashtable和HashMap的区别?</a:t>
            </a:r>
          </a:p>
          <a:p>
            <a:pPr lvl="0">
              <a:lnSpc>
                <a:spcPct val="80000"/>
              </a:lnSpc>
            </a:pPr>
            <a:r>
              <a:rPr lang="zh-CN" altLang="en-US" dirty="0"/>
              <a:t> Hashtable:线程安全，效率低。不允许null键和null值</a:t>
            </a:r>
          </a:p>
          <a:p>
            <a:pPr lvl="0">
              <a:lnSpc>
                <a:spcPct val="80000"/>
              </a:lnSpc>
            </a:pPr>
            <a:r>
              <a:rPr lang="zh-CN" altLang="en-US" dirty="0"/>
              <a:t> HashMap:线程不安全，效率高。允许null键和null值</a:t>
            </a:r>
          </a:p>
          <a:p>
            <a:pPr lvl="0">
              <a:lnSpc>
                <a:spcPct val="80000"/>
              </a:lnSpc>
            </a:pPr>
            <a:endParaRPr lang="zh-CN" altLang="en-US" dirty="0"/>
          </a:p>
          <a:p>
            <a:pPr lvl="0">
              <a:lnSpc>
                <a:spcPct val="80000"/>
              </a:lnSpc>
            </a:pPr>
            <a:r>
              <a:rPr lang="zh-CN" altLang="en-US" dirty="0"/>
              <a:t>2:List,Set,Map等接口是否都继承子Map接口?</a:t>
            </a:r>
          </a:p>
          <a:p>
            <a:pPr lvl="0">
              <a:lnSpc>
                <a:spcPct val="80000"/>
              </a:lnSpc>
            </a:pPr>
            <a:r>
              <a:rPr lang="zh-CN" altLang="en-US" dirty="0"/>
              <a:t> List，Set不是继承自Map接口，它们继承自Collection接口</a:t>
            </a:r>
          </a:p>
          <a:p>
            <a:pPr lvl="0">
              <a:lnSpc>
                <a:spcPct val="80000"/>
              </a:lnSpc>
            </a:pPr>
            <a:r>
              <a:rPr lang="zh-CN" altLang="en-US" dirty="0"/>
              <a:t> Map接口本身就是一个顶层接口</a:t>
            </a:r>
          </a:p>
        </p:txBody>
      </p:sp>
    </p:spTree>
  </p:cSld>
  <p:clrMapOvr>
    <a:overrideClrMapping bg1="lt1" tx1="dk1" bg2="lt2" tx2="dk2" accent1="accent1" accent2="accent2" accent3="accent3" accent4="accent4" accent5="accent5" accent6="accent6" hlink="hlink" folHlink="folHlink"/>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r>
              <a:rPr lang="zh-CN" altLang="en-US" dirty="0"/>
              <a:t>{ "♠", "♥", "♣", "♦" }</a:t>
            </a:r>
          </a:p>
          <a:p>
            <a:pPr lvl="0">
              <a:lnSpc>
                <a:spcPct val="80000"/>
              </a:lnSpc>
            </a:pPr>
            <a:r>
              <a:rPr lang="zh-CN" altLang="en-US" dirty="0"/>
              <a:t>{ "A", "2", "3", "4", "5", "6", "7", "8", "9", "10","J", "Q", "K" }</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p:bgPr>
        <a:solidFill>
          <a:srgbClr val="FFFFFF"/>
        </a:solidFill>
        <a:effectLst/>
      </p:bgPr>
    </p:bg>
    <p:spTree>
      <p:nvGrpSpPr>
        <p:cNvPr id="1" name=""/>
        <p:cNvGrpSpPr/>
        <p:nvPr/>
      </p:nvGrpSpPr>
      <p:grpSpPr>
        <a:xfrm>
          <a:off x="0" y="0"/>
          <a:ext cx="0" cy="0"/>
          <a:chOff x="0" y="0"/>
          <a:chExt cx="0" cy="0"/>
        </a:xfrm>
      </p:grpSpPr>
      <p:sp>
        <p:nvSpPr>
          <p:cNvPr id="82946" name="Rectangle 2"/>
          <p:cNvSpPr>
            <a:spLocks noGrp="1" noRot="1" noChangeAspect="1" noTextEdit="1"/>
          </p:cNvSpPr>
          <p:nvPr>
            <p:ph type="sldImg"/>
          </p:nvPr>
        </p:nvSpPr>
        <p:spPr/>
      </p:sp>
      <p:sp>
        <p:nvSpPr>
          <p:cNvPr id="82947" name="Rectangle 3"/>
          <p:cNvSpPr>
            <a:spLocks noGrp="1" noRot="1" noChangeAspect="1"/>
          </p:cNvSpPr>
          <p:nvPr>
            <p:ph type="body" idx="1"/>
          </p:nvPr>
        </p:nvSpPr>
        <p:spPr>
          <a:xfrm>
            <a:off x="457200" y="1339850"/>
            <a:ext cx="8218488" cy="5184775"/>
          </a:xfrm>
          <a:prstGeom prst="rect">
            <a:avLst/>
          </a:prstGeom>
          <a:noFill/>
          <a:ln w="9525">
            <a:noFill/>
          </a:ln>
        </p:spPr>
        <p:txBody>
          <a:bodyPr/>
          <a:lstStyle/>
          <a:p>
            <a:pPr lvl="0">
              <a:lnSpc>
                <a:spcPct val="80000"/>
              </a:lnSpc>
            </a:pPr>
            <a:endParaRPr lang="zh-CN" altLang="en-US" dirty="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47D71AF-E562-4A7D-9CC4-0136D4BC9B79}" type="datetimeFigureOut">
              <a:rPr lang="zh-CN" altLang="en-US" smtClean="0"/>
              <a:pPr/>
              <a:t>2020/4/5 Sunday</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F543FC8A-0E1D-45CC-8D77-84401152EEAF}"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7D71AF-E562-4A7D-9CC4-0136D4BC9B79}" type="datetimeFigureOut">
              <a:rPr lang="zh-CN" altLang="en-US" smtClean="0"/>
              <a:pPr/>
              <a:t>2020/4/5 Sunday</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3FC8A-0E1D-45CC-8D77-84401152EEA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solidFill>
                  <a:schemeClr val="bg1"/>
                </a:solidFill>
              </a:rPr>
              <a:t>J2SE</a:t>
            </a:r>
            <a:r>
              <a:rPr lang="zh-CN" altLang="en-US" dirty="0" smtClean="0">
                <a:solidFill>
                  <a:schemeClr val="bg1"/>
                </a:solidFill>
              </a:rPr>
              <a:t>之</a:t>
            </a:r>
            <a:r>
              <a:rPr lang="zh-CN" altLang="en-US" dirty="0" smtClean="0">
                <a:solidFill>
                  <a:schemeClr val="bg1"/>
                </a:solidFill>
                <a:effectLst>
                  <a:outerShdw blurRad="38100" dist="38100" dir="2700000" algn="tl">
                    <a:srgbClr val="C0C0C0"/>
                  </a:outerShdw>
                </a:effectLst>
                <a:latin typeface="Arial" panose="020B0604020202020204" pitchFamily="34" charset="0"/>
                <a:ea typeface="宋体" panose="02010600030101010101" pitchFamily="2" charset="-122"/>
                <a:cs typeface="+mn-cs"/>
                <a:sym typeface="+mn-ea"/>
              </a:rPr>
              <a:t>集合类</a:t>
            </a:r>
            <a:endParaRPr lang="zh-CN" altLang="en-US" noProof="0" dirty="0">
              <a:ln>
                <a:noFill/>
              </a:ln>
              <a:solidFill>
                <a:schemeClr val="bg1"/>
              </a:solidFill>
              <a:effectLst>
                <a:outerShdw blurRad="38100" dist="38100" dir="2700000" algn="tl">
                  <a:srgbClr val="C0C0C0"/>
                </a:outerShdw>
              </a:effectLst>
              <a:uLnTx/>
              <a:uFillTx/>
              <a:latin typeface="Arial" panose="020B0604020202020204" pitchFamily="34" charset="0"/>
              <a:ea typeface="宋体" panose="02010600030101010101" pitchFamily="2" charset="-122"/>
              <a:cs typeface="+mn-cs"/>
              <a:sym typeface="+mn-ea"/>
            </a:endParaRPr>
          </a:p>
        </p:txBody>
      </p:sp>
      <p:sp>
        <p:nvSpPr>
          <p:cNvPr id="3" name="副标题 2"/>
          <p:cNvSpPr>
            <a:spLocks noGrp="1"/>
          </p:cNvSpPr>
          <p:nvPr>
            <p:ph type="subTitle" idx="1"/>
          </p:nvPr>
        </p:nvSpPr>
        <p:spPr/>
        <p:txBody>
          <a:bodyPr>
            <a:normAutofit/>
          </a:bodyPr>
          <a:lstStyle/>
          <a:p>
            <a:r>
              <a:rPr lang="en-US" altLang="zh-CN" dirty="0" smtClean="0">
                <a:solidFill>
                  <a:schemeClr val="bg1"/>
                </a:solidFill>
              </a:rPr>
              <a:t>IT</a:t>
            </a:r>
            <a:r>
              <a:rPr lang="zh-CN" altLang="en-US" dirty="0" smtClean="0">
                <a:solidFill>
                  <a:schemeClr val="bg1"/>
                </a:solidFill>
              </a:rPr>
              <a:t>事业部</a:t>
            </a:r>
          </a:p>
          <a:p>
            <a:endParaRPr lang="zh-CN" altLang="en-US" dirty="0">
              <a:solidFill>
                <a:schemeClr val="bg1"/>
              </a:solidFill>
            </a:endParaRPr>
          </a:p>
          <a:p>
            <a:r>
              <a:rPr lang="zh-CN" altLang="zh-CN" dirty="0">
                <a:solidFill>
                  <a:schemeClr val="bg1"/>
                </a:solidFill>
              </a:rPr>
              <a:t>讲师：朱屹</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Iterator</a:t>
            </a:r>
            <a:r>
              <a:rPr lang="zh-CN" altLang="en-US" dirty="0">
                <a:solidFill>
                  <a:schemeClr val="accent3">
                    <a:lumMod val="50000"/>
                  </a:schemeClr>
                </a:solidFill>
                <a:sym typeface="+mn-ea"/>
              </a:rPr>
              <a:t>接口成员方法</a:t>
            </a:r>
          </a:p>
        </p:txBody>
      </p:sp>
      <p:sp>
        <p:nvSpPr>
          <p:cNvPr id="81924" name="Rectangle 3"/>
          <p:cNvSpPr>
            <a:spLocks noGrp="1"/>
          </p:cNvSpPr>
          <p:nvPr>
            <p:ph idx="1"/>
          </p:nvPr>
        </p:nvSpPr>
        <p:spPr>
          <a:xfrm>
            <a:off x="446405" y="1388533"/>
            <a:ext cx="8229600" cy="5364480"/>
          </a:xfrm>
        </p:spPr>
        <p:txBody>
          <a:bodyPr vert="horz">
            <a:normAutofit/>
          </a:bodyPr>
          <a:lstStyle/>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boolean hasNext()</a:t>
            </a:r>
          </a:p>
          <a:p>
            <a:pPr marL="342900" indent="-342900" defTabSz="914400">
              <a:lnSpc>
                <a:spcPct val="120000"/>
              </a:lnSpc>
              <a:buClr>
                <a:srgbClr val="000000"/>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rPr>
              <a:t>E next()</a:t>
            </a:r>
          </a:p>
          <a:p>
            <a:pPr defTabSz="914400">
              <a:lnSpc>
                <a:spcPct val="120000"/>
              </a:lnSpc>
              <a:buClr>
                <a:srgbClr val="D1E751"/>
              </a:buClr>
              <a:buFont typeface="Wingdings" panose="05000000000000000000" pitchFamily="2" charset="2"/>
            </a:pP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defTabSz="914400">
              <a:lnSpc>
                <a:spcPct val="120000"/>
              </a:lnSpc>
              <a:buClr>
                <a:srgbClr val="D1E751"/>
              </a:buClr>
              <a:buFont typeface="Wingdings" panose="05000000000000000000" pitchFamily="2" charset="2"/>
            </a:pP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876"/>
            <a:ext cx="8218488" cy="863844"/>
          </a:xfrm>
        </p:spPr>
        <p:txBody>
          <a:bodyPr>
            <a:normAutofit/>
          </a:bodyPr>
          <a:lstStyle/>
          <a:p>
            <a:pPr algn="l"/>
            <a:r>
              <a:rPr lang="en-US" altLang="zh-CN" dirty="0">
                <a:solidFill>
                  <a:schemeClr val="accent3">
                    <a:lumMod val="50000"/>
                  </a:schemeClr>
                </a:solidFill>
                <a:sym typeface="+mn-ea"/>
              </a:rPr>
              <a:t>Iterator</a:t>
            </a:r>
            <a:r>
              <a:rPr lang="zh-CN" altLang="en-US" dirty="0">
                <a:solidFill>
                  <a:schemeClr val="accent3">
                    <a:lumMod val="50000"/>
                  </a:schemeClr>
                </a:solidFill>
                <a:sym typeface="+mn-ea"/>
              </a:rPr>
              <a:t>接口的使用和原理讲解</a:t>
            </a:r>
          </a:p>
        </p:txBody>
      </p:sp>
      <p:sp>
        <p:nvSpPr>
          <p:cNvPr id="81924" name="Rectangle 3"/>
          <p:cNvSpPr>
            <a:spLocks noGrp="1"/>
          </p:cNvSpPr>
          <p:nvPr>
            <p:ph idx="1"/>
          </p:nvPr>
        </p:nvSpPr>
        <p:spPr>
          <a:xfrm>
            <a:off x="457200" y="1223434"/>
            <a:ext cx="8229600" cy="5180753"/>
          </a:xfrm>
        </p:spPr>
        <p:txBody>
          <a:bodyPr vert="horz">
            <a:normAutofit/>
          </a:bodyPr>
          <a:lstStyle/>
          <a:p>
            <a:pPr marL="342900" marR="0" lvl="0" indent="-342900" defTabSz="914400" rtl="0" eaLnBrk="0" hangingPunct="0">
              <a:lnSpc>
                <a:spcPts val="3280"/>
              </a:lnSpc>
              <a:spcBef>
                <a:spcPts val="0"/>
              </a:spcBef>
              <a:spcAft>
                <a:spcPct val="0"/>
              </a:spcAft>
              <a:buClr>
                <a:schemeClr val="tx1"/>
              </a:buClr>
              <a:buSzPct val="70000"/>
              <a:buNone/>
              <a:defRPr/>
            </a:pPr>
            <a:r>
              <a:rPr lang="en-US" altLang="zh-CN" kern="0" noProof="0" dirty="0" smtClean="0">
                <a:ln>
                  <a:noFill/>
                </a:ln>
                <a:solidFill>
                  <a:schemeClr val="accent3">
                    <a:lumMod val="50000"/>
                  </a:schemeClr>
                </a:solidFill>
                <a:effectLst/>
                <a:uLnTx/>
                <a:uFillTx/>
                <a:sym typeface="+mn-ea"/>
              </a:rPr>
              <a:t>Iterator接口的使用讲解</a:t>
            </a:r>
          </a:p>
          <a:p>
            <a:pPr marL="342900" marR="0" lvl="0" indent="-342900" defTabSz="914400" rtl="0" eaLnBrk="0" hangingPunct="0">
              <a:lnSpc>
                <a:spcPts val="3280"/>
              </a:lnSpc>
              <a:spcBef>
                <a:spcPts val="0"/>
              </a:spcBef>
              <a:spcAft>
                <a:spcPct val="0"/>
              </a:spcAft>
              <a:buClr>
                <a:schemeClr val="tx1"/>
              </a:buClr>
              <a:buSzPct val="70000"/>
              <a:buNone/>
              <a:defRPr/>
            </a:pPr>
            <a:r>
              <a:rPr lang="zh-CN" altLang="en-US" kern="0" noProof="0" dirty="0" smtClean="0">
                <a:ln>
                  <a:noFill/>
                </a:ln>
                <a:solidFill>
                  <a:schemeClr val="accent3">
                    <a:lumMod val="50000"/>
                  </a:schemeClr>
                </a:solidFill>
                <a:effectLst/>
                <a:uLnTx/>
                <a:uFillTx/>
                <a:sym typeface="+mn-ea"/>
              </a:rPr>
              <a:t>练习</a:t>
            </a:r>
          </a:p>
          <a:p>
            <a:pPr marL="800100" marR="0" lvl="1" indent="-342900" defTabSz="914400" rtl="0" eaLnBrk="0" hangingPunct="0">
              <a:lnSpc>
                <a:spcPts val="3280"/>
              </a:lnSpc>
              <a:spcBef>
                <a:spcPts val="0"/>
              </a:spcBef>
              <a:spcAft>
                <a:spcPct val="0"/>
              </a:spcAft>
              <a:buClr>
                <a:srgbClr val="8EB4E3"/>
              </a:buClr>
              <a:buSzPct val="70000"/>
              <a:buNone/>
              <a:defRPr/>
            </a:pPr>
            <a:r>
              <a:rPr lang="zh-CN" altLang="en-US" kern="0" noProof="0" dirty="0" smtClean="0">
                <a:ln>
                  <a:noFill/>
                </a:ln>
                <a:solidFill>
                  <a:schemeClr val="accent3">
                    <a:lumMod val="50000"/>
                  </a:schemeClr>
                </a:solidFill>
                <a:effectLst/>
                <a:uLnTx/>
                <a:uFillTx/>
                <a:sym typeface="+mn-ea"/>
              </a:rPr>
              <a:t>用集合存储5个学生对象，并把学生对象进行遍历。用迭代器遍历。</a:t>
            </a:r>
            <a:endParaRPr lang="en-US" altLang="zh-CN" kern="0" noProof="0" dirty="0" smtClean="0">
              <a:ln>
                <a:noFill/>
              </a:ln>
              <a:solidFill>
                <a:schemeClr val="accent3">
                  <a:lumMod val="50000"/>
                </a:schemeClr>
              </a:solidFill>
              <a:effectLst/>
              <a:uLnTx/>
              <a:uFillTx/>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42123"/>
            <a:ext cx="8218488" cy="863844"/>
          </a:xfrm>
        </p:spPr>
        <p:txBody>
          <a:bodyPr>
            <a:normAutofit/>
          </a:bodyPr>
          <a:lstStyle/>
          <a:p>
            <a:pPr algn="l"/>
            <a:r>
              <a:rPr lang="en-US" altLang="zh-CN" dirty="0">
                <a:solidFill>
                  <a:schemeClr val="accent3">
                    <a:lumMod val="50000"/>
                  </a:schemeClr>
                </a:solidFill>
                <a:sym typeface="+mn-ea"/>
              </a:rPr>
              <a:t>Collection</a:t>
            </a:r>
            <a:r>
              <a:rPr lang="zh-CN" altLang="en-US" dirty="0">
                <a:solidFill>
                  <a:schemeClr val="accent3">
                    <a:lumMod val="50000"/>
                  </a:schemeClr>
                </a:solidFill>
                <a:sym typeface="+mn-ea"/>
              </a:rPr>
              <a:t>案例</a:t>
            </a:r>
            <a:endParaRPr lang="en-US" altLang="zh-CN" dirty="0">
              <a:solidFill>
                <a:schemeClr val="accent3">
                  <a:lumMod val="50000"/>
                </a:schemeClr>
              </a:solidFill>
              <a:sym typeface="+mn-ea"/>
            </a:endParaRPr>
          </a:p>
        </p:txBody>
      </p:sp>
      <p:sp>
        <p:nvSpPr>
          <p:cNvPr id="81924" name="Rectangle 3"/>
          <p:cNvSpPr>
            <a:spLocks noGrp="1"/>
          </p:cNvSpPr>
          <p:nvPr>
            <p:ph idx="1"/>
          </p:nvPr>
        </p:nvSpPr>
        <p:spPr>
          <a:xfrm>
            <a:off x="446405" y="1417320"/>
            <a:ext cx="8229600" cy="5950373"/>
          </a:xfrm>
        </p:spPr>
        <p:txBody>
          <a:bodyPr vert="horz">
            <a:noAutofit/>
          </a:bodyPr>
          <a:lstStyle/>
          <a:p>
            <a:pPr marL="342900" indent="-342900" defTabSz="914400">
              <a:lnSpc>
                <a:spcPts val="2880"/>
              </a:lnSpc>
              <a:buClr>
                <a:srgbClr val="000000"/>
              </a:buClr>
              <a:buNone/>
            </a:pPr>
            <a:r>
              <a:rPr lang="zh-CN" altLang="en-US" sz="2000" dirty="0">
                <a:solidFill>
                  <a:schemeClr val="accent3">
                    <a:lumMod val="50000"/>
                  </a:schemeClr>
                </a:solidFill>
              </a:rPr>
              <a:t>存储字符串并遍历</a:t>
            </a:r>
          </a:p>
          <a:p>
            <a:pPr marL="342900" indent="-342900" defTabSz="914400">
              <a:lnSpc>
                <a:spcPts val="2880"/>
              </a:lnSpc>
              <a:buClr>
                <a:srgbClr val="000000"/>
              </a:buClr>
              <a:buNone/>
            </a:pPr>
            <a:r>
              <a:rPr lang="zh-CN" altLang="en-US" sz="2000" dirty="0">
                <a:solidFill>
                  <a:schemeClr val="accent3">
                    <a:lumMod val="50000"/>
                  </a:schemeClr>
                </a:solidFill>
              </a:rPr>
              <a:t>存储自定义对象并遍历</a:t>
            </a:r>
          </a:p>
          <a:p>
            <a:pPr marL="800100" lvl="1" indent="-342900" defTabSz="914400">
              <a:lnSpc>
                <a:spcPts val="2880"/>
              </a:lnSpc>
              <a:buClr>
                <a:srgbClr val="8EB4E3"/>
              </a:buClr>
              <a:buNone/>
            </a:pPr>
            <a:r>
              <a:rPr lang="zh-CN" altLang="en-US" sz="2000" dirty="0">
                <a:solidFill>
                  <a:schemeClr val="accent3">
                    <a:lumMod val="50000"/>
                  </a:schemeClr>
                </a:solidFill>
              </a:rPr>
              <a:t>Student(name,age)</a:t>
            </a:r>
          </a:p>
          <a:p>
            <a:pPr>
              <a:buNone/>
            </a:pP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List</a:t>
            </a:r>
            <a:r>
              <a:rPr lang="zh-CN" altLang="en-US" dirty="0">
                <a:solidFill>
                  <a:schemeClr val="accent3">
                    <a:lumMod val="50000"/>
                  </a:schemeClr>
                </a:solidFill>
                <a:sym typeface="+mn-ea"/>
              </a:rPr>
              <a:t>接口概述</a:t>
            </a:r>
            <a:endParaRPr lang="zh-CN" altLang="en-US">
              <a:solidFill>
                <a:schemeClr val="accent3">
                  <a:lumMod val="50000"/>
                </a:schemeClr>
              </a:solidFill>
            </a:endParaRPr>
          </a:p>
        </p:txBody>
      </p:sp>
      <p:sp>
        <p:nvSpPr>
          <p:cNvPr id="81924" name="Rectangle 3"/>
          <p:cNvSpPr>
            <a:spLocks noGrp="1"/>
          </p:cNvSpPr>
          <p:nvPr>
            <p:ph idx="1"/>
          </p:nvPr>
        </p:nvSpPr>
        <p:spPr>
          <a:xfrm>
            <a:off x="457200" y="1198034"/>
            <a:ext cx="8229600" cy="5370407"/>
          </a:xfrm>
        </p:spPr>
        <p:txBody>
          <a:bodyPr vert="horz">
            <a:normAutofit/>
          </a:bodyPr>
          <a:lstStyle/>
          <a:p>
            <a:pPr marL="342900" indent="-3429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List接口概述</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800100" lvl="1" indent="-342900" defTabSz="914400">
              <a:lnSpc>
                <a:spcPct val="120000"/>
              </a:lnSpc>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有序的</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collection（也称为序列</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此接口的用户可以对列表中每个元素的插入位置进行精确地控制</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用户可以根据元素的整数索引（在列表中的位置）访问元素，并搜索列表中的元素</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800100" lvl="1" indent="-342900" defTabSz="914400">
              <a:lnSpc>
                <a:spcPct val="120000"/>
              </a:lnSpc>
              <a:buClr>
                <a:srgbClr val="8EB4E3"/>
              </a:buClr>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与 set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不同，列表通常允许重复的元素</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342900" indent="-342900" defTabSz="914400">
              <a:lnSpc>
                <a:spcPct val="120000"/>
              </a:lnSpc>
              <a:buClr>
                <a:srgbClr val="000000"/>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List案例</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800100" lvl="1" indent="-342900" defTabSz="914400">
              <a:lnSpc>
                <a:spcPct val="120000"/>
              </a:lnSpc>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存储字符串并遍历</a:t>
            </a: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800100" lvl="1" indent="-342900" defTabSz="914400">
              <a:lnSpc>
                <a:spcPct val="120000"/>
              </a:lnSpc>
              <a:buClr>
                <a:srgbClr val="8EB4E3"/>
              </a:buClr>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存储自定义对象并遍历</a:t>
            </a: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List</a:t>
            </a:r>
            <a:r>
              <a:rPr lang="zh-CN" altLang="en-US" dirty="0">
                <a:solidFill>
                  <a:schemeClr val="accent3">
                    <a:lumMod val="50000"/>
                  </a:schemeClr>
                </a:solidFill>
                <a:sym typeface="+mn-ea"/>
              </a:rPr>
              <a:t>接口成员方法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483360"/>
            <a:ext cx="8229600" cy="5508413"/>
          </a:xfrm>
        </p:spPr>
        <p:txBody>
          <a:bodyPr vert="horz">
            <a:normAutofit/>
          </a:bodyPr>
          <a:lstStyle/>
          <a:p>
            <a:pPr marL="342900" indent="-342900">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void add(</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index,E</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element)</a:t>
            </a:r>
          </a:p>
          <a:p>
            <a:pPr marL="342900" indent="-342900">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E remove(</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index)</a:t>
            </a:r>
          </a:p>
          <a:p>
            <a:pPr marL="342900" indent="-342900">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E get(</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index)</a:t>
            </a:r>
          </a:p>
          <a:p>
            <a:pPr marL="342900" indent="-342900">
              <a:buNone/>
            </a:pP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E set(</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int</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index,E</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element)</a:t>
            </a:r>
          </a:p>
          <a:p>
            <a:pPr marL="342900" indent="-342900">
              <a:buNone/>
            </a:pPr>
            <a:r>
              <a:rPr lang="zh-CN" altLang="en-US" sz="20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练习：存储自定义对象并遍历,用普通for循环。(size()和get()结合)</a:t>
            </a: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342900" indent="-342900">
              <a:buFont typeface="Wingdings" panose="05000000000000000000" charset="0"/>
              <a:buChar char="l"/>
            </a:pPr>
            <a:endPar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a:p>
            <a:pPr marL="342900" indent="-342900">
              <a:buNone/>
            </a:pP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ListIterator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 </a:t>
            </a:r>
            <a:r>
              <a:rPr lang="en-US" altLang="zh-CN" sz="2000" kern="1200" dirty="0" err="1">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listIterator</a:t>
            </a:r>
            <a:r>
              <a:rPr lang="en-US" altLang="zh-CN"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a:t>
            </a:r>
          </a:p>
          <a:p>
            <a:pPr marL="342900" indent="-342900">
              <a:buFont typeface="Wingdings" panose="05000000000000000000" charset="0"/>
              <a:buChar char="l"/>
            </a:pPr>
            <a:endPar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a:solidFill>
                  <a:schemeClr val="accent3">
                    <a:lumMod val="50000"/>
                  </a:schemeClr>
                </a:solidFill>
              </a:rPr>
              <a:t>ListIterator接口的成员方法</a:t>
            </a:r>
          </a:p>
        </p:txBody>
      </p:sp>
      <p:sp>
        <p:nvSpPr>
          <p:cNvPr id="3" name="内容占位符 2"/>
          <p:cNvSpPr>
            <a:spLocks noGrp="1"/>
          </p:cNvSpPr>
          <p:nvPr>
            <p:ph idx="1"/>
          </p:nvPr>
        </p:nvSpPr>
        <p:spPr/>
        <p:txBody>
          <a:bodyPr>
            <a:normAutofit fontScale="97500"/>
          </a:bodyPr>
          <a:lstStyle/>
          <a:p>
            <a:pPr marL="342900" indent="-342900">
              <a:buNone/>
            </a:pPr>
            <a:r>
              <a:rPr lang="zh-CN" altLang="en-US" sz="2000" dirty="0">
                <a:solidFill>
                  <a:schemeClr val="accent3">
                    <a:lumMod val="50000"/>
                  </a:schemeClr>
                </a:solidFill>
              </a:rPr>
              <a:t>boolean hasPrevious()</a:t>
            </a:r>
          </a:p>
          <a:p>
            <a:pPr marL="800100" lvl="1" indent="-342900">
              <a:buClr>
                <a:srgbClr val="8EB4E3"/>
              </a:buClr>
              <a:buNone/>
            </a:pPr>
            <a:r>
              <a:rPr lang="zh-CN" altLang="en-US" sz="2000" dirty="0">
                <a:solidFill>
                  <a:schemeClr val="accent3">
                    <a:lumMod val="50000"/>
                  </a:schemeClr>
                </a:solidFill>
              </a:rPr>
              <a:t>E previous()</a:t>
            </a:r>
          </a:p>
          <a:p>
            <a:pPr marL="342900" indent="-342900">
              <a:buNone/>
            </a:pPr>
            <a:r>
              <a:rPr lang="zh-CN" altLang="en-US" sz="2000" dirty="0">
                <a:solidFill>
                  <a:schemeClr val="accent3">
                    <a:lumMod val="50000"/>
                  </a:schemeClr>
                </a:solidFill>
              </a:rPr>
              <a:t>我有一个集合，，我想判断里面有没有"world"这个元素，如果有，我就添加一个"javaee"元素，请写代码实现</a:t>
            </a:r>
          </a:p>
          <a:p>
            <a:pPr marL="342900" indent="-342900">
              <a:buNone/>
            </a:pPr>
            <a:r>
              <a:rPr lang="zh-CN" altLang="en-US" sz="2000" dirty="0">
                <a:solidFill>
                  <a:schemeClr val="accent3">
                    <a:lumMod val="50000"/>
                  </a:schemeClr>
                </a:solidFill>
                <a:sym typeface="+mn-ea"/>
              </a:rPr>
              <a:t>void add(E e);</a:t>
            </a:r>
            <a:endParaRPr lang="zh-CN" altLang="en-US" sz="2000" dirty="0">
              <a:solidFill>
                <a:schemeClr val="accent3">
                  <a:lumMod val="50000"/>
                </a:schemeClr>
              </a:solidFill>
            </a:endParaRPr>
          </a:p>
          <a:p>
            <a:pPr marL="342900" indent="-342900">
              <a:buNone/>
            </a:pPr>
            <a:r>
              <a:rPr lang="zh-CN" altLang="en-US" sz="2000" dirty="0">
                <a:solidFill>
                  <a:schemeClr val="accent3">
                    <a:lumMod val="50000"/>
                  </a:schemeClr>
                </a:solidFill>
              </a:rPr>
              <a:t>ConcurrentModificationException</a:t>
            </a:r>
          </a:p>
          <a:p>
            <a:pPr marL="800100" lvl="1" indent="-342900">
              <a:buClr>
                <a:srgbClr val="8EB4E3"/>
              </a:buClr>
              <a:buNone/>
            </a:pPr>
            <a:r>
              <a:rPr lang="zh-CN" altLang="en-US" sz="2000" dirty="0">
                <a:solidFill>
                  <a:schemeClr val="accent3">
                    <a:lumMod val="50000"/>
                  </a:schemeClr>
                </a:solidFill>
              </a:rPr>
              <a:t>现象</a:t>
            </a:r>
          </a:p>
          <a:p>
            <a:pPr marL="800100" lvl="1" indent="-342900">
              <a:buClr>
                <a:srgbClr val="8EB4E3"/>
              </a:buClr>
              <a:buNone/>
            </a:pPr>
            <a:r>
              <a:rPr lang="zh-CN" altLang="en-US" sz="2000" dirty="0">
                <a:solidFill>
                  <a:schemeClr val="accent3">
                    <a:lumMod val="50000"/>
                  </a:schemeClr>
                </a:solidFill>
              </a:rPr>
              <a:t>原因</a:t>
            </a:r>
          </a:p>
          <a:p>
            <a:pPr marL="800100" lvl="1" indent="-342900">
              <a:buClr>
                <a:srgbClr val="8EB4E3"/>
              </a:buClr>
              <a:buNone/>
            </a:pPr>
            <a:r>
              <a:rPr lang="zh-CN" altLang="en-US" sz="2000" dirty="0">
                <a:solidFill>
                  <a:schemeClr val="accent3">
                    <a:lumMod val="50000"/>
                  </a:schemeClr>
                </a:solidFill>
              </a:rPr>
              <a:t>解决方案</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常见数据结构</a:t>
            </a:r>
            <a:endParaRPr lang="zh-CN" altLang="en-US">
              <a:solidFill>
                <a:schemeClr val="accent3">
                  <a:lumMod val="50000"/>
                </a:schemeClr>
              </a:solidFill>
            </a:endParaRPr>
          </a:p>
        </p:txBody>
      </p:sp>
      <p:sp>
        <p:nvSpPr>
          <p:cNvPr id="3" name="内容占位符 2"/>
          <p:cNvSpPr>
            <a:spLocks noGrp="1"/>
          </p:cNvSpPr>
          <p:nvPr>
            <p:ph idx="1"/>
          </p:nvPr>
        </p:nvSpPr>
        <p:spPr>
          <a:xfrm>
            <a:off x="457200" y="1413087"/>
            <a:ext cx="8229600" cy="5120640"/>
          </a:xfrm>
        </p:spPr>
        <p:txBody>
          <a:bodyPr>
            <a:normAutofit/>
          </a:bodyPr>
          <a:lstStyle/>
          <a:p>
            <a:pPr marL="342900" indent="-342900">
              <a:buNone/>
            </a:pPr>
            <a:r>
              <a:rPr lang="zh-CN" altLang="en-US" dirty="0">
                <a:solidFill>
                  <a:schemeClr val="accent3">
                    <a:lumMod val="50000"/>
                  </a:schemeClr>
                </a:solidFill>
              </a:rPr>
              <a:t>栈</a:t>
            </a:r>
          </a:p>
          <a:p>
            <a:pPr marL="342900" indent="-342900">
              <a:buNone/>
            </a:pPr>
            <a:r>
              <a:rPr lang="zh-CN" altLang="en-US" dirty="0">
                <a:solidFill>
                  <a:schemeClr val="accent3">
                    <a:lumMod val="50000"/>
                  </a:schemeClr>
                </a:solidFill>
              </a:rPr>
              <a:t>队列</a:t>
            </a:r>
          </a:p>
          <a:p>
            <a:pPr marL="342900" indent="-342900">
              <a:buNone/>
            </a:pPr>
            <a:r>
              <a:rPr lang="zh-CN" altLang="en-US" dirty="0">
                <a:solidFill>
                  <a:schemeClr val="accent3">
                    <a:lumMod val="50000"/>
                  </a:schemeClr>
                </a:solidFill>
              </a:rPr>
              <a:t>数组</a:t>
            </a:r>
          </a:p>
          <a:p>
            <a:pPr marL="342900" indent="-342900">
              <a:buNone/>
            </a:pPr>
            <a:r>
              <a:rPr lang="zh-CN" altLang="en-US" dirty="0">
                <a:solidFill>
                  <a:schemeClr val="accent3">
                    <a:lumMod val="50000"/>
                  </a:schemeClr>
                </a:solidFill>
              </a:rPr>
              <a:t>链表</a:t>
            </a:r>
          </a:p>
          <a:p>
            <a:pPr marL="342900" indent="-342900">
              <a:buNone/>
            </a:pPr>
            <a:r>
              <a:rPr lang="zh-CN" altLang="en-US" dirty="0">
                <a:solidFill>
                  <a:schemeClr val="accent3">
                    <a:lumMod val="50000"/>
                  </a:schemeClr>
                </a:solidFill>
              </a:rPr>
              <a:t>树</a:t>
            </a:r>
          </a:p>
          <a:p>
            <a:pPr marL="342900" indent="-342900">
              <a:buNone/>
            </a:pPr>
            <a:r>
              <a:rPr lang="zh-CN" altLang="en-US" dirty="0">
                <a:solidFill>
                  <a:schemeClr val="accent3">
                    <a:lumMod val="50000"/>
                  </a:schemeClr>
                </a:solidFill>
              </a:rPr>
              <a:t>哈希表</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练习</a:t>
            </a:r>
            <a:endParaRPr lang="zh-CN" altLang="en-US">
              <a:solidFill>
                <a:schemeClr val="accent3">
                  <a:lumMod val="50000"/>
                </a:schemeClr>
              </a:solidFill>
            </a:endParaRPr>
          </a:p>
        </p:txBody>
      </p:sp>
      <p:sp>
        <p:nvSpPr>
          <p:cNvPr id="3" name="内容占位符 2"/>
          <p:cNvSpPr>
            <a:spLocks noGrp="1"/>
          </p:cNvSpPr>
          <p:nvPr>
            <p:ph idx="1"/>
          </p:nvPr>
        </p:nvSpPr>
        <p:spPr>
          <a:xfrm>
            <a:off x="457200" y="1413087"/>
            <a:ext cx="8229600" cy="5120640"/>
          </a:xfrm>
        </p:spPr>
        <p:txBody>
          <a:bodyPr>
            <a:normAutofit/>
          </a:bodyPr>
          <a:lstStyle/>
          <a:p>
            <a:pPr>
              <a:buNone/>
            </a:pPr>
            <a:r>
              <a:rPr lang="zh-CN" altLang="en-US" sz="2000" dirty="0">
                <a:solidFill>
                  <a:schemeClr val="accent3">
                    <a:lumMod val="50000"/>
                  </a:schemeClr>
                </a:solidFill>
              </a:rPr>
              <a:t>我有5个学生，请把这个5个学生的信息存储到数组中，并遍历数组，获取得到每一个学生信息。</a:t>
            </a:r>
          </a:p>
          <a:p>
            <a:pPr>
              <a:buNone/>
            </a:pPr>
            <a:r>
              <a:rPr lang="zh-CN" altLang="en-US" sz="2000" dirty="0">
                <a:solidFill>
                  <a:schemeClr val="accent3">
                    <a:lumMod val="50000"/>
                  </a:schemeClr>
                </a:solidFill>
              </a:rPr>
              <a:t>学生：Student</a:t>
            </a:r>
          </a:p>
          <a:p>
            <a:pPr>
              <a:buNone/>
            </a:pPr>
            <a:r>
              <a:rPr lang="zh-CN" altLang="en-US" sz="2000" dirty="0">
                <a:solidFill>
                  <a:schemeClr val="accent3">
                    <a:lumMod val="50000"/>
                  </a:schemeClr>
                </a:solidFill>
              </a:rPr>
              <a:t>成员变量：name,age</a:t>
            </a:r>
          </a:p>
          <a:p>
            <a:pPr>
              <a:buNone/>
            </a:pPr>
            <a:r>
              <a:rPr lang="zh-CN" altLang="en-US" sz="2000" dirty="0">
                <a:solidFill>
                  <a:schemeClr val="accent3">
                    <a:lumMod val="50000"/>
                  </a:schemeClr>
                </a:solidFill>
              </a:rPr>
              <a:t>构造方法：无参,带参</a:t>
            </a:r>
          </a:p>
          <a:p>
            <a:pPr>
              <a:buNone/>
            </a:pPr>
            <a:r>
              <a:rPr lang="zh-CN" altLang="en-US" sz="2000" dirty="0">
                <a:solidFill>
                  <a:schemeClr val="accent3">
                    <a:lumMod val="50000"/>
                  </a:schemeClr>
                </a:solidFill>
              </a:rPr>
              <a:t>成员方法：getXxx()/setXxx()</a:t>
            </a:r>
          </a:p>
          <a:p>
            <a:pPr>
              <a:buNone/>
            </a:pPr>
            <a:r>
              <a:rPr lang="zh-CN" altLang="en-US" sz="2000" dirty="0">
                <a:solidFill>
                  <a:schemeClr val="accent3">
                    <a:lumMod val="50000"/>
                  </a:schemeClr>
                </a:solidFill>
              </a:rPr>
              <a:t>存储学生的数组?自己想想应该是什么样子的?</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ArrayList</a:t>
            </a:r>
            <a:r>
              <a:rPr lang="zh-CN" altLang="en-US" dirty="0">
                <a:solidFill>
                  <a:schemeClr val="accent3">
                    <a:lumMod val="50000"/>
                  </a:schemeClr>
                </a:solidFill>
                <a:sym typeface="+mn-ea"/>
              </a:rPr>
              <a:t>类概述及使用</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ArrayList类概述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1750" dirty="0">
                <a:solidFill>
                  <a:schemeClr val="accent3">
                    <a:lumMod val="50000"/>
                  </a:schemeClr>
                </a:solidFill>
                <a:sym typeface="+mn-ea"/>
              </a:rPr>
              <a:t>底层数据结构是数组，查询快，增删慢</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1750" dirty="0">
                <a:solidFill>
                  <a:schemeClr val="accent3">
                    <a:lumMod val="50000"/>
                  </a:schemeClr>
                </a:solidFill>
                <a:sym typeface="+mn-ea"/>
              </a:rPr>
              <a:t>线程不安全，效率高</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ArrayList案例</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1750" dirty="0">
                <a:solidFill>
                  <a:schemeClr val="accent3">
                    <a:lumMod val="50000"/>
                  </a:schemeClr>
                </a:solidFill>
                <a:sym typeface="+mn-ea"/>
              </a:rPr>
              <a:t>存储字符串并遍历</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1750" dirty="0">
                <a:solidFill>
                  <a:schemeClr val="accent3">
                    <a:lumMod val="50000"/>
                  </a:schemeClr>
                </a:solidFill>
                <a:sym typeface="+mn-ea"/>
              </a:rPr>
              <a:t>存储自定义对象并遍历</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Vector</a:t>
            </a:r>
            <a:r>
              <a:rPr lang="zh-CN" altLang="en-US" dirty="0">
                <a:solidFill>
                  <a:schemeClr val="accent3">
                    <a:lumMod val="50000"/>
                  </a:schemeClr>
                </a:solidFill>
                <a:sym typeface="+mn-ea"/>
              </a:rPr>
              <a:t>类概述及使用</a:t>
            </a:r>
            <a:endParaRPr lang="zh-CN" altLang="en-US">
              <a:solidFill>
                <a:schemeClr val="accent3">
                  <a:lumMod val="50000"/>
                </a:schemeClr>
              </a:solidFill>
            </a:endParaRPr>
          </a:p>
        </p:txBody>
      </p:sp>
      <p:sp>
        <p:nvSpPr>
          <p:cNvPr id="81924" name="Rectangle 3"/>
          <p:cNvSpPr>
            <a:spLocks noGrp="1"/>
          </p:cNvSpPr>
          <p:nvPr>
            <p:ph idx="1"/>
          </p:nvPr>
        </p:nvSpPr>
        <p:spPr>
          <a:xfrm>
            <a:off x="457200" y="1091768"/>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Vector类概述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底层数据结构是数组，查询快，增删慢</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线程安全，效率低</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Vector类特有功能</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void addElement(E obj)</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E elementAt(int index)</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Enumeration elements()</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Vector案例</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存储字符串并遍历</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存储自定义对象并遍历</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099"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100"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
        <p:nvSpPr>
          <p:cNvPr id="2" name="标题 3"/>
          <p:cNvSpPr>
            <a:spLocks noGrp="1" noChangeArrowheads="1"/>
          </p:cNvSpPr>
          <p:nvPr>
            <p:ph type="ctrTitle"/>
          </p:nvPr>
        </p:nvSpPr>
        <p:spPr>
          <a:xfrm>
            <a:off x="333375" y="365125"/>
            <a:ext cx="6016229" cy="882650"/>
          </a:xfrm>
        </p:spPr>
        <p:txBody>
          <a:bodyPr anchor="ctr"/>
          <a:lstStyle/>
          <a:p>
            <a:pPr algn="l">
              <a:defRPr/>
            </a:pPr>
            <a:r>
              <a:rPr lang="zh-CN" altLang="en-US" sz="3200" dirty="0" smtClean="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目录 </a:t>
            </a:r>
            <a:r>
              <a:rPr lang="en-US" altLang="x-none" sz="3200" dirty="0" smtClean="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CONTENTS</a:t>
            </a:r>
            <a:endParaRPr lang="zh-CN" altLang="en-US" sz="3200" b="1" noProof="0" dirty="0" smtClean="0">
              <a:ln>
                <a:noFill/>
              </a:ln>
              <a:solidFill>
                <a:schemeClr val="accent3">
                  <a:lumMod val="50000"/>
                </a:schemeClr>
              </a:solidFill>
              <a:effectLst/>
              <a:uLnTx/>
              <a:uFillTx/>
              <a:ea typeface="黑体" panose="02010609060101010101" pitchFamily="49" charset="-122"/>
              <a:sym typeface="+mn-ea"/>
            </a:endParaRPr>
          </a:p>
        </p:txBody>
      </p:sp>
      <p:sp>
        <p:nvSpPr>
          <p:cNvPr id="4102" name="内容占位符 4"/>
          <p:cNvSpPr>
            <a:spLocks noGrp="1" noChangeArrowheads="1"/>
          </p:cNvSpPr>
          <p:nvPr>
            <p:ph type="subTitle" idx="1"/>
          </p:nvPr>
        </p:nvSpPr>
        <p:spPr>
          <a:xfrm>
            <a:off x="323528" y="1268760"/>
            <a:ext cx="8391525" cy="5040313"/>
          </a:xfrm>
        </p:spPr>
        <p:txBody>
          <a:bodyPr>
            <a:normAutofit/>
          </a:bodyPr>
          <a:lstStyle/>
          <a:p>
            <a:pPr marL="457200" indent="-457200" algn="l"/>
            <a:r>
              <a:rPr lang="en-US" altLang="zh-CN" sz="2000" dirty="0" smtClean="0">
                <a:solidFill>
                  <a:schemeClr val="accent3">
                    <a:lumMod val="50000"/>
                  </a:schemeClr>
                </a:solidFill>
                <a:sym typeface="+mn-ea"/>
              </a:rPr>
              <a:t>Collection</a:t>
            </a:r>
            <a:r>
              <a:rPr lang="zh-CN" altLang="en-US" sz="2000" dirty="0" smtClean="0">
                <a:solidFill>
                  <a:schemeClr val="accent3">
                    <a:lumMod val="50000"/>
                  </a:schemeClr>
                </a:solidFill>
                <a:sym typeface="+mn-ea"/>
              </a:rPr>
              <a:t>接口</a:t>
            </a:r>
          </a:p>
          <a:p>
            <a:pPr marL="457200" indent="-457200" algn="l"/>
            <a:r>
              <a:rPr lang="en-US" altLang="zh-CN" sz="2000" dirty="0" err="1" smtClean="0">
                <a:solidFill>
                  <a:schemeClr val="accent3">
                    <a:lumMod val="50000"/>
                  </a:schemeClr>
                </a:solidFill>
                <a:sym typeface="+mn-ea"/>
              </a:rPr>
              <a:t>Iterator</a:t>
            </a:r>
            <a:r>
              <a:rPr lang="zh-CN" altLang="en-US" sz="2000" dirty="0" smtClean="0">
                <a:solidFill>
                  <a:schemeClr val="accent3">
                    <a:lumMod val="50000"/>
                  </a:schemeClr>
                </a:solidFill>
                <a:sym typeface="+mn-ea"/>
              </a:rPr>
              <a:t>接口</a:t>
            </a:r>
          </a:p>
          <a:p>
            <a:pPr marL="457200" indent="-457200" algn="l"/>
            <a:r>
              <a:rPr lang="en-US" altLang="zh-CN" sz="2000" dirty="0" smtClean="0">
                <a:solidFill>
                  <a:schemeClr val="accent3">
                    <a:lumMod val="50000"/>
                  </a:schemeClr>
                </a:solidFill>
                <a:sym typeface="+mn-ea"/>
              </a:rPr>
              <a:t>List</a:t>
            </a:r>
            <a:r>
              <a:rPr lang="zh-CN" altLang="en-US" sz="2000" dirty="0" smtClean="0">
                <a:solidFill>
                  <a:schemeClr val="accent3">
                    <a:lumMod val="50000"/>
                  </a:schemeClr>
                </a:solidFill>
                <a:sym typeface="+mn-ea"/>
              </a:rPr>
              <a:t>接口</a:t>
            </a:r>
          </a:p>
          <a:p>
            <a:pPr marL="457200" indent="-457200" algn="l"/>
            <a:r>
              <a:rPr lang="zh-CN" altLang="en-US" sz="2000" dirty="0" smtClean="0">
                <a:solidFill>
                  <a:schemeClr val="accent3">
                    <a:lumMod val="50000"/>
                  </a:schemeClr>
                </a:solidFill>
                <a:sym typeface="+mn-ea"/>
              </a:rPr>
              <a:t>泛型</a:t>
            </a:r>
            <a:r>
              <a:rPr lang="en-US" altLang="zh-CN" sz="2000" dirty="0" smtClean="0">
                <a:solidFill>
                  <a:schemeClr val="accent3">
                    <a:lumMod val="50000"/>
                  </a:schemeClr>
                </a:solidFill>
                <a:sym typeface="+mn-ea"/>
              </a:rPr>
              <a:t>/</a:t>
            </a:r>
            <a:r>
              <a:rPr lang="zh-CN" altLang="en-US" sz="2000" dirty="0" smtClean="0">
                <a:solidFill>
                  <a:schemeClr val="accent3">
                    <a:lumMod val="50000"/>
                  </a:schemeClr>
                </a:solidFill>
                <a:sym typeface="+mn-ea"/>
              </a:rPr>
              <a:t>增强</a:t>
            </a:r>
            <a:r>
              <a:rPr lang="en-US" altLang="zh-CN" sz="2000" dirty="0" smtClean="0">
                <a:solidFill>
                  <a:schemeClr val="accent3">
                    <a:lumMod val="50000"/>
                  </a:schemeClr>
                </a:solidFill>
                <a:sym typeface="+mn-ea"/>
              </a:rPr>
              <a:t>for</a:t>
            </a:r>
          </a:p>
          <a:p>
            <a:pPr marL="457200" indent="-457200" algn="l"/>
            <a:r>
              <a:rPr lang="en-US" altLang="zh-CN" sz="2000" dirty="0" smtClean="0">
                <a:solidFill>
                  <a:schemeClr val="accent3">
                    <a:lumMod val="50000"/>
                  </a:schemeClr>
                </a:solidFill>
                <a:sym typeface="+mn-ea"/>
              </a:rPr>
              <a:t>Set</a:t>
            </a:r>
            <a:r>
              <a:rPr lang="zh-CN" altLang="en-US" sz="2000" dirty="0" smtClean="0">
                <a:solidFill>
                  <a:schemeClr val="accent3">
                    <a:lumMod val="50000"/>
                  </a:schemeClr>
                </a:solidFill>
                <a:sym typeface="+mn-ea"/>
              </a:rPr>
              <a:t>接口</a:t>
            </a:r>
          </a:p>
          <a:p>
            <a:pPr marL="457200" indent="-457200" algn="l"/>
            <a:r>
              <a:rPr lang="en-US" altLang="zh-CN" sz="2000" dirty="0" smtClean="0">
                <a:solidFill>
                  <a:schemeClr val="accent3">
                    <a:lumMod val="50000"/>
                  </a:schemeClr>
                </a:solidFill>
                <a:sym typeface="+mn-ea"/>
              </a:rPr>
              <a:t>Map</a:t>
            </a:r>
            <a:r>
              <a:rPr lang="zh-CN" altLang="en-US" sz="2000" dirty="0" smtClean="0">
                <a:solidFill>
                  <a:schemeClr val="accent3">
                    <a:lumMod val="50000"/>
                  </a:schemeClr>
                </a:solidFill>
                <a:sym typeface="+mn-ea"/>
              </a:rPr>
              <a:t>接口</a:t>
            </a:r>
          </a:p>
          <a:p>
            <a:pPr marL="457200" indent="-457200" algn="l"/>
            <a:r>
              <a:rPr lang="en-US" altLang="zh-CN" sz="2000" dirty="0" smtClean="0">
                <a:solidFill>
                  <a:schemeClr val="accent3">
                    <a:lumMod val="50000"/>
                  </a:schemeClr>
                </a:solidFill>
                <a:sym typeface="+mn-ea"/>
              </a:rPr>
              <a:t>Collections</a:t>
            </a:r>
            <a:r>
              <a:rPr lang="zh-CN" altLang="en-US" sz="2000" dirty="0" smtClean="0">
                <a:solidFill>
                  <a:schemeClr val="accent3">
                    <a:lumMod val="50000"/>
                  </a:schemeClr>
                </a:solidFill>
                <a:sym typeface="+mn-ea"/>
              </a:rPr>
              <a:t>类</a:t>
            </a:r>
            <a:endParaRPr lang="zh-CN" altLang="en-US" sz="2000" dirty="0">
              <a:solidFill>
                <a:schemeClr val="accent3">
                  <a:lumMod val="50000"/>
                </a:schemeClr>
              </a:solidFill>
              <a:sym typeface="+mn-ea"/>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LinkedList</a:t>
            </a:r>
            <a:r>
              <a:rPr lang="zh-CN" altLang="en-US" dirty="0">
                <a:solidFill>
                  <a:schemeClr val="accent3">
                    <a:lumMod val="50000"/>
                  </a:schemeClr>
                </a:solidFill>
                <a:sym typeface="+mn-ea"/>
              </a:rPr>
              <a:t>类概述及使用</a:t>
            </a:r>
            <a:endParaRPr lang="zh-CN" altLang="en-US" dirty="0">
              <a:solidFill>
                <a:schemeClr val="accent3">
                  <a:lumMod val="50000"/>
                </a:schemeClr>
              </a:solidFill>
            </a:endParaRPr>
          </a:p>
        </p:txBody>
      </p:sp>
      <p:sp>
        <p:nvSpPr>
          <p:cNvPr id="81924" name="Rectangle 3"/>
          <p:cNvSpPr>
            <a:spLocks noGrp="1"/>
          </p:cNvSpPr>
          <p:nvPr>
            <p:ph idx="1"/>
          </p:nvPr>
        </p:nvSpPr>
        <p:spPr>
          <a:xfrm>
            <a:off x="457200" y="1037167"/>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LinkedList类概述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底层数据结构是链表，查询慢，增删快</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线程不安全，效率高</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LinkedList类特有功能</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void addFirst(E e)及addLast(E e)</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E getFirst()及getLast()</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E removeFirst()及public E removeLast()</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LinkedList案例</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存储字符串并遍历</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存储自定义对象并遍历</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List</a:t>
            </a:r>
            <a:r>
              <a:rPr lang="zh-CN" altLang="en-US" dirty="0">
                <a:solidFill>
                  <a:schemeClr val="accent3">
                    <a:lumMod val="50000"/>
                  </a:schemeClr>
                </a:solidFill>
                <a:sym typeface="+mn-ea"/>
              </a:rPr>
              <a:t>集合练习</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ArrayList</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去除集合中字符串的重复值(字符串的内容相同)</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去除集合中自定义对象的重复值(对象的成员变量值都相同)</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LinkedList</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smtClean="0">
                <a:solidFill>
                  <a:schemeClr val="accent3">
                    <a:lumMod val="50000"/>
                  </a:schemeClr>
                </a:solidFill>
                <a:sym typeface="+mn-ea"/>
              </a:rPr>
              <a:t>	</a:t>
            </a:r>
            <a:r>
              <a:rPr lang="en-US" altLang="zh-CN" sz="2000" dirty="0" err="1" smtClean="0">
                <a:solidFill>
                  <a:schemeClr val="accent3">
                    <a:lumMod val="50000"/>
                  </a:schemeClr>
                </a:solidFill>
                <a:sym typeface="+mn-ea"/>
              </a:rPr>
              <a:t>请用</a:t>
            </a:r>
            <a:r>
              <a:rPr lang="en-US" altLang="zh-CN" sz="2000" dirty="0" err="1">
                <a:solidFill>
                  <a:schemeClr val="accent3">
                    <a:lumMod val="50000"/>
                  </a:schemeClr>
                </a:solidFill>
                <a:sym typeface="+mn-ea"/>
              </a:rPr>
              <a:t>LinkedList模拟栈数据结构的集合，并测试</a:t>
            </a:r>
            <a:endParaRPr lang="en-US" altLang="zh-CN" sz="2000" dirty="0">
              <a:solidFill>
                <a:schemeClr val="accent3">
                  <a:lumMod val="50000"/>
                </a:schemeClr>
              </a:solidFill>
              <a:sym typeface="+mn-ea"/>
            </a:endParaRPr>
          </a:p>
          <a:p>
            <a:pPr marL="1257300" marR="0" lvl="2"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你自己的定义一个集合类，在这个集合类内部可以使用LinkedList模拟。</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泛型概述及使用</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JDK1.5以后出现的机制</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泛型出现的原因</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泛型出现的好处</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泛型的书写格式</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把前面的集合代码用泛型改进</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泛型由来</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为什么会有泛型呢?</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通过案例引入</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早期的Object类型可以接收任意的对象类型，但是在实际的使用中，会有类型转换的问题。也就存在这隐患，所以Java提供了泛型来解决这个安全问题。</a:t>
            </a:r>
          </a:p>
          <a:p>
            <a:pPr marL="342900" marR="0" lvl="0" indent="-342900" defTabSz="914400" rtl="0" eaLnBrk="0" hangingPunct="0">
              <a:lnSpc>
                <a:spcPts val="3360"/>
              </a:lnSpc>
              <a:spcBef>
                <a:spcPts val="0"/>
              </a:spcBef>
              <a:spcAft>
                <a:spcPct val="0"/>
              </a:spcAft>
              <a:buClr>
                <a:srgbClr val="000000"/>
              </a:buClr>
              <a:buSzPct val="70000"/>
              <a:buNone/>
              <a:defRPr/>
            </a:pPr>
            <a:r>
              <a:rPr lang="zh-CN" altLang="en-US" sz="2000" dirty="0">
                <a:solidFill>
                  <a:schemeClr val="accent3">
                    <a:lumMod val="50000"/>
                  </a:schemeClr>
                </a:solidFill>
                <a:sym typeface="+mn-ea"/>
              </a:rPr>
              <a:t>泛型概述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是一种把类型明确的工作推迟到创建对象或者调用方法的时候才去明确的特殊的类型。参数化类型，把类型当作参数一样的传递。</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3">
                    <a:lumMod val="50000"/>
                  </a:schemeClr>
                </a:solidFill>
                <a:sym typeface="+mn-ea"/>
              </a:rPr>
              <a:t>泛型应用</a:t>
            </a:r>
            <a:endParaRPr lang="zh-CN" altLang="en-US">
              <a:solidFill>
                <a:schemeClr val="accent3">
                  <a:lumMod val="50000"/>
                </a:schemeClr>
              </a:solidFill>
            </a:endParaRPr>
          </a:p>
        </p:txBody>
      </p:sp>
      <p:sp>
        <p:nvSpPr>
          <p:cNvPr id="81924" name="Rectangle 3"/>
          <p:cNvSpPr>
            <a:spLocks noGrp="1"/>
          </p:cNvSpPr>
          <p:nvPr>
            <p:ph idx="1"/>
          </p:nvPr>
        </p:nvSpPr>
        <p:spPr>
          <a:xfrm>
            <a:off x="457200" y="1037167"/>
            <a:ext cx="8366760" cy="6009640"/>
          </a:xfrm>
        </p:spPr>
        <p:txBody>
          <a:bodyPr vert="horz">
            <a:normAutofit/>
          </a:bodyPr>
          <a:lstStyle/>
          <a:p>
            <a:pPr marL="342900" marR="0" lvl="0" indent="-342900" algn="l"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泛型类</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把泛型定义在类上</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格式:public class 类名&lt;泛型类型1,…&gt;</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注意:泛型类型必须是引用类型</a:t>
            </a:r>
          </a:p>
          <a:p>
            <a:pPr marL="342900" marR="0" lvl="0" indent="-342900" algn="l"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泛型方法</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把泛型定义在方法上</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格式:public &lt;泛型类型&gt; 返回类型 方法名(泛型类型 .)</a:t>
            </a:r>
          </a:p>
          <a:p>
            <a:pPr marL="342900" marR="0" lvl="0" indent="-342900" algn="l"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泛型接口</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把泛型定义在接口上</a:t>
            </a:r>
          </a:p>
          <a:p>
            <a:pPr marL="800100" marR="0" lvl="1" indent="-342900" algn="l"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格式:public  interface 接口名&lt;泛型类型1…&gt;</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泛型高级</a:t>
            </a:r>
            <a:r>
              <a:rPr lang="en-US" altLang="zh-CN" dirty="0">
                <a:solidFill>
                  <a:schemeClr val="accent3">
                    <a:lumMod val="50000"/>
                  </a:schemeClr>
                </a:solidFill>
                <a:sym typeface="+mn-ea"/>
              </a:rPr>
              <a:t>(</a:t>
            </a:r>
            <a:r>
              <a:rPr lang="zh-CN" altLang="en-US" dirty="0">
                <a:solidFill>
                  <a:schemeClr val="accent3">
                    <a:lumMod val="50000"/>
                  </a:schemeClr>
                </a:solidFill>
                <a:sym typeface="+mn-ea"/>
              </a:rPr>
              <a:t>通配符</a:t>
            </a:r>
            <a:r>
              <a:rPr lang="en-US" altLang="zh-CN" dirty="0">
                <a:solidFill>
                  <a:schemeClr val="accent3">
                    <a:lumMod val="50000"/>
                  </a:schemeClr>
                </a:solidFill>
                <a:sym typeface="+mn-ea"/>
              </a:rPr>
              <a:t>)</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泛型通配符&lt;?&gt;</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任意类型，如果没有明确，那么就是Object以及任意的Java类了</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 extends E</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向下限定，E及其子类</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 super E</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向上限定，E及其父类</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dirty="0">
                <a:solidFill>
                  <a:schemeClr val="accent3">
                    <a:lumMod val="50000"/>
                  </a:schemeClr>
                </a:solidFill>
                <a:sym typeface="+mn-ea"/>
              </a:rPr>
              <a:t>增强for概述及使用</a:t>
            </a: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增强for概述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简化数组和Collection集合的遍历</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格式：</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for(元素数据类型 变量 : 数组或者Collection集合) {</a:t>
            </a:r>
          </a:p>
          <a:p>
            <a:pPr marL="457200" marR="0" lvl="1"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	使用变量即可，该变量就是元素</a:t>
            </a:r>
          </a:p>
          <a:p>
            <a:pPr marL="457200" marR="0" lvl="1" defTabSz="914400" rtl="0" eaLnBrk="0" hangingPunct="0">
              <a:lnSpc>
                <a:spcPts val="3360"/>
              </a:lnSpc>
              <a:spcBef>
                <a:spcPts val="0"/>
              </a:spcBef>
              <a:spcAft>
                <a:spcPct val="0"/>
              </a:spcAft>
              <a:buClr>
                <a:schemeClr val="tx1"/>
              </a:buClr>
              <a:buSzPct val="70000"/>
              <a:buNone/>
              <a:defRPr/>
            </a:pPr>
            <a:r>
              <a:rPr lang="en-US" altLang="zh-CN" sz="2000" dirty="0" smtClean="0">
                <a:solidFill>
                  <a:schemeClr val="accent3">
                    <a:lumMod val="50000"/>
                  </a:schemeClr>
                </a:solidFill>
                <a:sym typeface="+mn-ea"/>
              </a:rPr>
              <a:t>   </a:t>
            </a:r>
            <a:r>
              <a:rPr lang="en-US" altLang="zh-CN" sz="2000" dirty="0">
                <a:solidFill>
                  <a:schemeClr val="accent3">
                    <a:lumMod val="50000"/>
                  </a:schemeClr>
                </a:solidFill>
                <a:sym typeface="+mn-ea"/>
              </a:rPr>
              <a:t>}</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好处：简化遍历</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注意事项：增强for的目标要判断是否为null</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把前面的集合代码的遍历用增强for改进</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静态导入概述及使用</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静态导入概述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格式：import static 包名….类名.方法名;</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可以直接导入到方法的级别</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注意事项</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方法必须是静态的</a:t>
            </a:r>
            <a:endPar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r>
              <a:rPr kumimoji="0" lang="en-US" altLang="zh-CN"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如果有多个同名的静态方法，容易不知道使用谁?这个时候要使用，必须加前缀</a:t>
            </a:r>
            <a:r>
              <a:rPr kumimoji="0" lang="en-US" altLang="zh-CN"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。由此可见，意义不大，所以一般不用，但是要能看懂。</a:t>
            </a:r>
          </a:p>
          <a:p>
            <a:pPr marR="0" lvl="0" defTabSz="914400" rtl="0" eaLnBrk="0" hangingPunct="0">
              <a:lnSpc>
                <a:spcPts val="3360"/>
              </a:lnSpc>
              <a:spcBef>
                <a:spcPts val="0"/>
              </a:spcBef>
              <a:spcAft>
                <a:spcPct val="0"/>
              </a:spcAft>
              <a:buClr>
                <a:schemeClr val="tx1"/>
              </a:buClr>
              <a:buSzPct val="70000"/>
              <a:buFont typeface="Wingdings" panose="05000000000000000000" charset="0"/>
              <a:defRPr/>
            </a:pPr>
            <a:endParaRPr lang="en-US" altLang="zh-CN" sz="2000" dirty="0">
              <a:solidFill>
                <a:schemeClr val="accent3">
                  <a:lumMod val="50000"/>
                </a:schemeClr>
              </a:solidFill>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可变参数概述及使用</a:t>
            </a:r>
          </a:p>
        </p:txBody>
      </p:sp>
      <p:sp>
        <p:nvSpPr>
          <p:cNvPr id="81924" name="Rectangle 3"/>
          <p:cNvSpPr>
            <a:spLocks noGrp="1"/>
          </p:cNvSpPr>
          <p:nvPr>
            <p:ph idx="1"/>
          </p:nvPr>
        </p:nvSpPr>
        <p:spPr>
          <a:xfrm>
            <a:off x="457200" y="1132840"/>
            <a:ext cx="8366760" cy="6009640"/>
          </a:xfrm>
        </p:spPr>
        <p:txBody>
          <a:bodyPr vert="horz">
            <a:normAutofit/>
          </a:bodyPr>
          <a:lstStyle/>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可变参数概述</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err="1">
                <a:solidFill>
                  <a:schemeClr val="accent3">
                    <a:lumMod val="50000"/>
                  </a:schemeClr>
                </a:solidFill>
              </a:rPr>
              <a:t>定义方法的时候不知道该定义多少个参数</a:t>
            </a:r>
            <a:endParaRPr lang="en-US" altLang="zh-CN" sz="2000" dirty="0">
              <a:solidFill>
                <a:schemeClr val="accent3">
                  <a:lumMod val="50000"/>
                </a:schemeClr>
              </a:solidFill>
            </a:endParaRP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格式</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修饰符 返回值类型 方法名(数据类型…  变量名){}</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注意：</a:t>
            </a:r>
          </a:p>
          <a:p>
            <a:pPr marL="1257300" marR="0" lvl="2"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这里的变量其实是一个数组</a:t>
            </a:r>
          </a:p>
          <a:p>
            <a:pPr marL="1257300" marR="0" lvl="2"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如果一个方法有可变参数，并且有多个参数，那么，可变参数肯定是最后一个</a:t>
            </a:r>
          </a:p>
          <a:p>
            <a:pPr marL="342900" marR="0" lvl="0" indent="-342900" defTabSz="914400" rtl="0" eaLnBrk="0" hangingPunct="0">
              <a:lnSpc>
                <a:spcPts val="3360"/>
              </a:lnSpc>
              <a:spcBef>
                <a:spcPts val="0"/>
              </a:spcBef>
              <a:spcAft>
                <a:spcPct val="0"/>
              </a:spcAft>
              <a:buClr>
                <a:schemeClr val="tx1"/>
              </a:buClr>
              <a:buSzPct val="70000"/>
              <a:buNone/>
              <a:defRPr/>
            </a:pPr>
            <a:r>
              <a:rPr lang="en-US" altLang="zh-CN" sz="2000" dirty="0">
                <a:solidFill>
                  <a:schemeClr val="accent3">
                    <a:lumMod val="50000"/>
                  </a:schemeClr>
                </a:solidFill>
                <a:sym typeface="+mn-ea"/>
              </a:rPr>
              <a:t>Arrays工具类中的一个方法</a:t>
            </a:r>
            <a:r>
              <a:rPr lang="zh-CN" altLang="en-US" sz="2000" dirty="0">
                <a:solidFill>
                  <a:schemeClr val="accent3">
                    <a:lumMod val="50000"/>
                  </a:schemeClr>
                </a:solidFill>
                <a:sym typeface="+mn-ea"/>
              </a:rPr>
              <a:t>（把数组转化为集合）</a:t>
            </a:r>
          </a:p>
          <a:p>
            <a:pPr marL="800100" marR="0" lvl="1" indent="-342900" defTabSz="914400" rtl="0" eaLnBrk="0" hangingPunct="0">
              <a:lnSpc>
                <a:spcPts val="336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&lt;T&gt; List&lt;T&gt; asList(T... a) </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List</a:t>
            </a:r>
            <a:r>
              <a:rPr lang="zh-CN" altLang="en-US" dirty="0">
                <a:solidFill>
                  <a:schemeClr val="accent3">
                    <a:lumMod val="50000"/>
                  </a:schemeClr>
                </a:solidFill>
                <a:sym typeface="+mn-ea"/>
              </a:rPr>
              <a:t>集合练习</a:t>
            </a:r>
            <a:r>
              <a:rPr lang="en-US" altLang="zh-CN" dirty="0">
                <a:solidFill>
                  <a:schemeClr val="accent3">
                    <a:lumMod val="50000"/>
                  </a:schemeClr>
                </a:solidFill>
                <a:sym typeface="+mn-ea"/>
              </a:rPr>
              <a:t>2</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集合的嵌套遍历</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获取10个1-20之间的随机数，要求不能重复</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键盘录入多个数据，以0结束，要求在控制台输出这多个数据中的最大值</a:t>
            </a:r>
          </a:p>
          <a:p>
            <a:pPr marR="0" lvl="0" defTabSz="914400" rtl="0" eaLnBrk="0" hangingPunct="0">
              <a:lnSpc>
                <a:spcPts val="3360"/>
              </a:lnSpc>
              <a:spcBef>
                <a:spcPts val="0"/>
              </a:spcBef>
              <a:spcAft>
                <a:spcPct val="0"/>
              </a:spcAft>
              <a:buClr>
                <a:schemeClr val="tx1"/>
              </a:buClr>
              <a:buSzPct val="70000"/>
              <a:buFont typeface="Wingdings" panose="05000000000000000000" charset="0"/>
              <a:defRPr/>
            </a:pPr>
            <a:endParaRPr lang="en-US" altLang="zh-CN" sz="2000" dirty="0">
              <a:solidFill>
                <a:schemeClr val="accent3">
                  <a:lumMod val="50000"/>
                </a:schemeClr>
              </a:solidFill>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solidFill>
                  <a:schemeClr val="accent3">
                    <a:lumMod val="50000"/>
                  </a:schemeClr>
                </a:solidFill>
                <a:sym typeface="+mn-ea"/>
              </a:rPr>
              <a:t>本章内容</a:t>
            </a:r>
            <a:endParaRPr lang="zh-CN" altLang="en-US">
              <a:solidFill>
                <a:schemeClr val="accent3">
                  <a:lumMod val="50000"/>
                </a:schemeClr>
              </a:solidFill>
            </a:endParaRPr>
          </a:p>
        </p:txBody>
      </p:sp>
      <p:sp>
        <p:nvSpPr>
          <p:cNvPr id="32773" name="Rectangle 3"/>
          <p:cNvSpPr>
            <a:spLocks noGrp="1"/>
          </p:cNvSpPr>
          <p:nvPr>
            <p:ph idx="1"/>
          </p:nvPr>
        </p:nvSpPr>
        <p:spPr>
          <a:xfrm>
            <a:off x="457200" y="1440180"/>
            <a:ext cx="8229600" cy="5311987"/>
          </a:xfrm>
        </p:spPr>
        <p:txBody>
          <a:bodyPr vert="horz">
            <a:normAutofit/>
          </a:bodyPr>
          <a:lstStyle/>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defRPr/>
            </a:pPr>
            <a:endParaRPr lang="en-US" altLang="zh-CN" sz="2400" dirty="0">
              <a:solidFill>
                <a:schemeClr val="accent3">
                  <a:lumMod val="50000"/>
                </a:schemeClr>
              </a:solidFill>
            </a:endParaRPr>
          </a:p>
          <a:p>
            <a:pPr marR="0" lvl="0" algn="l"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defRPr/>
            </a:pPr>
            <a:endParaRPr kumimoji="0" lang="zh-CN" altLang="zh-CN" b="0" i="0" u="none" strike="noStrike" kern="0" cap="none" spc="0" normalizeH="0" baseline="0" noProof="0" dirty="0">
              <a:ln>
                <a:noFill/>
              </a:ln>
              <a:solidFill>
                <a:schemeClr val="accent3">
                  <a:lumMod val="50000"/>
                </a:schemeClr>
              </a:solidFill>
              <a:effectLst/>
              <a:uLnTx/>
              <a:uFillTx/>
              <a:latin typeface="+mn-lt"/>
              <a:ea typeface="+mn-ea"/>
              <a:cs typeface="+mn-cs"/>
            </a:endParaRPr>
          </a:p>
          <a:p>
            <a:pPr algn="l" defTabSz="914400">
              <a:lnSpc>
                <a:spcPts val="3080"/>
              </a:lnSpc>
              <a:buClr>
                <a:srgbClr val="000000"/>
              </a:buClr>
              <a:buFont typeface="Wingdings" panose="05000000000000000000" charset="0"/>
            </a:pPr>
            <a:endParaRPr lang="zh-CN" altLang="en-US" sz="2400" dirty="0">
              <a:solidFill>
                <a:schemeClr val="accent3">
                  <a:lumMod val="50000"/>
                </a:schemeClr>
              </a:solidFill>
            </a:endParaRPr>
          </a:p>
          <a:p>
            <a:pPr marL="457200" indent="-457200" algn="l" defTabSz="914400">
              <a:lnSpc>
                <a:spcPts val="3080"/>
              </a:lnSpc>
              <a:buClr>
                <a:srgbClr val="D1E751"/>
              </a:buClr>
              <a:buFont typeface="Wingdings" panose="05000000000000000000" charset="0"/>
              <a:buChar char="l"/>
            </a:pPr>
            <a:endParaRPr lang="en-US" altLang="zh-CN" sz="2800" dirty="0">
              <a:solidFill>
                <a:schemeClr val="accent3">
                  <a:lumMod val="50000"/>
                </a:schemeClr>
              </a:solidFill>
            </a:endParaRPr>
          </a:p>
          <a:p>
            <a:pPr marL="914400" lvl="2" indent="-457200" algn="l">
              <a:lnSpc>
                <a:spcPts val="3080"/>
              </a:lnSpc>
              <a:buFont typeface="Wingdings" panose="05000000000000000000" charset="0"/>
              <a:buChar char="l"/>
            </a:pPr>
            <a:endParaRPr lang="zh-CN" altLang="en-US" sz="24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endParaRPr>
          </a:p>
        </p:txBody>
      </p:sp>
      <p:pic>
        <p:nvPicPr>
          <p:cNvPr id="17412" name="Picture 3" descr="java集合类"/>
          <p:cNvPicPr>
            <a:picLocks noGrp="1" noChangeAspect="1"/>
          </p:cNvPicPr>
          <p:nvPr/>
        </p:nvPicPr>
        <p:blipFill>
          <a:blip r:embed="rId2" cstate="print"/>
          <a:srcRect/>
          <a:stretch>
            <a:fillRect/>
          </a:stretch>
        </p:blipFill>
        <p:spPr>
          <a:xfrm>
            <a:off x="332423" y="1129877"/>
            <a:ext cx="7848600" cy="5477933"/>
          </a:xfrm>
          <a:prstGeom prst="rect">
            <a:avLst/>
          </a:prstGeom>
          <a:noFill/>
          <a:ln w="9525">
            <a:noFill/>
          </a:ln>
        </p:spPr>
      </p:pic>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Set</a:t>
            </a:r>
            <a:r>
              <a:rPr lang="zh-CN" altLang="en-US" dirty="0">
                <a:solidFill>
                  <a:schemeClr val="accent3">
                    <a:lumMod val="50000"/>
                  </a:schemeClr>
                </a:solidFill>
                <a:sym typeface="+mn-ea"/>
              </a:rPr>
              <a:t>接口概述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Set接口概述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一个不包含重复元素的 collection。</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Set案例</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存储字符串并遍历</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存储自定义对象并遍历</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HashSet</a:t>
            </a:r>
            <a:r>
              <a:rPr lang="zh-CN" altLang="en-US" dirty="0">
                <a:solidFill>
                  <a:schemeClr val="accent3">
                    <a:lumMod val="50000"/>
                  </a:schemeClr>
                </a:solidFill>
                <a:sym typeface="+mn-ea"/>
              </a:rPr>
              <a:t>类概述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HashSet类概述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不保证 set 的迭代顺序</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特别是它不保证该顺序恒久不变。</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HashSet如何保证元素唯一性</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底层数据结构是哈希表(元素是链表的数组)</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哈希表依赖于哈希值存储</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添加功能底层依赖两个方法：</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int hashCode()</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boolean equals(Object obj)</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LinkedHashSet</a:t>
            </a:r>
            <a:r>
              <a:rPr lang="zh-CN" altLang="en-US" dirty="0">
                <a:solidFill>
                  <a:schemeClr val="accent3">
                    <a:lumMod val="50000"/>
                  </a:schemeClr>
                </a:solidFill>
                <a:sym typeface="+mn-ea"/>
              </a:rPr>
              <a:t>类概述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LinkedHashSet类概述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元素有序唯一</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由链表保证元素有序</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由哈希表保证元素唯一</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TreeSet</a:t>
            </a:r>
            <a:r>
              <a:rPr lang="zh-CN" altLang="en-US" dirty="0">
                <a:solidFill>
                  <a:schemeClr val="accent3">
                    <a:lumMod val="50000"/>
                  </a:schemeClr>
                </a:solidFill>
                <a:sym typeface="+mn-ea"/>
              </a:rPr>
              <a:t>类概述</a:t>
            </a:r>
            <a:endParaRPr lang="zh-CN" altLang="en-US" dirty="0">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TreeSet类概述</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使用元素的自然顺序对元素进行排序</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或者根据创建 set 时提供的 Comparator 进行排序</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具体取决于使用的构造方法。 </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TreeSet是如何保证元素的排序和唯一性的</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底层数据结构是红黑树(红黑树是一种自平衡的二叉树)</a:t>
            </a:r>
          </a:p>
          <a:p>
            <a:pPr marL="800100" marR="0" lvl="1" indent="-342900" defTabSz="914400" rtl="0" eaLnBrk="0" fontAlgn="base" latinLnBrk="0" hangingPunct="0">
              <a:lnSpc>
                <a:spcPct val="100000"/>
              </a:lnSpc>
              <a:spcBef>
                <a:spcPct val="20000"/>
              </a:spcBef>
              <a:spcAft>
                <a:spcPct val="0"/>
              </a:spcAft>
              <a:buClr>
                <a:srgbClr val="8EB4E3"/>
              </a:buClr>
              <a:buSzPct val="70000"/>
              <a:buFont typeface="Wingdings" panose="05000000000000000000" charset="0"/>
              <a:buChar char="l"/>
              <a:defRPr/>
            </a:pPr>
            <a:endParaRPr lang="en-US" altLang="zh-CN" sz="2000" dirty="0">
              <a:solidFill>
                <a:schemeClr val="accent3">
                  <a:lumMod val="50000"/>
                </a:schemeClr>
              </a:solidFill>
              <a:sym typeface="+mn-ea"/>
            </a:endParaRPr>
          </a:p>
          <a:p>
            <a:pPr marL="342900" marR="0" lvl="0" indent="-342900" defTabSz="914400" rtl="0" eaLnBrk="0" fontAlgn="base" latinLnBrk="0" hangingPunct="0">
              <a:lnSpc>
                <a:spcPct val="100000"/>
              </a:lnSpc>
              <a:spcBef>
                <a:spcPct val="20000"/>
              </a:spcBef>
              <a:spcAft>
                <a:spcPct val="0"/>
              </a:spcAft>
              <a:buClr>
                <a:srgbClr val="8EB4E3"/>
              </a:buClr>
              <a:buSzPct val="70000"/>
              <a:buNone/>
              <a:defRPr/>
            </a:pPr>
            <a:r>
              <a:rPr lang="zh-CN" altLang="en-US" sz="2000" dirty="0">
                <a:solidFill>
                  <a:schemeClr val="accent3">
                    <a:lumMod val="50000"/>
                  </a:schemeClr>
                </a:solidFill>
                <a:sym typeface="+mn-ea"/>
              </a:rPr>
              <a:t>注：</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zh-CN" altLang="en-US" sz="2000" dirty="0">
                <a:solidFill>
                  <a:schemeClr val="accent3">
                    <a:lumMod val="50000"/>
                  </a:schemeClr>
                </a:solidFill>
                <a:sym typeface="+mn-ea"/>
              </a:rPr>
              <a:t>如果一个类的元素要想能够进行自然排序，就必须实现自然排序接口Comparable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Set</a:t>
            </a:r>
            <a:r>
              <a:rPr lang="zh-CN" altLang="en-US" dirty="0">
                <a:solidFill>
                  <a:schemeClr val="accent3">
                    <a:lumMod val="50000"/>
                  </a:schemeClr>
                </a:solidFill>
                <a:sym typeface="+mn-ea"/>
              </a:rPr>
              <a:t>集合练习</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HashSet集合存储自定义对象并遍历。</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如果对象的成员变量值相同即为同一个对象</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TreeSet集合存储自定义对象并遍历</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如果对象的成员变量值相同即为同一个对象</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按照年龄进行从大到小进行排序</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编写一个程序，获取10个1至20的随机数，要求随机数不能重复。</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键盘录入5个学生信息(姓名,语文成绩,数学成绩,英语成绩),按照总分从高到低输出到控制台</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Collection</a:t>
            </a:r>
            <a:r>
              <a:rPr lang="zh-CN" altLang="en-US" dirty="0">
                <a:solidFill>
                  <a:schemeClr val="accent3">
                    <a:lumMod val="50000"/>
                  </a:schemeClr>
                </a:solidFill>
                <a:sym typeface="+mn-ea"/>
              </a:rPr>
              <a:t>集合总结</a:t>
            </a:r>
            <a:endParaRPr lang="zh-CN" altLang="en-US" dirty="0">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Collection</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List</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ArrayList</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Vector</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LinkedList</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00" dirty="0">
                <a:solidFill>
                  <a:schemeClr val="accent3">
                    <a:lumMod val="50000"/>
                  </a:schemeClr>
                </a:solidFill>
                <a:sym typeface="+mn-ea"/>
              </a:rPr>
              <a:t>Set</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HashSet</a:t>
            </a:r>
          </a:p>
          <a:p>
            <a:pPr marL="1257300" marR="0" lvl="2"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TreeSet</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Map</a:t>
            </a:r>
            <a:r>
              <a:rPr lang="zh-CN" altLang="en-US" dirty="0">
                <a:solidFill>
                  <a:schemeClr val="accent3">
                    <a:lumMod val="50000"/>
                  </a:schemeClr>
                </a:solidFill>
                <a:sym typeface="+mn-ea"/>
              </a:rPr>
              <a:t>接口概述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Map接口概述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将键映射到值的对象</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一个映射不能包含重复的键</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每个键最多只能映射到一个值</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Map接口和Collection接口的不同</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Map是双列的,Collection是单列的</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Map的键唯一,Collection的子体系Set是唯一的</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Map集合的数据结构值针对键有效，跟值无关</a:t>
            </a:r>
          </a:p>
          <a:p>
            <a:pPr marR="0" lvl="0" defTabSz="914400" rtl="0" eaLnBrk="0" hangingPunct="0">
              <a:lnSpc>
                <a:spcPts val="3020"/>
              </a:lnSpc>
              <a:spcBef>
                <a:spcPts val="0"/>
              </a:spcBef>
              <a:spcAft>
                <a:spcPct val="0"/>
              </a:spcAft>
              <a:buClr>
                <a:schemeClr val="tx1"/>
              </a:buClr>
              <a:buSzPct val="70000"/>
              <a:buNone/>
              <a:defRPr/>
            </a:pPr>
            <a:r>
              <a:rPr lang="en-US" altLang="zh-CN" sz="2000" dirty="0" smtClean="0">
                <a:solidFill>
                  <a:schemeClr val="accent3">
                    <a:lumMod val="50000"/>
                  </a:schemeClr>
                </a:solidFill>
                <a:sym typeface="+mn-ea"/>
              </a:rPr>
              <a:t>       </a:t>
            </a:r>
            <a:r>
              <a:rPr lang="en-US" altLang="zh-CN" sz="2000" dirty="0">
                <a:solidFill>
                  <a:schemeClr val="accent3">
                    <a:lumMod val="50000"/>
                  </a:schemeClr>
                </a:solidFill>
                <a:sym typeface="+mn-ea"/>
              </a:rPr>
              <a:t>Collection集合的数据结构是针对元素有效</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Map</a:t>
            </a:r>
            <a:r>
              <a:rPr lang="zh-CN" altLang="en-US" dirty="0">
                <a:solidFill>
                  <a:schemeClr val="accent3">
                    <a:lumMod val="50000"/>
                  </a:schemeClr>
                </a:solidFill>
                <a:sym typeface="+mn-ea"/>
              </a:rPr>
              <a:t>接口成员方法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V put(K key,V value)</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V remove(Object key)</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void clear()</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boolean containsKey(Object key)</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boolean containsValue(Object value)</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boolean isEmpty()</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int size()</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Map</a:t>
            </a:r>
            <a:r>
              <a:rPr lang="zh-CN" altLang="en-US" dirty="0">
                <a:solidFill>
                  <a:schemeClr val="accent3">
                    <a:lumMod val="50000"/>
                  </a:schemeClr>
                </a:solidFill>
                <a:sym typeface="+mn-ea"/>
              </a:rPr>
              <a:t>接口成员方法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V get(Object key)</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Set&lt;K&gt; keySet()</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Collection&lt;V&gt; values()</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Set&lt;Map.Entry&lt;K,V&gt;&gt; entrySet()</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3">
                    <a:lumMod val="50000"/>
                  </a:schemeClr>
                </a:solidFill>
                <a:sym typeface="+mn-ea"/>
              </a:rPr>
              <a:t>Map</a:t>
            </a:r>
            <a:r>
              <a:rPr lang="zh-CN" altLang="en-US" dirty="0">
                <a:solidFill>
                  <a:schemeClr val="accent3">
                    <a:lumMod val="50000"/>
                  </a:schemeClr>
                </a:solidFill>
                <a:sym typeface="+mn-ea"/>
              </a:rPr>
              <a:t>集合遍历</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algn="l"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方式1：根据键找值</a:t>
            </a:r>
          </a:p>
          <a:p>
            <a:pPr marL="800100" marR="0" lvl="1" indent="-342900" algn="l"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获取所有键的集合</a:t>
            </a:r>
          </a:p>
          <a:p>
            <a:pPr marL="800100" marR="0" lvl="1" indent="-342900" algn="l"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遍历键的集合，获取到每一个键</a:t>
            </a:r>
          </a:p>
          <a:p>
            <a:pPr marL="800100" marR="0" lvl="1" indent="-342900" algn="l"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根据键找值</a:t>
            </a:r>
          </a:p>
          <a:p>
            <a:pPr marL="342900" marR="0" lvl="0" indent="-342900" algn="l"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方式2：根据键值对对象找键和值</a:t>
            </a:r>
          </a:p>
          <a:p>
            <a:pPr marL="800100" marR="0" lvl="1" indent="-342900" algn="l"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获取所有键值对对象的集合</a:t>
            </a:r>
          </a:p>
          <a:p>
            <a:pPr marL="800100" marR="0" lvl="1" indent="-342900" algn="l"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遍历键值对对象的集合，获取到每一个键值对对象</a:t>
            </a:r>
          </a:p>
          <a:p>
            <a:pPr marL="800100" marR="0" lvl="1" indent="-342900" algn="l"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根据键值对对象找键和值</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集合类概述</a:t>
            </a:r>
            <a:endParaRPr lang="zh-CN" altLang="en-US">
              <a:solidFill>
                <a:schemeClr val="accent3">
                  <a:lumMod val="50000"/>
                </a:schemeClr>
              </a:solidFill>
            </a:endParaRPr>
          </a:p>
        </p:txBody>
      </p:sp>
      <p:sp>
        <p:nvSpPr>
          <p:cNvPr id="3" name="内容占位符 2"/>
          <p:cNvSpPr>
            <a:spLocks noGrp="1"/>
          </p:cNvSpPr>
          <p:nvPr>
            <p:ph idx="1"/>
          </p:nvPr>
        </p:nvSpPr>
        <p:spPr>
          <a:xfrm>
            <a:off x="457200" y="1128815"/>
            <a:ext cx="8229600" cy="5612553"/>
          </a:xfrm>
        </p:spPr>
        <p:txBody>
          <a:bodyPr>
            <a:no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zh-CN" sz="2000" b="0" i="0" u="none" strike="noStrike" kern="0" cap="none" spc="0" normalizeH="0" baseline="0" noProof="0" dirty="0">
                <a:ln>
                  <a:noFill/>
                </a:ln>
                <a:solidFill>
                  <a:schemeClr val="accent3">
                    <a:lumMod val="50000"/>
                  </a:schemeClr>
                </a:solidFill>
                <a:effectLst/>
                <a:uLnTx/>
                <a:uFillTx/>
                <a:latin typeface="+mn-lt"/>
                <a:ea typeface="+mn-ea"/>
              </a:rPr>
              <a:t>为什么出现集合类？</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0" cap="none" spc="0" normalizeH="0" baseline="0" noProof="0" dirty="0" smtClean="0">
                <a:ln>
                  <a:noFill/>
                </a:ln>
                <a:solidFill>
                  <a:schemeClr val="accent3">
                    <a:lumMod val="50000"/>
                  </a:schemeClr>
                </a:solidFill>
                <a:effectLst/>
                <a:uLnTx/>
                <a:uFillTx/>
                <a:latin typeface="+mn-lt"/>
                <a:ea typeface="+mn-ea"/>
              </a:rPr>
              <a:t>	</a:t>
            </a:r>
            <a:r>
              <a:rPr kumimoji="0" lang="zh-CN" altLang="zh-CN" sz="2000" b="0" i="0" u="none" strike="noStrike" kern="0" cap="none" spc="0" normalizeH="0" baseline="0" noProof="0" dirty="0" smtClean="0">
                <a:ln>
                  <a:noFill/>
                </a:ln>
                <a:solidFill>
                  <a:schemeClr val="accent3">
                    <a:lumMod val="50000"/>
                  </a:schemeClr>
                </a:solidFill>
                <a:effectLst/>
                <a:uLnTx/>
                <a:uFillTx/>
                <a:latin typeface="+mn-lt"/>
                <a:ea typeface="+mn-ea"/>
              </a:rPr>
              <a:t>面</a:t>
            </a:r>
            <a:r>
              <a:rPr kumimoji="0" lang="zh-CN" altLang="zh-CN" sz="2000" b="0" i="0" u="none" strike="noStrike" kern="0" cap="none" spc="0" normalizeH="0" baseline="0" noProof="0" dirty="0">
                <a:ln>
                  <a:noFill/>
                </a:ln>
                <a:solidFill>
                  <a:schemeClr val="accent3">
                    <a:lumMod val="50000"/>
                  </a:schemeClr>
                </a:solidFill>
                <a:effectLst/>
                <a:uLnTx/>
                <a:uFillTx/>
                <a:latin typeface="+mn-lt"/>
                <a:ea typeface="+mn-ea"/>
              </a:rPr>
              <a:t>向对象语言对事物的体现都是以对象的形式，所以为了方便对多个对象的操作，Java就提供了集合类。</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zh-CN" sz="2000" b="0" i="0" u="none" strike="noStrike" kern="0" cap="none" spc="0" normalizeH="0" baseline="0" noProof="0" dirty="0">
                <a:ln>
                  <a:noFill/>
                </a:ln>
                <a:solidFill>
                  <a:schemeClr val="accent3">
                    <a:lumMod val="50000"/>
                  </a:schemeClr>
                </a:solidFill>
                <a:effectLst/>
                <a:uLnTx/>
                <a:uFillTx/>
                <a:latin typeface="+mn-lt"/>
                <a:ea typeface="+mn-ea"/>
              </a:rPr>
              <a:t>数组和集合类同是容器，有何不同？</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0" cap="none" spc="0" normalizeH="0" baseline="0" noProof="0" dirty="0" smtClean="0">
                <a:ln>
                  <a:noFill/>
                </a:ln>
                <a:solidFill>
                  <a:schemeClr val="accent3">
                    <a:lumMod val="50000"/>
                  </a:schemeClr>
                </a:solidFill>
                <a:effectLst/>
                <a:uLnTx/>
                <a:uFillTx/>
                <a:latin typeface="+mn-lt"/>
                <a:ea typeface="+mn-ea"/>
              </a:rPr>
              <a:t>	</a:t>
            </a:r>
            <a:r>
              <a:rPr kumimoji="0" lang="zh-CN" altLang="zh-CN" sz="2000" b="0" i="0" u="none" strike="noStrike" kern="0" cap="none" spc="0" normalizeH="0" baseline="0" noProof="0" dirty="0" smtClean="0">
                <a:ln>
                  <a:noFill/>
                </a:ln>
                <a:solidFill>
                  <a:schemeClr val="accent3">
                    <a:lumMod val="50000"/>
                  </a:schemeClr>
                </a:solidFill>
                <a:effectLst/>
                <a:uLnTx/>
                <a:uFillTx/>
                <a:latin typeface="+mn-lt"/>
                <a:ea typeface="+mn-ea"/>
              </a:rPr>
              <a:t>数</a:t>
            </a:r>
            <a:r>
              <a:rPr kumimoji="0" lang="zh-CN" altLang="zh-CN" sz="2000" b="0" i="0" u="none" strike="noStrike" kern="0" cap="none" spc="0" normalizeH="0" baseline="0" noProof="0" dirty="0">
                <a:ln>
                  <a:noFill/>
                </a:ln>
                <a:solidFill>
                  <a:schemeClr val="accent3">
                    <a:lumMod val="50000"/>
                  </a:schemeClr>
                </a:solidFill>
                <a:effectLst/>
                <a:uLnTx/>
                <a:uFillTx/>
                <a:latin typeface="+mn-lt"/>
                <a:ea typeface="+mn-ea"/>
              </a:rPr>
              <a:t>组虽然也可以存储对象，但长度是固定的；集合长度是可变的。数组中可以存储基本数据类型，集合只能存储对象。</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kumimoji="0" lang="zh-CN" altLang="zh-CN" sz="2000" b="0" i="0" u="none" strike="noStrike" kern="0" cap="none" spc="0" normalizeH="0" baseline="0" noProof="0" dirty="0">
                <a:ln>
                  <a:noFill/>
                </a:ln>
                <a:solidFill>
                  <a:schemeClr val="accent3">
                    <a:lumMod val="50000"/>
                  </a:schemeClr>
                </a:solidFill>
                <a:effectLst/>
                <a:uLnTx/>
                <a:uFillTx/>
                <a:latin typeface="+mn-lt"/>
                <a:ea typeface="+mn-ea"/>
              </a:rPr>
              <a:t>集合类的特点</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kumimoji="0" lang="en-US" altLang="zh-CN" sz="2000" b="0" i="0" u="none" strike="noStrike" kern="0" cap="none" spc="0" normalizeH="0" baseline="0" noProof="0" dirty="0" smtClean="0">
                <a:ln>
                  <a:noFill/>
                </a:ln>
                <a:solidFill>
                  <a:schemeClr val="accent3">
                    <a:lumMod val="50000"/>
                  </a:schemeClr>
                </a:solidFill>
                <a:effectLst/>
                <a:uLnTx/>
                <a:uFillTx/>
                <a:latin typeface="+mn-lt"/>
                <a:ea typeface="+mn-ea"/>
              </a:rPr>
              <a:t>	</a:t>
            </a:r>
            <a:r>
              <a:rPr kumimoji="0" lang="zh-CN" altLang="zh-CN" sz="2000" b="0" i="0" u="none" strike="noStrike" kern="0" cap="none" spc="0" normalizeH="0" baseline="0" noProof="0" dirty="0" smtClean="0">
                <a:ln>
                  <a:noFill/>
                </a:ln>
                <a:solidFill>
                  <a:schemeClr val="accent3">
                    <a:lumMod val="50000"/>
                  </a:schemeClr>
                </a:solidFill>
                <a:effectLst/>
                <a:uLnTx/>
                <a:uFillTx/>
                <a:latin typeface="+mn-lt"/>
                <a:ea typeface="+mn-ea"/>
              </a:rPr>
              <a:t>集</a:t>
            </a:r>
            <a:r>
              <a:rPr kumimoji="0" lang="zh-CN" altLang="zh-CN" sz="2000" b="0" i="0" u="none" strike="noStrike" kern="0" cap="none" spc="0" normalizeH="0" baseline="0" noProof="0" dirty="0">
                <a:ln>
                  <a:noFill/>
                </a:ln>
                <a:solidFill>
                  <a:schemeClr val="accent3">
                    <a:lumMod val="50000"/>
                  </a:schemeClr>
                </a:solidFill>
                <a:effectLst/>
                <a:uLnTx/>
                <a:uFillTx/>
                <a:latin typeface="+mn-lt"/>
                <a:ea typeface="+mn-ea"/>
              </a:rPr>
              <a:t>合只用于存储对象，集合长度是可变的，集合可以存储不同类型的对象。</a:t>
            </a:r>
          </a:p>
          <a:p>
            <a:pPr marR="0" lvl="0" defTabSz="914400" rtl="0" eaLnBrk="0" fontAlgn="base" latinLnBrk="0" hangingPunct="0">
              <a:lnSpc>
                <a:spcPct val="100000"/>
              </a:lnSpc>
              <a:spcBef>
                <a:spcPct val="20000"/>
              </a:spcBef>
              <a:spcAft>
                <a:spcPct val="0"/>
              </a:spcAft>
              <a:buClr>
                <a:schemeClr val="tx1"/>
              </a:buClr>
              <a:buSzPct val="70000"/>
              <a:buFont typeface="Wingdings" panose="05000000000000000000" pitchFamily="2" charset="2"/>
              <a:defRPr/>
            </a:pPr>
            <a:endParaRPr lang="en-US" altLang="zh-CN" sz="2000" noProof="0" dirty="0" smtClean="0">
              <a:ln>
                <a:noFill/>
              </a:ln>
              <a:solidFill>
                <a:schemeClr val="accent3">
                  <a:lumMod val="50000"/>
                </a:schemeClr>
              </a:solidFill>
              <a:effectLst/>
              <a:uLnTx/>
              <a:uFillTx/>
              <a:sym typeface="+mn-ea"/>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HashMap</a:t>
            </a:r>
            <a:r>
              <a:rPr lang="zh-CN" altLang="en-US" dirty="0">
                <a:solidFill>
                  <a:schemeClr val="accent3">
                    <a:lumMod val="50000"/>
                  </a:schemeClr>
                </a:solidFill>
                <a:sym typeface="+mn-ea"/>
              </a:rPr>
              <a:t>类概述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HashMap类概述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err="1">
                <a:solidFill>
                  <a:schemeClr val="accent3">
                    <a:lumMod val="50000"/>
                  </a:schemeClr>
                </a:solidFill>
                <a:sym typeface="+mn-ea"/>
              </a:rPr>
              <a:t>键是哈希表结构，</a:t>
            </a:r>
            <a:r>
              <a:rPr lang="en-US" altLang="zh-CN" sz="2000" dirty="0" err="1" smtClean="0">
                <a:solidFill>
                  <a:schemeClr val="accent3">
                    <a:lumMod val="50000"/>
                  </a:schemeClr>
                </a:solidFill>
                <a:sym typeface="+mn-ea"/>
              </a:rPr>
              <a:t>可以保证键的唯一性</a:t>
            </a:r>
            <a:endParaRPr lang="en-US" altLang="zh-CN" sz="2000" dirty="0" smtClean="0">
              <a:solidFill>
                <a:schemeClr val="accent3">
                  <a:lumMod val="50000"/>
                </a:schemeClr>
              </a:solidFill>
              <a:sym typeface="+mn-ea"/>
            </a:endParaRPr>
          </a:p>
          <a:p>
            <a:pPr marL="800100" marR="0" lvl="1" indent="-342900" defTabSz="914400" rtl="0" eaLnBrk="0" hangingPunct="0">
              <a:lnSpc>
                <a:spcPts val="3020"/>
              </a:lnSpc>
              <a:spcBef>
                <a:spcPts val="0"/>
              </a:spcBef>
              <a:spcAft>
                <a:spcPct val="0"/>
              </a:spcAft>
              <a:buClr>
                <a:srgbClr val="8EB4E3"/>
              </a:buClr>
              <a:buSzPct val="70000"/>
              <a:buNone/>
              <a:defRPr/>
            </a:pPr>
            <a:endParaRPr lang="en-US" altLang="zh-CN" sz="2000" dirty="0">
              <a:solidFill>
                <a:schemeClr val="accent3">
                  <a:lumMod val="50000"/>
                </a:schemeClr>
              </a:solidFill>
              <a:sym typeface="+mn-ea"/>
            </a:endParaRP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HashMap案例</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HashMap&lt;String,String&gt;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HashMap&lt;Integer,String&gt;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HashMap&lt;String,Student&gt;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HashMap&lt;Student,String&gt;</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3">
                    <a:lumMod val="50000"/>
                  </a:schemeClr>
                </a:solidFill>
                <a:sym typeface="+mn-ea"/>
              </a:rPr>
              <a:t>LinkedHashMap</a:t>
            </a:r>
            <a:r>
              <a:rPr lang="zh-CN" altLang="en-US" dirty="0">
                <a:solidFill>
                  <a:schemeClr val="accent3">
                    <a:lumMod val="50000"/>
                  </a:schemeClr>
                </a:solidFill>
                <a:sym typeface="+mn-ea"/>
              </a:rPr>
              <a:t>类概述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R="0" lvl="0" algn="l"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Map 接口的哈希表和链接列表实现，具有可预知的迭代顺序。</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TreeMap</a:t>
            </a:r>
            <a:r>
              <a:rPr lang="zh-CN" altLang="en-US" dirty="0">
                <a:solidFill>
                  <a:schemeClr val="accent3">
                    <a:lumMod val="50000"/>
                  </a:schemeClr>
                </a:solidFill>
                <a:sym typeface="+mn-ea"/>
              </a:rPr>
              <a:t>类概述</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TreeMap类概述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键是红黑树结构，可以保证键的排序和唯一性</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TreeMap案例</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HashMap&lt;String,String&gt;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HashMap&lt;Student,String&gt;</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Map</a:t>
            </a:r>
            <a:r>
              <a:rPr lang="zh-CN" altLang="en-US" dirty="0">
                <a:solidFill>
                  <a:schemeClr val="accent3">
                    <a:lumMod val="50000"/>
                  </a:schemeClr>
                </a:solidFill>
                <a:sym typeface="+mn-ea"/>
              </a:rPr>
              <a:t>集合案例</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520"/>
              </a:lnSpc>
              <a:spcBef>
                <a:spcPts val="0"/>
              </a:spcBef>
              <a:spcAft>
                <a:spcPct val="0"/>
              </a:spcAft>
              <a:buClr>
                <a:schemeClr val="tx1"/>
              </a:buClr>
              <a:buSzPct val="70000"/>
              <a:buNone/>
              <a:defRPr/>
            </a:pPr>
            <a:r>
              <a:rPr lang="en-US" altLang="zh-CN" sz="2000" dirty="0">
                <a:solidFill>
                  <a:schemeClr val="accent3">
                    <a:lumMod val="50000"/>
                  </a:schemeClr>
                </a:solidFill>
                <a:sym typeface="+mn-ea"/>
              </a:rPr>
              <a:t>"aababcabcdabcde",获取字符串中每一个字母出现的次数要求结果:a(5)b(4)c(3)d(2)e(1)</a:t>
            </a:r>
          </a:p>
          <a:p>
            <a:pPr marL="342900" marR="0" lvl="0" indent="-342900" defTabSz="914400" rtl="0" eaLnBrk="0" hangingPunct="0">
              <a:lnSpc>
                <a:spcPts val="3520"/>
              </a:lnSpc>
              <a:spcBef>
                <a:spcPts val="0"/>
              </a:spcBef>
              <a:spcAft>
                <a:spcPct val="0"/>
              </a:spcAft>
              <a:buClr>
                <a:schemeClr val="tx1"/>
              </a:buClr>
              <a:buSzPct val="70000"/>
              <a:buNone/>
              <a:defRPr/>
            </a:pPr>
            <a:r>
              <a:rPr lang="en-US" altLang="zh-CN" sz="2000" dirty="0">
                <a:solidFill>
                  <a:schemeClr val="accent3">
                    <a:lumMod val="50000"/>
                  </a:schemeClr>
                </a:solidFill>
                <a:sym typeface="+mn-ea"/>
              </a:rPr>
              <a:t>集合的嵌套遍历</a:t>
            </a:r>
            <a:r>
              <a:rPr lang="zh-CN" altLang="en-US" sz="2000" dirty="0">
                <a:solidFill>
                  <a:schemeClr val="accent3">
                    <a:lumMod val="50000"/>
                  </a:schemeClr>
                </a:solidFill>
                <a:sym typeface="+mn-ea"/>
              </a:rPr>
              <a:t>（看备注）</a:t>
            </a:r>
          </a:p>
          <a:p>
            <a:pPr marL="800100" marR="0" lvl="1" indent="-342900" defTabSz="914400" rtl="0" eaLnBrk="0" hangingPunct="0">
              <a:lnSpc>
                <a:spcPts val="35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HashMap嵌套HashMap</a:t>
            </a:r>
          </a:p>
          <a:p>
            <a:pPr marL="800100" marR="0" lvl="1" indent="-342900" defTabSz="914400" rtl="0" eaLnBrk="0" hangingPunct="0">
              <a:lnSpc>
                <a:spcPts val="35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HashMap嵌套ArrayList</a:t>
            </a:r>
          </a:p>
          <a:p>
            <a:pPr marL="800100" marR="0" lvl="1" indent="-342900" defTabSz="914400" rtl="0" eaLnBrk="0" hangingPunct="0">
              <a:lnSpc>
                <a:spcPts val="35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ArrayList嵌套HashMap</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dirty="0">
                <a:solidFill>
                  <a:schemeClr val="accent3">
                    <a:lumMod val="50000"/>
                  </a:schemeClr>
                </a:solidFill>
                <a:sym typeface="+mn-ea"/>
              </a:rPr>
              <a:t>面试题</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HashMap和Hashtable的区别</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000" dirty="0">
                <a:solidFill>
                  <a:schemeClr val="accent3">
                    <a:lumMod val="50000"/>
                  </a:schemeClr>
                </a:solidFill>
                <a:sym typeface="+mn-ea"/>
              </a:rPr>
              <a:t>List,Set,Map等接口是否都继承子Map接口</a:t>
            </a:r>
          </a:p>
          <a:p>
            <a:pPr marL="342900" marR="0" lvl="0" indent="-342900"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endParaRPr lang="zh-CN" altLang="en-US" sz="2000" dirty="0">
              <a:solidFill>
                <a:schemeClr val="accent3">
                  <a:lumMod val="50000"/>
                </a:schemeClr>
              </a:solidFill>
              <a:sym typeface="+mn-ea"/>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sym typeface="+mn-ea"/>
              </a:rPr>
              <a:t>详见注释</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Collections</a:t>
            </a:r>
            <a:r>
              <a:rPr lang="zh-CN" altLang="en-US" dirty="0">
                <a:solidFill>
                  <a:schemeClr val="accent3">
                    <a:lumMod val="50000"/>
                  </a:schemeClr>
                </a:solidFill>
                <a:sym typeface="+mn-ea"/>
              </a:rPr>
              <a:t>类概述和成员方法</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Collections类概述</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针对集合操作 的工具类</a:t>
            </a:r>
          </a:p>
          <a:p>
            <a:pPr marL="342900" marR="0" lvl="0" indent="-342900" defTabSz="914400" rtl="0" eaLnBrk="0" hangingPunct="0">
              <a:lnSpc>
                <a:spcPts val="3020"/>
              </a:lnSpc>
              <a:spcBef>
                <a:spcPts val="0"/>
              </a:spcBef>
              <a:spcAft>
                <a:spcPct val="0"/>
              </a:spcAft>
              <a:buClr>
                <a:schemeClr val="tx1"/>
              </a:buClr>
              <a:buSzPct val="70000"/>
              <a:buNone/>
              <a:defRPr/>
            </a:pPr>
            <a:r>
              <a:rPr lang="en-US" altLang="zh-CN" sz="2000" dirty="0">
                <a:solidFill>
                  <a:schemeClr val="accent3">
                    <a:lumMod val="50000"/>
                  </a:schemeClr>
                </a:solidFill>
                <a:sym typeface="+mn-ea"/>
              </a:rPr>
              <a:t>Collections成员方法</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&lt;T&gt; void sort(List&lt;T&gt; list)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&lt;T&gt; int binarySearch(List&lt;?&gt; list,T key)</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&lt;T&gt; T max(Collection&lt;?&gt; coll)</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void reverse(List&lt;?&gt; list)</a:t>
            </a:r>
          </a:p>
          <a:p>
            <a:pPr marL="800100" marR="0" lvl="1" indent="-342900" defTabSz="914400" rtl="0" eaLnBrk="0" hangingPunct="0">
              <a:lnSpc>
                <a:spcPts val="30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public static void shuffle(List&lt;?&gt; list)---</a:t>
            </a:r>
            <a:r>
              <a:rPr lang="zh-CN" altLang="en-US" sz="2000" dirty="0">
                <a:solidFill>
                  <a:schemeClr val="accent3">
                    <a:lumMod val="50000"/>
                  </a:schemeClr>
                </a:solidFill>
                <a:sym typeface="+mn-ea"/>
              </a:rPr>
              <a:t>随机</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Collections</a:t>
            </a:r>
            <a:r>
              <a:rPr lang="zh-CN" altLang="en-US" dirty="0">
                <a:solidFill>
                  <a:schemeClr val="accent3">
                    <a:lumMod val="50000"/>
                  </a:schemeClr>
                </a:solidFill>
                <a:sym typeface="+mn-ea"/>
              </a:rPr>
              <a:t>成员方法的使用</a:t>
            </a:r>
            <a:endParaRPr lang="zh-CN" altLang="en-US">
              <a:solidFill>
                <a:schemeClr val="accent3">
                  <a:lumMod val="50000"/>
                </a:schemeClr>
              </a:solidFill>
            </a:endParaRPr>
          </a:p>
        </p:txBody>
      </p:sp>
      <p:sp>
        <p:nvSpPr>
          <p:cNvPr id="81924" name="Rectangle 3"/>
          <p:cNvSpPr>
            <a:spLocks noGrp="1"/>
          </p:cNvSpPr>
          <p:nvPr>
            <p:ph idx="1"/>
          </p:nvPr>
        </p:nvSpPr>
        <p:spPr>
          <a:xfrm>
            <a:off x="457200" y="1228513"/>
            <a:ext cx="8366760" cy="6009640"/>
          </a:xfrm>
        </p:spPr>
        <p:txBody>
          <a:bodyPr vert="horz">
            <a:normAutofit/>
          </a:bodyPr>
          <a:lstStyle/>
          <a:p>
            <a:pPr marL="342900" marR="0" lvl="0" indent="-342900" defTabSz="914400" rtl="0" eaLnBrk="0" hangingPunct="0">
              <a:lnSpc>
                <a:spcPts val="3220"/>
              </a:lnSpc>
              <a:spcBef>
                <a:spcPts val="0"/>
              </a:spcBef>
              <a:spcAft>
                <a:spcPct val="0"/>
              </a:spcAft>
              <a:buClr>
                <a:schemeClr val="tx1"/>
              </a:buClr>
              <a:buSzPct val="70000"/>
              <a:buNone/>
              <a:defRPr/>
            </a:pPr>
            <a:r>
              <a:rPr lang="en-US" altLang="zh-CN" sz="2000" dirty="0" smtClean="0">
                <a:solidFill>
                  <a:schemeClr val="accent3">
                    <a:lumMod val="50000"/>
                  </a:schemeClr>
                </a:solidFill>
                <a:sym typeface="+mn-ea"/>
              </a:rPr>
              <a:t>	</a:t>
            </a:r>
            <a:r>
              <a:rPr lang="en-US" altLang="zh-CN" sz="2000" dirty="0" err="1" smtClean="0">
                <a:solidFill>
                  <a:schemeClr val="accent3">
                    <a:lumMod val="50000"/>
                  </a:schemeClr>
                </a:solidFill>
                <a:sym typeface="+mn-ea"/>
              </a:rPr>
              <a:t>ArrayList</a:t>
            </a:r>
            <a:r>
              <a:rPr lang="en-US" altLang="zh-CN" sz="2000" dirty="0" err="1">
                <a:solidFill>
                  <a:schemeClr val="accent3">
                    <a:lumMod val="50000"/>
                  </a:schemeClr>
                </a:solidFill>
                <a:sym typeface="+mn-ea"/>
              </a:rPr>
              <a:t>存储基本包装类的元素可以排序，存储自定义对象可不可以排序呢</a:t>
            </a:r>
            <a:r>
              <a:rPr lang="en-US" altLang="zh-CN" sz="2000" dirty="0">
                <a:solidFill>
                  <a:schemeClr val="accent3">
                    <a:lumMod val="50000"/>
                  </a:schemeClr>
                </a:solidFill>
                <a:sym typeface="+mn-ea"/>
              </a:rPr>
              <a:t>?</a:t>
            </a:r>
          </a:p>
          <a:p>
            <a:pPr marL="342900" marR="0" lvl="0" indent="-342900" defTabSz="914400" rtl="0" eaLnBrk="0" hangingPunct="0">
              <a:lnSpc>
                <a:spcPts val="3220"/>
              </a:lnSpc>
              <a:spcBef>
                <a:spcPts val="0"/>
              </a:spcBef>
              <a:spcAft>
                <a:spcPct val="0"/>
              </a:spcAft>
              <a:buClr>
                <a:schemeClr val="tx1"/>
              </a:buClr>
              <a:buSzPct val="70000"/>
              <a:buNone/>
              <a:defRPr/>
            </a:pPr>
            <a:r>
              <a:rPr lang="en-US" altLang="zh-CN" sz="2000" dirty="0" smtClean="0">
                <a:solidFill>
                  <a:schemeClr val="accent3">
                    <a:lumMod val="50000"/>
                  </a:schemeClr>
                </a:solidFill>
                <a:sym typeface="+mn-ea"/>
              </a:rPr>
              <a:t>	</a:t>
            </a:r>
            <a:r>
              <a:rPr lang="en-US" altLang="zh-CN" sz="2000" dirty="0" err="1" smtClean="0">
                <a:solidFill>
                  <a:schemeClr val="accent3">
                    <a:lumMod val="50000"/>
                  </a:schemeClr>
                </a:solidFill>
                <a:sym typeface="+mn-ea"/>
              </a:rPr>
              <a:t>模拟斗地主洗牌和发牌</a:t>
            </a:r>
            <a:endParaRPr lang="en-US" altLang="zh-CN" sz="2000" dirty="0">
              <a:solidFill>
                <a:schemeClr val="accent3">
                  <a:lumMod val="50000"/>
                </a:schemeClr>
              </a:solidFill>
              <a:sym typeface="+mn-ea"/>
            </a:endParaRPr>
          </a:p>
          <a:p>
            <a:pPr marL="342900" marR="0" lvl="0" indent="-342900" defTabSz="914400" rtl="0" eaLnBrk="0" hangingPunct="0">
              <a:lnSpc>
                <a:spcPts val="3220"/>
              </a:lnSpc>
              <a:spcBef>
                <a:spcPts val="0"/>
              </a:spcBef>
              <a:spcAft>
                <a:spcPct val="0"/>
              </a:spcAft>
              <a:buClr>
                <a:schemeClr val="tx1"/>
              </a:buClr>
              <a:buSzPct val="70000"/>
              <a:buNone/>
              <a:defRPr/>
            </a:pPr>
            <a:r>
              <a:rPr lang="en-US" altLang="zh-CN" sz="2000" dirty="0" smtClean="0">
                <a:solidFill>
                  <a:schemeClr val="accent3">
                    <a:lumMod val="50000"/>
                  </a:schemeClr>
                </a:solidFill>
                <a:sym typeface="+mn-ea"/>
              </a:rPr>
              <a:t>	</a:t>
            </a:r>
            <a:r>
              <a:rPr lang="en-US" altLang="zh-CN" sz="2000" dirty="0" err="1" smtClean="0">
                <a:solidFill>
                  <a:schemeClr val="accent3">
                    <a:lumMod val="50000"/>
                  </a:schemeClr>
                </a:solidFill>
                <a:sym typeface="+mn-ea"/>
              </a:rPr>
              <a:t>模拟斗地主洗牌和发牌</a:t>
            </a:r>
            <a:endParaRPr lang="en-US" altLang="zh-CN" sz="2000" dirty="0">
              <a:solidFill>
                <a:schemeClr val="accent3">
                  <a:lumMod val="50000"/>
                </a:schemeClr>
              </a:solidFill>
              <a:sym typeface="+mn-ea"/>
            </a:endParaRPr>
          </a:p>
          <a:p>
            <a:pPr marL="800100" marR="0" lvl="1" indent="-342900" defTabSz="914400" rtl="0" eaLnBrk="0" hangingPunct="0">
              <a:lnSpc>
                <a:spcPts val="32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对牌进行排序</a:t>
            </a:r>
          </a:p>
          <a:p>
            <a:pPr marL="800100" marR="0" lvl="1" indent="-342900" defTabSz="914400" rtl="0" eaLnBrk="0" hangingPunct="0">
              <a:lnSpc>
                <a:spcPts val="3220"/>
              </a:lnSpc>
              <a:spcBef>
                <a:spcPts val="0"/>
              </a:spcBef>
              <a:spcAft>
                <a:spcPct val="0"/>
              </a:spcAft>
              <a:buClr>
                <a:srgbClr val="8EB4E3"/>
              </a:buClr>
              <a:buSzPct val="70000"/>
              <a:buNone/>
              <a:defRPr/>
            </a:pPr>
            <a:r>
              <a:rPr lang="en-US" altLang="zh-CN" sz="2000" dirty="0">
                <a:solidFill>
                  <a:schemeClr val="accent3">
                    <a:lumMod val="50000"/>
                  </a:schemeClr>
                </a:solidFill>
                <a:sym typeface="+mn-ea"/>
              </a:rPr>
              <a:t>并同时使用Map,List,Set等集合，可以知道什么时候使用哪种集合</a:t>
            </a:r>
          </a:p>
          <a:p>
            <a:pPr marL="342900" marR="0" lvl="0" indent="-342900" defTabSz="914400" rtl="0" eaLnBrk="0" hangingPunct="0">
              <a:lnSpc>
                <a:spcPts val="3220"/>
              </a:lnSpc>
              <a:spcBef>
                <a:spcPts val="0"/>
              </a:spcBef>
              <a:spcAft>
                <a:spcPct val="0"/>
              </a:spcAft>
              <a:buClr>
                <a:srgbClr val="000000"/>
              </a:buClr>
              <a:buSzPct val="70000"/>
              <a:buNone/>
              <a:defRPr/>
            </a:pPr>
            <a:r>
              <a:rPr lang="zh-CN" altLang="en-US" sz="2000" dirty="0">
                <a:solidFill>
                  <a:schemeClr val="accent3">
                    <a:lumMod val="50000"/>
                  </a:schemeClr>
                </a:solidFill>
                <a:sym typeface="+mn-ea"/>
              </a:rPr>
              <a:t>用户登录案例</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3"/>
          <p:cNvSpPr>
            <a:spLocks noGrp="1" noChangeArrowheads="1"/>
          </p:cNvSpPr>
          <p:nvPr>
            <p:ph type="ctrTitle"/>
          </p:nvPr>
        </p:nvSpPr>
        <p:spPr>
          <a:xfrm>
            <a:off x="1115616" y="2204864"/>
            <a:ext cx="6858000" cy="2016125"/>
          </a:xfrm>
        </p:spPr>
        <p:txBody>
          <a:bodyPr/>
          <a:lstStyle/>
          <a:p>
            <a:pPr eaLnBrk="1" hangingPunct="1"/>
            <a:r>
              <a:rPr lang="en-US" altLang="zh-CN"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rPr>
              <a:t>Thanks</a:t>
            </a:r>
            <a:endParaRPr lang="zh-CN" altLang="en-US" dirty="0" smtClean="0">
              <a:solidFill>
                <a:srgbClr val="004545"/>
              </a:solidFill>
              <a:latin typeface="Segoe UI Light" panose="020B0502040204020203" pitchFamily="34" charset="0"/>
              <a:ea typeface="黑体" panose="02010609060101010101" pitchFamily="49" charset="-122"/>
              <a:sym typeface="Segoe UI Light" panose="020B0502040204020203" pitchFamily="34" charset="0"/>
            </a:endParaRPr>
          </a:p>
        </p:txBody>
      </p:sp>
      <p:sp>
        <p:nvSpPr>
          <p:cNvPr id="3"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4"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5"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chemeClr val="accent3">
                    <a:lumMod val="50000"/>
                  </a:schemeClr>
                </a:solidFill>
                <a:sym typeface="+mn-ea"/>
              </a:rPr>
              <a:t>Collection</a:t>
            </a:r>
            <a:r>
              <a:rPr lang="zh-CN" altLang="en-US" dirty="0">
                <a:solidFill>
                  <a:schemeClr val="accent3">
                    <a:lumMod val="50000"/>
                  </a:schemeClr>
                </a:solidFill>
                <a:sym typeface="+mn-ea"/>
              </a:rPr>
              <a:t>接口概述</a:t>
            </a:r>
            <a:endParaRPr lang="zh-CN" altLang="en-US">
              <a:solidFill>
                <a:schemeClr val="accent3">
                  <a:lumMod val="50000"/>
                </a:schemeClr>
              </a:solidFill>
            </a:endParaRPr>
          </a:p>
        </p:txBody>
      </p:sp>
      <p:sp>
        <p:nvSpPr>
          <p:cNvPr id="4" name="内容占位符 3"/>
          <p:cNvSpPr>
            <a:spLocks noGrp="1"/>
          </p:cNvSpPr>
          <p:nvPr>
            <p:ph idx="1"/>
          </p:nvPr>
        </p:nvSpPr>
        <p:spPr>
          <a:xfrm>
            <a:off x="457200" y="1292860"/>
            <a:ext cx="8229600" cy="5464387"/>
          </a:xfrm>
        </p:spPr>
        <p:txBody>
          <a:bodyPr>
            <a:normAutofit/>
          </a:bodyPr>
          <a:lstStyle/>
          <a:p>
            <a:pPr>
              <a:buNone/>
            </a:pPr>
            <a:r>
              <a:rPr lang="zh-CN" altLang="en-US" sz="2000" dirty="0">
                <a:solidFill>
                  <a:schemeClr val="accent3">
                    <a:lumMod val="50000"/>
                  </a:schemeClr>
                </a:solidFill>
              </a:rPr>
              <a:t>Collection接口概述</a:t>
            </a:r>
          </a:p>
          <a:p>
            <a:pPr>
              <a:buNone/>
            </a:pPr>
            <a:r>
              <a:rPr lang="zh-CN" altLang="en-US" sz="2000" dirty="0">
                <a:solidFill>
                  <a:schemeClr val="accent3">
                    <a:lumMod val="50000"/>
                  </a:schemeClr>
                </a:solidFill>
              </a:rPr>
              <a:t>Collection 层次结构中的根接口。Collection 表示一组对象，这些对象也称为 collection 的元素。一些 collection 允许有重复的元素，而另一些则不允许。一些 collection 是有序的，而另一些则是无序的。</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Collection</a:t>
            </a:r>
            <a:r>
              <a:rPr lang="zh-CN" altLang="en-US" dirty="0">
                <a:solidFill>
                  <a:schemeClr val="accent3">
                    <a:lumMod val="50000"/>
                  </a:schemeClr>
                </a:solidFill>
                <a:sym typeface="+mn-ea"/>
              </a:rPr>
              <a:t>接口成员方法</a:t>
            </a:r>
            <a:endParaRPr lang="zh-CN" altLang="en-US">
              <a:solidFill>
                <a:schemeClr val="accent3">
                  <a:lumMod val="50000"/>
                </a:schemeClr>
              </a:solidFill>
            </a:endParaRPr>
          </a:p>
        </p:txBody>
      </p:sp>
      <p:sp>
        <p:nvSpPr>
          <p:cNvPr id="4" name="内容占位符 3"/>
          <p:cNvSpPr>
            <a:spLocks noGrp="1"/>
          </p:cNvSpPr>
          <p:nvPr>
            <p:ph idx="1"/>
          </p:nvPr>
        </p:nvSpPr>
        <p:spPr>
          <a:xfrm>
            <a:off x="457200" y="1292860"/>
            <a:ext cx="8229600" cy="5464387"/>
          </a:xfrm>
        </p:spPr>
        <p:txBody>
          <a:bodyPr>
            <a:no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a:ln>
                  <a:noFill/>
                </a:ln>
                <a:solidFill>
                  <a:schemeClr val="accent3">
                    <a:lumMod val="50000"/>
                  </a:schemeClr>
                </a:solidFill>
                <a:effectLst/>
                <a:uLnTx/>
                <a:uFillTx/>
                <a:sym typeface="+mn-ea"/>
              </a:rPr>
              <a:t>boolean add(E e)</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a:ln>
                  <a:noFill/>
                </a:ln>
                <a:solidFill>
                  <a:schemeClr val="accent3">
                    <a:lumMod val="50000"/>
                  </a:schemeClr>
                </a:solidFill>
                <a:effectLst/>
                <a:uLnTx/>
                <a:uFillTx/>
                <a:sym typeface="+mn-ea"/>
              </a:rPr>
              <a:t>boolean remove(Object o)</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a:ln>
                  <a:noFill/>
                </a:ln>
                <a:solidFill>
                  <a:schemeClr val="accent3">
                    <a:lumMod val="50000"/>
                  </a:schemeClr>
                </a:solidFill>
                <a:effectLst/>
                <a:uLnTx/>
                <a:uFillTx/>
                <a:sym typeface="+mn-ea"/>
              </a:rPr>
              <a:t>void clear()</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a:ln>
                  <a:noFill/>
                </a:ln>
                <a:solidFill>
                  <a:schemeClr val="accent3">
                    <a:lumMod val="50000"/>
                  </a:schemeClr>
                </a:solidFill>
                <a:effectLst/>
                <a:uLnTx/>
                <a:uFillTx/>
                <a:sym typeface="+mn-ea"/>
              </a:rPr>
              <a:t>boolean contains(Object o)</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a:ln>
                  <a:noFill/>
                </a:ln>
                <a:solidFill>
                  <a:schemeClr val="accent3">
                    <a:lumMod val="50000"/>
                  </a:schemeClr>
                </a:solidFill>
                <a:effectLst/>
                <a:uLnTx/>
                <a:uFillTx/>
                <a:sym typeface="+mn-ea"/>
              </a:rPr>
              <a:t>boolean isEmpty()</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noProof="0" dirty="0">
                <a:ln>
                  <a:noFill/>
                </a:ln>
                <a:solidFill>
                  <a:schemeClr val="accent3">
                    <a:lumMod val="50000"/>
                  </a:schemeClr>
                </a:solidFill>
                <a:effectLst/>
                <a:uLnTx/>
                <a:uFillTx/>
                <a:sym typeface="+mn-ea"/>
              </a:rPr>
              <a:t>int size()</a:t>
            </a:r>
          </a:p>
          <a:p>
            <a:pPr>
              <a:buFont typeface="Wingdings" panose="05000000000000000000" charset="0"/>
            </a:pPr>
            <a:endParaRPr lang="zh-CN" altLang="en-US" sz="2000" dirty="0">
              <a:solidFill>
                <a:schemeClr val="accent3">
                  <a:lumMod val="50000"/>
                </a:schemeClr>
              </a:solidFill>
            </a:endParaRP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Collection</a:t>
            </a:r>
            <a:r>
              <a:rPr lang="zh-CN" altLang="en-US" dirty="0">
                <a:solidFill>
                  <a:schemeClr val="accent3">
                    <a:lumMod val="50000"/>
                  </a:schemeClr>
                </a:solidFill>
                <a:sym typeface="+mn-ea"/>
              </a:rPr>
              <a:t>接口成员方法</a:t>
            </a:r>
            <a:endParaRPr lang="zh-CN" altLang="en-US">
              <a:solidFill>
                <a:schemeClr val="accent3">
                  <a:lumMod val="50000"/>
                </a:schemeClr>
              </a:solidFill>
            </a:endParaRPr>
          </a:p>
        </p:txBody>
      </p:sp>
      <p:sp>
        <p:nvSpPr>
          <p:cNvPr id="3" name="内容占位符 2"/>
          <p:cNvSpPr>
            <a:spLocks noGrp="1"/>
          </p:cNvSpPr>
          <p:nvPr>
            <p:ph idx="1"/>
          </p:nvPr>
        </p:nvSpPr>
        <p:spPr>
          <a:xfrm>
            <a:off x="457200" y="1512993"/>
            <a:ext cx="8229600" cy="4614333"/>
          </a:xfrm>
        </p:spPr>
        <p:txBody>
          <a:bodyPr>
            <a:norm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rPr>
              <a:t>boolean addAll(Collection c)</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rPr>
              <a:t>boolean removeAll(Collection c)</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rPr>
              <a:t>boolean containsAll(Collection c)</a:t>
            </a: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zh-CN" altLang="en-US" sz="2000" dirty="0">
                <a:solidFill>
                  <a:schemeClr val="accent3">
                    <a:lumMod val="50000"/>
                  </a:schemeClr>
                </a:solidFill>
              </a:rPr>
              <a:t>boolean retainAll(Collection c)</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pPr algn="l"/>
            <a:r>
              <a:rPr lang="en-US" altLang="zh-CN" dirty="0">
                <a:solidFill>
                  <a:schemeClr val="accent3">
                    <a:lumMod val="50000"/>
                  </a:schemeClr>
                </a:solidFill>
                <a:sym typeface="+mn-ea"/>
              </a:rPr>
              <a:t>Collection</a:t>
            </a:r>
            <a:r>
              <a:rPr lang="zh-CN" altLang="en-US" dirty="0">
                <a:solidFill>
                  <a:schemeClr val="accent3">
                    <a:lumMod val="50000"/>
                  </a:schemeClr>
                </a:solidFill>
                <a:sym typeface="+mn-ea"/>
              </a:rPr>
              <a:t>接口成员方法</a:t>
            </a:r>
            <a:endParaRPr lang="zh-CN" altLang="en-US">
              <a:solidFill>
                <a:schemeClr val="accent3">
                  <a:lumMod val="50000"/>
                </a:schemeClr>
              </a:solidFill>
            </a:endParaRPr>
          </a:p>
        </p:txBody>
      </p:sp>
      <p:sp>
        <p:nvSpPr>
          <p:cNvPr id="4" name="内容占位符 3"/>
          <p:cNvSpPr>
            <a:spLocks noGrp="1"/>
          </p:cNvSpPr>
          <p:nvPr>
            <p:ph idx="1"/>
          </p:nvPr>
        </p:nvSpPr>
        <p:spPr>
          <a:xfrm>
            <a:off x="457200" y="1215939"/>
            <a:ext cx="8229600" cy="5381413"/>
          </a:xfrm>
        </p:spPr>
        <p:txBody>
          <a:bodyPr>
            <a:noAutofit/>
          </a:bodyPr>
          <a:lstStyle/>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300" dirty="0">
                <a:solidFill>
                  <a:schemeClr val="accent3">
                    <a:lumMod val="50000"/>
                  </a:schemeClr>
                </a:solidFill>
                <a:sym typeface="+mn-ea"/>
              </a:rPr>
              <a:t>Object[] toArray()</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10" dirty="0">
                <a:solidFill>
                  <a:schemeClr val="accent3">
                    <a:lumMod val="50000"/>
                  </a:schemeClr>
                </a:solidFill>
                <a:sym typeface="+mn-ea"/>
              </a:rPr>
              <a:t>把集合转成数组，可以实现集合的遍历</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10" dirty="0">
                <a:solidFill>
                  <a:schemeClr val="accent3">
                    <a:lumMod val="50000"/>
                  </a:schemeClr>
                </a:solidFill>
                <a:sym typeface="+mn-ea"/>
              </a:rPr>
              <a:t>用集合存储5个学生对象，并把学生对象进行遍历</a:t>
            </a:r>
          </a:p>
          <a:p>
            <a:pPr marL="342900" marR="0" lvl="0" indent="-342900" defTabSz="914400" rtl="0" eaLnBrk="0" fontAlgn="base" latinLnBrk="0" hangingPunct="0">
              <a:lnSpc>
                <a:spcPct val="100000"/>
              </a:lnSpc>
              <a:spcBef>
                <a:spcPct val="20000"/>
              </a:spcBef>
              <a:spcAft>
                <a:spcPct val="0"/>
              </a:spcAft>
              <a:buClr>
                <a:schemeClr val="tx1"/>
              </a:buClr>
              <a:buSzPct val="70000"/>
              <a:buFont typeface="Wingdings" panose="05000000000000000000" charset="0"/>
              <a:buChar char="l"/>
              <a:defRPr/>
            </a:pPr>
            <a:endParaRPr lang="en-US" altLang="zh-CN" sz="2300" dirty="0">
              <a:solidFill>
                <a:schemeClr val="accent3">
                  <a:lumMod val="50000"/>
                </a:schemeClr>
              </a:solidFill>
              <a:sym typeface="+mn-ea"/>
            </a:endParaRPr>
          </a:p>
          <a:p>
            <a:pPr marL="342900" marR="0" lvl="0" indent="-342900" defTabSz="914400" rtl="0" eaLnBrk="0" fontAlgn="base" latinLnBrk="0" hangingPunct="0">
              <a:lnSpc>
                <a:spcPct val="100000"/>
              </a:lnSpc>
              <a:spcBef>
                <a:spcPct val="20000"/>
              </a:spcBef>
              <a:spcAft>
                <a:spcPct val="0"/>
              </a:spcAft>
              <a:buClr>
                <a:schemeClr val="tx1"/>
              </a:buClr>
              <a:buSzPct val="70000"/>
              <a:buNone/>
              <a:defRPr/>
            </a:pPr>
            <a:r>
              <a:rPr lang="en-US" altLang="zh-CN" sz="2300" dirty="0">
                <a:solidFill>
                  <a:schemeClr val="accent3">
                    <a:lumMod val="50000"/>
                  </a:schemeClr>
                </a:solidFill>
                <a:sym typeface="+mn-ea"/>
              </a:rPr>
              <a:t>Iterator&lt;E&gt; iterator()</a:t>
            </a:r>
          </a:p>
          <a:p>
            <a:pPr marL="800100" marR="0" lvl="1" indent="-342900" defTabSz="914400" rtl="0" eaLnBrk="0" fontAlgn="base" latinLnBrk="0" hangingPunct="0">
              <a:lnSpc>
                <a:spcPct val="100000"/>
              </a:lnSpc>
              <a:spcBef>
                <a:spcPct val="20000"/>
              </a:spcBef>
              <a:spcAft>
                <a:spcPct val="0"/>
              </a:spcAft>
              <a:buClr>
                <a:srgbClr val="8EB4E3"/>
              </a:buClr>
              <a:buSzPct val="70000"/>
              <a:buNone/>
              <a:defRPr/>
            </a:pPr>
            <a:r>
              <a:rPr lang="en-US" altLang="zh-CN" sz="2010" dirty="0">
                <a:solidFill>
                  <a:schemeClr val="accent3">
                    <a:lumMod val="50000"/>
                  </a:schemeClr>
                </a:solidFill>
                <a:sym typeface="+mn-ea"/>
              </a:rPr>
              <a:t>迭代器，集合的专用遍历方式</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dirty="0">
                <a:solidFill>
                  <a:schemeClr val="accent3">
                    <a:lumMod val="50000"/>
                  </a:schemeClr>
                </a:solidFill>
                <a:sym typeface="+mn-ea"/>
              </a:rPr>
              <a:t>Iterator</a:t>
            </a:r>
            <a:r>
              <a:rPr lang="zh-CN" altLang="en-US" dirty="0">
                <a:solidFill>
                  <a:schemeClr val="accent3">
                    <a:lumMod val="50000"/>
                  </a:schemeClr>
                </a:solidFill>
                <a:sym typeface="+mn-ea"/>
              </a:rPr>
              <a:t>接口概述</a:t>
            </a:r>
            <a:endParaRPr lang="zh-CN" altLang="en-US">
              <a:solidFill>
                <a:schemeClr val="accent3">
                  <a:lumMod val="50000"/>
                </a:schemeClr>
              </a:solidFill>
            </a:endParaRPr>
          </a:p>
        </p:txBody>
      </p:sp>
      <p:sp>
        <p:nvSpPr>
          <p:cNvPr id="81924" name="Rectangle 3"/>
          <p:cNvSpPr>
            <a:spLocks noGrp="1"/>
          </p:cNvSpPr>
          <p:nvPr>
            <p:ph idx="1"/>
          </p:nvPr>
        </p:nvSpPr>
        <p:spPr>
          <a:xfrm>
            <a:off x="457200" y="1413087"/>
            <a:ext cx="8229600" cy="5155353"/>
          </a:xfrm>
        </p:spPr>
        <p:txBody>
          <a:bodyPr vert="horz">
            <a:normAutofit/>
          </a:bodyPr>
          <a:lstStyle/>
          <a:p>
            <a:pPr marL="457200" indent="-457200" defTabSz="914400">
              <a:lnSpc>
                <a:spcPct val="120000"/>
              </a:lnSpc>
              <a:buClr>
                <a:srgbClr val="000000"/>
              </a:buClr>
              <a:buNone/>
            </a:pPr>
            <a:r>
              <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Iterator接口概述</a:t>
            </a:r>
          </a:p>
          <a:p>
            <a:pPr marL="914400" lvl="1" indent="-457200" defTabSz="914400">
              <a:lnSpc>
                <a:spcPct val="120000"/>
              </a:lnSpc>
              <a:buClr>
                <a:srgbClr val="8EB4E3"/>
              </a:buClr>
              <a:buNone/>
            </a:pPr>
            <a:r>
              <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对 collection 进行迭代的迭代器</a:t>
            </a:r>
          </a:p>
          <a:p>
            <a:pPr marL="914400" lvl="1" indent="-457200" defTabSz="914400">
              <a:lnSpc>
                <a:spcPct val="120000"/>
              </a:lnSpc>
              <a:buClr>
                <a:srgbClr val="8EB4E3"/>
              </a:buClr>
              <a:buNone/>
            </a:pPr>
            <a:r>
              <a:rPr lang="zh-CN" altLang="en-US" sz="2000" kern="1200" dirty="0">
                <a:solidFill>
                  <a:schemeClr val="accent3">
                    <a:lumMod val="50000"/>
                  </a:schemeClr>
                </a:solidFill>
                <a:latin typeface="微软雅黑" panose="020B0503020204020204" pitchFamily="2" charset="-122"/>
                <a:ea typeface="微软雅黑" panose="020B0503020204020204" pitchFamily="2" charset="-122"/>
                <a:sym typeface="Calibri" panose="020F0502020204030204" charset="0"/>
              </a:rPr>
              <a:t>依赖于集合而存在</a:t>
            </a:r>
          </a:p>
        </p:txBody>
      </p:sp>
      <p:sp>
        <p:nvSpPr>
          <p:cNvPr id="5" name="直接连接符 8"/>
          <p:cNvSpPr>
            <a:spLocks noChangeShapeType="1"/>
          </p:cNvSpPr>
          <p:nvPr/>
        </p:nvSpPr>
        <p:spPr bwMode="auto">
          <a:xfrm>
            <a:off x="0" y="6673850"/>
            <a:ext cx="7262813"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6" name="直接连接符 11"/>
          <p:cNvSpPr>
            <a:spLocks noChangeShapeType="1"/>
          </p:cNvSpPr>
          <p:nvPr/>
        </p:nvSpPr>
        <p:spPr bwMode="auto">
          <a:xfrm>
            <a:off x="7834312" y="6673850"/>
            <a:ext cx="1309688" cy="0"/>
          </a:xfrm>
          <a:prstGeom prst="line">
            <a:avLst/>
          </a:prstGeom>
          <a:noFill/>
          <a:ln w="57150">
            <a:solidFill>
              <a:srgbClr val="004545"/>
            </a:solidFill>
            <a:round/>
          </a:ln>
        </p:spPr>
        <p:txBody>
          <a:bodyPr/>
          <a:lstStyle/>
          <a:p>
            <a:endParaRPr lang="zh-CN" altLang="en-US">
              <a:solidFill>
                <a:schemeClr val="accent3">
                  <a:lumMod val="50000"/>
                </a:schemeClr>
              </a:solidFill>
            </a:endParaRPr>
          </a:p>
        </p:txBody>
      </p:sp>
      <p:sp>
        <p:nvSpPr>
          <p:cNvPr id="7" name="文本框 13"/>
          <p:cNvSpPr>
            <a:spLocks noChangeArrowheads="1"/>
          </p:cNvSpPr>
          <p:nvPr/>
        </p:nvSpPr>
        <p:spPr bwMode="auto">
          <a:xfrm>
            <a:off x="7262813" y="6488114"/>
            <a:ext cx="570349" cy="369332"/>
          </a:xfrm>
          <a:prstGeom prst="rect">
            <a:avLst/>
          </a:prstGeom>
          <a:noFill/>
          <a:ln w="9525">
            <a:noFill/>
            <a:miter lim="800000"/>
          </a:ln>
        </p:spPr>
        <p:txBody>
          <a:bodyPr wrap="none">
            <a:spAutoFit/>
          </a:bodyPr>
          <a:lstStyle/>
          <a:p>
            <a:r>
              <a:rPr lang="en-US" altLang="zh-CN" dirty="0">
                <a:solidFill>
                  <a:schemeClr val="accent3">
                    <a:lumMod val="50000"/>
                  </a:schemeClr>
                </a:solidFill>
                <a:sym typeface="Arial" panose="020B0604020202020204" pitchFamily="34" charset="0"/>
              </a:rPr>
              <a:t>SYIT</a:t>
            </a:r>
          </a:p>
        </p:txBody>
      </p:sp>
    </p:spTree>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1625</Words>
  <Application>Microsoft Office PowerPoint</Application>
  <PresentationFormat>全屏显示(4:3)</PresentationFormat>
  <Paragraphs>432</Paragraphs>
  <Slides>47</Slides>
  <Notes>42</Notes>
  <HiddenSlides>0</HiddenSlides>
  <MMClips>0</MMClips>
  <ScaleCrop>false</ScaleCrop>
  <HeadingPairs>
    <vt:vector size="4" baseType="variant">
      <vt:variant>
        <vt:lpstr>主题</vt:lpstr>
      </vt:variant>
      <vt:variant>
        <vt:i4>1</vt:i4>
      </vt:variant>
      <vt:variant>
        <vt:lpstr>幻灯片标题</vt:lpstr>
      </vt:variant>
      <vt:variant>
        <vt:i4>47</vt:i4>
      </vt:variant>
    </vt:vector>
  </HeadingPairs>
  <TitlesOfParts>
    <vt:vector size="48" baseType="lpstr">
      <vt:lpstr>Office 主题​​</vt:lpstr>
      <vt:lpstr>J2SE之集合类</vt:lpstr>
      <vt:lpstr>目录 CONTENTS</vt:lpstr>
      <vt:lpstr>本章内容</vt:lpstr>
      <vt:lpstr>集合类概述</vt:lpstr>
      <vt:lpstr>Collection接口概述</vt:lpstr>
      <vt:lpstr>Collection接口成员方法</vt:lpstr>
      <vt:lpstr>Collection接口成员方法</vt:lpstr>
      <vt:lpstr>Collection接口成员方法</vt:lpstr>
      <vt:lpstr>Iterator接口概述</vt:lpstr>
      <vt:lpstr>Iterator接口成员方法</vt:lpstr>
      <vt:lpstr>Iterator接口的使用和原理讲解</vt:lpstr>
      <vt:lpstr>Collection案例</vt:lpstr>
      <vt:lpstr>List接口概述</vt:lpstr>
      <vt:lpstr>List接口成员方法</vt:lpstr>
      <vt:lpstr>ListIterator接口的成员方法</vt:lpstr>
      <vt:lpstr>常见数据结构</vt:lpstr>
      <vt:lpstr>练习</vt:lpstr>
      <vt:lpstr>ArrayList类概述及使用</vt:lpstr>
      <vt:lpstr>Vector类概述及使用</vt:lpstr>
      <vt:lpstr>LinkedList类概述及使用</vt:lpstr>
      <vt:lpstr>List集合练习</vt:lpstr>
      <vt:lpstr>泛型概述及使用</vt:lpstr>
      <vt:lpstr>泛型由来</vt:lpstr>
      <vt:lpstr>泛型应用</vt:lpstr>
      <vt:lpstr>泛型高级(通配符)</vt:lpstr>
      <vt:lpstr>增强for概述及使用</vt:lpstr>
      <vt:lpstr>静态导入概述及使用</vt:lpstr>
      <vt:lpstr>可变参数概述及使用</vt:lpstr>
      <vt:lpstr>List集合练习2</vt:lpstr>
      <vt:lpstr>Set接口概述</vt:lpstr>
      <vt:lpstr>HashSet类概述</vt:lpstr>
      <vt:lpstr>LinkedHashSet类概述</vt:lpstr>
      <vt:lpstr>TreeSet类概述</vt:lpstr>
      <vt:lpstr>Set集合练习</vt:lpstr>
      <vt:lpstr>Collection集合总结</vt:lpstr>
      <vt:lpstr>Map接口概述</vt:lpstr>
      <vt:lpstr>Map接口成员方法</vt:lpstr>
      <vt:lpstr>Map接口成员方法</vt:lpstr>
      <vt:lpstr>Map集合遍历</vt:lpstr>
      <vt:lpstr>HashMap类概述</vt:lpstr>
      <vt:lpstr>LinkedHashMap类概述</vt:lpstr>
      <vt:lpstr>TreeMap类概述</vt:lpstr>
      <vt:lpstr>Map集合案例</vt:lpstr>
      <vt:lpstr>面试题</vt:lpstr>
      <vt:lpstr>Collections类概述和成员方法</vt:lpstr>
      <vt:lpstr>Collections成员方法的使用</vt:lpstr>
      <vt:lpstr>Thanks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343</cp:revision>
  <dcterms:created xsi:type="dcterms:W3CDTF">2018-11-22T07:00:00Z</dcterms:created>
  <dcterms:modified xsi:type="dcterms:W3CDTF">2020-04-05T14:07:11Z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