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94"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295"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228"/>
    <a:srgbClr val="303B18"/>
    <a:srgbClr val="00454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43" autoAdjust="0"/>
    <p:restoredTop sz="94660"/>
  </p:normalViewPr>
  <p:slideViewPr>
    <p:cSldViewPr>
      <p:cViewPr>
        <p:scale>
          <a:sx n="100" d="100"/>
          <a:sy n="100" d="100"/>
        </p:scale>
        <p:origin x="-1944" y="-3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590481-A06E-4FB5-996A-78A0F68FA0FC}" type="datetimeFigureOut">
              <a:rPr lang="zh-CN" altLang="en-US" smtClean="0"/>
              <a:pPr/>
              <a:t>2020/4/7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B39A6-5A5C-446C-8577-A745CE24E5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fld id="{9A0DB2DC-4C9A-4742-B13C-FB6460FD3503}" type="slidenum">
              <a:rPr lang="zh-CN" altLang="en-US" dirty="0">
                <a:ea typeface="宋体" panose="02010600030101010101" pitchFamily="2" charset="-122"/>
              </a:rPr>
              <a:pPr lvl="0"/>
              <a:t>4</a:t>
            </a:fld>
            <a:endParaRPr lang="zh-CN" altLang="en-US"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1588" y="0"/>
            <a:ext cx="4763" cy="3175"/>
          </a:xfrm>
        </p:spPr>
      </p:sp>
      <p:sp>
        <p:nvSpPr>
          <p:cNvPr id="45059" name="Rectangle 3"/>
          <p:cNvSpPr>
            <a:spLocks noGrp="1" noRot="1" noChangeAspect="1"/>
          </p:cNvSpPr>
          <p:nvPr>
            <p:ph type="body" idx="1"/>
          </p:nvPr>
        </p:nvSpPr>
        <p:spPr>
          <a:xfrm>
            <a:off x="457200" y="1485900"/>
            <a:ext cx="8229600" cy="4464050"/>
          </a:xfrm>
          <a:prstGeom prst="rect">
            <a:avLst/>
          </a:prstGeom>
          <a:noFill/>
          <a:ln w="9525">
            <a:noFill/>
          </a:ln>
        </p:spPr>
        <p:txBody>
          <a:bodyPr/>
          <a:lstStyle/>
          <a:p>
            <a:pPr marL="0" lvl="0" indent="0" algn="l" eaLnBrk="0" fontAlgn="base" latinLnBrk="0" hangingPunct="0">
              <a:lnSpc>
                <a:spcPct val="100000"/>
              </a:lnSpc>
              <a:spcBef>
                <a:spcPct val="30000"/>
              </a:spcBef>
              <a:spcAft>
                <a:spcPct val="0"/>
              </a:spcAft>
              <a:buNone/>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p:sp>
      <p:sp>
        <p:nvSpPr>
          <p:cNvPr id="69635"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marL="0" lvl="0" indent="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p:sp>
      <p:sp>
        <p:nvSpPr>
          <p:cNvPr id="69635"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marL="0" lvl="0" indent="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2020/4/7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D71AF-E562-4A7D-9CC4-0136D4BC9B79}" type="datetimeFigureOut">
              <a:rPr lang="zh-CN" altLang="en-US" smtClean="0"/>
              <a:pPr/>
              <a:t>2020/4/7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3FC8A-0E1D-45CC-8D77-84401152EEA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bg1"/>
                </a:solidFill>
                <a:sym typeface="+mn-ea"/>
              </a:rPr>
              <a:t>Java</a:t>
            </a:r>
            <a:r>
              <a:rPr lang="zh-CN" altLang="en-US" dirty="0" smtClean="0">
                <a:solidFill>
                  <a:schemeClr val="bg1"/>
                </a:solidFill>
                <a:sym typeface="+mn-ea"/>
              </a:rPr>
              <a:t>基础</a:t>
            </a:r>
            <a:r>
              <a:rPr lang="en-US" altLang="zh-CN" dirty="0" smtClean="0">
                <a:solidFill>
                  <a:schemeClr val="bg1"/>
                </a:solidFill>
                <a:sym typeface="+mn-ea"/>
              </a:rPr>
              <a:t>-IO</a:t>
            </a:r>
            <a:r>
              <a:rPr lang="zh-CN" altLang="en-US" dirty="0" smtClean="0">
                <a:solidFill>
                  <a:schemeClr val="bg1"/>
                </a:solidFill>
                <a:sym typeface="+mn-ea"/>
              </a:rPr>
              <a:t>流</a:t>
            </a:r>
            <a:endParaRPr lang="zh-CN" altLang="en-US" noProof="0" dirty="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p:txBody>
      </p:sp>
      <p:sp>
        <p:nvSpPr>
          <p:cNvPr id="3" name="副标题 2"/>
          <p:cNvSpPr>
            <a:spLocks noGrp="1"/>
          </p:cNvSpPr>
          <p:nvPr>
            <p:ph type="subTitle" idx="1"/>
          </p:nvPr>
        </p:nvSpPr>
        <p:spPr/>
        <p:txBody>
          <a:bodyPr>
            <a:normAutofit/>
          </a:bodyPr>
          <a:lstStyle/>
          <a:p>
            <a:r>
              <a:rPr lang="en-US" altLang="zh-CN" dirty="0" smtClean="0">
                <a:solidFill>
                  <a:schemeClr val="bg1"/>
                </a:solidFill>
              </a:rPr>
              <a:t>IT</a:t>
            </a:r>
            <a:r>
              <a:rPr lang="zh-CN" altLang="en-US" dirty="0" smtClean="0">
                <a:solidFill>
                  <a:schemeClr val="bg1"/>
                </a:solidFill>
              </a:rPr>
              <a:t>事业部</a:t>
            </a:r>
          </a:p>
          <a:p>
            <a:endParaRPr lang="zh-CN" altLang="en-US" dirty="0">
              <a:solidFill>
                <a:schemeClr val="bg1"/>
              </a:solidFill>
            </a:endParaRPr>
          </a:p>
          <a:p>
            <a:r>
              <a:rPr lang="zh-CN" altLang="zh-CN" dirty="0">
                <a:solidFill>
                  <a:schemeClr val="bg1"/>
                </a:solidFill>
              </a:rPr>
              <a:t>讲师：朱屹</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ym typeface="+mn-ea"/>
              </a:rPr>
              <a:t>Throwable中的方法</a:t>
            </a:r>
            <a:endParaRPr lang="zh-CN" altLang="en-US" dirty="0">
              <a:sym typeface="+mn-ea"/>
            </a:endParaRPr>
          </a:p>
        </p:txBody>
      </p:sp>
      <p:sp>
        <p:nvSpPr>
          <p:cNvPr id="81924" name="Rectangle 3"/>
          <p:cNvSpPr>
            <a:spLocks noGrp="1"/>
          </p:cNvSpPr>
          <p:nvPr>
            <p:ph idx="1"/>
          </p:nvPr>
        </p:nvSpPr>
        <p:spPr>
          <a:xfrm>
            <a:off x="446405" y="1197187"/>
            <a:ext cx="8229600" cy="5736167"/>
          </a:xfrm>
        </p:spPr>
        <p:txBody>
          <a:bodyPr vert="horz">
            <a:normAutofit/>
          </a:bodyPr>
          <a:lstStyle/>
          <a:p>
            <a:pPr marL="342900" indent="-342900" algn="l" defTabSz="914400">
              <a:lnSpc>
                <a:spcPct val="120000"/>
              </a:lnSpc>
              <a:buClr>
                <a:srgbClr val="000000"/>
              </a:buClr>
              <a:buFont typeface="Wingdings" panose="05000000000000000000" charset="0"/>
              <a:buChar char="l"/>
            </a:pPr>
            <a:r>
              <a:rPr lang="zh-CN" altLang="en-US" sz="2400" kern="1200">
                <a:latin typeface="微软雅黑" panose="020B0503020204020204" pitchFamily="2" charset="-122"/>
                <a:ea typeface="微软雅黑" panose="020B0503020204020204" pitchFamily="2" charset="-122"/>
                <a:sym typeface="Calibri" panose="020F0502020204030204" charset="0"/>
              </a:rPr>
              <a:t>getMessage()</a:t>
            </a:r>
          </a:p>
          <a:p>
            <a:pPr marL="800100" lvl="1" indent="-342900" algn="l" defTabSz="914400">
              <a:lnSpc>
                <a:spcPct val="120000"/>
              </a:lnSpc>
              <a:buClr>
                <a:srgbClr val="D1E751"/>
              </a:buClr>
              <a:buFont typeface="Wingdings" panose="05000000000000000000" charset="0"/>
              <a:buChar char="l"/>
            </a:pPr>
            <a:r>
              <a:rPr lang="zh-CN" altLang="en-US" sz="2100" kern="1200">
                <a:latin typeface="微软雅黑" panose="020B0503020204020204" pitchFamily="2" charset="-122"/>
                <a:ea typeface="微软雅黑" panose="020B0503020204020204" pitchFamily="2" charset="-122"/>
                <a:sym typeface="Calibri" panose="020F0502020204030204" charset="0"/>
              </a:rPr>
              <a:t>获取异常信息，返回字符串。</a:t>
            </a:r>
          </a:p>
          <a:p>
            <a:pPr marL="800100" lvl="1" indent="-342900" algn="l" defTabSz="914400">
              <a:lnSpc>
                <a:spcPct val="120000"/>
              </a:lnSpc>
              <a:buClr>
                <a:srgbClr val="D1E751"/>
              </a:buClr>
              <a:buFont typeface="Wingdings" panose="05000000000000000000" charset="0"/>
              <a:buChar char="l"/>
            </a:pPr>
            <a:endParaRPr lang="zh-CN" altLang="en-US" sz="2100" kern="1200">
              <a:latin typeface="微软雅黑" panose="020B0503020204020204" pitchFamily="2" charset="-122"/>
              <a:ea typeface="微软雅黑" panose="020B0503020204020204" pitchFamily="2" charset="-122"/>
              <a:sym typeface="Calibri" panose="020F0502020204030204" charset="0"/>
            </a:endParaRPr>
          </a:p>
          <a:p>
            <a:pPr marL="342900" indent="-342900" algn="l" defTabSz="914400">
              <a:lnSpc>
                <a:spcPct val="120000"/>
              </a:lnSpc>
              <a:buClr>
                <a:srgbClr val="000000"/>
              </a:buClr>
              <a:buFont typeface="Wingdings" panose="05000000000000000000" charset="0"/>
              <a:buChar char="l"/>
            </a:pPr>
            <a:r>
              <a:rPr lang="zh-CN" altLang="en-US" sz="2400" kern="1200">
                <a:latin typeface="微软雅黑" panose="020B0503020204020204" pitchFamily="2" charset="-122"/>
                <a:ea typeface="微软雅黑" panose="020B0503020204020204" pitchFamily="2" charset="-122"/>
                <a:sym typeface="Calibri" panose="020F0502020204030204" charset="0"/>
              </a:rPr>
              <a:t>toString()</a:t>
            </a:r>
          </a:p>
          <a:p>
            <a:pPr marL="800100" lvl="1" indent="-342900" algn="l" defTabSz="914400">
              <a:lnSpc>
                <a:spcPct val="120000"/>
              </a:lnSpc>
              <a:buClr>
                <a:srgbClr val="D1E751"/>
              </a:buClr>
              <a:buFont typeface="Wingdings" panose="05000000000000000000" charset="0"/>
              <a:buChar char="l"/>
            </a:pPr>
            <a:r>
              <a:rPr lang="zh-CN" altLang="en-US" sz="2100" kern="1200">
                <a:latin typeface="微软雅黑" panose="020B0503020204020204" pitchFamily="2" charset="-122"/>
                <a:ea typeface="微软雅黑" panose="020B0503020204020204" pitchFamily="2" charset="-122"/>
                <a:sym typeface="Calibri" panose="020F0502020204030204" charset="0"/>
              </a:rPr>
              <a:t>获取异常类名和异常信息，返回字符串。</a:t>
            </a:r>
          </a:p>
          <a:p>
            <a:pPr marL="800100" lvl="1" indent="-342900" algn="l" defTabSz="914400">
              <a:lnSpc>
                <a:spcPct val="120000"/>
              </a:lnSpc>
              <a:buClr>
                <a:srgbClr val="D1E751"/>
              </a:buClr>
              <a:buFont typeface="Wingdings" panose="05000000000000000000" charset="0"/>
              <a:buChar char="l"/>
            </a:pPr>
            <a:endParaRPr lang="zh-CN" altLang="en-US" sz="2100" kern="1200">
              <a:latin typeface="微软雅黑" panose="020B0503020204020204" pitchFamily="2" charset="-122"/>
              <a:ea typeface="微软雅黑" panose="020B0503020204020204" pitchFamily="2" charset="-122"/>
              <a:sym typeface="Calibri" panose="020F0502020204030204" charset="0"/>
            </a:endParaRPr>
          </a:p>
          <a:p>
            <a:pPr marL="342900" indent="-342900" algn="l" defTabSz="914400">
              <a:lnSpc>
                <a:spcPct val="120000"/>
              </a:lnSpc>
              <a:buClr>
                <a:srgbClr val="000000"/>
              </a:buClr>
              <a:buFont typeface="Wingdings" panose="05000000000000000000" charset="0"/>
              <a:buChar char="l"/>
            </a:pPr>
            <a:r>
              <a:rPr lang="zh-CN" altLang="en-US" sz="2400" kern="1200">
                <a:latin typeface="微软雅黑" panose="020B0503020204020204" pitchFamily="2" charset="-122"/>
                <a:ea typeface="微软雅黑" panose="020B0503020204020204" pitchFamily="2" charset="-122"/>
                <a:sym typeface="Calibri" panose="020F0502020204030204" charset="0"/>
              </a:rPr>
              <a:t>printStackTrace()</a:t>
            </a:r>
          </a:p>
          <a:p>
            <a:pPr marL="800100" lvl="1" indent="-342900" algn="l" defTabSz="914400">
              <a:lnSpc>
                <a:spcPct val="120000"/>
              </a:lnSpc>
              <a:buClr>
                <a:srgbClr val="D1E751"/>
              </a:buClr>
              <a:buFont typeface="Wingdings" panose="05000000000000000000" charset="0"/>
              <a:buChar char="l"/>
            </a:pPr>
            <a:r>
              <a:rPr lang="zh-CN" altLang="en-US" sz="2100" kern="1200">
                <a:latin typeface="微软雅黑" panose="020B0503020204020204" pitchFamily="2" charset="-122"/>
                <a:ea typeface="微软雅黑" panose="020B0503020204020204" pitchFamily="2" charset="-122"/>
                <a:sym typeface="Calibri" panose="020F0502020204030204" charset="0"/>
              </a:rPr>
              <a:t>获取异常类名和异常信息，以及异常出现在程序中的位置。返回值void。</a:t>
            </a:r>
          </a:p>
          <a:p>
            <a:pPr algn="l" defTabSz="914400">
              <a:lnSpc>
                <a:spcPct val="120000"/>
              </a:lnSpc>
              <a:buClr>
                <a:srgbClr val="000000"/>
              </a:buClr>
              <a:buFont typeface="Wingdings" panose="05000000000000000000" charset="0"/>
            </a:pPr>
            <a:r>
              <a:rPr lang="zh-CN" altLang="en-US" sz="2100" kern="1200">
                <a:latin typeface="微软雅黑" panose="020B0503020204020204" pitchFamily="2" charset="-122"/>
                <a:ea typeface="微软雅黑" panose="020B0503020204020204" pitchFamily="2" charset="-122"/>
                <a:sym typeface="Calibri" panose="020F0502020204030204" charset="0"/>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223"/>
            <a:ext cx="8218488" cy="863844"/>
          </a:xfrm>
        </p:spPr>
        <p:txBody>
          <a:bodyPr>
            <a:normAutofit/>
          </a:bodyPr>
          <a:lstStyle/>
          <a:p>
            <a:r>
              <a:rPr lang="en-US" altLang="zh-CN" dirty="0">
                <a:sym typeface="+mn-ea"/>
              </a:rPr>
              <a:t>throws</a:t>
            </a:r>
            <a:endParaRPr lang="zh-CN" altLang="en-US" dirty="0">
              <a:sym typeface="+mn-ea"/>
            </a:endParaRPr>
          </a:p>
        </p:txBody>
      </p:sp>
      <p:sp>
        <p:nvSpPr>
          <p:cNvPr id="81924" name="Rectangle 3"/>
          <p:cNvSpPr>
            <a:spLocks noGrp="1"/>
          </p:cNvSpPr>
          <p:nvPr>
            <p:ph idx="1"/>
          </p:nvPr>
        </p:nvSpPr>
        <p:spPr>
          <a:xfrm>
            <a:off x="457200" y="580814"/>
            <a:ext cx="8229600" cy="6310207"/>
          </a:xfrm>
        </p:spPr>
        <p:txBody>
          <a:bodyPr vert="horz">
            <a:normAutofit fontScale="97500"/>
          </a:bodyPr>
          <a:lstStyle/>
          <a:p>
            <a:pPr marL="342900" marR="0" lvl="0" indent="-342900" algn="l" defTabSz="914400" rtl="0" eaLnBrk="0" hangingPunct="0">
              <a:lnSpc>
                <a:spcPts val="3280"/>
              </a:lnSpc>
              <a:spcBef>
                <a:spcPts val="0"/>
              </a:spcBef>
              <a:spcAft>
                <a:spcPct val="0"/>
              </a:spcAft>
              <a:buClr>
                <a:schemeClr val="tx1"/>
              </a:buClr>
              <a:buSzPct val="70000"/>
              <a:buFont typeface="Wingdings" panose="05000000000000000000" charset="0"/>
              <a:buChar char="l"/>
              <a:defRPr/>
            </a:pPr>
            <a:endParaRPr lang="en-US" altLang="zh-CN" sz="1400" kern="0" noProof="0" dirty="0" smtClean="0">
              <a:ln>
                <a:noFill/>
              </a:ln>
              <a:solidFill>
                <a:schemeClr val="tx1"/>
              </a:solidFill>
              <a:effectLst/>
              <a:uLnTx/>
              <a:uFillTx/>
              <a:sym typeface="+mn-ea"/>
            </a:endParaRPr>
          </a:p>
          <a:p>
            <a:pPr marL="342900" marR="0" lvl="0" indent="-342900" algn="l" defTabSz="914400" rtl="0" eaLnBrk="0" hangingPunct="0">
              <a:lnSpc>
                <a:spcPts val="3280"/>
              </a:lnSpc>
              <a:spcBef>
                <a:spcPts val="0"/>
              </a:spcBef>
              <a:spcAft>
                <a:spcPct val="0"/>
              </a:spcAft>
              <a:buClr>
                <a:schemeClr val="tx1"/>
              </a:buClr>
              <a:buSzPct val="70000"/>
              <a:buNone/>
              <a:defRPr/>
            </a:pPr>
            <a:r>
              <a:rPr lang="en-US" altLang="zh-CN" sz="1400" kern="0" noProof="0" dirty="0" smtClean="0">
                <a:ln>
                  <a:noFill/>
                </a:ln>
                <a:solidFill>
                  <a:schemeClr val="tx1"/>
                </a:solidFill>
                <a:effectLst/>
                <a:uLnTx/>
                <a:uFillTx/>
                <a:sym typeface="+mn-ea"/>
              </a:rPr>
              <a:t>定义功能方法时，需要把出现的问题暴露出来让调用者去处理。那么就通过throws在方法上标识。</a:t>
            </a:r>
          </a:p>
          <a:p>
            <a:pPr marL="342900" marR="0" lvl="0" indent="-342900" algn="l" defTabSz="914400" rtl="0" eaLnBrk="0" hangingPunct="0">
              <a:lnSpc>
                <a:spcPts val="3280"/>
              </a:lnSpc>
              <a:spcBef>
                <a:spcPts val="0"/>
              </a:spcBef>
              <a:spcAft>
                <a:spcPct val="0"/>
              </a:spcAft>
              <a:buClr>
                <a:schemeClr val="tx1"/>
              </a:buClr>
              <a:buSzPct val="70000"/>
              <a:buNone/>
              <a:defRPr/>
            </a:pPr>
            <a:r>
              <a:rPr lang="en-US" altLang="zh-CN" sz="1400" kern="0" noProof="0" dirty="0" smtClean="0">
                <a:ln>
                  <a:noFill/>
                </a:ln>
                <a:solidFill>
                  <a:schemeClr val="tx1"/>
                </a:solidFill>
                <a:effectLst/>
                <a:uLnTx/>
                <a:uFillTx/>
                <a:sym typeface="+mn-ea"/>
              </a:rPr>
              <a:t>格式：</a:t>
            </a:r>
          </a:p>
          <a:p>
            <a:pPr marL="800100" marR="0" lvl="1" indent="-342900" algn="l" defTabSz="914400" rtl="0" eaLnBrk="0" hangingPunct="0">
              <a:lnSpc>
                <a:spcPts val="3280"/>
              </a:lnSpc>
              <a:spcBef>
                <a:spcPts val="0"/>
              </a:spcBef>
              <a:spcAft>
                <a:spcPct val="0"/>
              </a:spcAft>
              <a:buClr>
                <a:srgbClr val="8EB4E3"/>
              </a:buClr>
              <a:buSzPct val="70000"/>
              <a:buFont typeface="Wingdings" panose="05000000000000000000" charset="0"/>
              <a:buChar char="l"/>
              <a:defRPr/>
            </a:pPr>
            <a:r>
              <a:rPr lang="en-US" altLang="zh-CN" sz="1400" kern="0" noProof="0" dirty="0" smtClean="0">
                <a:ln>
                  <a:noFill/>
                </a:ln>
                <a:solidFill>
                  <a:schemeClr val="tx1"/>
                </a:solidFill>
                <a:effectLst/>
                <a:uLnTx/>
                <a:uFillTx/>
                <a:sym typeface="+mn-ea"/>
              </a:rPr>
              <a:t>public void test()throws Exception</a:t>
            </a:r>
          </a:p>
          <a:p>
            <a:pPr marR="0" lvl="0" algn="l" defTabSz="914400" rtl="0" eaLnBrk="0" hangingPunct="0">
              <a:lnSpc>
                <a:spcPts val="3280"/>
              </a:lnSpc>
              <a:spcBef>
                <a:spcPts val="0"/>
              </a:spcBef>
              <a:spcAft>
                <a:spcPct val="0"/>
              </a:spcAft>
              <a:buClr>
                <a:schemeClr val="tx1"/>
              </a:buClr>
              <a:buSzPct val="70000"/>
              <a:buNone/>
              <a:defRPr/>
            </a:pPr>
            <a:r>
              <a:rPr lang="zh-CN" altLang="en-US" sz="1400" kern="0" noProof="0" dirty="0" smtClean="0">
                <a:ln>
                  <a:noFill/>
                </a:ln>
                <a:solidFill>
                  <a:schemeClr val="tx1"/>
                </a:solidFill>
                <a:effectLst/>
                <a:uLnTx/>
                <a:uFillTx/>
                <a:sym typeface="+mn-ea"/>
              </a:rPr>
              <a:t>注意：</a:t>
            </a:r>
          </a:p>
          <a:p>
            <a:pPr marR="0" lvl="0" algn="l" defTabSz="914400" rtl="0" eaLnBrk="0" hangingPunct="0">
              <a:lnSpc>
                <a:spcPts val="3280"/>
              </a:lnSpc>
              <a:spcBef>
                <a:spcPts val="0"/>
              </a:spcBef>
              <a:spcAft>
                <a:spcPct val="0"/>
              </a:spcAft>
              <a:buClr>
                <a:schemeClr val="tx1"/>
              </a:buClr>
              <a:buSzPct val="70000"/>
              <a:buNone/>
              <a:defRPr/>
            </a:pPr>
            <a:r>
              <a:rPr lang="en-US" altLang="zh-CN" sz="1400" kern="0" noProof="0" dirty="0" smtClean="0">
                <a:ln>
                  <a:noFill/>
                </a:ln>
                <a:solidFill>
                  <a:schemeClr val="tx1"/>
                </a:solidFill>
                <a:effectLst/>
                <a:uLnTx/>
                <a:uFillTx/>
                <a:sym typeface="+mn-ea"/>
              </a:rPr>
              <a:t>	</a:t>
            </a:r>
            <a:r>
              <a:rPr lang="zh-CN" altLang="en-US" sz="1400" kern="0" noProof="0" dirty="0" smtClean="0">
                <a:ln>
                  <a:noFill/>
                </a:ln>
                <a:solidFill>
                  <a:schemeClr val="tx1"/>
                </a:solidFill>
                <a:effectLst/>
                <a:uLnTx/>
                <a:uFillTx/>
                <a:sym typeface="+mn-ea"/>
              </a:rPr>
              <a:t>尽量不要将异常放到</a:t>
            </a:r>
            <a:r>
              <a:rPr lang="en-US" altLang="zh-CN" sz="1400" kern="0" noProof="0" dirty="0" smtClean="0">
                <a:ln>
                  <a:noFill/>
                </a:ln>
                <a:solidFill>
                  <a:schemeClr val="tx1"/>
                </a:solidFill>
                <a:effectLst/>
                <a:uLnTx/>
                <a:uFillTx/>
                <a:sym typeface="+mn-ea"/>
              </a:rPr>
              <a:t>main</a:t>
            </a:r>
            <a:r>
              <a:rPr lang="zh-CN" altLang="en-US" sz="1400" kern="0" noProof="0" dirty="0" smtClean="0">
                <a:ln>
                  <a:noFill/>
                </a:ln>
                <a:solidFill>
                  <a:schemeClr val="tx1"/>
                </a:solidFill>
                <a:effectLst/>
                <a:uLnTx/>
                <a:uFillTx/>
                <a:sym typeface="+mn-ea"/>
              </a:rPr>
              <a:t>函数上声明抛出 因为它是程序的最后一个入口，这里它就必须要处理了</a:t>
            </a:r>
          </a:p>
          <a:p>
            <a:pPr marR="0" lvl="0" algn="l" defTabSz="914400" rtl="0" eaLnBrk="0" hangingPunct="0">
              <a:lnSpc>
                <a:spcPts val="3280"/>
              </a:lnSpc>
              <a:spcBef>
                <a:spcPts val="0"/>
              </a:spcBef>
              <a:spcAft>
                <a:spcPct val="0"/>
              </a:spcAft>
              <a:buClr>
                <a:schemeClr val="tx1"/>
              </a:buClr>
              <a:buSzPct val="70000"/>
              <a:buNone/>
              <a:defRPr/>
            </a:pPr>
            <a:r>
              <a:rPr lang="zh-CN" altLang="en-US" sz="1400" kern="0" noProof="0" dirty="0" smtClean="0">
                <a:ln>
                  <a:noFill/>
                </a:ln>
                <a:solidFill>
                  <a:schemeClr val="tx1"/>
                </a:solidFill>
                <a:effectLst/>
                <a:uLnTx/>
                <a:uFillTx/>
                <a:sym typeface="+mn-ea"/>
              </a:rPr>
              <a:t>小结：</a:t>
            </a:r>
          </a:p>
          <a:p>
            <a:pPr marR="0" lvl="0" algn="l" defTabSz="914400" rtl="0" eaLnBrk="0" hangingPunct="0">
              <a:lnSpc>
                <a:spcPts val="3280"/>
              </a:lnSpc>
              <a:spcBef>
                <a:spcPts val="0"/>
              </a:spcBef>
              <a:spcAft>
                <a:spcPct val="0"/>
              </a:spcAft>
              <a:buClr>
                <a:schemeClr val="tx1"/>
              </a:buClr>
              <a:buSzPct val="70000"/>
              <a:buNone/>
              <a:defRPr/>
            </a:pPr>
            <a:r>
              <a:rPr lang="en-US" altLang="zh-CN" sz="1400" kern="0" noProof="0" dirty="0" smtClean="0">
                <a:ln>
                  <a:noFill/>
                </a:ln>
                <a:solidFill>
                  <a:schemeClr val="tx1"/>
                </a:solidFill>
                <a:effectLst/>
                <a:uLnTx/>
                <a:uFillTx/>
                <a:sym typeface="+mn-ea"/>
              </a:rPr>
              <a:t>	</a:t>
            </a:r>
            <a:r>
              <a:rPr lang="zh-CN" altLang="en-US" sz="1400" kern="0" noProof="0" dirty="0" smtClean="0">
                <a:ln>
                  <a:noFill/>
                </a:ln>
                <a:solidFill>
                  <a:schemeClr val="tx1"/>
                </a:solidFill>
                <a:effectLst/>
                <a:uLnTx/>
                <a:uFillTx/>
                <a:sym typeface="+mn-ea"/>
              </a:rPr>
              <a:t>编</a:t>
            </a:r>
            <a:r>
              <a:rPr lang="zh-CN" altLang="en-US" sz="1400" kern="0" noProof="0" dirty="0" smtClean="0">
                <a:ln>
                  <a:noFill/>
                </a:ln>
                <a:solidFill>
                  <a:schemeClr val="tx1"/>
                </a:solidFill>
                <a:effectLst/>
                <a:uLnTx/>
                <a:uFillTx/>
                <a:sym typeface="+mn-ea"/>
              </a:rPr>
              <a:t>译期异常抛出：将来的调用者必须要处理的</a:t>
            </a:r>
          </a:p>
          <a:p>
            <a:pPr marR="0" lvl="0" algn="l" defTabSz="914400" rtl="0" eaLnBrk="0" hangingPunct="0">
              <a:lnSpc>
                <a:spcPts val="3280"/>
              </a:lnSpc>
              <a:spcBef>
                <a:spcPts val="0"/>
              </a:spcBef>
              <a:spcAft>
                <a:spcPct val="0"/>
              </a:spcAft>
              <a:buClr>
                <a:schemeClr val="tx1"/>
              </a:buClr>
              <a:buSzPct val="70000"/>
              <a:buNone/>
              <a:defRPr/>
            </a:pPr>
            <a:r>
              <a:rPr lang="en-US" altLang="zh-CN" sz="1400" kern="0" noProof="0" dirty="0" smtClean="0">
                <a:ln>
                  <a:noFill/>
                </a:ln>
                <a:solidFill>
                  <a:schemeClr val="tx1"/>
                </a:solidFill>
                <a:effectLst/>
                <a:uLnTx/>
                <a:uFillTx/>
                <a:sym typeface="+mn-ea"/>
              </a:rPr>
              <a:t>	</a:t>
            </a:r>
            <a:r>
              <a:rPr lang="zh-CN" altLang="en-US" sz="1400" kern="0" noProof="0" dirty="0" smtClean="0">
                <a:ln>
                  <a:noFill/>
                </a:ln>
                <a:solidFill>
                  <a:schemeClr val="tx1"/>
                </a:solidFill>
                <a:effectLst/>
                <a:uLnTx/>
                <a:uFillTx/>
                <a:sym typeface="+mn-ea"/>
              </a:rPr>
              <a:t>运</a:t>
            </a:r>
            <a:r>
              <a:rPr lang="zh-CN" altLang="en-US" sz="1400" kern="0" noProof="0" dirty="0" smtClean="0">
                <a:ln>
                  <a:noFill/>
                </a:ln>
                <a:solidFill>
                  <a:schemeClr val="tx1"/>
                </a:solidFill>
                <a:effectLst/>
                <a:uLnTx/>
                <a:uFillTx/>
                <a:sym typeface="+mn-ea"/>
              </a:rPr>
              <a:t>行时期抛出的：将来的调用者可以不用处</a:t>
            </a:r>
            <a:r>
              <a:rPr lang="zh-CN" altLang="en-US" sz="1400" kern="0" noProof="0" dirty="0" smtClean="0">
                <a:ln>
                  <a:noFill/>
                </a:ln>
                <a:solidFill>
                  <a:schemeClr val="tx1"/>
                </a:solidFill>
                <a:effectLst/>
                <a:uLnTx/>
                <a:uFillTx/>
                <a:sym typeface="+mn-ea"/>
              </a:rPr>
              <a:t>理</a:t>
            </a:r>
            <a:endParaRPr lang="en-US" altLang="zh-CN" sz="1400" kern="0" noProof="0" dirty="0" smtClean="0">
              <a:ln>
                <a:noFill/>
              </a:ln>
              <a:solidFill>
                <a:schemeClr val="tx1"/>
              </a:solidFill>
              <a:effectLst/>
              <a:uLnTx/>
              <a:uFillTx/>
              <a:sym typeface="+mn-ea"/>
            </a:endParaRPr>
          </a:p>
          <a:p>
            <a:pPr marR="0" lvl="0" algn="l" defTabSz="914400" rtl="0" eaLnBrk="0" hangingPunct="0">
              <a:lnSpc>
                <a:spcPts val="3280"/>
              </a:lnSpc>
              <a:spcBef>
                <a:spcPts val="0"/>
              </a:spcBef>
              <a:spcAft>
                <a:spcPct val="0"/>
              </a:spcAft>
              <a:buClr>
                <a:schemeClr val="tx1"/>
              </a:buClr>
              <a:buSzPct val="70000"/>
              <a:buNone/>
              <a:defRPr/>
            </a:pPr>
            <a:endParaRPr lang="zh-CN" altLang="en-US" sz="1400" kern="0" noProof="0" dirty="0" smtClean="0">
              <a:ln>
                <a:noFill/>
              </a:ln>
              <a:solidFill>
                <a:schemeClr val="tx1"/>
              </a:solidFill>
              <a:effectLst/>
              <a:uLnTx/>
              <a:uFillTx/>
              <a:sym typeface="+mn-ea"/>
            </a:endParaRPr>
          </a:p>
          <a:p>
            <a:pPr marR="0" lvl="0" algn="l" defTabSz="914400" rtl="0" eaLnBrk="0" hangingPunct="0">
              <a:lnSpc>
                <a:spcPts val="3280"/>
              </a:lnSpc>
              <a:spcBef>
                <a:spcPts val="0"/>
              </a:spcBef>
              <a:spcAft>
                <a:spcPct val="0"/>
              </a:spcAft>
              <a:buClr>
                <a:schemeClr val="tx1"/>
              </a:buClr>
              <a:buSzPct val="70000"/>
              <a:buNone/>
              <a:defRPr/>
            </a:pPr>
            <a:r>
              <a:rPr lang="en-US" altLang="zh-CN" sz="1400" kern="0" noProof="0" dirty="0" smtClean="0">
                <a:ln>
                  <a:noFill/>
                </a:ln>
                <a:solidFill>
                  <a:schemeClr val="tx1"/>
                </a:solidFill>
                <a:effectLst/>
                <a:uLnTx/>
                <a:uFillTx/>
                <a:sym typeface="+mn-ea"/>
              </a:rPr>
              <a:t> throws </a:t>
            </a:r>
            <a:r>
              <a:rPr lang="zh-CN" altLang="en-US" sz="1400" kern="0" noProof="0" dirty="0" smtClean="0">
                <a:ln>
                  <a:noFill/>
                </a:ln>
                <a:solidFill>
                  <a:schemeClr val="tx1"/>
                </a:solidFill>
                <a:effectLst/>
                <a:uLnTx/>
                <a:uFillTx/>
                <a:sym typeface="+mn-ea"/>
              </a:rPr>
              <a:t>还有一层意思是 以当前目前的技术手段暂时无法解决 但是有问题存在 你又解决不了 那么使</a:t>
            </a:r>
            <a:r>
              <a:rPr lang="zh-CN" altLang="en-US" sz="1400" kern="0" noProof="0" dirty="0" smtClean="0">
                <a:ln>
                  <a:noFill/>
                </a:ln>
                <a:solidFill>
                  <a:schemeClr val="tx1"/>
                </a:solidFill>
                <a:effectLst/>
                <a:uLnTx/>
                <a:uFillTx/>
                <a:sym typeface="+mn-ea"/>
              </a:rPr>
              <a:t>用这个</a:t>
            </a:r>
            <a:r>
              <a:rPr lang="zh-CN" altLang="en-US" sz="1400" kern="0" noProof="0" dirty="0" smtClean="0">
                <a:ln>
                  <a:noFill/>
                </a:ln>
                <a:solidFill>
                  <a:schemeClr val="tx1"/>
                </a:solidFill>
                <a:effectLst/>
                <a:uLnTx/>
                <a:uFillTx/>
                <a:sym typeface="+mn-ea"/>
              </a:rPr>
              <a:t>关键字就能很好的告诉使用者 它是存在问题的 期望后续调用的人员能够处理调它</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123"/>
            <a:ext cx="8218488" cy="863844"/>
          </a:xfrm>
        </p:spPr>
        <p:txBody>
          <a:bodyPr>
            <a:normAutofit/>
          </a:bodyPr>
          <a:lstStyle/>
          <a:p>
            <a:r>
              <a:rPr lang="en-US" altLang="zh-CN" dirty="0">
                <a:sym typeface="+mn-ea"/>
              </a:rPr>
              <a:t>throw</a:t>
            </a:r>
          </a:p>
        </p:txBody>
      </p:sp>
      <p:sp>
        <p:nvSpPr>
          <p:cNvPr id="81924" name="Rectangle 3"/>
          <p:cNvSpPr>
            <a:spLocks noGrp="1"/>
          </p:cNvSpPr>
          <p:nvPr>
            <p:ph idx="1"/>
          </p:nvPr>
        </p:nvSpPr>
        <p:spPr>
          <a:xfrm>
            <a:off x="457200" y="1142153"/>
            <a:ext cx="8229600" cy="5342467"/>
          </a:xfrm>
        </p:spPr>
        <p:txBody>
          <a:bodyPr vert="horz">
            <a:noAutofit/>
          </a:bodyPr>
          <a:lstStyle/>
          <a:p>
            <a:pPr marL="342900" indent="-342900" algn="l" defTabSz="914400">
              <a:lnSpc>
                <a:spcPts val="2880"/>
              </a:lnSpc>
              <a:buClr>
                <a:srgbClr val="000000"/>
              </a:buClr>
              <a:buFont typeface="Wingdings" panose="05000000000000000000" charset="0"/>
              <a:buChar char="l"/>
            </a:pPr>
            <a:r>
              <a:rPr lang="en-US" altLang="zh-CN" sz="1800" kern="1200" dirty="0">
                <a:latin typeface="微软雅黑" panose="020B0503020204020204" pitchFamily="2" charset="-122"/>
                <a:ea typeface="微软雅黑" panose="020B0503020204020204" pitchFamily="2" charset="-122"/>
                <a:sym typeface="+mn-ea"/>
              </a:rPr>
              <a:t>如果出现了异常情况，我们可以把该异常抛出，这个时候的抛出的应该是异常的对象。</a:t>
            </a:r>
          </a:p>
          <a:p>
            <a:pPr marL="342900" indent="-342900" algn="l" defTabSz="914400">
              <a:lnSpc>
                <a:spcPts val="2880"/>
              </a:lnSpc>
              <a:buClr>
                <a:srgbClr val="000000"/>
              </a:buClr>
              <a:buFont typeface="Wingdings" panose="05000000000000000000" charset="0"/>
              <a:buChar char="l"/>
            </a:pPr>
            <a:r>
              <a:rPr lang="en-US" altLang="zh-CN" sz="1800" kern="1200" dirty="0">
                <a:latin typeface="微软雅黑" panose="020B0503020204020204" pitchFamily="2" charset="-122"/>
                <a:ea typeface="微软雅黑" panose="020B0503020204020204" pitchFamily="2" charset="-122"/>
                <a:sym typeface="+mn-ea"/>
              </a:rPr>
              <a:t>throw</a:t>
            </a:r>
            <a:r>
              <a:rPr lang="zh-CN" altLang="en-US" sz="1800" kern="1200" dirty="0">
                <a:latin typeface="微软雅黑" panose="020B0503020204020204" pitchFamily="2" charset="-122"/>
                <a:ea typeface="微软雅黑" panose="020B0503020204020204" pitchFamily="2" charset="-122"/>
                <a:sym typeface="+mn-ea"/>
              </a:rPr>
              <a:t>关键字 只能抛出</a:t>
            </a:r>
            <a:r>
              <a:rPr lang="zh-CN" altLang="en-US" sz="1800" kern="1200" dirty="0">
                <a:solidFill>
                  <a:srgbClr val="FF0000"/>
                </a:solidFill>
                <a:latin typeface="微软雅黑" panose="020B0503020204020204" pitchFamily="2" charset="-122"/>
                <a:ea typeface="微软雅黑" panose="020B0503020204020204" pitchFamily="2" charset="-122"/>
                <a:sym typeface="+mn-ea"/>
              </a:rPr>
              <a:t>一个异常对象 并且在方法上使用</a:t>
            </a:r>
            <a:r>
              <a:rPr lang="en-US" altLang="zh-CN" sz="1800" kern="1200" dirty="0">
                <a:solidFill>
                  <a:srgbClr val="FF0000"/>
                </a:solidFill>
                <a:latin typeface="微软雅黑" panose="020B0503020204020204" pitchFamily="2" charset="-122"/>
                <a:ea typeface="微软雅黑" panose="020B0503020204020204" pitchFamily="2" charset="-122"/>
                <a:sym typeface="+mn-ea"/>
              </a:rPr>
              <a:t>throws</a:t>
            </a:r>
            <a:r>
              <a:rPr lang="zh-CN" altLang="en-US" sz="1800" kern="1200" dirty="0">
                <a:solidFill>
                  <a:srgbClr val="FF0000"/>
                </a:solidFill>
                <a:latin typeface="微软雅黑" panose="020B0503020204020204" pitchFamily="2" charset="-122"/>
                <a:ea typeface="微软雅黑" panose="020B0503020204020204" pitchFamily="2" charset="-122"/>
                <a:sym typeface="+mn-ea"/>
              </a:rPr>
              <a:t>来声明</a:t>
            </a:r>
            <a:endParaRPr lang="en-US" altLang="zh-CN" sz="1800" kern="1200" dirty="0">
              <a:solidFill>
                <a:srgbClr val="FF0000"/>
              </a:solidFill>
              <a:latin typeface="微软雅黑" panose="020B0503020204020204" pitchFamily="2" charset="-122"/>
              <a:ea typeface="微软雅黑" panose="020B0503020204020204" pitchFamily="2" charset="-122"/>
              <a:sym typeface="+mn-ea"/>
            </a:endParaRPr>
          </a:p>
          <a:p>
            <a:pPr marL="342900" indent="-342900" algn="l" defTabSz="914400">
              <a:lnSpc>
                <a:spcPts val="2880"/>
              </a:lnSpc>
              <a:buClr>
                <a:srgbClr val="000000"/>
              </a:buClr>
              <a:buFont typeface="Wingdings" panose="05000000000000000000" charset="0"/>
              <a:buChar char="l"/>
            </a:pPr>
            <a:r>
              <a:rPr lang="en-US" altLang="zh-CN" sz="1800" kern="1200" dirty="0">
                <a:latin typeface="微软雅黑" panose="020B0503020204020204" pitchFamily="2" charset="-122"/>
                <a:ea typeface="微软雅黑" panose="020B0503020204020204" pitchFamily="2" charset="-122"/>
                <a:sym typeface="+mn-ea"/>
              </a:rPr>
              <a:t>throws和throw的区别(面试题)</a:t>
            </a:r>
          </a:p>
          <a:p>
            <a:pPr marL="800100" lvl="1" indent="-342900" algn="l" defTabSz="914400">
              <a:lnSpc>
                <a:spcPts val="2880"/>
              </a:lnSpc>
              <a:buClr>
                <a:srgbClr val="8EB4E3"/>
              </a:buClr>
              <a:buFont typeface="Wingdings" panose="05000000000000000000" charset="0"/>
              <a:buChar char="l"/>
            </a:pPr>
            <a:r>
              <a:rPr lang="zh-CN" altLang="en-US" sz="1800" kern="1200" dirty="0">
                <a:latin typeface="微软雅黑" panose="020B0503020204020204" pitchFamily="2" charset="-122"/>
                <a:ea typeface="微软雅黑" panose="020B0503020204020204" pitchFamily="2" charset="-122"/>
                <a:sym typeface="+mn-ea"/>
              </a:rPr>
              <a:t>见备注 参看课件</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我们到底该如何处理异常呢</a:t>
            </a:r>
            <a:endParaRPr lang="zh-CN" altLang="en-US"/>
          </a:p>
        </p:txBody>
      </p:sp>
      <p:sp>
        <p:nvSpPr>
          <p:cNvPr id="81924" name="Rectangle 3"/>
          <p:cNvSpPr>
            <a:spLocks noGrp="1"/>
          </p:cNvSpPr>
          <p:nvPr>
            <p:ph idx="1"/>
          </p:nvPr>
        </p:nvSpPr>
        <p:spPr>
          <a:xfrm>
            <a:off x="457200" y="1520987"/>
            <a:ext cx="8229600" cy="5508413"/>
          </a:xfrm>
        </p:spPr>
        <p:txBody>
          <a:bodyPr vert="horz">
            <a:normAutofit/>
          </a:bodyPr>
          <a:lstStyle/>
          <a:p>
            <a:pPr marL="342900" indent="-342900">
              <a:buFont typeface="Wingdings" panose="05000000000000000000" charset="0"/>
              <a:buChar char="l"/>
            </a:pPr>
            <a:r>
              <a:rPr lang="zh-CN" altLang="en-US" sz="2295" kern="1200">
                <a:latin typeface="微软雅黑" panose="020B0503020204020204" pitchFamily="2" charset="-122"/>
                <a:ea typeface="微软雅黑" panose="020B0503020204020204" pitchFamily="2" charset="-122"/>
                <a:sym typeface="Calibri" panose="020F0502020204030204" charset="0"/>
              </a:rPr>
              <a:t>原则:如果该功能内部可以将问题处理,用try,如果处理不了,交由调用者处理,这是用throws</a:t>
            </a:r>
          </a:p>
          <a:p>
            <a:pPr marL="342900" indent="-342900">
              <a:buFont typeface="Wingdings" panose="05000000000000000000" charset="0"/>
              <a:buChar char="l"/>
            </a:pPr>
            <a:r>
              <a:rPr lang="zh-CN" altLang="en-US" sz="2295" kern="1200">
                <a:latin typeface="微软雅黑" panose="020B0503020204020204" pitchFamily="2" charset="-122"/>
                <a:ea typeface="微软雅黑" panose="020B0503020204020204" pitchFamily="2" charset="-122"/>
                <a:sym typeface="Calibri" panose="020F0502020204030204" charset="0"/>
              </a:rPr>
              <a:t>区别:</a:t>
            </a:r>
          </a:p>
          <a:p>
            <a:pPr marL="800100" lvl="1" indent="-342900">
              <a:buClr>
                <a:srgbClr val="8EB4E3"/>
              </a:buClr>
              <a:buFont typeface="Wingdings" panose="05000000000000000000" charset="0"/>
              <a:buChar char="l"/>
            </a:pPr>
            <a:r>
              <a:rPr lang="zh-CN" altLang="en-US" sz="2005" kern="1200">
                <a:latin typeface="微软雅黑" panose="020B0503020204020204" pitchFamily="2" charset="-122"/>
                <a:ea typeface="微软雅黑" panose="020B0503020204020204" pitchFamily="2" charset="-122"/>
                <a:sym typeface="Calibri" panose="020F0502020204030204" charset="0"/>
              </a:rPr>
              <a:t>后续程序需要继续运行就try</a:t>
            </a:r>
          </a:p>
          <a:p>
            <a:pPr marL="800100" lvl="1" indent="-342900">
              <a:buClr>
                <a:srgbClr val="8EB4E3"/>
              </a:buClr>
              <a:buFont typeface="Wingdings" panose="05000000000000000000" charset="0"/>
              <a:buChar char="l"/>
            </a:pPr>
            <a:r>
              <a:rPr lang="zh-CN" altLang="en-US" sz="2005" kern="1200">
                <a:latin typeface="微软雅黑" panose="020B0503020204020204" pitchFamily="2" charset="-122"/>
                <a:ea typeface="微软雅黑" panose="020B0503020204020204" pitchFamily="2" charset="-122"/>
                <a:sym typeface="Calibri" panose="020F0502020204030204" charset="0"/>
              </a:rPr>
              <a:t>后续程序不需要继续运行就throws</a:t>
            </a:r>
          </a:p>
          <a:p>
            <a:pPr marL="342900" indent="-342900">
              <a:buFont typeface="Wingdings" panose="05000000000000000000" charset="0"/>
              <a:buChar char="l"/>
            </a:pPr>
            <a:r>
              <a:rPr lang="zh-CN" altLang="en-US" sz="2295" kern="1200">
                <a:latin typeface="微软雅黑" panose="020B0503020204020204" pitchFamily="2" charset="-122"/>
                <a:ea typeface="微软雅黑" panose="020B0503020204020204" pitchFamily="2" charset="-122"/>
                <a:sym typeface="Calibri" panose="020F0502020204030204" charset="0"/>
              </a:rPr>
              <a:t>举例:</a:t>
            </a:r>
          </a:p>
          <a:p>
            <a:pPr marL="800100" lvl="1" indent="-342900">
              <a:buClr>
                <a:srgbClr val="8EB4E3"/>
              </a:buClr>
              <a:buFont typeface="Wingdings" panose="05000000000000000000" charset="0"/>
              <a:buChar char="l"/>
            </a:pPr>
            <a:r>
              <a:rPr lang="zh-CN" altLang="en-US" sz="2005" kern="1200">
                <a:latin typeface="微软雅黑" panose="020B0503020204020204" pitchFamily="2" charset="-122"/>
                <a:ea typeface="微软雅黑" panose="020B0503020204020204" pitchFamily="2" charset="-122"/>
                <a:sym typeface="Calibri" panose="020F0502020204030204" charset="0"/>
              </a:rPr>
              <a:t>感冒了就自己吃点药就好了,try</a:t>
            </a:r>
          </a:p>
          <a:p>
            <a:pPr marL="800100" lvl="1" indent="-342900">
              <a:buClr>
                <a:srgbClr val="8EB4E3"/>
              </a:buClr>
              <a:buFont typeface="Wingdings" panose="05000000000000000000" charset="0"/>
              <a:buChar char="l"/>
            </a:pPr>
            <a:r>
              <a:rPr lang="zh-CN" altLang="en-US" sz="2005" kern="1200">
                <a:latin typeface="微软雅黑" panose="020B0503020204020204" pitchFamily="2" charset="-122"/>
                <a:ea typeface="微软雅黑" panose="020B0503020204020204" pitchFamily="2" charset="-122"/>
                <a:sym typeface="Calibri" panose="020F0502020204030204" charset="0"/>
              </a:rPr>
              <a:t>吃了好几天药都没好结果得了H7N9,那就的得throws到医院</a:t>
            </a:r>
          </a:p>
          <a:p>
            <a:pPr marL="800100" lvl="1" indent="-342900">
              <a:buClr>
                <a:srgbClr val="8EB4E3"/>
              </a:buClr>
              <a:buFont typeface="Wingdings" panose="05000000000000000000" charset="0"/>
              <a:buChar char="l"/>
            </a:pPr>
            <a:r>
              <a:rPr lang="zh-CN" altLang="en-US" sz="2005" kern="1200">
                <a:latin typeface="微软雅黑" panose="020B0503020204020204" pitchFamily="2" charset="-122"/>
                <a:ea typeface="微软雅黑" panose="020B0503020204020204" pitchFamily="2" charset="-122"/>
                <a:sym typeface="Calibri" panose="020F0502020204030204" charset="0"/>
              </a:rPr>
              <a:t>如果医院没有特效药就变成Error了</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finally</a:t>
            </a:r>
            <a:r>
              <a:rPr lang="zh-CN" altLang="en-US" dirty="0">
                <a:sym typeface="+mn-ea"/>
              </a:rPr>
              <a:t>的特点作用及面试题</a:t>
            </a:r>
            <a:endParaRPr lang="zh-CN" altLang="en-US"/>
          </a:p>
        </p:txBody>
      </p:sp>
      <p:sp>
        <p:nvSpPr>
          <p:cNvPr id="3" name="内容占位符 2"/>
          <p:cNvSpPr>
            <a:spLocks noGrp="1"/>
          </p:cNvSpPr>
          <p:nvPr>
            <p:ph idx="1"/>
          </p:nvPr>
        </p:nvSpPr>
        <p:spPr>
          <a:xfrm>
            <a:off x="457200" y="1281853"/>
            <a:ext cx="8229600" cy="5354320"/>
          </a:xfrm>
        </p:spPr>
        <p:txBody>
          <a:bodyPr>
            <a:normAutofit/>
          </a:bodyPr>
          <a:lstStyle/>
          <a:p>
            <a:pPr marL="342900" indent="-342900">
              <a:buFont typeface="Wingdings" panose="05000000000000000000" charset="0"/>
              <a:buChar char="l"/>
            </a:pPr>
            <a:r>
              <a:rPr lang="zh-CN" altLang="en-US" sz="2000" dirty="0"/>
              <a:t>finally的特点</a:t>
            </a:r>
          </a:p>
          <a:p>
            <a:pPr marL="800100" lvl="1" indent="-342900">
              <a:buClr>
                <a:srgbClr val="8EB4E3"/>
              </a:buClr>
              <a:buFont typeface="Wingdings" panose="05000000000000000000" charset="0"/>
              <a:buChar char="l"/>
            </a:pPr>
            <a:r>
              <a:rPr lang="zh-CN" altLang="en-US" sz="2000" dirty="0"/>
              <a:t>被finally控制的语句体一定会执行</a:t>
            </a:r>
          </a:p>
          <a:p>
            <a:pPr marL="800100" lvl="1" indent="-342900">
              <a:buClr>
                <a:srgbClr val="8EB4E3"/>
              </a:buClr>
              <a:buFont typeface="Wingdings" panose="05000000000000000000" charset="0"/>
              <a:buChar char="l"/>
            </a:pPr>
            <a:r>
              <a:rPr lang="zh-CN" altLang="en-US" sz="2000" dirty="0"/>
              <a:t>特殊情况：在执行到finally之前jvm退出了(比如System.exit</a:t>
            </a:r>
            <a:r>
              <a:rPr lang="en-US" altLang="zh-CN" sz="2000" dirty="0"/>
              <a:t>(</a:t>
            </a:r>
            <a:r>
              <a:rPr lang="zh-CN" altLang="en-US" sz="2000" dirty="0"/>
              <a:t>(0))</a:t>
            </a:r>
          </a:p>
          <a:p>
            <a:pPr marL="800100" lvl="1" indent="-342900">
              <a:buClr>
                <a:srgbClr val="8EB4E3"/>
              </a:buClr>
              <a:buFont typeface="Wingdings" panose="05000000000000000000" charset="0"/>
              <a:buChar char="l"/>
            </a:pPr>
            <a:endParaRPr lang="zh-CN" altLang="en-US" sz="2000" dirty="0"/>
          </a:p>
          <a:p>
            <a:pPr marL="342900" indent="-342900">
              <a:buFont typeface="Wingdings" panose="05000000000000000000" charset="0"/>
              <a:buChar char="l"/>
            </a:pPr>
            <a:r>
              <a:rPr lang="zh-CN" altLang="en-US" sz="2000" dirty="0"/>
              <a:t>finally的作用</a:t>
            </a:r>
          </a:p>
          <a:p>
            <a:pPr marL="800100" lvl="1" indent="-342900">
              <a:buClr>
                <a:srgbClr val="8EB4E3"/>
              </a:buClr>
              <a:buFont typeface="Wingdings" panose="05000000000000000000" charset="0"/>
              <a:buChar char="l"/>
            </a:pPr>
            <a:r>
              <a:rPr lang="zh-CN" altLang="en-US" sz="2000" dirty="0"/>
              <a:t>用于释放资源，在IO流操作和数据库操作中会见到</a:t>
            </a:r>
          </a:p>
          <a:p>
            <a:pPr marL="800100" lvl="1" indent="-342900">
              <a:buClr>
                <a:srgbClr val="8EB4E3"/>
              </a:buClr>
              <a:buFont typeface="Wingdings" panose="05000000000000000000" charset="0"/>
              <a:buChar char="l"/>
            </a:pPr>
            <a:endParaRPr lang="zh-CN" altLang="en-US" sz="2000" dirty="0"/>
          </a:p>
          <a:p>
            <a:pPr marL="342900" indent="-342900">
              <a:buFont typeface="Wingdings" panose="05000000000000000000" charset="0"/>
              <a:buChar char="l"/>
            </a:pPr>
            <a:r>
              <a:rPr lang="zh-CN" altLang="en-US" sz="2000" dirty="0"/>
              <a:t>finally相关的面试题</a:t>
            </a:r>
          </a:p>
          <a:p>
            <a:pPr marL="800100" lvl="1" indent="-342900">
              <a:buClr>
                <a:srgbClr val="8EB4E3"/>
              </a:buClr>
              <a:buFont typeface="Wingdings" panose="05000000000000000000" charset="0"/>
              <a:buChar char="l"/>
            </a:pPr>
            <a:r>
              <a:rPr lang="zh-CN" altLang="en-US" sz="2000" dirty="0"/>
              <a:t>final,finally和finalize的区别（见备注）</a:t>
            </a:r>
          </a:p>
          <a:p>
            <a:pPr marL="800100" lvl="1" indent="-342900">
              <a:buClr>
                <a:srgbClr val="8EB4E3"/>
              </a:buClr>
              <a:buFont typeface="Wingdings" panose="05000000000000000000" charset="0"/>
              <a:buChar char="l"/>
            </a:pPr>
            <a:r>
              <a:rPr lang="zh-CN" altLang="en-US" sz="2000" dirty="0"/>
              <a:t>如果catch里面有return语句，请问finally的代码还会执行吗?如果会，请问是在return前还是return后。</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异常注意事项</a:t>
            </a:r>
            <a:endParaRPr lang="zh-CN" altLang="en-US"/>
          </a:p>
        </p:txBody>
      </p:sp>
      <p:sp>
        <p:nvSpPr>
          <p:cNvPr id="3" name="内容占位符 2"/>
          <p:cNvSpPr>
            <a:spLocks noGrp="1"/>
          </p:cNvSpPr>
          <p:nvPr>
            <p:ph idx="1"/>
          </p:nvPr>
        </p:nvSpPr>
        <p:spPr>
          <a:xfrm>
            <a:off x="457200" y="1413087"/>
            <a:ext cx="8229600" cy="5120640"/>
          </a:xfrm>
        </p:spPr>
        <p:txBody>
          <a:bodyPr>
            <a:normAutofit/>
          </a:bodyPr>
          <a:lstStyle/>
          <a:p>
            <a:pPr marL="342900" indent="-342900">
              <a:buFont typeface="Wingdings" panose="05000000000000000000" charset="0"/>
              <a:buChar char="l"/>
            </a:pPr>
            <a:r>
              <a:rPr lang="zh-CN" altLang="en-US" sz="2000" dirty="0"/>
              <a:t>子类重写父类方法时，子类的方法必须抛出相同的异常或父类异常的子类。(父亲坏了,儿子不能比父亲更坏)</a:t>
            </a:r>
          </a:p>
          <a:p>
            <a:pPr marL="342900" indent="-342900">
              <a:buFont typeface="Wingdings" panose="05000000000000000000" charset="0"/>
              <a:buChar char="l"/>
            </a:pPr>
            <a:endParaRPr lang="zh-CN" altLang="en-US" sz="2000" dirty="0"/>
          </a:p>
          <a:p>
            <a:pPr marL="342900" indent="-342900">
              <a:buFont typeface="Wingdings" panose="05000000000000000000" charset="0"/>
              <a:buChar char="l"/>
            </a:pPr>
            <a:r>
              <a:rPr lang="zh-CN" altLang="en-US" sz="2000" dirty="0"/>
              <a:t>如果父类抛出了多个异常,子类重写父类时,只能抛出相同的异常或者是他的子集,子类不能抛出父类没有的异常</a:t>
            </a:r>
          </a:p>
          <a:p>
            <a:pPr marL="342900" indent="-342900">
              <a:buFont typeface="Wingdings" panose="05000000000000000000" charset="0"/>
              <a:buChar char="l"/>
            </a:pPr>
            <a:endParaRPr lang="zh-CN" altLang="en-US" sz="2000" dirty="0"/>
          </a:p>
          <a:p>
            <a:pPr marL="342900" indent="-342900">
              <a:buFont typeface="Wingdings" panose="05000000000000000000" charset="0"/>
              <a:buChar char="l"/>
            </a:pPr>
            <a:r>
              <a:rPr lang="zh-CN" altLang="en-US" sz="2000" dirty="0"/>
              <a:t>如果被重写的方法没有异常抛出,那么子类的方法绝对不可以抛出异常,如果子类方法内有异常发生,那么子类只能try,不能throws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File类概述和构造方法</a:t>
            </a: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2000" dirty="0">
                <a:sym typeface="+mn-ea"/>
              </a:rPr>
              <a:t>File类的概述</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2000" dirty="0">
                <a:sym typeface="+mn-ea"/>
              </a:rPr>
              <a:t>我们要想实现IO的操作，就必须知道硬盘上文件的表现形式。</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2000" dirty="0">
                <a:sym typeface="+mn-ea"/>
              </a:rPr>
              <a:t>而Java就提供了一个类File供我们使用</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2000" dirty="0">
                <a:sym typeface="+mn-ea"/>
              </a:rPr>
              <a:t>文件和目录路径名的抽象表示形式</a:t>
            </a: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2000" dirty="0">
                <a:sym typeface="+mn-ea"/>
              </a:rPr>
              <a:t>构造方法</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2000" dirty="0">
                <a:sym typeface="+mn-ea"/>
              </a:rPr>
              <a:t>public File(String pathname)</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2000" dirty="0">
                <a:sym typeface="+mn-ea"/>
              </a:rPr>
              <a:t>public File(String parent,String child)</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2000" dirty="0">
                <a:sym typeface="+mn-ea"/>
              </a:rPr>
              <a:t>public File(File parent,String child)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File</a:t>
            </a:r>
            <a:r>
              <a:rPr lang="zh-CN" altLang="en-US" dirty="0">
                <a:sym typeface="+mn-ea"/>
              </a:rPr>
              <a:t>类的成员方法</a:t>
            </a:r>
            <a:endParaRPr lang="zh-CN" altLang="en-US"/>
          </a:p>
        </p:txBody>
      </p:sp>
      <p:sp>
        <p:nvSpPr>
          <p:cNvPr id="81924" name="Rectangle 3"/>
          <p:cNvSpPr>
            <a:spLocks noGrp="1"/>
          </p:cNvSpPr>
          <p:nvPr>
            <p:ph idx="1"/>
          </p:nvPr>
        </p:nvSpPr>
        <p:spPr>
          <a:xfrm>
            <a:off x="457200" y="1307792"/>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创建功能</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createNewFile()</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mkdir()</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a:t>
            </a:r>
            <a:r>
              <a:rPr lang="en-US" altLang="zh-CN" dirty="0" err="1">
                <a:sym typeface="+mn-ea"/>
              </a:rPr>
              <a:t>mkdirs</a:t>
            </a:r>
            <a:r>
              <a:rPr lang="en-US" altLang="zh-CN" dirty="0" smtClean="0">
                <a:sym typeface="+mn-ea"/>
              </a:rPr>
              <a:t>()</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endParaRPr lang="en-US" altLang="zh-CN" dirty="0">
              <a:sym typeface="+mn-ea"/>
            </a:endParaRP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删除功能</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delete</a:t>
            </a:r>
            <a:r>
              <a:rPr lang="en-US" altLang="zh-CN" dirty="0" smtClean="0">
                <a:sym typeface="+mn-ea"/>
              </a:rPr>
              <a:t>()</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endParaRPr lang="en-US" altLang="zh-CN" dirty="0">
              <a:sym typeface="+mn-ea"/>
            </a:endParaRP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重命名功能</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renameTo(File dest)</a:t>
            </a:r>
          </a:p>
          <a:p>
            <a:pPr marR="0" lvl="0" algn="l" defTabSz="914400" rtl="0" eaLnBrk="0" hangingPunct="0">
              <a:lnSpc>
                <a:spcPts val="3360"/>
              </a:lnSpc>
              <a:spcBef>
                <a:spcPts val="0"/>
              </a:spcBef>
              <a:spcAft>
                <a:spcPct val="0"/>
              </a:spcAft>
              <a:buClr>
                <a:schemeClr val="tx1"/>
              </a:buClr>
              <a:buSzPct val="70000"/>
              <a:buFont typeface="Wingdings" panose="05000000000000000000" charset="0"/>
              <a:defRPr/>
            </a:pPr>
            <a:endParaRPr lang="en-US" altLang="zh-CN" dirty="0">
              <a:sym typeface="+mn-ea"/>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File</a:t>
            </a:r>
            <a:r>
              <a:rPr lang="zh-CN" altLang="en-US" dirty="0">
                <a:sym typeface="+mn-ea"/>
              </a:rPr>
              <a:t>类的成员方法</a:t>
            </a:r>
            <a:endParaRPr lang="zh-CN" altLang="en-US"/>
          </a:p>
        </p:txBody>
      </p:sp>
      <p:sp>
        <p:nvSpPr>
          <p:cNvPr id="81924" name="Rectangle 3"/>
          <p:cNvSpPr>
            <a:spLocks noGrp="1"/>
          </p:cNvSpPr>
          <p:nvPr>
            <p:ph idx="1"/>
          </p:nvPr>
        </p:nvSpPr>
        <p:spPr>
          <a:xfrm>
            <a:off x="457200" y="1235784"/>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判断功能</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isDirectory()</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isFile()</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exists()</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canRead()</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canWrite()</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boolean isHidden()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File</a:t>
            </a:r>
            <a:r>
              <a:rPr lang="zh-CN" altLang="en-US" dirty="0">
                <a:sym typeface="+mn-ea"/>
              </a:rPr>
              <a:t>类的成员方法</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基本获取功能</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String getAbsolutePath()</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String getPath()</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String getName()</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long length()</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long </a:t>
            </a:r>
            <a:r>
              <a:rPr lang="en-US" altLang="zh-CN" dirty="0" err="1">
                <a:sym typeface="+mn-ea"/>
              </a:rPr>
              <a:t>lastModified</a:t>
            </a:r>
            <a:r>
              <a:rPr lang="en-US" altLang="zh-CN" dirty="0" smtClean="0">
                <a:sym typeface="+mn-ea"/>
              </a:rPr>
              <a:t>()</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endParaRPr lang="en-US" altLang="zh-CN" dirty="0">
              <a:sym typeface="+mn-ea"/>
            </a:endParaRP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高级获取功能</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String[] list()</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File[] listFiles()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5"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
        <p:nvSpPr>
          <p:cNvPr id="8" name="标题 1"/>
          <p:cNvSpPr txBox="1">
            <a:spLocks/>
          </p:cNvSpPr>
          <p:nvPr/>
        </p:nvSpPr>
        <p:spPr>
          <a:xfrm>
            <a:off x="457200" y="250102"/>
            <a:ext cx="8218488" cy="647883"/>
          </a:xfrm>
          <a:prstGeom prst="rect">
            <a:avLst/>
          </a:prstGeom>
        </p:spPr>
        <p:txBody>
          <a:bodyPr vert="horz" lIns="91440" tIns="45720" rIns="91440" bIns="45720" rtlCol="0" anchor="ctr">
            <a:normAutofit fontScale="4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1"/>
                </a:solidFill>
                <a:effectLst/>
                <a:uLnTx/>
                <a:uFillTx/>
                <a:latin typeface="微软雅黑" panose="020B0503020204020204" pitchFamily="2" charset="-122"/>
                <a:ea typeface="微软雅黑" panose="020B0503020204020204" pitchFamily="2" charset="-122"/>
                <a:cs typeface="+mj-cs"/>
                <a:sym typeface="Calibri" panose="020F0502020204030204" charset="0"/>
              </a:rPr>
              <a:t>目录 </a:t>
            </a:r>
            <a:r>
              <a:rPr kumimoji="0" lang="en-US" altLang="x-none" sz="4400" b="0" i="0" u="none" strike="noStrike" kern="1200" cap="none" spc="0" normalizeH="0" baseline="0" noProof="0" smtClean="0">
                <a:ln>
                  <a:noFill/>
                </a:ln>
                <a:solidFill>
                  <a:srgbClr val="4C4C4C"/>
                </a:solidFill>
                <a:effectLst/>
                <a:uLnTx/>
                <a:uFillTx/>
                <a:latin typeface="微软雅黑" panose="020B0503020204020204" pitchFamily="2" charset="-122"/>
                <a:ea typeface="微软雅黑" panose="020B0503020204020204" pitchFamily="2" charset="-122"/>
                <a:cs typeface="+mj-cs"/>
                <a:sym typeface="Calibri" panose="020F0502020204030204" charset="0"/>
              </a:rPr>
              <a:t>CONTENTS</a:t>
            </a:r>
            <a:r>
              <a:rPr kumimoji="0" lang="zh-CN" altLang="en-US" sz="4400" b="0" i="0" u="none" strike="noStrike" kern="1200" cap="none" spc="0" normalizeH="0" baseline="0" noProof="0" smtClean="0">
                <a:ln>
                  <a:noFill/>
                </a:ln>
                <a:solidFill>
                  <a:schemeClr val="tx1"/>
                </a:solidFill>
                <a:effectLst/>
                <a:uLnTx/>
                <a:uFillTx/>
                <a:latin typeface="微软雅黑" panose="020B0503020204020204" pitchFamily="2" charset="-122"/>
                <a:ea typeface="微软雅黑" panose="020B0503020204020204" pitchFamily="2" charset="-122"/>
                <a:cs typeface="+mj-cs"/>
                <a:sym typeface="Calibri" panose="020F0502020204030204" charset="0"/>
              </a:rPr>
              <a:t/>
            </a:r>
            <a:br>
              <a:rPr kumimoji="0" lang="zh-CN" altLang="en-US" sz="4400" b="0" i="0" u="none" strike="noStrike" kern="1200" cap="none" spc="0" normalizeH="0" baseline="0" noProof="0" smtClean="0">
                <a:ln>
                  <a:noFill/>
                </a:ln>
                <a:solidFill>
                  <a:schemeClr val="tx1"/>
                </a:solidFill>
                <a:effectLst/>
                <a:uLnTx/>
                <a:uFillTx/>
                <a:latin typeface="微软雅黑" panose="020B0503020204020204" pitchFamily="2" charset="-122"/>
                <a:ea typeface="微软雅黑" panose="020B0503020204020204" pitchFamily="2" charset="-122"/>
                <a:cs typeface="+mj-cs"/>
                <a:sym typeface="Calibri" panose="020F0502020204030204" charset="0"/>
              </a:rPr>
            </a:br>
            <a:endParaRPr kumimoji="0" lang="zh-CN" altLang="en-US" sz="4400" b="0" i="0" u="none" strike="noStrike" kern="1200" cap="none" spc="0" normalizeH="0" baseline="0" noProof="0" dirty="0">
              <a:ln>
                <a:noFill/>
              </a:ln>
              <a:solidFill>
                <a:schemeClr val="tx1"/>
              </a:solidFill>
              <a:effectLst/>
              <a:uLnTx/>
              <a:uFillTx/>
              <a:latin typeface="微软雅黑" panose="020B0503020204020204" pitchFamily="2" charset="-122"/>
              <a:ea typeface="微软雅黑" panose="020B0503020204020204" pitchFamily="2" charset="-122"/>
              <a:cs typeface="+mj-cs"/>
              <a:sym typeface="Calibri" panose="020F0502020204030204" charset="0"/>
            </a:endParaRPr>
          </a:p>
        </p:txBody>
      </p:sp>
      <p:sp>
        <p:nvSpPr>
          <p:cNvPr id="9" name="直接连接符​​ 29"/>
          <p:cNvSpPr/>
          <p:nvPr/>
        </p:nvSpPr>
        <p:spPr>
          <a:xfrm flipH="1">
            <a:off x="577420" y="698987"/>
            <a:ext cx="7989160" cy="0"/>
          </a:xfrm>
          <a:prstGeom prst="line">
            <a:avLst/>
          </a:prstGeom>
          <a:ln w="9525" cap="flat" cmpd="sng">
            <a:solidFill>
              <a:srgbClr val="A5A5A5"/>
            </a:solidFill>
            <a:prstDash val="solid"/>
            <a:headEnd type="none" w="med" len="med"/>
            <a:tailEnd type="none" w="med" len="med"/>
          </a:ln>
        </p:spPr>
      </p:sp>
      <p:sp>
        <p:nvSpPr>
          <p:cNvPr id="10" name="内容占位符 2"/>
          <p:cNvSpPr txBox="1">
            <a:spLocks/>
          </p:cNvSpPr>
          <p:nvPr/>
        </p:nvSpPr>
        <p:spPr>
          <a:xfrm>
            <a:off x="457200" y="1059956"/>
            <a:ext cx="8229600" cy="3535965"/>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Wingdings" panose="05000000000000000000" charset="0"/>
              <a:buNone/>
              <a:tabLst/>
              <a:defRPr/>
            </a:pPr>
            <a:r>
              <a:rPr kumimoji="0" lang="zh-CN" altLang="en-US" sz="3200" b="0" i="0" u="none" strike="noStrike" kern="1200" cap="none" spc="0" normalizeH="0" baseline="0" noProof="0" smtClean="0">
                <a:ln>
                  <a:noFill/>
                </a:ln>
                <a:solidFill>
                  <a:schemeClr val="tx1">
                    <a:tint val="75000"/>
                  </a:schemeClr>
                </a:solidFill>
                <a:effectLst/>
                <a:uLnTx/>
                <a:uFillTx/>
                <a:latin typeface="+mn-lt"/>
                <a:ea typeface="+mn-ea"/>
                <a:cs typeface="+mn-cs"/>
              </a:rPr>
              <a:t>异常</a:t>
            </a:r>
          </a:p>
          <a:p>
            <a:pPr marL="0" marR="0" lvl="0" indent="0" defTabSz="914400" rtl="0" eaLnBrk="1" fontAlgn="auto" latinLnBrk="0" hangingPunct="1">
              <a:lnSpc>
                <a:spcPct val="100000"/>
              </a:lnSpc>
              <a:spcBef>
                <a:spcPct val="20000"/>
              </a:spcBef>
              <a:spcAft>
                <a:spcPts val="0"/>
              </a:spcAft>
              <a:buClrTx/>
              <a:buSzTx/>
              <a:buFont typeface="Wingdings" panose="05000000000000000000" charset="0"/>
              <a:buNone/>
              <a:tabLst/>
              <a:defRPr/>
            </a:pPr>
            <a:r>
              <a:rPr kumimoji="0" lang="zh-CN" altLang="en-US" sz="3200" b="0" i="0" u="none" strike="noStrike" kern="1200" cap="none" spc="0" normalizeH="0" baseline="0" noProof="0" smtClean="0">
                <a:ln>
                  <a:noFill/>
                </a:ln>
                <a:solidFill>
                  <a:schemeClr val="tx1">
                    <a:tint val="75000"/>
                  </a:schemeClr>
                </a:solidFill>
                <a:effectLst/>
                <a:uLnTx/>
                <a:uFillTx/>
                <a:latin typeface="+mn-lt"/>
                <a:ea typeface="+mn-ea"/>
                <a:cs typeface="+mn-cs"/>
              </a:rPr>
              <a:t>File</a:t>
            </a:r>
          </a:p>
          <a:p>
            <a:pPr marL="0" marR="0" lvl="0" indent="0" defTabSz="914400" rtl="0" eaLnBrk="1" fontAlgn="auto" latinLnBrk="0" hangingPunct="1">
              <a:lnSpc>
                <a:spcPct val="100000"/>
              </a:lnSpc>
              <a:spcBef>
                <a:spcPct val="20000"/>
              </a:spcBef>
              <a:spcAft>
                <a:spcPts val="0"/>
              </a:spcAft>
              <a:buClrTx/>
              <a:buSzTx/>
              <a:buFont typeface="Wingdings" panose="05000000000000000000" charset="0"/>
              <a:buNone/>
              <a:tabLst/>
              <a:defRPr/>
            </a:pPr>
            <a:r>
              <a:rPr kumimoji="0" lang="zh-CN" altLang="en-US" sz="3200" b="0" i="0" u="none" strike="noStrike" kern="1200" cap="none" spc="0" normalizeH="0" baseline="0" noProof="0" smtClean="0">
                <a:ln>
                  <a:noFill/>
                </a:ln>
                <a:solidFill>
                  <a:schemeClr val="tx1">
                    <a:tint val="75000"/>
                  </a:schemeClr>
                </a:solidFill>
                <a:effectLst/>
                <a:uLnTx/>
                <a:uFillTx/>
                <a:latin typeface="+mn-lt"/>
                <a:ea typeface="+mn-ea"/>
                <a:cs typeface="+mn-cs"/>
              </a:rPr>
              <a:t>字节流</a:t>
            </a:r>
          </a:p>
          <a:p>
            <a:pPr marL="0" marR="0" lvl="0" indent="0" defTabSz="914400" rtl="0" eaLnBrk="1" fontAlgn="auto" latinLnBrk="0" hangingPunct="1">
              <a:lnSpc>
                <a:spcPct val="100000"/>
              </a:lnSpc>
              <a:spcBef>
                <a:spcPct val="20000"/>
              </a:spcBef>
              <a:spcAft>
                <a:spcPts val="0"/>
              </a:spcAft>
              <a:buClrTx/>
              <a:buSzTx/>
              <a:buFont typeface="Wingdings" panose="05000000000000000000" charset="0"/>
              <a:buNone/>
              <a:tabLst/>
              <a:defRPr/>
            </a:pPr>
            <a:r>
              <a:rPr kumimoji="0" lang="zh-CN" altLang="en-US" sz="3200" b="0" i="0" u="none" strike="noStrike" kern="1200" cap="none" spc="0" normalizeH="0" baseline="0" noProof="0" smtClean="0">
                <a:ln>
                  <a:noFill/>
                </a:ln>
                <a:solidFill>
                  <a:schemeClr val="tx1">
                    <a:tint val="75000"/>
                  </a:schemeClr>
                </a:solidFill>
                <a:effectLst/>
                <a:uLnTx/>
                <a:uFillTx/>
                <a:latin typeface="+mn-lt"/>
                <a:ea typeface="+mn-ea"/>
                <a:cs typeface="+mn-cs"/>
              </a:rPr>
              <a:t>转换流</a:t>
            </a:r>
          </a:p>
          <a:p>
            <a:pPr marL="0" marR="0" lvl="0" indent="0" defTabSz="914400" rtl="0" eaLnBrk="1" fontAlgn="auto" latinLnBrk="0" hangingPunct="1">
              <a:lnSpc>
                <a:spcPct val="100000"/>
              </a:lnSpc>
              <a:spcBef>
                <a:spcPct val="20000"/>
              </a:spcBef>
              <a:spcAft>
                <a:spcPts val="0"/>
              </a:spcAft>
              <a:buClrTx/>
              <a:buSzTx/>
              <a:buFont typeface="Wingdings" panose="05000000000000000000" charset="0"/>
              <a:buNone/>
              <a:tabLst/>
              <a:defRPr/>
            </a:pPr>
            <a:r>
              <a:rPr kumimoji="0" lang="zh-CN" altLang="en-US" sz="3200" b="0" i="0" u="none" strike="noStrike" kern="1200" cap="none" spc="0" normalizeH="0" baseline="0" noProof="0" smtClean="0">
                <a:ln>
                  <a:noFill/>
                </a:ln>
                <a:solidFill>
                  <a:schemeClr val="tx1">
                    <a:tint val="75000"/>
                  </a:schemeClr>
                </a:solidFill>
                <a:effectLst/>
                <a:uLnTx/>
                <a:uFillTx/>
                <a:latin typeface="+mn-lt"/>
                <a:ea typeface="+mn-ea"/>
                <a:cs typeface="+mn-cs"/>
              </a:rPr>
              <a:t>字符流</a:t>
            </a:r>
          </a:p>
          <a:p>
            <a:pPr marL="0" marR="0" lvl="0" indent="0" defTabSz="914400" rtl="0" eaLnBrk="1" fontAlgn="auto" latinLnBrk="0" hangingPunct="1">
              <a:lnSpc>
                <a:spcPct val="100000"/>
              </a:lnSpc>
              <a:spcBef>
                <a:spcPct val="20000"/>
              </a:spcBef>
              <a:spcAft>
                <a:spcPts val="0"/>
              </a:spcAft>
              <a:buClrTx/>
              <a:buSzTx/>
              <a:buFont typeface="Wingdings" panose="05000000000000000000" charset="0"/>
              <a:buNone/>
              <a:tabLst/>
              <a:defRPr/>
            </a:pPr>
            <a:r>
              <a:rPr kumimoji="0" lang="zh-CN" altLang="en-US" sz="3200" b="0" i="0" u="none" strike="noStrike" kern="1200" cap="none" spc="0" normalizeH="0" baseline="0" noProof="0" smtClean="0">
                <a:ln>
                  <a:noFill/>
                </a:ln>
                <a:solidFill>
                  <a:schemeClr val="tx1">
                    <a:tint val="75000"/>
                  </a:schemeClr>
                </a:solidFill>
                <a:effectLst/>
                <a:uLnTx/>
                <a:uFillTx/>
                <a:latin typeface="+mn-lt"/>
                <a:ea typeface="+mn-ea"/>
                <a:cs typeface="+mn-cs"/>
              </a:rPr>
              <a:t>其他流</a:t>
            </a:r>
            <a:endParaRPr kumimoji="0" lang="zh-CN" alt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File</a:t>
            </a:r>
            <a:r>
              <a:rPr lang="zh-CN" altLang="en-US" dirty="0">
                <a:sym typeface="+mn-ea"/>
              </a:rPr>
              <a:t>类练习</a:t>
            </a:r>
            <a:endParaRPr lang="zh-CN" altLang="en-US"/>
          </a:p>
        </p:txBody>
      </p:sp>
      <p:sp>
        <p:nvSpPr>
          <p:cNvPr id="81924" name="Rectangle 3"/>
          <p:cNvSpPr>
            <a:spLocks noGrp="1"/>
          </p:cNvSpPr>
          <p:nvPr>
            <p:ph idx="1"/>
          </p:nvPr>
        </p:nvSpPr>
        <p:spPr>
          <a:xfrm>
            <a:off x="457200" y="1307792"/>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判断D盘目录下是否有后缀名为.jpg的文件，如果有，就输出此文件名称</a:t>
            </a: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endParaRPr lang="en-US" altLang="zh-CN" dirty="0">
              <a:sym typeface="+mn-ea"/>
            </a:endParaRP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文件名称过滤器</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String[] list(FilenameFilter filter)</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dirty="0">
                <a:sym typeface="+mn-ea"/>
              </a:rPr>
              <a:t>public File[] listFiles(FilenameFilter filter)</a:t>
            </a:r>
          </a:p>
          <a:p>
            <a:pPr marL="457200" marR="0" lvl="1" algn="l" defTabSz="914400" rtl="0" eaLnBrk="0" hangingPunct="0">
              <a:lnSpc>
                <a:spcPts val="3360"/>
              </a:lnSpc>
              <a:spcBef>
                <a:spcPts val="0"/>
              </a:spcBef>
              <a:spcAft>
                <a:spcPct val="0"/>
              </a:spcAft>
              <a:buClr>
                <a:srgbClr val="8EB4E3"/>
              </a:buClr>
              <a:buSzPct val="70000"/>
              <a:buFont typeface="Wingdings" panose="05000000000000000000" charset="0"/>
              <a:defRPr/>
            </a:pPr>
            <a:endParaRPr lang="en-US" altLang="zh-CN" dirty="0">
              <a:sym typeface="+mn-ea"/>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IO</a:t>
            </a:r>
            <a:r>
              <a:rPr lang="zh-CN" altLang="en-US" dirty="0">
                <a:sym typeface="+mn-ea"/>
              </a:rPr>
              <a:t>流概述</a:t>
            </a:r>
            <a:endParaRPr dirty="0">
              <a:sym typeface="+mn-ea"/>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IO流用来处理设备之间的数据传输</a:t>
            </a: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上传文件和下载文件</a:t>
            </a: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Java对数据的操作是通过流的方式</a:t>
            </a: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dirty="0">
                <a:sym typeface="+mn-ea"/>
              </a:rPr>
              <a:t>Java用于操作流的对象都在IO包中</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IO</a:t>
            </a:r>
            <a:r>
              <a:rPr lang="zh-CN" altLang="en-US" dirty="0">
                <a:sym typeface="+mn-ea"/>
              </a:rPr>
              <a:t>流分类</a:t>
            </a:r>
            <a:endParaRPr lang="zh-CN" altLang="en-US"/>
          </a:p>
        </p:txBody>
      </p:sp>
      <p:sp>
        <p:nvSpPr>
          <p:cNvPr id="81924" name="Rectangle 3"/>
          <p:cNvSpPr>
            <a:spLocks noGrp="1"/>
          </p:cNvSpPr>
          <p:nvPr>
            <p:ph idx="1"/>
          </p:nvPr>
        </p:nvSpPr>
        <p:spPr>
          <a:xfrm>
            <a:off x="457200" y="1037167"/>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1800" dirty="0">
                <a:sym typeface="+mn-ea"/>
              </a:rPr>
              <a:t>按照数据流向</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输入流	读入数据</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输出流	写出数据</a:t>
            </a: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1800" dirty="0">
                <a:sym typeface="+mn-ea"/>
              </a:rPr>
              <a:t>按照数据类型</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字节流</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字符流</a:t>
            </a: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1800" dirty="0">
                <a:sym typeface="+mn-ea"/>
              </a:rPr>
              <a:t>什么情况下使用哪种流呢?</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如果数据所在的文件通过windows自带的记事本打开并能读懂里面的内容，就用字符流。其他用字节流。</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如果你什么都不知道，就用字节流</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IO</a:t>
            </a:r>
            <a:r>
              <a:rPr lang="zh-CN" altLang="en-US" dirty="0">
                <a:sym typeface="+mn-ea"/>
              </a:rPr>
              <a:t>流常用基类</a:t>
            </a:r>
          </a:p>
        </p:txBody>
      </p:sp>
      <p:sp>
        <p:nvSpPr>
          <p:cNvPr id="81924" name="Rectangle 3"/>
          <p:cNvSpPr>
            <a:spLocks noGrp="1"/>
          </p:cNvSpPr>
          <p:nvPr>
            <p:ph idx="1"/>
          </p:nvPr>
        </p:nvSpPr>
        <p:spPr>
          <a:xfrm>
            <a:off x="457200" y="1132840"/>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1800" dirty="0">
                <a:sym typeface="+mn-ea"/>
              </a:rPr>
              <a:t>字节流的抽象基类：</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InputStream ，OutputStream</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endParaRPr lang="en-US" altLang="zh-CN" sz="1800" dirty="0">
              <a:sym typeface="+mn-ea"/>
            </a:endParaRP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1800" dirty="0">
                <a:sym typeface="+mn-ea"/>
              </a:rPr>
              <a:t>字符流的抽象基类：</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Reader ， Writer</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endParaRPr lang="en-US" altLang="zh-CN" sz="1800" dirty="0">
              <a:sym typeface="+mn-ea"/>
            </a:endParaRPr>
          </a:p>
          <a:p>
            <a:pPr marL="342900" marR="0" lvl="0" indent="-342900" algn="l" defTabSz="914400" rtl="0" eaLnBrk="0" hangingPunct="0">
              <a:lnSpc>
                <a:spcPts val="3360"/>
              </a:lnSpc>
              <a:spcBef>
                <a:spcPts val="0"/>
              </a:spcBef>
              <a:spcAft>
                <a:spcPct val="0"/>
              </a:spcAft>
              <a:buClr>
                <a:schemeClr val="tx1"/>
              </a:buClr>
              <a:buSzPct val="70000"/>
              <a:buFont typeface="Wingdings" panose="05000000000000000000" charset="0"/>
              <a:buChar char="l"/>
              <a:defRPr/>
            </a:pPr>
            <a:r>
              <a:rPr lang="en-US" altLang="zh-CN" sz="1800" dirty="0">
                <a:sym typeface="+mn-ea"/>
              </a:rPr>
              <a:t>注：由这四个类派生出来的子类名称都是以其父类名作为子类名的后缀。</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如：InputStream的子类FileInputStream。</a:t>
            </a:r>
          </a:p>
          <a:p>
            <a:pPr marL="800100" marR="0" lvl="1" indent="-342900" algn="l" defTabSz="914400" rtl="0" eaLnBrk="0" hangingPunct="0">
              <a:lnSpc>
                <a:spcPts val="3360"/>
              </a:lnSpc>
              <a:spcBef>
                <a:spcPts val="0"/>
              </a:spcBef>
              <a:spcAft>
                <a:spcPct val="0"/>
              </a:spcAft>
              <a:buClr>
                <a:srgbClr val="8EB4E3"/>
              </a:buClr>
              <a:buSzPct val="70000"/>
              <a:buFont typeface="Wingdings" panose="05000000000000000000" charset="0"/>
              <a:buChar char="l"/>
              <a:defRPr/>
            </a:pPr>
            <a:r>
              <a:rPr lang="en-US" altLang="zh-CN" sz="1800" dirty="0">
                <a:sym typeface="+mn-ea"/>
              </a:rPr>
              <a:t>如：Reader的子类FileReader。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字节流写数据</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OutputStream</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FileOutputStream</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往一个文本文件中写一句话：”helloworld”</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分析发现其实更适合用字符流，但是由于字节流先出现，所以，我们考虑先使用字节流后面再讲会什么出现字符流。</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FileOutputStream的构造方法</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FileOutputStream(File file)</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FileOutputStream(String name)</a:t>
            </a:r>
          </a:p>
          <a:p>
            <a:pPr marR="0" lvl="0" algn="l" defTabSz="914400" rtl="0" eaLnBrk="0" hangingPunct="0">
              <a:lnSpc>
                <a:spcPts val="3360"/>
              </a:lnSpc>
              <a:spcBef>
                <a:spcPts val="0"/>
              </a:spcBef>
              <a:spcAft>
                <a:spcPct val="0"/>
              </a:spcAft>
              <a:buClr>
                <a:schemeClr val="tx1"/>
              </a:buClr>
              <a:buSzPct val="70000"/>
              <a:buFont typeface="Wingdings" panose="05000000000000000000" charset="0"/>
              <a:defRPr/>
            </a:pPr>
            <a:endParaRPr lang="en-US" altLang="zh-CN" sz="2000" dirty="0">
              <a:sym typeface="+mn-ea"/>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字节流写数据的方式</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800" dirty="0">
                <a:sym typeface="+mn-ea"/>
              </a:rPr>
              <a:t>public void write(int b)</a:t>
            </a: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800" dirty="0">
                <a:sym typeface="+mn-ea"/>
              </a:rPr>
              <a:t>public void write(byte[] b)</a:t>
            </a: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800" dirty="0">
                <a:sym typeface="+mn-ea"/>
              </a:rPr>
              <a:t>public void write(byte[] b,int off,int len)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字节流读取数据</a:t>
            </a:r>
            <a:endParaRPr lang="zh-CN" altLang="en-US"/>
          </a:p>
        </p:txBody>
      </p:sp>
      <p:sp>
        <p:nvSpPr>
          <p:cNvPr id="81924" name="Rectangle 3"/>
          <p:cNvSpPr>
            <a:spLocks noGrp="1"/>
          </p:cNvSpPr>
          <p:nvPr>
            <p:ph idx="1"/>
          </p:nvPr>
        </p:nvSpPr>
        <p:spPr>
          <a:xfrm>
            <a:off x="457200" y="1197187"/>
            <a:ext cx="8366760" cy="6009640"/>
          </a:xfrm>
        </p:spPr>
        <p:txBody>
          <a:bodyPr vert="horz">
            <a:normAutofit/>
          </a:bodyPr>
          <a:lstStyle/>
          <a:p>
            <a:pPr marL="342900" marR="0" lvl="0"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000" dirty="0">
                <a:sym typeface="+mn-ea"/>
              </a:rPr>
              <a:t>InputStream</a:t>
            </a:r>
          </a:p>
          <a:p>
            <a:pPr marL="800100" marR="0" lvl="1" indent="-342900" algn="l" defTabSz="914400" rtl="0" eaLnBrk="0" hangingPunct="0">
              <a:lnSpc>
                <a:spcPts val="3220"/>
              </a:lnSpc>
              <a:spcBef>
                <a:spcPts val="0"/>
              </a:spcBef>
              <a:spcAft>
                <a:spcPct val="0"/>
              </a:spcAft>
              <a:buClr>
                <a:srgbClr val="8EB4E3"/>
              </a:buClr>
              <a:buSzPct val="70000"/>
              <a:buFont typeface="Wingdings" panose="05000000000000000000" charset="0"/>
              <a:buChar char="l"/>
              <a:defRPr/>
            </a:pPr>
            <a:r>
              <a:rPr lang="en-US" altLang="zh-CN" sz="2000" dirty="0">
                <a:sym typeface="+mn-ea"/>
              </a:rPr>
              <a:t>FileInputStream</a:t>
            </a:r>
          </a:p>
          <a:p>
            <a:pPr marL="342900" marR="0" lvl="0"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000" dirty="0">
                <a:sym typeface="+mn-ea"/>
              </a:rPr>
              <a:t>把刚才写的数据读取出来显示在控制台</a:t>
            </a:r>
          </a:p>
          <a:p>
            <a:pPr marR="0" lvl="0" algn="l" defTabSz="914400" rtl="0" eaLnBrk="0" hangingPunct="0">
              <a:lnSpc>
                <a:spcPts val="3220"/>
              </a:lnSpc>
              <a:spcBef>
                <a:spcPts val="0"/>
              </a:spcBef>
              <a:spcAft>
                <a:spcPct val="0"/>
              </a:spcAft>
              <a:buClr>
                <a:schemeClr val="tx1"/>
              </a:buClr>
              <a:buSzPct val="70000"/>
              <a:buFont typeface="Wingdings" panose="05000000000000000000" charset="0"/>
              <a:defRPr/>
            </a:pPr>
            <a:r>
              <a:rPr lang="en-US" altLang="zh-CN" sz="2000" dirty="0">
                <a:sym typeface="+mn-ea"/>
              </a:rPr>
              <a:t>      FileInputStream的构造方法</a:t>
            </a:r>
          </a:p>
          <a:p>
            <a:pPr marL="800100" marR="0" lvl="1" indent="-342900" algn="l" defTabSz="914400" rtl="0" eaLnBrk="0" hangingPunct="0">
              <a:lnSpc>
                <a:spcPts val="3220"/>
              </a:lnSpc>
              <a:spcBef>
                <a:spcPts val="0"/>
              </a:spcBef>
              <a:spcAft>
                <a:spcPct val="0"/>
              </a:spcAft>
              <a:buClr>
                <a:srgbClr val="8EB4E3"/>
              </a:buClr>
              <a:buSzPct val="70000"/>
              <a:buFont typeface="Wingdings" panose="05000000000000000000" charset="0"/>
              <a:buChar char="l"/>
              <a:defRPr/>
            </a:pPr>
            <a:r>
              <a:rPr lang="en-US" altLang="zh-CN" sz="2000" dirty="0">
                <a:sym typeface="+mn-ea"/>
              </a:rPr>
              <a:t>FileInputStream(File file)</a:t>
            </a:r>
          </a:p>
          <a:p>
            <a:pPr marL="800100" marR="0" lvl="1" indent="-342900" algn="l" defTabSz="914400" rtl="0" eaLnBrk="0" hangingPunct="0">
              <a:lnSpc>
                <a:spcPts val="3220"/>
              </a:lnSpc>
              <a:spcBef>
                <a:spcPts val="0"/>
              </a:spcBef>
              <a:spcAft>
                <a:spcPct val="0"/>
              </a:spcAft>
              <a:buClr>
                <a:srgbClr val="8EB4E3"/>
              </a:buClr>
              <a:buSzPct val="70000"/>
              <a:buFont typeface="Wingdings" panose="05000000000000000000" charset="0"/>
              <a:buChar char="l"/>
              <a:defRPr/>
            </a:pPr>
            <a:r>
              <a:rPr lang="en-US" altLang="zh-CN" sz="2000" dirty="0">
                <a:sym typeface="+mn-ea"/>
              </a:rPr>
              <a:t>FileInputStream(String name)</a:t>
            </a:r>
          </a:p>
          <a:p>
            <a:pPr marL="342900" marR="0" lvl="0"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000" dirty="0">
                <a:sym typeface="+mn-ea"/>
              </a:rPr>
              <a:t>FileInputStream的成员方法</a:t>
            </a:r>
          </a:p>
          <a:p>
            <a:pPr marL="800100" marR="0" lvl="1" indent="-342900" algn="l" defTabSz="914400" rtl="0" eaLnBrk="0" hangingPunct="0">
              <a:lnSpc>
                <a:spcPts val="3220"/>
              </a:lnSpc>
              <a:spcBef>
                <a:spcPts val="0"/>
              </a:spcBef>
              <a:spcAft>
                <a:spcPct val="0"/>
              </a:spcAft>
              <a:buClr>
                <a:srgbClr val="8EB4E3"/>
              </a:buClr>
              <a:buSzPct val="70000"/>
              <a:buFont typeface="Wingdings" panose="05000000000000000000" charset="0"/>
              <a:buChar char="l"/>
              <a:defRPr/>
            </a:pPr>
            <a:r>
              <a:rPr lang="en-US" altLang="zh-CN" sz="2000" dirty="0">
                <a:sym typeface="+mn-ea"/>
              </a:rPr>
              <a:t>public int read()</a:t>
            </a:r>
          </a:p>
          <a:p>
            <a:pPr marL="800100" marR="0" lvl="1" indent="-342900" algn="l" defTabSz="914400" rtl="0" eaLnBrk="0" hangingPunct="0">
              <a:lnSpc>
                <a:spcPts val="3220"/>
              </a:lnSpc>
              <a:spcBef>
                <a:spcPts val="0"/>
              </a:spcBef>
              <a:spcAft>
                <a:spcPct val="0"/>
              </a:spcAft>
              <a:buClr>
                <a:srgbClr val="8EB4E3"/>
              </a:buClr>
              <a:buSzPct val="70000"/>
              <a:buFont typeface="Wingdings" panose="05000000000000000000" charset="0"/>
              <a:buChar char="l"/>
              <a:defRPr/>
            </a:pPr>
            <a:r>
              <a:rPr lang="en-US" altLang="zh-CN" sz="2000" dirty="0">
                <a:sym typeface="+mn-ea"/>
              </a:rPr>
              <a:t>public int read(byte[] b)</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字节流读取数据两种方式图解比较</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800" dirty="0">
                <a:sym typeface="+mn-ea"/>
              </a:rPr>
              <a:t>一次读取一个字节</a:t>
            </a: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endParaRPr lang="en-US" altLang="zh-CN" sz="2800" dirty="0">
              <a:sym typeface="+mn-ea"/>
            </a:endParaRP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800" dirty="0">
                <a:sym typeface="+mn-ea"/>
              </a:rPr>
              <a:t>一次读取一个字节数组</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dirty="0">
                <a:sym typeface="+mn-ea"/>
              </a:rPr>
              <a:t>每次可以读取多个数据，提高了操作效率</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字节流复制数据练习</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280"/>
              </a:lnSpc>
              <a:spcBef>
                <a:spcPts val="0"/>
              </a:spcBef>
              <a:spcAft>
                <a:spcPct val="0"/>
              </a:spcAft>
              <a:buClr>
                <a:schemeClr val="tx1"/>
              </a:buClr>
              <a:buSzPct val="70000"/>
              <a:buFont typeface="Wingdings" panose="05000000000000000000" charset="0"/>
              <a:buChar char="l"/>
              <a:defRPr/>
            </a:pPr>
            <a:r>
              <a:rPr lang="en-US" altLang="zh-CN" dirty="0">
                <a:sym typeface="+mn-ea"/>
              </a:rPr>
              <a:t>把当前项目目录下的a.txt内容复制到当前项目目录下的b.txt中</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字节缓冲流</a:t>
            </a:r>
            <a:endParaRPr lang="zh-CN" altLang="en-US" dirty="0"/>
          </a:p>
        </p:txBody>
      </p:sp>
      <p:sp>
        <p:nvSpPr>
          <p:cNvPr id="81924" name="Rectangle 3"/>
          <p:cNvSpPr>
            <a:spLocks noGrp="1"/>
          </p:cNvSpPr>
          <p:nvPr>
            <p:ph idx="1"/>
          </p:nvPr>
        </p:nvSpPr>
        <p:spPr>
          <a:xfrm>
            <a:off x="457200" y="1228514"/>
            <a:ext cx="8366760" cy="5290820"/>
          </a:xfrm>
        </p:spPr>
        <p:txBody>
          <a:bodyPr vert="horz">
            <a:normAutofit/>
          </a:bodyPr>
          <a:lstStyle/>
          <a:p>
            <a:pPr marL="342900" marR="0" lvl="0"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400" dirty="0">
                <a:sym typeface="+mn-ea"/>
              </a:rPr>
              <a:t>字节流一次读写一个数组的速度明显比一次读写一个字节的速度快很多，这是加入了数组这样的缓冲区效果，java本身在设计的时候，也考虑到了这样的设计思想，</a:t>
            </a:r>
            <a:r>
              <a:rPr lang="en-US" altLang="zh-CN" sz="2400" dirty="0" smtClean="0">
                <a:sym typeface="+mn-ea"/>
              </a:rPr>
              <a:t>所以提供了字节缓冲区流</a:t>
            </a:r>
          </a:p>
          <a:p>
            <a:pPr marL="342900" marR="0" lvl="0"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endParaRPr lang="en-US" altLang="zh-CN" sz="2400" dirty="0">
              <a:sym typeface="+mn-ea"/>
            </a:endParaRPr>
          </a:p>
          <a:p>
            <a:pPr marL="342900" marR="0" lvl="0"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400" dirty="0">
                <a:sym typeface="+mn-ea"/>
              </a:rPr>
              <a:t>字节缓冲输出流</a:t>
            </a:r>
          </a:p>
          <a:p>
            <a:pPr marL="800100" marR="0" lvl="1"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400" dirty="0" err="1" smtClean="0">
                <a:sym typeface="+mn-ea"/>
              </a:rPr>
              <a:t>BufferedOutputStream</a:t>
            </a:r>
            <a:endParaRPr lang="en-US" altLang="zh-CN" sz="2400" dirty="0" smtClean="0">
              <a:sym typeface="+mn-ea"/>
            </a:endParaRPr>
          </a:p>
          <a:p>
            <a:pPr marL="800100" marR="0" lvl="1"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endParaRPr lang="en-US" altLang="zh-CN" sz="2400" dirty="0">
              <a:sym typeface="+mn-ea"/>
            </a:endParaRPr>
          </a:p>
          <a:p>
            <a:pPr marL="342900" marR="0" lvl="0"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400" dirty="0">
                <a:sym typeface="+mn-ea"/>
              </a:rPr>
              <a:t>字节缓冲输入流</a:t>
            </a:r>
          </a:p>
          <a:p>
            <a:pPr marL="800100" marR="0" lvl="1" indent="-342900" algn="l" defTabSz="914400" rtl="0" eaLnBrk="0" hangingPunct="0">
              <a:lnSpc>
                <a:spcPts val="3220"/>
              </a:lnSpc>
              <a:spcBef>
                <a:spcPts val="0"/>
              </a:spcBef>
              <a:spcAft>
                <a:spcPct val="0"/>
              </a:spcAft>
              <a:buClr>
                <a:schemeClr val="tx1"/>
              </a:buClr>
              <a:buSzPct val="70000"/>
              <a:buFont typeface="Wingdings" panose="05000000000000000000" charset="0"/>
              <a:buChar char="l"/>
              <a:defRPr/>
            </a:pPr>
            <a:r>
              <a:rPr lang="en-US" altLang="zh-CN" sz="2400" dirty="0">
                <a:sym typeface="+mn-ea"/>
              </a:rPr>
              <a:t>BufferedInputStream</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vert="horz" anchor="ctr">
            <a:normAutofit fontScale="90000"/>
          </a:bodyPr>
          <a:lstStyle/>
          <a:p>
            <a:pPr algn="l"/>
            <a:r>
              <a:rPr lang="zh-CN" altLang="en-US" sz="4400" b="0" dirty="0">
                <a:latin typeface="微软雅黑" panose="020B0503020204020204" pitchFamily="2" charset="-122"/>
                <a:ea typeface="微软雅黑" panose="020B0503020204020204" pitchFamily="2" charset="-122"/>
                <a:sym typeface="Calibri" panose="020F0502020204030204" charset="0"/>
              </a:rPr>
              <a:t>目录 </a:t>
            </a:r>
            <a:r>
              <a:rPr lang="en-US" altLang="x-none" sz="4400" b="0" dirty="0">
                <a:solidFill>
                  <a:srgbClr val="4C4C4C"/>
                </a:solidFill>
                <a:latin typeface="微软雅黑" panose="020B0503020204020204" pitchFamily="2" charset="-122"/>
                <a:ea typeface="微软雅黑" panose="020B0503020204020204" pitchFamily="2" charset="-122"/>
                <a:sym typeface="Calibri" panose="020F0502020204030204" charset="0"/>
              </a:rPr>
              <a:t>CONTENTS</a:t>
            </a:r>
            <a:r>
              <a:rPr lang="zh-CN" altLang="en-US" sz="4400" kern="1200" dirty="0">
                <a:latin typeface="微软雅黑" panose="020B0503020204020204" pitchFamily="2" charset="-122"/>
                <a:ea typeface="微软雅黑" panose="020B0503020204020204" pitchFamily="2" charset="-122"/>
                <a:sym typeface="Calibri" panose="020F0502020204030204" charset="0"/>
              </a:rPr>
              <a:t/>
            </a:r>
            <a:br>
              <a:rPr lang="zh-CN" altLang="en-US" sz="4400" kern="1200" dirty="0">
                <a:latin typeface="微软雅黑" panose="020B0503020204020204" pitchFamily="2" charset="-122"/>
                <a:ea typeface="微软雅黑" panose="020B0503020204020204" pitchFamily="2" charset="-122"/>
                <a:sym typeface="Calibri" panose="020F0502020204030204" charset="0"/>
              </a:rPr>
            </a:br>
            <a:endParaRPr lang="zh-CN" altLang="en-US" sz="4400" kern="1200" dirty="0">
              <a:latin typeface="微软雅黑" panose="020B0503020204020204" pitchFamily="2" charset="-122"/>
              <a:ea typeface="微软雅黑" panose="020B0503020204020204" pitchFamily="2" charset="-122"/>
              <a:sym typeface="Calibri" panose="020F0502020204030204" charset="0"/>
            </a:endParaRPr>
          </a:p>
        </p:txBody>
      </p:sp>
      <p:sp>
        <p:nvSpPr>
          <p:cNvPr id="5144" name="直接连接符​​ 29"/>
          <p:cNvSpPr/>
          <p:nvPr/>
        </p:nvSpPr>
        <p:spPr>
          <a:xfrm flipH="1">
            <a:off x="577420" y="931983"/>
            <a:ext cx="7989160" cy="0"/>
          </a:xfrm>
          <a:prstGeom prst="line">
            <a:avLst/>
          </a:prstGeom>
          <a:ln w="9525" cap="flat" cmpd="sng">
            <a:solidFill>
              <a:srgbClr val="A5A5A5"/>
            </a:solidFill>
            <a:prstDash val="solid"/>
            <a:headEnd type="none" w="med" len="med"/>
            <a:tailEnd type="none" w="med" len="med"/>
          </a:ln>
        </p:spPr>
      </p:sp>
      <p:sp>
        <p:nvSpPr>
          <p:cNvPr id="3" name="内容占位符 2"/>
          <p:cNvSpPr>
            <a:spLocks noGrp="1"/>
          </p:cNvSpPr>
          <p:nvPr>
            <p:ph idx="1"/>
          </p:nvPr>
        </p:nvSpPr>
        <p:spPr/>
        <p:txBody>
          <a:bodyPr/>
          <a:lstStyle/>
          <a:p>
            <a:pPr>
              <a:buNone/>
            </a:pPr>
            <a:r>
              <a:rPr lang="zh-CN" altLang="en-US" dirty="0"/>
              <a:t>异常</a:t>
            </a:r>
          </a:p>
          <a:p>
            <a:pPr>
              <a:buNone/>
            </a:pPr>
            <a:r>
              <a:rPr lang="zh-CN" altLang="en-US" dirty="0" smtClean="0"/>
              <a:t>File</a:t>
            </a:r>
          </a:p>
          <a:p>
            <a:pPr>
              <a:buNone/>
            </a:pPr>
            <a:r>
              <a:rPr lang="zh-CN" altLang="en-US" dirty="0" smtClean="0"/>
              <a:t>字</a:t>
            </a:r>
            <a:r>
              <a:rPr lang="zh-CN" altLang="en-US" dirty="0"/>
              <a:t>节流</a:t>
            </a:r>
          </a:p>
          <a:p>
            <a:pPr>
              <a:buNone/>
            </a:pPr>
            <a:r>
              <a:rPr lang="zh-CN" altLang="en-US" dirty="0"/>
              <a:t>转换流</a:t>
            </a:r>
          </a:p>
          <a:p>
            <a:pPr>
              <a:buNone/>
            </a:pPr>
            <a:r>
              <a:rPr lang="zh-CN" altLang="en-US" dirty="0"/>
              <a:t>字符流</a:t>
            </a:r>
          </a:p>
          <a:p>
            <a:pPr>
              <a:buNone/>
            </a:pPr>
            <a:r>
              <a:rPr lang="zh-CN" altLang="en-US" dirty="0"/>
              <a:t>其他流</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字节缓冲流复制数据练习</a:t>
            </a:r>
            <a:endParaRPr lang="zh-CN" altLang="en-US"/>
          </a:p>
        </p:txBody>
      </p:sp>
      <p:sp>
        <p:nvSpPr>
          <p:cNvPr id="81924" name="Rectangle 3"/>
          <p:cNvSpPr>
            <a:spLocks noGrp="1"/>
          </p:cNvSpPr>
          <p:nvPr>
            <p:ph idx="1"/>
          </p:nvPr>
        </p:nvSpPr>
        <p:spPr>
          <a:xfrm>
            <a:off x="457200" y="1307792"/>
            <a:ext cx="8366760" cy="6009640"/>
          </a:xfrm>
        </p:spPr>
        <p:txBody>
          <a:bodyPr vert="horz">
            <a:normAutofit/>
          </a:bodyPr>
          <a:lstStyle/>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2400" dirty="0">
                <a:sym typeface="+mn-ea"/>
              </a:rPr>
              <a:t>把d:\\林青霞.jpg内容复制到当前项目目录下的mn.jpg中</a:t>
            </a: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endParaRPr lang="en-US" altLang="zh-CN" sz="2400" dirty="0">
              <a:sym typeface="+mn-ea"/>
            </a:endParaRP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2400" dirty="0">
                <a:sym typeface="+mn-ea"/>
              </a:rPr>
              <a:t>把d:\\</a:t>
            </a:r>
            <a:r>
              <a:rPr lang="zh-CN" altLang="en-US" sz="2400" dirty="0">
                <a:sym typeface="+mn-ea"/>
              </a:rPr>
              <a:t>野狼</a:t>
            </a:r>
            <a:r>
              <a:rPr lang="en-US" altLang="zh-CN" sz="2400" dirty="0">
                <a:sym typeface="+mn-ea"/>
              </a:rPr>
              <a:t>disco.mp4复制到当前项目目录下的copy.mp4中</a:t>
            </a: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endParaRPr lang="en-US" altLang="zh-CN" sz="2400" dirty="0">
              <a:sym typeface="+mn-ea"/>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转换流出现的原因及思想</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2800" dirty="0">
                <a:sym typeface="+mn-ea"/>
              </a:rPr>
              <a:t>由于字节流操作中文不是特别方便，所以，java就提供了转换流。</a:t>
            </a: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endParaRPr lang="en-US" altLang="zh-CN" sz="2800" dirty="0">
              <a:sym typeface="+mn-ea"/>
            </a:endParaRP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2800" dirty="0">
                <a:sym typeface="+mn-ea"/>
              </a:rPr>
              <a:t>字符流=字节流+编码表。</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编码表概述和常见的编码表</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dirty="0">
                <a:sym typeface="+mn-ea"/>
              </a:rPr>
              <a:t>编码表</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err="1" smtClean="0">
                <a:sym typeface="+mn-ea"/>
              </a:rPr>
              <a:t>由字符及其对应的数值组成的一张表</a:t>
            </a:r>
            <a:endParaRPr lang="en-US" altLang="zh-CN" dirty="0" smtClean="0">
              <a:sym typeface="+mn-ea"/>
            </a:endParaRP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endParaRPr lang="en-US" altLang="zh-CN" dirty="0">
              <a:sym typeface="+mn-ea"/>
            </a:endParaRP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dirty="0">
                <a:sym typeface="+mn-ea"/>
              </a:rPr>
              <a:t>常见编码表</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ASCII/Unicode 字符集</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ISO-8859-1</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GB2312/GBK</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BIG5</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UTF-8</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字符串中的编码问题</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dirty="0">
                <a:sym typeface="+mn-ea"/>
              </a:rPr>
              <a:t>编码</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把看得懂的变成看不懂的</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String---&gt;byte</a:t>
            </a:r>
            <a:r>
              <a:rPr lang="en-US" altLang="zh-CN" dirty="0" smtClean="0">
                <a:sym typeface="+mn-ea"/>
              </a:rPr>
              <a:t>[]</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endParaRPr lang="en-US" altLang="zh-CN" dirty="0">
              <a:sym typeface="+mn-ea"/>
            </a:endParaRP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dirty="0">
                <a:sym typeface="+mn-ea"/>
              </a:rPr>
              <a:t>解码</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dirty="0">
                <a:sym typeface="+mn-ea"/>
              </a:rPr>
              <a:t>把看不懂的变成看得懂的</a:t>
            </a:r>
          </a:p>
          <a:p>
            <a:pPr marL="571500" marR="0" lvl="3" algn="l" defTabSz="914400" rtl="0" eaLnBrk="0" hangingPunct="0">
              <a:lnSpc>
                <a:spcPts val="3020"/>
              </a:lnSpc>
              <a:spcBef>
                <a:spcPts val="0"/>
              </a:spcBef>
              <a:spcAft>
                <a:spcPct val="0"/>
              </a:spcAft>
              <a:buClr>
                <a:srgbClr val="8EB4E3"/>
              </a:buClr>
              <a:buSzPct val="70000"/>
              <a:buFont typeface="Wingdings" panose="05000000000000000000" charset="0"/>
              <a:defRPr/>
            </a:pPr>
            <a:r>
              <a:rPr lang="en-US" altLang="zh-CN" dirty="0">
                <a:sym typeface="+mn-ea"/>
              </a:rPr>
              <a:t>byte[]--&gt;String</a:t>
            </a:r>
          </a:p>
          <a:p>
            <a:pPr marL="571500" marR="0" lvl="3" algn="l" defTabSz="914400" rtl="0" eaLnBrk="0" hangingPunct="0">
              <a:lnSpc>
                <a:spcPts val="3020"/>
              </a:lnSpc>
              <a:spcBef>
                <a:spcPts val="0"/>
              </a:spcBef>
              <a:spcAft>
                <a:spcPct val="0"/>
              </a:spcAft>
              <a:buClr>
                <a:srgbClr val="8EB4E3"/>
              </a:buClr>
              <a:buSzPct val="70000"/>
              <a:buFont typeface="Wingdings" panose="05000000000000000000" charset="0"/>
              <a:defRPr/>
            </a:pPr>
            <a:r>
              <a:rPr lang="zh-CN" altLang="zh-CN" dirty="0">
                <a:sym typeface="+mn-ea"/>
              </a:rPr>
              <a:t>谍战片</a:t>
            </a:r>
          </a:p>
          <a:p>
            <a:pPr marL="571500" marR="0" lvl="3" algn="l" defTabSz="914400" rtl="0" eaLnBrk="0" hangingPunct="0">
              <a:lnSpc>
                <a:spcPts val="3020"/>
              </a:lnSpc>
              <a:spcBef>
                <a:spcPts val="0"/>
              </a:spcBef>
              <a:spcAft>
                <a:spcPct val="0"/>
              </a:spcAft>
              <a:buClr>
                <a:srgbClr val="8EB4E3"/>
              </a:buClr>
              <a:buSzPct val="70000"/>
              <a:buFont typeface="Wingdings" panose="05000000000000000000" charset="0"/>
              <a:defRPr/>
            </a:pPr>
            <a:r>
              <a:rPr lang="zh-CN" altLang="zh-CN" dirty="0">
                <a:sym typeface="+mn-ea"/>
              </a:rPr>
              <a:t>    信息内容  码表本 字符 数值</a:t>
            </a:r>
          </a:p>
          <a:p>
            <a:pPr marL="571500" marR="0" lvl="3" algn="l" defTabSz="914400" rtl="0" eaLnBrk="0" hangingPunct="0">
              <a:lnSpc>
                <a:spcPts val="3020"/>
              </a:lnSpc>
              <a:spcBef>
                <a:spcPts val="0"/>
              </a:spcBef>
              <a:spcAft>
                <a:spcPct val="0"/>
              </a:spcAft>
              <a:buClr>
                <a:srgbClr val="8EB4E3"/>
              </a:buClr>
              <a:buSzPct val="70000"/>
              <a:buFont typeface="Wingdings" panose="05000000000000000000" charset="0"/>
              <a:defRPr/>
            </a:pPr>
            <a:r>
              <a:rPr lang="zh-CN" altLang="zh-CN" dirty="0">
                <a:sym typeface="+mn-ea"/>
              </a:rPr>
              <a:t>    今晚老地方见 午时动手</a:t>
            </a:r>
            <a:r>
              <a:rPr lang="en-US" altLang="zh-CN" dirty="0">
                <a:sym typeface="+mn-ea"/>
              </a:rPr>
              <a:t>....</a:t>
            </a:r>
          </a:p>
          <a:p>
            <a:pPr marL="571500" marR="0" lvl="3" algn="l" defTabSz="914400" rtl="0" eaLnBrk="0" hangingPunct="0">
              <a:lnSpc>
                <a:spcPts val="3020"/>
              </a:lnSpc>
              <a:spcBef>
                <a:spcPts val="0"/>
              </a:spcBef>
              <a:spcAft>
                <a:spcPct val="0"/>
              </a:spcAft>
              <a:buClr>
                <a:srgbClr val="8EB4E3"/>
              </a:buClr>
              <a:buSzPct val="70000"/>
              <a:buFont typeface="Wingdings" panose="05000000000000000000" charset="0"/>
              <a:defRPr/>
            </a:pPr>
            <a:r>
              <a:rPr lang="en-US" altLang="zh-CN" dirty="0">
                <a:sym typeface="+mn-ea"/>
              </a:rPr>
              <a:t>    </a:t>
            </a:r>
            <a:r>
              <a:rPr lang="zh-CN" altLang="en-US" dirty="0">
                <a:sym typeface="+mn-ea"/>
              </a:rPr>
              <a:t>今</a:t>
            </a:r>
            <a:r>
              <a:rPr lang="en-US" altLang="zh-CN" dirty="0">
                <a:sym typeface="+mn-ea"/>
              </a:rPr>
              <a:t>---</a:t>
            </a:r>
            <a:r>
              <a:rPr lang="zh-CN" altLang="en-US" dirty="0">
                <a:sym typeface="+mn-ea"/>
              </a:rPr>
              <a:t>数值</a:t>
            </a:r>
            <a:r>
              <a:rPr lang="en-US" altLang="zh-CN" dirty="0">
                <a:sym typeface="+mn-ea"/>
              </a:rPr>
              <a:t>---</a:t>
            </a:r>
            <a:r>
              <a:rPr lang="zh-CN" altLang="en-US" dirty="0">
                <a:sym typeface="+mn-ea"/>
              </a:rPr>
              <a:t>二进制</a:t>
            </a:r>
            <a:r>
              <a:rPr lang="en-US" altLang="zh-CN" dirty="0">
                <a:sym typeface="+mn-ea"/>
              </a:rPr>
              <a:t>---</a:t>
            </a:r>
            <a:r>
              <a:rPr lang="zh-CN" altLang="en-US" dirty="0">
                <a:sym typeface="+mn-ea"/>
              </a:rPr>
              <a:t>发出去</a:t>
            </a:r>
          </a:p>
          <a:p>
            <a:pPr marL="571500" marR="0" lvl="3" algn="l" defTabSz="914400" rtl="0" eaLnBrk="0" hangingPunct="0">
              <a:lnSpc>
                <a:spcPts val="3020"/>
              </a:lnSpc>
              <a:spcBef>
                <a:spcPts val="0"/>
              </a:spcBef>
              <a:spcAft>
                <a:spcPct val="0"/>
              </a:spcAft>
              <a:buClr>
                <a:srgbClr val="8EB4E3"/>
              </a:buClr>
              <a:buSzPct val="70000"/>
              <a:buFont typeface="Wingdings" panose="05000000000000000000" charset="0"/>
              <a:defRPr/>
            </a:pPr>
            <a:r>
              <a:rPr lang="zh-CN" altLang="en-US" dirty="0">
                <a:sym typeface="+mn-ea"/>
              </a:rPr>
              <a:t>    接受</a:t>
            </a:r>
            <a:r>
              <a:rPr lang="en-US" altLang="zh-CN" dirty="0">
                <a:sym typeface="+mn-ea"/>
              </a:rPr>
              <a:t>---</a:t>
            </a:r>
            <a:r>
              <a:rPr lang="zh-CN" altLang="en-US" dirty="0">
                <a:sym typeface="+mn-ea"/>
              </a:rPr>
              <a:t>二进制</a:t>
            </a:r>
            <a:r>
              <a:rPr lang="en-US" altLang="zh-CN" dirty="0">
                <a:sym typeface="+mn-ea"/>
              </a:rPr>
              <a:t>---</a:t>
            </a:r>
            <a:r>
              <a:rPr lang="zh-CN" altLang="en-US" dirty="0">
                <a:sym typeface="+mn-ea"/>
              </a:rPr>
              <a:t>十进制</a:t>
            </a:r>
            <a:r>
              <a:rPr lang="en-US" altLang="zh-CN" dirty="0">
                <a:sym typeface="+mn-ea"/>
              </a:rPr>
              <a:t>--</a:t>
            </a:r>
            <a:r>
              <a:rPr lang="zh-CN" altLang="en-US" dirty="0">
                <a:sym typeface="+mn-ea"/>
              </a:rPr>
              <a:t>数值</a:t>
            </a:r>
            <a:r>
              <a:rPr lang="en-US" altLang="zh-CN" dirty="0">
                <a:sym typeface="+mn-ea"/>
              </a:rPr>
              <a:t>--</a:t>
            </a:r>
            <a:r>
              <a:rPr lang="zh-CN" altLang="en-US" dirty="0">
                <a:sym typeface="+mn-ea"/>
              </a:rPr>
              <a:t>字符</a:t>
            </a:r>
            <a:r>
              <a:rPr lang="en-US" altLang="zh-CN" dirty="0">
                <a:sym typeface="+mn-ea"/>
              </a:rPr>
              <a:t>--</a:t>
            </a:r>
            <a:r>
              <a:rPr lang="zh-CN" altLang="en-US" dirty="0">
                <a:sym typeface="+mn-ea"/>
              </a:rPr>
              <a:t>今</a:t>
            </a:r>
            <a:endParaRPr lang="en-US" altLang="zh-CN" dirty="0">
              <a:sym typeface="+mn-ea"/>
            </a:endParaRP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endParaRPr lang="en-US" altLang="zh-CN" dirty="0">
              <a:sym typeface="+mn-ea"/>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转换流概述</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1800" dirty="0">
                <a:sym typeface="+mn-ea"/>
              </a:rPr>
              <a:t>OutputStreamWriter 字符输出流</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OutputStreamWriter(OutputStream out)</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OutputStreamWriter(OutputStream out,String charsetName)</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endParaRPr lang="en-US" altLang="zh-CN" sz="1800" dirty="0">
              <a:sym typeface="+mn-ea"/>
            </a:endParaRP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1800" dirty="0">
                <a:sym typeface="+mn-ea"/>
              </a:rPr>
              <a:t>InputStreamReader 字符输入流</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InputStreamReader(InputStream in)</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InputStreamReader(InputStream in,String charsetName)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OutputStreamWriter</a:t>
            </a:r>
            <a:r>
              <a:rPr lang="zh-CN" altLang="en-US" dirty="0">
                <a:sym typeface="+mn-ea"/>
              </a:rPr>
              <a:t>写数据</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1800" dirty="0">
                <a:sym typeface="+mn-ea"/>
              </a:rPr>
              <a:t>OutputStreamWriter写数据方法</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void write(int c)</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void write(char[] cbuf)</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void write(char[] cbuf,int off,int len)</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void write(String str)</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public void write(String str,int off,int </a:t>
            </a:r>
            <a:r>
              <a:rPr lang="en-US" altLang="zh-CN" sz="1800" dirty="0" err="1">
                <a:sym typeface="+mn-ea"/>
              </a:rPr>
              <a:t>len</a:t>
            </a:r>
            <a:r>
              <a:rPr lang="en-US" altLang="zh-CN" sz="1800" dirty="0" smtClean="0">
                <a:sym typeface="+mn-ea"/>
              </a:rPr>
              <a:t>)</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endParaRPr lang="en-US" altLang="zh-CN" sz="1800" dirty="0">
              <a:sym typeface="+mn-ea"/>
            </a:endParaRPr>
          </a:p>
          <a:p>
            <a:pPr marL="342900" marR="0" lvl="0" indent="-342900" algn="l" defTabSz="914400" rtl="0" eaLnBrk="0" hangingPunct="0">
              <a:lnSpc>
                <a:spcPts val="3020"/>
              </a:lnSpc>
              <a:spcBef>
                <a:spcPts val="0"/>
              </a:spcBef>
              <a:spcAft>
                <a:spcPct val="0"/>
              </a:spcAft>
              <a:buClr>
                <a:schemeClr val="tx1"/>
              </a:buClr>
              <a:buSzPct val="70000"/>
              <a:buFont typeface="Wingdings" panose="05000000000000000000" charset="0"/>
              <a:buChar char="l"/>
              <a:defRPr/>
            </a:pPr>
            <a:r>
              <a:rPr lang="en-US" altLang="zh-CN" sz="1800" dirty="0">
                <a:sym typeface="+mn-ea"/>
              </a:rPr>
              <a:t>字符流操作要注意的问题</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flush()的作用</a:t>
            </a:r>
          </a:p>
          <a:p>
            <a:pPr marL="800100" marR="0" lvl="1" indent="-342900" algn="l" defTabSz="914400" rtl="0" eaLnBrk="0" hangingPunct="0">
              <a:lnSpc>
                <a:spcPts val="3020"/>
              </a:lnSpc>
              <a:spcBef>
                <a:spcPts val="0"/>
              </a:spcBef>
              <a:spcAft>
                <a:spcPct val="0"/>
              </a:spcAft>
              <a:buClr>
                <a:srgbClr val="8EB4E3"/>
              </a:buClr>
              <a:buSzPct val="70000"/>
              <a:buFont typeface="Wingdings" panose="05000000000000000000" charset="0"/>
              <a:buChar char="l"/>
              <a:defRPr/>
            </a:pPr>
            <a:r>
              <a:rPr lang="en-US" altLang="zh-CN" sz="1800" dirty="0">
                <a:sym typeface="+mn-ea"/>
              </a:rPr>
              <a:t>flush()和close()的区别</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InputStreamReader</a:t>
            </a:r>
            <a:r>
              <a:rPr lang="zh-CN" altLang="en-US" dirty="0">
                <a:sym typeface="+mn-ea"/>
              </a:rPr>
              <a:t>读数据</a:t>
            </a:r>
            <a:endParaRPr lang="zh-CN" altLang="en-US"/>
          </a:p>
        </p:txBody>
      </p:sp>
      <p:sp>
        <p:nvSpPr>
          <p:cNvPr id="81924" name="Rectangle 3"/>
          <p:cNvSpPr>
            <a:spLocks noGrp="1"/>
          </p:cNvSpPr>
          <p:nvPr>
            <p:ph idx="1"/>
          </p:nvPr>
        </p:nvSpPr>
        <p:spPr>
          <a:xfrm>
            <a:off x="457200" y="1307792"/>
            <a:ext cx="8366760" cy="6009640"/>
          </a:xfrm>
        </p:spPr>
        <p:txBody>
          <a:bodyPr vert="horz">
            <a:normAutofit/>
          </a:bodyPr>
          <a:lstStyle/>
          <a:p>
            <a:pPr marL="342900" marR="0" lvl="0" indent="-342900" algn="l" defTabSz="914400" rtl="0" eaLnBrk="0" hangingPunct="0">
              <a:lnSpc>
                <a:spcPts val="3520"/>
              </a:lnSpc>
              <a:spcBef>
                <a:spcPts val="0"/>
              </a:spcBef>
              <a:spcAft>
                <a:spcPct val="0"/>
              </a:spcAft>
              <a:buClr>
                <a:schemeClr val="tx1"/>
              </a:buClr>
              <a:buSzPct val="70000"/>
              <a:buFont typeface="Wingdings" panose="05000000000000000000" charset="0"/>
              <a:buChar char="l"/>
              <a:defRPr/>
            </a:pPr>
            <a:r>
              <a:rPr lang="en-US" altLang="zh-CN" dirty="0">
                <a:sym typeface="+mn-ea"/>
              </a:rPr>
              <a:t>InputStreamReader读数据方法</a:t>
            </a:r>
          </a:p>
          <a:p>
            <a:pPr marL="800100" marR="0" lvl="1" indent="-342900" algn="l" defTabSz="914400" rtl="0" eaLnBrk="0" hangingPunct="0">
              <a:lnSpc>
                <a:spcPts val="3520"/>
              </a:lnSpc>
              <a:spcBef>
                <a:spcPts val="0"/>
              </a:spcBef>
              <a:spcAft>
                <a:spcPct val="0"/>
              </a:spcAft>
              <a:buClr>
                <a:srgbClr val="8EB4E3"/>
              </a:buClr>
              <a:buSzPct val="70000"/>
              <a:buFont typeface="Wingdings" panose="05000000000000000000" charset="0"/>
              <a:buChar char="l"/>
              <a:defRPr/>
            </a:pPr>
            <a:r>
              <a:rPr lang="en-US" altLang="zh-CN" dirty="0">
                <a:sym typeface="+mn-ea"/>
              </a:rPr>
              <a:t>public int read()</a:t>
            </a:r>
          </a:p>
          <a:p>
            <a:pPr marL="800100" marR="0" lvl="1" indent="-342900" algn="l" defTabSz="914400" rtl="0" eaLnBrk="0" hangingPunct="0">
              <a:lnSpc>
                <a:spcPts val="3520"/>
              </a:lnSpc>
              <a:spcBef>
                <a:spcPts val="0"/>
              </a:spcBef>
              <a:spcAft>
                <a:spcPct val="0"/>
              </a:spcAft>
              <a:buClr>
                <a:srgbClr val="8EB4E3"/>
              </a:buClr>
              <a:buSzPct val="70000"/>
              <a:buFont typeface="Wingdings" panose="05000000000000000000" charset="0"/>
              <a:buChar char="l"/>
              <a:defRPr/>
            </a:pPr>
            <a:r>
              <a:rPr lang="en-US" altLang="zh-CN" dirty="0">
                <a:sym typeface="+mn-ea"/>
              </a:rPr>
              <a:t>public int read(char[] cbuf)</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转换流的简化写法</a:t>
            </a:r>
            <a:endParaRPr lang="zh-CN" altLang="en-US" dirty="0"/>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800" dirty="0">
                <a:sym typeface="+mn-ea"/>
              </a:rPr>
              <a:t>转换流的名字比较长，而我们常见的操作都是按照本地默认编码实现的，所以，为了简化我们的书写，转换流提供了对应的子类。</a:t>
            </a: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endParaRPr lang="en-US" altLang="zh-CN" sz="2800" dirty="0">
              <a:sym typeface="+mn-ea"/>
            </a:endParaRP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dirty="0">
                <a:sym typeface="+mn-ea"/>
              </a:rPr>
              <a:t>FileWriter</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dirty="0">
                <a:sym typeface="+mn-ea"/>
              </a:rPr>
              <a:t>FileReader</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FileWriter</a:t>
            </a:r>
            <a:r>
              <a:rPr lang="zh-CN" altLang="en-US" dirty="0">
                <a:sym typeface="+mn-ea"/>
              </a:rPr>
              <a:t>和</a:t>
            </a:r>
            <a:r>
              <a:rPr lang="en-US" altLang="zh-CN" dirty="0">
                <a:sym typeface="+mn-ea"/>
              </a:rPr>
              <a:t>FileReader</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342900" indent="-342900" eaLnBrk="1" hangingPunct="1">
              <a:buFont typeface="Wingdings" panose="05000000000000000000" charset="0"/>
              <a:buChar char="l"/>
            </a:pPr>
            <a:r>
              <a:rPr lang="en-US" altLang="zh-CN" sz="2400" dirty="0">
                <a:sym typeface="+mn-ea"/>
              </a:rPr>
              <a:t>FileWriter</a:t>
            </a:r>
            <a:r>
              <a:rPr lang="zh-CN" altLang="en-US" sz="2400" dirty="0">
                <a:sym typeface="+mn-ea"/>
              </a:rPr>
              <a:t>写数据</a:t>
            </a:r>
            <a:endParaRPr lang="en-US" altLang="zh-CN" sz="2400" dirty="0"/>
          </a:p>
          <a:p>
            <a:pPr marL="342900" indent="-342900" eaLnBrk="1" hangingPunct="1">
              <a:buFont typeface="Wingdings" panose="05000000000000000000" charset="0"/>
              <a:buChar char="l"/>
            </a:pPr>
            <a:r>
              <a:rPr lang="en-US" altLang="zh-CN" sz="2400" dirty="0">
                <a:sym typeface="+mn-ea"/>
              </a:rPr>
              <a:t>FileReader</a:t>
            </a:r>
            <a:r>
              <a:rPr lang="zh-CN" altLang="en-US" sz="2400" dirty="0">
                <a:sym typeface="+mn-ea"/>
              </a:rPr>
              <a:t>读取数据</a:t>
            </a:r>
            <a:endParaRPr lang="en-US" altLang="zh-CN" sz="2400" dirty="0"/>
          </a:p>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400" dirty="0">
              <a:sym typeface="+mn-ea"/>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IO</a:t>
            </a:r>
            <a:r>
              <a:rPr lang="zh-CN" altLang="en-US" dirty="0">
                <a:sym typeface="+mn-ea"/>
              </a:rPr>
              <a:t>流小结</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457200" marR="0" lvl="0" indent="-4572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400" dirty="0">
                <a:sym typeface="+mn-ea"/>
              </a:rPr>
              <a:t>字节流</a:t>
            </a:r>
          </a:p>
          <a:p>
            <a:pPr marL="914400" marR="0" lvl="1" indent="-4572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sz="2400" dirty="0">
                <a:sym typeface="+mn-ea"/>
              </a:rPr>
              <a:t>字节输入流</a:t>
            </a:r>
          </a:p>
          <a:p>
            <a:pPr marL="914400" marR="0" lvl="1" indent="-4572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sz="2400" dirty="0">
                <a:sym typeface="+mn-ea"/>
              </a:rPr>
              <a:t>字节输出流</a:t>
            </a:r>
          </a:p>
          <a:p>
            <a:pPr marL="914400" marR="0" lvl="1" indent="-4572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endParaRPr lang="en-US" altLang="zh-CN" sz="2400" dirty="0">
              <a:sym typeface="+mn-ea"/>
            </a:endParaRPr>
          </a:p>
          <a:p>
            <a:pPr marL="457200" marR="0" lvl="0" indent="-4572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sz="2400" dirty="0">
                <a:sym typeface="+mn-ea"/>
              </a:rPr>
              <a:t>字符流</a:t>
            </a:r>
          </a:p>
          <a:p>
            <a:pPr marL="914400" marR="0" lvl="1" indent="-4572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sz="2400" dirty="0">
                <a:sym typeface="+mn-ea"/>
              </a:rPr>
              <a:t>字符输入流</a:t>
            </a:r>
          </a:p>
          <a:p>
            <a:pPr marL="914400" marR="0" lvl="1" indent="-4572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sz="2400" dirty="0">
                <a:sym typeface="+mn-ea"/>
              </a:rPr>
              <a:t>字符输出流</a:t>
            </a:r>
          </a:p>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400" dirty="0">
              <a:sym typeface="+mn-ea"/>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异常概述</a:t>
            </a:r>
            <a:endParaRPr lang="zh-CN" altLang="en-US"/>
          </a:p>
        </p:txBody>
      </p:sp>
      <p:sp>
        <p:nvSpPr>
          <p:cNvPr id="3" name="内容占位符 2"/>
          <p:cNvSpPr>
            <a:spLocks noGrp="1"/>
          </p:cNvSpPr>
          <p:nvPr>
            <p:ph idx="1"/>
          </p:nvPr>
        </p:nvSpPr>
        <p:spPr/>
        <p:txBody>
          <a:bodyPr>
            <a:normAutofit/>
          </a:bodyPr>
          <a:lstStyle/>
          <a:p>
            <a:pPr>
              <a:buNone/>
            </a:pPr>
            <a:r>
              <a:rPr lang="zh-CN" altLang="en-US" dirty="0" smtClean="0"/>
              <a:t>    异</a:t>
            </a:r>
            <a:r>
              <a:rPr lang="zh-CN" altLang="en-US" dirty="0"/>
              <a:t>常：异常就是Java程序在运行过程中出现的错误。</a:t>
            </a:r>
          </a:p>
          <a:p>
            <a:pPr>
              <a:buFont typeface="Wingdings" panose="05000000000000000000" charset="0"/>
            </a:pPr>
            <a:endParaRPr lang="zh-CN" altLang="en-US" dirty="0"/>
          </a:p>
          <a:p>
            <a:pPr>
              <a:buNone/>
            </a:pPr>
            <a:r>
              <a:rPr lang="zh-CN" altLang="en-US" dirty="0" smtClean="0"/>
              <a:t>   异</a:t>
            </a:r>
            <a:r>
              <a:rPr lang="zh-CN" altLang="en-US" dirty="0"/>
              <a:t>常由来：其实就是Java对不正常情况进行描述后的对象</a:t>
            </a:r>
            <a:r>
              <a:rPr lang="zh-CN" altLang="en-US" dirty="0" smtClean="0"/>
              <a:t>体现</a:t>
            </a:r>
            <a:r>
              <a:rPr lang="zh-CN" altLang="en-US" dirty="0"/>
              <a:t>。</a:t>
            </a:r>
          </a:p>
          <a:p>
            <a:pPr>
              <a:buFont typeface="Wingdings" panose="05000000000000000000" charset="0"/>
            </a:pPr>
            <a:endParaRPr lang="zh-CN" altLang="en-US" dirty="0"/>
          </a:p>
          <a:p>
            <a:pPr>
              <a:buNone/>
            </a:pPr>
            <a:r>
              <a:rPr lang="zh-CN" altLang="en-US" dirty="0" smtClean="0"/>
              <a:t>  举</a:t>
            </a:r>
            <a:r>
              <a:rPr lang="zh-CN" altLang="en-US" dirty="0"/>
              <a:t>例我们见过的异常有哪些呢？</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IO</a:t>
            </a:r>
            <a:r>
              <a:rPr lang="zh-CN" altLang="en-US" dirty="0">
                <a:sym typeface="+mn-ea"/>
              </a:rPr>
              <a:t>流练习</a:t>
            </a:r>
            <a:endParaRPr lang="zh-CN" altLang="en-US"/>
          </a:p>
        </p:txBody>
      </p:sp>
      <p:sp>
        <p:nvSpPr>
          <p:cNvPr id="81924" name="Rectangle 3"/>
          <p:cNvSpPr>
            <a:spLocks noGrp="1"/>
          </p:cNvSpPr>
          <p:nvPr>
            <p:ph idx="1"/>
          </p:nvPr>
        </p:nvSpPr>
        <p:spPr>
          <a:xfrm>
            <a:off x="457200" y="1228513"/>
            <a:ext cx="8366760" cy="6009640"/>
          </a:xfrm>
        </p:spPr>
        <p:txBody>
          <a:bodyPr vert="horz">
            <a:normAutofit/>
          </a:bodyPr>
          <a:lstStyle/>
          <a:p>
            <a:pPr marL="457200" marR="0" lvl="0" indent="-457200" algn="l" defTabSz="914400" rtl="0" eaLnBrk="0" hangingPunct="0">
              <a:lnSpc>
                <a:spcPts val="3460"/>
              </a:lnSpc>
              <a:spcBef>
                <a:spcPts val="0"/>
              </a:spcBef>
              <a:spcAft>
                <a:spcPct val="0"/>
              </a:spcAft>
              <a:buClr>
                <a:schemeClr val="tx1"/>
              </a:buClr>
              <a:buSzPct val="70000"/>
              <a:buFont typeface="Wingdings" panose="05000000000000000000" charset="0"/>
              <a:buChar char="l"/>
              <a:defRPr/>
            </a:pPr>
            <a:r>
              <a:rPr lang="en-US" altLang="zh-CN" sz="2400" dirty="0">
                <a:sym typeface="+mn-ea"/>
              </a:rPr>
              <a:t>已知s.txt文件中有这样的一个字符串：“hcexfgijkamdnoqrzstuvwybpl” 请编写程序读取数据内容，把数据排序后写入ss.txt中。</a:t>
            </a:r>
          </a:p>
          <a:p>
            <a:pPr marR="0" lvl="0" algn="l" defTabSz="914400" rtl="0" eaLnBrk="0" hangingPunct="0">
              <a:lnSpc>
                <a:spcPts val="3460"/>
              </a:lnSpc>
              <a:spcBef>
                <a:spcPts val="0"/>
              </a:spcBef>
              <a:spcAft>
                <a:spcPct val="0"/>
              </a:spcAft>
              <a:buClr>
                <a:schemeClr val="tx1"/>
              </a:buClr>
              <a:buSzPct val="70000"/>
              <a:buFont typeface="Wingdings" panose="05000000000000000000" charset="0"/>
              <a:defRPr/>
            </a:pPr>
            <a:endParaRPr lang="en-US" altLang="zh-CN" sz="2400" dirty="0">
              <a:sym typeface="+mn-ea"/>
            </a:endParaRPr>
          </a:p>
          <a:p>
            <a:pPr marL="457200" marR="0" lvl="0" indent="-4572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400" dirty="0">
              <a:sym typeface="+mn-ea"/>
            </a:endParaRPr>
          </a:p>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400" dirty="0">
              <a:sym typeface="+mn-ea"/>
            </a:endParaRPr>
          </a:p>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400" dirty="0">
              <a:sym typeface="+mn-ea"/>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对象的序列化</a:t>
            </a:r>
          </a:p>
        </p:txBody>
      </p:sp>
      <p:sp>
        <p:nvSpPr>
          <p:cNvPr id="81924" name="Rectangle 3"/>
          <p:cNvSpPr>
            <a:spLocks noGrp="1"/>
          </p:cNvSpPr>
          <p:nvPr>
            <p:ph idx="1"/>
          </p:nvPr>
        </p:nvSpPr>
        <p:spPr>
          <a:xfrm>
            <a:off x="457200" y="1228513"/>
            <a:ext cx="8366760" cy="6009640"/>
          </a:xfrm>
        </p:spPr>
        <p:txBody>
          <a:bodyPr vert="horz">
            <a:normAutofit/>
          </a:bodyPr>
          <a:lstStyle/>
          <a:p>
            <a:pPr marL="457200" marR="0" lvl="0" indent="-457200" algn="l" defTabSz="914400" rtl="0" eaLnBrk="0" hangingPunct="0">
              <a:lnSpc>
                <a:spcPts val="3460"/>
              </a:lnSpc>
              <a:spcBef>
                <a:spcPts val="0"/>
              </a:spcBef>
              <a:spcAft>
                <a:spcPct val="0"/>
              </a:spcAft>
              <a:buClr>
                <a:schemeClr val="tx1"/>
              </a:buClr>
              <a:buSzPct val="70000"/>
              <a:buFont typeface="Wingdings" panose="05000000000000000000" charset="0"/>
              <a:buChar char="l"/>
              <a:defRPr/>
            </a:pPr>
            <a:r>
              <a:rPr lang="zh-CN" altLang="en-US" sz="2000" dirty="0">
                <a:sym typeface="+mn-ea"/>
              </a:rPr>
              <a:t>就是将</a:t>
            </a:r>
            <a:r>
              <a:rPr lang="en-US" altLang="zh-CN" sz="2000" dirty="0">
                <a:sym typeface="+mn-ea"/>
              </a:rPr>
              <a:t>Object</a:t>
            </a:r>
            <a:r>
              <a:rPr lang="zh-CN" altLang="en-US" sz="2000" dirty="0">
                <a:sym typeface="+mn-ea"/>
              </a:rPr>
              <a:t>转换为</a:t>
            </a:r>
            <a:r>
              <a:rPr lang="en-US" altLang="zh-CN" sz="2000" dirty="0">
                <a:sym typeface="+mn-ea"/>
              </a:rPr>
              <a:t>byte</a:t>
            </a:r>
            <a:r>
              <a:rPr lang="zh-CN" altLang="en-US" sz="2000" dirty="0">
                <a:sym typeface="+mn-ea"/>
              </a:rPr>
              <a:t>序列，反之叫对象的反序列化</a:t>
            </a:r>
          </a:p>
          <a:p>
            <a:pPr marL="457200" marR="0" lvl="0" indent="-457200" algn="l" defTabSz="914400" rtl="0" eaLnBrk="0" hangingPunct="0">
              <a:lnSpc>
                <a:spcPts val="3460"/>
              </a:lnSpc>
              <a:spcBef>
                <a:spcPts val="0"/>
              </a:spcBef>
              <a:spcAft>
                <a:spcPct val="0"/>
              </a:spcAft>
              <a:buClr>
                <a:schemeClr val="tx1"/>
              </a:buClr>
              <a:buSzPct val="70000"/>
              <a:buFont typeface="Wingdings" panose="05000000000000000000" charset="0"/>
              <a:buChar char="l"/>
              <a:defRPr/>
            </a:pPr>
            <a:r>
              <a:rPr lang="en-US" altLang="zh-CN" sz="2000" dirty="0">
                <a:sym typeface="+mn-ea"/>
              </a:rPr>
              <a:t>ObjectOutputStream</a:t>
            </a:r>
            <a:r>
              <a:rPr lang="zh-CN" altLang="en-US" sz="2000" dirty="0">
                <a:sym typeface="+mn-ea"/>
              </a:rPr>
              <a:t>序列化对象</a:t>
            </a:r>
          </a:p>
          <a:p>
            <a:pPr marL="914400" marR="0" lvl="1" indent="-457200" algn="l" defTabSz="914400" rtl="0" eaLnBrk="0" hangingPunct="0">
              <a:lnSpc>
                <a:spcPts val="3460"/>
              </a:lnSpc>
              <a:spcBef>
                <a:spcPts val="0"/>
              </a:spcBef>
              <a:spcAft>
                <a:spcPct val="0"/>
              </a:spcAft>
              <a:buClr>
                <a:srgbClr val="8EB4E3"/>
              </a:buClr>
              <a:buSzPct val="70000"/>
              <a:buFont typeface="Wingdings" panose="05000000000000000000" charset="0"/>
              <a:buChar char="l"/>
              <a:defRPr/>
            </a:pPr>
            <a:r>
              <a:rPr lang="en-US" altLang="zh-CN" sz="2000" dirty="0">
                <a:sym typeface="+mn-ea"/>
              </a:rPr>
              <a:t>writeObject(Object);</a:t>
            </a:r>
          </a:p>
          <a:p>
            <a:pPr marL="457200" marR="0" lvl="0" indent="-457200" algn="l" defTabSz="914400" rtl="0" eaLnBrk="0" hangingPunct="0">
              <a:lnSpc>
                <a:spcPts val="3460"/>
              </a:lnSpc>
              <a:spcBef>
                <a:spcPts val="0"/>
              </a:spcBef>
              <a:spcAft>
                <a:spcPct val="0"/>
              </a:spcAft>
              <a:buClr>
                <a:schemeClr val="tx1"/>
              </a:buClr>
              <a:buSzPct val="70000"/>
              <a:buFont typeface="Wingdings" panose="05000000000000000000" charset="0"/>
              <a:buChar char="l"/>
              <a:defRPr/>
            </a:pPr>
            <a:r>
              <a:rPr lang="en-US" altLang="zh-CN" sz="2000" dirty="0">
                <a:sym typeface="+mn-ea"/>
              </a:rPr>
              <a:t>ObjectInputStream </a:t>
            </a:r>
            <a:r>
              <a:rPr lang="zh-CN" altLang="en-US" sz="2000" dirty="0">
                <a:sym typeface="+mn-ea"/>
              </a:rPr>
              <a:t>对象的反序列化</a:t>
            </a:r>
          </a:p>
          <a:p>
            <a:pPr marL="914400" marR="0" lvl="1" indent="-457200" algn="l" defTabSz="914400" rtl="0" eaLnBrk="0" hangingPunct="0">
              <a:lnSpc>
                <a:spcPts val="3460"/>
              </a:lnSpc>
              <a:spcBef>
                <a:spcPts val="0"/>
              </a:spcBef>
              <a:spcAft>
                <a:spcPct val="0"/>
              </a:spcAft>
              <a:buClr>
                <a:srgbClr val="8EB4E3"/>
              </a:buClr>
              <a:buSzPct val="70000"/>
              <a:buFont typeface="Wingdings" panose="05000000000000000000" charset="0"/>
              <a:buChar char="l"/>
              <a:defRPr/>
            </a:pPr>
            <a:r>
              <a:rPr lang="en-US" altLang="zh-CN" sz="2000" dirty="0">
                <a:sym typeface="+mn-ea"/>
              </a:rPr>
              <a:t>readObjext();</a:t>
            </a:r>
          </a:p>
          <a:p>
            <a:pPr marL="457200" marR="0" lvl="0" indent="-457200" algn="l" defTabSz="914400" rtl="0" eaLnBrk="0" hangingPunct="0">
              <a:lnSpc>
                <a:spcPts val="3460"/>
              </a:lnSpc>
              <a:spcBef>
                <a:spcPts val="0"/>
              </a:spcBef>
              <a:spcAft>
                <a:spcPct val="0"/>
              </a:spcAft>
              <a:buClr>
                <a:schemeClr val="tx1"/>
              </a:buClr>
              <a:buSzPct val="70000"/>
              <a:buFont typeface="Wingdings" panose="05000000000000000000" charset="0"/>
              <a:buChar char="l"/>
              <a:defRPr/>
            </a:pPr>
            <a:r>
              <a:rPr lang="zh-CN" altLang="en-US" sz="2000" dirty="0">
                <a:sym typeface="+mn-ea"/>
              </a:rPr>
              <a:t>序列化接口：（</a:t>
            </a:r>
            <a:r>
              <a:rPr lang="en-US" altLang="zh-CN" sz="2000" dirty="0">
                <a:sym typeface="+mn-ea"/>
              </a:rPr>
              <a:t>Serializable</a:t>
            </a:r>
            <a:r>
              <a:rPr lang="zh-CN" altLang="en-US" sz="2000" dirty="0">
                <a:sym typeface="+mn-ea"/>
              </a:rPr>
              <a:t>）</a:t>
            </a:r>
          </a:p>
          <a:p>
            <a:pPr marL="914400" marR="0" lvl="1" indent="-457200" algn="l" defTabSz="914400" rtl="0" eaLnBrk="0" hangingPunct="0">
              <a:lnSpc>
                <a:spcPts val="3460"/>
              </a:lnSpc>
              <a:spcBef>
                <a:spcPts val="0"/>
              </a:spcBef>
              <a:spcAft>
                <a:spcPct val="0"/>
              </a:spcAft>
              <a:buClr>
                <a:srgbClr val="8EB4E3"/>
              </a:buClr>
              <a:buSzPct val="70000"/>
              <a:buFont typeface="Wingdings" panose="05000000000000000000" charset="0"/>
              <a:buChar char="l"/>
              <a:defRPr/>
            </a:pPr>
            <a:r>
              <a:rPr lang="zh-CN" altLang="en-US" sz="2000" dirty="0">
                <a:sym typeface="+mn-ea"/>
              </a:rPr>
              <a:t>对象必须实现序列化接口才能进行序列化</a:t>
            </a:r>
          </a:p>
          <a:p>
            <a:pPr marR="0" lvl="0" algn="l" defTabSz="914400" rtl="0" eaLnBrk="0" hangingPunct="0">
              <a:lnSpc>
                <a:spcPts val="3460"/>
              </a:lnSpc>
              <a:spcBef>
                <a:spcPts val="0"/>
              </a:spcBef>
              <a:spcAft>
                <a:spcPct val="0"/>
              </a:spcAft>
              <a:buClr>
                <a:schemeClr val="tx1"/>
              </a:buClr>
              <a:buSzPct val="70000"/>
              <a:buFont typeface="Wingdings" panose="05000000000000000000" charset="0"/>
              <a:defRPr/>
            </a:pPr>
            <a:endParaRPr lang="zh-CN" altLang="en-US" sz="2000" dirty="0">
              <a:sym typeface="+mn-ea"/>
            </a:endParaRPr>
          </a:p>
          <a:p>
            <a:pPr marR="0" lvl="0" algn="l" defTabSz="914400" rtl="0" eaLnBrk="0" hangingPunct="0">
              <a:lnSpc>
                <a:spcPts val="3460"/>
              </a:lnSpc>
              <a:spcBef>
                <a:spcPts val="0"/>
              </a:spcBef>
              <a:spcAft>
                <a:spcPct val="0"/>
              </a:spcAft>
              <a:buClr>
                <a:schemeClr val="tx1"/>
              </a:buClr>
              <a:buSzPct val="70000"/>
              <a:buFont typeface="Wingdings" panose="05000000000000000000" charset="0"/>
              <a:defRPr/>
            </a:pPr>
            <a:endParaRPr lang="en-US" altLang="zh-CN" sz="2000" dirty="0">
              <a:sym typeface="+mn-ea"/>
            </a:endParaRPr>
          </a:p>
          <a:p>
            <a:pPr marL="457200" marR="0" lvl="0" indent="-4572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000" dirty="0">
              <a:sym typeface="+mn-ea"/>
            </a:endParaRPr>
          </a:p>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000" dirty="0">
              <a:sym typeface="+mn-ea"/>
            </a:endParaRPr>
          </a:p>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defRPr/>
            </a:pPr>
            <a:endParaRPr lang="en-US" altLang="zh-CN" sz="2000" dirty="0">
              <a:sym typeface="+mn-ea"/>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3"/>
          <p:cNvSpPr>
            <a:spLocks noGrp="1" noChangeArrowheads="1"/>
          </p:cNvSpPr>
          <p:nvPr>
            <p:ph type="ctrTitle"/>
          </p:nvPr>
        </p:nvSpPr>
        <p:spPr>
          <a:xfrm>
            <a:off x="1115616" y="2204864"/>
            <a:ext cx="6858000" cy="2016125"/>
          </a:xfrm>
        </p:spPr>
        <p:txBody>
          <a:bodyPr/>
          <a:lstStyle/>
          <a:p>
            <a:pPr eaLnBrk="1" hangingPunct="1"/>
            <a:r>
              <a:rPr lang="en-US" altLang="zh-CN"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rPr>
              <a:t>Thanks</a:t>
            </a:r>
            <a:endParaRPr lang="zh-CN" altLang="en-US"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endParaRPr>
          </a:p>
        </p:txBody>
      </p:sp>
      <p:sp>
        <p:nvSpPr>
          <p:cNvPr id="3"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5"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异常分类</a:t>
            </a:r>
            <a:endParaRPr lang="zh-CN" altLang="en-US"/>
          </a:p>
        </p:txBody>
      </p:sp>
      <p:sp>
        <p:nvSpPr>
          <p:cNvPr id="4" name="内容占位符 3"/>
          <p:cNvSpPr>
            <a:spLocks noGrp="1"/>
          </p:cNvSpPr>
          <p:nvPr>
            <p:ph idx="1"/>
          </p:nvPr>
        </p:nvSpPr>
        <p:spPr>
          <a:xfrm>
            <a:off x="467544" y="1196752"/>
            <a:ext cx="8229600" cy="4525963"/>
          </a:xfrm>
        </p:spPr>
        <p:txBody>
          <a:bodyPr/>
          <a:lstStyle/>
          <a:p>
            <a:pPr>
              <a:buNone/>
            </a:pPr>
            <a:r>
              <a:rPr lang="zh-CN" altLang="en-US" dirty="0"/>
              <a:t>异常分类图解</a:t>
            </a:r>
          </a:p>
        </p:txBody>
      </p:sp>
      <p:grpSp>
        <p:nvGrpSpPr>
          <p:cNvPr id="3" name="Group 3"/>
          <p:cNvGrpSpPr/>
          <p:nvPr/>
        </p:nvGrpSpPr>
        <p:grpSpPr>
          <a:xfrm>
            <a:off x="1187624" y="1556792"/>
            <a:ext cx="7129463" cy="4897967"/>
            <a:chOff x="0" y="0"/>
            <a:chExt cx="4491" cy="2314"/>
          </a:xfrm>
        </p:grpSpPr>
        <p:sp>
          <p:nvSpPr>
            <p:cNvPr id="19462" name="Rectangle 4"/>
            <p:cNvSpPr/>
            <p:nvPr/>
          </p:nvSpPr>
          <p:spPr>
            <a:xfrm>
              <a:off x="1361" y="0"/>
              <a:ext cx="1225" cy="318"/>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r>
                <a:rPr lang="zh-CN" altLang="zh-CN" dirty="0">
                  <a:latin typeface="Tahoma" panose="020B0604030504040204" pitchFamily="34" charset="0"/>
                  <a:ea typeface="宋体" panose="02010600030101010101" pitchFamily="2" charset="-122"/>
                </a:rPr>
                <a:t>Throwable</a:t>
              </a:r>
            </a:p>
          </p:txBody>
        </p:sp>
        <p:sp>
          <p:nvSpPr>
            <p:cNvPr id="19463" name="Rectangle 5"/>
            <p:cNvSpPr/>
            <p:nvPr/>
          </p:nvSpPr>
          <p:spPr>
            <a:xfrm>
              <a:off x="728" y="680"/>
              <a:ext cx="907"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r>
                <a:rPr lang="zh-CN" altLang="zh-CN" dirty="0">
                  <a:latin typeface="Tahoma" panose="020B0604030504040204" pitchFamily="34" charset="0"/>
                  <a:ea typeface="宋体" panose="02010600030101010101" pitchFamily="2" charset="-122"/>
                </a:rPr>
                <a:t>Error</a:t>
              </a:r>
            </a:p>
          </p:txBody>
        </p:sp>
        <p:sp>
          <p:nvSpPr>
            <p:cNvPr id="19464" name="Rectangle 6"/>
            <p:cNvSpPr/>
            <p:nvPr/>
          </p:nvSpPr>
          <p:spPr>
            <a:xfrm>
              <a:off x="2315" y="680"/>
              <a:ext cx="907"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r>
                <a:rPr lang="zh-CN" altLang="zh-CN" dirty="0">
                  <a:latin typeface="Tahoma" panose="020B0604030504040204" pitchFamily="34" charset="0"/>
                  <a:ea typeface="宋体" panose="02010600030101010101" pitchFamily="2" charset="-122"/>
                </a:rPr>
                <a:t>Exception</a:t>
              </a:r>
            </a:p>
          </p:txBody>
        </p:sp>
        <p:sp>
          <p:nvSpPr>
            <p:cNvPr id="19465" name="Rectangle 7"/>
            <p:cNvSpPr/>
            <p:nvPr/>
          </p:nvSpPr>
          <p:spPr>
            <a:xfrm>
              <a:off x="182" y="1314"/>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endParaRPr lang="zh-CN" altLang="zh-CN" dirty="0">
                <a:latin typeface="Tahoma" panose="020B0604030504040204" pitchFamily="34" charset="0"/>
                <a:ea typeface="宋体" panose="02010600030101010101" pitchFamily="2" charset="-122"/>
              </a:endParaRPr>
            </a:p>
          </p:txBody>
        </p:sp>
        <p:sp>
          <p:nvSpPr>
            <p:cNvPr id="19466" name="Rectangle 8"/>
            <p:cNvSpPr/>
            <p:nvPr/>
          </p:nvSpPr>
          <p:spPr>
            <a:xfrm>
              <a:off x="91" y="1407"/>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endParaRPr lang="zh-CN" altLang="zh-CN" dirty="0">
                <a:latin typeface="Tahoma" panose="020B0604030504040204" pitchFamily="34" charset="0"/>
                <a:ea typeface="宋体" panose="02010600030101010101" pitchFamily="2" charset="-122"/>
              </a:endParaRPr>
            </a:p>
          </p:txBody>
        </p:sp>
        <p:sp>
          <p:nvSpPr>
            <p:cNvPr id="19467" name="Rectangle 9"/>
            <p:cNvSpPr/>
            <p:nvPr/>
          </p:nvSpPr>
          <p:spPr>
            <a:xfrm>
              <a:off x="0" y="1497"/>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r>
                <a:rPr lang="zh-CN" altLang="en-US" dirty="0">
                  <a:latin typeface="Tahoma" panose="020B0604030504040204" pitchFamily="34" charset="0"/>
                  <a:ea typeface="宋体" panose="02010600030101010101" pitchFamily="2" charset="-122"/>
                </a:rPr>
                <a:t>子类</a:t>
              </a:r>
            </a:p>
          </p:txBody>
        </p:sp>
        <p:sp>
          <p:nvSpPr>
            <p:cNvPr id="19468" name="Rectangle 10"/>
            <p:cNvSpPr/>
            <p:nvPr/>
          </p:nvSpPr>
          <p:spPr>
            <a:xfrm>
              <a:off x="1588" y="1315"/>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endParaRPr lang="zh-CN" altLang="zh-CN" dirty="0">
                <a:latin typeface="Tahoma" panose="020B0604030504040204" pitchFamily="34" charset="0"/>
                <a:ea typeface="宋体" panose="02010600030101010101" pitchFamily="2" charset="-122"/>
              </a:endParaRPr>
            </a:p>
          </p:txBody>
        </p:sp>
        <p:sp>
          <p:nvSpPr>
            <p:cNvPr id="19469" name="Rectangle 11"/>
            <p:cNvSpPr/>
            <p:nvPr/>
          </p:nvSpPr>
          <p:spPr>
            <a:xfrm>
              <a:off x="1498" y="1407"/>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endParaRPr lang="zh-CN" altLang="zh-CN" dirty="0">
                <a:latin typeface="Tahoma" panose="020B0604030504040204" pitchFamily="34" charset="0"/>
                <a:ea typeface="宋体" panose="02010600030101010101" pitchFamily="2" charset="-122"/>
              </a:endParaRPr>
            </a:p>
          </p:txBody>
        </p:sp>
        <p:sp>
          <p:nvSpPr>
            <p:cNvPr id="19470" name="Rectangle 12"/>
            <p:cNvSpPr/>
            <p:nvPr/>
          </p:nvSpPr>
          <p:spPr>
            <a:xfrm>
              <a:off x="1452" y="1497"/>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r>
                <a:rPr lang="zh-CN" altLang="en-US" dirty="0">
                  <a:latin typeface="Tahoma" panose="020B0604030504040204" pitchFamily="34" charset="0"/>
                  <a:ea typeface="宋体" panose="02010600030101010101" pitchFamily="2" charset="-122"/>
                </a:rPr>
                <a:t>子类</a:t>
              </a:r>
            </a:p>
          </p:txBody>
        </p:sp>
        <p:cxnSp>
          <p:nvCxnSpPr>
            <p:cNvPr id="19471" name="AutoShape 13"/>
            <p:cNvCxnSpPr>
              <a:stCxn id="19462" idx="2"/>
              <a:endCxn id="19463" idx="0"/>
            </p:cNvCxnSpPr>
            <p:nvPr/>
          </p:nvCxnSpPr>
          <p:spPr>
            <a:xfrm rot="5400000">
              <a:off x="1397" y="103"/>
              <a:ext cx="362" cy="792"/>
            </a:xfrm>
            <a:prstGeom prst="bentConnector3">
              <a:avLst>
                <a:gd name="adj1" fmla="val 50000"/>
              </a:avLst>
            </a:prstGeom>
            <a:ln w="12700" cap="flat" cmpd="sng">
              <a:solidFill>
                <a:schemeClr val="tx1"/>
              </a:solidFill>
              <a:prstDash val="solid"/>
              <a:miter/>
              <a:headEnd type="none" w="med" len="med"/>
              <a:tailEnd type="none" w="med" len="med"/>
            </a:ln>
          </p:spPr>
        </p:cxnSp>
        <p:cxnSp>
          <p:nvCxnSpPr>
            <p:cNvPr id="19472" name="AutoShape 14"/>
            <p:cNvCxnSpPr>
              <a:stCxn id="19462" idx="2"/>
              <a:endCxn id="19464" idx="0"/>
            </p:cNvCxnSpPr>
            <p:nvPr/>
          </p:nvCxnSpPr>
          <p:spPr>
            <a:xfrm rot="-5400000" flipH="1">
              <a:off x="2189" y="101"/>
              <a:ext cx="362" cy="795"/>
            </a:xfrm>
            <a:prstGeom prst="bentConnector3">
              <a:avLst>
                <a:gd name="adj1" fmla="val 50000"/>
              </a:avLst>
            </a:prstGeom>
            <a:ln w="12700" cap="flat" cmpd="sng">
              <a:solidFill>
                <a:schemeClr val="tx1"/>
              </a:solidFill>
              <a:prstDash val="solid"/>
              <a:miter/>
              <a:headEnd type="none" w="med" len="med"/>
              <a:tailEnd type="none" w="med" len="med"/>
            </a:ln>
          </p:spPr>
        </p:cxnSp>
        <p:cxnSp>
          <p:nvCxnSpPr>
            <p:cNvPr id="19473" name="AutoShape 15"/>
            <p:cNvCxnSpPr>
              <a:stCxn id="19463" idx="2"/>
              <a:endCxn id="19465" idx="0"/>
            </p:cNvCxnSpPr>
            <p:nvPr/>
          </p:nvCxnSpPr>
          <p:spPr>
            <a:xfrm rot="5400000">
              <a:off x="694" y="826"/>
              <a:ext cx="362" cy="614"/>
            </a:xfrm>
            <a:prstGeom prst="bentConnector3">
              <a:avLst>
                <a:gd name="adj1" fmla="val 50000"/>
              </a:avLst>
            </a:prstGeom>
            <a:ln w="12700" cap="flat" cmpd="sng">
              <a:solidFill>
                <a:schemeClr val="tx1"/>
              </a:solidFill>
              <a:prstDash val="solid"/>
              <a:miter/>
              <a:headEnd type="none" w="med" len="med"/>
              <a:tailEnd type="none" w="med" len="med"/>
            </a:ln>
          </p:spPr>
        </p:cxnSp>
        <p:cxnSp>
          <p:nvCxnSpPr>
            <p:cNvPr id="19474" name="AutoShape 16"/>
            <p:cNvCxnSpPr>
              <a:stCxn id="19464" idx="2"/>
              <a:endCxn id="19468" idx="0"/>
            </p:cNvCxnSpPr>
            <p:nvPr/>
          </p:nvCxnSpPr>
          <p:spPr>
            <a:xfrm rot="5400000">
              <a:off x="2155" y="701"/>
              <a:ext cx="363" cy="795"/>
            </a:xfrm>
            <a:prstGeom prst="bentConnector3">
              <a:avLst>
                <a:gd name="adj1" fmla="val 49861"/>
              </a:avLst>
            </a:prstGeom>
            <a:ln w="12700" cap="flat" cmpd="sng">
              <a:solidFill>
                <a:schemeClr val="tx1"/>
              </a:solidFill>
              <a:prstDash val="solid"/>
              <a:miter/>
              <a:headEnd type="none" w="med" len="med"/>
              <a:tailEnd type="none" w="med" len="med"/>
            </a:ln>
          </p:spPr>
        </p:cxnSp>
        <p:sp>
          <p:nvSpPr>
            <p:cNvPr id="19475" name="Rectangle 17"/>
            <p:cNvSpPr/>
            <p:nvPr/>
          </p:nvSpPr>
          <p:spPr>
            <a:xfrm>
              <a:off x="3221" y="1315"/>
              <a:ext cx="1270"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r>
                <a:rPr lang="zh-CN" altLang="zh-CN" dirty="0">
                  <a:latin typeface="Tahoma" panose="020B0604030504040204" pitchFamily="34" charset="0"/>
                  <a:ea typeface="宋体" panose="02010600030101010101" pitchFamily="2" charset="-122"/>
                </a:rPr>
                <a:t>RuntimeException</a:t>
              </a:r>
            </a:p>
          </p:txBody>
        </p:sp>
        <p:cxnSp>
          <p:nvCxnSpPr>
            <p:cNvPr id="19476" name="AutoShape 18"/>
            <p:cNvCxnSpPr>
              <a:stCxn id="19464" idx="2"/>
              <a:endCxn id="19475" idx="0"/>
            </p:cNvCxnSpPr>
            <p:nvPr/>
          </p:nvCxnSpPr>
          <p:spPr>
            <a:xfrm rot="-5400000" flipH="1">
              <a:off x="3096" y="555"/>
              <a:ext cx="363" cy="1087"/>
            </a:xfrm>
            <a:prstGeom prst="bentConnector3">
              <a:avLst>
                <a:gd name="adj1" fmla="val 49861"/>
              </a:avLst>
            </a:prstGeom>
            <a:ln w="12700" cap="flat" cmpd="sng">
              <a:solidFill>
                <a:schemeClr val="tx1"/>
              </a:solidFill>
              <a:prstDash val="solid"/>
              <a:miter/>
              <a:headEnd type="none" w="med" len="med"/>
              <a:tailEnd type="none" w="med" len="med"/>
            </a:ln>
          </p:spPr>
        </p:cxnSp>
        <p:sp>
          <p:nvSpPr>
            <p:cNvPr id="19477" name="Rectangle 19"/>
            <p:cNvSpPr/>
            <p:nvPr/>
          </p:nvSpPr>
          <p:spPr>
            <a:xfrm>
              <a:off x="3448" y="1860"/>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endParaRPr lang="zh-CN" altLang="zh-CN" dirty="0">
                <a:latin typeface="Tahoma" panose="020B0604030504040204" pitchFamily="34" charset="0"/>
                <a:ea typeface="宋体" panose="02010600030101010101" pitchFamily="2" charset="-122"/>
              </a:endParaRPr>
            </a:p>
          </p:txBody>
        </p:sp>
        <p:sp>
          <p:nvSpPr>
            <p:cNvPr id="19478" name="Rectangle 20"/>
            <p:cNvSpPr/>
            <p:nvPr/>
          </p:nvSpPr>
          <p:spPr>
            <a:xfrm>
              <a:off x="3539" y="1952"/>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endParaRPr lang="zh-CN" altLang="zh-CN" dirty="0">
                <a:latin typeface="Tahoma" panose="020B0604030504040204" pitchFamily="34" charset="0"/>
                <a:ea typeface="宋体" panose="02010600030101010101" pitchFamily="2" charset="-122"/>
              </a:endParaRPr>
            </a:p>
          </p:txBody>
        </p:sp>
        <p:sp>
          <p:nvSpPr>
            <p:cNvPr id="19479" name="Rectangle 21"/>
            <p:cNvSpPr/>
            <p:nvPr/>
          </p:nvSpPr>
          <p:spPr>
            <a:xfrm>
              <a:off x="3629" y="2042"/>
              <a:ext cx="771" cy="272"/>
            </a:xfrm>
            <a:prstGeom prst="rect">
              <a:avLst/>
            </a:prstGeom>
            <a:solidFill>
              <a:schemeClr val="accent1"/>
            </a:solidFill>
            <a:ln w="12700" cap="flat" cmpd="sng">
              <a:solidFill>
                <a:schemeClr val="tx1"/>
              </a:solidFill>
              <a:prstDash val="solid"/>
              <a:miter/>
              <a:headEnd type="none" w="med" len="med"/>
              <a:tailEnd type="none" w="med" len="med"/>
            </a:ln>
          </p:spPr>
          <p:txBody>
            <a:bodyPr wrap="none" lIns="182562" tIns="46038" rIns="182562" bIns="46038" anchor="ctr"/>
            <a:lstStyle/>
            <a:p>
              <a:pPr lvl="0" eaLnBrk="1" hangingPunct="1"/>
              <a:r>
                <a:rPr lang="zh-CN" altLang="en-US" dirty="0">
                  <a:latin typeface="Tahoma" panose="020B0604030504040204" pitchFamily="34" charset="0"/>
                  <a:ea typeface="宋体" panose="02010600030101010101" pitchFamily="2" charset="-122"/>
                </a:rPr>
                <a:t>子类</a:t>
              </a:r>
            </a:p>
          </p:txBody>
        </p:sp>
        <p:cxnSp>
          <p:nvCxnSpPr>
            <p:cNvPr id="19480" name="AutoShape 22"/>
            <p:cNvCxnSpPr>
              <a:stCxn id="19475" idx="2"/>
            </p:cNvCxnSpPr>
            <p:nvPr/>
          </p:nvCxnSpPr>
          <p:spPr>
            <a:xfrm>
              <a:off x="3856" y="1587"/>
              <a:ext cx="0" cy="273"/>
            </a:xfrm>
            <a:prstGeom prst="straightConnector1">
              <a:avLst/>
            </a:prstGeom>
            <a:ln w="12700" cap="flat" cmpd="sng">
              <a:solidFill>
                <a:schemeClr val="tx1"/>
              </a:solidFill>
              <a:prstDash val="solid"/>
              <a:headEnd type="none" w="med" len="med"/>
              <a:tailEnd type="none" w="med" len="med"/>
            </a:ln>
          </p:spPr>
        </p:cxn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JVM</a:t>
            </a:r>
            <a:r>
              <a:rPr lang="zh-CN" altLang="en-US" dirty="0">
                <a:sym typeface="+mn-ea"/>
              </a:rPr>
              <a:t>的默认处理方案</a:t>
            </a:r>
            <a:endParaRPr lang="zh-CN" altLang="en-US"/>
          </a:p>
        </p:txBody>
      </p:sp>
      <p:sp>
        <p:nvSpPr>
          <p:cNvPr id="3" name="内容占位符 2"/>
          <p:cNvSpPr>
            <a:spLocks noGrp="1"/>
          </p:cNvSpPr>
          <p:nvPr>
            <p:ph idx="1"/>
          </p:nvPr>
        </p:nvSpPr>
        <p:spPr/>
        <p:txBody>
          <a:bodyPr/>
          <a:lstStyle/>
          <a:p>
            <a:pPr marL="342900" indent="-342900">
              <a:buFont typeface="Wingdings" panose="05000000000000000000" charset="0"/>
              <a:buChar char="l"/>
            </a:pPr>
            <a:r>
              <a:rPr lang="zh-CN" altLang="en-US"/>
              <a:t>把异常的名称，错误原因及异常出现的位置等信息输出在了控制台</a:t>
            </a:r>
          </a:p>
          <a:p>
            <a:pPr marL="342900" indent="-342900">
              <a:buFont typeface="Wingdings" panose="05000000000000000000" charset="0"/>
              <a:buChar char="l"/>
            </a:pPr>
            <a:r>
              <a:rPr lang="zh-CN" altLang="en-US"/>
              <a:t>程序停止执行</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异常处理方案</a:t>
            </a:r>
            <a:endParaRPr lang="zh-CN" altLang="en-US"/>
          </a:p>
        </p:txBody>
      </p:sp>
      <p:sp>
        <p:nvSpPr>
          <p:cNvPr id="3" name="内容占位符 2"/>
          <p:cNvSpPr>
            <a:spLocks noGrp="1"/>
          </p:cNvSpPr>
          <p:nvPr>
            <p:ph idx="1"/>
          </p:nvPr>
        </p:nvSpPr>
        <p:spPr>
          <a:xfrm>
            <a:off x="457200" y="1512993"/>
            <a:ext cx="8229600" cy="4614333"/>
          </a:xfrm>
        </p:spPr>
        <p:txBody>
          <a:bodyPr>
            <a:normAutofit/>
          </a:bodyPr>
          <a:lstStyle/>
          <a:p>
            <a:pPr marR="0" lvl="0" algn="l" defTabSz="914400" rtl="0" eaLnBrk="0" fontAlgn="base" latinLnBrk="0" hangingPunct="0">
              <a:lnSpc>
                <a:spcPct val="100000"/>
              </a:lnSpc>
              <a:spcBef>
                <a:spcPct val="20000"/>
              </a:spcBef>
              <a:spcAft>
                <a:spcPct val="0"/>
              </a:spcAft>
              <a:buClr>
                <a:schemeClr val="tx1"/>
              </a:buClr>
              <a:buSzPct val="70000"/>
              <a:buNone/>
              <a:defRPr/>
            </a:pPr>
            <a:r>
              <a:rPr lang="zh-CN" altLang="en-US" dirty="0"/>
              <a:t>异常处理方案</a:t>
            </a: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zh-CN" altLang="en-US" dirty="0"/>
              <a:t>try…catch…finally</a:t>
            </a: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zh-CN" altLang="en-US" dirty="0">
                <a:sym typeface="+mn-ea"/>
              </a:rPr>
              <a:t>throw</a:t>
            </a:r>
            <a:r>
              <a:rPr lang="zh-CN" altLang="en-US" dirty="0"/>
              <a:t> throws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mn-ea"/>
              </a:rPr>
              <a:t>try…catch</a:t>
            </a:r>
            <a:r>
              <a:rPr lang="zh-CN" altLang="en-US" dirty="0">
                <a:sym typeface="+mn-ea"/>
              </a:rPr>
              <a:t>处理方式</a:t>
            </a:r>
            <a:endParaRPr lang="zh-CN" altLang="en-US"/>
          </a:p>
        </p:txBody>
      </p:sp>
      <p:sp>
        <p:nvSpPr>
          <p:cNvPr id="4" name="内容占位符 3"/>
          <p:cNvSpPr>
            <a:spLocks noGrp="1"/>
          </p:cNvSpPr>
          <p:nvPr>
            <p:ph idx="1"/>
          </p:nvPr>
        </p:nvSpPr>
        <p:spPr>
          <a:xfrm>
            <a:off x="457200" y="1287947"/>
            <a:ext cx="8229600" cy="5381413"/>
          </a:xfrm>
        </p:spPr>
        <p:txBody>
          <a:bodyPr>
            <a:noAutofit/>
          </a:bodyPr>
          <a:lstStyle/>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dirty="0">
                <a:sym typeface="+mn-ea"/>
              </a:rPr>
              <a:t>一个异常的情况</a:t>
            </a:r>
          </a:p>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r>
              <a:rPr lang="en-US" altLang="zh-CN" dirty="0">
                <a:sym typeface="+mn-ea"/>
              </a:rPr>
              <a:t>多个异常的情况</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sz="1900" dirty="0">
                <a:sym typeface="+mn-ea"/>
              </a:rPr>
              <a:t>平级情况</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sz="1900" dirty="0">
                <a:sym typeface="+mn-ea"/>
              </a:rPr>
              <a:t>存在上下级的情况</a:t>
            </a:r>
          </a:p>
          <a:p>
            <a:pPr marL="800100" marR="0" lvl="1" indent="-342900" algn="l"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r>
              <a:rPr lang="en-US" altLang="zh-CN" sz="1900" dirty="0">
                <a:sym typeface="+mn-ea"/>
              </a:rPr>
              <a:t>JDK7的新特性及注意事项</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编译时异常和运行时异常的区别</a:t>
            </a:r>
            <a:endParaRPr lang="zh-CN" altLang="en-US"/>
          </a:p>
        </p:txBody>
      </p:sp>
      <p:sp>
        <p:nvSpPr>
          <p:cNvPr id="81924" name="Rectangle 3"/>
          <p:cNvSpPr>
            <a:spLocks noGrp="1"/>
          </p:cNvSpPr>
          <p:nvPr>
            <p:ph idx="1"/>
          </p:nvPr>
        </p:nvSpPr>
        <p:spPr>
          <a:xfrm>
            <a:off x="457200" y="1413087"/>
            <a:ext cx="8229600" cy="5155353"/>
          </a:xfrm>
        </p:spPr>
        <p:txBody>
          <a:bodyPr vert="horz">
            <a:normAutofit/>
          </a:bodyPr>
          <a:lstStyle/>
          <a:p>
            <a:pPr marL="342900" indent="-342900" algn="l" defTabSz="914400">
              <a:lnSpc>
                <a:spcPct val="120000"/>
              </a:lnSpc>
              <a:buClr>
                <a:srgbClr val="000000"/>
              </a:buClr>
              <a:buFont typeface="Wingdings" panose="05000000000000000000" charset="0"/>
              <a:buChar char="l"/>
            </a:pPr>
            <a:r>
              <a:rPr lang="zh-CN" altLang="en-US" sz="1800" kern="1200" dirty="0">
                <a:latin typeface="微软雅黑" panose="020B0503020204020204" pitchFamily="2" charset="-122"/>
                <a:ea typeface="微软雅黑" panose="020B0503020204020204" pitchFamily="2" charset="-122"/>
                <a:sym typeface="Calibri" panose="020F0502020204030204" charset="0"/>
              </a:rPr>
              <a:t>Java中的异常被分为两大类：</a:t>
            </a:r>
          </a:p>
          <a:p>
            <a:pPr marL="800100" lvl="1" indent="-342900" algn="l" defTabSz="914400">
              <a:lnSpc>
                <a:spcPct val="120000"/>
              </a:lnSpc>
              <a:buClr>
                <a:srgbClr val="000000"/>
              </a:buClr>
              <a:buFont typeface="Wingdings" panose="05000000000000000000" charset="0"/>
              <a:buChar char="l"/>
            </a:pPr>
            <a:r>
              <a:rPr lang="zh-CN" altLang="en-US" sz="1800" kern="1200" dirty="0">
                <a:latin typeface="微软雅黑" panose="020B0503020204020204" pitchFamily="2" charset="-122"/>
                <a:ea typeface="微软雅黑" panose="020B0503020204020204" pitchFamily="2" charset="-122"/>
                <a:sym typeface="Calibri" panose="020F0502020204030204" charset="0"/>
              </a:rPr>
              <a:t>编译时异常和运行时异常。</a:t>
            </a:r>
          </a:p>
          <a:p>
            <a:pPr marL="342900" indent="-342900" algn="l" defTabSz="914400">
              <a:lnSpc>
                <a:spcPct val="120000"/>
              </a:lnSpc>
              <a:buClr>
                <a:srgbClr val="000000"/>
              </a:buClr>
              <a:buFont typeface="Wingdings" panose="05000000000000000000" charset="0"/>
              <a:buChar char="l"/>
            </a:pPr>
            <a:r>
              <a:rPr lang="zh-CN" altLang="en-US" sz="1800" kern="1200" dirty="0">
                <a:latin typeface="微软雅黑" panose="020B0503020204020204" pitchFamily="2" charset="-122"/>
                <a:ea typeface="微软雅黑" panose="020B0503020204020204" pitchFamily="2" charset="-122"/>
                <a:sym typeface="Calibri" panose="020F0502020204030204" charset="0"/>
              </a:rPr>
              <a:t>区别呢？</a:t>
            </a:r>
          </a:p>
          <a:p>
            <a:pPr marL="800100" lvl="1" indent="-342900" algn="l" defTabSz="914400">
              <a:lnSpc>
                <a:spcPct val="120000"/>
              </a:lnSpc>
              <a:buClr>
                <a:srgbClr val="000000"/>
              </a:buClr>
              <a:buFont typeface="Wingdings" panose="05000000000000000000" charset="0"/>
              <a:buChar char="l"/>
            </a:pPr>
            <a:r>
              <a:rPr lang="zh-CN" altLang="en-US" sz="1800" kern="1200" dirty="0">
                <a:latin typeface="微软雅黑" panose="020B0503020204020204" pitchFamily="2" charset="-122"/>
                <a:ea typeface="微软雅黑" panose="020B0503020204020204" pitchFamily="2" charset="-122"/>
                <a:sym typeface="Calibri" panose="020F0502020204030204" charset="0"/>
              </a:rPr>
              <a:t>编译时异常：</a:t>
            </a:r>
          </a:p>
          <a:p>
            <a:pPr marL="800100" lvl="1" indent="-342900" algn="l" defTabSz="914400">
              <a:lnSpc>
                <a:spcPct val="120000"/>
              </a:lnSpc>
              <a:buClr>
                <a:srgbClr val="8EB4E3"/>
              </a:buClr>
              <a:buFont typeface="Wingdings" panose="05000000000000000000" charset="0"/>
              <a:buChar char="l"/>
            </a:pPr>
            <a:r>
              <a:rPr lang="zh-CN" altLang="en-US" sz="1800" kern="1200" dirty="0">
                <a:latin typeface="微软雅黑" panose="020B0503020204020204" pitchFamily="2" charset="-122"/>
                <a:ea typeface="微软雅黑" panose="020B0503020204020204" pitchFamily="2" charset="-122"/>
                <a:sym typeface="Calibri" panose="020F0502020204030204" charset="0"/>
              </a:rPr>
              <a:t> </a:t>
            </a:r>
            <a:r>
              <a:rPr lang="en-US" altLang="zh-CN" sz="1800" kern="1200" dirty="0">
                <a:latin typeface="微软雅黑" panose="020B0503020204020204" pitchFamily="2" charset="-122"/>
                <a:ea typeface="微软雅黑" panose="020B0503020204020204" pitchFamily="2" charset="-122"/>
                <a:sym typeface="Calibri" panose="020F0502020204030204" charset="0"/>
              </a:rPr>
              <a:t>Java</a:t>
            </a:r>
            <a:r>
              <a:rPr lang="zh-CN" altLang="en-US" sz="1800" kern="1200" dirty="0">
                <a:latin typeface="微软雅黑" panose="020B0503020204020204" pitchFamily="2" charset="-122"/>
                <a:ea typeface="微软雅黑" panose="020B0503020204020204" pitchFamily="2" charset="-122"/>
                <a:sym typeface="Calibri" panose="020F0502020204030204" charset="0"/>
              </a:rPr>
              <a:t>程序在编写的过程中 发生的代码格式或者定义不正确的情况下 产生的 这种是无法通过编译的 必须保证代码最基本的准确性</a:t>
            </a:r>
          </a:p>
          <a:p>
            <a:pPr marL="800100" lvl="1" indent="-342900" algn="l" defTabSz="914400">
              <a:lnSpc>
                <a:spcPct val="120000"/>
              </a:lnSpc>
              <a:buClr>
                <a:srgbClr val="8EB4E3"/>
              </a:buClr>
              <a:buFont typeface="Wingdings" panose="05000000000000000000" charset="0"/>
              <a:buChar char="l"/>
            </a:pPr>
            <a:endParaRPr lang="zh-CN" altLang="en-US" sz="1800" kern="1200" dirty="0">
              <a:latin typeface="微软雅黑" panose="020B0503020204020204" pitchFamily="2" charset="-122"/>
              <a:ea typeface="微软雅黑" panose="020B0503020204020204" pitchFamily="2" charset="-122"/>
              <a:sym typeface="Calibri" panose="020F0502020204030204" charset="0"/>
            </a:endParaRPr>
          </a:p>
          <a:p>
            <a:pPr marL="800100" lvl="1" indent="-342900" algn="l" defTabSz="914400">
              <a:lnSpc>
                <a:spcPct val="120000"/>
              </a:lnSpc>
              <a:buClr>
                <a:srgbClr val="000000"/>
              </a:buClr>
              <a:buFont typeface="Wingdings" panose="05000000000000000000" charset="0"/>
              <a:buChar char="l"/>
            </a:pPr>
            <a:r>
              <a:rPr lang="zh-CN" altLang="en-US" sz="1800" kern="1200" dirty="0">
                <a:latin typeface="微软雅黑" panose="020B0503020204020204" pitchFamily="2" charset="-122"/>
                <a:ea typeface="微软雅黑" panose="020B0503020204020204" pitchFamily="2" charset="-122"/>
                <a:sym typeface="Calibri" panose="020F0502020204030204" charset="0"/>
              </a:rPr>
              <a:t>运行时异常：它发生的时间点在 程序运行时录入的参数值与程序所要求录入的内容不符的情况下产生 它在编码的时候是无需处理的 当然也可以和编译异常 一样进行处理</a:t>
            </a:r>
          </a:p>
          <a:p>
            <a:pPr marL="800100" lvl="1" indent="-342900" algn="l" defTabSz="914400">
              <a:lnSpc>
                <a:spcPct val="120000"/>
              </a:lnSpc>
              <a:buClr>
                <a:srgbClr val="8EB4E3"/>
              </a:buClr>
              <a:buFont typeface="Wingdings" panose="05000000000000000000" charset="0"/>
              <a:buChar char="l"/>
            </a:pPr>
            <a:endParaRPr lang="zh-CN" altLang="en-US" sz="1800" kern="1200" dirty="0">
              <a:latin typeface="微软雅黑" panose="020B0503020204020204" pitchFamily="2" charset="-122"/>
              <a:ea typeface="微软雅黑" panose="020B0503020204020204" pitchFamily="2" charset="-122"/>
              <a:sym typeface="Calibri" panose="020F050202020403020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1745</Words>
  <Application>Microsoft Office PowerPoint</Application>
  <PresentationFormat>全屏显示(4:3)</PresentationFormat>
  <Paragraphs>305</Paragraphs>
  <Slides>42</Slides>
  <Notes>37</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Java基础-IO流</vt:lpstr>
      <vt:lpstr>幻灯片 2</vt:lpstr>
      <vt:lpstr>目录 CONTENTS </vt:lpstr>
      <vt:lpstr>异常概述</vt:lpstr>
      <vt:lpstr>异常分类</vt:lpstr>
      <vt:lpstr>JVM的默认处理方案</vt:lpstr>
      <vt:lpstr>异常处理方案</vt:lpstr>
      <vt:lpstr>try…catch处理方式</vt:lpstr>
      <vt:lpstr>编译时异常和运行时异常的区别</vt:lpstr>
      <vt:lpstr>Throwable中的方法</vt:lpstr>
      <vt:lpstr>throws</vt:lpstr>
      <vt:lpstr>throw</vt:lpstr>
      <vt:lpstr>我们到底该如何处理异常呢</vt:lpstr>
      <vt:lpstr>finally的特点作用及面试题</vt:lpstr>
      <vt:lpstr>异常注意事项</vt:lpstr>
      <vt:lpstr>File类概述和构造方法</vt:lpstr>
      <vt:lpstr>File类的成员方法</vt:lpstr>
      <vt:lpstr>File类的成员方法</vt:lpstr>
      <vt:lpstr>File类的成员方法</vt:lpstr>
      <vt:lpstr>File类练习</vt:lpstr>
      <vt:lpstr>IO流概述</vt:lpstr>
      <vt:lpstr>IO流分类</vt:lpstr>
      <vt:lpstr>IO流常用基类</vt:lpstr>
      <vt:lpstr>字节流写数据</vt:lpstr>
      <vt:lpstr>字节流写数据的方式</vt:lpstr>
      <vt:lpstr>字节流读取数据</vt:lpstr>
      <vt:lpstr>字节流读取数据两种方式图解比较</vt:lpstr>
      <vt:lpstr>字节流复制数据练习</vt:lpstr>
      <vt:lpstr>字节缓冲流</vt:lpstr>
      <vt:lpstr>字节缓冲流复制数据练习</vt:lpstr>
      <vt:lpstr>转换流出现的原因及思想</vt:lpstr>
      <vt:lpstr>编码表概述和常见的编码表</vt:lpstr>
      <vt:lpstr>字符串中的编码问题</vt:lpstr>
      <vt:lpstr>转换流概述</vt:lpstr>
      <vt:lpstr>OutputStreamWriter写数据</vt:lpstr>
      <vt:lpstr>InputStreamReader读数据</vt:lpstr>
      <vt:lpstr>转换流的简化写法</vt:lpstr>
      <vt:lpstr>FileWriter和FileReader</vt:lpstr>
      <vt:lpstr>IO流小结</vt:lpstr>
      <vt:lpstr>IO流练习</vt:lpstr>
      <vt:lpstr>对象的序列化</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367</cp:revision>
  <dcterms:created xsi:type="dcterms:W3CDTF">2018-11-22T07:00:00Z</dcterms:created>
  <dcterms:modified xsi:type="dcterms:W3CDTF">2020-04-07T12:17:27Z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