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8" r:id="rId4"/>
    <p:sldId id="279" r:id="rId5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28"/>
    <a:srgbClr val="303B18"/>
    <a:srgbClr val="00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43" autoAdjust="0"/>
    <p:restoredTop sz="70623" autoAdjust="0"/>
  </p:normalViewPr>
  <p:slideViewPr>
    <p:cSldViewPr>
      <p:cViewPr>
        <p:scale>
          <a:sx n="100" d="100"/>
          <a:sy n="100" d="100"/>
        </p:scale>
        <p:origin x="-194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481-A06E-4FB5-996A-78A0F68FA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39A6-5A5C-446C-8577-A745CE24E5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b="1" dirty="0">
                <a:sym typeface="+mn-ea"/>
              </a:rPr>
              <a:t>public class Demo {</a:t>
            </a:r>
            <a:endParaRPr lang="en-US" altLang="zh-CN" b="1" dirty="0"/>
          </a:p>
          <a:p>
            <a:pPr lvl="0"/>
            <a:r>
              <a:rPr lang="en-US" altLang="zh-CN" b="1" dirty="0">
                <a:sym typeface="+mn-ea"/>
              </a:rPr>
              <a:t>public static void main(String[] args) {</a:t>
            </a:r>
            <a:endParaRPr lang="en-US" altLang="zh-CN" b="1" dirty="0"/>
          </a:p>
          <a:p>
            <a:pPr lvl="0"/>
            <a:r>
              <a:rPr lang="en-US" altLang="zh-CN" dirty="0">
                <a:sym typeface="+mn-ea"/>
              </a:rPr>
              <a:t>// </a:t>
            </a:r>
            <a:r>
              <a:rPr lang="zh-CN" altLang="en-US" dirty="0">
                <a:sym typeface="+mn-ea"/>
              </a:rPr>
              <a:t>代码</a:t>
            </a:r>
            <a:r>
              <a:rPr lang="en-US" altLang="zh-CN" dirty="0">
                <a:sym typeface="+mn-ea"/>
              </a:rPr>
              <a:t>1</a:t>
            </a:r>
            <a:endParaRPr lang="en-US" altLang="zh-CN" dirty="0"/>
          </a:p>
          <a:p>
            <a:pPr lvl="0"/>
            <a:r>
              <a:rPr lang="en-US" altLang="zh-CN" i="1" dirty="0">
                <a:sym typeface="+mn-ea"/>
              </a:rPr>
              <a:t>show();</a:t>
            </a:r>
            <a:endParaRPr lang="en-US" altLang="zh-CN" i="1" dirty="0"/>
          </a:p>
          <a:p>
            <a:pPr lvl="0"/>
            <a:r>
              <a:rPr lang="en-US" altLang="zh-CN" dirty="0">
                <a:sym typeface="+mn-ea"/>
              </a:rPr>
              <a:t>// </a:t>
            </a:r>
            <a:r>
              <a:rPr lang="zh-CN" altLang="en-US" dirty="0">
                <a:sym typeface="+mn-ea"/>
              </a:rPr>
              <a:t>代码</a:t>
            </a:r>
            <a:r>
              <a:rPr lang="en-US" altLang="zh-CN" dirty="0">
                <a:sym typeface="+mn-ea"/>
              </a:rPr>
              <a:t>2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}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en-US" altLang="zh-CN" b="1" dirty="0">
                <a:sym typeface="+mn-ea"/>
              </a:rPr>
              <a:t>public static void show() {</a:t>
            </a:r>
            <a:endParaRPr lang="en-US" altLang="zh-CN" b="1" dirty="0"/>
          </a:p>
          <a:p>
            <a:pPr lvl="0"/>
            <a:r>
              <a:rPr lang="en-US" altLang="zh-CN" dirty="0">
                <a:sym typeface="+mn-ea"/>
              </a:rPr>
              <a:t>// </a:t>
            </a:r>
            <a:r>
              <a:rPr lang="zh-CN" altLang="en-US" dirty="0">
                <a:sym typeface="+mn-ea"/>
              </a:rPr>
              <a:t>代码</a:t>
            </a:r>
            <a:r>
              <a:rPr lang="en-US" altLang="zh-CN" dirty="0">
                <a:sym typeface="+mn-ea"/>
              </a:rPr>
              <a:t>11</a:t>
            </a:r>
            <a:endParaRPr lang="en-US" altLang="zh-CN" dirty="0"/>
          </a:p>
          <a:p>
            <a:pPr lvl="0"/>
            <a:r>
              <a:rPr lang="en-US" altLang="zh-CN" i="1" dirty="0">
                <a:sym typeface="+mn-ea"/>
              </a:rPr>
              <a:t>method1();</a:t>
            </a:r>
            <a:endParaRPr lang="en-US" altLang="zh-CN" i="1" dirty="0"/>
          </a:p>
          <a:p>
            <a:pPr lvl="0"/>
            <a:r>
              <a:rPr lang="en-US" altLang="zh-CN" i="1" dirty="0">
                <a:sym typeface="+mn-ea"/>
              </a:rPr>
              <a:t>method2();</a:t>
            </a:r>
            <a:endParaRPr lang="en-US" altLang="zh-CN" i="1" dirty="0"/>
          </a:p>
          <a:p>
            <a:pPr lvl="0"/>
            <a:r>
              <a:rPr lang="en-US" altLang="zh-CN" dirty="0">
                <a:sym typeface="+mn-ea"/>
              </a:rPr>
              <a:t>// </a:t>
            </a:r>
            <a:r>
              <a:rPr lang="zh-CN" altLang="en-US" dirty="0">
                <a:sym typeface="+mn-ea"/>
              </a:rPr>
              <a:t>代码</a:t>
            </a:r>
            <a:r>
              <a:rPr lang="en-US" altLang="zh-CN" dirty="0">
                <a:sym typeface="+mn-ea"/>
              </a:rPr>
              <a:t>22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}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en-US" altLang="zh-CN" b="1" dirty="0">
                <a:sym typeface="+mn-ea"/>
              </a:rPr>
              <a:t>public static void method1() {</a:t>
            </a:r>
            <a:endParaRPr lang="en-US" altLang="zh-CN" b="1" dirty="0"/>
          </a:p>
          <a:p>
            <a:pPr lvl="0"/>
            <a:r>
              <a:rPr lang="en-US" altLang="zh-CN" dirty="0">
                <a:sym typeface="+mn-ea"/>
              </a:rPr>
              <a:t>// </a:t>
            </a:r>
            <a:r>
              <a:rPr lang="zh-CN" altLang="en-US" dirty="0">
                <a:sym typeface="+mn-ea"/>
              </a:rPr>
              <a:t>代码</a:t>
            </a:r>
            <a:r>
              <a:rPr lang="en-US" altLang="zh-CN" dirty="0">
                <a:sym typeface="+mn-ea"/>
              </a:rPr>
              <a:t>111...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}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en-US" altLang="zh-CN" b="1" dirty="0">
                <a:sym typeface="+mn-ea"/>
              </a:rPr>
              <a:t>public static void method2() {</a:t>
            </a:r>
            <a:endParaRPr lang="en-US" altLang="zh-CN" b="1" dirty="0"/>
          </a:p>
          <a:p>
            <a:pPr lvl="0"/>
            <a:r>
              <a:rPr lang="en-US" altLang="zh-CN" dirty="0">
                <a:sym typeface="+mn-ea"/>
              </a:rPr>
              <a:t>// </a:t>
            </a:r>
            <a:r>
              <a:rPr lang="zh-CN" altLang="en-US" dirty="0">
                <a:sym typeface="+mn-ea"/>
              </a:rPr>
              <a:t>代码</a:t>
            </a:r>
            <a:r>
              <a:rPr lang="en-US" altLang="zh-CN" dirty="0">
                <a:sym typeface="+mn-ea"/>
              </a:rPr>
              <a:t>222...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}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经典举例：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医院挂号看病</a:t>
            </a:r>
            <a:endParaRPr lang="zh-CN" altLang="en-US" dirty="0"/>
          </a:p>
          <a:p>
            <a:pPr lvl="0"/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火车上的卫生间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：讲解完毕同步特点后，把刚才的代码改进下引出同步方法。</a:t>
            </a:r>
            <a:endParaRPr lang="zh-CN" altLang="en-US" dirty="0"/>
          </a:p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：演示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秒后执行某个动作，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：演示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秒后执行某个动作，然后每隔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秒执行某个动作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：可以把任务结束掉</a:t>
            </a:r>
            <a:endParaRPr lang="zh-CN" altLang="en-US" dirty="0"/>
          </a:p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</a:pPr>
            <a:r>
              <a:rPr lang="zh-CN" altLang="zh-CN" dirty="0">
                <a:sym typeface="+mn-ea"/>
              </a:rPr>
              <a:t>wait(),notify(),notifyAll(),用来操作线程为什么定义在了Object类中？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</a:pPr>
            <a:r>
              <a:rPr lang="zh-CN" altLang="zh-CN" dirty="0">
                <a:sym typeface="+mn-ea"/>
              </a:rPr>
              <a:t>1，这些方法存在与同步中。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</a:pPr>
            <a:r>
              <a:rPr lang="zh-CN" altLang="zh-CN" dirty="0">
                <a:sym typeface="+mn-ea"/>
              </a:rPr>
              <a:t>2，使用这些方法时必须要标识所属的同步的锁。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</a:pPr>
            <a:r>
              <a:rPr lang="zh-CN" altLang="zh-CN" dirty="0">
                <a:sym typeface="+mn-ea"/>
              </a:rPr>
              <a:t>3，锁可以是任意对象，所以任意对象调用的方法一定定义Object类中。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588" y="0"/>
            <a:ext cx="4763" cy="3175"/>
          </a:xfrm>
        </p:spPr>
      </p:sp>
      <p:sp>
        <p:nvSpPr>
          <p:cNvPr id="45059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485900"/>
            <a:ext cx="8229600" cy="4464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：要想说线程，首先必须得聊聊进程，因为线程是依赖于进程存在的。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：那么，什么是进程呢</a:t>
            </a:r>
            <a:r>
              <a:rPr lang="en-US" altLang="zh-CN" dirty="0">
                <a:sym typeface="+mn-ea"/>
              </a:rPr>
              <a:t>?</a:t>
            </a:r>
            <a:r>
              <a:rPr lang="zh-CN" altLang="en-US" dirty="0">
                <a:sym typeface="+mn-ea"/>
              </a:rPr>
              <a:t>通过任务管理器我们就可以看到进程的存在。</a:t>
            </a:r>
            <a:endParaRPr lang="en-US" altLang="zh-CN" dirty="0"/>
          </a:p>
          <a:p>
            <a:pPr marL="0" lvl="2" indent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给出一个概念：进程就是正在运行的程序，是系统进行资源分配和调用的独立单位。每一个进程都有它自己的内存空间和系统资源。</a:t>
            </a:r>
            <a:endParaRPr lang="en-US" altLang="zh-CN" dirty="0"/>
          </a:p>
          <a:p>
            <a:pPr marL="0" lvl="2" indent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：多进程有什么意义呢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/>
          </a:p>
          <a:p>
            <a:pPr marL="0" lvl="2" indent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单进程计算机只能做一件事情。而我们现在的计算机都可以一边玩游戏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游戏进程</a:t>
            </a:r>
            <a:r>
              <a:rPr lang="en-US" altLang="zh-CN" dirty="0">
                <a:sym typeface="+mn-ea"/>
              </a:rPr>
              <a:t>),</a:t>
            </a:r>
            <a:r>
              <a:rPr lang="zh-CN" altLang="en-US" dirty="0">
                <a:sym typeface="+mn-ea"/>
              </a:rPr>
              <a:t>一边听音乐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音乐进程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，所以我们常见的操作系统都是多进程操作系统。比如：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Mac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等，能在同一个时间段内执行多个任务。</a:t>
            </a:r>
            <a:endParaRPr lang="en-US" altLang="zh-CN" dirty="0"/>
          </a:p>
          <a:p>
            <a:pPr marL="0" lvl="2" indent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对于单核计算机来讲，游戏进程和音乐进程是同时运行的吗</a:t>
            </a:r>
            <a:r>
              <a:rPr lang="en-US" altLang="zh-CN" dirty="0">
                <a:sym typeface="+mn-ea"/>
              </a:rPr>
              <a:t>?</a:t>
            </a:r>
            <a:r>
              <a:rPr lang="zh-CN" altLang="en-US" dirty="0">
                <a:sym typeface="+mn-ea"/>
              </a:rPr>
              <a:t>不是。</a:t>
            </a:r>
            <a:endParaRPr lang="en-US" altLang="zh-CN" dirty="0"/>
          </a:p>
          <a:p>
            <a:pPr marL="0" lvl="2" indent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因为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在某个时间点上只能做一件事情，计算机是在游戏进程和音乐进程间做着频繁切换，且切换速度很快，所以，我们感觉游戏和音乐在同时进行，其实并不是同时执行的。</a:t>
            </a:r>
            <a:endParaRPr lang="en-US" altLang="zh-CN" dirty="0"/>
          </a:p>
          <a:p>
            <a:pPr marL="0" lvl="2" indent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多进程的作用不是提高执行速度，而是提高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的使用率。</a:t>
            </a:r>
            <a:endParaRPr lang="en-US" altLang="zh-CN" dirty="0"/>
          </a:p>
          <a:p>
            <a:pPr marL="0" lvl="2" indent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：那么什么又是线程呢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在一个进程内部又可以执行多个任务，而这每一个任务我们就可以看成是一个线程。线程是程序中单个顺序的控制流，是程序使用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的基本单位。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：多线程有什么意义呢？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多线程的作用不是提高执行速度，而是为了提高应用程序的使用率。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而多线程却给了我们一个错觉：让我们认为多个线程是并发执行的。其实不是。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因为多个线程共享同一个进程的资源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堆内存和方法区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，但是栈内存是独立的，一个线程一个栈。所以他们仍然是在抢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的资源执行。一个时间点上只有能有一个线程执行。而且谁抢到，这个不一定，所以，造成了线程运行的随机性。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：那么什么又是并发呢？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大家注意两个词汇的区别：并行和并发。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前者是逻辑上同时发生，指在某一个时间内同时运行多个程序。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后者是物理上同时发生，指在某一个时间点同时运行多个程序。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那么，我们能不能实现真正意义上的并发呢，是可以的，多个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就可以实现，不过你得知道如何调度和控制它们。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请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：那么，我们来举例说说什么是进程，什么是线程。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扫雷游戏，迅雷下载等。</a:t>
            </a:r>
            <a:endParaRPr lang="en-US" altLang="zh-CN" dirty="0"/>
          </a:p>
          <a:p>
            <a:pPr marL="0" lvl="0" indent="0" algn="l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JVM</a:t>
            </a:r>
            <a:r>
              <a:rPr lang="zh-CN" altLang="en-US" dirty="0">
                <a:sym typeface="+mn-ea"/>
              </a:rPr>
              <a:t>启动至少启动了垃圾回收线程和主线程，所以是多线程的。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9635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lvl="0" indent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9635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lvl="0" indent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339850"/>
            <a:ext cx="8218488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线程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讲师：朱屹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线程的生命周期图</a:t>
            </a:r>
            <a:endParaRPr lang="zh-CN" altLang="en-US" dirty="0">
              <a:sym typeface="+mn-ea"/>
            </a:endParaRPr>
          </a:p>
        </p:txBody>
      </p:sp>
      <p:pic>
        <p:nvPicPr>
          <p:cNvPr id="35844" name="Picture 3" descr="D:\itcast\20140613\day24\code\多线程的生命周期图解.bmp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85445" y="1090507"/>
            <a:ext cx="8229600" cy="571584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7797"/>
            <a:ext cx="8218488" cy="86384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多线程的实现方案</a:t>
            </a:r>
            <a:r>
              <a:rPr lang="en-US" altLang="zh-CN" dirty="0">
                <a:sym typeface="+mn-ea"/>
              </a:rPr>
              <a:t>2</a:t>
            </a:r>
            <a:endParaRPr lang="zh-CN" altLang="en-US" dirty="0">
              <a:sym typeface="+mn-ea"/>
            </a:endParaRPr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457200" y="1275928"/>
            <a:ext cx="8229600" cy="5140113"/>
          </a:xfrm>
        </p:spPr>
        <p:txBody>
          <a:bodyPr vert="horz">
            <a:normAutofit/>
          </a:bodyPr>
          <a:lstStyle/>
          <a:p>
            <a:pPr marL="342900" marR="0" lvl="0" indent="-342900" algn="l" defTabSz="914400" rtl="0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实现Runnable接口</a:t>
            </a:r>
            <a:endParaRPr lang="en-US" altLang="zh-CN" sz="24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如何获取线程名称</a:t>
            </a:r>
            <a:endParaRPr lang="en-US" altLang="zh-CN" sz="24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如何给线程设置名称</a:t>
            </a:r>
            <a:endParaRPr lang="en-US" altLang="zh-CN" sz="24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L="342900" marR="0" lvl="0" indent="-342900" algn="l" defTabSz="914400" rtl="0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实现接口方式的好处</a:t>
            </a:r>
            <a:endParaRPr lang="en-US" altLang="zh-CN" sz="24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可以避免由于Java单继承带来的局限性。</a:t>
            </a:r>
            <a:endParaRPr lang="en-US" altLang="zh-CN" sz="24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适合多个相同程序的代码去处理同一个资源的情况，把线程同程序的代码，数据有效分离，较好的体现了面向对象的设计思想。</a:t>
            </a:r>
            <a:endParaRPr lang="en-US" altLang="zh-CN" sz="24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123"/>
            <a:ext cx="8218488" cy="86384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多线程程序练习</a:t>
            </a:r>
            <a:endParaRPr lang="en-US" altLang="zh-CN" dirty="0">
              <a:sym typeface="+mn-ea"/>
            </a:endParaRPr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457200" y="1142153"/>
            <a:ext cx="8229600" cy="5342467"/>
          </a:xfrm>
        </p:spPr>
        <p:txBody>
          <a:bodyPr vert="horz">
            <a:noAutofit/>
          </a:bodyPr>
          <a:lstStyle/>
          <a:p>
            <a:pPr marL="342900" indent="-342900" algn="l" defTabSz="914400">
              <a:lnSpc>
                <a:spcPts val="288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en-US" altLang="zh-CN" sz="24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某电影院目前正在上映贺岁大片，共有100张票，而它有3个售票窗口售票，请设计一个程序模拟该电影院售票。</a:t>
            </a:r>
            <a:endParaRPr lang="en-US" altLang="zh-CN" sz="2400" kern="1200" dirty="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42900" indent="-342900" algn="l" defTabSz="914400">
              <a:lnSpc>
                <a:spcPts val="288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en-US" altLang="zh-CN" sz="24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两种方式实现</a:t>
            </a:r>
            <a:endParaRPr lang="en-US" altLang="zh-CN" sz="2400" kern="1200" dirty="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1200150" lvl="2" indent="-342900">
              <a:lnSpc>
                <a:spcPts val="2880"/>
              </a:lnSpc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en-US" altLang="zh-CN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继承Thread类</a:t>
            </a:r>
            <a:endParaRPr lang="en-US" altLang="zh-CN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1200150" lvl="2" indent="-342900">
              <a:lnSpc>
                <a:spcPts val="2880"/>
              </a:lnSpc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en-US" altLang="zh-CN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实现Runnable接口</a:t>
            </a:r>
            <a:endParaRPr lang="en-US" altLang="zh-CN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关于电影院卖票程序的思考</a:t>
            </a:r>
            <a:endParaRPr lang="zh-CN" altLang="en-US" dirty="0"/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457200" y="1482513"/>
            <a:ext cx="8229600" cy="4722707"/>
          </a:xfrm>
        </p:spPr>
        <p:txBody>
          <a:bodyPr vert="horz">
            <a:normAutofit/>
          </a:bodyPr>
          <a:lstStyle/>
          <a:p>
            <a:pPr marL="342900" indent="-342900" defTabSz="91440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en-US" altLang="zh-CN" sz="24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我们前面讲解过电影院售票程序，从表面上看不出什么问题，但是在真实生活中，售票时网络是不能实时传输的，总是存在延迟的情况，所以，在出售一张票以后，需要一点时间的延迟</a:t>
            </a:r>
            <a:endParaRPr lang="en-US" altLang="zh-CN" sz="2400" kern="1200" dirty="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800100" lvl="1" indent="-342900" defTabSz="914400">
              <a:lnSpc>
                <a:spcPct val="120000"/>
              </a:lnSpc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en-US" altLang="zh-CN" sz="2400" kern="1200" dirty="0" err="1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改实现接口方式的卖票程序</a:t>
            </a:r>
            <a:endParaRPr lang="en-US" altLang="zh-CN" sz="2400" kern="1200" dirty="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1257300" lvl="2" indent="-342900" defTabSz="91440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en-US" altLang="zh-CN" kern="1200" dirty="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每次卖票延迟100毫秒 </a:t>
            </a:r>
            <a:endParaRPr lang="en-US" altLang="zh-CN" kern="1200" dirty="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改进后的电影院售票出现问题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1853"/>
            <a:ext cx="8229600" cy="53543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问题</a:t>
            </a:r>
            <a:endParaRPr lang="zh-CN" altLang="en-US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/>
              <a:t>相同的票出现多次</a:t>
            </a:r>
            <a:endParaRPr lang="zh-CN" altLang="en-US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/>
              <a:t>CPU的一次操作必须是原子性的</a:t>
            </a:r>
            <a:endParaRPr lang="zh-CN" altLang="en-US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/>
              <a:t>还出现了负数的票</a:t>
            </a:r>
            <a:endParaRPr lang="zh-CN" altLang="en-US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/>
              <a:t>随机性和延迟导致的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注意</a:t>
            </a:r>
            <a:endParaRPr lang="zh-CN" altLang="en-US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/>
              <a:t>线程安全问题在理想状态下，不容易出现，但一旦出现对软件的影响是非常大的。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解决线程安全问题的基本思想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3087"/>
            <a:ext cx="8229600" cy="51206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/>
              <a:t>首先想为什么出现问题?(也是我们判断是否有问题的标准)</a:t>
            </a:r>
            <a:endParaRPr lang="zh-CN" altLang="en-US" sz="2400" dirty="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 dirty="0"/>
              <a:t>是否是多线程环境</a:t>
            </a:r>
            <a:endParaRPr lang="zh-CN" altLang="en-US" sz="2400" dirty="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 dirty="0"/>
              <a:t>是否有共享数据</a:t>
            </a:r>
            <a:endParaRPr lang="zh-CN" altLang="en-US" sz="2400" dirty="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 dirty="0"/>
              <a:t>是否有多条语句操作共享数据</a:t>
            </a:r>
            <a:endParaRPr lang="zh-CN" altLang="en-US" sz="2400" dirty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/>
              <a:t>如何解决多线程安全问题呢?</a:t>
            </a:r>
            <a:endParaRPr lang="zh-CN" altLang="en-US" sz="2400" dirty="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 dirty="0"/>
              <a:t>基本思想：让程序没有安全问题的环境。</a:t>
            </a:r>
            <a:endParaRPr lang="zh-CN" altLang="en-US" sz="2400" dirty="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 dirty="0"/>
              <a:t>怎么实现呢?</a:t>
            </a:r>
            <a:endParaRPr lang="zh-CN" altLang="en-US" sz="2400" dirty="0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 dirty="0"/>
              <a:t>把多个语句操作共享数据的代码给锁起来，让任意时刻只能有一个线程执行即可。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解决线程安全问题实现</a:t>
            </a:r>
            <a:r>
              <a:rPr lang="en-US" altLang="zh-CN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3087"/>
            <a:ext cx="8229600" cy="51206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/>
              <a:t>同步代码块</a:t>
            </a:r>
            <a:endParaRPr lang="zh-CN" altLang="en-US" sz="2400" dirty="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 dirty="0"/>
              <a:t>格式</a:t>
            </a:r>
            <a:r>
              <a:rPr lang="zh-CN" altLang="en-US" sz="2400" dirty="0" smtClean="0"/>
              <a:t>：</a:t>
            </a:r>
            <a:endParaRPr lang="zh-CN" altLang="en-US" sz="2400" dirty="0" smtClean="0"/>
          </a:p>
          <a:p>
            <a:pPr marL="457200" lvl="1">
              <a:buNone/>
            </a:pPr>
            <a:r>
              <a:rPr lang="zh-CN" altLang="en-US" sz="2400" dirty="0" smtClean="0"/>
              <a:t>		synchronized(对象){</a:t>
            </a:r>
            <a:endParaRPr lang="en-US" altLang="zh-CN" sz="2400" dirty="0" smtClean="0"/>
          </a:p>
          <a:p>
            <a:pPr marL="457200" lvl="1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			</a:t>
            </a:r>
            <a:r>
              <a:rPr lang="zh-CN" altLang="en-US" sz="2400" dirty="0" smtClean="0"/>
              <a:t>需要同步的代码;</a:t>
            </a:r>
            <a:endParaRPr lang="en-US" altLang="zh-CN" sz="2400" dirty="0" smtClean="0"/>
          </a:p>
          <a:p>
            <a:pPr marL="457200" lvl="1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}</a:t>
            </a:r>
            <a:endParaRPr lang="zh-CN" altLang="en-US" sz="2400" dirty="0" smtClean="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 dirty="0" smtClean="0"/>
              <a:t>同</a:t>
            </a:r>
            <a:r>
              <a:rPr lang="zh-CN" altLang="en-US" sz="2400" dirty="0"/>
              <a:t>步可以解决安全问题的根本原因就在那个对象上。该对象如同锁的功能。</a:t>
            </a:r>
            <a:endParaRPr lang="zh-CN" altLang="en-US" sz="2400" dirty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/>
              <a:t>同步代码块的对象可以是哪些呢?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同步的特点</a:t>
            </a:r>
            <a:endParaRPr lang="zh-CN" altLang="en-US"/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457200" y="1228513"/>
            <a:ext cx="8366760" cy="6009640"/>
          </a:xfrm>
        </p:spPr>
        <p:txBody>
          <a:bodyPr vert="horz">
            <a:normAutofit/>
          </a:bodyPr>
          <a:lstStyle/>
          <a:p>
            <a:pPr marL="342900" marR="0" lvl="0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同步的前提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多个线程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多个线程使用的是同一个锁对象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同步的好处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同步的出现解决了多线程的安全问题。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同步的弊端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当线程相当多时，因为每个线程都会去判断同步上的锁，这是很耗费资源的，无形中会降低程序的运行效率。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JDK5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Lock</a:t>
            </a:r>
            <a:r>
              <a:rPr lang="zh-CN" altLang="en-US" dirty="0">
                <a:sym typeface="+mn-ea"/>
              </a:rPr>
              <a:t>锁的使用</a:t>
            </a:r>
            <a:endParaRPr lang="zh-CN" altLang="en-US"/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457200" y="1370754"/>
            <a:ext cx="8366760" cy="5118100"/>
          </a:xfrm>
        </p:spPr>
        <p:txBody>
          <a:bodyPr vert="horz">
            <a:normAutofit/>
          </a:bodyPr>
          <a:lstStyle/>
          <a:p>
            <a:pPr marL="342900" marR="0" lvl="0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为了更清晰的表达如何加锁和释放锁，JDK5以后提供了一个新的锁对象Lock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Lock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void lock()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void unlock()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ReentrantLock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死锁问题</a:t>
            </a:r>
            <a:endParaRPr lang="zh-CN" altLang="en-US"/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457200" y="1228513"/>
            <a:ext cx="8366760" cy="6009640"/>
          </a:xfrm>
        </p:spPr>
        <p:txBody>
          <a:bodyPr vert="horz">
            <a:normAutofit/>
          </a:bodyPr>
          <a:lstStyle/>
          <a:p>
            <a:pPr marL="342900" marR="0" lvl="0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同步弊端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效率低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如果出现了同步嵌套，就容易产生死锁问题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死锁问题及其代码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是指两个或者两个以上的线程在执行的过程中，因争夺资源产生的一种互相等待现象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同步代码块的嵌套案例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 fontScale="90000"/>
          </a:bodyPr>
          <a:lstStyle/>
          <a:p>
            <a:pPr algn="l"/>
            <a:r>
              <a:rPr lang="zh-CN" altLang="en-US" sz="4400" b="0" dirty="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目录 </a:t>
            </a:r>
            <a:r>
              <a:rPr lang="en-US" altLang="x-none" sz="4400" b="0" dirty="0">
                <a:solidFill>
                  <a:srgbClr val="4C4C4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CONTENTS</a:t>
            </a:r>
            <a:br>
              <a:rPr lang="zh-CN" altLang="en-US" sz="44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</a:br>
            <a:endParaRPr lang="zh-CN" altLang="en-US" sz="4400" kern="1200" dirty="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5144" name="直接连接符​​ 29"/>
          <p:cNvSpPr/>
          <p:nvPr/>
        </p:nvSpPr>
        <p:spPr>
          <a:xfrm flipH="1">
            <a:off x="577420" y="931983"/>
            <a:ext cx="7989160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、多</a:t>
            </a:r>
            <a:r>
              <a:rPr lang="zh-CN" altLang="en-US" sz="2400" dirty="0"/>
              <a:t>线程概述</a:t>
            </a:r>
            <a:endParaRPr lang="zh-CN" altLang="en-US" sz="2400" dirty="0"/>
          </a:p>
          <a:p>
            <a:pPr marL="342900" indent="-34290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、多</a:t>
            </a:r>
            <a:r>
              <a:rPr lang="zh-CN" altLang="en-US" sz="2400" dirty="0"/>
              <a:t>线程实现方案</a:t>
            </a:r>
            <a:endParaRPr lang="zh-CN" altLang="en-US" sz="2400" dirty="0"/>
          </a:p>
          <a:p>
            <a:pPr marL="342900" indent="-34290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、线</a:t>
            </a:r>
            <a:r>
              <a:rPr lang="zh-CN" altLang="en-US" sz="2400" dirty="0"/>
              <a:t>程调度和线程控制</a:t>
            </a:r>
            <a:endParaRPr lang="zh-CN" altLang="en-US" sz="2400" dirty="0"/>
          </a:p>
          <a:p>
            <a:pPr marL="342900" indent="-34290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线</a:t>
            </a:r>
            <a:r>
              <a:rPr lang="zh-CN" altLang="en-US" sz="2400" dirty="0">
                <a:solidFill>
                  <a:srgbClr val="FF0000"/>
                </a:solidFill>
              </a:rPr>
              <a:t>程生命周期</a:t>
            </a:r>
            <a:endParaRPr lang="zh-CN" altLang="en-US" sz="2400" dirty="0"/>
          </a:p>
          <a:p>
            <a:pPr marL="342900" indent="-342900"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线</a:t>
            </a:r>
            <a:r>
              <a:rPr lang="zh-CN" altLang="en-US" sz="2400" dirty="0">
                <a:solidFill>
                  <a:srgbClr val="FF0000"/>
                </a:solidFill>
              </a:rPr>
              <a:t>程同步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、死</a:t>
            </a:r>
            <a:r>
              <a:rPr lang="zh-CN" altLang="en-US" sz="2400" dirty="0">
                <a:solidFill>
                  <a:srgbClr val="FF0000"/>
                </a:solidFill>
              </a:rPr>
              <a:t>锁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</a:rPr>
              <a:t>、线</a:t>
            </a:r>
            <a:r>
              <a:rPr lang="zh-CN" altLang="en-US" sz="2400" dirty="0">
                <a:solidFill>
                  <a:srgbClr val="FF0000"/>
                </a:solidFill>
              </a:rPr>
              <a:t>程间通信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</a:rPr>
              <a:t>、定</a:t>
            </a:r>
            <a:r>
              <a:rPr lang="zh-CN" altLang="en-US" sz="2400" dirty="0">
                <a:solidFill>
                  <a:srgbClr val="FF0000"/>
                </a:solidFill>
              </a:rPr>
              <a:t>时器的使用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定时器</a:t>
            </a:r>
            <a:endParaRPr lang="zh-CN" altLang="en-US"/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457200" y="1228514"/>
            <a:ext cx="8366760" cy="5660813"/>
          </a:xfrm>
        </p:spPr>
        <p:txBody>
          <a:bodyPr vert="horz">
            <a:normAutofit fontScale="975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定时器：可以让我们在指定的时间做某件事情，还可以重复的做某件事情。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依赖Timer和TimerTask这两个类：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Timer </a:t>
            </a:r>
            <a:r>
              <a:rPr lang="zh-CN" altLang="en-US" sz="2400" dirty="0">
                <a:sym typeface="+mn-ea"/>
              </a:rPr>
              <a:t>定时</a:t>
            </a:r>
            <a:endParaRPr lang="zh-CN" altLang="en-US" sz="2400" dirty="0"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public Timer()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public void schedule(TimerTask task, long delay)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public void schedule(TimerTask task,long delay,long period)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TimerTask </a:t>
            </a:r>
            <a:r>
              <a:rPr lang="zh-CN" altLang="en-US" sz="2400" dirty="0">
                <a:sym typeface="+mn-ea"/>
              </a:rPr>
              <a:t>任务</a:t>
            </a:r>
            <a:endParaRPr lang="zh-CN" altLang="en-US" sz="2400" dirty="0"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public abstract void run()</a:t>
            </a:r>
            <a:endParaRPr lang="en-US" altLang="zh-CN" sz="2400" dirty="0"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public boolean cancel()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多线程面试题</a:t>
            </a:r>
            <a:endParaRPr lang="zh-CN" altLang="en-US"/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457200" y="1228513"/>
            <a:ext cx="8366760" cy="6009640"/>
          </a:xfrm>
        </p:spPr>
        <p:txBody>
          <a:bodyPr vert="horz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多线程有几种实现方案，分别是哪几种?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同步有几种方式，分别是什么?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启动一个线程是run()还是start()?它们的区别?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sleep()和wait()方法的区别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为什么wait(),notify(),notifyAll()等方法都定义在Object类中</a:t>
            </a:r>
            <a:endParaRPr lang="en-US" altLang="zh-CN" sz="2400" dirty="0"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400" dirty="0">
                <a:sym typeface="+mn-ea"/>
              </a:rPr>
              <a:t>线程的生命周期图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3"/>
          <p:cNvSpPr>
            <a:spLocks noGrp="1" noChangeArrowheads="1"/>
          </p:cNvSpPr>
          <p:nvPr>
            <p:ph type="ctrTitle"/>
          </p:nvPr>
        </p:nvSpPr>
        <p:spPr>
          <a:xfrm>
            <a:off x="1115616" y="2204864"/>
            <a:ext cx="6858000" cy="20161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4545"/>
                </a:solidFill>
                <a:latin typeface="Segoe UI Light" panose="020B0502040204020203" pitchFamily="34" charset="0"/>
                <a:ea typeface="黑体" panose="02010609060101010101" pitchFamily="49" charset="-122"/>
                <a:sym typeface="Segoe UI Light" panose="020B0502040204020203" pitchFamily="34" charset="0"/>
              </a:rPr>
              <a:t>Thanks</a:t>
            </a:r>
            <a:endParaRPr lang="zh-CN" altLang="en-US" dirty="0" smtClean="0">
              <a:solidFill>
                <a:srgbClr val="004545"/>
              </a:solidFill>
              <a:latin typeface="Segoe UI Light" panose="020B0502040204020203" pitchFamily="34" charset="0"/>
              <a:ea typeface="黑体" panose="02010609060101010101" pitchFamily="49" charset="-122"/>
              <a:sym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多线程概述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/>
              <a:t>多线程引入</a:t>
            </a:r>
            <a:endParaRPr lang="zh-CN" altLang="en-US" sz="2400" dirty="0"/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400" dirty="0"/>
              <a:t>把备注部分的代码通过画图解释一下调用流程。这个程序只有一个执行流程，所以这样的程序就是单线程程序。</a:t>
            </a:r>
            <a:endParaRPr lang="zh-CN" altLang="en-US" sz="2400" dirty="0"/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400" dirty="0"/>
              <a:t>假如一个程序有多条执行流程，那么，该程序就是多线程程序。</a:t>
            </a:r>
            <a:endParaRPr lang="zh-CN" altLang="en-US" sz="2400" dirty="0"/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400" dirty="0"/>
              <a:t>接下来我们来看看到底什么是多线程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多线程概述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75927"/>
            <a:ext cx="8229600" cy="53297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多线程概述</a:t>
            </a:r>
            <a:endParaRPr lang="zh-CN" altLang="en-US" sz="240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/>
              <a:t>进程：</a:t>
            </a:r>
            <a:endParaRPr lang="zh-CN" altLang="en-US" sz="2400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/>
              <a:t>正在运行的程序，是系统进行资源分配和调用的独立单位。</a:t>
            </a:r>
            <a:endParaRPr lang="zh-CN" altLang="en-US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/>
              <a:t>每一个进程都有它自己的内存空间和系统资源。</a:t>
            </a:r>
            <a:endParaRPr lang="zh-CN" altLang="en-US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/>
              <a:t>线程：</a:t>
            </a:r>
            <a:endParaRPr lang="zh-CN" altLang="en-US" sz="2400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/>
              <a:t>是进程中的单个顺序控制流，是一条执行路径</a:t>
            </a:r>
            <a:endParaRPr lang="zh-CN" altLang="en-US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/>
              <a:t>一个进程如果只有一条执行路径，则称为单线程程序。</a:t>
            </a:r>
            <a:endParaRPr lang="zh-CN" altLang="en-US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/>
              <a:t>一个进程如果有多条执行路径，则称为多线程程序。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举例</a:t>
            </a:r>
            <a:endParaRPr lang="zh-CN" altLang="en-US" sz="240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/>
              <a:t>扫雷游戏，迅雷下载等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程序运行原理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92860"/>
            <a:ext cx="8229600" cy="546438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300"/>
              <a:t>Java程序运行原理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300"/>
              <a:t>java 命令会启动 java 虚拟机，启动 JVM，等于启动了一个应用程序，也就是启动了一个进程。该进程会自动启动一个 “主线程” ，然后主线程去调用某个类的 main 方法。所以 main方法运行在主线程中。在此之前的所有程序都是单线程的。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300"/>
              <a:t>思考：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300"/>
              <a:t>jvm虚拟机的启动是单线程的还是多线程的？</a:t>
            </a:r>
            <a:endParaRPr lang="zh-CN" altLang="en-US" sz="23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多线程的实现方案</a:t>
            </a:r>
            <a:r>
              <a:rPr lang="en-US" altLang="zh-CN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220"/>
            <a:ext cx="8229600" cy="506645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800"/>
              <a:t>通过查看API来学习多线程程序的实现</a:t>
            </a:r>
            <a:endParaRPr lang="zh-CN" altLang="en-US" sz="280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/>
              <a:t>参考Thread类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800"/>
              <a:t>继承Thread类</a:t>
            </a:r>
            <a:endParaRPr lang="zh-CN" altLang="en-US" sz="280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/>
              <a:t>步骤及代码演示</a:t>
            </a:r>
            <a:endParaRPr lang="zh-CN" altLang="en-US" sz="2400"/>
          </a:p>
          <a:p>
            <a:pPr marL="800100" lvl="1" indent="-342900"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2400"/>
              <a:t>几个小问题：</a:t>
            </a:r>
            <a:endParaRPr lang="zh-CN" altLang="en-US" sz="2400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 sz="2000"/>
              <a:t>为什么要重写run()方法</a:t>
            </a:r>
            <a:endParaRPr lang="zh-CN" altLang="en-US" sz="2000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 sz="2000"/>
              <a:t>启动线程使用的是那个方法</a:t>
            </a:r>
            <a:endParaRPr lang="zh-CN" altLang="en-US" sz="2000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 sz="2000"/>
              <a:t>线程能不能多次启动</a:t>
            </a:r>
            <a:endParaRPr lang="zh-CN" altLang="en-US" sz="2000"/>
          </a:p>
          <a:p>
            <a:pPr marL="1257300" lvl="2" indent="-342900">
              <a:buFont typeface="Wingdings" panose="05000000000000000000" charset="0"/>
              <a:buChar char="l"/>
            </a:pPr>
            <a:r>
              <a:rPr lang="zh-CN" altLang="en-US" sz="2000"/>
              <a:t>run()和start()方法的区别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如何获取和设置线程名称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2993"/>
            <a:ext cx="8229600" cy="461433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altLang="en-US" sz="2800"/>
              <a:t>Thread类的基本获取和设置方法</a:t>
            </a:r>
            <a:endParaRPr lang="zh-CN" altLang="en-US" sz="280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altLang="en-US" sz="2400"/>
              <a:t>public final String getName()</a:t>
            </a:r>
            <a:endParaRPr lang="zh-CN" altLang="en-US" sz="240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altLang="en-US" sz="2400"/>
              <a:t>public final void setName(String name)</a:t>
            </a:r>
            <a:endParaRPr lang="zh-CN" altLang="en-US" sz="240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altLang="en-US" sz="2400"/>
              <a:t>其实通过构造方法也可以给线程起名字</a:t>
            </a:r>
            <a:endParaRPr lang="zh-CN" altLang="en-US" sz="240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altLang="en-US" sz="2400"/>
              <a:t>思考：</a:t>
            </a:r>
            <a:endParaRPr lang="zh-CN" altLang="en-US" sz="2400"/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altLang="en-US" sz="2000"/>
              <a:t>如何获取main方法所在的线程名称呢?</a:t>
            </a:r>
            <a:endParaRPr lang="zh-CN" altLang="en-US" sz="2000"/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altLang="en-US" sz="2000"/>
              <a:t>public static Thread currentThread()</a:t>
            </a:r>
            <a:endParaRPr lang="zh-CN" altLang="en-US" sz="2000"/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altLang="en-US" sz="2000"/>
              <a:t>获取当前进程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线程调度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93894"/>
            <a:ext cx="8229600" cy="5732780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200" dirty="0">
                <a:sym typeface="+mn-ea"/>
              </a:rPr>
              <a:t>假如我们的计算机只有一个 CPU，那么 CPU 在某一个时刻只能执行一条指令，线程只有得到 CPU时间片，也就是使用权，才可以执行指令。那么Java是如何对线程进行调用的呢？</a:t>
            </a:r>
            <a:endParaRPr lang="en-US" altLang="zh-CN" sz="2200" dirty="0"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200" dirty="0">
                <a:sym typeface="+mn-ea"/>
              </a:rPr>
              <a:t>线程有两种调度模型：</a:t>
            </a:r>
            <a:endParaRPr lang="en-US" altLang="zh-CN" sz="2200" dirty="0"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1800" dirty="0">
                <a:sym typeface="+mn-ea"/>
              </a:rPr>
              <a:t>分时调度模型   所有线程轮流使用 CPU 的使用权，平均分配每个线程占用 CPU 的时间片</a:t>
            </a:r>
            <a:endParaRPr lang="en-US" altLang="zh-CN" sz="1800" dirty="0"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1800" dirty="0">
                <a:sym typeface="+mn-ea"/>
              </a:rPr>
              <a:t>抢占式调度模型   优先让优先级高的线程使用 CPU，如果线程的优先级相同，那么会随机选择一个，优先级高的线程获取的 CPU 时间片相对多一些。 </a:t>
            </a:r>
            <a:endParaRPr lang="en-US" altLang="zh-CN" sz="1800" dirty="0"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1800" dirty="0">
                <a:sym typeface="+mn-ea"/>
              </a:rPr>
              <a:t>Java使用的是抢占式调度模型。</a:t>
            </a:r>
            <a:endParaRPr lang="en-US" altLang="zh-CN" sz="1800" dirty="0"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1800" dirty="0">
                <a:sym typeface="+mn-ea"/>
              </a:rPr>
              <a:t>演示如何设置和获取线程优先级</a:t>
            </a:r>
            <a:endParaRPr lang="en-US" altLang="zh-CN" sz="1800" dirty="0">
              <a:sym typeface="+mn-ea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1600" dirty="0">
                <a:sym typeface="+mn-ea"/>
              </a:rPr>
              <a:t>public final int getPriority()   5</a:t>
            </a:r>
            <a:endParaRPr lang="en-US" altLang="zh-CN" sz="1600" dirty="0">
              <a:sym typeface="+mn-ea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1600" dirty="0">
                <a:sym typeface="+mn-ea"/>
              </a:rPr>
              <a:t>public final void setPriority(int newPriority)    1-10</a:t>
            </a:r>
            <a:endParaRPr lang="en-US" altLang="zh-CN" sz="1600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线程控制</a:t>
            </a:r>
            <a:endParaRPr lang="zh-CN" altLang="en-US"/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457200" y="993987"/>
            <a:ext cx="8229600" cy="6021493"/>
          </a:xfrm>
        </p:spPr>
        <p:txBody>
          <a:bodyPr vert="horz">
            <a:normAutofit fontScale="97500"/>
          </a:bodyPr>
          <a:lstStyle/>
          <a:p>
            <a:pPr marL="285750" indent="-285750" algn="l" defTabSz="91440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95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线程休眠</a:t>
            </a:r>
            <a:endParaRPr lang="zh-CN" altLang="en-US" sz="2095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742950" lvl="1" indent="-285750" algn="l" defTabSz="914400">
              <a:lnSpc>
                <a:spcPct val="120000"/>
              </a:lnSpc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183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public static void sleep(long millis)</a:t>
            </a:r>
            <a:endParaRPr lang="zh-CN" altLang="en-US" sz="183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285750" indent="-285750" algn="l" defTabSz="91440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95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线程加入</a:t>
            </a:r>
            <a:endParaRPr lang="zh-CN" altLang="en-US" sz="2095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742950" lvl="1" indent="-285750" algn="l" defTabSz="914400">
              <a:lnSpc>
                <a:spcPct val="120000"/>
              </a:lnSpc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183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public final void join()</a:t>
            </a:r>
            <a:endParaRPr lang="zh-CN" altLang="en-US" sz="183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285750" indent="-285750" algn="l" defTabSz="91440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95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线程礼让</a:t>
            </a:r>
            <a:endParaRPr lang="zh-CN" altLang="en-US" sz="2095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742950" lvl="1" indent="-285750" algn="l" defTabSz="914400">
              <a:lnSpc>
                <a:spcPct val="120000"/>
              </a:lnSpc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183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public static void yield()</a:t>
            </a:r>
            <a:endParaRPr lang="zh-CN" altLang="en-US" sz="183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285750" indent="-285750" algn="l" defTabSz="91440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95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后台线程</a:t>
            </a:r>
            <a:endParaRPr lang="zh-CN" altLang="en-US" sz="2095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742950" lvl="1" indent="-285750" algn="l" defTabSz="914400">
              <a:lnSpc>
                <a:spcPct val="120000"/>
              </a:lnSpc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183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public final void setDaemon(boolean on)</a:t>
            </a:r>
            <a:endParaRPr lang="zh-CN" altLang="en-US" sz="183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285750" indent="-285750" algn="l" defTabSz="91440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95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中断线程</a:t>
            </a:r>
            <a:endParaRPr lang="zh-CN" altLang="en-US" sz="2095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742950" lvl="1" indent="-285750" algn="l" defTabSz="914400">
              <a:lnSpc>
                <a:spcPct val="120000"/>
              </a:lnSpc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183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public final void stop()</a:t>
            </a:r>
            <a:endParaRPr lang="zh-CN" altLang="en-US" sz="183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742950" lvl="1" indent="-285750" algn="l" defTabSz="914400">
              <a:lnSpc>
                <a:spcPct val="120000"/>
              </a:lnSpc>
              <a:buClr>
                <a:srgbClr val="8EB4E3"/>
              </a:buClr>
              <a:buFont typeface="Wingdings" panose="05000000000000000000" charset="0"/>
              <a:buChar char="l"/>
            </a:pPr>
            <a:r>
              <a:rPr lang="zh-CN" altLang="en-US" sz="183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public void interrupt()</a:t>
            </a:r>
            <a:endParaRPr lang="zh-CN" altLang="en-US" sz="183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2656</Words>
  <Application>WPS 演示</Application>
  <PresentationFormat>全屏显示(4:3)</PresentationFormat>
  <Paragraphs>198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Segoe UI Light</vt:lpstr>
      <vt:lpstr>黑体</vt:lpstr>
      <vt:lpstr>Office 主题​​</vt:lpstr>
      <vt:lpstr>Java基础</vt:lpstr>
      <vt:lpstr>目录 CONTENTS </vt:lpstr>
      <vt:lpstr>多线程概述</vt:lpstr>
      <vt:lpstr>多线程概述</vt:lpstr>
      <vt:lpstr>Java程序运行原理</vt:lpstr>
      <vt:lpstr>多线程的实现方案1</vt:lpstr>
      <vt:lpstr>如何获取和设置线程名称</vt:lpstr>
      <vt:lpstr>线程调度</vt:lpstr>
      <vt:lpstr>线程控制</vt:lpstr>
      <vt:lpstr>线程的生命周期图</vt:lpstr>
      <vt:lpstr>多线程的实现方案2</vt:lpstr>
      <vt:lpstr>多线程程序练习</vt:lpstr>
      <vt:lpstr>关于电影院卖票程序的思考</vt:lpstr>
      <vt:lpstr>改进后的电影院售票出现问题</vt:lpstr>
      <vt:lpstr>解决线程安全问题的基本思想</vt:lpstr>
      <vt:lpstr>解决线程安全问题实现1</vt:lpstr>
      <vt:lpstr>同步的特点</vt:lpstr>
      <vt:lpstr>JDK5中Lock锁的使用</vt:lpstr>
      <vt:lpstr>死锁问题</vt:lpstr>
      <vt:lpstr>定时器</vt:lpstr>
      <vt:lpstr>多线程面试题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344</cp:revision>
  <dcterms:created xsi:type="dcterms:W3CDTF">2018-11-22T07:00:00Z</dcterms:created>
  <dcterms:modified xsi:type="dcterms:W3CDTF">2020-05-28T03:48:08Z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