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313" r:id="rId4"/>
    <p:sldId id="314" r:id="rId5"/>
    <p:sldId id="316" r:id="rId6"/>
    <p:sldId id="318" r:id="rId7"/>
    <p:sldId id="321" r:id="rId8"/>
    <p:sldId id="322" r:id="rId9"/>
    <p:sldId id="323" r:id="rId10"/>
    <p:sldId id="324" r:id="rId11"/>
    <p:sldId id="317" r:id="rId12"/>
    <p:sldId id="349" r:id="rId13"/>
    <p:sldId id="350" r:id="rId14"/>
    <p:sldId id="376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27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943" autoAdjust="0"/>
    <p:restoredTop sz="9466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2160"/>
        <p:guide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  <a:pPr/>
              <a:t>2020/6/1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流程控制语句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事业部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执行流程</a:t>
            </a:r>
            <a:endParaRPr lang="zh-CN" altLang="en-US" sz="3200" dirty="0" smtClean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7125" y="1112520"/>
            <a:ext cx="6598920" cy="5196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示例代码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ctr"/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515" y="1268730"/>
            <a:ext cx="7952105" cy="4977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课堂练习</a:t>
            </a:r>
            <a:endParaRPr lang="zh-CN" altLang="en-US" sz="3200" dirty="0" smtClean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指定考试成绩，判断学生等级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90-100        优秀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80-89         好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70-79         良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60-69         及格</a:t>
            </a: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60以下        不及格</a:t>
            </a:r>
          </a:p>
          <a:p>
            <a:pPr algn="l"/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时间：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6555" y="1189990"/>
            <a:ext cx="8284210" cy="4478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选择语句--switch  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chemeClr val="tx1"/>
                </a:solidFill>
              </a:rPr>
              <a:t>switch语句格式：</a:t>
            </a: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2000" dirty="0" smtClean="0">
              <a:solidFill>
                <a:schemeClr val="tx1"/>
              </a:solidFill>
            </a:endParaRPr>
          </a:p>
          <a:p>
            <a:pPr algn="l"/>
            <a:endParaRPr lang="zh-CN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75" y="1708150"/>
            <a:ext cx="8602980" cy="3884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tx1"/>
                </a:solidFill>
                <a:sym typeface="+mn-ea"/>
              </a:rPr>
              <a:t>选择语句--switch  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执行流程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1.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首先计算出表达式的值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2.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其次，和case依次比较，一旦有对应的值，就会执行相应的语句，在执行的过程中，遇到break就会结束。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lvl="1" algn="l"/>
            <a:r>
              <a:rPr lang="en-US" altLang="zh-CN" sz="1600" dirty="0" smtClean="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1600" dirty="0" smtClean="0">
                <a:solidFill>
                  <a:schemeClr val="tx1"/>
                </a:solidFill>
                <a:sym typeface="+mn-ea"/>
              </a:rPr>
              <a:t>最后，如果所有的case都和表达式的值不匹配，就会执行default语句体部分，然后程序结束掉。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  <a:p>
            <a:pPr algn="l"/>
            <a:endParaRPr lang="zh-CN" altLang="en-US" sz="1600" dirty="0" smtClean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3545" y="2997835"/>
            <a:ext cx="5651500" cy="292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accent3">
                    <a:lumMod val="50000"/>
                  </a:schemeClr>
                </a:solidFill>
                <a:sym typeface="+mn-ea"/>
              </a:rPr>
              <a:t>练习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根据录入数字</a:t>
            </a:r>
            <a:r>
              <a:rPr lang="en-US" altLang="zh-CN" sz="20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1-7</a:t>
            </a:r>
            <a:r>
              <a:rPr lang="zh-CN" altLang="en-US" sz="20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，匹配对应的是星期几？</a:t>
            </a: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2000" dirty="0" smtClean="0">
              <a:solidFill>
                <a:schemeClr val="accent3">
                  <a:lumMod val="50000"/>
                </a:schemeClr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610" y="1644015"/>
            <a:ext cx="5676900" cy="2762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610" y="1644015"/>
            <a:ext cx="5677535" cy="41529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4859655" y="1875790"/>
            <a:ext cx="4129405" cy="760730"/>
          </a:xfrm>
          <a:prstGeom prst="wedgeRoundRectCallout">
            <a:avLst>
              <a:gd name="adj1" fmla="val -67022"/>
              <a:gd name="adj2" fmla="val 522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400" b="1"/>
              <a:t>switch语句中，表达式的数据类型，可以是</a:t>
            </a:r>
            <a:r>
              <a:rPr lang="zh-CN" altLang="en-US" sz="1400" b="1">
                <a:solidFill>
                  <a:schemeClr val="accent6">
                    <a:lumMod val="75000"/>
                  </a:schemeClr>
                </a:solidFill>
              </a:rPr>
              <a:t>byte，short，int，char，enum（枚举）</a:t>
            </a:r>
            <a:r>
              <a:rPr lang="zh-CN" altLang="en-US" sz="1400" b="1"/>
              <a:t>，JDK7后可以接收字符串。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case的穿透性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          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在switch语句中，如果case的后面不写break，将出现穿透现象，也就是不会在判断下一个case的值，直接向后运行，直到遇到break，或者整体switch结束。流程控制语句分类</a:t>
            </a: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r>
              <a:rPr lang="en-US" altLang="zh-CN" sz="1600" dirty="0">
                <a:solidFill>
                  <a:schemeClr val="tx1"/>
                </a:solidFill>
              </a:rPr>
              <a:t>        上述程序中，执行case5后，由于没有break语句，程序会一直向后走，不会在判断case，也不会理会break，直接运行完整体switch。</a:t>
            </a:r>
          </a:p>
          <a:p>
            <a:pPr algn="l" eaLnBrk="1" hangingPunct="1">
              <a:buFont typeface="Wingdings" panose="05000000000000000000" charset="0"/>
            </a:pPr>
            <a:r>
              <a:rPr lang="en-US" altLang="zh-CN" sz="1600" dirty="0">
                <a:solidFill>
                  <a:schemeClr val="tx1"/>
                </a:solidFill>
              </a:rPr>
              <a:t>由于case存在穿透性，因此初学者在编写switch语句时，必须要写上break。</a:t>
            </a: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charset="0"/>
            </a:pPr>
            <a:endParaRPr lang="en-US" altLang="zh-CN" sz="1600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5" y="1877695"/>
            <a:ext cx="7493635" cy="3112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循环语句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1-For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         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循环语句可以在满足循环条件的情况下，反复执行某一段代码，这段被重复执行的代码被称为循环体语句，当反复执行这个循环体时，需要在合适的时候把循环判断条件修改为false，从而结束循环，否则循环将一直执行下去，形成死循环。</a:t>
            </a:r>
          </a:p>
          <a:p>
            <a:pPr algn="l" eaLnBrk="1" hangingPunct="1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f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or循环语句格式：</a:t>
            </a:r>
          </a:p>
          <a:p>
            <a:pPr algn="l" eaLnBrk="1" hangingPunct="1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for(初始化表达式①;  布尔表达式②;  步进表达式④){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        循环体③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选择结构</a:t>
            </a:r>
            <a:endParaRPr lang="zh-CN" altLang="en-US" sz="3200" dirty="0" smtClean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1800" dirty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、执行流程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执行顺序：①②③④&gt;②③④&gt;②③④…②不满足为止。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①负责完成循环变量初始化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②负责判断是否满足循环条件，不满足则跳出循环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③具体执行的语句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④循环后，循环条件所涉及变量的变化情况</a:t>
            </a:r>
          </a:p>
          <a:p>
            <a:pPr algn="l" eaLnBrk="1" hangingPunct="1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循环练习：使用循环，计算1-100之间的偶数和</a:t>
            </a: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16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endParaRPr lang="zh-CN" altLang="en-US" sz="1600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64430" y="2737485"/>
            <a:ext cx="3580130" cy="3455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035" y="3728085"/>
            <a:ext cx="4316730" cy="1546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循环语句2--while 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 lnSpcReduction="10000"/>
          </a:bodyPr>
          <a:lstStyle/>
          <a:p>
            <a:pPr algn="l" eaLnBrk="1" hangingPunct="1">
              <a:buFont typeface="Wingdings" panose="05000000000000000000" charset="0"/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while循环语句格式：</a:t>
            </a:r>
          </a:p>
          <a:p>
            <a:pPr eaLnBrk="1" hangingPunct="1">
              <a:buFont typeface="Wingdings" panose="05000000000000000000" charset="0"/>
            </a:pPr>
            <a:endParaRPr lang="en-US" altLang="zh-CN" sz="1600" dirty="0">
              <a:solidFill>
                <a:schemeClr val="tx1"/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执行流程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执行顺序：①②③④&gt;②③④&gt;②③④…②不满足为止。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①负责完成循环变量初始化。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②负责判断是否满足循环条件，不满足则跳出循环。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③具体执行的语句。</a:t>
            </a:r>
          </a:p>
          <a:p>
            <a:pPr algn="l" eaLnBrk="1" hangingPunct="1">
              <a:buFont typeface="Wingdings" panose="05000000000000000000" charset="0"/>
            </a:pP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④循环后，循环变量的变化情况。</a:t>
            </a:r>
          </a:p>
          <a:p>
            <a:pPr algn="l" eaLnBrk="1" hangingPunct="1"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	</a:t>
            </a:r>
            <a:endParaRPr lang="en-US" altLang="zh-CN" sz="1600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375" y="1515110"/>
            <a:ext cx="3894455" cy="1733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7955" y="1515110"/>
            <a:ext cx="3202940" cy="3569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tx1"/>
                </a:solidFill>
              </a:rPr>
              <a:t>今日内容 </a:t>
            </a:r>
            <a:endParaRPr lang="zh-CN" altLang="en-US" sz="3200" dirty="0" smtClean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zh-CN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if else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判断语句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switch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选择语句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循环语句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4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while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循环语句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do while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循环语句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6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、跳出语句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break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continue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return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while循环输出10次HelloWorld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r>
              <a:rPr lang="zh-CN" sz="2000" dirty="0">
                <a:solidFill>
                  <a:srgbClr val="FF0000"/>
                </a:solidFill>
                <a:sym typeface="+mn-ea"/>
              </a:rPr>
              <a:t>练习：</a:t>
            </a:r>
            <a:r>
              <a:rPr sz="2000" dirty="0">
                <a:solidFill>
                  <a:srgbClr val="FF0000"/>
                </a:solidFill>
                <a:sym typeface="+mn-ea"/>
              </a:rPr>
              <a:t>while循环计算1-100之间的和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395" y="1268730"/>
            <a:ext cx="5031105" cy="3068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循环语句3--do...while 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sz="1800" dirty="0">
                <a:solidFill>
                  <a:schemeClr val="tx1"/>
                </a:solidFill>
                <a:sym typeface="+mn-ea"/>
              </a:rPr>
              <a:t>do...while循环格式</a:t>
            </a:r>
          </a:p>
          <a:p>
            <a:pPr algn="l" eaLnBrk="1" hangingPunct="1">
              <a:buFont typeface="Wingdings" panose="05000000000000000000" charset="0"/>
            </a:pPr>
            <a:endParaRPr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1800" dirty="0">
              <a:solidFill>
                <a:schemeClr val="tx1"/>
              </a:solidFill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sym typeface="+mn-ea"/>
              </a:rPr>
              <a:t>执行流程</a:t>
            </a:r>
          </a:p>
          <a:p>
            <a:pPr algn="l" eaLnBrk="1" hangingPunct="1"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sym typeface="+mn-ea"/>
              </a:rPr>
              <a:t>执行顺序：①③④&gt;②③④&gt;②③④…②不满足为止。</a:t>
            </a:r>
          </a:p>
          <a:p>
            <a:pPr algn="l" eaLnBrk="1" hangingPunct="1"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sym typeface="+mn-ea"/>
              </a:rPr>
              <a:t>①负责完成循环变量初始化。</a:t>
            </a:r>
          </a:p>
          <a:p>
            <a:pPr algn="l" eaLnBrk="1" hangingPunct="1"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sym typeface="+mn-ea"/>
              </a:rPr>
              <a:t>②负责判断是否满足循环条件，不满足则跳出循环。</a:t>
            </a:r>
          </a:p>
          <a:p>
            <a:pPr algn="l" eaLnBrk="1" hangingPunct="1"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sym typeface="+mn-ea"/>
              </a:rPr>
              <a:t>③具体执行的语句</a:t>
            </a:r>
          </a:p>
          <a:p>
            <a:pPr algn="l" eaLnBrk="1" hangingPunct="1"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sym typeface="+mn-ea"/>
              </a:rPr>
              <a:t>④循环后，循环变量的变化情况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130" y="1675130"/>
            <a:ext cx="4255135" cy="19850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47335" y="966470"/>
            <a:ext cx="2867025" cy="3196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输出10次HelloWorld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33688" y="1268760"/>
            <a:ext cx="8391525" cy="5040313"/>
          </a:xfrm>
        </p:spPr>
        <p:txBody>
          <a:bodyPr>
            <a:normAutofit/>
          </a:bodyPr>
          <a:lstStyle/>
          <a:p>
            <a:pPr algn="l"/>
            <a:endParaRPr lang="zh-CN" altLang="en-US" sz="20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zh-CN" alt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         </a:t>
            </a:r>
          </a:p>
          <a:p>
            <a:pPr algn="l"/>
            <a:r>
              <a:rPr lang="zh-CN" altLang="en-US" sz="2000" dirty="0">
                <a:solidFill>
                  <a:schemeClr val="accent3">
                    <a:lumMod val="50000"/>
                  </a:schemeClr>
                </a:solidFill>
              </a:rPr>
              <a:t>         </a:t>
            </a:r>
            <a:r>
              <a:rPr lang="zh-CN" altLang="en-US" sz="2000" dirty="0">
                <a:solidFill>
                  <a:schemeClr val="tx1"/>
                </a:solidFill>
              </a:rPr>
              <a:t>do...while循环的特点：无条件执行一次循环体，即使我们将循环条件直接写成false，也依然会循环一次。这样的循环具有一定的风险性，因此初学者不建议使用do...while循环。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3705" y="1268730"/>
            <a:ext cx="645668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循环语句的区别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215" y="1749425"/>
            <a:ext cx="7969885" cy="4559935"/>
          </a:xfrm>
        </p:spPr>
        <p:txBody>
          <a:bodyPr>
            <a:normAutofit/>
          </a:bodyPr>
          <a:lstStyle/>
          <a:p>
            <a:pPr marL="285750" indent="-285750" algn="l"/>
            <a:r>
              <a:rPr sz="2000" dirty="0" smtClean="0">
                <a:solidFill>
                  <a:schemeClr val="tx1"/>
                </a:solidFill>
                <a:sym typeface="+mn-ea"/>
              </a:rPr>
              <a:t>for 和 while 的小区别：</a:t>
            </a:r>
          </a:p>
          <a:p>
            <a:pPr marL="285750" indent="-285750" algn="l"/>
            <a:r>
              <a:rPr lang="en-US" sz="2000" dirty="0" smtClean="0">
                <a:solidFill>
                  <a:schemeClr val="tx1"/>
                </a:solidFill>
                <a:sym typeface="+mn-ea"/>
              </a:rPr>
              <a:t>		</a:t>
            </a:r>
            <a:r>
              <a:rPr sz="2000" dirty="0" smtClean="0">
                <a:solidFill>
                  <a:schemeClr val="tx1"/>
                </a:solidFill>
                <a:sym typeface="+mn-ea"/>
              </a:rPr>
              <a:t>控制条件语句所控制的那个变量，在for循环结束后，就不能再被访问到了，而while循环结束还可以继续使用，如果你想继续使用，就用while，否则推荐使用for。原因是for循环结束，该变量就从内存中消失，能够提高内存的使用效率。</a:t>
            </a:r>
          </a:p>
          <a:p>
            <a:pPr marL="285750" indent="-285750" algn="l"/>
            <a:endParaRPr sz="2000" dirty="0" smtClean="0">
              <a:solidFill>
                <a:schemeClr val="tx1"/>
              </a:solidFill>
              <a:sym typeface="+mn-ea"/>
            </a:endParaRPr>
          </a:p>
          <a:p>
            <a:pPr marL="285750" indent="-285750" algn="l"/>
            <a:r>
              <a:rPr sz="2000" dirty="0" smtClean="0">
                <a:solidFill>
                  <a:schemeClr val="tx1"/>
                </a:solidFill>
                <a:sym typeface="+mn-ea"/>
              </a:rPr>
              <a:t>              在已知循环次数的时候使用推荐使用for，循环次数未知的时推荐使用while。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 跳出语句 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- Break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break </a:t>
            </a:r>
          </a:p>
          <a:p>
            <a:pPr marL="800100" lvl="1" indent="-342900" algn="l"/>
            <a:r>
              <a:rPr lang="zh-CN" altLang="en-US" sz="1800" b="1" dirty="0" smtClean="0">
                <a:solidFill>
                  <a:schemeClr val="tx1"/>
                </a:solidFill>
                <a:sym typeface="+mn-ea"/>
              </a:rPr>
              <a:t>使用场景：终止switch或者循环</a:t>
            </a:r>
          </a:p>
          <a:p>
            <a:pPr marL="1714500" lvl="3" indent="-342900" algn="l"/>
            <a:r>
              <a:rPr lang="zh-CN" altLang="en-US" sz="1500" dirty="0" smtClean="0">
                <a:solidFill>
                  <a:schemeClr val="tx1"/>
                </a:solidFill>
                <a:sym typeface="+mn-ea"/>
              </a:rPr>
              <a:t>在选择结构switch语句中</a:t>
            </a:r>
          </a:p>
          <a:p>
            <a:pPr marL="1714500" lvl="3" indent="-342900" algn="l"/>
            <a:r>
              <a:rPr lang="zh-CN" altLang="en-US" sz="1500" dirty="0" smtClean="0">
                <a:solidFill>
                  <a:schemeClr val="tx1"/>
                </a:solidFill>
                <a:sym typeface="+mn-ea"/>
              </a:rPr>
              <a:t>在循环语句中</a:t>
            </a:r>
          </a:p>
          <a:p>
            <a:pPr marL="1714500" lvl="3" indent="-342900" algn="l"/>
            <a:r>
              <a:rPr lang="zh-CN" altLang="en-US" sz="1500" dirty="0" smtClean="0">
                <a:solidFill>
                  <a:schemeClr val="tx1"/>
                </a:solidFill>
                <a:sym typeface="+mn-ea"/>
              </a:rPr>
              <a:t>离开使用场景的存在是没有意义的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02690" y="2994025"/>
            <a:ext cx="5997575" cy="2622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跳出语句 </a:t>
            </a:r>
            <a:r>
              <a:rPr lang="en-US" altLang="zh-CN" sz="3200">
                <a:solidFill>
                  <a:schemeClr val="tx1"/>
                </a:solidFill>
                <a:sym typeface="+mn-ea"/>
              </a:rPr>
              <a:t>- </a:t>
            </a:r>
            <a:r>
              <a:rPr lang="zh-CN" altLang="en-US" sz="3200" dirty="0">
                <a:sym typeface="+mn-ea"/>
              </a:rPr>
              <a:t>continue </a:t>
            </a:r>
            <a:endParaRPr lang="en-US" altLang="zh-CN" sz="3200" dirty="0" smtClean="0">
              <a:solidFill>
                <a:schemeClr val="tx1"/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zh-CN" altLang="en-US" sz="2000" dirty="0">
                <a:solidFill>
                  <a:schemeClr val="tx1"/>
                </a:solidFill>
              </a:rPr>
              <a:t>continue </a:t>
            </a:r>
          </a:p>
          <a:p>
            <a:pPr marL="342900" indent="-342900" algn="l"/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</a:rPr>
              <a:t>使用场景：结束本次循环，继续下一次的循环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" y="2136140"/>
            <a:ext cx="7132955" cy="2766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>
                <a:sym typeface="+mn-ea"/>
              </a:rPr>
              <a:t>死循环 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179705" y="1268730"/>
            <a:ext cx="8820150" cy="5040630"/>
          </a:xfrm>
        </p:spPr>
        <p:txBody>
          <a:bodyPr>
            <a:normAutofit/>
          </a:bodyPr>
          <a:lstStyle/>
          <a:p>
            <a:pPr marL="457200" indent="-457200" algn="l"/>
            <a:r>
              <a:rPr sz="2000" dirty="0" err="1" smtClean="0">
                <a:solidFill>
                  <a:schemeClr val="tx1"/>
                </a:solidFill>
              </a:rPr>
              <a:t>死循环</a:t>
            </a:r>
            <a:r>
              <a:rPr sz="2000" dirty="0" smtClean="0">
                <a:solidFill>
                  <a:schemeClr val="tx1"/>
                </a:solidFill>
              </a:rPr>
              <a:t>：</a:t>
            </a:r>
          </a:p>
          <a:p>
            <a:pPr marL="457200" indent="-457200" algn="l"/>
            <a:r>
              <a:rPr lang="en-US" sz="1600" b="1" dirty="0" smtClean="0">
                <a:solidFill>
                  <a:schemeClr val="tx1"/>
                </a:solidFill>
              </a:rPr>
              <a:t>	</a:t>
            </a:r>
            <a:r>
              <a:rPr sz="1600" b="1" dirty="0" err="1" smtClean="0">
                <a:solidFill>
                  <a:schemeClr val="tx1"/>
                </a:solidFill>
              </a:rPr>
              <a:t>也就是循环中的条件永远为true，死循环的是永不结束的循环</a:t>
            </a:r>
            <a:r>
              <a:rPr sz="1600" b="1" dirty="0" smtClean="0">
                <a:solidFill>
                  <a:schemeClr val="tx1"/>
                </a:solidFill>
              </a:rPr>
              <a:t>。</a:t>
            </a:r>
            <a:r>
              <a:rPr sz="1600" b="1" dirty="0" err="1" smtClean="0">
                <a:solidFill>
                  <a:schemeClr val="tx1"/>
                </a:solidFill>
              </a:rPr>
              <a:t>例如：while</a:t>
            </a:r>
            <a:r>
              <a:rPr sz="1600" b="1" dirty="0" smtClean="0">
                <a:solidFill>
                  <a:schemeClr val="tx1"/>
                </a:solidFill>
              </a:rPr>
              <a:t>(true){}。</a:t>
            </a:r>
          </a:p>
          <a:p>
            <a:pPr marL="457200" indent="-457200" algn="l"/>
            <a:endParaRPr sz="1600" b="1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sz="1600" b="1" dirty="0" smtClean="0">
                <a:solidFill>
                  <a:schemeClr val="tx1"/>
                </a:solidFill>
              </a:rPr>
              <a:t>        </a:t>
            </a:r>
            <a:r>
              <a:rPr sz="1600" b="1" dirty="0" err="1" smtClean="0">
                <a:solidFill>
                  <a:schemeClr val="tx1"/>
                </a:solidFill>
              </a:rPr>
              <a:t>在后期的开发中，</a:t>
            </a:r>
            <a:r>
              <a:rPr sz="1800" b="1" dirty="0" err="1" smtClean="0">
                <a:solidFill>
                  <a:schemeClr val="tx1"/>
                </a:solidFill>
              </a:rPr>
              <a:t>会出现使用死循环的场景</a:t>
            </a:r>
            <a:r>
              <a:rPr sz="1600" b="1" dirty="0" err="1" smtClean="0">
                <a:solidFill>
                  <a:schemeClr val="tx1"/>
                </a:solidFill>
              </a:rPr>
              <a:t>，例如：我们需要读取用户输入的输入</a:t>
            </a:r>
            <a:r>
              <a:rPr sz="1600" b="1" dirty="0" smtClean="0">
                <a:solidFill>
                  <a:schemeClr val="tx1"/>
                </a:solidFill>
              </a:rPr>
              <a:t>，</a:t>
            </a:r>
          </a:p>
          <a:p>
            <a:pPr marL="457200" indent="-457200" algn="l"/>
            <a:r>
              <a:rPr sz="1600" b="1" dirty="0" err="1" smtClean="0">
                <a:solidFill>
                  <a:schemeClr val="tx1"/>
                </a:solidFill>
              </a:rPr>
              <a:t>但是用户输入多少数据我们并不清楚，也只能使用死循环，当用户不想输入数据了，就可</a:t>
            </a:r>
            <a:endParaRPr sz="1600" b="1" dirty="0" smtClean="0">
              <a:solidFill>
                <a:schemeClr val="tx1"/>
              </a:solidFill>
            </a:endParaRPr>
          </a:p>
          <a:p>
            <a:pPr marL="457200" indent="-457200" algn="l"/>
            <a:r>
              <a:rPr sz="1600" b="1" dirty="0" err="1" smtClean="0">
                <a:solidFill>
                  <a:schemeClr val="tx1"/>
                </a:solidFill>
              </a:rPr>
              <a:t>以结束循环了，如何去结束一个死循环呢，就需要使用到跳出语句了</a:t>
            </a:r>
            <a:r>
              <a:rPr sz="1600" b="1" dirty="0" smtClean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7" name="图片 6" descr="jisuaj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83768" y="3429000"/>
            <a:ext cx="2505075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ym typeface="+mn-ea"/>
              </a:rPr>
              <a:t>嵌套循环</a:t>
            </a:r>
            <a:endParaRPr lang="zh-CN" altLang="en-US" sz="3200" dirty="0" smtClean="0"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72008" y="1268760"/>
            <a:ext cx="8964488" cy="5040313"/>
          </a:xfrm>
        </p:spPr>
        <p:txBody>
          <a:bodyPr>
            <a:normAutofit/>
          </a:bodyPr>
          <a:lstStyle/>
          <a:p>
            <a:pPr marL="285750" indent="-285750" algn="l"/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             所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谓嵌套循环，是指一个循环的循环体是另一个循环。比如</a:t>
            </a:r>
            <a:r>
              <a:rPr lang="en-US" altLang="zh-CN" sz="2300" dirty="0" smtClean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循环里面还有一个</a:t>
            </a:r>
            <a:r>
              <a:rPr lang="en-US" altLang="zh-CN" sz="2300" dirty="0" smtClean="0">
                <a:solidFill>
                  <a:schemeClr val="tx1"/>
                </a:solidFill>
                <a:sym typeface="+mn-ea"/>
              </a:rPr>
              <a:t>for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循环，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就是嵌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套循环。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总共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的循环次数</a:t>
            </a:r>
            <a:r>
              <a:rPr lang="en-US" altLang="zh-CN" sz="2300" dirty="0" smtClean="0">
                <a:solidFill>
                  <a:schemeClr val="tx1"/>
                </a:solidFill>
                <a:sym typeface="+mn-ea"/>
              </a:rPr>
              <a:t>=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外循环次数*内循环次数</a:t>
            </a:r>
          </a:p>
          <a:p>
            <a:pPr marL="285750" indent="-285750" algn="l"/>
            <a:endParaRPr lang="en-US" altLang="zh-CN" sz="2300" dirty="0" smtClean="0">
              <a:solidFill>
                <a:schemeClr val="tx1"/>
              </a:solidFill>
              <a:sym typeface="+mn-ea"/>
            </a:endParaRPr>
          </a:p>
          <a:p>
            <a:pPr marL="285750" indent="-285750" algn="l"/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300" dirty="0" smtClean="0">
                <a:solidFill>
                  <a:schemeClr val="tx1"/>
                </a:solidFill>
                <a:sym typeface="+mn-ea"/>
              </a:rPr>
              <a:t>`		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嵌</a:t>
            </a:r>
            <a:r>
              <a:rPr lang="zh-CN" altLang="en-US" sz="2300" dirty="0" smtClean="0">
                <a:solidFill>
                  <a:schemeClr val="tx1"/>
                </a:solidFill>
                <a:sym typeface="+mn-ea"/>
              </a:rPr>
              <a:t>套循环格式： </a:t>
            </a:r>
            <a:endParaRPr lang="en-US" altLang="zh-CN" sz="2300" dirty="0" smtClean="0">
              <a:solidFill>
                <a:schemeClr val="tx1"/>
              </a:solidFill>
              <a:sym typeface="+mn-ea"/>
            </a:endParaRPr>
          </a:p>
          <a:p>
            <a:pPr marL="285750" indent="-285750" algn="l"/>
            <a:endParaRPr lang="zh-CN" altLang="en-US" sz="23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01008"/>
            <a:ext cx="6980869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ym typeface="+mn-ea"/>
              </a:rPr>
              <a:t>嵌套循环</a:t>
            </a:r>
            <a:endParaRPr lang="zh-CN" altLang="en-US" sz="3200" dirty="0" smtClean="0">
              <a:solidFill>
                <a:schemeClr val="accent3">
                  <a:lumMod val="50000"/>
                </a:schemeClr>
              </a:solidFill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嵌套循环执行流程：</a:t>
            </a:r>
          </a:p>
          <a:p>
            <a:pPr marL="342900" indent="-342900"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执行顺序：①②③④⑤⑥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&gt;④⑤⑥&gt;⑦②③④⑤⑥&gt;④⑤⑥</a:t>
            </a:r>
          </a:p>
          <a:p>
            <a:pPr marL="342900" indent="-342900"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外循环一次，内循环多次。</a:t>
            </a:r>
          </a:p>
          <a:p>
            <a:pPr marL="342900" indent="-342900"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比如跳绳：一共跳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组，每组跳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个。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组就是外循环，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个就是内循环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marL="342900" indent="-342900" algn="l"/>
            <a:r>
              <a:rPr lang="zh-CN" altLang="en-US" sz="2000" b="1" dirty="0" smtClean="0">
                <a:solidFill>
                  <a:srgbClr val="FF0000"/>
                </a:solidFill>
              </a:rPr>
              <a:t>练习：使用嵌套循环，打印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5*8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的矩形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140968"/>
            <a:ext cx="5760640" cy="324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179513" y="365125"/>
            <a:ext cx="6170092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ym typeface="+mn-ea"/>
              </a:rPr>
              <a:t>概述</a:t>
            </a:r>
            <a:endParaRPr lang="zh-CN" altLang="en-US" sz="3200" dirty="0" smtClean="0"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179512" y="1268760"/>
            <a:ext cx="8784976" cy="5040313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      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 在一个程序执行的过程中，各条语句的执行顺序对程序的结果是有直接影响的。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     </a:t>
            </a: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       2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也就是说，程序的流程对运行结果有直接的影响。所以，我们必须清楚每条语句的执行流程。而且，很多时候我们要通过控制语句的执行顺序来实现我们要完成的功能。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smtClean="0">
                <a:solidFill>
                  <a:schemeClr val="tx1"/>
                </a:solidFill>
                <a:sym typeface="+mn-ea"/>
              </a:rPr>
              <a:t>、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按控制流程可以分：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1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、顺序结构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2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、选择结构</a:t>
            </a:r>
            <a:endParaRPr lang="en-US" altLang="zh-CN" sz="2000" dirty="0" smtClean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	3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、循环结构</a:t>
            </a:r>
            <a:endParaRPr lang="zh-CN" altLang="en-US" sz="2000" dirty="0" smtClean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顺序结构 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/>
            <a:endParaRPr lang="zh-CN" altLang="en-US" sz="2000" dirty="0">
              <a:solidFill>
                <a:schemeClr val="tx1"/>
              </a:solidFill>
            </a:endParaRPr>
          </a:p>
          <a:p>
            <a:pPr algn="l" eaLnBrk="1" hangingPunct="1"/>
            <a:endParaRPr lang="zh-CN" altLang="en-US" sz="2000" dirty="0" smtClean="0">
              <a:solidFill>
                <a:schemeClr val="tx1"/>
              </a:solidFill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lvl="1" algn="l" eaLnBrk="1" hangingPunct="1"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445" y="1794510"/>
            <a:ext cx="75057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判断语句</a:t>
            </a:r>
            <a:r>
              <a:rPr lang="en-US" altLang="zh-CN" sz="3200" dirty="0" smtClean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1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buFont typeface="Wingdings" panose="05000000000000000000" charset="0"/>
            </a:pP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、if语句第一种格式： if</a:t>
            </a:r>
            <a:r>
              <a:rPr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r>
              <a:rPr 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执行流程</a:t>
            </a:r>
          </a:p>
          <a:p>
            <a:pPr lvl="1" algn="l" eaLnBrk="1" hangingPunct="1">
              <a:buFont typeface="Wingdings" panose="05000000000000000000" charset="0"/>
            </a:pPr>
            <a:r>
              <a:rPr sz="17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首先判断关系表达式看其结果是true还是false</a:t>
            </a:r>
          </a:p>
          <a:p>
            <a:pPr lvl="1" algn="l" eaLnBrk="1" hangingPunct="1">
              <a:buFont typeface="Wingdings" panose="05000000000000000000" charset="0"/>
            </a:pPr>
            <a:r>
              <a:rPr sz="17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如果是true就执行语句体</a:t>
            </a:r>
          </a:p>
          <a:p>
            <a:pPr lvl="1" algn="l" eaLnBrk="1" hangingPunct="1">
              <a:buFont typeface="Wingdings" panose="05000000000000000000" charset="0"/>
            </a:pPr>
            <a:r>
              <a:rPr sz="175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如果是false就不执行语句体</a:t>
            </a: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eaLnBrk="1" hangingPunct="1">
              <a:buFont typeface="Wingdings" panose="05000000000000000000" charset="0"/>
            </a:pP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lvl="2" algn="l" eaLnBrk="1" hangingPunct="1">
              <a:buClr>
                <a:srgbClr val="8EB4E3"/>
              </a:buClr>
              <a:buFont typeface="Wingdings" panose="05000000000000000000" charset="0"/>
            </a:pPr>
            <a:endParaRPr lang="zh-CN" altLang="en-US" sz="20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06755" y="1711960"/>
            <a:ext cx="4171950" cy="1628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15610" y="3599815"/>
            <a:ext cx="3046095" cy="270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dirty="0" smtClean="0">
                <a:solidFill>
                  <a:schemeClr val="tx1"/>
                </a:solidFill>
                <a:ea typeface="黑体" panose="02010609060101010101" pitchFamily="49" charset="-122"/>
                <a:sym typeface="+mn-ea"/>
              </a:rPr>
              <a:t>示例代码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 static void main(String[] args){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System.out.println("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开始</a:t>
            </a: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 定义两个变量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 a = 10;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int b = 20;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//变量使用if判断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if (a == b){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    System.out.println("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a等于b</a:t>
            </a: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}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int c = 10;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if(a == c){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    System.out.println("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a等于c</a:t>
            </a: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}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   System.out.println("</a:t>
            </a:r>
            <a:r>
              <a:rPr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结束</a:t>
            </a: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r>
              <a:rPr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｝</a:t>
            </a: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buFont typeface="Wingdings" panose="05000000000000000000" charset="0"/>
            </a:pPr>
            <a:endParaRPr lang="en-US" altLang="zh-CN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2" algn="l" eaLnBrk="1" hangingPunct="1">
              <a:lnSpc>
                <a:spcPct val="90000"/>
              </a:lnSpc>
              <a:buClr>
                <a:srgbClr val="8EB4E3"/>
              </a:buClr>
              <a:buFont typeface="Wingdings" panose="05000000000000000000" charset="0"/>
            </a:pPr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47688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判断语句2--if...else 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94665" y="1185545"/>
            <a:ext cx="8308340" cy="5302885"/>
          </a:xfr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r>
              <a:rPr 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执行流程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r>
              <a:rPr lang="zh-CN" sz="175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首先判断关系表达式看其结果是true还是false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r>
              <a:rPr lang="zh-CN" sz="175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如果是true就执行语句体1</a:t>
            </a:r>
          </a:p>
          <a:p>
            <a:pPr marR="0" lvl="1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r>
              <a:rPr lang="zh-CN" sz="175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如果是false就执行语句体2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4665" y="1185545"/>
            <a:ext cx="4137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if语句第二种格式： if...else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875" y="1553845"/>
            <a:ext cx="3486150" cy="1704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9635" y="1310005"/>
            <a:ext cx="3731895" cy="2948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判断语句3--if..else if...else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494665" y="1185545"/>
            <a:ext cx="8308340" cy="5302885"/>
          </a:xfr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r>
              <a:rPr lang="zh-CN" sz="2000" kern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if语句第三种格式： if...else if ...else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defRPr/>
            </a:pPr>
            <a:endParaRPr lang="zh-CN" altLang="en-US" sz="2000" kern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4665" y="1562100"/>
            <a:ext cx="697865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>
                <a:solidFill>
                  <a:schemeClr val="tx1"/>
                </a:solidFill>
                <a:sym typeface="+mn-ea"/>
              </a:rPr>
              <a:t>执行流程</a:t>
            </a: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zh-CN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首先判断关系表达式1看其结果是true还是false</a:t>
            </a: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、如果是true就执行语句体1</a:t>
            </a: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、如果是false就继续判断关系表达式2看其结果是true还是false</a:t>
            </a: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、如果是true就执行语句体2</a:t>
            </a: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、如果是false就继续判断关系表达式…看其结果是true还是false</a:t>
            </a: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…</a:t>
            </a:r>
          </a:p>
          <a:p>
            <a:pPr lvl="0" algn="l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</a:pP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+mn-ea"/>
              </a:rPr>
              <a:t>、如果没有任何关系表达式为true，就执行语句体n+1。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30796276"/>
  <p:tag name="KSO_WM_UNIT_PLACING_PICTURE_USER_VIEWPORT" val="{&quot;height&quot;:2565,&quot;width&quot;:65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1512</Words>
  <Application>Microsoft Office PowerPoint</Application>
  <PresentationFormat>全屏显示(4:3)</PresentationFormat>
  <Paragraphs>288</Paragraphs>
  <Slides>29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主题​​</vt:lpstr>
      <vt:lpstr>流程控制语句</vt:lpstr>
      <vt:lpstr>今日内容 </vt:lpstr>
      <vt:lpstr>概述</vt:lpstr>
      <vt:lpstr>顺序结构 </vt:lpstr>
      <vt:lpstr>判断语句1</vt:lpstr>
      <vt:lpstr>示例代码</vt:lpstr>
      <vt:lpstr>判断语句2--if...else </vt:lpstr>
      <vt:lpstr>判断语句3--if..else if...else</vt:lpstr>
      <vt:lpstr>执行流程</vt:lpstr>
      <vt:lpstr>执行流程</vt:lpstr>
      <vt:lpstr>示例代码</vt:lpstr>
      <vt:lpstr>课堂练习</vt:lpstr>
      <vt:lpstr>选择语句--switch  </vt:lpstr>
      <vt:lpstr>选择语句--switch  </vt:lpstr>
      <vt:lpstr>练习</vt:lpstr>
      <vt:lpstr>case的穿透性</vt:lpstr>
      <vt:lpstr>循环语句1-For</vt:lpstr>
      <vt:lpstr>选择结构</vt:lpstr>
      <vt:lpstr>循环语句2--while </vt:lpstr>
      <vt:lpstr>while循环输出10次HelloWorld</vt:lpstr>
      <vt:lpstr>循环语句3--do...while </vt:lpstr>
      <vt:lpstr>输出10次HelloWorld</vt:lpstr>
      <vt:lpstr>循环语句的区别</vt:lpstr>
      <vt:lpstr> 跳出语句 - Break</vt:lpstr>
      <vt:lpstr>跳出语句 - continue </vt:lpstr>
      <vt:lpstr>死循环 </vt:lpstr>
      <vt:lpstr>嵌套循环</vt:lpstr>
      <vt:lpstr>嵌套循环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549</cp:revision>
  <dcterms:created xsi:type="dcterms:W3CDTF">2018-11-22T07:00:00Z</dcterms:created>
  <dcterms:modified xsi:type="dcterms:W3CDTF">2020-06-01T13:09:14Z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