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8" r:id="rId4"/>
    <p:sldId id="280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2" r:id="rId17"/>
    <p:sldId id="290" r:id="rId18"/>
    <p:sldId id="293" r:id="rId19"/>
    <p:sldId id="294" r:id="rId20"/>
    <p:sldId id="295" r:id="rId21"/>
    <p:sldId id="271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228"/>
    <a:srgbClr val="303B18"/>
    <a:srgbClr val="0045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>
      <p:cViewPr>
        <p:scale>
          <a:sx n="100" d="100"/>
          <a:sy n="100" d="100"/>
        </p:scale>
        <p:origin x="-2256" y="-390"/>
      </p:cViewPr>
      <p:guideLst>
        <p:guide orient="horz" pos="2160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0481-A06E-4FB5-996A-78A0F68FA0FC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39A6-5A5C-446C-8577-A745CE24E5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D71AF-E562-4A7D-9CC4-0136D4BC9B79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方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法</a:t>
            </a:r>
            <a:endParaRPr lang="zh-CN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</a:rPr>
              <a:t>事业部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讲师：朱屹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调用方法的流程图解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</a:rPr>
              <a:t>	</a:t>
            </a:r>
            <a:r>
              <a:rPr lang="zh-CN" altLang="en-US" sz="2000" dirty="0" smtClean="0">
                <a:solidFill>
                  <a:schemeClr val="tx1"/>
                </a:solidFill>
              </a:rPr>
              <a:t>程序执行，主方法 </a:t>
            </a:r>
            <a:r>
              <a:rPr lang="en-US" altLang="zh-CN" sz="2000" dirty="0" smtClean="0">
                <a:solidFill>
                  <a:schemeClr val="tx1"/>
                </a:solidFill>
              </a:rPr>
              <a:t>main </a:t>
            </a:r>
            <a:r>
              <a:rPr lang="zh-CN" altLang="en-US" sz="2000" dirty="0" smtClean="0">
                <a:solidFill>
                  <a:schemeClr val="tx1"/>
                </a:solidFill>
              </a:rPr>
              <a:t>调用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getSum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方法，传递了实际数据 </a:t>
            </a:r>
            <a:r>
              <a:rPr lang="en-US" altLang="zh-CN" sz="2000" dirty="0" smtClean="0">
                <a:solidFill>
                  <a:schemeClr val="tx1"/>
                </a:solidFill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</a:rPr>
              <a:t>6 </a:t>
            </a:r>
            <a:r>
              <a:rPr lang="zh-CN" altLang="en-US" sz="2000" dirty="0" smtClean="0">
                <a:solidFill>
                  <a:schemeClr val="tx1"/>
                </a:solidFill>
              </a:rPr>
              <a:t>，两个变量 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和</a:t>
            </a:r>
            <a:r>
              <a:rPr lang="en-US" altLang="zh-CN" sz="2000" dirty="0" smtClean="0">
                <a:solidFill>
                  <a:schemeClr val="tx1"/>
                </a:solidFill>
              </a:rPr>
              <a:t>b </a:t>
            </a:r>
            <a:r>
              <a:rPr lang="zh-CN" altLang="en-US" sz="2000" dirty="0" smtClean="0">
                <a:solidFill>
                  <a:schemeClr val="tx1"/>
                </a:solidFill>
              </a:rPr>
              <a:t>接收到的就是实际参数，并将计算后的结果返回，主方法 </a:t>
            </a:r>
            <a:r>
              <a:rPr lang="en-US" altLang="zh-CN" sz="2000" dirty="0" smtClean="0">
                <a:solidFill>
                  <a:schemeClr val="tx1"/>
                </a:solidFill>
              </a:rPr>
              <a:t>main </a:t>
            </a:r>
            <a:r>
              <a:rPr lang="zh-CN" altLang="en-US" sz="2000" dirty="0" smtClean="0">
                <a:solidFill>
                  <a:schemeClr val="tx1"/>
                </a:solidFill>
              </a:rPr>
              <a:t>中的变量 </a:t>
            </a:r>
            <a:r>
              <a:rPr lang="en-US" altLang="zh-CN" sz="2000" dirty="0" smtClean="0">
                <a:solidFill>
                  <a:schemeClr val="tx1"/>
                </a:solidFill>
              </a:rPr>
              <a:t>sum </a:t>
            </a:r>
            <a:r>
              <a:rPr lang="zh-CN" altLang="en-US" sz="2000" dirty="0" smtClean="0">
                <a:solidFill>
                  <a:schemeClr val="tx1"/>
                </a:solidFill>
              </a:rPr>
              <a:t>接收的就是方法的返回值。</a:t>
            </a: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348880"/>
            <a:ext cx="7848872" cy="3610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定义方法练习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比较两个整数是否相同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600" b="1" dirty="0" smtClean="0">
                <a:solidFill>
                  <a:schemeClr val="tx1"/>
                </a:solidFill>
              </a:rPr>
              <a:t>分析：定义方法实现功能，需要有两个明确，即 返回值 和 参数列表 。</a:t>
            </a:r>
            <a:endParaRPr lang="en-US" altLang="zh-CN" sz="1600" b="1" dirty="0" smtClean="0">
              <a:solidFill>
                <a:schemeClr val="tx1"/>
              </a:solidFill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6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明确返回值：</a:t>
            </a:r>
            <a:r>
              <a:rPr lang="zh-CN" altLang="en-US" sz="1600" dirty="0" smtClean="0">
                <a:solidFill>
                  <a:schemeClr val="tx1"/>
                </a:solidFill>
              </a:rPr>
              <a:t>比较整数，比较的结果只有两种可能，相同或不同，因此结果是布尔类型，比较的结果相同为</a:t>
            </a:r>
            <a:r>
              <a:rPr lang="en-US" altLang="zh-CN" sz="1600" dirty="0" smtClean="0">
                <a:solidFill>
                  <a:schemeClr val="tx1"/>
                </a:solidFill>
              </a:rPr>
              <a:t>true</a:t>
            </a:r>
            <a:r>
              <a:rPr lang="zh-CN" altLang="en-US" sz="1600" dirty="0" smtClean="0">
                <a:solidFill>
                  <a:schemeClr val="tx1"/>
                </a:solidFill>
              </a:rPr>
              <a:t>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</a:rPr>
              <a:t>        </a:t>
            </a:r>
            <a:r>
              <a:rPr lang="zh-CN" altLang="en-US" sz="1600" b="1" dirty="0" smtClean="0">
                <a:solidFill>
                  <a:schemeClr val="tx1"/>
                </a:solidFill>
              </a:rPr>
              <a:t>明确参数列表：</a:t>
            </a:r>
            <a:r>
              <a:rPr lang="zh-CN" altLang="en-US" sz="1600" dirty="0" smtClean="0">
                <a:solidFill>
                  <a:schemeClr val="tx1"/>
                </a:solidFill>
              </a:rPr>
              <a:t>比较的两个整数不确定，所以默认定义两个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int</a:t>
            </a:r>
            <a:r>
              <a:rPr lang="zh-CN" altLang="en-US" sz="1600" dirty="0" smtClean="0">
                <a:solidFill>
                  <a:schemeClr val="tx1"/>
                </a:solidFill>
              </a:rPr>
              <a:t>类型的参数。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8424936" cy="480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/>
            <a:r>
              <a:rPr lang="zh-CN" altLang="en-US" sz="3200" dirty="0" smtClean="0"/>
              <a:t>练习二 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b="1" dirty="0" smtClean="0">
                <a:solidFill>
                  <a:schemeClr val="tx1"/>
                </a:solidFill>
              </a:rPr>
              <a:t>计算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1+2+3...+100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的和</a:t>
            </a: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分析：定义方法实现功能，需要有两个明确，即 返回值 和 参数 。</a:t>
            </a:r>
          </a:p>
          <a:p>
            <a:pPr lvl="1" algn="l"/>
            <a:r>
              <a:rPr lang="zh-CN" altLang="en-US" sz="1800" b="1" dirty="0" smtClean="0">
                <a:solidFill>
                  <a:schemeClr val="tx1"/>
                </a:solidFill>
              </a:rPr>
              <a:t>明确返回值：</a:t>
            </a:r>
            <a:r>
              <a:rPr lang="en-US" altLang="zh-CN" sz="1800" dirty="0" smtClean="0">
                <a:solidFill>
                  <a:schemeClr val="tx1"/>
                </a:solidFill>
              </a:rPr>
              <a:t>1~100</a:t>
            </a:r>
            <a:r>
              <a:rPr lang="zh-CN" altLang="en-US" sz="1800" dirty="0" smtClean="0">
                <a:solidFill>
                  <a:schemeClr val="tx1"/>
                </a:solidFill>
              </a:rPr>
              <a:t>的求和，计算后必然还是整数，返回值类型是</a:t>
            </a:r>
            <a:r>
              <a:rPr lang="en-US" altLang="zh-CN" sz="1800" dirty="0" err="1" smtClean="0">
                <a:solidFill>
                  <a:schemeClr val="tx1"/>
                </a:solidFill>
              </a:rPr>
              <a:t>int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 algn="l"/>
            <a:r>
              <a:rPr lang="zh-CN" altLang="en-US" sz="1800" b="1" dirty="0" smtClean="0">
                <a:solidFill>
                  <a:schemeClr val="tx1"/>
                </a:solidFill>
              </a:rPr>
              <a:t>明确参数：</a:t>
            </a:r>
            <a:r>
              <a:rPr lang="zh-CN" altLang="en-US" sz="1800" dirty="0" smtClean="0">
                <a:solidFill>
                  <a:schemeClr val="tx1"/>
                </a:solidFill>
              </a:rPr>
              <a:t>需求中已知到计算的数据，没有未知的数据，不定义参数</a:t>
            </a:r>
            <a:endParaRPr lang="zh-CN" altLang="en-US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定义方法的注意事项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定义位置，类中方法外面。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返回值类型，必须要和 </a:t>
            </a:r>
            <a:r>
              <a:rPr lang="en-US" altLang="zh-CN" sz="2000" dirty="0" smtClean="0">
                <a:solidFill>
                  <a:schemeClr val="tx1"/>
                </a:solidFill>
              </a:rPr>
              <a:t>return </a:t>
            </a:r>
            <a:r>
              <a:rPr lang="zh-CN" altLang="en-US" sz="2000" dirty="0" smtClean="0">
                <a:solidFill>
                  <a:schemeClr val="tx1"/>
                </a:solidFill>
              </a:rPr>
              <a:t>语句返回的类型相同，否则编译失败 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不能在 </a:t>
            </a:r>
            <a:r>
              <a:rPr lang="en-US" altLang="zh-CN" sz="2000" dirty="0" smtClean="0">
                <a:solidFill>
                  <a:schemeClr val="tx1"/>
                </a:solidFill>
              </a:rPr>
              <a:t>return </a:t>
            </a:r>
            <a:r>
              <a:rPr lang="zh-CN" altLang="en-US" sz="2000" dirty="0" smtClean="0">
                <a:solidFill>
                  <a:schemeClr val="tx1"/>
                </a:solidFill>
              </a:rPr>
              <a:t>后面写代码， </a:t>
            </a:r>
            <a:r>
              <a:rPr lang="en-US" altLang="zh-CN" sz="2000" dirty="0" smtClean="0">
                <a:solidFill>
                  <a:schemeClr val="tx1"/>
                </a:solidFill>
              </a:rPr>
              <a:t>return </a:t>
            </a:r>
            <a:r>
              <a:rPr lang="zh-CN" altLang="en-US" sz="2000" dirty="0" smtClean="0">
                <a:solidFill>
                  <a:schemeClr val="tx1"/>
                </a:solidFill>
              </a:rPr>
              <a:t>意味着方法结束，所有后面的代码永远不会执行，属于无效代码。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644683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013176"/>
            <a:ext cx="7789863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调用方法的三种形式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直接调用：直接写方法名调用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6942137" cy="196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调用方法的三种形式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赋值调用：调用方法，在方法前面定义变量，接收方法返回值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716496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调用方法的三种形式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输出语句调用：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在输出语句中调用方法，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zh-CN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</a:rPr>
              <a:t>方法名</a:t>
            </a:r>
            <a:r>
              <a:rPr lang="en-US" altLang="zh-CN" sz="2000" dirty="0" smtClean="0">
                <a:solidFill>
                  <a:schemeClr val="tx1"/>
                </a:solidFill>
              </a:rPr>
              <a:t>()) 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不能用输出语句调用 </a:t>
            </a:r>
            <a:r>
              <a:rPr lang="en-US" altLang="zh-CN" sz="2000" dirty="0" smtClean="0">
                <a:solidFill>
                  <a:schemeClr val="tx1"/>
                </a:solidFill>
              </a:rPr>
              <a:t>void </a:t>
            </a:r>
            <a:r>
              <a:rPr lang="zh-CN" altLang="en-US" sz="2000" dirty="0" smtClean="0">
                <a:solidFill>
                  <a:schemeClr val="tx1"/>
                </a:solidFill>
              </a:rPr>
              <a:t>类型的方法。因为方法执行后没有结果，也就打印不出任何内容。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88840"/>
            <a:ext cx="62674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509120"/>
            <a:ext cx="7656513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方法重载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概述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         方法重载：指在同一个类中，允许存在一个以上的同名方法，只要它们的参数列表不同即可，与修饰符和返回值类型无关。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         参数列表：个数不同，数据类型不同，顺序不同。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        重载方法调用：</a:t>
            </a:r>
            <a:r>
              <a:rPr lang="en-US" altLang="zh-CN" sz="2000" dirty="0" smtClean="0">
                <a:solidFill>
                  <a:schemeClr val="tx1"/>
                </a:solidFill>
              </a:rPr>
              <a:t>JVM</a:t>
            </a:r>
            <a:r>
              <a:rPr lang="zh-CN" altLang="en-US" sz="2000" dirty="0" smtClean="0">
                <a:solidFill>
                  <a:schemeClr val="tx1"/>
                </a:solidFill>
              </a:rPr>
              <a:t>通过方法的参数列表，调用不同的方法。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方法重载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练习一 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比较两个数据是否相等。参数类型分别为两个 </a:t>
            </a:r>
            <a:r>
              <a:rPr lang="en-US" altLang="zh-CN" sz="2000" dirty="0" smtClean="0">
                <a:solidFill>
                  <a:schemeClr val="tx1"/>
                </a:solidFill>
              </a:rPr>
              <a:t>byte </a:t>
            </a:r>
            <a:r>
              <a:rPr lang="zh-CN" altLang="en-US" sz="2000" dirty="0" smtClean="0">
                <a:solidFill>
                  <a:schemeClr val="tx1"/>
                </a:solidFill>
              </a:rPr>
              <a:t>类型，两个 </a:t>
            </a:r>
            <a:r>
              <a:rPr lang="en-US" altLang="zh-CN" sz="2000" dirty="0" smtClean="0">
                <a:solidFill>
                  <a:schemeClr val="tx1"/>
                </a:solidFill>
              </a:rPr>
              <a:t>short </a:t>
            </a:r>
            <a:r>
              <a:rPr lang="zh-CN" altLang="en-US" sz="2000" dirty="0" smtClean="0">
                <a:solidFill>
                  <a:schemeClr val="tx1"/>
                </a:solidFill>
              </a:rPr>
              <a:t>类型，两个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类型，两个 </a:t>
            </a:r>
            <a:r>
              <a:rPr lang="en-US" altLang="zh-CN" sz="2000" dirty="0" smtClean="0">
                <a:solidFill>
                  <a:schemeClr val="tx1"/>
                </a:solidFill>
              </a:rPr>
              <a:t>long </a:t>
            </a:r>
            <a:r>
              <a:rPr lang="zh-CN" altLang="en-US" sz="2000" dirty="0" smtClean="0">
                <a:solidFill>
                  <a:schemeClr val="tx1"/>
                </a:solidFill>
              </a:rPr>
              <a:t>类型，并在 </a:t>
            </a:r>
            <a:r>
              <a:rPr lang="en-US" altLang="zh-CN" sz="2000" dirty="0" smtClean="0">
                <a:solidFill>
                  <a:schemeClr val="tx1"/>
                </a:solidFill>
              </a:rPr>
              <a:t>main </a:t>
            </a:r>
            <a:r>
              <a:rPr lang="zh-CN" altLang="en-US" sz="2000" dirty="0" smtClean="0">
                <a:solidFill>
                  <a:schemeClr val="tx1"/>
                </a:solidFill>
              </a:rPr>
              <a:t>方法中进行测试。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8496944" cy="488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方法重载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练习二 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判断哪些方法是重载关系。</a:t>
            </a:r>
            <a:endParaRPr lang="en-US" altLang="zh-CN" sz="2000" dirty="0" smtClean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04864"/>
            <a:ext cx="769945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本章目标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简单方法定义和调用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、掌握方法定义的参数和返回值含义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、了解方法的调用过程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、了解方法的三种调用形式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、掌握方法定义的注意事项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、掌握方法重载的概念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7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、能够判断出方法的重置</a:t>
            </a:r>
            <a:endParaRPr lang="zh-CN" altLang="en-US" sz="2000" dirty="0" smtClean="0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buFont typeface="Wingdings" panose="05000000000000000000" charset="0"/>
            </a:pP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方法重载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练习三 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</a:rPr>
              <a:t>模拟输出语句中的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println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方法效果，传递什么类型的数据就输出什么类型的数据，只允许定义一个方法名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println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</a:rPr>
              <a:t>【4</a:t>
            </a:r>
            <a:r>
              <a:rPr lang="zh-CN" altLang="en-US" sz="2000" dirty="0" smtClean="0">
                <a:solidFill>
                  <a:schemeClr val="tx1"/>
                </a:solidFill>
              </a:rPr>
              <a:t>类</a:t>
            </a:r>
            <a:r>
              <a:rPr lang="en-US" altLang="zh-CN" sz="2000" dirty="0" smtClean="0">
                <a:solidFill>
                  <a:schemeClr val="tx1"/>
                </a:solidFill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</a:rPr>
              <a:t>种</a:t>
            </a:r>
            <a:r>
              <a:rPr lang="en-US" altLang="zh-CN" sz="2000" dirty="0" smtClean="0">
                <a:solidFill>
                  <a:schemeClr val="tx1"/>
                </a:solidFill>
              </a:rPr>
              <a:t>】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48880"/>
            <a:ext cx="8280920" cy="408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3"/>
          <p:cNvSpPr>
            <a:spLocks noGrp="1" noChangeArrowheads="1"/>
          </p:cNvSpPr>
          <p:nvPr>
            <p:ph type="ctrTitle"/>
          </p:nvPr>
        </p:nvSpPr>
        <p:spPr>
          <a:xfrm>
            <a:off x="1115616" y="2204864"/>
            <a:ext cx="6858000" cy="20161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Segoe UI Light" panose="020B0502040204020203" pitchFamily="34" charset="0"/>
                <a:ea typeface="黑体" panose="02010609060101010101" pitchFamily="49" charset="-122"/>
                <a:sym typeface="Segoe UI Light" panose="020B0502040204020203" pitchFamily="34" charset="0"/>
              </a:rPr>
              <a:t>Thanks</a:t>
            </a:r>
            <a:endParaRPr lang="zh-CN" altLang="en-US" dirty="0" smtClean="0">
              <a:latin typeface="Segoe UI Light" panose="020B0502040204020203" pitchFamily="34" charset="0"/>
              <a:ea typeface="黑体" panose="02010609060101010101" pitchFamily="49" charset="-122"/>
              <a:sym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方法入门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268760"/>
            <a:ext cx="8784976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概述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我们在学习运算符的时候，都为每个运算符单独的创建一个新的类和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main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方法，我们会发现这样编写代码非常的繁琐，而且重复的代码过多。能否避免这些重复的代码呢，就需要使用方法来实现。</a:t>
            </a:r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方法：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就是将一个功能抽取出来，把代码单独定义在一个大括号内，形成一个单独的功能。当我们需要这个功能的时候，就可以去调用。这样即实现了代码的复用性，也解决了代码冗余的现象。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方法的定义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b="1" dirty="0" smtClean="0">
                <a:solidFill>
                  <a:srgbClr val="FF0000"/>
                </a:solidFill>
                <a:sym typeface="+mn-ea"/>
              </a:rPr>
              <a:t>定义格式： </a:t>
            </a:r>
            <a:endParaRPr lang="en-US" altLang="zh-CN" sz="1600" b="1" dirty="0" smtClean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定义格式解释：</a:t>
            </a:r>
          </a:p>
          <a:p>
            <a:pPr lvl="1" algn="l"/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修饰符：    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目前固定写法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public static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/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返回值类型：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目前固定写法 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void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，其他返回值类型在后面的课程讲解。</a:t>
            </a:r>
          </a:p>
          <a:p>
            <a:pPr lvl="1" algn="l"/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方法名：    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为我们定义的方法起名，满足标识符的规范，用来调用方法。</a:t>
            </a:r>
          </a:p>
          <a:p>
            <a:pPr lvl="1" algn="l"/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参数列表：  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目前无参数， 带有参数的方法在后面的课程讲解。</a:t>
            </a:r>
          </a:p>
          <a:p>
            <a:pPr lvl="1" algn="l"/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return</a:t>
            </a:r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     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方法结束。因为返回值类型是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void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，方法大括号内的</a:t>
            </a:r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return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可以不写。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/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/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/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/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/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/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/>
            <a:r>
              <a:rPr lang="zh-CN" altLang="en-US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示例代码：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429000"/>
            <a:ext cx="5472608" cy="1490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5085184"/>
            <a:ext cx="6101605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方法的调用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640960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          方法在定义完毕后，方法不会自己运行，必须被调用才能执行，我们可以在主方法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main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中来调用我们自己定义好的方法。在主方法中，直接写要调用的方法名字就可以调用了。</a:t>
            </a: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492896"/>
            <a:ext cx="8676456" cy="308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调用练习 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2000" dirty="0" smtClean="0">
                <a:solidFill>
                  <a:schemeClr val="tx1"/>
                </a:solidFill>
              </a:rPr>
              <a:t>将三元运算符代码抽取到自定义的方法中，并调用。</a:t>
            </a:r>
            <a:endParaRPr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	</a:t>
            </a: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440" y="1772816"/>
            <a:ext cx="701192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标注 9"/>
          <p:cNvSpPr/>
          <p:nvPr/>
        </p:nvSpPr>
        <p:spPr>
          <a:xfrm>
            <a:off x="4644008" y="2276872"/>
            <a:ext cx="4392488" cy="1224136"/>
          </a:xfrm>
          <a:prstGeom prst="wedgeRoundRectCallout">
            <a:avLst>
              <a:gd name="adj1" fmla="val -45578"/>
              <a:gd name="adj2" fmla="val 65145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方法定义注意事项：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     1</a:t>
            </a:r>
            <a:r>
              <a:rPr lang="zh-CN" altLang="en-US" b="1" dirty="0" smtClean="0">
                <a:solidFill>
                  <a:schemeClr val="bg1"/>
                </a:solidFill>
              </a:rPr>
              <a:t>、方法必须定义在一类中方法外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     2</a:t>
            </a:r>
            <a:r>
              <a:rPr lang="zh-CN" altLang="en-US" b="1" dirty="0" smtClean="0">
                <a:solidFill>
                  <a:schemeClr val="bg1"/>
                </a:solidFill>
              </a:rPr>
              <a:t>、方法不能定义在另一个方法的里面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方法的定义和调用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进阶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    1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、前面的课程中，使用过嵌套循环输出矩形，控制台打印出矩形就可以了，因此将方法定义为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void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，没有返回值。在主方法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main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中直接被调用。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	</a:t>
            </a: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988840"/>
            <a:ext cx="5904656" cy="404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圆角矩形标注 10"/>
          <p:cNvSpPr/>
          <p:nvPr/>
        </p:nvSpPr>
        <p:spPr>
          <a:xfrm>
            <a:off x="4932040" y="2636912"/>
            <a:ext cx="3707904" cy="1080120"/>
          </a:xfrm>
          <a:prstGeom prst="wedgeRoundRectCallout">
            <a:avLst>
              <a:gd name="adj1" fmla="val -61662"/>
              <a:gd name="adj2" fmla="val 37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print 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方法被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main 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方法调用后直接输出结果，而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main 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方法并不需要 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print 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方法的执行结果，所以被定义为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void 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。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定义方法的格式详解</a:t>
            </a:r>
            <a:r>
              <a:rPr lang="en-US" altLang="zh-CN" sz="3200" dirty="0" smtClean="0"/>
              <a:t>2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修饰符：           </a:t>
            </a:r>
            <a:r>
              <a:rPr lang="en-US" altLang="zh-CN" sz="1800" dirty="0" smtClean="0">
                <a:solidFill>
                  <a:schemeClr val="tx1"/>
                </a:solidFill>
              </a:rPr>
              <a:t>public static </a:t>
            </a:r>
            <a:r>
              <a:rPr lang="zh-CN" altLang="en-US" sz="1800" dirty="0" smtClean="0">
                <a:solidFill>
                  <a:schemeClr val="tx1"/>
                </a:solidFill>
              </a:rPr>
              <a:t>固定写法</a:t>
            </a: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返回值类型： 表示方法运行的结果的数据类型，方法执行后将结果返回到调用者</a:t>
            </a: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参数列表：     方法在运算过程中的未知数据，调用者调用方法时传递</a:t>
            </a: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return</a:t>
            </a:r>
            <a:r>
              <a:rPr lang="zh-CN" altLang="en-US" sz="1800" dirty="0" smtClean="0">
                <a:solidFill>
                  <a:schemeClr val="tx1"/>
                </a:solidFill>
              </a:rPr>
              <a:t>：            将方法执行后的结果带给调用者，方法执行到 </a:t>
            </a:r>
            <a:r>
              <a:rPr lang="en-US" altLang="zh-CN" sz="1800" dirty="0" smtClean="0">
                <a:solidFill>
                  <a:schemeClr val="tx1"/>
                </a:solidFill>
              </a:rPr>
              <a:t>return </a:t>
            </a:r>
            <a:r>
              <a:rPr lang="zh-CN" altLang="en-US" sz="1800" dirty="0" smtClean="0">
                <a:solidFill>
                  <a:schemeClr val="tx1"/>
                </a:solidFill>
              </a:rPr>
              <a:t>，整体方法运行结束</a:t>
            </a:r>
          </a:p>
          <a:p>
            <a:pPr algn="l"/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sz="1800" dirty="0" smtClean="0">
                <a:solidFill>
                  <a:schemeClr val="tx1"/>
                </a:solidFill>
              </a:rPr>
              <a:t>小贴士：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1800" dirty="0" smtClean="0">
                <a:solidFill>
                  <a:schemeClr val="tx1"/>
                </a:solidFill>
              </a:rPr>
              <a:t>	return </a:t>
            </a:r>
            <a:r>
              <a:rPr lang="zh-CN" altLang="en-US" sz="1800" dirty="0" smtClean="0">
                <a:solidFill>
                  <a:schemeClr val="tx1"/>
                </a:solidFill>
              </a:rPr>
              <a:t>结果</a:t>
            </a:r>
            <a:r>
              <a:rPr lang="en-US" altLang="zh-CN" sz="1800" dirty="0" smtClean="0">
                <a:solidFill>
                  <a:schemeClr val="tx1"/>
                </a:solidFill>
              </a:rPr>
              <a:t>; </a:t>
            </a:r>
            <a:r>
              <a:rPr lang="zh-CN" altLang="en-US" sz="1800" dirty="0" smtClean="0">
                <a:solidFill>
                  <a:schemeClr val="tx1"/>
                </a:solidFill>
              </a:rPr>
              <a:t>这里的</a:t>
            </a:r>
            <a:r>
              <a:rPr lang="en-US" altLang="zh-CN" sz="1800" dirty="0" smtClean="0">
                <a:solidFill>
                  <a:schemeClr val="tx1"/>
                </a:solidFill>
              </a:rPr>
              <a:t>"</a:t>
            </a:r>
            <a:r>
              <a:rPr lang="zh-CN" altLang="en-US" sz="1800" dirty="0" smtClean="0">
                <a:solidFill>
                  <a:schemeClr val="tx1"/>
                </a:solidFill>
              </a:rPr>
              <a:t>结果</a:t>
            </a:r>
            <a:r>
              <a:rPr lang="en-US" altLang="zh-CN" sz="1800" dirty="0" smtClean="0">
                <a:solidFill>
                  <a:schemeClr val="tx1"/>
                </a:solidFill>
              </a:rPr>
              <a:t>"</a:t>
            </a:r>
            <a:r>
              <a:rPr lang="zh-CN" altLang="en-US" sz="1800" dirty="0" smtClean="0">
                <a:solidFill>
                  <a:schemeClr val="tx1"/>
                </a:solidFill>
              </a:rPr>
              <a:t>在开发中，我们正确的叫法成为方法的返回值</a:t>
            </a:r>
            <a:endParaRPr lang="zh-CN" altLang="en-US" sz="1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077072"/>
            <a:ext cx="6768753" cy="20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/>
              <a:t>定义方法的两个明确</a:t>
            </a:r>
            <a:endParaRPr lang="zh-CN" altLang="en-US" sz="3200" dirty="0" smtClean="0"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196999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需求：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定义方法实现两个整数的求和计算。</a:t>
            </a:r>
          </a:p>
          <a:p>
            <a:pPr lvl="1" algn="l"/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明确返回值类型：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方法计算的是整数的求和，结果也必然是个整数，返回值类型定义为</a:t>
            </a:r>
            <a:r>
              <a:rPr lang="en-US" altLang="zh-CN" sz="1600" dirty="0" err="1" smtClean="0">
                <a:solidFill>
                  <a:schemeClr val="tx1"/>
                </a:solidFill>
                <a:sym typeface="+mn-ea"/>
              </a:rPr>
              <a:t>int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类型。</a:t>
            </a:r>
            <a:endParaRPr lang="en-US" altLang="zh-CN" sz="1600" dirty="0" smtClean="0">
              <a:solidFill>
                <a:schemeClr val="tx1"/>
              </a:solidFill>
              <a:sym typeface="+mn-ea"/>
            </a:endParaRPr>
          </a:p>
          <a:p>
            <a:pPr lvl="1" algn="l"/>
            <a:endParaRPr lang="zh-CN" altLang="en-US" sz="1600" dirty="0" smtClean="0">
              <a:solidFill>
                <a:schemeClr val="tx1"/>
              </a:solidFill>
              <a:sym typeface="+mn-ea"/>
            </a:endParaRPr>
          </a:p>
          <a:p>
            <a:pPr lvl="1" algn="l"/>
            <a:r>
              <a:rPr lang="zh-CN" altLang="en-US" sz="1600" b="1" dirty="0" smtClean="0">
                <a:solidFill>
                  <a:schemeClr val="tx1"/>
                </a:solidFill>
                <a:sym typeface="+mn-ea"/>
              </a:rPr>
              <a:t>明确参数列表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：计算哪两个整数的和，并不清楚，但可以确定是整数，参数列表可以定义两个</a:t>
            </a:r>
            <a:r>
              <a:rPr lang="en-US" altLang="zh-CN" sz="1600" dirty="0" err="1" smtClean="0">
                <a:solidFill>
                  <a:schemeClr val="tx1"/>
                </a:solidFill>
                <a:sym typeface="+mn-ea"/>
              </a:rPr>
              <a:t>int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类型的变量，由调用者调用方法时传递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22417"/>
            <a:ext cx="6624736" cy="34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1553</Words>
  <Application>Microsoft Office PowerPoint</Application>
  <PresentationFormat>全屏显示(4:3)</PresentationFormat>
  <Paragraphs>130</Paragraphs>
  <Slides>21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方法</vt:lpstr>
      <vt:lpstr>本章目标</vt:lpstr>
      <vt:lpstr>方法入门 </vt:lpstr>
      <vt:lpstr>方法的定义</vt:lpstr>
      <vt:lpstr>方法的调用</vt:lpstr>
      <vt:lpstr>调用练习 </vt:lpstr>
      <vt:lpstr>方法的定义和调用-进阶</vt:lpstr>
      <vt:lpstr>定义方法的格式详解2</vt:lpstr>
      <vt:lpstr>定义方法的两个明确</vt:lpstr>
      <vt:lpstr>调用方法的流程图解</vt:lpstr>
      <vt:lpstr>定义方法练习 </vt:lpstr>
      <vt:lpstr>练习二 </vt:lpstr>
      <vt:lpstr>定义方法的注意事项 </vt:lpstr>
      <vt:lpstr>调用方法的三种形式 </vt:lpstr>
      <vt:lpstr>调用方法的三种形式 </vt:lpstr>
      <vt:lpstr>调用方法的三种形式 </vt:lpstr>
      <vt:lpstr>方法重载-概述</vt:lpstr>
      <vt:lpstr>方法重载</vt:lpstr>
      <vt:lpstr>方法重载</vt:lpstr>
      <vt:lpstr>方法重载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522</cp:revision>
  <dcterms:created xsi:type="dcterms:W3CDTF">2018-11-22T07:00:00Z</dcterms:created>
  <dcterms:modified xsi:type="dcterms:W3CDTF">2020-06-02T13:31:25Z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