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8" r:id="rId4"/>
    <p:sldId id="280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2" r:id="rId17"/>
    <p:sldId id="290" r:id="rId18"/>
    <p:sldId id="293" r:id="rId19"/>
    <p:sldId id="294" r:id="rId20"/>
    <p:sldId id="295" r:id="rId21"/>
    <p:sldId id="296" r:id="rId22"/>
    <p:sldId id="27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28"/>
    <a:srgbClr val="303B18"/>
    <a:srgbClr val="0045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157" autoAdjust="0"/>
    <p:restoredTop sz="94660"/>
  </p:normalViewPr>
  <p:slideViewPr>
    <p:cSldViewPr>
      <p:cViewPr>
        <p:scale>
          <a:sx n="100" d="100"/>
          <a:sy n="100" d="100"/>
        </p:scale>
        <p:origin x="-2814" y="-390"/>
      </p:cViewPr>
      <p:guideLst>
        <p:guide orient="horz" pos="2160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481-A06E-4FB5-996A-78A0F68FA0FC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39A6-5A5C-446C-8577-A745CE24E5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数组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事业部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讲师：朱屹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一个数组内存图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         </a:t>
            </a: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以</a:t>
            </a:r>
            <a:r>
              <a:rPr lang="zh-CN" altLang="en-US" sz="1800" dirty="0" smtClean="0">
                <a:solidFill>
                  <a:schemeClr val="tx1"/>
                </a:solidFill>
              </a:rPr>
              <a:t>上方法执行，输出的结果是</a:t>
            </a:r>
            <a:r>
              <a:rPr lang="en-US" altLang="zh-CN" sz="1800" dirty="0" smtClean="0">
                <a:solidFill>
                  <a:schemeClr val="tx1"/>
                </a:solidFill>
              </a:rPr>
              <a:t>[I@5f150435</a:t>
            </a:r>
            <a:r>
              <a:rPr lang="zh-CN" altLang="en-US" sz="1800" dirty="0" smtClean="0">
                <a:solidFill>
                  <a:schemeClr val="tx1"/>
                </a:solidFill>
              </a:rPr>
              <a:t>，这个是什么呢？是数组在内存中的地址。</a:t>
            </a:r>
            <a:r>
              <a:rPr lang="en-US" altLang="zh-CN" sz="1800" dirty="0" smtClean="0">
                <a:solidFill>
                  <a:schemeClr val="tx1"/>
                </a:solidFill>
              </a:rPr>
              <a:t>new</a:t>
            </a:r>
            <a:r>
              <a:rPr lang="zh-CN" altLang="en-US" sz="1800" dirty="0" smtClean="0">
                <a:solidFill>
                  <a:schemeClr val="tx1"/>
                </a:solidFill>
              </a:rPr>
              <a:t>出来的内容，都是在</a:t>
            </a:r>
            <a:r>
              <a:rPr lang="zh-CN" altLang="en-US" sz="1800" dirty="0" smtClean="0">
                <a:solidFill>
                  <a:schemeClr val="tx1"/>
                </a:solidFill>
              </a:rPr>
              <a:t>堆内</a:t>
            </a:r>
            <a:r>
              <a:rPr lang="zh-CN" altLang="en-US" sz="1800" dirty="0" smtClean="0">
                <a:solidFill>
                  <a:schemeClr val="tx1"/>
                </a:solidFill>
              </a:rPr>
              <a:t>存中存储的，而方法中的变量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arr</a:t>
            </a:r>
            <a:r>
              <a:rPr lang="zh-CN" altLang="en-US" sz="1800" dirty="0" smtClean="0">
                <a:solidFill>
                  <a:schemeClr val="tx1"/>
                </a:solidFill>
              </a:rPr>
              <a:t>保存的是数组的地址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输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出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arr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[0]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，就会输出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arr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保存的内存地址中数组中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索引上的元素</a:t>
            </a:r>
            <a:endParaRPr lang="zh-CN" altLang="en-US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542739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24744"/>
            <a:ext cx="864643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两个数组内存图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8100392" cy="28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24744"/>
            <a:ext cx="8482750" cy="531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/>
            <a:r>
              <a:rPr lang="zh-CN" altLang="en-US" sz="3200" dirty="0" smtClean="0"/>
              <a:t>两个变量指向一个数组 </a:t>
            </a:r>
            <a:endParaRPr lang="zh-CN" altLang="en-US" sz="32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33474"/>
            <a:ext cx="8384704" cy="495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124744"/>
            <a:ext cx="8568952" cy="54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数组的常见操作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观察一下代码，运行后会出现什么结果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创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建数组，赋值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个元素，数组的索引就是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，没有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索引，因此我们不能访问数组中不存在的索引，程序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运行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后，将会抛出 </a:t>
            </a:r>
            <a:r>
              <a:rPr lang="en-US" altLang="zh-CN" sz="20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ArrayIndexOutOfBoundsException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数组越界异常。在开发中，数组的越界异常是不能出现的，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一旦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出现了，就必须要修改我们编写的代码。</a:t>
            </a: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57054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797152"/>
            <a:ext cx="678428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数组空指针异常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758031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17032"/>
            <a:ext cx="8365485" cy="263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124744"/>
            <a:ext cx="8352928" cy="532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数组遍历</a:t>
            </a:r>
            <a:r>
              <a:rPr lang="en-US" altLang="zh-CN" sz="3200" dirty="0" smtClean="0"/>
              <a:t>【</a:t>
            </a:r>
            <a:r>
              <a:rPr lang="zh-CN" altLang="en-US" sz="3200" dirty="0" smtClean="0"/>
              <a:t>重点</a:t>
            </a:r>
            <a:r>
              <a:rPr lang="en-US" altLang="zh-CN" sz="3200" dirty="0" smtClean="0"/>
              <a:t>】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24744"/>
            <a:ext cx="7488832" cy="259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89040"/>
            <a:ext cx="852247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数组获取最大值元素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实现思路：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定义变量，保存数组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索引上的元素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遍历数组，获取出数组中的每个元素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将遍历到的元素和保存数组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索引上值的变量进行比较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如果数组元素的值大于了变量的值，变量记录住新的值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数组循环遍历结束，变量保存的就是数组中的最大值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2"/>
            <a:ext cx="7992888" cy="507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24744"/>
            <a:ext cx="870859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数组反转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实现思想：数组最远端的元素互换位置。</a:t>
            </a:r>
          </a:p>
          <a:p>
            <a:pPr lvl="1" algn="l"/>
            <a:r>
              <a:rPr lang="zh-CN" altLang="en-US" sz="1600" dirty="0" smtClean="0">
                <a:solidFill>
                  <a:schemeClr val="tx1"/>
                </a:solidFill>
              </a:rPr>
              <a:t>实现反转，就需要将数组最远端元素位置交换</a:t>
            </a:r>
          </a:p>
          <a:p>
            <a:pPr lvl="1" algn="l"/>
            <a:r>
              <a:rPr lang="zh-CN" altLang="en-US" sz="1600" dirty="0" smtClean="0">
                <a:solidFill>
                  <a:schemeClr val="tx1"/>
                </a:solidFill>
              </a:rPr>
              <a:t>定义两个变量，保存数组的最小索引和最大索引</a:t>
            </a:r>
          </a:p>
          <a:p>
            <a:pPr lvl="1" algn="l"/>
            <a:r>
              <a:rPr lang="zh-CN" altLang="en-US" sz="1600" dirty="0" smtClean="0">
                <a:solidFill>
                  <a:schemeClr val="tx1"/>
                </a:solidFill>
              </a:rPr>
              <a:t>两个索引上的元素交换位置</a:t>
            </a:r>
          </a:p>
          <a:p>
            <a:pPr lvl="1" algn="l"/>
            <a:r>
              <a:rPr lang="zh-CN" altLang="en-US" sz="1600" dirty="0" smtClean="0">
                <a:solidFill>
                  <a:schemeClr val="tx1"/>
                </a:solidFill>
              </a:rPr>
              <a:t>最小索引</a:t>
            </a:r>
            <a:r>
              <a:rPr lang="en-US" altLang="zh-CN" sz="1600" dirty="0" smtClean="0">
                <a:solidFill>
                  <a:schemeClr val="tx1"/>
                </a:solidFill>
              </a:rPr>
              <a:t>++</a:t>
            </a:r>
            <a:r>
              <a:rPr lang="zh-CN" altLang="en-US" sz="1600" dirty="0" smtClean="0">
                <a:solidFill>
                  <a:schemeClr val="tx1"/>
                </a:solidFill>
              </a:rPr>
              <a:t>，最大索引</a:t>
            </a:r>
            <a:r>
              <a:rPr lang="en-US" altLang="zh-CN" sz="1600" dirty="0" smtClean="0">
                <a:solidFill>
                  <a:schemeClr val="tx1"/>
                </a:solidFill>
              </a:rPr>
              <a:t>--</a:t>
            </a:r>
            <a:r>
              <a:rPr lang="zh-CN" altLang="en-US" sz="1600" dirty="0" smtClean="0">
                <a:solidFill>
                  <a:schemeClr val="tx1"/>
                </a:solidFill>
              </a:rPr>
              <a:t>，再次交换位置</a:t>
            </a:r>
          </a:p>
          <a:p>
            <a:pPr lvl="1" algn="l"/>
            <a:r>
              <a:rPr lang="zh-CN" altLang="en-US" sz="1600" dirty="0" smtClean="0">
                <a:solidFill>
                  <a:schemeClr val="tx1"/>
                </a:solidFill>
              </a:rPr>
              <a:t>最小索引超过了最大索引，数组反转操作结</a:t>
            </a:r>
            <a:r>
              <a:rPr lang="zh-CN" altLang="en-US" sz="1600" dirty="0" smtClean="0">
                <a:solidFill>
                  <a:schemeClr val="tx1"/>
                </a:solidFill>
              </a:rPr>
              <a:t>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 algn="l"/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68760"/>
            <a:ext cx="842493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图片 7" descr="jisuaj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1196752"/>
            <a:ext cx="8417736" cy="504056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6012160" y="2996952"/>
            <a:ext cx="1728192" cy="648072"/>
          </a:xfrm>
          <a:prstGeom prst="wedgeRoundRectCallout">
            <a:avLst>
              <a:gd name="adj1" fmla="val -77051"/>
              <a:gd name="adj2" fmla="val 492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大佬看你的了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数组作为方法参数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         以</a:t>
            </a:r>
            <a:r>
              <a:rPr lang="zh-CN" altLang="en-US" sz="2000" dirty="0" smtClean="0">
                <a:solidFill>
                  <a:schemeClr val="tx1"/>
                </a:solidFill>
              </a:rPr>
              <a:t>前的方法中我们学习了方法的参数和返回值，但是使用的都是基本数据类型。那么作为引用类型的数组能否作</a:t>
            </a:r>
            <a:r>
              <a:rPr lang="zh-CN" altLang="en-US" sz="2000" dirty="0" smtClean="0">
                <a:solidFill>
                  <a:schemeClr val="tx1"/>
                </a:solidFill>
              </a:rPr>
              <a:t>为方</a:t>
            </a:r>
            <a:r>
              <a:rPr lang="zh-CN" altLang="en-US" sz="2000" dirty="0" smtClean="0">
                <a:solidFill>
                  <a:schemeClr val="tx1"/>
                </a:solidFill>
              </a:rPr>
              <a:t>法的参数进行传递呢，当然是可以的。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         数</a:t>
            </a:r>
            <a:r>
              <a:rPr lang="zh-CN" altLang="en-US" sz="2000" dirty="0" smtClean="0">
                <a:solidFill>
                  <a:schemeClr val="tx1"/>
                </a:solidFill>
              </a:rPr>
              <a:t>组作为方法参数传递，传递的参数是数组内存的地址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08920"/>
            <a:ext cx="687342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196752"/>
            <a:ext cx="8299938" cy="50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数组作为方法返回值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数组作为方法的返回值，返回的是数组的内存地</a:t>
            </a:r>
            <a:r>
              <a:rPr lang="zh-CN" altLang="en-US" sz="2000" dirty="0" smtClean="0">
                <a:solidFill>
                  <a:schemeClr val="tx1"/>
                </a:solidFill>
              </a:rPr>
              <a:t>址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 algn="l"/>
            <a:r>
              <a:rPr lang="zh-CN" altLang="en-US" sz="1600" dirty="0" smtClean="0">
                <a:solidFill>
                  <a:schemeClr val="tx1"/>
                </a:solidFill>
              </a:rPr>
              <a:t>创建方法，返回值是数组类型</a:t>
            </a: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</a:rPr>
              <a:t>return</a:t>
            </a:r>
            <a:r>
              <a:rPr lang="zh-CN" altLang="en-US" sz="1600" dirty="0" smtClean="0">
                <a:solidFill>
                  <a:schemeClr val="tx1"/>
                </a:solidFill>
              </a:rPr>
              <a:t>返回数组的地址</a:t>
            </a: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 smtClean="0">
                <a:solidFill>
                  <a:schemeClr val="tx1"/>
                </a:solidFill>
              </a:rPr>
              <a:t> static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[]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getArray</a:t>
            </a:r>
            <a:r>
              <a:rPr lang="en-US" altLang="zh-CN" sz="1600" dirty="0" smtClean="0">
                <a:solidFill>
                  <a:schemeClr val="tx1"/>
                </a:solidFill>
              </a:rPr>
              <a:t>() {</a:t>
            </a: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</a:rPr>
              <a:t>   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[]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arr</a:t>
            </a:r>
            <a:r>
              <a:rPr lang="en-US" altLang="zh-CN" sz="1600" dirty="0" smtClean="0">
                <a:solidFill>
                  <a:schemeClr val="tx1"/>
                </a:solidFill>
              </a:rPr>
              <a:t> = { 1, 3, 5, 7, 9 };</a:t>
            </a: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</a:rPr>
              <a:t>    //</a:t>
            </a:r>
            <a:r>
              <a:rPr lang="zh-CN" altLang="en-US" sz="1600" dirty="0" smtClean="0">
                <a:solidFill>
                  <a:schemeClr val="tx1"/>
                </a:solidFill>
              </a:rPr>
              <a:t>返回数组的地址，返回到调用者</a:t>
            </a:r>
          </a:p>
          <a:p>
            <a:pPr lvl="1" algn="l"/>
            <a:r>
              <a:rPr lang="zh-CN" altLang="en-US" sz="1600" dirty="0" smtClean="0">
                <a:solidFill>
                  <a:schemeClr val="tx1"/>
                </a:solidFill>
              </a:rPr>
              <a:t>    </a:t>
            </a:r>
            <a:r>
              <a:rPr lang="en-US" altLang="zh-CN" sz="1600" dirty="0" smtClean="0">
                <a:solidFill>
                  <a:schemeClr val="tx1"/>
                </a:solidFill>
              </a:rPr>
              <a:t>return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arr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</a:rPr>
              <a:t>}</a:t>
            </a:r>
          </a:p>
          <a:p>
            <a:pPr lvl="1" algn="l"/>
            <a:endParaRPr lang="en-US" altLang="zh-CN" sz="1600" dirty="0" smtClean="0">
              <a:solidFill>
                <a:schemeClr val="tx1"/>
              </a:solidFill>
            </a:endParaRPr>
          </a:p>
          <a:p>
            <a:pPr lvl="1" algn="l"/>
            <a:r>
              <a:rPr lang="zh-CN" altLang="en-US" sz="1600" dirty="0" smtClean="0">
                <a:solidFill>
                  <a:schemeClr val="tx1"/>
                </a:solidFill>
              </a:rPr>
              <a:t> 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调用方法，接收数组的返回值</a:t>
            </a:r>
          </a:p>
          <a:p>
            <a:pPr lvl="1" algn="l"/>
            <a:r>
              <a:rPr lang="zh-CN" altLang="en-US" sz="1600" dirty="0" smtClean="0">
                <a:solidFill>
                  <a:schemeClr val="tx1"/>
                </a:solidFill>
              </a:rPr>
              <a:t>    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接收到的是数组的内存地址</a:t>
            </a:r>
          </a:p>
          <a:p>
            <a:pPr lvl="1" algn="l"/>
            <a:r>
              <a:rPr lang="zh-CN" altLang="en-US" sz="1600" dirty="0" smtClean="0">
                <a:solidFill>
                  <a:schemeClr val="tx1"/>
                </a:solidFill>
              </a:rPr>
              <a:t>   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[]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arr</a:t>
            </a:r>
            <a:r>
              <a:rPr lang="en-US" altLang="zh-CN" sz="1600" dirty="0" smtClean="0">
                <a:solidFill>
                  <a:schemeClr val="tx1"/>
                </a:solidFill>
              </a:rPr>
              <a:t> =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getArray</a:t>
            </a:r>
            <a:r>
              <a:rPr lang="en-US" altLang="zh-CN" sz="1600" dirty="0" smtClean="0">
                <a:solidFill>
                  <a:schemeClr val="tx1"/>
                </a:solidFill>
              </a:rPr>
              <a:t>();</a:t>
            </a: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</a:rPr>
              <a:t>    for 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</a:rPr>
              <a:t> = 0;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</a:rPr>
              <a:t> &lt;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arr.length</a:t>
            </a:r>
            <a:r>
              <a:rPr lang="en-US" altLang="zh-CN" sz="1600" dirty="0" smtClean="0">
                <a:solidFill>
                  <a:schemeClr val="tx1"/>
                </a:solidFill>
              </a:rPr>
              <a:t>;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</a:rPr>
              <a:t>++) {</a:t>
            </a: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</a:rPr>
              <a:t>      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arr</a:t>
            </a:r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</a:rPr>
              <a:t>]);</a:t>
            </a: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</a:rPr>
              <a:t>    }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8352928" cy="510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本章目标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数组概念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、数组的定义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、数组的索引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、数组内存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、数组的遍历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、数组的最大值获取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、数组反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转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、数组作为方法参数和返回值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代码分</a:t>
            </a:r>
            <a:r>
              <a:rPr lang="zh-CN" altLang="en-US" sz="3200" dirty="0" smtClean="0"/>
              <a:t>析</a:t>
            </a:r>
            <a:r>
              <a:rPr lang="en-US" altLang="zh-CN" sz="3200" dirty="0" smtClean="0"/>
              <a:t>1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altLang="zh-CN" sz="2000" dirty="0" smtClean="0">
                <a:solidFill>
                  <a:schemeClr val="tx1"/>
                </a:solidFill>
              </a:rPr>
              <a:t>1.</a:t>
            </a:r>
            <a:r>
              <a:rPr lang="zh-CN" altLang="en-US" sz="2000" dirty="0" smtClean="0">
                <a:solidFill>
                  <a:schemeClr val="tx1"/>
                </a:solidFill>
              </a:rPr>
              <a:t>分</a:t>
            </a:r>
            <a:r>
              <a:rPr lang="zh-CN" altLang="en-US" sz="2000" dirty="0" smtClean="0">
                <a:solidFill>
                  <a:schemeClr val="tx1"/>
                </a:solidFill>
              </a:rPr>
              <a:t>析下列程序代码，计算输出结果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altLang="zh-CN" sz="2000" dirty="0" smtClean="0">
                <a:solidFill>
                  <a:schemeClr val="tx1"/>
                </a:solidFill>
              </a:rPr>
              <a:t>2.</a:t>
            </a:r>
            <a:r>
              <a:rPr lang="zh-CN" altLang="en-US" sz="2000" dirty="0" smtClean="0">
                <a:solidFill>
                  <a:schemeClr val="tx1"/>
                </a:solidFill>
              </a:rPr>
              <a:t>测试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4962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535263"/>
            <a:ext cx="53244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代码分</a:t>
            </a:r>
            <a:r>
              <a:rPr lang="zh-CN" altLang="en-US" sz="3200" dirty="0" smtClean="0"/>
              <a:t>析</a:t>
            </a:r>
            <a:r>
              <a:rPr lang="en-US" altLang="zh-CN" sz="3200" dirty="0" smtClean="0"/>
              <a:t>2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640960" cy="5040313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altLang="zh-CN" sz="2000" dirty="0" smtClean="0">
                <a:solidFill>
                  <a:schemeClr val="tx1"/>
                </a:solidFill>
              </a:rPr>
              <a:t>1.</a:t>
            </a:r>
            <a:r>
              <a:rPr lang="zh-CN" altLang="en-US" sz="2000" dirty="0" smtClean="0">
                <a:solidFill>
                  <a:schemeClr val="tx1"/>
                </a:solidFill>
              </a:rPr>
              <a:t>分</a:t>
            </a:r>
            <a:r>
              <a:rPr lang="zh-CN" altLang="en-US" sz="2000" dirty="0" smtClean="0">
                <a:solidFill>
                  <a:schemeClr val="tx1"/>
                </a:solidFill>
              </a:rPr>
              <a:t>析下列程序代码，计算输出结果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zh-CN" altLang="en-US" sz="2000" dirty="0" smtClean="0">
                <a:solidFill>
                  <a:schemeClr val="tx1"/>
                </a:solidFill>
              </a:rPr>
              <a:t>总结</a:t>
            </a:r>
            <a:r>
              <a:rPr lang="en-US" altLang="zh-CN" sz="2000" dirty="0" smtClean="0">
                <a:solidFill>
                  <a:schemeClr val="tx1"/>
                </a:solidFill>
              </a:rPr>
              <a:t>: </a:t>
            </a:r>
          </a:p>
          <a:p>
            <a:pPr marL="457200" indent="-457200" algn="l"/>
            <a:r>
              <a:rPr lang="zh-CN" altLang="en-US" sz="2000" dirty="0" smtClean="0">
                <a:solidFill>
                  <a:schemeClr val="tx1"/>
                </a:solidFill>
              </a:rPr>
              <a:t>        方</a:t>
            </a:r>
            <a:r>
              <a:rPr lang="zh-CN" altLang="en-US" sz="2000" dirty="0" smtClean="0">
                <a:solidFill>
                  <a:schemeClr val="tx1"/>
                </a:solidFill>
              </a:rPr>
              <a:t>法的参数为基本类型时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传递的是数据值</a:t>
            </a:r>
            <a:r>
              <a:rPr lang="en-US" altLang="zh-CN" sz="2000" dirty="0" smtClean="0">
                <a:solidFill>
                  <a:schemeClr val="tx1"/>
                </a:solidFill>
              </a:rPr>
              <a:t>. </a:t>
            </a:r>
            <a:r>
              <a:rPr lang="zh-CN" altLang="en-US" sz="2000" dirty="0" smtClean="0">
                <a:solidFill>
                  <a:schemeClr val="tx1"/>
                </a:solidFill>
              </a:rPr>
              <a:t>方法的参数为引用类型时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</a:p>
          <a:p>
            <a:pPr marL="457200" indent="-457200" algn="l"/>
            <a:r>
              <a:rPr lang="zh-CN" altLang="en-US" sz="2000" dirty="0" smtClean="0">
                <a:solidFill>
                  <a:schemeClr val="tx1"/>
                </a:solidFill>
              </a:rPr>
              <a:t>传</a:t>
            </a:r>
            <a:r>
              <a:rPr lang="zh-CN" altLang="en-US" sz="2000" dirty="0" smtClean="0">
                <a:solidFill>
                  <a:schemeClr val="tx1"/>
                </a:solidFill>
              </a:rPr>
              <a:t>递的是地址值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/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50292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3"/>
          <p:cNvSpPr>
            <a:spLocks noGrp="1" noChangeArrowheads="1"/>
          </p:cNvSpPr>
          <p:nvPr>
            <p:ph type="ctrTitle"/>
          </p:nvPr>
        </p:nvSpPr>
        <p:spPr>
          <a:xfrm>
            <a:off x="1115616" y="2204864"/>
            <a:ext cx="6858000" cy="20161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Segoe UI Light" panose="020B0502040204020203" pitchFamily="34" charset="0"/>
                <a:ea typeface="黑体" panose="02010609060101010101" pitchFamily="49" charset="-122"/>
                <a:sym typeface="Segoe UI Light" panose="020B0502040204020203" pitchFamily="34" charset="0"/>
              </a:rPr>
              <a:t>Thanks</a:t>
            </a:r>
            <a:endParaRPr lang="zh-CN" altLang="en-US" dirty="0" smtClean="0">
              <a:latin typeface="Segoe UI Light" panose="020B0502040204020203" pitchFamily="34" charset="0"/>
              <a:ea typeface="黑体" panose="02010609060101010101" pitchFamily="49" charset="-122"/>
              <a:sym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容器概述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268760"/>
            <a:ext cx="8784976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案例分析 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现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在需要统计某公司员工的工资情况，例如计算平均工资、找到最高工资等。假设该公司有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50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名员工，用前面所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学的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知识，程序首先需要声明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50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个变量来分别记住每位员工的工资，然后在进行操作，这样做会显得很麻烦，而且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错误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率也会很高。因此我们可以使用容器进行操作。将所有的数据全部存储到一个容器中，统一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操作。</a:t>
            </a:r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容器概念 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容器：是将多个数据存储到一起，每个数据称为该容器的元素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生活中的容器：水杯，衣柜，教室</a:t>
            </a: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数组定义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sym typeface="+mn-ea"/>
              </a:rPr>
              <a:t>数组概念： 数组就是存储数据长度固定的容器，保证多个数据的数据类型要一致。</a:t>
            </a:r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方式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式：</a:t>
            </a:r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组存储的数据类型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[] 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数组名字 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 new 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数组存储的数据类型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长度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];</a:t>
            </a:r>
          </a:p>
          <a:p>
            <a:pPr lvl="1" algn="l"/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数组定义格式详解：</a:t>
            </a:r>
          </a:p>
          <a:p>
            <a:pPr lvl="2" algn="l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组存储的数据类型： 创建的数组容器可以存储什么数据类型。</a:t>
            </a:r>
          </a:p>
          <a:p>
            <a:pPr lvl="2" algn="l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2.[] 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表示数组。</a:t>
            </a:r>
          </a:p>
          <a:p>
            <a:pPr lvl="2" algn="l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组名字：为定义的数组起个变量名，满足标识符规范，可以使用名字操作数组。</a:t>
            </a:r>
          </a:p>
          <a:p>
            <a:pPr lvl="2" algn="l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4.new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：关键字，创建数组使用的关键字。</a:t>
            </a:r>
          </a:p>
          <a:p>
            <a:pPr lvl="2" algn="l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组存储的数据类型： 创建的数组容器可以存储什么数据类型。</a:t>
            </a:r>
          </a:p>
          <a:p>
            <a:pPr lvl="2" algn="l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6.[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长度</a:t>
            </a:r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：数组的长度，表示数组容器中可以存储多少个元素。</a:t>
            </a:r>
          </a:p>
          <a:p>
            <a:pPr lvl="2" algn="l"/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7.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意：数组有定长特性，长度一旦指定，不可更改。</a:t>
            </a:r>
            <a:endParaRPr lang="en-US" altLang="zh-CN" sz="16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949281"/>
            <a:ext cx="3816424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数组定义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640960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式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2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格式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：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[] 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数组名 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 new 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[]{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1,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2,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...};</a:t>
            </a:r>
          </a:p>
          <a:p>
            <a:pPr algn="l"/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636912"/>
            <a:ext cx="6057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数组定义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式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格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式：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[] 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数组名 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 {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1,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2,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...};</a:t>
            </a:r>
          </a:p>
          <a:p>
            <a:pPr algn="l"/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708920"/>
            <a:ext cx="59912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数组的访</a:t>
            </a:r>
            <a:r>
              <a:rPr lang="zh-CN" altLang="en-US" sz="3200" dirty="0" smtClean="0"/>
              <a:t>问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索</a:t>
            </a: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引</a:t>
            </a: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：</a:t>
            </a:r>
            <a:endParaRPr lang="en-US" altLang="zh-CN" sz="2000" b="1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每一个存储到数组的元素，都会自动的拥有一个编号，从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开始，这个自动编号称为数组索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引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index)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，可以通过数组的索引访问到数组中的元素。</a:t>
            </a: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格式：数组名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[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索引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]</a:t>
            </a:r>
          </a:p>
          <a:p>
            <a:pPr algn="l"/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数组的长度属性： </a:t>
            </a:r>
            <a:endParaRPr lang="en-US" altLang="zh-CN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个数组都具有长度，而且是固定的，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中赋予了数组的一个属性，可以获取到数组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的长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度，语句为： 数组名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.length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，属性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length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的执行结果是数组的长度，</a:t>
            </a: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类型结果。由次可以推断出，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的最大索引值为 数组名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.length-1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293096"/>
            <a:ext cx="56886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数组的访</a:t>
            </a:r>
            <a:r>
              <a:rPr lang="zh-CN" altLang="en-US" sz="3200" dirty="0" smtClean="0"/>
              <a:t>问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索引访问数组中的元素：</a:t>
            </a: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数组名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索引</a:t>
            </a:r>
            <a:r>
              <a:rPr lang="en-US" altLang="zh-CN" sz="1800" dirty="0" smtClean="0">
                <a:solidFill>
                  <a:schemeClr val="tx1"/>
                </a:solidFill>
              </a:rPr>
              <a:t>]=</a:t>
            </a:r>
            <a:r>
              <a:rPr lang="zh-CN" altLang="en-US" sz="1800" dirty="0" smtClean="0">
                <a:solidFill>
                  <a:schemeClr val="tx1"/>
                </a:solidFill>
              </a:rPr>
              <a:t>数值，为数组中的元素赋值</a:t>
            </a: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变量</a:t>
            </a:r>
            <a:r>
              <a:rPr lang="en-US" altLang="zh-CN" sz="1800" dirty="0" smtClean="0">
                <a:solidFill>
                  <a:schemeClr val="tx1"/>
                </a:solidFill>
              </a:rPr>
              <a:t>=</a:t>
            </a:r>
            <a:r>
              <a:rPr lang="zh-CN" altLang="en-US" sz="1800" dirty="0" smtClean="0">
                <a:solidFill>
                  <a:schemeClr val="tx1"/>
                </a:solidFill>
              </a:rPr>
              <a:t>数组名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索引</a:t>
            </a:r>
            <a:r>
              <a:rPr lang="en-US" altLang="zh-CN" sz="1800" dirty="0" smtClean="0">
                <a:solidFill>
                  <a:schemeClr val="tx1"/>
                </a:solidFill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</a:rPr>
              <a:t>，获取出数组中的元素</a:t>
            </a:r>
            <a:endParaRPr lang="zh-CN" altLang="en-US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20888"/>
            <a:ext cx="7704856" cy="397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数组原理内存图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196999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内存</a:t>
            </a: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概述 </a:t>
            </a:r>
            <a:endParaRPr lang="en-US" altLang="zh-CN" sz="2000" b="1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内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存是计算机中的重要原件，临时存储区域，作用是运行程序。我们编写的程序是存放在硬盘中的，在硬盘中的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是不会运行的，必须放进内存中才能运行，运行完毕后会清空内存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Java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虚拟机要运行程序，必须要对内存进行空间的分配和管理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虚拟机的内存划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分：</a:t>
            </a:r>
            <a:endParaRPr lang="zh-CN" altLang="en-US" sz="16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29000"/>
            <a:ext cx="8136904" cy="268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>
          <a:xfrm>
            <a:off x="6660232" y="4941168"/>
            <a:ext cx="1296144" cy="360040"/>
          </a:xfrm>
          <a:prstGeom prst="wedgeRoundRectCallout">
            <a:avLst>
              <a:gd name="adj1" fmla="val -77418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我在这里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1318</Words>
  <Application>Microsoft Office PowerPoint</Application>
  <PresentationFormat>全屏显示(4:3)</PresentationFormat>
  <Paragraphs>163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数组</vt:lpstr>
      <vt:lpstr>本章目标</vt:lpstr>
      <vt:lpstr>容器概述 </vt:lpstr>
      <vt:lpstr>数组定义</vt:lpstr>
      <vt:lpstr>数组定义</vt:lpstr>
      <vt:lpstr>数组定义</vt:lpstr>
      <vt:lpstr>数组的访问1 </vt:lpstr>
      <vt:lpstr>数组的访问2 </vt:lpstr>
      <vt:lpstr>数组原理内存图 </vt:lpstr>
      <vt:lpstr>一个数组内存图 </vt:lpstr>
      <vt:lpstr>两个数组内存图 </vt:lpstr>
      <vt:lpstr>两个变量指向一个数组 </vt:lpstr>
      <vt:lpstr>数组的常见操作 </vt:lpstr>
      <vt:lpstr>数组空指针异常 </vt:lpstr>
      <vt:lpstr>数组遍历【重点】</vt:lpstr>
      <vt:lpstr>数组获取最大值元素 </vt:lpstr>
      <vt:lpstr>数组反转 </vt:lpstr>
      <vt:lpstr>数组作为方法参数</vt:lpstr>
      <vt:lpstr>数组作为方法返回值 </vt:lpstr>
      <vt:lpstr>代码分析1</vt:lpstr>
      <vt:lpstr>代码分析2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566</cp:revision>
  <dcterms:created xsi:type="dcterms:W3CDTF">2018-11-22T07:00:00Z</dcterms:created>
  <dcterms:modified xsi:type="dcterms:W3CDTF">2020-06-02T15:23:04Z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