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98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0" r:id="rId5"/>
    <p:sldId id="268" r:id="rId6"/>
    <p:sldId id="26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A56"/>
    <a:srgbClr val="008080"/>
    <a:srgbClr val="D88916"/>
    <a:srgbClr val="FF9900"/>
    <a:srgbClr val="AB2B11"/>
    <a:srgbClr val="E79419"/>
    <a:srgbClr val="C7450B"/>
    <a:srgbClr val="E62E4D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3381" autoAdjust="0"/>
  </p:normalViewPr>
  <p:slideViewPr>
    <p:cSldViewPr>
      <p:cViewPr varScale="1">
        <p:scale>
          <a:sx n="66" d="100"/>
          <a:sy n="66" d="100"/>
        </p:scale>
        <p:origin x="14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8C4CE03-9ADC-4412-AEB8-223B53F603D4}" type="datetimeFigureOut">
              <a:rPr lang="en-US"/>
              <a:pPr>
                <a:defRPr/>
              </a:pPr>
              <a:t>9/21/2020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1737F-0233-41F3-98C2-DBFB903DCE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2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76B829-D336-46A3-A754-3A99298E9791}" type="datetimeFigureOut">
              <a:rPr lang="es-ES"/>
              <a:pPr>
                <a:defRPr/>
              </a:pPr>
              <a:t>21/09/2020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2998D00-834B-4055-80A0-2416D76F5E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3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998D00-834B-4055-80A0-2416D76F5E38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9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437E03-97FE-49E1-BB9C-99CEED6A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A57149D-E296-47AD-851E-1039EF6B7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25562B-E9F6-4023-B0B3-890AB013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590E387-0142-4FF5-B034-77C6D4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B6F17DF-A51C-4E1E-937A-E6CFCA4E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6C83-1773-435B-B539-43038956E8B0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AutoShape 2" descr="Resultado de imagen para universidad ibero torreon">
            <a:extLst>
              <a:ext uri="{FF2B5EF4-FFF2-40B4-BE49-F238E27FC236}">
                <a16:creationId xmlns:a16="http://schemas.microsoft.com/office/drawing/2014/main" xmlns="" id="{338CA6CB-B40D-4160-8C06-9C8778A55EF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BB87E3-7D89-400F-90D0-058E9ED8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19E68C3-B699-4E48-ACC0-8C9DA455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1F16E6E-7751-4055-9983-F338F9B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16D3C47-F433-4BB6-9139-C80C7FD1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9797582-F2DD-49EC-B2C1-B40DE5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CAB0B-C503-4BFD-A273-03FA060A270F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729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DF2F2C29-0905-4B96-A229-B94438F18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39FB2092-74CE-4B1B-AA0A-5363D40DB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70D75E7-6C9D-4E60-BCC8-11200BDE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CAECCA5-ADE9-46E0-BDEB-B71F62E2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3923B42-4F8D-4EC7-AECA-A156B77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11CB1-52A6-4B93-A319-03A680AD890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5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382408-AC66-4F12-9BBF-7C90FC6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237783-FD3B-49FB-91AA-E9FD5C72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28C02B6-2183-4FE5-A110-BC22297E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7F57709-54B3-4885-A666-A22BE11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6D67873-1484-4923-B2CD-AC9A37D1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5C1E6-A157-4A7D-A21F-6C049A0700E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8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AAB4C8-1A7F-4CBC-B5D1-A57F0344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D6C05D4-DCC9-48CF-A528-1861AE8E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CE89A84-035F-4D8F-AA03-9034A4C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78F4DC3-8FB8-41D6-8177-BE56CD0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466D7D2-0C7A-42F1-AAB0-51BC76CF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1734D-BAD7-4DD0-9960-C3F5C682942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33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0A9D81-3F71-4BE4-9790-3F5B0C98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B3DE64A-6BAF-47E9-AD94-34514024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B0C035F-002E-4125-A374-104CB3EF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98265F8-A34F-4FE7-86D7-4DA97045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2E99DD3-17E1-4A1C-9EA7-CEFF19F7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2C5B35A-C11F-4DD3-B151-636B74DD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19B06-D31D-46A5-838A-16A2F26BC4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7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C1E9B76-BB66-4DFD-A8B1-4D25EADC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E253A2D-264E-4863-912F-63153DF1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3560346E-5436-48B5-B5F9-8399172D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90399CD-1891-448D-A95E-5F11B8D18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7AB34593-414F-45C2-8E68-88E08B1B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95F96B5E-B09C-4A48-9C55-21ED81D8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0B801F5-2FDF-4DF0-A346-8EBFD67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9454750-466A-4E13-984B-FD0A4304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43E9-285D-4A19-AF5C-8301AF6478D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8DA825-CEDF-40E3-85F3-0CC06F4E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30A6FE3-8E47-4826-A49B-6C5CB02D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38AB-4C47-4B60-8998-77DDBAF3A1F1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2E02B5E-06E6-4835-A83D-FDDB9548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3651FF59-A5CB-456C-8B77-BD6EAE5E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9CC66-B4AB-4872-87BB-A15E24D83C3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3469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2F1BBD6C-C791-4BC1-9D35-3FF14F80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DB90AA50-C93D-4C4A-BF91-7142805D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3A830256-7158-4DAE-95C4-9ABA325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B0364-38A6-4647-AE6B-723D832FFF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DDF57E-59A7-4DF1-88D0-2253F419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BFF85AE-393A-44A5-BEAA-16C13AD7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42FFA8D-FA1D-48A8-B8AE-8472687A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4B97DB1-B173-4EFB-99DD-D052900F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09F636D-2739-46F7-B7BF-FF4867E3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E2A1672-B0A5-4905-A247-372B6245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8CF7D-6C6D-4DBF-9CF3-AD30756B6C90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6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20BF19-4F23-4625-9205-F03174EE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D1A82AE-ED0F-4EBD-8ED9-AD3D3B5DB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2E9514DB-62BA-4436-9187-3BD7B433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0A70B2AD-43E9-4E37-B53E-665C249A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89ABD90-ACD4-49A2-97ED-4464C45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8E57E9C-D61F-4D61-9B22-D24276AC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579F6-AF12-4CC8-9A12-A0C2ECF06D8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82B11CA8-5105-4073-BE64-AC66B5A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FBD69D7-5A9F-45D7-970F-85D2CC4F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698D278-503A-439B-8B6E-70B5A381D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38AB-4C47-4B60-8998-77DDBAF3A1F1}" type="datetimeFigureOut">
              <a:rPr lang="es-MX" smtClean="0"/>
              <a:t>21/09/2020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8CAAD387-E40F-4BF9-9DC1-1376056E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430D3FA-CF05-4675-A0F9-3A6B0387A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9CC66-B4AB-4872-87BB-A15E24D83C3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02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lideshare.net/bemaguali/megatendencias-sociales-y-tecnologicas-itesm" TargetMode="External"/><Relationship Id="rId2" Type="http://schemas.openxmlformats.org/officeDocument/2006/relationships/hyperlink" Target="https://www.ey.com/Publication/vwLUAssets/EY-Megatendencias-Latam/$File/EY-Megatendencias-Lata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nostiafutura.com/media/uploads/publicaciones/20181210_Analisis_de_Tendencias_E2030DSS.pdf" TargetMode="External"/><Relationship Id="rId5" Type="http://schemas.openxmlformats.org/officeDocument/2006/relationships/hyperlink" Target="http://www.cien.adexperu.org.pe/wp-content/uploads/2020/05/TENDENCIAS-Y-HABITOS-DEL-CONSUMIDOR-2020-Y-SU-IMPACTO-POR-COVID-19.pdf" TargetMode="External"/><Relationship Id="rId4" Type="http://schemas.openxmlformats.org/officeDocument/2006/relationships/hyperlink" Target="http://canipec.org.mx/wp-content/uploads/2020/02/wpGCT2020SP-v0.4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24203" y="5066444"/>
            <a:ext cx="4800600" cy="1019572"/>
          </a:xfrm>
        </p:spPr>
        <p:txBody>
          <a:bodyPr>
            <a:normAutofit/>
          </a:bodyPr>
          <a:lstStyle/>
          <a:p>
            <a:r>
              <a:rPr lang="es-MX" sz="4500" b="1" dirty="0">
                <a:solidFill>
                  <a:srgbClr val="F79A56"/>
                </a:solidFill>
              </a:rPr>
              <a:t>MEGATENDENCIAS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7516A55-FBEA-43F7-8458-F091855B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85557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DABF428-8F53-41B0-8C43-CB9695B1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21" y="1484784"/>
            <a:ext cx="5399364" cy="322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100" b="1" dirty="0"/>
              <a:t>FASE II: Creando e Innovando.</a:t>
            </a:r>
          </a:p>
          <a:p>
            <a:pPr algn="ctr"/>
            <a:r>
              <a:rPr lang="es-MX" b="1" dirty="0">
                <a:solidFill>
                  <a:srgbClr val="C00000"/>
                </a:solidFill>
              </a:rPr>
              <a:t>3.2.1. Bloque 4: ¡¡¡¡¡Todo cambia, en tiempos de incertidumbre!!!!!</a:t>
            </a:r>
          </a:p>
          <a:p>
            <a:pPr algn="ctr"/>
            <a:r>
              <a:rPr lang="es-MX" b="1" dirty="0"/>
              <a:t> </a:t>
            </a:r>
            <a:endParaRPr lang="es-MX" dirty="0"/>
          </a:p>
          <a:p>
            <a:pPr algn="ctr"/>
            <a:r>
              <a:rPr lang="es-MX" b="1" dirty="0"/>
              <a:t>Objetivo: </a:t>
            </a:r>
            <a:r>
              <a:rPr lang="es-MX" dirty="0"/>
              <a:t>Comprender y practicar una técnica que estimula la generación de ideas creativas para la mejora de productos, procesos o servicios.</a:t>
            </a:r>
            <a:r>
              <a:rPr lang="es-MX" b="1" dirty="0"/>
              <a:t> </a:t>
            </a:r>
            <a:endParaRPr lang="es-MX" dirty="0"/>
          </a:p>
          <a:p>
            <a:pPr algn="ctr"/>
            <a:r>
              <a:rPr lang="es-MX" dirty="0"/>
              <a:t> </a:t>
            </a:r>
          </a:p>
          <a:p>
            <a:pPr algn="ctr"/>
            <a:r>
              <a:rPr lang="es-MX" b="1" dirty="0"/>
              <a:t> </a:t>
            </a:r>
            <a:endParaRPr lang="es-MX" dirty="0"/>
          </a:p>
          <a:p>
            <a:pPr lvl="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Actividad 13: Cambia… todo cambia en las nuevas oportunidades de hoy y de mañana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" y="133966"/>
            <a:ext cx="9144000" cy="135081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F8F02F-B226-4B6C-8CD2-890FA131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2" y="404664"/>
            <a:ext cx="6172200" cy="428625"/>
          </a:xfrm>
        </p:spPr>
        <p:txBody>
          <a:bodyPr>
            <a:no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GENERALIDADES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CC92A47-6199-4A83-9B75-60CBF498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6661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Hace tiempo se ha tenido que abandonar la idea de un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dada la continua aparición de cambios sorpresivos y radicales de alto impacto, lo que en ocasiones ha llevado a adoptar una posición tremendista en la que se marca que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poco o nada puede ser predecible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por lo que la planeación carece de sentido.</a:t>
            </a:r>
          </a:p>
          <a:p>
            <a:pPr marL="0" indent="0" algn="just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 dominar la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incertidumbre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la estrategia que queda es mantener un monitoreo estrecho de las </a:t>
            </a:r>
            <a:r>
              <a:rPr lang="es-MX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megatendencias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tendencias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 ir haciendo los ajustes pertinentes conforme se requieran. </a:t>
            </a:r>
          </a:p>
          <a:p>
            <a:pPr marL="0" indent="0" algn="just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los términos de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 y amenazas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hace referencia a aquellas condiciones favorables o desfavorables para la organización que derivan de los cambios que se dan en el entorno; entre tales cambios se incluyen tanto las nuevas situaciones que de alguna manera ya están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como los hechos que al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r>
              <a:rPr lang="es-MX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pueden verificarse.</a:t>
            </a:r>
          </a:p>
          <a:p>
            <a:pPr marL="0" indent="0" algn="just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procedimiento que se sugiere para establecer las oportunidades y amenazas más significativas contempla las siguientes etapas:</a:t>
            </a:r>
          </a:p>
          <a:p>
            <a:pPr marL="0" indent="0" algn="just">
              <a:buNone/>
            </a:pPr>
            <a:r>
              <a:rPr lang="es-MX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 el medio ambiente o entorno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definir los cambios más significativos que se han dado en el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  <a:r>
              <a:rPr lang="es-MX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los que se pudieran anticipar para el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Establecer qué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 y qué AMENAZAS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abren para la actividad emprendedora si llegan a materializarse dichos cambios.</a:t>
            </a:r>
          </a:p>
        </p:txBody>
      </p:sp>
    </p:spTree>
    <p:extLst>
      <p:ext uri="{BB962C8B-B14F-4D97-AF65-F5344CB8AC3E}">
        <p14:creationId xmlns:p14="http://schemas.microsoft.com/office/powerpoint/2010/main" val="344010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F8F02F-B226-4B6C-8CD2-890FA131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60648"/>
            <a:ext cx="6172200" cy="428625"/>
          </a:xfrm>
        </p:spPr>
        <p:txBody>
          <a:bodyPr>
            <a:no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CC92A47-6199-4A83-9B75-60CBF498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36712"/>
            <a:ext cx="8352928" cy="4474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 Analizar los siguientes documentos</a:t>
            </a:r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¿Qué nos traerá el futuro? </a:t>
            </a:r>
            <a:r>
              <a:rPr lang="es-MX" sz="1050" dirty="0" err="1"/>
              <a:t>Megatendencias</a:t>
            </a:r>
            <a:r>
              <a:rPr lang="es-MX" sz="1050" dirty="0"/>
              <a:t> latinoamericanas, más allá de la disrupción. Disponible en: </a:t>
            </a:r>
            <a:r>
              <a:rPr lang="es-MX" sz="1050" u="sng" dirty="0">
                <a:hlinkClick r:id="rId2"/>
              </a:rPr>
              <a:t>https://www.ey.com/Publication/vwLUAssets/EY-Megatendencias-Latam/$File/EY-Megatendencias-Latam.pdf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 err="1"/>
              <a:t>Megatendencias</a:t>
            </a:r>
            <a:r>
              <a:rPr lang="es-MX" sz="1050" dirty="0"/>
              <a:t> sociales y tecnológicas. ITESM.  Disponible en:  </a:t>
            </a:r>
            <a:r>
              <a:rPr lang="es-MX" sz="1050" u="sng" dirty="0">
                <a:hlinkClick r:id="rId3"/>
              </a:rPr>
              <a:t>https://es.slideshare.net/bemaguali/megatendencias-sociales-y-tecnologicas-itesm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Las 10 principales tendencias de consumo para el 2020. Disponible en: </a:t>
            </a:r>
            <a:r>
              <a:rPr lang="es-MX" sz="1050" u="sng" dirty="0">
                <a:hlinkClick r:id="rId4"/>
              </a:rPr>
              <a:t>http://canipec.org.mx/wp-content/uploads/2020/02/wpGCT2020SP-v0.4.pdf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Tendencias y hábitos del consumidor 2020 y su impacto por Covid-19. Disponible en: </a:t>
            </a:r>
            <a:r>
              <a:rPr lang="es-MX" sz="1050" u="sng" dirty="0">
                <a:hlinkClick r:id="rId5"/>
              </a:rPr>
              <a:t>http://www.cien.adexperu.org.pe/wp-content/uploads/2020/05/TENDENCIAS-Y-HABITOS-DEL-CONSUMIDOR-2020-Y-SU-IMPACTO-POR-COVID-19.pdf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Análisis de tendencias y escenarios E2030DSS. Disponible en: </a:t>
            </a:r>
            <a:r>
              <a:rPr lang="es-MX" sz="1050" u="sng" dirty="0">
                <a:hlinkClick r:id="rId6"/>
              </a:rPr>
              <a:t>http://www.donostiafutura.com/media/uploads/publicaciones/20181210_Analisis_de_Tendencias_E2030DSS.pdf</a:t>
            </a:r>
            <a:endParaRPr lang="es-MX" sz="1050" u="sng" dirty="0"/>
          </a:p>
          <a:p>
            <a:pPr marL="0" indent="0" algn="just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4.- Verificar las coincidencias de los documentos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 detectar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Megatendencias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que pueden impactar globalmente al 2030 y elaborar la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PARA EL ANÁLISIS DE COINCIDENCIAS Y SELECCIÓN DE MEGATENDENCIAS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listando al menos dos macrotendencias por cada factor (político, económico, social, ambiental y tecnológico) y sus variables relacionadas como se muestra en el ejemplo, así como marcando con una X  las fuentes en las cuales se encontraron las coincidencias.</a:t>
            </a:r>
          </a:p>
          <a:p>
            <a:pPr marL="0" indent="0" algn="just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5.- Completar la matriz de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DEL ENTORNO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seleccionando una macrotendencia por cada aspecto o factor clave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(PEST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PESTEL)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declarar lo que ocurre en el presente y lo que se espera que ocurra en el futuro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(2030)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como se muestra en el ejemplo (agregar una macrotendencia diferente al ejemplo  en el aspecto tecnológico) y marcar con una X si es amenaza u oportunidad como se muestra en el ejemplo</a:t>
            </a:r>
          </a:p>
          <a:p>
            <a:pPr marL="0" indent="0" algn="just">
              <a:buNone/>
            </a:pPr>
            <a:r>
              <a:rPr lang="es-MX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6.-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las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del ejercicio considerando los aprendizajes significativos, la incertidumbre del futuro, la complejidad del entorno y sus apreciaciones personales</a:t>
            </a: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B1B7A0B2-DC7C-4BCD-B4E3-CBD93275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95207"/>
              </p:ext>
            </p:extLst>
          </p:nvPr>
        </p:nvGraphicFramePr>
        <p:xfrm>
          <a:off x="395534" y="1329946"/>
          <a:ext cx="8424938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04">
                  <a:extLst>
                    <a:ext uri="{9D8B030D-6E8A-4147-A177-3AD203B41FA5}">
                      <a16:colId xmlns:a16="http://schemas.microsoft.com/office/drawing/2014/main" xmlns="" val="1237811107"/>
                    </a:ext>
                  </a:extLst>
                </a:gridCol>
                <a:gridCol w="1613286">
                  <a:extLst>
                    <a:ext uri="{9D8B030D-6E8A-4147-A177-3AD203B41FA5}">
                      <a16:colId xmlns:a16="http://schemas.microsoft.com/office/drawing/2014/main" xmlns="" val="1197457003"/>
                    </a:ext>
                  </a:extLst>
                </a:gridCol>
                <a:gridCol w="2298894">
                  <a:extLst>
                    <a:ext uri="{9D8B030D-6E8A-4147-A177-3AD203B41FA5}">
                      <a16:colId xmlns:a16="http://schemas.microsoft.com/office/drawing/2014/main" xmlns="" val="159886515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08797255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5434874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147148034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1130250796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xmlns="" val="3625706602"/>
                    </a:ext>
                  </a:extLst>
                </a:gridCol>
              </a:tblGrid>
              <a:tr h="473329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ASPECTO O FACTOR CLAVE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MEGATENDENCIAS QUE COINCIDEN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FUENTE O PROCEDENCIA DE LA INFORMACIÓN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0068742"/>
                  </a:ext>
                </a:extLst>
              </a:tr>
              <a:tr h="58049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EY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LATAM</a:t>
                      </a:r>
                    </a:p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ITESM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CONSUMO 2020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700" dirty="0">
                          <a:solidFill>
                            <a:schemeClr val="tx1"/>
                          </a:solidFill>
                        </a:rPr>
                        <a:t>HÁBITOS DEL CONSUMIDOR POST-COVID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700" dirty="0">
                          <a:solidFill>
                            <a:schemeClr val="tx1"/>
                          </a:solidFill>
                        </a:rPr>
                        <a:t>ESCENARIOS E2030ODS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5556216"/>
                  </a:ext>
                </a:extLst>
              </a:tr>
              <a:tr h="217922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POLÍTICO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1356113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8417424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5339972"/>
                  </a:ext>
                </a:extLst>
              </a:tr>
              <a:tr h="217922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ECONÓMICO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872886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835906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2025469"/>
                  </a:ext>
                </a:extLst>
              </a:tr>
              <a:tr h="360782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SOCIAL (DEMOGRÁFICO, SALUD, CULTURAL)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CAMBIOS DEMOGRÁFICOS GLOBALES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CRECIMIENTO DE LA POBLACIÓN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3929470"/>
                  </a:ext>
                </a:extLst>
              </a:tr>
              <a:tr h="366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URBANIZACIÓN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2591033"/>
                  </a:ext>
                </a:extLst>
              </a:tr>
              <a:tr h="366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ENVEJECIMIENTO DE LA POBLACIÓN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744164"/>
                  </a:ext>
                </a:extLst>
              </a:tr>
              <a:tr h="334148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AMBIENTAL / ECOLÓGICO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3870304"/>
                  </a:ext>
                </a:extLst>
              </a:tr>
              <a:tr h="3341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0321237"/>
                  </a:ext>
                </a:extLst>
              </a:tr>
              <a:tr h="3341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7716397"/>
                  </a:ext>
                </a:extLst>
              </a:tr>
              <a:tr h="290563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TECNOLÓGICO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714022"/>
                  </a:ext>
                </a:extLst>
              </a:tr>
              <a:tr h="29056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9233087"/>
                  </a:ext>
                </a:extLst>
              </a:tr>
              <a:tr h="2905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766816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063C3A1B-4A6E-4A3B-B2D7-40F040721A36}"/>
              </a:ext>
            </a:extLst>
          </p:cNvPr>
          <p:cNvSpPr txBox="1"/>
          <p:nvPr/>
        </p:nvSpPr>
        <p:spPr>
          <a:xfrm>
            <a:off x="395534" y="548680"/>
            <a:ext cx="83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C00000"/>
                </a:solidFill>
              </a:rPr>
              <a:t>MATRIZ PARA EL ANÁLISIS DE COINCIDENCIAS Y SELECCIÓN DE MEGATENDENCIAS</a:t>
            </a:r>
          </a:p>
        </p:txBody>
      </p:sp>
    </p:spTree>
    <p:extLst>
      <p:ext uri="{BB962C8B-B14F-4D97-AF65-F5344CB8AC3E}">
        <p14:creationId xmlns:p14="http://schemas.microsoft.com/office/powerpoint/2010/main" val="13984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937167"/>
              </p:ext>
            </p:extLst>
          </p:nvPr>
        </p:nvGraphicFramePr>
        <p:xfrm>
          <a:off x="323528" y="980728"/>
          <a:ext cx="8527599" cy="55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0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1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42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9258">
                  <a:extLst>
                    <a:ext uri="{9D8B030D-6E8A-4147-A177-3AD203B41FA5}">
                      <a16:colId xmlns:a16="http://schemas.microsoft.com/office/drawing/2014/main" xmlns="" val="2984996991"/>
                    </a:ext>
                  </a:extLst>
                </a:gridCol>
                <a:gridCol w="1047557">
                  <a:extLst>
                    <a:ext uri="{9D8B030D-6E8A-4147-A177-3AD203B41FA5}">
                      <a16:colId xmlns:a16="http://schemas.microsoft.com/office/drawing/2014/main" xmlns="" val="856312983"/>
                    </a:ext>
                  </a:extLst>
                </a:gridCol>
              </a:tblGrid>
              <a:tr h="7190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ASPECTO O FACTOR CLAVE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HOY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TENDENCIAS </a:t>
                      </a: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2025-2030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POSIBLES IMPACTOS GLOBALES/LOCALES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AMENAZA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OPOR UNIDAD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6578">
                <a:tc>
                  <a:txBody>
                    <a:bodyPr/>
                    <a:lstStyle/>
                    <a:p>
                      <a:r>
                        <a:rPr lang="es-MX" sz="900" b="1" dirty="0"/>
                        <a:t>POLÍTICOS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2612">
                <a:tc>
                  <a:txBody>
                    <a:bodyPr/>
                    <a:lstStyle/>
                    <a:p>
                      <a:r>
                        <a:rPr lang="es-MX" sz="900" b="1" dirty="0"/>
                        <a:t>ECONÓMICOS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2191">
                <a:tc>
                  <a:txBody>
                    <a:bodyPr/>
                    <a:lstStyle/>
                    <a:p>
                      <a:r>
                        <a:rPr lang="es-MX" sz="900" b="1" dirty="0"/>
                        <a:t>SOCIALES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9806">
                <a:tc>
                  <a:txBody>
                    <a:bodyPr/>
                    <a:lstStyle/>
                    <a:p>
                      <a:r>
                        <a:rPr lang="en-US" sz="900" b="1" dirty="0"/>
                        <a:t>AMBIENTALES / ECOLÓGICOS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3697733"/>
                  </a:ext>
                </a:extLst>
              </a:tr>
              <a:tr h="1464383">
                <a:tc>
                  <a:txBody>
                    <a:bodyPr/>
                    <a:lstStyle/>
                    <a:p>
                      <a:r>
                        <a:rPr lang="es-MX" sz="900" b="1" dirty="0"/>
                        <a:t>TECNOLÓGICOS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Los </a:t>
                      </a:r>
                      <a:r>
                        <a:rPr lang="en-US" sz="900" dirty="0" err="1"/>
                        <a:t>avances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tecnológicos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están</a:t>
                      </a:r>
                      <a:r>
                        <a:rPr lang="en-US" sz="900" dirty="0"/>
                        <a:t> accelerando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La </a:t>
                      </a:r>
                      <a:r>
                        <a:rPr lang="en-US" sz="900" dirty="0" err="1"/>
                        <a:t>transformación</a:t>
                      </a:r>
                      <a:r>
                        <a:rPr lang="en-US" sz="900" dirty="0"/>
                        <a:t> digital se </a:t>
                      </a:r>
                      <a:r>
                        <a:rPr lang="en-US" sz="900" dirty="0" err="1"/>
                        <a:t>vio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precipitada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automatización aumentará la productividad significativamente a través del uso de robots y </a:t>
                      </a:r>
                      <a:r>
                        <a:rPr lang="es-MX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bots</a:t>
                      </a:r>
                      <a:endParaRPr lang="en-US" sz="9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Disminución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empleos</a:t>
                      </a:r>
                      <a:r>
                        <a:rPr lang="en-US" sz="900" dirty="0"/>
                        <a:t>  de </a:t>
                      </a:r>
                      <a:r>
                        <a:rPr lang="en-US" sz="900" dirty="0" err="1"/>
                        <a:t>servicios</a:t>
                      </a:r>
                      <a:r>
                        <a:rPr lang="en-US" sz="900" dirty="0"/>
                        <a:t>. </a:t>
                      </a:r>
                      <a:r>
                        <a:rPr lang="en-US" sz="900" dirty="0" err="1"/>
                        <a:t>Desaparición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carreras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oficios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2 Título"/>
          <p:cNvSpPr txBox="1">
            <a:spLocks/>
          </p:cNvSpPr>
          <p:nvPr/>
        </p:nvSpPr>
        <p:spPr>
          <a:xfrm>
            <a:off x="1259632" y="488980"/>
            <a:ext cx="6858000" cy="37804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s-MX" sz="2000" b="1" dirty="0">
                <a:solidFill>
                  <a:srgbClr val="C00000"/>
                </a:solidFill>
              </a:rPr>
              <a:t/>
            </a:r>
            <a:br>
              <a:rPr lang="es-MX" sz="2000" b="1" dirty="0">
                <a:solidFill>
                  <a:srgbClr val="C00000"/>
                </a:solidFill>
              </a:rPr>
            </a:br>
            <a:r>
              <a:rPr lang="es-MX" sz="2000" b="1" dirty="0">
                <a:solidFill>
                  <a:srgbClr val="C00000"/>
                </a:solidFill>
              </a:rPr>
              <a:t>COMPLEJIDAD DEL ENTORNO</a:t>
            </a:r>
            <a:r>
              <a:rPr lang="es-MX" sz="2400" b="1" dirty="0">
                <a:solidFill>
                  <a:srgbClr val="C00000"/>
                </a:solidFill>
              </a:rPr>
              <a:t/>
            </a:r>
            <a:br>
              <a:rPr lang="es-MX" sz="2400" b="1" dirty="0">
                <a:solidFill>
                  <a:srgbClr val="C00000"/>
                </a:solidFill>
              </a:rPr>
            </a:br>
            <a:endParaRPr lang="es-MX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475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8E0C45D9-DB68-417D-8C14-9877D6ACAF59}"/>
              </a:ext>
            </a:extLst>
          </p:cNvPr>
          <p:cNvSpPr txBox="1"/>
          <p:nvPr/>
        </p:nvSpPr>
        <p:spPr>
          <a:xfrm>
            <a:off x="1331640" y="476672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50CE680A-CAD3-4CC0-A3AB-101231CA0850}"/>
              </a:ext>
            </a:extLst>
          </p:cNvPr>
          <p:cNvSpPr txBox="1"/>
          <p:nvPr/>
        </p:nvSpPr>
        <p:spPr>
          <a:xfrm>
            <a:off x="611560" y="1196752"/>
            <a:ext cx="7920880" cy="4801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buAutoNum type="alphaLcParenR"/>
            </a:pPr>
            <a:r>
              <a:rPr lang="es-MX" dirty="0"/>
              <a:t>Aprendizajes significativos</a:t>
            </a:r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r>
              <a:rPr lang="es-MX" dirty="0"/>
              <a:t>Incertidumbre del futuro</a:t>
            </a:r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r>
              <a:rPr lang="es-MX" dirty="0"/>
              <a:t>Complejidad del entorno</a:t>
            </a:r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r>
              <a:rPr lang="es-MX" dirty="0"/>
              <a:t>Apreciaciones personales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3136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641</Words>
  <Application>Microsoft Office PowerPoint</Application>
  <PresentationFormat>Presentación en pantalla (4:3)</PresentationFormat>
  <Paragraphs>86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GENERALIDADES</vt:lpstr>
      <vt:lpstr>INSTRUCCIONES</vt:lpstr>
      <vt:lpstr>Presentación de PowerPoint</vt:lpstr>
      <vt:lpstr>Presentación de PowerPoint</vt:lpstr>
      <vt:lpstr>Presentación de PowerPoint</vt:lpstr>
    </vt:vector>
  </TitlesOfParts>
  <Company>70092785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GARY PRADO</dc:creator>
  <cp:lastModifiedBy>Gise R P</cp:lastModifiedBy>
  <cp:revision>160</cp:revision>
  <dcterms:created xsi:type="dcterms:W3CDTF">2007-11-22T16:45:12Z</dcterms:created>
  <dcterms:modified xsi:type="dcterms:W3CDTF">2020-09-21T07:48:22Z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TC010690813082</vt:lpwstr>
  </property>
</Properties>
</file>