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56" r:id="rId4"/>
    <p:sldId id="269" r:id="rId5"/>
    <p:sldId id="264" r:id="rId6"/>
    <p:sldId id="257" r:id="rId7"/>
    <p:sldId id="260" r:id="rId8"/>
    <p:sldId id="265" r:id="rId9"/>
    <p:sldId id="261" r:id="rId10"/>
    <p:sldId id="262" r:id="rId11"/>
    <p:sldId id="266" r:id="rId12"/>
    <p:sldId id="263"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757"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02DFF-0749-406C-8EE0-F49F1FF1A4C6}" type="datetimeFigureOut">
              <a:rPr lang="zh-CN" altLang="en-US" smtClean="0"/>
              <a:t>2023/8/30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EBDB1-928D-4B34-9967-CFFD01EFF46B}" type="slidenum">
              <a:rPr lang="zh-CN" altLang="en-US" smtClean="0"/>
              <a:t>‹#›</a:t>
            </a:fld>
            <a:endParaRPr lang="zh-CN" altLang="en-US"/>
          </a:p>
        </p:txBody>
      </p:sp>
    </p:spTree>
    <p:extLst>
      <p:ext uri="{BB962C8B-B14F-4D97-AF65-F5344CB8AC3E}">
        <p14:creationId xmlns:p14="http://schemas.microsoft.com/office/powerpoint/2010/main" val="776221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Groceries</a:t>
            </a:r>
            <a:r>
              <a:rPr lang="zh-CN" altLang="en-US" b="0" i="0" dirty="0">
                <a:solidFill>
                  <a:srgbClr val="4D4D4D"/>
                </a:solidFill>
                <a:effectLst/>
                <a:latin typeface="-apple-system"/>
              </a:rPr>
              <a:t>数据集是某个杂货店一个月真实的交易</a:t>
            </a:r>
            <a:r>
              <a:rPr lang="zh-CN" altLang="en-US" b="0" i="0">
                <a:solidFill>
                  <a:srgbClr val="4D4D4D"/>
                </a:solidFill>
                <a:effectLst/>
                <a:latin typeface="-apple-system"/>
              </a:rPr>
              <a:t>记录，本次实验需要基于这份数据集</a:t>
            </a:r>
            <a:r>
              <a:rPr lang="zh-CN" altLang="en-US" b="0" i="0">
                <a:solidFill>
                  <a:srgbClr val="000000"/>
                </a:solidFill>
                <a:effectLst/>
                <a:latin typeface="PingFang SC"/>
              </a:rPr>
              <a:t>进行物品的关联分析。</a:t>
            </a:r>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3</a:t>
            </a:fld>
            <a:endParaRPr lang="zh-CN" altLang="en-US"/>
          </a:p>
        </p:txBody>
      </p:sp>
    </p:spTree>
    <p:extLst>
      <p:ext uri="{BB962C8B-B14F-4D97-AF65-F5344CB8AC3E}">
        <p14:creationId xmlns:p14="http://schemas.microsoft.com/office/powerpoint/2010/main" val="15851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62EBDB1-928D-4B34-9967-CFFD01EFF46B}" type="slidenum">
              <a:rPr lang="zh-CN" altLang="en-US" smtClean="0"/>
              <a:t>4</a:t>
            </a:fld>
            <a:endParaRPr lang="zh-CN" altLang="en-US"/>
          </a:p>
        </p:txBody>
      </p:sp>
    </p:spTree>
    <p:extLst>
      <p:ext uri="{BB962C8B-B14F-4D97-AF65-F5344CB8AC3E}">
        <p14:creationId xmlns:p14="http://schemas.microsoft.com/office/powerpoint/2010/main" val="509708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5</a:t>
            </a:fld>
            <a:endParaRPr lang="zh-CN" altLang="en-US"/>
          </a:p>
        </p:txBody>
      </p:sp>
    </p:spTree>
    <p:extLst>
      <p:ext uri="{BB962C8B-B14F-4D97-AF65-F5344CB8AC3E}">
        <p14:creationId xmlns:p14="http://schemas.microsoft.com/office/powerpoint/2010/main" val="422067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9</a:t>
            </a:fld>
            <a:endParaRPr lang="zh-CN" altLang="en-US"/>
          </a:p>
        </p:txBody>
      </p:sp>
    </p:spTree>
    <p:extLst>
      <p:ext uri="{BB962C8B-B14F-4D97-AF65-F5344CB8AC3E}">
        <p14:creationId xmlns:p14="http://schemas.microsoft.com/office/powerpoint/2010/main" val="617077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10</a:t>
            </a:fld>
            <a:endParaRPr lang="zh-CN" altLang="en-US"/>
          </a:p>
        </p:txBody>
      </p:sp>
    </p:spTree>
    <p:extLst>
      <p:ext uri="{BB962C8B-B14F-4D97-AF65-F5344CB8AC3E}">
        <p14:creationId xmlns:p14="http://schemas.microsoft.com/office/powerpoint/2010/main" val="394210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 1</a:t>
            </a:r>
            <a:r>
              <a:rPr lang="zh-CN" altLang="en-US" dirty="0"/>
              <a:t>和</a:t>
            </a:r>
            <a:r>
              <a:rPr lang="en-US" altLang="zh-CN" dirty="0"/>
              <a:t>PCY</a:t>
            </a:r>
            <a:r>
              <a:rPr lang="zh-CN" altLang="en-US" dirty="0"/>
              <a:t>一样，得到</a:t>
            </a:r>
            <a:r>
              <a:rPr lang="en-US" altLang="zh-CN" dirty="0"/>
              <a:t>bitmap1</a:t>
            </a:r>
            <a:r>
              <a:rPr lang="zh-CN" altLang="en-US" dirty="0"/>
              <a:t>。</a:t>
            </a:r>
            <a:r>
              <a:rPr lang="en-US" altLang="zh-CN" dirty="0"/>
              <a:t>Pass 2</a:t>
            </a:r>
            <a:r>
              <a:rPr lang="zh-CN" altLang="en-US" dirty="0"/>
              <a:t>中，维护第二个</a:t>
            </a:r>
            <a:r>
              <a:rPr lang="en-US" altLang="zh-CN" dirty="0"/>
              <a:t>hash table</a:t>
            </a:r>
            <a:r>
              <a:rPr lang="zh-CN" altLang="en-US" dirty="0"/>
              <a:t>，对于</a:t>
            </a:r>
            <a:r>
              <a:rPr lang="en-US" altLang="zh-CN" dirty="0"/>
              <a:t>{</a:t>
            </a:r>
            <a:r>
              <a:rPr lang="en-US" altLang="zh-CN" dirty="0" err="1"/>
              <a:t>i</a:t>
            </a:r>
            <a:r>
              <a:rPr lang="en-US" altLang="zh-CN" dirty="0"/>
              <a:t>, j}</a:t>
            </a:r>
            <a:r>
              <a:rPr lang="zh-CN" altLang="en-US" dirty="0"/>
              <a:t>，如果</a:t>
            </a:r>
            <a:r>
              <a:rPr lang="en-US" altLang="zh-CN" dirty="0" err="1"/>
              <a:t>i</a:t>
            </a:r>
            <a:r>
              <a:rPr lang="zh-CN" altLang="en-US" dirty="0"/>
              <a:t>和</a:t>
            </a:r>
            <a:r>
              <a:rPr lang="en-US" altLang="zh-CN" dirty="0"/>
              <a:t>j</a:t>
            </a:r>
            <a:r>
              <a:rPr lang="zh-CN" altLang="en-US" dirty="0"/>
              <a:t>是频繁的，并且</a:t>
            </a:r>
            <a:r>
              <a:rPr lang="en-US" altLang="zh-CN" dirty="0"/>
              <a:t>{</a:t>
            </a:r>
            <a:r>
              <a:rPr lang="en-US" altLang="zh-CN" dirty="0" err="1"/>
              <a:t>i</a:t>
            </a:r>
            <a:r>
              <a:rPr lang="en-US" altLang="zh-CN" dirty="0"/>
              <a:t>, j}</a:t>
            </a:r>
            <a:r>
              <a:rPr lang="zh-CN" altLang="en-US" dirty="0"/>
              <a:t>在</a:t>
            </a:r>
            <a:r>
              <a:rPr lang="en-US" altLang="zh-CN" dirty="0"/>
              <a:t>bitmap1</a:t>
            </a:r>
            <a:r>
              <a:rPr lang="zh-CN" altLang="en-US" dirty="0"/>
              <a:t>中对应的</a:t>
            </a:r>
            <a:r>
              <a:rPr lang="en-US" altLang="zh-CN" dirty="0"/>
              <a:t>bit</a:t>
            </a:r>
            <a:r>
              <a:rPr lang="zh-CN" altLang="en-US" dirty="0"/>
              <a:t>位为</a:t>
            </a:r>
            <a:r>
              <a:rPr lang="en-US" altLang="zh-CN" dirty="0"/>
              <a:t>1</a:t>
            </a:r>
            <a:r>
              <a:rPr lang="zh-CN" altLang="en-US" dirty="0"/>
              <a:t>的话，那么</a:t>
            </a:r>
            <a:r>
              <a:rPr lang="en-US" altLang="zh-CN" dirty="0"/>
              <a:t>{</a:t>
            </a:r>
            <a:r>
              <a:rPr lang="en-US" altLang="zh-CN" dirty="0" err="1"/>
              <a:t>i</a:t>
            </a:r>
            <a:r>
              <a:rPr lang="en-US" altLang="zh-CN" dirty="0"/>
              <a:t>, j}</a:t>
            </a:r>
            <a:r>
              <a:rPr lang="zh-CN" altLang="en-US" dirty="0"/>
              <a:t>就计入第二个</a:t>
            </a:r>
            <a:r>
              <a:rPr lang="en-US" altLang="zh-CN" dirty="0"/>
              <a:t>hash table</a:t>
            </a:r>
            <a:r>
              <a:rPr lang="zh-CN" altLang="en-US" dirty="0"/>
              <a:t>的计数，最后得到</a:t>
            </a:r>
            <a:r>
              <a:rPr lang="en-US" altLang="zh-CN" dirty="0"/>
              <a:t>bitmap2</a:t>
            </a:r>
            <a:r>
              <a:rPr lang="zh-CN" altLang="en-US" dirty="0"/>
              <a:t>。在</a:t>
            </a:r>
            <a:r>
              <a:rPr lang="en-US" altLang="zh-CN" dirty="0"/>
              <a:t>Pass 3</a:t>
            </a:r>
            <a:r>
              <a:rPr lang="zh-CN" altLang="en-US" dirty="0"/>
              <a:t>中，结合</a:t>
            </a:r>
            <a:r>
              <a:rPr lang="en-US" altLang="zh-CN" dirty="0"/>
              <a:t>bitmap1</a:t>
            </a:r>
            <a:r>
              <a:rPr lang="zh-CN" altLang="en-US" dirty="0"/>
              <a:t>和</a:t>
            </a:r>
            <a:r>
              <a:rPr lang="en-US" altLang="zh-CN" dirty="0"/>
              <a:t>bitmap2</a:t>
            </a:r>
            <a:r>
              <a:rPr lang="zh-CN" altLang="en-US" dirty="0"/>
              <a:t>以及本身是否是频繁的三种条件对项集进行过滤，得到候选频繁项集。</a:t>
            </a:r>
            <a:endParaRPr lang="en-US" altLang="zh-CN"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13</a:t>
            </a:fld>
            <a:endParaRPr lang="zh-CN" altLang="en-US"/>
          </a:p>
        </p:txBody>
      </p:sp>
    </p:spTree>
    <p:extLst>
      <p:ext uri="{BB962C8B-B14F-4D97-AF65-F5344CB8AC3E}">
        <p14:creationId xmlns:p14="http://schemas.microsoft.com/office/powerpoint/2010/main" val="231538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a:t>
            </a:r>
            <a:r>
              <a:rPr lang="en-US" altLang="zh-CN" dirty="0"/>
              <a:t>table</a:t>
            </a:r>
            <a:r>
              <a:rPr lang="zh-CN" altLang="en-US" dirty="0"/>
              <a:t>相互独立，</a:t>
            </a:r>
            <a:r>
              <a:rPr lang="en-US" altLang="zh-CN" dirty="0"/>
              <a:t>hash</a:t>
            </a:r>
            <a:r>
              <a:rPr lang="zh-CN" altLang="en-US" dirty="0"/>
              <a:t>算法不同，都是在</a:t>
            </a:r>
            <a:r>
              <a:rPr lang="en-US" altLang="zh-CN" dirty="0"/>
              <a:t>Pass 1</a:t>
            </a:r>
            <a:r>
              <a:rPr lang="zh-CN" altLang="en-US" dirty="0"/>
              <a:t>中维护的。</a:t>
            </a:r>
            <a:endParaRPr lang="en-US" altLang="zh-CN" dirty="0"/>
          </a:p>
        </p:txBody>
      </p:sp>
      <p:sp>
        <p:nvSpPr>
          <p:cNvPr id="4" name="灯片编号占位符 3"/>
          <p:cNvSpPr>
            <a:spLocks noGrp="1"/>
          </p:cNvSpPr>
          <p:nvPr>
            <p:ph type="sldNum" sz="quarter" idx="5"/>
          </p:nvPr>
        </p:nvSpPr>
        <p:spPr/>
        <p:txBody>
          <a:bodyPr/>
          <a:lstStyle/>
          <a:p>
            <a:fld id="{962EBDB1-928D-4B34-9967-CFFD01EFF46B}" type="slidenum">
              <a:rPr lang="zh-CN" altLang="en-US" smtClean="0"/>
              <a:t>14</a:t>
            </a:fld>
            <a:endParaRPr lang="zh-CN" altLang="en-US"/>
          </a:p>
        </p:txBody>
      </p:sp>
    </p:spTree>
    <p:extLst>
      <p:ext uri="{BB962C8B-B14F-4D97-AF65-F5344CB8AC3E}">
        <p14:creationId xmlns:p14="http://schemas.microsoft.com/office/powerpoint/2010/main" val="235264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5B01D-BC92-4B76-847B-57C317E955D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B431F6-A68A-4079-81CA-357B65F0C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4EFB148-79A1-40B9-952E-8AB87F1CCDBE}"/>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499AA882-6454-4B04-ABAB-0E551531A8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E7F423-3049-45C8-98D2-1A38A3ABFED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1030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3BD8-6751-49F7-92E0-9E4BE48630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9EEE92-F7D6-42C9-A873-F9A707D10F3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04CDE1-4F9A-4418-92F5-FBD448E59CBC}"/>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54C9249C-3B26-497C-8B0C-5895B7F53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3C9728-D5ED-45B9-A386-88EB0B9D340B}"/>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229379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6A1339-5AC1-4641-A7DC-64C110D4AD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8E461F-5831-4721-A240-945F82FEE9D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2E399A-F803-4F96-B118-3884AB94E160}"/>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65045422-A3E7-415F-8569-1B92267D4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07651F-3F5B-4B19-BA28-DAA9FA8D4D35}"/>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781830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6325B-AC8C-4FD5-B2C9-4E180BEDF5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8E483-B781-4FEB-9D68-AB5C3A066D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3C7725-F635-468C-87AD-603FA7A73667}"/>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81DBA1DA-45C7-4D72-B0F8-85DAC7599C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32F4A-3F54-4BB1-B80B-CC63E0D274C8}"/>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12014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ED955-A0EC-49B3-B458-A2B56DA80F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904149-594E-4838-9A02-9FD3256DF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6B07562-073D-4354-ADB9-835BB20A3CC3}"/>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714269F5-0D32-414C-96CC-E06153E13E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C63ACC-0D9C-4733-A512-B4700879B7A3}"/>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83398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07749-F924-45A1-BAC5-23974A5670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6FF686-E91A-421C-8E14-CE328BAC154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1E90DFC-12A2-4162-AB18-EAE9043D1BB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F82331-3EEB-4521-918C-D49C33D959A3}"/>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6" name="页脚占位符 5">
            <a:extLst>
              <a:ext uri="{FF2B5EF4-FFF2-40B4-BE49-F238E27FC236}">
                <a16:creationId xmlns:a16="http://schemas.microsoft.com/office/drawing/2014/main" id="{C1E3F9DF-5AB4-4574-A9FC-F316C85478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FFD5653-3949-440D-B1DA-72002E14BCE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77754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A2062-635D-4036-A322-0F1AEDB31EC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9F11DF-2333-4AF6-B42C-329E110A2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296FA25-F99E-4430-942D-64CD48EF124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19C0C67-6C0E-476E-8325-0B2D61F4D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6F32DA1-13A4-49F4-B72F-EEA4BA6456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8BCEF43-6833-4D1C-94C3-22F2E6749804}"/>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8" name="页脚占位符 7">
            <a:extLst>
              <a:ext uri="{FF2B5EF4-FFF2-40B4-BE49-F238E27FC236}">
                <a16:creationId xmlns:a16="http://schemas.microsoft.com/office/drawing/2014/main" id="{E7565494-8C56-4AC0-87FF-080A52423A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A555EA-B5F4-496C-BB65-297999037F2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2674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03CC8-0833-4205-B8EB-D08527069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260341-DE57-47D2-9986-D9FF587CB78A}"/>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4" name="页脚占位符 3">
            <a:extLst>
              <a:ext uri="{FF2B5EF4-FFF2-40B4-BE49-F238E27FC236}">
                <a16:creationId xmlns:a16="http://schemas.microsoft.com/office/drawing/2014/main" id="{ADE9B509-F8A3-4FDB-B725-C4320A8C0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2FB4DA-A3F1-440D-8D3C-9D9079AB9A97}"/>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816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6944FC-98C4-4603-AA1F-EE1A56E886AE}"/>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3" name="页脚占位符 2">
            <a:extLst>
              <a:ext uri="{FF2B5EF4-FFF2-40B4-BE49-F238E27FC236}">
                <a16:creationId xmlns:a16="http://schemas.microsoft.com/office/drawing/2014/main" id="{4C0DAAEA-1941-46F9-A46C-AAC0F91F92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CD90B1-762F-4771-ABC0-661F6E783739}"/>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89288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2E39-2C7C-4968-A3BA-35B8553FA0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F357B4-9C6A-4C20-A105-73C5ED0592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236A783-4595-4B18-8CDC-D8357AA0D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575F2A-3094-49B7-A179-F1199E23ECB8}"/>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6" name="页脚占位符 5">
            <a:extLst>
              <a:ext uri="{FF2B5EF4-FFF2-40B4-BE49-F238E27FC236}">
                <a16:creationId xmlns:a16="http://schemas.microsoft.com/office/drawing/2014/main" id="{9052BC52-9665-4831-B274-D2FE1BC729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4AB966-D17B-4796-B4A0-DA32B6F43900}"/>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33453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7E82EC-86DC-4A0C-BCD0-46A8E90122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1028974-4B55-4901-A4AC-588128FF2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2F4094-A70C-4FDE-AFBE-99C3A7F95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BA9524-1CCD-4F83-999B-F43001485936}"/>
              </a:ext>
            </a:extLst>
          </p:cNvPr>
          <p:cNvSpPr>
            <a:spLocks noGrp="1"/>
          </p:cNvSpPr>
          <p:nvPr>
            <p:ph type="dt" sz="half" idx="10"/>
          </p:nvPr>
        </p:nvSpPr>
        <p:spPr/>
        <p:txBody>
          <a:bodyPr/>
          <a:lstStyle/>
          <a:p>
            <a:fld id="{729DD623-DCFE-4605-BC7E-1ED5E8223BE7}" type="datetimeFigureOut">
              <a:rPr lang="zh-CN" altLang="en-US" smtClean="0"/>
              <a:t>2023/8/30</a:t>
            </a:fld>
            <a:endParaRPr lang="zh-CN" altLang="en-US"/>
          </a:p>
        </p:txBody>
      </p:sp>
      <p:sp>
        <p:nvSpPr>
          <p:cNvPr id="6" name="页脚占位符 5">
            <a:extLst>
              <a:ext uri="{FF2B5EF4-FFF2-40B4-BE49-F238E27FC236}">
                <a16:creationId xmlns:a16="http://schemas.microsoft.com/office/drawing/2014/main" id="{A34CE7A1-9721-451A-847A-833D56139D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7D1D3-F5FA-40AF-B9DF-70AFA8B70236}"/>
              </a:ext>
            </a:extLst>
          </p:cNvPr>
          <p:cNvSpPr>
            <a:spLocks noGrp="1"/>
          </p:cNvSpPr>
          <p:nvPr>
            <p:ph type="sldNum" sz="quarter" idx="12"/>
          </p:nvPr>
        </p:nvSpPr>
        <p:spPr/>
        <p:txBody>
          <a:body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409006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610EE2-8F66-4C18-A924-5BA2971C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5C200B-2E88-429A-8B74-52D3A22EA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3E8DBC-652B-4FD0-9A8E-D11329887E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DD623-DCFE-4605-BC7E-1ED5E8223BE7}"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41F1CD7F-8D8A-4396-B345-DF45A570B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6787F7-814F-4CAC-A4E5-FED77A1DF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5131-98CC-4AC9-A918-20355B4B2467}" type="slidenum">
              <a:rPr lang="zh-CN" altLang="en-US" smtClean="0"/>
              <a:t>‹#›</a:t>
            </a:fld>
            <a:endParaRPr lang="zh-CN" altLang="en-US"/>
          </a:p>
        </p:txBody>
      </p:sp>
    </p:spTree>
    <p:extLst>
      <p:ext uri="{BB962C8B-B14F-4D97-AF65-F5344CB8AC3E}">
        <p14:creationId xmlns:p14="http://schemas.microsoft.com/office/powerpoint/2010/main" val="152921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ABF41-A60C-4234-AF3E-D9E5DE3F5F82}"/>
              </a:ext>
            </a:extLst>
          </p:cNvPr>
          <p:cNvSpPr>
            <a:spLocks noGrp="1"/>
          </p:cNvSpPr>
          <p:nvPr>
            <p:ph type="title"/>
          </p:nvPr>
        </p:nvSpPr>
        <p:spPr/>
        <p:txBody>
          <a:bodyPr/>
          <a:lstStyle/>
          <a:p>
            <a:r>
              <a:rPr lang="zh-CN" altLang="en-US" b="1" dirty="0"/>
              <a:t>实验三 关系挖掘实验</a:t>
            </a:r>
          </a:p>
        </p:txBody>
      </p:sp>
      <p:sp>
        <p:nvSpPr>
          <p:cNvPr id="3" name="内容占位符 2">
            <a:extLst>
              <a:ext uri="{FF2B5EF4-FFF2-40B4-BE49-F238E27FC236}">
                <a16:creationId xmlns:a16="http://schemas.microsoft.com/office/drawing/2014/main" id="{C03DCF55-64A1-4330-8EFC-DEEC8CD4AF76}"/>
              </a:ext>
            </a:extLst>
          </p:cNvPr>
          <p:cNvSpPr>
            <a:spLocks noGrp="1"/>
          </p:cNvSpPr>
          <p:nvPr>
            <p:ph idx="1"/>
          </p:nvPr>
        </p:nvSpPr>
        <p:spPr>
          <a:xfrm>
            <a:off x="838200" y="1441312"/>
            <a:ext cx="10515600" cy="4351338"/>
          </a:xfrm>
        </p:spPr>
        <p:txBody>
          <a:bodyPr>
            <a:noAutofit/>
          </a:bodyPr>
          <a:lstStyle/>
          <a:p>
            <a:pPr marL="0" indent="0">
              <a:lnSpc>
                <a:spcPct val="120000"/>
              </a:lnSpc>
              <a:buNone/>
            </a:pPr>
            <a:r>
              <a:rPr lang="zh-CN" altLang="en-US" sz="2400" b="1" dirty="0"/>
              <a:t>必做：</a:t>
            </a:r>
          </a:p>
          <a:p>
            <a:pPr marL="0" indent="0">
              <a:lnSpc>
                <a:spcPct val="120000"/>
              </a:lnSpc>
              <a:buNone/>
            </a:pPr>
            <a:r>
              <a:rPr lang="en-US" altLang="zh-CN" sz="2400" dirty="0"/>
              <a:t>1.</a:t>
            </a:r>
            <a:r>
              <a:rPr lang="zh-CN" altLang="en-US" sz="2400" dirty="0"/>
              <a:t>实验内容</a:t>
            </a:r>
          </a:p>
          <a:p>
            <a:pPr marL="0" indent="0">
              <a:lnSpc>
                <a:spcPct val="120000"/>
              </a:lnSpc>
              <a:buNone/>
            </a:pPr>
            <a:r>
              <a:rPr lang="zh-CN" altLang="en-US" sz="2400" dirty="0"/>
              <a:t>编程实现</a:t>
            </a:r>
            <a:r>
              <a:rPr lang="en-US" altLang="zh-CN" sz="2400" dirty="0" err="1"/>
              <a:t>Apriori</a:t>
            </a:r>
            <a:r>
              <a:rPr lang="zh-CN" altLang="en-US" sz="2400" dirty="0"/>
              <a:t>算法，要求使用给定的数据文件进行实验，获得频繁项集以及关联规则。</a:t>
            </a:r>
          </a:p>
          <a:p>
            <a:pPr marL="0" indent="0">
              <a:lnSpc>
                <a:spcPct val="120000"/>
              </a:lnSpc>
              <a:buNone/>
            </a:pPr>
            <a:r>
              <a:rPr lang="en-US" altLang="zh-CN" sz="2400" dirty="0"/>
              <a:t>2.</a:t>
            </a:r>
            <a:r>
              <a:rPr lang="zh-CN" altLang="en-US" sz="2400" dirty="0"/>
              <a:t>实验要求</a:t>
            </a:r>
          </a:p>
          <a:p>
            <a:pPr>
              <a:lnSpc>
                <a:spcPct val="120000"/>
              </a:lnSpc>
            </a:pPr>
            <a:r>
              <a:rPr lang="zh-CN" altLang="en-US" sz="2400" dirty="0"/>
              <a:t>以</a:t>
            </a:r>
            <a:r>
              <a:rPr lang="en-US" altLang="zh-CN" sz="2400" dirty="0"/>
              <a:t>Groceries.csv</a:t>
            </a:r>
            <a:r>
              <a:rPr lang="zh-CN" altLang="en-US" sz="2400" dirty="0"/>
              <a:t>作为输入文件</a:t>
            </a:r>
          </a:p>
          <a:p>
            <a:pPr>
              <a:lnSpc>
                <a:spcPct val="120000"/>
              </a:lnSpc>
            </a:pPr>
            <a:r>
              <a:rPr lang="zh-CN" altLang="en-US" sz="2400" dirty="0"/>
              <a:t>输出</a:t>
            </a:r>
            <a:r>
              <a:rPr lang="en-US" altLang="zh-CN" sz="2400" dirty="0"/>
              <a:t>1~3</a:t>
            </a:r>
            <a:r>
              <a:rPr lang="zh-CN" altLang="en-US" sz="2400" dirty="0"/>
              <a:t>阶频繁项集与关联规则，各个频繁项的支持度，各个规则的置信度，各阶频繁项集的数量以及关联规则的总数</a:t>
            </a:r>
          </a:p>
          <a:p>
            <a:pPr>
              <a:lnSpc>
                <a:spcPct val="120000"/>
              </a:lnSpc>
            </a:pPr>
            <a:r>
              <a:rPr lang="zh-CN" altLang="en-US" sz="2400" dirty="0"/>
              <a:t>固定参数以方便检查，频繁项集的最小支持度为</a:t>
            </a:r>
            <a:r>
              <a:rPr lang="en-US" altLang="zh-CN" sz="2400" dirty="0"/>
              <a:t>0.005</a:t>
            </a:r>
            <a:r>
              <a:rPr lang="zh-CN" altLang="en-US" sz="2400" dirty="0"/>
              <a:t>，关联规则的最小置信度为</a:t>
            </a:r>
            <a:r>
              <a:rPr lang="en-US" altLang="zh-CN" sz="2400" dirty="0"/>
              <a:t>0.5</a:t>
            </a:r>
          </a:p>
          <a:p>
            <a:pPr marL="0" indent="0">
              <a:lnSpc>
                <a:spcPct val="120000"/>
              </a:lnSpc>
              <a:buNone/>
            </a:pPr>
            <a:endParaRPr lang="zh-CN" altLang="en-US" sz="2400" dirty="0"/>
          </a:p>
        </p:txBody>
      </p:sp>
    </p:spTree>
    <p:extLst>
      <p:ext uri="{BB962C8B-B14F-4D97-AF65-F5344CB8AC3E}">
        <p14:creationId xmlns:p14="http://schemas.microsoft.com/office/powerpoint/2010/main" val="165759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第二轮</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02AD6BE-81D6-44BB-9214-C914A7973E3A}"/>
                  </a:ext>
                </a:extLst>
              </p:cNvPr>
              <p:cNvSpPr txBox="1"/>
              <p:nvPr/>
            </p:nvSpPr>
            <p:spPr>
              <a:xfrm>
                <a:off x="516835" y="1603513"/>
                <a:ext cx="10827026" cy="2308324"/>
              </a:xfrm>
              <a:prstGeom prst="rect">
                <a:avLst/>
              </a:prstGeom>
              <a:noFill/>
            </p:spPr>
            <p:txBody>
              <a:bodyPr wrap="square" rtlCol="0">
                <a:spAutoFit/>
              </a:bodyPr>
              <a:lstStyle/>
              <a:p>
                <a:r>
                  <a:rPr lang="zh-CN" altLang="en-US" sz="2400" dirty="0"/>
                  <a:t>由一阶频繁项集</a:t>
                </a:r>
                <a14:m>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i="1" dirty="0">
                            <a:latin typeface="Cambria Math" panose="02040503050406030204" pitchFamily="18" charset="0"/>
                          </a:rPr>
                          <m:t>L</m:t>
                        </m:r>
                      </m:e>
                      <m:sub>
                        <m:r>
                          <a:rPr lang="en-US" altLang="zh-CN" sz="2400" i="1" dirty="0">
                            <a:latin typeface="Cambria Math" panose="02040503050406030204" pitchFamily="18" charset="0"/>
                          </a:rPr>
                          <m:t>1</m:t>
                        </m:r>
                      </m:sub>
                    </m:sSub>
                  </m:oMath>
                </a14:m>
                <a:r>
                  <a:rPr lang="zh-CN" altLang="en-US" sz="2400" dirty="0"/>
                  <a:t>构造二阶频繁候选集</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oMath>
                </a14:m>
                <a:r>
                  <a:rPr lang="zh-CN" altLang="en-US" sz="2400" dirty="0"/>
                  <a:t>，如果</a:t>
                </a:r>
                <a:r>
                  <a:rPr lang="en-US" altLang="zh-CN" sz="2400" dirty="0"/>
                  <a:t>{ </a:t>
                </a:r>
                <a:r>
                  <a:rPr lang="en-US" altLang="zh-CN" sz="2400" dirty="0" err="1"/>
                  <a:t>i</a:t>
                </a:r>
                <a:r>
                  <a:rPr lang="en-US" altLang="zh-CN" sz="2400" dirty="0"/>
                  <a:t> , j }</a:t>
                </a:r>
                <a:r>
                  <a:rPr lang="zh-CN" altLang="en-US" sz="2400" dirty="0"/>
                  <a:t>满足以下条件，那么它能加入到</a:t>
                </a:r>
                <a14:m>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i="1" dirty="0">
                            <a:latin typeface="Cambria Math" panose="02040503050406030204" pitchFamily="18" charset="0"/>
                          </a:rPr>
                          <m:t>C</m:t>
                        </m:r>
                      </m:e>
                      <m:sub>
                        <m:r>
                          <a:rPr lang="en-US" altLang="zh-CN" sz="2400" i="1" dirty="0">
                            <a:latin typeface="Cambria Math" panose="02040503050406030204" pitchFamily="18" charset="0"/>
                          </a:rPr>
                          <m:t>2</m:t>
                        </m:r>
                      </m:sub>
                    </m:sSub>
                  </m:oMath>
                </a14:m>
                <a:r>
                  <a:rPr lang="zh-CN" altLang="en-US" sz="2400" dirty="0"/>
                  <a:t>中：</a:t>
                </a:r>
                <a:endParaRPr lang="en-US" altLang="zh-CN" sz="2400" dirty="0"/>
              </a:p>
              <a:p>
                <a:endParaRPr lang="en-US" altLang="zh-CN" sz="2400" dirty="0"/>
              </a:p>
              <a:p>
                <a:pPr marL="342900" indent="-342900">
                  <a:buFont typeface="Arial" panose="020B0604020202020204" pitchFamily="34" charset="0"/>
                  <a:buChar char="•"/>
                </a:pPr>
                <a:r>
                  <a:rPr lang="en-US" altLang="zh-CN" sz="2400" dirty="0" err="1"/>
                  <a:t>i</a:t>
                </a:r>
                <a:r>
                  <a:rPr lang="en-US" altLang="zh-CN" sz="2400" dirty="0"/>
                  <a:t> </a:t>
                </a:r>
                <a:r>
                  <a:rPr lang="zh-CN" altLang="en-US" sz="2400" dirty="0"/>
                  <a:t>与 </a:t>
                </a:r>
                <a:r>
                  <a:rPr lang="en-US" altLang="zh-CN" sz="2400" dirty="0"/>
                  <a:t>j </a:t>
                </a:r>
                <a:r>
                  <a:rPr lang="zh-CN" altLang="en-US" sz="2400" dirty="0"/>
                  <a:t>都是频繁的</a:t>
                </a:r>
                <a:endParaRPr lang="en-US" altLang="zh-CN" sz="2400" dirty="0"/>
              </a:p>
              <a:p>
                <a:pPr marL="342900" indent="-342900">
                  <a:buFont typeface="Arial" panose="020B0604020202020204" pitchFamily="34" charset="0"/>
                  <a:buChar char="•"/>
                </a:pPr>
                <a:r>
                  <a:rPr lang="en-US" altLang="zh-CN" sz="2400" dirty="0"/>
                  <a:t>{ </a:t>
                </a:r>
                <a:r>
                  <a:rPr lang="en-US" altLang="zh-CN" sz="2400" dirty="0" err="1"/>
                  <a:t>i</a:t>
                </a:r>
                <a:r>
                  <a:rPr lang="en-US" altLang="zh-CN" sz="2400" dirty="0"/>
                  <a:t> , j }</a:t>
                </a:r>
                <a:r>
                  <a:rPr lang="zh-CN" altLang="en-US" sz="2400" dirty="0"/>
                  <a:t>做</a:t>
                </a:r>
                <a:r>
                  <a:rPr lang="en-US" altLang="zh-CN" sz="2400" dirty="0"/>
                  <a:t>hash</a:t>
                </a:r>
                <a:r>
                  <a:rPr lang="zh-CN" altLang="en-US" sz="2400" dirty="0"/>
                  <a:t>映射后在</a:t>
                </a:r>
                <a:r>
                  <a:rPr lang="en-US" altLang="zh-CN" sz="2400" dirty="0"/>
                  <a:t>bit vector</a:t>
                </a:r>
                <a:r>
                  <a:rPr lang="zh-CN" altLang="en-US" sz="2400" dirty="0"/>
                  <a:t>中对应的</a:t>
                </a:r>
                <a:r>
                  <a:rPr lang="en-US" altLang="zh-CN" sz="2400" dirty="0"/>
                  <a:t>bit</a:t>
                </a:r>
                <a:r>
                  <a:rPr lang="zh-CN" altLang="en-US" sz="2400" dirty="0"/>
                  <a:t>位为</a:t>
                </a:r>
                <a:r>
                  <a:rPr lang="en-US" altLang="zh-CN" sz="2400" dirty="0"/>
                  <a:t>1</a:t>
                </a:r>
              </a:p>
              <a:p>
                <a:pPr marL="342900" indent="-342900">
                  <a:buFont typeface="Arial" panose="020B0604020202020204" pitchFamily="34" charset="0"/>
                  <a:buChar char="•"/>
                </a:pPr>
                <a:endParaRPr lang="en-US" altLang="zh-CN" sz="2400" dirty="0"/>
              </a:p>
            </p:txBody>
          </p:sp>
        </mc:Choice>
        <mc:Fallback xmlns="">
          <p:sp>
            <p:nvSpPr>
              <p:cNvPr id="2" name="文本框 1">
                <a:extLst>
                  <a:ext uri="{FF2B5EF4-FFF2-40B4-BE49-F238E27FC236}">
                    <a16:creationId xmlns:a16="http://schemas.microsoft.com/office/drawing/2014/main" id="{A02AD6BE-81D6-44BB-9214-C914A7973E3A}"/>
                  </a:ext>
                </a:extLst>
              </p:cNvPr>
              <p:cNvSpPr txBox="1">
                <a:spLocks noRot="1" noChangeAspect="1" noMove="1" noResize="1" noEditPoints="1" noAdjustHandles="1" noChangeArrowheads="1" noChangeShapeType="1" noTextEdit="1"/>
              </p:cNvSpPr>
              <p:nvPr/>
            </p:nvSpPr>
            <p:spPr>
              <a:xfrm>
                <a:off x="516835" y="1603513"/>
                <a:ext cx="10827026" cy="2308324"/>
              </a:xfrm>
              <a:prstGeom prst="rect">
                <a:avLst/>
              </a:prstGeom>
              <a:blipFill>
                <a:blip r:embed="rId3"/>
                <a:stretch>
                  <a:fillRect l="-901" t="-18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330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的内存利用情况</a:t>
            </a:r>
          </a:p>
        </p:txBody>
      </p:sp>
      <p:pic>
        <p:nvPicPr>
          <p:cNvPr id="3" name="图片 2">
            <a:extLst>
              <a:ext uri="{FF2B5EF4-FFF2-40B4-BE49-F238E27FC236}">
                <a16:creationId xmlns:a16="http://schemas.microsoft.com/office/drawing/2014/main" id="{4A26646B-D4F2-4316-B356-3119E63A8B40}"/>
              </a:ext>
            </a:extLst>
          </p:cNvPr>
          <p:cNvPicPr>
            <a:picLocks noChangeAspect="1"/>
          </p:cNvPicPr>
          <p:nvPr/>
        </p:nvPicPr>
        <p:blipFill>
          <a:blip r:embed="rId2"/>
          <a:stretch>
            <a:fillRect/>
          </a:stretch>
        </p:blipFill>
        <p:spPr>
          <a:xfrm>
            <a:off x="1992326" y="1140502"/>
            <a:ext cx="8194998" cy="4901438"/>
          </a:xfrm>
          <a:prstGeom prst="rect">
            <a:avLst/>
          </a:prstGeom>
        </p:spPr>
      </p:pic>
      <p:sp>
        <p:nvSpPr>
          <p:cNvPr id="4" name="思想气泡: 云 3">
            <a:extLst>
              <a:ext uri="{FF2B5EF4-FFF2-40B4-BE49-F238E27FC236}">
                <a16:creationId xmlns:a16="http://schemas.microsoft.com/office/drawing/2014/main" id="{CEB44155-4F6A-4AC7-BCF0-18417254135F}"/>
              </a:ext>
            </a:extLst>
          </p:cNvPr>
          <p:cNvSpPr/>
          <p:nvPr/>
        </p:nvSpPr>
        <p:spPr>
          <a:xfrm>
            <a:off x="9197266" y="1890944"/>
            <a:ext cx="2465549" cy="1704512"/>
          </a:xfrm>
          <a:prstGeom prst="cloudCallout">
            <a:avLst>
              <a:gd name="adj1" fmla="val -78804"/>
              <a:gd name="adj2" fmla="val 41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有</a:t>
            </a:r>
            <a:r>
              <a:rPr lang="en-US" altLang="zh-CN" dirty="0" err="1"/>
              <a:t>BitMap</a:t>
            </a:r>
            <a:r>
              <a:rPr lang="zh-CN" altLang="en-US" dirty="0"/>
              <a:t>做筛选，候选集的大小要比优化前的要小</a:t>
            </a:r>
          </a:p>
        </p:txBody>
      </p:sp>
    </p:spTree>
    <p:extLst>
      <p:ext uri="{BB962C8B-B14F-4D97-AF65-F5344CB8AC3E}">
        <p14:creationId xmlns:p14="http://schemas.microsoft.com/office/powerpoint/2010/main" val="321244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等变式</a:t>
            </a:r>
            <a:r>
              <a:rPr lang="en-US" altLang="zh-CN" sz="4400" dirty="0" err="1"/>
              <a:t>multiHash</a:t>
            </a:r>
            <a:r>
              <a:rPr lang="zh-CN" altLang="en-US" sz="4400" dirty="0"/>
              <a:t>、</a:t>
            </a:r>
            <a:r>
              <a:rPr lang="en-US" altLang="zh-CN" sz="4400" dirty="0" err="1"/>
              <a:t>multiStage</a:t>
            </a:r>
            <a:r>
              <a:rPr lang="zh-CN" altLang="en-US" sz="4400" dirty="0"/>
              <a:t>等</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pPr marL="0" indent="0">
              <a:buNone/>
            </a:pPr>
            <a:r>
              <a:rPr lang="zh-CN" altLang="en-US" dirty="0"/>
              <a:t>基本思想与</a:t>
            </a:r>
            <a:r>
              <a:rPr lang="en-US" altLang="zh-CN" dirty="0"/>
              <a:t>PCY</a:t>
            </a:r>
            <a:r>
              <a:rPr lang="zh-CN" altLang="en-US" dirty="0"/>
              <a:t>相同，可以参考第</a:t>
            </a:r>
            <a:r>
              <a:rPr lang="en-US" altLang="zh-CN" dirty="0"/>
              <a:t>3</a:t>
            </a:r>
            <a:r>
              <a:rPr lang="zh-CN" altLang="en-US" dirty="0"/>
              <a:t>章</a:t>
            </a:r>
            <a:r>
              <a:rPr lang="en-US" altLang="zh-CN" dirty="0"/>
              <a:t>-</a:t>
            </a:r>
            <a:r>
              <a:rPr lang="zh-CN" altLang="en-US" dirty="0"/>
              <a:t>关联关系与频繁项集挖掘</a:t>
            </a:r>
            <a:r>
              <a:rPr lang="en-US" altLang="zh-CN" dirty="0"/>
              <a:t>.pdf</a:t>
            </a:r>
            <a:r>
              <a:rPr lang="zh-CN" altLang="en-US" dirty="0"/>
              <a:t>，上面有详细的解释。</a:t>
            </a:r>
            <a:endParaRPr lang="en-US" altLang="zh-CN" dirty="0"/>
          </a:p>
          <a:p>
            <a:pPr marL="0" indent="0">
              <a:buNone/>
            </a:pPr>
            <a:r>
              <a:rPr lang="zh-CN" altLang="en-US" dirty="0"/>
              <a:t>该加分项只需实现</a:t>
            </a:r>
            <a:r>
              <a:rPr lang="en-US" altLang="zh-CN" dirty="0"/>
              <a:t>PCY</a:t>
            </a:r>
            <a:r>
              <a:rPr lang="zh-CN" altLang="en-US" dirty="0"/>
              <a:t>或</a:t>
            </a:r>
            <a:r>
              <a:rPr lang="en-US" altLang="zh-CN" dirty="0"/>
              <a:t>PCY</a:t>
            </a:r>
            <a:r>
              <a:rPr lang="zh-CN" altLang="en-US" dirty="0"/>
              <a:t>变式算法中的其中一种即可。</a:t>
            </a:r>
            <a:endParaRPr lang="en-US" altLang="zh-CN" dirty="0"/>
          </a:p>
        </p:txBody>
      </p:sp>
    </p:spTree>
    <p:extLst>
      <p:ext uri="{BB962C8B-B14F-4D97-AF65-F5344CB8AC3E}">
        <p14:creationId xmlns:p14="http://schemas.microsoft.com/office/powerpoint/2010/main" val="169219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Multistage</a:t>
            </a:r>
            <a:endParaRPr lang="zh-CN" altLang="en-US" sz="4400" dirty="0"/>
          </a:p>
        </p:txBody>
      </p:sp>
      <p:pic>
        <p:nvPicPr>
          <p:cNvPr id="7" name="图片 6">
            <a:extLst>
              <a:ext uri="{FF2B5EF4-FFF2-40B4-BE49-F238E27FC236}">
                <a16:creationId xmlns:a16="http://schemas.microsoft.com/office/drawing/2014/main" id="{35B1AF45-F096-42D4-9D90-CC625DD68F2C}"/>
              </a:ext>
            </a:extLst>
          </p:cNvPr>
          <p:cNvPicPr>
            <a:picLocks noChangeAspect="1"/>
          </p:cNvPicPr>
          <p:nvPr/>
        </p:nvPicPr>
        <p:blipFill>
          <a:blip r:embed="rId3"/>
          <a:stretch>
            <a:fillRect/>
          </a:stretch>
        </p:blipFill>
        <p:spPr>
          <a:xfrm>
            <a:off x="1784152" y="1207317"/>
            <a:ext cx="8611346" cy="5433531"/>
          </a:xfrm>
          <a:prstGeom prst="rect">
            <a:avLst/>
          </a:prstGeom>
        </p:spPr>
      </p:pic>
    </p:spTree>
    <p:extLst>
      <p:ext uri="{BB962C8B-B14F-4D97-AF65-F5344CB8AC3E}">
        <p14:creationId xmlns:p14="http://schemas.microsoft.com/office/powerpoint/2010/main" val="42549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err="1"/>
              <a:t>Multihash</a:t>
            </a:r>
            <a:endParaRPr lang="zh-CN" altLang="en-US" sz="4400" dirty="0"/>
          </a:p>
        </p:txBody>
      </p:sp>
      <p:pic>
        <p:nvPicPr>
          <p:cNvPr id="3" name="图片 2">
            <a:extLst>
              <a:ext uri="{FF2B5EF4-FFF2-40B4-BE49-F238E27FC236}">
                <a16:creationId xmlns:a16="http://schemas.microsoft.com/office/drawing/2014/main" id="{01FAFF44-5D0F-4977-B099-D59CD49DE24A}"/>
              </a:ext>
            </a:extLst>
          </p:cNvPr>
          <p:cNvPicPr>
            <a:picLocks noChangeAspect="1"/>
          </p:cNvPicPr>
          <p:nvPr/>
        </p:nvPicPr>
        <p:blipFill>
          <a:blip r:embed="rId3"/>
          <a:stretch>
            <a:fillRect/>
          </a:stretch>
        </p:blipFill>
        <p:spPr>
          <a:xfrm>
            <a:off x="2085074" y="1140502"/>
            <a:ext cx="8009501" cy="4684289"/>
          </a:xfrm>
          <a:prstGeom prst="rect">
            <a:avLst/>
          </a:prstGeom>
        </p:spPr>
      </p:pic>
    </p:spTree>
    <p:extLst>
      <p:ext uri="{BB962C8B-B14F-4D97-AF65-F5344CB8AC3E}">
        <p14:creationId xmlns:p14="http://schemas.microsoft.com/office/powerpoint/2010/main" val="364908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ACFE73-878A-40E5-AE16-868725A9C997}"/>
              </a:ext>
            </a:extLst>
          </p:cNvPr>
          <p:cNvSpPr>
            <a:spLocks noGrp="1"/>
          </p:cNvSpPr>
          <p:nvPr>
            <p:ph idx="1"/>
          </p:nvPr>
        </p:nvSpPr>
        <p:spPr>
          <a:xfrm>
            <a:off x="838200" y="619676"/>
            <a:ext cx="10515600" cy="5688359"/>
          </a:xfrm>
        </p:spPr>
        <p:txBody>
          <a:bodyPr>
            <a:noAutofit/>
          </a:bodyPr>
          <a:lstStyle/>
          <a:p>
            <a:pPr marL="0" indent="0">
              <a:lnSpc>
                <a:spcPct val="120000"/>
              </a:lnSpc>
              <a:buNone/>
            </a:pPr>
            <a:r>
              <a:rPr lang="zh-CN" altLang="en-US" sz="2400" b="1" dirty="0"/>
              <a:t>加分项：</a:t>
            </a:r>
          </a:p>
          <a:p>
            <a:pPr marL="0" indent="0">
              <a:lnSpc>
                <a:spcPct val="120000"/>
              </a:lnSpc>
              <a:buNone/>
            </a:pPr>
            <a:r>
              <a:rPr lang="en-US" altLang="zh-CN" sz="2400" dirty="0"/>
              <a:t>1.</a:t>
            </a:r>
            <a:r>
              <a:rPr lang="zh-CN" altLang="en-US" sz="2400" dirty="0"/>
              <a:t>实验内容</a:t>
            </a:r>
          </a:p>
          <a:p>
            <a:pPr marL="0" indent="0">
              <a:lnSpc>
                <a:spcPct val="120000"/>
              </a:lnSpc>
              <a:buNone/>
            </a:pPr>
            <a:r>
              <a:rPr lang="zh-CN" altLang="en-US" sz="2400" dirty="0"/>
              <a:t>在</a:t>
            </a:r>
            <a:r>
              <a:rPr lang="en-US" altLang="zh-CN" sz="2400" dirty="0" err="1"/>
              <a:t>Apriori</a:t>
            </a:r>
            <a:r>
              <a:rPr lang="zh-CN" altLang="en-US" sz="2400" dirty="0"/>
              <a:t>算法的基础上，要求使用</a:t>
            </a:r>
            <a:r>
              <a:rPr lang="en-US" altLang="zh-CN" sz="2400" dirty="0" err="1"/>
              <a:t>pcy</a:t>
            </a:r>
            <a:r>
              <a:rPr lang="zh-CN" altLang="en-US" sz="2400" dirty="0"/>
              <a:t>或</a:t>
            </a:r>
            <a:r>
              <a:rPr lang="en-US" altLang="zh-CN" sz="2400" dirty="0" err="1"/>
              <a:t>pcy</a:t>
            </a:r>
            <a:r>
              <a:rPr lang="zh-CN" altLang="en-US" sz="2400" dirty="0"/>
              <a:t>的几种变式</a:t>
            </a:r>
            <a:r>
              <a:rPr lang="en-US" altLang="zh-CN" sz="2400" dirty="0" err="1"/>
              <a:t>multiHash</a:t>
            </a:r>
            <a:r>
              <a:rPr lang="zh-CN" altLang="en-US" sz="2400" dirty="0"/>
              <a:t>、</a:t>
            </a:r>
            <a:r>
              <a:rPr lang="en-US" altLang="zh-CN" sz="2400" dirty="0" err="1"/>
              <a:t>multiStage</a:t>
            </a:r>
            <a:r>
              <a:rPr lang="zh-CN" altLang="en-US" sz="2400" dirty="0"/>
              <a:t>等算法对二阶频繁项集的计算阶段进行优化。</a:t>
            </a:r>
          </a:p>
          <a:p>
            <a:pPr marL="0" indent="0">
              <a:lnSpc>
                <a:spcPct val="120000"/>
              </a:lnSpc>
              <a:buNone/>
            </a:pPr>
            <a:r>
              <a:rPr lang="en-US" altLang="zh-CN" sz="2400" dirty="0"/>
              <a:t>2.</a:t>
            </a:r>
            <a:r>
              <a:rPr lang="zh-CN" altLang="en-US" sz="2400" dirty="0"/>
              <a:t>实验要求</a:t>
            </a:r>
          </a:p>
          <a:p>
            <a:pPr>
              <a:lnSpc>
                <a:spcPct val="120000"/>
              </a:lnSpc>
            </a:pPr>
            <a:r>
              <a:rPr lang="zh-CN" altLang="en-US" sz="2400" dirty="0"/>
              <a:t>以</a:t>
            </a:r>
            <a:r>
              <a:rPr lang="en-US" altLang="zh-CN" sz="2400" dirty="0"/>
              <a:t>Groceries.csv</a:t>
            </a:r>
            <a:r>
              <a:rPr lang="zh-CN" altLang="en-US" sz="2400" dirty="0"/>
              <a:t>作为输入文件</a:t>
            </a:r>
          </a:p>
          <a:p>
            <a:pPr>
              <a:lnSpc>
                <a:spcPct val="120000"/>
              </a:lnSpc>
            </a:pPr>
            <a:r>
              <a:rPr lang="zh-CN" altLang="en-US" sz="2400" dirty="0"/>
              <a:t>输出</a:t>
            </a:r>
            <a:r>
              <a:rPr lang="en-US" altLang="zh-CN" sz="2400" dirty="0"/>
              <a:t>1~4</a:t>
            </a:r>
            <a:r>
              <a:rPr lang="zh-CN" altLang="en-US" sz="2400" dirty="0"/>
              <a:t>阶频繁项集与关联规则，各个频繁项的支持度，各个规则</a:t>
            </a:r>
            <a:endParaRPr lang="en-US" altLang="zh-CN" sz="2400" dirty="0"/>
          </a:p>
          <a:p>
            <a:pPr marL="0" indent="0">
              <a:lnSpc>
                <a:spcPct val="120000"/>
              </a:lnSpc>
              <a:buNone/>
            </a:pPr>
            <a:r>
              <a:rPr lang="zh-CN" altLang="en-US" sz="2400" dirty="0"/>
              <a:t>的置信度，各阶频繁项集的数量以及关联规则的总数</a:t>
            </a:r>
          </a:p>
          <a:p>
            <a:pPr>
              <a:lnSpc>
                <a:spcPct val="120000"/>
              </a:lnSpc>
            </a:pPr>
            <a:r>
              <a:rPr lang="zh-CN" altLang="en-US" sz="2400" dirty="0"/>
              <a:t>输出</a:t>
            </a:r>
            <a:r>
              <a:rPr lang="en-US" altLang="zh-CN" sz="2400" dirty="0" err="1"/>
              <a:t>pcy</a:t>
            </a:r>
            <a:r>
              <a:rPr lang="zh-CN" altLang="en-US" sz="2400" dirty="0"/>
              <a:t>或</a:t>
            </a:r>
            <a:r>
              <a:rPr lang="en-US" altLang="zh-CN" sz="2400" dirty="0" err="1"/>
              <a:t>pcy</a:t>
            </a:r>
            <a:r>
              <a:rPr lang="zh-CN" altLang="en-US" sz="2400" dirty="0"/>
              <a:t>变式算法中的</a:t>
            </a:r>
            <a:r>
              <a:rPr lang="en-US" altLang="zh-CN" sz="2400" dirty="0"/>
              <a:t>vector</a:t>
            </a:r>
            <a:r>
              <a:rPr lang="zh-CN" altLang="en-US" sz="2400" dirty="0"/>
              <a:t>的值，以</a:t>
            </a:r>
            <a:r>
              <a:rPr lang="en-US" altLang="zh-CN" sz="2400" dirty="0"/>
              <a:t>bit</a:t>
            </a:r>
            <a:r>
              <a:rPr lang="zh-CN" altLang="en-US" sz="2400" dirty="0"/>
              <a:t>位的形式输出</a:t>
            </a:r>
          </a:p>
          <a:p>
            <a:pPr>
              <a:lnSpc>
                <a:spcPct val="120000"/>
              </a:lnSpc>
            </a:pPr>
            <a:r>
              <a:rPr lang="zh-CN" altLang="en-US" sz="2400" dirty="0"/>
              <a:t>参数不变，频繁项集的最小支持度为</a:t>
            </a:r>
            <a:r>
              <a:rPr lang="en-US" altLang="zh-CN" sz="2400" dirty="0"/>
              <a:t>0.005</a:t>
            </a:r>
            <a:r>
              <a:rPr lang="zh-CN" altLang="en-US" sz="2400" dirty="0"/>
              <a:t>，关联规则的最小置信度为</a:t>
            </a:r>
            <a:r>
              <a:rPr lang="en-US" altLang="zh-CN" sz="2400" dirty="0"/>
              <a:t>0.5</a:t>
            </a:r>
          </a:p>
          <a:p>
            <a:pPr marL="0" indent="0">
              <a:lnSpc>
                <a:spcPct val="120000"/>
              </a:lnSpc>
              <a:buNone/>
            </a:pPr>
            <a:endParaRPr lang="zh-CN" altLang="en-US" sz="2400" dirty="0"/>
          </a:p>
        </p:txBody>
      </p:sp>
    </p:spTree>
    <p:extLst>
      <p:ext uri="{BB962C8B-B14F-4D97-AF65-F5344CB8AC3E}">
        <p14:creationId xmlns:p14="http://schemas.microsoft.com/office/powerpoint/2010/main" val="66295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数据集介绍</a:t>
            </a:r>
          </a:p>
        </p:txBody>
      </p:sp>
      <p:pic>
        <p:nvPicPr>
          <p:cNvPr id="3" name="图片 2">
            <a:extLst>
              <a:ext uri="{FF2B5EF4-FFF2-40B4-BE49-F238E27FC236}">
                <a16:creationId xmlns:a16="http://schemas.microsoft.com/office/drawing/2014/main" id="{B22773A3-EED8-4DA9-9E25-612FE2BB1837}"/>
              </a:ext>
            </a:extLst>
          </p:cNvPr>
          <p:cNvPicPr>
            <a:picLocks noChangeAspect="1"/>
          </p:cNvPicPr>
          <p:nvPr/>
        </p:nvPicPr>
        <p:blipFill>
          <a:blip r:embed="rId3"/>
          <a:stretch>
            <a:fillRect/>
          </a:stretch>
        </p:blipFill>
        <p:spPr>
          <a:xfrm>
            <a:off x="1898692" y="1140502"/>
            <a:ext cx="8382266" cy="5366315"/>
          </a:xfrm>
          <a:prstGeom prst="rect">
            <a:avLst/>
          </a:prstGeom>
        </p:spPr>
      </p:pic>
    </p:spTree>
    <p:extLst>
      <p:ext uri="{BB962C8B-B14F-4D97-AF65-F5344CB8AC3E}">
        <p14:creationId xmlns:p14="http://schemas.microsoft.com/office/powerpoint/2010/main" val="42057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EAD88D8-C8C9-4F39-9665-2C73439FA30B}"/>
              </a:ext>
            </a:extLst>
          </p:cNvPr>
          <p:cNvSpPr txBox="1">
            <a:spLocks noChangeArrowheads="1"/>
          </p:cNvSpPr>
          <p:nvPr/>
        </p:nvSpPr>
        <p:spPr bwMode="auto">
          <a:xfrm>
            <a:off x="24410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1</a:t>
            </a:r>
          </a:p>
        </p:txBody>
      </p:sp>
      <p:sp>
        <p:nvSpPr>
          <p:cNvPr id="5" name="Text Box 3">
            <a:extLst>
              <a:ext uri="{FF2B5EF4-FFF2-40B4-BE49-F238E27FC236}">
                <a16:creationId xmlns:a16="http://schemas.microsoft.com/office/drawing/2014/main" id="{E291112A-3C73-4735-9DAA-60FF489768F2}"/>
              </a:ext>
            </a:extLst>
          </p:cNvPr>
          <p:cNvSpPr txBox="1">
            <a:spLocks noChangeArrowheads="1"/>
          </p:cNvSpPr>
          <p:nvPr/>
        </p:nvSpPr>
        <p:spPr bwMode="auto">
          <a:xfrm>
            <a:off x="4117422" y="3723865"/>
            <a:ext cx="397866" cy="369332"/>
          </a:xfrm>
          <a:prstGeom prst="rect">
            <a:avLst/>
          </a:prstGeom>
          <a:noFill/>
          <a:ln w="9525">
            <a:noFill/>
            <a:miter lim="800000"/>
            <a:headEnd/>
            <a:tailEnd/>
          </a:ln>
          <a:effectLst/>
        </p:spPr>
        <p:txBody>
          <a:bodyPr wrap="none">
            <a:spAutoFit/>
          </a:bodyPr>
          <a:lstStyle/>
          <a:p>
            <a:r>
              <a:rPr lang="en-US" sz="1800" dirty="0">
                <a:latin typeface="Arial" pitchFamily="34" charset="0"/>
                <a:cs typeface="Arial" pitchFamily="34" charset="0"/>
              </a:rPr>
              <a:t>L</a:t>
            </a:r>
            <a:r>
              <a:rPr lang="en-US" sz="1800" baseline="-25000" dirty="0">
                <a:latin typeface="Arial" pitchFamily="34" charset="0"/>
                <a:cs typeface="Arial" pitchFamily="34" charset="0"/>
              </a:rPr>
              <a:t>1</a:t>
            </a:r>
          </a:p>
        </p:txBody>
      </p:sp>
      <p:sp>
        <p:nvSpPr>
          <p:cNvPr id="6" name="Text Box 4">
            <a:extLst>
              <a:ext uri="{FF2B5EF4-FFF2-40B4-BE49-F238E27FC236}">
                <a16:creationId xmlns:a16="http://schemas.microsoft.com/office/drawing/2014/main" id="{0E8F0E86-78B0-42A1-8641-7A21DC569477}"/>
              </a:ext>
            </a:extLst>
          </p:cNvPr>
          <p:cNvSpPr txBox="1">
            <a:spLocks noChangeArrowheads="1"/>
          </p:cNvSpPr>
          <p:nvPr/>
        </p:nvSpPr>
        <p:spPr bwMode="auto">
          <a:xfrm>
            <a:off x="60224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2</a:t>
            </a:r>
          </a:p>
        </p:txBody>
      </p:sp>
      <p:sp>
        <p:nvSpPr>
          <p:cNvPr id="7" name="Text Box 5">
            <a:extLst>
              <a:ext uri="{FF2B5EF4-FFF2-40B4-BE49-F238E27FC236}">
                <a16:creationId xmlns:a16="http://schemas.microsoft.com/office/drawing/2014/main" id="{7955523B-AAA6-4CCF-B28A-E99CD40230BD}"/>
              </a:ext>
            </a:extLst>
          </p:cNvPr>
          <p:cNvSpPr txBox="1">
            <a:spLocks noChangeArrowheads="1"/>
          </p:cNvSpPr>
          <p:nvPr/>
        </p:nvSpPr>
        <p:spPr bwMode="auto">
          <a:xfrm>
            <a:off x="7622622" y="3723865"/>
            <a:ext cx="397866"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L</a:t>
            </a:r>
            <a:r>
              <a:rPr lang="en-US" sz="1800" baseline="-25000">
                <a:latin typeface="Arial" pitchFamily="34" charset="0"/>
                <a:cs typeface="Arial" pitchFamily="34" charset="0"/>
              </a:rPr>
              <a:t>2</a:t>
            </a:r>
          </a:p>
        </p:txBody>
      </p:sp>
      <p:sp>
        <p:nvSpPr>
          <p:cNvPr id="8" name="Text Box 6">
            <a:extLst>
              <a:ext uri="{FF2B5EF4-FFF2-40B4-BE49-F238E27FC236}">
                <a16:creationId xmlns:a16="http://schemas.microsoft.com/office/drawing/2014/main" id="{2F5F8F30-7436-438A-8584-FF8CC4513681}"/>
              </a:ext>
            </a:extLst>
          </p:cNvPr>
          <p:cNvSpPr txBox="1">
            <a:spLocks noChangeArrowheads="1"/>
          </p:cNvSpPr>
          <p:nvPr/>
        </p:nvSpPr>
        <p:spPr bwMode="auto">
          <a:xfrm>
            <a:off x="9603822" y="3723865"/>
            <a:ext cx="436338" cy="369332"/>
          </a:xfrm>
          <a:prstGeom prst="rect">
            <a:avLst/>
          </a:prstGeom>
          <a:noFill/>
          <a:ln w="9525">
            <a:noFill/>
            <a:miter lim="800000"/>
            <a:headEnd/>
            <a:tailEnd/>
          </a:ln>
          <a:effectLst/>
        </p:spPr>
        <p:txBody>
          <a:bodyPr wrap="none">
            <a:spAutoFit/>
          </a:bodyPr>
          <a:lstStyle/>
          <a:p>
            <a:r>
              <a:rPr lang="en-US" sz="1800">
                <a:latin typeface="Arial" pitchFamily="34" charset="0"/>
                <a:cs typeface="Arial" pitchFamily="34" charset="0"/>
              </a:rPr>
              <a:t>C</a:t>
            </a:r>
            <a:r>
              <a:rPr lang="en-US" sz="1800" baseline="-25000">
                <a:latin typeface="Arial" pitchFamily="34" charset="0"/>
                <a:cs typeface="Arial" pitchFamily="34" charset="0"/>
              </a:rPr>
              <a:t>3</a:t>
            </a:r>
          </a:p>
        </p:txBody>
      </p:sp>
      <p:sp>
        <p:nvSpPr>
          <p:cNvPr id="9" name="AutoShape 7">
            <a:extLst>
              <a:ext uri="{FF2B5EF4-FFF2-40B4-BE49-F238E27FC236}">
                <a16:creationId xmlns:a16="http://schemas.microsoft.com/office/drawing/2014/main" id="{470FA8CF-ED8F-48D6-9F60-9B9EFEB55C7A}"/>
              </a:ext>
            </a:extLst>
          </p:cNvPr>
          <p:cNvSpPr>
            <a:spLocks noChangeArrowheads="1"/>
          </p:cNvSpPr>
          <p:nvPr/>
        </p:nvSpPr>
        <p:spPr bwMode="auto">
          <a:xfrm rot="16200000">
            <a:off x="3051415" y="3494472"/>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dirty="0">
                <a:latin typeface="Arial" pitchFamily="34" charset="0"/>
                <a:cs typeface="Arial" pitchFamily="34" charset="0"/>
              </a:rPr>
              <a:t>Filter</a:t>
            </a:r>
          </a:p>
        </p:txBody>
      </p:sp>
      <p:sp>
        <p:nvSpPr>
          <p:cNvPr id="10" name="AutoShape 8">
            <a:extLst>
              <a:ext uri="{FF2B5EF4-FFF2-40B4-BE49-F238E27FC236}">
                <a16:creationId xmlns:a16="http://schemas.microsoft.com/office/drawing/2014/main" id="{10E6E89A-055A-4B62-905D-885E2F9802D7}"/>
              </a:ext>
            </a:extLst>
          </p:cNvPr>
          <p:cNvSpPr>
            <a:spLocks noChangeArrowheads="1"/>
          </p:cNvSpPr>
          <p:nvPr/>
        </p:nvSpPr>
        <p:spPr bwMode="auto">
          <a:xfrm rot="16200000">
            <a:off x="6556615" y="3494472"/>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p:spPr>
        <p:txBody>
          <a:bodyPr vert="eaVert" wrap="none" anchor="ctr"/>
          <a:lstStyle/>
          <a:p>
            <a:pPr algn="ctr"/>
            <a:r>
              <a:rPr lang="en-US" sz="1800">
                <a:latin typeface="Arial" pitchFamily="34" charset="0"/>
                <a:cs typeface="Arial" pitchFamily="34" charset="0"/>
              </a:rPr>
              <a:t>Filter</a:t>
            </a:r>
          </a:p>
        </p:txBody>
      </p:sp>
      <p:sp>
        <p:nvSpPr>
          <p:cNvPr id="11" name="Rectangle 9">
            <a:extLst>
              <a:ext uri="{FF2B5EF4-FFF2-40B4-BE49-F238E27FC236}">
                <a16:creationId xmlns:a16="http://schemas.microsoft.com/office/drawing/2014/main" id="{DB240BBE-BB7E-4218-9373-37438CF4F525}"/>
              </a:ext>
            </a:extLst>
          </p:cNvPr>
          <p:cNvSpPr>
            <a:spLocks noChangeArrowheads="1"/>
          </p:cNvSpPr>
          <p:nvPr/>
        </p:nvSpPr>
        <p:spPr bwMode="auto">
          <a:xfrm>
            <a:off x="8232222" y="3571465"/>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12" name="Rectangle 10">
            <a:extLst>
              <a:ext uri="{FF2B5EF4-FFF2-40B4-BE49-F238E27FC236}">
                <a16:creationId xmlns:a16="http://schemas.microsoft.com/office/drawing/2014/main" id="{79A403CC-2D8F-41BB-ABC1-2C0A971810AD}"/>
              </a:ext>
            </a:extLst>
          </p:cNvPr>
          <p:cNvSpPr>
            <a:spLocks noChangeArrowheads="1"/>
          </p:cNvSpPr>
          <p:nvPr/>
        </p:nvSpPr>
        <p:spPr bwMode="auto">
          <a:xfrm>
            <a:off x="4650822" y="3571465"/>
            <a:ext cx="1143000" cy="609600"/>
          </a:xfrm>
          <a:prstGeom prst="rect">
            <a:avLst/>
          </a:prstGeom>
          <a:solidFill>
            <a:srgbClr val="99CCFF">
              <a:alpha val="50000"/>
            </a:srgbClr>
          </a:solidFill>
          <a:ln w="9525">
            <a:solidFill>
              <a:schemeClr val="tx1"/>
            </a:solidFill>
            <a:miter lim="800000"/>
            <a:headEnd/>
            <a:tailEnd/>
          </a:ln>
          <a:effectLst/>
        </p:spPr>
        <p:txBody>
          <a:bodyPr wrap="none" anchor="ctr"/>
          <a:lstStyle/>
          <a:p>
            <a:pPr algn="ctr"/>
            <a:r>
              <a:rPr lang="en-US" sz="1800">
                <a:latin typeface="Arial" pitchFamily="34" charset="0"/>
                <a:cs typeface="Arial" pitchFamily="34" charset="0"/>
              </a:rPr>
              <a:t>Construct</a:t>
            </a:r>
          </a:p>
        </p:txBody>
      </p:sp>
      <p:sp>
        <p:nvSpPr>
          <p:cNvPr id="13" name="Line 16">
            <a:extLst>
              <a:ext uri="{FF2B5EF4-FFF2-40B4-BE49-F238E27FC236}">
                <a16:creationId xmlns:a16="http://schemas.microsoft.com/office/drawing/2014/main" id="{9F4E56B0-76E4-4310-8C3C-53C7825A3979}"/>
              </a:ext>
            </a:extLst>
          </p:cNvPr>
          <p:cNvSpPr>
            <a:spLocks noChangeShapeType="1"/>
          </p:cNvSpPr>
          <p:nvPr/>
        </p:nvSpPr>
        <p:spPr bwMode="auto">
          <a:xfrm>
            <a:off x="2898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4" name="Line 17">
            <a:extLst>
              <a:ext uri="{FF2B5EF4-FFF2-40B4-BE49-F238E27FC236}">
                <a16:creationId xmlns:a16="http://schemas.microsoft.com/office/drawing/2014/main" id="{F8ECE08E-9772-4628-8DFD-EF3D690F6580}"/>
              </a:ext>
            </a:extLst>
          </p:cNvPr>
          <p:cNvSpPr>
            <a:spLocks noChangeShapeType="1"/>
          </p:cNvSpPr>
          <p:nvPr/>
        </p:nvSpPr>
        <p:spPr bwMode="auto">
          <a:xfrm>
            <a:off x="38888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5" name="Line 18">
            <a:extLst>
              <a:ext uri="{FF2B5EF4-FFF2-40B4-BE49-F238E27FC236}">
                <a16:creationId xmlns:a16="http://schemas.microsoft.com/office/drawing/2014/main" id="{7125E8FC-7A06-402D-9BAB-4A8C588ED715}"/>
              </a:ext>
            </a:extLst>
          </p:cNvPr>
          <p:cNvSpPr>
            <a:spLocks noChangeShapeType="1"/>
          </p:cNvSpPr>
          <p:nvPr/>
        </p:nvSpPr>
        <p:spPr bwMode="auto">
          <a:xfrm>
            <a:off x="4422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6" name="Line 19">
            <a:extLst>
              <a:ext uri="{FF2B5EF4-FFF2-40B4-BE49-F238E27FC236}">
                <a16:creationId xmlns:a16="http://schemas.microsoft.com/office/drawing/2014/main" id="{5331D080-6D5F-42E2-BEF6-259C809ED159}"/>
              </a:ext>
            </a:extLst>
          </p:cNvPr>
          <p:cNvSpPr>
            <a:spLocks noChangeShapeType="1"/>
          </p:cNvSpPr>
          <p:nvPr/>
        </p:nvSpPr>
        <p:spPr bwMode="auto">
          <a:xfrm>
            <a:off x="73940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7" name="Line 20">
            <a:extLst>
              <a:ext uri="{FF2B5EF4-FFF2-40B4-BE49-F238E27FC236}">
                <a16:creationId xmlns:a16="http://schemas.microsoft.com/office/drawing/2014/main" id="{37251803-D596-48A3-B6A1-A15934782B9D}"/>
              </a:ext>
            </a:extLst>
          </p:cNvPr>
          <p:cNvSpPr>
            <a:spLocks noChangeShapeType="1"/>
          </p:cNvSpPr>
          <p:nvPr/>
        </p:nvSpPr>
        <p:spPr bwMode="auto">
          <a:xfrm>
            <a:off x="64034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8" name="Line 21">
            <a:extLst>
              <a:ext uri="{FF2B5EF4-FFF2-40B4-BE49-F238E27FC236}">
                <a16:creationId xmlns:a16="http://schemas.microsoft.com/office/drawing/2014/main" id="{E844DC46-25D8-48C5-8535-195A61A7A776}"/>
              </a:ext>
            </a:extLst>
          </p:cNvPr>
          <p:cNvSpPr>
            <a:spLocks noChangeShapeType="1"/>
          </p:cNvSpPr>
          <p:nvPr/>
        </p:nvSpPr>
        <p:spPr bwMode="auto">
          <a:xfrm>
            <a:off x="57938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19" name="Line 22">
            <a:extLst>
              <a:ext uri="{FF2B5EF4-FFF2-40B4-BE49-F238E27FC236}">
                <a16:creationId xmlns:a16="http://schemas.microsoft.com/office/drawing/2014/main" id="{53B3F59D-49BD-48E4-874C-7B166FD2AF51}"/>
              </a:ext>
            </a:extLst>
          </p:cNvPr>
          <p:cNvSpPr>
            <a:spLocks noChangeShapeType="1"/>
          </p:cNvSpPr>
          <p:nvPr/>
        </p:nvSpPr>
        <p:spPr bwMode="auto">
          <a:xfrm>
            <a:off x="93752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0" name="Line 23">
            <a:extLst>
              <a:ext uri="{FF2B5EF4-FFF2-40B4-BE49-F238E27FC236}">
                <a16:creationId xmlns:a16="http://schemas.microsoft.com/office/drawing/2014/main" id="{D6145375-18B5-416B-9ABD-33C0E72578D9}"/>
              </a:ext>
            </a:extLst>
          </p:cNvPr>
          <p:cNvSpPr>
            <a:spLocks noChangeShapeType="1"/>
          </p:cNvSpPr>
          <p:nvPr/>
        </p:nvSpPr>
        <p:spPr bwMode="auto">
          <a:xfrm>
            <a:off x="80036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21" name="Line 24">
            <a:extLst>
              <a:ext uri="{FF2B5EF4-FFF2-40B4-BE49-F238E27FC236}">
                <a16:creationId xmlns:a16="http://schemas.microsoft.com/office/drawing/2014/main" id="{82B1063E-A9A0-4D75-A45B-4CA691AF707F}"/>
              </a:ext>
            </a:extLst>
          </p:cNvPr>
          <p:cNvSpPr>
            <a:spLocks noChangeShapeType="1"/>
          </p:cNvSpPr>
          <p:nvPr/>
        </p:nvSpPr>
        <p:spPr bwMode="auto">
          <a:xfrm>
            <a:off x="10061022" y="3876265"/>
            <a:ext cx="228600"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nvGrpSpPr>
          <p:cNvPr id="22" name="Group 34">
            <a:extLst>
              <a:ext uri="{FF2B5EF4-FFF2-40B4-BE49-F238E27FC236}">
                <a16:creationId xmlns:a16="http://schemas.microsoft.com/office/drawing/2014/main" id="{B913F0BC-6D10-4C99-9652-5E0C0C14C80B}"/>
              </a:ext>
            </a:extLst>
          </p:cNvPr>
          <p:cNvGrpSpPr>
            <a:grpSpLocks/>
          </p:cNvGrpSpPr>
          <p:nvPr/>
        </p:nvGrpSpPr>
        <p:grpSpPr bwMode="auto">
          <a:xfrm>
            <a:off x="1555197" y="2655478"/>
            <a:ext cx="1800231" cy="1068388"/>
            <a:chOff x="-174" y="431"/>
            <a:chExt cx="1134" cy="673"/>
          </a:xfrm>
        </p:grpSpPr>
        <p:sp>
          <p:nvSpPr>
            <p:cNvPr id="23" name="Text Box 25">
              <a:extLst>
                <a:ext uri="{FF2B5EF4-FFF2-40B4-BE49-F238E27FC236}">
                  <a16:creationId xmlns:a16="http://schemas.microsoft.com/office/drawing/2014/main" id="{4A63F0DE-DBF8-420D-9284-46C17970CA87}"/>
                </a:ext>
              </a:extLst>
            </p:cNvPr>
            <p:cNvSpPr txBox="1">
              <a:spLocks noChangeArrowheads="1"/>
            </p:cNvSpPr>
            <p:nvPr/>
          </p:nvSpPr>
          <p:spPr bwMode="auto">
            <a:xfrm>
              <a:off x="-174" y="431"/>
              <a:ext cx="1134" cy="233"/>
            </a:xfrm>
            <a:prstGeom prst="rect">
              <a:avLst/>
            </a:prstGeom>
            <a:noFill/>
            <a:ln w="9525">
              <a:noFill/>
              <a:miter lim="800000"/>
              <a:headEnd/>
              <a:tailEnd/>
            </a:ln>
            <a:effectLst/>
          </p:spPr>
          <p:txBody>
            <a:bodyPr wrap="none">
              <a:spAutoFit/>
            </a:bodyPr>
            <a:lstStyle/>
            <a:p>
              <a:pPr algn="ctr"/>
              <a:r>
                <a:rPr lang="zh-CN" altLang="en-US" dirty="0">
                  <a:solidFill>
                    <a:srgbClr val="008000"/>
                  </a:solidFill>
                  <a:latin typeface="Arial" pitchFamily="34" charset="0"/>
                  <a:cs typeface="Arial" pitchFamily="34" charset="0"/>
                </a:rPr>
                <a:t>候选频繁一项集</a:t>
              </a:r>
              <a:endParaRPr lang="en-US" sz="1800" dirty="0">
                <a:solidFill>
                  <a:srgbClr val="008000"/>
                </a:solidFill>
                <a:latin typeface="Arial" pitchFamily="34" charset="0"/>
                <a:cs typeface="Arial" pitchFamily="34" charset="0"/>
              </a:endParaRPr>
            </a:p>
          </p:txBody>
        </p:sp>
        <p:sp>
          <p:nvSpPr>
            <p:cNvPr id="24" name="Line 26">
              <a:extLst>
                <a:ext uri="{FF2B5EF4-FFF2-40B4-BE49-F238E27FC236}">
                  <a16:creationId xmlns:a16="http://schemas.microsoft.com/office/drawing/2014/main" id="{D9D316D2-FA15-4B2E-BDA8-EBD15F264AA1}"/>
                </a:ext>
              </a:extLst>
            </p:cNvPr>
            <p:cNvSpPr>
              <a:spLocks noChangeShapeType="1"/>
            </p:cNvSpPr>
            <p:nvPr/>
          </p:nvSpPr>
          <p:spPr bwMode="auto">
            <a:xfrm>
              <a:off x="345" y="678"/>
              <a:ext cx="135" cy="42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25" name="Group 35">
            <a:extLst>
              <a:ext uri="{FF2B5EF4-FFF2-40B4-BE49-F238E27FC236}">
                <a16:creationId xmlns:a16="http://schemas.microsoft.com/office/drawing/2014/main" id="{AB52A7D2-9619-4466-9532-20318919CC9F}"/>
              </a:ext>
            </a:extLst>
          </p:cNvPr>
          <p:cNvGrpSpPr>
            <a:grpSpLocks/>
          </p:cNvGrpSpPr>
          <p:nvPr/>
        </p:nvGrpSpPr>
        <p:grpSpPr bwMode="auto">
          <a:xfrm>
            <a:off x="2720425" y="1272765"/>
            <a:ext cx="5262578" cy="2298700"/>
            <a:chOff x="560" y="-440"/>
            <a:chExt cx="3315" cy="1448"/>
          </a:xfrm>
        </p:grpSpPr>
        <p:sp>
          <p:nvSpPr>
            <p:cNvPr id="26" name="Text Box 27">
              <a:extLst>
                <a:ext uri="{FF2B5EF4-FFF2-40B4-BE49-F238E27FC236}">
                  <a16:creationId xmlns:a16="http://schemas.microsoft.com/office/drawing/2014/main" id="{90785D12-09B7-426D-A125-9DA7C6C8FB0F}"/>
                </a:ext>
              </a:extLst>
            </p:cNvPr>
            <p:cNvSpPr txBox="1">
              <a:spLocks noChangeArrowheads="1"/>
            </p:cNvSpPr>
            <p:nvPr/>
          </p:nvSpPr>
          <p:spPr bwMode="auto">
            <a:xfrm>
              <a:off x="560" y="-440"/>
              <a:ext cx="3315" cy="582"/>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由</a:t>
              </a:r>
              <a:r>
                <a:rPr lang="en-US" altLang="zh-CN" sz="1800" dirty="0">
                  <a:solidFill>
                    <a:srgbClr val="008000"/>
                  </a:solidFill>
                  <a:latin typeface="Arial" pitchFamily="34" charset="0"/>
                  <a:cs typeface="Arial" pitchFamily="34" charset="0"/>
                </a:rPr>
                <a:t>L1</a:t>
              </a:r>
              <a:r>
                <a:rPr lang="zh-CN" altLang="en-US" dirty="0">
                  <a:solidFill>
                    <a:srgbClr val="008000"/>
                  </a:solidFill>
                  <a:latin typeface="Arial" pitchFamily="34" charset="0"/>
                  <a:cs typeface="Arial" pitchFamily="34" charset="0"/>
                </a:rPr>
                <a:t>构造出</a:t>
              </a:r>
              <a:r>
                <a:rPr lang="en-US" altLang="zh-CN" sz="1800" dirty="0">
                  <a:solidFill>
                    <a:srgbClr val="008000"/>
                  </a:solidFill>
                  <a:latin typeface="Arial" pitchFamily="34" charset="0"/>
                  <a:cs typeface="Arial" pitchFamily="34" charset="0"/>
                </a:rPr>
                <a:t>C2</a:t>
              </a:r>
              <a:r>
                <a:rPr lang="zh-CN" altLang="en-US" sz="1800" dirty="0">
                  <a:solidFill>
                    <a:srgbClr val="008000"/>
                  </a:solidFill>
                  <a:latin typeface="Arial" pitchFamily="34" charset="0"/>
                  <a:cs typeface="Arial" pitchFamily="34" charset="0"/>
                </a:rPr>
                <a:t>，</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构造方法有很多，</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比如两个频繁一项进行连接得到一个候选频繁二项</a:t>
              </a:r>
              <a:endParaRPr lang="en-US" altLang="zh-CN" sz="1800" dirty="0">
                <a:solidFill>
                  <a:srgbClr val="008000"/>
                </a:solidFill>
                <a:latin typeface="Arial" pitchFamily="34" charset="0"/>
                <a:cs typeface="Arial" pitchFamily="34" charset="0"/>
              </a:endParaRPr>
            </a:p>
          </p:txBody>
        </p:sp>
        <p:sp>
          <p:nvSpPr>
            <p:cNvPr id="27" name="Line 28">
              <a:extLst>
                <a:ext uri="{FF2B5EF4-FFF2-40B4-BE49-F238E27FC236}">
                  <a16:creationId xmlns:a16="http://schemas.microsoft.com/office/drawing/2014/main" id="{FF445347-21E0-432E-95D2-EED792E744AE}"/>
                </a:ext>
              </a:extLst>
            </p:cNvPr>
            <p:cNvSpPr>
              <a:spLocks noChangeShapeType="1"/>
            </p:cNvSpPr>
            <p:nvPr/>
          </p:nvSpPr>
          <p:spPr bwMode="auto">
            <a:xfrm flipH="1">
              <a:off x="2112" y="142"/>
              <a:ext cx="48" cy="866"/>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28" name="Group 36">
            <a:extLst>
              <a:ext uri="{FF2B5EF4-FFF2-40B4-BE49-F238E27FC236}">
                <a16:creationId xmlns:a16="http://schemas.microsoft.com/office/drawing/2014/main" id="{E6460764-8C92-4164-A803-A20876FB7915}"/>
              </a:ext>
            </a:extLst>
          </p:cNvPr>
          <p:cNvGrpSpPr>
            <a:grpSpLocks/>
          </p:cNvGrpSpPr>
          <p:nvPr/>
        </p:nvGrpSpPr>
        <p:grpSpPr bwMode="auto">
          <a:xfrm>
            <a:off x="5752550" y="4331672"/>
            <a:ext cx="2519365" cy="1284288"/>
            <a:chOff x="2459" y="-481"/>
            <a:chExt cx="1587" cy="809"/>
          </a:xfrm>
        </p:grpSpPr>
        <p:sp>
          <p:nvSpPr>
            <p:cNvPr id="29" name="Text Box 30">
              <a:extLst>
                <a:ext uri="{FF2B5EF4-FFF2-40B4-BE49-F238E27FC236}">
                  <a16:creationId xmlns:a16="http://schemas.microsoft.com/office/drawing/2014/main" id="{C0F13565-47E5-431C-8A2C-5E71C132B033}"/>
                </a:ext>
              </a:extLst>
            </p:cNvPr>
            <p:cNvSpPr txBox="1">
              <a:spLocks noChangeArrowheads="1"/>
            </p:cNvSpPr>
            <p:nvPr/>
          </p:nvSpPr>
          <p:spPr bwMode="auto">
            <a:xfrm>
              <a:off x="2459" y="-79"/>
              <a:ext cx="1587" cy="407"/>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计算</a:t>
              </a:r>
              <a:r>
                <a:rPr lang="en-US" altLang="zh-CN" sz="1800" dirty="0">
                  <a:solidFill>
                    <a:srgbClr val="008000"/>
                  </a:solidFill>
                  <a:latin typeface="Arial" pitchFamily="34" charset="0"/>
                  <a:cs typeface="Arial" pitchFamily="34" charset="0"/>
                </a:rPr>
                <a:t>C2</a:t>
              </a:r>
              <a:r>
                <a:rPr lang="zh-CN" altLang="en-US" sz="1800" dirty="0">
                  <a:solidFill>
                    <a:srgbClr val="008000"/>
                  </a:solidFill>
                  <a:latin typeface="Arial" pitchFamily="34" charset="0"/>
                  <a:cs typeface="Arial" pitchFamily="34" charset="0"/>
                </a:rPr>
                <a:t>中项的频数，</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过滤得到频繁二项集</a:t>
              </a:r>
              <a:r>
                <a:rPr lang="en-US" altLang="zh-CN" sz="1800" dirty="0">
                  <a:solidFill>
                    <a:srgbClr val="008000"/>
                  </a:solidFill>
                  <a:latin typeface="Arial" pitchFamily="34" charset="0"/>
                  <a:cs typeface="Arial" pitchFamily="34" charset="0"/>
                </a:rPr>
                <a:t>L2</a:t>
              </a:r>
              <a:endParaRPr lang="en-US" sz="1800" dirty="0">
                <a:solidFill>
                  <a:srgbClr val="008000"/>
                </a:solidFill>
                <a:latin typeface="Arial" pitchFamily="34" charset="0"/>
                <a:cs typeface="Arial" pitchFamily="34" charset="0"/>
              </a:endParaRPr>
            </a:p>
          </p:txBody>
        </p:sp>
        <p:sp>
          <p:nvSpPr>
            <p:cNvPr id="30" name="Line 31">
              <a:extLst>
                <a:ext uri="{FF2B5EF4-FFF2-40B4-BE49-F238E27FC236}">
                  <a16:creationId xmlns:a16="http://schemas.microsoft.com/office/drawing/2014/main" id="{04FE2CFE-3152-47AB-9B27-F3AA230B5613}"/>
                </a:ext>
              </a:extLst>
            </p:cNvPr>
            <p:cNvSpPr>
              <a:spLocks noChangeShapeType="1"/>
            </p:cNvSpPr>
            <p:nvPr/>
          </p:nvSpPr>
          <p:spPr bwMode="auto">
            <a:xfrm flipH="1" flipV="1">
              <a:off x="3302" y="-481"/>
              <a:ext cx="0" cy="267"/>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31" name="Group 37">
            <a:extLst>
              <a:ext uri="{FF2B5EF4-FFF2-40B4-BE49-F238E27FC236}">
                <a16:creationId xmlns:a16="http://schemas.microsoft.com/office/drawing/2014/main" id="{9A518346-8AFD-4315-AE80-EECC51E977DD}"/>
              </a:ext>
            </a:extLst>
          </p:cNvPr>
          <p:cNvGrpSpPr>
            <a:grpSpLocks/>
          </p:cNvGrpSpPr>
          <p:nvPr/>
        </p:nvGrpSpPr>
        <p:grpSpPr bwMode="auto">
          <a:xfrm>
            <a:off x="6400249" y="2196690"/>
            <a:ext cx="5262567" cy="1374775"/>
            <a:chOff x="2878" y="142"/>
            <a:chExt cx="3315" cy="866"/>
          </a:xfrm>
        </p:grpSpPr>
        <p:sp>
          <p:nvSpPr>
            <p:cNvPr id="32" name="Text Box 32">
              <a:extLst>
                <a:ext uri="{FF2B5EF4-FFF2-40B4-BE49-F238E27FC236}">
                  <a16:creationId xmlns:a16="http://schemas.microsoft.com/office/drawing/2014/main" id="{562FE702-6A8B-4C54-ACC1-79A8F172A0BD}"/>
                </a:ext>
              </a:extLst>
            </p:cNvPr>
            <p:cNvSpPr txBox="1">
              <a:spLocks noChangeArrowheads="1"/>
            </p:cNvSpPr>
            <p:nvPr/>
          </p:nvSpPr>
          <p:spPr bwMode="auto">
            <a:xfrm>
              <a:off x="2878" y="142"/>
              <a:ext cx="3315" cy="756"/>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由</a:t>
              </a:r>
              <a:r>
                <a:rPr lang="en-US" altLang="zh-CN" sz="1800" dirty="0">
                  <a:solidFill>
                    <a:srgbClr val="008000"/>
                  </a:solidFill>
                  <a:latin typeface="Arial" pitchFamily="34" charset="0"/>
                  <a:cs typeface="Arial" pitchFamily="34" charset="0"/>
                </a:rPr>
                <a:t>L2</a:t>
              </a:r>
              <a:r>
                <a:rPr lang="zh-CN" altLang="en-US" sz="1800" dirty="0">
                  <a:solidFill>
                    <a:srgbClr val="008000"/>
                  </a:solidFill>
                  <a:latin typeface="Arial" pitchFamily="34" charset="0"/>
                  <a:cs typeface="Arial" pitchFamily="34" charset="0"/>
                </a:rPr>
                <a:t>构造</a:t>
              </a:r>
              <a:r>
                <a:rPr lang="en-US" altLang="zh-CN" sz="1800" dirty="0">
                  <a:solidFill>
                    <a:srgbClr val="008000"/>
                  </a:solidFill>
                  <a:latin typeface="Arial" pitchFamily="34" charset="0"/>
                  <a:cs typeface="Arial" pitchFamily="34" charset="0"/>
                </a:rPr>
                <a:t>C3</a:t>
              </a:r>
              <a:r>
                <a:rPr lang="zh-CN" altLang="en-US" sz="1800" dirty="0">
                  <a:solidFill>
                    <a:srgbClr val="008000"/>
                  </a:solidFill>
                  <a:latin typeface="Arial" pitchFamily="34" charset="0"/>
                  <a:cs typeface="Arial" pitchFamily="34" charset="0"/>
                </a:rPr>
                <a:t>，</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比如将两个频繁二项连接得到一个候选频繁三项，</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比如</a:t>
              </a:r>
              <a:r>
                <a:rPr lang="en-US" altLang="zh-CN" sz="1800" dirty="0">
                  <a:solidFill>
                    <a:srgbClr val="008000"/>
                  </a:solidFill>
                  <a:latin typeface="Arial" pitchFamily="34" charset="0"/>
                  <a:cs typeface="Arial" pitchFamily="34" charset="0"/>
                </a:rPr>
                <a:t>{a , b}  and {a, c} =&gt; {a , b , c}</a:t>
              </a:r>
            </a:p>
            <a:p>
              <a:pPr algn="ctr"/>
              <a:endParaRPr lang="en-US" sz="1800" dirty="0">
                <a:solidFill>
                  <a:srgbClr val="008000"/>
                </a:solidFill>
                <a:latin typeface="Arial" pitchFamily="34" charset="0"/>
                <a:cs typeface="Arial" pitchFamily="34" charset="0"/>
              </a:endParaRPr>
            </a:p>
          </p:txBody>
        </p:sp>
        <p:sp>
          <p:nvSpPr>
            <p:cNvPr id="33" name="Line 33">
              <a:extLst>
                <a:ext uri="{FF2B5EF4-FFF2-40B4-BE49-F238E27FC236}">
                  <a16:creationId xmlns:a16="http://schemas.microsoft.com/office/drawing/2014/main" id="{8B760EF5-08D7-4EFA-B4AC-273DFE286925}"/>
                </a:ext>
              </a:extLst>
            </p:cNvPr>
            <p:cNvSpPr>
              <a:spLocks noChangeShapeType="1"/>
            </p:cNvSpPr>
            <p:nvPr/>
          </p:nvSpPr>
          <p:spPr bwMode="auto">
            <a:xfrm flipH="1">
              <a:off x="4368" y="765"/>
              <a:ext cx="48" cy="243"/>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p:grpSp>
        <p:nvGrpSpPr>
          <p:cNvPr id="34" name="Group 40">
            <a:extLst>
              <a:ext uri="{FF2B5EF4-FFF2-40B4-BE49-F238E27FC236}">
                <a16:creationId xmlns:a16="http://schemas.microsoft.com/office/drawing/2014/main" id="{C0933CE6-611E-4317-A61B-583318A85B02}"/>
              </a:ext>
            </a:extLst>
          </p:cNvPr>
          <p:cNvGrpSpPr>
            <a:grpSpLocks/>
          </p:cNvGrpSpPr>
          <p:nvPr/>
        </p:nvGrpSpPr>
        <p:grpSpPr bwMode="auto">
          <a:xfrm>
            <a:off x="1970325" y="4301509"/>
            <a:ext cx="3186117" cy="1471613"/>
            <a:chOff x="249" y="-336"/>
            <a:chExt cx="2007" cy="927"/>
          </a:xfrm>
        </p:grpSpPr>
        <p:sp>
          <p:nvSpPr>
            <p:cNvPr id="35" name="Text Box 38">
              <a:extLst>
                <a:ext uri="{FF2B5EF4-FFF2-40B4-BE49-F238E27FC236}">
                  <a16:creationId xmlns:a16="http://schemas.microsoft.com/office/drawing/2014/main" id="{073DC92C-0054-4F09-95E0-CFF17588296E}"/>
                </a:ext>
              </a:extLst>
            </p:cNvPr>
            <p:cNvSpPr txBox="1">
              <a:spLocks noChangeArrowheads="1"/>
            </p:cNvSpPr>
            <p:nvPr/>
          </p:nvSpPr>
          <p:spPr bwMode="auto">
            <a:xfrm>
              <a:off x="249" y="9"/>
              <a:ext cx="2007" cy="582"/>
            </a:xfrm>
            <a:prstGeom prst="rect">
              <a:avLst/>
            </a:prstGeom>
            <a:noFill/>
            <a:ln w="9525">
              <a:noFill/>
              <a:miter lim="800000"/>
              <a:headEnd/>
              <a:tailEnd/>
            </a:ln>
            <a:effectLst/>
          </p:spPr>
          <p:txBody>
            <a:bodyPr wrap="none">
              <a:spAutoFit/>
            </a:bodyPr>
            <a:lstStyle/>
            <a:p>
              <a:pPr algn="ctr"/>
              <a:r>
                <a:rPr lang="zh-CN" altLang="en-US" sz="1800" dirty="0">
                  <a:solidFill>
                    <a:srgbClr val="008000"/>
                  </a:solidFill>
                  <a:latin typeface="Arial" pitchFamily="34" charset="0"/>
                  <a:cs typeface="Arial" pitchFamily="34" charset="0"/>
                </a:rPr>
                <a:t>计算</a:t>
              </a:r>
              <a:r>
                <a:rPr lang="en-US" altLang="zh-CN" sz="1800" dirty="0">
                  <a:solidFill>
                    <a:srgbClr val="008000"/>
                  </a:solidFill>
                  <a:latin typeface="Arial" pitchFamily="34" charset="0"/>
                  <a:cs typeface="Arial" pitchFamily="34" charset="0"/>
                </a:rPr>
                <a:t>C1</a:t>
              </a:r>
              <a:r>
                <a:rPr lang="zh-CN" altLang="en-US" sz="1800" dirty="0">
                  <a:solidFill>
                    <a:srgbClr val="008000"/>
                  </a:solidFill>
                  <a:latin typeface="Arial" pitchFamily="34" charset="0"/>
                  <a:cs typeface="Arial" pitchFamily="34" charset="0"/>
                </a:rPr>
                <a:t>中项的频数，</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过滤掉小于最小支持度的项，</a:t>
              </a:r>
              <a:endParaRPr lang="en-US" altLang="zh-CN" sz="1800" dirty="0">
                <a:solidFill>
                  <a:srgbClr val="008000"/>
                </a:solidFill>
                <a:latin typeface="Arial" pitchFamily="34" charset="0"/>
                <a:cs typeface="Arial" pitchFamily="34" charset="0"/>
              </a:endParaRPr>
            </a:p>
            <a:p>
              <a:pPr algn="ctr"/>
              <a:r>
                <a:rPr lang="zh-CN" altLang="en-US" sz="1800" dirty="0">
                  <a:solidFill>
                    <a:srgbClr val="008000"/>
                  </a:solidFill>
                  <a:latin typeface="Arial" pitchFamily="34" charset="0"/>
                  <a:cs typeface="Arial" pitchFamily="34" charset="0"/>
                </a:rPr>
                <a:t>得到频繁一项集</a:t>
              </a:r>
              <a:r>
                <a:rPr lang="en-US" altLang="zh-CN" sz="1800" dirty="0">
                  <a:solidFill>
                    <a:srgbClr val="008000"/>
                  </a:solidFill>
                  <a:latin typeface="Arial" pitchFamily="34" charset="0"/>
                  <a:cs typeface="Arial" pitchFamily="34" charset="0"/>
                </a:rPr>
                <a:t>L1</a:t>
              </a:r>
              <a:endParaRPr lang="en-US" sz="1800" dirty="0">
                <a:solidFill>
                  <a:srgbClr val="008000"/>
                </a:solidFill>
                <a:latin typeface="Arial" pitchFamily="34" charset="0"/>
                <a:cs typeface="Arial" pitchFamily="34" charset="0"/>
              </a:endParaRPr>
            </a:p>
          </p:txBody>
        </p:sp>
        <p:sp>
          <p:nvSpPr>
            <p:cNvPr id="36" name="Line 39">
              <a:extLst>
                <a:ext uri="{FF2B5EF4-FFF2-40B4-BE49-F238E27FC236}">
                  <a16:creationId xmlns:a16="http://schemas.microsoft.com/office/drawing/2014/main" id="{B535CC8F-B33A-45F5-B20C-72259C9277A3}"/>
                </a:ext>
              </a:extLst>
            </p:cNvPr>
            <p:cNvSpPr>
              <a:spLocks noChangeShapeType="1"/>
            </p:cNvSpPr>
            <p:nvPr/>
          </p:nvSpPr>
          <p:spPr bwMode="auto">
            <a:xfrm flipV="1">
              <a:off x="1253" y="-336"/>
              <a:ext cx="9" cy="267"/>
            </a:xfrm>
            <a:prstGeom prst="line">
              <a:avLst/>
            </a:prstGeom>
            <a:noFill/>
            <a:ln w="9525">
              <a:solidFill>
                <a:schemeClr val="tx1"/>
              </a:solidFill>
              <a:round/>
              <a:headEnd/>
              <a:tailEnd type="triangle" w="med" len="med"/>
            </a:ln>
            <a:effectLst/>
          </p:spPr>
          <p:txBody>
            <a:bodyPr/>
            <a:lstStyle/>
            <a:p>
              <a:pPr algn="ctr"/>
              <a:endParaRPr lang="en-US">
                <a:solidFill>
                  <a:srgbClr val="008000"/>
                </a:solidFill>
                <a:latin typeface="Arial" pitchFamily="34" charset="0"/>
                <a:cs typeface="Arial" pitchFamily="34" charset="0"/>
              </a:endParaRPr>
            </a:p>
          </p:txBody>
        </p:sp>
      </p:grpSp>
      <mc:AlternateContent xmlns:mc="http://schemas.openxmlformats.org/markup-compatibility/2006" xmlns:a14="http://schemas.microsoft.com/office/drawing/2010/main">
        <mc:Choice Requires="a14">
          <p:sp>
            <p:nvSpPr>
              <p:cNvPr id="37" name="内容占位符 2">
                <a:extLst>
                  <a:ext uri="{FF2B5EF4-FFF2-40B4-BE49-F238E27FC236}">
                    <a16:creationId xmlns:a16="http://schemas.microsoft.com/office/drawing/2014/main" id="{18C8B89E-D94A-458C-97B2-D438909B2B53}"/>
                  </a:ext>
                </a:extLst>
              </p:cNvPr>
              <p:cNvSpPr txBox="1">
                <a:spLocks/>
              </p:cNvSpPr>
              <p:nvPr/>
            </p:nvSpPr>
            <p:spPr>
              <a:xfrm>
                <a:off x="802230" y="5773122"/>
                <a:ext cx="10691191" cy="89959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t>注意，由</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𝑘</m:t>
                        </m:r>
                      </m:sub>
                    </m:sSub>
                  </m:oMath>
                </a14:m>
                <a:r>
                  <a:rPr lang="zh-CN" altLang="en-US" dirty="0"/>
                  <a:t>构造出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𝑘</m:t>
                        </m:r>
                        <m:r>
                          <a:rPr lang="en-US" altLang="zh-CN" i="1">
                            <a:latin typeface="Cambria Math" panose="02040503050406030204" pitchFamily="18" charset="0"/>
                          </a:rPr>
                          <m:t>+1</m:t>
                        </m:r>
                      </m:sub>
                    </m:sSub>
                  </m:oMath>
                </a14:m>
                <a:r>
                  <a:rPr lang="zh-CN" altLang="en-US" dirty="0"/>
                  <a:t>的方法有很多，其目的只是减小后续筛选阶段的工作量。但必须保证</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L</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是</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𝑘</m:t>
                        </m:r>
                        <m:r>
                          <a:rPr lang="en-US" altLang="zh-CN" i="1" dirty="0">
                            <a:latin typeface="Cambria Math" panose="02040503050406030204" pitchFamily="18" charset="0"/>
                          </a:rPr>
                          <m:t>+1</m:t>
                        </m:r>
                      </m:sub>
                    </m:sSub>
                  </m:oMath>
                </a14:m>
                <a:r>
                  <a:rPr lang="zh-CN" altLang="en-US" dirty="0"/>
                  <a:t>的子集。</a:t>
                </a:r>
              </a:p>
            </p:txBody>
          </p:sp>
        </mc:Choice>
        <mc:Fallback xmlns="">
          <p:sp>
            <p:nvSpPr>
              <p:cNvPr id="37" name="内容占位符 2">
                <a:extLst>
                  <a:ext uri="{FF2B5EF4-FFF2-40B4-BE49-F238E27FC236}">
                    <a16:creationId xmlns:a16="http://schemas.microsoft.com/office/drawing/2014/main" id="{18C8B89E-D94A-458C-97B2-D438909B2B53}"/>
                  </a:ext>
                </a:extLst>
              </p:cNvPr>
              <p:cNvSpPr txBox="1">
                <a:spLocks noRot="1" noChangeAspect="1" noMove="1" noResize="1" noEditPoints="1" noAdjustHandles="1" noChangeArrowheads="1" noChangeShapeType="1" noTextEdit="1"/>
              </p:cNvSpPr>
              <p:nvPr/>
            </p:nvSpPr>
            <p:spPr>
              <a:xfrm>
                <a:off x="802230" y="5773122"/>
                <a:ext cx="10691191" cy="899595"/>
              </a:xfrm>
              <a:prstGeom prst="rect">
                <a:avLst/>
              </a:prstGeom>
              <a:blipFill>
                <a:blip r:embed="rId3"/>
                <a:stretch>
                  <a:fillRect l="-57" t="-8108" r="-114"/>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构造频繁项集</a:t>
            </a:r>
          </a:p>
        </p:txBody>
      </p:sp>
    </p:spTree>
    <p:extLst>
      <p:ext uri="{BB962C8B-B14F-4D97-AF65-F5344CB8AC3E}">
        <p14:creationId xmlns:p14="http://schemas.microsoft.com/office/powerpoint/2010/main" val="7738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93669723-5660-4B3F-BE3C-108ECDCE529F}"/>
              </a:ext>
            </a:extLst>
          </p:cNvPr>
          <p:cNvSpPr txBox="1"/>
          <p:nvPr/>
        </p:nvSpPr>
        <p:spPr>
          <a:xfrm>
            <a:off x="516835" y="371061"/>
            <a:ext cx="11145981" cy="769441"/>
          </a:xfrm>
          <a:prstGeom prst="rect">
            <a:avLst/>
          </a:prstGeom>
          <a:noFill/>
        </p:spPr>
        <p:txBody>
          <a:bodyPr wrap="square" rtlCol="0">
            <a:spAutoFit/>
          </a:bodyPr>
          <a:lstStyle/>
          <a:p>
            <a:r>
              <a:rPr lang="zh-CN" altLang="en-US" sz="4400" dirty="0"/>
              <a:t>构造频繁项集</a:t>
            </a:r>
          </a:p>
        </p:txBody>
      </p:sp>
      <p:pic>
        <p:nvPicPr>
          <p:cNvPr id="3" name="图片 2">
            <a:extLst>
              <a:ext uri="{FF2B5EF4-FFF2-40B4-BE49-F238E27FC236}">
                <a16:creationId xmlns:a16="http://schemas.microsoft.com/office/drawing/2014/main" id="{7127A6CF-874E-4575-887E-DC36AB24C267}"/>
              </a:ext>
            </a:extLst>
          </p:cNvPr>
          <p:cNvPicPr>
            <a:picLocks noChangeAspect="1"/>
          </p:cNvPicPr>
          <p:nvPr/>
        </p:nvPicPr>
        <p:blipFill>
          <a:blip r:embed="rId3"/>
          <a:stretch>
            <a:fillRect/>
          </a:stretch>
        </p:blipFill>
        <p:spPr>
          <a:xfrm>
            <a:off x="296620" y="1026202"/>
            <a:ext cx="7639119" cy="5717498"/>
          </a:xfrm>
          <a:prstGeom prst="rect">
            <a:avLst/>
          </a:prstGeom>
        </p:spPr>
      </p:pic>
      <p:pic>
        <p:nvPicPr>
          <p:cNvPr id="4" name="图片 3">
            <a:extLst>
              <a:ext uri="{FF2B5EF4-FFF2-40B4-BE49-F238E27FC236}">
                <a16:creationId xmlns:a16="http://schemas.microsoft.com/office/drawing/2014/main" id="{A7E15E70-16B8-48D4-B1A9-F51998EF9F81}"/>
              </a:ext>
            </a:extLst>
          </p:cNvPr>
          <p:cNvPicPr>
            <a:picLocks noChangeAspect="1"/>
          </p:cNvPicPr>
          <p:nvPr/>
        </p:nvPicPr>
        <p:blipFill>
          <a:blip r:embed="rId4"/>
          <a:stretch>
            <a:fillRect/>
          </a:stretch>
        </p:blipFill>
        <p:spPr>
          <a:xfrm>
            <a:off x="6845248" y="2597016"/>
            <a:ext cx="5908060" cy="1287935"/>
          </a:xfrm>
          <a:prstGeom prst="rect">
            <a:avLst/>
          </a:prstGeom>
        </p:spPr>
      </p:pic>
    </p:spTree>
    <p:extLst>
      <p:ext uri="{BB962C8B-B14F-4D97-AF65-F5344CB8AC3E}">
        <p14:creationId xmlns:p14="http://schemas.microsoft.com/office/powerpoint/2010/main" val="2674501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由频繁项集产生关联规则</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endParaRPr lang="zh-CN" altLang="en-US" dirty="0"/>
          </a:p>
          <a:p>
            <a:r>
              <a:rPr lang="zh-CN" altLang="en-US"/>
              <a:t>对于一个频繁项</a:t>
            </a:r>
            <a:r>
              <a:rPr lang="en-US" altLang="zh-CN"/>
              <a:t>I</a:t>
            </a:r>
            <a:r>
              <a:rPr lang="zh-CN" altLang="en-US"/>
              <a:t>，对于 </a:t>
            </a:r>
            <a:r>
              <a:rPr lang="en-US" altLang="zh-CN" dirty="0"/>
              <a:t>I </a:t>
            </a:r>
            <a:r>
              <a:rPr lang="zh-CN" altLang="en-US" dirty="0"/>
              <a:t>的每个</a:t>
            </a:r>
            <a:r>
              <a:rPr lang="zh-CN" altLang="en-US"/>
              <a:t>子集</a:t>
            </a:r>
            <a:r>
              <a:rPr lang="en-US" altLang="zh-CN"/>
              <a:t> A</a:t>
            </a:r>
            <a:r>
              <a:rPr lang="zh-CN" altLang="en-US"/>
              <a:t>，</a:t>
            </a:r>
            <a:r>
              <a:rPr lang="zh-CN" altLang="en-US" dirty="0"/>
              <a:t>生成一个规则</a:t>
            </a:r>
            <a:r>
              <a:rPr lang="en-US" altLang="zh-CN" dirty="0"/>
              <a:t> A → I \ A </a:t>
            </a:r>
          </a:p>
          <a:p>
            <a:pPr lvl="1"/>
            <a:r>
              <a:rPr lang="zh-CN" altLang="en-US" dirty="0"/>
              <a:t>因为</a:t>
            </a:r>
            <a:r>
              <a:rPr lang="en-US" altLang="zh-CN" dirty="0"/>
              <a:t> I </a:t>
            </a:r>
            <a:r>
              <a:rPr lang="zh-CN" altLang="en-US" dirty="0"/>
              <a:t>是频繁的</a:t>
            </a:r>
            <a:r>
              <a:rPr lang="en-US" altLang="zh-CN" dirty="0"/>
              <a:t>, </a:t>
            </a:r>
            <a:r>
              <a:rPr lang="zh-CN" altLang="en-US" dirty="0"/>
              <a:t>所以</a:t>
            </a:r>
            <a:r>
              <a:rPr lang="en-US" altLang="zh-CN" dirty="0"/>
              <a:t>A </a:t>
            </a:r>
            <a:r>
              <a:rPr lang="zh-CN" altLang="en-US" dirty="0"/>
              <a:t>也是频繁的</a:t>
            </a:r>
            <a:endParaRPr lang="en-US" altLang="zh-CN" dirty="0"/>
          </a:p>
          <a:p>
            <a:pPr lvl="1"/>
            <a:r>
              <a:rPr lang="zh-CN" altLang="en-US" dirty="0"/>
              <a:t>一个规则的置信度计算公式：</a:t>
            </a:r>
            <a:endParaRPr lang="en-US" altLang="zh-CN" dirty="0"/>
          </a:p>
          <a:p>
            <a:pPr marL="914400" lvl="2" indent="0">
              <a:buNone/>
            </a:pPr>
            <a:r>
              <a:rPr lang="en-US" altLang="zh-CN" sz="2400" dirty="0"/>
              <a:t>confidence(A→ I \ A ) = support( I ) / support(A)</a:t>
            </a:r>
          </a:p>
          <a:p>
            <a:r>
              <a:rPr lang="zh-CN" altLang="en-US" dirty="0"/>
              <a:t>筛选</a:t>
            </a:r>
            <a:r>
              <a:rPr lang="zh-CN" altLang="en-US"/>
              <a:t>出所有置信度大于</a:t>
            </a:r>
            <a:r>
              <a:rPr lang="zh-CN" altLang="en-US" dirty="0"/>
              <a:t>最小置信度的规则</a:t>
            </a:r>
          </a:p>
          <a:p>
            <a:endParaRPr lang="zh-CN" altLang="en-US" dirty="0"/>
          </a:p>
          <a:p>
            <a:endParaRPr lang="zh-CN" altLang="en-US" dirty="0"/>
          </a:p>
        </p:txBody>
      </p:sp>
    </p:spTree>
    <p:extLst>
      <p:ext uri="{BB962C8B-B14F-4D97-AF65-F5344CB8AC3E}">
        <p14:creationId xmlns:p14="http://schemas.microsoft.com/office/powerpoint/2010/main" val="208745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zh-CN" altLang="en-US" sz="4400" dirty="0"/>
              <a:t>加分项：</a:t>
            </a:r>
            <a:r>
              <a:rPr lang="en-US" altLang="zh-CN" sz="4400" dirty="0"/>
              <a:t>PCY</a:t>
            </a:r>
            <a:r>
              <a:rPr lang="zh-CN" altLang="en-US" sz="4400" dirty="0"/>
              <a:t>或</a:t>
            </a:r>
            <a:r>
              <a:rPr lang="en-US" altLang="zh-CN" sz="4400" dirty="0"/>
              <a:t>PCY</a:t>
            </a:r>
            <a:r>
              <a:rPr lang="zh-CN" altLang="en-US" sz="4400" dirty="0"/>
              <a:t>等变式</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639418" y="1799121"/>
            <a:ext cx="10515600" cy="4351338"/>
          </a:xfrm>
        </p:spPr>
        <p:txBody>
          <a:bodyPr>
            <a:normAutofit/>
          </a:bodyPr>
          <a:lstStyle/>
          <a:p>
            <a:pPr marL="0" indent="0">
              <a:buNone/>
            </a:pPr>
            <a:r>
              <a:rPr lang="en-US" altLang="zh-CN" dirty="0"/>
              <a:t>PCY</a:t>
            </a:r>
            <a:r>
              <a:rPr lang="zh-CN" altLang="en-US" dirty="0"/>
              <a:t>等算法的思想是利用第一轮遍历计算频繁一项集的同时计算出能用于第二轮减小候选集的大小的</a:t>
            </a:r>
            <a:r>
              <a:rPr lang="en-US" altLang="zh-CN" dirty="0"/>
              <a:t>bit vector</a:t>
            </a:r>
            <a:r>
              <a:rPr lang="zh-CN" altLang="en-US" dirty="0"/>
              <a:t>。</a:t>
            </a:r>
          </a:p>
          <a:p>
            <a:endParaRPr lang="zh-CN" altLang="en-US" dirty="0"/>
          </a:p>
        </p:txBody>
      </p:sp>
    </p:spTree>
    <p:extLst>
      <p:ext uri="{BB962C8B-B14F-4D97-AF65-F5344CB8AC3E}">
        <p14:creationId xmlns:p14="http://schemas.microsoft.com/office/powerpoint/2010/main" val="38812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A-Priori</a:t>
            </a:r>
            <a:r>
              <a:rPr lang="zh-CN" altLang="en-US" sz="4400" dirty="0"/>
              <a:t>算法的缺陷</a:t>
            </a:r>
          </a:p>
        </p:txBody>
      </p:sp>
      <p:pic>
        <p:nvPicPr>
          <p:cNvPr id="5" name="图片 4">
            <a:extLst>
              <a:ext uri="{FF2B5EF4-FFF2-40B4-BE49-F238E27FC236}">
                <a16:creationId xmlns:a16="http://schemas.microsoft.com/office/drawing/2014/main" id="{4AE5794F-583E-4FBF-B992-FA0D933293E3}"/>
              </a:ext>
            </a:extLst>
          </p:cNvPr>
          <p:cNvPicPr>
            <a:picLocks noChangeAspect="1"/>
          </p:cNvPicPr>
          <p:nvPr/>
        </p:nvPicPr>
        <p:blipFill>
          <a:blip r:embed="rId2"/>
          <a:stretch>
            <a:fillRect/>
          </a:stretch>
        </p:blipFill>
        <p:spPr>
          <a:xfrm>
            <a:off x="2506669" y="1550428"/>
            <a:ext cx="8055246" cy="4335467"/>
          </a:xfrm>
          <a:prstGeom prst="rect">
            <a:avLst/>
          </a:prstGeom>
        </p:spPr>
      </p:pic>
      <p:sp>
        <p:nvSpPr>
          <p:cNvPr id="8" name="思想气泡: 云 7">
            <a:extLst>
              <a:ext uri="{FF2B5EF4-FFF2-40B4-BE49-F238E27FC236}">
                <a16:creationId xmlns:a16="http://schemas.microsoft.com/office/drawing/2014/main" id="{C1AD3C38-DF09-474A-9C02-D2671310214A}"/>
              </a:ext>
            </a:extLst>
          </p:cNvPr>
          <p:cNvSpPr/>
          <p:nvPr/>
        </p:nvSpPr>
        <p:spPr>
          <a:xfrm>
            <a:off x="574193" y="1642369"/>
            <a:ext cx="2396971" cy="1669002"/>
          </a:xfrm>
          <a:prstGeom prst="cloudCallout">
            <a:avLst>
              <a:gd name="adj1" fmla="val 92871"/>
              <a:gd name="adj2" fmla="val 6835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Pass 1</a:t>
            </a:r>
            <a:r>
              <a:rPr lang="zh-CN" altLang="en-US" dirty="0"/>
              <a:t>的内存利用率低</a:t>
            </a:r>
          </a:p>
        </p:txBody>
      </p:sp>
    </p:spTree>
    <p:extLst>
      <p:ext uri="{BB962C8B-B14F-4D97-AF65-F5344CB8AC3E}">
        <p14:creationId xmlns:p14="http://schemas.microsoft.com/office/powerpoint/2010/main" val="11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A1D82CC-9638-4EFB-842F-DBDA58AADBCB}"/>
              </a:ext>
            </a:extLst>
          </p:cNvPr>
          <p:cNvSpPr txBox="1"/>
          <p:nvPr/>
        </p:nvSpPr>
        <p:spPr>
          <a:xfrm>
            <a:off x="516835" y="371061"/>
            <a:ext cx="11145981" cy="769441"/>
          </a:xfrm>
          <a:prstGeom prst="rect">
            <a:avLst/>
          </a:prstGeom>
          <a:noFill/>
        </p:spPr>
        <p:txBody>
          <a:bodyPr wrap="square" rtlCol="0">
            <a:spAutoFit/>
          </a:bodyPr>
          <a:lstStyle/>
          <a:p>
            <a:r>
              <a:rPr lang="en-US" altLang="zh-CN" sz="4400" dirty="0"/>
              <a:t>PCY</a:t>
            </a:r>
            <a:r>
              <a:rPr lang="zh-CN" altLang="en-US" sz="4400" dirty="0"/>
              <a:t>第一轮</a:t>
            </a:r>
          </a:p>
        </p:txBody>
      </p:sp>
      <p:sp>
        <p:nvSpPr>
          <p:cNvPr id="14" name="内容占位符 2">
            <a:extLst>
              <a:ext uri="{FF2B5EF4-FFF2-40B4-BE49-F238E27FC236}">
                <a16:creationId xmlns:a16="http://schemas.microsoft.com/office/drawing/2014/main" id="{37D9B875-A4BA-49DE-A3D6-663B059607E8}"/>
              </a:ext>
            </a:extLst>
          </p:cNvPr>
          <p:cNvSpPr>
            <a:spLocks noGrp="1"/>
          </p:cNvSpPr>
          <p:nvPr>
            <p:ph idx="1"/>
          </p:nvPr>
        </p:nvSpPr>
        <p:spPr>
          <a:xfrm>
            <a:off x="516836" y="1361800"/>
            <a:ext cx="9899374" cy="3117436"/>
          </a:xfrm>
        </p:spPr>
        <p:txBody>
          <a:bodyPr>
            <a:normAutofit/>
          </a:bodyPr>
          <a:lstStyle/>
          <a:p>
            <a:pPr marL="210312" indent="0">
              <a:buNone/>
            </a:pPr>
            <a:r>
              <a:rPr lang="en-US" altLang="zh-CN" dirty="0">
                <a:latin typeface="Courier New" pitchFamily="49" charset="0"/>
                <a:cs typeface="Courier New" pitchFamily="49" charset="0"/>
              </a:rPr>
              <a:t>FOR (each basket) :</a:t>
            </a:r>
          </a:p>
          <a:p>
            <a:pPr marL="210312" indent="0">
              <a:buNone/>
            </a:pPr>
            <a:r>
              <a:rPr lang="en-US" altLang="zh-CN" dirty="0">
                <a:latin typeface="Courier New" pitchFamily="49" charset="0"/>
                <a:cs typeface="Courier New" pitchFamily="49" charset="0"/>
              </a:rPr>
              <a:t>	FOR (each item in the basket) :</a:t>
            </a:r>
          </a:p>
          <a:p>
            <a:pPr marL="210312" indent="0">
              <a:buNone/>
            </a:pPr>
            <a:r>
              <a:rPr lang="en-US" altLang="zh-CN" dirty="0">
                <a:latin typeface="Courier New" pitchFamily="49" charset="0"/>
                <a:cs typeface="Courier New" pitchFamily="49" charset="0"/>
              </a:rPr>
              <a:t>		add 1 to item’s count;</a:t>
            </a:r>
          </a:p>
          <a:p>
            <a:pPr marL="210312" indent="0">
              <a:buNone/>
            </a:pPr>
            <a:r>
              <a:rPr lang="en-US" altLang="zh-CN" dirty="0">
                <a:latin typeface="Courier New" pitchFamily="49" charset="0"/>
                <a:cs typeface="Courier New" pitchFamily="49" charset="0"/>
              </a:rPr>
              <a:t>	FOR (each pair of items) :</a:t>
            </a:r>
          </a:p>
          <a:p>
            <a:pPr marL="210312" indent="0">
              <a:buNone/>
            </a:pPr>
            <a:r>
              <a:rPr lang="en-US" altLang="zh-CN" dirty="0">
                <a:latin typeface="Courier New" pitchFamily="49" charset="0"/>
                <a:cs typeface="Courier New" pitchFamily="49" charset="0"/>
              </a:rPr>
              <a:t>		hash the pair to a bucket;</a:t>
            </a:r>
          </a:p>
          <a:p>
            <a:pPr marL="210312" indent="0">
              <a:buNone/>
            </a:pPr>
            <a:r>
              <a:rPr lang="en-US" altLang="zh-CN" dirty="0">
                <a:latin typeface="Courier New" pitchFamily="49" charset="0"/>
                <a:cs typeface="Courier New" pitchFamily="49" charset="0"/>
              </a:rPr>
              <a:t>		add 1 to the count for that bucket;</a:t>
            </a:r>
          </a:p>
          <a:p>
            <a:pPr marL="0" indent="0">
              <a:buNone/>
            </a:pPr>
            <a:endParaRPr lang="zh-CN" altLang="en-US" dirty="0"/>
          </a:p>
        </p:txBody>
      </p:sp>
      <p:sp>
        <p:nvSpPr>
          <p:cNvPr id="4" name="Left Brace 1">
            <a:extLst>
              <a:ext uri="{FF2B5EF4-FFF2-40B4-BE49-F238E27FC236}">
                <a16:creationId xmlns:a16="http://schemas.microsoft.com/office/drawing/2014/main" id="{D6CFFA1E-459F-473D-BE45-B6B92A2CA307}"/>
              </a:ext>
            </a:extLst>
          </p:cNvPr>
          <p:cNvSpPr/>
          <p:nvPr/>
        </p:nvSpPr>
        <p:spPr>
          <a:xfrm>
            <a:off x="1207267" y="3110948"/>
            <a:ext cx="152400" cy="990600"/>
          </a:xfrm>
          <a:prstGeom prst="leftBrace">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2">
            <a:extLst>
              <a:ext uri="{FF2B5EF4-FFF2-40B4-BE49-F238E27FC236}">
                <a16:creationId xmlns:a16="http://schemas.microsoft.com/office/drawing/2014/main" id="{D1B52562-FC37-483D-B520-17053E50F3AF}"/>
              </a:ext>
            </a:extLst>
          </p:cNvPr>
          <p:cNvSpPr txBox="1"/>
          <p:nvPr/>
        </p:nvSpPr>
        <p:spPr>
          <a:xfrm>
            <a:off x="445267" y="3187148"/>
            <a:ext cx="714298" cy="923330"/>
          </a:xfrm>
          <a:prstGeom prst="rect">
            <a:avLst/>
          </a:prstGeom>
          <a:noFill/>
        </p:spPr>
        <p:txBody>
          <a:bodyPr wrap="square" rtlCol="0">
            <a:spAutoFit/>
          </a:bodyPr>
          <a:lstStyle/>
          <a:p>
            <a:pPr algn="ctr"/>
            <a:r>
              <a:rPr lang="en-US" b="1" dirty="0">
                <a:solidFill>
                  <a:srgbClr val="008000"/>
                </a:solidFill>
                <a:latin typeface="Arial" pitchFamily="34" charset="0"/>
                <a:cs typeface="Arial" pitchFamily="34" charset="0"/>
              </a:rPr>
              <a:t>New in PCY</a:t>
            </a:r>
          </a:p>
        </p:txBody>
      </p:sp>
      <p:sp>
        <p:nvSpPr>
          <p:cNvPr id="2" name="文本框 1">
            <a:extLst>
              <a:ext uri="{FF2B5EF4-FFF2-40B4-BE49-F238E27FC236}">
                <a16:creationId xmlns:a16="http://schemas.microsoft.com/office/drawing/2014/main" id="{A02AD6BE-81D6-44BB-9214-C914A7973E3A}"/>
              </a:ext>
            </a:extLst>
          </p:cNvPr>
          <p:cNvSpPr txBox="1"/>
          <p:nvPr/>
        </p:nvSpPr>
        <p:spPr>
          <a:xfrm>
            <a:off x="676312" y="4691270"/>
            <a:ext cx="10827026"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如果一个桶中的计数小于最小支持度，那么映射到这个桶的二阶项必然是非频繁的。将这点用于二阶频繁候选集</a:t>
            </a:r>
            <a:r>
              <a:rPr lang="en-US" altLang="zh-CN" sz="2400" dirty="0"/>
              <a:t>C2</a:t>
            </a:r>
            <a:r>
              <a:rPr lang="zh-CN" altLang="en-US" sz="2400" dirty="0"/>
              <a:t>的生成中，减小</a:t>
            </a:r>
            <a:r>
              <a:rPr lang="en-US" altLang="zh-CN" sz="2400" dirty="0"/>
              <a:t>C2</a:t>
            </a:r>
            <a:r>
              <a:rPr lang="zh-CN" altLang="en-US" sz="2400" dirty="0"/>
              <a:t>的大小。</a:t>
            </a:r>
            <a:endParaRPr lang="en-US" altLang="zh-CN" sz="2400" dirty="0"/>
          </a:p>
          <a:p>
            <a:pPr marL="342900" indent="-342900">
              <a:buFont typeface="Arial" panose="020B0604020202020204" pitchFamily="34" charset="0"/>
              <a:buChar char="•"/>
            </a:pPr>
            <a:r>
              <a:rPr lang="zh-CN" altLang="en-US" sz="2400" dirty="0"/>
              <a:t>进一步优化，例如有</a:t>
            </a:r>
            <a:r>
              <a:rPr lang="en-US" altLang="zh-CN" sz="2400" dirty="0"/>
              <a:t>3</a:t>
            </a:r>
            <a:r>
              <a:rPr lang="zh-CN" altLang="en-US" sz="2400" dirty="0"/>
              <a:t>个桶，第</a:t>
            </a:r>
            <a:r>
              <a:rPr lang="en-US" altLang="zh-CN" sz="2400" dirty="0"/>
              <a:t>2</a:t>
            </a:r>
            <a:r>
              <a:rPr lang="zh-CN" altLang="en-US" sz="2400" dirty="0"/>
              <a:t>个桶的计数大于最小支持度，那么用</a:t>
            </a:r>
            <a:r>
              <a:rPr lang="en-US" altLang="zh-CN" sz="2400" dirty="0"/>
              <a:t>bit vector</a:t>
            </a:r>
            <a:r>
              <a:rPr lang="zh-CN" altLang="en-US" sz="2400" dirty="0"/>
              <a:t>来表示就是</a:t>
            </a:r>
            <a:r>
              <a:rPr lang="en-US" altLang="zh-CN" sz="2400" dirty="0"/>
              <a:t>&lt; 0 , 1 , 0 &gt;</a:t>
            </a:r>
            <a:r>
              <a:rPr lang="zh-CN" altLang="en-US" sz="2400" dirty="0"/>
              <a:t>，进一步减少了内存使用率。</a:t>
            </a:r>
          </a:p>
        </p:txBody>
      </p:sp>
    </p:spTree>
    <p:extLst>
      <p:ext uri="{BB962C8B-B14F-4D97-AF65-F5344CB8AC3E}">
        <p14:creationId xmlns:p14="http://schemas.microsoft.com/office/powerpoint/2010/main" val="639797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958</Words>
  <Application>Microsoft Office PowerPoint</Application>
  <PresentationFormat>宽屏</PresentationFormat>
  <Paragraphs>85</Paragraphs>
  <Slides>14</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-apple-system</vt:lpstr>
      <vt:lpstr>PingFang SC</vt:lpstr>
      <vt:lpstr>等线</vt:lpstr>
      <vt:lpstr>等线 Light</vt:lpstr>
      <vt:lpstr>Arial</vt:lpstr>
      <vt:lpstr>Cambria Math</vt:lpstr>
      <vt:lpstr>Courier New</vt:lpstr>
      <vt:lpstr>Office 主题​​</vt:lpstr>
      <vt:lpstr>实验三 关系挖掘实验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Deng yikang</dc:creator>
  <cp:lastModifiedBy>胡 沁心</cp:lastModifiedBy>
  <cp:revision>41</cp:revision>
  <dcterms:created xsi:type="dcterms:W3CDTF">2020-12-09T23:03:00Z</dcterms:created>
  <dcterms:modified xsi:type="dcterms:W3CDTF">2023-08-30T12:54:29Z</dcterms:modified>
</cp:coreProperties>
</file>