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321" r:id="rId3"/>
    <p:sldId id="322" r:id="rId4"/>
    <p:sldId id="257" r:id="rId5"/>
    <p:sldId id="258" r:id="rId6"/>
    <p:sldId id="298" r:id="rId7"/>
    <p:sldId id="299" r:id="rId8"/>
    <p:sldId id="302" r:id="rId9"/>
    <p:sldId id="296" r:id="rId10"/>
    <p:sldId id="323" r:id="rId11"/>
    <p:sldId id="303" r:id="rId12"/>
    <p:sldId id="300" r:id="rId13"/>
    <p:sldId id="301" r:id="rId14"/>
    <p:sldId id="305" r:id="rId15"/>
    <p:sldId id="304" r:id="rId16"/>
    <p:sldId id="270" r:id="rId17"/>
    <p:sldId id="306" r:id="rId18"/>
    <p:sldId id="312" r:id="rId19"/>
    <p:sldId id="313" r:id="rId20"/>
    <p:sldId id="271" r:id="rId21"/>
    <p:sldId id="276" r:id="rId22"/>
    <p:sldId id="272" r:id="rId23"/>
    <p:sldId id="318" r:id="rId24"/>
    <p:sldId id="273" r:id="rId25"/>
    <p:sldId id="274" r:id="rId26"/>
    <p:sldId id="275" r:id="rId27"/>
    <p:sldId id="277" r:id="rId28"/>
    <p:sldId id="316" r:id="rId29"/>
    <p:sldId id="260" r:id="rId30"/>
    <p:sldId id="314" r:id="rId31"/>
    <p:sldId id="317" r:id="rId32"/>
    <p:sldId id="315" r:id="rId33"/>
    <p:sldId id="324" r:id="rId34"/>
    <p:sldId id="265" r:id="rId35"/>
    <p:sldId id="278" r:id="rId36"/>
    <p:sldId id="279" r:id="rId37"/>
    <p:sldId id="325" r:id="rId38"/>
    <p:sldId id="326" r:id="rId39"/>
    <p:sldId id="280" r:id="rId40"/>
    <p:sldId id="281" r:id="rId41"/>
    <p:sldId id="283" r:id="rId42"/>
    <p:sldId id="319" r:id="rId43"/>
  </p:sldIdLst>
  <p:sldSz cx="9144000" cy="6858000" type="screen4x3"/>
  <p:notesSz cx="6858000" cy="97107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CCFFCC"/>
    <a:srgbClr val="99FFCC"/>
    <a:srgbClr val="FF99FF"/>
    <a:srgbClr val="000000"/>
    <a:srgbClr val="5F5F5F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86" autoAdjust="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364" y="-72"/>
      </p:cViewPr>
      <p:guideLst>
        <p:guide orient="horz" pos="305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7E270CF-A06E-4F4A-914A-0E1C70E26D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27F5134-0940-49C9-9B59-B8FC2F31230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7B98C4B2-197C-4CA3-BECB-9CBC06E9E9F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49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344456D0-A0E8-41F6-89E3-D08EF9E7C68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249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354CBAE-C38E-488C-92D5-D164C561B8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14EC55E-6D17-4F91-8F56-83E79066C1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DE3194F-8308-4E85-BD88-6F3780E5789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B11A43A-1982-428C-ABF4-4045AD35CC0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1713" y="728663"/>
            <a:ext cx="4854575" cy="3641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EFC6228-CCFE-49FC-8347-C877253C109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13275"/>
            <a:ext cx="50292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B18E46BC-44CF-43D8-AEBA-AD5851FA8A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49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F4C9685-57DA-43C6-A9FC-66C92E156B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249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36F33A0-79DC-4AA3-9C81-161F942D91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花">
            <a:extLst>
              <a:ext uri="{FF2B5EF4-FFF2-40B4-BE49-F238E27FC236}">
                <a16:creationId xmlns:a16="http://schemas.microsoft.com/office/drawing/2014/main" id="{6FFEA3C8-5A56-4FD3-80D4-BD3B62500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4075"/>
            <a:ext cx="48006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草">
            <a:extLst>
              <a:ext uri="{FF2B5EF4-FFF2-40B4-BE49-F238E27FC236}">
                <a16:creationId xmlns:a16="http://schemas.microsoft.com/office/drawing/2014/main" id="{042563AA-BF9C-4B46-85D0-46ED3FD64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 descr="logo001">
            <a:extLst>
              <a:ext uri="{FF2B5EF4-FFF2-40B4-BE49-F238E27FC236}">
                <a16:creationId xmlns:a16="http://schemas.microsoft.com/office/drawing/2014/main" id="{0DB8B253-1712-442C-98CA-4B23C610A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8600"/>
            <a:ext cx="29337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7772400" cy="1143000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76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E9559A0-EE15-4BCB-8403-AD577AFFEE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fld id="{346E506C-6542-484D-8C26-742D05A512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5134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CD765ABC-CB06-46DA-8402-C75B84BA39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D2E7D8-095B-4329-A848-D57F203811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10587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381000"/>
            <a:ext cx="1951038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381000"/>
            <a:ext cx="5700712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C8C2322E-46F8-43F2-B7AB-5EE301CD95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5BA25-CD96-4B0E-87E0-42B1B24A1D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89965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381000"/>
            <a:ext cx="780415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B212900D-8DA9-4799-B3B0-F81150F70C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9EBA41-B4C6-40BD-B751-D791B79B26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53205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FAAC2C2B-58AF-4346-9939-2118BB5B06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B2F61-7B71-4D03-93C0-CDC9236FAE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5497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ABD24699-3645-4736-B3E3-FDAC2A2E479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7A9FC-BE89-47B4-BB2D-9938024569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17299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51D78FA2-5932-48D0-AB40-8B4AA7DC98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A8A013-E8A9-4C11-BD83-F89E81199C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81851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E9782154-067E-4327-A32B-36965305E4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D2F3F-1E36-4059-8D88-8E36144CCB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71783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E4ADFE61-D663-4C3C-83AB-34ED433BB7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58ED15-0199-4BDD-A04A-AEE53BB899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74556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0AC51FAD-EAB7-44D4-9D82-D6C7E2155E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703B5-28AF-4CD8-BC59-CF7CB20D22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22999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50A18947-7DF8-4A65-81A0-2031AAB9D6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251FD2-1775-4765-B60D-CB4F73EC00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3673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158E144-BC48-4610-B8D4-7A69F32925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48E7F9-4F8D-4A52-AEAB-923C66906B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840709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>
            <a:extLst>
              <a:ext uri="{FF2B5EF4-FFF2-40B4-BE49-F238E27FC236}">
                <a16:creationId xmlns:a16="http://schemas.microsoft.com/office/drawing/2014/main" id="{58DD16EE-6EBE-4FDD-991B-B81CC4E83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315075"/>
            <a:ext cx="6705600" cy="533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8CD32D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CA" altLang="zh-CN"/>
          </a:p>
        </p:txBody>
      </p:sp>
      <p:pic>
        <p:nvPicPr>
          <p:cNvPr id="1027" name="Picture 14" descr="花">
            <a:extLst>
              <a:ext uri="{FF2B5EF4-FFF2-40B4-BE49-F238E27FC236}">
                <a16:creationId xmlns:a16="http://schemas.microsoft.com/office/drawing/2014/main" id="{3B061103-F3E4-4DD3-98FB-285B9B587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9838"/>
            <a:ext cx="251460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9">
            <a:extLst>
              <a:ext uri="{FF2B5EF4-FFF2-40B4-BE49-F238E27FC236}">
                <a16:creationId xmlns:a16="http://schemas.microsoft.com/office/drawing/2014/main" id="{90C9DC5C-F049-4221-89AC-FC068E5BE1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3810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A1CE9C0A-019D-488D-BBFF-4273FC474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15" descr="草">
            <a:extLst>
              <a:ext uri="{FF2B5EF4-FFF2-40B4-BE49-F238E27FC236}">
                <a16:creationId xmlns:a16="http://schemas.microsoft.com/office/drawing/2014/main" id="{57D15FDB-E393-4AE5-8BCF-8A7FF7E53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9" name="Rectangle 17">
            <a:extLst>
              <a:ext uri="{FF2B5EF4-FFF2-40B4-BE49-F238E27FC236}">
                <a16:creationId xmlns:a16="http://schemas.microsoft.com/office/drawing/2014/main" id="{DB66040B-6638-463E-A07D-306226B3A2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53175"/>
            <a:ext cx="1905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800" b="1">
                <a:solidFill>
                  <a:srgbClr val="009900"/>
                </a:solidFill>
              </a:defRPr>
            </a:lvl1pPr>
          </a:lstStyle>
          <a:p>
            <a:fld id="{D5D84B9D-5BDA-4C4F-8116-81DC2F5FC78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22">
            <a:extLst>
              <a:ext uri="{FF2B5EF4-FFF2-40B4-BE49-F238E27FC236}">
                <a16:creationId xmlns:a16="http://schemas.microsoft.com/office/drawing/2014/main" id="{7EEF5D1A-D303-4E19-9E19-BD4C79BCD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25" y="6372225"/>
            <a:ext cx="26987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b="1">
                <a:solidFill>
                  <a:srgbClr val="06940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华中科技大学计算机学院</a:t>
            </a:r>
          </a:p>
        </p:txBody>
      </p:sp>
      <p:sp>
        <p:nvSpPr>
          <p:cNvPr id="1033" name="Rectangle 23">
            <a:extLst>
              <a:ext uri="{FF2B5EF4-FFF2-40B4-BE49-F238E27FC236}">
                <a16:creationId xmlns:a16="http://schemas.microsoft.com/office/drawing/2014/main" id="{B9D5901E-7A7F-414E-8BFD-9C61103FD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69850"/>
            <a:ext cx="1878013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>
                <a:solidFill>
                  <a:srgbClr val="006600"/>
                </a:solidFill>
                <a:ea typeface="楷体_GB2312"/>
                <a:cs typeface="楷体_GB2312"/>
              </a:rPr>
              <a:t>C</a:t>
            </a:r>
            <a:r>
              <a:rPr lang="zh-CN" altLang="en-US" sz="2000" b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语言程序设计</a:t>
            </a:r>
          </a:p>
        </p:txBody>
      </p:sp>
      <p:pic>
        <p:nvPicPr>
          <p:cNvPr id="1034" name="Picture 24" descr="logo001">
            <a:extLst>
              <a:ext uri="{FF2B5EF4-FFF2-40B4-BE49-F238E27FC236}">
                <a16:creationId xmlns:a16="http://schemas.microsoft.com/office/drawing/2014/main" id="{E7E92AF1-91E0-4FCA-A4E9-1FF419CED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243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  <p:sldLayoutId id="2147484193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hixun.educoder.net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my.265.com/photos/122862/2646470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1532;01&#31456;&#12288;&#27010;&#35770;%20-%20&#28857;&#38453;&#23383;&#27169;&#31034;&#24847;&#22270;.pp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2.xml"/><Relationship Id="rId7" Type="http://schemas.openxmlformats.org/officeDocument/2006/relationships/slide" Target="slide4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4.xml"/><Relationship Id="rId5" Type="http://schemas.openxmlformats.org/officeDocument/2006/relationships/slide" Target="slide17.xml"/><Relationship Id="rId4" Type="http://schemas.openxmlformats.org/officeDocument/2006/relationships/slide" Target="slide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1532;01&#31456;&#12288;&#27010;&#35770;%20-%20&#27714;&#19968;&#20803;&#20108;&#27425;&#26041;&#31243;&#23454;&#26681;&#20043;&#31639;&#27861;&#32534;&#30721;.ppt" TargetMode="External"/><Relationship Id="rId2" Type="http://schemas.openxmlformats.org/officeDocument/2006/relationships/hyperlink" Target="&#31532;01&#31456;&#12288;&#27010;&#35770;%20-%20&#27714;&#19968;&#20803;&#20108;&#27425;&#26041;&#31243;&#23454;&#26681;&#20043;&#31639;&#27861;&#35774;&#35745;%20.ppt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52E35A4-9009-45BE-8827-17E08CE4D6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8175" y="2492375"/>
            <a:ext cx="5410200" cy="838200"/>
          </a:xfrm>
        </p:spPr>
        <p:txBody>
          <a:bodyPr/>
          <a:lstStyle/>
          <a:p>
            <a:pPr algn="ctr" eaLnBrk="1" hangingPunct="1"/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b="1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章　概论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199BD20E-EC7C-45B1-B500-F91257EEA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3381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</a:rPr>
              <a:t>C</a:t>
            </a:r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语言程序设计</a:t>
            </a: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8A903D4D-E86B-4474-A073-38013E5A8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5" y="3965575"/>
            <a:ext cx="2725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主讲教师：祝建华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QQ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群：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528651249</a:t>
            </a:r>
          </a:p>
        </p:txBody>
      </p:sp>
      <p:pic>
        <p:nvPicPr>
          <p:cNvPr id="5125" name="Picture 11" descr="struct_intro">
            <a:extLst>
              <a:ext uri="{FF2B5EF4-FFF2-40B4-BE49-F238E27FC236}">
                <a16:creationId xmlns:a16="http://schemas.microsoft.com/office/drawing/2014/main" id="{95D2E1A3-14C4-4131-8A36-BDA11921B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981075"/>
            <a:ext cx="100806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矩形 5">
            <a:extLst>
              <a:ext uri="{FF2B5EF4-FFF2-40B4-BE49-F238E27FC236}">
                <a16:creationId xmlns:a16="http://schemas.microsoft.com/office/drawing/2014/main" id="{5E7872A6-5316-46C6-82A4-493066E94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5172075"/>
            <a:ext cx="3635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请大家加入后修改备注为自己的班号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姓名；例如：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CS2001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李明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3F5D4500-C457-4D60-B2BB-F712A140E2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F6064B-FB5B-4358-ADD9-D6B28D636ABA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4339" name="TextBox 39">
            <a:extLst>
              <a:ext uri="{FF2B5EF4-FFF2-40B4-BE49-F238E27FC236}">
                <a16:creationId xmlns:a16="http://schemas.microsoft.com/office/drawing/2014/main" id="{21D7D78B-5EA8-4933-B0BF-E9F771EE5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863" y="1498600"/>
            <a:ext cx="904875" cy="461963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编辑</a:t>
            </a:r>
          </a:p>
        </p:txBody>
      </p:sp>
      <p:pic>
        <p:nvPicPr>
          <p:cNvPr id="14340" name="Picture 68">
            <a:extLst>
              <a:ext uri="{FF2B5EF4-FFF2-40B4-BE49-F238E27FC236}">
                <a16:creationId xmlns:a16="http://schemas.microsoft.com/office/drawing/2014/main" id="{23DFF30C-AB27-4D0F-9EFA-4DC494A72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2" r="90218" b="46150"/>
          <a:stretch>
            <a:fillRect/>
          </a:stretch>
        </p:blipFill>
        <p:spPr bwMode="auto">
          <a:xfrm>
            <a:off x="1258888" y="1341438"/>
            <a:ext cx="5762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2415E88-C3E9-4F08-B3B1-7B3E48E8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350" y="1498600"/>
            <a:ext cx="1152525" cy="461963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编译</a:t>
            </a:r>
          </a:p>
        </p:txBody>
      </p:sp>
      <p:pic>
        <p:nvPicPr>
          <p:cNvPr id="46" name="Picture 65" descr="图片1">
            <a:extLst>
              <a:ext uri="{FF2B5EF4-FFF2-40B4-BE49-F238E27FC236}">
                <a16:creationId xmlns:a16="http://schemas.microsoft.com/office/drawing/2014/main" id="{48537C3B-EEE7-456A-8843-B9A753D28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81300"/>
            <a:ext cx="23050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5230002-06A4-4938-B0C6-E6278D473369}"/>
              </a:ext>
            </a:extLst>
          </p:cNvPr>
          <p:cNvCxnSpPr>
            <a:cxnSpLocks noChangeShapeType="1"/>
            <a:stCxn id="14339" idx="3"/>
            <a:endCxn id="49" idx="2"/>
          </p:cNvCxnSpPr>
          <p:nvPr/>
        </p:nvCxnSpPr>
        <p:spPr bwMode="auto">
          <a:xfrm flipV="1">
            <a:off x="3995738" y="1614488"/>
            <a:ext cx="1081087" cy="1158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流程图: 磁盘 48">
            <a:extLst>
              <a:ext uri="{FF2B5EF4-FFF2-40B4-BE49-F238E27FC236}">
                <a16:creationId xmlns:a16="http://schemas.microsoft.com/office/drawing/2014/main" id="{F78A67CD-E9A2-426A-92D8-E1845A9CC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908050"/>
            <a:ext cx="935038" cy="1411288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p1.c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/>
              <a:t>Test</a:t>
            </a:r>
            <a:r>
              <a:rPr lang="zh-CN" altLang="en-US" sz="1200"/>
              <a:t>下可有</a:t>
            </a:r>
            <a:endParaRPr lang="en-US" altLang="zh-CN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/>
              <a:t> </a:t>
            </a:r>
            <a:r>
              <a:rPr lang="zh-CN" altLang="en-US" sz="1200"/>
              <a:t>多个</a:t>
            </a:r>
            <a:r>
              <a:rPr lang="en-US" altLang="zh-CN" sz="1200"/>
              <a:t>.c</a:t>
            </a:r>
            <a:r>
              <a:rPr lang="zh-CN" altLang="en-US" sz="1200"/>
              <a:t>文件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025EC66-6C3E-47E2-B422-891D84B9A74A}"/>
              </a:ext>
            </a:extLst>
          </p:cNvPr>
          <p:cNvCxnSpPr>
            <a:cxnSpLocks noChangeShapeType="1"/>
            <a:stCxn id="49" idx="4"/>
            <a:endCxn id="44" idx="1"/>
          </p:cNvCxnSpPr>
          <p:nvPr/>
        </p:nvCxnSpPr>
        <p:spPr bwMode="auto">
          <a:xfrm>
            <a:off x="6011863" y="1614488"/>
            <a:ext cx="979487" cy="1158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134A182-3497-48A3-BA18-0A1CDBD2BBD6}"/>
              </a:ext>
            </a:extLst>
          </p:cNvPr>
          <p:cNvCxnSpPr>
            <a:cxnSpLocks noChangeShapeType="1"/>
            <a:stCxn id="44" idx="2"/>
            <a:endCxn id="56" idx="1"/>
          </p:cNvCxnSpPr>
          <p:nvPr/>
        </p:nvCxnSpPr>
        <p:spPr bwMode="auto">
          <a:xfrm flipH="1">
            <a:off x="7559675" y="1960563"/>
            <a:ext cx="7938" cy="7477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流程图: 磁盘 55">
            <a:extLst>
              <a:ext uri="{FF2B5EF4-FFF2-40B4-BE49-F238E27FC236}">
                <a16:creationId xmlns:a16="http://schemas.microsoft.com/office/drawing/2014/main" id="{B3993F04-86B3-4888-A48D-4B04706E5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708275"/>
            <a:ext cx="1223962" cy="720725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p1.obj</a:t>
            </a:r>
            <a:endParaRPr lang="zh-CN" altLang="en-US" sz="240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7AAAE53-8D2B-4B40-A5D1-30102776D6B1}"/>
              </a:ext>
            </a:extLst>
          </p:cNvPr>
          <p:cNvCxnSpPr>
            <a:cxnSpLocks noChangeShapeType="1"/>
            <a:stCxn id="56" idx="3"/>
            <a:endCxn id="67" idx="0"/>
          </p:cNvCxnSpPr>
          <p:nvPr/>
        </p:nvCxnSpPr>
        <p:spPr bwMode="auto">
          <a:xfrm flipH="1">
            <a:off x="7553325" y="3429000"/>
            <a:ext cx="6350" cy="10080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B3D6381-F99F-4B13-B57A-0C78CF602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4437063"/>
            <a:ext cx="1008062" cy="460375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连接</a:t>
            </a:r>
          </a:p>
        </p:txBody>
      </p:sp>
      <p:sp>
        <p:nvSpPr>
          <p:cNvPr id="78" name="流程图: 磁盘 77">
            <a:extLst>
              <a:ext uri="{FF2B5EF4-FFF2-40B4-BE49-F238E27FC236}">
                <a16:creationId xmlns:a16="http://schemas.microsoft.com/office/drawing/2014/main" id="{2C8CF46C-E6F5-442E-89C5-7D4DCE01D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708275"/>
            <a:ext cx="1223962" cy="720725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库函数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143DAC1-3B24-4E0E-A970-17ACDF59A3C4}"/>
              </a:ext>
            </a:extLst>
          </p:cNvPr>
          <p:cNvCxnSpPr>
            <a:cxnSpLocks noChangeShapeType="1"/>
            <a:stCxn id="78" idx="3"/>
            <a:endCxn id="67" idx="0"/>
          </p:cNvCxnSpPr>
          <p:nvPr/>
        </p:nvCxnSpPr>
        <p:spPr bwMode="auto">
          <a:xfrm>
            <a:off x="5543550" y="3429000"/>
            <a:ext cx="2009775" cy="10080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DFF39BF-0286-4C25-BD6B-BB8F64799333}"/>
              </a:ext>
            </a:extLst>
          </p:cNvPr>
          <p:cNvCxnSpPr>
            <a:cxnSpLocks noChangeShapeType="1"/>
            <a:stCxn id="67" idx="1"/>
            <a:endCxn id="86" idx="4"/>
          </p:cNvCxnSpPr>
          <p:nvPr/>
        </p:nvCxnSpPr>
        <p:spPr bwMode="auto">
          <a:xfrm flipH="1" flipV="1">
            <a:off x="6156325" y="4667250"/>
            <a:ext cx="893763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流程图: 磁盘 85">
            <a:extLst>
              <a:ext uri="{FF2B5EF4-FFF2-40B4-BE49-F238E27FC236}">
                <a16:creationId xmlns:a16="http://schemas.microsoft.com/office/drawing/2014/main" id="{187F39A0-CDE0-4A88-970C-95D6340D8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306888"/>
            <a:ext cx="1223962" cy="720725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test.exe</a:t>
            </a:r>
            <a:endParaRPr lang="zh-CN" altLang="en-US" sz="2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13986D7-54EB-41D9-9D07-51F91162B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437063"/>
            <a:ext cx="865187" cy="461962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运行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55E7161-9773-41C0-ACB1-5B8A7E3DF7C1}"/>
              </a:ext>
            </a:extLst>
          </p:cNvPr>
          <p:cNvCxnSpPr>
            <a:cxnSpLocks noChangeShapeType="1"/>
            <a:stCxn id="86" idx="2"/>
            <a:endCxn id="88" idx="3"/>
          </p:cNvCxnSpPr>
          <p:nvPr/>
        </p:nvCxnSpPr>
        <p:spPr bwMode="auto">
          <a:xfrm flipH="1">
            <a:off x="3924300" y="4667250"/>
            <a:ext cx="1008063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57DD5ED-26D4-457F-8757-4358BC43E263}"/>
              </a:ext>
            </a:extLst>
          </p:cNvPr>
          <p:cNvCxnSpPr>
            <a:cxnSpLocks noChangeShapeType="1"/>
            <a:stCxn id="88" idx="1"/>
          </p:cNvCxnSpPr>
          <p:nvPr/>
        </p:nvCxnSpPr>
        <p:spPr bwMode="auto">
          <a:xfrm flipH="1" flipV="1">
            <a:off x="1547813" y="3733800"/>
            <a:ext cx="1511300" cy="9334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F4842F4E-5BEE-498D-AD55-51189A0716A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547813" y="2133600"/>
            <a:ext cx="0" cy="6477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05FB41D-4091-4F9B-8936-C3C6437F0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958975"/>
            <a:ext cx="28813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B0F0"/>
                </a:solidFill>
              </a:rPr>
              <a:t>创建工程</a:t>
            </a:r>
            <a:r>
              <a:rPr lang="en-US" altLang="zh-CN" sz="2400">
                <a:solidFill>
                  <a:srgbClr val="00B0F0"/>
                </a:solidFill>
              </a:rPr>
              <a:t>test</a:t>
            </a:r>
            <a:r>
              <a:rPr lang="zh-CN" altLang="en-US" sz="2400">
                <a:solidFill>
                  <a:srgbClr val="00B0F0"/>
                </a:solidFill>
              </a:rPr>
              <a:t>，编辑若干个源程序文件</a:t>
            </a:r>
          </a:p>
        </p:txBody>
      </p:sp>
      <p:cxnSp>
        <p:nvCxnSpPr>
          <p:cNvPr id="14359" name="直接箭头连接符 100">
            <a:extLst>
              <a:ext uri="{FF2B5EF4-FFF2-40B4-BE49-F238E27FC236}">
                <a16:creationId xmlns:a16="http://schemas.microsoft.com/office/drawing/2014/main" id="{E51A8C3B-5BB4-4B26-8689-C01B31FA900A}"/>
              </a:ext>
            </a:extLst>
          </p:cNvPr>
          <p:cNvCxnSpPr>
            <a:cxnSpLocks noChangeShapeType="1"/>
            <a:endCxn id="14339" idx="1"/>
          </p:cNvCxnSpPr>
          <p:nvPr/>
        </p:nvCxnSpPr>
        <p:spPr bwMode="auto">
          <a:xfrm flipV="1">
            <a:off x="1835150" y="1728788"/>
            <a:ext cx="1255713" cy="79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曲线连接符 106">
            <a:extLst>
              <a:ext uri="{FF2B5EF4-FFF2-40B4-BE49-F238E27FC236}">
                <a16:creationId xmlns:a16="http://schemas.microsoft.com/office/drawing/2014/main" id="{0AF2CFEC-00AE-4A76-9BD1-D14E17DD670D}"/>
              </a:ext>
            </a:extLst>
          </p:cNvPr>
          <p:cNvCxnSpPr>
            <a:cxnSpLocks noChangeShapeType="1"/>
            <a:stCxn id="44" idx="0"/>
            <a:endCxn id="14339" idx="0"/>
          </p:cNvCxnSpPr>
          <p:nvPr/>
        </p:nvCxnSpPr>
        <p:spPr bwMode="auto">
          <a:xfrm rot="16200000" flipV="1">
            <a:off x="5555457" y="-513557"/>
            <a:ext cx="12700" cy="4024313"/>
          </a:xfrm>
          <a:prstGeom prst="curvedConnector3">
            <a:avLst>
              <a:gd name="adj1" fmla="val 6485718"/>
            </a:avLst>
          </a:prstGeom>
          <a:noFill/>
          <a:ln w="9525" algn="ctr">
            <a:solidFill>
              <a:srgbClr val="FF0000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C4E08FF-A92B-4B5E-AD9F-F0C3A1923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47675"/>
            <a:ext cx="1152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错误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E460888-BC5B-45A6-9E08-3231B1058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1958975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B0F0"/>
                </a:solidFill>
              </a:rPr>
              <a:t>翻译源程序成目标程序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0DAA776-E06A-41AF-889D-0F7FBAE4A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868863"/>
            <a:ext cx="2447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B0F0"/>
                </a:solidFill>
              </a:rPr>
              <a:t>生成可执行程序</a:t>
            </a:r>
          </a:p>
        </p:txBody>
      </p:sp>
      <p:cxnSp>
        <p:nvCxnSpPr>
          <p:cNvPr id="122" name="曲线连接符 121">
            <a:extLst>
              <a:ext uri="{FF2B5EF4-FFF2-40B4-BE49-F238E27FC236}">
                <a16:creationId xmlns:a16="http://schemas.microsoft.com/office/drawing/2014/main" id="{1DDAC3E1-9332-4D53-8747-910384DF072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563938" y="1989138"/>
            <a:ext cx="3413125" cy="2708275"/>
          </a:xfrm>
          <a:prstGeom prst="curvedConnector4">
            <a:avLst>
              <a:gd name="adj1" fmla="val 7625"/>
              <a:gd name="adj2" fmla="val 21079"/>
            </a:avLst>
          </a:prstGeom>
          <a:noFill/>
          <a:ln w="9525" algn="ctr">
            <a:solidFill>
              <a:srgbClr val="FF0000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E645C1A-A455-4B54-8465-E1CADBF5C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830638"/>
            <a:ext cx="1152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错误</a:t>
            </a:r>
          </a:p>
        </p:txBody>
      </p:sp>
      <p:cxnSp>
        <p:nvCxnSpPr>
          <p:cNvPr id="133" name="曲线连接符 132">
            <a:extLst>
              <a:ext uri="{FF2B5EF4-FFF2-40B4-BE49-F238E27FC236}">
                <a16:creationId xmlns:a16="http://schemas.microsoft.com/office/drawing/2014/main" id="{0B7554EE-A2D8-4473-AF26-CFE1B1CACA11}"/>
              </a:ext>
            </a:extLst>
          </p:cNvPr>
          <p:cNvCxnSpPr>
            <a:cxnSpLocks noChangeShapeType="1"/>
            <a:stCxn id="88" idx="0"/>
          </p:cNvCxnSpPr>
          <p:nvPr/>
        </p:nvCxnSpPr>
        <p:spPr bwMode="auto">
          <a:xfrm rot="5400000" flipH="1" flipV="1">
            <a:off x="2268537" y="3213101"/>
            <a:ext cx="2447925" cy="127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AC5C0DB-E22D-4A90-BB00-C66770F95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3789363"/>
            <a:ext cx="1152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错误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2487F82-C3A1-4DE5-98CA-A081B29F5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868863"/>
            <a:ext cx="27352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B0F0"/>
                </a:solidFill>
              </a:rPr>
              <a:t>运行可执行程序</a:t>
            </a:r>
            <a:endParaRPr lang="en-US" altLang="zh-CN" sz="2400">
              <a:solidFill>
                <a:srgbClr val="00B0F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B0F0"/>
                </a:solidFill>
              </a:rPr>
              <a:t>测试是否满足要求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A63172C-F903-4C62-9596-51B1E6849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895600"/>
            <a:ext cx="1584325" cy="461963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1"/>
                </a:solidFill>
              </a:rPr>
              <a:t>运行结果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A66696C6-FBA6-4754-A1F0-AB46FFDD9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75" y="5589588"/>
            <a:ext cx="30337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执行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语言源程序的流程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9" grpId="0" animBg="1"/>
      <p:bldP spid="56" grpId="0" animBg="1"/>
      <p:bldP spid="67" grpId="0" animBg="1"/>
      <p:bldP spid="78" grpId="0" animBg="1"/>
      <p:bldP spid="86" grpId="0" animBg="1"/>
      <p:bldP spid="88" grpId="0" animBg="1"/>
      <p:bldP spid="99" grpId="0"/>
      <p:bldP spid="99" grpId="1"/>
      <p:bldP spid="110" grpId="0"/>
      <p:bldP spid="111" grpId="0"/>
      <p:bldP spid="111" grpId="1"/>
      <p:bldP spid="115" grpId="0"/>
      <p:bldP spid="115" grpId="1"/>
      <p:bldP spid="123" grpId="0"/>
      <p:bldP spid="134" grpId="0"/>
      <p:bldP spid="138" grpId="0"/>
      <p:bldP spid="138" grpId="1"/>
      <p:bldP spid="1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>
            <a:extLst>
              <a:ext uri="{FF2B5EF4-FFF2-40B4-BE49-F238E27FC236}">
                <a16:creationId xmlns:a16="http://schemas.microsoft.com/office/drawing/2014/main" id="{FC67EAFC-9D9C-47CF-B209-B4B6879B96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92A008-04F4-4260-9B2C-0C6BA882F163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322F581A-250F-484D-BBEC-2B79028AC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92150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1.2.2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解释分析第一个</a:t>
            </a:r>
            <a:r>
              <a:rPr lang="en-US" altLang="zh-CN" sz="2400" b="1">
                <a:solidFill>
                  <a:srgbClr val="CC0099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 </a:t>
            </a:r>
          </a:p>
        </p:txBody>
      </p:sp>
      <p:sp>
        <p:nvSpPr>
          <p:cNvPr id="15364" name="Rectangle 7">
            <a:extLst>
              <a:ext uri="{FF2B5EF4-FFF2-40B4-BE49-F238E27FC236}">
                <a16:creationId xmlns:a16="http://schemas.microsoft.com/office/drawing/2014/main" id="{2C8E99E0-B27D-4E09-9610-98DADEE29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350963"/>
            <a:ext cx="7127875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#include "stdio.h"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show(char str[]);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main(void){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char name[20];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printf("Input your name please!\n");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gets(name);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printf("Hello %s!\n",name);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show(name);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show(char str[]){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printf("This is the first program for %s to learn C  \\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   programming!\n",str);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  <a:r>
              <a:rPr lang="en-US" altLang="zh-CN" sz="2400"/>
              <a:t> </a:t>
            </a:r>
          </a:p>
        </p:txBody>
      </p:sp>
      <p:sp>
        <p:nvSpPr>
          <p:cNvPr id="91144" name="AutoShape 8">
            <a:extLst>
              <a:ext uri="{FF2B5EF4-FFF2-40B4-BE49-F238E27FC236}">
                <a16:creationId xmlns:a16="http://schemas.microsoft.com/office/drawing/2014/main" id="{C68DF7D5-0584-45FC-8E9A-5D42DA9D8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765175"/>
            <a:ext cx="1944688" cy="431800"/>
          </a:xfrm>
          <a:prstGeom prst="wedgeRoundRectCallout">
            <a:avLst>
              <a:gd name="adj1" fmla="val -124856"/>
              <a:gd name="adj2" fmla="val 127204"/>
              <a:gd name="adj3" fmla="val 16667"/>
            </a:avLst>
          </a:prstGeom>
          <a:solidFill>
            <a:schemeClr val="accent1">
              <a:alpha val="10196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chemeClr val="tx2"/>
                </a:solidFill>
              </a:rPr>
              <a:t>编译预处理命令</a:t>
            </a:r>
          </a:p>
        </p:txBody>
      </p:sp>
      <p:sp>
        <p:nvSpPr>
          <p:cNvPr id="91145" name="AutoShape 9">
            <a:extLst>
              <a:ext uri="{FF2B5EF4-FFF2-40B4-BE49-F238E27FC236}">
                <a16:creationId xmlns:a16="http://schemas.microsoft.com/office/drawing/2014/main" id="{27BEF624-DD96-4DE3-91B4-3E96A745C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268413"/>
            <a:ext cx="2303463" cy="431800"/>
          </a:xfrm>
          <a:prstGeom prst="wedgeRoundRectCallout">
            <a:avLst>
              <a:gd name="adj1" fmla="val -143106"/>
              <a:gd name="adj2" fmla="val 94116"/>
              <a:gd name="adj3" fmla="val 16667"/>
            </a:avLst>
          </a:prstGeom>
          <a:solidFill>
            <a:schemeClr val="accent1">
              <a:alpha val="10196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chemeClr val="tx2"/>
                </a:solidFill>
              </a:rPr>
              <a:t>函数原型说明语句</a:t>
            </a:r>
          </a:p>
        </p:txBody>
      </p:sp>
      <p:sp>
        <p:nvSpPr>
          <p:cNvPr id="91147" name="Freeform 11">
            <a:extLst>
              <a:ext uri="{FF2B5EF4-FFF2-40B4-BE49-F238E27FC236}">
                <a16:creationId xmlns:a16="http://schemas.microsoft.com/office/drawing/2014/main" id="{CA83045A-582E-43FA-90EC-BB1D3A8ADB81}"/>
              </a:ext>
            </a:extLst>
          </p:cNvPr>
          <p:cNvSpPr>
            <a:spLocks/>
          </p:cNvSpPr>
          <p:nvPr/>
        </p:nvSpPr>
        <p:spPr bwMode="auto">
          <a:xfrm>
            <a:off x="7956550" y="1773238"/>
            <a:ext cx="647700" cy="1800225"/>
          </a:xfrm>
          <a:custGeom>
            <a:avLst/>
            <a:gdLst>
              <a:gd name="T0" fmla="*/ 2147483646 w 454"/>
              <a:gd name="T1" fmla="*/ 0 h 1407"/>
              <a:gd name="T2" fmla="*/ 2147483646 w 454"/>
              <a:gd name="T3" fmla="*/ 2147483646 h 1407"/>
              <a:gd name="T4" fmla="*/ 0 w 454"/>
              <a:gd name="T5" fmla="*/ 2147483646 h 1407"/>
              <a:gd name="T6" fmla="*/ 0 60000 65536"/>
              <a:gd name="T7" fmla="*/ 0 60000 65536"/>
              <a:gd name="T8" fmla="*/ 0 60000 65536"/>
              <a:gd name="T9" fmla="*/ 0 w 454"/>
              <a:gd name="T10" fmla="*/ 0 h 1407"/>
              <a:gd name="T11" fmla="*/ 454 w 454"/>
              <a:gd name="T12" fmla="*/ 1407 h 14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" h="1407">
                <a:moveTo>
                  <a:pt x="272" y="0"/>
                </a:moveTo>
                <a:cubicBezTo>
                  <a:pt x="363" y="200"/>
                  <a:pt x="454" y="401"/>
                  <a:pt x="409" y="635"/>
                </a:cubicBezTo>
                <a:cubicBezTo>
                  <a:pt x="364" y="869"/>
                  <a:pt x="182" y="1138"/>
                  <a:pt x="0" y="1407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dash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E3B9CB4A-8664-4BA9-B0C7-32AA2BF96D65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3644900"/>
            <a:ext cx="6696075" cy="1871663"/>
            <a:chOff x="929" y="2296"/>
            <a:chExt cx="4218" cy="1179"/>
          </a:xfrm>
        </p:grpSpPr>
        <p:sp>
          <p:nvSpPr>
            <p:cNvPr id="15372" name="AutoShape 10">
              <a:extLst>
                <a:ext uri="{FF2B5EF4-FFF2-40B4-BE49-F238E27FC236}">
                  <a16:creationId xmlns:a16="http://schemas.microsoft.com/office/drawing/2014/main" id="{5D315C4F-1659-4358-B8E3-D37E9401F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296"/>
              <a:ext cx="1088" cy="272"/>
            </a:xfrm>
            <a:prstGeom prst="wedgeRoundRectCallout">
              <a:avLst>
                <a:gd name="adj1" fmla="val -41269"/>
                <a:gd name="adj2" fmla="val 76472"/>
                <a:gd name="adj3" fmla="val 16667"/>
              </a:avLst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tx2"/>
                  </a:solidFill>
                </a:rPr>
                <a:t>函数定义语句</a:t>
              </a:r>
            </a:p>
          </p:txBody>
        </p:sp>
        <p:sp>
          <p:nvSpPr>
            <p:cNvPr id="15373" name="Rectangle 14">
              <a:extLst>
                <a:ext uri="{FF2B5EF4-FFF2-40B4-BE49-F238E27FC236}">
                  <a16:creationId xmlns:a16="http://schemas.microsoft.com/office/drawing/2014/main" id="{E5A05777-8666-4252-8713-9B7E3AD6F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" y="2659"/>
              <a:ext cx="4082" cy="816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5872193A-09FE-4D31-99CF-CE4D4DF1210D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935163"/>
            <a:ext cx="6696075" cy="2233612"/>
            <a:chOff x="930" y="1219"/>
            <a:chExt cx="4218" cy="1407"/>
          </a:xfrm>
        </p:grpSpPr>
        <p:sp>
          <p:nvSpPr>
            <p:cNvPr id="15370" name="AutoShape 13">
              <a:extLst>
                <a:ext uri="{FF2B5EF4-FFF2-40B4-BE49-F238E27FC236}">
                  <a16:creationId xmlns:a16="http://schemas.microsoft.com/office/drawing/2014/main" id="{E25D6677-D649-45FB-A225-9AC885CD7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219"/>
              <a:ext cx="1089" cy="272"/>
            </a:xfrm>
            <a:prstGeom prst="wedgeRoundRectCallout">
              <a:avLst>
                <a:gd name="adj1" fmla="val -66713"/>
                <a:gd name="adj2" fmla="val 83088"/>
                <a:gd name="adj3" fmla="val 16667"/>
              </a:avLst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tx2"/>
                  </a:solidFill>
                </a:rPr>
                <a:t>函数定义语句</a:t>
              </a:r>
            </a:p>
          </p:txBody>
        </p:sp>
        <p:sp>
          <p:nvSpPr>
            <p:cNvPr id="15371" name="Rectangle 16">
              <a:extLst>
                <a:ext uri="{FF2B5EF4-FFF2-40B4-BE49-F238E27FC236}">
                  <a16:creationId xmlns:a16="http://schemas.microsoft.com/office/drawing/2014/main" id="{5E01F7FA-8158-4367-BFC3-F5147A9E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286"/>
              <a:ext cx="2948" cy="1340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nimBg="1"/>
      <p:bldP spid="911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>
            <a:extLst>
              <a:ext uri="{FF2B5EF4-FFF2-40B4-BE49-F238E27FC236}">
                <a16:creationId xmlns:a16="http://schemas.microsoft.com/office/drawing/2014/main" id="{522CD729-1CCB-4D8E-B0B1-E7F05EB3F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EE1DAD-12B0-4C25-A1F9-3C6456027364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6387" name="Rectangle 350">
            <a:extLst>
              <a:ext uri="{FF2B5EF4-FFF2-40B4-BE49-F238E27FC236}">
                <a16:creationId xmlns:a16="http://schemas.microsoft.com/office/drawing/2014/main" id="{01AFD1DA-52C5-461A-AD16-102C77FC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765175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1.3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语言的产生、发展与语言特征</a:t>
            </a:r>
          </a:p>
        </p:txBody>
      </p:sp>
      <p:sp>
        <p:nvSpPr>
          <p:cNvPr id="87391" name="Text Box 351">
            <a:extLst>
              <a:ext uri="{FF2B5EF4-FFF2-40B4-BE49-F238E27FC236}">
                <a16:creationId xmlns:a16="http://schemas.microsoft.com/office/drawing/2014/main" id="{4A80086F-82B9-479F-A3A0-0B21C7ADB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412875"/>
            <a:ext cx="76819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CC6600"/>
                </a:solidFill>
                <a:latin typeface="Times New Roman" pitchFamily="18" charset="0"/>
              </a:rPr>
              <a:t>        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计算机语言</a:t>
            </a:r>
            <a:r>
              <a:rPr lang="en-US" altLang="zh-CN" sz="2000" b="1">
                <a:solidFill>
                  <a:srgbClr val="4D4D4D"/>
                </a:solidFill>
                <a:latin typeface="Times New Roman" pitchFamily="18" charset="0"/>
              </a:rPr>
              <a:t>(</a:t>
            </a:r>
            <a:r>
              <a:rPr lang="en-US" altLang="zh-CN" sz="2000" b="1">
                <a:solidFill>
                  <a:srgbClr val="4D4D4D"/>
                </a:solidFill>
              </a:rPr>
              <a:t>Computer Language</a:t>
            </a:r>
            <a:r>
              <a:rPr lang="en-US" altLang="zh-CN" sz="2000" b="1">
                <a:solidFill>
                  <a:srgbClr val="4D4D4D"/>
                </a:solidFill>
                <a:latin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</a:rPr>
              <a:t>是特指计算机能够理解的、用于程序设计的语言。它经历了从机器语言、汇编语言到高级语言的发展历程。</a:t>
            </a:r>
            <a:br>
              <a:rPr lang="zh-CN" altLang="en-US" sz="2000" b="1">
                <a:latin typeface="Times New Roman" pitchFamily="18" charset="0"/>
              </a:rPr>
            </a:br>
            <a:endParaRPr lang="zh-CN" altLang="en-US" sz="2000" b="1">
              <a:latin typeface="Times New Roman" pitchFamily="18" charset="0"/>
            </a:endParaRPr>
          </a:p>
        </p:txBody>
      </p:sp>
      <p:sp>
        <p:nvSpPr>
          <p:cNvPr id="87392" name="Text Box 352">
            <a:extLst>
              <a:ext uri="{FF2B5EF4-FFF2-40B4-BE49-F238E27FC236}">
                <a16:creationId xmlns:a16="http://schemas.microsoft.com/office/drawing/2014/main" id="{D26C28F8-196A-46E0-80D5-DE9B24EC4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492375"/>
            <a:ext cx="755967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latin typeface="Times New Roman" pitchFamily="18" charset="0"/>
              </a:rPr>
              <a:t>       1. 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机器语言</a:t>
            </a:r>
            <a:r>
              <a:rPr lang="zh-CN" altLang="en-US" sz="2000" b="1" dirty="0">
                <a:latin typeface="Times New Roman" pitchFamily="18" charset="0"/>
              </a:rPr>
              <a:t> 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Times New Roman" pitchFamily="18" charset="0"/>
              </a:rPr>
              <a:t>       </a:t>
            </a:r>
            <a:r>
              <a:rPr lang="en-US" altLang="zh-CN" sz="2000" b="1" dirty="0">
                <a:latin typeface="Times New Roman" pitchFamily="18" charset="0"/>
              </a:rPr>
              <a:t>2. 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汇编语言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Times New Roman" pitchFamily="18" charset="0"/>
              </a:rPr>
              <a:t>       </a:t>
            </a:r>
            <a:r>
              <a:rPr lang="en-US" altLang="zh-CN" sz="2000" b="1" dirty="0">
                <a:latin typeface="Times New Roman" pitchFamily="18" charset="0"/>
              </a:rPr>
              <a:t>3.</a:t>
            </a:r>
            <a:r>
              <a:rPr lang="en-US" altLang="zh-CN" sz="2000" b="1" dirty="0">
                <a:solidFill>
                  <a:srgbClr val="00E4A8"/>
                </a:solidFill>
                <a:latin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高级语言</a:t>
            </a:r>
            <a:r>
              <a:rPr lang="en-US" altLang="zh-CN" sz="2000" b="1" dirty="0">
                <a:solidFill>
                  <a:srgbClr val="4D4D4D"/>
                </a:solidFill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4D4D4D"/>
                </a:solidFill>
                <a:latin typeface="Times New Roman" pitchFamily="18" charset="0"/>
              </a:rPr>
              <a:t>如：</a:t>
            </a:r>
            <a:r>
              <a:rPr lang="en-US" altLang="zh-CN" sz="2000" b="1" dirty="0">
                <a:solidFill>
                  <a:srgbClr val="4D4D4D"/>
                </a:solidFill>
              </a:rPr>
              <a:t>BASIC</a:t>
            </a:r>
            <a:r>
              <a:rPr lang="zh-CN" altLang="en-US" sz="2000" b="1" dirty="0">
                <a:solidFill>
                  <a:srgbClr val="4D4D4D"/>
                </a:solidFill>
              </a:rPr>
              <a:t>、</a:t>
            </a:r>
            <a:r>
              <a:rPr lang="en-US" altLang="zh-CN" sz="2000" b="1" dirty="0">
                <a:solidFill>
                  <a:srgbClr val="4D4D4D"/>
                </a:solidFill>
              </a:rPr>
              <a:t>C</a:t>
            </a:r>
            <a:r>
              <a:rPr lang="zh-CN" altLang="en-US" sz="2000" b="1" dirty="0">
                <a:solidFill>
                  <a:srgbClr val="4D4D4D"/>
                </a:solidFill>
              </a:rPr>
              <a:t>、</a:t>
            </a:r>
            <a:r>
              <a:rPr lang="en-US" altLang="zh-CN" sz="2000" b="1" dirty="0">
                <a:solidFill>
                  <a:srgbClr val="4D4D4D"/>
                </a:solidFill>
              </a:rPr>
              <a:t>PASCAL</a:t>
            </a:r>
            <a:r>
              <a:rPr lang="zh-CN" altLang="en-US" sz="2000" b="1" dirty="0">
                <a:solidFill>
                  <a:srgbClr val="4D4D4D"/>
                </a:solidFill>
              </a:rPr>
              <a:t>、</a:t>
            </a:r>
            <a:r>
              <a:rPr lang="en-US" altLang="zh-CN" sz="2000" b="1" dirty="0">
                <a:solidFill>
                  <a:srgbClr val="4D4D4D"/>
                </a:solidFill>
              </a:rPr>
              <a:t>FORTRAN</a:t>
            </a:r>
            <a:r>
              <a:rPr lang="zh-CN" altLang="en-US" sz="2000" b="1" dirty="0">
                <a:solidFill>
                  <a:srgbClr val="4D4D4D"/>
                </a:solidFill>
              </a:rPr>
              <a:t>、</a:t>
            </a:r>
            <a:r>
              <a:rPr lang="en-US" altLang="zh-CN" sz="2000" b="1" dirty="0">
                <a:solidFill>
                  <a:srgbClr val="4D4D4D"/>
                </a:solidFill>
              </a:rPr>
              <a:t>LISP</a:t>
            </a:r>
            <a:r>
              <a:rPr lang="zh-CN" altLang="en-US" sz="2000" b="1" dirty="0">
                <a:solidFill>
                  <a:srgbClr val="4D4D4D"/>
                </a:solidFill>
              </a:rPr>
              <a:t>、 </a:t>
            </a:r>
            <a:endParaRPr lang="en-US" altLang="zh-CN" sz="2000" b="1" dirty="0">
              <a:solidFill>
                <a:srgbClr val="4D4D4D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4D4D4D"/>
                </a:solidFill>
              </a:rPr>
              <a:t>          C++</a:t>
            </a:r>
            <a:r>
              <a:rPr lang="zh-CN" altLang="en-US" sz="2000" b="1" dirty="0">
                <a:solidFill>
                  <a:srgbClr val="4D4D4D"/>
                </a:solidFill>
              </a:rPr>
              <a:t>、</a:t>
            </a:r>
            <a:r>
              <a:rPr lang="en-US" altLang="zh-CN" sz="2000" b="1" dirty="0">
                <a:solidFill>
                  <a:srgbClr val="4D4D4D"/>
                </a:solidFill>
              </a:rPr>
              <a:t>Java</a:t>
            </a:r>
            <a:r>
              <a:rPr lang="zh-CN" altLang="en-US" sz="2000" b="1" dirty="0">
                <a:solidFill>
                  <a:srgbClr val="4D4D4D"/>
                </a:solidFill>
                <a:latin typeface="Times New Roman" pitchFamily="18" charset="0"/>
              </a:rPr>
              <a:t>等等</a:t>
            </a:r>
            <a:r>
              <a:rPr lang="en-US" altLang="zh-CN" sz="2000" b="1" dirty="0">
                <a:solidFill>
                  <a:srgbClr val="4D4D4D"/>
                </a:solidFill>
                <a:latin typeface="宋体" pitchFamily="2" charset="-122"/>
              </a:rPr>
              <a:t>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latin typeface="Times New Roman" pitchFamily="18" charset="0"/>
              </a:rPr>
              <a:t>       4. 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第四代语言</a:t>
            </a:r>
            <a:r>
              <a:rPr lang="en-US" altLang="zh-CN" sz="2000" b="1" dirty="0">
                <a:solidFill>
                  <a:srgbClr val="4D4D4D"/>
                </a:solidFill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4D4D4D"/>
                </a:solidFill>
                <a:latin typeface="Times New Roman" pitchFamily="18" charset="0"/>
              </a:rPr>
              <a:t>如 </a:t>
            </a:r>
            <a:r>
              <a:rPr lang="en-US" altLang="zh-CN" sz="2000" b="1" dirty="0">
                <a:solidFill>
                  <a:srgbClr val="4D4D4D"/>
                </a:solidFill>
                <a:latin typeface="Times New Roman" pitchFamily="18" charset="0"/>
              </a:rPr>
              <a:t>SQL</a:t>
            </a:r>
            <a:r>
              <a:rPr lang="en-US" altLang="zh-CN" sz="2000" b="1" dirty="0">
                <a:solidFill>
                  <a:srgbClr val="4D4D4D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7393" name="Text Box 353">
            <a:extLst>
              <a:ext uri="{FF2B5EF4-FFF2-40B4-BE49-F238E27FC236}">
                <a16:creationId xmlns:a16="http://schemas.microsoft.com/office/drawing/2014/main" id="{E08BC2FE-34B5-4229-8030-6FFC1A027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652963"/>
            <a:ext cx="77041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000" b="1">
                <a:latin typeface="Times New Roman" pitchFamily="18" charset="0"/>
              </a:rPr>
              <a:t>        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实际上，计算机硬件系统仅能理解所谓的“机器语言”，其它的计算机语言需要“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翻译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”成机器语言。</a:t>
            </a:r>
          </a:p>
        </p:txBody>
      </p:sp>
      <p:grpSp>
        <p:nvGrpSpPr>
          <p:cNvPr id="2" name="Group 364">
            <a:extLst>
              <a:ext uri="{FF2B5EF4-FFF2-40B4-BE49-F238E27FC236}">
                <a16:creationId xmlns:a16="http://schemas.microsoft.com/office/drawing/2014/main" id="{D5238320-9B3B-410E-BECF-2ACEB310101E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2420938"/>
            <a:ext cx="4464050" cy="1223962"/>
            <a:chOff x="2018" y="1525"/>
            <a:chExt cx="2812" cy="771"/>
          </a:xfrm>
        </p:grpSpPr>
        <p:sp>
          <p:nvSpPr>
            <p:cNvPr id="87400" name="AutoShape 360">
              <a:extLst>
                <a:ext uri="{FF2B5EF4-FFF2-40B4-BE49-F238E27FC236}">
                  <a16:creationId xmlns:a16="http://schemas.microsoft.com/office/drawing/2014/main" id="{38EE51A8-3D49-4F68-96CC-790E2A31C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25"/>
              <a:ext cx="1950" cy="408"/>
            </a:xfrm>
            <a:prstGeom prst="cloudCallout">
              <a:avLst>
                <a:gd name="adj1" fmla="val -83588"/>
                <a:gd name="adj2" fmla="val 59806"/>
              </a:avLst>
            </a:prstGeom>
            <a:solidFill>
              <a:schemeClr val="accent1">
                <a:alpha val="10001"/>
              </a:schemeClr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r>
                <a:rPr lang="zh-CN" altLang="en-US" sz="1800" b="1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面向</a:t>
              </a:r>
              <a:r>
                <a:rPr lang="zh-CN" altLang="en-US" sz="1800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“</a:t>
              </a:r>
              <a:r>
                <a:rPr lang="zh-CN" altLang="en-US" sz="1800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过程</a:t>
              </a:r>
              <a:r>
                <a:rPr lang="zh-CN" altLang="en-US" sz="1800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”</a:t>
              </a:r>
              <a:r>
                <a:rPr lang="zh-CN" altLang="en-US" sz="1800" b="1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的语言</a:t>
              </a:r>
            </a:p>
          </p:txBody>
        </p:sp>
        <p:sp>
          <p:nvSpPr>
            <p:cNvPr id="16397" name="AutoShape 361">
              <a:extLst>
                <a:ext uri="{FF2B5EF4-FFF2-40B4-BE49-F238E27FC236}">
                  <a16:creationId xmlns:a16="http://schemas.microsoft.com/office/drawing/2014/main" id="{307BA97C-A90F-4804-B141-CF21344EB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1661"/>
              <a:ext cx="136" cy="635"/>
            </a:xfrm>
            <a:prstGeom prst="rightBrace">
              <a:avLst>
                <a:gd name="adj1" fmla="val 38909"/>
                <a:gd name="adj2" fmla="val 50000"/>
              </a:avLst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</p:grpSp>
      <p:sp>
        <p:nvSpPr>
          <p:cNvPr id="87402" name="AutoShape 362">
            <a:extLst>
              <a:ext uri="{FF2B5EF4-FFF2-40B4-BE49-F238E27FC236}">
                <a16:creationId xmlns:a16="http://schemas.microsoft.com/office/drawing/2014/main" id="{93308BE4-A9B4-4061-A7A5-1184267A1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716338"/>
            <a:ext cx="3095625" cy="647700"/>
          </a:xfrm>
          <a:prstGeom prst="cloudCallout">
            <a:avLst>
              <a:gd name="adj1" fmla="val -85949"/>
              <a:gd name="adj2" fmla="val 59806"/>
            </a:avLst>
          </a:prstGeom>
          <a:solidFill>
            <a:schemeClr val="accent1">
              <a:alpha val="10001"/>
            </a:schemeClr>
          </a:solidFill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面向</a:t>
            </a:r>
            <a:r>
              <a:rPr lang="zh-CN" altLang="en-US" sz="1800" b="1">
                <a:solidFill>
                  <a:srgbClr val="CC6600"/>
                </a:solidFill>
                <a:latin typeface="Times New Roman" pitchFamily="18" charset="0"/>
              </a:rPr>
              <a:t>“问题”</a:t>
            </a:r>
            <a:r>
              <a:rPr lang="zh-CN" altLang="en-US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的语言</a:t>
            </a:r>
          </a:p>
        </p:txBody>
      </p:sp>
      <p:sp>
        <p:nvSpPr>
          <p:cNvPr id="87403" name="AutoShape 363">
            <a:extLst>
              <a:ext uri="{FF2B5EF4-FFF2-40B4-BE49-F238E27FC236}">
                <a16:creationId xmlns:a16="http://schemas.microsoft.com/office/drawing/2014/main" id="{E72782BC-5027-40C3-9407-8F7EDE66B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789363"/>
            <a:ext cx="3095625" cy="647700"/>
          </a:xfrm>
          <a:prstGeom prst="cloudCallout">
            <a:avLst>
              <a:gd name="adj1" fmla="val -115956"/>
              <a:gd name="adj2" fmla="val -11903"/>
            </a:avLst>
          </a:prstGeom>
          <a:solidFill>
            <a:schemeClr val="accent1">
              <a:alpha val="10001"/>
            </a:schemeClr>
          </a:solidFill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18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面向</a:t>
            </a:r>
            <a:r>
              <a:rPr lang="zh-CN" altLang="en-US" sz="18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18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对象</a:t>
            </a:r>
            <a:r>
              <a:rPr lang="zh-CN" altLang="en-US" sz="18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18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的语言</a:t>
            </a:r>
          </a:p>
        </p:txBody>
      </p:sp>
      <p:sp>
        <p:nvSpPr>
          <p:cNvPr id="87405" name="AutoShape 365">
            <a:extLst>
              <a:ext uri="{FF2B5EF4-FFF2-40B4-BE49-F238E27FC236}">
                <a16:creationId xmlns:a16="http://schemas.microsoft.com/office/drawing/2014/main" id="{8DD1E838-C581-49ED-9F62-74A759E1A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589588"/>
            <a:ext cx="1657350" cy="431800"/>
          </a:xfrm>
          <a:prstGeom prst="wedgeRoundRectCallout">
            <a:avLst>
              <a:gd name="adj1" fmla="val -170213"/>
              <a:gd name="adj2" fmla="val -58454"/>
              <a:gd name="adj3" fmla="val 16667"/>
            </a:avLst>
          </a:prstGeom>
          <a:solidFill>
            <a:schemeClr val="accent1">
              <a:alpha val="18823"/>
            </a:schemeClr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/>
              <a:t>《</a:t>
            </a:r>
            <a:r>
              <a:rPr lang="zh-CN" altLang="en-US" sz="1800" b="1"/>
              <a:t>编译原理</a:t>
            </a:r>
            <a:r>
              <a:rPr lang="en-US" altLang="zh-CN" sz="1800" b="1"/>
              <a:t>》</a:t>
            </a:r>
          </a:p>
        </p:txBody>
      </p:sp>
      <p:sp>
        <p:nvSpPr>
          <p:cNvPr id="16395" name="Text Box 366">
            <a:extLst>
              <a:ext uri="{FF2B5EF4-FFF2-40B4-BE49-F238E27FC236}">
                <a16:creationId xmlns:a16="http://schemas.microsoft.com/office/drawing/2014/main" id="{04013C89-6311-4A24-964E-5EB5AA8882C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87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02" grpId="0" animBg="1"/>
      <p:bldP spid="87403" grpId="0" animBg="1"/>
      <p:bldP spid="874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>
            <a:extLst>
              <a:ext uri="{FF2B5EF4-FFF2-40B4-BE49-F238E27FC236}">
                <a16:creationId xmlns:a16="http://schemas.microsoft.com/office/drawing/2014/main" id="{6EBC26BD-0C87-452A-9D20-611AF47EEA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1CEE45-B0F9-41AA-BA1A-70F3B6225083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7411" name="Text Box 51">
            <a:extLst>
              <a:ext uri="{FF2B5EF4-FFF2-40B4-BE49-F238E27FC236}">
                <a16:creationId xmlns:a16="http://schemas.microsoft.com/office/drawing/2014/main" id="{E93E1C81-9658-44D0-AA98-1B57648F9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92150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1.3.1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400" b="1">
                <a:solidFill>
                  <a:srgbClr val="CC0099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语言的产生与发展 </a:t>
            </a:r>
          </a:p>
        </p:txBody>
      </p:sp>
      <p:grpSp>
        <p:nvGrpSpPr>
          <p:cNvPr id="17412" name="Group 99">
            <a:extLst>
              <a:ext uri="{FF2B5EF4-FFF2-40B4-BE49-F238E27FC236}">
                <a16:creationId xmlns:a16="http://schemas.microsoft.com/office/drawing/2014/main" id="{2CFB12E5-6557-4894-A89D-BF6233604EBC}"/>
              </a:ext>
            </a:extLst>
          </p:cNvPr>
          <p:cNvGrpSpPr>
            <a:grpSpLocks/>
          </p:cNvGrpSpPr>
          <p:nvPr/>
        </p:nvGrpSpPr>
        <p:grpSpPr bwMode="auto">
          <a:xfrm>
            <a:off x="1008063" y="1231900"/>
            <a:ext cx="7524750" cy="4284663"/>
            <a:chOff x="657" y="890"/>
            <a:chExt cx="4740" cy="2699"/>
          </a:xfrm>
        </p:grpSpPr>
        <p:sp>
          <p:nvSpPr>
            <p:cNvPr id="17414" name="Text Box 71">
              <a:extLst>
                <a:ext uri="{FF2B5EF4-FFF2-40B4-BE49-F238E27FC236}">
                  <a16:creationId xmlns:a16="http://schemas.microsoft.com/office/drawing/2014/main" id="{FB8EB895-AD07-419A-B354-126A54454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890"/>
              <a:ext cx="1497" cy="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/>
                <a:t>FORTRAN</a:t>
              </a:r>
              <a:r>
                <a:rPr lang="en-US" altLang="zh-CN" sz="2000">
                  <a:latin typeface="宋体" panose="02010600030101010101" pitchFamily="2" charset="-122"/>
                </a:rPr>
                <a:t>(</a:t>
              </a:r>
              <a:r>
                <a:rPr lang="en-US" altLang="zh-CN" sz="2000"/>
                <a:t>1957</a:t>
              </a:r>
              <a:r>
                <a:rPr lang="zh-CN" altLang="en-US" sz="2000"/>
                <a:t>年</a:t>
              </a:r>
              <a:r>
                <a:rPr lang="en-US" altLang="zh-CN" sz="2000">
                  <a:latin typeface="宋体" panose="02010600030101010101" pitchFamily="2" charset="-122"/>
                </a:rPr>
                <a:t>)</a:t>
              </a:r>
            </a:p>
            <a:p>
              <a:pPr eaLnBrk="1" hangingPunct="1">
                <a:buClrTx/>
                <a:buSzTx/>
                <a:buFontTx/>
                <a:buNone/>
              </a:pPr>
              <a:endParaRPr lang="en-US" altLang="zh-CN" sz="2000">
                <a:latin typeface="宋体" panose="02010600030101010101" pitchFamily="2" charset="-122"/>
              </a:endParaRPr>
            </a:p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/>
                <a:t>ALGOL 60</a:t>
              </a:r>
              <a:r>
                <a:rPr lang="en-US" altLang="zh-CN" sz="2000">
                  <a:latin typeface="宋体" panose="02010600030101010101" pitchFamily="2" charset="-122"/>
                </a:rPr>
                <a:t>(</a:t>
              </a:r>
              <a:r>
                <a:rPr lang="en-US" altLang="zh-CN" sz="2000"/>
                <a:t>1960</a:t>
              </a:r>
              <a:r>
                <a:rPr lang="zh-CN" altLang="en-US" sz="2000"/>
                <a:t>年</a:t>
              </a:r>
              <a:r>
                <a:rPr lang="en-US" altLang="zh-CN" sz="2000">
                  <a:latin typeface="宋体" panose="02010600030101010101" pitchFamily="2" charset="-122"/>
                </a:rPr>
                <a:t>)</a:t>
              </a:r>
              <a:r>
                <a:rPr lang="en-US" altLang="zh-CN" sz="2000"/>
                <a:t> </a:t>
              </a:r>
            </a:p>
            <a:p>
              <a:pPr eaLnBrk="1" hangingPunct="1">
                <a:buClrTx/>
                <a:buSzTx/>
                <a:buFontTx/>
                <a:buNone/>
              </a:pPr>
              <a:endParaRPr lang="en-US" altLang="zh-CN" sz="2000"/>
            </a:p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/>
                <a:t>CPL</a:t>
              </a:r>
              <a:r>
                <a:rPr lang="en-US" altLang="zh-CN" sz="2000">
                  <a:latin typeface="宋体" panose="02010600030101010101" pitchFamily="2" charset="-122"/>
                </a:rPr>
                <a:t>(</a:t>
              </a:r>
              <a:r>
                <a:rPr lang="en-US" altLang="zh-CN" sz="2000"/>
                <a:t>1963</a:t>
              </a:r>
              <a:r>
                <a:rPr lang="zh-CN" altLang="en-US" sz="2000"/>
                <a:t>年</a:t>
              </a:r>
              <a:r>
                <a:rPr lang="en-US" altLang="zh-CN" sz="2000">
                  <a:latin typeface="宋体" panose="02010600030101010101" pitchFamily="2" charset="-122"/>
                </a:rPr>
                <a:t>) </a:t>
              </a:r>
            </a:p>
            <a:p>
              <a:pPr eaLnBrk="1" hangingPunct="1">
                <a:buClrTx/>
                <a:buSzTx/>
                <a:buFontTx/>
                <a:buNone/>
              </a:pPr>
              <a:endParaRPr lang="en-US" altLang="zh-CN" sz="2000"/>
            </a:p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/>
                <a:t>BCPL</a:t>
              </a:r>
              <a:r>
                <a:rPr lang="en-US" altLang="zh-CN" sz="2000">
                  <a:latin typeface="宋体" panose="02010600030101010101" pitchFamily="2" charset="-122"/>
                </a:rPr>
                <a:t>(</a:t>
              </a:r>
              <a:r>
                <a:rPr lang="en-US" altLang="zh-CN" sz="2000"/>
                <a:t>1967</a:t>
              </a:r>
              <a:r>
                <a:rPr lang="zh-CN" altLang="en-US" sz="2000"/>
                <a:t>年</a:t>
              </a:r>
              <a:r>
                <a:rPr lang="en-US" altLang="zh-CN" sz="2000">
                  <a:latin typeface="宋体" panose="02010600030101010101" pitchFamily="2" charset="-122"/>
                </a:rPr>
                <a:t>)</a:t>
              </a:r>
              <a:r>
                <a:rPr lang="en-US" altLang="zh-CN" sz="2000"/>
                <a:t> </a:t>
              </a:r>
            </a:p>
            <a:p>
              <a:pPr eaLnBrk="1" hangingPunct="1">
                <a:buClrTx/>
                <a:buSzTx/>
                <a:buFontTx/>
                <a:buNone/>
              </a:pPr>
              <a:endParaRPr lang="en-US" altLang="zh-CN" sz="2000"/>
            </a:p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/>
                <a:t>B</a:t>
              </a:r>
              <a:r>
                <a:rPr lang="en-US" altLang="zh-CN" sz="2000">
                  <a:latin typeface="宋体" panose="02010600030101010101" pitchFamily="2" charset="-122"/>
                </a:rPr>
                <a:t>(</a:t>
              </a:r>
              <a:r>
                <a:rPr lang="en-US" altLang="zh-CN" sz="2000"/>
                <a:t>1969</a:t>
              </a:r>
              <a:r>
                <a:rPr lang="zh-CN" altLang="en-US" sz="2000"/>
                <a:t>年</a:t>
              </a:r>
              <a:r>
                <a:rPr lang="en-US" altLang="zh-CN" sz="2000"/>
                <a:t>-1970</a:t>
              </a:r>
              <a:r>
                <a:rPr lang="zh-CN" altLang="en-US" sz="2000"/>
                <a:t>年</a:t>
              </a:r>
              <a:r>
                <a:rPr lang="en-US" altLang="zh-CN" sz="2000">
                  <a:latin typeface="宋体" panose="02010600030101010101" pitchFamily="2" charset="-122"/>
                </a:rPr>
                <a:t>)</a:t>
              </a:r>
              <a:r>
                <a:rPr lang="en-US" altLang="zh-CN" sz="2000"/>
                <a:t> </a:t>
              </a:r>
            </a:p>
            <a:p>
              <a:pPr eaLnBrk="1" hangingPunct="1">
                <a:buClrTx/>
                <a:buSzTx/>
                <a:buFontTx/>
                <a:buNone/>
              </a:pPr>
              <a:endParaRPr lang="en-US" altLang="zh-CN" sz="2000"/>
            </a:p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/>
                <a:t>C</a:t>
              </a:r>
              <a:r>
                <a:rPr lang="en-US" altLang="zh-CN" sz="2000">
                  <a:latin typeface="宋体" panose="02010600030101010101" pitchFamily="2" charset="-122"/>
                </a:rPr>
                <a:t>(</a:t>
              </a:r>
              <a:r>
                <a:rPr lang="en-US" altLang="zh-CN" sz="2000"/>
                <a:t>1971</a:t>
              </a:r>
              <a:r>
                <a:rPr lang="zh-CN" altLang="en-US" sz="2000"/>
                <a:t>年</a:t>
              </a:r>
              <a:r>
                <a:rPr lang="en-US" altLang="zh-CN" sz="2000"/>
                <a:t>-1973</a:t>
              </a:r>
              <a:r>
                <a:rPr lang="zh-CN" altLang="en-US" sz="2000"/>
                <a:t>年</a:t>
              </a:r>
              <a:r>
                <a:rPr lang="en-US" altLang="zh-CN" sz="200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7415" name="Text Box 75">
              <a:extLst>
                <a:ext uri="{FF2B5EF4-FFF2-40B4-BE49-F238E27FC236}">
                  <a16:creationId xmlns:a16="http://schemas.microsoft.com/office/drawing/2014/main" id="{6CC631F4-8B0E-4809-839C-ED9BE0056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162"/>
              <a:ext cx="3061" cy="1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zh-CN" altLang="en-US" sz="2000"/>
                <a:t>传统</a:t>
              </a:r>
              <a:r>
                <a:rPr lang="en-US" altLang="zh-CN" sz="2000"/>
                <a:t>C</a:t>
              </a:r>
              <a:r>
                <a:rPr lang="zh-CN" altLang="en-US" sz="2000"/>
                <a:t>或</a:t>
              </a:r>
              <a:r>
                <a:rPr lang="en-US" altLang="zh-CN" sz="2000"/>
                <a:t>K&amp;R C</a:t>
              </a:r>
              <a:r>
                <a:rPr lang="zh-CN" altLang="en-US" sz="2000"/>
                <a:t>（</a:t>
              </a:r>
              <a:r>
                <a:rPr lang="en-US" altLang="zh-CN" sz="2000"/>
                <a:t>1978</a:t>
              </a:r>
              <a:r>
                <a:rPr lang="zh-CN" altLang="en-US" sz="2000"/>
                <a:t>）</a:t>
              </a:r>
            </a:p>
            <a:p>
              <a:pPr eaLnBrk="1" hangingPunct="1">
                <a:buClrTx/>
                <a:buSzTx/>
                <a:buFontTx/>
                <a:buNone/>
              </a:pPr>
              <a:r>
                <a:rPr lang="zh-CN" altLang="en-US" sz="2000"/>
                <a:t> </a:t>
              </a:r>
            </a:p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/>
                <a:t>ANSI C</a:t>
              </a:r>
              <a:r>
                <a:rPr lang="zh-CN" altLang="en-US" sz="2000"/>
                <a:t>（</a:t>
              </a:r>
              <a:r>
                <a:rPr lang="en-US" altLang="zh-CN" sz="2000"/>
                <a:t>1989</a:t>
              </a:r>
              <a:r>
                <a:rPr lang="zh-CN" altLang="en-US" sz="2000"/>
                <a:t>，美国国家标准） </a:t>
              </a:r>
            </a:p>
            <a:p>
              <a:pPr eaLnBrk="1" hangingPunct="1">
                <a:buClrTx/>
                <a:buSzTx/>
                <a:buFontTx/>
                <a:buNone/>
              </a:pPr>
              <a:endParaRPr lang="zh-CN" altLang="en-US" sz="2000"/>
            </a:p>
            <a:p>
              <a:pPr eaLnBrk="1" hangingPunct="1">
                <a:buClrTx/>
                <a:buSzTx/>
                <a:buFontTx/>
                <a:buNone/>
              </a:pPr>
              <a:r>
                <a:rPr lang="zh-CN" altLang="en-US" sz="2000"/>
                <a:t>标准 </a:t>
              </a:r>
              <a:r>
                <a:rPr lang="en-US" altLang="zh-CN" sz="2000"/>
                <a:t>C</a:t>
              </a:r>
              <a:r>
                <a:rPr lang="zh-CN" altLang="en-US" sz="2000"/>
                <a:t>（</a:t>
              </a:r>
              <a:r>
                <a:rPr lang="en-US" altLang="zh-CN" sz="2000"/>
                <a:t>ISO/IEC 9899:1990</a:t>
              </a:r>
              <a:r>
                <a:rPr lang="zh-CN" altLang="en-US" sz="2000"/>
                <a:t>，俗称</a:t>
              </a:r>
              <a:r>
                <a:rPr lang="en-US" altLang="zh-CN" sz="2000"/>
                <a:t>C90</a:t>
              </a:r>
              <a:r>
                <a:rPr lang="zh-CN" altLang="en-US" sz="2000"/>
                <a:t>）</a:t>
              </a:r>
            </a:p>
            <a:p>
              <a:pPr eaLnBrk="1" hangingPunct="1">
                <a:buClrTx/>
                <a:buSzTx/>
                <a:buFontTx/>
                <a:buNone/>
              </a:pPr>
              <a:r>
                <a:rPr lang="zh-CN" altLang="en-US" sz="2000"/>
                <a:t> </a:t>
              </a:r>
            </a:p>
            <a:p>
              <a:pPr eaLnBrk="1" hangingPunct="1">
                <a:buClrTx/>
                <a:buSzTx/>
                <a:buFontTx/>
                <a:buNone/>
              </a:pPr>
              <a:r>
                <a:rPr lang="zh-CN" altLang="en-US" sz="2000"/>
                <a:t>最新标准 </a:t>
              </a:r>
              <a:r>
                <a:rPr lang="en-US" altLang="zh-CN" sz="2000"/>
                <a:t>C</a:t>
              </a:r>
              <a:r>
                <a:rPr lang="zh-CN" altLang="en-US" sz="2000"/>
                <a:t>（</a:t>
              </a:r>
              <a:r>
                <a:rPr lang="en-US" altLang="zh-CN" sz="2000"/>
                <a:t>ISO/IEC 9899:1999</a:t>
              </a:r>
              <a:r>
                <a:rPr lang="zh-CN" altLang="en-US" sz="2000"/>
                <a:t>俗称</a:t>
              </a:r>
              <a:r>
                <a:rPr lang="en-US" altLang="zh-CN" sz="2000"/>
                <a:t>C99</a:t>
              </a:r>
              <a:r>
                <a:rPr lang="zh-CN" altLang="en-US" sz="2000"/>
                <a:t>）</a:t>
              </a:r>
              <a:r>
                <a:rPr lang="zh-CN" altLang="en-US" sz="2400"/>
                <a:t> </a:t>
              </a:r>
            </a:p>
          </p:txBody>
        </p:sp>
        <p:sp>
          <p:nvSpPr>
            <p:cNvPr id="17416" name="AutoShape 77">
              <a:extLst>
                <a:ext uri="{FF2B5EF4-FFF2-40B4-BE49-F238E27FC236}">
                  <a16:creationId xmlns:a16="http://schemas.microsoft.com/office/drawing/2014/main" id="{635F66C1-00D0-47C5-AAC1-308C7FE74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1" y="1123"/>
              <a:ext cx="136" cy="227"/>
            </a:xfrm>
            <a:prstGeom prst="downArrow">
              <a:avLst>
                <a:gd name="adj1" fmla="val 50000"/>
                <a:gd name="adj2" fmla="val 41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7417" name="AutoShape 78">
              <a:extLst>
                <a:ext uri="{FF2B5EF4-FFF2-40B4-BE49-F238E27FC236}">
                  <a16:creationId xmlns:a16="http://schemas.microsoft.com/office/drawing/2014/main" id="{9130C71B-27C9-499F-ADE1-4D41CAA2A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" y="1594"/>
              <a:ext cx="136" cy="227"/>
            </a:xfrm>
            <a:prstGeom prst="downArrow">
              <a:avLst>
                <a:gd name="adj1" fmla="val 50000"/>
                <a:gd name="adj2" fmla="val 41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7418" name="AutoShape 79">
              <a:extLst>
                <a:ext uri="{FF2B5EF4-FFF2-40B4-BE49-F238E27FC236}">
                  <a16:creationId xmlns:a16="http://schemas.microsoft.com/office/drawing/2014/main" id="{F5283A41-4ECB-4161-BB8A-3788062E5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051"/>
              <a:ext cx="136" cy="227"/>
            </a:xfrm>
            <a:prstGeom prst="downArrow">
              <a:avLst>
                <a:gd name="adj1" fmla="val 50000"/>
                <a:gd name="adj2" fmla="val 41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7419" name="AutoShape 80">
              <a:extLst>
                <a:ext uri="{FF2B5EF4-FFF2-40B4-BE49-F238E27FC236}">
                  <a16:creationId xmlns:a16="http://schemas.microsoft.com/office/drawing/2014/main" id="{A5C5C544-0D0A-4F6A-BC49-948F9FA12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" y="2507"/>
              <a:ext cx="136" cy="227"/>
            </a:xfrm>
            <a:prstGeom prst="downArrow">
              <a:avLst>
                <a:gd name="adj1" fmla="val 50000"/>
                <a:gd name="adj2" fmla="val 41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7420" name="AutoShape 81">
              <a:extLst>
                <a:ext uri="{FF2B5EF4-FFF2-40B4-BE49-F238E27FC236}">
                  <a16:creationId xmlns:a16="http://schemas.microsoft.com/office/drawing/2014/main" id="{B5AFCF42-03B8-431A-9B3E-67F7DB09A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976"/>
              <a:ext cx="136" cy="227"/>
            </a:xfrm>
            <a:prstGeom prst="downArrow">
              <a:avLst>
                <a:gd name="adj1" fmla="val 50000"/>
                <a:gd name="adj2" fmla="val 41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7421" name="AutoShape 82">
              <a:extLst>
                <a:ext uri="{FF2B5EF4-FFF2-40B4-BE49-F238E27FC236}">
                  <a16:creationId xmlns:a16="http://schemas.microsoft.com/office/drawing/2014/main" id="{0CAA0A69-5B9A-49FC-A1E1-017C2C707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981"/>
              <a:ext cx="136" cy="227"/>
            </a:xfrm>
            <a:prstGeom prst="downArrow">
              <a:avLst>
                <a:gd name="adj1" fmla="val 50000"/>
                <a:gd name="adj2" fmla="val 41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7422" name="AutoShape 83">
              <a:extLst>
                <a:ext uri="{FF2B5EF4-FFF2-40B4-BE49-F238E27FC236}">
                  <a16:creationId xmlns:a16="http://schemas.microsoft.com/office/drawing/2014/main" id="{052551FD-167A-4152-B819-5826A7CBC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401"/>
              <a:ext cx="136" cy="227"/>
            </a:xfrm>
            <a:prstGeom prst="downArrow">
              <a:avLst>
                <a:gd name="adj1" fmla="val 50000"/>
                <a:gd name="adj2" fmla="val 41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7423" name="AutoShape 84">
              <a:extLst>
                <a:ext uri="{FF2B5EF4-FFF2-40B4-BE49-F238E27FC236}">
                  <a16:creationId xmlns:a16="http://schemas.microsoft.com/office/drawing/2014/main" id="{24A81EF2-D8DF-4BA3-B7D6-24BF698A9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" y="1858"/>
              <a:ext cx="136" cy="227"/>
            </a:xfrm>
            <a:prstGeom prst="downArrow">
              <a:avLst>
                <a:gd name="adj1" fmla="val 50000"/>
                <a:gd name="adj2" fmla="val 41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7424" name="AutoShape 85">
              <a:extLst>
                <a:ext uri="{FF2B5EF4-FFF2-40B4-BE49-F238E27FC236}">
                  <a16:creationId xmlns:a16="http://schemas.microsoft.com/office/drawing/2014/main" id="{DCAA2EDD-3981-4A80-8B99-9FF3F814D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" y="2347"/>
              <a:ext cx="136" cy="227"/>
            </a:xfrm>
            <a:prstGeom prst="downArrow">
              <a:avLst>
                <a:gd name="adj1" fmla="val 50000"/>
                <a:gd name="adj2" fmla="val 41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7425" name="Rectangle 91">
              <a:extLst>
                <a:ext uri="{FF2B5EF4-FFF2-40B4-BE49-F238E27FC236}">
                  <a16:creationId xmlns:a16="http://schemas.microsoft.com/office/drawing/2014/main" id="{BF5E69CE-4D95-4920-BD54-0F38602C4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3385"/>
              <a:ext cx="68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7426" name="Rectangle 92">
              <a:extLst>
                <a:ext uri="{FF2B5EF4-FFF2-40B4-BE49-F238E27FC236}">
                  <a16:creationId xmlns:a16="http://schemas.microsoft.com/office/drawing/2014/main" id="{949D571A-CB67-4F19-A517-DDB062DC8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935"/>
              <a:ext cx="62" cy="26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7427" name="Rectangle 93">
              <a:extLst>
                <a:ext uri="{FF2B5EF4-FFF2-40B4-BE49-F238E27FC236}">
                  <a16:creationId xmlns:a16="http://schemas.microsoft.com/office/drawing/2014/main" id="{8B6807C9-AE72-4B75-94FE-60DF1EFB5C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71" y="466"/>
              <a:ext cx="69" cy="10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7428" name="Rectangle 94">
              <a:extLst>
                <a:ext uri="{FF2B5EF4-FFF2-40B4-BE49-F238E27FC236}">
                  <a16:creationId xmlns:a16="http://schemas.microsoft.com/office/drawing/2014/main" id="{72026880-3BF0-4B48-B2EB-BD0ABB7F05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14" y="3039"/>
              <a:ext cx="68" cy="10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7429" name="Rectangle 95">
              <a:extLst>
                <a:ext uri="{FF2B5EF4-FFF2-40B4-BE49-F238E27FC236}">
                  <a16:creationId xmlns:a16="http://schemas.microsoft.com/office/drawing/2014/main" id="{86C8F585-913D-459A-8794-5512103DF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3430"/>
              <a:ext cx="63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7430" name="Rectangle 96">
              <a:extLst>
                <a:ext uri="{FF2B5EF4-FFF2-40B4-BE49-F238E27FC236}">
                  <a16:creationId xmlns:a16="http://schemas.microsoft.com/office/drawing/2014/main" id="{C575D627-A227-497A-9ED3-0B1A3E451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430"/>
              <a:ext cx="59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7431" name="Rectangle 97">
              <a:extLst>
                <a:ext uri="{FF2B5EF4-FFF2-40B4-BE49-F238E27FC236}">
                  <a16:creationId xmlns:a16="http://schemas.microsoft.com/office/drawing/2014/main" id="{C1AE55F0-3492-4600-9BCB-753CD8A02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944"/>
              <a:ext cx="63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7432" name="Rectangle 98">
              <a:extLst>
                <a:ext uri="{FF2B5EF4-FFF2-40B4-BE49-F238E27FC236}">
                  <a16:creationId xmlns:a16="http://schemas.microsoft.com/office/drawing/2014/main" id="{185F40A3-E46A-474E-8620-C3AB91A6B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941"/>
              <a:ext cx="5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</p:grpSp>
      <p:sp>
        <p:nvSpPr>
          <p:cNvPr id="89188" name="Rectangle 100">
            <a:extLst>
              <a:ext uri="{FF2B5EF4-FFF2-40B4-BE49-F238E27FC236}">
                <a16:creationId xmlns:a16="http://schemas.microsoft.com/office/drawing/2014/main" id="{A364BD48-C6B1-47DC-B8FF-22E273F91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688" y="5564188"/>
            <a:ext cx="4579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图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1.1  C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语言的继承、产生与发展历程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>
            <a:extLst>
              <a:ext uri="{FF2B5EF4-FFF2-40B4-BE49-F238E27FC236}">
                <a16:creationId xmlns:a16="http://schemas.microsoft.com/office/drawing/2014/main" id="{C6382AF7-8D88-4E1E-853F-AC2C33F2B7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8EF540-7B49-49EA-BC0A-A5B6E058D345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grpSp>
        <p:nvGrpSpPr>
          <p:cNvPr id="18435" name="Group 6">
            <a:extLst>
              <a:ext uri="{FF2B5EF4-FFF2-40B4-BE49-F238E27FC236}">
                <a16:creationId xmlns:a16="http://schemas.microsoft.com/office/drawing/2014/main" id="{0CCCBF77-2640-41B2-8965-5C5324C4CE0B}"/>
              </a:ext>
            </a:extLst>
          </p:cNvPr>
          <p:cNvGrpSpPr>
            <a:grpSpLocks/>
          </p:cNvGrpSpPr>
          <p:nvPr/>
        </p:nvGrpSpPr>
        <p:grpSpPr bwMode="auto">
          <a:xfrm>
            <a:off x="1008063" y="1231900"/>
            <a:ext cx="7524750" cy="4284663"/>
            <a:chOff x="657" y="890"/>
            <a:chExt cx="4740" cy="2699"/>
          </a:xfrm>
        </p:grpSpPr>
        <p:sp>
          <p:nvSpPr>
            <p:cNvPr id="18438" name="Text Box 7">
              <a:extLst>
                <a:ext uri="{FF2B5EF4-FFF2-40B4-BE49-F238E27FC236}">
                  <a16:creationId xmlns:a16="http://schemas.microsoft.com/office/drawing/2014/main" id="{9DF68BF2-2436-4FE3-8643-9013AB84B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890"/>
              <a:ext cx="1497" cy="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/>
                <a:t>C</a:t>
              </a:r>
              <a:r>
                <a:rPr lang="en-US" altLang="zh-CN" sz="2000">
                  <a:latin typeface="宋体" panose="02010600030101010101" pitchFamily="2" charset="-122"/>
                </a:rPr>
                <a:t>(</a:t>
              </a:r>
              <a:r>
                <a:rPr lang="en-US" altLang="zh-CN" sz="2000"/>
                <a:t>1971</a:t>
              </a:r>
              <a:r>
                <a:rPr lang="zh-CN" altLang="en-US" sz="2000"/>
                <a:t>年</a:t>
              </a:r>
              <a:r>
                <a:rPr lang="en-US" altLang="zh-CN" sz="2000"/>
                <a:t>-1973</a:t>
              </a:r>
              <a:r>
                <a:rPr lang="zh-CN" altLang="en-US" sz="2000"/>
                <a:t>年</a:t>
              </a:r>
              <a:r>
                <a:rPr lang="en-US" altLang="zh-CN" sz="2000">
                  <a:latin typeface="宋体" panose="02010600030101010101" pitchFamily="2" charset="-122"/>
                </a:rPr>
                <a:t>)</a:t>
              </a:r>
            </a:p>
            <a:p>
              <a:pPr eaLnBrk="1" hangingPunct="1">
                <a:buClrTx/>
                <a:buSzTx/>
                <a:buFontTx/>
                <a:buNone/>
              </a:pPr>
              <a:endParaRPr lang="en-US" altLang="zh-CN" sz="2000">
                <a:latin typeface="宋体" panose="02010600030101010101" pitchFamily="2" charset="-122"/>
              </a:endParaRPr>
            </a:p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/>
                <a:t>ALGOL 60</a:t>
              </a:r>
              <a:r>
                <a:rPr lang="en-US" altLang="zh-CN" sz="2000">
                  <a:latin typeface="宋体" panose="02010600030101010101" pitchFamily="2" charset="-122"/>
                </a:rPr>
                <a:t>(</a:t>
              </a:r>
              <a:r>
                <a:rPr lang="en-US" altLang="zh-CN" sz="2000"/>
                <a:t>1960</a:t>
              </a:r>
              <a:r>
                <a:rPr lang="zh-CN" altLang="en-US" sz="2000"/>
                <a:t>年</a:t>
              </a:r>
              <a:r>
                <a:rPr lang="en-US" altLang="zh-CN" sz="2000">
                  <a:latin typeface="宋体" panose="02010600030101010101" pitchFamily="2" charset="-122"/>
                </a:rPr>
                <a:t>)</a:t>
              </a:r>
              <a:r>
                <a:rPr lang="en-US" altLang="zh-CN" sz="2000"/>
                <a:t> </a:t>
              </a:r>
            </a:p>
            <a:p>
              <a:pPr eaLnBrk="1" hangingPunct="1">
                <a:buClrTx/>
                <a:buSzTx/>
                <a:buFontTx/>
                <a:buNone/>
              </a:pPr>
              <a:endParaRPr lang="en-US" altLang="zh-CN" sz="2000"/>
            </a:p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/>
                <a:t>CPL</a:t>
              </a:r>
              <a:r>
                <a:rPr lang="en-US" altLang="zh-CN" sz="2000">
                  <a:latin typeface="宋体" panose="02010600030101010101" pitchFamily="2" charset="-122"/>
                </a:rPr>
                <a:t>(</a:t>
              </a:r>
              <a:r>
                <a:rPr lang="en-US" altLang="zh-CN" sz="2000"/>
                <a:t>1963</a:t>
              </a:r>
              <a:r>
                <a:rPr lang="zh-CN" altLang="en-US" sz="2000"/>
                <a:t>年</a:t>
              </a:r>
              <a:r>
                <a:rPr lang="en-US" altLang="zh-CN" sz="2000">
                  <a:latin typeface="宋体" panose="02010600030101010101" pitchFamily="2" charset="-122"/>
                </a:rPr>
                <a:t>) </a:t>
              </a:r>
            </a:p>
            <a:p>
              <a:pPr eaLnBrk="1" hangingPunct="1">
                <a:buClrTx/>
                <a:buSzTx/>
                <a:buFontTx/>
                <a:buNone/>
              </a:pPr>
              <a:endParaRPr lang="en-US" altLang="zh-CN" sz="2000"/>
            </a:p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/>
                <a:t>BCPL</a:t>
              </a:r>
              <a:r>
                <a:rPr lang="en-US" altLang="zh-CN" sz="2000">
                  <a:latin typeface="宋体" panose="02010600030101010101" pitchFamily="2" charset="-122"/>
                </a:rPr>
                <a:t>(</a:t>
              </a:r>
              <a:r>
                <a:rPr lang="en-US" altLang="zh-CN" sz="2000"/>
                <a:t>1967</a:t>
              </a:r>
              <a:r>
                <a:rPr lang="zh-CN" altLang="en-US" sz="2000"/>
                <a:t>年</a:t>
              </a:r>
              <a:r>
                <a:rPr lang="en-US" altLang="zh-CN" sz="2000">
                  <a:latin typeface="宋体" panose="02010600030101010101" pitchFamily="2" charset="-122"/>
                </a:rPr>
                <a:t>)</a:t>
              </a:r>
              <a:r>
                <a:rPr lang="en-US" altLang="zh-CN" sz="2000"/>
                <a:t> </a:t>
              </a:r>
            </a:p>
            <a:p>
              <a:pPr eaLnBrk="1" hangingPunct="1">
                <a:buClrTx/>
                <a:buSzTx/>
                <a:buFontTx/>
                <a:buNone/>
              </a:pPr>
              <a:endParaRPr lang="en-US" altLang="zh-CN" sz="2000"/>
            </a:p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/>
                <a:t>B</a:t>
              </a:r>
              <a:r>
                <a:rPr lang="en-US" altLang="zh-CN" sz="2000">
                  <a:latin typeface="宋体" panose="02010600030101010101" pitchFamily="2" charset="-122"/>
                </a:rPr>
                <a:t>(</a:t>
              </a:r>
              <a:r>
                <a:rPr lang="en-US" altLang="zh-CN" sz="2000"/>
                <a:t>1969</a:t>
              </a:r>
              <a:r>
                <a:rPr lang="zh-CN" altLang="en-US" sz="2000"/>
                <a:t>年</a:t>
              </a:r>
              <a:r>
                <a:rPr lang="en-US" altLang="zh-CN" sz="2000"/>
                <a:t>-1970</a:t>
              </a:r>
              <a:r>
                <a:rPr lang="zh-CN" altLang="en-US" sz="2000"/>
                <a:t>年</a:t>
              </a:r>
              <a:r>
                <a:rPr lang="en-US" altLang="zh-CN" sz="2000">
                  <a:latin typeface="宋体" panose="02010600030101010101" pitchFamily="2" charset="-122"/>
                </a:rPr>
                <a:t>)</a:t>
              </a:r>
              <a:r>
                <a:rPr lang="en-US" altLang="zh-CN" sz="2000"/>
                <a:t> </a:t>
              </a:r>
            </a:p>
            <a:p>
              <a:pPr eaLnBrk="1" hangingPunct="1">
                <a:buClrTx/>
                <a:buSzTx/>
                <a:buFontTx/>
                <a:buNone/>
              </a:pPr>
              <a:endParaRPr lang="en-US" altLang="zh-CN" sz="2000"/>
            </a:p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/>
                <a:t>C</a:t>
              </a:r>
              <a:r>
                <a:rPr lang="en-US" altLang="zh-CN" sz="2000">
                  <a:latin typeface="宋体" panose="02010600030101010101" pitchFamily="2" charset="-122"/>
                </a:rPr>
                <a:t>(</a:t>
              </a:r>
              <a:r>
                <a:rPr lang="en-US" altLang="zh-CN" sz="2000"/>
                <a:t>1971</a:t>
              </a:r>
              <a:r>
                <a:rPr lang="zh-CN" altLang="en-US" sz="2000"/>
                <a:t>年</a:t>
              </a:r>
              <a:r>
                <a:rPr lang="en-US" altLang="zh-CN" sz="2000"/>
                <a:t>-1973</a:t>
              </a:r>
              <a:r>
                <a:rPr lang="zh-CN" altLang="en-US" sz="2000"/>
                <a:t>年</a:t>
              </a:r>
              <a:r>
                <a:rPr lang="en-US" altLang="zh-CN" sz="200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8439" name="Text Box 8">
              <a:extLst>
                <a:ext uri="{FF2B5EF4-FFF2-40B4-BE49-F238E27FC236}">
                  <a16:creationId xmlns:a16="http://schemas.microsoft.com/office/drawing/2014/main" id="{3F37388D-FD48-4B2C-AAD6-B00A7D986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162"/>
              <a:ext cx="3061" cy="1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zh-CN" altLang="en-US" sz="2000"/>
                <a:t>传统</a:t>
              </a:r>
              <a:r>
                <a:rPr lang="en-US" altLang="zh-CN" sz="2000"/>
                <a:t>C</a:t>
              </a:r>
              <a:r>
                <a:rPr lang="zh-CN" altLang="en-US" sz="2000"/>
                <a:t>或</a:t>
              </a:r>
              <a:r>
                <a:rPr lang="en-US" altLang="zh-CN" sz="2000"/>
                <a:t>K&amp;R C</a:t>
              </a:r>
              <a:r>
                <a:rPr lang="zh-CN" altLang="en-US" sz="2000"/>
                <a:t>（</a:t>
              </a:r>
              <a:r>
                <a:rPr lang="en-US" altLang="zh-CN" sz="2000"/>
                <a:t>1978</a:t>
              </a:r>
              <a:r>
                <a:rPr lang="zh-CN" altLang="en-US" sz="2000"/>
                <a:t>）</a:t>
              </a:r>
            </a:p>
            <a:p>
              <a:pPr eaLnBrk="1" hangingPunct="1">
                <a:buClrTx/>
                <a:buSzTx/>
                <a:buFontTx/>
                <a:buNone/>
              </a:pPr>
              <a:r>
                <a:rPr lang="zh-CN" altLang="en-US" sz="2000"/>
                <a:t> </a:t>
              </a:r>
            </a:p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/>
                <a:t>ANSI C</a:t>
              </a:r>
              <a:r>
                <a:rPr lang="zh-CN" altLang="en-US" sz="2000"/>
                <a:t>（</a:t>
              </a:r>
              <a:r>
                <a:rPr lang="en-US" altLang="zh-CN" sz="2000"/>
                <a:t>1989</a:t>
              </a:r>
              <a:r>
                <a:rPr lang="zh-CN" altLang="en-US" sz="2000"/>
                <a:t>，美国国家标准） </a:t>
              </a:r>
            </a:p>
            <a:p>
              <a:pPr eaLnBrk="1" hangingPunct="1">
                <a:buClrTx/>
                <a:buSzTx/>
                <a:buFontTx/>
                <a:buNone/>
              </a:pPr>
              <a:endParaRPr lang="zh-CN" altLang="en-US" sz="2000"/>
            </a:p>
            <a:p>
              <a:pPr eaLnBrk="1" hangingPunct="1">
                <a:buClrTx/>
                <a:buSzTx/>
                <a:buFontTx/>
                <a:buNone/>
              </a:pPr>
              <a:r>
                <a:rPr lang="zh-CN" altLang="en-US" sz="2000"/>
                <a:t>标准 </a:t>
              </a:r>
              <a:r>
                <a:rPr lang="en-US" altLang="zh-CN" sz="2000"/>
                <a:t>C</a:t>
              </a:r>
              <a:r>
                <a:rPr lang="zh-CN" altLang="en-US" sz="2000"/>
                <a:t>（</a:t>
              </a:r>
              <a:r>
                <a:rPr lang="en-US" altLang="zh-CN" sz="2000"/>
                <a:t>ISO/IEC 9899:1990</a:t>
              </a:r>
              <a:r>
                <a:rPr lang="zh-CN" altLang="en-US" sz="2000"/>
                <a:t>，俗称</a:t>
              </a:r>
              <a:r>
                <a:rPr lang="en-US" altLang="zh-CN" sz="2000"/>
                <a:t>C90</a:t>
              </a:r>
              <a:r>
                <a:rPr lang="zh-CN" altLang="en-US" sz="2000"/>
                <a:t>）</a:t>
              </a:r>
            </a:p>
            <a:p>
              <a:pPr eaLnBrk="1" hangingPunct="1">
                <a:buClrTx/>
                <a:buSzTx/>
                <a:buFontTx/>
                <a:buNone/>
              </a:pPr>
              <a:r>
                <a:rPr lang="zh-CN" altLang="en-US" sz="2000"/>
                <a:t> </a:t>
              </a:r>
            </a:p>
            <a:p>
              <a:pPr eaLnBrk="1" hangingPunct="1">
                <a:buClrTx/>
                <a:buSzTx/>
                <a:buFontTx/>
                <a:buNone/>
              </a:pPr>
              <a:r>
                <a:rPr lang="zh-CN" altLang="en-US" sz="2000"/>
                <a:t>最新标准 </a:t>
              </a:r>
              <a:r>
                <a:rPr lang="en-US" altLang="zh-CN" sz="2000"/>
                <a:t>C</a:t>
              </a:r>
              <a:r>
                <a:rPr lang="zh-CN" altLang="en-US" sz="2000"/>
                <a:t>（</a:t>
              </a:r>
              <a:r>
                <a:rPr lang="en-US" altLang="zh-CN" sz="2000"/>
                <a:t>ISO/IEC 9899:1999</a:t>
              </a:r>
              <a:r>
                <a:rPr lang="zh-CN" altLang="en-US" sz="2000"/>
                <a:t>俗称</a:t>
              </a:r>
              <a:r>
                <a:rPr lang="en-US" altLang="zh-CN" sz="2000"/>
                <a:t>C99</a:t>
              </a:r>
              <a:r>
                <a:rPr lang="zh-CN" altLang="en-US" sz="2000"/>
                <a:t>）</a:t>
              </a:r>
              <a:r>
                <a:rPr lang="zh-CN" altLang="en-US" sz="2400"/>
                <a:t> </a:t>
              </a:r>
            </a:p>
          </p:txBody>
        </p:sp>
        <p:sp>
          <p:nvSpPr>
            <p:cNvPr id="18440" name="AutoShape 9">
              <a:extLst>
                <a:ext uri="{FF2B5EF4-FFF2-40B4-BE49-F238E27FC236}">
                  <a16:creationId xmlns:a16="http://schemas.microsoft.com/office/drawing/2014/main" id="{819AF2F7-DD6C-49FB-AB1E-4CEDD4F81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1" y="1123"/>
              <a:ext cx="136" cy="227"/>
            </a:xfrm>
            <a:prstGeom prst="downArrow">
              <a:avLst>
                <a:gd name="adj1" fmla="val 50000"/>
                <a:gd name="adj2" fmla="val 41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8441" name="AutoShape 10">
              <a:extLst>
                <a:ext uri="{FF2B5EF4-FFF2-40B4-BE49-F238E27FC236}">
                  <a16:creationId xmlns:a16="http://schemas.microsoft.com/office/drawing/2014/main" id="{A7CD28A2-EB8E-40E8-9F83-26F0C5FA9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" y="1594"/>
              <a:ext cx="136" cy="227"/>
            </a:xfrm>
            <a:prstGeom prst="downArrow">
              <a:avLst>
                <a:gd name="adj1" fmla="val 50000"/>
                <a:gd name="adj2" fmla="val 41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8442" name="AutoShape 11">
              <a:extLst>
                <a:ext uri="{FF2B5EF4-FFF2-40B4-BE49-F238E27FC236}">
                  <a16:creationId xmlns:a16="http://schemas.microsoft.com/office/drawing/2014/main" id="{EBED9251-1AF7-4D76-931C-7AC905793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051"/>
              <a:ext cx="136" cy="227"/>
            </a:xfrm>
            <a:prstGeom prst="downArrow">
              <a:avLst>
                <a:gd name="adj1" fmla="val 50000"/>
                <a:gd name="adj2" fmla="val 41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8443" name="AutoShape 12">
              <a:extLst>
                <a:ext uri="{FF2B5EF4-FFF2-40B4-BE49-F238E27FC236}">
                  <a16:creationId xmlns:a16="http://schemas.microsoft.com/office/drawing/2014/main" id="{780BD255-30CB-4452-8691-F481F1AB3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" y="2507"/>
              <a:ext cx="136" cy="227"/>
            </a:xfrm>
            <a:prstGeom prst="downArrow">
              <a:avLst>
                <a:gd name="adj1" fmla="val 50000"/>
                <a:gd name="adj2" fmla="val 41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8444" name="AutoShape 13">
              <a:extLst>
                <a:ext uri="{FF2B5EF4-FFF2-40B4-BE49-F238E27FC236}">
                  <a16:creationId xmlns:a16="http://schemas.microsoft.com/office/drawing/2014/main" id="{D1F7984F-31CE-4CF5-BF28-E82840AC5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976"/>
              <a:ext cx="136" cy="227"/>
            </a:xfrm>
            <a:prstGeom prst="downArrow">
              <a:avLst>
                <a:gd name="adj1" fmla="val 50000"/>
                <a:gd name="adj2" fmla="val 41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8445" name="AutoShape 14">
              <a:extLst>
                <a:ext uri="{FF2B5EF4-FFF2-40B4-BE49-F238E27FC236}">
                  <a16:creationId xmlns:a16="http://schemas.microsoft.com/office/drawing/2014/main" id="{7727B7DC-0B43-4255-86A8-37609B9BE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981"/>
              <a:ext cx="136" cy="227"/>
            </a:xfrm>
            <a:prstGeom prst="downArrow">
              <a:avLst>
                <a:gd name="adj1" fmla="val 50000"/>
                <a:gd name="adj2" fmla="val 41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8446" name="AutoShape 15">
              <a:extLst>
                <a:ext uri="{FF2B5EF4-FFF2-40B4-BE49-F238E27FC236}">
                  <a16:creationId xmlns:a16="http://schemas.microsoft.com/office/drawing/2014/main" id="{B090E39E-00E8-4944-A774-931E54D34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401"/>
              <a:ext cx="136" cy="227"/>
            </a:xfrm>
            <a:prstGeom prst="downArrow">
              <a:avLst>
                <a:gd name="adj1" fmla="val 50000"/>
                <a:gd name="adj2" fmla="val 41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8447" name="AutoShape 16">
              <a:extLst>
                <a:ext uri="{FF2B5EF4-FFF2-40B4-BE49-F238E27FC236}">
                  <a16:creationId xmlns:a16="http://schemas.microsoft.com/office/drawing/2014/main" id="{37916646-C077-49FC-8FE7-2AAA724F1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" y="1858"/>
              <a:ext cx="136" cy="227"/>
            </a:xfrm>
            <a:prstGeom prst="downArrow">
              <a:avLst>
                <a:gd name="adj1" fmla="val 50000"/>
                <a:gd name="adj2" fmla="val 41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8448" name="AutoShape 17">
              <a:extLst>
                <a:ext uri="{FF2B5EF4-FFF2-40B4-BE49-F238E27FC236}">
                  <a16:creationId xmlns:a16="http://schemas.microsoft.com/office/drawing/2014/main" id="{C0CCE69C-AE46-49EA-B8D4-2ADED1FB4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" y="2347"/>
              <a:ext cx="136" cy="227"/>
            </a:xfrm>
            <a:prstGeom prst="downArrow">
              <a:avLst>
                <a:gd name="adj1" fmla="val 50000"/>
                <a:gd name="adj2" fmla="val 41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8449" name="Rectangle 18">
              <a:extLst>
                <a:ext uri="{FF2B5EF4-FFF2-40B4-BE49-F238E27FC236}">
                  <a16:creationId xmlns:a16="http://schemas.microsoft.com/office/drawing/2014/main" id="{56D7AAB0-4B52-4667-8783-A984F5915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3385"/>
              <a:ext cx="68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8450" name="Rectangle 19">
              <a:extLst>
                <a:ext uri="{FF2B5EF4-FFF2-40B4-BE49-F238E27FC236}">
                  <a16:creationId xmlns:a16="http://schemas.microsoft.com/office/drawing/2014/main" id="{5D9644C4-DEB4-44CB-A5EA-D8F4840BE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935"/>
              <a:ext cx="62" cy="26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8451" name="Rectangle 20">
              <a:extLst>
                <a:ext uri="{FF2B5EF4-FFF2-40B4-BE49-F238E27FC236}">
                  <a16:creationId xmlns:a16="http://schemas.microsoft.com/office/drawing/2014/main" id="{6E92E608-B882-4AD0-9385-3289984639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71" y="466"/>
              <a:ext cx="69" cy="10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8452" name="Rectangle 21">
              <a:extLst>
                <a:ext uri="{FF2B5EF4-FFF2-40B4-BE49-F238E27FC236}">
                  <a16:creationId xmlns:a16="http://schemas.microsoft.com/office/drawing/2014/main" id="{C9553307-52D8-4A4E-8169-BC9FF482BA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14" y="3039"/>
              <a:ext cx="68" cy="10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8453" name="Rectangle 22">
              <a:extLst>
                <a:ext uri="{FF2B5EF4-FFF2-40B4-BE49-F238E27FC236}">
                  <a16:creationId xmlns:a16="http://schemas.microsoft.com/office/drawing/2014/main" id="{5A266A58-BC87-4A6A-AA11-F2C6C148C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3430"/>
              <a:ext cx="63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8454" name="Rectangle 23">
              <a:extLst>
                <a:ext uri="{FF2B5EF4-FFF2-40B4-BE49-F238E27FC236}">
                  <a16:creationId xmlns:a16="http://schemas.microsoft.com/office/drawing/2014/main" id="{D2A30101-B37B-47C4-8D20-FCE58F62B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430"/>
              <a:ext cx="59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8455" name="Rectangle 24">
              <a:extLst>
                <a:ext uri="{FF2B5EF4-FFF2-40B4-BE49-F238E27FC236}">
                  <a16:creationId xmlns:a16="http://schemas.microsoft.com/office/drawing/2014/main" id="{CA7A4B7E-A2AB-49EC-9EF5-1FC78C730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944"/>
              <a:ext cx="63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8456" name="Rectangle 25">
              <a:extLst>
                <a:ext uri="{FF2B5EF4-FFF2-40B4-BE49-F238E27FC236}">
                  <a16:creationId xmlns:a16="http://schemas.microsoft.com/office/drawing/2014/main" id="{8FE49F61-A387-4338-82DC-C3F4E239D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941"/>
              <a:ext cx="5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</p:grpSp>
      <p:sp>
        <p:nvSpPr>
          <p:cNvPr id="93210" name="Rectangle 26">
            <a:extLst>
              <a:ext uri="{FF2B5EF4-FFF2-40B4-BE49-F238E27FC236}">
                <a16:creationId xmlns:a16="http://schemas.microsoft.com/office/drawing/2014/main" id="{BAF5B100-30E8-42BD-AEFA-42F02BD98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688" y="5564188"/>
            <a:ext cx="4579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图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1.1  C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语言的继承、产生与发展历程</a:t>
            </a:r>
            <a:r>
              <a:rPr lang="zh-CN" altLang="en-US" dirty="0"/>
              <a:t> </a:t>
            </a:r>
          </a:p>
        </p:txBody>
      </p:sp>
      <p:sp>
        <p:nvSpPr>
          <p:cNvPr id="18437" name="Text Box 28">
            <a:extLst>
              <a:ext uri="{FF2B5EF4-FFF2-40B4-BE49-F238E27FC236}">
                <a16:creationId xmlns:a16="http://schemas.microsoft.com/office/drawing/2014/main" id="{38323A0C-64E9-46B5-9B30-13DC4CE23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92150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1.3.2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400" b="1">
                <a:solidFill>
                  <a:srgbClr val="CC0099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语言的标准化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>
            <a:extLst>
              <a:ext uri="{FF2B5EF4-FFF2-40B4-BE49-F238E27FC236}">
                <a16:creationId xmlns:a16="http://schemas.microsoft.com/office/drawing/2014/main" id="{DFA12602-8B69-4D45-944C-AB9E244B2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93039C-C517-48DC-AAE6-8FD459D8B1AD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9459" name="Text Box 5">
            <a:extLst>
              <a:ext uri="{FF2B5EF4-FFF2-40B4-BE49-F238E27FC236}">
                <a16:creationId xmlns:a16="http://schemas.microsoft.com/office/drawing/2014/main" id="{1F63DBDE-0BA8-494C-AB39-B0FC4FB73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92150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1.3.3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400" b="1">
                <a:solidFill>
                  <a:srgbClr val="CC0099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语言的语言特征 </a:t>
            </a:r>
          </a:p>
        </p:txBody>
      </p:sp>
      <p:sp>
        <p:nvSpPr>
          <p:cNvPr id="92166" name="Text Box 6">
            <a:extLst>
              <a:ext uri="{FF2B5EF4-FFF2-40B4-BE49-F238E27FC236}">
                <a16:creationId xmlns:a16="http://schemas.microsoft.com/office/drawing/2014/main" id="{B00A8464-F0C5-44AA-B9DD-367083AEA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12875"/>
            <a:ext cx="7488237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	1)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语言简洁紧凑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2)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目标代码质量高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3)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语言表达能力强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4)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流程控制结构化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5)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弱类型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6)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中级语言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特性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7)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书写自由、使用灵活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8)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可移植性好 </a:t>
            </a:r>
          </a:p>
        </p:txBody>
      </p:sp>
      <p:sp>
        <p:nvSpPr>
          <p:cNvPr id="92167" name="Text Box 7">
            <a:extLst>
              <a:ext uri="{FF2B5EF4-FFF2-40B4-BE49-F238E27FC236}">
                <a16:creationId xmlns:a16="http://schemas.microsoft.com/office/drawing/2014/main" id="{AC18E394-1220-4B20-871F-A426D371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086350"/>
            <a:ext cx="6264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>
                <a:latin typeface="Times New Roman" pitchFamily="18" charset="0"/>
              </a:rPr>
              <a:t>        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实际上，这些语言特征需要学习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语言之后，并与其它计算机语言相比较，方可以体会和理解。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5F3039D5-12C8-42E0-90F2-C031E31A55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607539-0997-4072-A04B-4ED3BBDFB6E3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20483" name="AutoShape 5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8320BED-920E-469D-A1AC-D64D1A26D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sp>
        <p:nvSpPr>
          <p:cNvPr id="20484" name="Rectangle 58">
            <a:extLst>
              <a:ext uri="{FF2B5EF4-FFF2-40B4-BE49-F238E27FC236}">
                <a16:creationId xmlns:a16="http://schemas.microsoft.com/office/drawing/2014/main" id="{8381771F-90FF-4702-85B5-FDB705685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765175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1.4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计算机硬件系统</a:t>
            </a:r>
          </a:p>
        </p:txBody>
      </p:sp>
      <p:grpSp>
        <p:nvGrpSpPr>
          <p:cNvPr id="2" name="Group 93">
            <a:extLst>
              <a:ext uri="{FF2B5EF4-FFF2-40B4-BE49-F238E27FC236}">
                <a16:creationId xmlns:a16="http://schemas.microsoft.com/office/drawing/2014/main" id="{F998C2EA-86D5-4B0F-A913-2A21BF18AEAA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1700213"/>
            <a:ext cx="5256212" cy="3946525"/>
            <a:chOff x="1383" y="1071"/>
            <a:chExt cx="3311" cy="2486"/>
          </a:xfrm>
        </p:grpSpPr>
        <p:pic>
          <p:nvPicPr>
            <p:cNvPr id="20513" name="Picture 59">
              <a:extLst>
                <a:ext uri="{FF2B5EF4-FFF2-40B4-BE49-F238E27FC236}">
                  <a16:creationId xmlns:a16="http://schemas.microsoft.com/office/drawing/2014/main" id="{BE641DBA-1534-4414-B0D6-BE7B6079F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" y="1071"/>
              <a:ext cx="3311" cy="2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0" name="Text Box 60">
              <a:extLst>
                <a:ext uri="{FF2B5EF4-FFF2-40B4-BE49-F238E27FC236}">
                  <a16:creationId xmlns:a16="http://schemas.microsoft.com/office/drawing/2014/main" id="{4DD395C1-DF57-4F16-975C-72611817E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7" y="3307"/>
              <a:ext cx="1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计算机组成原理图</a:t>
              </a:r>
            </a:p>
          </p:txBody>
        </p:sp>
      </p:grpSp>
      <p:grpSp>
        <p:nvGrpSpPr>
          <p:cNvPr id="3" name="Group 94">
            <a:extLst>
              <a:ext uri="{FF2B5EF4-FFF2-40B4-BE49-F238E27FC236}">
                <a16:creationId xmlns:a16="http://schemas.microsoft.com/office/drawing/2014/main" id="{990521F4-C076-41E4-A7D4-7A87D2AC76B2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1341438"/>
            <a:ext cx="4752975" cy="1795462"/>
            <a:chOff x="1519" y="-63"/>
            <a:chExt cx="2994" cy="1131"/>
          </a:xfrm>
        </p:grpSpPr>
        <p:pic>
          <p:nvPicPr>
            <p:cNvPr id="20511" name="Picture 68">
              <a:extLst>
                <a:ext uri="{FF2B5EF4-FFF2-40B4-BE49-F238E27FC236}">
                  <a16:creationId xmlns:a16="http://schemas.microsoft.com/office/drawing/2014/main" id="{CBA42A01-2893-455B-ABC6-54120123B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" y="-63"/>
              <a:ext cx="2994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9" name="Text Box 69">
              <a:extLst>
                <a:ext uri="{FF2B5EF4-FFF2-40B4-BE49-F238E27FC236}">
                  <a16:creationId xmlns:a16="http://schemas.microsoft.com/office/drawing/2014/main" id="{42206376-A0EF-47EE-B142-BF2CE7105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837"/>
              <a:ext cx="14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计算机组成原理图</a:t>
              </a:r>
            </a:p>
          </p:txBody>
        </p:sp>
      </p:grpSp>
      <p:grpSp>
        <p:nvGrpSpPr>
          <p:cNvPr id="4" name="Group 95">
            <a:extLst>
              <a:ext uri="{FF2B5EF4-FFF2-40B4-BE49-F238E27FC236}">
                <a16:creationId xmlns:a16="http://schemas.microsoft.com/office/drawing/2014/main" id="{2EAE32D7-6140-462A-89D7-846380F6C6A6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2133600"/>
            <a:ext cx="5543550" cy="3816350"/>
            <a:chOff x="1202" y="1344"/>
            <a:chExt cx="3492" cy="2404"/>
          </a:xfrm>
        </p:grpSpPr>
        <p:grpSp>
          <p:nvGrpSpPr>
            <p:cNvPr id="20489" name="Group 96">
              <a:extLst>
                <a:ext uri="{FF2B5EF4-FFF2-40B4-BE49-F238E27FC236}">
                  <a16:creationId xmlns:a16="http://schemas.microsoft.com/office/drawing/2014/main" id="{6AFA4329-9BEE-4F1D-AA5F-0FF0C9049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2251"/>
              <a:ext cx="3220" cy="1497"/>
              <a:chOff x="1474" y="2251"/>
              <a:chExt cx="3220" cy="1497"/>
            </a:xfrm>
          </p:grpSpPr>
          <p:sp>
            <p:nvSpPr>
              <p:cNvPr id="20491" name="Text Box 97">
                <a:extLst>
                  <a:ext uri="{FF2B5EF4-FFF2-40B4-BE49-F238E27FC236}">
                    <a16:creationId xmlns:a16="http://schemas.microsoft.com/office/drawing/2014/main" id="{D215B87D-1746-44E3-8D0E-D7501CC035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" y="2341"/>
                <a:ext cx="544" cy="2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CPU</a:t>
                </a:r>
              </a:p>
            </p:txBody>
          </p:sp>
          <p:sp>
            <p:nvSpPr>
              <p:cNvPr id="41058" name="Text Box 98">
                <a:extLst>
                  <a:ext uri="{FF2B5EF4-FFF2-40B4-BE49-F238E27FC236}">
                    <a16:creationId xmlns:a16="http://schemas.microsoft.com/office/drawing/2014/main" id="{1AE6AEB8-BBBC-4AB5-9D85-28B95C885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0" y="2341"/>
                <a:ext cx="544" cy="2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内存</a:t>
                </a:r>
              </a:p>
            </p:txBody>
          </p:sp>
          <p:sp>
            <p:nvSpPr>
              <p:cNvPr id="41059" name="Text Box 99">
                <a:extLst>
                  <a:ext uri="{FF2B5EF4-FFF2-40B4-BE49-F238E27FC236}">
                    <a16:creationId xmlns:a16="http://schemas.microsoft.com/office/drawing/2014/main" id="{32547582-66F3-40E2-BB7A-20AE9FFCF3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" y="3027"/>
                <a:ext cx="544" cy="2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外存</a:t>
                </a:r>
              </a:p>
            </p:txBody>
          </p:sp>
          <p:sp>
            <p:nvSpPr>
              <p:cNvPr id="41060" name="Text Box 100">
                <a:extLst>
                  <a:ext uri="{FF2B5EF4-FFF2-40B4-BE49-F238E27FC236}">
                    <a16:creationId xmlns:a16="http://schemas.microsoft.com/office/drawing/2014/main" id="{BEDD61AE-CDC9-4937-8144-A2E7E28A38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0" y="3027"/>
                <a:ext cx="1281" cy="2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其它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I/O</a:t>
                </a: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设备</a:t>
                </a:r>
              </a:p>
            </p:txBody>
          </p:sp>
          <p:sp>
            <p:nvSpPr>
              <p:cNvPr id="20495" name="Line 101">
                <a:extLst>
                  <a:ext uri="{FF2B5EF4-FFF2-40B4-BE49-F238E27FC236}">
                    <a16:creationId xmlns:a16="http://schemas.microsoft.com/office/drawing/2014/main" id="{6073EEA4-B355-45E8-817E-6AC09F053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2790"/>
                <a:ext cx="72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6" name="Line 102">
                <a:extLst>
                  <a:ext uri="{FF2B5EF4-FFF2-40B4-BE49-F238E27FC236}">
                    <a16:creationId xmlns:a16="http://schemas.microsoft.com/office/drawing/2014/main" id="{05B5631B-8094-48A8-9F03-A36B734A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7" y="2608"/>
                <a:ext cx="0" cy="1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7" name="Line 103">
                <a:extLst>
                  <a:ext uri="{FF2B5EF4-FFF2-40B4-BE49-F238E27FC236}">
                    <a16:creationId xmlns:a16="http://schemas.microsoft.com/office/drawing/2014/main" id="{E52AC429-E79E-4A2C-8C25-896F66B3A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3" y="2600"/>
                <a:ext cx="0" cy="1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8" name="Line 104">
                <a:extLst>
                  <a:ext uri="{FF2B5EF4-FFF2-40B4-BE49-F238E27FC236}">
                    <a16:creationId xmlns:a16="http://schemas.microsoft.com/office/drawing/2014/main" id="{3E519F0E-3042-4047-B7DB-B2D2C3DD7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783"/>
                <a:ext cx="86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9" name="Line 105">
                <a:extLst>
                  <a:ext uri="{FF2B5EF4-FFF2-40B4-BE49-F238E27FC236}">
                    <a16:creationId xmlns:a16="http://schemas.microsoft.com/office/drawing/2014/main" id="{BCC1F033-424F-4328-9B40-CEAFA3ACE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614"/>
                <a:ext cx="0" cy="1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0" name="Line 106">
                <a:extLst>
                  <a:ext uri="{FF2B5EF4-FFF2-40B4-BE49-F238E27FC236}">
                    <a16:creationId xmlns:a16="http://schemas.microsoft.com/office/drawing/2014/main" id="{D7283A99-3F2D-4446-941F-B94B619F9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2598"/>
                <a:ext cx="0" cy="1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1" name="Line 107">
                <a:extLst>
                  <a:ext uri="{FF2B5EF4-FFF2-40B4-BE49-F238E27FC236}">
                    <a16:creationId xmlns:a16="http://schemas.microsoft.com/office/drawing/2014/main" id="{4788A508-28A7-4458-BB2A-51F3B7D38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9" y="2845"/>
                <a:ext cx="72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2" name="Line 108">
                <a:extLst>
                  <a:ext uri="{FF2B5EF4-FFF2-40B4-BE49-F238E27FC236}">
                    <a16:creationId xmlns:a16="http://schemas.microsoft.com/office/drawing/2014/main" id="{9380F36F-52BA-417E-B775-5BED0EAC4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5" y="2845"/>
                <a:ext cx="0" cy="1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3" name="Line 109">
                <a:extLst>
                  <a:ext uri="{FF2B5EF4-FFF2-40B4-BE49-F238E27FC236}">
                    <a16:creationId xmlns:a16="http://schemas.microsoft.com/office/drawing/2014/main" id="{42DA75AD-01FF-4020-A985-76DCDA3E0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1" y="2837"/>
                <a:ext cx="0" cy="1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4" name="Line 110">
                <a:extLst>
                  <a:ext uri="{FF2B5EF4-FFF2-40B4-BE49-F238E27FC236}">
                    <a16:creationId xmlns:a16="http://schemas.microsoft.com/office/drawing/2014/main" id="{A3B7C629-437C-406D-8089-70B269E75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6" y="2762"/>
                <a:ext cx="136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5" name="Line 111">
                <a:extLst>
                  <a:ext uri="{FF2B5EF4-FFF2-40B4-BE49-F238E27FC236}">
                    <a16:creationId xmlns:a16="http://schemas.microsoft.com/office/drawing/2014/main" id="{CBE0E511-7138-4B0B-B0B0-19EFBABB6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4" y="2845"/>
                <a:ext cx="0" cy="1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6" name="Line 112">
                <a:extLst>
                  <a:ext uri="{FF2B5EF4-FFF2-40B4-BE49-F238E27FC236}">
                    <a16:creationId xmlns:a16="http://schemas.microsoft.com/office/drawing/2014/main" id="{DDB90E95-4994-4F11-8A29-0236DDDB9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0" y="2837"/>
                <a:ext cx="0" cy="1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7" name="Line 113">
                <a:extLst>
                  <a:ext uri="{FF2B5EF4-FFF2-40B4-BE49-F238E27FC236}">
                    <a16:creationId xmlns:a16="http://schemas.microsoft.com/office/drawing/2014/main" id="{68FCEFF5-C4AA-4E97-8A1F-6C7DCD9F3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3" y="2835"/>
                <a:ext cx="109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8" name="Line 114">
                <a:extLst>
                  <a:ext uri="{FF2B5EF4-FFF2-40B4-BE49-F238E27FC236}">
                    <a16:creationId xmlns:a16="http://schemas.microsoft.com/office/drawing/2014/main" id="{511A8556-DC3A-40B8-B052-0CD8AE69F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6" y="2840"/>
                <a:ext cx="1140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75" name="Text Box 115">
                <a:extLst>
                  <a:ext uri="{FF2B5EF4-FFF2-40B4-BE49-F238E27FC236}">
                    <a16:creationId xmlns:a16="http://schemas.microsoft.com/office/drawing/2014/main" id="{99F8AA80-E799-47E9-8268-95544C4A91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0" y="3471"/>
                <a:ext cx="27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图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1.2  </a:t>
                </a: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计算机硬件系统组成的示意图</a:t>
                </a:r>
              </a:p>
            </p:txBody>
          </p:sp>
          <p:sp>
            <p:nvSpPr>
              <p:cNvPr id="20510" name="Rectangle 116">
                <a:extLst>
                  <a:ext uri="{FF2B5EF4-FFF2-40B4-BE49-F238E27FC236}">
                    <a16:creationId xmlns:a16="http://schemas.microsoft.com/office/drawing/2014/main" id="{AFBF4F49-ADBC-4E81-A46A-5CC5EDF42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251"/>
                <a:ext cx="3220" cy="1497"/>
              </a:xfrm>
              <a:prstGeom prst="rect">
                <a:avLst/>
              </a:prstGeom>
              <a:solidFill>
                <a:schemeClr val="accent1">
                  <a:alpha val="1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2400"/>
              </a:p>
            </p:txBody>
          </p:sp>
        </p:grpSp>
        <p:sp>
          <p:nvSpPr>
            <p:cNvPr id="20490" name="AutoShape 117">
              <a:extLst>
                <a:ext uri="{FF2B5EF4-FFF2-40B4-BE49-F238E27FC236}">
                  <a16:creationId xmlns:a16="http://schemas.microsoft.com/office/drawing/2014/main" id="{2A60CED3-4EB4-4EA4-A892-42C67AC14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344"/>
              <a:ext cx="181" cy="1542"/>
            </a:xfrm>
            <a:prstGeom prst="curvedRightArrow">
              <a:avLst>
                <a:gd name="adj1" fmla="val 170387"/>
                <a:gd name="adj2" fmla="val 340773"/>
                <a:gd name="adj3" fmla="val 33333"/>
              </a:avLst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</p:grpSp>
      <p:sp>
        <p:nvSpPr>
          <p:cNvPr id="20488" name="Text Box 118">
            <a:extLst>
              <a:ext uri="{FF2B5EF4-FFF2-40B4-BE49-F238E27FC236}">
                <a16:creationId xmlns:a16="http://schemas.microsoft.com/office/drawing/2014/main" id="{99173952-DC1E-4B87-B820-0CB8D6856B7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>
            <a:extLst>
              <a:ext uri="{FF2B5EF4-FFF2-40B4-BE49-F238E27FC236}">
                <a16:creationId xmlns:a16="http://schemas.microsoft.com/office/drawing/2014/main" id="{C46043AA-D9A2-4550-8ECE-4602CA6473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DBE16-DD8E-4502-8899-20842E936E06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21507" name="Rectangle 30">
            <a:extLst>
              <a:ext uri="{FF2B5EF4-FFF2-40B4-BE49-F238E27FC236}">
                <a16:creationId xmlns:a16="http://schemas.microsoft.com/office/drawing/2014/main" id="{E7277952-54EE-41FB-B31C-AB2A69D8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7038"/>
            <a:ext cx="68722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1.5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数和字符的机器码表示</a:t>
            </a:r>
          </a:p>
        </p:txBody>
      </p:sp>
      <p:sp>
        <p:nvSpPr>
          <p:cNvPr id="21508" name="Text Box 31">
            <a:extLst>
              <a:ext uri="{FF2B5EF4-FFF2-40B4-BE49-F238E27FC236}">
                <a16:creationId xmlns:a16="http://schemas.microsoft.com/office/drawing/2014/main" id="{BC07AB77-1C9F-4579-A87F-7508DCB30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836613"/>
            <a:ext cx="503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1.5.1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进位计数制 </a:t>
            </a:r>
          </a:p>
        </p:txBody>
      </p:sp>
      <p:sp>
        <p:nvSpPr>
          <p:cNvPr id="21509" name="Text Box 45">
            <a:extLst>
              <a:ext uri="{FF2B5EF4-FFF2-40B4-BE49-F238E27FC236}">
                <a16:creationId xmlns:a16="http://schemas.microsoft.com/office/drawing/2014/main" id="{0B398EB7-7E75-4322-8A9B-7B16BCB448F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657850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  <p:graphicFrame>
        <p:nvGraphicFramePr>
          <p:cNvPr id="8" name="Group 748">
            <a:extLst>
              <a:ext uri="{FF2B5EF4-FFF2-40B4-BE49-F238E27FC236}">
                <a16:creationId xmlns:a16="http://schemas.microsoft.com/office/drawing/2014/main" id="{E6A5F158-E691-40F6-950D-08AB5042741C}"/>
              </a:ext>
            </a:extLst>
          </p:cNvPr>
          <p:cNvGraphicFramePr>
            <a:graphicFrameLocks noGrp="1"/>
          </p:cNvGraphicFramePr>
          <p:nvPr/>
        </p:nvGraphicFramePr>
        <p:xfrm>
          <a:off x="1898650" y="3771900"/>
          <a:ext cx="6577013" cy="503238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11">
            <a:extLst>
              <a:ext uri="{FF2B5EF4-FFF2-40B4-BE49-F238E27FC236}">
                <a16:creationId xmlns:a16="http://schemas.microsoft.com/office/drawing/2014/main" id="{2637E824-410E-4677-AFE2-09012815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1289050"/>
            <a:ext cx="7777162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基数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是指在进位计数制中，每个数位上所能使用的数码个数；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CC6600"/>
                </a:solidFill>
              </a:rPr>
              <a:t>       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数位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是指数码在一个数中所处的位置；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CC6600"/>
                </a:solidFill>
                <a:latin typeface="Times New Roman" pitchFamily="18" charset="0"/>
              </a:rPr>
              <a:t>        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位权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是指在进位计数制中，每个数位上的数码所代表的数值的大小，即等于数码乘于在这个所在数位上的位权。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3B595BFC-63F1-472C-AD6B-C77BEE04C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836613"/>
            <a:ext cx="6113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－－</a:t>
            </a: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数位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基数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位权</a:t>
            </a:r>
            <a:r>
              <a:rPr lang="zh-CN" altLang="en-US" dirty="0"/>
              <a:t> 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FBA3B27F-D97F-4895-930D-8B4BC9853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944813"/>
            <a:ext cx="77771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例如，对于十进位计数制，基数为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zh-CN" altLang="en-US"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，即每个数位可以使用十个数码。通常数码是：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r>
              <a:rPr lang="zh-CN" altLang="en-US"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graphicFrame>
        <p:nvGraphicFramePr>
          <p:cNvPr id="12" name="Group 669">
            <a:extLst>
              <a:ext uri="{FF2B5EF4-FFF2-40B4-BE49-F238E27FC236}">
                <a16:creationId xmlns:a16="http://schemas.microsoft.com/office/drawing/2014/main" id="{5D9E0FB0-8095-4035-B9FD-6B0ABBC90D02}"/>
              </a:ext>
            </a:extLst>
          </p:cNvPr>
          <p:cNvGraphicFramePr>
            <a:graphicFrameLocks noGrp="1"/>
          </p:cNvGraphicFramePr>
          <p:nvPr/>
        </p:nvGraphicFramePr>
        <p:xfrm>
          <a:off x="1908175" y="4168775"/>
          <a:ext cx="6577013" cy="517724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502" marB="45502" horzOverflow="overflow">
                    <a:lnL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777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 Box 570">
            <a:extLst>
              <a:ext uri="{FF2B5EF4-FFF2-40B4-BE49-F238E27FC236}">
                <a16:creationId xmlns:a16="http://schemas.microsoft.com/office/drawing/2014/main" id="{DB319506-D9DE-4B55-9E96-00B12DF35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4213225"/>
            <a:ext cx="1212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十进制数</a:t>
            </a:r>
          </a:p>
        </p:txBody>
      </p:sp>
      <p:sp>
        <p:nvSpPr>
          <p:cNvPr id="14" name="Text Box 670">
            <a:extLst>
              <a:ext uri="{FF2B5EF4-FFF2-40B4-BE49-F238E27FC236}">
                <a16:creationId xmlns:a16="http://schemas.microsoft.com/office/drawing/2014/main" id="{81D9C069-9428-4E3E-B27E-993B84A98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3736975"/>
            <a:ext cx="1212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      位</a:t>
            </a:r>
          </a:p>
        </p:txBody>
      </p:sp>
      <p:sp>
        <p:nvSpPr>
          <p:cNvPr id="15" name="Text Box 671">
            <a:extLst>
              <a:ext uri="{FF2B5EF4-FFF2-40B4-BE49-F238E27FC236}">
                <a16:creationId xmlns:a16="http://schemas.microsoft.com/office/drawing/2014/main" id="{000941D0-DF1D-463F-9D60-7D3D6802C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06938"/>
            <a:ext cx="1212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位     权</a:t>
            </a:r>
          </a:p>
        </p:txBody>
      </p:sp>
      <p:graphicFrame>
        <p:nvGraphicFramePr>
          <p:cNvPr id="16" name="Group 838">
            <a:extLst>
              <a:ext uri="{FF2B5EF4-FFF2-40B4-BE49-F238E27FC236}">
                <a16:creationId xmlns:a16="http://schemas.microsoft.com/office/drawing/2014/main" id="{4DB1970A-EE3D-4EF6-A803-4A3E56AAE225}"/>
              </a:ext>
            </a:extLst>
          </p:cNvPr>
          <p:cNvGraphicFramePr>
            <a:graphicFrameLocks noGrp="1"/>
          </p:cNvGraphicFramePr>
          <p:nvPr/>
        </p:nvGraphicFramePr>
        <p:xfrm>
          <a:off x="1901825" y="4770438"/>
          <a:ext cx="6577013" cy="503237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32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en-US" altLang="zh-CN" sz="1400" b="1" i="0" u="none" strike="noStrike" cap="none" normalizeH="0" baseline="3600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en-US" altLang="zh-CN" sz="1400" b="1" i="0" u="none" strike="noStrike" cap="none" normalizeH="0" baseline="3600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en-US" altLang="zh-CN" sz="1400" b="1" i="0" u="none" strike="noStrike" cap="none" normalizeH="0" baseline="3600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en-US" altLang="zh-CN" sz="1400" b="1" i="0" u="none" strike="noStrike" cap="none" normalizeH="0" baseline="3600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en-US" altLang="zh-CN" sz="1400" b="1" i="0" u="none" strike="noStrike" cap="none" normalizeH="0" baseline="3600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en-US" altLang="zh-CN" sz="1400" b="1" i="0" u="none" strike="noStrike" cap="none" normalizeH="0" baseline="3600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en-US" altLang="zh-CN" sz="1400" b="1" i="0" u="none" strike="noStrike" cap="none" normalizeH="0" baseline="3600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en-US" altLang="zh-CN" sz="1400" b="1" i="0" u="none" strike="noStrike" cap="none" normalizeH="0" baseline="3600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en-US" altLang="zh-CN" sz="1400" b="1" i="0" u="none" strike="noStrike" cap="none" normalizeH="0" baseline="3600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en-US" altLang="zh-CN" sz="1400" b="1" i="0" u="none" strike="noStrike" cap="none" normalizeH="0" baseline="3600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en-US" altLang="zh-CN" sz="1400" b="1" i="0" u="none" strike="noStrike" cap="none" normalizeH="0" baseline="3600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841">
            <a:extLst>
              <a:ext uri="{FF2B5EF4-FFF2-40B4-BE49-F238E27FC236}">
                <a16:creationId xmlns:a16="http://schemas.microsoft.com/office/drawing/2014/main" id="{B654EB5A-E08B-4E0B-80C2-AC5690BEA6D8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4302125"/>
            <a:ext cx="7054850" cy="1647825"/>
            <a:chOff x="930" y="2607"/>
            <a:chExt cx="4444" cy="1038"/>
          </a:xfrm>
        </p:grpSpPr>
        <p:sp>
          <p:nvSpPr>
            <p:cNvPr id="18" name="Text Box 839">
              <a:extLst>
                <a:ext uri="{FF2B5EF4-FFF2-40B4-BE49-F238E27FC236}">
                  <a16:creationId xmlns:a16="http://schemas.microsoft.com/office/drawing/2014/main" id="{F26857C9-3EB2-4386-BE53-CC6033A1D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3203"/>
              <a:ext cx="426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 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×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r>
                <a:rPr lang="en-US" altLang="zh-CN" sz="2000" b="1" baseline="360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×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r>
                <a:rPr lang="en-US" altLang="zh-CN" sz="2000" b="1" baseline="360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×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r>
                <a:rPr lang="en-US" altLang="zh-CN" sz="2000" b="1" baseline="360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×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r>
                <a:rPr lang="en-US" altLang="zh-CN" sz="2000" b="1" baseline="360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×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r>
                <a:rPr lang="en-US" altLang="zh-CN" sz="2000" b="1" baseline="360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×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r>
                <a:rPr lang="en-US" altLang="zh-CN" sz="2000" b="1" baseline="360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  <a:p>
              <a:pPr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+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×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r>
                <a:rPr lang="en-US" altLang="zh-CN" sz="2000" b="1" baseline="360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-1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×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r>
                <a:rPr lang="en-US" altLang="zh-CN" sz="2000" b="1" baseline="360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-2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×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r>
                <a:rPr lang="en-US" altLang="zh-CN" sz="2000" b="1" baseline="360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-3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×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r>
                <a:rPr lang="en-US" altLang="zh-CN" sz="2000" b="1" baseline="360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-4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×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r>
                <a:rPr lang="en-US" altLang="zh-CN" sz="2000" b="1" baseline="360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-5</a:t>
              </a:r>
            </a:p>
          </p:txBody>
        </p:sp>
        <p:sp>
          <p:nvSpPr>
            <p:cNvPr id="21604" name="AutoShape 840">
              <a:extLst>
                <a:ext uri="{FF2B5EF4-FFF2-40B4-BE49-F238E27FC236}">
                  <a16:creationId xmlns:a16="http://schemas.microsoft.com/office/drawing/2014/main" id="{D9864BBF-A0EE-4AAA-8963-931AADFDF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607"/>
              <a:ext cx="181" cy="907"/>
            </a:xfrm>
            <a:prstGeom prst="curvedRightArrow">
              <a:avLst>
                <a:gd name="adj1" fmla="val 100221"/>
                <a:gd name="adj2" fmla="val 200442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</p:grpSp>
      <p:sp>
        <p:nvSpPr>
          <p:cNvPr id="20" name="Rectangle 842">
            <a:extLst>
              <a:ext uri="{FF2B5EF4-FFF2-40B4-BE49-F238E27FC236}">
                <a16:creationId xmlns:a16="http://schemas.microsoft.com/office/drawing/2014/main" id="{18461BB8-5B2D-4D70-9CA6-91C2972F1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148013"/>
            <a:ext cx="5257800" cy="1308100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进位计数制的特点：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chemeClr val="tx2"/>
                </a:solidFill>
              </a:rPr>
              <a:t>      ⑴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每个数位上仅使用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个不同的数码；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⑵ 逢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进一。</a:t>
            </a:r>
          </a:p>
        </p:txBody>
      </p:sp>
      <p:sp>
        <p:nvSpPr>
          <p:cNvPr id="21" name="Text Box 845">
            <a:extLst>
              <a:ext uri="{FF2B5EF4-FFF2-40B4-BE49-F238E27FC236}">
                <a16:creationId xmlns:a16="http://schemas.microsoft.com/office/drawing/2014/main" id="{31E97020-0E4F-451B-822E-372A32A8B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529138"/>
            <a:ext cx="734377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特别提示：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理论上，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进位计数制中使用哪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个不同的符号，并不是问题的关键！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1" grpId="1"/>
      <p:bldP spid="13" grpId="0"/>
      <p:bldP spid="13" grpId="1"/>
      <p:bldP spid="14" grpId="0"/>
      <p:bldP spid="14" grpId="1"/>
      <p:bldP spid="15" grpId="0"/>
      <p:bldP spid="15" grpId="1"/>
      <p:bldP spid="20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>
            <a:extLst>
              <a:ext uri="{FF2B5EF4-FFF2-40B4-BE49-F238E27FC236}">
                <a16:creationId xmlns:a16="http://schemas.microsoft.com/office/drawing/2014/main" id="{F255F61F-020B-4797-927F-2B42D4E25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9A6E7F-572F-4BA2-A02C-719281C995F6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00369" name="Rectangle 17">
            <a:extLst>
              <a:ext uri="{FF2B5EF4-FFF2-40B4-BE49-F238E27FC236}">
                <a16:creationId xmlns:a16="http://schemas.microsoft.com/office/drawing/2014/main" id="{587FD538-853F-4918-93F5-284982705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349500"/>
            <a:ext cx="7993062" cy="1655763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sp>
        <p:nvSpPr>
          <p:cNvPr id="100357" name="Text Box 5">
            <a:extLst>
              <a:ext uri="{FF2B5EF4-FFF2-40B4-BE49-F238E27FC236}">
                <a16:creationId xmlns:a16="http://schemas.microsoft.com/office/drawing/2014/main" id="{D4560B38-BFF4-480E-B12C-732F32ADD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68338"/>
            <a:ext cx="532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二进制数及其运算 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---- </a:t>
            </a:r>
            <a:r>
              <a:rPr lang="en-US" altLang="zh-CN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binary</a:t>
            </a:r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973B082F-2663-4165-98C7-9C0BDD9FA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041400"/>
            <a:ext cx="72009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二进位计数制的特点：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b="1"/>
              <a:t>       ⑴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每个数位上仅使用两个不同的数码；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⑵ 逢二进一。</a:t>
            </a:r>
          </a:p>
        </p:txBody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31B8187A-F1F2-49EB-BB95-2B73F320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349500"/>
            <a:ext cx="80660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(10110111)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=1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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7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+0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6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+1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5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+1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4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+0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3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+1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+1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+1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0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                   =(183)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10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</a:p>
        </p:txBody>
      </p:sp>
      <p:sp>
        <p:nvSpPr>
          <p:cNvPr id="100363" name="Rectangle 11">
            <a:extLst>
              <a:ext uri="{FF2B5EF4-FFF2-40B4-BE49-F238E27FC236}">
                <a16:creationId xmlns:a16="http://schemas.microsoft.com/office/drawing/2014/main" id="{4D72C747-43C5-41D4-937A-911C59669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3243263"/>
            <a:ext cx="7945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(1011.1101)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=1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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3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+0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+1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+1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0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+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                      1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-1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+1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-2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+0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-3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+1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-4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= (11.8125)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10 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D0688CE-0EB8-4F3D-8249-2525E45E08BB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076700"/>
            <a:ext cx="8062912" cy="1927225"/>
            <a:chOff x="385" y="2568"/>
            <a:chExt cx="5079" cy="1214"/>
          </a:xfrm>
        </p:grpSpPr>
        <p:grpSp>
          <p:nvGrpSpPr>
            <p:cNvPr id="22539" name="Group 20">
              <a:extLst>
                <a:ext uri="{FF2B5EF4-FFF2-40B4-BE49-F238E27FC236}">
                  <a16:creationId xmlns:a16="http://schemas.microsoft.com/office/drawing/2014/main" id="{7DB6078D-59CF-4DA0-AFAE-3A301D7296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2679"/>
              <a:ext cx="5079" cy="1103"/>
              <a:chOff x="385" y="2679"/>
              <a:chExt cx="5079" cy="1103"/>
            </a:xfrm>
          </p:grpSpPr>
          <p:grpSp>
            <p:nvGrpSpPr>
              <p:cNvPr id="22541" name="Group 19">
                <a:extLst>
                  <a:ext uri="{FF2B5EF4-FFF2-40B4-BE49-F238E27FC236}">
                    <a16:creationId xmlns:a16="http://schemas.microsoft.com/office/drawing/2014/main" id="{96010D7C-0A46-451D-A732-491DB15FB1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5" y="3351"/>
                <a:ext cx="2449" cy="431"/>
                <a:chOff x="1565" y="3158"/>
                <a:chExt cx="2449" cy="431"/>
              </a:xfrm>
            </p:grpSpPr>
            <p:sp>
              <p:nvSpPr>
                <p:cNvPr id="100364" name="Text Box 12">
                  <a:extLst>
                    <a:ext uri="{FF2B5EF4-FFF2-40B4-BE49-F238E27FC236}">
                      <a16:creationId xmlns:a16="http://schemas.microsoft.com/office/drawing/2014/main" id="{6D28D7F8-BD23-49E1-A782-F1CF5EAA03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50" y="3158"/>
                  <a:ext cx="2164" cy="41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eaLnBrk="1" hangingPunct="1">
                    <a:defRPr/>
                  </a:pPr>
                  <a:r>
                    <a:rPr lang="pt-BR" altLang="zh-CN" sz="2000" b="1" baseline="-30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n-1</a:t>
                  </a:r>
                  <a:endParaRPr lang="pt-BR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  <a:p>
                  <a:pPr>
                    <a:defRPr/>
                  </a:pPr>
                  <a:r>
                    <a:rPr lang="pt-BR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∑ B</a:t>
                  </a:r>
                  <a:r>
                    <a:rPr lang="pt-BR" altLang="zh-CN" sz="2000" b="1" baseline="-30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i</a:t>
                  </a: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Symbol" pitchFamily="18" charset="2"/>
                    </a:rPr>
                    <a:t></a:t>
                  </a:r>
                  <a:r>
                    <a:rPr lang="pt-BR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2</a:t>
                  </a:r>
                  <a:r>
                    <a:rPr lang="pt-BR" altLang="zh-CN" sz="2000" b="1" baseline="30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Symbol" pitchFamily="18" charset="2"/>
                    </a:rPr>
                    <a:t>i     </a:t>
                  </a:r>
                  <a:r>
                    <a:rPr lang="pt-BR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Symbol" pitchFamily="18" charset="2"/>
                    </a:rPr>
                    <a:t> </a:t>
                  </a:r>
                  <a:r>
                    <a:rPr lang="zh-CN" altLang="pt-BR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Symbol" pitchFamily="18" charset="2"/>
                    </a:rPr>
                    <a:t>，</a:t>
                  </a:r>
                  <a:r>
                    <a:rPr lang="zh-CN" altLang="pt-BR" sz="2000" b="1">
                      <a:solidFill>
                        <a:srgbClr val="FF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Symbol" pitchFamily="18" charset="2"/>
                    </a:rPr>
                    <a:t>其中  </a:t>
                  </a:r>
                  <a:r>
                    <a:rPr lang="pt-BR" altLang="zh-CN" sz="2000" b="1">
                      <a:solidFill>
                        <a:srgbClr val="FF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Symbol" pitchFamily="18" charset="2"/>
                    </a:rPr>
                    <a:t>B</a:t>
                  </a:r>
                  <a:r>
                    <a:rPr lang="pt-BR" altLang="zh-CN" sz="2000" b="1" baseline="-25000">
                      <a:solidFill>
                        <a:srgbClr val="FF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Symbol" pitchFamily="18" charset="2"/>
                    </a:rPr>
                    <a:t>i</a:t>
                  </a:r>
                  <a:r>
                    <a:rPr lang="en-US" altLang="zh-CN" sz="2000" b="1">
                      <a:solidFill>
                        <a:srgbClr val="FF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Symbol" pitchFamily="18" charset="2"/>
                    </a:rPr>
                    <a:t></a:t>
                  </a:r>
                  <a:r>
                    <a:rPr lang="pt-BR" altLang="zh-CN" sz="2000" b="1">
                      <a:solidFill>
                        <a:srgbClr val="FF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{0,1}</a:t>
                  </a:r>
                  <a:r>
                    <a:rPr lang="pt-BR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Symbol" pitchFamily="18" charset="2"/>
                    </a:rPr>
                    <a:t> </a:t>
                  </a:r>
                  <a:r>
                    <a:rPr lang="en-US" altLang="zh-CN" sz="2000" b="1" baseline="30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Symbol" pitchFamily="18" charset="2"/>
                    </a:rPr>
                    <a:t>i=-m</a:t>
                  </a:r>
                  <a:endPara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endParaRPr>
                </a:p>
              </p:txBody>
            </p:sp>
            <p:sp>
              <p:nvSpPr>
                <p:cNvPr id="100368" name="Text Box 16">
                  <a:extLst>
                    <a:ext uri="{FF2B5EF4-FFF2-40B4-BE49-F238E27FC236}">
                      <a16:creationId xmlns:a16="http://schemas.microsoft.com/office/drawing/2014/main" id="{4A7708A6-FCE1-46C7-9D45-B87AF133DC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65" y="3339"/>
                  <a:ext cx="36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=</a:t>
                  </a:r>
                </a:p>
              </p:txBody>
            </p:sp>
          </p:grpSp>
          <p:sp>
            <p:nvSpPr>
              <p:cNvPr id="100366" name="Rectangle 14">
                <a:extLst>
                  <a:ext uri="{FF2B5EF4-FFF2-40B4-BE49-F238E27FC236}">
                    <a16:creationId xmlns:a16="http://schemas.microsoft.com/office/drawing/2014/main" id="{B0721F7B-584E-4FE5-B93E-2B26F7F03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2679"/>
                <a:ext cx="5079" cy="7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indent="266700" eaLnBrk="1" hangingPunct="1">
                  <a:defRPr/>
                </a:pPr>
                <a:endParaRPr lang="zh-CN" altLang="pt-BR" sz="600">
                  <a:latin typeface="宋体" pitchFamily="2" charset="-122"/>
                </a:endParaRPr>
              </a:p>
              <a:p>
                <a:pPr indent="266700">
                  <a:spcBef>
                    <a:spcPct val="60000"/>
                  </a:spcBef>
                  <a:defRPr/>
                </a:pPr>
                <a:r>
                  <a:rPr lang="pt-BR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B=</a:t>
                </a:r>
                <a:r>
                  <a:rPr lang="pt-BR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  <a:r>
                  <a:rPr lang="pt-BR" altLang="zh-CN" sz="2000" b="1" baseline="-30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n-1</a:t>
                </a:r>
                <a:r>
                  <a:rPr lang="pt-BR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  <a:r>
                  <a:rPr lang="pt-BR" altLang="zh-CN" sz="2000" b="1" baseline="-30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n-2</a:t>
                </a:r>
                <a:r>
                  <a:rPr lang="pt-BR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...B</a:t>
                </a:r>
                <a:r>
                  <a:rPr lang="pt-BR" altLang="zh-CN" sz="2000" b="1" baseline="-30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r>
                  <a:rPr lang="pt-BR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  <a:r>
                  <a:rPr lang="pt-BR" altLang="zh-CN" sz="2000" b="1" baseline="-30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r>
                  <a:rPr lang="pt-BR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  <a:r>
                  <a:rPr lang="pt-BR" altLang="zh-CN" sz="2000" b="1" baseline="-30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-1</a:t>
                </a:r>
                <a:r>
                  <a:rPr lang="pt-BR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  <a:r>
                  <a:rPr lang="pt-BR" altLang="zh-CN" sz="2000" b="1" baseline="-30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-2</a:t>
                </a:r>
                <a:r>
                  <a:rPr lang="pt-BR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...B</a:t>
                </a:r>
                <a:r>
                  <a:rPr lang="pt-BR" altLang="zh-CN" sz="2000" b="1" baseline="-30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-m</a:t>
                </a:r>
                <a:endParaRPr lang="zh-CN" altLang="pt-BR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indent="266700">
                  <a:spcBef>
                    <a:spcPct val="60000"/>
                  </a:spcBef>
                  <a:defRPr/>
                </a:pPr>
                <a:r>
                  <a:rPr lang="pt-BR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</a:t>
                </a:r>
                <a:r>
                  <a:rPr lang="pt-BR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=</a:t>
                </a:r>
                <a:r>
                  <a:rPr lang="pt-BR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  <a:r>
                  <a:rPr lang="pt-BR" altLang="zh-CN" sz="2000" b="1" baseline="-30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n-1</a:t>
                </a:r>
                <a:r>
                  <a:rPr lang="en-US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</a:t>
                </a:r>
                <a:r>
                  <a:rPr lang="pt-BR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r>
                  <a:rPr lang="pt-BR" altLang="zh-CN" sz="2000" b="1" baseline="30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n-1</a:t>
                </a:r>
                <a:r>
                  <a:rPr lang="pt-BR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+B</a:t>
                </a:r>
                <a:r>
                  <a:rPr lang="pt-BR" altLang="zh-CN" sz="2000" b="1" baseline="-30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n-2</a:t>
                </a:r>
                <a:r>
                  <a:rPr lang="en-US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</a:t>
                </a:r>
                <a:r>
                  <a:rPr lang="pt-BR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r>
                  <a:rPr lang="pt-BR" altLang="zh-CN" sz="2000" b="1" baseline="30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n-2</a:t>
                </a:r>
                <a:r>
                  <a:rPr lang="pt-BR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+…+B</a:t>
                </a:r>
                <a:r>
                  <a:rPr lang="pt-BR" altLang="zh-CN" sz="2000" b="1" baseline="-30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1</a:t>
                </a:r>
                <a:r>
                  <a:rPr lang="en-US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</a:t>
                </a:r>
                <a:r>
                  <a:rPr lang="pt-BR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r>
                  <a:rPr lang="pt-BR" altLang="zh-CN" sz="2000" b="1" baseline="30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1</a:t>
                </a:r>
                <a:r>
                  <a:rPr lang="pt-BR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+B</a:t>
                </a:r>
                <a:r>
                  <a:rPr lang="pt-BR" altLang="zh-CN" sz="2000" b="1" baseline="-30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0</a:t>
                </a:r>
                <a:r>
                  <a:rPr lang="en-US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</a:t>
                </a:r>
                <a:r>
                  <a:rPr lang="pt-BR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r>
                  <a:rPr lang="pt-BR" altLang="zh-CN" sz="2000" b="1" baseline="30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0</a:t>
                </a:r>
                <a:r>
                  <a:rPr lang="pt-BR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+B</a:t>
                </a:r>
                <a:r>
                  <a:rPr lang="pt-BR" altLang="zh-CN" sz="2000" b="1" baseline="-30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-1</a:t>
                </a:r>
                <a:r>
                  <a:rPr lang="en-US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</a:t>
                </a:r>
                <a:r>
                  <a:rPr lang="pt-BR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r>
                  <a:rPr lang="pt-BR" altLang="zh-CN" sz="2000" b="1" baseline="30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-1</a:t>
                </a:r>
                <a:r>
                  <a:rPr lang="pt-BR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+…+</a:t>
                </a:r>
                <a:r>
                  <a:rPr lang="en-US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B</a:t>
                </a:r>
                <a:r>
                  <a:rPr lang="en-US" altLang="zh-CN" sz="2000" b="1" baseline="-30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-m</a:t>
                </a:r>
                <a:r>
                  <a:rPr lang="en-US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</a:t>
                </a:r>
                <a:r>
                  <a:rPr lang="en-US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r>
                  <a:rPr lang="en-US" altLang="zh-CN" sz="2000" b="1" baseline="30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-m</a:t>
                </a:r>
                <a:endParaRPr lang="en-US" altLang="zh-CN" sz="2000">
                  <a:solidFill>
                    <a:srgbClr val="FF00FF"/>
                  </a:solidFill>
                  <a:sym typeface="Symbol" pitchFamily="18" charset="2"/>
                </a:endParaRPr>
              </a:p>
            </p:txBody>
          </p:sp>
        </p:grpSp>
        <p:sp>
          <p:nvSpPr>
            <p:cNvPr id="100367" name="Text Box 15">
              <a:extLst>
                <a:ext uri="{FF2B5EF4-FFF2-40B4-BE49-F238E27FC236}">
                  <a16:creationId xmlns:a16="http://schemas.microsoft.com/office/drawing/2014/main" id="{0104B220-4EA7-4259-B8FA-9D98E2BCC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568"/>
              <a:ext cx="41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对于有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位整数，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位小数的二进制数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，其一般表示为：</a:t>
              </a:r>
              <a:r>
                <a:rPr lang="zh-CN" altLang="en-US"/>
                <a:t> </a:t>
              </a:r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3042FF6-411D-4555-B8B1-4A293327965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5949950"/>
          <a:ext cx="4608513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该公式是二进制到十进制的计算方法</a:t>
                      </a:r>
                      <a:endParaRPr lang="zh-CN" altLang="en-US" sz="20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T="45793" marB="45793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9" grpId="0" animBg="1"/>
      <p:bldP spid="100359" grpId="0"/>
      <p:bldP spid="1003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>
            <a:extLst>
              <a:ext uri="{FF2B5EF4-FFF2-40B4-BE49-F238E27FC236}">
                <a16:creationId xmlns:a16="http://schemas.microsoft.com/office/drawing/2014/main" id="{641080B0-E33D-4230-81DB-741D0052D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991FA2-3494-484B-AE41-E532C010E1B4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E703BB8A-E07C-412C-97F2-292445B5E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836613"/>
            <a:ext cx="753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例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1.2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二进制加法举例，求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(10110111)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+(01011011)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的和。</a:t>
            </a:r>
            <a:r>
              <a:rPr lang="zh-CN" altLang="en-US"/>
              <a:t> </a:t>
            </a:r>
          </a:p>
        </p:txBody>
      </p:sp>
      <p:sp>
        <p:nvSpPr>
          <p:cNvPr id="23556" name="Rectangle 10">
            <a:extLst>
              <a:ext uri="{FF2B5EF4-FFF2-40B4-BE49-F238E27FC236}">
                <a16:creationId xmlns:a16="http://schemas.microsoft.com/office/drawing/2014/main" id="{C94DE26F-F762-4B9A-B405-B7FD9C123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D79E429E-88D6-4752-93A4-A88E08BAAE74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1268413"/>
            <a:ext cx="4032250" cy="1211262"/>
            <a:chOff x="1519" y="845"/>
            <a:chExt cx="2540" cy="763"/>
          </a:xfrm>
        </p:grpSpPr>
        <p:grpSp>
          <p:nvGrpSpPr>
            <p:cNvPr id="23596" name="Group 16">
              <a:extLst>
                <a:ext uri="{FF2B5EF4-FFF2-40B4-BE49-F238E27FC236}">
                  <a16:creationId xmlns:a16="http://schemas.microsoft.com/office/drawing/2014/main" id="{463A7E2D-18F5-4378-9573-19DCD29E6C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845"/>
              <a:ext cx="2358" cy="763"/>
              <a:chOff x="1701" y="845"/>
              <a:chExt cx="2358" cy="763"/>
            </a:xfrm>
          </p:grpSpPr>
          <p:sp>
            <p:nvSpPr>
              <p:cNvPr id="101384" name="Rectangle 8">
                <a:extLst>
                  <a:ext uri="{FF2B5EF4-FFF2-40B4-BE49-F238E27FC236}">
                    <a16:creationId xmlns:a16="http://schemas.microsoft.com/office/drawing/2014/main" id="{F9427201-11D2-4920-A486-76CF53A4C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845"/>
                <a:ext cx="1809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/>
                  <a:t>     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1 0 1 1 0 1 1 1</a:t>
                </a:r>
              </a:p>
              <a:p>
                <a:pPr algn="ctr" eaLnBrk="1" hangingPunct="1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   0 1 0 1 1 0 1 1</a:t>
                </a:r>
              </a:p>
            </p:txBody>
          </p:sp>
          <p:sp>
            <p:nvSpPr>
              <p:cNvPr id="23599" name="Line 12">
                <a:extLst>
                  <a:ext uri="{FF2B5EF4-FFF2-40B4-BE49-F238E27FC236}">
                    <a16:creationId xmlns:a16="http://schemas.microsoft.com/office/drawing/2014/main" id="{CD98F944-20FD-4048-937D-17969A671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1608"/>
                <a:ext cx="23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1389" name="Rectangle 13">
              <a:extLst>
                <a:ext uri="{FF2B5EF4-FFF2-40B4-BE49-F238E27FC236}">
                  <a16:creationId xmlns:a16="http://schemas.microsoft.com/office/drawing/2014/main" id="{FDFEF57F-B172-47A7-9B7F-21B8359D7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298"/>
              <a:ext cx="21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1800" b="1">
                  <a:solidFill>
                    <a:srgbClr val="4D4D4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进位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1 1 1 1 1 1 1</a:t>
              </a:r>
            </a:p>
          </p:txBody>
        </p:sp>
      </p:grpSp>
      <p:sp>
        <p:nvSpPr>
          <p:cNvPr id="101393" name="Rectangle 17">
            <a:extLst>
              <a:ext uri="{FF2B5EF4-FFF2-40B4-BE49-F238E27FC236}">
                <a16:creationId xmlns:a16="http://schemas.microsoft.com/office/drawing/2014/main" id="{4B6D3B70-0F06-4FD2-9E35-A242FD18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213" y="2492375"/>
            <a:ext cx="290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1 0 0 0 1 0 0 1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101397" name="Text Box 21">
            <a:extLst>
              <a:ext uri="{FF2B5EF4-FFF2-40B4-BE49-F238E27FC236}">
                <a16:creationId xmlns:a16="http://schemas.microsoft.com/office/drawing/2014/main" id="{6895E784-DB44-41E3-9796-7600F583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511425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01400" name="Text Box 24">
            <a:extLst>
              <a:ext uri="{FF2B5EF4-FFF2-40B4-BE49-F238E27FC236}">
                <a16:creationId xmlns:a16="http://schemas.microsoft.com/office/drawing/2014/main" id="{35695CB6-DD05-46D0-A96A-83BF90825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1978025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01401" name="Text Box 25">
            <a:extLst>
              <a:ext uri="{FF2B5EF4-FFF2-40B4-BE49-F238E27FC236}">
                <a16:creationId xmlns:a16="http://schemas.microsoft.com/office/drawing/2014/main" id="{AFB3FF5E-C2B4-4724-82DD-CCD55332D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5" y="2492375"/>
            <a:ext cx="36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101402" name="Text Box 26">
            <a:extLst>
              <a:ext uri="{FF2B5EF4-FFF2-40B4-BE49-F238E27FC236}">
                <a16:creationId xmlns:a16="http://schemas.microsoft.com/office/drawing/2014/main" id="{9289118B-7363-45ED-8527-F34E75EAD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492375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01403" name="Text Box 27">
            <a:extLst>
              <a:ext uri="{FF2B5EF4-FFF2-40B4-BE49-F238E27FC236}">
                <a16:creationId xmlns:a16="http://schemas.microsoft.com/office/drawing/2014/main" id="{70767365-2E62-42F6-B0F9-CE9611E80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9613" y="1978025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01404" name="Text Box 28">
            <a:extLst>
              <a:ext uri="{FF2B5EF4-FFF2-40B4-BE49-F238E27FC236}">
                <a16:creationId xmlns:a16="http://schemas.microsoft.com/office/drawing/2014/main" id="{589F835E-3FB1-4E63-ABCD-C5D64930B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1987550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01405" name="Text Box 29">
            <a:extLst>
              <a:ext uri="{FF2B5EF4-FFF2-40B4-BE49-F238E27FC236}">
                <a16:creationId xmlns:a16="http://schemas.microsoft.com/office/drawing/2014/main" id="{01A945B7-CCB3-43EE-8082-065E5DDE5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8" y="1990725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01406" name="Text Box 30">
            <a:extLst>
              <a:ext uri="{FF2B5EF4-FFF2-40B4-BE49-F238E27FC236}">
                <a16:creationId xmlns:a16="http://schemas.microsoft.com/office/drawing/2014/main" id="{90B8CDDA-57B6-4BC9-958F-CC5125024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425" y="1987550"/>
            <a:ext cx="36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01407" name="Text Box 31">
            <a:extLst>
              <a:ext uri="{FF2B5EF4-FFF2-40B4-BE49-F238E27FC236}">
                <a16:creationId xmlns:a16="http://schemas.microsoft.com/office/drawing/2014/main" id="{41B46585-B3F5-4D8B-88EB-7B55E3A1A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2492375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101408" name="Text Box 32">
            <a:extLst>
              <a:ext uri="{FF2B5EF4-FFF2-40B4-BE49-F238E27FC236}">
                <a16:creationId xmlns:a16="http://schemas.microsoft.com/office/drawing/2014/main" id="{88106309-1653-4895-92B1-917DE7F3F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492375"/>
            <a:ext cx="36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101409" name="Text Box 33">
            <a:extLst>
              <a:ext uri="{FF2B5EF4-FFF2-40B4-BE49-F238E27FC236}">
                <a16:creationId xmlns:a16="http://schemas.microsoft.com/office/drawing/2014/main" id="{674EAF1B-79D7-4321-9FCF-8FFF6AC08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425" y="2501900"/>
            <a:ext cx="36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101411" name="Text Box 35">
            <a:extLst>
              <a:ext uri="{FF2B5EF4-FFF2-40B4-BE49-F238E27FC236}">
                <a16:creationId xmlns:a16="http://schemas.microsoft.com/office/drawing/2014/main" id="{8DB41E34-B979-4122-9762-8C86E3061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492375"/>
            <a:ext cx="36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101412" name="Text Box 36">
            <a:extLst>
              <a:ext uri="{FF2B5EF4-FFF2-40B4-BE49-F238E27FC236}">
                <a16:creationId xmlns:a16="http://schemas.microsoft.com/office/drawing/2014/main" id="{1CCA10A6-B139-4AB0-AB13-502611AF7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492375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101413" name="Text Box 37">
            <a:extLst>
              <a:ext uri="{FF2B5EF4-FFF2-40B4-BE49-F238E27FC236}">
                <a16:creationId xmlns:a16="http://schemas.microsoft.com/office/drawing/2014/main" id="{F2379E2B-AFA3-47C6-A225-0FD31D537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1987550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01414" name="Text Box 38">
            <a:extLst>
              <a:ext uri="{FF2B5EF4-FFF2-40B4-BE49-F238E27FC236}">
                <a16:creationId xmlns:a16="http://schemas.microsoft.com/office/drawing/2014/main" id="{6953883C-A7FC-43CC-924A-79DBD7B5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1987550"/>
            <a:ext cx="36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01415" name="Text Box 39">
            <a:extLst>
              <a:ext uri="{FF2B5EF4-FFF2-40B4-BE49-F238E27FC236}">
                <a16:creationId xmlns:a16="http://schemas.microsoft.com/office/drawing/2014/main" id="{33F6D7DB-BCCF-45F7-BE25-ADC53E548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1987550"/>
            <a:ext cx="36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01416" name="Text Box 40">
            <a:extLst>
              <a:ext uri="{FF2B5EF4-FFF2-40B4-BE49-F238E27FC236}">
                <a16:creationId xmlns:a16="http://schemas.microsoft.com/office/drawing/2014/main" id="{E3D35A12-AD09-431C-86B0-5BA21EBDC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8" y="2495550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01417" name="Rectangle 41">
            <a:extLst>
              <a:ext uri="{FF2B5EF4-FFF2-40B4-BE49-F238E27FC236}">
                <a16:creationId xmlns:a16="http://schemas.microsoft.com/office/drawing/2014/main" id="{8BB857DD-1F9D-41D7-B00E-DB08C73B3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2924175"/>
            <a:ext cx="575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(10110111)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+(01011011)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=(100010010)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/>
              <a:t> </a:t>
            </a:r>
          </a:p>
        </p:txBody>
      </p:sp>
      <p:sp>
        <p:nvSpPr>
          <p:cNvPr id="101420" name="Text Box 44">
            <a:extLst>
              <a:ext uri="{FF2B5EF4-FFF2-40B4-BE49-F238E27FC236}">
                <a16:creationId xmlns:a16="http://schemas.microsoft.com/office/drawing/2014/main" id="{ADCCB680-AAD4-40E6-A8EF-6BA93C576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429000"/>
            <a:ext cx="741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1.3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二进制减法举例，求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(10110111)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-(01011011)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的差。</a:t>
            </a:r>
          </a:p>
        </p:txBody>
      </p:sp>
      <p:sp>
        <p:nvSpPr>
          <p:cNvPr id="23578" name="Rectangle 47">
            <a:extLst>
              <a:ext uri="{FF2B5EF4-FFF2-40B4-BE49-F238E27FC236}">
                <a16:creationId xmlns:a16="http://schemas.microsoft.com/office/drawing/2014/main" id="{05E2B986-B820-401E-8E29-29B96657E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3532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4" name="Group 54">
            <a:extLst>
              <a:ext uri="{FF2B5EF4-FFF2-40B4-BE49-F238E27FC236}">
                <a16:creationId xmlns:a16="http://schemas.microsoft.com/office/drawing/2014/main" id="{135FB411-0391-4E9F-85F3-1F8F4CC75658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3860800"/>
            <a:ext cx="3743325" cy="1628775"/>
            <a:chOff x="1701" y="2423"/>
            <a:chExt cx="2358" cy="1026"/>
          </a:xfrm>
        </p:grpSpPr>
        <p:sp>
          <p:nvSpPr>
            <p:cNvPr id="101422" name="Rectangle 46">
              <a:extLst>
                <a:ext uri="{FF2B5EF4-FFF2-40B4-BE49-F238E27FC236}">
                  <a16:creationId xmlns:a16="http://schemas.microsoft.com/office/drawing/2014/main" id="{8644725B-EC47-4031-AD2F-A0561E1AE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659"/>
              <a:ext cx="190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1 0 1 1 0 1 1 1</a:t>
              </a:r>
            </a:p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   0 1 0 1 1 0 1 1</a:t>
              </a:r>
            </a:p>
          </p:txBody>
        </p:sp>
        <p:sp>
          <p:nvSpPr>
            <p:cNvPr id="23593" name="Line 48">
              <a:extLst>
                <a:ext uri="{FF2B5EF4-FFF2-40B4-BE49-F238E27FC236}">
                  <a16:creationId xmlns:a16="http://schemas.microsoft.com/office/drawing/2014/main" id="{1D209022-2ECC-4A22-9E2F-0BD97C4E9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158"/>
              <a:ext cx="23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25" name="Text Box 49">
              <a:extLst>
                <a:ext uri="{FF2B5EF4-FFF2-40B4-BE49-F238E27FC236}">
                  <a16:creationId xmlns:a16="http://schemas.microsoft.com/office/drawing/2014/main" id="{4687A067-5918-49BE-8356-493A6DABC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423"/>
              <a:ext cx="2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4D4D4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借位</a:t>
              </a:r>
              <a:r>
                <a:rPr lang="zh-CN" altLang="en-US"/>
                <a:t>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1 0 1 1 0 0 0</a:t>
              </a:r>
            </a:p>
          </p:txBody>
        </p:sp>
        <p:sp>
          <p:nvSpPr>
            <p:cNvPr id="101426" name="Rectangle 50">
              <a:extLst>
                <a:ext uri="{FF2B5EF4-FFF2-40B4-BE49-F238E27FC236}">
                  <a16:creationId xmlns:a16="http://schemas.microsoft.com/office/drawing/2014/main" id="{39784E79-212F-4498-96FB-AC00A6622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3161"/>
              <a:ext cx="1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0 1 0 1 1 1 0 0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101428" name="Text Box 52">
            <a:extLst>
              <a:ext uri="{FF2B5EF4-FFF2-40B4-BE49-F238E27FC236}">
                <a16:creationId xmlns:a16="http://schemas.microsoft.com/office/drawing/2014/main" id="{C3560432-2CC8-4185-9245-3963BA351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3870325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01429" name="Text Box 53">
            <a:extLst>
              <a:ext uri="{FF2B5EF4-FFF2-40B4-BE49-F238E27FC236}">
                <a16:creationId xmlns:a16="http://schemas.microsoft.com/office/drawing/2014/main" id="{4D6E50F3-BF70-47C6-BA98-47FB4E8FC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150" y="3870325"/>
            <a:ext cx="36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01431" name="Text Box 55">
            <a:extLst>
              <a:ext uri="{FF2B5EF4-FFF2-40B4-BE49-F238E27FC236}">
                <a16:creationId xmlns:a16="http://schemas.microsoft.com/office/drawing/2014/main" id="{FF969176-704D-45F1-AA91-4F7395102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870325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01432" name="Text Box 56">
            <a:extLst>
              <a:ext uri="{FF2B5EF4-FFF2-40B4-BE49-F238E27FC236}">
                <a16:creationId xmlns:a16="http://schemas.microsoft.com/office/drawing/2014/main" id="{08940860-C00A-433B-B5F2-382AC5307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5041900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101433" name="Text Box 57">
            <a:extLst>
              <a:ext uri="{FF2B5EF4-FFF2-40B4-BE49-F238E27FC236}">
                <a16:creationId xmlns:a16="http://schemas.microsoft.com/office/drawing/2014/main" id="{50C04ECC-C597-408D-8467-0D5E2B14B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063" y="5032375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101434" name="Text Box 58">
            <a:extLst>
              <a:ext uri="{FF2B5EF4-FFF2-40B4-BE49-F238E27FC236}">
                <a16:creationId xmlns:a16="http://schemas.microsoft.com/office/drawing/2014/main" id="{6358BBF8-D090-4E96-A97A-7373827CD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063" y="5059363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101435" name="Text Box 59">
            <a:extLst>
              <a:ext uri="{FF2B5EF4-FFF2-40B4-BE49-F238E27FC236}">
                <a16:creationId xmlns:a16="http://schemas.microsoft.com/office/drawing/2014/main" id="{31F5A500-C0B0-47F4-8ED8-DAE8DE4E0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325" y="5041900"/>
            <a:ext cx="36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101436" name="Text Box 60">
            <a:extLst>
              <a:ext uri="{FF2B5EF4-FFF2-40B4-BE49-F238E27FC236}">
                <a16:creationId xmlns:a16="http://schemas.microsoft.com/office/drawing/2014/main" id="{521EE877-39F0-496A-A8F7-D209B9BCE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5051425"/>
            <a:ext cx="36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01437" name="Text Box 61">
            <a:extLst>
              <a:ext uri="{FF2B5EF4-FFF2-40B4-BE49-F238E27FC236}">
                <a16:creationId xmlns:a16="http://schemas.microsoft.com/office/drawing/2014/main" id="{45B31B81-1C40-4E08-B77A-D462FF768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988" y="5032375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01438" name="Text Box 62">
            <a:extLst>
              <a:ext uri="{FF2B5EF4-FFF2-40B4-BE49-F238E27FC236}">
                <a16:creationId xmlns:a16="http://schemas.microsoft.com/office/drawing/2014/main" id="{D2850354-B7A7-41C8-AB38-AE56C6B94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325" y="5032375"/>
            <a:ext cx="36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01439" name="Text Box 63">
            <a:extLst>
              <a:ext uri="{FF2B5EF4-FFF2-40B4-BE49-F238E27FC236}">
                <a16:creationId xmlns:a16="http://schemas.microsoft.com/office/drawing/2014/main" id="{A58B2B71-A875-4FF8-83E3-55F0EBBA6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0" y="5032375"/>
            <a:ext cx="36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01440" name="Rectangle 64">
            <a:extLst>
              <a:ext uri="{FF2B5EF4-FFF2-40B4-BE49-F238E27FC236}">
                <a16:creationId xmlns:a16="http://schemas.microsoft.com/office/drawing/2014/main" id="{D4274352-62CF-4B3B-8A26-BFDA00D83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419725"/>
            <a:ext cx="561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(10110111)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- (01011011)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=(01011100)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101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101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101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101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101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01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01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101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800" decel="100000"/>
                                        <p:tgtEl>
                                          <p:spTgt spid="101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 decel="100000"/>
                                        <p:tgtEl>
                                          <p:spTgt spid="101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1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800" decel="100000"/>
                                        <p:tgtEl>
                                          <p:spTgt spid="10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800" decel="100000" fill="hold"/>
                                        <p:tgtEl>
                                          <p:spTgt spid="10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0" decel="100000" fill="hold"/>
                                        <p:tgtEl>
                                          <p:spTgt spid="10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800" decel="100000" fill="hold"/>
                                        <p:tgtEl>
                                          <p:spTgt spid="10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1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800" decel="100000"/>
                                        <p:tgtEl>
                                          <p:spTgt spid="101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800" decel="100000" fill="hold"/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800" decel="100000" fill="hold"/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800" decel="100000" fill="hold"/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01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1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1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800" decel="100000"/>
                                        <p:tgtEl>
                                          <p:spTgt spid="101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800" decel="100000" fill="hold"/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800" decel="100000" fill="hold"/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800" decel="100000" fill="hold"/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01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1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1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7" dur="1000"/>
                                        <p:tgtEl>
                                          <p:spTgt spid="1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01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01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01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01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0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0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800" decel="100000"/>
                                        <p:tgtEl>
                                          <p:spTgt spid="1014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800" decel="100000" fill="hold"/>
                                        <p:tgtEl>
                                          <p:spTgt spid="1014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800" decel="100000" fill="hold"/>
                                        <p:tgtEl>
                                          <p:spTgt spid="10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800" decel="100000" fill="hold"/>
                                        <p:tgtEl>
                                          <p:spTgt spid="10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01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01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01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800" decel="100000"/>
                                        <p:tgtEl>
                                          <p:spTgt spid="10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800" decel="100000" fill="hold"/>
                                        <p:tgtEl>
                                          <p:spTgt spid="10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800" decel="100000" fill="hold"/>
                                        <p:tgtEl>
                                          <p:spTgt spid="10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800" decel="100000" fill="hold"/>
                                        <p:tgtEl>
                                          <p:spTgt spid="10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01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01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01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01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800" decel="100000"/>
                                        <p:tgtEl>
                                          <p:spTgt spid="101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800" decel="100000" fill="hold"/>
                                        <p:tgtEl>
                                          <p:spTgt spid="1014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800" decel="100000" fill="hold"/>
                                        <p:tgtEl>
                                          <p:spTgt spid="10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800" decel="100000" fill="hold"/>
                                        <p:tgtEl>
                                          <p:spTgt spid="10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01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01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01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01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01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01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0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0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2" dur="1000"/>
                                        <p:tgtEl>
                                          <p:spTgt spid="10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7" grpId="0"/>
      <p:bldP spid="101400" grpId="0"/>
      <p:bldP spid="101401" grpId="0"/>
      <p:bldP spid="101402" grpId="0"/>
      <p:bldP spid="101403" grpId="0"/>
      <p:bldP spid="101405" grpId="0"/>
      <p:bldP spid="101407" grpId="0"/>
      <p:bldP spid="101408" grpId="0"/>
      <p:bldP spid="101411" grpId="0"/>
      <p:bldP spid="101412" grpId="0"/>
      <p:bldP spid="101413" grpId="0"/>
      <p:bldP spid="101415" grpId="0"/>
      <p:bldP spid="101416" grpId="0"/>
      <p:bldP spid="101417" grpId="0"/>
      <p:bldP spid="101420" grpId="0"/>
      <p:bldP spid="101428" grpId="0"/>
      <p:bldP spid="101431" grpId="0"/>
      <p:bldP spid="101432" grpId="0"/>
      <p:bldP spid="101434" grpId="0"/>
      <p:bldP spid="101435" grpId="0"/>
      <p:bldP spid="101436" grpId="0"/>
      <p:bldP spid="101437" grpId="0"/>
      <p:bldP spid="101439" grpId="0"/>
      <p:bldP spid="1014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A6CEC013-BAFA-4E91-B843-2DAD66A09B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6DA344-4857-4885-9CF5-B78404701107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pic>
        <p:nvPicPr>
          <p:cNvPr id="6147" name="Picture 2" descr="C语言与程序设计">
            <a:extLst>
              <a:ext uri="{FF2B5EF4-FFF2-40B4-BE49-F238E27FC236}">
                <a16:creationId xmlns:a16="http://schemas.microsoft.com/office/drawing/2014/main" id="{0040C728-1923-4339-A3A7-BEEC4E88B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31"/>
          <a:stretch>
            <a:fillRect/>
          </a:stretch>
        </p:blipFill>
        <p:spPr bwMode="auto">
          <a:xfrm>
            <a:off x="4803775" y="692150"/>
            <a:ext cx="43053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6">
            <a:extLst>
              <a:ext uri="{FF2B5EF4-FFF2-40B4-BE49-F238E27FC236}">
                <a16:creationId xmlns:a16="http://schemas.microsoft.com/office/drawing/2014/main" id="{2A343536-6918-41D3-9592-A4F8C54DF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30213"/>
            <a:ext cx="4968875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latin typeface="+mn-ea"/>
                <a:ea typeface="+mn-ea"/>
              </a:rPr>
              <a:t>教材：</a:t>
            </a:r>
            <a:r>
              <a:rPr lang="en-US" altLang="zh-CN" b="1" dirty="0">
                <a:latin typeface="+mn-ea"/>
                <a:ea typeface="+mn-ea"/>
              </a:rPr>
              <a:t>C</a:t>
            </a:r>
            <a:r>
              <a:rPr lang="zh-CN" altLang="en-US" b="1" dirty="0">
                <a:latin typeface="+mn-ea"/>
                <a:ea typeface="+mn-ea"/>
              </a:rPr>
              <a:t>语言与程序设计</a:t>
            </a:r>
            <a:endParaRPr lang="en-US" altLang="zh-CN" b="1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b="1" dirty="0">
                <a:latin typeface="+mn-ea"/>
                <a:ea typeface="+mn-ea"/>
              </a:rPr>
              <a:t>作    者：曹计昌    等</a:t>
            </a:r>
            <a:endParaRPr lang="en-US" altLang="zh-CN" b="1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b="1" dirty="0">
                <a:latin typeface="+mn-ea"/>
                <a:ea typeface="+mn-ea"/>
              </a:rPr>
              <a:t>出版社：电子工业出版社</a:t>
            </a:r>
            <a:endParaRPr lang="en-US" altLang="zh-CN" b="1" dirty="0">
              <a:latin typeface="+mn-ea"/>
              <a:ea typeface="+mn-ea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b="1" dirty="0">
                <a:latin typeface="+mn-ea"/>
                <a:ea typeface="+mn-ea"/>
              </a:rPr>
              <a:t>参考教材：</a:t>
            </a:r>
            <a:endParaRPr lang="en-US" altLang="zh-CN" b="1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）</a:t>
            </a:r>
            <a:r>
              <a:rPr lang="en-US" altLang="zh-CN" sz="2000" b="1" dirty="0">
                <a:latin typeface="+mn-ea"/>
                <a:ea typeface="+mn-ea"/>
              </a:rPr>
              <a:t>C</a:t>
            </a:r>
            <a:r>
              <a:rPr lang="zh-CN" altLang="en-US" sz="2000" b="1" dirty="0">
                <a:latin typeface="+mn-ea"/>
                <a:ea typeface="+mn-ea"/>
              </a:rPr>
              <a:t>程序设计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第四版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zh-CN" altLang="en-US" sz="2000" b="1" dirty="0">
                <a:latin typeface="+mn-ea"/>
                <a:ea typeface="+mn-ea"/>
              </a:rPr>
              <a:t>  作者：谭浩强（清华） </a:t>
            </a: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2</a:t>
            </a:r>
            <a:r>
              <a:rPr lang="zh-CN" altLang="en-US" sz="2000" b="1" dirty="0">
                <a:latin typeface="+mn-ea"/>
                <a:ea typeface="+mn-ea"/>
              </a:rPr>
              <a:t>）</a:t>
            </a:r>
            <a:r>
              <a:rPr lang="en-US" altLang="zh-CN" sz="2000" b="1" dirty="0">
                <a:latin typeface="+mn-ea"/>
                <a:ea typeface="+mn-ea"/>
              </a:rPr>
              <a:t>C Primer Plus</a:t>
            </a:r>
          </a:p>
          <a:p>
            <a:pPr eaLnBrk="1" hangingPunct="1">
              <a:defRPr/>
            </a:pPr>
            <a:r>
              <a:rPr lang="zh-CN" altLang="en-US" sz="2000" b="1" dirty="0">
                <a:latin typeface="+mn-ea"/>
                <a:ea typeface="+mn-ea"/>
              </a:rPr>
              <a:t>  作者：</a:t>
            </a:r>
            <a:r>
              <a:rPr lang="en-US" altLang="zh-CN" sz="2000" b="1" dirty="0">
                <a:latin typeface="+mn-ea"/>
                <a:ea typeface="+mn-ea"/>
              </a:rPr>
              <a:t>Stephen </a:t>
            </a:r>
            <a:r>
              <a:rPr lang="en-US" altLang="zh-CN" sz="2000" b="1" dirty="0" err="1">
                <a:latin typeface="+mn-ea"/>
                <a:ea typeface="+mn-ea"/>
              </a:rPr>
              <a:t>Prata</a:t>
            </a:r>
            <a:r>
              <a:rPr lang="zh-CN" altLang="en-US" sz="2000" b="1" dirty="0">
                <a:latin typeface="+mn-ea"/>
                <a:ea typeface="+mn-ea"/>
              </a:rPr>
              <a:t>（人民邮电）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6149" name="Rectangle 6">
            <a:extLst>
              <a:ext uri="{FF2B5EF4-FFF2-40B4-BE49-F238E27FC236}">
                <a16:creationId xmlns:a16="http://schemas.microsoft.com/office/drawing/2014/main" id="{FF766D95-0F6F-44A8-AF75-2274F364A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3284538"/>
            <a:ext cx="5580062" cy="2678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latin typeface="+mn-ea"/>
                <a:ea typeface="+mn-ea"/>
              </a:rPr>
              <a:t>学  时  数：        </a:t>
            </a:r>
            <a:r>
              <a:rPr lang="en-US" altLang="zh-CN" sz="2400" b="1" dirty="0">
                <a:latin typeface="+mn-ea"/>
                <a:ea typeface="+mn-ea"/>
              </a:rPr>
              <a:t>48</a:t>
            </a:r>
            <a:r>
              <a:rPr lang="zh-CN" altLang="en-US" sz="2400" b="1" dirty="0">
                <a:latin typeface="+mn-ea"/>
                <a:ea typeface="+mn-ea"/>
              </a:rPr>
              <a:t>学时</a:t>
            </a:r>
            <a:endParaRPr lang="en-US" altLang="zh-CN" sz="24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latin typeface="+mn-ea"/>
                <a:ea typeface="+mn-ea"/>
              </a:rPr>
              <a:t>综合成绩：   期末卷面成绩： </a:t>
            </a:r>
            <a:r>
              <a:rPr lang="en-US" altLang="zh-CN" sz="2400" b="1" dirty="0">
                <a:latin typeface="+mn-ea"/>
                <a:ea typeface="+mn-ea"/>
              </a:rPr>
              <a:t>70%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latin typeface="+mn-ea"/>
                <a:ea typeface="+mn-ea"/>
              </a:rPr>
              <a:t> 平时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zh-CN" altLang="en-US" sz="2400" b="1" dirty="0">
                <a:latin typeface="+mn-ea"/>
              </a:rPr>
              <a:t>作业、考勤等）</a:t>
            </a:r>
            <a:r>
              <a:rPr lang="zh-CN" altLang="en-US" sz="2400" b="1" dirty="0">
                <a:latin typeface="+mn-ea"/>
                <a:ea typeface="+mn-ea"/>
              </a:rPr>
              <a:t>成绩：  </a:t>
            </a:r>
            <a:r>
              <a:rPr lang="en-US" altLang="zh-CN" sz="2400" b="1" dirty="0">
                <a:latin typeface="+mn-ea"/>
                <a:ea typeface="+mn-ea"/>
              </a:rPr>
              <a:t>30%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latin typeface="+mn-ea"/>
                <a:ea typeface="+mn-ea"/>
              </a:rPr>
              <a:t>作业平台：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https://shixun.educoder.net/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latin typeface="+mn-ea"/>
                <a:ea typeface="+mn-ea"/>
              </a:rPr>
              <a:t>实名注册后用邀请码：</a:t>
            </a:r>
            <a:r>
              <a:rPr lang="en-US" altLang="zh-CN" sz="2400" b="1" dirty="0">
                <a:latin typeface="+mn-ea"/>
                <a:ea typeface="+mn-ea"/>
              </a:rPr>
              <a:t>UO4M5Q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rgbClr val="444444"/>
                </a:solidFill>
                <a:latin typeface="-apple-system"/>
                <a:ea typeface="+mn-ea"/>
              </a:rPr>
              <a:t>                                          </a:t>
            </a:r>
            <a:r>
              <a:rPr lang="zh-CN" altLang="en-US" sz="2400" b="1" dirty="0">
                <a:latin typeface="+mn-ea"/>
                <a:ea typeface="+mn-ea"/>
              </a:rPr>
              <a:t>加入教学课堂：</a:t>
            </a:r>
            <a:endParaRPr lang="en-US" altLang="zh-CN" sz="24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latin typeface="+mn-ea"/>
                <a:ea typeface="+mn-ea"/>
              </a:rPr>
              <a:t>              </a:t>
            </a: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150" name="Picture 7">
            <a:extLst>
              <a:ext uri="{FF2B5EF4-FFF2-40B4-BE49-F238E27FC236}">
                <a16:creationId xmlns:a16="http://schemas.microsoft.com/office/drawing/2014/main" id="{65EFABA9-A249-43DC-9906-007448730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0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0FF3EE98-79FA-459D-AE90-8878CB6522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9B5C91-7370-445A-8DB3-9F44FDB0F534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24579" name="AutoShape 1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0929917-595D-476B-B8F0-5B6B0C1FB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sp>
        <p:nvSpPr>
          <p:cNvPr id="42008" name="Text Box 24">
            <a:extLst>
              <a:ext uri="{FF2B5EF4-FFF2-40B4-BE49-F238E27FC236}">
                <a16:creationId xmlns:a16="http://schemas.microsoft.com/office/drawing/2014/main" id="{8AADD1C0-B2BE-4ED2-A0F8-09AE8A98D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68338"/>
            <a:ext cx="568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八进制数及其运算 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---- </a:t>
            </a:r>
            <a:r>
              <a:rPr lang="en-US" altLang="zh-CN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octonary</a:t>
            </a:r>
          </a:p>
        </p:txBody>
      </p:sp>
      <p:sp>
        <p:nvSpPr>
          <p:cNvPr id="42009" name="Rectangle 25">
            <a:extLst>
              <a:ext uri="{FF2B5EF4-FFF2-40B4-BE49-F238E27FC236}">
                <a16:creationId xmlns:a16="http://schemas.microsoft.com/office/drawing/2014/main" id="{C7553DA3-DE04-41ED-839B-32927F947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196975"/>
            <a:ext cx="72009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八进位计数制的特点：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b="1"/>
              <a:t>       ⑴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每个数位上仅使用八个不同的数码；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⑵ 逢八进一。</a:t>
            </a: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0D77C115-EA2F-4F99-BE32-3A2306F599FC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438400"/>
            <a:ext cx="8140700" cy="1933575"/>
            <a:chOff x="340" y="1536"/>
            <a:chExt cx="5128" cy="1218"/>
          </a:xfrm>
        </p:grpSpPr>
        <p:sp>
          <p:nvSpPr>
            <p:cNvPr id="42015" name="Text Box 31">
              <a:extLst>
                <a:ext uri="{FF2B5EF4-FFF2-40B4-BE49-F238E27FC236}">
                  <a16:creationId xmlns:a16="http://schemas.microsoft.com/office/drawing/2014/main" id="{257018D7-CBE9-47A3-9552-3C37995AF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" y="2335"/>
              <a:ext cx="3072" cy="4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eaLnBrk="1" hangingPunct="1">
                <a:defRPr/>
              </a:pPr>
              <a:r>
                <a:rPr lang="pt-BR" altLang="zh-CN" sz="20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n-1</a:t>
              </a:r>
              <a:endPara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defRPr/>
              </a:pPr>
              <a:r>
                <a:rPr lang="pt-BR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∑ O</a:t>
              </a:r>
              <a:r>
                <a:rPr lang="pt-BR" altLang="zh-CN" sz="20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</a:t>
              </a:r>
              <a:r>
                <a:rPr lang="pt-BR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r>
                <a:rPr lang="pt-BR" altLang="zh-CN" sz="20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i     </a:t>
              </a:r>
              <a:r>
                <a:rPr lang="pt-BR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 </a:t>
              </a:r>
              <a:r>
                <a:rPr lang="zh-CN" altLang="pt-BR" sz="20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，</a:t>
              </a:r>
              <a:r>
                <a:rPr lang="zh-CN" altLang="pt-BR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其中  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O</a:t>
              </a:r>
              <a:r>
                <a:rPr lang="pt-BR" altLang="zh-CN" sz="2000" b="1" baseline="-25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i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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{0,1,2,3,4,5,6,7}</a:t>
              </a:r>
              <a:r>
                <a:rPr lang="pt-BR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 </a:t>
              </a:r>
            </a:p>
            <a:p>
              <a:pPr>
                <a:defRPr/>
              </a:pPr>
              <a:r>
                <a:rPr lang="en-US" altLang="zh-CN" sz="20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i=-m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endParaRPr>
            </a:p>
          </p:txBody>
        </p:sp>
        <p:sp>
          <p:nvSpPr>
            <p:cNvPr id="42016" name="Text Box 32">
              <a:extLst>
                <a:ext uri="{FF2B5EF4-FFF2-40B4-BE49-F238E27FC236}">
                  <a16:creationId xmlns:a16="http://schemas.microsoft.com/office/drawing/2014/main" id="{9D9B51D8-ECCB-4B46-AFA5-85E3440B1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" y="2504"/>
              <a:ext cx="3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</a:p>
          </p:txBody>
        </p:sp>
        <p:sp>
          <p:nvSpPr>
            <p:cNvPr id="42017" name="Rectangle 33">
              <a:extLst>
                <a:ext uri="{FF2B5EF4-FFF2-40B4-BE49-F238E27FC236}">
                  <a16:creationId xmlns:a16="http://schemas.microsoft.com/office/drawing/2014/main" id="{A20B3043-86E4-41F4-A610-50A0486F8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647"/>
              <a:ext cx="512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indent="266700" eaLnBrk="1" hangingPunct="1">
                <a:defRPr/>
              </a:pPr>
              <a:endParaRPr lang="zh-CN" altLang="pt-BR" sz="600">
                <a:latin typeface="宋体" pitchFamily="2" charset="-122"/>
              </a:endParaRPr>
            </a:p>
            <a:p>
              <a:pPr indent="266700">
                <a:spcBef>
                  <a:spcPct val="60000"/>
                </a:spcBef>
                <a:defRPr/>
              </a:pPr>
              <a:r>
                <a:rPr lang="pt-BR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O=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</a:t>
              </a:r>
              <a:r>
                <a:rPr lang="pt-BR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n-1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</a:t>
              </a:r>
              <a:r>
                <a:rPr lang="pt-BR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n-2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...O</a:t>
              </a:r>
              <a:r>
                <a:rPr lang="pt-BR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</a:t>
              </a:r>
              <a:r>
                <a:rPr lang="pt-BR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</a:t>
              </a:r>
              <a:r>
                <a:rPr lang="pt-BR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-1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</a:t>
              </a:r>
              <a:r>
                <a:rPr lang="pt-BR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-2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...O</a:t>
              </a:r>
              <a:r>
                <a:rPr lang="pt-BR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-m</a:t>
              </a:r>
              <a:endParaRPr lang="zh-CN" altLang="pt-BR" sz="2000" b="1" baseline="-30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indent="266700">
                <a:spcBef>
                  <a:spcPct val="60000"/>
                </a:spcBef>
                <a:defRPr/>
              </a:pPr>
              <a:r>
                <a:rPr lang="pt-BR" altLang="zh-CN" sz="12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</a:t>
              </a:r>
              <a:r>
                <a:rPr lang="pt-BR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</a:t>
              </a:r>
              <a:r>
                <a:rPr lang="pt-BR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n-1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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r>
                <a:rPr lang="pt-BR" altLang="zh-CN" sz="2000" b="1" baseline="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n-1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+O</a:t>
              </a:r>
              <a:r>
                <a:rPr lang="pt-BR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n-2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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r>
                <a:rPr lang="pt-BR" altLang="zh-CN" sz="2000" b="1" baseline="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n-2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+…+O</a:t>
              </a:r>
              <a:r>
                <a:rPr lang="pt-BR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1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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r>
                <a:rPr lang="pt-BR" altLang="zh-CN" sz="2000" b="1" baseline="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1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+O</a:t>
              </a:r>
              <a:r>
                <a:rPr lang="pt-BR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0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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r>
                <a:rPr lang="pt-BR" altLang="zh-CN" sz="2000" b="1" baseline="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0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+O</a:t>
              </a:r>
              <a:r>
                <a:rPr lang="pt-BR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-1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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r>
                <a:rPr lang="pt-BR" altLang="zh-CN" sz="2000" b="1" baseline="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-1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+…+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O</a:t>
              </a:r>
              <a:r>
                <a:rPr lang="en-US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-m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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r>
                <a:rPr lang="en-US" altLang="zh-CN" sz="2000" b="1" baseline="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-m</a:t>
              </a:r>
              <a:endParaRPr lang="en-US" altLang="zh-CN" sz="2000">
                <a:solidFill>
                  <a:srgbClr val="FF00FF"/>
                </a:solidFill>
                <a:sym typeface="Symbol" pitchFamily="18" charset="2"/>
              </a:endParaRPr>
            </a:p>
          </p:txBody>
        </p:sp>
        <p:sp>
          <p:nvSpPr>
            <p:cNvPr id="42018" name="Text Box 34">
              <a:extLst>
                <a:ext uri="{FF2B5EF4-FFF2-40B4-BE49-F238E27FC236}">
                  <a16:creationId xmlns:a16="http://schemas.microsoft.com/office/drawing/2014/main" id="{53ADD175-7319-43BE-8477-4F33FDA24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1536"/>
              <a:ext cx="41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对于有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位整数，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位小数的二进制数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，其一般表示为：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42021" name="Text Box 37">
            <a:extLst>
              <a:ext uri="{FF2B5EF4-FFF2-40B4-BE49-F238E27FC236}">
                <a16:creationId xmlns:a16="http://schemas.microsoft.com/office/drawing/2014/main" id="{44616830-4FF7-430E-B3A5-241829F21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049838"/>
            <a:ext cx="7273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1.4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八进制加减法运算举例，求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(136)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与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0127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的和，以及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(256)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与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0127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的差。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解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   (136)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+0127=0265        (256)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-0127=0127</a:t>
            </a:r>
          </a:p>
        </p:txBody>
      </p:sp>
      <p:grpSp>
        <p:nvGrpSpPr>
          <p:cNvPr id="3" name="Group 43">
            <a:extLst>
              <a:ext uri="{FF2B5EF4-FFF2-40B4-BE49-F238E27FC236}">
                <a16:creationId xmlns:a16="http://schemas.microsoft.com/office/drawing/2014/main" id="{8485EBBD-E69D-4A79-8ED6-7003A3B44F78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1079500"/>
            <a:ext cx="5729287" cy="4691063"/>
            <a:chOff x="1927" y="475"/>
            <a:chExt cx="3609" cy="2955"/>
          </a:xfrm>
        </p:grpSpPr>
        <p:sp>
          <p:nvSpPr>
            <p:cNvPr id="24587" name="AutoShape 38">
              <a:extLst>
                <a:ext uri="{FF2B5EF4-FFF2-40B4-BE49-F238E27FC236}">
                  <a16:creationId xmlns:a16="http://schemas.microsoft.com/office/drawing/2014/main" id="{94599847-6497-4834-8EC0-2D9D711C7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2975"/>
              <a:ext cx="590" cy="227"/>
            </a:xfrm>
            <a:prstGeom prst="roundRect">
              <a:avLst>
                <a:gd name="adj" fmla="val 16667"/>
              </a:avLst>
            </a:prstGeom>
            <a:noFill/>
            <a:ln w="762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24588" name="AutoShape 39">
              <a:extLst>
                <a:ext uri="{FF2B5EF4-FFF2-40B4-BE49-F238E27FC236}">
                  <a16:creationId xmlns:a16="http://schemas.microsoft.com/office/drawing/2014/main" id="{72C1D5A6-D7F1-4228-A004-68209BEAA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3203"/>
              <a:ext cx="590" cy="227"/>
            </a:xfrm>
            <a:prstGeom prst="roundRect">
              <a:avLst>
                <a:gd name="adj" fmla="val 16667"/>
              </a:avLst>
            </a:prstGeom>
            <a:noFill/>
            <a:ln w="762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42024" name="AutoShape 40">
              <a:extLst>
                <a:ext uri="{FF2B5EF4-FFF2-40B4-BE49-F238E27FC236}">
                  <a16:creationId xmlns:a16="http://schemas.microsoft.com/office/drawing/2014/main" id="{2D32DDD2-3769-4A7A-8113-D90898BC5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3" y="475"/>
              <a:ext cx="1633" cy="680"/>
            </a:xfrm>
            <a:prstGeom prst="wedgeRoundRectCallout">
              <a:avLst>
                <a:gd name="adj1" fmla="val -44856"/>
                <a:gd name="adj2" fmla="val 70884"/>
                <a:gd name="adj3" fmla="val 16667"/>
              </a:avLst>
            </a:prstGeom>
            <a:solidFill>
              <a:schemeClr val="accent1">
                <a:alpha val="10001"/>
              </a:schemeClr>
            </a:solidFill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  C</a:t>
              </a:r>
              <a:r>
                <a: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语言约定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开头的数表示八进制的数。</a:t>
              </a:r>
            </a:p>
          </p:txBody>
        </p:sp>
        <p:sp>
          <p:nvSpPr>
            <p:cNvPr id="24590" name="Freeform 41">
              <a:extLst>
                <a:ext uri="{FF2B5EF4-FFF2-40B4-BE49-F238E27FC236}">
                  <a16:creationId xmlns:a16="http://schemas.microsoft.com/office/drawing/2014/main" id="{F46AB389-48A9-4F50-BD7F-53713CC98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1253"/>
              <a:ext cx="2086" cy="1943"/>
            </a:xfrm>
            <a:custGeom>
              <a:avLst/>
              <a:gdLst>
                <a:gd name="T0" fmla="*/ 0 w 2086"/>
                <a:gd name="T1" fmla="*/ 1943 h 1943"/>
                <a:gd name="T2" fmla="*/ 1769 w 2086"/>
                <a:gd name="T3" fmla="*/ 38 h 1943"/>
                <a:gd name="T4" fmla="*/ 1905 w 2086"/>
                <a:gd name="T5" fmla="*/ 1716 h 1943"/>
                <a:gd name="T6" fmla="*/ 0 60000 65536"/>
                <a:gd name="T7" fmla="*/ 0 60000 65536"/>
                <a:gd name="T8" fmla="*/ 0 60000 65536"/>
                <a:gd name="T9" fmla="*/ 0 w 2086"/>
                <a:gd name="T10" fmla="*/ 0 h 1943"/>
                <a:gd name="T11" fmla="*/ 2086 w 2086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6" h="1943">
                  <a:moveTo>
                    <a:pt x="0" y="1943"/>
                  </a:moveTo>
                  <a:cubicBezTo>
                    <a:pt x="726" y="1009"/>
                    <a:pt x="1452" y="76"/>
                    <a:pt x="1769" y="38"/>
                  </a:cubicBezTo>
                  <a:cubicBezTo>
                    <a:pt x="2086" y="0"/>
                    <a:pt x="1995" y="858"/>
                    <a:pt x="1905" y="171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prstDash val="sysDot"/>
              <a:miter lim="800000"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9B501BE-3026-479A-9C85-64C48B5812FC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4508500"/>
          <a:ext cx="4537075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该公式是八进制到十进制的计算方法</a:t>
                      </a:r>
                      <a:endParaRPr lang="zh-CN" altLang="en-US" sz="20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52" marR="91452" marT="45793" marB="45793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B806FE12-70E5-4F33-B2C2-1E96BF39A9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56EED0-5BEB-4C95-9F6D-C42916B5FC01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25603" name="AutoShape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9EE18B0-B345-41A0-A42A-66412D53C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sp>
        <p:nvSpPr>
          <p:cNvPr id="57362" name="Text Box 18">
            <a:extLst>
              <a:ext uri="{FF2B5EF4-FFF2-40B4-BE49-F238E27FC236}">
                <a16:creationId xmlns:a16="http://schemas.microsoft.com/office/drawing/2014/main" id="{5F6EE58D-83B3-4A4E-BB16-85C2575D1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68338"/>
            <a:ext cx="540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十六进制数及其运算 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---- </a:t>
            </a:r>
            <a:r>
              <a:rPr lang="en-US" altLang="zh-CN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hex</a:t>
            </a:r>
          </a:p>
        </p:txBody>
      </p:sp>
      <p:sp>
        <p:nvSpPr>
          <p:cNvPr id="57363" name="Rectangle 19">
            <a:extLst>
              <a:ext uri="{FF2B5EF4-FFF2-40B4-BE49-F238E27FC236}">
                <a16:creationId xmlns:a16="http://schemas.microsoft.com/office/drawing/2014/main" id="{2788760E-2A9B-4FD2-B642-B3A5C1EF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196975"/>
            <a:ext cx="72009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十六进位计数制的特点：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b="1"/>
              <a:t>       ⑴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每个数位上仅使用十六个不同的数码；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⑵ 逢十六进一。</a:t>
            </a:r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EBDD1F1C-56CB-460E-AD1A-873907245DA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420938"/>
            <a:ext cx="8512175" cy="1933575"/>
            <a:chOff x="340" y="1525"/>
            <a:chExt cx="5362" cy="1218"/>
          </a:xfrm>
        </p:grpSpPr>
        <p:sp>
          <p:nvSpPr>
            <p:cNvPr id="57365" name="Text Box 21">
              <a:extLst>
                <a:ext uri="{FF2B5EF4-FFF2-40B4-BE49-F238E27FC236}">
                  <a16:creationId xmlns:a16="http://schemas.microsoft.com/office/drawing/2014/main" id="{FCF8ADBD-9B2C-4447-B4A7-917F7CE10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" y="2324"/>
              <a:ext cx="4607" cy="4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eaLnBrk="1" hangingPunct="1">
                <a:defRPr/>
              </a:pPr>
              <a:r>
                <a:rPr lang="pt-BR" altLang="zh-CN" sz="20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n-1</a:t>
              </a:r>
              <a:endPara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defRPr/>
              </a:pPr>
              <a:r>
                <a:rPr lang="pt-BR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∑ H</a:t>
              </a:r>
              <a:r>
                <a:rPr lang="pt-BR" altLang="zh-CN" sz="20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</a:t>
              </a:r>
              <a:r>
                <a:rPr lang="pt-BR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16</a:t>
              </a:r>
              <a:r>
                <a:rPr lang="pt-BR" altLang="zh-CN" sz="20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i     </a:t>
              </a:r>
              <a:r>
                <a:rPr lang="pt-BR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 </a:t>
              </a:r>
              <a:r>
                <a:rPr lang="zh-CN" altLang="pt-BR" sz="20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，</a:t>
              </a:r>
              <a:r>
                <a:rPr lang="zh-CN" altLang="pt-BR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其中  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H</a:t>
              </a:r>
              <a:r>
                <a:rPr lang="pt-BR" altLang="zh-CN" sz="2000" b="1" baseline="-25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i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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{0,1,2,3,4,5,6,7,8,9,A,B,C,D,E,F}</a:t>
              </a:r>
              <a:r>
                <a:rPr lang="pt-BR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 </a:t>
              </a:r>
            </a:p>
            <a:p>
              <a:pPr>
                <a:defRPr/>
              </a:pPr>
              <a:r>
                <a:rPr lang="en-US" altLang="zh-CN" sz="20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i=-m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endParaRPr>
            </a:p>
          </p:txBody>
        </p:sp>
        <p:sp>
          <p:nvSpPr>
            <p:cNvPr id="57366" name="Text Box 22">
              <a:extLst>
                <a:ext uri="{FF2B5EF4-FFF2-40B4-BE49-F238E27FC236}">
                  <a16:creationId xmlns:a16="http://schemas.microsoft.com/office/drawing/2014/main" id="{DDC20FC8-0EC6-40E4-9EDE-1C0BCBE94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" y="2493"/>
              <a:ext cx="3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</a:p>
          </p:txBody>
        </p:sp>
        <p:sp>
          <p:nvSpPr>
            <p:cNvPr id="57367" name="Rectangle 23">
              <a:extLst>
                <a:ext uri="{FF2B5EF4-FFF2-40B4-BE49-F238E27FC236}">
                  <a16:creationId xmlns:a16="http://schemas.microsoft.com/office/drawing/2014/main" id="{9D6934AC-A39A-4AF8-88AE-A71E01CC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636"/>
              <a:ext cx="5362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indent="266700" eaLnBrk="1" hangingPunct="1">
                <a:defRPr/>
              </a:pPr>
              <a:endParaRPr lang="zh-CN" altLang="pt-BR" sz="600">
                <a:latin typeface="宋体" pitchFamily="2" charset="-122"/>
              </a:endParaRPr>
            </a:p>
            <a:p>
              <a:pPr indent="266700">
                <a:spcBef>
                  <a:spcPct val="60000"/>
                </a:spcBef>
                <a:defRPr/>
              </a:pPr>
              <a:r>
                <a:rPr lang="pt-BR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H=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H</a:t>
              </a:r>
              <a:r>
                <a:rPr lang="pt-BR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n-1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H</a:t>
              </a:r>
              <a:r>
                <a:rPr lang="pt-BR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n-2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...H</a:t>
              </a:r>
              <a:r>
                <a:rPr lang="pt-BR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H</a:t>
              </a:r>
              <a:r>
                <a:rPr lang="pt-BR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H</a:t>
              </a:r>
              <a:r>
                <a:rPr lang="pt-BR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-1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H</a:t>
              </a:r>
              <a:r>
                <a:rPr lang="pt-BR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-2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...H</a:t>
              </a:r>
              <a:r>
                <a:rPr lang="pt-BR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-m</a:t>
              </a:r>
              <a:endParaRPr lang="zh-CN" altLang="pt-BR" sz="2000" b="1" baseline="-30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indent="266700">
                <a:spcBef>
                  <a:spcPct val="60000"/>
                </a:spcBef>
                <a:defRPr/>
              </a:pPr>
              <a:r>
                <a:rPr lang="pt-BR" altLang="zh-CN" sz="12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</a:t>
              </a:r>
              <a:r>
                <a:rPr lang="pt-BR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  <a:r>
                <a:rPr lang="pt-BR" altLang="zh-CN" sz="1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H</a:t>
              </a:r>
              <a:r>
                <a:rPr lang="pt-BR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n-1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</a:t>
              </a:r>
              <a:r>
                <a:rPr lang="pt-BR" altLang="zh-CN" sz="16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16</a:t>
              </a:r>
              <a:r>
                <a:rPr lang="pt-BR" altLang="zh-CN" sz="2000" b="1" baseline="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n-1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+</a:t>
              </a:r>
              <a:r>
                <a:rPr lang="pt-BR" altLang="zh-CN" sz="16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H</a:t>
              </a:r>
              <a:r>
                <a:rPr lang="pt-BR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n-2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</a:t>
              </a:r>
              <a:r>
                <a:rPr lang="pt-BR" altLang="zh-CN" sz="16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16</a:t>
              </a:r>
              <a:r>
                <a:rPr lang="pt-BR" altLang="zh-CN" sz="2000" b="1" baseline="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n-2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+…+</a:t>
              </a:r>
              <a:r>
                <a:rPr lang="pt-BR" altLang="zh-CN" sz="16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H</a:t>
              </a:r>
              <a:r>
                <a:rPr lang="pt-BR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1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</a:t>
              </a:r>
              <a:r>
                <a:rPr lang="pt-BR" altLang="zh-CN" sz="16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16</a:t>
              </a:r>
              <a:r>
                <a:rPr lang="pt-BR" altLang="zh-CN" sz="2000" b="1" baseline="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1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+</a:t>
              </a:r>
              <a:r>
                <a:rPr lang="pt-BR" altLang="zh-CN" sz="16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H</a:t>
              </a:r>
              <a:r>
                <a:rPr lang="pt-BR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0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</a:t>
              </a:r>
              <a:r>
                <a:rPr lang="pt-BR" altLang="zh-CN" sz="16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16</a:t>
              </a:r>
              <a:r>
                <a:rPr lang="pt-BR" altLang="zh-CN" sz="2000" b="1" baseline="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0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+</a:t>
              </a:r>
              <a:r>
                <a:rPr lang="pt-BR" altLang="zh-CN" sz="16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H</a:t>
              </a:r>
              <a:r>
                <a:rPr lang="pt-BR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-1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</a:t>
              </a:r>
              <a:r>
                <a:rPr lang="pt-BR" altLang="zh-CN" sz="16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16</a:t>
              </a:r>
              <a:r>
                <a:rPr lang="pt-BR" altLang="zh-CN" sz="2000" b="1" baseline="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-1</a:t>
              </a:r>
              <a:r>
                <a:rPr lang="pt-BR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+…+</a:t>
              </a:r>
              <a:r>
                <a:rPr lang="en-US" altLang="zh-CN" sz="16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H</a:t>
              </a:r>
              <a:r>
                <a:rPr lang="en-US" altLang="zh-CN" sz="2000" b="1" baseline="-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-m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</a:t>
              </a:r>
              <a:r>
                <a:rPr lang="en-US" altLang="zh-CN" sz="16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16</a:t>
              </a:r>
              <a:r>
                <a:rPr lang="en-US" altLang="zh-CN" sz="2000" b="1" baseline="30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-m</a:t>
              </a:r>
              <a:endParaRPr lang="en-US" altLang="zh-CN" sz="2000">
                <a:solidFill>
                  <a:srgbClr val="FF00FF"/>
                </a:solidFill>
                <a:sym typeface="Symbol" pitchFamily="18" charset="2"/>
              </a:endParaRPr>
            </a:p>
          </p:txBody>
        </p:sp>
        <p:sp>
          <p:nvSpPr>
            <p:cNvPr id="57368" name="Text Box 24">
              <a:extLst>
                <a:ext uri="{FF2B5EF4-FFF2-40B4-BE49-F238E27FC236}">
                  <a16:creationId xmlns:a16="http://schemas.microsoft.com/office/drawing/2014/main" id="{C3A7DC81-B92E-431B-A98D-C900F2143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1525"/>
              <a:ext cx="41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对于有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位整数，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位小数的二进制数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H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，其一般表示为：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57369" name="Text Box 25">
            <a:extLst>
              <a:ext uri="{FF2B5EF4-FFF2-40B4-BE49-F238E27FC236}">
                <a16:creationId xmlns:a16="http://schemas.microsoft.com/office/drawing/2014/main" id="{0B783821-BCE0-435F-8C01-7C9A6E64F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035550"/>
            <a:ext cx="7416800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1.5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十六进制加减法运算举例，求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0xABCD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与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(2d5b)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和，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以及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0xABCD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与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(2d5b)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的差。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解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    0xABCD+(2d5b)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=0xABCD- (2d5b)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lang="en-US" altLang="zh-CN"/>
              <a:t>=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0x7E72</a:t>
            </a:r>
          </a:p>
        </p:txBody>
      </p:sp>
      <p:grpSp>
        <p:nvGrpSpPr>
          <p:cNvPr id="3" name="Group 34">
            <a:extLst>
              <a:ext uri="{FF2B5EF4-FFF2-40B4-BE49-F238E27FC236}">
                <a16:creationId xmlns:a16="http://schemas.microsoft.com/office/drawing/2014/main" id="{AE7CD3B4-6F3B-4564-8DF0-6A49F912ADD2}"/>
              </a:ext>
            </a:extLst>
          </p:cNvPr>
          <p:cNvGrpSpPr>
            <a:grpSpLocks/>
          </p:cNvGrpSpPr>
          <p:nvPr/>
        </p:nvGrpSpPr>
        <p:grpSpPr bwMode="auto">
          <a:xfrm>
            <a:off x="2686050" y="1076325"/>
            <a:ext cx="6102350" cy="4679950"/>
            <a:chOff x="1692" y="482"/>
            <a:chExt cx="3844" cy="2948"/>
          </a:xfrm>
        </p:grpSpPr>
        <p:sp>
          <p:nvSpPr>
            <p:cNvPr id="25611" name="AutoShape 27">
              <a:extLst>
                <a:ext uri="{FF2B5EF4-FFF2-40B4-BE49-F238E27FC236}">
                  <a16:creationId xmlns:a16="http://schemas.microsoft.com/office/drawing/2014/main" id="{AC138482-B6D1-4C51-82D4-0EAC0D1E6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2978"/>
              <a:ext cx="726" cy="227"/>
            </a:xfrm>
            <a:prstGeom prst="roundRect">
              <a:avLst>
                <a:gd name="adj" fmla="val 16667"/>
              </a:avLst>
            </a:prstGeom>
            <a:noFill/>
            <a:ln w="762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25612" name="AutoShape 28">
              <a:extLst>
                <a:ext uri="{FF2B5EF4-FFF2-40B4-BE49-F238E27FC236}">
                  <a16:creationId xmlns:a16="http://schemas.microsoft.com/office/drawing/2014/main" id="{F522E87B-8A3C-475D-80A7-D2566546C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3203"/>
              <a:ext cx="725" cy="227"/>
            </a:xfrm>
            <a:prstGeom prst="roundRect">
              <a:avLst>
                <a:gd name="adj" fmla="val 16667"/>
              </a:avLst>
            </a:prstGeom>
            <a:noFill/>
            <a:ln w="762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57373" name="AutoShape 29">
              <a:extLst>
                <a:ext uri="{FF2B5EF4-FFF2-40B4-BE49-F238E27FC236}">
                  <a16:creationId xmlns:a16="http://schemas.microsoft.com/office/drawing/2014/main" id="{6B47E063-ABDB-4DE7-A7D7-CEDE6640B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3" y="482"/>
              <a:ext cx="1633" cy="680"/>
            </a:xfrm>
            <a:prstGeom prst="wedgeRoundRectCallout">
              <a:avLst>
                <a:gd name="adj1" fmla="val -44856"/>
                <a:gd name="adj2" fmla="val 70884"/>
                <a:gd name="adj3" fmla="val 16667"/>
              </a:avLst>
            </a:prstGeom>
            <a:solidFill>
              <a:schemeClr val="accent1">
                <a:alpha val="10001"/>
              </a:schemeClr>
            </a:solidFill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  C</a:t>
              </a:r>
              <a:r>
                <a: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语言约定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0x</a:t>
              </a:r>
              <a:r>
                <a: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开头的数表示十六进制的数。</a:t>
              </a:r>
            </a:p>
          </p:txBody>
        </p:sp>
        <p:sp>
          <p:nvSpPr>
            <p:cNvPr id="25614" name="Freeform 30">
              <a:extLst>
                <a:ext uri="{FF2B5EF4-FFF2-40B4-BE49-F238E27FC236}">
                  <a16:creationId xmlns:a16="http://schemas.microsoft.com/office/drawing/2014/main" id="{1E318BB6-F3EE-441E-850D-FFF04FA1D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6" y="1255"/>
              <a:ext cx="1950" cy="1943"/>
            </a:xfrm>
            <a:custGeom>
              <a:avLst/>
              <a:gdLst>
                <a:gd name="T0" fmla="*/ 0 w 2086"/>
                <a:gd name="T1" fmla="*/ 1943 h 1943"/>
                <a:gd name="T2" fmla="*/ 120 w 2086"/>
                <a:gd name="T3" fmla="*/ 38 h 1943"/>
                <a:gd name="T4" fmla="*/ 129 w 2086"/>
                <a:gd name="T5" fmla="*/ 1716 h 1943"/>
                <a:gd name="T6" fmla="*/ 0 60000 65536"/>
                <a:gd name="T7" fmla="*/ 0 60000 65536"/>
                <a:gd name="T8" fmla="*/ 0 60000 65536"/>
                <a:gd name="T9" fmla="*/ 0 w 2086"/>
                <a:gd name="T10" fmla="*/ 0 h 1943"/>
                <a:gd name="T11" fmla="*/ 2086 w 2086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6" h="1943">
                  <a:moveTo>
                    <a:pt x="0" y="1943"/>
                  </a:moveTo>
                  <a:cubicBezTo>
                    <a:pt x="726" y="1009"/>
                    <a:pt x="1452" y="76"/>
                    <a:pt x="1769" y="38"/>
                  </a:cubicBezTo>
                  <a:cubicBezTo>
                    <a:pt x="2086" y="0"/>
                    <a:pt x="1995" y="858"/>
                    <a:pt x="1905" y="171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prstDash val="sysDot"/>
              <a:miter lim="800000"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382E5DB-B0B5-478A-8F2E-A3CB9F44CD00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4545013"/>
          <a:ext cx="4537075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该公式</a:t>
                      </a: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是十六进制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到十进制的计算方法</a:t>
                      </a:r>
                      <a:endParaRPr lang="zh-CN" altLang="en-US" sz="20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52" marR="91452" marT="45793" marB="45793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AD6CD137-027F-4E6A-9F44-A129A53FB0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B62F0B-BCFD-44DF-8268-0033744B4961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26627" name="AutoShape 8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F1E3D92-8843-4370-BAE5-9C2A54EC9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sp>
        <p:nvSpPr>
          <p:cNvPr id="26628" name="Text Box 120">
            <a:extLst>
              <a:ext uri="{FF2B5EF4-FFF2-40B4-BE49-F238E27FC236}">
                <a16:creationId xmlns:a16="http://schemas.microsoft.com/office/drawing/2014/main" id="{36980364-D94F-45E1-A896-17FE562B8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92150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1.5.2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进位制数之间的转换 </a:t>
            </a:r>
          </a:p>
        </p:txBody>
      </p:sp>
      <p:grpSp>
        <p:nvGrpSpPr>
          <p:cNvPr id="26629" name="Group 146">
            <a:extLst>
              <a:ext uri="{FF2B5EF4-FFF2-40B4-BE49-F238E27FC236}">
                <a16:creationId xmlns:a16="http://schemas.microsoft.com/office/drawing/2014/main" id="{444CB7A4-760B-4862-9A62-8699FE85F8A8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268413"/>
            <a:ext cx="5392738" cy="1981200"/>
            <a:chOff x="1156" y="799"/>
            <a:chExt cx="3397" cy="1248"/>
          </a:xfrm>
        </p:grpSpPr>
        <p:sp>
          <p:nvSpPr>
            <p:cNvPr id="43129" name="Text Box 121">
              <a:extLst>
                <a:ext uri="{FF2B5EF4-FFF2-40B4-BE49-F238E27FC236}">
                  <a16:creationId xmlns:a16="http://schemas.microsoft.com/office/drawing/2014/main" id="{B08E9302-A585-4C6D-9F90-4D823E387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298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十进制数</a:t>
              </a:r>
            </a:p>
          </p:txBody>
        </p:sp>
        <p:sp>
          <p:nvSpPr>
            <p:cNvPr id="43130" name="Text Box 122">
              <a:extLst>
                <a:ext uri="{FF2B5EF4-FFF2-40B4-BE49-F238E27FC236}">
                  <a16:creationId xmlns:a16="http://schemas.microsoft.com/office/drawing/2014/main" id="{5714CDD1-214A-48D5-95CA-3E5B84AA0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799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二进制数</a:t>
              </a:r>
            </a:p>
          </p:txBody>
        </p:sp>
        <p:sp>
          <p:nvSpPr>
            <p:cNvPr id="43131" name="Text Box 123">
              <a:extLst>
                <a:ext uri="{FF2B5EF4-FFF2-40B4-BE49-F238E27FC236}">
                  <a16:creationId xmlns:a16="http://schemas.microsoft.com/office/drawing/2014/main" id="{4CCD2324-C69C-4D8A-B656-5B7291A02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1797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八进制数</a:t>
              </a:r>
            </a:p>
          </p:txBody>
        </p:sp>
        <p:sp>
          <p:nvSpPr>
            <p:cNvPr id="43132" name="Text Box 124">
              <a:extLst>
                <a:ext uri="{FF2B5EF4-FFF2-40B4-BE49-F238E27FC236}">
                  <a16:creationId xmlns:a16="http://schemas.microsoft.com/office/drawing/2014/main" id="{81C09459-CFF9-4A79-8AC8-5F95BFAF5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304"/>
              <a:ext cx="9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十六进制数</a:t>
              </a:r>
            </a:p>
          </p:txBody>
        </p:sp>
        <p:sp>
          <p:nvSpPr>
            <p:cNvPr id="26730" name="AutoShape 126">
              <a:extLst>
                <a:ext uri="{FF2B5EF4-FFF2-40B4-BE49-F238E27FC236}">
                  <a16:creationId xmlns:a16="http://schemas.microsoft.com/office/drawing/2014/main" id="{D64BF3C1-1EF2-4AD1-ACCC-989FDBF795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472431">
              <a:off x="1791" y="1071"/>
              <a:ext cx="635" cy="88"/>
            </a:xfrm>
            <a:prstGeom prst="rightArrow">
              <a:avLst>
                <a:gd name="adj1" fmla="val 50000"/>
                <a:gd name="adj2" fmla="val 18039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26731" name="AutoShape 127">
              <a:extLst>
                <a:ext uri="{FF2B5EF4-FFF2-40B4-BE49-F238E27FC236}">
                  <a16:creationId xmlns:a16="http://schemas.microsoft.com/office/drawing/2014/main" id="{D4DCA75D-1C10-412F-A702-374B64F044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58511">
              <a:off x="1809" y="1724"/>
              <a:ext cx="635" cy="88"/>
            </a:xfrm>
            <a:prstGeom prst="rightArrow">
              <a:avLst>
                <a:gd name="adj1" fmla="val 50000"/>
                <a:gd name="adj2" fmla="val 18039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26732" name="AutoShape 128">
              <a:extLst>
                <a:ext uri="{FF2B5EF4-FFF2-40B4-BE49-F238E27FC236}">
                  <a16:creationId xmlns:a16="http://schemas.microsoft.com/office/drawing/2014/main" id="{907AD939-8B74-4CD4-84CC-FDA87F3B3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1344"/>
              <a:ext cx="1724" cy="90"/>
            </a:xfrm>
            <a:prstGeom prst="rightArrow">
              <a:avLst>
                <a:gd name="adj1" fmla="val 50000"/>
                <a:gd name="adj2" fmla="val 47888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26733" name="AutoShape 129">
              <a:extLst>
                <a:ext uri="{FF2B5EF4-FFF2-40B4-BE49-F238E27FC236}">
                  <a16:creationId xmlns:a16="http://schemas.microsoft.com/office/drawing/2014/main" id="{93646181-F04A-4F3F-AAB1-DE5740959F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325754">
              <a:off x="1882" y="1119"/>
              <a:ext cx="635" cy="88"/>
            </a:xfrm>
            <a:prstGeom prst="rightArrow">
              <a:avLst>
                <a:gd name="adj1" fmla="val 50000"/>
                <a:gd name="adj2" fmla="val 180398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26734" name="AutoShape 130">
              <a:extLst>
                <a:ext uri="{FF2B5EF4-FFF2-40B4-BE49-F238E27FC236}">
                  <a16:creationId xmlns:a16="http://schemas.microsoft.com/office/drawing/2014/main" id="{FDB7B02F-B1DC-4F14-A2A1-9AB4FC7B58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9589">
              <a:off x="1882" y="1648"/>
              <a:ext cx="635" cy="88"/>
            </a:xfrm>
            <a:prstGeom prst="rightArrow">
              <a:avLst>
                <a:gd name="adj1" fmla="val 50000"/>
                <a:gd name="adj2" fmla="val 180398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26735" name="AutoShape 131">
              <a:extLst>
                <a:ext uri="{FF2B5EF4-FFF2-40B4-BE49-F238E27FC236}">
                  <a16:creationId xmlns:a16="http://schemas.microsoft.com/office/drawing/2014/main" id="{22C70605-7737-47E7-9B84-4A9952CE32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927" y="1434"/>
              <a:ext cx="1724" cy="90"/>
            </a:xfrm>
            <a:prstGeom prst="rightArrow">
              <a:avLst>
                <a:gd name="adj1" fmla="val 50000"/>
                <a:gd name="adj2" fmla="val 478889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26736" name="AutoShape 132">
              <a:extLst>
                <a:ext uri="{FF2B5EF4-FFF2-40B4-BE49-F238E27FC236}">
                  <a16:creationId xmlns:a16="http://schemas.microsoft.com/office/drawing/2014/main" id="{309D02A3-338F-4F66-A7B2-08E7460D39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16543">
              <a:off x="3334" y="1029"/>
              <a:ext cx="635" cy="88"/>
            </a:xfrm>
            <a:prstGeom prst="rightArrow">
              <a:avLst>
                <a:gd name="adj1" fmla="val 50000"/>
                <a:gd name="adj2" fmla="val 18039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26737" name="AutoShape 133">
              <a:extLst>
                <a:ext uri="{FF2B5EF4-FFF2-40B4-BE49-F238E27FC236}">
                  <a16:creationId xmlns:a16="http://schemas.microsoft.com/office/drawing/2014/main" id="{DF6AF26B-37B4-4BB5-BD47-164F824577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515" y="1391"/>
              <a:ext cx="635" cy="88"/>
            </a:xfrm>
            <a:prstGeom prst="rightArrow">
              <a:avLst>
                <a:gd name="adj1" fmla="val 50000"/>
                <a:gd name="adj2" fmla="val 18039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26738" name="AutoShape 134">
              <a:extLst>
                <a:ext uri="{FF2B5EF4-FFF2-40B4-BE49-F238E27FC236}">
                  <a16:creationId xmlns:a16="http://schemas.microsoft.com/office/drawing/2014/main" id="{F45A25CF-2200-4379-977B-2A16F77739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05339">
              <a:off x="3243" y="1117"/>
              <a:ext cx="635" cy="88"/>
            </a:xfrm>
            <a:prstGeom prst="rightArrow">
              <a:avLst>
                <a:gd name="adj1" fmla="val 50000"/>
                <a:gd name="adj2" fmla="val 18039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26739" name="AutoShape 136">
              <a:extLst>
                <a:ext uri="{FF2B5EF4-FFF2-40B4-BE49-F238E27FC236}">
                  <a16:creationId xmlns:a16="http://schemas.microsoft.com/office/drawing/2014/main" id="{A4845BC7-FB08-4057-BDC5-B6CF49A459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645" y="1375"/>
              <a:ext cx="635" cy="88"/>
            </a:xfrm>
            <a:prstGeom prst="rightArrow">
              <a:avLst>
                <a:gd name="adj1" fmla="val 50000"/>
                <a:gd name="adj2" fmla="val 18039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</p:grpSp>
      <p:grpSp>
        <p:nvGrpSpPr>
          <p:cNvPr id="3" name="Group 147">
            <a:extLst>
              <a:ext uri="{FF2B5EF4-FFF2-40B4-BE49-F238E27FC236}">
                <a16:creationId xmlns:a16="http://schemas.microsoft.com/office/drawing/2014/main" id="{E79C73D7-236F-4E98-AC22-9855A708E0BB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3538538"/>
            <a:ext cx="4841875" cy="396875"/>
            <a:chOff x="1474" y="2387"/>
            <a:chExt cx="3050" cy="250"/>
          </a:xfrm>
        </p:grpSpPr>
        <p:sp>
          <p:nvSpPr>
            <p:cNvPr id="26724" name="AutoShape 137">
              <a:extLst>
                <a:ext uri="{FF2B5EF4-FFF2-40B4-BE49-F238E27FC236}">
                  <a16:creationId xmlns:a16="http://schemas.microsoft.com/office/drawing/2014/main" id="{229961A1-F577-445E-B2B9-BAF735153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468"/>
              <a:ext cx="635" cy="88"/>
            </a:xfrm>
            <a:prstGeom prst="rightArrow">
              <a:avLst>
                <a:gd name="adj1" fmla="val 50000"/>
                <a:gd name="adj2" fmla="val 18039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43149" name="Text Box 141">
              <a:extLst>
                <a:ext uri="{FF2B5EF4-FFF2-40B4-BE49-F238E27FC236}">
                  <a16:creationId xmlns:a16="http://schemas.microsoft.com/office/drawing/2014/main" id="{39B2C994-86D5-4E57-8A2F-D5B67603A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7" y="2387"/>
              <a:ext cx="24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整数部分除法，小数部分乘法；</a:t>
              </a:r>
            </a:p>
          </p:txBody>
        </p:sp>
      </p:grpSp>
      <p:grpSp>
        <p:nvGrpSpPr>
          <p:cNvPr id="4" name="Group 148">
            <a:extLst>
              <a:ext uri="{FF2B5EF4-FFF2-40B4-BE49-F238E27FC236}">
                <a16:creationId xmlns:a16="http://schemas.microsoft.com/office/drawing/2014/main" id="{C5449FE1-913A-41EF-B076-2B3526E42653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4038600"/>
            <a:ext cx="4826000" cy="396875"/>
            <a:chOff x="1474" y="2702"/>
            <a:chExt cx="3040" cy="250"/>
          </a:xfrm>
        </p:grpSpPr>
        <p:sp>
          <p:nvSpPr>
            <p:cNvPr id="26722" name="AutoShape 138">
              <a:extLst>
                <a:ext uri="{FF2B5EF4-FFF2-40B4-BE49-F238E27FC236}">
                  <a16:creationId xmlns:a16="http://schemas.microsoft.com/office/drawing/2014/main" id="{87E2F4FE-15BC-4F52-994A-A698F709E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783"/>
              <a:ext cx="635" cy="88"/>
            </a:xfrm>
            <a:prstGeom prst="rightArrow">
              <a:avLst>
                <a:gd name="adj1" fmla="val 50000"/>
                <a:gd name="adj2" fmla="val 180398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43150" name="Text Box 142">
              <a:extLst>
                <a:ext uri="{FF2B5EF4-FFF2-40B4-BE49-F238E27FC236}">
                  <a16:creationId xmlns:a16="http://schemas.microsoft.com/office/drawing/2014/main" id="{52483272-B8B4-4B00-A1C5-588C34ED0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" y="2702"/>
              <a:ext cx="24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展开式计算法；</a:t>
              </a:r>
            </a:p>
          </p:txBody>
        </p:sp>
      </p:grpSp>
      <p:grpSp>
        <p:nvGrpSpPr>
          <p:cNvPr id="5" name="Group 149">
            <a:extLst>
              <a:ext uri="{FF2B5EF4-FFF2-40B4-BE49-F238E27FC236}">
                <a16:creationId xmlns:a16="http://schemas.microsoft.com/office/drawing/2014/main" id="{9318BAA2-41D6-4581-B6FA-2197A0643AF7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4524375"/>
            <a:ext cx="4821238" cy="396875"/>
            <a:chOff x="1474" y="3008"/>
            <a:chExt cx="3037" cy="250"/>
          </a:xfrm>
        </p:grpSpPr>
        <p:sp>
          <p:nvSpPr>
            <p:cNvPr id="26720" name="AutoShape 139">
              <a:extLst>
                <a:ext uri="{FF2B5EF4-FFF2-40B4-BE49-F238E27FC236}">
                  <a16:creationId xmlns:a16="http://schemas.microsoft.com/office/drawing/2014/main" id="{20880046-5D29-4CCA-BEE9-4BDA5083D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3100"/>
              <a:ext cx="635" cy="88"/>
            </a:xfrm>
            <a:prstGeom prst="rightArrow">
              <a:avLst>
                <a:gd name="adj1" fmla="val 50000"/>
                <a:gd name="adj2" fmla="val 18039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43151" name="Text Box 143">
              <a:extLst>
                <a:ext uri="{FF2B5EF4-FFF2-40B4-BE49-F238E27FC236}">
                  <a16:creationId xmlns:a16="http://schemas.microsoft.com/office/drawing/2014/main" id="{762D3692-8B51-4017-896B-D0F2FAD41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4" y="3008"/>
              <a:ext cx="24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逐位合并法；</a:t>
              </a:r>
            </a:p>
          </p:txBody>
        </p:sp>
      </p:grpSp>
      <p:grpSp>
        <p:nvGrpSpPr>
          <p:cNvPr id="6" name="Group 150">
            <a:extLst>
              <a:ext uri="{FF2B5EF4-FFF2-40B4-BE49-F238E27FC236}">
                <a16:creationId xmlns:a16="http://schemas.microsoft.com/office/drawing/2014/main" id="{84DF60C7-F728-44D5-A8D7-62FA3E07C046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5013325"/>
            <a:ext cx="4830763" cy="396875"/>
            <a:chOff x="1474" y="3316"/>
            <a:chExt cx="3043" cy="250"/>
          </a:xfrm>
        </p:grpSpPr>
        <p:sp>
          <p:nvSpPr>
            <p:cNvPr id="26718" name="AutoShape 140">
              <a:extLst>
                <a:ext uri="{FF2B5EF4-FFF2-40B4-BE49-F238E27FC236}">
                  <a16:creationId xmlns:a16="http://schemas.microsoft.com/office/drawing/2014/main" id="{F8BEF68D-44B8-491B-839A-678DA142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3418"/>
              <a:ext cx="635" cy="88"/>
            </a:xfrm>
            <a:prstGeom prst="rightArrow">
              <a:avLst>
                <a:gd name="adj1" fmla="val 50000"/>
                <a:gd name="adj2" fmla="val 18039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43152" name="Text Box 144">
              <a:extLst>
                <a:ext uri="{FF2B5EF4-FFF2-40B4-BE49-F238E27FC236}">
                  <a16:creationId xmlns:a16="http://schemas.microsoft.com/office/drawing/2014/main" id="{487E6405-3772-4166-8FFD-800C0944C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" y="3316"/>
              <a:ext cx="24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 dirty="0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逐位展开法；</a:t>
              </a:r>
            </a:p>
          </p:txBody>
        </p:sp>
      </p:grp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203FE7B-5431-4AAE-9B95-DA654EE1AE56}"/>
              </a:ext>
            </a:extLst>
          </p:cNvPr>
          <p:cNvGraphicFramePr>
            <a:graphicFrameLocks noGrp="1"/>
          </p:cNvGraphicFramePr>
          <p:nvPr/>
        </p:nvGraphicFramePr>
        <p:xfrm>
          <a:off x="5411788" y="4103688"/>
          <a:ext cx="1895475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1" marR="91421" marT="45798" marB="457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MYDLG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136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1" marR="9142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C54FDE6A-38A6-412A-8FA7-05F810E06E42}"/>
              </a:ext>
            </a:extLst>
          </p:cNvPr>
          <p:cNvGraphicFramePr>
            <a:graphicFrameLocks noGrp="1"/>
          </p:cNvGraphicFramePr>
          <p:nvPr/>
        </p:nvGraphicFramePr>
        <p:xfrm>
          <a:off x="6183313" y="4492625"/>
          <a:ext cx="1125537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8" marR="9145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93CD62CB-325A-4AA3-B9D9-82CD01E07931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4492625"/>
          <a:ext cx="363537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571" marR="91571" marT="45798" marB="4579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6FE995C3-A90D-46F1-9ACA-BA9BFB337C2F}"/>
              </a:ext>
            </a:extLst>
          </p:cNvPr>
          <p:cNvGraphicFramePr>
            <a:graphicFrameLocks noGrp="1"/>
          </p:cNvGraphicFramePr>
          <p:nvPr/>
        </p:nvGraphicFramePr>
        <p:xfrm>
          <a:off x="7666038" y="4114800"/>
          <a:ext cx="363537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571" marR="91571" marT="45798" marB="4579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154A642C-EE97-45F1-9B98-C7A0EE2BD315}"/>
              </a:ext>
            </a:extLst>
          </p:cNvPr>
          <p:cNvGraphicFramePr>
            <a:graphicFrameLocks noGrp="1"/>
          </p:cNvGraphicFramePr>
          <p:nvPr/>
        </p:nvGraphicFramePr>
        <p:xfrm>
          <a:off x="7666038" y="4489450"/>
          <a:ext cx="363537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571" marR="91571" marT="45798" marB="4579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D939F812-5DC5-482E-B0C0-025C6D233B4B}"/>
              </a:ext>
            </a:extLst>
          </p:cNvPr>
          <p:cNvGraphicFramePr>
            <a:graphicFrameLocks noGrp="1"/>
          </p:cNvGraphicFramePr>
          <p:nvPr/>
        </p:nvGraphicFramePr>
        <p:xfrm>
          <a:off x="6686550" y="4910138"/>
          <a:ext cx="620713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359" marR="91359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06E7904D-6763-4F79-B52A-398BFE26F260}"/>
              </a:ext>
            </a:extLst>
          </p:cNvPr>
          <p:cNvGraphicFramePr>
            <a:graphicFrameLocks noGrp="1"/>
          </p:cNvGraphicFramePr>
          <p:nvPr/>
        </p:nvGraphicFramePr>
        <p:xfrm>
          <a:off x="6300788" y="4910138"/>
          <a:ext cx="363537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571" marR="91571" marT="45798" marB="4579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B07E50A6-AEC3-4B57-A93B-CD4926AFA3FC}"/>
              </a:ext>
            </a:extLst>
          </p:cNvPr>
          <p:cNvGraphicFramePr>
            <a:graphicFrameLocks noGrp="1"/>
          </p:cNvGraphicFramePr>
          <p:nvPr/>
        </p:nvGraphicFramePr>
        <p:xfrm>
          <a:off x="7666038" y="4935538"/>
          <a:ext cx="363537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571" marR="91571" marT="45798" marB="4579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FD26DABF-07C3-479B-BDE2-F988F520A7F3}"/>
              </a:ext>
            </a:extLst>
          </p:cNvPr>
          <p:cNvGraphicFramePr>
            <a:graphicFrameLocks noGrp="1"/>
          </p:cNvGraphicFramePr>
          <p:nvPr/>
        </p:nvGraphicFramePr>
        <p:xfrm>
          <a:off x="6948488" y="5327650"/>
          <a:ext cx="363537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571" marR="91571" marT="45798" marB="4579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8DD99132-3FCD-41BC-B84D-02EB5B4326E3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5794375"/>
          <a:ext cx="2595562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(136)</a:t>
                      </a:r>
                      <a:r>
                        <a:rPr lang="en-US" altLang="zh-CN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 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(210)</a:t>
                      </a:r>
                      <a:r>
                        <a:rPr lang="en-US" altLang="zh-CN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800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1" marR="91451" marT="45798" marB="4579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0B1F1D0F-50F1-49AF-B24A-90AC8B5A4DF0}"/>
              </a:ext>
            </a:extLst>
          </p:cNvPr>
          <p:cNvGraphicFramePr>
            <a:graphicFrameLocks noGrp="1"/>
          </p:cNvGraphicFramePr>
          <p:nvPr/>
        </p:nvGraphicFramePr>
        <p:xfrm>
          <a:off x="7450138" y="3644900"/>
          <a:ext cx="866775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余数</a:t>
                      </a:r>
                    </a:p>
                  </a:txBody>
                  <a:tcPr marL="91409" marR="91409" marT="45798" marB="4579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5FDDF3BD-A89B-4DA1-8F6A-5477CF4DCAB4}"/>
              </a:ext>
            </a:extLst>
          </p:cNvPr>
          <p:cNvGraphicFramePr>
            <a:graphicFrameLocks noGrp="1"/>
          </p:cNvGraphicFramePr>
          <p:nvPr/>
        </p:nvGraphicFramePr>
        <p:xfrm>
          <a:off x="7019925" y="5794375"/>
          <a:ext cx="2595563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(0.125)</a:t>
                      </a:r>
                      <a:r>
                        <a:rPr lang="en-US" altLang="zh-CN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 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(0.001)</a:t>
                      </a:r>
                      <a:r>
                        <a:rPr lang="en-US" altLang="zh-CN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800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1" marR="91451" marT="45798" marB="4579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5A1B08C1-B2B8-46B7-96CD-24EE64D38F86}"/>
              </a:ext>
            </a:extLst>
          </p:cNvPr>
          <p:cNvGraphicFramePr>
            <a:graphicFrameLocks noGrp="1"/>
          </p:cNvGraphicFramePr>
          <p:nvPr/>
        </p:nvGraphicFramePr>
        <p:xfrm>
          <a:off x="7164388" y="3057525"/>
          <a:ext cx="1439862" cy="74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1" marR="91421" marT="45798" marB="45798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.125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1" marR="91421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×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1" marR="91421" marT="45798" marB="457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       2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1" marR="91421" marT="45798" marB="45798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2CBAA805-419F-49CC-A511-32733A860C68}"/>
              </a:ext>
            </a:extLst>
          </p:cNvPr>
          <p:cNvGraphicFramePr>
            <a:graphicFrameLocks noGrp="1"/>
          </p:cNvGraphicFramePr>
          <p:nvPr/>
        </p:nvGraphicFramePr>
        <p:xfrm>
          <a:off x="7192963" y="4198938"/>
          <a:ext cx="144145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×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522" marR="91522" marT="45798" marB="457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522" marR="91522" marT="45798" marB="45798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C4B961EA-60DA-46B6-A502-B18571040E53}"/>
              </a:ext>
            </a:extLst>
          </p:cNvPr>
          <p:cNvGraphicFramePr>
            <a:graphicFrameLocks noGrp="1"/>
          </p:cNvGraphicFramePr>
          <p:nvPr/>
        </p:nvGraphicFramePr>
        <p:xfrm>
          <a:off x="7164388" y="3860800"/>
          <a:ext cx="1439862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1" marR="91421" marT="45798" marB="45798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B0F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.250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1" marR="91421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3D22E22F-FC18-47BE-AC8E-267B8A82D8B3}"/>
              </a:ext>
            </a:extLst>
          </p:cNvPr>
          <p:cNvGraphicFramePr>
            <a:graphicFrameLocks noGrp="1"/>
          </p:cNvGraphicFramePr>
          <p:nvPr/>
        </p:nvGraphicFramePr>
        <p:xfrm>
          <a:off x="7192963" y="4919663"/>
          <a:ext cx="144145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×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522" marR="91522" marT="45798" marB="457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522" marR="91522" marT="45798" marB="45798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11F6F156-676D-46F9-8A96-1782E0FE26D4}"/>
              </a:ext>
            </a:extLst>
          </p:cNvPr>
          <p:cNvGraphicFramePr>
            <a:graphicFrameLocks noGrp="1"/>
          </p:cNvGraphicFramePr>
          <p:nvPr/>
        </p:nvGraphicFramePr>
        <p:xfrm>
          <a:off x="7164388" y="4595813"/>
          <a:ext cx="1439862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1" marR="91421" marT="45603" marB="45603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B0F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.500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1" marR="91421" marT="45603" marB="456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C6AC5C44-88B3-475C-8025-DF7B25B1940F}"/>
              </a:ext>
            </a:extLst>
          </p:cNvPr>
          <p:cNvGraphicFramePr>
            <a:graphicFrameLocks noGrp="1"/>
          </p:cNvGraphicFramePr>
          <p:nvPr/>
        </p:nvGraphicFramePr>
        <p:xfrm>
          <a:off x="7164388" y="5291138"/>
          <a:ext cx="1439862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1" marR="91421" marT="45603" marB="45603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B0F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1" marR="91421" marT="45603" marB="456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>
            <a:extLst>
              <a:ext uri="{FF2B5EF4-FFF2-40B4-BE49-F238E27FC236}">
                <a16:creationId xmlns:a16="http://schemas.microsoft.com/office/drawing/2014/main" id="{8C03A1DA-B1E8-455B-8D72-FBA45E8497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5D3F50-E06A-45AE-AA46-682A700252BF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24017" name="Text Box 113">
            <a:extLst>
              <a:ext uri="{FF2B5EF4-FFF2-40B4-BE49-F238E27FC236}">
                <a16:creationId xmlns:a16="http://schemas.microsoft.com/office/drawing/2014/main" id="{E16586E5-1215-4910-9BB6-F5F34A015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825" y="1536700"/>
            <a:ext cx="2663825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byte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altLang="zh-CN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bit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Kb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altLang="zh-CN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byte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Mb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= 2</a:t>
            </a:r>
            <a:r>
              <a:rPr lang="en-US" altLang="zh-CN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altLang="zh-CN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Kb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Gb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= 2</a:t>
            </a:r>
            <a:r>
              <a:rPr lang="en-US" altLang="zh-CN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altLang="zh-CN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Mb</a:t>
            </a:r>
          </a:p>
        </p:txBody>
      </p:sp>
      <p:sp>
        <p:nvSpPr>
          <p:cNvPr id="124018" name="Text Box 114">
            <a:extLst>
              <a:ext uri="{FF2B5EF4-FFF2-40B4-BE49-F238E27FC236}">
                <a16:creationId xmlns:a16="http://schemas.microsoft.com/office/drawing/2014/main" id="{6F2E6B55-D4BD-479E-968E-78FEDB651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538288"/>
            <a:ext cx="2663825" cy="2678112"/>
          </a:xfrm>
          <a:prstGeom prst="rect">
            <a:avLst/>
          </a:prstGeom>
          <a:solidFill>
            <a:schemeClr val="bg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byte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bit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K</a:t>
            </a:r>
            <a:r>
              <a:rPr lang="en-US" altLang="zh-CN" b="1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byte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</a:t>
            </a:r>
            <a:r>
              <a:rPr lang="en-US" altLang="zh-CN" b="1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 2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K</a:t>
            </a:r>
            <a:r>
              <a:rPr lang="en-US" altLang="zh-CN" b="1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en-US" altLang="zh-CN" b="1" dirty="0" err="1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 2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</a:t>
            </a:r>
            <a:r>
              <a:rPr lang="en-US" altLang="zh-CN" b="1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……</a:t>
            </a:r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DD2E1EA3-D9C2-4126-A769-3686F33A6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92150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1.5.3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数的机器表示 </a:t>
            </a:r>
          </a:p>
        </p:txBody>
      </p:sp>
      <p:sp>
        <p:nvSpPr>
          <p:cNvPr id="123909" name="AutoShape 5">
            <a:extLst>
              <a:ext uri="{FF2B5EF4-FFF2-40B4-BE49-F238E27FC236}">
                <a16:creationId xmlns:a16="http://schemas.microsoft.com/office/drawing/2014/main" id="{FACB3B2D-2B10-46AF-BEAD-FB52D488A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692150"/>
            <a:ext cx="4500562" cy="433388"/>
          </a:xfrm>
          <a:prstGeom prst="cloudCallout">
            <a:avLst>
              <a:gd name="adj1" fmla="val -71481"/>
              <a:gd name="adj2" fmla="val 28389"/>
            </a:avLst>
          </a:prstGeom>
          <a:solidFill>
            <a:schemeClr val="accent1">
              <a:alpha val="100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机器如何</a:t>
            </a:r>
            <a:r>
              <a:rPr lang="zh-CN" altLang="en-US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记数</a:t>
            </a:r>
            <a:r>
              <a:rPr lang="zh-CN" altLang="en-US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之问题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65F23FA9-341F-4573-89C6-264DBEF327B8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341438"/>
            <a:ext cx="4465637" cy="2609850"/>
            <a:chOff x="1519" y="-63"/>
            <a:chExt cx="2994" cy="1047"/>
          </a:xfrm>
        </p:grpSpPr>
        <p:pic>
          <p:nvPicPr>
            <p:cNvPr id="27712" name="Picture 7">
              <a:extLst>
                <a:ext uri="{FF2B5EF4-FFF2-40B4-BE49-F238E27FC236}">
                  <a16:creationId xmlns:a16="http://schemas.microsoft.com/office/drawing/2014/main" id="{5F0864BA-C206-4004-A07F-476F94165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" y="-63"/>
              <a:ext cx="2994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912" name="Text Box 8">
              <a:extLst>
                <a:ext uri="{FF2B5EF4-FFF2-40B4-BE49-F238E27FC236}">
                  <a16:creationId xmlns:a16="http://schemas.microsoft.com/office/drawing/2014/main" id="{57919569-8A91-4F22-AABA-1C6317F42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837"/>
              <a:ext cx="1443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计算机组成原理图</a:t>
              </a:r>
            </a:p>
          </p:txBody>
        </p:sp>
      </p:grpSp>
      <p:graphicFrame>
        <p:nvGraphicFramePr>
          <p:cNvPr id="124002" name="Group 98">
            <a:extLst>
              <a:ext uri="{FF2B5EF4-FFF2-40B4-BE49-F238E27FC236}">
                <a16:creationId xmlns:a16="http://schemas.microsoft.com/office/drawing/2014/main" id="{B6BAA0BC-2407-42B8-91B7-013D4B39CF49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4248150"/>
          <a:ext cx="7080250" cy="233370"/>
        </p:xfrm>
        <a:graphic>
          <a:graphicData uri="http://schemas.openxmlformats.org/drawingml/2006/table">
            <a:tbl>
              <a:tblPr/>
              <a:tblGrid>
                <a:gridCol w="28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41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41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41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41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416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41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416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1400" b="1" i="0" u="none" strike="noStrike" cap="none" normalizeH="0" baseline="10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1400" b="1" i="0" u="none" strike="noStrike" cap="none" normalizeH="0" baseline="10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1400" b="1" i="0" u="none" strike="noStrike" cap="none" normalizeH="0" baseline="10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565" marB="455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003" name="Text Box 99">
            <a:extLst>
              <a:ext uri="{FF2B5EF4-FFF2-40B4-BE49-F238E27FC236}">
                <a16:creationId xmlns:a16="http://schemas.microsoft.com/office/drawing/2014/main" id="{BFE3381F-6BF7-43AC-A3FF-4BD9FBFFD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021138"/>
            <a:ext cx="504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4004" name="Freeform 100">
            <a:extLst>
              <a:ext uri="{FF2B5EF4-FFF2-40B4-BE49-F238E27FC236}">
                <a16:creationId xmlns:a16="http://schemas.microsoft.com/office/drawing/2014/main" id="{F0D7E403-61B5-4A03-B149-F1AC8F0F939C}"/>
              </a:ext>
            </a:extLst>
          </p:cNvPr>
          <p:cNvSpPr>
            <a:spLocks/>
          </p:cNvSpPr>
          <p:nvPr/>
        </p:nvSpPr>
        <p:spPr bwMode="auto">
          <a:xfrm>
            <a:off x="1187450" y="2373313"/>
            <a:ext cx="1641475" cy="1852612"/>
          </a:xfrm>
          <a:custGeom>
            <a:avLst/>
            <a:gdLst>
              <a:gd name="T0" fmla="*/ 2147483646 w 908"/>
              <a:gd name="T1" fmla="*/ 0 h 1134"/>
              <a:gd name="T2" fmla="*/ 2147483646 w 908"/>
              <a:gd name="T3" fmla="*/ 2147483646 h 1134"/>
              <a:gd name="T4" fmla="*/ 0 w 908"/>
              <a:gd name="T5" fmla="*/ 2147483646 h 1134"/>
              <a:gd name="T6" fmla="*/ 0 60000 65536"/>
              <a:gd name="T7" fmla="*/ 0 60000 65536"/>
              <a:gd name="T8" fmla="*/ 0 60000 65536"/>
              <a:gd name="T9" fmla="*/ 0 w 908"/>
              <a:gd name="T10" fmla="*/ 0 h 1134"/>
              <a:gd name="T11" fmla="*/ 908 w 908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8" h="1134">
                <a:moveTo>
                  <a:pt x="908" y="0"/>
                </a:moveTo>
                <a:cubicBezTo>
                  <a:pt x="620" y="18"/>
                  <a:pt x="333" y="37"/>
                  <a:pt x="182" y="226"/>
                </a:cubicBezTo>
                <a:cubicBezTo>
                  <a:pt x="31" y="415"/>
                  <a:pt x="15" y="774"/>
                  <a:pt x="0" y="1134"/>
                </a:cubicBezTo>
              </a:path>
            </a:pathLst>
          </a:custGeom>
          <a:noFill/>
          <a:ln w="63500">
            <a:solidFill>
              <a:srgbClr val="FF00FF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103">
            <a:extLst>
              <a:ext uri="{FF2B5EF4-FFF2-40B4-BE49-F238E27FC236}">
                <a16:creationId xmlns:a16="http://schemas.microsoft.com/office/drawing/2014/main" id="{11AA65A5-11D7-44B9-94A9-207A7065D203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4259263"/>
            <a:ext cx="5294313" cy="1474787"/>
            <a:chOff x="1471" y="2683"/>
            <a:chExt cx="3335" cy="929"/>
          </a:xfrm>
        </p:grpSpPr>
        <p:sp>
          <p:nvSpPr>
            <p:cNvPr id="27710" name="Rectangle 101">
              <a:extLst>
                <a:ext uri="{FF2B5EF4-FFF2-40B4-BE49-F238E27FC236}">
                  <a16:creationId xmlns:a16="http://schemas.microsoft.com/office/drawing/2014/main" id="{1F8C85F4-3967-45F4-B2E3-CC275FFD9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2683"/>
              <a:ext cx="168" cy="1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24006" name="AutoShape 102">
              <a:extLst>
                <a:ext uri="{FF2B5EF4-FFF2-40B4-BE49-F238E27FC236}">
                  <a16:creationId xmlns:a16="http://schemas.microsoft.com/office/drawing/2014/main" id="{A7769890-7DF9-4110-B957-06E798E9F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" y="3113"/>
              <a:ext cx="3018" cy="499"/>
            </a:xfrm>
            <a:prstGeom prst="wedgeRoundRectCallout">
              <a:avLst>
                <a:gd name="adj1" fmla="val -55269"/>
                <a:gd name="adj2" fmla="val -105111"/>
                <a:gd name="adj3" fmla="val 16667"/>
              </a:avLst>
            </a:prstGeom>
            <a:noFill/>
            <a:ln w="76200">
              <a:solidFill>
                <a:schemeClr val="accent1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每格表示存储一个二进制符号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或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之</a:t>
              </a:r>
              <a:r>
                <a:rPr lang="zh-CN" altLang="en-US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“</a:t>
              </a:r>
              <a:r>
                <a:rPr lang="zh-CN" altLang="en-US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位置</a:t>
              </a:r>
              <a:r>
                <a:rPr lang="zh-CN" altLang="en-US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”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，称为</a:t>
              </a:r>
              <a:r>
                <a:rPr lang="zh-CN" altLang="en-US" sz="2000" b="1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二进制位</a:t>
              </a:r>
              <a:r>
                <a:rPr lang="en-US" altLang="zh-CN" sz="2000" b="1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(bit)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！</a:t>
              </a:r>
            </a:p>
          </p:txBody>
        </p:sp>
      </p:grpSp>
      <p:grpSp>
        <p:nvGrpSpPr>
          <p:cNvPr id="4" name="Group 111">
            <a:extLst>
              <a:ext uri="{FF2B5EF4-FFF2-40B4-BE49-F238E27FC236}">
                <a16:creationId xmlns:a16="http://schemas.microsoft.com/office/drawing/2014/main" id="{CE1B3A89-6D5B-4FC9-BA0F-6A29607D3727}"/>
              </a:ext>
            </a:extLst>
          </p:cNvPr>
          <p:cNvGrpSpPr>
            <a:grpSpLocks/>
          </p:cNvGrpSpPr>
          <p:nvPr/>
        </p:nvGrpSpPr>
        <p:grpSpPr bwMode="auto">
          <a:xfrm>
            <a:off x="1211263" y="4259263"/>
            <a:ext cx="6529387" cy="1474787"/>
            <a:chOff x="760" y="2683"/>
            <a:chExt cx="4113" cy="929"/>
          </a:xfrm>
        </p:grpSpPr>
        <p:sp>
          <p:nvSpPr>
            <p:cNvPr id="27708" name="Rectangle 109">
              <a:extLst>
                <a:ext uri="{FF2B5EF4-FFF2-40B4-BE49-F238E27FC236}">
                  <a16:creationId xmlns:a16="http://schemas.microsoft.com/office/drawing/2014/main" id="{2F8C4CE6-4489-4B22-9B0B-9A4DD44A5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683"/>
              <a:ext cx="1406" cy="131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24014" name="AutoShape 110">
              <a:extLst>
                <a:ext uri="{FF2B5EF4-FFF2-40B4-BE49-F238E27FC236}">
                  <a16:creationId xmlns:a16="http://schemas.microsoft.com/office/drawing/2014/main" id="{707F121E-8B9A-4896-AD80-9BD5F7817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3113"/>
              <a:ext cx="3070" cy="499"/>
            </a:xfrm>
            <a:prstGeom prst="wedgeRoundRectCallout">
              <a:avLst>
                <a:gd name="adj1" fmla="val -55269"/>
                <a:gd name="adj2" fmla="val -105111"/>
                <a:gd name="adj3" fmla="val 16667"/>
              </a:avLst>
            </a:prstGeom>
            <a:solidFill>
              <a:schemeClr val="bg1"/>
            </a:solidFill>
            <a:ln w="76200">
              <a:solidFill>
                <a:schemeClr val="accent1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8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个</a:t>
              </a:r>
              <a:r>
                <a:rPr lang="zh-CN" altLang="en-US" sz="2000" b="1" dirty="0"/>
                <a:t>二进制位</a:t>
              </a:r>
              <a:r>
                <a:rPr lang="en-US" altLang="zh-CN" sz="2000" b="1" dirty="0">
                  <a:latin typeface="宋体" pitchFamily="2" charset="-122"/>
                </a:rPr>
                <a:t>(</a:t>
              </a:r>
              <a:r>
                <a:rPr lang="en-US" altLang="zh-CN" sz="2000" b="1" dirty="0"/>
                <a:t>bit</a:t>
              </a:r>
              <a:r>
                <a:rPr lang="en-US" altLang="zh-CN" sz="2000" b="1" dirty="0">
                  <a:latin typeface="宋体" pitchFamily="2" charset="-122"/>
                </a:rPr>
                <a:t>)</a:t>
              </a:r>
              <a:r>
                <a:rPr lang="en-US" altLang="zh-CN" sz="2000" dirty="0"/>
                <a:t> 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，专业上被称之为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个</a:t>
              </a:r>
              <a:r>
                <a:rPr lang="zh-CN" altLang="en-US" sz="2000" b="1" dirty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字节</a:t>
              </a:r>
              <a:r>
                <a:rPr lang="en-US" altLang="zh-CN" sz="2000" b="1" dirty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(byte)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！通常按字节进行编址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4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4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4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4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4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4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4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4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4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4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4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40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40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40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4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4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4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40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40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40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18" grpId="0" build="allAtOnce" animBg="1"/>
      <p:bldP spid="123909" grpId="0" animBg="1"/>
      <p:bldP spid="1240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>
            <a:extLst>
              <a:ext uri="{FF2B5EF4-FFF2-40B4-BE49-F238E27FC236}">
                <a16:creationId xmlns:a16="http://schemas.microsoft.com/office/drawing/2014/main" id="{CBCF4503-D50E-4AC0-A0D7-019426DE24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536DC5-EA97-4902-B736-1B509FF309CA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28675" name="AutoShape 68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F88C0BA-AFFD-4C58-A67B-5CEB12C74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sp>
        <p:nvSpPr>
          <p:cNvPr id="28676" name="Text Box 688">
            <a:extLst>
              <a:ext uri="{FF2B5EF4-FFF2-40B4-BE49-F238E27FC236}">
                <a16:creationId xmlns:a16="http://schemas.microsoft.com/office/drawing/2014/main" id="{5F100CED-A698-4BC7-B3CA-A05DE3D79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92150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1.5.3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数的机器表示 </a:t>
            </a:r>
          </a:p>
        </p:txBody>
      </p:sp>
      <p:sp>
        <p:nvSpPr>
          <p:cNvPr id="44722" name="Text Box 690">
            <a:extLst>
              <a:ext uri="{FF2B5EF4-FFF2-40B4-BE49-F238E27FC236}">
                <a16:creationId xmlns:a16="http://schemas.microsoft.com/office/drawing/2014/main" id="{C5208C2D-986A-459F-A862-DE413C653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96975"/>
            <a:ext cx="6264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机器数与真值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假定用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个字节，即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个二进制位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zh-CN" alt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723" name="Rectangle 691">
            <a:extLst>
              <a:ext uri="{FF2B5EF4-FFF2-40B4-BE49-F238E27FC236}">
                <a16:creationId xmlns:a16="http://schemas.microsoft.com/office/drawing/2014/main" id="{E73B0D83-D779-4B7B-A74A-9C946B085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38" y="1803400"/>
            <a:ext cx="6040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(13807)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=0X35EF=(0011 0101 1110 1111 )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44724" name="Rectangle 692">
            <a:extLst>
              <a:ext uri="{FF2B5EF4-FFF2-40B4-BE49-F238E27FC236}">
                <a16:creationId xmlns:a16="http://schemas.microsoft.com/office/drawing/2014/main" id="{A80B6FE0-5803-4BC8-AE58-1E775392C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3500438"/>
            <a:ext cx="6935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－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13807)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－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OX35EF</a:t>
            </a:r>
            <a:r>
              <a:rPr lang="en-US" altLang="zh-CN"/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=(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－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0011 0101 1110 1111 )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/>
          </a:p>
        </p:txBody>
      </p:sp>
      <p:grpSp>
        <p:nvGrpSpPr>
          <p:cNvPr id="2" name="Group 1252">
            <a:extLst>
              <a:ext uri="{FF2B5EF4-FFF2-40B4-BE49-F238E27FC236}">
                <a16:creationId xmlns:a16="http://schemas.microsoft.com/office/drawing/2014/main" id="{F84A3E8D-82CB-4AE8-9DB3-14BE368E4052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420938"/>
            <a:ext cx="7804150" cy="922337"/>
            <a:chOff x="476" y="1516"/>
            <a:chExt cx="4916" cy="581"/>
          </a:xfrm>
        </p:grpSpPr>
        <p:sp>
          <p:nvSpPr>
            <p:cNvPr id="109586" name="Rectangle 1042">
              <a:extLst>
                <a:ext uri="{FF2B5EF4-FFF2-40B4-BE49-F238E27FC236}">
                  <a16:creationId xmlns:a16="http://schemas.microsoft.com/office/drawing/2014/main" id="{245380C6-7320-47F5-8573-558CE63D4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09585" name="Rectangle 1041">
              <a:extLst>
                <a:ext uri="{FF2B5EF4-FFF2-40B4-BE49-F238E27FC236}">
                  <a16:creationId xmlns:a16="http://schemas.microsoft.com/office/drawing/2014/main" id="{21689C78-DB12-4B21-BD59-DFE8F097E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09584" name="Rectangle 1040">
              <a:extLst>
                <a:ext uri="{FF2B5EF4-FFF2-40B4-BE49-F238E27FC236}">
                  <a16:creationId xmlns:a16="http://schemas.microsoft.com/office/drawing/2014/main" id="{F374B067-6EA2-49E9-8A21-17CE9935C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109583" name="Rectangle 1039">
              <a:extLst>
                <a:ext uri="{FF2B5EF4-FFF2-40B4-BE49-F238E27FC236}">
                  <a16:creationId xmlns:a16="http://schemas.microsoft.com/office/drawing/2014/main" id="{1DB254C3-AD94-484A-987E-25F69979B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109582" name="Rectangle 1038">
              <a:extLst>
                <a:ext uri="{FF2B5EF4-FFF2-40B4-BE49-F238E27FC236}">
                  <a16:creationId xmlns:a16="http://schemas.microsoft.com/office/drawing/2014/main" id="{FE3B72F4-2E9C-478D-AD3B-52FE67829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109581" name="Rectangle 1037">
              <a:extLst>
                <a:ext uri="{FF2B5EF4-FFF2-40B4-BE49-F238E27FC236}">
                  <a16:creationId xmlns:a16="http://schemas.microsoft.com/office/drawing/2014/main" id="{3704DB33-9857-407E-A59D-4B1230A64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109580" name="Rectangle 1036">
              <a:extLst>
                <a:ext uri="{FF2B5EF4-FFF2-40B4-BE49-F238E27FC236}">
                  <a16:creationId xmlns:a16="http://schemas.microsoft.com/office/drawing/2014/main" id="{A312C905-7087-4F01-9C03-CDD1097C4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109579" name="Rectangle 1035">
              <a:extLst>
                <a:ext uri="{FF2B5EF4-FFF2-40B4-BE49-F238E27FC236}">
                  <a16:creationId xmlns:a16="http://schemas.microsoft.com/office/drawing/2014/main" id="{594BB57E-91F7-43D6-BDD4-893A17432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  <p:sp>
          <p:nvSpPr>
            <p:cNvPr id="109578" name="Rectangle 1034">
              <a:extLst>
                <a:ext uri="{FF2B5EF4-FFF2-40B4-BE49-F238E27FC236}">
                  <a16:creationId xmlns:a16="http://schemas.microsoft.com/office/drawing/2014/main" id="{50F75950-3D26-40E5-BE80-442354586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</a:p>
          </p:txBody>
        </p:sp>
        <p:sp>
          <p:nvSpPr>
            <p:cNvPr id="109577" name="Rectangle 1033">
              <a:extLst>
                <a:ext uri="{FF2B5EF4-FFF2-40B4-BE49-F238E27FC236}">
                  <a16:creationId xmlns:a16="http://schemas.microsoft.com/office/drawing/2014/main" id="{8AC75175-D84C-4B4E-8379-DFE71A064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  <p:sp>
          <p:nvSpPr>
            <p:cNvPr id="109576" name="Rectangle 1032">
              <a:extLst>
                <a:ext uri="{FF2B5EF4-FFF2-40B4-BE49-F238E27FC236}">
                  <a16:creationId xmlns:a16="http://schemas.microsoft.com/office/drawing/2014/main" id="{33D7331F-3A52-479B-B2F4-00F335EA2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109575" name="Rectangle 1031">
              <a:extLst>
                <a:ext uri="{FF2B5EF4-FFF2-40B4-BE49-F238E27FC236}">
                  <a16:creationId xmlns:a16="http://schemas.microsoft.com/office/drawing/2014/main" id="{FBA65C98-CA2E-4D77-A0B8-35DC05D8D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</p:txBody>
        </p:sp>
        <p:sp>
          <p:nvSpPr>
            <p:cNvPr id="109574" name="Rectangle 1030">
              <a:extLst>
                <a:ext uri="{FF2B5EF4-FFF2-40B4-BE49-F238E27FC236}">
                  <a16:creationId xmlns:a16="http://schemas.microsoft.com/office/drawing/2014/main" id="{EF8B3909-104E-43A5-9130-54E57D965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12</a:t>
              </a:r>
            </a:p>
          </p:txBody>
        </p:sp>
        <p:sp>
          <p:nvSpPr>
            <p:cNvPr id="109573" name="Rectangle 1029">
              <a:extLst>
                <a:ext uri="{FF2B5EF4-FFF2-40B4-BE49-F238E27FC236}">
                  <a16:creationId xmlns:a16="http://schemas.microsoft.com/office/drawing/2014/main" id="{A2989CCE-2E22-42CC-A73A-769F70FEC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13</a:t>
              </a:r>
            </a:p>
          </p:txBody>
        </p:sp>
        <p:sp>
          <p:nvSpPr>
            <p:cNvPr id="109572" name="Rectangle 1028">
              <a:extLst>
                <a:ext uri="{FF2B5EF4-FFF2-40B4-BE49-F238E27FC236}">
                  <a16:creationId xmlns:a16="http://schemas.microsoft.com/office/drawing/2014/main" id="{CA167725-3A28-4B9D-9D1B-563BBDA58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14</a:t>
              </a:r>
            </a:p>
          </p:txBody>
        </p:sp>
        <p:sp>
          <p:nvSpPr>
            <p:cNvPr id="109571" name="Rectangle 1027">
              <a:extLst>
                <a:ext uri="{FF2B5EF4-FFF2-40B4-BE49-F238E27FC236}">
                  <a16:creationId xmlns:a16="http://schemas.microsoft.com/office/drawing/2014/main" id="{7D5F8507-B48D-4F64-ABDD-0B5955A80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15</a:t>
              </a:r>
            </a:p>
          </p:txBody>
        </p:sp>
        <p:sp>
          <p:nvSpPr>
            <p:cNvPr id="28849" name="Line 1044">
              <a:extLst>
                <a:ext uri="{FF2B5EF4-FFF2-40B4-BE49-F238E27FC236}">
                  <a16:creationId xmlns:a16="http://schemas.microsoft.com/office/drawing/2014/main" id="{58CBC17C-3A07-46E5-93E6-6A2F9BF91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50" name="Line 1045">
              <a:extLst>
                <a:ext uri="{FF2B5EF4-FFF2-40B4-BE49-F238E27FC236}">
                  <a16:creationId xmlns:a16="http://schemas.microsoft.com/office/drawing/2014/main" id="{D3CB2CB4-E562-45B3-828E-779E4A23A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848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51" name="Line 1061">
              <a:extLst>
                <a:ext uri="{FF2B5EF4-FFF2-40B4-BE49-F238E27FC236}">
                  <a16:creationId xmlns:a16="http://schemas.microsoft.com/office/drawing/2014/main" id="{4E00EAFB-EAB5-46D0-B791-0BEE96631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8" y="1848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52" name="Line 1099">
              <a:extLst>
                <a:ext uri="{FF2B5EF4-FFF2-40B4-BE49-F238E27FC236}">
                  <a16:creationId xmlns:a16="http://schemas.microsoft.com/office/drawing/2014/main" id="{18723635-34A4-47A0-BC6A-F8FFD219D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53" name="Line 1101">
              <a:extLst>
                <a:ext uri="{FF2B5EF4-FFF2-40B4-BE49-F238E27FC236}">
                  <a16:creationId xmlns:a16="http://schemas.microsoft.com/office/drawing/2014/main" id="{A4FCE700-EDE5-4D8A-B2EA-1EA26D765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54" name="Line 1103">
              <a:extLst>
                <a:ext uri="{FF2B5EF4-FFF2-40B4-BE49-F238E27FC236}">
                  <a16:creationId xmlns:a16="http://schemas.microsoft.com/office/drawing/2014/main" id="{225A64B9-8358-4B12-B2E6-43B72C183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55" name="Line 1105">
              <a:extLst>
                <a:ext uri="{FF2B5EF4-FFF2-40B4-BE49-F238E27FC236}">
                  <a16:creationId xmlns:a16="http://schemas.microsoft.com/office/drawing/2014/main" id="{E2C80E46-3C80-4D2C-A437-FC50B67E1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56" name="Line 1107">
              <a:extLst>
                <a:ext uri="{FF2B5EF4-FFF2-40B4-BE49-F238E27FC236}">
                  <a16:creationId xmlns:a16="http://schemas.microsoft.com/office/drawing/2014/main" id="{C58B9A24-5D3F-41A8-B834-1CC771E00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1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57" name="Line 1109">
              <a:extLst>
                <a:ext uri="{FF2B5EF4-FFF2-40B4-BE49-F238E27FC236}">
                  <a16:creationId xmlns:a16="http://schemas.microsoft.com/office/drawing/2014/main" id="{E44E939C-3C10-408E-8625-904A50D30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8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58" name="Line 1111">
              <a:extLst>
                <a:ext uri="{FF2B5EF4-FFF2-40B4-BE49-F238E27FC236}">
                  <a16:creationId xmlns:a16="http://schemas.microsoft.com/office/drawing/2014/main" id="{9C2D47BD-FBFE-426F-8BC0-ACC293658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59" name="Line 1113">
              <a:extLst>
                <a:ext uri="{FF2B5EF4-FFF2-40B4-BE49-F238E27FC236}">
                  <a16:creationId xmlns:a16="http://schemas.microsoft.com/office/drawing/2014/main" id="{8FE52573-3AFB-49F8-A929-8773EF49B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60" name="Line 1115">
              <a:extLst>
                <a:ext uri="{FF2B5EF4-FFF2-40B4-BE49-F238E27FC236}">
                  <a16:creationId xmlns:a16="http://schemas.microsoft.com/office/drawing/2014/main" id="{AB678C64-70FF-41ED-AC06-111F866B2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9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61" name="Line 1117">
              <a:extLst>
                <a:ext uri="{FF2B5EF4-FFF2-40B4-BE49-F238E27FC236}">
                  <a16:creationId xmlns:a16="http://schemas.microsoft.com/office/drawing/2014/main" id="{73485FFB-D088-4309-837E-7AF76F040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6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62" name="Line 1119">
              <a:extLst>
                <a:ext uri="{FF2B5EF4-FFF2-40B4-BE49-F238E27FC236}">
                  <a16:creationId xmlns:a16="http://schemas.microsoft.com/office/drawing/2014/main" id="{56BE74F8-DB4D-47C4-9375-3233CB9E5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3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63" name="Line 1121">
              <a:extLst>
                <a:ext uri="{FF2B5EF4-FFF2-40B4-BE49-F238E27FC236}">
                  <a16:creationId xmlns:a16="http://schemas.microsoft.com/office/drawing/2014/main" id="{E6CAEA7E-C24C-4FB0-95E0-C883619ED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0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64" name="Line 1123">
              <a:extLst>
                <a:ext uri="{FF2B5EF4-FFF2-40B4-BE49-F238E27FC236}">
                  <a16:creationId xmlns:a16="http://schemas.microsoft.com/office/drawing/2014/main" id="{9E753DEF-7CF5-480E-822F-4A8FE9A5C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65" name="Line 1125">
              <a:extLst>
                <a:ext uri="{FF2B5EF4-FFF2-40B4-BE49-F238E27FC236}">
                  <a16:creationId xmlns:a16="http://schemas.microsoft.com/office/drawing/2014/main" id="{02E04E9C-86C7-4B1D-8568-A5E6B61CA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4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66" name="Line 1127">
              <a:extLst>
                <a:ext uri="{FF2B5EF4-FFF2-40B4-BE49-F238E27FC236}">
                  <a16:creationId xmlns:a16="http://schemas.microsoft.com/office/drawing/2014/main" id="{7162D4BA-90F2-44DF-86FA-B611B1EDF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1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8867" name="Group 1250">
              <a:extLst>
                <a:ext uri="{FF2B5EF4-FFF2-40B4-BE49-F238E27FC236}">
                  <a16:creationId xmlns:a16="http://schemas.microsoft.com/office/drawing/2014/main" id="{A63EDF11-DB78-4D92-BE65-27182A5E5C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1516"/>
              <a:ext cx="4916" cy="326"/>
              <a:chOff x="476" y="2696"/>
              <a:chExt cx="4916" cy="326"/>
            </a:xfrm>
          </p:grpSpPr>
          <p:sp>
            <p:nvSpPr>
              <p:cNvPr id="28868" name="Line 1214">
                <a:extLst>
                  <a:ext uri="{FF2B5EF4-FFF2-40B4-BE49-F238E27FC236}">
                    <a16:creationId xmlns:a16="http://schemas.microsoft.com/office/drawing/2014/main" id="{079CEC47-E518-495C-B6B5-21196D6C3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3019"/>
                <a:ext cx="4912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9759" name="Rectangle 1215">
                <a:extLst>
                  <a:ext uri="{FF2B5EF4-FFF2-40B4-BE49-F238E27FC236}">
                    <a16:creationId xmlns:a16="http://schemas.microsoft.com/office/drawing/2014/main" id="{3C2A62E5-C088-4257-99C5-328572461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5" y="2696"/>
                <a:ext cx="30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09760" name="Rectangle 1216">
                <a:extLst>
                  <a:ext uri="{FF2B5EF4-FFF2-40B4-BE49-F238E27FC236}">
                    <a16:creationId xmlns:a16="http://schemas.microsoft.com/office/drawing/2014/main" id="{8FD9CE4E-F6E6-4438-AAC9-D55CAA8E7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8" y="2696"/>
                <a:ext cx="30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09761" name="Rectangle 1217">
                <a:extLst>
                  <a:ext uri="{FF2B5EF4-FFF2-40B4-BE49-F238E27FC236}">
                    <a16:creationId xmlns:a16="http://schemas.microsoft.com/office/drawing/2014/main" id="{8F68DC67-8A55-4CFD-A3A1-6C1765CC3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0" y="2696"/>
                <a:ext cx="30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09762" name="Rectangle 1218">
                <a:extLst>
                  <a:ext uri="{FF2B5EF4-FFF2-40B4-BE49-F238E27FC236}">
                    <a16:creationId xmlns:a16="http://schemas.microsoft.com/office/drawing/2014/main" id="{3826449D-A8F8-4E5F-B12F-E4CDE6D45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3" y="2696"/>
                <a:ext cx="30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09763" name="Rectangle 1219">
                <a:extLst>
                  <a:ext uri="{FF2B5EF4-FFF2-40B4-BE49-F238E27FC236}">
                    <a16:creationId xmlns:a16="http://schemas.microsoft.com/office/drawing/2014/main" id="{79F3AC6B-FD72-4AD2-9E6F-ED79D0E85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2696"/>
                <a:ext cx="30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09764" name="Rectangle 1220">
                <a:extLst>
                  <a:ext uri="{FF2B5EF4-FFF2-40B4-BE49-F238E27FC236}">
                    <a16:creationId xmlns:a16="http://schemas.microsoft.com/office/drawing/2014/main" id="{FADEF6ED-D335-446E-85DA-ADECA4A8D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" y="2696"/>
                <a:ext cx="30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09765" name="Rectangle 1221">
                <a:extLst>
                  <a:ext uri="{FF2B5EF4-FFF2-40B4-BE49-F238E27FC236}">
                    <a16:creationId xmlns:a16="http://schemas.microsoft.com/office/drawing/2014/main" id="{8C3028FF-702E-42AB-A195-D97C69FE3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1" y="2696"/>
                <a:ext cx="30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09766" name="Rectangle 1222">
                <a:extLst>
                  <a:ext uri="{FF2B5EF4-FFF2-40B4-BE49-F238E27FC236}">
                    <a16:creationId xmlns:a16="http://schemas.microsoft.com/office/drawing/2014/main" id="{F11854FA-CF62-45DE-A2B5-90EC819F5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696"/>
                <a:ext cx="30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09767" name="Rectangle 1223">
                <a:extLst>
                  <a:ext uri="{FF2B5EF4-FFF2-40B4-BE49-F238E27FC236}">
                    <a16:creationId xmlns:a16="http://schemas.microsoft.com/office/drawing/2014/main" id="{8B7A41BC-D135-4E7D-B4A0-EE0697B6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696"/>
                <a:ext cx="30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09768" name="Rectangle 1224">
                <a:extLst>
                  <a:ext uri="{FF2B5EF4-FFF2-40B4-BE49-F238E27FC236}">
                    <a16:creationId xmlns:a16="http://schemas.microsoft.com/office/drawing/2014/main" id="{1A868436-9021-43DD-9268-0AF3DE900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" y="2696"/>
                <a:ext cx="30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09769" name="Rectangle 1225">
                <a:extLst>
                  <a:ext uri="{FF2B5EF4-FFF2-40B4-BE49-F238E27FC236}">
                    <a16:creationId xmlns:a16="http://schemas.microsoft.com/office/drawing/2014/main" id="{ACDF13A5-B0A8-43FE-9A9B-4F042E41E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2" y="2696"/>
                <a:ext cx="30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09770" name="Rectangle 1226">
                <a:extLst>
                  <a:ext uri="{FF2B5EF4-FFF2-40B4-BE49-F238E27FC236}">
                    <a16:creationId xmlns:a16="http://schemas.microsoft.com/office/drawing/2014/main" id="{E44EFE7A-675C-4CD5-BFC8-5147F30B5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5" y="2696"/>
                <a:ext cx="30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09771" name="Rectangle 1227">
                <a:extLst>
                  <a:ext uri="{FF2B5EF4-FFF2-40B4-BE49-F238E27FC236}">
                    <a16:creationId xmlns:a16="http://schemas.microsoft.com/office/drawing/2014/main" id="{3D6418BB-06A8-407A-A8B2-024A30DF4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" y="2696"/>
                <a:ext cx="30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09772" name="Rectangle 1228">
                <a:extLst>
                  <a:ext uri="{FF2B5EF4-FFF2-40B4-BE49-F238E27FC236}">
                    <a16:creationId xmlns:a16="http://schemas.microsoft.com/office/drawing/2014/main" id="{A9506866-B2B8-49F7-8D5F-BC74CE261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" y="2696"/>
                <a:ext cx="30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09773" name="Rectangle 1229">
                <a:extLst>
                  <a:ext uri="{FF2B5EF4-FFF2-40B4-BE49-F238E27FC236}">
                    <a16:creationId xmlns:a16="http://schemas.microsoft.com/office/drawing/2014/main" id="{531FC145-02E0-411A-93EC-559FEA1E0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3" y="2696"/>
                <a:ext cx="30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09774" name="Rectangle 1230">
                <a:extLst>
                  <a:ext uri="{FF2B5EF4-FFF2-40B4-BE49-F238E27FC236}">
                    <a16:creationId xmlns:a16="http://schemas.microsoft.com/office/drawing/2014/main" id="{69D3755D-212D-4B2E-B640-F2FBD684B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2696"/>
                <a:ext cx="30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28885" name="Line 1231">
                <a:extLst>
                  <a:ext uri="{FF2B5EF4-FFF2-40B4-BE49-F238E27FC236}">
                    <a16:creationId xmlns:a16="http://schemas.microsoft.com/office/drawing/2014/main" id="{A5AD308E-55E5-449A-9A34-F603EC26A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2696"/>
                <a:ext cx="491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86" name="Line 1232">
                <a:extLst>
                  <a:ext uri="{FF2B5EF4-FFF2-40B4-BE49-F238E27FC236}">
                    <a16:creationId xmlns:a16="http://schemas.microsoft.com/office/drawing/2014/main" id="{510E977C-DA27-4A14-8CE1-751A87D53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3022"/>
                <a:ext cx="491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87" name="Line 1233">
                <a:extLst>
                  <a:ext uri="{FF2B5EF4-FFF2-40B4-BE49-F238E27FC236}">
                    <a16:creationId xmlns:a16="http://schemas.microsoft.com/office/drawing/2014/main" id="{209641F4-55E1-409E-9C2F-7B4E240DB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2696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88" name="Line 1234">
                <a:extLst>
                  <a:ext uri="{FF2B5EF4-FFF2-40B4-BE49-F238E27FC236}">
                    <a16:creationId xmlns:a16="http://schemas.microsoft.com/office/drawing/2014/main" id="{E7049AEB-89BF-4B5F-B571-BDC9335B3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3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89" name="Line 1235">
                <a:extLst>
                  <a:ext uri="{FF2B5EF4-FFF2-40B4-BE49-F238E27FC236}">
                    <a16:creationId xmlns:a16="http://schemas.microsoft.com/office/drawing/2014/main" id="{E51061DE-9961-4815-81AE-22F96F6CB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1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90" name="Line 1236">
                <a:extLst>
                  <a:ext uri="{FF2B5EF4-FFF2-40B4-BE49-F238E27FC236}">
                    <a16:creationId xmlns:a16="http://schemas.microsoft.com/office/drawing/2014/main" id="{875F1301-B318-4C05-B50F-CDAED5629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8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91" name="Line 1237">
                <a:extLst>
                  <a:ext uri="{FF2B5EF4-FFF2-40B4-BE49-F238E27FC236}">
                    <a16:creationId xmlns:a16="http://schemas.microsoft.com/office/drawing/2014/main" id="{B311D7A1-B8F8-4A7F-B5A5-E21290B01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5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92" name="Line 1238">
                <a:extLst>
                  <a:ext uri="{FF2B5EF4-FFF2-40B4-BE49-F238E27FC236}">
                    <a16:creationId xmlns:a16="http://schemas.microsoft.com/office/drawing/2014/main" id="{5A9F6000-AB87-41D2-BBC0-F216DD6EC7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2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93" name="Line 1239">
                <a:extLst>
                  <a:ext uri="{FF2B5EF4-FFF2-40B4-BE49-F238E27FC236}">
                    <a16:creationId xmlns:a16="http://schemas.microsoft.com/office/drawing/2014/main" id="{3B541670-006E-40CF-850D-7A7589CCF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0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94" name="Line 1240">
                <a:extLst>
                  <a:ext uri="{FF2B5EF4-FFF2-40B4-BE49-F238E27FC236}">
                    <a16:creationId xmlns:a16="http://schemas.microsoft.com/office/drawing/2014/main" id="{50948C89-EB61-4106-8491-781EB9CC5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95" name="Line 1241">
                <a:extLst>
                  <a:ext uri="{FF2B5EF4-FFF2-40B4-BE49-F238E27FC236}">
                    <a16:creationId xmlns:a16="http://schemas.microsoft.com/office/drawing/2014/main" id="{BAF1677A-24F3-4D18-8565-882A597AA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4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96" name="Line 1242">
                <a:extLst>
                  <a:ext uri="{FF2B5EF4-FFF2-40B4-BE49-F238E27FC236}">
                    <a16:creationId xmlns:a16="http://schemas.microsoft.com/office/drawing/2014/main" id="{70844C43-7F4A-4F0F-9D20-8B86DCFD04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1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97" name="Line 1243">
                <a:extLst>
                  <a:ext uri="{FF2B5EF4-FFF2-40B4-BE49-F238E27FC236}">
                    <a16:creationId xmlns:a16="http://schemas.microsoft.com/office/drawing/2014/main" id="{42799578-BDF2-4E9B-8246-B4C4BB66A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9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98" name="Line 1244">
                <a:extLst>
                  <a:ext uri="{FF2B5EF4-FFF2-40B4-BE49-F238E27FC236}">
                    <a16:creationId xmlns:a16="http://schemas.microsoft.com/office/drawing/2014/main" id="{F989FA1D-2571-4E8E-A48E-C7311B006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6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99" name="Line 1245">
                <a:extLst>
                  <a:ext uri="{FF2B5EF4-FFF2-40B4-BE49-F238E27FC236}">
                    <a16:creationId xmlns:a16="http://schemas.microsoft.com/office/drawing/2014/main" id="{800A7BB1-DB2B-488D-88C1-31FB964A6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3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900" name="Line 1246">
                <a:extLst>
                  <a:ext uri="{FF2B5EF4-FFF2-40B4-BE49-F238E27FC236}">
                    <a16:creationId xmlns:a16="http://schemas.microsoft.com/office/drawing/2014/main" id="{DF3B7389-4A38-4C96-BD97-BE23FFDEC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0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901" name="Line 1247">
                <a:extLst>
                  <a:ext uri="{FF2B5EF4-FFF2-40B4-BE49-F238E27FC236}">
                    <a16:creationId xmlns:a16="http://schemas.microsoft.com/office/drawing/2014/main" id="{A18A00C1-D304-45B5-8EF0-B2963384E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8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902" name="Line 1248">
                <a:extLst>
                  <a:ext uri="{FF2B5EF4-FFF2-40B4-BE49-F238E27FC236}">
                    <a16:creationId xmlns:a16="http://schemas.microsoft.com/office/drawing/2014/main" id="{B67C720C-3762-4771-AFE9-061C67A89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903" name="Line 1249">
                <a:extLst>
                  <a:ext uri="{FF2B5EF4-FFF2-40B4-BE49-F238E27FC236}">
                    <a16:creationId xmlns:a16="http://schemas.microsoft.com/office/drawing/2014/main" id="{D46762D5-9655-422D-ABF2-E6B561CF6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2" y="2696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253">
            <a:extLst>
              <a:ext uri="{FF2B5EF4-FFF2-40B4-BE49-F238E27FC236}">
                <a16:creationId xmlns:a16="http://schemas.microsoft.com/office/drawing/2014/main" id="{133E4B44-D539-4058-B724-044441E76C60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076700"/>
            <a:ext cx="7804150" cy="922338"/>
            <a:chOff x="476" y="1516"/>
            <a:chExt cx="4916" cy="581"/>
          </a:xfrm>
        </p:grpSpPr>
        <p:sp>
          <p:nvSpPr>
            <p:cNvPr id="109798" name="Rectangle 1254">
              <a:extLst>
                <a:ext uri="{FF2B5EF4-FFF2-40B4-BE49-F238E27FC236}">
                  <a16:creationId xmlns:a16="http://schemas.microsoft.com/office/drawing/2014/main" id="{0802EAC2-3799-43B3-A035-9C7B9F7AE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09799" name="Rectangle 1255">
              <a:extLst>
                <a:ext uri="{FF2B5EF4-FFF2-40B4-BE49-F238E27FC236}">
                  <a16:creationId xmlns:a16="http://schemas.microsoft.com/office/drawing/2014/main" id="{11509626-D674-47DE-895F-4B6326241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09800" name="Rectangle 1256">
              <a:extLst>
                <a:ext uri="{FF2B5EF4-FFF2-40B4-BE49-F238E27FC236}">
                  <a16:creationId xmlns:a16="http://schemas.microsoft.com/office/drawing/2014/main" id="{D2BD5974-D875-43E7-AD0C-CBE0416FF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109801" name="Rectangle 1257">
              <a:extLst>
                <a:ext uri="{FF2B5EF4-FFF2-40B4-BE49-F238E27FC236}">
                  <a16:creationId xmlns:a16="http://schemas.microsoft.com/office/drawing/2014/main" id="{3DAFB749-E1E7-4DCE-A0D8-E05EA9E49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109802" name="Rectangle 1258">
              <a:extLst>
                <a:ext uri="{FF2B5EF4-FFF2-40B4-BE49-F238E27FC236}">
                  <a16:creationId xmlns:a16="http://schemas.microsoft.com/office/drawing/2014/main" id="{0D4DC172-52E8-44DF-99F9-D854814B9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109803" name="Rectangle 1259">
              <a:extLst>
                <a:ext uri="{FF2B5EF4-FFF2-40B4-BE49-F238E27FC236}">
                  <a16:creationId xmlns:a16="http://schemas.microsoft.com/office/drawing/2014/main" id="{BF5765CD-875E-4B55-BAA2-98CB3555B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109804" name="Rectangle 1260">
              <a:extLst>
                <a:ext uri="{FF2B5EF4-FFF2-40B4-BE49-F238E27FC236}">
                  <a16:creationId xmlns:a16="http://schemas.microsoft.com/office/drawing/2014/main" id="{AB1E43D0-54FC-4729-9EFE-A15056790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109805" name="Rectangle 1261">
              <a:extLst>
                <a:ext uri="{FF2B5EF4-FFF2-40B4-BE49-F238E27FC236}">
                  <a16:creationId xmlns:a16="http://schemas.microsoft.com/office/drawing/2014/main" id="{CEF3190A-9E1E-450F-A5A5-4A97D8B05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  <p:sp>
          <p:nvSpPr>
            <p:cNvPr id="109806" name="Rectangle 1262">
              <a:extLst>
                <a:ext uri="{FF2B5EF4-FFF2-40B4-BE49-F238E27FC236}">
                  <a16:creationId xmlns:a16="http://schemas.microsoft.com/office/drawing/2014/main" id="{CA303042-015A-4A1A-A199-31F403279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</a:p>
          </p:txBody>
        </p:sp>
        <p:sp>
          <p:nvSpPr>
            <p:cNvPr id="109807" name="Rectangle 1263">
              <a:extLst>
                <a:ext uri="{FF2B5EF4-FFF2-40B4-BE49-F238E27FC236}">
                  <a16:creationId xmlns:a16="http://schemas.microsoft.com/office/drawing/2014/main" id="{ED384383-6BB8-420E-B1CC-71466E833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  <p:sp>
          <p:nvSpPr>
            <p:cNvPr id="109808" name="Rectangle 1264">
              <a:extLst>
                <a:ext uri="{FF2B5EF4-FFF2-40B4-BE49-F238E27FC236}">
                  <a16:creationId xmlns:a16="http://schemas.microsoft.com/office/drawing/2014/main" id="{73013058-64A0-4DDB-BB55-9ED8BECC2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109809" name="Rectangle 1265">
              <a:extLst>
                <a:ext uri="{FF2B5EF4-FFF2-40B4-BE49-F238E27FC236}">
                  <a16:creationId xmlns:a16="http://schemas.microsoft.com/office/drawing/2014/main" id="{46ACBDEC-8437-474A-97CE-E0A0394E9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</p:txBody>
        </p:sp>
        <p:sp>
          <p:nvSpPr>
            <p:cNvPr id="109810" name="Rectangle 1266">
              <a:extLst>
                <a:ext uri="{FF2B5EF4-FFF2-40B4-BE49-F238E27FC236}">
                  <a16:creationId xmlns:a16="http://schemas.microsoft.com/office/drawing/2014/main" id="{9D8D6A16-531D-4F8F-BE19-3C24AB1C4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12</a:t>
              </a:r>
            </a:p>
          </p:txBody>
        </p:sp>
        <p:sp>
          <p:nvSpPr>
            <p:cNvPr id="109811" name="Rectangle 1267">
              <a:extLst>
                <a:ext uri="{FF2B5EF4-FFF2-40B4-BE49-F238E27FC236}">
                  <a16:creationId xmlns:a16="http://schemas.microsoft.com/office/drawing/2014/main" id="{A92D43F2-7BC0-4D17-92DD-C19AF5404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13</a:t>
              </a:r>
            </a:p>
          </p:txBody>
        </p:sp>
        <p:sp>
          <p:nvSpPr>
            <p:cNvPr id="109812" name="Rectangle 1268">
              <a:extLst>
                <a:ext uri="{FF2B5EF4-FFF2-40B4-BE49-F238E27FC236}">
                  <a16:creationId xmlns:a16="http://schemas.microsoft.com/office/drawing/2014/main" id="{80CC23FB-EC3D-4F5A-9F1D-D3B5A3237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14</a:t>
              </a:r>
            </a:p>
          </p:txBody>
        </p:sp>
        <p:sp>
          <p:nvSpPr>
            <p:cNvPr id="109813" name="Rectangle 1269">
              <a:extLst>
                <a:ext uri="{FF2B5EF4-FFF2-40B4-BE49-F238E27FC236}">
                  <a16:creationId xmlns:a16="http://schemas.microsoft.com/office/drawing/2014/main" id="{C546BF53-81CA-4882-8EC1-18D0A3C12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848"/>
              <a:ext cx="30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15</a:t>
              </a:r>
            </a:p>
          </p:txBody>
        </p:sp>
        <p:sp>
          <p:nvSpPr>
            <p:cNvPr id="28778" name="Line 1270">
              <a:extLst>
                <a:ext uri="{FF2B5EF4-FFF2-40B4-BE49-F238E27FC236}">
                  <a16:creationId xmlns:a16="http://schemas.microsoft.com/office/drawing/2014/main" id="{09BE10D1-2D81-4CE4-8FC2-767DFD4B3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79" name="Line 1271">
              <a:extLst>
                <a:ext uri="{FF2B5EF4-FFF2-40B4-BE49-F238E27FC236}">
                  <a16:creationId xmlns:a16="http://schemas.microsoft.com/office/drawing/2014/main" id="{6EB19335-F38D-49CD-AC97-16E52BCFC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848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80" name="Line 1272">
              <a:extLst>
                <a:ext uri="{FF2B5EF4-FFF2-40B4-BE49-F238E27FC236}">
                  <a16:creationId xmlns:a16="http://schemas.microsoft.com/office/drawing/2014/main" id="{760FBA4E-4747-4B87-8CCE-FDC4D1D45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8" y="1848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81" name="Line 1273">
              <a:extLst>
                <a:ext uri="{FF2B5EF4-FFF2-40B4-BE49-F238E27FC236}">
                  <a16:creationId xmlns:a16="http://schemas.microsoft.com/office/drawing/2014/main" id="{EF0BC97C-1B81-4592-9772-511B758B2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82" name="Line 1274">
              <a:extLst>
                <a:ext uri="{FF2B5EF4-FFF2-40B4-BE49-F238E27FC236}">
                  <a16:creationId xmlns:a16="http://schemas.microsoft.com/office/drawing/2014/main" id="{5763F2EF-7081-4EBE-B40D-6DB1F9FC0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83" name="Line 1275">
              <a:extLst>
                <a:ext uri="{FF2B5EF4-FFF2-40B4-BE49-F238E27FC236}">
                  <a16:creationId xmlns:a16="http://schemas.microsoft.com/office/drawing/2014/main" id="{64DE130C-9EA6-4073-A62F-FEB483886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84" name="Line 1276">
              <a:extLst>
                <a:ext uri="{FF2B5EF4-FFF2-40B4-BE49-F238E27FC236}">
                  <a16:creationId xmlns:a16="http://schemas.microsoft.com/office/drawing/2014/main" id="{4A78B366-244B-4027-9FC3-CCF2879EC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85" name="Line 1277">
              <a:extLst>
                <a:ext uri="{FF2B5EF4-FFF2-40B4-BE49-F238E27FC236}">
                  <a16:creationId xmlns:a16="http://schemas.microsoft.com/office/drawing/2014/main" id="{F5A2C523-1AB0-4293-8EE8-AC5C17D16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1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86" name="Line 1278">
              <a:extLst>
                <a:ext uri="{FF2B5EF4-FFF2-40B4-BE49-F238E27FC236}">
                  <a16:creationId xmlns:a16="http://schemas.microsoft.com/office/drawing/2014/main" id="{552AA028-1129-4588-83DA-F10DCA5E4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8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87" name="Line 1279">
              <a:extLst>
                <a:ext uri="{FF2B5EF4-FFF2-40B4-BE49-F238E27FC236}">
                  <a16:creationId xmlns:a16="http://schemas.microsoft.com/office/drawing/2014/main" id="{55A32915-A457-4CB0-B330-363658446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88" name="Line 1280">
              <a:extLst>
                <a:ext uri="{FF2B5EF4-FFF2-40B4-BE49-F238E27FC236}">
                  <a16:creationId xmlns:a16="http://schemas.microsoft.com/office/drawing/2014/main" id="{8E1ED270-7BB9-45AC-A461-91CC17A27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89" name="Line 1281">
              <a:extLst>
                <a:ext uri="{FF2B5EF4-FFF2-40B4-BE49-F238E27FC236}">
                  <a16:creationId xmlns:a16="http://schemas.microsoft.com/office/drawing/2014/main" id="{0D73E78D-AAB1-441D-9642-C488B84DB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9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90" name="Line 1282">
              <a:extLst>
                <a:ext uri="{FF2B5EF4-FFF2-40B4-BE49-F238E27FC236}">
                  <a16:creationId xmlns:a16="http://schemas.microsoft.com/office/drawing/2014/main" id="{4DBB4247-A905-44F5-8D59-C92FD0F7A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6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91" name="Line 1283">
              <a:extLst>
                <a:ext uri="{FF2B5EF4-FFF2-40B4-BE49-F238E27FC236}">
                  <a16:creationId xmlns:a16="http://schemas.microsoft.com/office/drawing/2014/main" id="{BBC24631-5A8B-4636-B670-39D919312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3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92" name="Line 1284">
              <a:extLst>
                <a:ext uri="{FF2B5EF4-FFF2-40B4-BE49-F238E27FC236}">
                  <a16:creationId xmlns:a16="http://schemas.microsoft.com/office/drawing/2014/main" id="{664C9832-4D1C-4CCF-8A9E-258A3EF80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0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93" name="Line 1285">
              <a:extLst>
                <a:ext uri="{FF2B5EF4-FFF2-40B4-BE49-F238E27FC236}">
                  <a16:creationId xmlns:a16="http://schemas.microsoft.com/office/drawing/2014/main" id="{B3702FD8-878F-4FB4-8E10-611DEADC0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94" name="Line 1286">
              <a:extLst>
                <a:ext uri="{FF2B5EF4-FFF2-40B4-BE49-F238E27FC236}">
                  <a16:creationId xmlns:a16="http://schemas.microsoft.com/office/drawing/2014/main" id="{891D4213-4D0C-4321-A3EF-5B7952522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4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95" name="Line 1287">
              <a:extLst>
                <a:ext uri="{FF2B5EF4-FFF2-40B4-BE49-F238E27FC236}">
                  <a16:creationId xmlns:a16="http://schemas.microsoft.com/office/drawing/2014/main" id="{AFF2CE2F-33A7-4F26-B582-02913A848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1" y="2097"/>
              <a:ext cx="3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8796" name="Group 1288">
              <a:extLst>
                <a:ext uri="{FF2B5EF4-FFF2-40B4-BE49-F238E27FC236}">
                  <a16:creationId xmlns:a16="http://schemas.microsoft.com/office/drawing/2014/main" id="{C8624DD1-A309-4010-A36D-4C0F4EB7C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1516"/>
              <a:ext cx="4916" cy="326"/>
              <a:chOff x="476" y="2696"/>
              <a:chExt cx="4916" cy="326"/>
            </a:xfrm>
          </p:grpSpPr>
          <p:sp>
            <p:nvSpPr>
              <p:cNvPr id="28797" name="Line 1289">
                <a:extLst>
                  <a:ext uri="{FF2B5EF4-FFF2-40B4-BE49-F238E27FC236}">
                    <a16:creationId xmlns:a16="http://schemas.microsoft.com/office/drawing/2014/main" id="{BD1C16E3-FC9B-4C74-B802-80FFEFD54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3019"/>
                <a:ext cx="4912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9834" name="Rectangle 1290">
                <a:extLst>
                  <a:ext uri="{FF2B5EF4-FFF2-40B4-BE49-F238E27FC236}">
                    <a16:creationId xmlns:a16="http://schemas.microsoft.com/office/drawing/2014/main" id="{00338E84-9FB4-4D79-9860-32DF7F56A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5" y="2696"/>
                <a:ext cx="30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09835" name="Rectangle 1291">
                <a:extLst>
                  <a:ext uri="{FF2B5EF4-FFF2-40B4-BE49-F238E27FC236}">
                    <a16:creationId xmlns:a16="http://schemas.microsoft.com/office/drawing/2014/main" id="{C704C72B-BE53-45D1-81FD-0BF1D67B3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8" y="2696"/>
                <a:ext cx="30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09836" name="Rectangle 1292">
                <a:extLst>
                  <a:ext uri="{FF2B5EF4-FFF2-40B4-BE49-F238E27FC236}">
                    <a16:creationId xmlns:a16="http://schemas.microsoft.com/office/drawing/2014/main" id="{1C1F5C97-3E67-4703-925D-DDA40D085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0" y="2696"/>
                <a:ext cx="30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09837" name="Rectangle 1293">
                <a:extLst>
                  <a:ext uri="{FF2B5EF4-FFF2-40B4-BE49-F238E27FC236}">
                    <a16:creationId xmlns:a16="http://schemas.microsoft.com/office/drawing/2014/main" id="{822384C3-70F5-45A8-A96B-072E8E5D5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3" y="2696"/>
                <a:ext cx="30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09838" name="Rectangle 1294">
                <a:extLst>
                  <a:ext uri="{FF2B5EF4-FFF2-40B4-BE49-F238E27FC236}">
                    <a16:creationId xmlns:a16="http://schemas.microsoft.com/office/drawing/2014/main" id="{0507F7C6-DC6F-456F-B522-7BD191D28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2696"/>
                <a:ext cx="30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09839" name="Rectangle 1295">
                <a:extLst>
                  <a:ext uri="{FF2B5EF4-FFF2-40B4-BE49-F238E27FC236}">
                    <a16:creationId xmlns:a16="http://schemas.microsoft.com/office/drawing/2014/main" id="{6F571EBE-993F-4E27-9AA9-5E1514208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" y="2696"/>
                <a:ext cx="30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09840" name="Rectangle 1296">
                <a:extLst>
                  <a:ext uri="{FF2B5EF4-FFF2-40B4-BE49-F238E27FC236}">
                    <a16:creationId xmlns:a16="http://schemas.microsoft.com/office/drawing/2014/main" id="{DE42F966-AEFF-4DA8-BD05-EE29F5A3C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1" y="2696"/>
                <a:ext cx="30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09841" name="Rectangle 1297">
                <a:extLst>
                  <a:ext uri="{FF2B5EF4-FFF2-40B4-BE49-F238E27FC236}">
                    <a16:creationId xmlns:a16="http://schemas.microsoft.com/office/drawing/2014/main" id="{0698253C-487E-4829-9289-0A222ABAF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696"/>
                <a:ext cx="30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09842" name="Rectangle 1298">
                <a:extLst>
                  <a:ext uri="{FF2B5EF4-FFF2-40B4-BE49-F238E27FC236}">
                    <a16:creationId xmlns:a16="http://schemas.microsoft.com/office/drawing/2014/main" id="{C1B0DE27-71D4-42A1-B3EB-446986E81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696"/>
                <a:ext cx="30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09843" name="Rectangle 1299">
                <a:extLst>
                  <a:ext uri="{FF2B5EF4-FFF2-40B4-BE49-F238E27FC236}">
                    <a16:creationId xmlns:a16="http://schemas.microsoft.com/office/drawing/2014/main" id="{CFCE9953-5CC1-4BFE-9569-336C7EBE7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" y="2696"/>
                <a:ext cx="30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09844" name="Rectangle 1300">
                <a:extLst>
                  <a:ext uri="{FF2B5EF4-FFF2-40B4-BE49-F238E27FC236}">
                    <a16:creationId xmlns:a16="http://schemas.microsoft.com/office/drawing/2014/main" id="{7F6F359C-E129-4BD7-8942-2B39BCF43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2" y="2696"/>
                <a:ext cx="30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09845" name="Rectangle 1301">
                <a:extLst>
                  <a:ext uri="{FF2B5EF4-FFF2-40B4-BE49-F238E27FC236}">
                    <a16:creationId xmlns:a16="http://schemas.microsoft.com/office/drawing/2014/main" id="{43A8ECD9-EBF5-4102-BAAE-F2137495A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5" y="2696"/>
                <a:ext cx="30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09846" name="Rectangle 1302">
                <a:extLst>
                  <a:ext uri="{FF2B5EF4-FFF2-40B4-BE49-F238E27FC236}">
                    <a16:creationId xmlns:a16="http://schemas.microsoft.com/office/drawing/2014/main" id="{4D81BE70-481E-4EFF-B8CA-6FA031208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" y="2696"/>
                <a:ext cx="30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09847" name="Rectangle 1303">
                <a:extLst>
                  <a:ext uri="{FF2B5EF4-FFF2-40B4-BE49-F238E27FC236}">
                    <a16:creationId xmlns:a16="http://schemas.microsoft.com/office/drawing/2014/main" id="{8914B978-4E8F-48E9-8330-684362F82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" y="2696"/>
                <a:ext cx="30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09848" name="Rectangle 1304">
                <a:extLst>
                  <a:ext uri="{FF2B5EF4-FFF2-40B4-BE49-F238E27FC236}">
                    <a16:creationId xmlns:a16="http://schemas.microsoft.com/office/drawing/2014/main" id="{4A3C33BC-F840-4659-9143-673144A75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3" y="2696"/>
                <a:ext cx="30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09849" name="Rectangle 1305">
                <a:extLst>
                  <a:ext uri="{FF2B5EF4-FFF2-40B4-BE49-F238E27FC236}">
                    <a16:creationId xmlns:a16="http://schemas.microsoft.com/office/drawing/2014/main" id="{E72CCFD6-C376-4FD9-8C8E-1625C374F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2696"/>
                <a:ext cx="30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28814" name="Line 1306">
                <a:extLst>
                  <a:ext uri="{FF2B5EF4-FFF2-40B4-BE49-F238E27FC236}">
                    <a16:creationId xmlns:a16="http://schemas.microsoft.com/office/drawing/2014/main" id="{F4EEC866-26EC-4A81-9AEC-E091D2D7A9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2696"/>
                <a:ext cx="491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15" name="Line 1307">
                <a:extLst>
                  <a:ext uri="{FF2B5EF4-FFF2-40B4-BE49-F238E27FC236}">
                    <a16:creationId xmlns:a16="http://schemas.microsoft.com/office/drawing/2014/main" id="{B212DA08-610E-4703-ACDB-D5064CD89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3022"/>
                <a:ext cx="491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16" name="Line 1308">
                <a:extLst>
                  <a:ext uri="{FF2B5EF4-FFF2-40B4-BE49-F238E27FC236}">
                    <a16:creationId xmlns:a16="http://schemas.microsoft.com/office/drawing/2014/main" id="{88FD23C0-7B21-452D-A5AA-53C59799C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2696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17" name="Line 1309">
                <a:extLst>
                  <a:ext uri="{FF2B5EF4-FFF2-40B4-BE49-F238E27FC236}">
                    <a16:creationId xmlns:a16="http://schemas.microsoft.com/office/drawing/2014/main" id="{2E2CC0F9-2F48-49DD-88E6-B3401FB4D2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3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18" name="Line 1310">
                <a:extLst>
                  <a:ext uri="{FF2B5EF4-FFF2-40B4-BE49-F238E27FC236}">
                    <a16:creationId xmlns:a16="http://schemas.microsoft.com/office/drawing/2014/main" id="{6E04837C-323D-4E7E-8171-C5999793C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1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19" name="Line 1311">
                <a:extLst>
                  <a:ext uri="{FF2B5EF4-FFF2-40B4-BE49-F238E27FC236}">
                    <a16:creationId xmlns:a16="http://schemas.microsoft.com/office/drawing/2014/main" id="{EEC02867-6944-4D90-BE2C-A98277B0E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8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20" name="Line 1312">
                <a:extLst>
                  <a:ext uri="{FF2B5EF4-FFF2-40B4-BE49-F238E27FC236}">
                    <a16:creationId xmlns:a16="http://schemas.microsoft.com/office/drawing/2014/main" id="{7F0BC3F5-E3E7-4ACC-9715-C8B8D6767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5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21" name="Line 1313">
                <a:extLst>
                  <a:ext uri="{FF2B5EF4-FFF2-40B4-BE49-F238E27FC236}">
                    <a16:creationId xmlns:a16="http://schemas.microsoft.com/office/drawing/2014/main" id="{BE6323B5-461B-44ED-8A6D-89FB8FA87D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2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22" name="Line 1314">
                <a:extLst>
                  <a:ext uri="{FF2B5EF4-FFF2-40B4-BE49-F238E27FC236}">
                    <a16:creationId xmlns:a16="http://schemas.microsoft.com/office/drawing/2014/main" id="{EFF13417-8D68-4732-8218-D19046AD0C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0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23" name="Line 1315">
                <a:extLst>
                  <a:ext uri="{FF2B5EF4-FFF2-40B4-BE49-F238E27FC236}">
                    <a16:creationId xmlns:a16="http://schemas.microsoft.com/office/drawing/2014/main" id="{EB88A61F-D52E-4DC0-ABDD-B23265F14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24" name="Line 1316">
                <a:extLst>
                  <a:ext uri="{FF2B5EF4-FFF2-40B4-BE49-F238E27FC236}">
                    <a16:creationId xmlns:a16="http://schemas.microsoft.com/office/drawing/2014/main" id="{007E29F8-0518-4D77-8E28-B7161889C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4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25" name="Line 1317">
                <a:extLst>
                  <a:ext uri="{FF2B5EF4-FFF2-40B4-BE49-F238E27FC236}">
                    <a16:creationId xmlns:a16="http://schemas.microsoft.com/office/drawing/2014/main" id="{0FBEB7D3-D9B9-402D-A714-DDF649C21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1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26" name="Line 1318">
                <a:extLst>
                  <a:ext uri="{FF2B5EF4-FFF2-40B4-BE49-F238E27FC236}">
                    <a16:creationId xmlns:a16="http://schemas.microsoft.com/office/drawing/2014/main" id="{2C1CB917-C4D3-484A-BD9C-189A75953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9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27" name="Line 1319">
                <a:extLst>
                  <a:ext uri="{FF2B5EF4-FFF2-40B4-BE49-F238E27FC236}">
                    <a16:creationId xmlns:a16="http://schemas.microsoft.com/office/drawing/2014/main" id="{CFE56D70-20F3-4D6F-889F-2CD211D58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6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28" name="Line 1320">
                <a:extLst>
                  <a:ext uri="{FF2B5EF4-FFF2-40B4-BE49-F238E27FC236}">
                    <a16:creationId xmlns:a16="http://schemas.microsoft.com/office/drawing/2014/main" id="{6CE87C59-7503-4F14-84C0-58976256FC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3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29" name="Line 1321">
                <a:extLst>
                  <a:ext uri="{FF2B5EF4-FFF2-40B4-BE49-F238E27FC236}">
                    <a16:creationId xmlns:a16="http://schemas.microsoft.com/office/drawing/2014/main" id="{891186BA-8E64-4EF1-984E-2C3C63725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0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30" name="Line 1322">
                <a:extLst>
                  <a:ext uri="{FF2B5EF4-FFF2-40B4-BE49-F238E27FC236}">
                    <a16:creationId xmlns:a16="http://schemas.microsoft.com/office/drawing/2014/main" id="{FDBCD480-71D3-4C55-95F5-FB44E811C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8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31" name="Line 1323">
                <a:extLst>
                  <a:ext uri="{FF2B5EF4-FFF2-40B4-BE49-F238E27FC236}">
                    <a16:creationId xmlns:a16="http://schemas.microsoft.com/office/drawing/2014/main" id="{EF395E90-53A0-4B58-BE9D-AC50FC218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" y="26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32" name="Line 1324">
                <a:extLst>
                  <a:ext uri="{FF2B5EF4-FFF2-40B4-BE49-F238E27FC236}">
                    <a16:creationId xmlns:a16="http://schemas.microsoft.com/office/drawing/2014/main" id="{CD8A68B4-82ED-42C8-ABDC-29DF61438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2" y="2696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1251">
            <a:extLst>
              <a:ext uri="{FF2B5EF4-FFF2-40B4-BE49-F238E27FC236}">
                <a16:creationId xmlns:a16="http://schemas.microsoft.com/office/drawing/2014/main" id="{F7FA9A46-E102-47AC-BAA7-5BE24B771C21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420938"/>
            <a:ext cx="7804150" cy="517525"/>
            <a:chOff x="476" y="1525"/>
            <a:chExt cx="4916" cy="326"/>
          </a:xfrm>
        </p:grpSpPr>
        <p:sp>
          <p:nvSpPr>
            <p:cNvPr id="28726" name="Line 1043">
              <a:extLst>
                <a:ext uri="{FF2B5EF4-FFF2-40B4-BE49-F238E27FC236}">
                  <a16:creationId xmlns:a16="http://schemas.microsoft.com/office/drawing/2014/main" id="{A9851F41-CE78-4615-AAE7-F47C64971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848"/>
              <a:ext cx="491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958" name="Rectangle 926">
              <a:extLst>
                <a:ext uri="{FF2B5EF4-FFF2-40B4-BE49-F238E27FC236}">
                  <a16:creationId xmlns:a16="http://schemas.microsoft.com/office/drawing/2014/main" id="{450D5985-86AD-4F22-9992-6F2A7D599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" y="1525"/>
              <a:ext cx="3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44957" name="Rectangle 925">
              <a:extLst>
                <a:ext uri="{FF2B5EF4-FFF2-40B4-BE49-F238E27FC236}">
                  <a16:creationId xmlns:a16="http://schemas.microsoft.com/office/drawing/2014/main" id="{6D7DE31A-1643-45E3-BA00-A039A68C6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8" y="1525"/>
              <a:ext cx="3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44956" name="Rectangle 924">
              <a:extLst>
                <a:ext uri="{FF2B5EF4-FFF2-40B4-BE49-F238E27FC236}">
                  <a16:creationId xmlns:a16="http://schemas.microsoft.com/office/drawing/2014/main" id="{1102DDE3-CA26-4BFB-AD66-AC1DC0737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1525"/>
              <a:ext cx="30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44955" name="Rectangle 923">
              <a:extLst>
                <a:ext uri="{FF2B5EF4-FFF2-40B4-BE49-F238E27FC236}">
                  <a16:creationId xmlns:a16="http://schemas.microsoft.com/office/drawing/2014/main" id="{4193BD35-0E77-44DC-8EEF-FB8A5DF52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" y="1525"/>
              <a:ext cx="3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44954" name="Rectangle 922">
              <a:extLst>
                <a:ext uri="{FF2B5EF4-FFF2-40B4-BE49-F238E27FC236}">
                  <a16:creationId xmlns:a16="http://schemas.microsoft.com/office/drawing/2014/main" id="{4C5C3EF8-75E1-45BB-9924-84B495887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525"/>
              <a:ext cx="3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44953" name="Rectangle 921">
              <a:extLst>
                <a:ext uri="{FF2B5EF4-FFF2-40B4-BE49-F238E27FC236}">
                  <a16:creationId xmlns:a16="http://schemas.microsoft.com/office/drawing/2014/main" id="{FD4E3BC1-1612-4DC0-99FD-5F45EDC73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1525"/>
              <a:ext cx="3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44952" name="Rectangle 920">
              <a:extLst>
                <a:ext uri="{FF2B5EF4-FFF2-40B4-BE49-F238E27FC236}">
                  <a16:creationId xmlns:a16="http://schemas.microsoft.com/office/drawing/2014/main" id="{216FEC1F-AC1E-40EC-823F-8CAE59724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" y="1525"/>
              <a:ext cx="30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44951" name="Rectangle 919">
              <a:extLst>
                <a:ext uri="{FF2B5EF4-FFF2-40B4-BE49-F238E27FC236}">
                  <a16:creationId xmlns:a16="http://schemas.microsoft.com/office/drawing/2014/main" id="{4906285C-47DA-47F4-A034-A0EF44B3B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1525"/>
              <a:ext cx="3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44950" name="Rectangle 918">
              <a:extLst>
                <a:ext uri="{FF2B5EF4-FFF2-40B4-BE49-F238E27FC236}">
                  <a16:creationId xmlns:a16="http://schemas.microsoft.com/office/drawing/2014/main" id="{9963135F-7B41-4AC7-A96B-FE3A525D8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1525"/>
              <a:ext cx="3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44949" name="Rectangle 917">
              <a:extLst>
                <a:ext uri="{FF2B5EF4-FFF2-40B4-BE49-F238E27FC236}">
                  <a16:creationId xmlns:a16="http://schemas.microsoft.com/office/drawing/2014/main" id="{6F024949-B4D2-4E76-BDE2-0515CDC17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1525"/>
              <a:ext cx="3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44948" name="Rectangle 916">
              <a:extLst>
                <a:ext uri="{FF2B5EF4-FFF2-40B4-BE49-F238E27FC236}">
                  <a16:creationId xmlns:a16="http://schemas.microsoft.com/office/drawing/2014/main" id="{00FB07FA-1029-49D3-B84D-9F2DDB77B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" y="1525"/>
              <a:ext cx="30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44947" name="Rectangle 915">
              <a:extLst>
                <a:ext uri="{FF2B5EF4-FFF2-40B4-BE49-F238E27FC236}">
                  <a16:creationId xmlns:a16="http://schemas.microsoft.com/office/drawing/2014/main" id="{FC24E09F-D988-4661-BB9A-1D92DE7A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" y="1525"/>
              <a:ext cx="3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44946" name="Rectangle 914">
              <a:extLst>
                <a:ext uri="{FF2B5EF4-FFF2-40B4-BE49-F238E27FC236}">
                  <a16:creationId xmlns:a16="http://schemas.microsoft.com/office/drawing/2014/main" id="{8F5FFEBB-B2BD-4267-B9E9-639FE50FA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" y="1525"/>
              <a:ext cx="3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44945" name="Rectangle 913">
              <a:extLst>
                <a:ext uri="{FF2B5EF4-FFF2-40B4-BE49-F238E27FC236}">
                  <a16:creationId xmlns:a16="http://schemas.microsoft.com/office/drawing/2014/main" id="{9D60DCDB-F46B-447C-9EC7-9C5250B34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1525"/>
              <a:ext cx="3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44944" name="Rectangle 912">
              <a:extLst>
                <a:ext uri="{FF2B5EF4-FFF2-40B4-BE49-F238E27FC236}">
                  <a16:creationId xmlns:a16="http://schemas.microsoft.com/office/drawing/2014/main" id="{9598C5DF-6559-49BE-80E5-A1DD59E65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1525"/>
              <a:ext cx="30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44943" name="Rectangle 911">
              <a:extLst>
                <a:ext uri="{FF2B5EF4-FFF2-40B4-BE49-F238E27FC236}">
                  <a16:creationId xmlns:a16="http://schemas.microsoft.com/office/drawing/2014/main" id="{DF5A7CD2-87C3-493A-9265-C78AD76A2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525"/>
              <a:ext cx="3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8743" name="Line 927">
              <a:extLst>
                <a:ext uri="{FF2B5EF4-FFF2-40B4-BE49-F238E27FC236}">
                  <a16:creationId xmlns:a16="http://schemas.microsoft.com/office/drawing/2014/main" id="{02712C93-EFF8-4C97-B49C-3B7DF6DF9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525"/>
              <a:ext cx="49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4" name="Line 928">
              <a:extLst>
                <a:ext uri="{FF2B5EF4-FFF2-40B4-BE49-F238E27FC236}">
                  <a16:creationId xmlns:a16="http://schemas.microsoft.com/office/drawing/2014/main" id="{2023C7EA-4128-4BCB-8AF7-78FD17A36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851"/>
              <a:ext cx="49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5" name="Line 929">
              <a:extLst>
                <a:ext uri="{FF2B5EF4-FFF2-40B4-BE49-F238E27FC236}">
                  <a16:creationId xmlns:a16="http://schemas.microsoft.com/office/drawing/2014/main" id="{092BFCA4-10C9-4AD0-8C1C-AA22B83C4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525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6" name="Line 930">
              <a:extLst>
                <a:ext uri="{FF2B5EF4-FFF2-40B4-BE49-F238E27FC236}">
                  <a16:creationId xmlns:a16="http://schemas.microsoft.com/office/drawing/2014/main" id="{905094EC-E4D6-4688-84EE-280773E6F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7" name="Line 931">
              <a:extLst>
                <a:ext uri="{FF2B5EF4-FFF2-40B4-BE49-F238E27FC236}">
                  <a16:creationId xmlns:a16="http://schemas.microsoft.com/office/drawing/2014/main" id="{A3003C41-7C2D-4901-A349-665B76B2D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1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8" name="Line 932">
              <a:extLst>
                <a:ext uri="{FF2B5EF4-FFF2-40B4-BE49-F238E27FC236}">
                  <a16:creationId xmlns:a16="http://schemas.microsoft.com/office/drawing/2014/main" id="{6738A012-F2C4-4CA3-AFF5-50CC6D75C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8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9" name="Line 933">
              <a:extLst>
                <a:ext uri="{FF2B5EF4-FFF2-40B4-BE49-F238E27FC236}">
                  <a16:creationId xmlns:a16="http://schemas.microsoft.com/office/drawing/2014/main" id="{4A2D5B6B-53AA-4317-865F-B3E9E2526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5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0" name="Line 934">
              <a:extLst>
                <a:ext uri="{FF2B5EF4-FFF2-40B4-BE49-F238E27FC236}">
                  <a16:creationId xmlns:a16="http://schemas.microsoft.com/office/drawing/2014/main" id="{09ED7664-5129-477C-86A7-8FE3FC10E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1" name="Line 935">
              <a:extLst>
                <a:ext uri="{FF2B5EF4-FFF2-40B4-BE49-F238E27FC236}">
                  <a16:creationId xmlns:a16="http://schemas.microsoft.com/office/drawing/2014/main" id="{9B312BDD-9984-4F5E-B5A8-5C7D91A84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0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2" name="Line 936">
              <a:extLst>
                <a:ext uri="{FF2B5EF4-FFF2-40B4-BE49-F238E27FC236}">
                  <a16:creationId xmlns:a16="http://schemas.microsoft.com/office/drawing/2014/main" id="{0142722B-D77B-43FB-A9B4-6B764B967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7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3" name="Line 937">
              <a:extLst>
                <a:ext uri="{FF2B5EF4-FFF2-40B4-BE49-F238E27FC236}">
                  <a16:creationId xmlns:a16="http://schemas.microsoft.com/office/drawing/2014/main" id="{E5CC7B36-6EC3-49C2-8AF0-34368628F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4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4" name="Line 938">
              <a:extLst>
                <a:ext uri="{FF2B5EF4-FFF2-40B4-BE49-F238E27FC236}">
                  <a16:creationId xmlns:a16="http://schemas.microsoft.com/office/drawing/2014/main" id="{E25EE947-C9E7-4382-9F87-6DE9C06BA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1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5" name="Line 939">
              <a:extLst>
                <a:ext uri="{FF2B5EF4-FFF2-40B4-BE49-F238E27FC236}">
                  <a16:creationId xmlns:a16="http://schemas.microsoft.com/office/drawing/2014/main" id="{0E492335-18A1-41C0-B6AE-5C9D105AD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9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6" name="Line 940">
              <a:extLst>
                <a:ext uri="{FF2B5EF4-FFF2-40B4-BE49-F238E27FC236}">
                  <a16:creationId xmlns:a16="http://schemas.microsoft.com/office/drawing/2014/main" id="{4B10E4CA-4F0A-4AF0-AF7A-0F1FE2785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7" name="Line 941">
              <a:extLst>
                <a:ext uri="{FF2B5EF4-FFF2-40B4-BE49-F238E27FC236}">
                  <a16:creationId xmlns:a16="http://schemas.microsoft.com/office/drawing/2014/main" id="{B3F1F33A-B1D2-40A8-9FAB-3F6FDEFB4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3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8" name="Line 942">
              <a:extLst>
                <a:ext uri="{FF2B5EF4-FFF2-40B4-BE49-F238E27FC236}">
                  <a16:creationId xmlns:a16="http://schemas.microsoft.com/office/drawing/2014/main" id="{F0C7AA10-9693-4F1C-8437-E5D898E2D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0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9" name="Line 943">
              <a:extLst>
                <a:ext uri="{FF2B5EF4-FFF2-40B4-BE49-F238E27FC236}">
                  <a16:creationId xmlns:a16="http://schemas.microsoft.com/office/drawing/2014/main" id="{0A8DC8EC-F605-4B55-89A8-6DCCA2FB3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8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60" name="Line 944">
              <a:extLst>
                <a:ext uri="{FF2B5EF4-FFF2-40B4-BE49-F238E27FC236}">
                  <a16:creationId xmlns:a16="http://schemas.microsoft.com/office/drawing/2014/main" id="{1F23704F-A958-4BB3-B3E0-038FB5854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5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61" name="Line 945">
              <a:extLst>
                <a:ext uri="{FF2B5EF4-FFF2-40B4-BE49-F238E27FC236}">
                  <a16:creationId xmlns:a16="http://schemas.microsoft.com/office/drawing/2014/main" id="{2FACC7CB-DD35-4930-9D64-57E374B27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2" y="1525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9872" name="AutoShape 1328">
            <a:extLst>
              <a:ext uri="{FF2B5EF4-FFF2-40B4-BE49-F238E27FC236}">
                <a16:creationId xmlns:a16="http://schemas.microsoft.com/office/drawing/2014/main" id="{736BB1B6-A926-46BB-BB00-9C8C9BF35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229225"/>
            <a:ext cx="2125662" cy="576263"/>
          </a:xfrm>
          <a:prstGeom prst="wedgeRoundRectCallout">
            <a:avLst>
              <a:gd name="adj1" fmla="val -112657"/>
              <a:gd name="adj2" fmla="val -288569"/>
              <a:gd name="adj3" fmla="val 16667"/>
            </a:avLst>
          </a:prstGeom>
          <a:solidFill>
            <a:schemeClr val="accent1">
              <a:alpha val="100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负号如何存储？</a:t>
            </a:r>
          </a:p>
        </p:txBody>
      </p:sp>
      <p:sp>
        <p:nvSpPr>
          <p:cNvPr id="109873" name="Text Box 1329">
            <a:extLst>
              <a:ext uri="{FF2B5EF4-FFF2-40B4-BE49-F238E27FC236}">
                <a16:creationId xmlns:a16="http://schemas.microsoft.com/office/drawing/2014/main" id="{4440689C-181E-472A-ABD9-0E7BEC18F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013325"/>
            <a:ext cx="6119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p"/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机器存储的数是固定位数的；</a:t>
            </a:r>
          </a:p>
        </p:txBody>
      </p:sp>
      <p:sp>
        <p:nvSpPr>
          <p:cNvPr id="109874" name="Text Box 1330">
            <a:extLst>
              <a:ext uri="{FF2B5EF4-FFF2-40B4-BE49-F238E27FC236}">
                <a16:creationId xmlns:a16="http://schemas.microsoft.com/office/drawing/2014/main" id="{CCB6025B-F91A-4163-8887-914556068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354638"/>
            <a:ext cx="61198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p"/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机器存储的数是利用最高位表示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＋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－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即；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－－ 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＋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，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－－ 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－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grpSp>
        <p:nvGrpSpPr>
          <p:cNvPr id="7" name="Group 1331">
            <a:extLst>
              <a:ext uri="{FF2B5EF4-FFF2-40B4-BE49-F238E27FC236}">
                <a16:creationId xmlns:a16="http://schemas.microsoft.com/office/drawing/2014/main" id="{F68727BE-C226-4547-AE8C-91917E61B003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064000"/>
            <a:ext cx="7804150" cy="517525"/>
            <a:chOff x="476" y="1525"/>
            <a:chExt cx="4916" cy="326"/>
          </a:xfrm>
        </p:grpSpPr>
        <p:sp>
          <p:nvSpPr>
            <p:cNvPr id="28690" name="Line 1332">
              <a:extLst>
                <a:ext uri="{FF2B5EF4-FFF2-40B4-BE49-F238E27FC236}">
                  <a16:creationId xmlns:a16="http://schemas.microsoft.com/office/drawing/2014/main" id="{4A9292F0-60A3-4069-9267-ABAD17DE6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848"/>
              <a:ext cx="491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877" name="Rectangle 1333">
              <a:extLst>
                <a:ext uri="{FF2B5EF4-FFF2-40B4-BE49-F238E27FC236}">
                  <a16:creationId xmlns:a16="http://schemas.microsoft.com/office/drawing/2014/main" id="{8F008DAF-49D6-4C3C-87A5-998AC89FE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" y="1525"/>
              <a:ext cx="3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09878" name="Rectangle 1334">
              <a:extLst>
                <a:ext uri="{FF2B5EF4-FFF2-40B4-BE49-F238E27FC236}">
                  <a16:creationId xmlns:a16="http://schemas.microsoft.com/office/drawing/2014/main" id="{A310B0A6-43F7-4DAA-A0C1-B3448A7DB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8" y="1525"/>
              <a:ext cx="3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09879" name="Rectangle 1335">
              <a:extLst>
                <a:ext uri="{FF2B5EF4-FFF2-40B4-BE49-F238E27FC236}">
                  <a16:creationId xmlns:a16="http://schemas.microsoft.com/office/drawing/2014/main" id="{B8BF6141-C74C-4DFE-9B65-B43D6C1BA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1525"/>
              <a:ext cx="30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09880" name="Rectangle 1336">
              <a:extLst>
                <a:ext uri="{FF2B5EF4-FFF2-40B4-BE49-F238E27FC236}">
                  <a16:creationId xmlns:a16="http://schemas.microsoft.com/office/drawing/2014/main" id="{5F20B5F7-D137-4F4E-8518-5307972D7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" y="1525"/>
              <a:ext cx="3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09881" name="Rectangle 1337">
              <a:extLst>
                <a:ext uri="{FF2B5EF4-FFF2-40B4-BE49-F238E27FC236}">
                  <a16:creationId xmlns:a16="http://schemas.microsoft.com/office/drawing/2014/main" id="{D7B8677F-70B7-48CF-849C-6637DE8B3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525"/>
              <a:ext cx="3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09882" name="Rectangle 1338">
              <a:extLst>
                <a:ext uri="{FF2B5EF4-FFF2-40B4-BE49-F238E27FC236}">
                  <a16:creationId xmlns:a16="http://schemas.microsoft.com/office/drawing/2014/main" id="{BD4AC528-A1F7-400C-AA3B-84B6CBBB0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1525"/>
              <a:ext cx="3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09883" name="Rectangle 1339">
              <a:extLst>
                <a:ext uri="{FF2B5EF4-FFF2-40B4-BE49-F238E27FC236}">
                  <a16:creationId xmlns:a16="http://schemas.microsoft.com/office/drawing/2014/main" id="{BD8CD1CC-9992-4ADD-901E-25DDEE8D5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" y="1525"/>
              <a:ext cx="30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09884" name="Rectangle 1340">
              <a:extLst>
                <a:ext uri="{FF2B5EF4-FFF2-40B4-BE49-F238E27FC236}">
                  <a16:creationId xmlns:a16="http://schemas.microsoft.com/office/drawing/2014/main" id="{C347DA85-DE4C-464A-9B78-A81B9A107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1525"/>
              <a:ext cx="3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09885" name="Rectangle 1341">
              <a:extLst>
                <a:ext uri="{FF2B5EF4-FFF2-40B4-BE49-F238E27FC236}">
                  <a16:creationId xmlns:a16="http://schemas.microsoft.com/office/drawing/2014/main" id="{E95CD621-A022-4482-91B9-7586C79DC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1525"/>
              <a:ext cx="3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09886" name="Rectangle 1342">
              <a:extLst>
                <a:ext uri="{FF2B5EF4-FFF2-40B4-BE49-F238E27FC236}">
                  <a16:creationId xmlns:a16="http://schemas.microsoft.com/office/drawing/2014/main" id="{3178EA5C-4999-4761-B53D-C36754AE7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1525"/>
              <a:ext cx="3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09887" name="Rectangle 1343">
              <a:extLst>
                <a:ext uri="{FF2B5EF4-FFF2-40B4-BE49-F238E27FC236}">
                  <a16:creationId xmlns:a16="http://schemas.microsoft.com/office/drawing/2014/main" id="{0470A0F2-8967-4F65-BF9B-A5CD09784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" y="1525"/>
              <a:ext cx="30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09888" name="Rectangle 1344">
              <a:extLst>
                <a:ext uri="{FF2B5EF4-FFF2-40B4-BE49-F238E27FC236}">
                  <a16:creationId xmlns:a16="http://schemas.microsoft.com/office/drawing/2014/main" id="{BC7E7E7E-DE45-4F92-A62A-25233630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" y="1525"/>
              <a:ext cx="3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09889" name="Rectangle 1345">
              <a:extLst>
                <a:ext uri="{FF2B5EF4-FFF2-40B4-BE49-F238E27FC236}">
                  <a16:creationId xmlns:a16="http://schemas.microsoft.com/office/drawing/2014/main" id="{589CB340-31EE-4E2B-B84E-A347F3EB3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" y="1525"/>
              <a:ext cx="3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09890" name="Rectangle 1346">
              <a:extLst>
                <a:ext uri="{FF2B5EF4-FFF2-40B4-BE49-F238E27FC236}">
                  <a16:creationId xmlns:a16="http://schemas.microsoft.com/office/drawing/2014/main" id="{1EF07BAE-84C5-432D-B2D2-6E8B7D95E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1525"/>
              <a:ext cx="3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09891" name="Rectangle 1347">
              <a:extLst>
                <a:ext uri="{FF2B5EF4-FFF2-40B4-BE49-F238E27FC236}">
                  <a16:creationId xmlns:a16="http://schemas.microsoft.com/office/drawing/2014/main" id="{DF8B7618-1380-4012-8863-A47A63DD2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1525"/>
              <a:ext cx="30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09892" name="Rectangle 1348">
              <a:extLst>
                <a:ext uri="{FF2B5EF4-FFF2-40B4-BE49-F238E27FC236}">
                  <a16:creationId xmlns:a16="http://schemas.microsoft.com/office/drawing/2014/main" id="{4D9C0433-91B0-49E9-9449-1107EB2CD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525"/>
              <a:ext cx="3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8707" name="Line 1349">
              <a:extLst>
                <a:ext uri="{FF2B5EF4-FFF2-40B4-BE49-F238E27FC236}">
                  <a16:creationId xmlns:a16="http://schemas.microsoft.com/office/drawing/2014/main" id="{E655CB65-4203-47AB-A123-140CF880B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525"/>
              <a:ext cx="49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8" name="Line 1350">
              <a:extLst>
                <a:ext uri="{FF2B5EF4-FFF2-40B4-BE49-F238E27FC236}">
                  <a16:creationId xmlns:a16="http://schemas.microsoft.com/office/drawing/2014/main" id="{A9B79597-08FE-4EA0-B274-95C26AA4F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851"/>
              <a:ext cx="49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9" name="Line 1351">
              <a:extLst>
                <a:ext uri="{FF2B5EF4-FFF2-40B4-BE49-F238E27FC236}">
                  <a16:creationId xmlns:a16="http://schemas.microsoft.com/office/drawing/2014/main" id="{E9483D73-8D63-4CE7-97E0-5589E753A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525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0" name="Line 1352">
              <a:extLst>
                <a:ext uri="{FF2B5EF4-FFF2-40B4-BE49-F238E27FC236}">
                  <a16:creationId xmlns:a16="http://schemas.microsoft.com/office/drawing/2014/main" id="{B0F0EC91-9E8F-453E-B381-EDD0FF29E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1" name="Line 1353">
              <a:extLst>
                <a:ext uri="{FF2B5EF4-FFF2-40B4-BE49-F238E27FC236}">
                  <a16:creationId xmlns:a16="http://schemas.microsoft.com/office/drawing/2014/main" id="{0075641D-9ED7-4C2E-8CF9-AC0F0AF9B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1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2" name="Line 1354">
              <a:extLst>
                <a:ext uri="{FF2B5EF4-FFF2-40B4-BE49-F238E27FC236}">
                  <a16:creationId xmlns:a16="http://schemas.microsoft.com/office/drawing/2014/main" id="{0FEF62DB-1731-46B8-B6B7-511C0C2A7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8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3" name="Line 1355">
              <a:extLst>
                <a:ext uri="{FF2B5EF4-FFF2-40B4-BE49-F238E27FC236}">
                  <a16:creationId xmlns:a16="http://schemas.microsoft.com/office/drawing/2014/main" id="{15D2CD92-F183-442B-8438-B2154CC0F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5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4" name="Line 1356">
              <a:extLst>
                <a:ext uri="{FF2B5EF4-FFF2-40B4-BE49-F238E27FC236}">
                  <a16:creationId xmlns:a16="http://schemas.microsoft.com/office/drawing/2014/main" id="{58B5E33F-C273-4AC6-8170-9561CAAAD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5" name="Line 1357">
              <a:extLst>
                <a:ext uri="{FF2B5EF4-FFF2-40B4-BE49-F238E27FC236}">
                  <a16:creationId xmlns:a16="http://schemas.microsoft.com/office/drawing/2014/main" id="{AB6C4FD7-BAD1-47A9-97E6-7300956F7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0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6" name="Line 1358">
              <a:extLst>
                <a:ext uri="{FF2B5EF4-FFF2-40B4-BE49-F238E27FC236}">
                  <a16:creationId xmlns:a16="http://schemas.microsoft.com/office/drawing/2014/main" id="{E06A69DD-9074-4F43-94DB-BD882D374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7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7" name="Line 1359">
              <a:extLst>
                <a:ext uri="{FF2B5EF4-FFF2-40B4-BE49-F238E27FC236}">
                  <a16:creationId xmlns:a16="http://schemas.microsoft.com/office/drawing/2014/main" id="{E6B720F8-4277-40DB-BFDD-53D8C533A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4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8" name="Line 1360">
              <a:extLst>
                <a:ext uri="{FF2B5EF4-FFF2-40B4-BE49-F238E27FC236}">
                  <a16:creationId xmlns:a16="http://schemas.microsoft.com/office/drawing/2014/main" id="{B2F2645F-39E1-4962-ADF1-089A7A3C1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1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9" name="Line 1361">
              <a:extLst>
                <a:ext uri="{FF2B5EF4-FFF2-40B4-BE49-F238E27FC236}">
                  <a16:creationId xmlns:a16="http://schemas.microsoft.com/office/drawing/2014/main" id="{67646882-95DF-4B32-A113-7164C4E96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9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0" name="Line 1362">
              <a:extLst>
                <a:ext uri="{FF2B5EF4-FFF2-40B4-BE49-F238E27FC236}">
                  <a16:creationId xmlns:a16="http://schemas.microsoft.com/office/drawing/2014/main" id="{681D06C2-F382-4B7B-BCF7-C269D75C7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1" name="Line 1363">
              <a:extLst>
                <a:ext uri="{FF2B5EF4-FFF2-40B4-BE49-F238E27FC236}">
                  <a16:creationId xmlns:a16="http://schemas.microsoft.com/office/drawing/2014/main" id="{1E86AD88-E04C-433B-A229-C6BD69108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3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2" name="Line 1364">
              <a:extLst>
                <a:ext uri="{FF2B5EF4-FFF2-40B4-BE49-F238E27FC236}">
                  <a16:creationId xmlns:a16="http://schemas.microsoft.com/office/drawing/2014/main" id="{7EA6C6F8-4C69-4E03-BD79-37B31B8F8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0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3" name="Line 1365">
              <a:extLst>
                <a:ext uri="{FF2B5EF4-FFF2-40B4-BE49-F238E27FC236}">
                  <a16:creationId xmlns:a16="http://schemas.microsoft.com/office/drawing/2014/main" id="{7ED79AA1-50CA-4A5C-85B0-54CD16214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8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4" name="Line 1366">
              <a:extLst>
                <a:ext uri="{FF2B5EF4-FFF2-40B4-BE49-F238E27FC236}">
                  <a16:creationId xmlns:a16="http://schemas.microsoft.com/office/drawing/2014/main" id="{227BA999-5272-4586-A118-26CB49847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5" y="1525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5" name="Line 1367">
              <a:extLst>
                <a:ext uri="{FF2B5EF4-FFF2-40B4-BE49-F238E27FC236}">
                  <a16:creationId xmlns:a16="http://schemas.microsoft.com/office/drawing/2014/main" id="{6A29975E-FE56-4A32-8AC5-3F8DECA7A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2" y="1525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9912" name="AutoShape 1368">
            <a:extLst>
              <a:ext uri="{FF2B5EF4-FFF2-40B4-BE49-F238E27FC236}">
                <a16:creationId xmlns:a16="http://schemas.microsoft.com/office/drawing/2014/main" id="{7C832A5F-0251-4E8C-BFBC-377F961D9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805488"/>
            <a:ext cx="1368425" cy="431800"/>
          </a:xfrm>
          <a:prstGeom prst="wedgeRoundRectCallout">
            <a:avLst>
              <a:gd name="adj1" fmla="val -106264"/>
              <a:gd name="adj2" fmla="val -321690"/>
              <a:gd name="adj3" fmla="val 16667"/>
            </a:avLst>
          </a:prstGeom>
          <a:solidFill>
            <a:schemeClr val="accent1">
              <a:alpha val="100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机器数</a:t>
            </a:r>
          </a:p>
        </p:txBody>
      </p:sp>
      <p:sp>
        <p:nvSpPr>
          <p:cNvPr id="109914" name="AutoShape 1370">
            <a:extLst>
              <a:ext uri="{FF2B5EF4-FFF2-40B4-BE49-F238E27FC236}">
                <a16:creationId xmlns:a16="http://schemas.microsoft.com/office/drawing/2014/main" id="{D0375AA6-30F8-401C-8F4F-F88E142E8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4941888"/>
            <a:ext cx="1368425" cy="431800"/>
          </a:xfrm>
          <a:prstGeom prst="wedgeRoundRectCallout">
            <a:avLst>
              <a:gd name="adj1" fmla="val -111255"/>
              <a:gd name="adj2" fmla="val -291176"/>
              <a:gd name="adj3" fmla="val 16667"/>
            </a:avLst>
          </a:prstGeom>
          <a:solidFill>
            <a:schemeClr val="accent1">
              <a:alpha val="100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真值</a:t>
            </a:r>
          </a:p>
        </p:txBody>
      </p:sp>
      <p:sp>
        <p:nvSpPr>
          <p:cNvPr id="109915" name="AutoShape 1371">
            <a:extLst>
              <a:ext uri="{FF2B5EF4-FFF2-40B4-BE49-F238E27FC236}">
                <a16:creationId xmlns:a16="http://schemas.microsoft.com/office/drawing/2014/main" id="{FE3ABB5E-8517-4B62-8369-15AAFBB4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692150"/>
            <a:ext cx="4249737" cy="433388"/>
          </a:xfrm>
          <a:prstGeom prst="cloudCallout">
            <a:avLst>
              <a:gd name="adj1" fmla="val -71481"/>
              <a:gd name="adj2" fmla="val 28389"/>
            </a:avLst>
          </a:prstGeom>
          <a:solidFill>
            <a:schemeClr val="accent1">
              <a:alpha val="100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机器如何</a:t>
            </a:r>
            <a:r>
              <a:rPr lang="zh-CN" altLang="en-US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记数</a:t>
            </a:r>
            <a:r>
              <a:rPr lang="zh-CN" altLang="en-US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之问题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8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4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9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9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8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0" dur="2000"/>
                                        <p:tgtEl>
                                          <p:spTgt spid="109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9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9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9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99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9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9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99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24" grpId="0"/>
      <p:bldP spid="109872" grpId="0" animBg="1"/>
      <p:bldP spid="109872" grpId="1" animBg="1"/>
      <p:bldP spid="109873" grpId="0"/>
      <p:bldP spid="109874" grpId="0"/>
      <p:bldP spid="109912" grpId="0" animBg="1"/>
      <p:bldP spid="1099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>
            <a:extLst>
              <a:ext uri="{FF2B5EF4-FFF2-40B4-BE49-F238E27FC236}">
                <a16:creationId xmlns:a16="http://schemas.microsoft.com/office/drawing/2014/main" id="{A0C3637C-2306-4BA2-8641-D0E3087352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7AF733-2130-4A3C-BADB-970638BDAE3A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29699" name="AutoShape 10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0B2E575-9785-49B0-A39F-9722762CE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sp>
        <p:nvSpPr>
          <p:cNvPr id="55681" name="Text Box 385">
            <a:extLst>
              <a:ext uri="{FF2B5EF4-FFF2-40B4-BE49-F238E27FC236}">
                <a16:creationId xmlns:a16="http://schemas.microsoft.com/office/drawing/2014/main" id="{D81FB641-A5E8-4CFF-8582-09B90D24E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20713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原码</a:t>
            </a:r>
          </a:p>
        </p:txBody>
      </p:sp>
      <p:sp>
        <p:nvSpPr>
          <p:cNvPr id="55682" name="Rectangle 386">
            <a:extLst>
              <a:ext uri="{FF2B5EF4-FFF2-40B4-BE49-F238E27FC236}">
                <a16:creationId xmlns:a16="http://schemas.microsoft.com/office/drawing/2014/main" id="{5AE64B35-2C91-4DE8-A1E0-91DE9387B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981075"/>
            <a:ext cx="7848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对于一个二进制数，如果规定用最高位为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符号位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，其余各位为该数的绝对值。并且规定符号位之值为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表示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，符号位之值为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表示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负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，则采用这种方式形成的二进制编码称为该二进制数的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原码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 </a:t>
            </a:r>
          </a:p>
        </p:txBody>
      </p:sp>
      <p:sp>
        <p:nvSpPr>
          <p:cNvPr id="55683" name="Rectangle 387">
            <a:extLst>
              <a:ext uri="{FF2B5EF4-FFF2-40B4-BE49-F238E27FC236}">
                <a16:creationId xmlns:a16="http://schemas.microsoft.com/office/drawing/2014/main" id="{DC57454F-E443-4D64-80AA-59A809F5A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2160588"/>
            <a:ext cx="7807325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1.12  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求十进制数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125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-125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位、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位原码表示。</a:t>
            </a:r>
          </a:p>
          <a:p>
            <a:pPr indent="2667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解：先求十进制数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125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-125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的二进制表示：</a:t>
            </a:r>
          </a:p>
          <a:p>
            <a:pPr indent="2667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(125)</a:t>
            </a:r>
            <a:r>
              <a:rPr lang="en-US" altLang="zh-CN" sz="2000" b="1" baseline="-25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=0X7D=(+1111101)</a:t>
            </a:r>
            <a:r>
              <a:rPr lang="en-US" altLang="zh-CN" sz="2000" b="1" baseline="-25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2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indent="2667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(-125)</a:t>
            </a:r>
            <a:r>
              <a:rPr lang="en-US" altLang="zh-CN" sz="2000" b="1" baseline="-25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=-0X7D=(-1111101)</a:t>
            </a:r>
            <a:r>
              <a:rPr lang="en-US" altLang="zh-CN" sz="2000" b="1" baseline="-25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2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indent="2667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根据定义： </a:t>
            </a:r>
          </a:p>
          <a:p>
            <a:pPr indent="2667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[+1111101]</a:t>
            </a:r>
            <a:r>
              <a:rPr lang="zh-CN" altLang="en-US" sz="2000" b="1" baseline="-25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原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1111101                   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位）</a:t>
            </a:r>
          </a:p>
          <a:p>
            <a:pPr indent="2667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[+1111101]</a:t>
            </a:r>
            <a:r>
              <a:rPr lang="zh-CN" altLang="en-US" sz="2000" b="1" baseline="-25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原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000000001111101  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位）</a:t>
            </a:r>
          </a:p>
          <a:p>
            <a:pPr indent="2667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sz="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- 1111101]</a:t>
            </a:r>
            <a:r>
              <a:rPr lang="zh-CN" altLang="en-US" sz="2000" b="1" baseline="-25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原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1111101                     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位）</a:t>
            </a:r>
          </a:p>
          <a:p>
            <a:pPr indent="2667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sz="1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- 1111101]</a:t>
            </a:r>
            <a:r>
              <a:rPr lang="zh-CN" altLang="en-US" sz="2000" b="1" baseline="-25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原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000000001111101    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lang="zh-CN" altLang="en-US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位）</a:t>
            </a:r>
          </a:p>
        </p:txBody>
      </p:sp>
      <p:sp>
        <p:nvSpPr>
          <p:cNvPr id="55684" name="Text Box 388">
            <a:extLst>
              <a:ext uri="{FF2B5EF4-FFF2-40B4-BE49-F238E27FC236}">
                <a16:creationId xmlns:a16="http://schemas.microsoft.com/office/drawing/2014/main" id="{4C22518D-2A99-4DDA-9CCD-ADAAF82B7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437063"/>
            <a:ext cx="7345363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提示：根据定义，真值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的原码表示不惟一，有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+0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-0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之分。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[+0]</a:t>
            </a:r>
            <a:r>
              <a:rPr lang="zh-CN" altLang="en-US" sz="2000" b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原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1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0000000            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位）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zh-CN" altLang="en-US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－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0]</a:t>
            </a:r>
            <a:r>
              <a:rPr lang="zh-CN" altLang="en-US" sz="2000" b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原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0000000            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位）</a:t>
            </a:r>
            <a:r>
              <a:rPr lang="zh-CN" altLang="en-US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5" dur="2000"/>
                                        <p:tgtEl>
                                          <p:spTgt spid="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8" dur="2000"/>
                                        <p:tgtEl>
                                          <p:spTgt spid="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1" dur="2000"/>
                                        <p:tgtEl>
                                          <p:spTgt spid="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4" dur="2000"/>
                                        <p:tgtEl>
                                          <p:spTgt spid="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4144 " pathEditMode="relative" ptsTypes="AA">
                                      <p:cBhvr>
                                        <p:cTn id="69" dur="2000" fill="hold"/>
                                        <p:tgtEl>
                                          <p:spTgt spid="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4144 " pathEditMode="relative" ptsTypes="AA">
                                      <p:cBhvr>
                                        <p:cTn id="71" dur="2000" fill="hold"/>
                                        <p:tgtEl>
                                          <p:spTgt spid="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4144 " pathEditMode="relative" ptsTypes="AA">
                                      <p:cBhvr>
                                        <p:cTn id="73" dur="2000" fill="hold"/>
                                        <p:tgtEl>
                                          <p:spTgt spid="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4144 " pathEditMode="relative" ptsTypes="AA">
                                      <p:cBhvr>
                                        <p:cTn id="75" dur="2000" fill="hold"/>
                                        <p:tgtEl>
                                          <p:spTgt spid="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5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8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6518495D-AD04-4C7D-99EA-55996A5F5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896BB8-73AF-4DED-8475-F6E1DA06B38B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30723" name="AutoShape 104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04A8E62-22AD-47E2-A469-930E7473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sp>
        <p:nvSpPr>
          <p:cNvPr id="56337" name="Text Box 1041">
            <a:extLst>
              <a:ext uri="{FF2B5EF4-FFF2-40B4-BE49-F238E27FC236}">
                <a16:creationId xmlns:a16="http://schemas.microsoft.com/office/drawing/2014/main" id="{A88AE3D4-F035-4ABF-9897-A112705F9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20713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补码</a:t>
            </a:r>
          </a:p>
        </p:txBody>
      </p:sp>
      <p:sp>
        <p:nvSpPr>
          <p:cNvPr id="56338" name="Rectangle 1042">
            <a:extLst>
              <a:ext uri="{FF2B5EF4-FFF2-40B4-BE49-F238E27FC236}">
                <a16:creationId xmlns:a16="http://schemas.microsoft.com/office/drawing/2014/main" id="{2EFD1FD4-172C-4E3B-83C2-A7D96A00C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946150"/>
            <a:ext cx="7848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补码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是按照下列方式形成的二进制编码：正数的补码等于正数的原码，负数的补码为其原码除符号位不变之外，其余各位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求反后在最低位加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所得。</a:t>
            </a:r>
          </a:p>
        </p:txBody>
      </p:sp>
      <p:sp>
        <p:nvSpPr>
          <p:cNvPr id="56342" name="Text Box 1046">
            <a:extLst>
              <a:ext uri="{FF2B5EF4-FFF2-40B4-BE49-F238E27FC236}">
                <a16:creationId xmlns:a16="http://schemas.microsoft.com/office/drawing/2014/main" id="{66D2D2C8-C123-4D24-B2EB-E5B3F1D83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011363"/>
            <a:ext cx="817245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1.13  </a:t>
            </a: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分别求十进制数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35</a:t>
            </a: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位和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位的补码表示。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解：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位补码（用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个字节、即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个二进制位存放一个整数的补码）：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[35]</a:t>
            </a:r>
            <a:r>
              <a:rPr lang="zh-CN" altLang="en-US" sz="2000" b="1" baseline="-25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补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=[35]</a:t>
            </a:r>
            <a:r>
              <a:rPr lang="zh-CN" altLang="en-US" sz="2000" b="1" baseline="-25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原</a:t>
            </a: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0100011</a:t>
            </a:r>
            <a:endParaRPr lang="en-US" altLang="zh-CN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[</a:t>
            </a: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－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1]</a:t>
            </a:r>
            <a:r>
              <a:rPr lang="zh-CN" altLang="en-US" sz="2000" b="1" baseline="-25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原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0000001</a:t>
            </a:r>
            <a:endParaRPr lang="en-US" altLang="zh-CN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[</a:t>
            </a: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－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1]</a:t>
            </a:r>
            <a:r>
              <a:rPr lang="zh-CN" altLang="en-US" sz="2000" b="1" baseline="-25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补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1111110+1=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1111111</a:t>
            </a:r>
            <a:endParaRPr lang="en-US" altLang="zh-CN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16</a:t>
            </a: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位补码：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[35]</a:t>
            </a:r>
            <a:r>
              <a:rPr lang="zh-CN" altLang="en-US" sz="2000" b="1" baseline="-25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补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=[35]</a:t>
            </a:r>
            <a:r>
              <a:rPr lang="en-US" altLang="zh-CN" sz="2000" b="1" baseline="-25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 baseline="-25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原</a:t>
            </a: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000000000100011</a:t>
            </a:r>
            <a:endParaRPr lang="en-US" altLang="zh-CN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[35]</a:t>
            </a:r>
            <a:r>
              <a:rPr lang="zh-CN" altLang="en-US" sz="2000" b="1" baseline="-25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原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000000000000001</a:t>
            </a:r>
            <a:endParaRPr lang="en-US" altLang="zh-CN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[</a:t>
            </a: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－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1]</a:t>
            </a:r>
            <a:r>
              <a:rPr lang="zh-CN" altLang="en-US" sz="2000" b="1" baseline="-25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补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111111111111110+1=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111111111111111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6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6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56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56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6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56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56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6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56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CE58308B-C33B-4E3C-92AC-78B4683B1A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11FB3F-208B-425C-A169-1F72CB725B9D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31747" name="AutoShape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7DAC040-15EC-444C-A920-02D981269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1EC5A431-1966-4453-9EAA-5411F6BD5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20713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反码</a:t>
            </a:r>
          </a:p>
        </p:txBody>
      </p:sp>
      <p:sp>
        <p:nvSpPr>
          <p:cNvPr id="61448" name="Rectangle 8">
            <a:extLst>
              <a:ext uri="{FF2B5EF4-FFF2-40B4-BE49-F238E27FC236}">
                <a16:creationId xmlns:a16="http://schemas.microsoft.com/office/drawing/2014/main" id="{1648542E-9206-4F7B-A0FD-3A1568CB9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017588"/>
            <a:ext cx="7848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反码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是按照下列方式形成的二进制编码：正数的反码等于正数的原码，负数的反码为其原码除符号位不变之外，其余各位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求反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所得。</a:t>
            </a: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69F07A84-1FC7-4A0A-B312-5A28F32C8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05038"/>
            <a:ext cx="76327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1.15  </a:t>
            </a: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分别求十进制数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位反码表示。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解：  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[6]</a:t>
            </a:r>
            <a:r>
              <a:rPr lang="zh-CN" altLang="en-US" sz="2000" b="1" baseline="-25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反  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0000110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[-1]</a:t>
            </a:r>
            <a:r>
              <a:rPr lang="zh-CN" altLang="en-US" sz="2000" b="1" baseline="-25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反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1111110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[-1]</a:t>
            </a:r>
            <a:r>
              <a:rPr lang="zh-CN" altLang="en-US" sz="2000" b="1" baseline="-25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原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10000001</a:t>
            </a: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按位求反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460AB623-46B4-4632-AC8B-0D0D6616B59E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3644900"/>
            <a:ext cx="6192837" cy="2016125"/>
            <a:chOff x="1111" y="2296"/>
            <a:chExt cx="3901" cy="1270"/>
          </a:xfrm>
        </p:grpSpPr>
        <p:sp>
          <p:nvSpPr>
            <p:cNvPr id="31752" name="Rectangle 20">
              <a:extLst>
                <a:ext uri="{FF2B5EF4-FFF2-40B4-BE49-F238E27FC236}">
                  <a16:creationId xmlns:a16="http://schemas.microsoft.com/office/drawing/2014/main" id="{FBA353D6-ED88-47F4-BCB1-66FEEBCAB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296"/>
              <a:ext cx="3901" cy="1270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61450" name="Text Box 10">
              <a:extLst>
                <a:ext uri="{FF2B5EF4-FFF2-40B4-BE49-F238E27FC236}">
                  <a16:creationId xmlns:a16="http://schemas.microsoft.com/office/drawing/2014/main" id="{554A0962-4AAF-4BD5-A5BC-FC796B606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750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真值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</a:t>
              </a:r>
              <a:r>
                <a:rPr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61451" name="Text Box 11">
              <a:extLst>
                <a:ext uri="{FF2B5EF4-FFF2-40B4-BE49-F238E27FC236}">
                  <a16:creationId xmlns:a16="http://schemas.microsoft.com/office/drawing/2014/main" id="{50436810-E5A4-4014-9374-121986E45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2" y="2772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真值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</a:t>
              </a:r>
              <a:r>
                <a:rPr lang="zh-CN" altLang="en-US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原</a:t>
              </a:r>
            </a:p>
          </p:txBody>
        </p:sp>
        <p:sp>
          <p:nvSpPr>
            <p:cNvPr id="61452" name="Text Box 12">
              <a:extLst>
                <a:ext uri="{FF2B5EF4-FFF2-40B4-BE49-F238E27FC236}">
                  <a16:creationId xmlns:a16="http://schemas.microsoft.com/office/drawing/2014/main" id="{A94B7821-5F26-40A0-A91A-97CE5B17C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7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真值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</a:t>
              </a:r>
              <a:r>
                <a:rPr lang="zh-CN" altLang="en-US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补</a:t>
              </a:r>
            </a:p>
          </p:txBody>
        </p:sp>
        <p:sp>
          <p:nvSpPr>
            <p:cNvPr id="61453" name="Text Box 13">
              <a:extLst>
                <a:ext uri="{FF2B5EF4-FFF2-40B4-BE49-F238E27FC236}">
                  <a16:creationId xmlns:a16="http://schemas.microsoft.com/office/drawing/2014/main" id="{DCC73370-FB6F-424C-BA31-D362E6AFE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11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真值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</a:t>
              </a:r>
              <a:r>
                <a:rPr lang="zh-CN" altLang="en-US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反</a:t>
              </a:r>
            </a:p>
          </p:txBody>
        </p:sp>
        <p:sp>
          <p:nvSpPr>
            <p:cNvPr id="31757" name="AutoShape 14">
              <a:extLst>
                <a:ext uri="{FF2B5EF4-FFF2-40B4-BE49-F238E27FC236}">
                  <a16:creationId xmlns:a16="http://schemas.microsoft.com/office/drawing/2014/main" id="{FFB32148-E749-4054-8CC7-E670CD686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795"/>
              <a:ext cx="680" cy="227"/>
            </a:xfrm>
            <a:prstGeom prst="notchedRightArrow">
              <a:avLst>
                <a:gd name="adj1" fmla="val 50000"/>
                <a:gd name="adj2" fmla="val 7489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31758" name="AutoShape 15">
              <a:extLst>
                <a:ext uri="{FF2B5EF4-FFF2-40B4-BE49-F238E27FC236}">
                  <a16:creationId xmlns:a16="http://schemas.microsoft.com/office/drawing/2014/main" id="{0B2A4635-C63F-4E4D-BAD0-4D12B58BB4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73212">
              <a:off x="3424" y="2683"/>
              <a:ext cx="680" cy="227"/>
            </a:xfrm>
            <a:prstGeom prst="notchedRightArrow">
              <a:avLst>
                <a:gd name="adj1" fmla="val 50000"/>
                <a:gd name="adj2" fmla="val 7489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31759" name="AutoShape 16">
              <a:extLst>
                <a:ext uri="{FF2B5EF4-FFF2-40B4-BE49-F238E27FC236}">
                  <a16:creationId xmlns:a16="http://schemas.microsoft.com/office/drawing/2014/main" id="{4C7FD0E6-5372-419B-A8A4-C3007E1182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47548">
              <a:off x="3440" y="3007"/>
              <a:ext cx="680" cy="227"/>
            </a:xfrm>
            <a:prstGeom prst="notchedRightArrow">
              <a:avLst>
                <a:gd name="adj1" fmla="val 50000"/>
                <a:gd name="adj2" fmla="val 7489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61457" name="Text Box 17">
              <a:extLst>
                <a:ext uri="{FF2B5EF4-FFF2-40B4-BE49-F238E27FC236}">
                  <a16:creationId xmlns:a16="http://schemas.microsoft.com/office/drawing/2014/main" id="{6FF5FFCE-F266-4AD1-AEBC-DA1259B4A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3" y="2574"/>
              <a:ext cx="6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符号位</a:t>
              </a:r>
            </a:p>
          </p:txBody>
        </p:sp>
        <p:sp>
          <p:nvSpPr>
            <p:cNvPr id="61458" name="Text Box 18">
              <a:extLst>
                <a:ext uri="{FF2B5EF4-FFF2-40B4-BE49-F238E27FC236}">
                  <a16:creationId xmlns:a16="http://schemas.microsoft.com/office/drawing/2014/main" id="{698EB472-0EC4-4A6D-8C75-E61E772E9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010652">
              <a:off x="3110" y="2448"/>
              <a:ext cx="10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负数求反加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61459" name="Text Box 19">
              <a:extLst>
                <a:ext uri="{FF2B5EF4-FFF2-40B4-BE49-F238E27FC236}">
                  <a16:creationId xmlns:a16="http://schemas.microsoft.com/office/drawing/2014/main" id="{14F786E2-6568-4A91-889A-2E3B96FD0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705976">
              <a:off x="3240" y="3193"/>
              <a:ext cx="9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负数求反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>
            <a:extLst>
              <a:ext uri="{FF2B5EF4-FFF2-40B4-BE49-F238E27FC236}">
                <a16:creationId xmlns:a16="http://schemas.microsoft.com/office/drawing/2014/main" id="{B9DC7E73-B915-4A6E-8274-89838A0B1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E22652-A950-4467-B89C-16686A091E36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pic>
        <p:nvPicPr>
          <p:cNvPr id="116750" name="Picture 14" descr="6f227d21f734c3ee33083a17342d73f9_big">
            <a:hlinkClick r:id="rId2"/>
            <a:extLst>
              <a:ext uri="{FF2B5EF4-FFF2-40B4-BE49-F238E27FC236}">
                <a16:creationId xmlns:a16="http://schemas.microsoft.com/office/drawing/2014/main" id="{CC8C495D-D963-4400-9F81-F85C8224D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133600"/>
            <a:ext cx="6264275" cy="394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0" name="Text Box 4">
            <a:extLst>
              <a:ext uri="{FF2B5EF4-FFF2-40B4-BE49-F238E27FC236}">
                <a16:creationId xmlns:a16="http://schemas.microsoft.com/office/drawing/2014/main" id="{CDA02918-7FF6-4CE2-BE88-C2497E2D8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20713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码的内存存储形式</a:t>
            </a:r>
          </a:p>
        </p:txBody>
      </p:sp>
      <p:sp>
        <p:nvSpPr>
          <p:cNvPr id="116743" name="Text Box 7">
            <a:extLst>
              <a:ext uri="{FF2B5EF4-FFF2-40B4-BE49-F238E27FC236}">
                <a16:creationId xmlns:a16="http://schemas.microsoft.com/office/drawing/2014/main" id="{B79931EF-0EDC-4071-8247-800031D5A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1125538"/>
            <a:ext cx="76327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码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是指计算机内存中存储的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是指表示事物的各种各样的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符号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实际上，计算机存储和处理这些符号方法，是对这些符号进行编码，即采用二进制数表示。这种方法，称为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编码技术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。对符号进行编码的过程，也被称为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数字化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9257DBC7-D47C-4279-82B7-6C06FED36935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3357563"/>
            <a:ext cx="6797675" cy="2232025"/>
            <a:chOff x="1156" y="2251"/>
            <a:chExt cx="4282" cy="1406"/>
          </a:xfrm>
        </p:grpSpPr>
        <p:sp>
          <p:nvSpPr>
            <p:cNvPr id="116742" name="Rectangle 6">
              <a:extLst>
                <a:ext uri="{FF2B5EF4-FFF2-40B4-BE49-F238E27FC236}">
                  <a16:creationId xmlns:a16="http://schemas.microsoft.com/office/drawing/2014/main" id="{CAECEB8B-0469-4538-B292-DB43C0BF8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2255"/>
              <a:ext cx="599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数值码</a:t>
              </a:r>
            </a:p>
            <a:p>
              <a:pPr algn="ctr" eaLnBrk="1" hangingPunct="1">
                <a:defRPr/>
              </a:pPr>
              <a:endPara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1" hangingPunct="1"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字符码</a:t>
              </a:r>
            </a:p>
            <a:p>
              <a:pPr algn="ctr" eaLnBrk="1" hangingPunct="1">
                <a:defRPr/>
              </a:pPr>
              <a:endPara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1" hangingPunct="1"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图象码</a:t>
              </a:r>
            </a:p>
            <a:p>
              <a:pPr algn="ctr" eaLnBrk="1" hangingPunct="1">
                <a:defRPr/>
              </a:pPr>
              <a:endPara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…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6744" name="Rectangle 8">
              <a:extLst>
                <a:ext uri="{FF2B5EF4-FFF2-40B4-BE49-F238E27FC236}">
                  <a16:creationId xmlns:a16="http://schemas.microsoft.com/office/drawing/2014/main" id="{37180707-A774-44B9-B38E-A94185D09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851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分类</a:t>
              </a:r>
            </a:p>
          </p:txBody>
        </p:sp>
        <p:sp>
          <p:nvSpPr>
            <p:cNvPr id="32777" name="AutoShape 9">
              <a:extLst>
                <a:ext uri="{FF2B5EF4-FFF2-40B4-BE49-F238E27FC236}">
                  <a16:creationId xmlns:a16="http://schemas.microsoft.com/office/drawing/2014/main" id="{4F0B02DA-906A-4D3C-BB51-632DE6644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" y="2336"/>
              <a:ext cx="136" cy="1270"/>
            </a:xfrm>
            <a:prstGeom prst="leftBrace">
              <a:avLst>
                <a:gd name="adj1" fmla="val 77819"/>
                <a:gd name="adj2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16746" name="Text Box 10">
              <a:extLst>
                <a:ext uri="{FF2B5EF4-FFF2-40B4-BE49-F238E27FC236}">
                  <a16:creationId xmlns:a16="http://schemas.microsoft.com/office/drawing/2014/main" id="{77B0F16B-E761-496E-ACE3-F63E29DF4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251"/>
              <a:ext cx="28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－－ 机器码</a:t>
              </a:r>
            </a:p>
          </p:txBody>
        </p:sp>
        <p:sp>
          <p:nvSpPr>
            <p:cNvPr id="116747" name="Text Box 11">
              <a:extLst>
                <a:ext uri="{FF2B5EF4-FFF2-40B4-BE49-F238E27FC236}">
                  <a16:creationId xmlns:a16="http://schemas.microsoft.com/office/drawing/2014/main" id="{FC179D97-4E1B-49BF-BDD0-2CC9FE3AE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1" y="2632"/>
              <a:ext cx="28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－－ </a:t>
              </a:r>
              <a:r>
                <a:rPr lang="en-US" altLang="zh-CN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ASCII</a:t>
              </a:r>
              <a:r>
                <a:rPr lang="zh-CN" altLang="en-US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码、国标码、</a:t>
              </a:r>
              <a:r>
                <a:rPr lang="en-US" altLang="zh-CN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Unicode </a:t>
              </a:r>
              <a:r>
                <a:rPr lang="zh-CN" altLang="en-US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等</a:t>
              </a:r>
              <a:r>
                <a:rPr lang="zh-CN" altLang="en-US"/>
                <a:t> </a:t>
              </a:r>
            </a:p>
          </p:txBody>
        </p:sp>
        <p:sp>
          <p:nvSpPr>
            <p:cNvPr id="116748" name="Text Box 12">
              <a:extLst>
                <a:ext uri="{FF2B5EF4-FFF2-40B4-BE49-F238E27FC236}">
                  <a16:creationId xmlns:a16="http://schemas.microsoft.com/office/drawing/2014/main" id="{758A173C-297D-4917-8047-8117656B3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2976"/>
              <a:ext cx="28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－－ </a:t>
              </a:r>
              <a:r>
                <a:rPr lang="en-US" altLang="zh-CN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bmp</a:t>
              </a:r>
              <a:r>
                <a:rPr lang="zh-CN" altLang="en-US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、</a:t>
              </a:r>
              <a:r>
                <a:rPr lang="en-US" altLang="zh-CN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gif</a:t>
              </a:r>
              <a:r>
                <a:rPr lang="zh-CN" altLang="en-US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、</a:t>
              </a:r>
              <a:r>
                <a:rPr lang="en-US" altLang="zh-CN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jpg</a:t>
              </a:r>
              <a:r>
                <a:rPr lang="zh-CN" altLang="en-US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、</a:t>
              </a:r>
              <a:r>
                <a:rPr lang="en-US" altLang="zh-CN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tif </a:t>
              </a:r>
              <a:r>
                <a:rPr lang="zh-CN" altLang="en-US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等</a:t>
              </a:r>
              <a:r>
                <a:rPr lang="zh-CN" altLang="en-US"/>
                <a:t>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" dur="2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6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F5E3E7CA-86CC-43AE-9D56-203368A759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B6F231-FCDA-4A92-86BE-481E27D4A794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33795" name="Text Box 50">
            <a:extLst>
              <a:ext uri="{FF2B5EF4-FFF2-40B4-BE49-F238E27FC236}">
                <a16:creationId xmlns:a16="http://schemas.microsoft.com/office/drawing/2014/main" id="{898D9EE6-0B3A-488B-8AE0-ADC189F2191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  <p:sp>
        <p:nvSpPr>
          <p:cNvPr id="33796" name="AutoShape 5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58BF7B6-7F14-425E-975C-404309F60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sp>
        <p:nvSpPr>
          <p:cNvPr id="33797" name="Text Box 1225">
            <a:extLst>
              <a:ext uri="{FF2B5EF4-FFF2-40B4-BE49-F238E27FC236}">
                <a16:creationId xmlns:a16="http://schemas.microsoft.com/office/drawing/2014/main" id="{76C8A60B-944A-4131-9684-A83DC643C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92150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1.4.4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字符的机器表示 </a:t>
            </a:r>
          </a:p>
        </p:txBody>
      </p:sp>
      <p:sp>
        <p:nvSpPr>
          <p:cNvPr id="27850" name="Text Box 1226">
            <a:extLst>
              <a:ext uri="{FF2B5EF4-FFF2-40B4-BE49-F238E27FC236}">
                <a16:creationId xmlns:a16="http://schemas.microsoft.com/office/drawing/2014/main" id="{02F584A2-30D2-4E5B-9319-70DC3B6FA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5327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．字符编码的概念</a:t>
            </a:r>
          </a:p>
        </p:txBody>
      </p:sp>
      <p:pic>
        <p:nvPicPr>
          <p:cNvPr id="27851" name="Picture 1227">
            <a:extLst>
              <a:ext uri="{FF2B5EF4-FFF2-40B4-BE49-F238E27FC236}">
                <a16:creationId xmlns:a16="http://schemas.microsoft.com/office/drawing/2014/main" id="{BD8DAE89-99F3-436B-89DE-D7D09A24C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860800"/>
            <a:ext cx="63357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52" name="Text Box 1228">
            <a:extLst>
              <a:ext uri="{FF2B5EF4-FFF2-40B4-BE49-F238E27FC236}">
                <a16:creationId xmlns:a16="http://schemas.microsoft.com/office/drawing/2014/main" id="{33423576-F40B-4821-B007-94B670CF3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628775"/>
            <a:ext cx="74168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字符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输入，是通过键盘键入，转换成编码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二进制数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),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存储在内存之中。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机器内部对字符的处理，实际上是对字符编码的处理。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输出是通过存储在内存中字符编码，索引对应的</a:t>
            </a:r>
            <a:r>
              <a:rPr lang="zh-CN" altLang="en-US" sz="20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4" action="ppaction://hlinkpres?slideindex=1&amp;slidetitle="/>
              </a:rPr>
              <a:t>点阵字模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，再由点阵字模，控制显象管在屏幕的指定位置显示字符。 </a:t>
            </a:r>
          </a:p>
        </p:txBody>
      </p:sp>
      <p:grpSp>
        <p:nvGrpSpPr>
          <p:cNvPr id="2" name="Group 1231">
            <a:extLst>
              <a:ext uri="{FF2B5EF4-FFF2-40B4-BE49-F238E27FC236}">
                <a16:creationId xmlns:a16="http://schemas.microsoft.com/office/drawing/2014/main" id="{598E72A3-5738-41E0-B186-E5D1E72AC32C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692150"/>
            <a:ext cx="6983413" cy="1370013"/>
            <a:chOff x="930" y="436"/>
            <a:chExt cx="4399" cy="863"/>
          </a:xfrm>
        </p:grpSpPr>
        <p:sp>
          <p:nvSpPr>
            <p:cNvPr id="27853" name="AutoShape 1229">
              <a:extLst>
                <a:ext uri="{FF2B5EF4-FFF2-40B4-BE49-F238E27FC236}">
                  <a16:creationId xmlns:a16="http://schemas.microsoft.com/office/drawing/2014/main" id="{8F47328A-FE43-487C-8759-549209345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436"/>
              <a:ext cx="2404" cy="272"/>
            </a:xfrm>
            <a:prstGeom prst="wedgeRoundRectCallout">
              <a:avLst>
                <a:gd name="adj1" fmla="val -109444"/>
                <a:gd name="adj2" fmla="val 191912"/>
                <a:gd name="adj3" fmla="val 16667"/>
              </a:avLst>
            </a:prstGeom>
            <a:solidFill>
              <a:schemeClr val="accent1">
                <a:alpha val="10001"/>
              </a:scheme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r>
                <a:rPr lang="zh-CN" altLang="en-US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日常生活中使用的文字符号！</a:t>
              </a:r>
            </a:p>
          </p:txBody>
        </p:sp>
        <p:sp>
          <p:nvSpPr>
            <p:cNvPr id="33826" name="Oval 1230">
              <a:extLst>
                <a:ext uri="{FF2B5EF4-FFF2-40B4-BE49-F238E27FC236}">
                  <a16:creationId xmlns:a16="http://schemas.microsoft.com/office/drawing/2014/main" id="{9F889C75-C4E9-44BE-B2D6-1AD844665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026"/>
              <a:ext cx="544" cy="273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</p:grpSp>
      <p:grpSp>
        <p:nvGrpSpPr>
          <p:cNvPr id="3" name="Group 1243">
            <a:extLst>
              <a:ext uri="{FF2B5EF4-FFF2-40B4-BE49-F238E27FC236}">
                <a16:creationId xmlns:a16="http://schemas.microsoft.com/office/drawing/2014/main" id="{6B70AA46-D6DA-4E95-977E-7815533240E1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4149725"/>
            <a:ext cx="865188" cy="504825"/>
            <a:chOff x="1286" y="2517"/>
            <a:chExt cx="545" cy="318"/>
          </a:xfrm>
        </p:grpSpPr>
        <p:sp>
          <p:nvSpPr>
            <p:cNvPr id="27856" name="Text Box 1232">
              <a:extLst>
                <a:ext uri="{FF2B5EF4-FFF2-40B4-BE49-F238E27FC236}">
                  <a16:creationId xmlns:a16="http://schemas.microsoft.com/office/drawing/2014/main" id="{0D0127D2-7000-41CC-8517-348051D4A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2535"/>
              <a:ext cx="5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 i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击键</a:t>
              </a:r>
            </a:p>
          </p:txBody>
        </p:sp>
        <p:sp>
          <p:nvSpPr>
            <p:cNvPr id="33824" name="Oval 1238">
              <a:extLst>
                <a:ext uri="{FF2B5EF4-FFF2-40B4-BE49-F238E27FC236}">
                  <a16:creationId xmlns:a16="http://schemas.microsoft.com/office/drawing/2014/main" id="{B90E8059-3676-4647-8159-F2592D699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2517"/>
              <a:ext cx="408" cy="31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</p:grpSp>
      <p:grpSp>
        <p:nvGrpSpPr>
          <p:cNvPr id="4" name="Group 1250">
            <a:extLst>
              <a:ext uri="{FF2B5EF4-FFF2-40B4-BE49-F238E27FC236}">
                <a16:creationId xmlns:a16="http://schemas.microsoft.com/office/drawing/2014/main" id="{016941A0-4A66-4D50-BD6A-B4A83262FCE2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3789363"/>
            <a:ext cx="1735137" cy="504825"/>
            <a:chOff x="1563" y="2296"/>
            <a:chExt cx="1093" cy="318"/>
          </a:xfrm>
        </p:grpSpPr>
        <p:grpSp>
          <p:nvGrpSpPr>
            <p:cNvPr id="33819" name="Group 1244">
              <a:extLst>
                <a:ext uri="{FF2B5EF4-FFF2-40B4-BE49-F238E27FC236}">
                  <a16:creationId xmlns:a16="http://schemas.microsoft.com/office/drawing/2014/main" id="{D5155035-4384-4DAE-999B-1D859F9CD0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1" y="2296"/>
              <a:ext cx="545" cy="318"/>
              <a:chOff x="2111" y="2296"/>
              <a:chExt cx="545" cy="318"/>
            </a:xfrm>
          </p:grpSpPr>
          <p:sp>
            <p:nvSpPr>
              <p:cNvPr id="27857" name="Text Box 1233">
                <a:extLst>
                  <a:ext uri="{FF2B5EF4-FFF2-40B4-BE49-F238E27FC236}">
                    <a16:creationId xmlns:a16="http://schemas.microsoft.com/office/drawing/2014/main" id="{98FBA252-3BB0-466E-AE6D-A3B3EFA4CA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53126">
                <a:off x="2111" y="231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 i="1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编码</a:t>
                </a:r>
              </a:p>
            </p:txBody>
          </p:sp>
          <p:sp>
            <p:nvSpPr>
              <p:cNvPr id="33822" name="Oval 1239">
                <a:extLst>
                  <a:ext uri="{FF2B5EF4-FFF2-40B4-BE49-F238E27FC236}">
                    <a16:creationId xmlns:a16="http://schemas.microsoft.com/office/drawing/2014/main" id="{3F5AEF07-A646-4DB7-8D09-EAC77B0FD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402630">
                <a:off x="2200" y="2296"/>
                <a:ext cx="408" cy="318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2400"/>
              </a:p>
            </p:txBody>
          </p:sp>
        </p:grpSp>
        <p:sp>
          <p:nvSpPr>
            <p:cNvPr id="33820" name="Freeform 1249">
              <a:extLst>
                <a:ext uri="{FF2B5EF4-FFF2-40B4-BE49-F238E27FC236}">
                  <a16:creationId xmlns:a16="http://schemas.microsoft.com/office/drawing/2014/main" id="{54A85D15-9DD4-4952-A191-741DDB3C4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" y="2341"/>
              <a:ext cx="635" cy="137"/>
            </a:xfrm>
            <a:custGeom>
              <a:avLst/>
              <a:gdLst>
                <a:gd name="T0" fmla="*/ 0 w 635"/>
                <a:gd name="T1" fmla="*/ 137 h 137"/>
                <a:gd name="T2" fmla="*/ 136 w 635"/>
                <a:gd name="T3" fmla="*/ 46 h 137"/>
                <a:gd name="T4" fmla="*/ 635 w 635"/>
                <a:gd name="T5" fmla="*/ 0 h 137"/>
                <a:gd name="T6" fmla="*/ 0 60000 65536"/>
                <a:gd name="T7" fmla="*/ 0 60000 65536"/>
                <a:gd name="T8" fmla="*/ 0 60000 65536"/>
                <a:gd name="T9" fmla="*/ 0 w 635"/>
                <a:gd name="T10" fmla="*/ 0 h 137"/>
                <a:gd name="T11" fmla="*/ 635 w 635"/>
                <a:gd name="T12" fmla="*/ 137 h 1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5" h="137">
                  <a:moveTo>
                    <a:pt x="0" y="137"/>
                  </a:moveTo>
                  <a:cubicBezTo>
                    <a:pt x="15" y="103"/>
                    <a:pt x="30" y="69"/>
                    <a:pt x="136" y="46"/>
                  </a:cubicBezTo>
                  <a:cubicBezTo>
                    <a:pt x="242" y="23"/>
                    <a:pt x="438" y="11"/>
                    <a:pt x="635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252">
            <a:extLst>
              <a:ext uri="{FF2B5EF4-FFF2-40B4-BE49-F238E27FC236}">
                <a16:creationId xmlns:a16="http://schemas.microsoft.com/office/drawing/2014/main" id="{67E02A6C-4800-4B3F-82DB-F46F8D356496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3789363"/>
            <a:ext cx="1387475" cy="969962"/>
            <a:chOff x="2642" y="2296"/>
            <a:chExt cx="874" cy="611"/>
          </a:xfrm>
        </p:grpSpPr>
        <p:grpSp>
          <p:nvGrpSpPr>
            <p:cNvPr id="33815" name="Group 1245">
              <a:extLst>
                <a:ext uri="{FF2B5EF4-FFF2-40B4-BE49-F238E27FC236}">
                  <a16:creationId xmlns:a16="http://schemas.microsoft.com/office/drawing/2014/main" id="{B693CCC0-67B4-464D-ABBC-F6F35493BE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" y="2589"/>
              <a:ext cx="545" cy="318"/>
              <a:chOff x="2937" y="2589"/>
              <a:chExt cx="545" cy="318"/>
            </a:xfrm>
          </p:grpSpPr>
          <p:sp>
            <p:nvSpPr>
              <p:cNvPr id="27858" name="Text Box 1234">
                <a:extLst>
                  <a:ext uri="{FF2B5EF4-FFF2-40B4-BE49-F238E27FC236}">
                    <a16:creationId xmlns:a16="http://schemas.microsoft.com/office/drawing/2014/main" id="{BA1587B4-30A9-43FE-AE4C-FC5CC3225E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7" y="2598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 i="1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编码</a:t>
                </a:r>
              </a:p>
            </p:txBody>
          </p:sp>
          <p:sp>
            <p:nvSpPr>
              <p:cNvPr id="33818" name="Oval 1241">
                <a:extLst>
                  <a:ext uri="{FF2B5EF4-FFF2-40B4-BE49-F238E27FC236}">
                    <a16:creationId xmlns:a16="http://schemas.microsoft.com/office/drawing/2014/main" id="{ECF719EB-2577-4CC1-BF32-43DDDC9BA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2589"/>
                <a:ext cx="408" cy="318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2400"/>
              </a:p>
            </p:txBody>
          </p:sp>
        </p:grpSp>
        <p:sp>
          <p:nvSpPr>
            <p:cNvPr id="33816" name="Freeform 1251">
              <a:extLst>
                <a:ext uri="{FF2B5EF4-FFF2-40B4-BE49-F238E27FC236}">
                  <a16:creationId xmlns:a16="http://schemas.microsoft.com/office/drawing/2014/main" id="{B8FE2E6F-5222-4318-BFDA-8CF3B5F0E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296"/>
              <a:ext cx="408" cy="371"/>
            </a:xfrm>
            <a:custGeom>
              <a:avLst/>
              <a:gdLst>
                <a:gd name="T0" fmla="*/ 0 w 408"/>
                <a:gd name="T1" fmla="*/ 53 h 371"/>
                <a:gd name="T2" fmla="*/ 272 w 408"/>
                <a:gd name="T3" fmla="*/ 53 h 371"/>
                <a:gd name="T4" fmla="*/ 408 w 408"/>
                <a:gd name="T5" fmla="*/ 371 h 371"/>
                <a:gd name="T6" fmla="*/ 0 60000 65536"/>
                <a:gd name="T7" fmla="*/ 0 60000 65536"/>
                <a:gd name="T8" fmla="*/ 0 60000 65536"/>
                <a:gd name="T9" fmla="*/ 0 w 408"/>
                <a:gd name="T10" fmla="*/ 0 h 371"/>
                <a:gd name="T11" fmla="*/ 408 w 408"/>
                <a:gd name="T12" fmla="*/ 371 h 3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371">
                  <a:moveTo>
                    <a:pt x="0" y="53"/>
                  </a:moveTo>
                  <a:cubicBezTo>
                    <a:pt x="102" y="26"/>
                    <a:pt x="204" y="0"/>
                    <a:pt x="272" y="53"/>
                  </a:cubicBezTo>
                  <a:cubicBezTo>
                    <a:pt x="340" y="106"/>
                    <a:pt x="385" y="318"/>
                    <a:pt x="408" y="37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1255">
            <a:extLst>
              <a:ext uri="{FF2B5EF4-FFF2-40B4-BE49-F238E27FC236}">
                <a16:creationId xmlns:a16="http://schemas.microsoft.com/office/drawing/2014/main" id="{E04F9A0F-671C-4563-A17B-D0B54B16A7F7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3789363"/>
            <a:ext cx="1309688" cy="504825"/>
            <a:chOff x="3145" y="2296"/>
            <a:chExt cx="825" cy="318"/>
          </a:xfrm>
        </p:grpSpPr>
        <p:grpSp>
          <p:nvGrpSpPr>
            <p:cNvPr id="33811" name="Group 1246">
              <a:extLst>
                <a:ext uri="{FF2B5EF4-FFF2-40B4-BE49-F238E27FC236}">
                  <a16:creationId xmlns:a16="http://schemas.microsoft.com/office/drawing/2014/main" id="{1215532D-7C8B-4FEE-BCCB-FA4E10A4C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0" y="2296"/>
              <a:ext cx="500" cy="318"/>
              <a:chOff x="3463" y="2296"/>
              <a:chExt cx="500" cy="318"/>
            </a:xfrm>
          </p:grpSpPr>
          <p:sp>
            <p:nvSpPr>
              <p:cNvPr id="27859" name="Text Box 1235">
                <a:extLst>
                  <a:ext uri="{FF2B5EF4-FFF2-40B4-BE49-F238E27FC236}">
                    <a16:creationId xmlns:a16="http://schemas.microsoft.com/office/drawing/2014/main" id="{3CF1907E-8134-4BD0-9DE4-02751FBCF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645946">
                <a:off x="3463" y="2304"/>
                <a:ext cx="5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 i="1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字模</a:t>
                </a:r>
              </a:p>
            </p:txBody>
          </p:sp>
          <p:sp>
            <p:nvSpPr>
              <p:cNvPr id="33814" name="Oval 1240">
                <a:extLst>
                  <a:ext uri="{FF2B5EF4-FFF2-40B4-BE49-F238E27FC236}">
                    <a16:creationId xmlns:a16="http://schemas.microsoft.com/office/drawing/2014/main" id="{E7F02D07-89A4-45BE-A0E3-ADDA7CFB3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64971">
                <a:off x="3527" y="2296"/>
                <a:ext cx="408" cy="318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2400"/>
              </a:p>
            </p:txBody>
          </p:sp>
        </p:grpSp>
        <p:sp>
          <p:nvSpPr>
            <p:cNvPr id="33812" name="Freeform 1254">
              <a:extLst>
                <a:ext uri="{FF2B5EF4-FFF2-40B4-BE49-F238E27FC236}">
                  <a16:creationId xmlns:a16="http://schemas.microsoft.com/office/drawing/2014/main" id="{43C718E1-575B-4DB5-B87F-2E1CABFCD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5" y="2311"/>
              <a:ext cx="377" cy="257"/>
            </a:xfrm>
            <a:custGeom>
              <a:avLst/>
              <a:gdLst>
                <a:gd name="T0" fmla="*/ 14 w 377"/>
                <a:gd name="T1" fmla="*/ 257 h 257"/>
                <a:gd name="T2" fmla="*/ 60 w 377"/>
                <a:gd name="T3" fmla="*/ 30 h 257"/>
                <a:gd name="T4" fmla="*/ 377 w 377"/>
                <a:gd name="T5" fmla="*/ 76 h 257"/>
                <a:gd name="T6" fmla="*/ 0 60000 65536"/>
                <a:gd name="T7" fmla="*/ 0 60000 65536"/>
                <a:gd name="T8" fmla="*/ 0 60000 65536"/>
                <a:gd name="T9" fmla="*/ 0 w 377"/>
                <a:gd name="T10" fmla="*/ 0 h 257"/>
                <a:gd name="T11" fmla="*/ 377 w 377"/>
                <a:gd name="T12" fmla="*/ 257 h 2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7" h="257">
                  <a:moveTo>
                    <a:pt x="14" y="257"/>
                  </a:moveTo>
                  <a:cubicBezTo>
                    <a:pt x="7" y="158"/>
                    <a:pt x="0" y="60"/>
                    <a:pt x="60" y="30"/>
                  </a:cubicBezTo>
                  <a:cubicBezTo>
                    <a:pt x="120" y="0"/>
                    <a:pt x="248" y="38"/>
                    <a:pt x="377" y="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1257">
            <a:extLst>
              <a:ext uri="{FF2B5EF4-FFF2-40B4-BE49-F238E27FC236}">
                <a16:creationId xmlns:a16="http://schemas.microsoft.com/office/drawing/2014/main" id="{6096B8B8-3295-4097-B6BF-C2FA48BDC69F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3860800"/>
            <a:ext cx="1316037" cy="809625"/>
            <a:chOff x="3969" y="2331"/>
            <a:chExt cx="829" cy="510"/>
          </a:xfrm>
        </p:grpSpPr>
        <p:grpSp>
          <p:nvGrpSpPr>
            <p:cNvPr id="33807" name="Group 1247">
              <a:extLst>
                <a:ext uri="{FF2B5EF4-FFF2-40B4-BE49-F238E27FC236}">
                  <a16:creationId xmlns:a16="http://schemas.microsoft.com/office/drawing/2014/main" id="{952F5D94-B295-4C7B-8C29-DA79F0ABD8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8" y="2523"/>
              <a:ext cx="500" cy="318"/>
              <a:chOff x="4298" y="2556"/>
              <a:chExt cx="500" cy="318"/>
            </a:xfrm>
          </p:grpSpPr>
          <p:sp>
            <p:nvSpPr>
              <p:cNvPr id="27860" name="Text Box 1236">
                <a:extLst>
                  <a:ext uri="{FF2B5EF4-FFF2-40B4-BE49-F238E27FC236}">
                    <a16:creationId xmlns:a16="http://schemas.microsoft.com/office/drawing/2014/main" id="{73676F0F-F125-41C9-9326-8C6047F099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564"/>
                <a:ext cx="5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 i="1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符号</a:t>
                </a:r>
              </a:p>
            </p:txBody>
          </p:sp>
          <p:sp>
            <p:nvSpPr>
              <p:cNvPr id="33810" name="Oval 1242">
                <a:extLst>
                  <a:ext uri="{FF2B5EF4-FFF2-40B4-BE49-F238E27FC236}">
                    <a16:creationId xmlns:a16="http://schemas.microsoft.com/office/drawing/2014/main" id="{6E7169A5-04B4-4653-AC13-E59A15844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3" y="2556"/>
                <a:ext cx="408" cy="318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2400"/>
              </a:p>
            </p:txBody>
          </p:sp>
        </p:grpSp>
        <p:sp>
          <p:nvSpPr>
            <p:cNvPr id="33808" name="Freeform 1256">
              <a:extLst>
                <a:ext uri="{FF2B5EF4-FFF2-40B4-BE49-F238E27FC236}">
                  <a16:creationId xmlns:a16="http://schemas.microsoft.com/office/drawing/2014/main" id="{D8AE5746-E871-49AB-879F-BC67633A7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9" y="2331"/>
              <a:ext cx="589" cy="159"/>
            </a:xfrm>
            <a:custGeom>
              <a:avLst/>
              <a:gdLst>
                <a:gd name="T0" fmla="*/ 0 w 589"/>
                <a:gd name="T1" fmla="*/ 23 h 159"/>
                <a:gd name="T2" fmla="*/ 272 w 589"/>
                <a:gd name="T3" fmla="*/ 23 h 159"/>
                <a:gd name="T4" fmla="*/ 589 w 589"/>
                <a:gd name="T5" fmla="*/ 159 h 159"/>
                <a:gd name="T6" fmla="*/ 0 60000 65536"/>
                <a:gd name="T7" fmla="*/ 0 60000 65536"/>
                <a:gd name="T8" fmla="*/ 0 60000 65536"/>
                <a:gd name="T9" fmla="*/ 0 w 589"/>
                <a:gd name="T10" fmla="*/ 0 h 159"/>
                <a:gd name="T11" fmla="*/ 589 w 589"/>
                <a:gd name="T12" fmla="*/ 159 h 1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9" h="159">
                  <a:moveTo>
                    <a:pt x="0" y="23"/>
                  </a:moveTo>
                  <a:cubicBezTo>
                    <a:pt x="87" y="11"/>
                    <a:pt x="174" y="0"/>
                    <a:pt x="272" y="23"/>
                  </a:cubicBezTo>
                  <a:cubicBezTo>
                    <a:pt x="370" y="46"/>
                    <a:pt x="479" y="102"/>
                    <a:pt x="589" y="15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8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27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7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>
            <a:extLst>
              <a:ext uri="{FF2B5EF4-FFF2-40B4-BE49-F238E27FC236}">
                <a16:creationId xmlns:a16="http://schemas.microsoft.com/office/drawing/2014/main" id="{DFF9CF4B-F741-44AB-979C-6797D79575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3365FF-DE41-4884-9C59-6C1B203C2459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7171" name="Rectangle 6">
            <a:extLst>
              <a:ext uri="{FF2B5EF4-FFF2-40B4-BE49-F238E27FC236}">
                <a16:creationId xmlns:a16="http://schemas.microsoft.com/office/drawing/2014/main" id="{96A4C2B1-C4B1-43C7-9652-CDC98B233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795338"/>
            <a:ext cx="554355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实验课：</a:t>
            </a:r>
            <a:r>
              <a:rPr lang="en-US" altLang="zh-CN" sz="2400" b="1"/>
              <a:t>4</a:t>
            </a:r>
            <a:r>
              <a:rPr lang="zh-CN" altLang="en-US" sz="2400" b="1"/>
              <a:t>*</a:t>
            </a:r>
            <a:r>
              <a:rPr lang="en-US" altLang="zh-CN" sz="2400" b="1"/>
              <a:t>8=32</a:t>
            </a:r>
            <a:r>
              <a:rPr lang="zh-CN" altLang="en-US" sz="2400" b="1"/>
              <a:t>学时</a:t>
            </a:r>
            <a:endParaRPr lang="en-US" altLang="zh-CN" sz="24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教材：</a:t>
            </a:r>
            <a:r>
              <a:rPr lang="en-US" altLang="zh-CN" sz="2400" b="1"/>
              <a:t>C</a:t>
            </a:r>
            <a:r>
              <a:rPr lang="zh-CN" altLang="en-US" sz="2400" b="1"/>
              <a:t>语言程序设计</a:t>
            </a:r>
            <a:endParaRPr lang="en-US" altLang="zh-CN" sz="24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          </a:t>
            </a:r>
            <a:r>
              <a:rPr lang="zh-CN" altLang="en-US" sz="2400" b="1"/>
              <a:t>典型题解与实验指导</a:t>
            </a:r>
            <a:endParaRPr lang="en-US" altLang="zh-CN" sz="24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作    者：卢 萍   等</a:t>
            </a:r>
            <a:endParaRPr lang="en-US" altLang="zh-CN" sz="24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出版社：清华大学出版社</a:t>
            </a:r>
            <a:endParaRPr lang="en-US" altLang="zh-CN" sz="24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考查形式：</a:t>
            </a:r>
            <a:endParaRPr lang="en-US" altLang="zh-CN" sz="24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实验报告                  </a:t>
            </a:r>
            <a:r>
              <a:rPr lang="en-US" altLang="zh-CN" sz="2400" b="1"/>
              <a:t>40%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上机检查                  </a:t>
            </a:r>
            <a:r>
              <a:rPr lang="en-US" altLang="zh-CN" sz="2400" b="1"/>
              <a:t>60%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 </a:t>
            </a:r>
          </a:p>
        </p:txBody>
      </p:sp>
      <p:pic>
        <p:nvPicPr>
          <p:cNvPr id="7172" name="Picture 5">
            <a:extLst>
              <a:ext uri="{FF2B5EF4-FFF2-40B4-BE49-F238E27FC236}">
                <a16:creationId xmlns:a16="http://schemas.microsoft.com/office/drawing/2014/main" id="{940E3E20-5F72-4292-9F1D-945FC462D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620713"/>
            <a:ext cx="4176712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>
            <a:extLst>
              <a:ext uri="{FF2B5EF4-FFF2-40B4-BE49-F238E27FC236}">
                <a16:creationId xmlns:a16="http://schemas.microsoft.com/office/drawing/2014/main" id="{BF485546-F609-4EA4-84DB-3AC76103A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825C3D-318D-4E90-BAC9-8E6F922A2F50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9A716213-904F-4D25-A7C1-63190E78B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20713"/>
            <a:ext cx="5327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ASCII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码</a:t>
            </a:r>
          </a:p>
        </p:txBody>
      </p:sp>
      <p:sp>
        <p:nvSpPr>
          <p:cNvPr id="114693" name="Text Box 5">
            <a:extLst>
              <a:ext uri="{FF2B5EF4-FFF2-40B4-BE49-F238E27FC236}">
                <a16:creationId xmlns:a16="http://schemas.microsoft.com/office/drawing/2014/main" id="{0522328B-CCFA-45ED-ADDD-8742FEB36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076325"/>
            <a:ext cx="734536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ASCII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码</a:t>
            </a:r>
            <a:r>
              <a:rPr lang="en-US" altLang="zh-CN" sz="20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merican </a:t>
            </a:r>
            <a:r>
              <a:rPr lang="en-US" altLang="zh-CN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z="20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tandard </a:t>
            </a:r>
            <a:r>
              <a:rPr lang="en-US" altLang="zh-CN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sz="20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ode For </a:t>
            </a:r>
            <a:r>
              <a:rPr lang="en-US" altLang="zh-CN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0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nformation </a:t>
            </a:r>
            <a:r>
              <a:rPr lang="en-US" altLang="zh-CN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0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nterchange)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，是美国国家信息交换标准字符码的英文缩写。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ASCII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码采用单字节编码，并且规定字节的最高位留做校验位，只有低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位参与编码。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ASCII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码字符集中共有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128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个字符的编码。其中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0x00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到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ox1f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前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32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个码和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0x7f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最后一个码作为控制码，如控制回车、换行、振铃、空等等；从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0x20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到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0x7f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共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95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个编码，它们用来对数字字符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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，大小写英文字母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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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，以及标点符号。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计算机的终端（键盘、显示器）只能输入和显示这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95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个编码对应的字符。同时，打印机也只能打印输出这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95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个编码对应的字符。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只有低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位参与编码的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ASCII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码称为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基本</a:t>
            </a:r>
            <a:r>
              <a:rPr lang="en-US" altLang="zh-CN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ASCII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码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。如果字节的最高位也参与编码，形成的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ASCII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码称为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扩展的</a:t>
            </a:r>
            <a:r>
              <a:rPr lang="en-US" altLang="zh-CN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ASCII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码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>
            <a:extLst>
              <a:ext uri="{FF2B5EF4-FFF2-40B4-BE49-F238E27FC236}">
                <a16:creationId xmlns:a16="http://schemas.microsoft.com/office/drawing/2014/main" id="{3E6A8CAC-9A35-4F48-BE2E-D86D73AB3D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F4A4FD-C237-4362-B2E5-4C4F05528519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20670" name="Rectangle 2910">
            <a:extLst>
              <a:ext uri="{FF2B5EF4-FFF2-40B4-BE49-F238E27FC236}">
                <a16:creationId xmlns:a16="http://schemas.microsoft.com/office/drawing/2014/main" id="{12D9D652-A55A-48DD-927C-75422DBE6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44450"/>
            <a:ext cx="2722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附录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  ASCII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字符编码表</a:t>
            </a:r>
          </a:p>
        </p:txBody>
      </p:sp>
      <p:graphicFrame>
        <p:nvGraphicFramePr>
          <p:cNvPr id="123612" name="Group 5852">
            <a:extLst>
              <a:ext uri="{FF2B5EF4-FFF2-40B4-BE49-F238E27FC236}">
                <a16:creationId xmlns:a16="http://schemas.microsoft.com/office/drawing/2014/main" id="{7F4C2077-2F36-4F88-8637-95AB67FCDC10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404813"/>
          <a:ext cx="8459787" cy="6035667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72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82899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ASCII</a:t>
                      </a: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值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字符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控制字符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ASCII</a:t>
                      </a: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值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字符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ASCII</a:t>
                      </a: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值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字符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ASCII</a:t>
                      </a: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值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字符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(null)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NUL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SP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@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`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SOH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^B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STX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"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^C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ETX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^D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EOT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^E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ENQ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^F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ACK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^G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BEL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'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^H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BS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^I(Tab)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HT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^J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LF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0B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^K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VT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2B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4B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6B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0C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^L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FF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2C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4C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6C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0D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^M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CR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2D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4D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6D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0E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^N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SO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2E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4E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6E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0F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^O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SI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2F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/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4F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6F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^P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DLE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^Q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DC1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^R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DC2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^S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DC3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^T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DC4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^U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NAK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U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u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^V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SYN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^W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ETB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^X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CAN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^Y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EM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^Z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SUB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: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1B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^[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ESC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3B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;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5B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[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7B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1C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^\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FS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3C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5C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7C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|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1D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^]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GS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3D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5D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7D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1E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^^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3E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5E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7E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~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82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1F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^-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US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3F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5F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_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7F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DEL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grpSp>
        <p:nvGrpSpPr>
          <p:cNvPr id="2" name="Group 5864">
            <a:extLst>
              <a:ext uri="{FF2B5EF4-FFF2-40B4-BE49-F238E27FC236}">
                <a16:creationId xmlns:a16="http://schemas.microsoft.com/office/drawing/2014/main" id="{EDDC2455-330D-4993-8415-0C7330B1970E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404813"/>
            <a:ext cx="7343775" cy="6119812"/>
            <a:chOff x="930" y="255"/>
            <a:chExt cx="4626" cy="3855"/>
          </a:xfrm>
        </p:grpSpPr>
        <p:sp>
          <p:nvSpPr>
            <p:cNvPr id="36324" name="AutoShape 5857">
              <a:extLst>
                <a:ext uri="{FF2B5EF4-FFF2-40B4-BE49-F238E27FC236}">
                  <a16:creationId xmlns:a16="http://schemas.microsoft.com/office/drawing/2014/main" id="{4B8EFE8D-2C0E-46F3-BEBE-AE3386A8D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55"/>
              <a:ext cx="997" cy="3855"/>
            </a:xfrm>
            <a:prstGeom prst="roundRect">
              <a:avLst>
                <a:gd name="adj" fmla="val 16667"/>
              </a:avLst>
            </a:prstGeom>
            <a:noFill/>
            <a:ln w="76200">
              <a:pattFill prst="wdDnDiag">
                <a:fgClr>
                  <a:schemeClr val="bg1"/>
                </a:fgClr>
                <a:bgClr>
                  <a:srgbClr val="0000FF"/>
                </a:bgClr>
              </a:patt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23622" name="AutoShape 5862">
              <a:extLst>
                <a:ext uri="{FF2B5EF4-FFF2-40B4-BE49-F238E27FC236}">
                  <a16:creationId xmlns:a16="http://schemas.microsoft.com/office/drawing/2014/main" id="{65426385-F93F-488B-9669-9BE3F8A0B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346"/>
              <a:ext cx="3130" cy="1088"/>
            </a:xfrm>
            <a:prstGeom prst="cloudCallout">
              <a:avLst>
                <a:gd name="adj1" fmla="val -64824"/>
                <a:gd name="adj2" fmla="val 62134"/>
              </a:avLst>
            </a:prstGeom>
            <a:solidFill>
              <a:srgbClr val="CCFFCC">
                <a:alpha val="89999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r>
                <a:rPr lang="zh-CN" altLang="en-US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从</a:t>
              </a:r>
              <a:r>
                <a:rPr lang="en-US" altLang="zh-CN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lang="zh-CN" altLang="en-US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到</a:t>
              </a:r>
              <a:r>
                <a:rPr lang="en-US" altLang="zh-CN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31</a:t>
              </a:r>
              <a:r>
                <a:rPr lang="zh-CN" altLang="en-US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的字符码和字符码</a:t>
              </a:r>
              <a:r>
                <a:rPr lang="en-US" altLang="zh-CN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127</a:t>
              </a:r>
              <a:r>
                <a:rPr lang="zh-CN" altLang="en-US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是控制字符，不可打印。</a:t>
              </a: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3" name="Group 5865">
            <a:extLst>
              <a:ext uri="{FF2B5EF4-FFF2-40B4-BE49-F238E27FC236}">
                <a16:creationId xmlns:a16="http://schemas.microsoft.com/office/drawing/2014/main" id="{1E370B78-3C01-4D71-8E1D-D01BFA0F2AB3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33375"/>
            <a:ext cx="8135938" cy="6210300"/>
            <a:chOff x="476" y="210"/>
            <a:chExt cx="5125" cy="3912"/>
          </a:xfrm>
        </p:grpSpPr>
        <p:sp>
          <p:nvSpPr>
            <p:cNvPr id="36320" name="AutoShape 5858">
              <a:extLst>
                <a:ext uri="{FF2B5EF4-FFF2-40B4-BE49-F238E27FC236}">
                  <a16:creationId xmlns:a16="http://schemas.microsoft.com/office/drawing/2014/main" id="{3ADD5691-E9F4-4063-9574-C93F76846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67"/>
              <a:ext cx="544" cy="3855"/>
            </a:xfrm>
            <a:prstGeom prst="roundRect">
              <a:avLst>
                <a:gd name="adj" fmla="val 16667"/>
              </a:avLst>
            </a:prstGeom>
            <a:noFill/>
            <a:ln w="76200">
              <a:pattFill prst="wdDnDiag">
                <a:fgClr>
                  <a:schemeClr val="bg1"/>
                </a:fgClr>
                <a:bgClr>
                  <a:srgbClr val="0000FF"/>
                </a:bgClr>
              </a:patt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36321" name="AutoShape 5859">
              <a:extLst>
                <a:ext uri="{FF2B5EF4-FFF2-40B4-BE49-F238E27FC236}">
                  <a16:creationId xmlns:a16="http://schemas.microsoft.com/office/drawing/2014/main" id="{A1F8539B-AFFB-4951-BAA4-843835C77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55"/>
              <a:ext cx="544" cy="3855"/>
            </a:xfrm>
            <a:prstGeom prst="roundRect">
              <a:avLst>
                <a:gd name="adj" fmla="val 16667"/>
              </a:avLst>
            </a:prstGeom>
            <a:noFill/>
            <a:ln w="76200">
              <a:pattFill prst="wdDnDiag">
                <a:fgClr>
                  <a:schemeClr val="bg1"/>
                </a:fgClr>
                <a:bgClr>
                  <a:srgbClr val="0000FF"/>
                </a:bgClr>
              </a:patt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36322" name="AutoShape 5860">
              <a:extLst>
                <a:ext uri="{FF2B5EF4-FFF2-40B4-BE49-F238E27FC236}">
                  <a16:creationId xmlns:a16="http://schemas.microsoft.com/office/drawing/2014/main" id="{A0AD3451-EC16-4F7A-BC2C-92A9F9D3E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210"/>
              <a:ext cx="544" cy="3750"/>
            </a:xfrm>
            <a:prstGeom prst="roundRect">
              <a:avLst>
                <a:gd name="adj" fmla="val 16667"/>
              </a:avLst>
            </a:prstGeom>
            <a:noFill/>
            <a:ln w="76200">
              <a:pattFill prst="wdDnDiag">
                <a:fgClr>
                  <a:schemeClr val="bg1"/>
                </a:fgClr>
                <a:bgClr>
                  <a:srgbClr val="0000FF"/>
                </a:bgClr>
              </a:patt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23623" name="AutoShape 5863">
              <a:extLst>
                <a:ext uri="{FF2B5EF4-FFF2-40B4-BE49-F238E27FC236}">
                  <a16:creationId xmlns:a16="http://schemas.microsoft.com/office/drawing/2014/main" id="{06E8911E-6F42-4C7E-8ECD-53D555657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480"/>
              <a:ext cx="1996" cy="680"/>
            </a:xfrm>
            <a:prstGeom prst="cloudCallout">
              <a:avLst>
                <a:gd name="adj1" fmla="val 59718"/>
                <a:gd name="adj2" fmla="val 78972"/>
              </a:avLst>
            </a:prstGeom>
            <a:solidFill>
              <a:srgbClr val="CCFFCC">
                <a:alpha val="89999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r>
                <a:rPr lang="zh-CN" altLang="en-US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其余为字符，可打印。</a:t>
              </a: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>
            <a:extLst>
              <a:ext uri="{FF2B5EF4-FFF2-40B4-BE49-F238E27FC236}">
                <a16:creationId xmlns:a16="http://schemas.microsoft.com/office/drawing/2014/main" id="{A82A015E-A28C-4470-8256-38B2009C17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41EF99-C88B-4A8A-BA30-8682E14D31CC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15716" name="Text Box 4">
            <a:extLst>
              <a:ext uri="{FF2B5EF4-FFF2-40B4-BE49-F238E27FC236}">
                <a16:creationId xmlns:a16="http://schemas.microsoft.com/office/drawing/2014/main" id="{BD8F0FAA-0CFC-40E1-B9B3-BE7E4D010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20713"/>
            <a:ext cx="5327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．汉字编码</a:t>
            </a:r>
          </a:p>
        </p:txBody>
      </p:sp>
      <p:sp>
        <p:nvSpPr>
          <p:cNvPr id="115717" name="Text Box 5">
            <a:extLst>
              <a:ext uri="{FF2B5EF4-FFF2-40B4-BE49-F238E27FC236}">
                <a16:creationId xmlns:a16="http://schemas.microsoft.com/office/drawing/2014/main" id="{520814F0-1DD0-418B-98AF-8DECDCA64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081088"/>
            <a:ext cx="7345363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常用的有国标码、区位码、拼音码、五笔字型码和汉字的机内码。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拼音码和五笔字型码用于汉字的输入。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国标码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是我国于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1981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年颁布的汉字字符编码方案。标准编号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GB2312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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80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，总共收集了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7445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个汉字等符号。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区位码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是将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GB2312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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80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中的字符，按其位置划分为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94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个区，每区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94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个字符的汉字编码方案。区位码是国标码的一种变形，两者之间的转换可由下面的式子描述：</a:t>
            </a:r>
          </a:p>
          <a:p>
            <a:pPr algn="ctr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国标码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十六进制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区位码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十六进制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+0x2020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机内码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是计算机存储和处理汉字时采用的汉字编码。机内码与国标码之间的转换关系是：</a:t>
            </a:r>
          </a:p>
          <a:p>
            <a:pPr algn="ctr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机内码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十六进制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国标码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十六进制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+0x8080</a:t>
            </a:r>
          </a:p>
        </p:txBody>
      </p:sp>
      <p:sp>
        <p:nvSpPr>
          <p:cNvPr id="115718" name="Rectangle 6">
            <a:extLst>
              <a:ext uri="{FF2B5EF4-FFF2-40B4-BE49-F238E27FC236}">
                <a16:creationId xmlns:a16="http://schemas.microsoft.com/office/drawing/2014/main" id="{C6805E2D-1F9E-4B4E-BE88-140EEAB39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5553075"/>
            <a:ext cx="5975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汉字采用两字节编码方案，每个字节最高位置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5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5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5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灯片编号占位符 1">
            <a:extLst>
              <a:ext uri="{FF2B5EF4-FFF2-40B4-BE49-F238E27FC236}">
                <a16:creationId xmlns:a16="http://schemas.microsoft.com/office/drawing/2014/main" id="{01A80EBA-62CE-4031-9624-178222789C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4A2C5-138B-4B5E-B6CD-FBF40488EC2B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87410" name="Text Box 370">
            <a:extLst>
              <a:ext uri="{FF2B5EF4-FFF2-40B4-BE49-F238E27FC236}">
                <a16:creationId xmlns:a16="http://schemas.microsoft.com/office/drawing/2014/main" id="{630E15E4-CA53-4D5F-8577-DB0717C9B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512888"/>
            <a:ext cx="3109913" cy="3068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0  0  0  1  1  0  0  0</a:t>
            </a:r>
          </a:p>
          <a:p>
            <a:pPr algn="ctr"/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0  0  1  0  0  1  0  0</a:t>
            </a:r>
          </a:p>
          <a:p>
            <a:pPr algn="ctr"/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0  1  0  0  0  0  1  0</a:t>
            </a:r>
          </a:p>
          <a:p>
            <a:pPr algn="ctr"/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0  1  0  0  0  0  1  0</a:t>
            </a:r>
          </a:p>
          <a:p>
            <a:pPr algn="ctr"/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0  1  0  0  0  0  1  0</a:t>
            </a:r>
          </a:p>
          <a:p>
            <a:pPr algn="ctr"/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0  1  0  0  0  0  1  0</a:t>
            </a:r>
          </a:p>
          <a:p>
            <a:pPr algn="ctr"/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0  0  1  0  0  1  0  0</a:t>
            </a:r>
          </a:p>
          <a:p>
            <a:pPr algn="ctr"/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0  0  0  1  1  0  0  0</a:t>
            </a:r>
          </a:p>
        </p:txBody>
      </p:sp>
      <p:sp>
        <p:nvSpPr>
          <p:cNvPr id="87411" name="Rectangle 371">
            <a:extLst>
              <a:ext uri="{FF2B5EF4-FFF2-40B4-BE49-F238E27FC236}">
                <a16:creationId xmlns:a16="http://schemas.microsoft.com/office/drawing/2014/main" id="{56FD01A9-62C5-4CC7-B10E-731B64AB6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5" y="5480050"/>
            <a:ext cx="578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图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1.3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英文字符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和汉字字符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中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的点阵字模示意图</a:t>
            </a:r>
          </a:p>
        </p:txBody>
      </p:sp>
      <p:sp>
        <p:nvSpPr>
          <p:cNvPr id="87412" name="Text Box 372">
            <a:extLst>
              <a:ext uri="{FF2B5EF4-FFF2-40B4-BE49-F238E27FC236}">
                <a16:creationId xmlns:a16="http://schemas.microsoft.com/office/drawing/2014/main" id="{9A10A308-3CF1-4DE2-A30E-188F0A16C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949325"/>
            <a:ext cx="4678363" cy="4279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72000"/>
              </a:lnSpc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0 0 0 0 0 0 0 1 1 0 0 0 0 0 0 0</a:t>
            </a:r>
          </a:p>
          <a:p>
            <a:pPr algn="ctr">
              <a:lnSpc>
                <a:spcPct val="72000"/>
              </a:lnSpc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0 0 0 0 0 0 0 1 1 0 0 0 0 0 0 0</a:t>
            </a:r>
          </a:p>
          <a:p>
            <a:pPr algn="ctr">
              <a:lnSpc>
                <a:spcPct val="72000"/>
              </a:lnSpc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1 1 1 1 1 1 1 1 1 1 1 1 1 1 1 1</a:t>
            </a:r>
          </a:p>
          <a:p>
            <a:pPr algn="ctr">
              <a:lnSpc>
                <a:spcPct val="72000"/>
              </a:lnSpc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1 1 0 0 0 0 0 1 1 0 0 0 0 0 1 1</a:t>
            </a:r>
          </a:p>
          <a:p>
            <a:pPr algn="ctr">
              <a:lnSpc>
                <a:spcPct val="72000"/>
              </a:lnSpc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1 1 0 0 0 0 0 1 1 0 0 0 0 0 1 1</a:t>
            </a:r>
          </a:p>
          <a:p>
            <a:pPr algn="ctr">
              <a:lnSpc>
                <a:spcPct val="72000"/>
              </a:lnSpc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1 1 0 0 0 0 0 1 1 0 0 0 0 0 1 1</a:t>
            </a:r>
          </a:p>
          <a:p>
            <a:pPr algn="ctr">
              <a:lnSpc>
                <a:spcPct val="72000"/>
              </a:lnSpc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1 1 0 0 0 0 0 1 1 0 0 0 0 0 1 1</a:t>
            </a:r>
          </a:p>
          <a:p>
            <a:pPr algn="ctr">
              <a:lnSpc>
                <a:spcPct val="72000"/>
              </a:lnSpc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1 1 1 1 1 1 1 1 1 1 1 1 1 1 1 1</a:t>
            </a:r>
          </a:p>
          <a:p>
            <a:pPr algn="ctr">
              <a:lnSpc>
                <a:spcPct val="72000"/>
              </a:lnSpc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0 0 0 0 0 0 0 1 1 0 0 0 0 0 0 0</a:t>
            </a:r>
          </a:p>
          <a:p>
            <a:pPr algn="ctr">
              <a:lnSpc>
                <a:spcPct val="72000"/>
              </a:lnSpc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0 0 0 0 0 0 0 1 1 0 0 0 0 0 0 0</a:t>
            </a:r>
          </a:p>
          <a:p>
            <a:pPr algn="ctr">
              <a:lnSpc>
                <a:spcPct val="72000"/>
              </a:lnSpc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0 0 0 0 0 0 0 1 1 0 0 0 0 0 0 0</a:t>
            </a:r>
          </a:p>
          <a:p>
            <a:pPr algn="ctr">
              <a:lnSpc>
                <a:spcPct val="72000"/>
              </a:lnSpc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0 0 0 0 0 0 0 1 1 0 0 0 0 0 0 0</a:t>
            </a:r>
          </a:p>
          <a:p>
            <a:pPr algn="ctr">
              <a:lnSpc>
                <a:spcPct val="72000"/>
              </a:lnSpc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0 0 0 0 0 0 0 1 1 0 0 0 0 0 0 0</a:t>
            </a:r>
          </a:p>
          <a:p>
            <a:pPr algn="ctr">
              <a:lnSpc>
                <a:spcPct val="72000"/>
              </a:lnSpc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0 0 0 0 0 0 0 1 1 0 0 0 0 0 0 0</a:t>
            </a:r>
          </a:p>
          <a:p>
            <a:pPr algn="ctr">
              <a:lnSpc>
                <a:spcPct val="72000"/>
              </a:lnSpc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0 0 0 0 0 0 0 1 1 0 0 0 0 0 0 0</a:t>
            </a:r>
          </a:p>
          <a:p>
            <a:pPr algn="ctr">
              <a:lnSpc>
                <a:spcPct val="72000"/>
              </a:lnSpc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0 0 0 0 0 0 0 0 1 0 0 0 0 0 0 0</a:t>
            </a:r>
          </a:p>
          <a:p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7413" name="Text Box 373">
            <a:extLst>
              <a:ext uri="{FF2B5EF4-FFF2-40B4-BE49-F238E27FC236}">
                <a16:creationId xmlns:a16="http://schemas.microsoft.com/office/drawing/2014/main" id="{79F323B8-ADB2-44C8-8A45-8B8DDA57A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5" y="1538288"/>
            <a:ext cx="3109913" cy="30686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b="1"/>
              <a:t>0  0  0  1  1  0  0  0</a:t>
            </a:r>
          </a:p>
          <a:p>
            <a:pPr algn="ctr"/>
            <a:r>
              <a:rPr lang="en-US" altLang="zh-CN" b="1"/>
              <a:t>0  0  1  0  0  1  0  0</a:t>
            </a:r>
          </a:p>
          <a:p>
            <a:pPr algn="ctr"/>
            <a:r>
              <a:rPr lang="en-US" altLang="zh-CN" b="1"/>
              <a:t>0  1  0  0  0  0  1  0</a:t>
            </a:r>
          </a:p>
          <a:p>
            <a:pPr algn="ctr"/>
            <a:r>
              <a:rPr lang="en-US" altLang="zh-CN" b="1"/>
              <a:t>0  1  0  0  0  0  1  0</a:t>
            </a:r>
          </a:p>
          <a:p>
            <a:pPr algn="ctr"/>
            <a:r>
              <a:rPr lang="en-US" altLang="zh-CN" b="1"/>
              <a:t>0  1  0  0  0  0  1  0</a:t>
            </a:r>
          </a:p>
          <a:p>
            <a:pPr algn="ctr"/>
            <a:r>
              <a:rPr lang="en-US" altLang="zh-CN" b="1"/>
              <a:t>0  1  0  0  0  0  1  0</a:t>
            </a:r>
          </a:p>
          <a:p>
            <a:pPr algn="ctr"/>
            <a:r>
              <a:rPr lang="en-US" altLang="zh-CN" b="1"/>
              <a:t>0  0  1  0  0  1  0  0</a:t>
            </a:r>
          </a:p>
          <a:p>
            <a:pPr algn="ctr"/>
            <a:r>
              <a:rPr lang="en-US" altLang="zh-CN" b="1"/>
              <a:t>0  0  0  1  1  0  0  0</a:t>
            </a:r>
          </a:p>
        </p:txBody>
      </p:sp>
      <p:sp>
        <p:nvSpPr>
          <p:cNvPr id="87414" name="Oval 374">
            <a:extLst>
              <a:ext uri="{FF2B5EF4-FFF2-40B4-BE49-F238E27FC236}">
                <a16:creationId xmlns:a16="http://schemas.microsoft.com/office/drawing/2014/main" id="{DA7549B5-BD01-4482-BBFA-51258ACF3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138" y="1709738"/>
            <a:ext cx="288925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415" name="Oval 375">
            <a:extLst>
              <a:ext uri="{FF2B5EF4-FFF2-40B4-BE49-F238E27FC236}">
                <a16:creationId xmlns:a16="http://schemas.microsoft.com/office/drawing/2014/main" id="{3884565D-6C29-403A-AA32-49805D39D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1709738"/>
            <a:ext cx="288925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416" name="Oval 376">
            <a:extLst>
              <a:ext uri="{FF2B5EF4-FFF2-40B4-BE49-F238E27FC236}">
                <a16:creationId xmlns:a16="http://schemas.microsoft.com/office/drawing/2014/main" id="{BA6D711C-8A01-4ABD-ACE7-6D7474C9B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63" y="2070100"/>
            <a:ext cx="288925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417" name="Oval 377">
            <a:extLst>
              <a:ext uri="{FF2B5EF4-FFF2-40B4-BE49-F238E27FC236}">
                <a16:creationId xmlns:a16="http://schemas.microsoft.com/office/drawing/2014/main" id="{D4B4F7A4-C4BC-42D7-B3D8-4D11B3E30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950" y="2070100"/>
            <a:ext cx="288925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418" name="Oval 378">
            <a:extLst>
              <a:ext uri="{FF2B5EF4-FFF2-40B4-BE49-F238E27FC236}">
                <a16:creationId xmlns:a16="http://schemas.microsoft.com/office/drawing/2014/main" id="{BB11BB71-692B-4CA7-B0F9-C86D0657D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2428875"/>
            <a:ext cx="288925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419" name="Oval 379">
            <a:extLst>
              <a:ext uri="{FF2B5EF4-FFF2-40B4-BE49-F238E27FC236}">
                <a16:creationId xmlns:a16="http://schemas.microsoft.com/office/drawing/2014/main" id="{EA4E44FF-E953-4016-87C9-2E056EC0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2789238"/>
            <a:ext cx="288925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420" name="Oval 380">
            <a:extLst>
              <a:ext uri="{FF2B5EF4-FFF2-40B4-BE49-F238E27FC236}">
                <a16:creationId xmlns:a16="http://schemas.microsoft.com/office/drawing/2014/main" id="{995F8020-CB4D-4C25-9F2C-010788337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3149600"/>
            <a:ext cx="288925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421" name="Oval 381">
            <a:extLst>
              <a:ext uri="{FF2B5EF4-FFF2-40B4-BE49-F238E27FC236}">
                <a16:creationId xmlns:a16="http://schemas.microsoft.com/office/drawing/2014/main" id="{ABDEC4D5-5062-44DC-8492-D50B93C78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3509963"/>
            <a:ext cx="288925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422" name="Oval 382">
            <a:extLst>
              <a:ext uri="{FF2B5EF4-FFF2-40B4-BE49-F238E27FC236}">
                <a16:creationId xmlns:a16="http://schemas.microsoft.com/office/drawing/2014/main" id="{BFA5FB6E-3241-4568-9421-1A8B8D167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63" y="3870325"/>
            <a:ext cx="288925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423" name="Oval 383">
            <a:extLst>
              <a:ext uri="{FF2B5EF4-FFF2-40B4-BE49-F238E27FC236}">
                <a16:creationId xmlns:a16="http://schemas.microsoft.com/office/drawing/2014/main" id="{88DD0FF7-BEB5-4124-81E1-FC77B1B19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63" y="3870325"/>
            <a:ext cx="288925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424" name="Oval 384">
            <a:extLst>
              <a:ext uri="{FF2B5EF4-FFF2-40B4-BE49-F238E27FC236}">
                <a16:creationId xmlns:a16="http://schemas.microsoft.com/office/drawing/2014/main" id="{DBCD78F5-7F1E-42E0-9263-21CE94F6D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2428875"/>
            <a:ext cx="288925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425" name="Oval 385">
            <a:extLst>
              <a:ext uri="{FF2B5EF4-FFF2-40B4-BE49-F238E27FC236}">
                <a16:creationId xmlns:a16="http://schemas.microsoft.com/office/drawing/2014/main" id="{C7E69BFC-3707-4D24-9E7E-272FD0DCC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2789238"/>
            <a:ext cx="288925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426" name="Oval 386">
            <a:extLst>
              <a:ext uri="{FF2B5EF4-FFF2-40B4-BE49-F238E27FC236}">
                <a16:creationId xmlns:a16="http://schemas.microsoft.com/office/drawing/2014/main" id="{86BAAB3B-2C86-425C-B9C6-39C68F15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3149600"/>
            <a:ext cx="288925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427" name="Oval 387">
            <a:extLst>
              <a:ext uri="{FF2B5EF4-FFF2-40B4-BE49-F238E27FC236}">
                <a16:creationId xmlns:a16="http://schemas.microsoft.com/office/drawing/2014/main" id="{DA358B1F-ACE6-47D4-960A-F85856560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3509963"/>
            <a:ext cx="288925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428" name="Oval 388">
            <a:extLst>
              <a:ext uri="{FF2B5EF4-FFF2-40B4-BE49-F238E27FC236}">
                <a16:creationId xmlns:a16="http://schemas.microsoft.com/office/drawing/2014/main" id="{CFD55BC6-CA38-442A-8D17-8AEF83624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138" y="4229100"/>
            <a:ext cx="288925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429" name="Oval 389">
            <a:extLst>
              <a:ext uri="{FF2B5EF4-FFF2-40B4-BE49-F238E27FC236}">
                <a16:creationId xmlns:a16="http://schemas.microsoft.com/office/drawing/2014/main" id="{2562CC38-B05C-4CF5-ABDD-4FF641E62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4229100"/>
            <a:ext cx="288925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7508" name="Group 468">
            <a:extLst>
              <a:ext uri="{FF2B5EF4-FFF2-40B4-BE49-F238E27FC236}">
                <a16:creationId xmlns:a16="http://schemas.microsoft.com/office/drawing/2014/main" id="{F6B6BBBC-A324-43E1-9DFA-3ACF81BED976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981075"/>
            <a:ext cx="4678363" cy="4279900"/>
            <a:chOff x="2336" y="618"/>
            <a:chExt cx="2947" cy="2696"/>
          </a:xfrm>
        </p:grpSpPr>
        <p:sp>
          <p:nvSpPr>
            <p:cNvPr id="87509" name="Text Box 469">
              <a:extLst>
                <a:ext uri="{FF2B5EF4-FFF2-40B4-BE49-F238E27FC236}">
                  <a16:creationId xmlns:a16="http://schemas.microsoft.com/office/drawing/2014/main" id="{8F8749D1-07D4-43CE-8785-835D54167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618"/>
              <a:ext cx="2947" cy="26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72000"/>
                </a:lnSpc>
              </a:pPr>
              <a:r>
                <a:rPr lang="en-US" altLang="zh-CN" b="1"/>
                <a:t>0 0 0 0 0 0 0 1 1 0 0 0 0 0 0 0</a:t>
              </a:r>
            </a:p>
            <a:p>
              <a:pPr algn="ctr">
                <a:lnSpc>
                  <a:spcPct val="72000"/>
                </a:lnSpc>
              </a:pPr>
              <a:r>
                <a:rPr lang="en-US" altLang="zh-CN" b="1"/>
                <a:t>0 0 0 0 0 0 0 1 1 0 0 0 0 0 0 0</a:t>
              </a:r>
            </a:p>
            <a:p>
              <a:pPr algn="ctr">
                <a:lnSpc>
                  <a:spcPct val="72000"/>
                </a:lnSpc>
              </a:pPr>
              <a:r>
                <a:rPr lang="en-US" altLang="zh-CN" b="1"/>
                <a:t>1 1 1 1 1 1 1 1 1 1 1 1 1 1 1 1</a:t>
              </a:r>
            </a:p>
            <a:p>
              <a:pPr algn="ctr">
                <a:lnSpc>
                  <a:spcPct val="72000"/>
                </a:lnSpc>
              </a:pPr>
              <a:r>
                <a:rPr lang="en-US" altLang="zh-CN" b="1"/>
                <a:t>1 1 0 0 0 0 0 1 1 0 0 0 0 0 1 1</a:t>
              </a:r>
            </a:p>
            <a:p>
              <a:pPr algn="ctr">
                <a:lnSpc>
                  <a:spcPct val="72000"/>
                </a:lnSpc>
              </a:pPr>
              <a:r>
                <a:rPr lang="en-US" altLang="zh-CN" b="1"/>
                <a:t>1 1 0 0 0 0 0 1 1 0 0 0 0 0 1 1</a:t>
              </a:r>
            </a:p>
            <a:p>
              <a:pPr algn="ctr">
                <a:lnSpc>
                  <a:spcPct val="72000"/>
                </a:lnSpc>
              </a:pPr>
              <a:r>
                <a:rPr lang="en-US" altLang="zh-CN" b="1"/>
                <a:t>1 1 0 0 0 0 0 1 1 0 0 0 0 0 1 1</a:t>
              </a:r>
            </a:p>
            <a:p>
              <a:pPr algn="ctr">
                <a:lnSpc>
                  <a:spcPct val="72000"/>
                </a:lnSpc>
              </a:pPr>
              <a:r>
                <a:rPr lang="en-US" altLang="zh-CN" b="1"/>
                <a:t>1 1 0 0 0 0 0 1 1 0 0 0 0 0 1 1</a:t>
              </a:r>
            </a:p>
            <a:p>
              <a:pPr algn="ctr">
                <a:lnSpc>
                  <a:spcPct val="72000"/>
                </a:lnSpc>
              </a:pPr>
              <a:r>
                <a:rPr lang="en-US" altLang="zh-CN" b="1"/>
                <a:t>1 1 1 1 1 1 1 1 1 1 1 1 1 1 1 1</a:t>
              </a:r>
            </a:p>
            <a:p>
              <a:pPr algn="ctr">
                <a:lnSpc>
                  <a:spcPct val="72000"/>
                </a:lnSpc>
              </a:pPr>
              <a:r>
                <a:rPr lang="en-US" altLang="zh-CN" b="1"/>
                <a:t>0 0 0 0 0 0 0 1 1 0 0 0 0 0 0 0</a:t>
              </a:r>
            </a:p>
            <a:p>
              <a:pPr algn="ctr">
                <a:lnSpc>
                  <a:spcPct val="72000"/>
                </a:lnSpc>
              </a:pPr>
              <a:r>
                <a:rPr lang="en-US" altLang="zh-CN" b="1"/>
                <a:t>0 0 0 0 0 0 0 1 1 0 0 0 0 0 0 0</a:t>
              </a:r>
            </a:p>
            <a:p>
              <a:pPr algn="ctr">
                <a:lnSpc>
                  <a:spcPct val="72000"/>
                </a:lnSpc>
              </a:pPr>
              <a:r>
                <a:rPr lang="en-US" altLang="zh-CN" b="1"/>
                <a:t>0 0 0 0 0 0 0 1 1 0 0 0 0 0 0 0</a:t>
              </a:r>
            </a:p>
            <a:p>
              <a:pPr algn="ctr">
                <a:lnSpc>
                  <a:spcPct val="72000"/>
                </a:lnSpc>
              </a:pPr>
              <a:r>
                <a:rPr lang="en-US" altLang="zh-CN" b="1"/>
                <a:t>0 0 0 0 0 0 0 1 1 0 0 0 0 0 0 0</a:t>
              </a:r>
            </a:p>
            <a:p>
              <a:pPr algn="ctr">
                <a:lnSpc>
                  <a:spcPct val="72000"/>
                </a:lnSpc>
              </a:pPr>
              <a:r>
                <a:rPr lang="en-US" altLang="zh-CN" b="1"/>
                <a:t>0 0 0 0 0 0 0 1 1 0 0 0 0 0 0 0</a:t>
              </a:r>
            </a:p>
            <a:p>
              <a:pPr algn="ctr">
                <a:lnSpc>
                  <a:spcPct val="72000"/>
                </a:lnSpc>
              </a:pPr>
              <a:r>
                <a:rPr lang="en-US" altLang="zh-CN" b="1"/>
                <a:t>0 0 0 0 0 0 0 1 1 0 0 0 0 0 0 0</a:t>
              </a:r>
            </a:p>
            <a:p>
              <a:pPr algn="ctr">
                <a:lnSpc>
                  <a:spcPct val="72000"/>
                </a:lnSpc>
              </a:pPr>
              <a:r>
                <a:rPr lang="en-US" altLang="zh-CN" b="1"/>
                <a:t>0 0 0 0 0 0 0 1 1 0 0 0 0 0 0 0</a:t>
              </a:r>
            </a:p>
            <a:p>
              <a:pPr algn="ctr">
                <a:lnSpc>
                  <a:spcPct val="72000"/>
                </a:lnSpc>
              </a:pPr>
              <a:r>
                <a:rPr lang="en-US" altLang="zh-CN" b="1"/>
                <a:t>0 0 0 0 0 0 0 0 1 0 0 0 0 0 0 0</a:t>
              </a:r>
            </a:p>
            <a:p>
              <a:endParaRPr lang="en-US" altLang="zh-CN" b="1"/>
            </a:p>
          </p:txBody>
        </p:sp>
        <p:sp>
          <p:nvSpPr>
            <p:cNvPr id="87510" name="Oval 470">
              <a:extLst>
                <a:ext uri="{FF2B5EF4-FFF2-40B4-BE49-F238E27FC236}">
                  <a16:creationId xmlns:a16="http://schemas.microsoft.com/office/drawing/2014/main" id="{3ABB65B9-7A9F-45E7-9C39-03A471461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663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11" name="Oval 471">
              <a:extLst>
                <a:ext uri="{FF2B5EF4-FFF2-40B4-BE49-F238E27FC236}">
                  <a16:creationId xmlns:a16="http://schemas.microsoft.com/office/drawing/2014/main" id="{E3B6F672-FE80-40CB-A61F-12BF795BF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663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12" name="Oval 472">
              <a:extLst>
                <a:ext uri="{FF2B5EF4-FFF2-40B4-BE49-F238E27FC236}">
                  <a16:creationId xmlns:a16="http://schemas.microsoft.com/office/drawing/2014/main" id="{1160E2DA-E21D-463A-A361-2DD0C86F9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823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13" name="Oval 473">
              <a:extLst>
                <a:ext uri="{FF2B5EF4-FFF2-40B4-BE49-F238E27FC236}">
                  <a16:creationId xmlns:a16="http://schemas.microsoft.com/office/drawing/2014/main" id="{B69A0656-9768-4662-82B3-6308FFCAE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823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14" name="Oval 474">
              <a:extLst>
                <a:ext uri="{FF2B5EF4-FFF2-40B4-BE49-F238E27FC236}">
                  <a16:creationId xmlns:a16="http://schemas.microsoft.com/office/drawing/2014/main" id="{6B9DE0E2-F89A-4FFC-A004-11B788DB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988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15" name="Oval 475">
              <a:extLst>
                <a:ext uri="{FF2B5EF4-FFF2-40B4-BE49-F238E27FC236}">
                  <a16:creationId xmlns:a16="http://schemas.microsoft.com/office/drawing/2014/main" id="{495D9F30-DD04-4942-8C0A-26A3F100A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988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16" name="Oval 476">
              <a:extLst>
                <a:ext uri="{FF2B5EF4-FFF2-40B4-BE49-F238E27FC236}">
                  <a16:creationId xmlns:a16="http://schemas.microsoft.com/office/drawing/2014/main" id="{80BE05E8-31D8-4C8E-8794-9E9AA0A54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148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17" name="Oval 477">
              <a:extLst>
                <a:ext uri="{FF2B5EF4-FFF2-40B4-BE49-F238E27FC236}">
                  <a16:creationId xmlns:a16="http://schemas.microsoft.com/office/drawing/2014/main" id="{43AA7355-9795-4197-B5D9-E22B56C0A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148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18" name="Oval 478">
              <a:extLst>
                <a:ext uri="{FF2B5EF4-FFF2-40B4-BE49-F238E27FC236}">
                  <a16:creationId xmlns:a16="http://schemas.microsoft.com/office/drawing/2014/main" id="{7804FFD0-B83D-4A5B-81A4-9B0E19658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320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19" name="Oval 479">
              <a:extLst>
                <a:ext uri="{FF2B5EF4-FFF2-40B4-BE49-F238E27FC236}">
                  <a16:creationId xmlns:a16="http://schemas.microsoft.com/office/drawing/2014/main" id="{AD96BD2E-6590-47A5-BAF3-3C6AE92F9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320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20" name="Oval 480">
              <a:extLst>
                <a:ext uri="{FF2B5EF4-FFF2-40B4-BE49-F238E27FC236}">
                  <a16:creationId xmlns:a16="http://schemas.microsoft.com/office/drawing/2014/main" id="{A863677A-BE9A-4B3E-BBF9-7C51BC8E9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480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21" name="Oval 481">
              <a:extLst>
                <a:ext uri="{FF2B5EF4-FFF2-40B4-BE49-F238E27FC236}">
                  <a16:creationId xmlns:a16="http://schemas.microsoft.com/office/drawing/2014/main" id="{91BEB148-706D-4AC5-BA7C-E7C144AEA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480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22" name="Oval 482">
              <a:extLst>
                <a:ext uri="{FF2B5EF4-FFF2-40B4-BE49-F238E27FC236}">
                  <a16:creationId xmlns:a16="http://schemas.microsoft.com/office/drawing/2014/main" id="{AD04D604-7E5A-48F0-BAF4-BD6602FFD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645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23" name="Oval 483">
              <a:extLst>
                <a:ext uri="{FF2B5EF4-FFF2-40B4-BE49-F238E27FC236}">
                  <a16:creationId xmlns:a16="http://schemas.microsoft.com/office/drawing/2014/main" id="{6E1EF4EF-2936-4B79-A800-E712E651E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645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24" name="Oval 484">
              <a:extLst>
                <a:ext uri="{FF2B5EF4-FFF2-40B4-BE49-F238E27FC236}">
                  <a16:creationId xmlns:a16="http://schemas.microsoft.com/office/drawing/2014/main" id="{757AC556-8DBB-495D-B41E-B46B13DAA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805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25" name="Oval 485">
              <a:extLst>
                <a:ext uri="{FF2B5EF4-FFF2-40B4-BE49-F238E27FC236}">
                  <a16:creationId xmlns:a16="http://schemas.microsoft.com/office/drawing/2014/main" id="{1714CF99-FE8C-4DB8-9608-51D8BF9AC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805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26" name="Oval 486">
              <a:extLst>
                <a:ext uri="{FF2B5EF4-FFF2-40B4-BE49-F238E27FC236}">
                  <a16:creationId xmlns:a16="http://schemas.microsoft.com/office/drawing/2014/main" id="{E555A003-5239-48EF-BCF8-19C5BD9B9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985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27" name="Oval 487">
              <a:extLst>
                <a:ext uri="{FF2B5EF4-FFF2-40B4-BE49-F238E27FC236}">
                  <a16:creationId xmlns:a16="http://schemas.microsoft.com/office/drawing/2014/main" id="{3A5B65F7-1F38-4683-A5F9-894D26681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985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28" name="Oval 488">
              <a:extLst>
                <a:ext uri="{FF2B5EF4-FFF2-40B4-BE49-F238E27FC236}">
                  <a16:creationId xmlns:a16="http://schemas.microsoft.com/office/drawing/2014/main" id="{0043B7DF-95C6-43E3-970F-46EF7A974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145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29" name="Oval 489">
              <a:extLst>
                <a:ext uri="{FF2B5EF4-FFF2-40B4-BE49-F238E27FC236}">
                  <a16:creationId xmlns:a16="http://schemas.microsoft.com/office/drawing/2014/main" id="{69E945D9-C7E1-415E-8F7B-F0F600EC3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145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30" name="Oval 490">
              <a:extLst>
                <a:ext uri="{FF2B5EF4-FFF2-40B4-BE49-F238E27FC236}">
                  <a16:creationId xmlns:a16="http://schemas.microsoft.com/office/drawing/2014/main" id="{B1E5A523-4620-4244-81DB-2159E3E15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310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31" name="Oval 491">
              <a:extLst>
                <a:ext uri="{FF2B5EF4-FFF2-40B4-BE49-F238E27FC236}">
                  <a16:creationId xmlns:a16="http://schemas.microsoft.com/office/drawing/2014/main" id="{FAF39E9B-95C7-49B6-8224-16F023C0E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310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32" name="Oval 492">
              <a:extLst>
                <a:ext uri="{FF2B5EF4-FFF2-40B4-BE49-F238E27FC236}">
                  <a16:creationId xmlns:a16="http://schemas.microsoft.com/office/drawing/2014/main" id="{5A8674A2-DEBF-41CD-82CC-C461920FC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470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33" name="Oval 493">
              <a:extLst>
                <a:ext uri="{FF2B5EF4-FFF2-40B4-BE49-F238E27FC236}">
                  <a16:creationId xmlns:a16="http://schemas.microsoft.com/office/drawing/2014/main" id="{B9AACA0B-5E0C-4FCD-9C4D-C13FBAB80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470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34" name="Oval 494">
              <a:extLst>
                <a:ext uri="{FF2B5EF4-FFF2-40B4-BE49-F238E27FC236}">
                  <a16:creationId xmlns:a16="http://schemas.microsoft.com/office/drawing/2014/main" id="{9D7CB8FD-D6BD-478A-98D4-AFE534CC0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642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35" name="Oval 495">
              <a:extLst>
                <a:ext uri="{FF2B5EF4-FFF2-40B4-BE49-F238E27FC236}">
                  <a16:creationId xmlns:a16="http://schemas.microsoft.com/office/drawing/2014/main" id="{B1100B2C-D511-4C37-A74B-9E72EAC48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642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36" name="Oval 496">
              <a:extLst>
                <a:ext uri="{FF2B5EF4-FFF2-40B4-BE49-F238E27FC236}">
                  <a16:creationId xmlns:a16="http://schemas.microsoft.com/office/drawing/2014/main" id="{A2C751F0-D77F-4795-99B4-D59755809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802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37" name="Oval 497">
              <a:extLst>
                <a:ext uri="{FF2B5EF4-FFF2-40B4-BE49-F238E27FC236}">
                  <a16:creationId xmlns:a16="http://schemas.microsoft.com/office/drawing/2014/main" id="{F9526FB6-44CA-4524-A03A-819E11F2A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802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38" name="Oval 498">
              <a:extLst>
                <a:ext uri="{FF2B5EF4-FFF2-40B4-BE49-F238E27FC236}">
                  <a16:creationId xmlns:a16="http://schemas.microsoft.com/office/drawing/2014/main" id="{84FC3C07-F435-475A-AF9A-C05E9A5A0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967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39" name="Oval 499">
              <a:extLst>
                <a:ext uri="{FF2B5EF4-FFF2-40B4-BE49-F238E27FC236}">
                  <a16:creationId xmlns:a16="http://schemas.microsoft.com/office/drawing/2014/main" id="{68818E2F-9F60-4D25-9008-0EA69C67C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967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40" name="Oval 500">
              <a:extLst>
                <a:ext uri="{FF2B5EF4-FFF2-40B4-BE49-F238E27FC236}">
                  <a16:creationId xmlns:a16="http://schemas.microsoft.com/office/drawing/2014/main" id="{398C3CA0-8DB8-4F17-A4C5-FAF8844D3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3127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41" name="Oval 501">
              <a:extLst>
                <a:ext uri="{FF2B5EF4-FFF2-40B4-BE49-F238E27FC236}">
                  <a16:creationId xmlns:a16="http://schemas.microsoft.com/office/drawing/2014/main" id="{E6E61606-2866-4AB7-A031-EA2733BEC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3127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42" name="Oval 502">
              <a:extLst>
                <a:ext uri="{FF2B5EF4-FFF2-40B4-BE49-F238E27FC236}">
                  <a16:creationId xmlns:a16="http://schemas.microsoft.com/office/drawing/2014/main" id="{1CA8A657-30E6-42D8-82BC-9A8AD0B4D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993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43" name="Oval 503">
              <a:extLst>
                <a:ext uri="{FF2B5EF4-FFF2-40B4-BE49-F238E27FC236}">
                  <a16:creationId xmlns:a16="http://schemas.microsoft.com/office/drawing/2014/main" id="{1B79665E-E40F-4B09-85CE-FBCAE4E16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993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44" name="Oval 504">
              <a:extLst>
                <a:ext uri="{FF2B5EF4-FFF2-40B4-BE49-F238E27FC236}">
                  <a16:creationId xmlns:a16="http://schemas.microsoft.com/office/drawing/2014/main" id="{A27D2F7B-8745-4D6A-81F3-FC028C78D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1153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45" name="Oval 505">
              <a:extLst>
                <a:ext uri="{FF2B5EF4-FFF2-40B4-BE49-F238E27FC236}">
                  <a16:creationId xmlns:a16="http://schemas.microsoft.com/office/drawing/2014/main" id="{1AE0787C-A3B0-4759-A9C9-7423DC593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1153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46" name="Oval 506">
              <a:extLst>
                <a:ext uri="{FF2B5EF4-FFF2-40B4-BE49-F238E27FC236}">
                  <a16:creationId xmlns:a16="http://schemas.microsoft.com/office/drawing/2014/main" id="{92D7E2CD-149F-4208-90C3-960C7D77D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1325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47" name="Oval 507">
              <a:extLst>
                <a:ext uri="{FF2B5EF4-FFF2-40B4-BE49-F238E27FC236}">
                  <a16:creationId xmlns:a16="http://schemas.microsoft.com/office/drawing/2014/main" id="{BC850CAD-A2D8-4A80-BDD0-CA8B65B5F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1325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48" name="Oval 508">
              <a:extLst>
                <a:ext uri="{FF2B5EF4-FFF2-40B4-BE49-F238E27FC236}">
                  <a16:creationId xmlns:a16="http://schemas.microsoft.com/office/drawing/2014/main" id="{3FBF8894-69D2-4E28-AC9B-E6F79AED1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1485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49" name="Oval 509">
              <a:extLst>
                <a:ext uri="{FF2B5EF4-FFF2-40B4-BE49-F238E27FC236}">
                  <a16:creationId xmlns:a16="http://schemas.microsoft.com/office/drawing/2014/main" id="{CB4D4BEE-A09F-4E13-87BD-875EE56DF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1485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50" name="Oval 510">
              <a:extLst>
                <a:ext uri="{FF2B5EF4-FFF2-40B4-BE49-F238E27FC236}">
                  <a16:creationId xmlns:a16="http://schemas.microsoft.com/office/drawing/2014/main" id="{40306902-D740-473D-8330-75AC05BF0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1650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51" name="Oval 511">
              <a:extLst>
                <a:ext uri="{FF2B5EF4-FFF2-40B4-BE49-F238E27FC236}">
                  <a16:creationId xmlns:a16="http://schemas.microsoft.com/office/drawing/2014/main" id="{8DFCCF8A-B7EF-4F80-8E8C-7B1964B6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1650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52" name="Oval 512">
              <a:extLst>
                <a:ext uri="{FF2B5EF4-FFF2-40B4-BE49-F238E27FC236}">
                  <a16:creationId xmlns:a16="http://schemas.microsoft.com/office/drawing/2014/main" id="{AA0FA502-41C8-413A-AC2A-5653396A2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1810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53" name="Oval 513">
              <a:extLst>
                <a:ext uri="{FF2B5EF4-FFF2-40B4-BE49-F238E27FC236}">
                  <a16:creationId xmlns:a16="http://schemas.microsoft.com/office/drawing/2014/main" id="{C0D23E6B-530E-45E1-803F-17B68DA08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1810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54" name="Oval 514">
              <a:extLst>
                <a:ext uri="{FF2B5EF4-FFF2-40B4-BE49-F238E27FC236}">
                  <a16:creationId xmlns:a16="http://schemas.microsoft.com/office/drawing/2014/main" id="{F754F38D-1C9F-421F-810E-FE90D017C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987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55" name="Oval 515">
              <a:extLst>
                <a:ext uri="{FF2B5EF4-FFF2-40B4-BE49-F238E27FC236}">
                  <a16:creationId xmlns:a16="http://schemas.microsoft.com/office/drawing/2014/main" id="{98670A31-8B5E-4786-8756-00C0EB22F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987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56" name="Oval 516">
              <a:extLst>
                <a:ext uri="{FF2B5EF4-FFF2-40B4-BE49-F238E27FC236}">
                  <a16:creationId xmlns:a16="http://schemas.microsoft.com/office/drawing/2014/main" id="{963FE55F-7908-4F12-A7B4-F3A683F2A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1147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57" name="Oval 517">
              <a:extLst>
                <a:ext uri="{FF2B5EF4-FFF2-40B4-BE49-F238E27FC236}">
                  <a16:creationId xmlns:a16="http://schemas.microsoft.com/office/drawing/2014/main" id="{63099417-165A-44D0-8BD1-88FC7DD21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1147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58" name="Oval 518">
              <a:extLst>
                <a:ext uri="{FF2B5EF4-FFF2-40B4-BE49-F238E27FC236}">
                  <a16:creationId xmlns:a16="http://schemas.microsoft.com/office/drawing/2014/main" id="{7E13B869-560E-49AB-A8B3-3270BC159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1319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59" name="Oval 519">
              <a:extLst>
                <a:ext uri="{FF2B5EF4-FFF2-40B4-BE49-F238E27FC236}">
                  <a16:creationId xmlns:a16="http://schemas.microsoft.com/office/drawing/2014/main" id="{62D2F0B3-D542-4693-AB23-DA41074C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1319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60" name="Oval 520">
              <a:extLst>
                <a:ext uri="{FF2B5EF4-FFF2-40B4-BE49-F238E27FC236}">
                  <a16:creationId xmlns:a16="http://schemas.microsoft.com/office/drawing/2014/main" id="{EA5D97C1-438D-4C15-8A08-B95F15180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1479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61" name="Oval 521">
              <a:extLst>
                <a:ext uri="{FF2B5EF4-FFF2-40B4-BE49-F238E27FC236}">
                  <a16:creationId xmlns:a16="http://schemas.microsoft.com/office/drawing/2014/main" id="{739EDB3C-83EE-4116-BDEA-775D4DCD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1479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62" name="Oval 522">
              <a:extLst>
                <a:ext uri="{FF2B5EF4-FFF2-40B4-BE49-F238E27FC236}">
                  <a16:creationId xmlns:a16="http://schemas.microsoft.com/office/drawing/2014/main" id="{09372597-E71F-42A2-81EB-9978FB3C8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1644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63" name="Oval 523">
              <a:extLst>
                <a:ext uri="{FF2B5EF4-FFF2-40B4-BE49-F238E27FC236}">
                  <a16:creationId xmlns:a16="http://schemas.microsoft.com/office/drawing/2014/main" id="{F5EB32D5-3C2E-4C3A-A9A2-F2B296921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1644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64" name="Oval 524">
              <a:extLst>
                <a:ext uri="{FF2B5EF4-FFF2-40B4-BE49-F238E27FC236}">
                  <a16:creationId xmlns:a16="http://schemas.microsoft.com/office/drawing/2014/main" id="{B52BD160-563E-41AB-B4CD-31841208C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1804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65" name="Oval 525">
              <a:extLst>
                <a:ext uri="{FF2B5EF4-FFF2-40B4-BE49-F238E27FC236}">
                  <a16:creationId xmlns:a16="http://schemas.microsoft.com/office/drawing/2014/main" id="{5B82DF92-7FD6-4E98-BEF5-54DC584E8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1804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66" name="Oval 526">
              <a:extLst>
                <a:ext uri="{FF2B5EF4-FFF2-40B4-BE49-F238E27FC236}">
                  <a16:creationId xmlns:a16="http://schemas.microsoft.com/office/drawing/2014/main" id="{4539EA3F-B9EC-47A4-98B7-CEACE1365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981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67" name="Oval 527">
              <a:extLst>
                <a:ext uri="{FF2B5EF4-FFF2-40B4-BE49-F238E27FC236}">
                  <a16:creationId xmlns:a16="http://schemas.microsoft.com/office/drawing/2014/main" id="{94F289AA-63FC-4860-92D6-38DCCDA22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987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68" name="Oval 528">
              <a:extLst>
                <a:ext uri="{FF2B5EF4-FFF2-40B4-BE49-F238E27FC236}">
                  <a16:creationId xmlns:a16="http://schemas.microsoft.com/office/drawing/2014/main" id="{A011F43E-6C44-4766-9DA9-614AAD509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987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69" name="Oval 529">
              <a:extLst>
                <a:ext uri="{FF2B5EF4-FFF2-40B4-BE49-F238E27FC236}">
                  <a16:creationId xmlns:a16="http://schemas.microsoft.com/office/drawing/2014/main" id="{098BDA5F-3D01-4AF3-AFC5-AAF6989DF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" y="987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70" name="Oval 530">
              <a:extLst>
                <a:ext uri="{FF2B5EF4-FFF2-40B4-BE49-F238E27FC236}">
                  <a16:creationId xmlns:a16="http://schemas.microsoft.com/office/drawing/2014/main" id="{F9CF42CD-E41E-4C16-8550-4A2DD3DF1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987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71" name="Oval 531">
              <a:extLst>
                <a:ext uri="{FF2B5EF4-FFF2-40B4-BE49-F238E27FC236}">
                  <a16:creationId xmlns:a16="http://schemas.microsoft.com/office/drawing/2014/main" id="{5EF7F6BD-7DC8-4EA7-AB8F-69E2CBED6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993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72" name="Oval 532">
              <a:extLst>
                <a:ext uri="{FF2B5EF4-FFF2-40B4-BE49-F238E27FC236}">
                  <a16:creationId xmlns:a16="http://schemas.microsoft.com/office/drawing/2014/main" id="{D19BFB0B-578C-43EA-9F99-F1679036E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" y="993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73" name="Oval 533">
              <a:extLst>
                <a:ext uri="{FF2B5EF4-FFF2-40B4-BE49-F238E27FC236}">
                  <a16:creationId xmlns:a16="http://schemas.microsoft.com/office/drawing/2014/main" id="{BB32A588-DCDA-4D38-96D0-2BB2CBE3B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987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74" name="Oval 534">
              <a:extLst>
                <a:ext uri="{FF2B5EF4-FFF2-40B4-BE49-F238E27FC236}">
                  <a16:creationId xmlns:a16="http://schemas.microsoft.com/office/drawing/2014/main" id="{1F92BE6C-6037-4F86-A32B-D93A68E40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" y="987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75" name="Oval 535">
              <a:extLst>
                <a:ext uri="{FF2B5EF4-FFF2-40B4-BE49-F238E27FC236}">
                  <a16:creationId xmlns:a16="http://schemas.microsoft.com/office/drawing/2014/main" id="{3F166F13-C6AD-440B-A11C-AC57BC29D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987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76" name="Oval 536">
              <a:extLst>
                <a:ext uri="{FF2B5EF4-FFF2-40B4-BE49-F238E27FC236}">
                  <a16:creationId xmlns:a16="http://schemas.microsoft.com/office/drawing/2014/main" id="{03B00D24-A8D9-4CB8-9795-3B8AB7214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" y="1811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77" name="Oval 537">
              <a:extLst>
                <a:ext uri="{FF2B5EF4-FFF2-40B4-BE49-F238E27FC236}">
                  <a16:creationId xmlns:a16="http://schemas.microsoft.com/office/drawing/2014/main" id="{8E84AC38-A517-483E-90EC-767E78C14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1811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78" name="Oval 538">
              <a:extLst>
                <a:ext uri="{FF2B5EF4-FFF2-40B4-BE49-F238E27FC236}">
                  <a16:creationId xmlns:a16="http://schemas.microsoft.com/office/drawing/2014/main" id="{563523B0-EFC7-4CCA-9BD0-FA307FC21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1805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79" name="Oval 539">
              <a:extLst>
                <a:ext uri="{FF2B5EF4-FFF2-40B4-BE49-F238E27FC236}">
                  <a16:creationId xmlns:a16="http://schemas.microsoft.com/office/drawing/2014/main" id="{2BF31CF5-9064-4B4A-9B1C-292C7D15C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1805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80" name="Oval 540">
              <a:extLst>
                <a:ext uri="{FF2B5EF4-FFF2-40B4-BE49-F238E27FC236}">
                  <a16:creationId xmlns:a16="http://schemas.microsoft.com/office/drawing/2014/main" id="{9D8E901D-B733-4385-9944-ED348E537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1805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81" name="Oval 541">
              <a:extLst>
                <a:ext uri="{FF2B5EF4-FFF2-40B4-BE49-F238E27FC236}">
                  <a16:creationId xmlns:a16="http://schemas.microsoft.com/office/drawing/2014/main" id="{4A8A522B-FA49-4F7D-84D2-ED2220F5B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809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82" name="Oval 542">
              <a:extLst>
                <a:ext uri="{FF2B5EF4-FFF2-40B4-BE49-F238E27FC236}">
                  <a16:creationId xmlns:a16="http://schemas.microsoft.com/office/drawing/2014/main" id="{5ED8D5FC-E42F-4542-8EED-3BE248E08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809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83" name="Oval 543">
              <a:extLst>
                <a:ext uri="{FF2B5EF4-FFF2-40B4-BE49-F238E27FC236}">
                  <a16:creationId xmlns:a16="http://schemas.microsoft.com/office/drawing/2014/main" id="{5492F505-E9D6-482C-95DD-8DAF0B404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2" y="1803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84" name="Oval 544">
              <a:extLst>
                <a:ext uri="{FF2B5EF4-FFF2-40B4-BE49-F238E27FC236}">
                  <a16:creationId xmlns:a16="http://schemas.microsoft.com/office/drawing/2014/main" id="{9CA9FA7A-2B8F-4937-B98C-6A3834AEE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" y="1803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585" name="Oval 545">
              <a:extLst>
                <a:ext uri="{FF2B5EF4-FFF2-40B4-BE49-F238E27FC236}">
                  <a16:creationId xmlns:a16="http://schemas.microsoft.com/office/drawing/2014/main" id="{A246A636-CBED-4436-9A48-199986AEB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1803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74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8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8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8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8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4896 0 " pathEditMode="relative" ptsTypes="AA">
                                      <p:cBhvr>
                                        <p:cTn id="96" dur="2000" fill="hold"/>
                                        <p:tgtEl>
                                          <p:spTgt spid="87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4896 0 " pathEditMode="relative" ptsTypes="AA">
                                      <p:cBhvr>
                                        <p:cTn id="98" dur="2000" fill="hold"/>
                                        <p:tgtEl>
                                          <p:spTgt spid="87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4896 0 " pathEditMode="relative" ptsTypes="AA">
                                      <p:cBhvr>
                                        <p:cTn id="100" dur="2000" fill="hold"/>
                                        <p:tgtEl>
                                          <p:spTgt spid="87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4896 0 " pathEditMode="relative" ptsTypes="AA">
                                      <p:cBhvr>
                                        <p:cTn id="102" dur="2000" fill="hold"/>
                                        <p:tgtEl>
                                          <p:spTgt spid="87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4896 0 " pathEditMode="relative" ptsTypes="AA">
                                      <p:cBhvr>
                                        <p:cTn id="104" dur="2000" fill="hold"/>
                                        <p:tgtEl>
                                          <p:spTgt spid="87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4896 0 " pathEditMode="relative" ptsTypes="AA">
                                      <p:cBhvr>
                                        <p:cTn id="106" dur="2000" fill="hold"/>
                                        <p:tgtEl>
                                          <p:spTgt spid="87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4896 0 " pathEditMode="relative" ptsTypes="AA">
                                      <p:cBhvr>
                                        <p:cTn id="108" dur="2000" fill="hold"/>
                                        <p:tgtEl>
                                          <p:spTgt spid="87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4896 0 " pathEditMode="relative" ptsTypes="AA">
                                      <p:cBhvr>
                                        <p:cTn id="110" dur="2000" fill="hold"/>
                                        <p:tgtEl>
                                          <p:spTgt spid="87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4896 0 " pathEditMode="relative" ptsTypes="AA">
                                      <p:cBhvr>
                                        <p:cTn id="112" dur="2000" fill="hold"/>
                                        <p:tgtEl>
                                          <p:spTgt spid="87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4896 0 " pathEditMode="relative" ptsTypes="AA">
                                      <p:cBhvr>
                                        <p:cTn id="114" dur="2000" fill="hold"/>
                                        <p:tgtEl>
                                          <p:spTgt spid="87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4896 0 " pathEditMode="relative" ptsTypes="AA">
                                      <p:cBhvr>
                                        <p:cTn id="116" dur="2000" fill="hold"/>
                                        <p:tgtEl>
                                          <p:spTgt spid="87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4896 0 " pathEditMode="relative" ptsTypes="AA">
                                      <p:cBhvr>
                                        <p:cTn id="118" dur="2000" fill="hold"/>
                                        <p:tgtEl>
                                          <p:spTgt spid="87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4896 0 " pathEditMode="relative" ptsTypes="AA">
                                      <p:cBhvr>
                                        <p:cTn id="120" dur="2000" fill="hold"/>
                                        <p:tgtEl>
                                          <p:spTgt spid="87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4896 0 " pathEditMode="relative" ptsTypes="AA">
                                      <p:cBhvr>
                                        <p:cTn id="122" dur="2000" fill="hold"/>
                                        <p:tgtEl>
                                          <p:spTgt spid="87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4896 0 " pathEditMode="relative" ptsTypes="AA">
                                      <p:cBhvr>
                                        <p:cTn id="124" dur="2000" fill="hold"/>
                                        <p:tgtEl>
                                          <p:spTgt spid="87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4896 0 " pathEditMode="relative" ptsTypes="AA">
                                      <p:cBhvr>
                                        <p:cTn id="126" dur="2000" fill="hold"/>
                                        <p:tgtEl>
                                          <p:spTgt spid="87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4896 0 " pathEditMode="relative" ptsTypes="AA">
                                      <p:cBhvr>
                                        <p:cTn id="128" dur="2000" fill="hold"/>
                                        <p:tgtEl>
                                          <p:spTgt spid="87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8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12" grpId="0" animBg="1"/>
      <p:bldP spid="87413" grpId="0" animBg="1"/>
      <p:bldP spid="8741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E3682BD6-7EA4-4841-AAB5-E5540368C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1827B5-D9DC-4339-B8D3-58F64F87532E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37891" name="AutoShape 19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ECDB687-2717-4B8F-A470-826D9C76F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sp>
        <p:nvSpPr>
          <p:cNvPr id="37892" name="Rectangle 40">
            <a:extLst>
              <a:ext uri="{FF2B5EF4-FFF2-40B4-BE49-F238E27FC236}">
                <a16:creationId xmlns:a16="http://schemas.microsoft.com/office/drawing/2014/main" id="{BF2CA2EA-0AEC-494D-8422-A3A883D28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476250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1.6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算法及其表示</a:t>
            </a:r>
          </a:p>
        </p:txBody>
      </p:sp>
      <p:sp>
        <p:nvSpPr>
          <p:cNvPr id="37893" name="Text Box 41">
            <a:extLst>
              <a:ext uri="{FF2B5EF4-FFF2-40B4-BE49-F238E27FC236}">
                <a16:creationId xmlns:a16="http://schemas.microsoft.com/office/drawing/2014/main" id="{8B5493C7-939A-47F4-B185-80B2D2823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79488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1.6.1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算法的定义 </a:t>
            </a:r>
          </a:p>
        </p:txBody>
      </p:sp>
      <p:sp>
        <p:nvSpPr>
          <p:cNvPr id="37894" name="Text Box 48">
            <a:extLst>
              <a:ext uri="{FF2B5EF4-FFF2-40B4-BE49-F238E27FC236}">
                <a16:creationId xmlns:a16="http://schemas.microsoft.com/office/drawing/2014/main" id="{3A19A289-F3C8-4726-AF09-031E4B202AE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  <p:sp>
        <p:nvSpPr>
          <p:cNvPr id="13" name="Rectangle 48">
            <a:extLst>
              <a:ext uri="{FF2B5EF4-FFF2-40B4-BE49-F238E27FC236}">
                <a16:creationId xmlns:a16="http://schemas.microsoft.com/office/drawing/2014/main" id="{B13B4CEF-5FDB-4D2E-87E8-1C4B910F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679575"/>
            <a:ext cx="7993062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 eaLnBrk="1" hangingPunct="1">
              <a:spcBef>
                <a:spcPct val="40000"/>
              </a:spcBef>
              <a:defRPr/>
            </a:pPr>
            <a:r>
              <a:rPr lang="en-US" altLang="zh-CN" sz="2000" b="1" dirty="0"/>
              <a:t>   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  <a:r>
              <a:rPr lang="en-US" altLang="zh-CN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Algorithm</a:t>
            </a:r>
            <a:r>
              <a:rPr lang="en-US" altLang="zh-CN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2000" b="1" dirty="0"/>
              <a:t>是对某一类问题求解的步骤的有限序列，每个步骤</a:t>
            </a:r>
            <a:r>
              <a:rPr lang="en-US" altLang="zh-CN" sz="2000" b="1" dirty="0">
                <a:solidFill>
                  <a:srgbClr val="5F5F5F"/>
                </a:solidFill>
                <a:latin typeface="宋体" pitchFamily="2" charset="-122"/>
              </a:rPr>
              <a:t>(</a:t>
            </a:r>
            <a:r>
              <a:rPr lang="en-US" altLang="zh-CN" sz="2000" b="1" dirty="0">
                <a:solidFill>
                  <a:srgbClr val="5F5F5F"/>
                </a:solidFill>
              </a:rPr>
              <a:t>step</a:t>
            </a:r>
            <a:r>
              <a:rPr lang="en-US" altLang="zh-CN" sz="2000" b="1" dirty="0">
                <a:solidFill>
                  <a:srgbClr val="5F5F5F"/>
                </a:solidFill>
                <a:latin typeface="宋体" pitchFamily="2" charset="-122"/>
              </a:rPr>
              <a:t>)</a:t>
            </a:r>
            <a:r>
              <a:rPr lang="zh-CN" altLang="en-US" sz="2000" b="1" dirty="0"/>
              <a:t>可以由若干个操作</a:t>
            </a:r>
            <a:r>
              <a:rPr lang="en-US" altLang="zh-CN" sz="2000" b="1" dirty="0">
                <a:solidFill>
                  <a:srgbClr val="5F5F5F"/>
                </a:solidFill>
                <a:latin typeface="宋体" pitchFamily="2" charset="-122"/>
              </a:rPr>
              <a:t>(</a:t>
            </a:r>
            <a:r>
              <a:rPr lang="en-US" altLang="zh-CN" sz="2000" b="1" dirty="0">
                <a:solidFill>
                  <a:srgbClr val="5F5F5F"/>
                </a:solidFill>
              </a:rPr>
              <a:t>operation</a:t>
            </a:r>
            <a:r>
              <a:rPr lang="en-US" altLang="zh-CN" sz="2000" b="1" dirty="0">
                <a:solidFill>
                  <a:srgbClr val="5F5F5F"/>
                </a:solidFill>
                <a:latin typeface="宋体" pitchFamily="2" charset="-122"/>
              </a:rPr>
              <a:t>)</a:t>
            </a:r>
            <a:r>
              <a:rPr lang="zh-CN" altLang="en-US" sz="2000" b="1" dirty="0"/>
              <a:t>构成，且算法必须具有如下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个特性：</a:t>
            </a:r>
          </a:p>
          <a:p>
            <a:pPr indent="276225" eaLnBrk="1" hangingPunct="1">
              <a:spcBef>
                <a:spcPct val="40000"/>
              </a:spcBef>
              <a:defRPr/>
            </a:pPr>
            <a:r>
              <a:rPr lang="zh-CN" altLang="en-US" sz="2000" b="1" dirty="0"/>
              <a:t> ⑴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确定性</a:t>
            </a:r>
            <a:r>
              <a:rPr lang="en-US" altLang="zh-CN" sz="2000" b="1" dirty="0">
                <a:solidFill>
                  <a:srgbClr val="5F5F5F"/>
                </a:solidFill>
                <a:latin typeface="宋体" pitchFamily="2" charset="-122"/>
              </a:rPr>
              <a:t>(</a:t>
            </a:r>
            <a:r>
              <a:rPr lang="en-US" altLang="zh-CN" sz="2000" b="1" dirty="0">
                <a:solidFill>
                  <a:srgbClr val="5F5F5F"/>
                </a:solidFill>
              </a:rPr>
              <a:t>definite</a:t>
            </a:r>
            <a:r>
              <a:rPr lang="en-US" altLang="zh-CN" sz="2000" b="1" dirty="0">
                <a:solidFill>
                  <a:srgbClr val="5F5F5F"/>
                </a:solidFill>
                <a:latin typeface="宋体" pitchFamily="2" charset="-122"/>
              </a:rPr>
              <a:t>)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每个操作含义确切、无二义性；</a:t>
            </a:r>
          </a:p>
          <a:p>
            <a:pPr indent="276225" eaLnBrk="1" hangingPunct="1">
              <a:spcBef>
                <a:spcPct val="40000"/>
              </a:spcBef>
              <a:defRPr/>
            </a:pPr>
            <a:r>
              <a:rPr lang="zh-CN" altLang="en-US" sz="2000" b="1" dirty="0"/>
              <a:t> ⑵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有效性</a:t>
            </a:r>
            <a:r>
              <a:rPr lang="en-US" altLang="zh-CN" sz="2000" b="1" dirty="0">
                <a:solidFill>
                  <a:srgbClr val="5F5F5F"/>
                </a:solidFill>
                <a:latin typeface="宋体" pitchFamily="2" charset="-122"/>
              </a:rPr>
              <a:t>(</a:t>
            </a:r>
            <a:r>
              <a:rPr lang="en-US" altLang="zh-CN" sz="2000" b="1" dirty="0">
                <a:solidFill>
                  <a:srgbClr val="5F5F5F"/>
                </a:solidFill>
              </a:rPr>
              <a:t>effective</a:t>
            </a:r>
            <a:r>
              <a:rPr lang="en-US" altLang="zh-CN" sz="2000" b="1" dirty="0">
                <a:solidFill>
                  <a:srgbClr val="5F5F5F"/>
                </a:solidFill>
                <a:latin typeface="宋体" pitchFamily="2" charset="-122"/>
              </a:rPr>
              <a:t>)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每个操作或每个步骤，原则上可以由人使用笔和纸，在有限时间内完成；</a:t>
            </a:r>
          </a:p>
          <a:p>
            <a:pPr indent="276225" eaLnBrk="1" hangingPunct="1">
              <a:spcBef>
                <a:spcPct val="40000"/>
              </a:spcBef>
              <a:defRPr/>
            </a:pPr>
            <a:r>
              <a:rPr lang="zh-CN" altLang="en-US" sz="2000" b="1" dirty="0"/>
              <a:t> ⑶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输出</a:t>
            </a:r>
            <a:r>
              <a:rPr lang="en-US" altLang="zh-CN" sz="2000" b="1" dirty="0">
                <a:solidFill>
                  <a:srgbClr val="5F5F5F"/>
                </a:solidFill>
                <a:latin typeface="宋体" pitchFamily="2" charset="-122"/>
              </a:rPr>
              <a:t>(</a:t>
            </a:r>
            <a:r>
              <a:rPr lang="en-US" altLang="zh-CN" sz="2000" b="1" dirty="0">
                <a:solidFill>
                  <a:srgbClr val="5F5F5F"/>
                </a:solidFill>
              </a:rPr>
              <a:t>output</a:t>
            </a:r>
            <a:r>
              <a:rPr lang="en-US" altLang="zh-CN" sz="2000" b="1" dirty="0">
                <a:solidFill>
                  <a:srgbClr val="5F5F5F"/>
                </a:solidFill>
                <a:latin typeface="宋体" pitchFamily="2" charset="-122"/>
              </a:rPr>
              <a:t>)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有一个或一个以上的输出；</a:t>
            </a:r>
          </a:p>
          <a:p>
            <a:pPr indent="276225" eaLnBrk="1" hangingPunct="1">
              <a:spcBef>
                <a:spcPct val="40000"/>
              </a:spcBef>
              <a:defRPr/>
            </a:pPr>
            <a:r>
              <a:rPr lang="zh-CN" altLang="en-US" sz="2000" b="1" dirty="0"/>
              <a:t> ⑷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输入</a:t>
            </a:r>
            <a:r>
              <a:rPr lang="en-US" altLang="zh-CN" sz="2000" b="1" dirty="0">
                <a:solidFill>
                  <a:srgbClr val="5F5F5F"/>
                </a:solidFill>
                <a:latin typeface="宋体" pitchFamily="2" charset="-122"/>
              </a:rPr>
              <a:t>(</a:t>
            </a:r>
            <a:r>
              <a:rPr lang="en-US" altLang="zh-CN" sz="2000" b="1" dirty="0">
                <a:solidFill>
                  <a:srgbClr val="5F5F5F"/>
                </a:solidFill>
              </a:rPr>
              <a:t>input</a:t>
            </a:r>
            <a:r>
              <a:rPr lang="en-US" altLang="zh-CN" sz="2000" b="1" dirty="0">
                <a:solidFill>
                  <a:srgbClr val="5F5F5F"/>
                </a:solidFill>
                <a:latin typeface="宋体" pitchFamily="2" charset="-122"/>
              </a:rPr>
              <a:t>)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 dirty="0"/>
              <a:t>有零个或零个以上的输入；</a:t>
            </a:r>
          </a:p>
          <a:p>
            <a:pPr indent="276225" eaLnBrk="1" hangingPunct="1">
              <a:spcBef>
                <a:spcPct val="40000"/>
              </a:spcBef>
              <a:defRPr/>
            </a:pPr>
            <a:r>
              <a:rPr lang="zh-CN" altLang="en-US" sz="2000" b="1" dirty="0"/>
              <a:t> ⑸ 有穷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性</a:t>
            </a:r>
            <a:r>
              <a:rPr lang="en-US" altLang="zh-CN" sz="2000" b="1" dirty="0">
                <a:solidFill>
                  <a:srgbClr val="5F5F5F"/>
                </a:solidFill>
                <a:latin typeface="宋体" pitchFamily="2" charset="-122"/>
              </a:rPr>
              <a:t>(</a:t>
            </a:r>
            <a:r>
              <a:rPr lang="en-US" altLang="zh-CN" sz="2000" b="1" dirty="0">
                <a:solidFill>
                  <a:srgbClr val="5F5F5F"/>
                </a:solidFill>
              </a:rPr>
              <a:t>terminate</a:t>
            </a:r>
            <a:r>
              <a:rPr lang="en-US" altLang="zh-CN" sz="2000" b="1" dirty="0">
                <a:solidFill>
                  <a:srgbClr val="5F5F5F"/>
                </a:solidFill>
                <a:latin typeface="宋体" pitchFamily="2" charset="-122"/>
              </a:rPr>
              <a:t>)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经过任意有限步骤后，算法可以结束。 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>
            <a:extLst>
              <a:ext uri="{FF2B5EF4-FFF2-40B4-BE49-F238E27FC236}">
                <a16:creationId xmlns:a16="http://schemas.microsoft.com/office/drawing/2014/main" id="{E8F1B56A-59F0-428E-A0C3-DE5879FE6B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08C60A-0639-42EB-A55B-E70AB1A71C64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38915" name="AutoShap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71CBE62-1512-4246-BA65-413B5653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sp>
        <p:nvSpPr>
          <p:cNvPr id="38916" name="Text Box 6">
            <a:extLst>
              <a:ext uri="{FF2B5EF4-FFF2-40B4-BE49-F238E27FC236}">
                <a16:creationId xmlns:a16="http://schemas.microsoft.com/office/drawing/2014/main" id="{FF1257C7-80CA-40D8-8C60-93C4490AE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68338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1.6.2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算法的表示 </a:t>
            </a:r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D53612C0-F7CB-4F7E-8882-6EEE24CA4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54113"/>
            <a:ext cx="72723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算法描述的方法很多，常见有自然语言方式，流程图方式、表格方式和伪码方式等等。</a:t>
            </a:r>
            <a:r>
              <a:rPr lang="zh-CN" altLang="en-US"/>
              <a:t> </a:t>
            </a:r>
          </a:p>
        </p:txBody>
      </p:sp>
      <p:sp>
        <p:nvSpPr>
          <p:cNvPr id="38918" name="Rectangle 69">
            <a:extLst>
              <a:ext uri="{FF2B5EF4-FFF2-40B4-BE49-F238E27FC236}">
                <a16:creationId xmlns:a16="http://schemas.microsoft.com/office/drawing/2014/main" id="{AC30FCBB-3F70-45A9-B4B2-2FC2AA151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9937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sp>
        <p:nvSpPr>
          <p:cNvPr id="38919" name="Rectangle 73">
            <a:extLst>
              <a:ext uri="{FF2B5EF4-FFF2-40B4-BE49-F238E27FC236}">
                <a16:creationId xmlns:a16="http://schemas.microsoft.com/office/drawing/2014/main" id="{1124BC07-50B1-46B7-B82D-9BDF06460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22574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sp>
        <p:nvSpPr>
          <p:cNvPr id="38920" name="Rectangle 77">
            <a:extLst>
              <a:ext uri="{FF2B5EF4-FFF2-40B4-BE49-F238E27FC236}">
                <a16:creationId xmlns:a16="http://schemas.microsoft.com/office/drawing/2014/main" id="{03E7E200-53E8-48BD-8436-674D2D4F9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9937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sp>
        <p:nvSpPr>
          <p:cNvPr id="38921" name="Rectangle 81">
            <a:extLst>
              <a:ext uri="{FF2B5EF4-FFF2-40B4-BE49-F238E27FC236}">
                <a16:creationId xmlns:a16="http://schemas.microsoft.com/office/drawing/2014/main" id="{F935B67B-239A-4C0F-96FE-69A1F42A2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22574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sp>
        <p:nvSpPr>
          <p:cNvPr id="38922" name="Rectangle 83">
            <a:extLst>
              <a:ext uri="{FF2B5EF4-FFF2-40B4-BE49-F238E27FC236}">
                <a16:creationId xmlns:a16="http://schemas.microsoft.com/office/drawing/2014/main" id="{23C30912-5BFB-4264-98DF-319788F8E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9937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8923" name="Rectangle 87">
            <a:extLst>
              <a:ext uri="{FF2B5EF4-FFF2-40B4-BE49-F238E27FC236}">
                <a16:creationId xmlns:a16="http://schemas.microsoft.com/office/drawing/2014/main" id="{7B7FED15-99D5-44F2-BD47-45AED97D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22574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sp>
        <p:nvSpPr>
          <p:cNvPr id="38924" name="Rectangle 90">
            <a:extLst>
              <a:ext uri="{FF2B5EF4-FFF2-40B4-BE49-F238E27FC236}">
                <a16:creationId xmlns:a16="http://schemas.microsoft.com/office/drawing/2014/main" id="{6591F651-DDF7-4FB7-A237-8B118D2BD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9937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8925" name="Rectangle 94">
            <a:extLst>
              <a:ext uri="{FF2B5EF4-FFF2-40B4-BE49-F238E27FC236}">
                <a16:creationId xmlns:a16="http://schemas.microsoft.com/office/drawing/2014/main" id="{6909E4D5-ACE9-4EDF-A7D4-78F5EB18B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22574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sp>
        <p:nvSpPr>
          <p:cNvPr id="38926" name="Rectangle 97">
            <a:extLst>
              <a:ext uri="{FF2B5EF4-FFF2-40B4-BE49-F238E27FC236}">
                <a16:creationId xmlns:a16="http://schemas.microsoft.com/office/drawing/2014/main" id="{768CE025-6565-4952-8830-2A76E826C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9937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8927" name="Rectangle 101">
            <a:extLst>
              <a:ext uri="{FF2B5EF4-FFF2-40B4-BE49-F238E27FC236}">
                <a16:creationId xmlns:a16="http://schemas.microsoft.com/office/drawing/2014/main" id="{E254A611-5C08-4C48-8965-82CA98D3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22574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grpSp>
        <p:nvGrpSpPr>
          <p:cNvPr id="2" name="Group 330">
            <a:extLst>
              <a:ext uri="{FF2B5EF4-FFF2-40B4-BE49-F238E27FC236}">
                <a16:creationId xmlns:a16="http://schemas.microsoft.com/office/drawing/2014/main" id="{E0EAADA0-02E4-4B30-ABBE-07D99D98E69E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844675"/>
            <a:ext cx="2592387" cy="4321175"/>
            <a:chOff x="3107" y="1183"/>
            <a:chExt cx="1633" cy="2722"/>
          </a:xfrm>
        </p:grpSpPr>
        <p:sp>
          <p:nvSpPr>
            <p:cNvPr id="38992" name="Rectangle 329">
              <a:extLst>
                <a:ext uri="{FF2B5EF4-FFF2-40B4-BE49-F238E27FC236}">
                  <a16:creationId xmlns:a16="http://schemas.microsoft.com/office/drawing/2014/main" id="{9C2DA882-7FAE-4DE5-8F31-2BCA5E0F4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183"/>
              <a:ext cx="1633" cy="2722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grpSp>
          <p:nvGrpSpPr>
            <p:cNvPr id="38993" name="Group 267">
              <a:extLst>
                <a:ext uri="{FF2B5EF4-FFF2-40B4-BE49-F238E27FC236}">
                  <a16:creationId xmlns:a16="http://schemas.microsoft.com/office/drawing/2014/main" id="{A5648953-72BF-46E6-A4F3-202CB6281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1253"/>
              <a:ext cx="1179" cy="2585"/>
              <a:chOff x="2336" y="981"/>
              <a:chExt cx="1179" cy="2585"/>
            </a:xfrm>
          </p:grpSpPr>
          <p:grpSp>
            <p:nvGrpSpPr>
              <p:cNvPr id="38994" name="Group 268">
                <a:extLst>
                  <a:ext uri="{FF2B5EF4-FFF2-40B4-BE49-F238E27FC236}">
                    <a16:creationId xmlns:a16="http://schemas.microsoft.com/office/drawing/2014/main" id="{B72A4522-E648-4A1E-9D8E-994E4BF0B1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6" y="1259"/>
                <a:ext cx="1179" cy="359"/>
                <a:chOff x="3600" y="1340"/>
                <a:chExt cx="1179" cy="359"/>
              </a:xfrm>
            </p:grpSpPr>
            <p:sp>
              <p:nvSpPr>
                <p:cNvPr id="62733" name="Text Box 269">
                  <a:extLst>
                    <a:ext uri="{FF2B5EF4-FFF2-40B4-BE49-F238E27FC236}">
                      <a16:creationId xmlns:a16="http://schemas.microsoft.com/office/drawing/2014/main" id="{8C60CC0E-4DE7-4B77-AED8-4F07633E9F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0" y="1431"/>
                  <a:ext cx="1179" cy="2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输入</a:t>
                  </a: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a</a:t>
                  </a:r>
                  <a:r>
                    <a:rPr lang="zh-CN" altLang="en-US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、</a:t>
                  </a: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b</a:t>
                  </a:r>
                  <a:r>
                    <a:rPr lang="zh-CN" altLang="en-US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、</a:t>
                  </a: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c</a:t>
                  </a:r>
                </a:p>
              </p:txBody>
            </p:sp>
            <p:sp>
              <p:nvSpPr>
                <p:cNvPr id="39028" name="Line 270">
                  <a:extLst>
                    <a:ext uri="{FF2B5EF4-FFF2-40B4-BE49-F238E27FC236}">
                      <a16:creationId xmlns:a16="http://schemas.microsoft.com/office/drawing/2014/main" id="{0DA40FAB-A916-499B-BF6B-0FC898AEBC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89" y="1340"/>
                  <a:ext cx="0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95" name="Group 271">
                <a:extLst>
                  <a:ext uri="{FF2B5EF4-FFF2-40B4-BE49-F238E27FC236}">
                    <a16:creationId xmlns:a16="http://schemas.microsoft.com/office/drawing/2014/main" id="{35B34309-C55C-415C-B0EB-ED1D50F98B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6" y="1621"/>
                <a:ext cx="1179" cy="403"/>
                <a:chOff x="3606" y="1700"/>
                <a:chExt cx="1179" cy="403"/>
              </a:xfrm>
            </p:grpSpPr>
            <p:sp>
              <p:nvSpPr>
                <p:cNvPr id="39025" name="Line 272">
                  <a:extLst>
                    <a:ext uri="{FF2B5EF4-FFF2-40B4-BE49-F238E27FC236}">
                      <a16:creationId xmlns:a16="http://schemas.microsoft.com/office/drawing/2014/main" id="{5970BBC6-4836-4DAE-8982-A0D5B75A93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95" y="1700"/>
                  <a:ext cx="0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737" name="Text Box 273">
                  <a:extLst>
                    <a:ext uri="{FF2B5EF4-FFF2-40B4-BE49-F238E27FC236}">
                      <a16:creationId xmlns:a16="http://schemas.microsoft.com/office/drawing/2014/main" id="{57FF4BD3-2886-4D90-864D-9B8B932170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6" y="1797"/>
                  <a:ext cx="1179" cy="30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D</a:t>
                  </a: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←</a:t>
                  </a: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b</a:t>
                  </a:r>
                  <a:r>
                    <a:rPr lang="en-US" altLang="zh-CN" sz="2000" b="1" baseline="50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2</a:t>
                  </a: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-4ac</a:t>
                  </a:r>
                </a:p>
              </p:txBody>
            </p:sp>
          </p:grpSp>
          <p:grpSp>
            <p:nvGrpSpPr>
              <p:cNvPr id="38996" name="Group 274">
                <a:extLst>
                  <a:ext uri="{FF2B5EF4-FFF2-40B4-BE49-F238E27FC236}">
                    <a16:creationId xmlns:a16="http://schemas.microsoft.com/office/drawing/2014/main" id="{F6672675-35C0-4F3B-A8D3-51C1D5A2F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6" y="2030"/>
                <a:ext cx="1179" cy="454"/>
                <a:chOff x="3606" y="2108"/>
                <a:chExt cx="1179" cy="454"/>
              </a:xfrm>
            </p:grpSpPr>
            <p:sp>
              <p:nvSpPr>
                <p:cNvPr id="62739" name="Text Box 275">
                  <a:extLst>
                    <a:ext uri="{FF2B5EF4-FFF2-40B4-BE49-F238E27FC236}">
                      <a16:creationId xmlns:a16="http://schemas.microsoft.com/office/drawing/2014/main" id="{02EC229B-10FA-4377-B57E-EA6AA74228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6" y="2212"/>
                  <a:ext cx="1179" cy="30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x1</a:t>
                  </a: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←</a:t>
                  </a:r>
                  <a:endPara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grpSp>
              <p:nvGrpSpPr>
                <p:cNvPr id="39018" name="Group 276">
                  <a:extLst>
                    <a:ext uri="{FF2B5EF4-FFF2-40B4-BE49-F238E27FC236}">
                      <a16:creationId xmlns:a16="http://schemas.microsoft.com/office/drawing/2014/main" id="{8BB88110-D8CF-4F38-A3A0-7C1587A6C8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77" y="2140"/>
                  <a:ext cx="680" cy="422"/>
                  <a:chOff x="1973" y="2302"/>
                  <a:chExt cx="680" cy="422"/>
                </a:xfrm>
              </p:grpSpPr>
              <p:sp>
                <p:nvSpPr>
                  <p:cNvPr id="39020" name="Line 277">
                    <a:extLst>
                      <a:ext uri="{FF2B5EF4-FFF2-40B4-BE49-F238E27FC236}">
                        <a16:creationId xmlns:a16="http://schemas.microsoft.com/office/drawing/2014/main" id="{0E889BE5-A56C-416C-9CEF-F88889A17C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03" y="2393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21" name="Text Box 278">
                    <a:extLst>
                      <a:ext uri="{FF2B5EF4-FFF2-40B4-BE49-F238E27FC236}">
                        <a16:creationId xmlns:a16="http://schemas.microsoft.com/office/drawing/2014/main" id="{895F7231-2840-4129-8303-F3776E4D758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73" y="2347"/>
                    <a:ext cx="68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b="1"/>
                      <a:t>-b+   D</a:t>
                    </a:r>
                  </a:p>
                </p:txBody>
              </p:sp>
              <p:sp>
                <p:nvSpPr>
                  <p:cNvPr id="39022" name="Line 279">
                    <a:extLst>
                      <a:ext uri="{FF2B5EF4-FFF2-40B4-BE49-F238E27FC236}">
                        <a16:creationId xmlns:a16="http://schemas.microsoft.com/office/drawing/2014/main" id="{D994CAA0-3F4D-474C-9A2B-3D58849AAE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73" y="2538"/>
                    <a:ext cx="6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23" name="Text Box 280">
                    <a:extLst>
                      <a:ext uri="{FF2B5EF4-FFF2-40B4-BE49-F238E27FC236}">
                        <a16:creationId xmlns:a16="http://schemas.microsoft.com/office/drawing/2014/main" id="{FF7E99A9-D1FD-42D6-AE4D-E70F5CFAA65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2493"/>
                    <a:ext cx="62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b="1"/>
                      <a:t>2a</a:t>
                    </a:r>
                  </a:p>
                </p:txBody>
              </p:sp>
              <p:sp>
                <p:nvSpPr>
                  <p:cNvPr id="39024" name="Rectangle 281">
                    <a:extLst>
                      <a:ext uri="{FF2B5EF4-FFF2-40B4-BE49-F238E27FC236}">
                        <a16:creationId xmlns:a16="http://schemas.microsoft.com/office/drawing/2014/main" id="{6528FCCA-B8F7-41B9-B101-6D960C5A2C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4" y="2302"/>
                    <a:ext cx="31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/>
                      <a:t>√</a:t>
                    </a:r>
                  </a:p>
                </p:txBody>
              </p:sp>
            </p:grpSp>
            <p:sp>
              <p:nvSpPr>
                <p:cNvPr id="39019" name="Line 282">
                  <a:extLst>
                    <a:ext uri="{FF2B5EF4-FFF2-40B4-BE49-F238E27FC236}">
                      <a16:creationId xmlns:a16="http://schemas.microsoft.com/office/drawing/2014/main" id="{6EDE2021-99DD-478D-A011-5C0500473A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1" y="2108"/>
                  <a:ext cx="0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97" name="Group 283">
                <a:extLst>
                  <a:ext uri="{FF2B5EF4-FFF2-40B4-BE49-F238E27FC236}">
                    <a16:creationId xmlns:a16="http://schemas.microsoft.com/office/drawing/2014/main" id="{11D1293D-9C4A-423A-B524-666AF8220E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6" y="2438"/>
                <a:ext cx="1179" cy="446"/>
                <a:chOff x="3606" y="2517"/>
                <a:chExt cx="1179" cy="446"/>
              </a:xfrm>
            </p:grpSpPr>
            <p:grpSp>
              <p:nvGrpSpPr>
                <p:cNvPr id="39008" name="Group 284">
                  <a:extLst>
                    <a:ext uri="{FF2B5EF4-FFF2-40B4-BE49-F238E27FC236}">
                      <a16:creationId xmlns:a16="http://schemas.microsoft.com/office/drawing/2014/main" id="{69D5E5BF-424C-4D3A-A94C-96E6C2301E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6" y="2541"/>
                  <a:ext cx="1179" cy="422"/>
                  <a:chOff x="3606" y="2586"/>
                  <a:chExt cx="1179" cy="422"/>
                </a:xfrm>
              </p:grpSpPr>
              <p:sp>
                <p:nvSpPr>
                  <p:cNvPr id="62749" name="Text Box 285">
                    <a:extLst>
                      <a:ext uri="{FF2B5EF4-FFF2-40B4-BE49-F238E27FC236}">
                        <a16:creationId xmlns:a16="http://schemas.microsoft.com/office/drawing/2014/main" id="{4B553269-C115-450C-AA25-FAC25AD2A9E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6" y="2659"/>
                    <a:ext cx="1179" cy="30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000" b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rPr>
                      <a:t>x2</a:t>
                    </a:r>
                    <a:r>
                      <a:rPr lang="en-US" altLang="zh-CN" b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rPr>
                      <a:t>←</a:t>
                    </a:r>
                    <a:endPara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grpSp>
                <p:nvGrpSpPr>
                  <p:cNvPr id="39011" name="Group 286">
                    <a:extLst>
                      <a:ext uri="{FF2B5EF4-FFF2-40B4-BE49-F238E27FC236}">
                        <a16:creationId xmlns:a16="http://schemas.microsoft.com/office/drawing/2014/main" id="{47E603E9-728F-4CCB-9560-8C6BC752670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77" y="2586"/>
                    <a:ext cx="680" cy="422"/>
                    <a:chOff x="1973" y="2302"/>
                    <a:chExt cx="680" cy="422"/>
                  </a:xfrm>
                </p:grpSpPr>
                <p:sp>
                  <p:nvSpPr>
                    <p:cNvPr id="39012" name="Line 287">
                      <a:extLst>
                        <a:ext uri="{FF2B5EF4-FFF2-40B4-BE49-F238E27FC236}">
                          <a16:creationId xmlns:a16="http://schemas.microsoft.com/office/drawing/2014/main" id="{D9B99770-0CD8-47F1-9153-05F1FF2A036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03" y="2393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13" name="Text Box 288">
                      <a:extLst>
                        <a:ext uri="{FF2B5EF4-FFF2-40B4-BE49-F238E27FC236}">
                          <a16:creationId xmlns:a16="http://schemas.microsoft.com/office/drawing/2014/main" id="{5FE5A3E0-BD80-437A-BE82-CC5FD8F67E4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73" y="2347"/>
                      <a:ext cx="680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/>
                        <a:t>-b+   D</a:t>
                      </a:r>
                    </a:p>
                  </p:txBody>
                </p:sp>
                <p:sp>
                  <p:nvSpPr>
                    <p:cNvPr id="39014" name="Line 289">
                      <a:extLst>
                        <a:ext uri="{FF2B5EF4-FFF2-40B4-BE49-F238E27FC236}">
                          <a16:creationId xmlns:a16="http://schemas.microsoft.com/office/drawing/2014/main" id="{2D9BD6B1-6BFF-47BB-A7EF-835F347304D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73" y="2538"/>
                      <a:ext cx="68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15" name="Text Box 290">
                      <a:extLst>
                        <a:ext uri="{FF2B5EF4-FFF2-40B4-BE49-F238E27FC236}">
                          <a16:creationId xmlns:a16="http://schemas.microsoft.com/office/drawing/2014/main" id="{0659634E-CBFA-443C-97BD-4017F8B444A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8" y="2493"/>
                      <a:ext cx="623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/>
                        <a:t>2a</a:t>
                      </a:r>
                    </a:p>
                  </p:txBody>
                </p:sp>
                <p:sp>
                  <p:nvSpPr>
                    <p:cNvPr id="39016" name="Rectangle 291">
                      <a:extLst>
                        <a:ext uri="{FF2B5EF4-FFF2-40B4-BE49-F238E27FC236}">
                          <a16:creationId xmlns:a16="http://schemas.microsoft.com/office/drawing/2014/main" id="{3B5A623D-669E-4AFC-AF3E-8C47DA34D13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4" y="2302"/>
                      <a:ext cx="317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/>
                        <a:t>√</a:t>
                      </a:r>
                    </a:p>
                  </p:txBody>
                </p:sp>
              </p:grpSp>
            </p:grpSp>
            <p:sp>
              <p:nvSpPr>
                <p:cNvPr id="39009" name="Line 292">
                  <a:extLst>
                    <a:ext uri="{FF2B5EF4-FFF2-40B4-BE49-F238E27FC236}">
                      <a16:creationId xmlns:a16="http://schemas.microsoft.com/office/drawing/2014/main" id="{BC82642D-7286-4853-B345-DE469F962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7" y="2517"/>
                  <a:ext cx="0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98" name="Group 293">
                <a:extLst>
                  <a:ext uri="{FF2B5EF4-FFF2-40B4-BE49-F238E27FC236}">
                    <a16:creationId xmlns:a16="http://schemas.microsoft.com/office/drawing/2014/main" id="{4BA8AE5A-CBB8-4355-A45D-46A96E7A96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6" y="2846"/>
                <a:ext cx="1179" cy="359"/>
                <a:chOff x="3606" y="2976"/>
                <a:chExt cx="1179" cy="359"/>
              </a:xfrm>
            </p:grpSpPr>
            <p:sp>
              <p:nvSpPr>
                <p:cNvPr id="62758" name="Text Box 294">
                  <a:extLst>
                    <a:ext uri="{FF2B5EF4-FFF2-40B4-BE49-F238E27FC236}">
                      <a16:creationId xmlns:a16="http://schemas.microsoft.com/office/drawing/2014/main" id="{884B87AD-0982-41C7-92AA-31177FE096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6" y="3067"/>
                  <a:ext cx="1179" cy="2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输出</a:t>
                  </a: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x1</a:t>
                  </a:r>
                  <a:r>
                    <a:rPr lang="zh-CN" altLang="en-US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、</a:t>
                  </a: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x2</a:t>
                  </a:r>
                </a:p>
              </p:txBody>
            </p:sp>
            <p:sp>
              <p:nvSpPr>
                <p:cNvPr id="39007" name="Line 295">
                  <a:extLst>
                    <a:ext uri="{FF2B5EF4-FFF2-40B4-BE49-F238E27FC236}">
                      <a16:creationId xmlns:a16="http://schemas.microsoft.com/office/drawing/2014/main" id="{9779A9DF-C771-4BB2-A479-06A9DC5B91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3" y="2976"/>
                  <a:ext cx="0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8999" name="Line 296">
                <a:extLst>
                  <a:ext uri="{FF2B5EF4-FFF2-40B4-BE49-F238E27FC236}">
                    <a16:creationId xmlns:a16="http://schemas.microsoft.com/office/drawing/2014/main" id="{DBD99269-4389-40D6-90E1-4558D805C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9" y="3203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9000" name="Group 297">
                <a:extLst>
                  <a:ext uri="{FF2B5EF4-FFF2-40B4-BE49-F238E27FC236}">
                    <a16:creationId xmlns:a16="http://schemas.microsoft.com/office/drawing/2014/main" id="{DC88ADE6-E235-4F66-A196-9261D40EEF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8" y="981"/>
                <a:ext cx="635" cy="272"/>
                <a:chOff x="2608" y="981"/>
                <a:chExt cx="635" cy="272"/>
              </a:xfrm>
            </p:grpSpPr>
            <p:sp>
              <p:nvSpPr>
                <p:cNvPr id="62762" name="Text Box 298">
                  <a:extLst>
                    <a:ext uri="{FF2B5EF4-FFF2-40B4-BE49-F238E27FC236}">
                      <a16:creationId xmlns:a16="http://schemas.microsoft.com/office/drawing/2014/main" id="{9CDC7A93-870A-41BF-A138-B9774EB150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22" y="987"/>
                  <a:ext cx="40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1" hangingPunct="1">
                    <a:defRPr/>
                  </a:pPr>
                  <a:r>
                    <a:rPr lang="zh-CN" altLang="en-US" sz="18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开始</a:t>
                  </a:r>
                </a:p>
              </p:txBody>
            </p:sp>
            <p:sp>
              <p:nvSpPr>
                <p:cNvPr id="39005" name="Oval 299">
                  <a:extLst>
                    <a:ext uri="{FF2B5EF4-FFF2-40B4-BE49-F238E27FC236}">
                      <a16:creationId xmlns:a16="http://schemas.microsoft.com/office/drawing/2014/main" id="{53D9BB4F-AFD7-41AF-B189-3AD65B162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8" y="981"/>
                  <a:ext cx="635" cy="27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CA" altLang="zh-CN" sz="2400"/>
                </a:p>
              </p:txBody>
            </p:sp>
          </p:grpSp>
          <p:grpSp>
            <p:nvGrpSpPr>
              <p:cNvPr id="39001" name="Group 300">
                <a:extLst>
                  <a:ext uri="{FF2B5EF4-FFF2-40B4-BE49-F238E27FC236}">
                    <a16:creationId xmlns:a16="http://schemas.microsoft.com/office/drawing/2014/main" id="{AB862AF9-9EE0-422A-8B42-A4CA0A17A5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29" y="3294"/>
                <a:ext cx="635" cy="272"/>
                <a:chOff x="2629" y="3294"/>
                <a:chExt cx="635" cy="272"/>
              </a:xfrm>
            </p:grpSpPr>
            <p:sp>
              <p:nvSpPr>
                <p:cNvPr id="62765" name="Text Box 301">
                  <a:extLst>
                    <a:ext uri="{FF2B5EF4-FFF2-40B4-BE49-F238E27FC236}">
                      <a16:creationId xmlns:a16="http://schemas.microsoft.com/office/drawing/2014/main" id="{32AD4258-E3CC-4318-AA2C-4B10408B49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37" y="3294"/>
                  <a:ext cx="40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1" hangingPunct="1">
                    <a:defRPr/>
                  </a:pPr>
                  <a:r>
                    <a:rPr lang="zh-CN" altLang="en-US" sz="18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结束</a:t>
                  </a:r>
                </a:p>
              </p:txBody>
            </p:sp>
            <p:sp>
              <p:nvSpPr>
                <p:cNvPr id="39003" name="Oval 302">
                  <a:extLst>
                    <a:ext uri="{FF2B5EF4-FFF2-40B4-BE49-F238E27FC236}">
                      <a16:creationId xmlns:a16="http://schemas.microsoft.com/office/drawing/2014/main" id="{1EE4D38C-D896-4C10-9809-63EB3D6592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9" y="3294"/>
                  <a:ext cx="635" cy="27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CA" altLang="zh-CN" sz="2400"/>
                </a:p>
              </p:txBody>
            </p:sp>
          </p:grpSp>
        </p:grpSp>
      </p:grpSp>
      <p:sp>
        <p:nvSpPr>
          <p:cNvPr id="62769" name="Rectangle 305">
            <a:extLst>
              <a:ext uri="{FF2B5EF4-FFF2-40B4-BE49-F238E27FC236}">
                <a16:creationId xmlns:a16="http://schemas.microsoft.com/office/drawing/2014/main" id="{EC1054E4-86C2-482E-B197-ADC522A8F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0" y="4710113"/>
            <a:ext cx="2520950" cy="100647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、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、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c 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存储系数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x1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、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x2  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存储实数根</a:t>
            </a:r>
          </a:p>
          <a:p>
            <a:pPr eaLnBrk="1" hangingPunct="1"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存储中间结果</a:t>
            </a:r>
          </a:p>
        </p:txBody>
      </p:sp>
      <p:grpSp>
        <p:nvGrpSpPr>
          <p:cNvPr id="14" name="Group 328">
            <a:extLst>
              <a:ext uri="{FF2B5EF4-FFF2-40B4-BE49-F238E27FC236}">
                <a16:creationId xmlns:a16="http://schemas.microsoft.com/office/drawing/2014/main" id="{60BCD883-BF88-4E20-92F3-ED2142EC1EBA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989138"/>
            <a:ext cx="2665413" cy="2592387"/>
            <a:chOff x="1156" y="1253"/>
            <a:chExt cx="1679" cy="1633"/>
          </a:xfrm>
        </p:grpSpPr>
        <p:sp>
          <p:nvSpPr>
            <p:cNvPr id="38971" name="Rectangle 327">
              <a:extLst>
                <a:ext uri="{FF2B5EF4-FFF2-40B4-BE49-F238E27FC236}">
                  <a16:creationId xmlns:a16="http://schemas.microsoft.com/office/drawing/2014/main" id="{CA9B3587-01E0-4D77-9BB7-688B17BE6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298"/>
              <a:ext cx="1633" cy="1588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grpSp>
          <p:nvGrpSpPr>
            <p:cNvPr id="38972" name="Group 326">
              <a:extLst>
                <a:ext uri="{FF2B5EF4-FFF2-40B4-BE49-F238E27FC236}">
                  <a16:creationId xmlns:a16="http://schemas.microsoft.com/office/drawing/2014/main" id="{59253F27-545F-43B9-A0B3-251E4E5C64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253"/>
              <a:ext cx="1679" cy="1604"/>
              <a:chOff x="1201" y="1372"/>
              <a:chExt cx="1679" cy="1604"/>
            </a:xfrm>
          </p:grpSpPr>
          <p:sp>
            <p:nvSpPr>
              <p:cNvPr id="62771" name="Text Box 307">
                <a:extLst>
                  <a:ext uri="{FF2B5EF4-FFF2-40B4-BE49-F238E27FC236}">
                    <a16:creationId xmlns:a16="http://schemas.microsoft.com/office/drawing/2014/main" id="{A1FA329A-C85C-47FE-BEAB-1106145B92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" y="1372"/>
                <a:ext cx="15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30000"/>
                  </a:spcBef>
                  <a:defRPr/>
                </a:pPr>
                <a:r>
                  <a:rPr lang="en-US" altLang="zh-CN" sz="2000" b="1"/>
                  <a:t>(1) </a:t>
                </a:r>
                <a:r>
                  <a:rPr lang="zh-CN" altLang="en-US" sz="2000" b="1"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输入</a:t>
                </a:r>
                <a:r>
                  <a:rPr lang="en-US" altLang="zh-CN" sz="2000" b="1"/>
                  <a:t>a</a:t>
                </a:r>
                <a:r>
                  <a:rPr lang="zh-CN" altLang="en-US" sz="2000" b="1"/>
                  <a:t>、</a:t>
                </a:r>
                <a:r>
                  <a:rPr lang="en-US" altLang="zh-CN" sz="2000" b="1"/>
                  <a:t>b</a:t>
                </a:r>
                <a:r>
                  <a:rPr lang="zh-CN" altLang="en-US" sz="2000" b="1"/>
                  <a:t>和</a:t>
                </a:r>
                <a:r>
                  <a:rPr lang="en-US" altLang="zh-CN" sz="2000" b="1"/>
                  <a:t>c ; </a:t>
                </a:r>
              </a:p>
            </p:txBody>
          </p:sp>
          <p:sp>
            <p:nvSpPr>
              <p:cNvPr id="38974" name="Text Box 308">
                <a:extLst>
                  <a:ext uri="{FF2B5EF4-FFF2-40B4-BE49-F238E27FC236}">
                    <a16:creationId xmlns:a16="http://schemas.microsoft.com/office/drawing/2014/main" id="{91E53E46-E362-4E49-9DE6-3D00ECD190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" y="1650"/>
                <a:ext cx="1588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zh-CN" sz="2000" b="1"/>
                  <a:t>(2) D</a:t>
                </a:r>
                <a:r>
                  <a:rPr lang="en-US" altLang="zh-CN" sz="2400" b="1"/>
                  <a:t>←</a:t>
                </a:r>
                <a:r>
                  <a:rPr lang="en-US" altLang="zh-CN" sz="2000" b="1"/>
                  <a:t>b</a:t>
                </a:r>
                <a:r>
                  <a:rPr lang="en-US" altLang="zh-CN" sz="2000" b="1" baseline="50000"/>
                  <a:t>2</a:t>
                </a:r>
                <a:r>
                  <a:rPr lang="en-US" altLang="zh-CN" sz="2000" b="1"/>
                  <a:t>-4ac ;</a:t>
                </a:r>
              </a:p>
            </p:txBody>
          </p:sp>
          <p:sp>
            <p:nvSpPr>
              <p:cNvPr id="38975" name="Text Box 309">
                <a:extLst>
                  <a:ext uri="{FF2B5EF4-FFF2-40B4-BE49-F238E27FC236}">
                    <a16:creationId xmlns:a16="http://schemas.microsoft.com/office/drawing/2014/main" id="{A6EE8CDE-50CF-4483-B4B4-215761C522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" y="2309"/>
                <a:ext cx="1679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zh-CN" sz="2000" b="1"/>
                  <a:t>(4) x2</a:t>
                </a:r>
                <a:r>
                  <a:rPr lang="en-US" altLang="zh-CN" sz="2400" b="1"/>
                  <a:t>←</a:t>
                </a:r>
                <a:r>
                  <a:rPr lang="en-US" altLang="zh-CN" sz="2000" b="1"/>
                  <a:t>                ;</a:t>
                </a:r>
              </a:p>
            </p:txBody>
          </p:sp>
          <p:grpSp>
            <p:nvGrpSpPr>
              <p:cNvPr id="38976" name="Group 310">
                <a:extLst>
                  <a:ext uri="{FF2B5EF4-FFF2-40B4-BE49-F238E27FC236}">
                    <a16:creationId xmlns:a16="http://schemas.microsoft.com/office/drawing/2014/main" id="{10656C48-CB4A-4DD4-A240-FC391E363D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2" y="2233"/>
                <a:ext cx="701" cy="476"/>
                <a:chOff x="1973" y="2614"/>
                <a:chExt cx="701" cy="476"/>
              </a:xfrm>
            </p:grpSpPr>
            <p:sp>
              <p:nvSpPr>
                <p:cNvPr id="38986" name="Text Box 311">
                  <a:extLst>
                    <a:ext uri="{FF2B5EF4-FFF2-40B4-BE49-F238E27FC236}">
                      <a16:creationId xmlns:a16="http://schemas.microsoft.com/office/drawing/2014/main" id="{8520DB0F-D2D2-4DF6-B4EB-5886ACF082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73" y="2665"/>
                  <a:ext cx="68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/>
                    <a:t>-b - </a:t>
                  </a:r>
                  <a:r>
                    <a:rPr lang="en-US" altLang="zh-CN" sz="1400" b="1"/>
                    <a:t>  </a:t>
                  </a:r>
                  <a:r>
                    <a:rPr lang="en-US" altLang="zh-CN" sz="2000" b="1"/>
                    <a:t>D</a:t>
                  </a:r>
                </a:p>
              </p:txBody>
            </p:sp>
            <p:grpSp>
              <p:nvGrpSpPr>
                <p:cNvPr id="38987" name="Group 312">
                  <a:extLst>
                    <a:ext uri="{FF2B5EF4-FFF2-40B4-BE49-F238E27FC236}">
                      <a16:creationId xmlns:a16="http://schemas.microsoft.com/office/drawing/2014/main" id="{F4FFF444-D4E8-41EF-BB8C-E219ABCD87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00" y="2614"/>
                  <a:ext cx="409" cy="327"/>
                  <a:chOff x="2743" y="2251"/>
                  <a:chExt cx="409" cy="327"/>
                </a:xfrm>
              </p:grpSpPr>
              <p:sp>
                <p:nvSpPr>
                  <p:cNvPr id="38990" name="Rectangle 313">
                    <a:extLst>
                      <a:ext uri="{FF2B5EF4-FFF2-40B4-BE49-F238E27FC236}">
                        <a16:creationId xmlns:a16="http://schemas.microsoft.com/office/drawing/2014/main" id="{7BC41088-7366-482A-8B0E-5692CD1544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43" y="2251"/>
                    <a:ext cx="18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800"/>
                      <a:t>√</a:t>
                    </a:r>
                  </a:p>
                </p:txBody>
              </p:sp>
              <p:sp>
                <p:nvSpPr>
                  <p:cNvPr id="38991" name="Line 314">
                    <a:extLst>
                      <a:ext uri="{FF2B5EF4-FFF2-40B4-BE49-F238E27FC236}">
                        <a16:creationId xmlns:a16="http://schemas.microsoft.com/office/drawing/2014/main" id="{59DDB513-6E26-428D-A48C-2BFAD8769C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1" y="2347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88" name="Line 315">
                  <a:extLst>
                    <a:ext uri="{FF2B5EF4-FFF2-40B4-BE49-F238E27FC236}">
                      <a16:creationId xmlns:a16="http://schemas.microsoft.com/office/drawing/2014/main" id="{A895E8F7-C656-4FB6-A502-13A2B0D3C2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4" y="2886"/>
                  <a:ext cx="6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989" name="Text Box 316">
                  <a:extLst>
                    <a:ext uri="{FF2B5EF4-FFF2-40B4-BE49-F238E27FC236}">
                      <a16:creationId xmlns:a16="http://schemas.microsoft.com/office/drawing/2014/main" id="{E44869C5-AB35-4CBE-A52F-8C6F7E2B91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18" y="2840"/>
                  <a:ext cx="62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/>
                    <a:t>2a</a:t>
                  </a:r>
                </a:p>
              </p:txBody>
            </p:sp>
          </p:grpSp>
          <p:sp>
            <p:nvSpPr>
              <p:cNvPr id="38977" name="Text Box 317">
                <a:extLst>
                  <a:ext uri="{FF2B5EF4-FFF2-40B4-BE49-F238E27FC236}">
                    <a16:creationId xmlns:a16="http://schemas.microsoft.com/office/drawing/2014/main" id="{75BA5570-8F57-4492-9F1D-2E458D64C4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" y="1946"/>
                <a:ext cx="1679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zh-CN" sz="2000" b="1"/>
                  <a:t>(3) x1</a:t>
                </a:r>
                <a:r>
                  <a:rPr lang="en-US" altLang="zh-CN" sz="2400" b="1"/>
                  <a:t>←</a:t>
                </a:r>
                <a:r>
                  <a:rPr lang="en-US" altLang="zh-CN" sz="2000" b="1"/>
                  <a:t>                ;</a:t>
                </a:r>
              </a:p>
            </p:txBody>
          </p:sp>
          <p:grpSp>
            <p:nvGrpSpPr>
              <p:cNvPr id="38978" name="Group 318">
                <a:extLst>
                  <a:ext uri="{FF2B5EF4-FFF2-40B4-BE49-F238E27FC236}">
                    <a16:creationId xmlns:a16="http://schemas.microsoft.com/office/drawing/2014/main" id="{33F2BD06-F63D-4FE2-BFB1-15A6A33EC4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2" y="1871"/>
                <a:ext cx="701" cy="476"/>
                <a:chOff x="1973" y="2614"/>
                <a:chExt cx="701" cy="476"/>
              </a:xfrm>
            </p:grpSpPr>
            <p:sp>
              <p:nvSpPr>
                <p:cNvPr id="38980" name="Text Box 319">
                  <a:extLst>
                    <a:ext uri="{FF2B5EF4-FFF2-40B4-BE49-F238E27FC236}">
                      <a16:creationId xmlns:a16="http://schemas.microsoft.com/office/drawing/2014/main" id="{22D7B251-C304-4B0E-AC96-1D505E6AB3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73" y="2665"/>
                  <a:ext cx="68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/>
                    <a:t>-b+ </a:t>
                  </a:r>
                  <a:r>
                    <a:rPr lang="en-US" altLang="zh-CN" sz="1400" b="1"/>
                    <a:t>  </a:t>
                  </a:r>
                  <a:r>
                    <a:rPr lang="en-US" altLang="zh-CN" sz="2000" b="1"/>
                    <a:t>D</a:t>
                  </a:r>
                </a:p>
              </p:txBody>
            </p:sp>
            <p:grpSp>
              <p:nvGrpSpPr>
                <p:cNvPr id="38981" name="Group 320">
                  <a:extLst>
                    <a:ext uri="{FF2B5EF4-FFF2-40B4-BE49-F238E27FC236}">
                      <a16:creationId xmlns:a16="http://schemas.microsoft.com/office/drawing/2014/main" id="{9B029DB3-65AA-49B7-916D-050CAC13D7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00" y="2614"/>
                  <a:ext cx="409" cy="327"/>
                  <a:chOff x="2743" y="2251"/>
                  <a:chExt cx="409" cy="327"/>
                </a:xfrm>
              </p:grpSpPr>
              <p:sp>
                <p:nvSpPr>
                  <p:cNvPr id="38984" name="Rectangle 321">
                    <a:extLst>
                      <a:ext uri="{FF2B5EF4-FFF2-40B4-BE49-F238E27FC236}">
                        <a16:creationId xmlns:a16="http://schemas.microsoft.com/office/drawing/2014/main" id="{7DA79269-8607-44E9-BA0A-C9A9226D33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43" y="2251"/>
                    <a:ext cx="18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800"/>
                      <a:t>√</a:t>
                    </a:r>
                  </a:p>
                </p:txBody>
              </p:sp>
              <p:sp>
                <p:nvSpPr>
                  <p:cNvPr id="38985" name="Line 322">
                    <a:extLst>
                      <a:ext uri="{FF2B5EF4-FFF2-40B4-BE49-F238E27FC236}">
                        <a16:creationId xmlns:a16="http://schemas.microsoft.com/office/drawing/2014/main" id="{9CCFF6DB-CDC4-4CF6-B37D-3068004A37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1" y="2347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82" name="Line 323">
                  <a:extLst>
                    <a:ext uri="{FF2B5EF4-FFF2-40B4-BE49-F238E27FC236}">
                      <a16:creationId xmlns:a16="http://schemas.microsoft.com/office/drawing/2014/main" id="{37DA16AB-C7C5-4FCC-BF9B-F1AE26E806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4" y="2886"/>
                  <a:ext cx="6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983" name="Text Box 324">
                  <a:extLst>
                    <a:ext uri="{FF2B5EF4-FFF2-40B4-BE49-F238E27FC236}">
                      <a16:creationId xmlns:a16="http://schemas.microsoft.com/office/drawing/2014/main" id="{CC34B6A8-2FD9-4DB0-A6CD-E8E3174F9E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18" y="2840"/>
                  <a:ext cx="62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/>
                    <a:t>2a</a:t>
                  </a:r>
                </a:p>
              </p:txBody>
            </p:sp>
          </p:grpSp>
          <p:sp>
            <p:nvSpPr>
              <p:cNvPr id="62789" name="Text Box 325">
                <a:extLst>
                  <a:ext uri="{FF2B5EF4-FFF2-40B4-BE49-F238E27FC236}">
                    <a16:creationId xmlns:a16="http://schemas.microsoft.com/office/drawing/2014/main" id="{9C9309F7-4844-43BC-B94E-E3ECB1693F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" y="2688"/>
                <a:ext cx="15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30000"/>
                  </a:spcBef>
                  <a:defRPr/>
                </a:pPr>
                <a:r>
                  <a:rPr lang="en-US" altLang="zh-CN" sz="2000" b="1"/>
                  <a:t>(5) </a:t>
                </a:r>
                <a:r>
                  <a:rPr lang="zh-CN" altLang="en-US" sz="2000" b="1"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输出</a:t>
                </a:r>
                <a:r>
                  <a:rPr lang="en-US" altLang="zh-CN" sz="2000" b="1"/>
                  <a:t>x1</a:t>
                </a:r>
                <a:r>
                  <a:rPr lang="zh-CN" altLang="en-US" sz="2000" b="1"/>
                  <a:t>和</a:t>
                </a:r>
                <a:r>
                  <a:rPr lang="en-US" altLang="zh-CN" sz="2000" b="1"/>
                  <a:t>x2</a:t>
                </a:r>
                <a:r>
                  <a:rPr lang="zh-CN" altLang="en-US" sz="2000" b="1"/>
                  <a:t>。</a:t>
                </a:r>
              </a:p>
            </p:txBody>
          </p:sp>
        </p:grpSp>
      </p:grpSp>
      <p:grpSp>
        <p:nvGrpSpPr>
          <p:cNvPr id="20" name="Group 334">
            <a:extLst>
              <a:ext uri="{FF2B5EF4-FFF2-40B4-BE49-F238E27FC236}">
                <a16:creationId xmlns:a16="http://schemas.microsoft.com/office/drawing/2014/main" id="{15CFDC0F-C19F-4AB4-AA00-C3ABAF34A319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1052513"/>
            <a:ext cx="1800225" cy="1152525"/>
            <a:chOff x="4105" y="663"/>
            <a:chExt cx="1134" cy="726"/>
          </a:xfrm>
        </p:grpSpPr>
        <p:sp>
          <p:nvSpPr>
            <p:cNvPr id="38969" name="Oval 331">
              <a:extLst>
                <a:ext uri="{FF2B5EF4-FFF2-40B4-BE49-F238E27FC236}">
                  <a16:creationId xmlns:a16="http://schemas.microsoft.com/office/drawing/2014/main" id="{875D8A65-F0CD-490B-BF1A-3D84BD631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663"/>
              <a:ext cx="907" cy="408"/>
            </a:xfrm>
            <a:prstGeom prst="ellipse">
              <a:avLst/>
            </a:prstGeom>
            <a:noFill/>
            <a:ln w="57150">
              <a:solidFill>
                <a:srgbClr val="FF00FF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38970" name="Freeform 332">
              <a:extLst>
                <a:ext uri="{FF2B5EF4-FFF2-40B4-BE49-F238E27FC236}">
                  <a16:creationId xmlns:a16="http://schemas.microsoft.com/office/drawing/2014/main" id="{BA0CA5ED-2688-4173-9CDA-345E769E4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" y="935"/>
              <a:ext cx="771" cy="454"/>
            </a:xfrm>
            <a:custGeom>
              <a:avLst/>
              <a:gdLst>
                <a:gd name="T0" fmla="*/ 544 w 771"/>
                <a:gd name="T1" fmla="*/ 0 h 454"/>
                <a:gd name="T2" fmla="*/ 680 w 771"/>
                <a:gd name="T3" fmla="*/ 272 h 454"/>
                <a:gd name="T4" fmla="*/ 0 w 771"/>
                <a:gd name="T5" fmla="*/ 454 h 454"/>
                <a:gd name="T6" fmla="*/ 0 60000 65536"/>
                <a:gd name="T7" fmla="*/ 0 60000 65536"/>
                <a:gd name="T8" fmla="*/ 0 60000 65536"/>
                <a:gd name="T9" fmla="*/ 0 w 771"/>
                <a:gd name="T10" fmla="*/ 0 h 454"/>
                <a:gd name="T11" fmla="*/ 771 w 771"/>
                <a:gd name="T12" fmla="*/ 454 h 4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454">
                  <a:moveTo>
                    <a:pt x="544" y="0"/>
                  </a:moveTo>
                  <a:cubicBezTo>
                    <a:pt x="657" y="98"/>
                    <a:pt x="771" y="196"/>
                    <a:pt x="680" y="272"/>
                  </a:cubicBezTo>
                  <a:cubicBezTo>
                    <a:pt x="589" y="348"/>
                    <a:pt x="294" y="401"/>
                    <a:pt x="0" y="454"/>
                  </a:cubicBezTo>
                </a:path>
              </a:pathLst>
            </a:custGeom>
            <a:noFill/>
            <a:ln w="50800">
              <a:solidFill>
                <a:srgbClr val="FF00FF"/>
              </a:solidFill>
              <a:prstDash val="sysDot"/>
              <a:miter lim="800000"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62799" name="Group 335">
            <a:extLst>
              <a:ext uri="{FF2B5EF4-FFF2-40B4-BE49-F238E27FC236}">
                <a16:creationId xmlns:a16="http://schemas.microsoft.com/office/drawing/2014/main" id="{05B6418F-D1FA-40F5-B4C9-B3E546F23957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2411413"/>
          <a:ext cx="7272337" cy="3535452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黑体" pitchFamily="49" charset="-122"/>
                        </a:rPr>
                        <a:t>图符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黑体" pitchFamily="49" charset="-122"/>
                        </a:rPr>
                        <a:t>名称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黑体" pitchFamily="49" charset="-122"/>
                        </a:rPr>
                        <a:t>图符含义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起止框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表示算法的开始或算法的结束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处理框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表示按顺序执行操作步骤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判断框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表示判断选择。根据框中列出的二值判断条件满足与否，从两种备选步骤中选择其一执行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流程线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连接两个相邻的步骤。表示执行顺序从从矢尾向箭头。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连接点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表示一条流程线北断开后的两个端点。连接点必须相同的形式成对出现。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1" name="Group 365">
            <a:extLst>
              <a:ext uri="{FF2B5EF4-FFF2-40B4-BE49-F238E27FC236}">
                <a16:creationId xmlns:a16="http://schemas.microsoft.com/office/drawing/2014/main" id="{27E91BFE-3313-4135-A576-6096A51B08CA}"/>
              </a:ext>
            </a:extLst>
          </p:cNvPr>
          <p:cNvGrpSpPr>
            <a:grpSpLocks/>
          </p:cNvGrpSpPr>
          <p:nvPr/>
        </p:nvGrpSpPr>
        <p:grpSpPr bwMode="auto">
          <a:xfrm>
            <a:off x="1114425" y="2978150"/>
            <a:ext cx="914400" cy="2808288"/>
            <a:chOff x="702" y="1881"/>
            <a:chExt cx="576" cy="1769"/>
          </a:xfrm>
        </p:grpSpPr>
        <p:sp>
          <p:nvSpPr>
            <p:cNvPr id="38964" name="Oval 366">
              <a:extLst>
                <a:ext uri="{FF2B5EF4-FFF2-40B4-BE49-F238E27FC236}">
                  <a16:creationId xmlns:a16="http://schemas.microsoft.com/office/drawing/2014/main" id="{59AFD563-2D00-4191-9757-78986128A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1881"/>
              <a:ext cx="552" cy="15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38965" name="Rectangle 367">
              <a:extLst>
                <a:ext uri="{FF2B5EF4-FFF2-40B4-BE49-F238E27FC236}">
                  <a16:creationId xmlns:a16="http://schemas.microsoft.com/office/drawing/2014/main" id="{71690A22-B289-47A2-95D2-19BACCC68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2198"/>
              <a:ext cx="558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38966" name="AutoShape 368">
              <a:extLst>
                <a:ext uri="{FF2B5EF4-FFF2-40B4-BE49-F238E27FC236}">
                  <a16:creationId xmlns:a16="http://schemas.microsoft.com/office/drawing/2014/main" id="{10EB67CE-B929-4C98-863C-53382F501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2516"/>
              <a:ext cx="576" cy="264"/>
            </a:xfrm>
            <a:prstGeom prst="flowChartDecision">
              <a:avLst/>
            </a:prstGeom>
            <a:solidFill>
              <a:srgbClr val="FFFFFF"/>
            </a:solidFill>
            <a:ln w="2540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38967" name="Line 369">
              <a:extLst>
                <a:ext uri="{FF2B5EF4-FFF2-40B4-BE49-F238E27FC236}">
                  <a16:creationId xmlns:a16="http://schemas.microsoft.com/office/drawing/2014/main" id="{83C35CC0-188B-4581-9E17-ABD4810AF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4" y="2969"/>
              <a:ext cx="0" cy="288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8" name="Oval 370">
              <a:extLst>
                <a:ext uri="{FF2B5EF4-FFF2-40B4-BE49-F238E27FC236}">
                  <a16:creationId xmlns:a16="http://schemas.microsoft.com/office/drawing/2014/main" id="{69BA51B1-22B7-4147-A524-6AABEBA8C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468"/>
              <a:ext cx="182" cy="18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</p:grpSp>
      <p:sp>
        <p:nvSpPr>
          <p:cNvPr id="62835" name="Rectangle 371">
            <a:extLst>
              <a:ext uri="{FF2B5EF4-FFF2-40B4-BE49-F238E27FC236}">
                <a16:creationId xmlns:a16="http://schemas.microsoft.com/office/drawing/2014/main" id="{D966634D-C805-41DD-8A63-DC922EDD9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300" y="1989138"/>
            <a:ext cx="3868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表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1.4 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流程图图符及含义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9" dur="2000"/>
                                        <p:tgtEl>
                                          <p:spTgt spid="62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27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28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69" grpId="0" animBg="1"/>
      <p:bldP spid="62769" grpId="1" animBg="1"/>
      <p:bldP spid="628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67889941-0C5C-412C-8D2D-1F17A44C7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FC7BF8-36A1-48EB-85C1-BC63AF7F4FF5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39939" name="AutoShape 13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B76099D-112D-4053-A9AA-72F0F6801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grpSp>
        <p:nvGrpSpPr>
          <p:cNvPr id="39940" name="Group 377">
            <a:extLst>
              <a:ext uri="{FF2B5EF4-FFF2-40B4-BE49-F238E27FC236}">
                <a16:creationId xmlns:a16="http://schemas.microsoft.com/office/drawing/2014/main" id="{2F37584A-D188-4E15-B0D9-2AF8F335C1FB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665163"/>
            <a:ext cx="7604125" cy="5356225"/>
            <a:chOff x="403" y="419"/>
            <a:chExt cx="4790" cy="3374"/>
          </a:xfrm>
        </p:grpSpPr>
        <p:sp>
          <p:nvSpPr>
            <p:cNvPr id="63796" name="Text Box 308">
              <a:extLst>
                <a:ext uri="{FF2B5EF4-FFF2-40B4-BE49-F238E27FC236}">
                  <a16:creationId xmlns:a16="http://schemas.microsoft.com/office/drawing/2014/main" id="{D8D3A2DD-ED9C-4F45-A228-176F369BF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8" y="872"/>
              <a:ext cx="1179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输入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、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、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  <p:sp>
          <p:nvSpPr>
            <p:cNvPr id="39952" name="Line 309">
              <a:extLst>
                <a:ext uri="{FF2B5EF4-FFF2-40B4-BE49-F238E27FC236}">
                  <a16:creationId xmlns:a16="http://schemas.microsoft.com/office/drawing/2014/main" id="{9918B16B-1CCB-4E45-BEA3-84741D2D8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7" y="69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3" name="Line 311">
              <a:extLst>
                <a:ext uri="{FF2B5EF4-FFF2-40B4-BE49-F238E27FC236}">
                  <a16:creationId xmlns:a16="http://schemas.microsoft.com/office/drawing/2014/main" id="{25E95902-A2C4-4737-BDF5-F3383572D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7" y="1144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800" name="Text Box 312">
              <a:extLst>
                <a:ext uri="{FF2B5EF4-FFF2-40B4-BE49-F238E27FC236}">
                  <a16:creationId xmlns:a16="http://schemas.microsoft.com/office/drawing/2014/main" id="{68839C8D-6EAB-46C0-923C-1CA008167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1858"/>
              <a:ext cx="1179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←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000" b="1" baseline="5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-4ac</a:t>
              </a:r>
            </a:p>
          </p:txBody>
        </p:sp>
        <p:sp>
          <p:nvSpPr>
            <p:cNvPr id="63802" name="Text Box 314">
              <a:extLst>
                <a:ext uri="{FF2B5EF4-FFF2-40B4-BE49-F238E27FC236}">
                  <a16:creationId xmlns:a16="http://schemas.microsoft.com/office/drawing/2014/main" id="{C88FE044-CEAA-4AC7-9AC1-4EFD2B3C4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016"/>
              <a:ext cx="1179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x1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←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9956" name="Group 315">
              <a:extLst>
                <a:ext uri="{FF2B5EF4-FFF2-40B4-BE49-F238E27FC236}">
                  <a16:creationId xmlns:a16="http://schemas.microsoft.com/office/drawing/2014/main" id="{D73F7B40-E2F8-4BB2-B303-DA0F823273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5" y="945"/>
              <a:ext cx="680" cy="422"/>
              <a:chOff x="1973" y="2302"/>
              <a:chExt cx="680" cy="422"/>
            </a:xfrm>
          </p:grpSpPr>
          <p:sp>
            <p:nvSpPr>
              <p:cNvPr id="40006" name="Line 316">
                <a:extLst>
                  <a:ext uri="{FF2B5EF4-FFF2-40B4-BE49-F238E27FC236}">
                    <a16:creationId xmlns:a16="http://schemas.microsoft.com/office/drawing/2014/main" id="{440DAEED-F40A-47E7-9D80-AF4E0B4A1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3" y="2393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07" name="Text Box 317">
                <a:extLst>
                  <a:ext uri="{FF2B5EF4-FFF2-40B4-BE49-F238E27FC236}">
                    <a16:creationId xmlns:a16="http://schemas.microsoft.com/office/drawing/2014/main" id="{C3ACC7C6-78A8-4932-B64A-1432F3A54D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3" y="2347"/>
                <a:ext cx="6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-b+   D</a:t>
                </a:r>
              </a:p>
            </p:txBody>
          </p:sp>
          <p:sp>
            <p:nvSpPr>
              <p:cNvPr id="40008" name="Line 318">
                <a:extLst>
                  <a:ext uri="{FF2B5EF4-FFF2-40B4-BE49-F238E27FC236}">
                    <a16:creationId xmlns:a16="http://schemas.microsoft.com/office/drawing/2014/main" id="{E69D3E8F-AE84-4241-BC40-B1943211A5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538"/>
                <a:ext cx="6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09" name="Text Box 319">
                <a:extLst>
                  <a:ext uri="{FF2B5EF4-FFF2-40B4-BE49-F238E27FC236}">
                    <a16:creationId xmlns:a16="http://schemas.microsoft.com/office/drawing/2014/main" id="{E3AA250A-846C-4507-A26B-46D65CA47B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" y="2493"/>
                <a:ext cx="6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2a</a:t>
                </a:r>
              </a:p>
            </p:txBody>
          </p:sp>
          <p:sp>
            <p:nvSpPr>
              <p:cNvPr id="40010" name="Rectangle 320">
                <a:extLst>
                  <a:ext uri="{FF2B5EF4-FFF2-40B4-BE49-F238E27FC236}">
                    <a16:creationId xmlns:a16="http://schemas.microsoft.com/office/drawing/2014/main" id="{F6AB433D-748D-4323-B512-00FB40217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4" y="2302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√</a:t>
                </a:r>
              </a:p>
            </p:txBody>
          </p:sp>
        </p:grpSp>
        <p:grpSp>
          <p:nvGrpSpPr>
            <p:cNvPr id="39957" name="Group 323">
              <a:extLst>
                <a:ext uri="{FF2B5EF4-FFF2-40B4-BE49-F238E27FC236}">
                  <a16:creationId xmlns:a16="http://schemas.microsoft.com/office/drawing/2014/main" id="{1AC0A0C7-E506-4D13-905A-97903FA2C8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4" y="1456"/>
              <a:ext cx="1179" cy="422"/>
              <a:chOff x="3606" y="2586"/>
              <a:chExt cx="1179" cy="422"/>
            </a:xfrm>
          </p:grpSpPr>
          <p:sp>
            <p:nvSpPr>
              <p:cNvPr id="63812" name="Text Box 324">
                <a:extLst>
                  <a:ext uri="{FF2B5EF4-FFF2-40B4-BE49-F238E27FC236}">
                    <a16:creationId xmlns:a16="http://schemas.microsoft.com/office/drawing/2014/main" id="{F67F1FD5-2D35-4318-B01C-448660A98A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2659"/>
                <a:ext cx="1179" cy="3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x2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←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grpSp>
            <p:nvGrpSpPr>
              <p:cNvPr id="40000" name="Group 325">
                <a:extLst>
                  <a:ext uri="{FF2B5EF4-FFF2-40B4-BE49-F238E27FC236}">
                    <a16:creationId xmlns:a16="http://schemas.microsoft.com/office/drawing/2014/main" id="{21A1F2C4-E8DF-4958-99D8-515F3C4064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7" y="2586"/>
                <a:ext cx="680" cy="422"/>
                <a:chOff x="1973" y="2302"/>
                <a:chExt cx="680" cy="422"/>
              </a:xfrm>
            </p:grpSpPr>
            <p:sp>
              <p:nvSpPr>
                <p:cNvPr id="40001" name="Line 326">
                  <a:extLst>
                    <a:ext uri="{FF2B5EF4-FFF2-40B4-BE49-F238E27FC236}">
                      <a16:creationId xmlns:a16="http://schemas.microsoft.com/office/drawing/2014/main" id="{FA16B216-A3E7-42FC-B117-420DA5D7B3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3" y="2393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02" name="Text Box 327">
                  <a:extLst>
                    <a:ext uri="{FF2B5EF4-FFF2-40B4-BE49-F238E27FC236}">
                      <a16:creationId xmlns:a16="http://schemas.microsoft.com/office/drawing/2014/main" id="{E957B0BB-CE2E-49D5-B210-7489302D5D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73" y="2347"/>
                  <a:ext cx="68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-b+   D</a:t>
                  </a:r>
                </a:p>
              </p:txBody>
            </p:sp>
            <p:sp>
              <p:nvSpPr>
                <p:cNvPr id="40003" name="Line 328">
                  <a:extLst>
                    <a:ext uri="{FF2B5EF4-FFF2-40B4-BE49-F238E27FC236}">
                      <a16:creationId xmlns:a16="http://schemas.microsoft.com/office/drawing/2014/main" id="{6F7343C4-3226-4B47-AB7C-32649FC01F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3" y="2538"/>
                  <a:ext cx="6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04" name="Text Box 329">
                  <a:extLst>
                    <a:ext uri="{FF2B5EF4-FFF2-40B4-BE49-F238E27FC236}">
                      <a16:creationId xmlns:a16="http://schemas.microsoft.com/office/drawing/2014/main" id="{D1C15D64-D447-4C01-A0B7-21EFCE5F54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18" y="2493"/>
                  <a:ext cx="623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2a</a:t>
                  </a:r>
                </a:p>
              </p:txBody>
            </p:sp>
            <p:sp>
              <p:nvSpPr>
                <p:cNvPr id="40005" name="Rectangle 330">
                  <a:extLst>
                    <a:ext uri="{FF2B5EF4-FFF2-40B4-BE49-F238E27FC236}">
                      <a16:creationId xmlns:a16="http://schemas.microsoft.com/office/drawing/2014/main" id="{44FC8ED6-56EF-46C8-BF9D-1CE08EE3E7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4" y="2302"/>
                  <a:ext cx="31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/>
                    <a:t>√</a:t>
                  </a:r>
                </a:p>
              </p:txBody>
            </p:sp>
          </p:grpSp>
        </p:grpSp>
        <p:sp>
          <p:nvSpPr>
            <p:cNvPr id="63821" name="Text Box 333">
              <a:extLst>
                <a:ext uri="{FF2B5EF4-FFF2-40B4-BE49-F238E27FC236}">
                  <a16:creationId xmlns:a16="http://schemas.microsoft.com/office/drawing/2014/main" id="{BFD2A101-9ACB-48F5-83F5-8C24C3225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016"/>
              <a:ext cx="1179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x1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、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x2</a:t>
              </a:r>
            </a:p>
          </p:txBody>
        </p:sp>
        <p:grpSp>
          <p:nvGrpSpPr>
            <p:cNvPr id="39959" name="Group 336">
              <a:extLst>
                <a:ext uri="{FF2B5EF4-FFF2-40B4-BE49-F238E27FC236}">
                  <a16:creationId xmlns:a16="http://schemas.microsoft.com/office/drawing/2014/main" id="{B65FD346-6452-4106-B061-BD9D35E382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0" y="419"/>
              <a:ext cx="635" cy="272"/>
              <a:chOff x="2608" y="981"/>
              <a:chExt cx="635" cy="272"/>
            </a:xfrm>
          </p:grpSpPr>
          <p:sp>
            <p:nvSpPr>
              <p:cNvPr id="63825" name="Text Box 337">
                <a:extLst>
                  <a:ext uri="{FF2B5EF4-FFF2-40B4-BE49-F238E27FC236}">
                    <a16:creationId xmlns:a16="http://schemas.microsoft.com/office/drawing/2014/main" id="{6ADAAD0E-11C0-4C1B-83B7-8325C1B048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2" y="987"/>
                <a:ext cx="4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zh-CN" altLang="en-US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开始</a:t>
                </a:r>
              </a:p>
            </p:txBody>
          </p:sp>
          <p:sp>
            <p:nvSpPr>
              <p:cNvPr id="39998" name="Oval 338">
                <a:extLst>
                  <a:ext uri="{FF2B5EF4-FFF2-40B4-BE49-F238E27FC236}">
                    <a16:creationId xmlns:a16="http://schemas.microsoft.com/office/drawing/2014/main" id="{F0646847-A371-4449-9707-321F86D3B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981"/>
                <a:ext cx="635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2400"/>
              </a:p>
            </p:txBody>
          </p:sp>
        </p:grpSp>
        <p:grpSp>
          <p:nvGrpSpPr>
            <p:cNvPr id="39960" name="Group 339">
              <a:extLst>
                <a:ext uri="{FF2B5EF4-FFF2-40B4-BE49-F238E27FC236}">
                  <a16:creationId xmlns:a16="http://schemas.microsoft.com/office/drawing/2014/main" id="{23B179EC-A828-4E2E-853C-C57F9F6BD9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6" y="2559"/>
              <a:ext cx="635" cy="272"/>
              <a:chOff x="2629" y="3294"/>
              <a:chExt cx="635" cy="272"/>
            </a:xfrm>
          </p:grpSpPr>
          <p:sp>
            <p:nvSpPr>
              <p:cNvPr id="63828" name="Text Box 340">
                <a:extLst>
                  <a:ext uri="{FF2B5EF4-FFF2-40B4-BE49-F238E27FC236}">
                    <a16:creationId xmlns:a16="http://schemas.microsoft.com/office/drawing/2014/main" id="{45769428-EDDF-4D29-AB29-68F8D266A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7" y="3294"/>
                <a:ext cx="4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zh-CN" altLang="en-US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结束</a:t>
                </a:r>
              </a:p>
            </p:txBody>
          </p:sp>
          <p:sp>
            <p:nvSpPr>
              <p:cNvPr id="39996" name="Oval 341">
                <a:extLst>
                  <a:ext uri="{FF2B5EF4-FFF2-40B4-BE49-F238E27FC236}">
                    <a16:creationId xmlns:a16="http://schemas.microsoft.com/office/drawing/2014/main" id="{A88E0661-13B5-4C77-A72B-C64AD65BF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9" y="3294"/>
                <a:ext cx="635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2400"/>
              </a:p>
            </p:txBody>
          </p:sp>
        </p:grpSp>
        <p:grpSp>
          <p:nvGrpSpPr>
            <p:cNvPr id="39961" name="Group 344">
              <a:extLst>
                <a:ext uri="{FF2B5EF4-FFF2-40B4-BE49-F238E27FC236}">
                  <a16:creationId xmlns:a16="http://schemas.microsoft.com/office/drawing/2014/main" id="{7E78274A-01ED-4129-A9ED-B5A630DCF2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1" y="1335"/>
              <a:ext cx="772" cy="408"/>
              <a:chOff x="2063" y="1701"/>
              <a:chExt cx="998" cy="408"/>
            </a:xfrm>
          </p:grpSpPr>
          <p:sp>
            <p:nvSpPr>
              <p:cNvPr id="39993" name="AutoShape 342">
                <a:extLst>
                  <a:ext uri="{FF2B5EF4-FFF2-40B4-BE49-F238E27FC236}">
                    <a16:creationId xmlns:a16="http://schemas.microsoft.com/office/drawing/2014/main" id="{F72DBE61-B132-4DF9-9A03-649753FB1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1701"/>
                <a:ext cx="998" cy="408"/>
              </a:xfrm>
              <a:prstGeom prst="diamond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2400"/>
              </a:p>
            </p:txBody>
          </p:sp>
          <p:sp>
            <p:nvSpPr>
              <p:cNvPr id="63831" name="Text Box 343">
                <a:extLst>
                  <a:ext uri="{FF2B5EF4-FFF2-40B4-BE49-F238E27FC236}">
                    <a16:creationId xmlns:a16="http://schemas.microsoft.com/office/drawing/2014/main" id="{D81A38F3-D857-4AD0-B52E-0A5C431C7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6" y="1746"/>
                <a:ext cx="81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  <a:r>
                  <a:rPr lang="zh-CN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≠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</a:p>
            </p:txBody>
          </p:sp>
        </p:grpSp>
        <p:sp>
          <p:nvSpPr>
            <p:cNvPr id="39962" name="Line 346">
              <a:extLst>
                <a:ext uri="{FF2B5EF4-FFF2-40B4-BE49-F238E27FC236}">
                  <a16:creationId xmlns:a16="http://schemas.microsoft.com/office/drawing/2014/main" id="{FB29DEAF-D5E6-4696-A27D-F877C7F43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8" y="1540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3" name="Line 347">
              <a:extLst>
                <a:ext uri="{FF2B5EF4-FFF2-40B4-BE49-F238E27FC236}">
                  <a16:creationId xmlns:a16="http://schemas.microsoft.com/office/drawing/2014/main" id="{F1B48F25-DA53-4460-8A09-0178B9C34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8" y="1540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4" name="Line 348">
              <a:extLst>
                <a:ext uri="{FF2B5EF4-FFF2-40B4-BE49-F238E27FC236}">
                  <a16:creationId xmlns:a16="http://schemas.microsoft.com/office/drawing/2014/main" id="{59D3C40A-C8C9-4745-9931-B7134642F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178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9965" name="Group 349">
              <a:extLst>
                <a:ext uri="{FF2B5EF4-FFF2-40B4-BE49-F238E27FC236}">
                  <a16:creationId xmlns:a16="http://schemas.microsoft.com/office/drawing/2014/main" id="{5ECA2AE9-2C13-4080-AD67-F117BEAB4C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0" y="2357"/>
              <a:ext cx="772" cy="408"/>
              <a:chOff x="2063" y="1701"/>
              <a:chExt cx="998" cy="408"/>
            </a:xfrm>
          </p:grpSpPr>
          <p:sp>
            <p:nvSpPr>
              <p:cNvPr id="39991" name="AutoShape 350">
                <a:extLst>
                  <a:ext uri="{FF2B5EF4-FFF2-40B4-BE49-F238E27FC236}">
                    <a16:creationId xmlns:a16="http://schemas.microsoft.com/office/drawing/2014/main" id="{CEFFC8A0-41C6-4260-9873-013644177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1701"/>
                <a:ext cx="998" cy="408"/>
              </a:xfrm>
              <a:prstGeom prst="diamond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2400"/>
              </a:p>
            </p:txBody>
          </p:sp>
          <p:sp>
            <p:nvSpPr>
              <p:cNvPr id="63839" name="Text Box 351">
                <a:extLst>
                  <a:ext uri="{FF2B5EF4-FFF2-40B4-BE49-F238E27FC236}">
                    <a16:creationId xmlns:a16="http://schemas.microsoft.com/office/drawing/2014/main" id="{BEF2E0FF-D803-4751-A32E-2EC2295046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6" y="1746"/>
                <a:ext cx="81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</a:t>
                </a:r>
                <a:r>
                  <a:rPr lang="zh-CN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≥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</a:p>
            </p:txBody>
          </p:sp>
        </p:grpSp>
        <p:sp>
          <p:nvSpPr>
            <p:cNvPr id="39966" name="Line 352">
              <a:extLst>
                <a:ext uri="{FF2B5EF4-FFF2-40B4-BE49-F238E27FC236}">
                  <a16:creationId xmlns:a16="http://schemas.microsoft.com/office/drawing/2014/main" id="{43C990B1-C6E6-47AA-A64E-2158EA924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562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7" name="Line 353">
              <a:extLst>
                <a:ext uri="{FF2B5EF4-FFF2-40B4-BE49-F238E27FC236}">
                  <a16:creationId xmlns:a16="http://schemas.microsoft.com/office/drawing/2014/main" id="{CBD9C036-0517-4E61-92D7-B0EF3E4BE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562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8" name="Line 354">
              <a:extLst>
                <a:ext uri="{FF2B5EF4-FFF2-40B4-BE49-F238E27FC236}">
                  <a16:creationId xmlns:a16="http://schemas.microsoft.com/office/drawing/2014/main" id="{57B08C41-27E2-4350-B0EE-365082E7B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1534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9" name="Line 355">
              <a:extLst>
                <a:ext uri="{FF2B5EF4-FFF2-40B4-BE49-F238E27FC236}">
                  <a16:creationId xmlns:a16="http://schemas.microsoft.com/office/drawing/2014/main" id="{1EC3B215-E72D-40AB-A11E-E82D33AE6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0" y="1537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0" name="Line 356">
              <a:extLst>
                <a:ext uri="{FF2B5EF4-FFF2-40B4-BE49-F238E27FC236}">
                  <a16:creationId xmlns:a16="http://schemas.microsoft.com/office/drawing/2014/main" id="{9C5009F5-2896-4D0A-BDF6-FFEBE17DA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1" y="2556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1" name="Line 357">
              <a:extLst>
                <a:ext uri="{FF2B5EF4-FFF2-40B4-BE49-F238E27FC236}">
                  <a16:creationId xmlns:a16="http://schemas.microsoft.com/office/drawing/2014/main" id="{7E1C3B0F-F1CC-4A3D-AEEA-2297601F5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8" y="2559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846" name="Text Box 358">
              <a:extLst>
                <a:ext uri="{FF2B5EF4-FFF2-40B4-BE49-F238E27FC236}">
                  <a16:creationId xmlns:a16="http://schemas.microsoft.com/office/drawing/2014/main" id="{34DD3500-0B9A-4171-AAA0-4EB44A41C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6" y="1861"/>
              <a:ext cx="1191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“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ERROR1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”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3847" name="Text Box 359">
              <a:extLst>
                <a:ext uri="{FF2B5EF4-FFF2-40B4-BE49-F238E27FC236}">
                  <a16:creationId xmlns:a16="http://schemas.microsoft.com/office/drawing/2014/main" id="{5D66D656-AF57-4288-BAC8-647B48F7A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1" y="2883"/>
              <a:ext cx="1191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“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ERROR2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”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974" name="Line 360">
              <a:extLst>
                <a:ext uri="{FF2B5EF4-FFF2-40B4-BE49-F238E27FC236}">
                  <a16:creationId xmlns:a16="http://schemas.microsoft.com/office/drawing/2014/main" id="{BFDBC4FF-F3B8-461A-9BFC-89BAC72C2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835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5" name="Line 361">
              <a:extLst>
                <a:ext uri="{FF2B5EF4-FFF2-40B4-BE49-F238E27FC236}">
                  <a16:creationId xmlns:a16="http://schemas.microsoft.com/office/drawing/2014/main" id="{6B79B6BE-B956-4A81-AB83-C3B083815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341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6" name="Line 362">
              <a:extLst>
                <a:ext uri="{FF2B5EF4-FFF2-40B4-BE49-F238E27FC236}">
                  <a16:creationId xmlns:a16="http://schemas.microsoft.com/office/drawing/2014/main" id="{6E1DC294-517B-4D0F-BF1B-575BFC6C7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6" y="1833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7" name="Line 363">
              <a:extLst>
                <a:ext uri="{FF2B5EF4-FFF2-40B4-BE49-F238E27FC236}">
                  <a16:creationId xmlns:a16="http://schemas.microsoft.com/office/drawing/2014/main" id="{CF4EDD54-1F30-4A96-9F66-755637C09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287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8" name="Oval 364">
              <a:extLst>
                <a:ext uri="{FF2B5EF4-FFF2-40B4-BE49-F238E27FC236}">
                  <a16:creationId xmlns:a16="http://schemas.microsoft.com/office/drawing/2014/main" id="{BAB4460B-0F40-4AC2-8FE8-99EF1E970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" y="2883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63853" name="Text Box 365">
              <a:extLst>
                <a:ext uri="{FF2B5EF4-FFF2-40B4-BE49-F238E27FC236}">
                  <a16:creationId xmlns:a16="http://schemas.microsoft.com/office/drawing/2014/main" id="{3F6A7241-0F29-47CF-83DA-140295C3B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" y="2908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39980" name="Line 366">
              <a:extLst>
                <a:ext uri="{FF2B5EF4-FFF2-40B4-BE49-F238E27FC236}">
                  <a16:creationId xmlns:a16="http://schemas.microsoft.com/office/drawing/2014/main" id="{9C856804-2CE1-493A-8201-03A8665A7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3154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1" name="Oval 367">
              <a:extLst>
                <a:ext uri="{FF2B5EF4-FFF2-40B4-BE49-F238E27FC236}">
                  <a16:creationId xmlns:a16="http://schemas.microsoft.com/office/drawing/2014/main" id="{38B086C2-2075-476B-9DF2-B7E257E2F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3475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63856" name="Text Box 368">
              <a:extLst>
                <a:ext uri="{FF2B5EF4-FFF2-40B4-BE49-F238E27FC236}">
                  <a16:creationId xmlns:a16="http://schemas.microsoft.com/office/drawing/2014/main" id="{69C1CD91-C4E8-4D19-80DF-F7407D584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" y="3500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39983" name="Line 369">
              <a:extLst>
                <a:ext uri="{FF2B5EF4-FFF2-40B4-BE49-F238E27FC236}">
                  <a16:creationId xmlns:a16="http://schemas.microsoft.com/office/drawing/2014/main" id="{B6BA1C0E-687B-41DF-90EB-8AAD53600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6" y="2133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4" name="Oval 370">
              <a:extLst>
                <a:ext uri="{FF2B5EF4-FFF2-40B4-BE49-F238E27FC236}">
                  <a16:creationId xmlns:a16="http://schemas.microsoft.com/office/drawing/2014/main" id="{55AE2852-530C-4CC6-BB7B-112488237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454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63859" name="Text Box 371">
              <a:extLst>
                <a:ext uri="{FF2B5EF4-FFF2-40B4-BE49-F238E27FC236}">
                  <a16:creationId xmlns:a16="http://schemas.microsoft.com/office/drawing/2014/main" id="{516FE41E-E01B-48B0-9151-25F99E2A6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496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39986" name="Oval 372">
              <a:extLst>
                <a:ext uri="{FF2B5EF4-FFF2-40B4-BE49-F238E27FC236}">
                  <a16:creationId xmlns:a16="http://schemas.microsoft.com/office/drawing/2014/main" id="{CCF8B743-DD4B-4F64-963A-251A0DCB7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527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63861" name="Text Box 373">
              <a:extLst>
                <a:ext uri="{FF2B5EF4-FFF2-40B4-BE49-F238E27FC236}">
                  <a16:creationId xmlns:a16="http://schemas.microsoft.com/office/drawing/2014/main" id="{51DEA805-864A-43FE-8B3B-28B3D3EFE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" y="569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39988" name="Oval 374">
              <a:extLst>
                <a:ext uri="{FF2B5EF4-FFF2-40B4-BE49-F238E27FC236}">
                  <a16:creationId xmlns:a16="http://schemas.microsoft.com/office/drawing/2014/main" id="{6ABD23C3-F232-4A89-8DB1-5E2B21216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287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63863" name="Text Box 375">
              <a:extLst>
                <a:ext uri="{FF2B5EF4-FFF2-40B4-BE49-F238E27FC236}">
                  <a16:creationId xmlns:a16="http://schemas.microsoft.com/office/drawing/2014/main" id="{BB45A7EF-1E6A-46EB-9279-DE01B0EEA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329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39990" name="Line 376">
              <a:extLst>
                <a:ext uri="{FF2B5EF4-FFF2-40B4-BE49-F238E27FC236}">
                  <a16:creationId xmlns:a16="http://schemas.microsoft.com/office/drawing/2014/main" id="{99B942B4-CD8F-4F48-8865-A9ED47F1C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423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384">
            <a:extLst>
              <a:ext uri="{FF2B5EF4-FFF2-40B4-BE49-F238E27FC236}">
                <a16:creationId xmlns:a16="http://schemas.microsoft.com/office/drawing/2014/main" id="{B67C66E6-0BA6-460B-BEF3-18C342A3C01F}"/>
              </a:ext>
            </a:extLst>
          </p:cNvPr>
          <p:cNvGrpSpPr>
            <a:grpSpLocks/>
          </p:cNvGrpSpPr>
          <p:nvPr/>
        </p:nvGrpSpPr>
        <p:grpSpPr bwMode="auto">
          <a:xfrm>
            <a:off x="536575" y="44450"/>
            <a:ext cx="6829425" cy="5735638"/>
            <a:chOff x="338" y="28"/>
            <a:chExt cx="4302" cy="3613"/>
          </a:xfrm>
        </p:grpSpPr>
        <p:sp>
          <p:nvSpPr>
            <p:cNvPr id="39948" name="Freeform 378">
              <a:extLst>
                <a:ext uri="{FF2B5EF4-FFF2-40B4-BE49-F238E27FC236}">
                  <a16:creationId xmlns:a16="http://schemas.microsoft.com/office/drawing/2014/main" id="{AE9DCAFF-1286-4C7E-945D-B39137938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" y="28"/>
              <a:ext cx="4302" cy="3055"/>
            </a:xfrm>
            <a:custGeom>
              <a:avLst/>
              <a:gdLst>
                <a:gd name="T0" fmla="*/ 265 w 4302"/>
                <a:gd name="T1" fmla="*/ 2790 h 3055"/>
                <a:gd name="T2" fmla="*/ 38 w 4302"/>
                <a:gd name="T3" fmla="*/ 2654 h 3055"/>
                <a:gd name="T4" fmla="*/ 491 w 4302"/>
                <a:gd name="T5" fmla="*/ 386 h 3055"/>
                <a:gd name="T6" fmla="*/ 2714 w 4302"/>
                <a:gd name="T7" fmla="*/ 341 h 3055"/>
                <a:gd name="T8" fmla="*/ 4302 w 4302"/>
                <a:gd name="T9" fmla="*/ 795 h 30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2"/>
                <a:gd name="T16" fmla="*/ 0 h 3055"/>
                <a:gd name="T17" fmla="*/ 4302 w 4302"/>
                <a:gd name="T18" fmla="*/ 3055 h 30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2" h="3055">
                  <a:moveTo>
                    <a:pt x="265" y="2790"/>
                  </a:moveTo>
                  <a:cubicBezTo>
                    <a:pt x="132" y="2922"/>
                    <a:pt x="0" y="3055"/>
                    <a:pt x="38" y="2654"/>
                  </a:cubicBezTo>
                  <a:cubicBezTo>
                    <a:pt x="76" y="2253"/>
                    <a:pt x="45" y="772"/>
                    <a:pt x="491" y="386"/>
                  </a:cubicBezTo>
                  <a:cubicBezTo>
                    <a:pt x="937" y="0"/>
                    <a:pt x="2079" y="273"/>
                    <a:pt x="2714" y="341"/>
                  </a:cubicBezTo>
                  <a:cubicBezTo>
                    <a:pt x="3349" y="409"/>
                    <a:pt x="4037" y="719"/>
                    <a:pt x="4302" y="795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9" name="Freeform 379">
              <a:extLst>
                <a:ext uri="{FF2B5EF4-FFF2-40B4-BE49-F238E27FC236}">
                  <a16:creationId xmlns:a16="http://schemas.microsoft.com/office/drawing/2014/main" id="{AA509DA4-CEBE-43E9-96FE-1D7FF84AC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2432"/>
              <a:ext cx="1315" cy="272"/>
            </a:xfrm>
            <a:custGeom>
              <a:avLst/>
              <a:gdLst>
                <a:gd name="T0" fmla="*/ 0 w 1315"/>
                <a:gd name="T1" fmla="*/ 0 h 272"/>
                <a:gd name="T2" fmla="*/ 816 w 1315"/>
                <a:gd name="T3" fmla="*/ 272 h 272"/>
                <a:gd name="T4" fmla="*/ 1315 w 1315"/>
                <a:gd name="T5" fmla="*/ 0 h 272"/>
                <a:gd name="T6" fmla="*/ 0 60000 65536"/>
                <a:gd name="T7" fmla="*/ 0 60000 65536"/>
                <a:gd name="T8" fmla="*/ 0 60000 65536"/>
                <a:gd name="T9" fmla="*/ 0 w 1315"/>
                <a:gd name="T10" fmla="*/ 0 h 272"/>
                <a:gd name="T11" fmla="*/ 1315 w 1315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5" h="272">
                  <a:moveTo>
                    <a:pt x="0" y="0"/>
                  </a:moveTo>
                  <a:cubicBezTo>
                    <a:pt x="298" y="136"/>
                    <a:pt x="597" y="272"/>
                    <a:pt x="816" y="272"/>
                  </a:cubicBezTo>
                  <a:cubicBezTo>
                    <a:pt x="1035" y="272"/>
                    <a:pt x="1175" y="136"/>
                    <a:pt x="1315" y="0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0" name="Freeform 380">
              <a:extLst>
                <a:ext uri="{FF2B5EF4-FFF2-40B4-BE49-F238E27FC236}">
                  <a16:creationId xmlns:a16="http://schemas.microsoft.com/office/drawing/2014/main" id="{0E52170A-D691-4FA5-94BB-EB965DA6D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2432"/>
              <a:ext cx="2041" cy="1209"/>
            </a:xfrm>
            <a:custGeom>
              <a:avLst/>
              <a:gdLst>
                <a:gd name="T0" fmla="*/ 0 w 2041"/>
                <a:gd name="T1" fmla="*/ 998 h 1209"/>
                <a:gd name="T2" fmla="*/ 862 w 2041"/>
                <a:gd name="T3" fmla="*/ 1043 h 1209"/>
                <a:gd name="T4" fmla="*/ 2041 w 2041"/>
                <a:gd name="T5" fmla="*/ 0 h 1209"/>
                <a:gd name="T6" fmla="*/ 0 60000 65536"/>
                <a:gd name="T7" fmla="*/ 0 60000 65536"/>
                <a:gd name="T8" fmla="*/ 0 60000 65536"/>
                <a:gd name="T9" fmla="*/ 0 w 2041"/>
                <a:gd name="T10" fmla="*/ 0 h 1209"/>
                <a:gd name="T11" fmla="*/ 2041 w 2041"/>
                <a:gd name="T12" fmla="*/ 1209 h 12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1" h="1209">
                  <a:moveTo>
                    <a:pt x="0" y="998"/>
                  </a:moveTo>
                  <a:cubicBezTo>
                    <a:pt x="261" y="1103"/>
                    <a:pt x="522" y="1209"/>
                    <a:pt x="862" y="1043"/>
                  </a:cubicBezTo>
                  <a:cubicBezTo>
                    <a:pt x="1202" y="877"/>
                    <a:pt x="1621" y="438"/>
                    <a:pt x="2041" y="0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3871" name="Rectangle 383">
            <a:extLst>
              <a:ext uri="{FF2B5EF4-FFF2-40B4-BE49-F238E27FC236}">
                <a16:creationId xmlns:a16="http://schemas.microsoft.com/office/drawing/2014/main" id="{04E04FE2-1F0F-406F-A644-AF4E7ED48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4870450"/>
            <a:ext cx="2519362" cy="100647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、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、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c 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存储系数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x1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、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x2  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存储实数根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D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存储中间结果</a:t>
            </a:r>
          </a:p>
        </p:txBody>
      </p:sp>
      <p:sp>
        <p:nvSpPr>
          <p:cNvPr id="63873" name="Line 385">
            <a:extLst>
              <a:ext uri="{FF2B5EF4-FFF2-40B4-BE49-F238E27FC236}">
                <a16:creationId xmlns:a16="http://schemas.microsoft.com/office/drawing/2014/main" id="{683D1BA9-C4ED-4FBF-AD71-5FD5E635D8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9100" y="404813"/>
            <a:ext cx="0" cy="5903912"/>
          </a:xfrm>
          <a:prstGeom prst="line">
            <a:avLst/>
          </a:prstGeom>
          <a:noFill/>
          <a:ln w="57150">
            <a:solidFill>
              <a:srgbClr val="00008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874" name="Text Box 386">
            <a:extLst>
              <a:ext uri="{FF2B5EF4-FFF2-40B4-BE49-F238E27FC236}">
                <a16:creationId xmlns:a16="http://schemas.microsoft.com/office/drawing/2014/main" id="{8AD66605-C0F7-4FFC-ADC1-AA61014D9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2468563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sp>
        <p:nvSpPr>
          <p:cNvPr id="63875" name="Text Box 387">
            <a:extLst>
              <a:ext uri="{FF2B5EF4-FFF2-40B4-BE49-F238E27FC236}">
                <a16:creationId xmlns:a16="http://schemas.microsoft.com/office/drawing/2014/main" id="{F9912704-7266-4A8E-BD2F-863A7D060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130675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sp>
        <p:nvSpPr>
          <p:cNvPr id="63876" name="Text Box 388">
            <a:extLst>
              <a:ext uri="{FF2B5EF4-FFF2-40B4-BE49-F238E27FC236}">
                <a16:creationId xmlns:a16="http://schemas.microsoft.com/office/drawing/2014/main" id="{66A9B05D-193F-41D1-9C61-C91A268CA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38" y="2449513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63877" name="Text Box 389">
            <a:extLst>
              <a:ext uri="{FF2B5EF4-FFF2-40B4-BE49-F238E27FC236}">
                <a16:creationId xmlns:a16="http://schemas.microsoft.com/office/drawing/2014/main" id="{7B674A3C-DE05-4A9F-B65E-06116FB84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613" y="4068763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38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3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1">
            <a:extLst>
              <a:ext uri="{FF2B5EF4-FFF2-40B4-BE49-F238E27FC236}">
                <a16:creationId xmlns:a16="http://schemas.microsoft.com/office/drawing/2014/main" id="{7CD9F456-EC15-40F3-8051-2CF94AE3E6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D19A0-D595-4B26-B043-5EAA009BAAFA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87396" name="Rectangle 356">
            <a:extLst>
              <a:ext uri="{FF2B5EF4-FFF2-40B4-BE49-F238E27FC236}">
                <a16:creationId xmlns:a16="http://schemas.microsoft.com/office/drawing/2014/main" id="{2F87D8B9-1EEC-41B1-A7B4-E3237E71A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1557338"/>
            <a:ext cx="4968875" cy="4176712"/>
          </a:xfrm>
          <a:prstGeom prst="rect">
            <a:avLst/>
          </a:prstGeom>
          <a:solidFill>
            <a:schemeClr val="accent1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392" name="Text Box 352">
            <a:extLst>
              <a:ext uri="{FF2B5EF4-FFF2-40B4-BE49-F238E27FC236}">
                <a16:creationId xmlns:a16="http://schemas.microsoft.com/office/drawing/2014/main" id="{E1A9F0FF-787E-4647-BE15-73AB47060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557338"/>
            <a:ext cx="4791075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#include&lt;stdio.h&gt;</a:t>
            </a:r>
          </a:p>
          <a:p>
            <a:pPr>
              <a:spcBef>
                <a:spcPct val="50000"/>
              </a:spcBef>
            </a:pPr>
            <a:r>
              <a:rPr lang="en-US" altLang="zh-CN" sz="2000" b="1"/>
              <a:t>main(){</a:t>
            </a:r>
          </a:p>
          <a:p>
            <a:pPr>
              <a:spcBef>
                <a:spcPct val="50000"/>
              </a:spcBef>
            </a:pPr>
            <a:r>
              <a:rPr lang="en-US" altLang="zh-CN" sz="2000" b="1"/>
              <a:t>     float a,b,c,D,x1,x2;</a:t>
            </a:r>
          </a:p>
          <a:p>
            <a:pPr>
              <a:spcBef>
                <a:spcPct val="50000"/>
              </a:spcBef>
            </a:pPr>
            <a:r>
              <a:rPr lang="en-US" altLang="zh-CN" sz="2000" b="1"/>
              <a:t>     scanf(</a:t>
            </a:r>
            <a:r>
              <a:rPr lang="en-US" altLang="zh-CN" sz="2000" b="1">
                <a:latin typeface="Times New Roman" panose="02020603050405020304" pitchFamily="18" charset="0"/>
              </a:rPr>
              <a:t>“</a:t>
            </a:r>
            <a:r>
              <a:rPr lang="en-US" altLang="zh-CN" sz="2000" b="1"/>
              <a:t>%f%f%f</a:t>
            </a:r>
            <a:r>
              <a:rPr lang="en-US" altLang="zh-CN" sz="2000" b="1">
                <a:latin typeface="Times New Roman" panose="02020603050405020304" pitchFamily="18" charset="0"/>
              </a:rPr>
              <a:t>”</a:t>
            </a:r>
            <a:r>
              <a:rPr lang="en-US" altLang="zh-CN" sz="2000" b="1"/>
              <a:t>,&amp;a, &amp;b, &amp;c,);</a:t>
            </a:r>
          </a:p>
          <a:p>
            <a:pPr>
              <a:spcBef>
                <a:spcPct val="50000"/>
              </a:spcBef>
            </a:pPr>
            <a:r>
              <a:rPr lang="en-US" altLang="zh-CN" sz="2000" b="1"/>
              <a:t>      D=b*b-4*a*c;</a:t>
            </a:r>
          </a:p>
          <a:p>
            <a:pPr>
              <a:spcBef>
                <a:spcPct val="50000"/>
              </a:spcBef>
            </a:pPr>
            <a:r>
              <a:rPr lang="en-US" altLang="zh-CN" sz="2000" b="1"/>
              <a:t>     x1=(-b+sqrt(D))/(2*a);</a:t>
            </a:r>
          </a:p>
          <a:p>
            <a:pPr>
              <a:spcBef>
                <a:spcPct val="50000"/>
              </a:spcBef>
            </a:pPr>
            <a:r>
              <a:rPr lang="en-US" altLang="zh-CN" sz="2000" b="1"/>
              <a:t>     x2=(-b-sqrt(D))/(2*a);</a:t>
            </a:r>
          </a:p>
          <a:p>
            <a:pPr>
              <a:spcBef>
                <a:spcPct val="50000"/>
              </a:spcBef>
            </a:pPr>
            <a:r>
              <a:rPr lang="en-US" altLang="zh-CN" sz="2000" b="1"/>
              <a:t>     printf(</a:t>
            </a:r>
            <a:r>
              <a:rPr lang="en-US" altLang="zh-CN" sz="2000" b="1">
                <a:latin typeface="Times New Roman" panose="02020603050405020304" pitchFamily="18" charset="0"/>
              </a:rPr>
              <a:t>“</a:t>
            </a:r>
            <a:r>
              <a:rPr lang="en-US" altLang="zh-CN" sz="2000" b="1"/>
              <a:t>x1=%f x2=%f\n</a:t>
            </a:r>
            <a:r>
              <a:rPr lang="en-US" altLang="zh-CN" sz="2000" b="1">
                <a:latin typeface="Times New Roman" panose="02020603050405020304" pitchFamily="18" charset="0"/>
              </a:rPr>
              <a:t>”</a:t>
            </a:r>
            <a:r>
              <a:rPr lang="en-US" altLang="zh-CN" sz="2000" b="1"/>
              <a:t>,x1,x2);</a:t>
            </a:r>
          </a:p>
          <a:p>
            <a:pPr>
              <a:spcBef>
                <a:spcPct val="50000"/>
              </a:spcBef>
            </a:pPr>
            <a:r>
              <a:rPr lang="en-US" altLang="zh-CN" sz="2000" b="1"/>
              <a:t>}</a:t>
            </a:r>
          </a:p>
        </p:txBody>
      </p:sp>
      <p:sp>
        <p:nvSpPr>
          <p:cNvPr id="87116" name="Rectangle 76">
            <a:extLst>
              <a:ext uri="{FF2B5EF4-FFF2-40B4-BE49-F238E27FC236}">
                <a16:creationId xmlns:a16="http://schemas.microsoft.com/office/drawing/2014/main" id="{1EAA9A2F-E618-456F-9875-FBF554B68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884238"/>
            <a:ext cx="447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求一元二次方程实根之算法编码</a:t>
            </a:r>
          </a:p>
        </p:txBody>
      </p:sp>
      <p:grpSp>
        <p:nvGrpSpPr>
          <p:cNvPr id="87390" name="Group 350">
            <a:extLst>
              <a:ext uri="{FF2B5EF4-FFF2-40B4-BE49-F238E27FC236}">
                <a16:creationId xmlns:a16="http://schemas.microsoft.com/office/drawing/2014/main" id="{F4ABC715-D842-4848-86BA-EDAA16C39C9E}"/>
              </a:ext>
            </a:extLst>
          </p:cNvPr>
          <p:cNvGrpSpPr>
            <a:grpSpLocks/>
          </p:cNvGrpSpPr>
          <p:nvPr/>
        </p:nvGrpSpPr>
        <p:grpSpPr bwMode="auto">
          <a:xfrm>
            <a:off x="682625" y="1557338"/>
            <a:ext cx="3168650" cy="2546350"/>
            <a:chOff x="612" y="935"/>
            <a:chExt cx="1996" cy="1604"/>
          </a:xfrm>
        </p:grpSpPr>
        <p:sp>
          <p:nvSpPr>
            <p:cNvPr id="87158" name="Text Box 118">
              <a:extLst>
                <a:ext uri="{FF2B5EF4-FFF2-40B4-BE49-F238E27FC236}">
                  <a16:creationId xmlns:a16="http://schemas.microsoft.com/office/drawing/2014/main" id="{B2382902-1DB1-4A94-A7C3-2279697DB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935"/>
              <a:ext cx="18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0000"/>
                </a:spcBef>
              </a:pPr>
              <a:r>
                <a:rPr lang="en-US" altLang="zh-CN" sz="2000" b="1"/>
                <a:t>(1) </a:t>
              </a:r>
              <a:r>
                <a:rPr lang="zh-CN" altLang="en-US" sz="2000" b="1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输入</a:t>
              </a:r>
              <a:r>
                <a:rPr lang="en-US" altLang="zh-CN" sz="2000" b="1"/>
                <a:t>a</a:t>
              </a:r>
              <a:r>
                <a:rPr lang="zh-CN" altLang="en-US" sz="2000" b="1"/>
                <a:t>、</a:t>
              </a:r>
              <a:r>
                <a:rPr lang="en-US" altLang="zh-CN" sz="2000" b="1"/>
                <a:t>b</a:t>
              </a:r>
              <a:r>
                <a:rPr lang="zh-CN" altLang="en-US" sz="2000" b="1"/>
                <a:t>和</a:t>
              </a:r>
              <a:r>
                <a:rPr lang="en-US" altLang="zh-CN" sz="2000" b="1"/>
                <a:t>c ; </a:t>
              </a:r>
            </a:p>
          </p:txBody>
        </p:sp>
        <p:sp>
          <p:nvSpPr>
            <p:cNvPr id="87159" name="Text Box 119">
              <a:extLst>
                <a:ext uri="{FF2B5EF4-FFF2-40B4-BE49-F238E27FC236}">
                  <a16:creationId xmlns:a16="http://schemas.microsoft.com/office/drawing/2014/main" id="{B49442B1-F986-4358-9C8E-06D5A5813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213"/>
              <a:ext cx="186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0000"/>
                </a:spcBef>
              </a:pPr>
              <a:r>
                <a:rPr lang="en-US" altLang="zh-CN" sz="2000" b="1"/>
                <a:t>(2) D</a:t>
              </a:r>
              <a:r>
                <a:rPr lang="en-US" altLang="zh-CN" b="1"/>
                <a:t>←</a:t>
              </a:r>
              <a:r>
                <a:rPr lang="en-US" altLang="zh-CN" sz="2000" b="1"/>
                <a:t>b</a:t>
              </a:r>
              <a:r>
                <a:rPr lang="en-US" altLang="zh-CN" sz="2000" b="1" baseline="50000"/>
                <a:t>2</a:t>
              </a:r>
              <a:r>
                <a:rPr lang="en-US" altLang="zh-CN" sz="2000" b="1"/>
                <a:t>-4ac ;</a:t>
              </a:r>
            </a:p>
          </p:txBody>
        </p:sp>
        <p:sp>
          <p:nvSpPr>
            <p:cNvPr id="87161" name="Text Box 121">
              <a:extLst>
                <a:ext uri="{FF2B5EF4-FFF2-40B4-BE49-F238E27FC236}">
                  <a16:creationId xmlns:a16="http://schemas.microsoft.com/office/drawing/2014/main" id="{5ECF50B5-9186-4192-AC91-CDE9157C1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872"/>
              <a:ext cx="195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0000"/>
                </a:spcBef>
              </a:pPr>
              <a:r>
                <a:rPr lang="en-US" altLang="zh-CN" sz="2000" b="1"/>
                <a:t>(4) x2</a:t>
              </a:r>
              <a:r>
                <a:rPr lang="en-US" altLang="zh-CN" b="1"/>
                <a:t>←</a:t>
              </a:r>
              <a:r>
                <a:rPr lang="en-US" altLang="zh-CN" sz="2000" b="1"/>
                <a:t>                ;</a:t>
              </a:r>
            </a:p>
          </p:txBody>
        </p:sp>
        <p:grpSp>
          <p:nvGrpSpPr>
            <p:cNvPr id="87162" name="Group 122">
              <a:extLst>
                <a:ext uri="{FF2B5EF4-FFF2-40B4-BE49-F238E27FC236}">
                  <a16:creationId xmlns:a16="http://schemas.microsoft.com/office/drawing/2014/main" id="{D56A3102-8F6F-4843-9469-547A16BCA9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1797"/>
              <a:ext cx="701" cy="476"/>
              <a:chOff x="1973" y="2614"/>
              <a:chExt cx="701" cy="476"/>
            </a:xfrm>
          </p:grpSpPr>
          <p:sp>
            <p:nvSpPr>
              <p:cNvPr id="87163" name="Text Box 123">
                <a:extLst>
                  <a:ext uri="{FF2B5EF4-FFF2-40B4-BE49-F238E27FC236}">
                    <a16:creationId xmlns:a16="http://schemas.microsoft.com/office/drawing/2014/main" id="{29F93756-0DDB-4B92-8430-E2541C39C8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3" y="2665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-b - </a:t>
                </a:r>
                <a:r>
                  <a:rPr lang="en-US" altLang="zh-CN" sz="1400" b="1"/>
                  <a:t>  </a:t>
                </a:r>
                <a:r>
                  <a:rPr lang="en-US" altLang="zh-CN" sz="2000" b="1"/>
                  <a:t>D</a:t>
                </a:r>
              </a:p>
            </p:txBody>
          </p:sp>
          <p:grpSp>
            <p:nvGrpSpPr>
              <p:cNvPr id="87164" name="Group 124">
                <a:extLst>
                  <a:ext uri="{FF2B5EF4-FFF2-40B4-BE49-F238E27FC236}">
                    <a16:creationId xmlns:a16="http://schemas.microsoft.com/office/drawing/2014/main" id="{BBF1B4D9-C3C3-4B19-8B2B-469399D46B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0" y="2614"/>
                <a:ext cx="409" cy="327"/>
                <a:chOff x="2743" y="2251"/>
                <a:chExt cx="409" cy="327"/>
              </a:xfrm>
            </p:grpSpPr>
            <p:sp>
              <p:nvSpPr>
                <p:cNvPr id="87165" name="Rectangle 125">
                  <a:extLst>
                    <a:ext uri="{FF2B5EF4-FFF2-40B4-BE49-F238E27FC236}">
                      <a16:creationId xmlns:a16="http://schemas.microsoft.com/office/drawing/2014/main" id="{0CEE858A-3B53-424C-A790-B6A5552B67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3" y="2251"/>
                  <a:ext cx="18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/>
                    <a:t>√</a:t>
                  </a:r>
                </a:p>
              </p:txBody>
            </p:sp>
            <p:sp>
              <p:nvSpPr>
                <p:cNvPr id="87166" name="Line 126">
                  <a:extLst>
                    <a:ext uri="{FF2B5EF4-FFF2-40B4-BE49-F238E27FC236}">
                      <a16:creationId xmlns:a16="http://schemas.microsoft.com/office/drawing/2014/main" id="{30AB55EC-B2BE-455E-AC88-E4AAD5DAC9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" y="2347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87167" name="Line 127">
                <a:extLst>
                  <a:ext uri="{FF2B5EF4-FFF2-40B4-BE49-F238E27FC236}">
                    <a16:creationId xmlns:a16="http://schemas.microsoft.com/office/drawing/2014/main" id="{3FCD275F-D48F-491C-8B01-B6D6FF45D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2886"/>
                <a:ext cx="6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168" name="Text Box 128">
                <a:extLst>
                  <a:ext uri="{FF2B5EF4-FFF2-40B4-BE49-F238E27FC236}">
                    <a16:creationId xmlns:a16="http://schemas.microsoft.com/office/drawing/2014/main" id="{EC229F5C-E102-48EE-BB5E-16A46EA74D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" y="2840"/>
                <a:ext cx="6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/>
                  <a:t>2a</a:t>
                </a:r>
              </a:p>
            </p:txBody>
          </p:sp>
        </p:grpSp>
        <p:sp>
          <p:nvSpPr>
            <p:cNvPr id="87171" name="Text Box 131">
              <a:extLst>
                <a:ext uri="{FF2B5EF4-FFF2-40B4-BE49-F238E27FC236}">
                  <a16:creationId xmlns:a16="http://schemas.microsoft.com/office/drawing/2014/main" id="{13F63CF7-DEA0-4AB1-B28E-521FACE77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509"/>
              <a:ext cx="1996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0000"/>
                </a:spcBef>
              </a:pPr>
              <a:r>
                <a:rPr lang="en-US" altLang="zh-CN" sz="2000" b="1"/>
                <a:t>(3) x1</a:t>
              </a:r>
              <a:r>
                <a:rPr lang="en-US" altLang="zh-CN" b="1"/>
                <a:t>←</a:t>
              </a:r>
              <a:r>
                <a:rPr lang="en-US" altLang="zh-CN" sz="2000" b="1"/>
                <a:t>                ;</a:t>
              </a:r>
            </a:p>
          </p:txBody>
        </p:sp>
        <p:grpSp>
          <p:nvGrpSpPr>
            <p:cNvPr id="87172" name="Group 132">
              <a:extLst>
                <a:ext uri="{FF2B5EF4-FFF2-40B4-BE49-F238E27FC236}">
                  <a16:creationId xmlns:a16="http://schemas.microsoft.com/office/drawing/2014/main" id="{E61D95E0-4968-482D-B53E-79FF8BE2E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1434"/>
              <a:ext cx="701" cy="476"/>
              <a:chOff x="1973" y="2614"/>
              <a:chExt cx="701" cy="476"/>
            </a:xfrm>
          </p:grpSpPr>
          <p:sp>
            <p:nvSpPr>
              <p:cNvPr id="87173" name="Text Box 133">
                <a:extLst>
                  <a:ext uri="{FF2B5EF4-FFF2-40B4-BE49-F238E27FC236}">
                    <a16:creationId xmlns:a16="http://schemas.microsoft.com/office/drawing/2014/main" id="{B0AE4E80-1021-4B54-A4A3-56588F2DA8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3" y="2665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-b+ </a:t>
                </a:r>
                <a:r>
                  <a:rPr lang="en-US" altLang="zh-CN" sz="1400" b="1"/>
                  <a:t>  </a:t>
                </a:r>
                <a:r>
                  <a:rPr lang="en-US" altLang="zh-CN" sz="2000" b="1"/>
                  <a:t>D</a:t>
                </a:r>
              </a:p>
            </p:txBody>
          </p:sp>
          <p:grpSp>
            <p:nvGrpSpPr>
              <p:cNvPr id="87174" name="Group 134">
                <a:extLst>
                  <a:ext uri="{FF2B5EF4-FFF2-40B4-BE49-F238E27FC236}">
                    <a16:creationId xmlns:a16="http://schemas.microsoft.com/office/drawing/2014/main" id="{F783EDEE-0F00-42EA-B9D9-8399F1817B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0" y="2614"/>
                <a:ext cx="409" cy="327"/>
                <a:chOff x="2743" y="2251"/>
                <a:chExt cx="409" cy="327"/>
              </a:xfrm>
            </p:grpSpPr>
            <p:sp>
              <p:nvSpPr>
                <p:cNvPr id="87175" name="Rectangle 135">
                  <a:extLst>
                    <a:ext uri="{FF2B5EF4-FFF2-40B4-BE49-F238E27FC236}">
                      <a16:creationId xmlns:a16="http://schemas.microsoft.com/office/drawing/2014/main" id="{5BA9AECA-C994-4030-ABD3-AA56E2487E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3" y="2251"/>
                  <a:ext cx="18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/>
                    <a:t>√</a:t>
                  </a:r>
                </a:p>
              </p:txBody>
            </p:sp>
            <p:sp>
              <p:nvSpPr>
                <p:cNvPr id="87176" name="Line 136">
                  <a:extLst>
                    <a:ext uri="{FF2B5EF4-FFF2-40B4-BE49-F238E27FC236}">
                      <a16:creationId xmlns:a16="http://schemas.microsoft.com/office/drawing/2014/main" id="{8A6B7B54-CD87-4D97-97A1-69FF368A87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" y="2347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87177" name="Line 137">
                <a:extLst>
                  <a:ext uri="{FF2B5EF4-FFF2-40B4-BE49-F238E27FC236}">
                    <a16:creationId xmlns:a16="http://schemas.microsoft.com/office/drawing/2014/main" id="{E1EB2A33-27FA-403E-9DE8-00592301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2886"/>
                <a:ext cx="6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178" name="Text Box 138">
                <a:extLst>
                  <a:ext uri="{FF2B5EF4-FFF2-40B4-BE49-F238E27FC236}">
                    <a16:creationId xmlns:a16="http://schemas.microsoft.com/office/drawing/2014/main" id="{98320AC8-8796-4BA9-95E5-96251E77A8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" y="2840"/>
                <a:ext cx="6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/>
                  <a:t>2a</a:t>
                </a:r>
              </a:p>
            </p:txBody>
          </p:sp>
        </p:grpSp>
        <p:sp>
          <p:nvSpPr>
            <p:cNvPr id="87179" name="Text Box 139">
              <a:extLst>
                <a:ext uri="{FF2B5EF4-FFF2-40B4-BE49-F238E27FC236}">
                  <a16:creationId xmlns:a16="http://schemas.microsoft.com/office/drawing/2014/main" id="{51AC2CCA-A368-4E6E-9990-2C36C1FED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251"/>
              <a:ext cx="19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0000"/>
                </a:spcBef>
              </a:pPr>
              <a:r>
                <a:rPr lang="en-US" altLang="zh-CN" sz="2000" b="1"/>
                <a:t>(5) </a:t>
              </a:r>
              <a:r>
                <a:rPr lang="zh-CN" altLang="en-US" sz="2000" b="1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en-US" altLang="zh-CN" sz="2000" b="1"/>
                <a:t>x1</a:t>
              </a:r>
              <a:r>
                <a:rPr lang="zh-CN" altLang="en-US" sz="2000" b="1"/>
                <a:t>和</a:t>
              </a:r>
              <a:r>
                <a:rPr lang="en-US" altLang="zh-CN" sz="2000" b="1"/>
                <a:t>x2</a:t>
              </a:r>
              <a:r>
                <a:rPr lang="zh-CN" altLang="en-US" sz="2000" b="1"/>
                <a:t>。</a:t>
              </a:r>
            </a:p>
          </p:txBody>
        </p:sp>
      </p:grpSp>
      <p:grpSp>
        <p:nvGrpSpPr>
          <p:cNvPr id="87408" name="Group 368">
            <a:extLst>
              <a:ext uri="{FF2B5EF4-FFF2-40B4-BE49-F238E27FC236}">
                <a16:creationId xmlns:a16="http://schemas.microsoft.com/office/drawing/2014/main" id="{7E7319BF-D352-4B5E-B81E-0CE1199D9652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557338"/>
            <a:ext cx="2808287" cy="3887787"/>
            <a:chOff x="385" y="981"/>
            <a:chExt cx="1769" cy="2449"/>
          </a:xfrm>
        </p:grpSpPr>
        <p:sp>
          <p:nvSpPr>
            <p:cNvPr id="87394" name="Rectangle 354">
              <a:extLst>
                <a:ext uri="{FF2B5EF4-FFF2-40B4-BE49-F238E27FC236}">
                  <a16:creationId xmlns:a16="http://schemas.microsoft.com/office/drawing/2014/main" id="{6315AABB-9FE5-40C8-AC3D-C6376CF48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981"/>
              <a:ext cx="1678" cy="2449"/>
            </a:xfrm>
            <a:prstGeom prst="rect">
              <a:avLst/>
            </a:prstGeom>
            <a:solidFill>
              <a:schemeClr val="accent1">
                <a:alpha val="1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393" name="Rectangle 353">
              <a:extLst>
                <a:ext uri="{FF2B5EF4-FFF2-40B4-BE49-F238E27FC236}">
                  <a16:creationId xmlns:a16="http://schemas.microsoft.com/office/drawing/2014/main" id="{25C7AEB9-116C-4F26-8F8B-1F697505E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2750"/>
              <a:ext cx="172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、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、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 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存储系数</a:t>
              </a:r>
            </a:p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x1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、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x2  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存储实数根</a:t>
              </a:r>
            </a:p>
            <a:p>
              <a:r>
                <a:rPr lang="en-US" altLang="zh-CN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r>
                <a:rPr lang="zh-CN" altLang="en-US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存储中间结果</a:t>
              </a:r>
            </a:p>
          </p:txBody>
        </p:sp>
      </p:grpSp>
      <p:grpSp>
        <p:nvGrpSpPr>
          <p:cNvPr id="87409" name="Group 369">
            <a:extLst>
              <a:ext uri="{FF2B5EF4-FFF2-40B4-BE49-F238E27FC236}">
                <a16:creationId xmlns:a16="http://schemas.microsoft.com/office/drawing/2014/main" id="{F660C96F-620A-45D7-85EE-D468924F1EC1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401888"/>
            <a:ext cx="6049962" cy="2928937"/>
            <a:chOff x="385" y="1513"/>
            <a:chExt cx="3811" cy="1845"/>
          </a:xfrm>
        </p:grpSpPr>
        <p:sp>
          <p:nvSpPr>
            <p:cNvPr id="87397" name="AutoShape 357">
              <a:extLst>
                <a:ext uri="{FF2B5EF4-FFF2-40B4-BE49-F238E27FC236}">
                  <a16:creationId xmlns:a16="http://schemas.microsoft.com/office/drawing/2014/main" id="{51E60212-D743-4AEB-80DB-A4B00ACC7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750"/>
              <a:ext cx="1588" cy="60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FF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399" name="AutoShape 359">
              <a:extLst>
                <a:ext uri="{FF2B5EF4-FFF2-40B4-BE49-F238E27FC236}">
                  <a16:creationId xmlns:a16="http://schemas.microsoft.com/office/drawing/2014/main" id="{5E0B0D4E-5A4C-4A12-9B92-84444D09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513"/>
              <a:ext cx="1588" cy="31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FF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400" name="Line 360">
              <a:extLst>
                <a:ext uri="{FF2B5EF4-FFF2-40B4-BE49-F238E27FC236}">
                  <a16:creationId xmlns:a16="http://schemas.microsoft.com/office/drawing/2014/main" id="{0C45C7C3-EDBF-49F8-9B4D-58EFDA022C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3" y="1603"/>
              <a:ext cx="635" cy="1369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dash"/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7406" name="Group 366">
            <a:extLst>
              <a:ext uri="{FF2B5EF4-FFF2-40B4-BE49-F238E27FC236}">
                <a16:creationId xmlns:a16="http://schemas.microsoft.com/office/drawing/2014/main" id="{9AAA5962-9124-4AF8-B811-64502DEEE8F4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628775"/>
            <a:ext cx="7858125" cy="3600450"/>
            <a:chOff x="425" y="1026"/>
            <a:chExt cx="4950" cy="2268"/>
          </a:xfrm>
        </p:grpSpPr>
        <p:sp>
          <p:nvSpPr>
            <p:cNvPr id="87402" name="AutoShape 362">
              <a:extLst>
                <a:ext uri="{FF2B5EF4-FFF2-40B4-BE49-F238E27FC236}">
                  <a16:creationId xmlns:a16="http://schemas.microsoft.com/office/drawing/2014/main" id="{0F595761-6E88-4A30-B0E9-E5E3DEEFB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" y="1026"/>
              <a:ext cx="1588" cy="154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403" name="AutoShape 363">
              <a:extLst>
                <a:ext uri="{FF2B5EF4-FFF2-40B4-BE49-F238E27FC236}">
                  <a16:creationId xmlns:a16="http://schemas.microsoft.com/office/drawing/2014/main" id="{6C439403-4780-4DBC-AD62-711B5E28C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888"/>
              <a:ext cx="2813" cy="140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405" name="Line 365">
              <a:extLst>
                <a:ext uri="{FF2B5EF4-FFF2-40B4-BE49-F238E27FC236}">
                  <a16:creationId xmlns:a16="http://schemas.microsoft.com/office/drawing/2014/main" id="{7061F426-E2CF-4B44-A247-178982578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207"/>
              <a:ext cx="544" cy="127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9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灯片编号占位符 1">
            <a:extLst>
              <a:ext uri="{FF2B5EF4-FFF2-40B4-BE49-F238E27FC236}">
                <a16:creationId xmlns:a16="http://schemas.microsoft.com/office/drawing/2014/main" id="{71F8A976-7CA6-4B2C-B623-C8707C2D44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1E6EA-40DB-4AEF-8CD9-533A23C10653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87045" name="Text Box 5">
            <a:extLst>
              <a:ext uri="{FF2B5EF4-FFF2-40B4-BE49-F238E27FC236}">
                <a16:creationId xmlns:a16="http://schemas.microsoft.com/office/drawing/2014/main" id="{A791BE06-E5F9-4DFF-BE08-EF9F4EF5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3573463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/>
              <a:t>(5) </a:t>
            </a:r>
            <a:r>
              <a:rPr lang="zh-CN" altLang="en-US" sz="2000" b="1"/>
              <a:t>将存储在</a:t>
            </a:r>
            <a:r>
              <a:rPr lang="en-US" altLang="zh-CN" sz="2000" b="1"/>
              <a:t>x1</a:t>
            </a:r>
            <a:r>
              <a:rPr lang="zh-CN" altLang="en-US" sz="2000" b="1"/>
              <a:t>和</a:t>
            </a:r>
            <a:r>
              <a:rPr lang="en-US" altLang="zh-CN" sz="2000" b="1"/>
              <a:t>x2</a:t>
            </a:r>
            <a:r>
              <a:rPr lang="zh-CN" altLang="en-US" sz="2000" b="1"/>
              <a:t>的两个实根值，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输出</a:t>
            </a:r>
            <a:r>
              <a:rPr lang="zh-CN" altLang="en-US" sz="2000" b="1"/>
              <a:t>在显示器上。</a:t>
            </a:r>
          </a:p>
        </p:txBody>
      </p:sp>
      <p:sp>
        <p:nvSpPr>
          <p:cNvPr id="87047" name="Text Box 7">
            <a:extLst>
              <a:ext uri="{FF2B5EF4-FFF2-40B4-BE49-F238E27FC236}">
                <a16:creationId xmlns:a16="http://schemas.microsoft.com/office/drawing/2014/main" id="{0CB03A36-9010-43C9-A0A9-2659D7727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493838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/>
              <a:t>(1) </a:t>
            </a:r>
            <a:r>
              <a:rPr lang="zh-CN" altLang="en-US" sz="2000" b="1"/>
              <a:t>通过键盘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输入</a:t>
            </a:r>
            <a:r>
              <a:rPr lang="en-US" altLang="zh-CN" sz="2000" b="1"/>
              <a:t>3</a:t>
            </a:r>
            <a:r>
              <a:rPr lang="zh-CN" altLang="en-US" sz="2000" b="1"/>
              <a:t>个系数，分别存储于</a:t>
            </a:r>
            <a:r>
              <a:rPr lang="en-US" altLang="zh-CN" sz="2000" b="1"/>
              <a:t>a</a:t>
            </a:r>
            <a:r>
              <a:rPr lang="zh-CN" altLang="en-US" sz="2000" b="1"/>
              <a:t>、</a:t>
            </a:r>
            <a:r>
              <a:rPr lang="en-US" altLang="zh-CN" sz="2000" b="1"/>
              <a:t>b</a:t>
            </a:r>
            <a:r>
              <a:rPr lang="zh-CN" altLang="en-US" sz="2000" b="1"/>
              <a:t>和</a:t>
            </a:r>
            <a:r>
              <a:rPr lang="en-US" altLang="zh-CN" sz="2000" b="1"/>
              <a:t>c</a:t>
            </a:r>
            <a:r>
              <a:rPr lang="zh-CN" altLang="en-US" sz="2000" b="1"/>
              <a:t>存储单元</a:t>
            </a:r>
            <a:r>
              <a:rPr lang="en-US" altLang="zh-CN" sz="2000" b="1"/>
              <a:t>; </a:t>
            </a:r>
          </a:p>
        </p:txBody>
      </p:sp>
      <p:sp>
        <p:nvSpPr>
          <p:cNvPr id="87049" name="Text Box 9">
            <a:extLst>
              <a:ext uri="{FF2B5EF4-FFF2-40B4-BE49-F238E27FC236}">
                <a16:creationId xmlns:a16="http://schemas.microsoft.com/office/drawing/2014/main" id="{4EAD78DF-1989-4F53-985D-5535DA08B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1998663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/>
              <a:t>(2) </a:t>
            </a:r>
            <a:r>
              <a:rPr lang="zh-CN" altLang="en-US" sz="2000" b="1"/>
              <a:t>计算⊿</a:t>
            </a:r>
            <a:r>
              <a:rPr lang="en-US" altLang="zh-CN" sz="2000" b="1"/>
              <a:t>=b</a:t>
            </a:r>
            <a:r>
              <a:rPr lang="en-US" altLang="zh-CN" sz="2000" b="1" baseline="50000"/>
              <a:t>2</a:t>
            </a:r>
            <a:r>
              <a:rPr lang="en-US" altLang="zh-CN" sz="2000" b="1"/>
              <a:t>-4ac</a:t>
            </a:r>
            <a:r>
              <a:rPr lang="zh-CN" altLang="en-US" sz="2000" b="1"/>
              <a:t>的值，存储于</a:t>
            </a:r>
            <a:r>
              <a:rPr lang="en-US" altLang="zh-CN" sz="2000" b="1"/>
              <a:t>D</a:t>
            </a:r>
            <a:r>
              <a:rPr lang="zh-CN" altLang="en-US" sz="2000" b="1"/>
              <a:t>存储单元</a:t>
            </a:r>
            <a:r>
              <a:rPr lang="en-US" altLang="zh-CN" sz="2000" b="1"/>
              <a:t>;</a:t>
            </a:r>
          </a:p>
        </p:txBody>
      </p:sp>
      <p:grpSp>
        <p:nvGrpSpPr>
          <p:cNvPr id="87084" name="Group 44">
            <a:extLst>
              <a:ext uri="{FF2B5EF4-FFF2-40B4-BE49-F238E27FC236}">
                <a16:creationId xmlns:a16="http://schemas.microsoft.com/office/drawing/2014/main" id="{463DD650-3C91-477E-A73F-57B90A6A9A61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349500"/>
            <a:ext cx="7696200" cy="755650"/>
            <a:chOff x="476" y="1014"/>
            <a:chExt cx="4848" cy="476"/>
          </a:xfrm>
        </p:grpSpPr>
        <p:sp>
          <p:nvSpPr>
            <p:cNvPr id="87048" name="Text Box 8">
              <a:extLst>
                <a:ext uri="{FF2B5EF4-FFF2-40B4-BE49-F238E27FC236}">
                  <a16:creationId xmlns:a16="http://schemas.microsoft.com/office/drawing/2014/main" id="{FE0D38CF-FA00-43E5-8E90-3F92B93AC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101"/>
              <a:ext cx="4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0000"/>
                </a:spcBef>
              </a:pPr>
              <a:r>
                <a:rPr lang="en-US" altLang="zh-CN" sz="2000" b="1"/>
                <a:t>(3) </a:t>
              </a:r>
              <a:r>
                <a:rPr lang="zh-CN" altLang="en-US" sz="2000" b="1"/>
                <a:t>计算第</a:t>
              </a:r>
              <a:r>
                <a:rPr lang="en-US" altLang="zh-CN" sz="2000" b="1"/>
                <a:t>1</a:t>
              </a:r>
              <a:r>
                <a:rPr lang="zh-CN" altLang="en-US" sz="2000" b="1"/>
                <a:t>个实根                 值，存储于</a:t>
              </a:r>
              <a:r>
                <a:rPr lang="en-US" altLang="zh-CN" sz="2000" b="1"/>
                <a:t>x1</a:t>
              </a:r>
              <a:r>
                <a:rPr lang="zh-CN" altLang="en-US" sz="2000" b="1"/>
                <a:t>存储单元</a:t>
              </a:r>
              <a:r>
                <a:rPr lang="en-US" altLang="zh-CN" sz="2000" b="1"/>
                <a:t>;</a:t>
              </a:r>
            </a:p>
          </p:txBody>
        </p:sp>
        <p:grpSp>
          <p:nvGrpSpPr>
            <p:cNvPr id="87074" name="Group 34">
              <a:extLst>
                <a:ext uri="{FF2B5EF4-FFF2-40B4-BE49-F238E27FC236}">
                  <a16:creationId xmlns:a16="http://schemas.microsoft.com/office/drawing/2014/main" id="{A04A24D7-73E7-4EAE-8559-64795F8C6A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6" y="1014"/>
              <a:ext cx="701" cy="476"/>
              <a:chOff x="1973" y="2614"/>
              <a:chExt cx="701" cy="476"/>
            </a:xfrm>
          </p:grpSpPr>
          <p:sp>
            <p:nvSpPr>
              <p:cNvPr id="87046" name="Text Box 6">
                <a:extLst>
                  <a:ext uri="{FF2B5EF4-FFF2-40B4-BE49-F238E27FC236}">
                    <a16:creationId xmlns:a16="http://schemas.microsoft.com/office/drawing/2014/main" id="{E350D9CA-E622-4040-8A66-C6E53653BA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3" y="2665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-b+ </a:t>
                </a:r>
                <a:r>
                  <a:rPr lang="en-US" altLang="zh-CN" sz="1400" b="1"/>
                  <a:t>  </a:t>
                </a:r>
                <a:r>
                  <a:rPr lang="en-US" altLang="zh-CN" sz="2000" b="1"/>
                  <a:t>D</a:t>
                </a:r>
              </a:p>
            </p:txBody>
          </p:sp>
          <p:grpSp>
            <p:nvGrpSpPr>
              <p:cNvPr id="87052" name="Group 12">
                <a:extLst>
                  <a:ext uri="{FF2B5EF4-FFF2-40B4-BE49-F238E27FC236}">
                    <a16:creationId xmlns:a16="http://schemas.microsoft.com/office/drawing/2014/main" id="{9488E6A4-7C17-4678-8646-858C01B4C4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0" y="2614"/>
                <a:ext cx="409" cy="327"/>
                <a:chOff x="2743" y="2251"/>
                <a:chExt cx="409" cy="327"/>
              </a:xfrm>
            </p:grpSpPr>
            <p:sp>
              <p:nvSpPr>
                <p:cNvPr id="87050" name="Rectangle 10">
                  <a:extLst>
                    <a:ext uri="{FF2B5EF4-FFF2-40B4-BE49-F238E27FC236}">
                      <a16:creationId xmlns:a16="http://schemas.microsoft.com/office/drawing/2014/main" id="{E7B4F0E4-853A-44F4-BDAA-4F75FC9459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3" y="2251"/>
                  <a:ext cx="18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/>
                    <a:t>√</a:t>
                  </a:r>
                </a:p>
              </p:txBody>
            </p:sp>
            <p:sp>
              <p:nvSpPr>
                <p:cNvPr id="87051" name="Line 11">
                  <a:extLst>
                    <a:ext uri="{FF2B5EF4-FFF2-40B4-BE49-F238E27FC236}">
                      <a16:creationId xmlns:a16="http://schemas.microsoft.com/office/drawing/2014/main" id="{FBD6D440-D4CF-4DB2-A228-248C26570B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" y="2347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87054" name="Line 14">
                <a:extLst>
                  <a:ext uri="{FF2B5EF4-FFF2-40B4-BE49-F238E27FC236}">
                    <a16:creationId xmlns:a16="http://schemas.microsoft.com/office/drawing/2014/main" id="{D9BEF4D6-5272-4F67-A015-36FE73E63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2886"/>
                <a:ext cx="6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55" name="Text Box 15">
                <a:extLst>
                  <a:ext uri="{FF2B5EF4-FFF2-40B4-BE49-F238E27FC236}">
                    <a16:creationId xmlns:a16="http://schemas.microsoft.com/office/drawing/2014/main" id="{C60CEE43-F263-4823-A20D-78E838C81C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" y="2840"/>
                <a:ext cx="6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/>
                  <a:t>2a</a:t>
                </a:r>
              </a:p>
            </p:txBody>
          </p:sp>
        </p:grpSp>
      </p:grpSp>
      <p:grpSp>
        <p:nvGrpSpPr>
          <p:cNvPr id="87083" name="Group 43">
            <a:extLst>
              <a:ext uri="{FF2B5EF4-FFF2-40B4-BE49-F238E27FC236}">
                <a16:creationId xmlns:a16="http://schemas.microsoft.com/office/drawing/2014/main" id="{5ED3405D-7809-4EE0-A894-79BE506CA41B}"/>
              </a:ext>
            </a:extLst>
          </p:cNvPr>
          <p:cNvGrpSpPr>
            <a:grpSpLocks/>
          </p:cNvGrpSpPr>
          <p:nvPr/>
        </p:nvGrpSpPr>
        <p:grpSpPr bwMode="auto">
          <a:xfrm>
            <a:off x="942975" y="2833688"/>
            <a:ext cx="7696200" cy="755650"/>
            <a:chOff x="476" y="1416"/>
            <a:chExt cx="4848" cy="476"/>
          </a:xfrm>
        </p:grpSpPr>
        <p:sp>
          <p:nvSpPr>
            <p:cNvPr id="87066" name="Text Box 26">
              <a:extLst>
                <a:ext uri="{FF2B5EF4-FFF2-40B4-BE49-F238E27FC236}">
                  <a16:creationId xmlns:a16="http://schemas.microsoft.com/office/drawing/2014/main" id="{51D8D0C6-4EC6-44C6-B06A-313EEC066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509"/>
              <a:ext cx="4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0000"/>
                </a:spcBef>
              </a:pPr>
              <a:r>
                <a:rPr lang="en-US" altLang="zh-CN" sz="2000" b="1"/>
                <a:t>(4) </a:t>
              </a:r>
              <a:r>
                <a:rPr lang="zh-CN" altLang="en-US" sz="2000" b="1"/>
                <a:t>计算第</a:t>
              </a:r>
              <a:r>
                <a:rPr lang="en-US" altLang="zh-CN" sz="2000" b="1"/>
                <a:t>2</a:t>
              </a:r>
              <a:r>
                <a:rPr lang="zh-CN" altLang="en-US" sz="2000" b="1"/>
                <a:t>个实根                 值，存储于</a:t>
              </a:r>
              <a:r>
                <a:rPr lang="en-US" altLang="zh-CN" sz="2000" b="1"/>
                <a:t>x2</a:t>
              </a:r>
              <a:r>
                <a:rPr lang="zh-CN" altLang="en-US" sz="2000" b="1"/>
                <a:t>存储单元</a:t>
              </a:r>
              <a:r>
                <a:rPr lang="en-US" altLang="zh-CN" sz="2000" b="1"/>
                <a:t>;</a:t>
              </a:r>
            </a:p>
          </p:txBody>
        </p:sp>
        <p:grpSp>
          <p:nvGrpSpPr>
            <p:cNvPr id="87075" name="Group 35">
              <a:extLst>
                <a:ext uri="{FF2B5EF4-FFF2-40B4-BE49-F238E27FC236}">
                  <a16:creationId xmlns:a16="http://schemas.microsoft.com/office/drawing/2014/main" id="{039C7D56-4399-4A68-B7C7-FA16F080A5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7" y="1416"/>
              <a:ext cx="701" cy="476"/>
              <a:chOff x="1973" y="2614"/>
              <a:chExt cx="701" cy="476"/>
            </a:xfrm>
          </p:grpSpPr>
          <p:sp>
            <p:nvSpPr>
              <p:cNvPr id="87076" name="Text Box 36">
                <a:extLst>
                  <a:ext uri="{FF2B5EF4-FFF2-40B4-BE49-F238E27FC236}">
                    <a16:creationId xmlns:a16="http://schemas.microsoft.com/office/drawing/2014/main" id="{F395E68A-1CC2-4A03-A034-D1B7E5937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3" y="2665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-b -   D</a:t>
                </a:r>
              </a:p>
            </p:txBody>
          </p:sp>
          <p:grpSp>
            <p:nvGrpSpPr>
              <p:cNvPr id="87077" name="Group 37">
                <a:extLst>
                  <a:ext uri="{FF2B5EF4-FFF2-40B4-BE49-F238E27FC236}">
                    <a16:creationId xmlns:a16="http://schemas.microsoft.com/office/drawing/2014/main" id="{4AA9F41E-8C0B-4EA3-BC11-22FCE9F97A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0" y="2614"/>
                <a:ext cx="409" cy="327"/>
                <a:chOff x="2743" y="2251"/>
                <a:chExt cx="409" cy="327"/>
              </a:xfrm>
            </p:grpSpPr>
            <p:sp>
              <p:nvSpPr>
                <p:cNvPr id="87078" name="Rectangle 38">
                  <a:extLst>
                    <a:ext uri="{FF2B5EF4-FFF2-40B4-BE49-F238E27FC236}">
                      <a16:creationId xmlns:a16="http://schemas.microsoft.com/office/drawing/2014/main" id="{8D54CF5E-2089-4C27-B980-36A5842E66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3" y="2251"/>
                  <a:ext cx="18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/>
                    <a:t>√</a:t>
                  </a:r>
                </a:p>
              </p:txBody>
            </p:sp>
            <p:sp>
              <p:nvSpPr>
                <p:cNvPr id="87079" name="Line 39">
                  <a:extLst>
                    <a:ext uri="{FF2B5EF4-FFF2-40B4-BE49-F238E27FC236}">
                      <a16:creationId xmlns:a16="http://schemas.microsoft.com/office/drawing/2014/main" id="{B66A61F2-94BB-46D2-AA35-0A0B998248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" y="2347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87080" name="Line 40">
                <a:extLst>
                  <a:ext uri="{FF2B5EF4-FFF2-40B4-BE49-F238E27FC236}">
                    <a16:creationId xmlns:a16="http://schemas.microsoft.com/office/drawing/2014/main" id="{59A46E22-13E0-4103-838D-746F3F6CE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2886"/>
                <a:ext cx="6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81" name="Text Box 41">
                <a:extLst>
                  <a:ext uri="{FF2B5EF4-FFF2-40B4-BE49-F238E27FC236}">
                    <a16:creationId xmlns:a16="http://schemas.microsoft.com/office/drawing/2014/main" id="{0C5B549B-648D-4474-854D-759303E26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" y="2840"/>
                <a:ext cx="6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/>
                  <a:t>2a</a:t>
                </a:r>
              </a:p>
            </p:txBody>
          </p:sp>
        </p:grpSp>
      </p:grpSp>
      <p:grpSp>
        <p:nvGrpSpPr>
          <p:cNvPr id="87115" name="Group 75">
            <a:extLst>
              <a:ext uri="{FF2B5EF4-FFF2-40B4-BE49-F238E27FC236}">
                <a16:creationId xmlns:a16="http://schemas.microsoft.com/office/drawing/2014/main" id="{F72D6010-1382-4126-8FC5-49C8228BDF43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4292600"/>
            <a:ext cx="6553200" cy="1881188"/>
            <a:chOff x="1474" y="2859"/>
            <a:chExt cx="3538" cy="1185"/>
          </a:xfrm>
        </p:grpSpPr>
        <p:sp>
          <p:nvSpPr>
            <p:cNvPr id="87088" name="Text Box 48">
              <a:extLst>
                <a:ext uri="{FF2B5EF4-FFF2-40B4-BE49-F238E27FC236}">
                  <a16:creationId xmlns:a16="http://schemas.microsoft.com/office/drawing/2014/main" id="{301A5442-4C45-49AD-9B89-127E022DC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2" y="2891"/>
              <a:ext cx="75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运算器</a:t>
              </a:r>
            </a:p>
          </p:txBody>
        </p:sp>
        <p:sp>
          <p:nvSpPr>
            <p:cNvPr id="87089" name="Text Box 49">
              <a:extLst>
                <a:ext uri="{FF2B5EF4-FFF2-40B4-BE49-F238E27FC236}">
                  <a16:creationId xmlns:a16="http://schemas.microsoft.com/office/drawing/2014/main" id="{9A200AC6-757A-4AC7-9060-5095FF1BE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2" y="3241"/>
              <a:ext cx="75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存储器</a:t>
              </a:r>
            </a:p>
          </p:txBody>
        </p:sp>
        <p:sp>
          <p:nvSpPr>
            <p:cNvPr id="87090" name="Text Box 50">
              <a:extLst>
                <a:ext uri="{FF2B5EF4-FFF2-40B4-BE49-F238E27FC236}">
                  <a16:creationId xmlns:a16="http://schemas.microsoft.com/office/drawing/2014/main" id="{2A5413AC-2C1E-4735-BFDB-D926943C7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7" y="3579"/>
              <a:ext cx="75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控制器</a:t>
              </a:r>
            </a:p>
          </p:txBody>
        </p:sp>
        <p:sp>
          <p:nvSpPr>
            <p:cNvPr id="87091" name="Text Box 51">
              <a:extLst>
                <a:ext uri="{FF2B5EF4-FFF2-40B4-BE49-F238E27FC236}">
                  <a16:creationId xmlns:a16="http://schemas.microsoft.com/office/drawing/2014/main" id="{58A2C1D5-95C0-40D5-A174-4B7E3774C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1" y="2993"/>
              <a:ext cx="378" cy="8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输入设备</a:t>
              </a:r>
            </a:p>
          </p:txBody>
        </p:sp>
        <p:sp>
          <p:nvSpPr>
            <p:cNvPr id="87092" name="Text Box 52">
              <a:extLst>
                <a:ext uri="{FF2B5EF4-FFF2-40B4-BE49-F238E27FC236}">
                  <a16:creationId xmlns:a16="http://schemas.microsoft.com/office/drawing/2014/main" id="{957AD858-157C-4D37-A386-9FBB8F7E7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" y="3003"/>
              <a:ext cx="379" cy="8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输出设备</a:t>
              </a:r>
            </a:p>
          </p:txBody>
        </p:sp>
        <p:sp>
          <p:nvSpPr>
            <p:cNvPr id="87093" name="AutoShape 53">
              <a:extLst>
                <a:ext uri="{FF2B5EF4-FFF2-40B4-BE49-F238E27FC236}">
                  <a16:creationId xmlns:a16="http://schemas.microsoft.com/office/drawing/2014/main" id="{77EA767B-10AB-43AA-9100-076428146B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22135">
              <a:off x="2452" y="2986"/>
              <a:ext cx="433" cy="31"/>
            </a:xfrm>
            <a:prstGeom prst="rightArrow">
              <a:avLst>
                <a:gd name="adj1" fmla="val 50000"/>
                <a:gd name="adj2" fmla="val 34919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4" name="AutoShape 54">
              <a:extLst>
                <a:ext uri="{FF2B5EF4-FFF2-40B4-BE49-F238E27FC236}">
                  <a16:creationId xmlns:a16="http://schemas.microsoft.com/office/drawing/2014/main" id="{EA3384CA-5E7D-42C5-9B98-A646399AF9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13528">
              <a:off x="3630" y="2986"/>
              <a:ext cx="432" cy="31"/>
            </a:xfrm>
            <a:prstGeom prst="rightArrow">
              <a:avLst>
                <a:gd name="adj1" fmla="val 50000"/>
                <a:gd name="adj2" fmla="val 348387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5" name="AutoShape 55">
              <a:extLst>
                <a:ext uri="{FF2B5EF4-FFF2-40B4-BE49-F238E27FC236}">
                  <a16:creationId xmlns:a16="http://schemas.microsoft.com/office/drawing/2014/main" id="{88FBF0F1-4A96-403A-A83B-7B87F2DE4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3081"/>
              <a:ext cx="54" cy="159"/>
            </a:xfrm>
            <a:prstGeom prst="upDownArrow">
              <a:avLst>
                <a:gd name="adj1" fmla="val 50000"/>
                <a:gd name="adj2" fmla="val 5888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6" name="AutoShape 56">
              <a:extLst>
                <a:ext uri="{FF2B5EF4-FFF2-40B4-BE49-F238E27FC236}">
                  <a16:creationId xmlns:a16="http://schemas.microsoft.com/office/drawing/2014/main" id="{47BB8F23-8200-4665-A0AB-A5D0A53C5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3430"/>
              <a:ext cx="54" cy="159"/>
            </a:xfrm>
            <a:prstGeom prst="downArrow">
              <a:avLst>
                <a:gd name="adj1" fmla="val 50000"/>
                <a:gd name="adj2" fmla="val 7361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7" name="AutoShape 57">
              <a:extLst>
                <a:ext uri="{FF2B5EF4-FFF2-40B4-BE49-F238E27FC236}">
                  <a16:creationId xmlns:a16="http://schemas.microsoft.com/office/drawing/2014/main" id="{264A0FB5-8148-4F46-90F2-1BA28EE64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" y="3081"/>
              <a:ext cx="55" cy="159"/>
            </a:xfrm>
            <a:prstGeom prst="downArrow">
              <a:avLst>
                <a:gd name="adj1" fmla="val 50000"/>
                <a:gd name="adj2" fmla="val 72273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8" name="AutoShape 58">
              <a:extLst>
                <a:ext uri="{FF2B5EF4-FFF2-40B4-BE49-F238E27FC236}">
                  <a16:creationId xmlns:a16="http://schemas.microsoft.com/office/drawing/2014/main" id="{06D05351-25E0-47EB-9F12-15EB0A7F8B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34941">
              <a:off x="2446" y="3564"/>
              <a:ext cx="433" cy="31"/>
            </a:xfrm>
            <a:prstGeom prst="leftArrow">
              <a:avLst>
                <a:gd name="adj1" fmla="val 50000"/>
                <a:gd name="adj2" fmla="val 349194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9" name="AutoShape 59">
              <a:extLst>
                <a:ext uri="{FF2B5EF4-FFF2-40B4-BE49-F238E27FC236}">
                  <a16:creationId xmlns:a16="http://schemas.microsoft.com/office/drawing/2014/main" id="{F0B49B8A-AC02-4529-AA82-8A793F9CBF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473458">
              <a:off x="3612" y="3582"/>
              <a:ext cx="432" cy="32"/>
            </a:xfrm>
            <a:prstGeom prst="leftArrow">
              <a:avLst>
                <a:gd name="adj1" fmla="val 50000"/>
                <a:gd name="adj2" fmla="val 33750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00" name="AutoShape 60">
              <a:extLst>
                <a:ext uri="{FF2B5EF4-FFF2-40B4-BE49-F238E27FC236}">
                  <a16:creationId xmlns:a16="http://schemas.microsoft.com/office/drawing/2014/main" id="{E8B56948-E22E-4087-8C2A-AEEC1051AF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95" y="3472"/>
              <a:ext cx="159" cy="55"/>
            </a:xfrm>
            <a:prstGeom prst="leftArrow">
              <a:avLst>
                <a:gd name="adj1" fmla="val 50000"/>
                <a:gd name="adj2" fmla="val 72273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01" name="Arc 61">
              <a:extLst>
                <a:ext uri="{FF2B5EF4-FFF2-40B4-BE49-F238E27FC236}">
                  <a16:creationId xmlns:a16="http://schemas.microsoft.com/office/drawing/2014/main" id="{1FD2D39C-5647-47EE-BA2A-D293F2B88A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69" y="3081"/>
              <a:ext cx="378" cy="483"/>
            </a:xfrm>
            <a:custGeom>
              <a:avLst/>
              <a:gdLst>
                <a:gd name="G0" fmla="+- 0 0 0"/>
                <a:gd name="G1" fmla="+- 18631 0 0"/>
                <a:gd name="G2" fmla="+- 21600 0 0"/>
                <a:gd name="T0" fmla="*/ 10929 w 21600"/>
                <a:gd name="T1" fmla="*/ 0 h 37349"/>
                <a:gd name="T2" fmla="*/ 10780 w 21600"/>
                <a:gd name="T3" fmla="*/ 37349 h 37349"/>
                <a:gd name="T4" fmla="*/ 0 w 21600"/>
                <a:gd name="T5" fmla="*/ 18631 h 37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7349" fill="none" extrusionOk="0">
                  <a:moveTo>
                    <a:pt x="10929" y="-1"/>
                  </a:moveTo>
                  <a:cubicBezTo>
                    <a:pt x="17539" y="3877"/>
                    <a:pt x="21600" y="10967"/>
                    <a:pt x="21600" y="18631"/>
                  </a:cubicBezTo>
                  <a:cubicBezTo>
                    <a:pt x="21600" y="26356"/>
                    <a:pt x="17474" y="33493"/>
                    <a:pt x="10779" y="37348"/>
                  </a:cubicBezTo>
                </a:path>
                <a:path w="21600" h="37349" stroke="0" extrusionOk="0">
                  <a:moveTo>
                    <a:pt x="10929" y="-1"/>
                  </a:moveTo>
                  <a:cubicBezTo>
                    <a:pt x="17539" y="3877"/>
                    <a:pt x="21600" y="10967"/>
                    <a:pt x="21600" y="18631"/>
                  </a:cubicBezTo>
                  <a:cubicBezTo>
                    <a:pt x="21600" y="26356"/>
                    <a:pt x="17474" y="33493"/>
                    <a:pt x="10779" y="37348"/>
                  </a:cubicBezTo>
                  <a:lnTo>
                    <a:pt x="0" y="18631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02" name="AutoShape 62">
              <a:extLst>
                <a:ext uri="{FF2B5EF4-FFF2-40B4-BE49-F238E27FC236}">
                  <a16:creationId xmlns:a16="http://schemas.microsoft.com/office/drawing/2014/main" id="{85411ED8-5769-43A3-BD5E-DAAF350609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834560">
              <a:off x="3800" y="3346"/>
              <a:ext cx="34" cy="420"/>
            </a:xfrm>
            <a:prstGeom prst="downArrow">
              <a:avLst>
                <a:gd name="adj1" fmla="val 50000"/>
                <a:gd name="adj2" fmla="val 308824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03" name="AutoShape 63">
              <a:extLst>
                <a:ext uri="{FF2B5EF4-FFF2-40B4-BE49-F238E27FC236}">
                  <a16:creationId xmlns:a16="http://schemas.microsoft.com/office/drawing/2014/main" id="{7B271060-CBBD-4537-97C2-D419025DD7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4756319">
              <a:off x="2643" y="3329"/>
              <a:ext cx="34" cy="419"/>
            </a:xfrm>
            <a:prstGeom prst="downArrow">
              <a:avLst>
                <a:gd name="adj1" fmla="val 50000"/>
                <a:gd name="adj2" fmla="val 30808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04" name="AutoShape 64">
              <a:extLst>
                <a:ext uri="{FF2B5EF4-FFF2-40B4-BE49-F238E27FC236}">
                  <a16:creationId xmlns:a16="http://schemas.microsoft.com/office/drawing/2014/main" id="{DC24684B-3827-4A14-BBC4-55CAF0376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3906"/>
              <a:ext cx="300" cy="31"/>
            </a:xfrm>
            <a:prstGeom prst="rightArrow">
              <a:avLst>
                <a:gd name="adj1" fmla="val 50000"/>
                <a:gd name="adj2" fmla="val 241935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05" name="Text Box 65">
              <a:extLst>
                <a:ext uri="{FF2B5EF4-FFF2-40B4-BE49-F238E27FC236}">
                  <a16:creationId xmlns:a16="http://schemas.microsoft.com/office/drawing/2014/main" id="{5C155D40-C92C-4BDB-A6AE-2AB09D5B8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2" y="3867"/>
              <a:ext cx="55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/>
                <a:t>数据线</a:t>
              </a:r>
            </a:p>
          </p:txBody>
        </p:sp>
        <p:sp>
          <p:nvSpPr>
            <p:cNvPr id="87106" name="AutoShape 66">
              <a:extLst>
                <a:ext uri="{FF2B5EF4-FFF2-40B4-BE49-F238E27FC236}">
                  <a16:creationId xmlns:a16="http://schemas.microsoft.com/office/drawing/2014/main" id="{F67EF612-1E0B-4B67-82E8-3C61E1D73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3917"/>
              <a:ext cx="300" cy="31"/>
            </a:xfrm>
            <a:prstGeom prst="rightArrow">
              <a:avLst>
                <a:gd name="adj1" fmla="val 50000"/>
                <a:gd name="adj2" fmla="val 241935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07" name="Text Box 67">
              <a:extLst>
                <a:ext uri="{FF2B5EF4-FFF2-40B4-BE49-F238E27FC236}">
                  <a16:creationId xmlns:a16="http://schemas.microsoft.com/office/drawing/2014/main" id="{1B17561E-6A93-4BFF-A2F8-923361080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3870"/>
              <a:ext cx="55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/>
                <a:t>地址线</a:t>
              </a:r>
            </a:p>
          </p:txBody>
        </p:sp>
        <p:sp>
          <p:nvSpPr>
            <p:cNvPr id="87108" name="AutoShape 68">
              <a:extLst>
                <a:ext uri="{FF2B5EF4-FFF2-40B4-BE49-F238E27FC236}">
                  <a16:creationId xmlns:a16="http://schemas.microsoft.com/office/drawing/2014/main" id="{0B56D59E-063B-458A-9A33-C1DC6FA6A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4" y="3920"/>
              <a:ext cx="301" cy="31"/>
            </a:xfrm>
            <a:prstGeom prst="rightArrow">
              <a:avLst>
                <a:gd name="adj1" fmla="val 50000"/>
                <a:gd name="adj2" fmla="val 242742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09" name="Text Box 69">
              <a:extLst>
                <a:ext uri="{FF2B5EF4-FFF2-40B4-BE49-F238E27FC236}">
                  <a16:creationId xmlns:a16="http://schemas.microsoft.com/office/drawing/2014/main" id="{2753D67E-6929-4F23-83FD-F83144BFB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" y="3871"/>
              <a:ext cx="55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/>
                <a:t>控制线</a:t>
              </a:r>
            </a:p>
          </p:txBody>
        </p:sp>
        <p:pic>
          <p:nvPicPr>
            <p:cNvPr id="87110" name="Picture 70" descr="3NHACAX8V4GZCAVOOX7LCA1Q2TPHCAUEI6SRCAK7B204CA1VN6C7CABV6OYUCA5Q19T2CAND9KU8CAYH6R2BCAFS0GUECAXGSIB8CAIOVYLFCAJLV2R7CA794T8JCA8KY8KOCAGSXAG3CA55ZQXACAFTHLZE">
              <a:extLst>
                <a:ext uri="{FF2B5EF4-FFF2-40B4-BE49-F238E27FC236}">
                  <a16:creationId xmlns:a16="http://schemas.microsoft.com/office/drawing/2014/main" id="{61B6549C-61CF-492E-8778-15292807E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3081"/>
              <a:ext cx="379" cy="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111" name="Picture 71" descr="3NHACAX8V4GZCAVOOX7LCA1Q2TPHCAUEI6SRCAK7B204CA1VN6C7CABV6OYUCA5Q19T2CAND9KU8CAYH6R2BCAFS0GUECAXGSIB8CAIOVYLFCAJLV2R7CA794T8JCA8KY8KOCAGSXAG3CA55ZQXACAFTHLZE">
              <a:extLst>
                <a:ext uri="{FF2B5EF4-FFF2-40B4-BE49-F238E27FC236}">
                  <a16:creationId xmlns:a16="http://schemas.microsoft.com/office/drawing/2014/main" id="{6E125DF8-F6E1-4713-89F7-5F8882995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33" y="3088"/>
              <a:ext cx="379" cy="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112" name="AutoShape 72">
              <a:extLst>
                <a:ext uri="{FF2B5EF4-FFF2-40B4-BE49-F238E27FC236}">
                  <a16:creationId xmlns:a16="http://schemas.microsoft.com/office/drawing/2014/main" id="{F8F67EAF-0D36-4E65-A559-DBCB8DD4A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" y="3214"/>
              <a:ext cx="301" cy="31"/>
            </a:xfrm>
            <a:prstGeom prst="rightArrow">
              <a:avLst>
                <a:gd name="adj1" fmla="val 50000"/>
                <a:gd name="adj2" fmla="val 242742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13" name="AutoShape 73">
              <a:extLst>
                <a:ext uri="{FF2B5EF4-FFF2-40B4-BE49-F238E27FC236}">
                  <a16:creationId xmlns:a16="http://schemas.microsoft.com/office/drawing/2014/main" id="{4FD96DA2-0109-4E53-9C48-CF94809D0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" y="3211"/>
              <a:ext cx="301" cy="31"/>
            </a:xfrm>
            <a:prstGeom prst="rightArrow">
              <a:avLst>
                <a:gd name="adj1" fmla="val 50000"/>
                <a:gd name="adj2" fmla="val 242742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14" name="Rectangle 74">
              <a:extLst>
                <a:ext uri="{FF2B5EF4-FFF2-40B4-BE49-F238E27FC236}">
                  <a16:creationId xmlns:a16="http://schemas.microsoft.com/office/drawing/2014/main" id="{04CBF4C1-2DC8-4684-A317-7A96D0FFE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2859"/>
              <a:ext cx="1243" cy="953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116" name="Rectangle 76">
            <a:extLst>
              <a:ext uri="{FF2B5EF4-FFF2-40B4-BE49-F238E27FC236}">
                <a16:creationId xmlns:a16="http://schemas.microsoft.com/office/drawing/2014/main" id="{D5C10786-AD2D-4E9E-822F-9AB03DCFC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8842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求一元二次方程实根之算法</a:t>
            </a:r>
          </a:p>
        </p:txBody>
      </p:sp>
      <p:grpSp>
        <p:nvGrpSpPr>
          <p:cNvPr id="87122" name="Group 82">
            <a:extLst>
              <a:ext uri="{FF2B5EF4-FFF2-40B4-BE49-F238E27FC236}">
                <a16:creationId xmlns:a16="http://schemas.microsoft.com/office/drawing/2014/main" id="{7E385F6A-E025-43B4-B0FD-9636D8EEB30D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1557338"/>
            <a:ext cx="3095625" cy="3455987"/>
            <a:chOff x="3391" y="981"/>
            <a:chExt cx="1950" cy="2177"/>
          </a:xfrm>
        </p:grpSpPr>
        <p:sp>
          <p:nvSpPr>
            <p:cNvPr id="87117" name="AutoShape 77">
              <a:extLst>
                <a:ext uri="{FF2B5EF4-FFF2-40B4-BE49-F238E27FC236}">
                  <a16:creationId xmlns:a16="http://schemas.microsoft.com/office/drawing/2014/main" id="{38BE11C3-0A88-4581-BEB0-510B661F0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981"/>
              <a:ext cx="1315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8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21" name="Freeform 81">
              <a:extLst>
                <a:ext uri="{FF2B5EF4-FFF2-40B4-BE49-F238E27FC236}">
                  <a16:creationId xmlns:a16="http://schemas.microsoft.com/office/drawing/2014/main" id="{3B838BE4-6251-415D-A07A-58B9D1094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1" y="1071"/>
              <a:ext cx="1950" cy="2087"/>
            </a:xfrm>
            <a:custGeom>
              <a:avLst/>
              <a:gdLst>
                <a:gd name="T0" fmla="*/ 1406 w 1950"/>
                <a:gd name="T1" fmla="*/ 0 h 2087"/>
                <a:gd name="T2" fmla="*/ 1633 w 1950"/>
                <a:gd name="T3" fmla="*/ 136 h 2087"/>
                <a:gd name="T4" fmla="*/ 1860 w 1950"/>
                <a:gd name="T5" fmla="*/ 499 h 2087"/>
                <a:gd name="T6" fmla="*/ 1769 w 1950"/>
                <a:gd name="T7" fmla="*/ 1407 h 2087"/>
                <a:gd name="T8" fmla="*/ 771 w 1950"/>
                <a:gd name="T9" fmla="*/ 1633 h 2087"/>
                <a:gd name="T10" fmla="*/ 363 w 1950"/>
                <a:gd name="T11" fmla="*/ 1815 h 2087"/>
                <a:gd name="T12" fmla="*/ 0 w 1950"/>
                <a:gd name="T13" fmla="*/ 2087 h 2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0" h="2087">
                  <a:moveTo>
                    <a:pt x="1406" y="0"/>
                  </a:moveTo>
                  <a:cubicBezTo>
                    <a:pt x="1481" y="26"/>
                    <a:pt x="1557" y="53"/>
                    <a:pt x="1633" y="136"/>
                  </a:cubicBezTo>
                  <a:cubicBezTo>
                    <a:pt x="1709" y="219"/>
                    <a:pt x="1837" y="287"/>
                    <a:pt x="1860" y="499"/>
                  </a:cubicBezTo>
                  <a:cubicBezTo>
                    <a:pt x="1883" y="711"/>
                    <a:pt x="1950" y="1218"/>
                    <a:pt x="1769" y="1407"/>
                  </a:cubicBezTo>
                  <a:cubicBezTo>
                    <a:pt x="1588" y="1596"/>
                    <a:pt x="1005" y="1565"/>
                    <a:pt x="771" y="1633"/>
                  </a:cubicBezTo>
                  <a:cubicBezTo>
                    <a:pt x="537" y="1701"/>
                    <a:pt x="491" y="1739"/>
                    <a:pt x="363" y="1815"/>
                  </a:cubicBezTo>
                  <a:cubicBezTo>
                    <a:pt x="235" y="1891"/>
                    <a:pt x="60" y="2042"/>
                    <a:pt x="0" y="2087"/>
                  </a:cubicBez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dash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7132" name="Group 92">
            <a:extLst>
              <a:ext uri="{FF2B5EF4-FFF2-40B4-BE49-F238E27FC236}">
                <a16:creationId xmlns:a16="http://schemas.microsoft.com/office/drawing/2014/main" id="{8CC78F3A-CAAC-49DD-B5B1-E53DEF38C0B2}"/>
              </a:ext>
            </a:extLst>
          </p:cNvPr>
          <p:cNvGrpSpPr>
            <a:grpSpLocks/>
          </p:cNvGrpSpPr>
          <p:nvPr/>
        </p:nvGrpSpPr>
        <p:grpSpPr bwMode="auto">
          <a:xfrm>
            <a:off x="523875" y="2060575"/>
            <a:ext cx="4044950" cy="2519363"/>
            <a:chOff x="332" y="1283"/>
            <a:chExt cx="2548" cy="1587"/>
          </a:xfrm>
        </p:grpSpPr>
        <p:sp>
          <p:nvSpPr>
            <p:cNvPr id="87126" name="AutoShape 86">
              <a:extLst>
                <a:ext uri="{FF2B5EF4-FFF2-40B4-BE49-F238E27FC236}">
                  <a16:creationId xmlns:a16="http://schemas.microsoft.com/office/drawing/2014/main" id="{5889E8B0-2668-4D2A-92D9-4DD8F0104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283"/>
              <a:ext cx="898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31" name="Freeform 91">
              <a:extLst>
                <a:ext uri="{FF2B5EF4-FFF2-40B4-BE49-F238E27FC236}">
                  <a16:creationId xmlns:a16="http://schemas.microsoft.com/office/drawing/2014/main" id="{AC0A4609-8788-4E6D-80CB-00C238764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" y="1373"/>
              <a:ext cx="2548" cy="1497"/>
            </a:xfrm>
            <a:custGeom>
              <a:avLst/>
              <a:gdLst>
                <a:gd name="T0" fmla="*/ 1233 w 2548"/>
                <a:gd name="T1" fmla="*/ 107 h 1497"/>
                <a:gd name="T2" fmla="*/ 870 w 2548"/>
                <a:gd name="T3" fmla="*/ 152 h 1497"/>
                <a:gd name="T4" fmla="*/ 144 w 2548"/>
                <a:gd name="T5" fmla="*/ 197 h 1497"/>
                <a:gd name="T6" fmla="*/ 325 w 2548"/>
                <a:gd name="T7" fmla="*/ 1331 h 1497"/>
                <a:gd name="T8" fmla="*/ 2094 w 2548"/>
                <a:gd name="T9" fmla="*/ 1195 h 1497"/>
                <a:gd name="T10" fmla="*/ 2548 w 2548"/>
                <a:gd name="T11" fmla="*/ 1377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8" h="1497">
                  <a:moveTo>
                    <a:pt x="1233" y="107"/>
                  </a:moveTo>
                  <a:cubicBezTo>
                    <a:pt x="1142" y="122"/>
                    <a:pt x="1051" y="137"/>
                    <a:pt x="870" y="152"/>
                  </a:cubicBezTo>
                  <a:cubicBezTo>
                    <a:pt x="689" y="167"/>
                    <a:pt x="235" y="0"/>
                    <a:pt x="144" y="197"/>
                  </a:cubicBezTo>
                  <a:cubicBezTo>
                    <a:pt x="53" y="394"/>
                    <a:pt x="0" y="1165"/>
                    <a:pt x="325" y="1331"/>
                  </a:cubicBezTo>
                  <a:cubicBezTo>
                    <a:pt x="650" y="1497"/>
                    <a:pt x="1724" y="1187"/>
                    <a:pt x="2094" y="1195"/>
                  </a:cubicBezTo>
                  <a:cubicBezTo>
                    <a:pt x="2464" y="1203"/>
                    <a:pt x="2506" y="1290"/>
                    <a:pt x="2548" y="1377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7135" name="Group 95">
            <a:extLst>
              <a:ext uri="{FF2B5EF4-FFF2-40B4-BE49-F238E27FC236}">
                <a16:creationId xmlns:a16="http://schemas.microsoft.com/office/drawing/2014/main" id="{A0727FA1-9E89-4703-BF93-C7A6C6DE3844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060575"/>
            <a:ext cx="3411537" cy="360363"/>
            <a:chOff x="3056" y="1286"/>
            <a:chExt cx="2149" cy="227"/>
          </a:xfrm>
        </p:grpSpPr>
        <p:sp>
          <p:nvSpPr>
            <p:cNvPr id="87124" name="AutoShape 84">
              <a:extLst>
                <a:ext uri="{FF2B5EF4-FFF2-40B4-BE49-F238E27FC236}">
                  <a16:creationId xmlns:a16="http://schemas.microsoft.com/office/drawing/2014/main" id="{346A7DC9-51AA-45AE-9EBC-1B7C5746C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1286"/>
              <a:ext cx="828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8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34" name="Line 94">
              <a:extLst>
                <a:ext uri="{FF2B5EF4-FFF2-40B4-BE49-F238E27FC236}">
                  <a16:creationId xmlns:a16="http://schemas.microsoft.com/office/drawing/2014/main" id="{5B8FD27E-E89F-4004-9F05-FAB3E9921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0" y="1344"/>
              <a:ext cx="1315" cy="1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7137" name="Group 97">
            <a:extLst>
              <a:ext uri="{FF2B5EF4-FFF2-40B4-BE49-F238E27FC236}">
                <a16:creationId xmlns:a16="http://schemas.microsoft.com/office/drawing/2014/main" id="{2404D6F1-79D0-40B5-B0E0-6080157033E0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574925"/>
            <a:ext cx="4113212" cy="744538"/>
            <a:chOff x="425" y="1616"/>
            <a:chExt cx="2591" cy="469"/>
          </a:xfrm>
        </p:grpSpPr>
        <p:sp>
          <p:nvSpPr>
            <p:cNvPr id="87128" name="AutoShape 88">
              <a:extLst>
                <a:ext uri="{FF2B5EF4-FFF2-40B4-BE49-F238E27FC236}">
                  <a16:creationId xmlns:a16="http://schemas.microsoft.com/office/drawing/2014/main" id="{6969C0B8-067F-469B-A1BE-B72A5317C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1616"/>
              <a:ext cx="959" cy="24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36" name="Freeform 96">
              <a:extLst>
                <a:ext uri="{FF2B5EF4-FFF2-40B4-BE49-F238E27FC236}">
                  <a16:creationId xmlns:a16="http://schemas.microsoft.com/office/drawing/2014/main" id="{4FDD8F60-E2F2-451A-9F1F-F952E02F8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" y="1858"/>
              <a:ext cx="1679" cy="227"/>
            </a:xfrm>
            <a:custGeom>
              <a:avLst/>
              <a:gdLst>
                <a:gd name="T0" fmla="*/ 1679 w 1679"/>
                <a:gd name="T1" fmla="*/ 0 h 227"/>
                <a:gd name="T2" fmla="*/ 408 w 1679"/>
                <a:gd name="T3" fmla="*/ 46 h 227"/>
                <a:gd name="T4" fmla="*/ 0 w 1679"/>
                <a:gd name="T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9" h="227">
                  <a:moveTo>
                    <a:pt x="1679" y="0"/>
                  </a:moveTo>
                  <a:cubicBezTo>
                    <a:pt x="1183" y="4"/>
                    <a:pt x="688" y="8"/>
                    <a:pt x="408" y="46"/>
                  </a:cubicBezTo>
                  <a:cubicBezTo>
                    <a:pt x="128" y="84"/>
                    <a:pt x="64" y="155"/>
                    <a:pt x="0" y="227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7143" name="Group 103">
            <a:extLst>
              <a:ext uri="{FF2B5EF4-FFF2-40B4-BE49-F238E27FC236}">
                <a16:creationId xmlns:a16="http://schemas.microsoft.com/office/drawing/2014/main" id="{155573CB-7DEC-44D6-B9E2-8AC38C620CAB}"/>
              </a:ext>
            </a:extLst>
          </p:cNvPr>
          <p:cNvGrpSpPr>
            <a:grpSpLocks/>
          </p:cNvGrpSpPr>
          <p:nvPr/>
        </p:nvGrpSpPr>
        <p:grpSpPr bwMode="auto">
          <a:xfrm>
            <a:off x="5743575" y="2565400"/>
            <a:ext cx="2573338" cy="384175"/>
            <a:chOff x="3618" y="1610"/>
            <a:chExt cx="1621" cy="242"/>
          </a:xfrm>
        </p:grpSpPr>
        <p:sp>
          <p:nvSpPr>
            <p:cNvPr id="87138" name="AutoShape 98">
              <a:extLst>
                <a:ext uri="{FF2B5EF4-FFF2-40B4-BE49-F238E27FC236}">
                  <a16:creationId xmlns:a16="http://schemas.microsoft.com/office/drawing/2014/main" id="{10152E27-8EAF-4798-97A5-0F6CAE25E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8" y="1610"/>
              <a:ext cx="887" cy="24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8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42" name="Line 102">
              <a:extLst>
                <a:ext uri="{FF2B5EF4-FFF2-40B4-BE49-F238E27FC236}">
                  <a16:creationId xmlns:a16="http://schemas.microsoft.com/office/drawing/2014/main" id="{82D2CE41-8C0E-4F97-B6C0-3221B55F8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661"/>
              <a:ext cx="726" cy="9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7145" name="Group 105">
            <a:extLst>
              <a:ext uri="{FF2B5EF4-FFF2-40B4-BE49-F238E27FC236}">
                <a16:creationId xmlns:a16="http://schemas.microsoft.com/office/drawing/2014/main" id="{422DEA51-696A-47A3-8356-DDB840E807F0}"/>
              </a:ext>
            </a:extLst>
          </p:cNvPr>
          <p:cNvGrpSpPr>
            <a:grpSpLocks/>
          </p:cNvGrpSpPr>
          <p:nvPr/>
        </p:nvGrpSpPr>
        <p:grpSpPr bwMode="auto">
          <a:xfrm>
            <a:off x="727075" y="3068638"/>
            <a:ext cx="4017963" cy="846137"/>
            <a:chOff x="476" y="1945"/>
            <a:chExt cx="2531" cy="533"/>
          </a:xfrm>
        </p:grpSpPr>
        <p:sp>
          <p:nvSpPr>
            <p:cNvPr id="87129" name="AutoShape 89">
              <a:extLst>
                <a:ext uri="{FF2B5EF4-FFF2-40B4-BE49-F238E27FC236}">
                  <a16:creationId xmlns:a16="http://schemas.microsoft.com/office/drawing/2014/main" id="{E3A05D4A-5A9B-4125-A778-F6E9B3FD5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1945"/>
              <a:ext cx="959" cy="24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44" name="Freeform 104">
              <a:extLst>
                <a:ext uri="{FF2B5EF4-FFF2-40B4-BE49-F238E27FC236}">
                  <a16:creationId xmlns:a16="http://schemas.microsoft.com/office/drawing/2014/main" id="{FCB1D245-D0F1-4EAD-890E-DCA80306B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" y="2160"/>
              <a:ext cx="1588" cy="318"/>
            </a:xfrm>
            <a:custGeom>
              <a:avLst/>
              <a:gdLst>
                <a:gd name="T0" fmla="*/ 1588 w 1588"/>
                <a:gd name="T1" fmla="*/ 0 h 318"/>
                <a:gd name="T2" fmla="*/ 635 w 1588"/>
                <a:gd name="T3" fmla="*/ 45 h 318"/>
                <a:gd name="T4" fmla="*/ 181 w 1588"/>
                <a:gd name="T5" fmla="*/ 91 h 318"/>
                <a:gd name="T6" fmla="*/ 0 w 1588"/>
                <a:gd name="T7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8" h="318">
                  <a:moveTo>
                    <a:pt x="1588" y="0"/>
                  </a:moveTo>
                  <a:cubicBezTo>
                    <a:pt x="1228" y="15"/>
                    <a:pt x="869" y="30"/>
                    <a:pt x="635" y="45"/>
                  </a:cubicBezTo>
                  <a:cubicBezTo>
                    <a:pt x="401" y="60"/>
                    <a:pt x="287" y="45"/>
                    <a:pt x="181" y="91"/>
                  </a:cubicBezTo>
                  <a:cubicBezTo>
                    <a:pt x="75" y="137"/>
                    <a:pt x="37" y="227"/>
                    <a:pt x="0" y="318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7148" name="Group 108">
            <a:extLst>
              <a:ext uri="{FF2B5EF4-FFF2-40B4-BE49-F238E27FC236}">
                <a16:creationId xmlns:a16="http://schemas.microsoft.com/office/drawing/2014/main" id="{5B9A8BD2-DFE9-4A5A-9C94-3B7E6DC3D541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3078163"/>
            <a:ext cx="2625725" cy="384175"/>
            <a:chOff x="3624" y="1939"/>
            <a:chExt cx="1654" cy="242"/>
          </a:xfrm>
        </p:grpSpPr>
        <p:sp>
          <p:nvSpPr>
            <p:cNvPr id="87141" name="AutoShape 101">
              <a:extLst>
                <a:ext uri="{FF2B5EF4-FFF2-40B4-BE49-F238E27FC236}">
                  <a16:creationId xmlns:a16="http://schemas.microsoft.com/office/drawing/2014/main" id="{86A1724A-8CF8-4F02-B9C4-BCE3E444C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1939"/>
              <a:ext cx="887" cy="24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8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46" name="Line 106">
              <a:extLst>
                <a:ext uri="{FF2B5EF4-FFF2-40B4-BE49-F238E27FC236}">
                  <a16:creationId xmlns:a16="http://schemas.microsoft.com/office/drawing/2014/main" id="{96E2C9A1-AF35-4583-83D0-60F0DCA34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973"/>
              <a:ext cx="765" cy="9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7151" name="Group 111">
            <a:extLst>
              <a:ext uri="{FF2B5EF4-FFF2-40B4-BE49-F238E27FC236}">
                <a16:creationId xmlns:a16="http://schemas.microsoft.com/office/drawing/2014/main" id="{B7E8169B-F178-4CE4-AD45-A5FF9B3807B5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562100"/>
            <a:ext cx="3911600" cy="3167063"/>
            <a:chOff x="98" y="981"/>
            <a:chExt cx="2464" cy="1995"/>
          </a:xfrm>
        </p:grpSpPr>
        <p:sp>
          <p:nvSpPr>
            <p:cNvPr id="87149" name="AutoShape 109">
              <a:extLst>
                <a:ext uri="{FF2B5EF4-FFF2-40B4-BE49-F238E27FC236}">
                  <a16:creationId xmlns:a16="http://schemas.microsoft.com/office/drawing/2014/main" id="{9A3B7A5E-3CE7-4B2F-806A-6F1516C8F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981"/>
              <a:ext cx="952" cy="22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50" name="Freeform 110">
              <a:extLst>
                <a:ext uri="{FF2B5EF4-FFF2-40B4-BE49-F238E27FC236}">
                  <a16:creationId xmlns:a16="http://schemas.microsoft.com/office/drawing/2014/main" id="{2DFAAE58-086F-4460-B6A2-B3605402B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" y="1147"/>
              <a:ext cx="1693" cy="1829"/>
            </a:xfrm>
            <a:custGeom>
              <a:avLst/>
              <a:gdLst>
                <a:gd name="T0" fmla="*/ 1512 w 1693"/>
                <a:gd name="T1" fmla="*/ 60 h 1829"/>
                <a:gd name="T2" fmla="*/ 605 w 1693"/>
                <a:gd name="T3" fmla="*/ 60 h 1829"/>
                <a:gd name="T4" fmla="*/ 242 w 1693"/>
                <a:gd name="T5" fmla="*/ 242 h 1829"/>
                <a:gd name="T6" fmla="*/ 242 w 1693"/>
                <a:gd name="T7" fmla="*/ 1512 h 1829"/>
                <a:gd name="T8" fmla="*/ 1693 w 1693"/>
                <a:gd name="T9" fmla="*/ 1829 h 1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3" h="1829">
                  <a:moveTo>
                    <a:pt x="1512" y="60"/>
                  </a:moveTo>
                  <a:cubicBezTo>
                    <a:pt x="1164" y="45"/>
                    <a:pt x="817" y="30"/>
                    <a:pt x="605" y="60"/>
                  </a:cubicBezTo>
                  <a:cubicBezTo>
                    <a:pt x="393" y="90"/>
                    <a:pt x="302" y="0"/>
                    <a:pt x="242" y="242"/>
                  </a:cubicBezTo>
                  <a:cubicBezTo>
                    <a:pt x="182" y="484"/>
                    <a:pt x="0" y="1247"/>
                    <a:pt x="242" y="1512"/>
                  </a:cubicBezTo>
                  <a:cubicBezTo>
                    <a:pt x="484" y="1777"/>
                    <a:pt x="1088" y="1803"/>
                    <a:pt x="1693" y="1829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dash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7154" name="Group 114">
            <a:extLst>
              <a:ext uri="{FF2B5EF4-FFF2-40B4-BE49-F238E27FC236}">
                <a16:creationId xmlns:a16="http://schemas.microsoft.com/office/drawing/2014/main" id="{06F1D224-12EF-462E-AD7F-9AED9BAEA7F2}"/>
              </a:ext>
            </a:extLst>
          </p:cNvPr>
          <p:cNvGrpSpPr>
            <a:grpSpLocks/>
          </p:cNvGrpSpPr>
          <p:nvPr/>
        </p:nvGrpSpPr>
        <p:grpSpPr bwMode="auto">
          <a:xfrm>
            <a:off x="2538413" y="3644900"/>
            <a:ext cx="4391025" cy="585788"/>
            <a:chOff x="1611" y="2290"/>
            <a:chExt cx="2766" cy="369"/>
          </a:xfrm>
        </p:grpSpPr>
        <p:sp>
          <p:nvSpPr>
            <p:cNvPr id="87152" name="AutoShape 112">
              <a:extLst>
                <a:ext uri="{FF2B5EF4-FFF2-40B4-BE49-F238E27FC236}">
                  <a16:creationId xmlns:a16="http://schemas.microsoft.com/office/drawing/2014/main" id="{83165257-0939-428A-B8C0-F70A938BC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290"/>
              <a:ext cx="154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8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53" name="Line 113">
              <a:extLst>
                <a:ext uri="{FF2B5EF4-FFF2-40B4-BE49-F238E27FC236}">
                  <a16:creationId xmlns:a16="http://schemas.microsoft.com/office/drawing/2014/main" id="{93A6ADF2-88A9-4C49-92D0-F6ECB1FEB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523"/>
              <a:ext cx="1225" cy="1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7157" name="Group 117">
            <a:extLst>
              <a:ext uri="{FF2B5EF4-FFF2-40B4-BE49-F238E27FC236}">
                <a16:creationId xmlns:a16="http://schemas.microsoft.com/office/drawing/2014/main" id="{AF3E5B76-AB65-4230-A4AF-8AB6F58BCE24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3573463"/>
            <a:ext cx="2460625" cy="1092200"/>
            <a:chOff x="3288" y="2243"/>
            <a:chExt cx="1550" cy="688"/>
          </a:xfrm>
        </p:grpSpPr>
        <p:sp>
          <p:nvSpPr>
            <p:cNvPr id="87155" name="AutoShape 115">
              <a:extLst>
                <a:ext uri="{FF2B5EF4-FFF2-40B4-BE49-F238E27FC236}">
                  <a16:creationId xmlns:a16="http://schemas.microsoft.com/office/drawing/2014/main" id="{5C01656D-5694-485E-A05C-4E0A5953F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281"/>
              <a:ext cx="1180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56" name="Freeform 116">
              <a:extLst>
                <a:ext uri="{FF2B5EF4-FFF2-40B4-BE49-F238E27FC236}">
                  <a16:creationId xmlns:a16="http://schemas.microsoft.com/office/drawing/2014/main" id="{A77DA467-BFAB-4289-849F-D32DF9ED2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2" y="2243"/>
              <a:ext cx="416" cy="688"/>
            </a:xfrm>
            <a:custGeom>
              <a:avLst/>
              <a:gdLst>
                <a:gd name="T0" fmla="*/ 46 w 416"/>
                <a:gd name="T1" fmla="*/ 98 h 688"/>
                <a:gd name="T2" fmla="*/ 408 w 416"/>
                <a:gd name="T3" fmla="*/ 98 h 688"/>
                <a:gd name="T4" fmla="*/ 0 w 416"/>
                <a:gd name="T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" h="688">
                  <a:moveTo>
                    <a:pt x="46" y="98"/>
                  </a:moveTo>
                  <a:cubicBezTo>
                    <a:pt x="231" y="49"/>
                    <a:pt x="416" y="0"/>
                    <a:pt x="408" y="98"/>
                  </a:cubicBezTo>
                  <a:cubicBezTo>
                    <a:pt x="400" y="196"/>
                    <a:pt x="200" y="442"/>
                    <a:pt x="0" y="688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dash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7158" name="Text Box 118">
            <a:extLst>
              <a:ext uri="{FF2B5EF4-FFF2-40B4-BE49-F238E27FC236}">
                <a16:creationId xmlns:a16="http://schemas.microsoft.com/office/drawing/2014/main" id="{1D51933E-836A-4D5F-AC7A-D12607418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484313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/>
              <a:t>(1) 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输入</a:t>
            </a:r>
            <a:r>
              <a:rPr lang="en-US" altLang="zh-CN" sz="2000" b="1"/>
              <a:t>a</a:t>
            </a:r>
            <a:r>
              <a:rPr lang="zh-CN" altLang="en-US" sz="2000" b="1"/>
              <a:t>、</a:t>
            </a:r>
            <a:r>
              <a:rPr lang="en-US" altLang="zh-CN" sz="2000" b="1"/>
              <a:t>b</a:t>
            </a:r>
            <a:r>
              <a:rPr lang="zh-CN" altLang="en-US" sz="2000" b="1"/>
              <a:t>和</a:t>
            </a:r>
            <a:r>
              <a:rPr lang="en-US" altLang="zh-CN" sz="2000" b="1"/>
              <a:t>c ; </a:t>
            </a:r>
          </a:p>
        </p:txBody>
      </p:sp>
      <p:sp>
        <p:nvSpPr>
          <p:cNvPr id="87159" name="Text Box 119">
            <a:extLst>
              <a:ext uri="{FF2B5EF4-FFF2-40B4-BE49-F238E27FC236}">
                <a16:creationId xmlns:a16="http://schemas.microsoft.com/office/drawing/2014/main" id="{9C9E8613-FA7E-4E10-934D-772041360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25638"/>
            <a:ext cx="7696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/>
              <a:t>(2) D</a:t>
            </a:r>
            <a:r>
              <a:rPr lang="en-US" altLang="zh-CN" b="1"/>
              <a:t>←</a:t>
            </a:r>
            <a:r>
              <a:rPr lang="en-US" altLang="zh-CN" sz="2000" b="1"/>
              <a:t>b</a:t>
            </a:r>
            <a:r>
              <a:rPr lang="en-US" altLang="zh-CN" sz="2000" b="1" baseline="50000"/>
              <a:t>2</a:t>
            </a:r>
            <a:r>
              <a:rPr lang="en-US" altLang="zh-CN" sz="2000" b="1"/>
              <a:t>-4ac ;</a:t>
            </a:r>
          </a:p>
        </p:txBody>
      </p:sp>
      <p:grpSp>
        <p:nvGrpSpPr>
          <p:cNvPr id="87169" name="Group 129">
            <a:extLst>
              <a:ext uri="{FF2B5EF4-FFF2-40B4-BE49-F238E27FC236}">
                <a16:creationId xmlns:a16="http://schemas.microsoft.com/office/drawing/2014/main" id="{08B073C8-6EDE-4EA4-B9FC-C7A5C6812F0E}"/>
              </a:ext>
            </a:extLst>
          </p:cNvPr>
          <p:cNvGrpSpPr>
            <a:grpSpLocks/>
          </p:cNvGrpSpPr>
          <p:nvPr/>
        </p:nvGrpSpPr>
        <p:grpSpPr bwMode="auto">
          <a:xfrm>
            <a:off x="942975" y="2828925"/>
            <a:ext cx="7696200" cy="755650"/>
            <a:chOff x="748" y="176"/>
            <a:chExt cx="4848" cy="476"/>
          </a:xfrm>
        </p:grpSpPr>
        <p:sp>
          <p:nvSpPr>
            <p:cNvPr id="87161" name="Text Box 121">
              <a:extLst>
                <a:ext uri="{FF2B5EF4-FFF2-40B4-BE49-F238E27FC236}">
                  <a16:creationId xmlns:a16="http://schemas.microsoft.com/office/drawing/2014/main" id="{D2F49663-24DB-451D-8795-FF85EB67F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51"/>
              <a:ext cx="484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0000"/>
                </a:spcBef>
              </a:pPr>
              <a:r>
                <a:rPr lang="en-US" altLang="zh-CN" sz="2000" b="1"/>
                <a:t>(4) x2</a:t>
              </a:r>
              <a:r>
                <a:rPr lang="en-US" altLang="zh-CN" b="1"/>
                <a:t>←</a:t>
              </a:r>
              <a:r>
                <a:rPr lang="en-US" altLang="zh-CN" sz="2000" b="1"/>
                <a:t>                  ;</a:t>
              </a:r>
            </a:p>
          </p:txBody>
        </p:sp>
        <p:grpSp>
          <p:nvGrpSpPr>
            <p:cNvPr id="87162" name="Group 122">
              <a:extLst>
                <a:ext uri="{FF2B5EF4-FFF2-40B4-BE49-F238E27FC236}">
                  <a16:creationId xmlns:a16="http://schemas.microsoft.com/office/drawing/2014/main" id="{711CA6A2-0753-4967-A50F-ACF08DEC8E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9" y="176"/>
              <a:ext cx="701" cy="476"/>
              <a:chOff x="1973" y="2614"/>
              <a:chExt cx="701" cy="476"/>
            </a:xfrm>
          </p:grpSpPr>
          <p:sp>
            <p:nvSpPr>
              <p:cNvPr id="87163" name="Text Box 123">
                <a:extLst>
                  <a:ext uri="{FF2B5EF4-FFF2-40B4-BE49-F238E27FC236}">
                    <a16:creationId xmlns:a16="http://schemas.microsoft.com/office/drawing/2014/main" id="{7A17773F-36A2-4E5C-9018-59E1EEA88A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3" y="2665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-b - </a:t>
                </a:r>
                <a:r>
                  <a:rPr lang="en-US" altLang="zh-CN" sz="1400" b="1"/>
                  <a:t>  </a:t>
                </a:r>
                <a:r>
                  <a:rPr lang="en-US" altLang="zh-CN" sz="2000" b="1"/>
                  <a:t>D</a:t>
                </a:r>
              </a:p>
            </p:txBody>
          </p:sp>
          <p:grpSp>
            <p:nvGrpSpPr>
              <p:cNvPr id="87164" name="Group 124">
                <a:extLst>
                  <a:ext uri="{FF2B5EF4-FFF2-40B4-BE49-F238E27FC236}">
                    <a16:creationId xmlns:a16="http://schemas.microsoft.com/office/drawing/2014/main" id="{765FC5CE-5CA4-4A0C-9430-26CE3E5E5B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0" y="2614"/>
                <a:ext cx="409" cy="327"/>
                <a:chOff x="2743" y="2251"/>
                <a:chExt cx="409" cy="327"/>
              </a:xfrm>
            </p:grpSpPr>
            <p:sp>
              <p:nvSpPr>
                <p:cNvPr id="87165" name="Rectangle 125">
                  <a:extLst>
                    <a:ext uri="{FF2B5EF4-FFF2-40B4-BE49-F238E27FC236}">
                      <a16:creationId xmlns:a16="http://schemas.microsoft.com/office/drawing/2014/main" id="{8B8CA624-1CF3-4060-A1FD-0494C7169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3" y="2251"/>
                  <a:ext cx="18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/>
                    <a:t>√</a:t>
                  </a:r>
                </a:p>
              </p:txBody>
            </p:sp>
            <p:sp>
              <p:nvSpPr>
                <p:cNvPr id="87166" name="Line 126">
                  <a:extLst>
                    <a:ext uri="{FF2B5EF4-FFF2-40B4-BE49-F238E27FC236}">
                      <a16:creationId xmlns:a16="http://schemas.microsoft.com/office/drawing/2014/main" id="{8D1AEB5C-64F0-403D-82F9-11F211AA4E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" y="2347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87167" name="Line 127">
                <a:extLst>
                  <a:ext uri="{FF2B5EF4-FFF2-40B4-BE49-F238E27FC236}">
                    <a16:creationId xmlns:a16="http://schemas.microsoft.com/office/drawing/2014/main" id="{B0419AF6-4FBA-4573-B9A7-FB2E67068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2886"/>
                <a:ext cx="6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168" name="Text Box 128">
                <a:extLst>
                  <a:ext uri="{FF2B5EF4-FFF2-40B4-BE49-F238E27FC236}">
                    <a16:creationId xmlns:a16="http://schemas.microsoft.com/office/drawing/2014/main" id="{3602C27D-4031-485A-B898-0B07779593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" y="2840"/>
                <a:ext cx="6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/>
                  <a:t>2a</a:t>
                </a:r>
              </a:p>
            </p:txBody>
          </p:sp>
        </p:grpSp>
      </p:grpSp>
      <p:grpSp>
        <p:nvGrpSpPr>
          <p:cNvPr id="87170" name="Group 130">
            <a:extLst>
              <a:ext uri="{FF2B5EF4-FFF2-40B4-BE49-F238E27FC236}">
                <a16:creationId xmlns:a16="http://schemas.microsoft.com/office/drawing/2014/main" id="{7B51430F-A25E-433F-BBF1-FDA8431136BA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295525"/>
            <a:ext cx="7696200" cy="755650"/>
            <a:chOff x="748" y="176"/>
            <a:chExt cx="4848" cy="476"/>
          </a:xfrm>
        </p:grpSpPr>
        <p:sp>
          <p:nvSpPr>
            <p:cNvPr id="87171" name="Text Box 131">
              <a:extLst>
                <a:ext uri="{FF2B5EF4-FFF2-40B4-BE49-F238E27FC236}">
                  <a16:creationId xmlns:a16="http://schemas.microsoft.com/office/drawing/2014/main" id="{66B251DF-31B1-49C0-BF56-E2E3FB235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51"/>
              <a:ext cx="484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0000"/>
                </a:spcBef>
              </a:pPr>
              <a:r>
                <a:rPr lang="en-US" altLang="zh-CN" sz="2000" b="1"/>
                <a:t>(3) x1</a:t>
              </a:r>
              <a:r>
                <a:rPr lang="en-US" altLang="zh-CN" b="1"/>
                <a:t>←</a:t>
              </a:r>
              <a:r>
                <a:rPr lang="en-US" altLang="zh-CN" sz="2000" b="1"/>
                <a:t>                  ;</a:t>
              </a:r>
            </a:p>
          </p:txBody>
        </p:sp>
        <p:grpSp>
          <p:nvGrpSpPr>
            <p:cNvPr id="87172" name="Group 132">
              <a:extLst>
                <a:ext uri="{FF2B5EF4-FFF2-40B4-BE49-F238E27FC236}">
                  <a16:creationId xmlns:a16="http://schemas.microsoft.com/office/drawing/2014/main" id="{3A7F1BE6-E1EE-459B-9FF6-7419FBF49A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9" y="176"/>
              <a:ext cx="701" cy="476"/>
              <a:chOff x="1973" y="2614"/>
              <a:chExt cx="701" cy="476"/>
            </a:xfrm>
          </p:grpSpPr>
          <p:sp>
            <p:nvSpPr>
              <p:cNvPr id="87173" name="Text Box 133">
                <a:extLst>
                  <a:ext uri="{FF2B5EF4-FFF2-40B4-BE49-F238E27FC236}">
                    <a16:creationId xmlns:a16="http://schemas.microsoft.com/office/drawing/2014/main" id="{83654A0F-7B74-47EC-A2EA-BE6D14F2F1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3" y="2665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-b+ </a:t>
                </a:r>
                <a:r>
                  <a:rPr lang="en-US" altLang="zh-CN" sz="1400" b="1"/>
                  <a:t>  </a:t>
                </a:r>
                <a:r>
                  <a:rPr lang="en-US" altLang="zh-CN" sz="2000" b="1"/>
                  <a:t>D</a:t>
                </a:r>
              </a:p>
            </p:txBody>
          </p:sp>
          <p:grpSp>
            <p:nvGrpSpPr>
              <p:cNvPr id="87174" name="Group 134">
                <a:extLst>
                  <a:ext uri="{FF2B5EF4-FFF2-40B4-BE49-F238E27FC236}">
                    <a16:creationId xmlns:a16="http://schemas.microsoft.com/office/drawing/2014/main" id="{64D49F92-33A4-4C09-AAB3-9C2099A216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0" y="2614"/>
                <a:ext cx="409" cy="327"/>
                <a:chOff x="2743" y="2251"/>
                <a:chExt cx="409" cy="327"/>
              </a:xfrm>
            </p:grpSpPr>
            <p:sp>
              <p:nvSpPr>
                <p:cNvPr id="87175" name="Rectangle 135">
                  <a:extLst>
                    <a:ext uri="{FF2B5EF4-FFF2-40B4-BE49-F238E27FC236}">
                      <a16:creationId xmlns:a16="http://schemas.microsoft.com/office/drawing/2014/main" id="{147CE6CA-8EE7-4067-BE4E-4BA5E09B07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3" y="2251"/>
                  <a:ext cx="18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/>
                    <a:t>√</a:t>
                  </a:r>
                </a:p>
              </p:txBody>
            </p:sp>
            <p:sp>
              <p:nvSpPr>
                <p:cNvPr id="87176" name="Line 136">
                  <a:extLst>
                    <a:ext uri="{FF2B5EF4-FFF2-40B4-BE49-F238E27FC236}">
                      <a16:creationId xmlns:a16="http://schemas.microsoft.com/office/drawing/2014/main" id="{B17C922F-16AE-46C4-A1F2-4528F0DFE3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" y="2347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87177" name="Line 137">
                <a:extLst>
                  <a:ext uri="{FF2B5EF4-FFF2-40B4-BE49-F238E27FC236}">
                    <a16:creationId xmlns:a16="http://schemas.microsoft.com/office/drawing/2014/main" id="{BCAEEA41-5F74-44A3-94C1-4DADE95F2F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2886"/>
                <a:ext cx="6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178" name="Text Box 138">
                <a:extLst>
                  <a:ext uri="{FF2B5EF4-FFF2-40B4-BE49-F238E27FC236}">
                    <a16:creationId xmlns:a16="http://schemas.microsoft.com/office/drawing/2014/main" id="{9F62C58F-3243-4F3A-A549-4582B1CBCB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" y="2840"/>
                <a:ext cx="6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/>
                  <a:t>2a</a:t>
                </a:r>
              </a:p>
            </p:txBody>
          </p:sp>
        </p:grpSp>
      </p:grpSp>
      <p:sp>
        <p:nvSpPr>
          <p:cNvPr id="87179" name="Text Box 139">
            <a:extLst>
              <a:ext uri="{FF2B5EF4-FFF2-40B4-BE49-F238E27FC236}">
                <a16:creationId xmlns:a16="http://schemas.microsoft.com/office/drawing/2014/main" id="{3C1D5697-C621-4B1D-92E4-FED09EB90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3567113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/>
              <a:t>(5) 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输出</a:t>
            </a:r>
            <a:r>
              <a:rPr lang="en-US" altLang="zh-CN" sz="2000" b="1"/>
              <a:t>x1</a:t>
            </a:r>
            <a:r>
              <a:rPr lang="zh-CN" altLang="en-US" sz="2000" b="1"/>
              <a:t>和</a:t>
            </a:r>
            <a:r>
              <a:rPr lang="en-US" altLang="zh-CN" sz="2000" b="1"/>
              <a:t>x2</a:t>
            </a:r>
            <a:r>
              <a:rPr lang="zh-CN" altLang="en-US" sz="2000" b="1"/>
              <a:t>。</a:t>
            </a:r>
          </a:p>
        </p:txBody>
      </p:sp>
      <p:grpSp>
        <p:nvGrpSpPr>
          <p:cNvPr id="87252" name="Group 212">
            <a:extLst>
              <a:ext uri="{FF2B5EF4-FFF2-40B4-BE49-F238E27FC236}">
                <a16:creationId xmlns:a16="http://schemas.microsoft.com/office/drawing/2014/main" id="{13E2D1D8-FA17-40A0-93A0-A448195F1CB5}"/>
              </a:ext>
            </a:extLst>
          </p:cNvPr>
          <p:cNvGrpSpPr>
            <a:grpSpLocks/>
          </p:cNvGrpSpPr>
          <p:nvPr/>
        </p:nvGrpSpPr>
        <p:grpSpPr bwMode="auto">
          <a:xfrm>
            <a:off x="1404938" y="4056063"/>
            <a:ext cx="4679950" cy="2109787"/>
            <a:chOff x="1474" y="2859"/>
            <a:chExt cx="3538" cy="1164"/>
          </a:xfrm>
        </p:grpSpPr>
        <p:sp>
          <p:nvSpPr>
            <p:cNvPr id="87253" name="Text Box 213">
              <a:extLst>
                <a:ext uri="{FF2B5EF4-FFF2-40B4-BE49-F238E27FC236}">
                  <a16:creationId xmlns:a16="http://schemas.microsoft.com/office/drawing/2014/main" id="{E6EAD3B7-38E2-41F7-B933-384ED0249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2" y="2890"/>
              <a:ext cx="755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运算器</a:t>
              </a:r>
            </a:p>
          </p:txBody>
        </p:sp>
        <p:sp>
          <p:nvSpPr>
            <p:cNvPr id="87254" name="Text Box 214">
              <a:extLst>
                <a:ext uri="{FF2B5EF4-FFF2-40B4-BE49-F238E27FC236}">
                  <a16:creationId xmlns:a16="http://schemas.microsoft.com/office/drawing/2014/main" id="{6515CCD7-0A73-44C1-86AC-30A0466C7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2" y="3240"/>
              <a:ext cx="755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存储器</a:t>
              </a:r>
            </a:p>
          </p:txBody>
        </p:sp>
        <p:sp>
          <p:nvSpPr>
            <p:cNvPr id="87255" name="Text Box 215">
              <a:extLst>
                <a:ext uri="{FF2B5EF4-FFF2-40B4-BE49-F238E27FC236}">
                  <a16:creationId xmlns:a16="http://schemas.microsoft.com/office/drawing/2014/main" id="{474DDEC8-F9C8-4688-AC89-6401F7D53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6" y="3578"/>
              <a:ext cx="757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控制器</a:t>
              </a:r>
            </a:p>
          </p:txBody>
        </p:sp>
        <p:sp>
          <p:nvSpPr>
            <p:cNvPr id="87256" name="Text Box 216">
              <a:extLst>
                <a:ext uri="{FF2B5EF4-FFF2-40B4-BE49-F238E27FC236}">
                  <a16:creationId xmlns:a16="http://schemas.microsoft.com/office/drawing/2014/main" id="{84A887A8-656D-4B52-AC4E-2D7036CBF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993"/>
              <a:ext cx="379" cy="7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输入设备</a:t>
              </a:r>
            </a:p>
          </p:txBody>
        </p:sp>
        <p:sp>
          <p:nvSpPr>
            <p:cNvPr id="87257" name="Text Box 217">
              <a:extLst>
                <a:ext uri="{FF2B5EF4-FFF2-40B4-BE49-F238E27FC236}">
                  <a16:creationId xmlns:a16="http://schemas.microsoft.com/office/drawing/2014/main" id="{29D15223-C940-40D2-8524-9788DE896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" y="3004"/>
              <a:ext cx="380" cy="7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输出设备</a:t>
              </a:r>
            </a:p>
          </p:txBody>
        </p:sp>
        <p:sp>
          <p:nvSpPr>
            <p:cNvPr id="87258" name="AutoShape 218">
              <a:extLst>
                <a:ext uri="{FF2B5EF4-FFF2-40B4-BE49-F238E27FC236}">
                  <a16:creationId xmlns:a16="http://schemas.microsoft.com/office/drawing/2014/main" id="{25F78531-F1C4-4956-966C-4C4682C3C8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22135">
              <a:off x="2452" y="2986"/>
              <a:ext cx="433" cy="31"/>
            </a:xfrm>
            <a:prstGeom prst="rightArrow">
              <a:avLst>
                <a:gd name="adj1" fmla="val 50000"/>
                <a:gd name="adj2" fmla="val 34919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259" name="AutoShape 219">
              <a:extLst>
                <a:ext uri="{FF2B5EF4-FFF2-40B4-BE49-F238E27FC236}">
                  <a16:creationId xmlns:a16="http://schemas.microsoft.com/office/drawing/2014/main" id="{ABB7F103-5ADD-496B-9FB3-CA6870C74A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13528">
              <a:off x="3630" y="2986"/>
              <a:ext cx="432" cy="31"/>
            </a:xfrm>
            <a:prstGeom prst="rightArrow">
              <a:avLst>
                <a:gd name="adj1" fmla="val 50000"/>
                <a:gd name="adj2" fmla="val 348387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260" name="AutoShape 220">
              <a:extLst>
                <a:ext uri="{FF2B5EF4-FFF2-40B4-BE49-F238E27FC236}">
                  <a16:creationId xmlns:a16="http://schemas.microsoft.com/office/drawing/2014/main" id="{4BAAD89E-21BC-46AB-9E12-F01757422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3081"/>
              <a:ext cx="54" cy="159"/>
            </a:xfrm>
            <a:prstGeom prst="upDownArrow">
              <a:avLst>
                <a:gd name="adj1" fmla="val 50000"/>
                <a:gd name="adj2" fmla="val 5888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261" name="AutoShape 221">
              <a:extLst>
                <a:ext uri="{FF2B5EF4-FFF2-40B4-BE49-F238E27FC236}">
                  <a16:creationId xmlns:a16="http://schemas.microsoft.com/office/drawing/2014/main" id="{29BD4F55-1B38-4857-A19D-39DCEA797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3430"/>
              <a:ext cx="54" cy="159"/>
            </a:xfrm>
            <a:prstGeom prst="downArrow">
              <a:avLst>
                <a:gd name="adj1" fmla="val 50000"/>
                <a:gd name="adj2" fmla="val 7361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262" name="AutoShape 222">
              <a:extLst>
                <a:ext uri="{FF2B5EF4-FFF2-40B4-BE49-F238E27FC236}">
                  <a16:creationId xmlns:a16="http://schemas.microsoft.com/office/drawing/2014/main" id="{F82EFF92-62F5-4040-8D16-F8A26BC2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" y="3081"/>
              <a:ext cx="55" cy="159"/>
            </a:xfrm>
            <a:prstGeom prst="downArrow">
              <a:avLst>
                <a:gd name="adj1" fmla="val 50000"/>
                <a:gd name="adj2" fmla="val 72273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263" name="AutoShape 223">
              <a:extLst>
                <a:ext uri="{FF2B5EF4-FFF2-40B4-BE49-F238E27FC236}">
                  <a16:creationId xmlns:a16="http://schemas.microsoft.com/office/drawing/2014/main" id="{67966DBE-02F8-4440-B59D-EEAAC5A6EA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34941">
              <a:off x="2446" y="3564"/>
              <a:ext cx="433" cy="31"/>
            </a:xfrm>
            <a:prstGeom prst="leftArrow">
              <a:avLst>
                <a:gd name="adj1" fmla="val 50000"/>
                <a:gd name="adj2" fmla="val 349194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264" name="AutoShape 224">
              <a:extLst>
                <a:ext uri="{FF2B5EF4-FFF2-40B4-BE49-F238E27FC236}">
                  <a16:creationId xmlns:a16="http://schemas.microsoft.com/office/drawing/2014/main" id="{C2595BE8-2EB8-4B48-B477-DA8A4BD224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473458">
              <a:off x="3612" y="3582"/>
              <a:ext cx="432" cy="32"/>
            </a:xfrm>
            <a:prstGeom prst="leftArrow">
              <a:avLst>
                <a:gd name="adj1" fmla="val 50000"/>
                <a:gd name="adj2" fmla="val 33750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265" name="AutoShape 225">
              <a:extLst>
                <a:ext uri="{FF2B5EF4-FFF2-40B4-BE49-F238E27FC236}">
                  <a16:creationId xmlns:a16="http://schemas.microsoft.com/office/drawing/2014/main" id="{1D3244F5-A290-4C13-B7B9-190AB05F36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95" y="3472"/>
              <a:ext cx="159" cy="55"/>
            </a:xfrm>
            <a:prstGeom prst="leftArrow">
              <a:avLst>
                <a:gd name="adj1" fmla="val 50000"/>
                <a:gd name="adj2" fmla="val 72273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266" name="Arc 226">
              <a:extLst>
                <a:ext uri="{FF2B5EF4-FFF2-40B4-BE49-F238E27FC236}">
                  <a16:creationId xmlns:a16="http://schemas.microsoft.com/office/drawing/2014/main" id="{91B528D1-BDDB-4A6A-89D4-A8BF356AE0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69" y="3081"/>
              <a:ext cx="378" cy="483"/>
            </a:xfrm>
            <a:custGeom>
              <a:avLst/>
              <a:gdLst>
                <a:gd name="G0" fmla="+- 0 0 0"/>
                <a:gd name="G1" fmla="+- 18631 0 0"/>
                <a:gd name="G2" fmla="+- 21600 0 0"/>
                <a:gd name="T0" fmla="*/ 10929 w 21600"/>
                <a:gd name="T1" fmla="*/ 0 h 37349"/>
                <a:gd name="T2" fmla="*/ 10780 w 21600"/>
                <a:gd name="T3" fmla="*/ 37349 h 37349"/>
                <a:gd name="T4" fmla="*/ 0 w 21600"/>
                <a:gd name="T5" fmla="*/ 18631 h 37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7349" fill="none" extrusionOk="0">
                  <a:moveTo>
                    <a:pt x="10929" y="-1"/>
                  </a:moveTo>
                  <a:cubicBezTo>
                    <a:pt x="17539" y="3877"/>
                    <a:pt x="21600" y="10967"/>
                    <a:pt x="21600" y="18631"/>
                  </a:cubicBezTo>
                  <a:cubicBezTo>
                    <a:pt x="21600" y="26356"/>
                    <a:pt x="17474" y="33493"/>
                    <a:pt x="10779" y="37348"/>
                  </a:cubicBezTo>
                </a:path>
                <a:path w="21600" h="37349" stroke="0" extrusionOk="0">
                  <a:moveTo>
                    <a:pt x="10929" y="-1"/>
                  </a:moveTo>
                  <a:cubicBezTo>
                    <a:pt x="17539" y="3877"/>
                    <a:pt x="21600" y="10967"/>
                    <a:pt x="21600" y="18631"/>
                  </a:cubicBezTo>
                  <a:cubicBezTo>
                    <a:pt x="21600" y="26356"/>
                    <a:pt x="17474" y="33493"/>
                    <a:pt x="10779" y="37348"/>
                  </a:cubicBezTo>
                  <a:lnTo>
                    <a:pt x="0" y="18631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267" name="AutoShape 227">
              <a:extLst>
                <a:ext uri="{FF2B5EF4-FFF2-40B4-BE49-F238E27FC236}">
                  <a16:creationId xmlns:a16="http://schemas.microsoft.com/office/drawing/2014/main" id="{490E1B66-F07E-4F87-9534-E392795109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834560">
              <a:off x="3800" y="3346"/>
              <a:ext cx="34" cy="420"/>
            </a:xfrm>
            <a:prstGeom prst="downArrow">
              <a:avLst>
                <a:gd name="adj1" fmla="val 50000"/>
                <a:gd name="adj2" fmla="val 308824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268" name="AutoShape 228">
              <a:extLst>
                <a:ext uri="{FF2B5EF4-FFF2-40B4-BE49-F238E27FC236}">
                  <a16:creationId xmlns:a16="http://schemas.microsoft.com/office/drawing/2014/main" id="{634F9DE4-217B-4402-8BED-0F59A34161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4756319">
              <a:off x="2643" y="3329"/>
              <a:ext cx="34" cy="419"/>
            </a:xfrm>
            <a:prstGeom prst="downArrow">
              <a:avLst>
                <a:gd name="adj1" fmla="val 50000"/>
                <a:gd name="adj2" fmla="val 30808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269" name="AutoShape 229">
              <a:extLst>
                <a:ext uri="{FF2B5EF4-FFF2-40B4-BE49-F238E27FC236}">
                  <a16:creationId xmlns:a16="http://schemas.microsoft.com/office/drawing/2014/main" id="{BE0159D9-CE70-4423-92C8-961D3E572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3906"/>
              <a:ext cx="300" cy="31"/>
            </a:xfrm>
            <a:prstGeom prst="rightArrow">
              <a:avLst>
                <a:gd name="adj1" fmla="val 50000"/>
                <a:gd name="adj2" fmla="val 241935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270" name="Text Box 230">
              <a:extLst>
                <a:ext uri="{FF2B5EF4-FFF2-40B4-BE49-F238E27FC236}">
                  <a16:creationId xmlns:a16="http://schemas.microsoft.com/office/drawing/2014/main" id="{C56F7B5D-9A4D-48FA-AC43-AC0520115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2" y="3867"/>
              <a:ext cx="55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/>
                <a:t>数据线</a:t>
              </a:r>
            </a:p>
          </p:txBody>
        </p:sp>
        <p:sp>
          <p:nvSpPr>
            <p:cNvPr id="87271" name="AutoShape 231">
              <a:extLst>
                <a:ext uri="{FF2B5EF4-FFF2-40B4-BE49-F238E27FC236}">
                  <a16:creationId xmlns:a16="http://schemas.microsoft.com/office/drawing/2014/main" id="{753783A6-DDA9-4872-B2EA-F9930C22D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3917"/>
              <a:ext cx="300" cy="31"/>
            </a:xfrm>
            <a:prstGeom prst="rightArrow">
              <a:avLst>
                <a:gd name="adj1" fmla="val 50000"/>
                <a:gd name="adj2" fmla="val 241935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272" name="Text Box 232">
              <a:extLst>
                <a:ext uri="{FF2B5EF4-FFF2-40B4-BE49-F238E27FC236}">
                  <a16:creationId xmlns:a16="http://schemas.microsoft.com/office/drawing/2014/main" id="{1BBE24BC-9197-40D3-BEE3-FE5EB0AB7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3870"/>
              <a:ext cx="558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/>
                <a:t>地址线</a:t>
              </a:r>
            </a:p>
          </p:txBody>
        </p:sp>
        <p:sp>
          <p:nvSpPr>
            <p:cNvPr id="87273" name="AutoShape 233">
              <a:extLst>
                <a:ext uri="{FF2B5EF4-FFF2-40B4-BE49-F238E27FC236}">
                  <a16:creationId xmlns:a16="http://schemas.microsoft.com/office/drawing/2014/main" id="{A482DFC2-0B13-4861-A7CC-FB7891BA0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4" y="3920"/>
              <a:ext cx="301" cy="31"/>
            </a:xfrm>
            <a:prstGeom prst="rightArrow">
              <a:avLst>
                <a:gd name="adj1" fmla="val 50000"/>
                <a:gd name="adj2" fmla="val 242742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274" name="Text Box 234">
              <a:extLst>
                <a:ext uri="{FF2B5EF4-FFF2-40B4-BE49-F238E27FC236}">
                  <a16:creationId xmlns:a16="http://schemas.microsoft.com/office/drawing/2014/main" id="{3FD8A4C5-7A2C-411B-B33B-E5784BEB7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3871"/>
              <a:ext cx="558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/>
                <a:t>控制线</a:t>
              </a:r>
            </a:p>
          </p:txBody>
        </p:sp>
        <p:pic>
          <p:nvPicPr>
            <p:cNvPr id="87275" name="Picture 235" descr="3NHACAX8V4GZCAVOOX7LCA1Q2TPHCAUEI6SRCAK7B204CA1VN6C7CABV6OYUCA5Q19T2CAND9KU8CAYH6R2BCAFS0GUECAXGSIB8CAIOVYLFCAJLV2R7CA794T8JCA8KY8KOCAGSXAG3CA55ZQXACAFTHLZE">
              <a:extLst>
                <a:ext uri="{FF2B5EF4-FFF2-40B4-BE49-F238E27FC236}">
                  <a16:creationId xmlns:a16="http://schemas.microsoft.com/office/drawing/2014/main" id="{CB39F4A3-A36C-4522-A914-B2AC0F314C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3081"/>
              <a:ext cx="379" cy="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276" name="Picture 236" descr="3NHACAX8V4GZCAVOOX7LCA1Q2TPHCAUEI6SRCAK7B204CA1VN6C7CABV6OYUCA5Q19T2CAND9KU8CAYH6R2BCAFS0GUECAXGSIB8CAIOVYLFCAJLV2R7CA794T8JCA8KY8KOCAGSXAG3CA55ZQXACAFTHLZE">
              <a:extLst>
                <a:ext uri="{FF2B5EF4-FFF2-40B4-BE49-F238E27FC236}">
                  <a16:creationId xmlns:a16="http://schemas.microsoft.com/office/drawing/2014/main" id="{B7B881C1-4C9E-444F-A43E-4218B7F675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33" y="3088"/>
              <a:ext cx="379" cy="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277" name="AutoShape 237">
              <a:extLst>
                <a:ext uri="{FF2B5EF4-FFF2-40B4-BE49-F238E27FC236}">
                  <a16:creationId xmlns:a16="http://schemas.microsoft.com/office/drawing/2014/main" id="{C708F0FF-8619-4C5C-A350-8E006C0D5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" y="3214"/>
              <a:ext cx="301" cy="31"/>
            </a:xfrm>
            <a:prstGeom prst="rightArrow">
              <a:avLst>
                <a:gd name="adj1" fmla="val 50000"/>
                <a:gd name="adj2" fmla="val 242742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278" name="AutoShape 238">
              <a:extLst>
                <a:ext uri="{FF2B5EF4-FFF2-40B4-BE49-F238E27FC236}">
                  <a16:creationId xmlns:a16="http://schemas.microsoft.com/office/drawing/2014/main" id="{B0A7F418-F945-408B-9609-BAA7088FA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" y="3211"/>
              <a:ext cx="301" cy="31"/>
            </a:xfrm>
            <a:prstGeom prst="rightArrow">
              <a:avLst>
                <a:gd name="adj1" fmla="val 50000"/>
                <a:gd name="adj2" fmla="val 242742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279" name="Rectangle 239">
              <a:extLst>
                <a:ext uri="{FF2B5EF4-FFF2-40B4-BE49-F238E27FC236}">
                  <a16:creationId xmlns:a16="http://schemas.microsoft.com/office/drawing/2014/main" id="{78825F12-14FC-4F02-9F7C-6342C2596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2859"/>
              <a:ext cx="1243" cy="953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7390" name="Group 350">
            <a:extLst>
              <a:ext uri="{FF2B5EF4-FFF2-40B4-BE49-F238E27FC236}">
                <a16:creationId xmlns:a16="http://schemas.microsoft.com/office/drawing/2014/main" id="{7ADB507C-2B53-4CF8-BBE1-6619A2032B8C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1557338"/>
            <a:ext cx="1871662" cy="4105275"/>
            <a:chOff x="3969" y="980"/>
            <a:chExt cx="1179" cy="2586"/>
          </a:xfrm>
        </p:grpSpPr>
        <p:grpSp>
          <p:nvGrpSpPr>
            <p:cNvPr id="87353" name="Group 313">
              <a:extLst>
                <a:ext uri="{FF2B5EF4-FFF2-40B4-BE49-F238E27FC236}">
                  <a16:creationId xmlns:a16="http://schemas.microsoft.com/office/drawing/2014/main" id="{49C3C744-AF11-429D-A863-3D4414D1AD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6" y="980"/>
              <a:ext cx="590" cy="260"/>
              <a:chOff x="4014" y="1071"/>
              <a:chExt cx="590" cy="260"/>
            </a:xfrm>
          </p:grpSpPr>
          <p:sp>
            <p:nvSpPr>
              <p:cNvPr id="87354" name="AutoShape 314">
                <a:extLst>
                  <a:ext uri="{FF2B5EF4-FFF2-40B4-BE49-F238E27FC236}">
                    <a16:creationId xmlns:a16="http://schemas.microsoft.com/office/drawing/2014/main" id="{A454B211-24E6-42B6-96B5-ACF57D108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1071"/>
                <a:ext cx="590" cy="260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355" name="Text Box 315">
                <a:extLst>
                  <a:ext uri="{FF2B5EF4-FFF2-40B4-BE49-F238E27FC236}">
                    <a16:creationId xmlns:a16="http://schemas.microsoft.com/office/drawing/2014/main" id="{E3DB211D-C3A9-461B-A6D4-1E7E18305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8" y="1071"/>
                <a:ext cx="40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开始</a:t>
                </a:r>
              </a:p>
            </p:txBody>
          </p:sp>
        </p:grpSp>
        <p:grpSp>
          <p:nvGrpSpPr>
            <p:cNvPr id="87356" name="Group 316">
              <a:extLst>
                <a:ext uri="{FF2B5EF4-FFF2-40B4-BE49-F238E27FC236}">
                  <a16:creationId xmlns:a16="http://schemas.microsoft.com/office/drawing/2014/main" id="{51016399-EB6A-4369-B232-B2BD65889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1259"/>
              <a:ext cx="1179" cy="359"/>
              <a:chOff x="3600" y="1340"/>
              <a:chExt cx="1179" cy="359"/>
            </a:xfrm>
          </p:grpSpPr>
          <p:sp>
            <p:nvSpPr>
              <p:cNvPr id="87357" name="Text Box 317">
                <a:extLst>
                  <a:ext uri="{FF2B5EF4-FFF2-40B4-BE49-F238E27FC236}">
                    <a16:creationId xmlns:a16="http://schemas.microsoft.com/office/drawing/2014/main" id="{8AA53EA5-7A35-4DAD-A8D5-9CCC106EAD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1431"/>
                <a:ext cx="1179" cy="2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输入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、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、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87358" name="Line 318">
                <a:extLst>
                  <a:ext uri="{FF2B5EF4-FFF2-40B4-BE49-F238E27FC236}">
                    <a16:creationId xmlns:a16="http://schemas.microsoft.com/office/drawing/2014/main" id="{81BE2ECB-67DE-4776-97BA-3257DBFBB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9" y="1340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7359" name="Group 319">
              <a:extLst>
                <a:ext uri="{FF2B5EF4-FFF2-40B4-BE49-F238E27FC236}">
                  <a16:creationId xmlns:a16="http://schemas.microsoft.com/office/drawing/2014/main" id="{4E894505-2BCD-45DA-AB3F-0026B561B1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1621"/>
              <a:ext cx="1179" cy="403"/>
              <a:chOff x="3606" y="1700"/>
              <a:chExt cx="1179" cy="403"/>
            </a:xfrm>
          </p:grpSpPr>
          <p:sp>
            <p:nvSpPr>
              <p:cNvPr id="87360" name="Line 320">
                <a:extLst>
                  <a:ext uri="{FF2B5EF4-FFF2-40B4-BE49-F238E27FC236}">
                    <a16:creationId xmlns:a16="http://schemas.microsoft.com/office/drawing/2014/main" id="{0DBA6B5D-EE29-42DC-848B-8EC1A3954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5" y="1700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361" name="Text Box 321">
                <a:extLst>
                  <a:ext uri="{FF2B5EF4-FFF2-40B4-BE49-F238E27FC236}">
                    <a16:creationId xmlns:a16="http://schemas.microsoft.com/office/drawing/2014/main" id="{5D93F4E0-4B40-413C-B270-3BDE3D4DB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1797"/>
                <a:ext cx="1179" cy="3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←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  <a:r>
                  <a:rPr lang="en-US" altLang="zh-CN" sz="2000" b="1" baseline="50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-4ac</a:t>
                </a:r>
              </a:p>
            </p:txBody>
          </p:sp>
        </p:grpSp>
        <p:grpSp>
          <p:nvGrpSpPr>
            <p:cNvPr id="87362" name="Group 322">
              <a:extLst>
                <a:ext uri="{FF2B5EF4-FFF2-40B4-BE49-F238E27FC236}">
                  <a16:creationId xmlns:a16="http://schemas.microsoft.com/office/drawing/2014/main" id="{F77F5DDB-48F3-4CE4-B98C-A4ABF54D7E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2030"/>
              <a:ext cx="1179" cy="454"/>
              <a:chOff x="3606" y="2108"/>
              <a:chExt cx="1179" cy="454"/>
            </a:xfrm>
          </p:grpSpPr>
          <p:sp>
            <p:nvSpPr>
              <p:cNvPr id="87363" name="Text Box 323">
                <a:extLst>
                  <a:ext uri="{FF2B5EF4-FFF2-40B4-BE49-F238E27FC236}">
                    <a16:creationId xmlns:a16="http://schemas.microsoft.com/office/drawing/2014/main" id="{745362BC-3CA0-4EC7-9AE9-6D96B9ED2F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2212"/>
                <a:ext cx="1179" cy="3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x1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←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grpSp>
            <p:nvGrpSpPr>
              <p:cNvPr id="87364" name="Group 324">
                <a:extLst>
                  <a:ext uri="{FF2B5EF4-FFF2-40B4-BE49-F238E27FC236}">
                    <a16:creationId xmlns:a16="http://schemas.microsoft.com/office/drawing/2014/main" id="{AF1C73F5-981C-4362-ADDF-DCA63011C0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7" y="2140"/>
                <a:ext cx="680" cy="422"/>
                <a:chOff x="1973" y="2302"/>
                <a:chExt cx="680" cy="422"/>
              </a:xfrm>
            </p:grpSpPr>
            <p:sp>
              <p:nvSpPr>
                <p:cNvPr id="87365" name="Line 325">
                  <a:extLst>
                    <a:ext uri="{FF2B5EF4-FFF2-40B4-BE49-F238E27FC236}">
                      <a16:creationId xmlns:a16="http://schemas.microsoft.com/office/drawing/2014/main" id="{5CA27274-AF82-4350-A03F-63DCDEDDC5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3" y="2393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7366" name="Text Box 326">
                  <a:extLst>
                    <a:ext uri="{FF2B5EF4-FFF2-40B4-BE49-F238E27FC236}">
                      <a16:creationId xmlns:a16="http://schemas.microsoft.com/office/drawing/2014/main" id="{95261FFE-C6F7-4928-9A75-69F4A25D7B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73" y="2347"/>
                  <a:ext cx="68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-b+   D</a:t>
                  </a:r>
                </a:p>
              </p:txBody>
            </p:sp>
            <p:sp>
              <p:nvSpPr>
                <p:cNvPr id="87367" name="Line 327">
                  <a:extLst>
                    <a:ext uri="{FF2B5EF4-FFF2-40B4-BE49-F238E27FC236}">
                      <a16:creationId xmlns:a16="http://schemas.microsoft.com/office/drawing/2014/main" id="{F18249D0-4500-44ED-A89E-210AA0437A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3" y="2538"/>
                  <a:ext cx="6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7368" name="Text Box 328">
                  <a:extLst>
                    <a:ext uri="{FF2B5EF4-FFF2-40B4-BE49-F238E27FC236}">
                      <a16:creationId xmlns:a16="http://schemas.microsoft.com/office/drawing/2014/main" id="{FE2CBE9E-761E-4515-B3AD-FEFE281528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18" y="2493"/>
                  <a:ext cx="62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800" b="1"/>
                    <a:t>2a</a:t>
                  </a:r>
                </a:p>
              </p:txBody>
            </p:sp>
            <p:sp>
              <p:nvSpPr>
                <p:cNvPr id="87369" name="Rectangle 329">
                  <a:extLst>
                    <a:ext uri="{FF2B5EF4-FFF2-40B4-BE49-F238E27FC236}">
                      <a16:creationId xmlns:a16="http://schemas.microsoft.com/office/drawing/2014/main" id="{B167938C-EA08-438E-9B4F-6EAA690B1E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4" y="2302"/>
                  <a:ext cx="31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√</a:t>
                  </a:r>
                </a:p>
              </p:txBody>
            </p:sp>
          </p:grpSp>
          <p:sp>
            <p:nvSpPr>
              <p:cNvPr id="87370" name="Line 330">
                <a:extLst>
                  <a:ext uri="{FF2B5EF4-FFF2-40B4-BE49-F238E27FC236}">
                    <a16:creationId xmlns:a16="http://schemas.microsoft.com/office/drawing/2014/main" id="{417BAE81-380C-4DEF-9320-71CE58A9C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1" y="2108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7371" name="Group 331">
              <a:extLst>
                <a:ext uri="{FF2B5EF4-FFF2-40B4-BE49-F238E27FC236}">
                  <a16:creationId xmlns:a16="http://schemas.microsoft.com/office/drawing/2014/main" id="{215EBF7E-CEC7-4963-8271-701F446CF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2438"/>
              <a:ext cx="1179" cy="446"/>
              <a:chOff x="3606" y="2517"/>
              <a:chExt cx="1179" cy="446"/>
            </a:xfrm>
          </p:grpSpPr>
          <p:grpSp>
            <p:nvGrpSpPr>
              <p:cNvPr id="87372" name="Group 332">
                <a:extLst>
                  <a:ext uri="{FF2B5EF4-FFF2-40B4-BE49-F238E27FC236}">
                    <a16:creationId xmlns:a16="http://schemas.microsoft.com/office/drawing/2014/main" id="{BA01697F-046F-4F82-9182-5E1643626D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6" y="2541"/>
                <a:ext cx="1179" cy="422"/>
                <a:chOff x="3606" y="2586"/>
                <a:chExt cx="1179" cy="422"/>
              </a:xfrm>
            </p:grpSpPr>
            <p:sp>
              <p:nvSpPr>
                <p:cNvPr id="87373" name="Text Box 333">
                  <a:extLst>
                    <a:ext uri="{FF2B5EF4-FFF2-40B4-BE49-F238E27FC236}">
                      <a16:creationId xmlns:a16="http://schemas.microsoft.com/office/drawing/2014/main" id="{0B72556B-BED1-4CEB-BE67-1EB07063CE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6" y="2659"/>
                  <a:ext cx="1179" cy="30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x2</a:t>
                  </a: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←</a:t>
                  </a:r>
                  <a:endPara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grpSp>
              <p:nvGrpSpPr>
                <p:cNvPr id="87374" name="Group 334">
                  <a:extLst>
                    <a:ext uri="{FF2B5EF4-FFF2-40B4-BE49-F238E27FC236}">
                      <a16:creationId xmlns:a16="http://schemas.microsoft.com/office/drawing/2014/main" id="{F79C6004-1E17-4F83-9CA1-75FB9C5EBF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77" y="2586"/>
                  <a:ext cx="680" cy="422"/>
                  <a:chOff x="1973" y="2302"/>
                  <a:chExt cx="680" cy="422"/>
                </a:xfrm>
              </p:grpSpPr>
              <p:sp>
                <p:nvSpPr>
                  <p:cNvPr id="87375" name="Line 335">
                    <a:extLst>
                      <a:ext uri="{FF2B5EF4-FFF2-40B4-BE49-F238E27FC236}">
                        <a16:creationId xmlns:a16="http://schemas.microsoft.com/office/drawing/2014/main" id="{9C599A0E-B895-42CE-B710-A25BED0DD7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03" y="2393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376" name="Text Box 336">
                    <a:extLst>
                      <a:ext uri="{FF2B5EF4-FFF2-40B4-BE49-F238E27FC236}">
                        <a16:creationId xmlns:a16="http://schemas.microsoft.com/office/drawing/2014/main" id="{283969F3-7C86-4236-B7E5-5BAAA8685FD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73" y="2347"/>
                    <a:ext cx="68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-b-   D</a:t>
                    </a:r>
                  </a:p>
                </p:txBody>
              </p:sp>
              <p:sp>
                <p:nvSpPr>
                  <p:cNvPr id="87377" name="Line 337">
                    <a:extLst>
                      <a:ext uri="{FF2B5EF4-FFF2-40B4-BE49-F238E27FC236}">
                        <a16:creationId xmlns:a16="http://schemas.microsoft.com/office/drawing/2014/main" id="{DCC00A6D-1156-4220-9D5B-77BF36E7BB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73" y="2538"/>
                    <a:ext cx="6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378" name="Text Box 338">
                    <a:extLst>
                      <a:ext uri="{FF2B5EF4-FFF2-40B4-BE49-F238E27FC236}">
                        <a16:creationId xmlns:a16="http://schemas.microsoft.com/office/drawing/2014/main" id="{ADDA3C49-FEF7-4089-A463-49E637B35D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2493"/>
                    <a:ext cx="62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1800" b="1"/>
                      <a:t>2a</a:t>
                    </a:r>
                  </a:p>
                </p:txBody>
              </p:sp>
              <p:sp>
                <p:nvSpPr>
                  <p:cNvPr id="87379" name="Rectangle 339">
                    <a:extLst>
                      <a:ext uri="{FF2B5EF4-FFF2-40B4-BE49-F238E27FC236}">
                        <a16:creationId xmlns:a16="http://schemas.microsoft.com/office/drawing/2014/main" id="{945DEA03-A537-4529-BF7E-DD2161EB61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4" y="2302"/>
                    <a:ext cx="31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/>
                      <a:t>√</a:t>
                    </a:r>
                  </a:p>
                </p:txBody>
              </p:sp>
            </p:grpSp>
          </p:grpSp>
          <p:sp>
            <p:nvSpPr>
              <p:cNvPr id="87380" name="Line 340">
                <a:extLst>
                  <a:ext uri="{FF2B5EF4-FFF2-40B4-BE49-F238E27FC236}">
                    <a16:creationId xmlns:a16="http://schemas.microsoft.com/office/drawing/2014/main" id="{4E82B160-7243-40FA-981F-CE614DEAC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7" y="2517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7381" name="Group 341">
              <a:extLst>
                <a:ext uri="{FF2B5EF4-FFF2-40B4-BE49-F238E27FC236}">
                  <a16:creationId xmlns:a16="http://schemas.microsoft.com/office/drawing/2014/main" id="{53D87C4A-045B-4A03-B1CA-20EA363FBD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2840"/>
              <a:ext cx="1179" cy="359"/>
              <a:chOff x="3606" y="2976"/>
              <a:chExt cx="1179" cy="359"/>
            </a:xfrm>
          </p:grpSpPr>
          <p:sp>
            <p:nvSpPr>
              <p:cNvPr id="87382" name="Text Box 342">
                <a:extLst>
                  <a:ext uri="{FF2B5EF4-FFF2-40B4-BE49-F238E27FC236}">
                    <a16:creationId xmlns:a16="http://schemas.microsoft.com/office/drawing/2014/main" id="{C390D54D-8D15-4C49-8D22-318E435D81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3067"/>
                <a:ext cx="1179" cy="2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输出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x1</a:t>
                </a: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、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x2</a:t>
                </a:r>
              </a:p>
            </p:txBody>
          </p:sp>
          <p:sp>
            <p:nvSpPr>
              <p:cNvPr id="87383" name="Line 343">
                <a:extLst>
                  <a:ext uri="{FF2B5EF4-FFF2-40B4-BE49-F238E27FC236}">
                    <a16:creationId xmlns:a16="http://schemas.microsoft.com/office/drawing/2014/main" id="{B5BE2E4C-DABD-4245-8746-DE6034022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3" y="2976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7384" name="Group 344">
              <a:extLst>
                <a:ext uri="{FF2B5EF4-FFF2-40B4-BE49-F238E27FC236}">
                  <a16:creationId xmlns:a16="http://schemas.microsoft.com/office/drawing/2014/main" id="{4510DB04-7BA6-4B3A-9296-CF27A917E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6" y="3209"/>
              <a:ext cx="590" cy="357"/>
              <a:chOff x="3927" y="3294"/>
              <a:chExt cx="590" cy="357"/>
            </a:xfrm>
          </p:grpSpPr>
          <p:grpSp>
            <p:nvGrpSpPr>
              <p:cNvPr id="87385" name="Group 345">
                <a:extLst>
                  <a:ext uri="{FF2B5EF4-FFF2-40B4-BE49-F238E27FC236}">
                    <a16:creationId xmlns:a16="http://schemas.microsoft.com/office/drawing/2014/main" id="{C75519E1-D337-4D8E-AC6D-8F32A9D6D0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7" y="3391"/>
                <a:ext cx="590" cy="260"/>
                <a:chOff x="4014" y="1071"/>
                <a:chExt cx="590" cy="260"/>
              </a:xfrm>
            </p:grpSpPr>
            <p:sp>
              <p:nvSpPr>
                <p:cNvPr id="87386" name="AutoShape 346">
                  <a:extLst>
                    <a:ext uri="{FF2B5EF4-FFF2-40B4-BE49-F238E27FC236}">
                      <a16:creationId xmlns:a16="http://schemas.microsoft.com/office/drawing/2014/main" id="{5529EDEA-DBD8-4BFD-A46F-A259A64B7B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4" y="1071"/>
                  <a:ext cx="590" cy="260"/>
                </a:xfrm>
                <a:prstGeom prst="roundRect">
                  <a:avLst>
                    <a:gd name="adj" fmla="val 16667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387" name="Text Box 347">
                  <a:extLst>
                    <a:ext uri="{FF2B5EF4-FFF2-40B4-BE49-F238E27FC236}">
                      <a16:creationId xmlns:a16="http://schemas.microsoft.com/office/drawing/2014/main" id="{924EC0BF-C5C6-4C08-8536-7101C5BF21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98" y="1071"/>
                  <a:ext cx="40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18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结束</a:t>
                  </a:r>
                </a:p>
              </p:txBody>
            </p:sp>
          </p:grpSp>
          <p:sp>
            <p:nvSpPr>
              <p:cNvPr id="87388" name="Line 348">
                <a:extLst>
                  <a:ext uri="{FF2B5EF4-FFF2-40B4-BE49-F238E27FC236}">
                    <a16:creationId xmlns:a16="http://schemas.microsoft.com/office/drawing/2014/main" id="{B2F45302-2CCD-4BB3-83CA-7D951DC9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3" y="3294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87389" name="AutoShape 349">
            <a:extLst>
              <a:ext uri="{FF2B5EF4-FFF2-40B4-BE49-F238E27FC236}">
                <a16:creationId xmlns:a16="http://schemas.microsoft.com/office/drawing/2014/main" id="{4CDB3B92-E99A-4351-8629-5AB4C1A3F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717800"/>
            <a:ext cx="1150937" cy="7921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87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87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87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87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87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87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87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87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87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1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1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1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1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1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1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1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1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87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87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87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87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87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87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87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87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87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87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87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87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87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87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87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87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87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1000"/>
                                        <p:tgtEl>
                                          <p:spTgt spid="87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87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87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1000"/>
                                        <p:tgtEl>
                                          <p:spTgt spid="87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87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87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3" dur="1000"/>
                                        <p:tgtEl>
                                          <p:spTgt spid="87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87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87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87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1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1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1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1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1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1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1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1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3" dur="1000"/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87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/>
                                        <p:tgtEl>
                                          <p:spTgt spid="87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8" dur="1000"/>
                                        <p:tgtEl>
                                          <p:spTgt spid="87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1" dur="1000"/>
                                        <p:tgtEl>
                                          <p:spTgt spid="87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/>
                                        <p:tgtEl>
                                          <p:spTgt spid="87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3" dur="1000"/>
                                        <p:tgtEl>
                                          <p:spTgt spid="87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1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1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1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1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1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6" dur="1000"/>
                                        <p:tgtEl>
                                          <p:spTgt spid="87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/>
                                        <p:tgtEl>
                                          <p:spTgt spid="87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8" dur="10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87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87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8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87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87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7" dur="1000"/>
                                        <p:tgtEl>
                                          <p:spTgt spid="8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build="allAtOnce"/>
      <p:bldP spid="87047" grpId="0" build="allAtOnce"/>
      <p:bldP spid="87049" grpId="0" build="allAtOnce"/>
      <p:bldP spid="87158" grpId="0"/>
      <p:bldP spid="87159" grpId="0"/>
      <p:bldP spid="8717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40B57406-C0D5-44CC-B37B-6FFF81B142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93AEC1-6F31-4B27-ACE1-39C5CE6A0019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40963" name="Oval 54">
            <a:extLst>
              <a:ext uri="{FF2B5EF4-FFF2-40B4-BE49-F238E27FC236}">
                <a16:creationId xmlns:a16="http://schemas.microsoft.com/office/drawing/2014/main" id="{7DF8B720-4E40-4F08-AD66-B41911D61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300663"/>
            <a:ext cx="1295400" cy="1079500"/>
          </a:xfrm>
          <a:prstGeom prst="ellipse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sp>
        <p:nvSpPr>
          <p:cNvPr id="40964" name="AutoShape 5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F6F48D0-E80A-48FB-9D53-83FD19887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sp>
        <p:nvSpPr>
          <p:cNvPr id="40965" name="Text Box 52">
            <a:extLst>
              <a:ext uri="{FF2B5EF4-FFF2-40B4-BE49-F238E27FC236}">
                <a16:creationId xmlns:a16="http://schemas.microsoft.com/office/drawing/2014/main" id="{9C9622FC-8A72-4284-A163-949DDC33E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68338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1.6.3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算法的实现 </a:t>
            </a:r>
          </a:p>
        </p:txBody>
      </p:sp>
      <p:sp>
        <p:nvSpPr>
          <p:cNvPr id="64565" name="Rectangle 53">
            <a:extLst>
              <a:ext uri="{FF2B5EF4-FFF2-40B4-BE49-F238E27FC236}">
                <a16:creationId xmlns:a16="http://schemas.microsoft.com/office/drawing/2014/main" id="{8B13E801-55C2-4F66-B7D6-4E1A1FD36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117600"/>
            <a:ext cx="7272338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13335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#inlude 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stdio.h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endParaRPr lang="en-US" altLang="zh-CN" sz="1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indent="13335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#inlcude 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math.h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endParaRPr lang="en-US" altLang="zh-CN" sz="1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indent="13335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void main(void){</a:t>
            </a:r>
          </a:p>
          <a:p>
            <a:pPr indent="13335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float a,b,c,x1,x2,D;</a:t>
            </a:r>
          </a:p>
          <a:p>
            <a:pPr indent="13335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printf(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\n please input three data:\n 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 indent="13335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printf(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a= 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);  scanf(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%f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,&amp;a);</a:t>
            </a:r>
          </a:p>
          <a:p>
            <a:pPr indent="13335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printf(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b= 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);  scanf(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%f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,&amp;b);</a:t>
            </a:r>
          </a:p>
          <a:p>
            <a:pPr indent="13335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printf(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c= 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);  scanf(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%f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,&amp;c);</a:t>
            </a:r>
          </a:p>
          <a:p>
            <a:pPr indent="13335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printf(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--------------------------------\n Result as follow:\n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 indent="13335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if(a!=0){</a:t>
            </a:r>
          </a:p>
          <a:p>
            <a:pPr indent="13335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D=b*b-4*a*c;</a:t>
            </a:r>
          </a:p>
          <a:p>
            <a:pPr indent="13335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if(D&gt;=0){</a:t>
            </a:r>
          </a:p>
          <a:p>
            <a:pPr indent="13335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x1=(-b+sqrt(D))/(2*a);</a:t>
            </a:r>
          </a:p>
          <a:p>
            <a:pPr indent="13335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x2=(-b-sqrt(D))/(2*a);</a:t>
            </a:r>
          </a:p>
          <a:p>
            <a:pPr indent="13335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printf(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Tow real roots: %f, %f\n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,x1,x2);</a:t>
            </a:r>
          </a:p>
          <a:p>
            <a:pPr indent="13335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}else printf(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No root exist!/n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 indent="13335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else printf(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No quadratic equation!/n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 indent="13335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>
            <a:extLst>
              <a:ext uri="{FF2B5EF4-FFF2-40B4-BE49-F238E27FC236}">
                <a16:creationId xmlns:a16="http://schemas.microsoft.com/office/drawing/2014/main" id="{64B60AED-7701-474C-A3DA-74C685B8D3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E469B1-A72C-4E5D-BE21-D78F0990AE66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9487" name="Rectangle 31">
            <a:extLst>
              <a:ext uri="{FF2B5EF4-FFF2-40B4-BE49-F238E27FC236}">
                <a16:creationId xmlns:a16="http://schemas.microsoft.com/office/drawing/2014/main" id="{B85C435C-D833-4677-AE19-B32D0DB82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0"/>
            <a:ext cx="7621588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000" b="1">
                <a:latin typeface="Times New Roman" pitchFamily="18" charset="0"/>
              </a:rPr>
              <a:t>　　</a:t>
            </a:r>
            <a:r>
              <a:rPr lang="en-US" altLang="zh-CN" sz="2000" b="1"/>
              <a:t>《C</a:t>
            </a:r>
            <a:r>
              <a:rPr lang="zh-CN" altLang="en-US" sz="2000" b="1"/>
              <a:t>语言程序设计</a:t>
            </a:r>
            <a:r>
              <a:rPr lang="en-US" altLang="zh-CN" sz="2000" b="1"/>
              <a:t>》</a:t>
            </a:r>
            <a:r>
              <a:rPr lang="zh-CN" altLang="en-US" sz="2000" b="1"/>
              <a:t>是计算机科学与技术类各专业的一门基础课程。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000" b="1"/>
              <a:t>        </a:t>
            </a:r>
            <a:r>
              <a:rPr lang="zh-CN" altLang="en-US" sz="2000" b="1">
                <a:latin typeface="Times New Roman" pitchFamily="18" charset="0"/>
              </a:rPr>
              <a:t>本章主要介绍</a:t>
            </a:r>
            <a:r>
              <a:rPr lang="en-US" altLang="zh-CN" sz="2000" b="1"/>
              <a:t>C</a:t>
            </a:r>
            <a:r>
              <a:rPr lang="zh-CN" altLang="en-US" sz="2000" b="1"/>
              <a:t>语言程序设计</a:t>
            </a:r>
            <a:r>
              <a:rPr lang="zh-CN" altLang="en-US" sz="2000" b="1">
                <a:latin typeface="Times New Roman" pitchFamily="18" charset="0"/>
              </a:rPr>
              <a:t>课程研究的问题背景、研究内容和范围，重点讨论了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计算机语言</a:t>
            </a:r>
            <a:r>
              <a:rPr lang="zh-CN" altLang="en-US" sz="2000" b="1">
                <a:latin typeface="Times New Roman" pitchFamily="18" charset="0"/>
              </a:rPr>
              <a:t>、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程序</a:t>
            </a:r>
            <a:r>
              <a:rPr lang="zh-CN" altLang="en-US" sz="2000" b="1">
                <a:latin typeface="Times New Roman" pitchFamily="18" charset="0"/>
              </a:rPr>
              <a:t>和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  <a:r>
              <a:rPr lang="zh-CN" altLang="en-US" sz="2000" b="1">
                <a:latin typeface="Times New Roman" pitchFamily="18" charset="0"/>
              </a:rPr>
              <a:t>的基本概念以及</a:t>
            </a:r>
            <a:r>
              <a:rPr lang="zh-CN" altLang="en-US" sz="2000" b="1"/>
              <a:t>它们之间相互关系。核心内容是数在计算机内部的表示、算法的描述方法和程序设计的一般步骤。</a:t>
            </a:r>
            <a:endParaRPr lang="zh-CN" altLang="en-US" sz="2000" b="1">
              <a:latin typeface="Times New Roman" pitchFamily="18" charset="0"/>
            </a:endParaRPr>
          </a:p>
        </p:txBody>
      </p:sp>
      <p:sp>
        <p:nvSpPr>
          <p:cNvPr id="8196" name="Text Box 32">
            <a:extLst>
              <a:ext uri="{FF2B5EF4-FFF2-40B4-BE49-F238E27FC236}">
                <a16:creationId xmlns:a16="http://schemas.microsoft.com/office/drawing/2014/main" id="{1E875025-F9DA-4D44-91EF-129E6EED3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1066800"/>
            <a:ext cx="1654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</a:rPr>
              <a:t>内容摘要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F737F4B1-1BFE-485A-A4EC-4905FFA595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8F909E-EB2B-4C97-9683-542B4A735607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65586" name="Rectangle 50">
            <a:extLst>
              <a:ext uri="{FF2B5EF4-FFF2-40B4-BE49-F238E27FC236}">
                <a16:creationId xmlns:a16="http://schemas.microsoft.com/office/drawing/2014/main" id="{94EC3910-9054-44F6-819A-923675514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081338"/>
            <a:ext cx="719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  <a:r>
              <a:rPr lang="zh-CN" altLang="en-US"/>
              <a:t> </a:t>
            </a:r>
          </a:p>
        </p:txBody>
      </p:sp>
      <p:sp>
        <p:nvSpPr>
          <p:cNvPr id="41988" name="AutoShape 3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E4988E3-DE9F-46B4-9F59-200C32570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sp>
        <p:nvSpPr>
          <p:cNvPr id="41989" name="Text Box 35">
            <a:extLst>
              <a:ext uri="{FF2B5EF4-FFF2-40B4-BE49-F238E27FC236}">
                <a16:creationId xmlns:a16="http://schemas.microsoft.com/office/drawing/2014/main" id="{9C338391-FB9A-4146-B77B-52E51E957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68338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1.6.4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程序中的语句</a:t>
            </a:r>
            <a:r>
              <a:rPr lang="zh-CN" altLang="en-US" sz="2400"/>
              <a:t> </a:t>
            </a:r>
          </a:p>
        </p:txBody>
      </p:sp>
      <p:sp>
        <p:nvSpPr>
          <p:cNvPr id="65572" name="Rectangle 36">
            <a:extLst>
              <a:ext uri="{FF2B5EF4-FFF2-40B4-BE49-F238E27FC236}">
                <a16:creationId xmlns:a16="http://schemas.microsoft.com/office/drawing/2014/main" id="{D27387E0-E14A-41AA-AB29-DE7BD63EA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1835150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说明语句</a:t>
            </a:r>
            <a:r>
              <a:rPr lang="zh-CN" altLang="en-US"/>
              <a:t> </a:t>
            </a:r>
          </a:p>
        </p:txBody>
      </p:sp>
      <p:sp>
        <p:nvSpPr>
          <p:cNvPr id="65573" name="Rectangle 37">
            <a:extLst>
              <a:ext uri="{FF2B5EF4-FFF2-40B4-BE49-F238E27FC236}">
                <a16:creationId xmlns:a16="http://schemas.microsoft.com/office/drawing/2014/main" id="{C5A0DE3E-4D56-46D2-B8A4-47ED23C4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488" y="4340225"/>
            <a:ext cx="1557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可执行语句</a:t>
            </a:r>
            <a:r>
              <a:rPr lang="zh-CN" altLang="en-US"/>
              <a:t> </a:t>
            </a:r>
          </a:p>
        </p:txBody>
      </p:sp>
      <p:sp>
        <p:nvSpPr>
          <p:cNvPr id="65574" name="Rectangle 38">
            <a:extLst>
              <a:ext uri="{FF2B5EF4-FFF2-40B4-BE49-F238E27FC236}">
                <a16:creationId xmlns:a16="http://schemas.microsoft.com/office/drawing/2014/main" id="{FB515222-762A-43B1-85BA-3DF68876A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8" y="3476625"/>
            <a:ext cx="1557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表达式语句</a:t>
            </a:r>
            <a:r>
              <a:rPr lang="zh-CN" altLang="en-US"/>
              <a:t> </a:t>
            </a:r>
          </a:p>
        </p:txBody>
      </p:sp>
      <p:sp>
        <p:nvSpPr>
          <p:cNvPr id="65575" name="Rectangle 39">
            <a:extLst>
              <a:ext uri="{FF2B5EF4-FFF2-40B4-BE49-F238E27FC236}">
                <a16:creationId xmlns:a16="http://schemas.microsoft.com/office/drawing/2014/main" id="{6D5AB156-BCB6-434C-A22E-8F99499C8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25" y="3914775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复合句</a:t>
            </a:r>
            <a:r>
              <a:rPr lang="zh-CN" altLang="en-US"/>
              <a:t> </a:t>
            </a:r>
          </a:p>
        </p:txBody>
      </p:sp>
      <p:sp>
        <p:nvSpPr>
          <p:cNvPr id="65576" name="Rectangle 40">
            <a:extLst>
              <a:ext uri="{FF2B5EF4-FFF2-40B4-BE49-F238E27FC236}">
                <a16:creationId xmlns:a16="http://schemas.microsoft.com/office/drawing/2014/main" id="{728F47F6-02A3-47F0-889E-941BAB654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4365625"/>
            <a:ext cx="158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if-else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  <a:r>
              <a:rPr lang="zh-CN" altLang="en-US"/>
              <a:t> </a:t>
            </a:r>
          </a:p>
        </p:txBody>
      </p:sp>
      <p:sp>
        <p:nvSpPr>
          <p:cNvPr id="65577" name="Rectangle 41">
            <a:extLst>
              <a:ext uri="{FF2B5EF4-FFF2-40B4-BE49-F238E27FC236}">
                <a16:creationId xmlns:a16="http://schemas.microsoft.com/office/drawing/2014/main" id="{0DFC29A5-B740-49D0-99AA-562B1B8BD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838" y="4916488"/>
            <a:ext cx="1481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while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  <a:r>
              <a:rPr lang="zh-CN" altLang="en-US"/>
              <a:t> </a:t>
            </a:r>
          </a:p>
        </p:txBody>
      </p:sp>
      <p:sp>
        <p:nvSpPr>
          <p:cNvPr id="65579" name="Rectangle 43">
            <a:extLst>
              <a:ext uri="{FF2B5EF4-FFF2-40B4-BE49-F238E27FC236}">
                <a16:creationId xmlns:a16="http://schemas.microsoft.com/office/drawing/2014/main" id="{A3905EE5-5A82-4650-8960-7188EFF3A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1268413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常量语句</a:t>
            </a:r>
            <a:r>
              <a:rPr lang="zh-CN" altLang="en-US"/>
              <a:t> </a:t>
            </a:r>
          </a:p>
        </p:txBody>
      </p:sp>
      <p:sp>
        <p:nvSpPr>
          <p:cNvPr id="65580" name="Rectangle 44">
            <a:extLst>
              <a:ext uri="{FF2B5EF4-FFF2-40B4-BE49-F238E27FC236}">
                <a16:creationId xmlns:a16="http://schemas.microsoft.com/office/drawing/2014/main" id="{34F5C440-7D13-4205-831F-48024D00F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1819275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变量语句</a:t>
            </a:r>
            <a:r>
              <a:rPr lang="zh-CN" altLang="en-US"/>
              <a:t> </a:t>
            </a:r>
          </a:p>
        </p:txBody>
      </p:sp>
      <p:sp>
        <p:nvSpPr>
          <p:cNvPr id="65581" name="Rectangle 45">
            <a:extLst>
              <a:ext uri="{FF2B5EF4-FFF2-40B4-BE49-F238E27FC236}">
                <a16:creationId xmlns:a16="http://schemas.microsoft.com/office/drawing/2014/main" id="{5E56B922-73FC-443F-BF58-9A2833185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25" y="2386013"/>
            <a:ext cx="1262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5582" name="Rectangle 46">
            <a:extLst>
              <a:ext uri="{FF2B5EF4-FFF2-40B4-BE49-F238E27FC236}">
                <a16:creationId xmlns:a16="http://schemas.microsoft.com/office/drawing/2014/main" id="{937D9408-FF8A-420D-A2A3-79C060AD5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5319713"/>
            <a:ext cx="1262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2000" name="AutoShape 47">
            <a:extLst>
              <a:ext uri="{FF2B5EF4-FFF2-40B4-BE49-F238E27FC236}">
                <a16:creationId xmlns:a16="http://schemas.microsoft.com/office/drawing/2014/main" id="{3262EBB2-7CAF-446B-9D8B-88311CA0FD52}"/>
              </a:ext>
            </a:extLst>
          </p:cNvPr>
          <p:cNvSpPr>
            <a:spLocks/>
          </p:cNvSpPr>
          <p:nvPr/>
        </p:nvSpPr>
        <p:spPr bwMode="auto">
          <a:xfrm>
            <a:off x="4622800" y="1484313"/>
            <a:ext cx="144463" cy="1223962"/>
          </a:xfrm>
          <a:prstGeom prst="leftBrace">
            <a:avLst>
              <a:gd name="adj1" fmla="val 70604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sp>
        <p:nvSpPr>
          <p:cNvPr id="42001" name="AutoShape 48">
            <a:extLst>
              <a:ext uri="{FF2B5EF4-FFF2-40B4-BE49-F238E27FC236}">
                <a16:creationId xmlns:a16="http://schemas.microsoft.com/office/drawing/2014/main" id="{C6869243-D55D-4B22-A01C-899A3E5739E7}"/>
              </a:ext>
            </a:extLst>
          </p:cNvPr>
          <p:cNvSpPr>
            <a:spLocks/>
          </p:cNvSpPr>
          <p:nvPr/>
        </p:nvSpPr>
        <p:spPr bwMode="auto">
          <a:xfrm>
            <a:off x="4622800" y="3673475"/>
            <a:ext cx="139700" cy="1916113"/>
          </a:xfrm>
          <a:prstGeom prst="leftBrace">
            <a:avLst>
              <a:gd name="adj1" fmla="val 114299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sp>
        <p:nvSpPr>
          <p:cNvPr id="42002" name="AutoShape 49">
            <a:extLst>
              <a:ext uri="{FF2B5EF4-FFF2-40B4-BE49-F238E27FC236}">
                <a16:creationId xmlns:a16="http://schemas.microsoft.com/office/drawing/2014/main" id="{4C0BDF87-BFB0-49DB-A1CE-E601EF760FED}"/>
              </a:ext>
            </a:extLst>
          </p:cNvPr>
          <p:cNvSpPr>
            <a:spLocks/>
          </p:cNvSpPr>
          <p:nvPr/>
        </p:nvSpPr>
        <p:spPr bwMode="auto">
          <a:xfrm>
            <a:off x="2947988" y="2070100"/>
            <a:ext cx="217487" cy="2520950"/>
          </a:xfrm>
          <a:prstGeom prst="leftBrace">
            <a:avLst>
              <a:gd name="adj1" fmla="val 96594"/>
              <a:gd name="adj2" fmla="val 5038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8790C6F0-890E-4588-9BEA-E4D34B7D4E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9E4257-C445-4A18-A84C-69411A31CE49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43011" name="AutoShap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E1308FD-0170-4788-99CB-5E91C5998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2400"/>
          </a:p>
        </p:txBody>
      </p:sp>
      <p:sp>
        <p:nvSpPr>
          <p:cNvPr id="43012" name="Rectangle 12">
            <a:extLst>
              <a:ext uri="{FF2B5EF4-FFF2-40B4-BE49-F238E27FC236}">
                <a16:creationId xmlns:a16="http://schemas.microsoft.com/office/drawing/2014/main" id="{441FB178-6BD1-47B3-9EB2-6E14422EB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620713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1.7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学习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语言的方法</a:t>
            </a:r>
          </a:p>
        </p:txBody>
      </p:sp>
      <p:sp>
        <p:nvSpPr>
          <p:cNvPr id="67597" name="Rectangle 13">
            <a:extLst>
              <a:ext uri="{FF2B5EF4-FFF2-40B4-BE49-F238E27FC236}">
                <a16:creationId xmlns:a16="http://schemas.microsoft.com/office/drawing/2014/main" id="{F4D0E94A-0B95-4E8A-936A-1091C79A7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47800"/>
            <a:ext cx="4295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1)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学习并理解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语言的语法和语义</a:t>
            </a:r>
          </a:p>
        </p:txBody>
      </p:sp>
      <p:sp>
        <p:nvSpPr>
          <p:cNvPr id="67598" name="Rectangle 14">
            <a:extLst>
              <a:ext uri="{FF2B5EF4-FFF2-40B4-BE49-F238E27FC236}">
                <a16:creationId xmlns:a16="http://schemas.microsoft.com/office/drawing/2014/main" id="{22EB08B6-6F13-4490-9467-36D2AC3F6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989138"/>
            <a:ext cx="6170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2)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学习并掌握一些基本数据结构和常用算法的设计</a:t>
            </a:r>
          </a:p>
        </p:txBody>
      </p:sp>
      <p:sp>
        <p:nvSpPr>
          <p:cNvPr id="67599" name="Rectangle 15">
            <a:extLst>
              <a:ext uri="{FF2B5EF4-FFF2-40B4-BE49-F238E27FC236}">
                <a16:creationId xmlns:a16="http://schemas.microsoft.com/office/drawing/2014/main" id="{1C22493C-2FF7-44AD-BF0B-9DF7C8F6B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75" y="2565400"/>
            <a:ext cx="284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3)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熟悉集成开发环境</a:t>
            </a:r>
          </a:p>
        </p:txBody>
      </p:sp>
      <p:sp>
        <p:nvSpPr>
          <p:cNvPr id="67600" name="Rectangle 16">
            <a:extLst>
              <a:ext uri="{FF2B5EF4-FFF2-40B4-BE49-F238E27FC236}">
                <a16:creationId xmlns:a16="http://schemas.microsoft.com/office/drawing/2014/main" id="{025E1344-95E9-41DC-BB55-97A3D6B1D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88" y="3141663"/>
            <a:ext cx="2081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4)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熟悉库函数</a:t>
            </a:r>
          </a:p>
        </p:txBody>
      </p:sp>
      <p:sp>
        <p:nvSpPr>
          <p:cNvPr id="43017" name="Text Box 17">
            <a:extLst>
              <a:ext uri="{FF2B5EF4-FFF2-40B4-BE49-F238E27FC236}">
                <a16:creationId xmlns:a16="http://schemas.microsoft.com/office/drawing/2014/main" id="{E1840C24-EE85-4FDF-91AB-953533E9F98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>
            <a:extLst>
              <a:ext uri="{FF2B5EF4-FFF2-40B4-BE49-F238E27FC236}">
                <a16:creationId xmlns:a16="http://schemas.microsoft.com/office/drawing/2014/main" id="{5D187AF8-91F4-4908-84B9-BBCECED0EC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B66ECA-2A73-4D79-ADB4-825352017FAE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26981" name="Text Box 5">
            <a:extLst>
              <a:ext uri="{FF2B5EF4-FFF2-40B4-BE49-F238E27FC236}">
                <a16:creationId xmlns:a16="http://schemas.microsoft.com/office/drawing/2014/main" id="{E4907A21-0D1D-45D0-9AF1-31C6AC744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01738"/>
            <a:ext cx="7974013" cy="47482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b="1">
                <a:latin typeface="Times New Roman" pitchFamily="18" charset="0"/>
              </a:rPr>
              <a:t>　　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本章通过介绍学习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语言程序设计的第一个例子，说明了如何创建并运行第一个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程序同时，对第一个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程序进行了解释分析。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从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语言的产生与发展，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语言的标准化，以及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语言的语言特征三个方面讨论了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语言的产生、发展与语言特征。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简单介绍了计算机硬件系统的概念。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从进位计数制、进位制数之间的转换、数的机器码表示、以及字符的编码表示四个方面介绍了数和字符的机器码表示。尤其是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ASCII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码，要熟练掌握。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介绍了算法的定义、算法的表示、算法的程序实现、以及程序中的语句。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从学习并理解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语言的语法和语义、要学习并掌握一些基本数据结构和常用算法的设计、熟悉集成开发环境、以及熟悉库函数四个方面介绍了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语言的学习方法。</a:t>
            </a:r>
          </a:p>
        </p:txBody>
      </p:sp>
      <p:sp>
        <p:nvSpPr>
          <p:cNvPr id="126982" name="Rectangle 6">
            <a:extLst>
              <a:ext uri="{FF2B5EF4-FFF2-40B4-BE49-F238E27FC236}">
                <a16:creationId xmlns:a16="http://schemas.microsoft.com/office/drawing/2014/main" id="{453292BB-D6A4-401B-ADEC-CC85EA31A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92150"/>
            <a:ext cx="1293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小结</a:t>
            </a:r>
          </a:p>
        </p:txBody>
      </p:sp>
      <p:sp>
        <p:nvSpPr>
          <p:cNvPr id="44037" name="Text Box 7">
            <a:extLst>
              <a:ext uri="{FF2B5EF4-FFF2-40B4-BE49-F238E27FC236}">
                <a16:creationId xmlns:a16="http://schemas.microsoft.com/office/drawing/2014/main" id="{C5BDBACD-7468-4576-B7B9-B982201802B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>
            <a:extLst>
              <a:ext uri="{FF2B5EF4-FFF2-40B4-BE49-F238E27FC236}">
                <a16:creationId xmlns:a16="http://schemas.microsoft.com/office/drawing/2014/main" id="{6450E39B-5109-43D4-81E1-8A35D146D8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C3F8D6-A7B5-4A1E-9B5E-A898AB888ACD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E94EDA61-ED96-47BA-A39F-7F22166B7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975" y="133985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</a:rPr>
              <a:t>重点讲解</a:t>
            </a: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C27DC450-7E0C-4C94-832D-7FE649926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989138"/>
            <a:ext cx="5522913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2" action="ppaction://hlinksldjump"/>
              </a:rPr>
              <a:t>1.1    </a:t>
            </a:r>
            <a:r>
              <a:rPr lang="zh-CN" altLang="en-US" sz="2400" b="1">
                <a:latin typeface="Times New Roman" panose="02020603050405020304" pitchFamily="18" charset="0"/>
                <a:hlinkClick r:id="rId2" action="ppaction://hlinksldjump"/>
              </a:rPr>
              <a:t>程序设计语言与程序设计</a:t>
            </a:r>
            <a:endParaRPr lang="en-US" altLang="zh-CN" sz="2400" b="1">
              <a:latin typeface="Times New Roman" panose="02020603050405020304" pitchFamily="18" charset="0"/>
              <a:hlinkClick r:id="rId2" action="ppaction://hlinksldjump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2" action="ppaction://hlinksldjump"/>
              </a:rPr>
              <a:t>1.2</a:t>
            </a:r>
            <a:r>
              <a:rPr lang="zh-CN" altLang="en-US" sz="2400" b="1">
                <a:latin typeface="Times New Roman" panose="02020603050405020304" pitchFamily="18" charset="0"/>
                <a:hlinkClick r:id="rId2" action="ppaction://hlinksldjump"/>
              </a:rPr>
              <a:t>　学习</a:t>
            </a:r>
            <a:r>
              <a:rPr lang="en-US" altLang="zh-CN" sz="2400" b="1">
                <a:hlinkClick r:id="rId2" action="ppaction://hlinksldjump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hlinkClick r:id="rId2" action="ppaction://hlinksldjump"/>
              </a:rPr>
              <a:t>语言程序设计的第一个例子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3" action="ppaction://hlinksldjump"/>
              </a:rPr>
              <a:t>1.3</a:t>
            </a:r>
            <a:r>
              <a:rPr lang="zh-CN" altLang="en-US" sz="2400" b="1">
                <a:latin typeface="Times New Roman" panose="02020603050405020304" pitchFamily="18" charset="0"/>
                <a:hlinkClick r:id="rId3" action="ppaction://hlinksldjump"/>
              </a:rPr>
              <a:t>　</a:t>
            </a:r>
            <a:r>
              <a:rPr lang="en-US" altLang="zh-CN" sz="2400" b="1">
                <a:hlinkClick r:id="rId3" action="ppaction://hlinksldjump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hlinkClick r:id="rId3" action="ppaction://hlinksldjump"/>
              </a:rPr>
              <a:t>语言的产生、发展与语言特点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4" action="ppaction://hlinksldjump"/>
              </a:rPr>
              <a:t>1.4</a:t>
            </a:r>
            <a:r>
              <a:rPr lang="zh-CN" altLang="en-US" sz="2400" b="1">
                <a:latin typeface="Times New Roman" panose="02020603050405020304" pitchFamily="18" charset="0"/>
                <a:hlinkClick r:id="rId4" action="ppaction://hlinksldjump"/>
              </a:rPr>
              <a:t>　计算机硬件系统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5" action="ppaction://hlinksldjump"/>
              </a:rPr>
              <a:t>1.5</a:t>
            </a:r>
            <a:r>
              <a:rPr lang="zh-CN" altLang="en-US" sz="2400" b="1">
                <a:latin typeface="Times New Roman" panose="02020603050405020304" pitchFamily="18" charset="0"/>
                <a:hlinkClick r:id="rId5" action="ppaction://hlinksldjump"/>
              </a:rPr>
              <a:t>　数和字符的机器码表示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6" action="ppaction://hlinksldjump"/>
              </a:rPr>
              <a:t>1.6</a:t>
            </a:r>
            <a:r>
              <a:rPr lang="zh-CN" altLang="en-US" sz="2400" b="1">
                <a:latin typeface="Times New Roman" panose="02020603050405020304" pitchFamily="18" charset="0"/>
                <a:hlinkClick r:id="rId6" action="ppaction://hlinksldjump"/>
              </a:rPr>
              <a:t>　算法及其表示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7" action="ppaction://hlinksldjump"/>
              </a:rPr>
              <a:t>1.7</a:t>
            </a:r>
            <a:r>
              <a:rPr lang="zh-CN" altLang="en-US" sz="2400" b="1">
                <a:latin typeface="Times New Roman" panose="02020603050405020304" pitchFamily="18" charset="0"/>
                <a:hlinkClick r:id="rId7" action="ppaction://hlinksldjump"/>
              </a:rPr>
              <a:t>　</a:t>
            </a:r>
            <a:r>
              <a:rPr lang="zh-CN" altLang="en-US" sz="2400" b="1">
                <a:solidFill>
                  <a:srgbClr val="0000FF"/>
                </a:solidFill>
                <a:hlinkClick r:id="rId7" action="ppaction://hlinksldjump"/>
              </a:rPr>
              <a:t>学习</a:t>
            </a:r>
            <a:r>
              <a:rPr lang="en-US" altLang="zh-CN" sz="2400" b="1">
                <a:solidFill>
                  <a:srgbClr val="0000FF"/>
                </a:solidFill>
                <a:hlinkClick r:id="rId7" action="ppaction://hlinksldjump"/>
              </a:rPr>
              <a:t>C</a:t>
            </a:r>
            <a:r>
              <a:rPr lang="zh-CN" altLang="en-US" sz="2400" b="1">
                <a:solidFill>
                  <a:srgbClr val="0000FF"/>
                </a:solidFill>
                <a:hlinkClick r:id="rId7" action="ppaction://hlinksldjump"/>
              </a:rPr>
              <a:t>语言的方法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6E1AB541-937B-4EBF-A4A8-E830B049AE5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8" action="ppaction://hlinksldjump"/>
              </a:rPr>
              <a:t>小结</a:t>
            </a:r>
            <a:endParaRPr lang="zh-CN" altLang="en-US" sz="1000" u="sng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>
            <a:extLst>
              <a:ext uri="{FF2B5EF4-FFF2-40B4-BE49-F238E27FC236}">
                <a16:creationId xmlns:a16="http://schemas.microsoft.com/office/drawing/2014/main" id="{C4E48A2A-9BDB-4191-95DC-02C017F9B3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1152E5-86EC-4640-93F7-5B40F332462E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pic>
        <p:nvPicPr>
          <p:cNvPr id="84999" name="Picture 7" descr="computer">
            <a:extLst>
              <a:ext uri="{FF2B5EF4-FFF2-40B4-BE49-F238E27FC236}">
                <a16:creationId xmlns:a16="http://schemas.microsoft.com/office/drawing/2014/main" id="{F410AC19-1ED0-4892-8D7F-53D183A5B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49275"/>
            <a:ext cx="201771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78" name="Picture 86">
            <a:extLst>
              <a:ext uri="{FF2B5EF4-FFF2-40B4-BE49-F238E27FC236}">
                <a16:creationId xmlns:a16="http://schemas.microsoft.com/office/drawing/2014/main" id="{6942462A-86DD-40CF-8597-E5D38CFFC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916113"/>
            <a:ext cx="4465638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10" name="Text Box 18">
            <a:extLst>
              <a:ext uri="{FF2B5EF4-FFF2-40B4-BE49-F238E27FC236}">
                <a16:creationId xmlns:a16="http://schemas.microsoft.com/office/drawing/2014/main" id="{3BCC6B96-7943-43C7-A567-84251B22D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448050"/>
            <a:ext cx="69850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FF00FF"/>
              </a:buClr>
              <a:buFont typeface="Wingdings" pitchFamily="2" charset="2"/>
              <a:buChar char="p"/>
              <a:defRPr/>
            </a:pP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zh-CN" altLang="en-US" sz="2000" b="1">
                <a:latin typeface="Times New Roman" pitchFamily="18" charset="0"/>
              </a:rPr>
              <a:t>数的表示：二进制数、机器码。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FF00FF"/>
              </a:buClr>
              <a:buFont typeface="Wingdings" pitchFamily="2" charset="2"/>
              <a:buChar char="p"/>
              <a:defRPr/>
            </a:pPr>
            <a:r>
              <a:rPr lang="zh-CN" altLang="en-US" sz="2000" b="1">
                <a:latin typeface="Times New Roman" pitchFamily="18" charset="0"/>
              </a:rPr>
              <a:t> 基本计算：硬件自动完成。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FF00FF"/>
              </a:buClr>
              <a:buFont typeface="Wingdings" pitchFamily="2" charset="2"/>
              <a:buChar char="p"/>
              <a:defRPr/>
            </a:pPr>
            <a:r>
              <a:rPr lang="zh-CN" altLang="en-US" sz="2000" b="1">
                <a:latin typeface="Times New Roman" pitchFamily="18" charset="0"/>
              </a:rPr>
              <a:t> 按照预先设计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计算步骤序列</a:t>
            </a:r>
            <a:r>
              <a:rPr lang="zh-CN" altLang="en-US" sz="2000" b="1">
                <a:latin typeface="Times New Roman" pitchFamily="18" charset="0"/>
              </a:rPr>
              <a:t>，硬件自动逐步进行即可完成给定的计算任务。</a:t>
            </a:r>
          </a:p>
        </p:txBody>
      </p:sp>
      <p:sp>
        <p:nvSpPr>
          <p:cNvPr id="10246" name="Text Box 4">
            <a:extLst>
              <a:ext uri="{FF2B5EF4-FFF2-40B4-BE49-F238E27FC236}">
                <a16:creationId xmlns:a16="http://schemas.microsoft.com/office/drawing/2014/main" id="{9E8C64FE-AB5F-40F4-ABC6-F0214C063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65250"/>
            <a:ext cx="496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）计算机是如何进行计算的？ </a:t>
            </a:r>
          </a:p>
        </p:txBody>
      </p:sp>
      <p:sp>
        <p:nvSpPr>
          <p:cNvPr id="85000" name="Text Box 8">
            <a:extLst>
              <a:ext uri="{FF2B5EF4-FFF2-40B4-BE49-F238E27FC236}">
                <a16:creationId xmlns:a16="http://schemas.microsoft.com/office/drawing/2014/main" id="{977F9AA1-1324-4F34-A6B5-63822C645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448050"/>
            <a:ext cx="6767513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FF00FF"/>
              </a:buClr>
              <a:buFont typeface="Wingdings" pitchFamily="2" charset="2"/>
              <a:buChar char="p"/>
              <a:defRPr/>
            </a:pP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zh-CN" altLang="en-US" sz="2000" b="1" dirty="0">
                <a:latin typeface="Times New Roman" pitchFamily="18" charset="0"/>
              </a:rPr>
              <a:t>数的表示：上</a:t>
            </a:r>
            <a:r>
              <a:rPr lang="en-US" altLang="zh-CN" sz="2000" b="1" dirty="0">
                <a:latin typeface="Times New Roman" pitchFamily="18" charset="0"/>
              </a:rPr>
              <a:t>5</a:t>
            </a:r>
            <a:r>
              <a:rPr lang="zh-CN" altLang="en-US" sz="2000" b="1" dirty="0">
                <a:latin typeface="Times New Roman" pitchFamily="18" charset="0"/>
              </a:rPr>
              <a:t>下</a:t>
            </a:r>
            <a:r>
              <a:rPr lang="en-US" altLang="zh-CN" sz="2000" b="1" dirty="0">
                <a:latin typeface="Times New Roman" pitchFamily="18" charset="0"/>
              </a:rPr>
              <a:t>1</a:t>
            </a:r>
            <a:r>
              <a:rPr lang="zh-CN" altLang="en-US" sz="2000" b="1" dirty="0"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FF00FF"/>
              </a:buClr>
              <a:buFont typeface="Wingdings" pitchFamily="2" charset="2"/>
              <a:buChar char="p"/>
              <a:defRPr/>
            </a:pPr>
            <a:r>
              <a:rPr lang="zh-CN" altLang="en-US" sz="2000" b="1" dirty="0">
                <a:latin typeface="Times New Roman" pitchFamily="18" charset="0"/>
              </a:rPr>
              <a:t> 基本计算：珠算口诀，拨动算珠，手动完成。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FF00FF"/>
              </a:buClr>
              <a:buFont typeface="Wingdings" pitchFamily="2" charset="2"/>
              <a:buChar char="p"/>
              <a:defRPr/>
            </a:pPr>
            <a:r>
              <a:rPr lang="zh-CN" altLang="en-US" sz="2000" b="1" dirty="0">
                <a:latin typeface="Times New Roman" pitchFamily="18" charset="0"/>
              </a:rPr>
              <a:t> 按照预先设计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计算步骤序列</a:t>
            </a:r>
            <a:r>
              <a:rPr lang="zh-CN" altLang="en-US" sz="2000" b="1" dirty="0">
                <a:latin typeface="Times New Roman" pitchFamily="18" charset="0"/>
              </a:rPr>
              <a:t>，手动逐步进行即可完成给定的计算任务。</a:t>
            </a:r>
          </a:p>
        </p:txBody>
      </p:sp>
      <p:pic>
        <p:nvPicPr>
          <p:cNvPr id="85004" name="Picture 12" descr="c6029a03c0c2cc90d53f7cfa1">
            <a:extLst>
              <a:ext uri="{FF2B5EF4-FFF2-40B4-BE49-F238E27FC236}">
                <a16:creationId xmlns:a16="http://schemas.microsoft.com/office/drawing/2014/main" id="{64E5248E-8DF4-4734-BBE0-C2D0768C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060575"/>
            <a:ext cx="3527425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>
            <a:extLst>
              <a:ext uri="{FF2B5EF4-FFF2-40B4-BE49-F238E27FC236}">
                <a16:creationId xmlns:a16="http://schemas.microsoft.com/office/drawing/2014/main" id="{B2BB5973-F029-4F33-B41E-B14B8F615945}"/>
              </a:ext>
            </a:extLst>
          </p:cNvPr>
          <p:cNvGrpSpPr>
            <a:grpSpLocks/>
          </p:cNvGrpSpPr>
          <p:nvPr/>
        </p:nvGrpSpPr>
        <p:grpSpPr bwMode="auto">
          <a:xfrm>
            <a:off x="1966913" y="2276475"/>
            <a:ext cx="6853237" cy="2501900"/>
            <a:chOff x="1239" y="1434"/>
            <a:chExt cx="4317" cy="1576"/>
          </a:xfrm>
        </p:grpSpPr>
        <p:sp>
          <p:nvSpPr>
            <p:cNvPr id="10257" name="AutoShape 28">
              <a:extLst>
                <a:ext uri="{FF2B5EF4-FFF2-40B4-BE49-F238E27FC236}">
                  <a16:creationId xmlns:a16="http://schemas.microsoft.com/office/drawing/2014/main" id="{976CF9FC-B411-4829-A282-2168E0E9E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2194"/>
              <a:ext cx="2267" cy="238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008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0258" name="AutoShape 49">
              <a:extLst>
                <a:ext uri="{FF2B5EF4-FFF2-40B4-BE49-F238E27FC236}">
                  <a16:creationId xmlns:a16="http://schemas.microsoft.com/office/drawing/2014/main" id="{11A767DD-EBAD-4C52-AD0C-9A4969BA3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1" y="2490"/>
              <a:ext cx="1957" cy="238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008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grpSp>
          <p:nvGrpSpPr>
            <p:cNvPr id="10259" name="Group 51">
              <a:extLst>
                <a:ext uri="{FF2B5EF4-FFF2-40B4-BE49-F238E27FC236}">
                  <a16:creationId xmlns:a16="http://schemas.microsoft.com/office/drawing/2014/main" id="{A16796AB-851F-4C3C-8BB6-5EB275E765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8" y="1434"/>
              <a:ext cx="2358" cy="1576"/>
              <a:chOff x="3198" y="1434"/>
              <a:chExt cx="2358" cy="1576"/>
            </a:xfrm>
          </p:grpSpPr>
          <p:sp>
            <p:nvSpPr>
              <p:cNvPr id="10260" name="AutoShape 17">
                <a:extLst>
                  <a:ext uri="{FF2B5EF4-FFF2-40B4-BE49-F238E27FC236}">
                    <a16:creationId xmlns:a16="http://schemas.microsoft.com/office/drawing/2014/main" id="{6046A564-9493-478B-825B-0CF7F0FF5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1434"/>
                <a:ext cx="1542" cy="272"/>
              </a:xfrm>
              <a:prstGeom prst="wedgeRoundRectCallout">
                <a:avLst>
                  <a:gd name="adj1" fmla="val -34889"/>
                  <a:gd name="adj2" fmla="val 133454"/>
                  <a:gd name="adj3" fmla="val 16667"/>
                </a:avLst>
              </a:prstGeom>
              <a:solidFill>
                <a:schemeClr val="accent1">
                  <a:alpha val="18823"/>
                </a:schemeClr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《</a:t>
                </a:r>
                <a:r>
                  <a:rPr lang="zh-CN" altLang="en-US" sz="1800" b="1"/>
                  <a:t>计算机组成原理</a:t>
                </a:r>
                <a:r>
                  <a:rPr lang="en-US" altLang="zh-CN" sz="1800" b="1"/>
                  <a:t>》</a:t>
                </a:r>
              </a:p>
            </p:txBody>
          </p:sp>
          <p:sp>
            <p:nvSpPr>
              <p:cNvPr id="10261" name="Line 31">
                <a:extLst>
                  <a:ext uri="{FF2B5EF4-FFF2-40B4-BE49-F238E27FC236}">
                    <a16:creationId xmlns:a16="http://schemas.microsoft.com/office/drawing/2014/main" id="{5BF0C747-B31B-4D67-8C69-3EED38082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5" y="2069"/>
                <a:ext cx="1134" cy="182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62" name="Line 41">
                <a:extLst>
                  <a:ext uri="{FF2B5EF4-FFF2-40B4-BE49-F238E27FC236}">
                    <a16:creationId xmlns:a16="http://schemas.microsoft.com/office/drawing/2014/main" id="{F5E651CC-B60E-43C9-97A8-7FB82CAF6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8" y="2478"/>
                <a:ext cx="1360" cy="9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63" name="Line 42">
                <a:extLst>
                  <a:ext uri="{FF2B5EF4-FFF2-40B4-BE49-F238E27FC236}">
                    <a16:creationId xmlns:a16="http://schemas.microsoft.com/office/drawing/2014/main" id="{FE09C66E-CCBC-4A80-B550-76B9D13C7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2296"/>
                <a:ext cx="136" cy="499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64" name="Freeform 44">
                <a:extLst>
                  <a:ext uri="{FF2B5EF4-FFF2-40B4-BE49-F238E27FC236}">
                    <a16:creationId xmlns:a16="http://schemas.microsoft.com/office/drawing/2014/main" id="{DE85926A-7C94-48D1-AE51-5A3561561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6" y="1706"/>
                <a:ext cx="1239" cy="772"/>
              </a:xfrm>
              <a:custGeom>
                <a:avLst/>
                <a:gdLst>
                  <a:gd name="T0" fmla="*/ 952 w 1239"/>
                  <a:gd name="T1" fmla="*/ 772 h 772"/>
                  <a:gd name="T2" fmla="*/ 1179 w 1239"/>
                  <a:gd name="T3" fmla="*/ 590 h 772"/>
                  <a:gd name="T4" fmla="*/ 1043 w 1239"/>
                  <a:gd name="T5" fmla="*/ 363 h 772"/>
                  <a:gd name="T6" fmla="*/ 0 w 1239"/>
                  <a:gd name="T7" fmla="*/ 0 h 7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9"/>
                  <a:gd name="T13" fmla="*/ 0 h 772"/>
                  <a:gd name="T14" fmla="*/ 1239 w 1239"/>
                  <a:gd name="T15" fmla="*/ 772 h 7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9" h="772">
                    <a:moveTo>
                      <a:pt x="952" y="772"/>
                    </a:moveTo>
                    <a:cubicBezTo>
                      <a:pt x="1058" y="715"/>
                      <a:pt x="1164" y="658"/>
                      <a:pt x="1179" y="590"/>
                    </a:cubicBezTo>
                    <a:cubicBezTo>
                      <a:pt x="1194" y="522"/>
                      <a:pt x="1239" y="461"/>
                      <a:pt x="1043" y="363"/>
                    </a:cubicBezTo>
                    <a:cubicBezTo>
                      <a:pt x="847" y="265"/>
                      <a:pt x="423" y="132"/>
                      <a:pt x="0" y="0"/>
                    </a:cubicBezTo>
                  </a:path>
                </a:pathLst>
              </a:custGeom>
              <a:noFill/>
              <a:ln w="25400">
                <a:solidFill>
                  <a:srgbClr val="008000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65" name="AutoShape 50">
                <a:extLst>
                  <a:ext uri="{FF2B5EF4-FFF2-40B4-BE49-F238E27FC236}">
                    <a16:creationId xmlns:a16="http://schemas.microsoft.com/office/drawing/2014/main" id="{E0DB7BE4-0CFF-45FE-99DB-960B98246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1" y="2772"/>
                <a:ext cx="1318" cy="238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008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2400"/>
              </a:p>
            </p:txBody>
          </p:sp>
        </p:grpSp>
      </p:grpSp>
      <p:grpSp>
        <p:nvGrpSpPr>
          <p:cNvPr id="4" name="Group 88">
            <a:extLst>
              <a:ext uri="{FF2B5EF4-FFF2-40B4-BE49-F238E27FC236}">
                <a16:creationId xmlns:a16="http://schemas.microsoft.com/office/drawing/2014/main" id="{EBE9560A-26B9-47E5-91AE-66130FAEF27E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4437063"/>
            <a:ext cx="4665663" cy="833437"/>
            <a:chOff x="2154" y="2795"/>
            <a:chExt cx="2939" cy="525"/>
          </a:xfrm>
        </p:grpSpPr>
        <p:sp>
          <p:nvSpPr>
            <p:cNvPr id="10255" name="AutoShape 54">
              <a:extLst>
                <a:ext uri="{FF2B5EF4-FFF2-40B4-BE49-F238E27FC236}">
                  <a16:creationId xmlns:a16="http://schemas.microsoft.com/office/drawing/2014/main" id="{9C88D33E-C642-489E-968C-A55AB7CDD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795"/>
              <a:ext cx="1072" cy="211"/>
            </a:xfrm>
            <a:prstGeom prst="flowChartAlternateProcess">
              <a:avLst/>
            </a:prstGeom>
            <a:noFill/>
            <a:ln w="5715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85047" name="AutoShape 55">
              <a:extLst>
                <a:ext uri="{FF2B5EF4-FFF2-40B4-BE49-F238E27FC236}">
                  <a16:creationId xmlns:a16="http://schemas.microsoft.com/office/drawing/2014/main" id="{D31DE1AB-D5D0-4D3C-A7F8-A0DBF5FAD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3067"/>
              <a:ext cx="625" cy="253"/>
            </a:xfrm>
            <a:prstGeom prst="wedgeRoundRectCallout">
              <a:avLst>
                <a:gd name="adj1" fmla="val -274639"/>
                <a:gd name="adj2" fmla="val -68579"/>
                <a:gd name="adj3" fmla="val 16667"/>
              </a:avLst>
            </a:prstGeom>
            <a:solidFill>
              <a:schemeClr val="accent1">
                <a:alpha val="10001"/>
              </a:schemeClr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r>
                <a:rPr lang="zh-CN" altLang="en-US" sz="2000" b="1" dirty="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算法</a:t>
              </a:r>
            </a:p>
          </p:txBody>
        </p:sp>
      </p:grpSp>
      <p:sp>
        <p:nvSpPr>
          <p:cNvPr id="85079" name="Text Box 87">
            <a:extLst>
              <a:ext uri="{FF2B5EF4-FFF2-40B4-BE49-F238E27FC236}">
                <a16:creationId xmlns:a16="http://schemas.microsoft.com/office/drawing/2014/main" id="{ABD05910-538B-4776-BFC4-8BB4E213D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319713"/>
            <a:ext cx="6119812" cy="82232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000" b="1"/>
              <a:t>       </a:t>
            </a:r>
            <a:r>
              <a:rPr lang="zh-CN" altLang="en-US" sz="2000" b="1"/>
              <a:t>对求解某类问题的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算法</a:t>
            </a:r>
            <a:r>
              <a:rPr lang="zh-CN" altLang="en-US" sz="2000" b="1"/>
              <a:t>和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数据结构</a:t>
            </a:r>
            <a:r>
              <a:rPr lang="zh-CN" altLang="en-US" sz="2000" b="1"/>
              <a:t>，采用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计算机语言</a:t>
            </a:r>
            <a:r>
              <a:rPr lang="zh-CN" altLang="en-US" sz="2000" b="1"/>
              <a:t>描述的结果，就是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计算机程序</a:t>
            </a:r>
            <a:r>
              <a:rPr lang="zh-CN" altLang="en-US" sz="2000" b="1"/>
              <a:t>。</a:t>
            </a:r>
          </a:p>
        </p:txBody>
      </p:sp>
      <p:sp>
        <p:nvSpPr>
          <p:cNvPr id="85081" name="Text Box 89">
            <a:extLst>
              <a:ext uri="{FF2B5EF4-FFF2-40B4-BE49-F238E27FC236}">
                <a16:creationId xmlns:a16="http://schemas.microsoft.com/office/drawing/2014/main" id="{3E956314-98C9-4057-9F23-67AC7136C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324475"/>
            <a:ext cx="6119812" cy="830263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000" b="1" dirty="0"/>
              <a:t>       </a:t>
            </a:r>
            <a:r>
              <a:rPr lang="zh-CN" altLang="en-US" sz="2000" b="1" dirty="0"/>
              <a:t>获得求解某类问题的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计算机程序</a:t>
            </a:r>
            <a:r>
              <a:rPr lang="zh-CN" altLang="en-US" sz="2000" b="1" dirty="0"/>
              <a:t>的过程，就是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计算机程序设计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的问题</a:t>
            </a:r>
            <a:r>
              <a:rPr lang="zh-CN" altLang="en-US" sz="2000" b="1" dirty="0"/>
              <a:t>。</a:t>
            </a:r>
          </a:p>
        </p:txBody>
      </p:sp>
      <p:sp>
        <p:nvSpPr>
          <p:cNvPr id="27" name="AutoShape 55">
            <a:extLst>
              <a:ext uri="{FF2B5EF4-FFF2-40B4-BE49-F238E27FC236}">
                <a16:creationId xmlns:a16="http://schemas.microsoft.com/office/drawing/2014/main" id="{50B2CADC-97CC-457E-9DD8-BFE7E2E74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636838"/>
            <a:ext cx="1150938" cy="792162"/>
          </a:xfrm>
          <a:prstGeom prst="wedgeRoundRectCallout">
            <a:avLst>
              <a:gd name="adj1" fmla="val 134790"/>
              <a:gd name="adj2" fmla="val -25213"/>
              <a:gd name="adj3" fmla="val 16667"/>
            </a:avLst>
          </a:prstGeom>
          <a:solidFill>
            <a:schemeClr val="accent1">
              <a:alpha val="100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冯</a:t>
            </a:r>
            <a:r>
              <a:rPr lang="en-US" altLang="zh-CN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·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诺依曼结构</a:t>
            </a:r>
          </a:p>
        </p:txBody>
      </p:sp>
      <p:sp>
        <p:nvSpPr>
          <p:cNvPr id="10254" name="Rectangle 7">
            <a:extLst>
              <a:ext uri="{FF2B5EF4-FFF2-40B4-BE49-F238E27FC236}">
                <a16:creationId xmlns:a16="http://schemas.microsoft.com/office/drawing/2014/main" id="{096E4ABE-34A0-460B-82C8-87FC9B798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20713"/>
            <a:ext cx="68722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1.1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程序设计语言与程序设计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64 0.05764 C -0.02986 0.08125 -0.03073 0.10533 -0.07847 0.12639 C -0.12621 0.14722 -0.27552 0.17384 -0.31493 0.18357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3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0" dur="2000"/>
                                        <p:tgtEl>
                                          <p:spTgt spid="85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3" dur="2000"/>
                                        <p:tgtEl>
                                          <p:spTgt spid="85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6" dur="2000"/>
                                        <p:tgtEl>
                                          <p:spTgt spid="85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5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9" dur="2000"/>
                                        <p:tgtEl>
                                          <p:spTgt spid="85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5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5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5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0" grpId="0" build="allAtOnce"/>
      <p:bldP spid="85079" grpId="0" animBg="1"/>
      <p:bldP spid="85079" grpId="1" animBg="1"/>
      <p:bldP spid="85081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>
            <a:extLst>
              <a:ext uri="{FF2B5EF4-FFF2-40B4-BE49-F238E27FC236}">
                <a16:creationId xmlns:a16="http://schemas.microsoft.com/office/drawing/2014/main" id="{81716955-F38B-4AAB-B7C7-D455AC0941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6976F3-762D-475D-81FF-0A238C26EE7E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1267" name="Text Box 64">
            <a:extLst>
              <a:ext uri="{FF2B5EF4-FFF2-40B4-BE49-F238E27FC236}">
                <a16:creationId xmlns:a16="http://schemas.microsoft.com/office/drawing/2014/main" id="{A945B60F-5226-4F58-A47A-6BA08E11B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054100"/>
            <a:ext cx="496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）如何进行程序设计？ </a:t>
            </a:r>
          </a:p>
        </p:txBody>
      </p:sp>
      <p:grpSp>
        <p:nvGrpSpPr>
          <p:cNvPr id="11268" name="Group 66">
            <a:extLst>
              <a:ext uri="{FF2B5EF4-FFF2-40B4-BE49-F238E27FC236}">
                <a16:creationId xmlns:a16="http://schemas.microsoft.com/office/drawing/2014/main" id="{E1BDB232-653B-4575-BED6-7BECBF37E7A6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628775"/>
            <a:ext cx="7416800" cy="3887788"/>
            <a:chOff x="748" y="845"/>
            <a:chExt cx="4672" cy="2449"/>
          </a:xfrm>
        </p:grpSpPr>
        <p:sp>
          <p:nvSpPr>
            <p:cNvPr id="86083" name="Text Box 67">
              <a:extLst>
                <a:ext uri="{FF2B5EF4-FFF2-40B4-BE49-F238E27FC236}">
                  <a16:creationId xmlns:a16="http://schemas.microsoft.com/office/drawing/2014/main" id="{673EF886-3043-424E-81E9-333C5504B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890"/>
              <a:ext cx="1996" cy="2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程序设计一般过程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①分析问题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②建立</a:t>
              </a:r>
              <a:r>
                <a:rPr lang="zh-CN" altLang="en-US" sz="2000" b="1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模型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③设计算法和数据结构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hangingPunct="1">
                <a:spcBef>
                  <a:spcPct val="1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④编制程序与测试</a:t>
              </a:r>
            </a:p>
            <a:p>
              <a:pPr eaLnBrk="1" hangingPunct="1">
                <a:spcBef>
                  <a:spcPct val="10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⑤投入运行</a:t>
              </a:r>
            </a:p>
          </p:txBody>
        </p:sp>
        <p:sp>
          <p:nvSpPr>
            <p:cNvPr id="86084" name="Text Box 68">
              <a:extLst>
                <a:ext uri="{FF2B5EF4-FFF2-40B4-BE49-F238E27FC236}">
                  <a16:creationId xmlns:a16="http://schemas.microsoft.com/office/drawing/2014/main" id="{80240DE5-3B16-46F6-8C9C-287CF5BF8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892"/>
              <a:ext cx="2721" cy="2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计算问题：求一元二次方程的实根。 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① 中学阶段分析很清楚的问题</a:t>
              </a:r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②</a:t>
              </a:r>
              <a:r>
                <a:rPr lang="zh-CN" altLang="en-US"/>
                <a:t>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ax</a:t>
              </a:r>
              <a:r>
                <a:rPr lang="en-US" altLang="zh-CN" sz="2000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+ bx + c = 0(a,b,c</a:t>
              </a: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为实常数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③ </a:t>
              </a: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数据结构：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a,b,c</a:t>
              </a: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存放方程系数</a:t>
              </a:r>
            </a:p>
            <a:p>
              <a:pPr eaLnBrk="1" hangingPunct="1"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x1</a:t>
              </a: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，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x2</a:t>
              </a: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存放方程根</a:t>
              </a:r>
            </a:p>
            <a:p>
              <a:pPr eaLnBrk="1" hangingPunct="1"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</a:t>
              </a: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hlinkClick r:id="rId2" action="ppaction://hlinkpres?slideindex=1&amp;slidetitle="/>
                </a:rPr>
                <a:t>算法：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hlinkClick r:id="rId2" action="ppaction://hlinkpres?slideindex=1&amp;slidetitle="/>
                </a:rPr>
                <a:t>(</a:t>
              </a: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hlinkClick r:id="rId2" action="ppaction://hlinkpres?slideindex=1&amp;slidetitle="/>
                </a:rPr>
                <a:t>流程图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hlinkClick r:id="rId2" action="ppaction://hlinkpres?slideindex=1&amp;slidetitle="/>
                </a:rPr>
                <a:t>)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④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hlinkClick r:id="rId3" action="ppaction://hlinkpres?slideindex=1&amp;slidetitle="/>
                </a:rPr>
                <a:t>编制程序：数据结构＋算法</a:t>
              </a:r>
              <a:endPara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hangingPunct="1"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测试方法：正常情况、异常情况</a:t>
              </a:r>
            </a:p>
          </p:txBody>
        </p:sp>
        <p:sp>
          <p:nvSpPr>
            <p:cNvPr id="11271" name="Rectangle 69">
              <a:extLst>
                <a:ext uri="{FF2B5EF4-FFF2-40B4-BE49-F238E27FC236}">
                  <a16:creationId xmlns:a16="http://schemas.microsoft.com/office/drawing/2014/main" id="{3E116A1C-C561-405C-96E0-3CBD0F71F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845"/>
              <a:ext cx="4672" cy="2449"/>
            </a:xfrm>
            <a:prstGeom prst="rect">
              <a:avLst/>
            </a:prstGeom>
            <a:noFill/>
            <a:ln w="2857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1272" name="Line 70">
              <a:extLst>
                <a:ext uri="{FF2B5EF4-FFF2-40B4-BE49-F238E27FC236}">
                  <a16:creationId xmlns:a16="http://schemas.microsoft.com/office/drawing/2014/main" id="{D239D153-AD08-41F0-A655-623FB7F3D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162"/>
              <a:ext cx="4672" cy="0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3" name="Line 71">
              <a:extLst>
                <a:ext uri="{FF2B5EF4-FFF2-40B4-BE49-F238E27FC236}">
                  <a16:creationId xmlns:a16="http://schemas.microsoft.com/office/drawing/2014/main" id="{4AFD4E02-2233-41A5-8260-6695529C9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454"/>
              <a:ext cx="4672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lgDashDot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4" name="Line 72">
              <a:extLst>
                <a:ext uri="{FF2B5EF4-FFF2-40B4-BE49-F238E27FC236}">
                  <a16:creationId xmlns:a16="http://schemas.microsoft.com/office/drawing/2014/main" id="{149CE252-349D-4076-937E-BAEDDDCD9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752"/>
              <a:ext cx="4672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lgDashDot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5" name="Line 73">
              <a:extLst>
                <a:ext uri="{FF2B5EF4-FFF2-40B4-BE49-F238E27FC236}">
                  <a16:creationId xmlns:a16="http://schemas.microsoft.com/office/drawing/2014/main" id="{631E370E-AFB3-44E3-9F49-9A20242EA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478"/>
              <a:ext cx="4672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lgDashDot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6" name="Line 74">
              <a:extLst>
                <a:ext uri="{FF2B5EF4-FFF2-40B4-BE49-F238E27FC236}">
                  <a16:creationId xmlns:a16="http://schemas.microsoft.com/office/drawing/2014/main" id="{7B89D97B-F2DD-4FBD-A746-10C3A6426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937"/>
              <a:ext cx="4672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lgDashDot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7" name="Line 75">
              <a:extLst>
                <a:ext uri="{FF2B5EF4-FFF2-40B4-BE49-F238E27FC236}">
                  <a16:creationId xmlns:a16="http://schemas.microsoft.com/office/drawing/2014/main" id="{6DBFE255-69B8-4C3E-A3B9-D40544FCB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845"/>
              <a:ext cx="0" cy="2449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>
            <a:extLst>
              <a:ext uri="{FF2B5EF4-FFF2-40B4-BE49-F238E27FC236}">
                <a16:creationId xmlns:a16="http://schemas.microsoft.com/office/drawing/2014/main" id="{B33DCF61-D4CE-4F67-80CA-BFF78578C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9676EB-4AFB-4BC9-AF2D-54C2334D0B02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id="{AF49000D-333B-4743-AE70-9D1944A64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25538"/>
            <a:ext cx="7621588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　　</a:t>
            </a:r>
            <a:r>
              <a:rPr lang="en-US" altLang="zh-CN" sz="2000" b="1"/>
              <a:t>《C</a:t>
            </a:r>
            <a:r>
              <a:rPr lang="zh-CN" altLang="en-US" sz="2000" b="1"/>
              <a:t>语言程序设计</a:t>
            </a:r>
            <a:r>
              <a:rPr lang="en-US" altLang="zh-CN" sz="2000" b="1"/>
              <a:t>》</a:t>
            </a:r>
            <a:r>
              <a:rPr lang="zh-CN" altLang="en-US" sz="2000" b="1"/>
              <a:t>是研究如何进行计算机程序设计的问题，程序设计技术是计算机得以广泛应用的基础之一。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/>
              <a:t>       </a:t>
            </a:r>
            <a:r>
              <a:rPr lang="en-US" altLang="zh-CN" sz="2000" b="1"/>
              <a:t>《C</a:t>
            </a:r>
            <a:r>
              <a:rPr lang="zh-CN" altLang="en-US" sz="2000" b="1"/>
              <a:t>语言程序设计</a:t>
            </a:r>
            <a:r>
              <a:rPr lang="en-US" altLang="zh-CN" sz="2000" b="1"/>
              <a:t>》</a:t>
            </a:r>
            <a:r>
              <a:rPr lang="zh-CN" altLang="en-US" sz="2000" b="1"/>
              <a:t>是计算机科学与技术类各专业的一门基础课程。尽管本课程是讨论如何采用</a:t>
            </a:r>
            <a:r>
              <a:rPr lang="en-US" altLang="zh-CN" sz="2000" b="1"/>
              <a:t>C</a:t>
            </a:r>
            <a:r>
              <a:rPr lang="zh-CN" altLang="en-US" sz="2000" b="1"/>
              <a:t>语言进行程序设计的技术，但是这些技术适合于任何面向过程的程序设计，也是面向对象程序设计的基础。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1E453785-121D-44CF-BDDC-9D6D07D29B86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4343400"/>
            <a:ext cx="7056438" cy="469900"/>
            <a:chOff x="884" y="3179"/>
            <a:chExt cx="4445" cy="296"/>
          </a:xfrm>
        </p:grpSpPr>
        <p:sp>
          <p:nvSpPr>
            <p:cNvPr id="90120" name="Rectangle 8">
              <a:extLst>
                <a:ext uri="{FF2B5EF4-FFF2-40B4-BE49-F238E27FC236}">
                  <a16:creationId xmlns:a16="http://schemas.microsoft.com/office/drawing/2014/main" id="{96C16E9C-B1E8-4BB2-BAC4-425BF79F1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179"/>
              <a:ext cx="17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《C</a:t>
              </a:r>
              <a:r>
                <a:rPr lang="zh-CN" altLang="en-US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语言程序设计</a:t>
              </a: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》</a:t>
              </a:r>
            </a:p>
          </p:txBody>
        </p:sp>
        <p:sp>
          <p:nvSpPr>
            <p:cNvPr id="90121" name="Rectangle 9">
              <a:extLst>
                <a:ext uri="{FF2B5EF4-FFF2-40B4-BE49-F238E27FC236}">
                  <a16:creationId xmlns:a16="http://schemas.microsoft.com/office/drawing/2014/main" id="{0E44817C-03BE-4A56-B627-071512D54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" y="3187"/>
              <a:ext cx="2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《C</a:t>
              </a:r>
              <a:r>
                <a:rPr lang="zh-CN" altLang="en-US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语言</a:t>
              </a: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》</a:t>
              </a:r>
              <a:r>
                <a:rPr lang="zh-CN" altLang="en-US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＋</a:t>
              </a: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《</a:t>
              </a:r>
              <a:r>
                <a:rPr lang="zh-CN" altLang="en-US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程序设计</a:t>
              </a: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》</a:t>
              </a:r>
            </a:p>
          </p:txBody>
        </p:sp>
        <p:sp>
          <p:nvSpPr>
            <p:cNvPr id="12295" name="AutoShape 10">
              <a:extLst>
                <a:ext uri="{FF2B5EF4-FFF2-40B4-BE49-F238E27FC236}">
                  <a16:creationId xmlns:a16="http://schemas.microsoft.com/office/drawing/2014/main" id="{AE804B0B-2F85-4B36-BE67-B5CCF820E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" y="3279"/>
              <a:ext cx="453" cy="136"/>
            </a:xfrm>
            <a:prstGeom prst="notchedRightArrow">
              <a:avLst>
                <a:gd name="adj1" fmla="val 50000"/>
                <a:gd name="adj2" fmla="val 832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>
            <a:extLst>
              <a:ext uri="{FF2B5EF4-FFF2-40B4-BE49-F238E27FC236}">
                <a16:creationId xmlns:a16="http://schemas.microsoft.com/office/drawing/2014/main" id="{FABBFE20-835D-4435-A639-98793B675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D7B83E-4190-45FA-BF9C-A5D049217424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id="{D14F246F-9AC2-4E7F-95B7-FAC0E1C72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65250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1.2.1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创建并运行第一个</a:t>
            </a:r>
            <a:r>
              <a:rPr lang="en-US" altLang="zh-CN" sz="2400" b="1">
                <a:solidFill>
                  <a:srgbClr val="CC0099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 </a:t>
            </a:r>
          </a:p>
        </p:txBody>
      </p:sp>
      <p:sp>
        <p:nvSpPr>
          <p:cNvPr id="13316" name="Text Box 6">
            <a:extLst>
              <a:ext uri="{FF2B5EF4-FFF2-40B4-BE49-F238E27FC236}">
                <a16:creationId xmlns:a16="http://schemas.microsoft.com/office/drawing/2014/main" id="{FE456A67-F028-4098-BB22-59CEA52A69E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  <p:sp>
        <p:nvSpPr>
          <p:cNvPr id="13317" name="Rectangle 7">
            <a:extLst>
              <a:ext uri="{FF2B5EF4-FFF2-40B4-BE49-F238E27FC236}">
                <a16:creationId xmlns:a16="http://schemas.microsoft.com/office/drawing/2014/main" id="{33583B2C-7ADC-4C16-B9A6-EA356385C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765175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1.2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学习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语言程序设计的第一个例子</a:t>
            </a:r>
          </a:p>
        </p:txBody>
      </p:sp>
      <p:sp>
        <p:nvSpPr>
          <p:cNvPr id="82019" name="Rectangle 99">
            <a:extLst>
              <a:ext uri="{FF2B5EF4-FFF2-40B4-BE49-F238E27FC236}">
                <a16:creationId xmlns:a16="http://schemas.microsoft.com/office/drawing/2014/main" id="{E1795A95-414E-4E4E-9E9A-BB0EF6D96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73238"/>
            <a:ext cx="7991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b="1"/>
              <a:t>       </a:t>
            </a:r>
            <a:r>
              <a:rPr lang="zh-CN" altLang="en-US" sz="2000" b="1"/>
              <a:t>例</a:t>
            </a:r>
            <a:r>
              <a:rPr lang="en-US" altLang="zh-CN" sz="2000" b="1"/>
              <a:t>1.1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输入自己的名字的汉语拼音，要计算机问候自己并且输出这是自己学习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语言的第一个程序的句子。</a:t>
            </a:r>
            <a:r>
              <a:rPr lang="zh-CN" altLang="en-US"/>
              <a:t> </a:t>
            </a:r>
          </a:p>
        </p:txBody>
      </p:sp>
      <p:grpSp>
        <p:nvGrpSpPr>
          <p:cNvPr id="2" name="Group 102">
            <a:extLst>
              <a:ext uri="{FF2B5EF4-FFF2-40B4-BE49-F238E27FC236}">
                <a16:creationId xmlns:a16="http://schemas.microsoft.com/office/drawing/2014/main" id="{0433A213-7E7C-48BE-AD91-79C09B137D5B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906588"/>
            <a:ext cx="7127875" cy="4114800"/>
            <a:chOff x="612" y="1201"/>
            <a:chExt cx="4490" cy="2592"/>
          </a:xfrm>
        </p:grpSpPr>
        <p:sp>
          <p:nvSpPr>
            <p:cNvPr id="13320" name="Rectangle 101">
              <a:extLst>
                <a:ext uri="{FF2B5EF4-FFF2-40B4-BE49-F238E27FC236}">
                  <a16:creationId xmlns:a16="http://schemas.microsoft.com/office/drawing/2014/main" id="{3F8F6A4E-AB10-4207-8730-4619EC208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385"/>
              <a:ext cx="636" cy="363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2400"/>
            </a:p>
          </p:txBody>
        </p:sp>
        <p:sp>
          <p:nvSpPr>
            <p:cNvPr id="13321" name="Rectangle 100">
              <a:extLst>
                <a:ext uri="{FF2B5EF4-FFF2-40B4-BE49-F238E27FC236}">
                  <a16:creationId xmlns:a16="http://schemas.microsoft.com/office/drawing/2014/main" id="{E43089AA-6290-4B54-B620-5BF7347C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201"/>
              <a:ext cx="4490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indent="2667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#include "stdio.h"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void show(char str[]);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void main(void){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  char name[20];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  printf("Input your name please!\n");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  gets(name);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  printf("Hello %s!\n",name);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  show(name);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void show(char str[]){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  printf("This is the first program for %s to learn C    \\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            programming!\n",str);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}</a:t>
              </a:r>
              <a:r>
                <a:rPr lang="en-US" altLang="zh-CN" sz="2400"/>
                <a:t>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82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2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82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9" grpId="0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CC0066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6781</TotalTime>
  <Words>6014</Words>
  <Application>Microsoft Office PowerPoint</Application>
  <PresentationFormat>全屏显示(4:3)</PresentationFormat>
  <Paragraphs>1303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-apple-system</vt:lpstr>
      <vt:lpstr>黑体</vt:lpstr>
      <vt:lpstr>华文新魏</vt:lpstr>
      <vt:lpstr>楷体_GB2312</vt:lpstr>
      <vt:lpstr>宋体</vt:lpstr>
      <vt:lpstr>Symbol</vt:lpstr>
      <vt:lpstr>Tahoma</vt:lpstr>
      <vt:lpstr>Times New Roman</vt:lpstr>
      <vt:lpstr>Wingdings</vt:lpstr>
      <vt:lpstr>Blends</vt:lpstr>
      <vt:lpstr>第1章　概论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胡 沁心</cp:lastModifiedBy>
  <cp:revision>872</cp:revision>
  <dcterms:created xsi:type="dcterms:W3CDTF">2006-07-11T01:51:13Z</dcterms:created>
  <dcterms:modified xsi:type="dcterms:W3CDTF">2023-12-18T12:37:52Z</dcterms:modified>
</cp:coreProperties>
</file>