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8"/>
  </p:notesMasterIdLst>
  <p:handoutMasterIdLst>
    <p:handoutMasterId r:id="rId59"/>
  </p:handoutMasterIdLst>
  <p:sldIdLst>
    <p:sldId id="256" r:id="rId2"/>
    <p:sldId id="257" r:id="rId3"/>
    <p:sldId id="258" r:id="rId4"/>
    <p:sldId id="296" r:id="rId5"/>
    <p:sldId id="303" r:id="rId6"/>
    <p:sldId id="300" r:id="rId7"/>
    <p:sldId id="270" r:id="rId8"/>
    <p:sldId id="320" r:id="rId9"/>
    <p:sldId id="306" r:id="rId10"/>
    <p:sldId id="326" r:id="rId11"/>
    <p:sldId id="272" r:id="rId12"/>
    <p:sldId id="318" r:id="rId13"/>
    <p:sldId id="273" r:id="rId14"/>
    <p:sldId id="260" r:id="rId15"/>
    <p:sldId id="358" r:id="rId16"/>
    <p:sldId id="321" r:id="rId17"/>
    <p:sldId id="265" r:id="rId18"/>
    <p:sldId id="322" r:id="rId19"/>
    <p:sldId id="323" r:id="rId20"/>
    <p:sldId id="324" r:id="rId21"/>
    <p:sldId id="278" r:id="rId22"/>
    <p:sldId id="325" r:id="rId23"/>
    <p:sldId id="280" r:id="rId24"/>
    <p:sldId id="327" r:id="rId25"/>
    <p:sldId id="283" r:id="rId26"/>
    <p:sldId id="328" r:id="rId27"/>
    <p:sldId id="329" r:id="rId28"/>
    <p:sldId id="330" r:id="rId29"/>
    <p:sldId id="331" r:id="rId30"/>
    <p:sldId id="340" r:id="rId31"/>
    <p:sldId id="341" r:id="rId32"/>
    <p:sldId id="333" r:id="rId33"/>
    <p:sldId id="334" r:id="rId34"/>
    <p:sldId id="335" r:id="rId35"/>
    <p:sldId id="332" r:id="rId36"/>
    <p:sldId id="342" r:id="rId37"/>
    <p:sldId id="336" r:id="rId38"/>
    <p:sldId id="337" r:id="rId39"/>
    <p:sldId id="344" r:id="rId40"/>
    <p:sldId id="345" r:id="rId41"/>
    <p:sldId id="346" r:id="rId42"/>
    <p:sldId id="347" r:id="rId43"/>
    <p:sldId id="348" r:id="rId44"/>
    <p:sldId id="349" r:id="rId45"/>
    <p:sldId id="338" r:id="rId46"/>
    <p:sldId id="350" r:id="rId47"/>
    <p:sldId id="357" r:id="rId48"/>
    <p:sldId id="351" r:id="rId49"/>
    <p:sldId id="352" r:id="rId50"/>
    <p:sldId id="359" r:id="rId51"/>
    <p:sldId id="339" r:id="rId52"/>
    <p:sldId id="353" r:id="rId53"/>
    <p:sldId id="354" r:id="rId54"/>
    <p:sldId id="355" r:id="rId55"/>
    <p:sldId id="319" r:id="rId56"/>
    <p:sldId id="356" r:id="rId57"/>
  </p:sldIdLst>
  <p:sldSz cx="9144000" cy="6858000" type="screen4x3"/>
  <p:notesSz cx="6858000" cy="9710738"/>
  <p:defaultTextStyle>
    <a:defPPr>
      <a:defRPr lang="zh-CN"/>
    </a:defPPr>
    <a:lvl1pPr algn="l" rtl="0" fontAlgn="base">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4D4D"/>
    <a:srgbClr val="808080"/>
    <a:srgbClr val="663300"/>
    <a:srgbClr val="CC9900"/>
    <a:srgbClr val="FF00FF"/>
    <a:srgbClr val="FF0066"/>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86"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364" y="-72"/>
      </p:cViewPr>
      <p:guideLst>
        <p:guide orient="horz" pos="305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612278-7ABE-4FAC-B888-12CAECDC6C2D}"/>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11" name="Rectangle 3">
            <a:extLst>
              <a:ext uri="{FF2B5EF4-FFF2-40B4-BE49-F238E27FC236}">
                <a16:creationId xmlns:a16="http://schemas.microsoft.com/office/drawing/2014/main" id="{E8DA371C-9D21-40C2-B3B4-67C40347AFD9}"/>
              </a:ext>
            </a:extLst>
          </p:cNvPr>
          <p:cNvSpPr>
            <a:spLocks noGrp="1" noChangeArrowheads="1"/>
          </p:cNvSpPr>
          <p:nvPr>
            <p:ph type="dt" sz="quarter"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a:extLst>
              <a:ext uri="{FF2B5EF4-FFF2-40B4-BE49-F238E27FC236}">
                <a16:creationId xmlns:a16="http://schemas.microsoft.com/office/drawing/2014/main" id="{E0529E22-D2BE-44B2-98B8-B3FC3E93F1B7}"/>
              </a:ext>
            </a:extLst>
          </p:cNvPr>
          <p:cNvSpPr>
            <a:spLocks noGrp="1" noChangeArrowheads="1"/>
          </p:cNvSpPr>
          <p:nvPr>
            <p:ph type="ftr" sz="quarter" idx="2"/>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13" name="Rectangle 5">
            <a:extLst>
              <a:ext uri="{FF2B5EF4-FFF2-40B4-BE49-F238E27FC236}">
                <a16:creationId xmlns:a16="http://schemas.microsoft.com/office/drawing/2014/main" id="{276615F6-9F72-4A38-AAD5-C542BBF5190C}"/>
              </a:ext>
            </a:extLst>
          </p:cNvPr>
          <p:cNvSpPr>
            <a:spLocks noGrp="1" noChangeArrowheads="1"/>
          </p:cNvSpPr>
          <p:nvPr>
            <p:ph type="sldNum" sz="quarter" idx="3"/>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A8BCEED-74BE-47C7-8214-688A9CBE327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BE9DA5-A048-48BE-8E42-1C3BF7035C6B}"/>
              </a:ext>
            </a:extLst>
          </p:cNvPr>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a:extLst>
              <a:ext uri="{FF2B5EF4-FFF2-40B4-BE49-F238E27FC236}">
                <a16:creationId xmlns:a16="http://schemas.microsoft.com/office/drawing/2014/main" id="{3453A6CA-97D2-48D6-82A5-1337BE86CFC6}"/>
              </a:ext>
            </a:extLst>
          </p:cNvPr>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9396" name="Rectangle 4">
            <a:extLst>
              <a:ext uri="{FF2B5EF4-FFF2-40B4-BE49-F238E27FC236}">
                <a16:creationId xmlns:a16="http://schemas.microsoft.com/office/drawing/2014/main" id="{9E49AE80-7EDC-42EB-BB9C-6D8E567D17D9}"/>
              </a:ext>
            </a:extLst>
          </p:cNvPr>
          <p:cNvSpPr>
            <a:spLocks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B774B04-F7D7-4FFE-9C8C-D8557365651B}"/>
              </a:ext>
            </a:extLst>
          </p:cNvPr>
          <p:cNvSpPr>
            <a:spLocks noGrp="1" noChangeArrowheads="1"/>
          </p:cNvSpPr>
          <p:nvPr>
            <p:ph type="body" sz="quarter" idx="3"/>
          </p:nvPr>
        </p:nvSpPr>
        <p:spPr bwMode="auto">
          <a:xfrm>
            <a:off x="914400" y="4613275"/>
            <a:ext cx="50292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90DA3AA6-5CD9-4C0C-B426-230974761565}"/>
              </a:ext>
            </a:extLst>
          </p:cNvPr>
          <p:cNvSpPr>
            <a:spLocks noGrp="1" noChangeArrowheads="1"/>
          </p:cNvSpPr>
          <p:nvPr>
            <p:ph type="ftr" sz="quarter" idx="4"/>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a:extLst>
              <a:ext uri="{FF2B5EF4-FFF2-40B4-BE49-F238E27FC236}">
                <a16:creationId xmlns:a16="http://schemas.microsoft.com/office/drawing/2014/main" id="{1AF436BD-3306-49ED-BA9A-FC0A5E6978C6}"/>
              </a:ext>
            </a:extLst>
          </p:cNvPr>
          <p:cNvSpPr>
            <a:spLocks noGrp="1" noChangeArrowheads="1"/>
          </p:cNvSpPr>
          <p:nvPr>
            <p:ph type="sldNum" sz="quarter" idx="5"/>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67AC233-7872-4352-A9D5-F43A7F36589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0360FBF5-A174-44AA-8A8C-70E5EC9FC47A}"/>
              </a:ext>
            </a:extLst>
          </p:cNvPr>
          <p:cNvSpPr>
            <a:spLocks noGrp="1" noRot="1" noChangeAspect="1" noTextEdit="1"/>
          </p:cNvSpPr>
          <p:nvPr>
            <p:ph type="sldImg"/>
          </p:nvPr>
        </p:nvSpPr>
        <p:spPr>
          <a:ln/>
        </p:spPr>
      </p:sp>
      <p:sp>
        <p:nvSpPr>
          <p:cNvPr id="60419" name="备注占位符 2">
            <a:extLst>
              <a:ext uri="{FF2B5EF4-FFF2-40B4-BE49-F238E27FC236}">
                <a16:creationId xmlns:a16="http://schemas.microsoft.com/office/drawing/2014/main" id="{E81109A2-7AFB-461B-AB66-AFDF65C82A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E602C65D-52C9-434F-9689-850DB98C65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78DE4752-BD3E-4531-A5B0-7788BC7C4C44}" type="slidenum">
              <a:rPr lang="en-US" altLang="zh-CN" sz="1200"/>
              <a:pPr eaLnBrk="1" hangingPunct="1"/>
              <a:t>14</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65C37716-16CF-4C2E-AF13-A79FB59B5D13}"/>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CB0FD547-5A49-4BBA-B333-B59752913E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灯片编号占位符 3">
            <a:extLst>
              <a:ext uri="{FF2B5EF4-FFF2-40B4-BE49-F238E27FC236}">
                <a16:creationId xmlns:a16="http://schemas.microsoft.com/office/drawing/2014/main" id="{EDDE8E46-8A37-41FA-BE68-781B6BB9F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88347195-DEA4-43F5-B54B-87DC30202E04}" type="slidenum">
              <a:rPr lang="en-US" altLang="zh-CN" sz="1200"/>
              <a:pPr eaLnBrk="1" hangingPunct="1"/>
              <a:t>15</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5C21BED4-FF99-4E39-A6D7-E220CBBCA90B}"/>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D014501C-14A8-4BA9-BCF1-CA2FCAF3B1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a:extLst>
              <a:ext uri="{FF2B5EF4-FFF2-40B4-BE49-F238E27FC236}">
                <a16:creationId xmlns:a16="http://schemas.microsoft.com/office/drawing/2014/main" id="{46901BFE-147F-4DCF-85CD-81E2046C39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ADAB00EE-1A2E-42F0-BECA-D1D47F4F4C94}" type="slidenum">
              <a:rPr lang="en-US" altLang="zh-CN" sz="1200"/>
              <a:pPr eaLnBrk="1" hangingPunct="1"/>
              <a:t>32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8" descr="花">
            <a:extLst>
              <a:ext uri="{FF2B5EF4-FFF2-40B4-BE49-F238E27FC236}">
                <a16:creationId xmlns:a16="http://schemas.microsoft.com/office/drawing/2014/main" id="{FA4D7BD5-B4CA-4A81-AE1C-D7899A7DF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4075"/>
            <a:ext cx="48006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草">
            <a:extLst>
              <a:ext uri="{FF2B5EF4-FFF2-40B4-BE49-F238E27FC236}">
                <a16:creationId xmlns:a16="http://schemas.microsoft.com/office/drawing/2014/main" id="{01424A12-0349-4BB7-B660-23576C5D2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logo001">
            <a:extLst>
              <a:ext uri="{FF2B5EF4-FFF2-40B4-BE49-F238E27FC236}">
                <a16:creationId xmlns:a16="http://schemas.microsoft.com/office/drawing/2014/main" id="{40B44004-D0C5-49AD-BEA6-05180B7BD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28600"/>
            <a:ext cx="29337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r>
              <a:rPr lang="zh-CN" altLang="en-US"/>
              <a:t>单击此处编辑母版标题样式</a:t>
            </a:r>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6">
            <a:extLst>
              <a:ext uri="{FF2B5EF4-FFF2-40B4-BE49-F238E27FC236}">
                <a16:creationId xmlns:a16="http://schemas.microsoft.com/office/drawing/2014/main" id="{F1C5F58B-F880-4775-A8F3-9B076428F359}"/>
              </a:ext>
            </a:extLst>
          </p:cNvPr>
          <p:cNvSpPr>
            <a:spLocks noGrp="1" noChangeArrowheads="1"/>
          </p:cNvSpPr>
          <p:nvPr>
            <p:ph type="sldNum" sz="quarter" idx="10"/>
          </p:nvPr>
        </p:nvSpPr>
        <p:spPr>
          <a:xfrm>
            <a:off x="6858000" y="6248400"/>
            <a:ext cx="1905000" cy="457200"/>
          </a:xfrm>
        </p:spPr>
        <p:txBody>
          <a:bodyPr/>
          <a:lstStyle>
            <a:lvl1pPr>
              <a:defRPr sz="1400" b="0">
                <a:solidFill>
                  <a:schemeClr val="bg2"/>
                </a:solidFill>
              </a:defRPr>
            </a:lvl1pPr>
          </a:lstStyle>
          <a:p>
            <a:fld id="{BC188850-C205-4F0B-BE87-D962111D363E}" type="slidenum">
              <a:rPr lang="en-US" altLang="zh-CN"/>
              <a:pPr/>
              <a:t>‹#›</a:t>
            </a:fld>
            <a:endParaRPr lang="en-US" altLang="zh-CN"/>
          </a:p>
        </p:txBody>
      </p:sp>
    </p:spTree>
    <p:extLst>
      <p:ext uri="{BB962C8B-B14F-4D97-AF65-F5344CB8AC3E}">
        <p14:creationId xmlns:p14="http://schemas.microsoft.com/office/powerpoint/2010/main" val="12611918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69C7E4B5-4FBB-4302-9D9A-485B8B140C6C}"/>
              </a:ext>
            </a:extLst>
          </p:cNvPr>
          <p:cNvSpPr>
            <a:spLocks noGrp="1" noChangeArrowheads="1"/>
          </p:cNvSpPr>
          <p:nvPr>
            <p:ph type="sldNum" sz="quarter" idx="10"/>
          </p:nvPr>
        </p:nvSpPr>
        <p:spPr>
          <a:ln/>
        </p:spPr>
        <p:txBody>
          <a:bodyPr/>
          <a:lstStyle>
            <a:lvl1pPr>
              <a:defRPr/>
            </a:lvl1pPr>
          </a:lstStyle>
          <a:p>
            <a:fld id="{1CF7288E-4BAE-418B-BEBC-9C6E500DA44F}" type="slidenum">
              <a:rPr lang="en-US" altLang="zh-CN"/>
              <a:pPr/>
              <a:t>‹#›</a:t>
            </a:fld>
            <a:endParaRPr lang="en-US" altLang="zh-CN"/>
          </a:p>
        </p:txBody>
      </p:sp>
    </p:spTree>
    <p:extLst>
      <p:ext uri="{BB962C8B-B14F-4D97-AF65-F5344CB8AC3E}">
        <p14:creationId xmlns:p14="http://schemas.microsoft.com/office/powerpoint/2010/main" val="178155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381000"/>
            <a:ext cx="1951038"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150938" y="381000"/>
            <a:ext cx="5700712"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54817787-C33D-4885-89BE-4CCB0619CB01}"/>
              </a:ext>
            </a:extLst>
          </p:cNvPr>
          <p:cNvSpPr>
            <a:spLocks noGrp="1" noChangeArrowheads="1"/>
          </p:cNvSpPr>
          <p:nvPr>
            <p:ph type="sldNum" sz="quarter" idx="10"/>
          </p:nvPr>
        </p:nvSpPr>
        <p:spPr>
          <a:ln/>
        </p:spPr>
        <p:txBody>
          <a:bodyPr/>
          <a:lstStyle>
            <a:lvl1pPr>
              <a:defRPr/>
            </a:lvl1pPr>
          </a:lstStyle>
          <a:p>
            <a:fld id="{161D02B6-79D7-4A48-A457-6338033C883D}" type="slidenum">
              <a:rPr lang="en-US" altLang="zh-CN"/>
              <a:pPr/>
              <a:t>‹#›</a:t>
            </a:fld>
            <a:endParaRPr lang="en-US" altLang="zh-CN"/>
          </a:p>
        </p:txBody>
      </p:sp>
    </p:spTree>
    <p:extLst>
      <p:ext uri="{BB962C8B-B14F-4D97-AF65-F5344CB8AC3E}">
        <p14:creationId xmlns:p14="http://schemas.microsoft.com/office/powerpoint/2010/main" val="42106871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381000"/>
            <a:ext cx="7804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Rectangle 17">
            <a:extLst>
              <a:ext uri="{FF2B5EF4-FFF2-40B4-BE49-F238E27FC236}">
                <a16:creationId xmlns:a16="http://schemas.microsoft.com/office/drawing/2014/main" id="{88F02E76-F515-49CB-A627-B74A67C8A21E}"/>
              </a:ext>
            </a:extLst>
          </p:cNvPr>
          <p:cNvSpPr>
            <a:spLocks noGrp="1" noChangeArrowheads="1"/>
          </p:cNvSpPr>
          <p:nvPr>
            <p:ph type="sldNum" sz="quarter" idx="10"/>
          </p:nvPr>
        </p:nvSpPr>
        <p:spPr>
          <a:ln/>
        </p:spPr>
        <p:txBody>
          <a:bodyPr/>
          <a:lstStyle>
            <a:lvl1pPr>
              <a:defRPr/>
            </a:lvl1pPr>
          </a:lstStyle>
          <a:p>
            <a:fld id="{CAE9A618-E67F-43CA-B9C1-F1ED9634600B}" type="slidenum">
              <a:rPr lang="en-US" altLang="zh-CN"/>
              <a:pPr/>
              <a:t>‹#›</a:t>
            </a:fld>
            <a:endParaRPr lang="en-US" altLang="zh-CN"/>
          </a:p>
        </p:txBody>
      </p:sp>
    </p:spTree>
    <p:extLst>
      <p:ext uri="{BB962C8B-B14F-4D97-AF65-F5344CB8AC3E}">
        <p14:creationId xmlns:p14="http://schemas.microsoft.com/office/powerpoint/2010/main" val="21794511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7">
            <a:extLst>
              <a:ext uri="{FF2B5EF4-FFF2-40B4-BE49-F238E27FC236}">
                <a16:creationId xmlns:a16="http://schemas.microsoft.com/office/drawing/2014/main" id="{6967817C-586A-4BF8-AC8D-BD93F817E792}"/>
              </a:ext>
            </a:extLst>
          </p:cNvPr>
          <p:cNvSpPr>
            <a:spLocks noGrp="1" noChangeArrowheads="1"/>
          </p:cNvSpPr>
          <p:nvPr>
            <p:ph type="sldNum" sz="quarter" idx="10"/>
          </p:nvPr>
        </p:nvSpPr>
        <p:spPr>
          <a:ln/>
        </p:spPr>
        <p:txBody>
          <a:bodyPr/>
          <a:lstStyle>
            <a:lvl1pPr>
              <a:defRPr/>
            </a:lvl1pPr>
          </a:lstStyle>
          <a:p>
            <a:fld id="{0170904D-5160-4236-8786-B6737E7CA9BD}" type="slidenum">
              <a:rPr lang="en-US" altLang="zh-CN"/>
              <a:pPr/>
              <a:t>‹#›</a:t>
            </a:fld>
            <a:endParaRPr lang="en-US" altLang="zh-CN"/>
          </a:p>
        </p:txBody>
      </p:sp>
    </p:spTree>
    <p:extLst>
      <p:ext uri="{BB962C8B-B14F-4D97-AF65-F5344CB8AC3E}">
        <p14:creationId xmlns:p14="http://schemas.microsoft.com/office/powerpoint/2010/main" val="2186484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AC196A75-4733-4A5E-973E-FAA2C30A05C0}"/>
              </a:ext>
            </a:extLst>
          </p:cNvPr>
          <p:cNvSpPr>
            <a:spLocks noGrp="1" noChangeArrowheads="1"/>
          </p:cNvSpPr>
          <p:nvPr>
            <p:ph type="sldNum" sz="quarter" idx="10"/>
          </p:nvPr>
        </p:nvSpPr>
        <p:spPr>
          <a:ln/>
        </p:spPr>
        <p:txBody>
          <a:bodyPr/>
          <a:lstStyle>
            <a:lvl1pPr>
              <a:defRPr/>
            </a:lvl1pPr>
          </a:lstStyle>
          <a:p>
            <a:fld id="{AC2BAEC4-DE16-4206-A4C5-7CAE1CBA8938}" type="slidenum">
              <a:rPr lang="en-US" altLang="zh-CN"/>
              <a:pPr/>
              <a:t>‹#›</a:t>
            </a:fld>
            <a:endParaRPr lang="en-US" altLang="zh-CN"/>
          </a:p>
        </p:txBody>
      </p:sp>
    </p:spTree>
    <p:extLst>
      <p:ext uri="{BB962C8B-B14F-4D97-AF65-F5344CB8AC3E}">
        <p14:creationId xmlns:p14="http://schemas.microsoft.com/office/powerpoint/2010/main" val="7037857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1826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450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7">
            <a:extLst>
              <a:ext uri="{FF2B5EF4-FFF2-40B4-BE49-F238E27FC236}">
                <a16:creationId xmlns:a16="http://schemas.microsoft.com/office/drawing/2014/main" id="{6C072205-7A4A-42CB-8B41-A7375084CCA6}"/>
              </a:ext>
            </a:extLst>
          </p:cNvPr>
          <p:cNvSpPr>
            <a:spLocks noGrp="1" noChangeArrowheads="1"/>
          </p:cNvSpPr>
          <p:nvPr>
            <p:ph type="sldNum" sz="quarter" idx="10"/>
          </p:nvPr>
        </p:nvSpPr>
        <p:spPr>
          <a:ln/>
        </p:spPr>
        <p:txBody>
          <a:bodyPr/>
          <a:lstStyle>
            <a:lvl1pPr>
              <a:defRPr/>
            </a:lvl1pPr>
          </a:lstStyle>
          <a:p>
            <a:fld id="{B94149E1-70A9-4B59-BE9F-B1B83A8EA948}" type="slidenum">
              <a:rPr lang="en-US" altLang="zh-CN"/>
              <a:pPr/>
              <a:t>‹#›</a:t>
            </a:fld>
            <a:endParaRPr lang="en-US" altLang="zh-CN"/>
          </a:p>
        </p:txBody>
      </p:sp>
    </p:spTree>
    <p:extLst>
      <p:ext uri="{BB962C8B-B14F-4D97-AF65-F5344CB8AC3E}">
        <p14:creationId xmlns:p14="http://schemas.microsoft.com/office/powerpoint/2010/main" val="19332479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7">
            <a:extLst>
              <a:ext uri="{FF2B5EF4-FFF2-40B4-BE49-F238E27FC236}">
                <a16:creationId xmlns:a16="http://schemas.microsoft.com/office/drawing/2014/main" id="{FD96F3B0-33C7-4BAF-BA78-380F227B6654}"/>
              </a:ext>
            </a:extLst>
          </p:cNvPr>
          <p:cNvSpPr>
            <a:spLocks noGrp="1" noChangeArrowheads="1"/>
          </p:cNvSpPr>
          <p:nvPr>
            <p:ph type="sldNum" sz="quarter" idx="10"/>
          </p:nvPr>
        </p:nvSpPr>
        <p:spPr>
          <a:ln/>
        </p:spPr>
        <p:txBody>
          <a:bodyPr/>
          <a:lstStyle>
            <a:lvl1pPr>
              <a:defRPr/>
            </a:lvl1pPr>
          </a:lstStyle>
          <a:p>
            <a:fld id="{30C5EFB0-46DB-416C-B706-368498843FF9}" type="slidenum">
              <a:rPr lang="en-US" altLang="zh-CN"/>
              <a:pPr/>
              <a:t>‹#›</a:t>
            </a:fld>
            <a:endParaRPr lang="en-US" altLang="zh-CN"/>
          </a:p>
        </p:txBody>
      </p:sp>
    </p:spTree>
    <p:extLst>
      <p:ext uri="{BB962C8B-B14F-4D97-AF65-F5344CB8AC3E}">
        <p14:creationId xmlns:p14="http://schemas.microsoft.com/office/powerpoint/2010/main" val="12185266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7">
            <a:extLst>
              <a:ext uri="{FF2B5EF4-FFF2-40B4-BE49-F238E27FC236}">
                <a16:creationId xmlns:a16="http://schemas.microsoft.com/office/drawing/2014/main" id="{96B4D607-F259-4D7F-A2AD-F5F386FE9C6D}"/>
              </a:ext>
            </a:extLst>
          </p:cNvPr>
          <p:cNvSpPr>
            <a:spLocks noGrp="1" noChangeArrowheads="1"/>
          </p:cNvSpPr>
          <p:nvPr>
            <p:ph type="sldNum" sz="quarter" idx="10"/>
          </p:nvPr>
        </p:nvSpPr>
        <p:spPr>
          <a:ln/>
        </p:spPr>
        <p:txBody>
          <a:bodyPr/>
          <a:lstStyle>
            <a:lvl1pPr>
              <a:defRPr/>
            </a:lvl1pPr>
          </a:lstStyle>
          <a:p>
            <a:fld id="{0A861992-9DB0-47C2-A6B0-C6EBD6D04EBF}" type="slidenum">
              <a:rPr lang="en-US" altLang="zh-CN"/>
              <a:pPr/>
              <a:t>‹#›</a:t>
            </a:fld>
            <a:endParaRPr lang="en-US" altLang="zh-CN"/>
          </a:p>
        </p:txBody>
      </p:sp>
    </p:spTree>
    <p:extLst>
      <p:ext uri="{BB962C8B-B14F-4D97-AF65-F5344CB8AC3E}">
        <p14:creationId xmlns:p14="http://schemas.microsoft.com/office/powerpoint/2010/main" val="8416630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731771BD-3B57-4AF7-8D02-A3042E7AE683}"/>
              </a:ext>
            </a:extLst>
          </p:cNvPr>
          <p:cNvSpPr>
            <a:spLocks noGrp="1" noChangeArrowheads="1"/>
          </p:cNvSpPr>
          <p:nvPr>
            <p:ph type="sldNum" sz="quarter" idx="10"/>
          </p:nvPr>
        </p:nvSpPr>
        <p:spPr>
          <a:ln/>
        </p:spPr>
        <p:txBody>
          <a:bodyPr/>
          <a:lstStyle>
            <a:lvl1pPr>
              <a:defRPr/>
            </a:lvl1pPr>
          </a:lstStyle>
          <a:p>
            <a:fld id="{BEEAE5FB-7567-4423-AFC3-742D9143A81F}" type="slidenum">
              <a:rPr lang="en-US" altLang="zh-CN"/>
              <a:pPr/>
              <a:t>‹#›</a:t>
            </a:fld>
            <a:endParaRPr lang="en-US" altLang="zh-CN"/>
          </a:p>
        </p:txBody>
      </p:sp>
    </p:spTree>
    <p:extLst>
      <p:ext uri="{BB962C8B-B14F-4D97-AF65-F5344CB8AC3E}">
        <p14:creationId xmlns:p14="http://schemas.microsoft.com/office/powerpoint/2010/main" val="34929988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C6E97A93-AD69-4115-BD19-3729682CE98D}"/>
              </a:ext>
            </a:extLst>
          </p:cNvPr>
          <p:cNvSpPr>
            <a:spLocks noGrp="1" noChangeArrowheads="1"/>
          </p:cNvSpPr>
          <p:nvPr>
            <p:ph type="sldNum" sz="quarter" idx="10"/>
          </p:nvPr>
        </p:nvSpPr>
        <p:spPr>
          <a:ln/>
        </p:spPr>
        <p:txBody>
          <a:bodyPr/>
          <a:lstStyle>
            <a:lvl1pPr>
              <a:defRPr/>
            </a:lvl1pPr>
          </a:lstStyle>
          <a:p>
            <a:fld id="{4BEF6DD2-4A3D-4D1A-BFD5-DF29C455F6A4}" type="slidenum">
              <a:rPr lang="en-US" altLang="zh-CN"/>
              <a:pPr/>
              <a:t>‹#›</a:t>
            </a:fld>
            <a:endParaRPr lang="en-US" altLang="zh-CN"/>
          </a:p>
        </p:txBody>
      </p:sp>
    </p:spTree>
    <p:extLst>
      <p:ext uri="{BB962C8B-B14F-4D97-AF65-F5344CB8AC3E}">
        <p14:creationId xmlns:p14="http://schemas.microsoft.com/office/powerpoint/2010/main" val="1000011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236B69CD-2BBF-4B8D-B2C4-9AB45AB21A51}"/>
              </a:ext>
            </a:extLst>
          </p:cNvPr>
          <p:cNvSpPr>
            <a:spLocks noGrp="1" noChangeArrowheads="1"/>
          </p:cNvSpPr>
          <p:nvPr>
            <p:ph type="sldNum" sz="quarter" idx="10"/>
          </p:nvPr>
        </p:nvSpPr>
        <p:spPr>
          <a:ln/>
        </p:spPr>
        <p:txBody>
          <a:bodyPr/>
          <a:lstStyle>
            <a:lvl1pPr>
              <a:defRPr/>
            </a:lvl1pPr>
          </a:lstStyle>
          <a:p>
            <a:fld id="{7A7AC46C-D6AF-4CCA-A31C-2DB786A4B149}" type="slidenum">
              <a:rPr lang="en-US" altLang="zh-CN"/>
              <a:pPr/>
              <a:t>‹#›</a:t>
            </a:fld>
            <a:endParaRPr lang="en-US" altLang="zh-CN"/>
          </a:p>
        </p:txBody>
      </p:sp>
    </p:spTree>
    <p:extLst>
      <p:ext uri="{BB962C8B-B14F-4D97-AF65-F5344CB8AC3E}">
        <p14:creationId xmlns:p14="http://schemas.microsoft.com/office/powerpoint/2010/main" val="26169559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21">
            <a:extLst>
              <a:ext uri="{FF2B5EF4-FFF2-40B4-BE49-F238E27FC236}">
                <a16:creationId xmlns:a16="http://schemas.microsoft.com/office/drawing/2014/main" id="{36421509-3F33-4530-9BDF-6C213B1CC9B2}"/>
              </a:ext>
            </a:extLst>
          </p:cNvPr>
          <p:cNvSpPr>
            <a:spLocks noChangeArrowheads="1"/>
          </p:cNvSpPr>
          <p:nvPr/>
        </p:nvSpPr>
        <p:spPr bwMode="auto">
          <a:xfrm>
            <a:off x="2438400" y="6315075"/>
            <a:ext cx="6705600" cy="533400"/>
          </a:xfrm>
          <a:prstGeom prst="rect">
            <a:avLst/>
          </a:prstGeom>
          <a:gradFill rotWithShape="0">
            <a:gsLst>
              <a:gs pos="0">
                <a:schemeClr val="bg1"/>
              </a:gs>
              <a:gs pos="100000">
                <a:srgbClr val="8CD32D"/>
              </a:gs>
            </a:gsLst>
            <a:lin ang="0" scaled="1"/>
          </a:gradFill>
          <a:ln w="9525">
            <a:noFill/>
            <a:miter lim="800000"/>
            <a:headEnd/>
            <a:tailEnd/>
          </a:ln>
          <a:effectLst/>
        </p:spPr>
        <p:txBody>
          <a:bodyPr wrap="none" anchor="ctr"/>
          <a:lstStyle/>
          <a:p>
            <a:pPr>
              <a:defRPr/>
            </a:pPr>
            <a:endParaRPr lang="en-CA"/>
          </a:p>
        </p:txBody>
      </p:sp>
      <p:pic>
        <p:nvPicPr>
          <p:cNvPr id="2051" name="Picture 14" descr="花">
            <a:extLst>
              <a:ext uri="{FF2B5EF4-FFF2-40B4-BE49-F238E27FC236}">
                <a16:creationId xmlns:a16="http://schemas.microsoft.com/office/drawing/2014/main" id="{54BE1954-CA73-44A3-9EB5-2635E0F24D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049838"/>
            <a:ext cx="25146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9">
            <a:extLst>
              <a:ext uri="{FF2B5EF4-FFF2-40B4-BE49-F238E27FC236}">
                <a16:creationId xmlns:a16="http://schemas.microsoft.com/office/drawing/2014/main" id="{95A5C555-4AB3-40AA-8ECC-E4487CBA26E0}"/>
              </a:ext>
            </a:extLst>
          </p:cNvPr>
          <p:cNvSpPr>
            <a:spLocks noGrp="1" noChangeArrowheads="1"/>
          </p:cNvSpPr>
          <p:nvPr>
            <p:ph type="title"/>
          </p:nvPr>
        </p:nvSpPr>
        <p:spPr bwMode="auto">
          <a:xfrm>
            <a:off x="1150938" y="3810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3" name="Rectangle 10">
            <a:extLst>
              <a:ext uri="{FF2B5EF4-FFF2-40B4-BE49-F238E27FC236}">
                <a16:creationId xmlns:a16="http://schemas.microsoft.com/office/drawing/2014/main" id="{B9DB6D5F-F2D3-41AA-BFD0-CACCF8FB760A}"/>
              </a:ext>
            </a:extLst>
          </p:cNvPr>
          <p:cNvSpPr>
            <a:spLocks noGrp="1" noChangeArrowheads="1"/>
          </p:cNvSpPr>
          <p:nvPr>
            <p:ph type="body" idx="1"/>
          </p:nvPr>
        </p:nvSpPr>
        <p:spPr bwMode="auto">
          <a:xfrm>
            <a:off x="1182688"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4" name="Picture 15" descr="草">
            <a:extLst>
              <a:ext uri="{FF2B5EF4-FFF2-40B4-BE49-F238E27FC236}">
                <a16:creationId xmlns:a16="http://schemas.microsoft.com/office/drawing/2014/main" id="{3DA57946-328F-4EAF-9839-06A5D086C6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9" name="Rectangle 17">
            <a:extLst>
              <a:ext uri="{FF2B5EF4-FFF2-40B4-BE49-F238E27FC236}">
                <a16:creationId xmlns:a16="http://schemas.microsoft.com/office/drawing/2014/main" id="{3B82F8D1-1A9A-4643-9F04-34DADA64E70A}"/>
              </a:ext>
            </a:extLst>
          </p:cNvPr>
          <p:cNvSpPr>
            <a:spLocks noGrp="1" noChangeArrowheads="1"/>
          </p:cNvSpPr>
          <p:nvPr>
            <p:ph type="sldNum" sz="quarter" idx="4"/>
          </p:nvPr>
        </p:nvSpPr>
        <p:spPr bwMode="auto">
          <a:xfrm>
            <a:off x="6858000" y="6353175"/>
            <a:ext cx="1905000"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800" b="1">
                <a:solidFill>
                  <a:srgbClr val="009900"/>
                </a:solidFill>
              </a:defRPr>
            </a:lvl1pPr>
          </a:lstStyle>
          <a:p>
            <a:fld id="{9274A077-3D2F-47E2-8E5A-A644DEE49E0F}" type="slidenum">
              <a:rPr lang="en-US" altLang="zh-CN"/>
              <a:pPr/>
              <a:t>‹#›</a:t>
            </a:fld>
            <a:endParaRPr lang="en-US" altLang="zh-CN"/>
          </a:p>
        </p:txBody>
      </p:sp>
      <p:sp>
        <p:nvSpPr>
          <p:cNvPr id="3094" name="Rectangle 22">
            <a:extLst>
              <a:ext uri="{FF2B5EF4-FFF2-40B4-BE49-F238E27FC236}">
                <a16:creationId xmlns:a16="http://schemas.microsoft.com/office/drawing/2014/main" id="{A880B623-106D-4440-90A1-69FEB45CF6F6}"/>
              </a:ext>
            </a:extLst>
          </p:cNvPr>
          <p:cNvSpPr>
            <a:spLocks noChangeArrowheads="1"/>
          </p:cNvSpPr>
          <p:nvPr/>
        </p:nvSpPr>
        <p:spPr bwMode="auto">
          <a:xfrm>
            <a:off x="2333625" y="6372225"/>
            <a:ext cx="2698750" cy="366713"/>
          </a:xfrm>
          <a:prstGeom prst="rect">
            <a:avLst/>
          </a:prstGeom>
          <a:noFill/>
          <a:ln w="9525">
            <a:noFill/>
            <a:miter lim="800000"/>
            <a:headEnd/>
            <a:tailEnd/>
          </a:ln>
          <a:effectLst/>
        </p:spPr>
        <p:txBody>
          <a:bodyPr wrap="none">
            <a:spAutoFit/>
          </a:bodyPr>
          <a:lstStyle/>
          <a:p>
            <a:pPr>
              <a:defRPr/>
            </a:pPr>
            <a:r>
              <a:rPr lang="zh-CN" altLang="en-US" sz="1800" b="1">
                <a:solidFill>
                  <a:srgbClr val="069406"/>
                </a:solidFill>
                <a:latin typeface="Times New Roman" pitchFamily="18" charset="0"/>
                <a:ea typeface="楷体_GB2312" pitchFamily="49" charset="-122"/>
              </a:rPr>
              <a:t>华中科技大学计算机学院</a:t>
            </a:r>
          </a:p>
        </p:txBody>
      </p:sp>
      <p:sp>
        <p:nvSpPr>
          <p:cNvPr id="3095" name="Rectangle 23">
            <a:extLst>
              <a:ext uri="{FF2B5EF4-FFF2-40B4-BE49-F238E27FC236}">
                <a16:creationId xmlns:a16="http://schemas.microsoft.com/office/drawing/2014/main" id="{06094640-E560-45CF-9985-3ED42E8767AC}"/>
              </a:ext>
            </a:extLst>
          </p:cNvPr>
          <p:cNvSpPr>
            <a:spLocks noChangeArrowheads="1"/>
          </p:cNvSpPr>
          <p:nvPr/>
        </p:nvSpPr>
        <p:spPr bwMode="auto">
          <a:xfrm>
            <a:off x="57150" y="69850"/>
            <a:ext cx="1878013" cy="396875"/>
          </a:xfrm>
          <a:prstGeom prst="rect">
            <a:avLst/>
          </a:prstGeom>
          <a:noFill/>
          <a:ln w="9525">
            <a:noFill/>
            <a:miter lim="800000"/>
            <a:headEnd/>
            <a:tailEnd/>
          </a:ln>
          <a:effectLst/>
        </p:spPr>
        <p:txBody>
          <a:bodyPr wrap="none">
            <a:spAutoFit/>
          </a:bodyPr>
          <a:lstStyle/>
          <a:p>
            <a:pPr>
              <a:defRPr/>
            </a:pPr>
            <a:r>
              <a:rPr lang="en-US" altLang="zh-CN" b="1">
                <a:solidFill>
                  <a:srgbClr val="006600"/>
                </a:solidFill>
                <a:ea typeface="楷体_GB2312" pitchFamily="49" charset="-122"/>
              </a:rPr>
              <a:t>C</a:t>
            </a:r>
            <a:r>
              <a:rPr lang="zh-CN" altLang="en-US" b="1">
                <a:solidFill>
                  <a:srgbClr val="006600"/>
                </a:solidFill>
                <a:latin typeface="Times New Roman" pitchFamily="18" charset="0"/>
                <a:ea typeface="楷体_GB2312" pitchFamily="49" charset="-122"/>
              </a:rPr>
              <a:t>语言程序设计</a:t>
            </a:r>
          </a:p>
        </p:txBody>
      </p:sp>
      <p:pic>
        <p:nvPicPr>
          <p:cNvPr id="2058" name="Picture 24" descr="logo001">
            <a:extLst>
              <a:ext uri="{FF2B5EF4-FFF2-40B4-BE49-F238E27FC236}">
                <a16:creationId xmlns:a16="http://schemas.microsoft.com/office/drawing/2014/main" id="{CEF3936D-71BF-4A58-B7D8-3676C24C0A5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5600" y="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9"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hyperlink" Target="&#31532;02&#31456;&#12288;&#25968;&#25454;&#31867;&#22411;&#12289;&#36816;&#31639;&#31526;&#21644;&#34920;&#36798;&#24335;%20-%20&#36816;&#31639;&#31526;&#34920;.ppt" TargetMode="Externa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6.xml"/><Relationship Id="rId7" Type="http://schemas.openxmlformats.org/officeDocument/2006/relationships/slide" Target="slide25.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13.xml"/><Relationship Id="rId5" Type="http://schemas.openxmlformats.org/officeDocument/2006/relationships/slide" Target="slide9.xml"/><Relationship Id="rId10" Type="http://schemas.openxmlformats.org/officeDocument/2006/relationships/slide" Target="slide51.xml"/><Relationship Id="rId4" Type="http://schemas.openxmlformats.org/officeDocument/2006/relationships/slide" Target="slide7.xml"/><Relationship Id="rId9" Type="http://schemas.openxmlformats.org/officeDocument/2006/relationships/slide" Target="slide45.xml"/></Relationships>
</file>

<file path=ppt/slides/_rels/slide30.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31532;02&#31456;&#12288;&#25968;&#25454;&#31867;&#22411;&#12289;&#36816;&#31639;&#31526;&#21644;&#34920;&#36798;&#24335;%20-%20&#36816;&#31639;&#31526;&#34920;.pp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31532;02&#31456;&#12288;&#25968;&#25454;&#31867;&#22411;&#12289;&#36816;&#31639;&#31526;&#21644;&#34920;&#36798;&#24335;%20-%20&#36816;&#31639;&#31526;&#34920;.ppt"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31532;02&#31456;&#12288;&#25968;&#25454;&#31867;&#22411;&#12289;&#36816;&#31639;&#31526;&#21644;&#34920;&#36798;&#24335;%20-%20&#25972;&#25968;&#25552;&#21319;.ppt"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3741F51-583D-4B91-96EA-136DBAD05289}"/>
              </a:ext>
            </a:extLst>
          </p:cNvPr>
          <p:cNvSpPr>
            <a:spLocks noGrp="1" noChangeArrowheads="1"/>
          </p:cNvSpPr>
          <p:nvPr>
            <p:ph type="ctrTitle"/>
          </p:nvPr>
        </p:nvSpPr>
        <p:spPr>
          <a:xfrm>
            <a:off x="1908175" y="2492375"/>
            <a:ext cx="6048375" cy="1441450"/>
          </a:xfrm>
        </p:spPr>
        <p:txBody>
          <a:bodyPr/>
          <a:lstStyle/>
          <a:p>
            <a:pPr algn="ctr" eaLnBrk="1" hangingPunct="1"/>
            <a:r>
              <a:rPr lang="zh-CN" altLang="en-US" sz="4000" b="1">
                <a:latin typeface="黑体" panose="02010609060101010101" pitchFamily="49" charset="-122"/>
                <a:ea typeface="黑体" panose="02010609060101010101" pitchFamily="49" charset="-122"/>
              </a:rPr>
              <a:t>第</a:t>
            </a:r>
            <a:r>
              <a:rPr lang="en-US" altLang="zh-CN" sz="4000" b="1">
                <a:latin typeface="Times New Roman" panose="02020603050405020304" pitchFamily="18" charset="0"/>
                <a:ea typeface="黑体" panose="02010609060101010101" pitchFamily="49" charset="-122"/>
              </a:rPr>
              <a:t>2</a:t>
            </a:r>
            <a:r>
              <a:rPr lang="zh-CN" altLang="en-US" sz="4000" b="1">
                <a:latin typeface="黑体" panose="02010609060101010101" pitchFamily="49" charset="-122"/>
                <a:ea typeface="黑体" panose="02010609060101010101" pitchFamily="49" charset="-122"/>
              </a:rPr>
              <a:t>章　数据类型、运算符</a:t>
            </a:r>
            <a:br>
              <a:rPr lang="zh-CN" altLang="en-US" sz="4000" b="1">
                <a:latin typeface="黑体" panose="02010609060101010101" pitchFamily="49" charset="-122"/>
                <a:ea typeface="黑体" panose="02010609060101010101" pitchFamily="49" charset="-122"/>
              </a:rPr>
            </a:br>
            <a:r>
              <a:rPr lang="zh-CN" altLang="en-US" sz="4000" b="1">
                <a:latin typeface="黑体" panose="02010609060101010101" pitchFamily="49" charset="-122"/>
                <a:ea typeface="黑体" panose="02010609060101010101" pitchFamily="49" charset="-122"/>
              </a:rPr>
              <a:t>       和表达式</a:t>
            </a:r>
          </a:p>
        </p:txBody>
      </p:sp>
      <p:sp>
        <p:nvSpPr>
          <p:cNvPr id="4099" name="Rectangle 4">
            <a:extLst>
              <a:ext uri="{FF2B5EF4-FFF2-40B4-BE49-F238E27FC236}">
                <a16:creationId xmlns:a16="http://schemas.microsoft.com/office/drawing/2014/main" id="{4043F60D-4542-4F34-8E66-6E60F878E44C}"/>
              </a:ext>
            </a:extLst>
          </p:cNvPr>
          <p:cNvSpPr>
            <a:spLocks noChangeArrowheads="1"/>
          </p:cNvSpPr>
          <p:nvPr/>
        </p:nvSpPr>
        <p:spPr bwMode="auto">
          <a:xfrm>
            <a:off x="685800" y="1371600"/>
            <a:ext cx="3381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a:solidFill>
                  <a:schemeClr val="tx2"/>
                </a:solidFill>
              </a:rPr>
              <a:t>C</a:t>
            </a:r>
            <a:r>
              <a:rPr lang="zh-CN" altLang="en-US" sz="3600" b="1">
                <a:solidFill>
                  <a:schemeClr val="tx2"/>
                </a:solidFill>
                <a:latin typeface="Times New Roman" panose="02020603050405020304" pitchFamily="18" charset="0"/>
                <a:ea typeface="黑体" panose="02010609060101010101" pitchFamily="49" charset="-122"/>
              </a:rPr>
              <a:t>语言程序设计</a:t>
            </a:r>
          </a:p>
        </p:txBody>
      </p:sp>
      <p:sp>
        <p:nvSpPr>
          <p:cNvPr id="4100" name="Rectangle 6">
            <a:extLst>
              <a:ext uri="{FF2B5EF4-FFF2-40B4-BE49-F238E27FC236}">
                <a16:creationId xmlns:a16="http://schemas.microsoft.com/office/drawing/2014/main" id="{35BD1336-EA16-4D6E-809A-1EC1687EAC14}"/>
              </a:ext>
            </a:extLst>
          </p:cNvPr>
          <p:cNvSpPr>
            <a:spLocks noChangeArrowheads="1"/>
          </p:cNvSpPr>
          <p:nvPr/>
        </p:nvSpPr>
        <p:spPr bwMode="auto">
          <a:xfrm>
            <a:off x="5353050" y="5105400"/>
            <a:ext cx="2749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b="1"/>
              <a:t>主讲教师：祝建华 </a:t>
            </a:r>
          </a:p>
        </p:txBody>
      </p:sp>
      <p:pic>
        <p:nvPicPr>
          <p:cNvPr id="4101" name="Picture 11" descr="struct_intro">
            <a:extLst>
              <a:ext uri="{FF2B5EF4-FFF2-40B4-BE49-F238E27FC236}">
                <a16:creationId xmlns:a16="http://schemas.microsoft.com/office/drawing/2014/main" id="{B6B01798-89C2-40B4-ACA3-2FFAD4834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9810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07C8E2D5-A217-473F-959C-65C4F41974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0EAE423A-AB5D-45EC-A40C-7D613A5F9BF9}" type="slidenum">
              <a:rPr kumimoji="0" lang="en-US" altLang="zh-CN" sz="1800">
                <a:solidFill>
                  <a:srgbClr val="009900"/>
                </a:solidFill>
              </a:rPr>
              <a:pPr eaLnBrk="1" hangingPunct="1"/>
              <a:t>10</a:t>
            </a:fld>
            <a:endParaRPr kumimoji="0" lang="en-US" altLang="zh-CN" sz="1800">
              <a:solidFill>
                <a:srgbClr val="009900"/>
              </a:solidFill>
            </a:endParaRPr>
          </a:p>
        </p:txBody>
      </p:sp>
      <p:sp>
        <p:nvSpPr>
          <p:cNvPr id="137220" name="Rectangle 4">
            <a:extLst>
              <a:ext uri="{FF2B5EF4-FFF2-40B4-BE49-F238E27FC236}">
                <a16:creationId xmlns:a16="http://schemas.microsoft.com/office/drawing/2014/main" id="{C97C3F49-7356-49B2-99B3-F8606E37C25C}"/>
              </a:ext>
            </a:extLst>
          </p:cNvPr>
          <p:cNvSpPr>
            <a:spLocks noChangeArrowheads="1"/>
          </p:cNvSpPr>
          <p:nvPr/>
        </p:nvSpPr>
        <p:spPr bwMode="auto">
          <a:xfrm>
            <a:off x="682625" y="1125538"/>
            <a:ext cx="7921625" cy="16732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solidFill>
                  <a:srgbClr val="FF9900"/>
                </a:solidFill>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数据类型</a:t>
            </a:r>
            <a:r>
              <a:rPr lang="zh-CN" altLang="en-US" b="1">
                <a:effectLst>
                  <a:outerShdw blurRad="38100" dist="38100" dir="2700000" algn="tl">
                    <a:srgbClr val="C0C0C0"/>
                  </a:outerShdw>
                </a:effectLst>
                <a:latin typeface="宋体" pitchFamily="2" charset="-122"/>
              </a:rPr>
              <a:t>是由编译系统实现了的</a:t>
            </a:r>
            <a:r>
              <a:rPr lang="zh-CN" altLang="en-US" b="1">
                <a:solidFill>
                  <a:srgbClr val="FF9900"/>
                </a:solidFill>
                <a:effectLst>
                  <a:outerShdw blurRad="38100" dist="38100" dir="2700000" algn="tl">
                    <a:srgbClr val="C0C0C0"/>
                  </a:outerShdw>
                </a:effectLst>
              </a:rPr>
              <a:t>数据结构</a:t>
            </a:r>
            <a:r>
              <a:rPr lang="zh-CN" altLang="en-US" b="1">
                <a:effectLst>
                  <a:outerShdw blurRad="38100" dist="38100" dir="2700000" algn="tl">
                    <a:srgbClr val="C0C0C0"/>
                  </a:outerShdw>
                </a:effectLst>
                <a:latin typeface="宋体" pitchFamily="2" charset="-122"/>
              </a:rPr>
              <a:t>。它的基本目的和作用如下：</a:t>
            </a:r>
          </a:p>
          <a:p>
            <a:pPr>
              <a:lnSpc>
                <a:spcPct val="120000"/>
              </a:lnSpc>
              <a:spcBef>
                <a:spcPct val="20000"/>
              </a:spcBef>
              <a:defRPr/>
            </a:pPr>
            <a:r>
              <a:rPr lang="zh-CN" altLang="en-US" b="1">
                <a:solidFill>
                  <a:schemeClr val="tx2"/>
                </a:solidFill>
                <a:effectLst>
                  <a:outerShdw blurRad="38100" dist="38100" dir="2700000" algn="tl">
                    <a:srgbClr val="C0C0C0"/>
                  </a:outerShdw>
                </a:effectLst>
              </a:rPr>
              <a:t>            ⑴ 确定数据的逻辑分类；</a:t>
            </a:r>
          </a:p>
          <a:p>
            <a:pPr>
              <a:lnSpc>
                <a:spcPct val="120000"/>
              </a:lnSpc>
              <a:spcBef>
                <a:spcPct val="20000"/>
              </a:spcBef>
              <a:defRPr/>
            </a:pPr>
            <a:r>
              <a:rPr lang="zh-CN" altLang="en-US" b="1">
                <a:solidFill>
                  <a:schemeClr val="tx2"/>
                </a:solidFill>
                <a:effectLst>
                  <a:outerShdw blurRad="38100" dist="38100" dir="2700000" algn="tl">
                    <a:srgbClr val="C0C0C0"/>
                  </a:outerShdw>
                </a:effectLst>
              </a:rPr>
              <a:t>            ⑵ 确定数据的存储结构。</a:t>
            </a:r>
          </a:p>
        </p:txBody>
      </p:sp>
      <p:sp>
        <p:nvSpPr>
          <p:cNvPr id="13316" name="Text Box 5">
            <a:extLst>
              <a:ext uri="{FF2B5EF4-FFF2-40B4-BE49-F238E27FC236}">
                <a16:creationId xmlns:a16="http://schemas.microsoft.com/office/drawing/2014/main" id="{DD07CC1F-7608-4321-ACF1-5525C51583D3}"/>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基本类型的名字 </a:t>
            </a:r>
          </a:p>
        </p:txBody>
      </p:sp>
      <p:sp>
        <p:nvSpPr>
          <p:cNvPr id="137223" name="AutoShape 7">
            <a:extLst>
              <a:ext uri="{FF2B5EF4-FFF2-40B4-BE49-F238E27FC236}">
                <a16:creationId xmlns:a16="http://schemas.microsoft.com/office/drawing/2014/main" id="{49071273-36A2-481E-BF6A-08C301067A7F}"/>
              </a:ext>
            </a:extLst>
          </p:cNvPr>
          <p:cNvSpPr>
            <a:spLocks noChangeArrowheads="1"/>
          </p:cNvSpPr>
          <p:nvPr/>
        </p:nvSpPr>
        <p:spPr bwMode="auto">
          <a:xfrm>
            <a:off x="6011863" y="692150"/>
            <a:ext cx="1871662" cy="431800"/>
          </a:xfrm>
          <a:prstGeom prst="wedgeRoundRectCallout">
            <a:avLst>
              <a:gd name="adj1" fmla="val -77056"/>
              <a:gd name="adj2" fmla="val 7573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en-US" altLang="zh-CN" b="1">
                <a:solidFill>
                  <a:srgbClr val="000066"/>
                </a:solidFill>
                <a:effectLst>
                  <a:outerShdw blurRad="38100" dist="38100" dir="2700000" algn="tl">
                    <a:srgbClr val="000000"/>
                  </a:outerShdw>
                </a:effectLst>
              </a:rPr>
              <a:t>《</a:t>
            </a:r>
            <a:r>
              <a:rPr lang="zh-CN" altLang="en-US" b="1">
                <a:solidFill>
                  <a:srgbClr val="000066"/>
                </a:solidFill>
                <a:effectLst>
                  <a:outerShdw blurRad="38100" dist="38100" dir="2700000" algn="tl">
                    <a:srgbClr val="000000"/>
                  </a:outerShdw>
                </a:effectLst>
              </a:rPr>
              <a:t>数据结构</a:t>
            </a:r>
            <a:r>
              <a:rPr lang="en-US" altLang="zh-CN" b="1">
                <a:solidFill>
                  <a:srgbClr val="000066"/>
                </a:solidFill>
                <a:effectLst>
                  <a:outerShdw blurRad="38100" dist="38100" dir="2700000" algn="tl">
                    <a:srgbClr val="000000"/>
                  </a:outerShdw>
                </a:effectLst>
              </a:rPr>
              <a:t>》</a:t>
            </a:r>
          </a:p>
        </p:txBody>
      </p:sp>
      <p:sp>
        <p:nvSpPr>
          <p:cNvPr id="137229" name="Text Box 13">
            <a:extLst>
              <a:ext uri="{FF2B5EF4-FFF2-40B4-BE49-F238E27FC236}">
                <a16:creationId xmlns:a16="http://schemas.microsoft.com/office/drawing/2014/main" id="{1471654D-10F9-4023-963D-75210CB2458A}"/>
              </a:ext>
            </a:extLst>
          </p:cNvPr>
          <p:cNvSpPr txBox="1">
            <a:spLocks noChangeArrowheads="1"/>
          </p:cNvSpPr>
          <p:nvPr/>
        </p:nvSpPr>
        <p:spPr bwMode="auto">
          <a:xfrm>
            <a:off x="7264400" y="3233738"/>
            <a:ext cx="979488" cy="396875"/>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自然数</a:t>
            </a:r>
          </a:p>
        </p:txBody>
      </p:sp>
      <p:sp>
        <p:nvSpPr>
          <p:cNvPr id="137233" name="Text Box 17">
            <a:extLst>
              <a:ext uri="{FF2B5EF4-FFF2-40B4-BE49-F238E27FC236}">
                <a16:creationId xmlns:a16="http://schemas.microsoft.com/office/drawing/2014/main" id="{96D6F53F-2CD4-4392-AB10-9304F6DC38B0}"/>
              </a:ext>
            </a:extLst>
          </p:cNvPr>
          <p:cNvSpPr txBox="1">
            <a:spLocks noChangeArrowheads="1"/>
          </p:cNvSpPr>
          <p:nvPr/>
        </p:nvSpPr>
        <p:spPr bwMode="auto">
          <a:xfrm>
            <a:off x="4821238" y="3790950"/>
            <a:ext cx="1008062" cy="396875"/>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无理数</a:t>
            </a:r>
          </a:p>
        </p:txBody>
      </p:sp>
      <p:grpSp>
        <p:nvGrpSpPr>
          <p:cNvPr id="2" name="Group 30">
            <a:extLst>
              <a:ext uri="{FF2B5EF4-FFF2-40B4-BE49-F238E27FC236}">
                <a16:creationId xmlns:a16="http://schemas.microsoft.com/office/drawing/2014/main" id="{5EC3B6D2-A2DA-48D8-82D7-B79DA233812E}"/>
              </a:ext>
            </a:extLst>
          </p:cNvPr>
          <p:cNvGrpSpPr>
            <a:grpSpLocks/>
          </p:cNvGrpSpPr>
          <p:nvPr/>
        </p:nvGrpSpPr>
        <p:grpSpPr bwMode="auto">
          <a:xfrm>
            <a:off x="3924300" y="3429000"/>
            <a:ext cx="969963" cy="647700"/>
            <a:chOff x="2450" y="2160"/>
            <a:chExt cx="611" cy="408"/>
          </a:xfrm>
        </p:grpSpPr>
        <p:sp>
          <p:nvSpPr>
            <p:cNvPr id="13353" name="Text Box 14">
              <a:extLst>
                <a:ext uri="{FF2B5EF4-FFF2-40B4-BE49-F238E27FC236}">
                  <a16:creationId xmlns:a16="http://schemas.microsoft.com/office/drawing/2014/main" id="{43A65135-B901-40FD-9D45-9AFB671E0333}"/>
                </a:ext>
              </a:extLst>
            </p:cNvPr>
            <p:cNvSpPr txBox="1">
              <a:spLocks noChangeArrowheads="1"/>
            </p:cNvSpPr>
            <p:nvPr/>
          </p:nvSpPr>
          <p:spPr bwMode="auto">
            <a:xfrm>
              <a:off x="2450" y="2202"/>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t>实数</a:t>
              </a:r>
            </a:p>
          </p:txBody>
        </p:sp>
        <p:sp>
          <p:nvSpPr>
            <p:cNvPr id="13354" name="AutoShape 18">
              <a:extLst>
                <a:ext uri="{FF2B5EF4-FFF2-40B4-BE49-F238E27FC236}">
                  <a16:creationId xmlns:a16="http://schemas.microsoft.com/office/drawing/2014/main" id="{41CD08C8-B35C-4FA3-AA96-B533E20698D2}"/>
                </a:ext>
              </a:extLst>
            </p:cNvPr>
            <p:cNvSpPr>
              <a:spLocks/>
            </p:cNvSpPr>
            <p:nvPr/>
          </p:nvSpPr>
          <p:spPr bwMode="auto">
            <a:xfrm>
              <a:off x="2925" y="2160"/>
              <a:ext cx="136" cy="408"/>
            </a:xfrm>
            <a:prstGeom prst="leftBrace">
              <a:avLst>
                <a:gd name="adj1" fmla="val 25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3" name="Group 31">
            <a:extLst>
              <a:ext uri="{FF2B5EF4-FFF2-40B4-BE49-F238E27FC236}">
                <a16:creationId xmlns:a16="http://schemas.microsoft.com/office/drawing/2014/main" id="{80133670-C08E-4A45-9FA2-14B10254B820}"/>
              </a:ext>
            </a:extLst>
          </p:cNvPr>
          <p:cNvGrpSpPr>
            <a:grpSpLocks/>
          </p:cNvGrpSpPr>
          <p:nvPr/>
        </p:nvGrpSpPr>
        <p:grpSpPr bwMode="auto">
          <a:xfrm>
            <a:off x="3009900" y="3357563"/>
            <a:ext cx="1058863" cy="579437"/>
            <a:chOff x="1896" y="2115"/>
            <a:chExt cx="667" cy="365"/>
          </a:xfrm>
        </p:grpSpPr>
        <p:sp>
          <p:nvSpPr>
            <p:cNvPr id="137231" name="Text Box 15">
              <a:extLst>
                <a:ext uri="{FF2B5EF4-FFF2-40B4-BE49-F238E27FC236}">
                  <a16:creationId xmlns:a16="http://schemas.microsoft.com/office/drawing/2014/main" id="{E45AE18B-4307-460B-9499-9DF8AA0A3633}"/>
                </a:ext>
              </a:extLst>
            </p:cNvPr>
            <p:cNvSpPr txBox="1">
              <a:spLocks noChangeArrowheads="1"/>
            </p:cNvSpPr>
            <p:nvPr/>
          </p:nvSpPr>
          <p:spPr bwMode="auto">
            <a:xfrm>
              <a:off x="2245" y="2115"/>
              <a:ext cx="318" cy="365"/>
            </a:xfrm>
            <a:prstGeom prst="rect">
              <a:avLst/>
            </a:prstGeom>
            <a:noFill/>
            <a:ln w="9525">
              <a:noFill/>
              <a:miter lim="800000"/>
              <a:headEnd/>
              <a:tailEnd/>
            </a:ln>
            <a:effectLst/>
          </p:spPr>
          <p:txBody>
            <a:bodyPr>
              <a:spAutoFit/>
            </a:bodyPr>
            <a:lstStyle/>
            <a:p>
              <a:pPr algn="ctr">
                <a:spcBef>
                  <a:spcPct val="50000"/>
                </a:spcBef>
                <a:defRPr/>
              </a:pPr>
              <a:r>
                <a:rPr lang="en-US" altLang="zh-CN" sz="3200" b="1">
                  <a:effectLst>
                    <a:outerShdw blurRad="38100" dist="38100" dir="2700000" algn="tl">
                      <a:srgbClr val="C0C0C0"/>
                    </a:outerShdw>
                  </a:effectLst>
                  <a:sym typeface="Symbol" pitchFamily="18" charset="2"/>
                </a:rPr>
                <a:t></a:t>
              </a:r>
            </a:p>
          </p:txBody>
        </p:sp>
        <p:sp>
          <p:nvSpPr>
            <p:cNvPr id="13352" name="Text Box 21">
              <a:extLst>
                <a:ext uri="{FF2B5EF4-FFF2-40B4-BE49-F238E27FC236}">
                  <a16:creationId xmlns:a16="http://schemas.microsoft.com/office/drawing/2014/main" id="{97228052-C208-4FCE-9975-7A1314220E24}"/>
                </a:ext>
              </a:extLst>
            </p:cNvPr>
            <p:cNvSpPr txBox="1">
              <a:spLocks noChangeArrowheads="1"/>
            </p:cNvSpPr>
            <p:nvPr/>
          </p:nvSpPr>
          <p:spPr bwMode="auto">
            <a:xfrm>
              <a:off x="1896" y="2202"/>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t>复数</a:t>
              </a:r>
            </a:p>
          </p:txBody>
        </p:sp>
      </p:grpSp>
      <p:grpSp>
        <p:nvGrpSpPr>
          <p:cNvPr id="4" name="Group 27">
            <a:extLst>
              <a:ext uri="{FF2B5EF4-FFF2-40B4-BE49-F238E27FC236}">
                <a16:creationId xmlns:a16="http://schemas.microsoft.com/office/drawing/2014/main" id="{1B4BA730-0724-4C32-99BE-C5512A5AF033}"/>
              </a:ext>
            </a:extLst>
          </p:cNvPr>
          <p:cNvGrpSpPr>
            <a:grpSpLocks/>
          </p:cNvGrpSpPr>
          <p:nvPr/>
        </p:nvGrpSpPr>
        <p:grpSpPr bwMode="auto">
          <a:xfrm>
            <a:off x="6156325" y="3076575"/>
            <a:ext cx="1176338" cy="579438"/>
            <a:chOff x="3878" y="1938"/>
            <a:chExt cx="741" cy="365"/>
          </a:xfrm>
        </p:grpSpPr>
        <p:sp>
          <p:nvSpPr>
            <p:cNvPr id="137235" name="Text Box 19">
              <a:extLst>
                <a:ext uri="{FF2B5EF4-FFF2-40B4-BE49-F238E27FC236}">
                  <a16:creationId xmlns:a16="http://schemas.microsoft.com/office/drawing/2014/main" id="{3AD6152A-2A88-4519-866C-735A7D4F231E}"/>
                </a:ext>
              </a:extLst>
            </p:cNvPr>
            <p:cNvSpPr txBox="1">
              <a:spLocks noChangeArrowheads="1"/>
            </p:cNvSpPr>
            <p:nvPr/>
          </p:nvSpPr>
          <p:spPr bwMode="auto">
            <a:xfrm>
              <a:off x="3878" y="2024"/>
              <a:ext cx="453"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整数</a:t>
              </a:r>
            </a:p>
          </p:txBody>
        </p:sp>
        <p:sp>
          <p:nvSpPr>
            <p:cNvPr id="137238" name="Text Box 22">
              <a:extLst>
                <a:ext uri="{FF2B5EF4-FFF2-40B4-BE49-F238E27FC236}">
                  <a16:creationId xmlns:a16="http://schemas.microsoft.com/office/drawing/2014/main" id="{12353FAE-4415-4838-9F33-CBF989401494}"/>
                </a:ext>
              </a:extLst>
            </p:cNvPr>
            <p:cNvSpPr txBox="1">
              <a:spLocks noChangeArrowheads="1"/>
            </p:cNvSpPr>
            <p:nvPr/>
          </p:nvSpPr>
          <p:spPr bwMode="auto">
            <a:xfrm>
              <a:off x="4301" y="1938"/>
              <a:ext cx="318" cy="365"/>
            </a:xfrm>
            <a:prstGeom prst="rect">
              <a:avLst/>
            </a:prstGeom>
            <a:noFill/>
            <a:ln w="9525">
              <a:noFill/>
              <a:miter lim="800000"/>
              <a:headEnd/>
              <a:tailEnd/>
            </a:ln>
            <a:effectLst/>
          </p:spPr>
          <p:txBody>
            <a:bodyPr>
              <a:spAutoFit/>
            </a:bodyPr>
            <a:lstStyle/>
            <a:p>
              <a:pPr algn="ctr">
                <a:spcBef>
                  <a:spcPct val="50000"/>
                </a:spcBef>
                <a:defRPr/>
              </a:pPr>
              <a:r>
                <a:rPr lang="en-US" altLang="zh-CN" sz="3200" b="1">
                  <a:effectLst>
                    <a:outerShdw blurRad="38100" dist="38100" dir="2700000" algn="tl">
                      <a:srgbClr val="C0C0C0"/>
                    </a:outerShdw>
                  </a:effectLst>
                  <a:sym typeface="Symbol" pitchFamily="18" charset="2"/>
                </a:rPr>
                <a:t></a:t>
              </a:r>
            </a:p>
          </p:txBody>
        </p:sp>
      </p:grpSp>
      <p:grpSp>
        <p:nvGrpSpPr>
          <p:cNvPr id="5" name="Group 28">
            <a:extLst>
              <a:ext uri="{FF2B5EF4-FFF2-40B4-BE49-F238E27FC236}">
                <a16:creationId xmlns:a16="http://schemas.microsoft.com/office/drawing/2014/main" id="{57D65196-C768-483C-A0C2-6BAB6C6FFF55}"/>
              </a:ext>
            </a:extLst>
          </p:cNvPr>
          <p:cNvGrpSpPr>
            <a:grpSpLocks/>
          </p:cNvGrpSpPr>
          <p:nvPr/>
        </p:nvGrpSpPr>
        <p:grpSpPr bwMode="auto">
          <a:xfrm>
            <a:off x="4841875" y="3068638"/>
            <a:ext cx="1387475" cy="579437"/>
            <a:chOff x="3050" y="1933"/>
            <a:chExt cx="874" cy="365"/>
          </a:xfrm>
        </p:grpSpPr>
        <p:sp>
          <p:nvSpPr>
            <p:cNvPr id="137232" name="Text Box 16">
              <a:extLst>
                <a:ext uri="{FF2B5EF4-FFF2-40B4-BE49-F238E27FC236}">
                  <a16:creationId xmlns:a16="http://schemas.microsoft.com/office/drawing/2014/main" id="{57C7CBE4-05DA-4FB9-8850-8BA21D0CE814}"/>
                </a:ext>
              </a:extLst>
            </p:cNvPr>
            <p:cNvSpPr txBox="1">
              <a:spLocks noChangeArrowheads="1"/>
            </p:cNvSpPr>
            <p:nvPr/>
          </p:nvSpPr>
          <p:spPr bwMode="auto">
            <a:xfrm>
              <a:off x="3050" y="2025"/>
              <a:ext cx="635"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有理数</a:t>
              </a:r>
            </a:p>
          </p:txBody>
        </p:sp>
        <p:sp>
          <p:nvSpPr>
            <p:cNvPr id="137239" name="Text Box 23">
              <a:extLst>
                <a:ext uri="{FF2B5EF4-FFF2-40B4-BE49-F238E27FC236}">
                  <a16:creationId xmlns:a16="http://schemas.microsoft.com/office/drawing/2014/main" id="{C9DDE240-ACA3-4927-A9BC-851EF7FB041C}"/>
                </a:ext>
              </a:extLst>
            </p:cNvPr>
            <p:cNvSpPr txBox="1">
              <a:spLocks noChangeArrowheads="1"/>
            </p:cNvSpPr>
            <p:nvPr/>
          </p:nvSpPr>
          <p:spPr bwMode="auto">
            <a:xfrm>
              <a:off x="3606" y="1933"/>
              <a:ext cx="318" cy="365"/>
            </a:xfrm>
            <a:prstGeom prst="rect">
              <a:avLst/>
            </a:prstGeom>
            <a:noFill/>
            <a:ln w="9525">
              <a:noFill/>
              <a:miter lim="800000"/>
              <a:headEnd/>
              <a:tailEnd/>
            </a:ln>
            <a:effectLst/>
          </p:spPr>
          <p:txBody>
            <a:bodyPr>
              <a:spAutoFit/>
            </a:bodyPr>
            <a:lstStyle/>
            <a:p>
              <a:pPr algn="ctr">
                <a:spcBef>
                  <a:spcPct val="50000"/>
                </a:spcBef>
                <a:defRPr/>
              </a:pPr>
              <a:r>
                <a:rPr lang="en-US" altLang="zh-CN" sz="3200" b="1">
                  <a:effectLst>
                    <a:outerShdw blurRad="38100" dist="38100" dir="2700000" algn="tl">
                      <a:srgbClr val="C0C0C0"/>
                    </a:outerShdw>
                  </a:effectLst>
                  <a:sym typeface="Symbol" pitchFamily="18" charset="2"/>
                </a:rPr>
                <a:t></a:t>
              </a:r>
            </a:p>
          </p:txBody>
        </p:sp>
      </p:grpSp>
      <p:sp>
        <p:nvSpPr>
          <p:cNvPr id="137240" name="Text Box 24">
            <a:extLst>
              <a:ext uri="{FF2B5EF4-FFF2-40B4-BE49-F238E27FC236}">
                <a16:creationId xmlns:a16="http://schemas.microsoft.com/office/drawing/2014/main" id="{E970A2DA-0FE2-4BE9-889F-563EDE3CAC05}"/>
              </a:ext>
            </a:extLst>
          </p:cNvPr>
          <p:cNvSpPr txBox="1">
            <a:spLocks noChangeArrowheads="1"/>
          </p:cNvSpPr>
          <p:nvPr/>
        </p:nvSpPr>
        <p:spPr bwMode="auto">
          <a:xfrm>
            <a:off x="1282700" y="3463925"/>
            <a:ext cx="1924050" cy="396875"/>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数学的数分类：</a:t>
            </a:r>
          </a:p>
        </p:txBody>
      </p:sp>
      <p:sp>
        <p:nvSpPr>
          <p:cNvPr id="137241" name="AutoShape 25">
            <a:extLst>
              <a:ext uri="{FF2B5EF4-FFF2-40B4-BE49-F238E27FC236}">
                <a16:creationId xmlns:a16="http://schemas.microsoft.com/office/drawing/2014/main" id="{F8B338A4-4A15-4B6D-91FE-CE6DDAC0A707}"/>
              </a:ext>
            </a:extLst>
          </p:cNvPr>
          <p:cNvSpPr>
            <a:spLocks noChangeArrowheads="1"/>
          </p:cNvSpPr>
          <p:nvPr/>
        </p:nvSpPr>
        <p:spPr bwMode="auto">
          <a:xfrm>
            <a:off x="6443663" y="2636838"/>
            <a:ext cx="1871662" cy="431800"/>
          </a:xfrm>
          <a:prstGeom prst="wedgeRoundRectCallout">
            <a:avLst>
              <a:gd name="adj1" fmla="val -45421"/>
              <a:gd name="adj2" fmla="val 9742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dirty="0">
                <a:solidFill>
                  <a:srgbClr val="000066"/>
                </a:solidFill>
                <a:effectLst>
                  <a:outerShdw blurRad="38100" dist="38100" dir="2700000" algn="tl">
                    <a:srgbClr val="000000"/>
                  </a:outerShdw>
                </a:effectLst>
              </a:rPr>
              <a:t>负数</a:t>
            </a:r>
          </a:p>
        </p:txBody>
      </p:sp>
      <p:sp>
        <p:nvSpPr>
          <p:cNvPr id="137242" name="AutoShape 26">
            <a:extLst>
              <a:ext uri="{FF2B5EF4-FFF2-40B4-BE49-F238E27FC236}">
                <a16:creationId xmlns:a16="http://schemas.microsoft.com/office/drawing/2014/main" id="{1B5BBE87-1096-4E17-804F-F3391D9517D3}"/>
              </a:ext>
            </a:extLst>
          </p:cNvPr>
          <p:cNvSpPr>
            <a:spLocks noChangeArrowheads="1"/>
          </p:cNvSpPr>
          <p:nvPr/>
        </p:nvSpPr>
        <p:spPr bwMode="auto">
          <a:xfrm>
            <a:off x="4716463" y="1989138"/>
            <a:ext cx="2735262" cy="431800"/>
          </a:xfrm>
          <a:prstGeom prst="wedgeRoundRectCallout">
            <a:avLst>
              <a:gd name="adj1" fmla="val -27713"/>
              <a:gd name="adj2" fmla="val 245954"/>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solidFill>
                  <a:srgbClr val="000066"/>
                </a:solidFill>
                <a:effectLst>
                  <a:outerShdw blurRad="38100" dist="38100" dir="2700000" algn="tl">
                    <a:srgbClr val="000000"/>
                  </a:outerShdw>
                </a:effectLst>
              </a:rPr>
              <a:t>分数、有限循环小数</a:t>
            </a:r>
          </a:p>
        </p:txBody>
      </p:sp>
      <p:sp>
        <p:nvSpPr>
          <p:cNvPr id="137245" name="AutoShape 29">
            <a:extLst>
              <a:ext uri="{FF2B5EF4-FFF2-40B4-BE49-F238E27FC236}">
                <a16:creationId xmlns:a16="http://schemas.microsoft.com/office/drawing/2014/main" id="{A758A0FD-0721-4E4D-8BB5-F8CBC7B2A824}"/>
              </a:ext>
            </a:extLst>
          </p:cNvPr>
          <p:cNvSpPr>
            <a:spLocks noChangeArrowheads="1"/>
          </p:cNvSpPr>
          <p:nvPr/>
        </p:nvSpPr>
        <p:spPr bwMode="auto">
          <a:xfrm>
            <a:off x="6372225" y="3789363"/>
            <a:ext cx="1871663" cy="431800"/>
          </a:xfrm>
          <a:prstGeom prst="wedgeRoundRectCallout">
            <a:avLst>
              <a:gd name="adj1" fmla="val -83079"/>
              <a:gd name="adj2" fmla="val -1654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solidFill>
                  <a:srgbClr val="000066"/>
                </a:solidFill>
                <a:effectLst>
                  <a:outerShdw blurRad="38100" dist="38100" dir="2700000" algn="tl">
                    <a:srgbClr val="000000"/>
                  </a:outerShdw>
                </a:effectLst>
              </a:rPr>
              <a:t>无限循环小数</a:t>
            </a:r>
          </a:p>
        </p:txBody>
      </p:sp>
      <p:sp>
        <p:nvSpPr>
          <p:cNvPr id="137248" name="AutoShape 32">
            <a:extLst>
              <a:ext uri="{FF2B5EF4-FFF2-40B4-BE49-F238E27FC236}">
                <a16:creationId xmlns:a16="http://schemas.microsoft.com/office/drawing/2014/main" id="{EF8F872D-421C-400A-BECC-6D660476A8E0}"/>
              </a:ext>
            </a:extLst>
          </p:cNvPr>
          <p:cNvSpPr>
            <a:spLocks noChangeArrowheads="1"/>
          </p:cNvSpPr>
          <p:nvPr/>
        </p:nvSpPr>
        <p:spPr bwMode="auto">
          <a:xfrm>
            <a:off x="2500313" y="2852738"/>
            <a:ext cx="776287" cy="431800"/>
          </a:xfrm>
          <a:prstGeom prst="wedgeRoundRectCallout">
            <a:avLst>
              <a:gd name="adj1" fmla="val 56750"/>
              <a:gd name="adj2" fmla="val 10698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solidFill>
                  <a:srgbClr val="000066"/>
                </a:solidFill>
                <a:effectLst>
                  <a:outerShdw blurRad="38100" dist="38100" dir="2700000" algn="tl">
                    <a:srgbClr val="000000"/>
                  </a:outerShdw>
                </a:effectLst>
              </a:rPr>
              <a:t>虚数</a:t>
            </a:r>
          </a:p>
        </p:txBody>
      </p:sp>
      <p:sp>
        <p:nvSpPr>
          <p:cNvPr id="137249" name="Text Box 33">
            <a:extLst>
              <a:ext uri="{FF2B5EF4-FFF2-40B4-BE49-F238E27FC236}">
                <a16:creationId xmlns:a16="http://schemas.microsoft.com/office/drawing/2014/main" id="{DE55C70B-7886-4445-BF0C-A1495C6F0B66}"/>
              </a:ext>
            </a:extLst>
          </p:cNvPr>
          <p:cNvSpPr txBox="1">
            <a:spLocks noChangeArrowheads="1"/>
          </p:cNvSpPr>
          <p:nvPr/>
        </p:nvSpPr>
        <p:spPr bwMode="auto">
          <a:xfrm>
            <a:off x="1258888" y="4616450"/>
            <a:ext cx="1924050" cy="396875"/>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机器的数分类：</a:t>
            </a:r>
          </a:p>
        </p:txBody>
      </p:sp>
      <p:grpSp>
        <p:nvGrpSpPr>
          <p:cNvPr id="6" name="Group 41">
            <a:extLst>
              <a:ext uri="{FF2B5EF4-FFF2-40B4-BE49-F238E27FC236}">
                <a16:creationId xmlns:a16="http://schemas.microsoft.com/office/drawing/2014/main" id="{FFA2C956-13C7-4495-970E-2FF2EF60BE45}"/>
              </a:ext>
            </a:extLst>
          </p:cNvPr>
          <p:cNvGrpSpPr>
            <a:grpSpLocks/>
          </p:cNvGrpSpPr>
          <p:nvPr/>
        </p:nvGrpSpPr>
        <p:grpSpPr bwMode="auto">
          <a:xfrm>
            <a:off x="3132138" y="4360863"/>
            <a:ext cx="1150937" cy="1012825"/>
            <a:chOff x="2070" y="2747"/>
            <a:chExt cx="725" cy="638"/>
          </a:xfrm>
        </p:grpSpPr>
        <p:sp>
          <p:nvSpPr>
            <p:cNvPr id="137250" name="Text Box 34">
              <a:extLst>
                <a:ext uri="{FF2B5EF4-FFF2-40B4-BE49-F238E27FC236}">
                  <a16:creationId xmlns:a16="http://schemas.microsoft.com/office/drawing/2014/main" id="{A3BE68E6-3891-4168-8F10-9C9D29F57A12}"/>
                </a:ext>
              </a:extLst>
            </p:cNvPr>
            <p:cNvSpPr txBox="1">
              <a:spLocks noChangeArrowheads="1"/>
            </p:cNvSpPr>
            <p:nvPr/>
          </p:nvSpPr>
          <p:spPr bwMode="auto">
            <a:xfrm>
              <a:off x="2160" y="3135"/>
              <a:ext cx="635"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浮点数</a:t>
              </a:r>
            </a:p>
          </p:txBody>
        </p:sp>
        <p:sp>
          <p:nvSpPr>
            <p:cNvPr id="137252" name="Text Box 36">
              <a:extLst>
                <a:ext uri="{FF2B5EF4-FFF2-40B4-BE49-F238E27FC236}">
                  <a16:creationId xmlns:a16="http://schemas.microsoft.com/office/drawing/2014/main" id="{D4940495-25E1-4154-989E-534F2F473C19}"/>
                </a:ext>
              </a:extLst>
            </p:cNvPr>
            <p:cNvSpPr txBox="1">
              <a:spLocks noChangeArrowheads="1"/>
            </p:cNvSpPr>
            <p:nvPr/>
          </p:nvSpPr>
          <p:spPr bwMode="auto">
            <a:xfrm>
              <a:off x="2154" y="2747"/>
              <a:ext cx="635"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定点数</a:t>
              </a:r>
            </a:p>
          </p:txBody>
        </p:sp>
        <p:sp>
          <p:nvSpPr>
            <p:cNvPr id="13346" name="AutoShape 40">
              <a:extLst>
                <a:ext uri="{FF2B5EF4-FFF2-40B4-BE49-F238E27FC236}">
                  <a16:creationId xmlns:a16="http://schemas.microsoft.com/office/drawing/2014/main" id="{C1E1FB1A-C4CC-4BD0-8B8A-3C8D1E047A3A}"/>
                </a:ext>
              </a:extLst>
            </p:cNvPr>
            <p:cNvSpPr>
              <a:spLocks/>
            </p:cNvSpPr>
            <p:nvPr/>
          </p:nvSpPr>
          <p:spPr bwMode="auto">
            <a:xfrm>
              <a:off x="2070" y="2876"/>
              <a:ext cx="136" cy="408"/>
            </a:xfrm>
            <a:prstGeom prst="leftBrace">
              <a:avLst>
                <a:gd name="adj1" fmla="val 25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137258" name="Oval 42">
            <a:extLst>
              <a:ext uri="{FF2B5EF4-FFF2-40B4-BE49-F238E27FC236}">
                <a16:creationId xmlns:a16="http://schemas.microsoft.com/office/drawing/2014/main" id="{4FDC88BE-DC78-4ACB-88A4-F6DE68C2ED97}"/>
              </a:ext>
            </a:extLst>
          </p:cNvPr>
          <p:cNvSpPr>
            <a:spLocks noChangeArrowheads="1"/>
          </p:cNvSpPr>
          <p:nvPr/>
        </p:nvSpPr>
        <p:spPr bwMode="auto">
          <a:xfrm>
            <a:off x="6084888" y="3068638"/>
            <a:ext cx="863600" cy="647700"/>
          </a:xfrm>
          <a:prstGeom prst="ellipse">
            <a:avLst/>
          </a:prstGeom>
          <a:noFill/>
          <a:ln w="762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7259" name="Oval 43">
            <a:extLst>
              <a:ext uri="{FF2B5EF4-FFF2-40B4-BE49-F238E27FC236}">
                <a16:creationId xmlns:a16="http://schemas.microsoft.com/office/drawing/2014/main" id="{E29C0179-9021-4815-8817-277FB2C6144A}"/>
              </a:ext>
            </a:extLst>
          </p:cNvPr>
          <p:cNvSpPr>
            <a:spLocks noChangeArrowheads="1"/>
          </p:cNvSpPr>
          <p:nvPr/>
        </p:nvSpPr>
        <p:spPr bwMode="auto">
          <a:xfrm>
            <a:off x="3851275" y="3357563"/>
            <a:ext cx="863600" cy="647700"/>
          </a:xfrm>
          <a:prstGeom prst="ellipse">
            <a:avLst/>
          </a:prstGeom>
          <a:noFill/>
          <a:ln w="762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7261" name="Freeform 45">
            <a:extLst>
              <a:ext uri="{FF2B5EF4-FFF2-40B4-BE49-F238E27FC236}">
                <a16:creationId xmlns:a16="http://schemas.microsoft.com/office/drawing/2014/main" id="{5F250379-58B7-41FF-A23D-47EF440D4633}"/>
              </a:ext>
            </a:extLst>
          </p:cNvPr>
          <p:cNvSpPr>
            <a:spLocks/>
          </p:cNvSpPr>
          <p:nvPr/>
        </p:nvSpPr>
        <p:spPr bwMode="auto">
          <a:xfrm>
            <a:off x="4284663" y="3716338"/>
            <a:ext cx="3240087" cy="949325"/>
          </a:xfrm>
          <a:custGeom>
            <a:avLst/>
            <a:gdLst>
              <a:gd name="T0" fmla="*/ 2147483647 w 1027"/>
              <a:gd name="T1" fmla="*/ 0 h 598"/>
              <a:gd name="T2" fmla="*/ 2147483647 w 1027"/>
              <a:gd name="T3" fmla="*/ 2147483647 h 598"/>
              <a:gd name="T4" fmla="*/ 2147483647 w 1027"/>
              <a:gd name="T5" fmla="*/ 2147483647 h 598"/>
              <a:gd name="T6" fmla="*/ 0 w 1027"/>
              <a:gd name="T7" fmla="*/ 2147483647 h 598"/>
              <a:gd name="T8" fmla="*/ 0 60000 65536"/>
              <a:gd name="T9" fmla="*/ 0 60000 65536"/>
              <a:gd name="T10" fmla="*/ 0 60000 65536"/>
              <a:gd name="T11" fmla="*/ 0 60000 65536"/>
              <a:gd name="T12" fmla="*/ 0 w 1027"/>
              <a:gd name="T13" fmla="*/ 0 h 598"/>
              <a:gd name="T14" fmla="*/ 1027 w 1027"/>
              <a:gd name="T15" fmla="*/ 598 h 598"/>
            </a:gdLst>
            <a:ahLst/>
            <a:cxnLst>
              <a:cxn ang="T8">
                <a:pos x="T0" y="T1"/>
              </a:cxn>
              <a:cxn ang="T9">
                <a:pos x="T2" y="T3"/>
              </a:cxn>
              <a:cxn ang="T10">
                <a:pos x="T4" y="T5"/>
              </a:cxn>
              <a:cxn ang="T11">
                <a:pos x="T6" y="T7"/>
              </a:cxn>
            </a:cxnLst>
            <a:rect l="T12" t="T13" r="T14" b="T15"/>
            <a:pathLst>
              <a:path w="1027" h="598">
                <a:moveTo>
                  <a:pt x="816" y="0"/>
                </a:moveTo>
                <a:cubicBezTo>
                  <a:pt x="902" y="68"/>
                  <a:pt x="989" y="136"/>
                  <a:pt x="997" y="227"/>
                </a:cubicBezTo>
                <a:cubicBezTo>
                  <a:pt x="1005" y="318"/>
                  <a:pt x="1027" y="492"/>
                  <a:pt x="861" y="545"/>
                </a:cubicBezTo>
                <a:cubicBezTo>
                  <a:pt x="695" y="598"/>
                  <a:pt x="347" y="571"/>
                  <a:pt x="0" y="545"/>
                </a:cubicBezTo>
              </a:path>
            </a:pathLst>
          </a:custGeom>
          <a:noFill/>
          <a:ln w="76200" cap="flat" cmpd="sng">
            <a:solidFill>
              <a:srgbClr val="FF00FF"/>
            </a:solidFill>
            <a:prstDash val="sysDot"/>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264" name="Freeform 48">
            <a:extLst>
              <a:ext uri="{FF2B5EF4-FFF2-40B4-BE49-F238E27FC236}">
                <a16:creationId xmlns:a16="http://schemas.microsoft.com/office/drawing/2014/main" id="{49954A44-C2CB-444A-98C6-B08C16EF349D}"/>
              </a:ext>
            </a:extLst>
          </p:cNvPr>
          <p:cNvSpPr>
            <a:spLocks/>
          </p:cNvSpPr>
          <p:nvPr/>
        </p:nvSpPr>
        <p:spPr bwMode="auto">
          <a:xfrm>
            <a:off x="4211638" y="3933825"/>
            <a:ext cx="288925" cy="1355725"/>
          </a:xfrm>
          <a:custGeom>
            <a:avLst/>
            <a:gdLst>
              <a:gd name="T0" fmla="*/ 0 w 1021"/>
              <a:gd name="T1" fmla="*/ 2147483647 h 991"/>
              <a:gd name="T2" fmla="*/ 2147483647 w 1021"/>
              <a:gd name="T3" fmla="*/ 2147483647 h 991"/>
              <a:gd name="T4" fmla="*/ 2147483647 w 1021"/>
              <a:gd name="T5" fmla="*/ 2147483647 h 991"/>
              <a:gd name="T6" fmla="*/ 2147483647 w 1021"/>
              <a:gd name="T7" fmla="*/ 0 h 991"/>
              <a:gd name="T8" fmla="*/ 0 60000 65536"/>
              <a:gd name="T9" fmla="*/ 0 60000 65536"/>
              <a:gd name="T10" fmla="*/ 0 60000 65536"/>
              <a:gd name="T11" fmla="*/ 0 60000 65536"/>
              <a:gd name="T12" fmla="*/ 0 w 1021"/>
              <a:gd name="T13" fmla="*/ 0 h 991"/>
              <a:gd name="T14" fmla="*/ 1021 w 1021"/>
              <a:gd name="T15" fmla="*/ 991 h 991"/>
            </a:gdLst>
            <a:ahLst/>
            <a:cxnLst>
              <a:cxn ang="T8">
                <a:pos x="T0" y="T1"/>
              </a:cxn>
              <a:cxn ang="T9">
                <a:pos x="T2" y="T3"/>
              </a:cxn>
              <a:cxn ang="T10">
                <a:pos x="T4" y="T5"/>
              </a:cxn>
              <a:cxn ang="T11">
                <a:pos x="T6" y="T7"/>
              </a:cxn>
            </a:cxnLst>
            <a:rect l="T12" t="T13" r="T14" b="T15"/>
            <a:pathLst>
              <a:path w="1021" h="991">
                <a:moveTo>
                  <a:pt x="0" y="908"/>
                </a:moveTo>
                <a:cubicBezTo>
                  <a:pt x="193" y="949"/>
                  <a:pt x="386" y="991"/>
                  <a:pt x="545" y="908"/>
                </a:cubicBezTo>
                <a:cubicBezTo>
                  <a:pt x="704" y="825"/>
                  <a:pt x="885" y="560"/>
                  <a:pt x="953" y="409"/>
                </a:cubicBezTo>
                <a:cubicBezTo>
                  <a:pt x="1021" y="258"/>
                  <a:pt x="987" y="129"/>
                  <a:pt x="953" y="0"/>
                </a:cubicBezTo>
              </a:path>
            </a:pathLst>
          </a:custGeom>
          <a:noFill/>
          <a:ln w="76200" cap="flat" cmpd="sng">
            <a:solidFill>
              <a:srgbClr val="FF00FF"/>
            </a:solidFill>
            <a:prstDash val="sysDot"/>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7" name="Group 51">
            <a:extLst>
              <a:ext uri="{FF2B5EF4-FFF2-40B4-BE49-F238E27FC236}">
                <a16:creationId xmlns:a16="http://schemas.microsoft.com/office/drawing/2014/main" id="{0BA96146-D4EF-4758-B307-E680B0A13A59}"/>
              </a:ext>
            </a:extLst>
          </p:cNvPr>
          <p:cNvGrpSpPr>
            <a:grpSpLocks/>
          </p:cNvGrpSpPr>
          <p:nvPr/>
        </p:nvGrpSpPr>
        <p:grpSpPr bwMode="auto">
          <a:xfrm>
            <a:off x="179388" y="2636838"/>
            <a:ext cx="1727200" cy="720725"/>
            <a:chOff x="3833" y="2931"/>
            <a:chExt cx="1088" cy="454"/>
          </a:xfrm>
        </p:grpSpPr>
        <p:sp>
          <p:nvSpPr>
            <p:cNvPr id="137265" name="Text Box 49">
              <a:extLst>
                <a:ext uri="{FF2B5EF4-FFF2-40B4-BE49-F238E27FC236}">
                  <a16:creationId xmlns:a16="http://schemas.microsoft.com/office/drawing/2014/main" id="{6FB61229-7119-40EC-8DA1-02F71DC10DD8}"/>
                </a:ext>
              </a:extLst>
            </p:cNvPr>
            <p:cNvSpPr txBox="1">
              <a:spLocks noChangeArrowheads="1"/>
            </p:cNvSpPr>
            <p:nvPr/>
          </p:nvSpPr>
          <p:spPr bwMode="auto">
            <a:xfrm>
              <a:off x="3833" y="3022"/>
              <a:ext cx="1088" cy="250"/>
            </a:xfrm>
            <a:prstGeom prst="rect">
              <a:avLst/>
            </a:prstGeom>
            <a:noFill/>
            <a:ln w="9525">
              <a:noFill/>
              <a:miter lim="800000"/>
              <a:headEnd/>
              <a:tailEnd/>
            </a:ln>
            <a:effectLst/>
          </p:spPr>
          <p:txBody>
            <a:bodyPr>
              <a:spAutoFit/>
            </a:bodyPr>
            <a:lstStyle/>
            <a:p>
              <a:pPr algn="ctr">
                <a:spcBef>
                  <a:spcPct val="50000"/>
                </a:spcBef>
                <a:buFont typeface="Wingdings" pitchFamily="2" charset="2"/>
                <a:buNone/>
                <a:defRPr/>
              </a:pPr>
              <a:r>
                <a:rPr lang="zh-CN" altLang="en-US" b="1">
                  <a:solidFill>
                    <a:srgbClr val="006600"/>
                  </a:solidFill>
                  <a:effectLst>
                    <a:outerShdw blurRad="38100" dist="38100" dir="2700000" algn="tl">
                      <a:srgbClr val="C0C0C0"/>
                    </a:outerShdw>
                  </a:effectLst>
                </a:rPr>
                <a:t>非数值之数据</a:t>
              </a:r>
            </a:p>
          </p:txBody>
        </p:sp>
        <p:sp>
          <p:nvSpPr>
            <p:cNvPr id="13343" name="Oval 50">
              <a:extLst>
                <a:ext uri="{FF2B5EF4-FFF2-40B4-BE49-F238E27FC236}">
                  <a16:creationId xmlns:a16="http://schemas.microsoft.com/office/drawing/2014/main" id="{A5DF6822-7553-4FBE-86B7-F342E934D3BE}"/>
                </a:ext>
              </a:extLst>
            </p:cNvPr>
            <p:cNvSpPr>
              <a:spLocks noChangeArrowheads="1"/>
            </p:cNvSpPr>
            <p:nvPr/>
          </p:nvSpPr>
          <p:spPr bwMode="auto">
            <a:xfrm>
              <a:off x="3833" y="2931"/>
              <a:ext cx="1088" cy="454"/>
            </a:xfrm>
            <a:prstGeom prst="ellipse">
              <a:avLst/>
            </a:prstGeom>
            <a:noFill/>
            <a:ln w="762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8" name="Group 57">
            <a:extLst>
              <a:ext uri="{FF2B5EF4-FFF2-40B4-BE49-F238E27FC236}">
                <a16:creationId xmlns:a16="http://schemas.microsoft.com/office/drawing/2014/main" id="{0AF1B8F2-787A-46EB-A415-C2E54B815411}"/>
              </a:ext>
            </a:extLst>
          </p:cNvPr>
          <p:cNvGrpSpPr>
            <a:grpSpLocks/>
          </p:cNvGrpSpPr>
          <p:nvPr/>
        </p:nvGrpSpPr>
        <p:grpSpPr bwMode="auto">
          <a:xfrm>
            <a:off x="539750" y="3357563"/>
            <a:ext cx="1692275" cy="1366837"/>
            <a:chOff x="340" y="2115"/>
            <a:chExt cx="1066" cy="861"/>
          </a:xfrm>
        </p:grpSpPr>
        <p:sp>
          <p:nvSpPr>
            <p:cNvPr id="137269" name="Text Box 53">
              <a:extLst>
                <a:ext uri="{FF2B5EF4-FFF2-40B4-BE49-F238E27FC236}">
                  <a16:creationId xmlns:a16="http://schemas.microsoft.com/office/drawing/2014/main" id="{2D1C500B-6FE5-4C83-BFD5-BE26C4C1D8A0}"/>
                </a:ext>
              </a:extLst>
            </p:cNvPr>
            <p:cNvSpPr txBox="1">
              <a:spLocks noChangeArrowheads="1"/>
            </p:cNvSpPr>
            <p:nvPr/>
          </p:nvSpPr>
          <p:spPr bwMode="auto">
            <a:xfrm rot="975300">
              <a:off x="449" y="2193"/>
              <a:ext cx="272" cy="577"/>
            </a:xfrm>
            <a:prstGeom prst="rect">
              <a:avLst/>
            </a:prstGeom>
            <a:noFill/>
            <a:ln w="9525">
              <a:noFill/>
              <a:miter lim="800000"/>
              <a:headEnd/>
              <a:tailEnd/>
            </a:ln>
            <a:effectLst/>
          </p:spPr>
          <p:txBody>
            <a:bodyPr>
              <a:spAutoFit/>
            </a:bodyPr>
            <a:lstStyle/>
            <a:p>
              <a:pPr>
                <a:spcBef>
                  <a:spcPct val="50000"/>
                </a:spcBef>
                <a:defRPr/>
              </a:pPr>
              <a:r>
                <a:rPr lang="zh-CN" altLang="en-US" sz="1800" b="1">
                  <a:solidFill>
                    <a:srgbClr val="FF00FF"/>
                  </a:solidFill>
                  <a:effectLst>
                    <a:outerShdw blurRad="38100" dist="38100" dir="2700000" algn="tl">
                      <a:srgbClr val="C0C0C0"/>
                    </a:outerShdw>
                  </a:effectLst>
                  <a:ea typeface="华文彩云" pitchFamily="2" charset="-122"/>
                </a:rPr>
                <a:t>数字化</a:t>
              </a:r>
            </a:p>
          </p:txBody>
        </p:sp>
        <p:sp>
          <p:nvSpPr>
            <p:cNvPr id="137270" name="Text Box 54">
              <a:extLst>
                <a:ext uri="{FF2B5EF4-FFF2-40B4-BE49-F238E27FC236}">
                  <a16:creationId xmlns:a16="http://schemas.microsoft.com/office/drawing/2014/main" id="{DD3D68F5-A0D8-4E4D-ABB4-D978C01E8041}"/>
                </a:ext>
              </a:extLst>
            </p:cNvPr>
            <p:cNvSpPr txBox="1">
              <a:spLocks noChangeArrowheads="1"/>
            </p:cNvSpPr>
            <p:nvPr/>
          </p:nvSpPr>
          <p:spPr bwMode="auto">
            <a:xfrm rot="3026234">
              <a:off x="733" y="2261"/>
              <a:ext cx="227" cy="750"/>
            </a:xfrm>
            <a:prstGeom prst="rect">
              <a:avLst/>
            </a:prstGeom>
            <a:noFill/>
            <a:ln w="9525">
              <a:noFill/>
              <a:miter lim="800000"/>
              <a:headEnd/>
              <a:tailEnd/>
            </a:ln>
            <a:effectLst/>
          </p:spPr>
          <p:txBody>
            <a:bodyPr>
              <a:spAutoFit/>
            </a:bodyPr>
            <a:lstStyle/>
            <a:p>
              <a:pPr>
                <a:spcBef>
                  <a:spcPct val="50000"/>
                </a:spcBef>
                <a:defRPr/>
              </a:pPr>
              <a:r>
                <a:rPr lang="zh-CN" altLang="en-US" sz="1800" b="1" i="1">
                  <a:solidFill>
                    <a:srgbClr val="FF00FF"/>
                  </a:solidFill>
                  <a:effectLst>
                    <a:outerShdw blurRad="38100" dist="38100" dir="2700000" algn="tl">
                      <a:srgbClr val="C0C0C0"/>
                    </a:outerShdw>
                  </a:effectLst>
                  <a:ea typeface="华文彩云" pitchFamily="2" charset="-122"/>
                </a:rPr>
                <a:t>编码技术</a:t>
              </a:r>
            </a:p>
          </p:txBody>
        </p:sp>
        <p:sp>
          <p:nvSpPr>
            <p:cNvPr id="13341" name="Freeform 56">
              <a:extLst>
                <a:ext uri="{FF2B5EF4-FFF2-40B4-BE49-F238E27FC236}">
                  <a16:creationId xmlns:a16="http://schemas.microsoft.com/office/drawing/2014/main" id="{29DDB168-D558-43BF-B422-6571D9558148}"/>
                </a:ext>
              </a:extLst>
            </p:cNvPr>
            <p:cNvSpPr>
              <a:spLocks/>
            </p:cNvSpPr>
            <p:nvPr/>
          </p:nvSpPr>
          <p:spPr bwMode="auto">
            <a:xfrm>
              <a:off x="340" y="2115"/>
              <a:ext cx="1066" cy="861"/>
            </a:xfrm>
            <a:custGeom>
              <a:avLst/>
              <a:gdLst>
                <a:gd name="T0" fmla="*/ 204 w 1066"/>
                <a:gd name="T1" fmla="*/ 0 h 861"/>
                <a:gd name="T2" fmla="*/ 68 w 1066"/>
                <a:gd name="T3" fmla="*/ 499 h 861"/>
                <a:gd name="T4" fmla="*/ 68 w 1066"/>
                <a:gd name="T5" fmla="*/ 816 h 861"/>
                <a:gd name="T6" fmla="*/ 476 w 1066"/>
                <a:gd name="T7" fmla="*/ 771 h 861"/>
                <a:gd name="T8" fmla="*/ 1066 w 1066"/>
                <a:gd name="T9" fmla="*/ 317 h 861"/>
                <a:gd name="T10" fmla="*/ 0 60000 65536"/>
                <a:gd name="T11" fmla="*/ 0 60000 65536"/>
                <a:gd name="T12" fmla="*/ 0 60000 65536"/>
                <a:gd name="T13" fmla="*/ 0 60000 65536"/>
                <a:gd name="T14" fmla="*/ 0 60000 65536"/>
                <a:gd name="T15" fmla="*/ 0 w 1066"/>
                <a:gd name="T16" fmla="*/ 0 h 861"/>
                <a:gd name="T17" fmla="*/ 1066 w 1066"/>
                <a:gd name="T18" fmla="*/ 861 h 861"/>
              </a:gdLst>
              <a:ahLst/>
              <a:cxnLst>
                <a:cxn ang="T10">
                  <a:pos x="T0" y="T1"/>
                </a:cxn>
                <a:cxn ang="T11">
                  <a:pos x="T2" y="T3"/>
                </a:cxn>
                <a:cxn ang="T12">
                  <a:pos x="T4" y="T5"/>
                </a:cxn>
                <a:cxn ang="T13">
                  <a:pos x="T6" y="T7"/>
                </a:cxn>
                <a:cxn ang="T14">
                  <a:pos x="T8" y="T9"/>
                </a:cxn>
              </a:cxnLst>
              <a:rect l="T15" t="T16" r="T17" b="T18"/>
              <a:pathLst>
                <a:path w="1066" h="861">
                  <a:moveTo>
                    <a:pt x="204" y="0"/>
                  </a:moveTo>
                  <a:cubicBezTo>
                    <a:pt x="147" y="181"/>
                    <a:pt x="91" y="363"/>
                    <a:pt x="68" y="499"/>
                  </a:cubicBezTo>
                  <a:cubicBezTo>
                    <a:pt x="45" y="635"/>
                    <a:pt x="0" y="771"/>
                    <a:pt x="68" y="816"/>
                  </a:cubicBezTo>
                  <a:cubicBezTo>
                    <a:pt x="136" y="861"/>
                    <a:pt x="310" y="854"/>
                    <a:pt x="476" y="771"/>
                  </a:cubicBezTo>
                  <a:cubicBezTo>
                    <a:pt x="642" y="688"/>
                    <a:pt x="854" y="502"/>
                    <a:pt x="1066" y="317"/>
                  </a:cubicBezTo>
                </a:path>
              </a:pathLst>
            </a:custGeom>
            <a:noFill/>
            <a:ln w="76200" cap="flat" cmpd="sng">
              <a:solidFill>
                <a:srgbClr val="FF00FF"/>
              </a:solidFill>
              <a:prstDash val="sysDot"/>
              <a:miter lim="800000"/>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37274" name="AutoShape 58">
            <a:extLst>
              <a:ext uri="{FF2B5EF4-FFF2-40B4-BE49-F238E27FC236}">
                <a16:creationId xmlns:a16="http://schemas.microsoft.com/office/drawing/2014/main" id="{49B5DC1A-6B7A-4855-9B08-CC5FB6BBABD3}"/>
              </a:ext>
            </a:extLst>
          </p:cNvPr>
          <p:cNvSpPr>
            <a:spLocks noChangeArrowheads="1"/>
          </p:cNvSpPr>
          <p:nvPr/>
        </p:nvSpPr>
        <p:spPr bwMode="auto">
          <a:xfrm>
            <a:off x="6516688" y="4868863"/>
            <a:ext cx="2160587" cy="431800"/>
          </a:xfrm>
          <a:prstGeom prst="wedgeRoundRectCallout">
            <a:avLst>
              <a:gd name="adj1" fmla="val -91514"/>
              <a:gd name="adj2" fmla="val -102574"/>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solidFill>
                  <a:srgbClr val="000066"/>
                </a:solidFill>
                <a:effectLst>
                  <a:outerShdw blurRad="38100" dist="38100" dir="2700000" algn="tl">
                    <a:srgbClr val="000000"/>
                  </a:outerShdw>
                </a:effectLst>
              </a:rPr>
              <a:t>存储二进制位数</a:t>
            </a:r>
          </a:p>
        </p:txBody>
      </p:sp>
      <p:sp>
        <p:nvSpPr>
          <p:cNvPr id="137275" name="Text Box 59">
            <a:extLst>
              <a:ext uri="{FF2B5EF4-FFF2-40B4-BE49-F238E27FC236}">
                <a16:creationId xmlns:a16="http://schemas.microsoft.com/office/drawing/2014/main" id="{38AB236A-E06F-42CF-B168-C1838E38B548}"/>
              </a:ext>
            </a:extLst>
          </p:cNvPr>
          <p:cNvSpPr txBox="1">
            <a:spLocks noChangeArrowheads="1"/>
          </p:cNvSpPr>
          <p:nvPr/>
        </p:nvSpPr>
        <p:spPr bwMode="auto">
          <a:xfrm>
            <a:off x="2339975" y="5445125"/>
            <a:ext cx="6264275" cy="701675"/>
          </a:xfrm>
          <a:prstGeom prst="rect">
            <a:avLst/>
          </a:prstGeom>
          <a:solidFill>
            <a:srgbClr val="DDDDDD"/>
          </a:solid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FFFFFF"/>
                  </a:outerShdw>
                </a:effectLst>
              </a:rPr>
              <a:t>       </a:t>
            </a:r>
            <a:r>
              <a:rPr lang="zh-CN" altLang="en-US" b="1">
                <a:solidFill>
                  <a:srgbClr val="006600"/>
                </a:solidFill>
                <a:effectLst>
                  <a:outerShdw blurRad="38100" dist="38100" dir="2700000" algn="tl">
                    <a:srgbClr val="000000"/>
                  </a:outerShdw>
                </a:effectLst>
              </a:rPr>
              <a:t>数据类型是恰当反映了数据的逻辑和物理两个因素之结果！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 calcmode="lin" valueType="num">
                                      <p:cBhvr>
                                        <p:cTn id="7" dur="5000" fill="hold"/>
                                        <p:tgtEl>
                                          <p:spTgt spid="137223"/>
                                        </p:tgtEl>
                                        <p:attrNameLst>
                                          <p:attrName>ppt_w</p:attrName>
                                        </p:attrNameLst>
                                      </p:cBhvr>
                                      <p:tavLst>
                                        <p:tav tm="0" fmla="#ppt_w*sin(2.5*pi*$)">
                                          <p:val>
                                            <p:fltVal val="0"/>
                                          </p:val>
                                        </p:tav>
                                        <p:tav tm="100000">
                                          <p:val>
                                            <p:fltVal val="1"/>
                                          </p:val>
                                        </p:tav>
                                      </p:tavLst>
                                    </p:anim>
                                    <p:anim calcmode="lin" valueType="num">
                                      <p:cBhvr>
                                        <p:cTn id="8" dur="5000" fill="hold"/>
                                        <p:tgtEl>
                                          <p:spTgt spid="13722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xit" presetSubtype="16" fill="hold" grpId="1" nodeType="clickEffect">
                                  <p:stCondLst>
                                    <p:cond delay="0"/>
                                  </p:stCondLst>
                                  <p:childTnLst>
                                    <p:animEffect transition="out" filter="diamond(in)">
                                      <p:cBhvr>
                                        <p:cTn id="12" dur="2000"/>
                                        <p:tgtEl>
                                          <p:spTgt spid="137223"/>
                                        </p:tgtEl>
                                      </p:cBhvr>
                                    </p:animEffect>
                                    <p:set>
                                      <p:cBhvr>
                                        <p:cTn id="13" dur="1" fill="hold">
                                          <p:stCondLst>
                                            <p:cond delay="1999"/>
                                          </p:stCondLst>
                                        </p:cTn>
                                        <p:tgtEl>
                                          <p:spTgt spid="137223"/>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37240"/>
                                        </p:tgtEl>
                                        <p:attrNameLst>
                                          <p:attrName>style.visibility</p:attrName>
                                        </p:attrNameLst>
                                      </p:cBhvr>
                                      <p:to>
                                        <p:strVal val="visible"/>
                                      </p:to>
                                    </p:set>
                                    <p:anim calcmode="lin" valueType="num">
                                      <p:cBhvr>
                                        <p:cTn id="18" dur="1000" fill="hold"/>
                                        <p:tgtEl>
                                          <p:spTgt spid="137240"/>
                                        </p:tgtEl>
                                        <p:attrNameLst>
                                          <p:attrName>ppt_x</p:attrName>
                                        </p:attrNameLst>
                                      </p:cBhvr>
                                      <p:tavLst>
                                        <p:tav tm="0">
                                          <p:val>
                                            <p:strVal val="#ppt_x-.2"/>
                                          </p:val>
                                        </p:tav>
                                        <p:tav tm="100000">
                                          <p:val>
                                            <p:strVal val="#ppt_x"/>
                                          </p:val>
                                        </p:tav>
                                      </p:tavLst>
                                    </p:anim>
                                    <p:anim calcmode="lin" valueType="num">
                                      <p:cBhvr>
                                        <p:cTn id="19" dur="1000" fill="hold"/>
                                        <p:tgtEl>
                                          <p:spTgt spid="137240"/>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372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nodeType="clickEffect">
                                  <p:stCondLst>
                                    <p:cond delay="0"/>
                                  </p:stCondLst>
                                  <p:childTnLst>
                                    <p:set>
                                      <p:cBhvr>
                                        <p:cTn id="24" dur="1" fill="hold">
                                          <p:stCondLst>
                                            <p:cond delay="0"/>
                                          </p:stCondLst>
                                        </p:cTn>
                                        <p:tgtEl>
                                          <p:spTgt spid="137229">
                                            <p:txEl>
                                              <p:pRg st="0" end="0"/>
                                            </p:txEl>
                                          </p:spTgt>
                                        </p:tgtEl>
                                        <p:attrNameLst>
                                          <p:attrName>style.visibility</p:attrName>
                                        </p:attrNameLst>
                                      </p:cBhvr>
                                      <p:to>
                                        <p:strVal val="visible"/>
                                      </p:to>
                                    </p:set>
                                    <p:anim calcmode="lin" valueType="num">
                                      <p:cBhvr>
                                        <p:cTn id="25" dur="1000" fill="hold"/>
                                        <p:tgtEl>
                                          <p:spTgt spid="137229">
                                            <p:txEl>
                                              <p:pRg st="0" end="0"/>
                                            </p:txEl>
                                          </p:spTgt>
                                        </p:tgtEl>
                                        <p:attrNameLst>
                                          <p:attrName>ppt_x</p:attrName>
                                        </p:attrNameLst>
                                      </p:cBhvr>
                                      <p:tavLst>
                                        <p:tav tm="0">
                                          <p:val>
                                            <p:strVal val="#ppt_x-.2"/>
                                          </p:val>
                                        </p:tav>
                                        <p:tav tm="100000">
                                          <p:val>
                                            <p:strVal val="#ppt_x"/>
                                          </p:val>
                                        </p:tav>
                                      </p:tavLst>
                                    </p:anim>
                                    <p:anim calcmode="lin" valueType="num">
                                      <p:cBhvr>
                                        <p:cTn id="26" dur="1000" fill="hold"/>
                                        <p:tgtEl>
                                          <p:spTgt spid="13722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3722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ppt_x</p:attrName>
                                        </p:attrNameLst>
                                      </p:cBhvr>
                                      <p:tavLst>
                                        <p:tav tm="0">
                                          <p:val>
                                            <p:strVal val="#ppt_x-.2"/>
                                          </p:val>
                                        </p:tav>
                                        <p:tav tm="100000">
                                          <p:val>
                                            <p:strVal val="#ppt_x"/>
                                          </p:val>
                                        </p:tav>
                                      </p:tavLst>
                                    </p:anim>
                                    <p:anim calcmode="lin" valueType="num">
                                      <p:cBhvr>
                                        <p:cTn id="33"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9" presetClass="entr" presetSubtype="10" fill="hold" grpId="0" nodeType="clickEffect">
                                  <p:stCondLst>
                                    <p:cond delay="0"/>
                                  </p:stCondLst>
                                  <p:childTnLst>
                                    <p:set>
                                      <p:cBhvr>
                                        <p:cTn id="38" dur="1" fill="hold">
                                          <p:stCondLst>
                                            <p:cond delay="0"/>
                                          </p:stCondLst>
                                        </p:cTn>
                                        <p:tgtEl>
                                          <p:spTgt spid="137241"/>
                                        </p:tgtEl>
                                        <p:attrNameLst>
                                          <p:attrName>style.visibility</p:attrName>
                                        </p:attrNameLst>
                                      </p:cBhvr>
                                      <p:to>
                                        <p:strVal val="visible"/>
                                      </p:to>
                                    </p:set>
                                    <p:anim calcmode="lin" valueType="num">
                                      <p:cBhvr>
                                        <p:cTn id="39" dur="5000" fill="hold"/>
                                        <p:tgtEl>
                                          <p:spTgt spid="137241"/>
                                        </p:tgtEl>
                                        <p:attrNameLst>
                                          <p:attrName>ppt_w</p:attrName>
                                        </p:attrNameLst>
                                      </p:cBhvr>
                                      <p:tavLst>
                                        <p:tav tm="0" fmla="#ppt_w*sin(2.5*pi*$)">
                                          <p:val>
                                            <p:fltVal val="0"/>
                                          </p:val>
                                        </p:tav>
                                        <p:tav tm="100000">
                                          <p:val>
                                            <p:fltVal val="1"/>
                                          </p:val>
                                        </p:tav>
                                      </p:tavLst>
                                    </p:anim>
                                    <p:anim calcmode="lin" valueType="num">
                                      <p:cBhvr>
                                        <p:cTn id="40" dur="5000" fill="hold"/>
                                        <p:tgtEl>
                                          <p:spTgt spid="137241"/>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ppt_x</p:attrName>
                                        </p:attrNameLst>
                                      </p:cBhvr>
                                      <p:tavLst>
                                        <p:tav tm="0">
                                          <p:val>
                                            <p:strVal val="#ppt_x-.2"/>
                                          </p:val>
                                        </p:tav>
                                        <p:tav tm="100000">
                                          <p:val>
                                            <p:strVal val="#ppt_x"/>
                                          </p:val>
                                        </p:tav>
                                      </p:tavLst>
                                    </p:anim>
                                    <p:anim calcmode="lin" valueType="num">
                                      <p:cBhvr>
                                        <p:cTn id="4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137242"/>
                                        </p:tgtEl>
                                        <p:attrNameLst>
                                          <p:attrName>style.visibility</p:attrName>
                                        </p:attrNameLst>
                                      </p:cBhvr>
                                      <p:to>
                                        <p:strVal val="visible"/>
                                      </p:to>
                                    </p:set>
                                    <p:anim calcmode="lin" valueType="num">
                                      <p:cBhvr>
                                        <p:cTn id="52" dur="5000" fill="hold"/>
                                        <p:tgtEl>
                                          <p:spTgt spid="137242"/>
                                        </p:tgtEl>
                                        <p:attrNameLst>
                                          <p:attrName>ppt_w</p:attrName>
                                        </p:attrNameLst>
                                      </p:cBhvr>
                                      <p:tavLst>
                                        <p:tav tm="0" fmla="#ppt_w*sin(2.5*pi*$)">
                                          <p:val>
                                            <p:fltVal val="0"/>
                                          </p:val>
                                        </p:tav>
                                        <p:tav tm="100000">
                                          <p:val>
                                            <p:fltVal val="1"/>
                                          </p:val>
                                        </p:tav>
                                      </p:tavLst>
                                    </p:anim>
                                    <p:anim calcmode="lin" valueType="num">
                                      <p:cBhvr>
                                        <p:cTn id="53" dur="5000" fill="hold"/>
                                        <p:tgtEl>
                                          <p:spTgt spid="137242"/>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137233"/>
                                        </p:tgtEl>
                                        <p:attrNameLst>
                                          <p:attrName>style.visibility</p:attrName>
                                        </p:attrNameLst>
                                      </p:cBhvr>
                                      <p:to>
                                        <p:strVal val="visible"/>
                                      </p:to>
                                    </p:set>
                                    <p:anim calcmode="lin" valueType="num">
                                      <p:cBhvr>
                                        <p:cTn id="58" dur="1000" fill="hold"/>
                                        <p:tgtEl>
                                          <p:spTgt spid="137233"/>
                                        </p:tgtEl>
                                        <p:attrNameLst>
                                          <p:attrName>ppt_x</p:attrName>
                                        </p:attrNameLst>
                                      </p:cBhvr>
                                      <p:tavLst>
                                        <p:tav tm="0">
                                          <p:val>
                                            <p:strVal val="#ppt_x-.2"/>
                                          </p:val>
                                        </p:tav>
                                        <p:tav tm="100000">
                                          <p:val>
                                            <p:strVal val="#ppt_x"/>
                                          </p:val>
                                        </p:tav>
                                      </p:tavLst>
                                    </p:anim>
                                    <p:anim calcmode="lin" valueType="num">
                                      <p:cBhvr>
                                        <p:cTn id="59" dur="1000" fill="hold"/>
                                        <p:tgtEl>
                                          <p:spTgt spid="137233"/>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372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9" presetClass="entr" presetSubtype="10" fill="hold" grpId="0" nodeType="clickEffect">
                                  <p:stCondLst>
                                    <p:cond delay="0"/>
                                  </p:stCondLst>
                                  <p:childTnLst>
                                    <p:set>
                                      <p:cBhvr>
                                        <p:cTn id="64" dur="1" fill="hold">
                                          <p:stCondLst>
                                            <p:cond delay="0"/>
                                          </p:stCondLst>
                                        </p:cTn>
                                        <p:tgtEl>
                                          <p:spTgt spid="137245"/>
                                        </p:tgtEl>
                                        <p:attrNameLst>
                                          <p:attrName>style.visibility</p:attrName>
                                        </p:attrNameLst>
                                      </p:cBhvr>
                                      <p:to>
                                        <p:strVal val="visible"/>
                                      </p:to>
                                    </p:set>
                                    <p:anim calcmode="lin" valueType="num">
                                      <p:cBhvr>
                                        <p:cTn id="65" dur="5000" fill="hold"/>
                                        <p:tgtEl>
                                          <p:spTgt spid="137245"/>
                                        </p:tgtEl>
                                        <p:attrNameLst>
                                          <p:attrName>ppt_w</p:attrName>
                                        </p:attrNameLst>
                                      </p:cBhvr>
                                      <p:tavLst>
                                        <p:tav tm="0" fmla="#ppt_w*sin(2.5*pi*$)">
                                          <p:val>
                                            <p:fltVal val="0"/>
                                          </p:val>
                                        </p:tav>
                                        <p:tav tm="100000">
                                          <p:val>
                                            <p:fltVal val="1"/>
                                          </p:val>
                                        </p:tav>
                                      </p:tavLst>
                                    </p:anim>
                                    <p:anim calcmode="lin" valueType="num">
                                      <p:cBhvr>
                                        <p:cTn id="66" dur="5000" fill="hold"/>
                                        <p:tgtEl>
                                          <p:spTgt spid="13724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9"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p:cTn id="71" dur="1000" fill="hold"/>
                                        <p:tgtEl>
                                          <p:spTgt spid="2"/>
                                        </p:tgtEl>
                                        <p:attrNameLst>
                                          <p:attrName>ppt_x</p:attrName>
                                        </p:attrNameLst>
                                      </p:cBhvr>
                                      <p:tavLst>
                                        <p:tav tm="0">
                                          <p:val>
                                            <p:strVal val="#ppt_x-.2"/>
                                          </p:val>
                                        </p:tav>
                                        <p:tav tm="100000">
                                          <p:val>
                                            <p:strVal val="#ppt_x"/>
                                          </p:val>
                                        </p:tav>
                                      </p:tavLst>
                                    </p:anim>
                                    <p:anim calcmode="lin" valueType="num">
                                      <p:cBhvr>
                                        <p:cTn id="7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73" dur="1000"/>
                                        <p:tgtEl>
                                          <p:spTgt spid="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9" presetClass="entr" presetSubtype="0"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ppt_x</p:attrName>
                                        </p:attrNameLst>
                                      </p:cBhvr>
                                      <p:tavLst>
                                        <p:tav tm="0">
                                          <p:val>
                                            <p:strVal val="#ppt_x-.2"/>
                                          </p:val>
                                        </p:tav>
                                        <p:tav tm="100000">
                                          <p:val>
                                            <p:strVal val="#ppt_x"/>
                                          </p:val>
                                        </p:tav>
                                      </p:tavLst>
                                    </p:anim>
                                    <p:anim calcmode="lin" valueType="num">
                                      <p:cBhvr>
                                        <p:cTn id="79"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80" dur="1000"/>
                                        <p:tgtEl>
                                          <p:spTgt spid="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9" presetClass="entr" presetSubtype="10" fill="hold" grpId="0" nodeType="clickEffect">
                                  <p:stCondLst>
                                    <p:cond delay="0"/>
                                  </p:stCondLst>
                                  <p:childTnLst>
                                    <p:set>
                                      <p:cBhvr>
                                        <p:cTn id="84" dur="1" fill="hold">
                                          <p:stCondLst>
                                            <p:cond delay="0"/>
                                          </p:stCondLst>
                                        </p:cTn>
                                        <p:tgtEl>
                                          <p:spTgt spid="137248"/>
                                        </p:tgtEl>
                                        <p:attrNameLst>
                                          <p:attrName>style.visibility</p:attrName>
                                        </p:attrNameLst>
                                      </p:cBhvr>
                                      <p:to>
                                        <p:strVal val="visible"/>
                                      </p:to>
                                    </p:set>
                                    <p:anim calcmode="lin" valueType="num">
                                      <p:cBhvr>
                                        <p:cTn id="85" dur="5000" fill="hold"/>
                                        <p:tgtEl>
                                          <p:spTgt spid="137248"/>
                                        </p:tgtEl>
                                        <p:attrNameLst>
                                          <p:attrName>ppt_w</p:attrName>
                                        </p:attrNameLst>
                                      </p:cBhvr>
                                      <p:tavLst>
                                        <p:tav tm="0" fmla="#ppt_w*sin(2.5*pi*$)">
                                          <p:val>
                                            <p:fltVal val="0"/>
                                          </p:val>
                                        </p:tav>
                                        <p:tav tm="100000">
                                          <p:val>
                                            <p:fltVal val="1"/>
                                          </p:val>
                                        </p:tav>
                                      </p:tavLst>
                                    </p:anim>
                                    <p:anim calcmode="lin" valueType="num">
                                      <p:cBhvr>
                                        <p:cTn id="86" dur="5000" fill="hold"/>
                                        <p:tgtEl>
                                          <p:spTgt spid="137248"/>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137249"/>
                                        </p:tgtEl>
                                        <p:attrNameLst>
                                          <p:attrName>style.visibility</p:attrName>
                                        </p:attrNameLst>
                                      </p:cBhvr>
                                      <p:to>
                                        <p:strVal val="visible"/>
                                      </p:to>
                                    </p:set>
                                    <p:anim calcmode="lin" valueType="num">
                                      <p:cBhvr>
                                        <p:cTn id="91" dur="1000" fill="hold"/>
                                        <p:tgtEl>
                                          <p:spTgt spid="137249"/>
                                        </p:tgtEl>
                                        <p:attrNameLst>
                                          <p:attrName>ppt_x</p:attrName>
                                        </p:attrNameLst>
                                      </p:cBhvr>
                                      <p:tavLst>
                                        <p:tav tm="0">
                                          <p:val>
                                            <p:strVal val="#ppt_x-.2"/>
                                          </p:val>
                                        </p:tav>
                                        <p:tav tm="100000">
                                          <p:val>
                                            <p:strVal val="#ppt_x"/>
                                          </p:val>
                                        </p:tav>
                                      </p:tavLst>
                                    </p:anim>
                                    <p:anim calcmode="lin" valueType="num">
                                      <p:cBhvr>
                                        <p:cTn id="92" dur="1000" fill="hold"/>
                                        <p:tgtEl>
                                          <p:spTgt spid="137249"/>
                                        </p:tgtEl>
                                        <p:attrNameLst>
                                          <p:attrName>ppt_y</p:attrName>
                                        </p:attrNameLst>
                                      </p:cBhvr>
                                      <p:tavLst>
                                        <p:tav tm="0">
                                          <p:val>
                                            <p:strVal val="#ppt_y"/>
                                          </p:val>
                                        </p:tav>
                                        <p:tav tm="100000">
                                          <p:val>
                                            <p:strVal val="#ppt_y"/>
                                          </p:val>
                                        </p:tav>
                                      </p:tavLst>
                                    </p:anim>
                                    <p:animEffect transition="in" filter="wipe(right)" prLst="gradientSize: 0.1">
                                      <p:cBhvr>
                                        <p:cTn id="93" dur="1000"/>
                                        <p:tgtEl>
                                          <p:spTgt spid="1372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9" presetClass="entr" presetSubtype="0"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1000" fill="hold"/>
                                        <p:tgtEl>
                                          <p:spTgt spid="6"/>
                                        </p:tgtEl>
                                        <p:attrNameLst>
                                          <p:attrName>ppt_x</p:attrName>
                                        </p:attrNameLst>
                                      </p:cBhvr>
                                      <p:tavLst>
                                        <p:tav tm="0">
                                          <p:val>
                                            <p:strVal val="#ppt_x-.2"/>
                                          </p:val>
                                        </p:tav>
                                        <p:tav tm="100000">
                                          <p:val>
                                            <p:strVal val="#ppt_x"/>
                                          </p:val>
                                        </p:tav>
                                      </p:tavLst>
                                    </p:anim>
                                    <p:anim calcmode="lin" valueType="num">
                                      <p:cBhvr>
                                        <p:cTn id="99"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00" dur="1000"/>
                                        <p:tgtEl>
                                          <p:spTgt spid="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9" presetClass="entr" presetSubtype="0" fill="hold" nodeType="clickEffect">
                                  <p:stCondLst>
                                    <p:cond delay="0"/>
                                  </p:stCondLst>
                                  <p:childTnLst>
                                    <p:set>
                                      <p:cBhvr>
                                        <p:cTn id="104" dur="1" fill="hold">
                                          <p:stCondLst>
                                            <p:cond delay="0"/>
                                          </p:stCondLst>
                                        </p:cTn>
                                        <p:tgtEl>
                                          <p:spTgt spid="137261"/>
                                        </p:tgtEl>
                                        <p:attrNameLst>
                                          <p:attrName>style.visibility</p:attrName>
                                        </p:attrNameLst>
                                      </p:cBhvr>
                                      <p:to>
                                        <p:strVal val="visible"/>
                                      </p:to>
                                    </p:set>
                                    <p:anim calcmode="lin" valueType="num">
                                      <p:cBhvr>
                                        <p:cTn id="105" dur="1000" fill="hold"/>
                                        <p:tgtEl>
                                          <p:spTgt spid="137261"/>
                                        </p:tgtEl>
                                        <p:attrNameLst>
                                          <p:attrName>ppt_x</p:attrName>
                                        </p:attrNameLst>
                                      </p:cBhvr>
                                      <p:tavLst>
                                        <p:tav tm="0">
                                          <p:val>
                                            <p:strVal val="#ppt_x-.2"/>
                                          </p:val>
                                        </p:tav>
                                        <p:tav tm="100000">
                                          <p:val>
                                            <p:strVal val="#ppt_x"/>
                                          </p:val>
                                        </p:tav>
                                      </p:tavLst>
                                    </p:anim>
                                    <p:anim calcmode="lin" valueType="num">
                                      <p:cBhvr>
                                        <p:cTn id="106" dur="1000" fill="hold"/>
                                        <p:tgtEl>
                                          <p:spTgt spid="137261"/>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13726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9" presetClass="entr" presetSubtype="10" fill="hold" grpId="0" nodeType="clickEffect">
                                  <p:stCondLst>
                                    <p:cond delay="0"/>
                                  </p:stCondLst>
                                  <p:childTnLst>
                                    <p:set>
                                      <p:cBhvr>
                                        <p:cTn id="111" dur="1" fill="hold">
                                          <p:stCondLst>
                                            <p:cond delay="0"/>
                                          </p:stCondLst>
                                        </p:cTn>
                                        <p:tgtEl>
                                          <p:spTgt spid="137258"/>
                                        </p:tgtEl>
                                        <p:attrNameLst>
                                          <p:attrName>style.visibility</p:attrName>
                                        </p:attrNameLst>
                                      </p:cBhvr>
                                      <p:to>
                                        <p:strVal val="visible"/>
                                      </p:to>
                                    </p:set>
                                    <p:anim calcmode="lin" valueType="num">
                                      <p:cBhvr>
                                        <p:cTn id="112" dur="5000" fill="hold"/>
                                        <p:tgtEl>
                                          <p:spTgt spid="137258"/>
                                        </p:tgtEl>
                                        <p:attrNameLst>
                                          <p:attrName>ppt_w</p:attrName>
                                        </p:attrNameLst>
                                      </p:cBhvr>
                                      <p:tavLst>
                                        <p:tav tm="0" fmla="#ppt_w*sin(2.5*pi*$)">
                                          <p:val>
                                            <p:fltVal val="0"/>
                                          </p:val>
                                        </p:tav>
                                        <p:tav tm="100000">
                                          <p:val>
                                            <p:fltVal val="1"/>
                                          </p:val>
                                        </p:tav>
                                      </p:tavLst>
                                    </p:anim>
                                    <p:anim calcmode="lin" valueType="num">
                                      <p:cBhvr>
                                        <p:cTn id="113" dur="5000" fill="hold"/>
                                        <p:tgtEl>
                                          <p:spTgt spid="137258"/>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9" presetClass="entr" presetSubtype="0" fill="hold" nodeType="clickEffect">
                                  <p:stCondLst>
                                    <p:cond delay="0"/>
                                  </p:stCondLst>
                                  <p:childTnLst>
                                    <p:set>
                                      <p:cBhvr>
                                        <p:cTn id="117" dur="1" fill="hold">
                                          <p:stCondLst>
                                            <p:cond delay="0"/>
                                          </p:stCondLst>
                                        </p:cTn>
                                        <p:tgtEl>
                                          <p:spTgt spid="137264"/>
                                        </p:tgtEl>
                                        <p:attrNameLst>
                                          <p:attrName>style.visibility</p:attrName>
                                        </p:attrNameLst>
                                      </p:cBhvr>
                                      <p:to>
                                        <p:strVal val="visible"/>
                                      </p:to>
                                    </p:set>
                                    <p:anim calcmode="lin" valueType="num">
                                      <p:cBhvr>
                                        <p:cTn id="118" dur="1000" fill="hold"/>
                                        <p:tgtEl>
                                          <p:spTgt spid="137264"/>
                                        </p:tgtEl>
                                        <p:attrNameLst>
                                          <p:attrName>ppt_x</p:attrName>
                                        </p:attrNameLst>
                                      </p:cBhvr>
                                      <p:tavLst>
                                        <p:tav tm="0">
                                          <p:val>
                                            <p:strVal val="#ppt_x-.2"/>
                                          </p:val>
                                        </p:tav>
                                        <p:tav tm="100000">
                                          <p:val>
                                            <p:strVal val="#ppt_x"/>
                                          </p:val>
                                        </p:tav>
                                      </p:tavLst>
                                    </p:anim>
                                    <p:anim calcmode="lin" valueType="num">
                                      <p:cBhvr>
                                        <p:cTn id="119" dur="1000" fill="hold"/>
                                        <p:tgtEl>
                                          <p:spTgt spid="137264"/>
                                        </p:tgtEl>
                                        <p:attrNameLst>
                                          <p:attrName>ppt_y</p:attrName>
                                        </p:attrNameLst>
                                      </p:cBhvr>
                                      <p:tavLst>
                                        <p:tav tm="0">
                                          <p:val>
                                            <p:strVal val="#ppt_y"/>
                                          </p:val>
                                        </p:tav>
                                        <p:tav tm="100000">
                                          <p:val>
                                            <p:strVal val="#ppt_y"/>
                                          </p:val>
                                        </p:tav>
                                      </p:tavLst>
                                    </p:anim>
                                    <p:animEffect transition="in" filter="wipe(right)" prLst="gradientSize: 0.1">
                                      <p:cBhvr>
                                        <p:cTn id="120" dur="1000"/>
                                        <p:tgtEl>
                                          <p:spTgt spid="13726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9" presetClass="entr" presetSubtype="10" fill="hold" grpId="0" nodeType="clickEffect">
                                  <p:stCondLst>
                                    <p:cond delay="0"/>
                                  </p:stCondLst>
                                  <p:childTnLst>
                                    <p:set>
                                      <p:cBhvr>
                                        <p:cTn id="124" dur="1" fill="hold">
                                          <p:stCondLst>
                                            <p:cond delay="0"/>
                                          </p:stCondLst>
                                        </p:cTn>
                                        <p:tgtEl>
                                          <p:spTgt spid="137259"/>
                                        </p:tgtEl>
                                        <p:attrNameLst>
                                          <p:attrName>style.visibility</p:attrName>
                                        </p:attrNameLst>
                                      </p:cBhvr>
                                      <p:to>
                                        <p:strVal val="visible"/>
                                      </p:to>
                                    </p:set>
                                    <p:anim calcmode="lin" valueType="num">
                                      <p:cBhvr>
                                        <p:cTn id="125" dur="5000" fill="hold"/>
                                        <p:tgtEl>
                                          <p:spTgt spid="137259"/>
                                        </p:tgtEl>
                                        <p:attrNameLst>
                                          <p:attrName>ppt_w</p:attrName>
                                        </p:attrNameLst>
                                      </p:cBhvr>
                                      <p:tavLst>
                                        <p:tav tm="0" fmla="#ppt_w*sin(2.5*pi*$)">
                                          <p:val>
                                            <p:fltVal val="0"/>
                                          </p:val>
                                        </p:tav>
                                        <p:tav tm="100000">
                                          <p:val>
                                            <p:fltVal val="1"/>
                                          </p:val>
                                        </p:tav>
                                      </p:tavLst>
                                    </p:anim>
                                    <p:anim calcmode="lin" valueType="num">
                                      <p:cBhvr>
                                        <p:cTn id="126" dur="5000" fill="hold"/>
                                        <p:tgtEl>
                                          <p:spTgt spid="137259"/>
                                        </p:tgtEl>
                                        <p:attrNameLst>
                                          <p:attrName>ppt_h</p:attrName>
                                        </p:attrNameLst>
                                      </p:cBhvr>
                                      <p:tavLst>
                                        <p:tav tm="0">
                                          <p:val>
                                            <p:strVal val="#ppt_h"/>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9" presetClass="entr" presetSubtype="10" fill="hold" grpId="0" nodeType="clickEffect">
                                  <p:stCondLst>
                                    <p:cond delay="0"/>
                                  </p:stCondLst>
                                  <p:childTnLst>
                                    <p:set>
                                      <p:cBhvr>
                                        <p:cTn id="130" dur="1" fill="hold">
                                          <p:stCondLst>
                                            <p:cond delay="0"/>
                                          </p:stCondLst>
                                        </p:cTn>
                                        <p:tgtEl>
                                          <p:spTgt spid="137274"/>
                                        </p:tgtEl>
                                        <p:attrNameLst>
                                          <p:attrName>style.visibility</p:attrName>
                                        </p:attrNameLst>
                                      </p:cBhvr>
                                      <p:to>
                                        <p:strVal val="visible"/>
                                      </p:to>
                                    </p:set>
                                    <p:anim calcmode="lin" valueType="num">
                                      <p:cBhvr>
                                        <p:cTn id="131" dur="5000" fill="hold"/>
                                        <p:tgtEl>
                                          <p:spTgt spid="137274"/>
                                        </p:tgtEl>
                                        <p:attrNameLst>
                                          <p:attrName>ppt_w</p:attrName>
                                        </p:attrNameLst>
                                      </p:cBhvr>
                                      <p:tavLst>
                                        <p:tav tm="0" fmla="#ppt_w*sin(2.5*pi*$)">
                                          <p:val>
                                            <p:fltVal val="0"/>
                                          </p:val>
                                        </p:tav>
                                        <p:tav tm="100000">
                                          <p:val>
                                            <p:fltVal val="1"/>
                                          </p:val>
                                        </p:tav>
                                      </p:tavLst>
                                    </p:anim>
                                    <p:anim calcmode="lin" valueType="num">
                                      <p:cBhvr>
                                        <p:cTn id="132" dur="5000" fill="hold"/>
                                        <p:tgtEl>
                                          <p:spTgt spid="137274"/>
                                        </p:tgtEl>
                                        <p:attrNameLst>
                                          <p:attrName>ppt_h</p:attrName>
                                        </p:attrNameLst>
                                      </p:cBhvr>
                                      <p:tavLst>
                                        <p:tav tm="0">
                                          <p:val>
                                            <p:strVal val="#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9" presetClass="entr" presetSubtype="10" fill="hold" nodeType="clickEffect">
                                  <p:stCondLst>
                                    <p:cond delay="0"/>
                                  </p:stCondLst>
                                  <p:childTnLst>
                                    <p:set>
                                      <p:cBhvr>
                                        <p:cTn id="136" dur="1" fill="hold">
                                          <p:stCondLst>
                                            <p:cond delay="0"/>
                                          </p:stCondLst>
                                        </p:cTn>
                                        <p:tgtEl>
                                          <p:spTgt spid="7"/>
                                        </p:tgtEl>
                                        <p:attrNameLst>
                                          <p:attrName>style.visibility</p:attrName>
                                        </p:attrNameLst>
                                      </p:cBhvr>
                                      <p:to>
                                        <p:strVal val="visible"/>
                                      </p:to>
                                    </p:set>
                                    <p:anim calcmode="lin" valueType="num">
                                      <p:cBhvr>
                                        <p:cTn id="137" dur="5000" fill="hold"/>
                                        <p:tgtEl>
                                          <p:spTgt spid="7"/>
                                        </p:tgtEl>
                                        <p:attrNameLst>
                                          <p:attrName>ppt_w</p:attrName>
                                        </p:attrNameLst>
                                      </p:cBhvr>
                                      <p:tavLst>
                                        <p:tav tm="0" fmla="#ppt_w*sin(2.5*pi*$)">
                                          <p:val>
                                            <p:fltVal val="0"/>
                                          </p:val>
                                        </p:tav>
                                        <p:tav tm="100000">
                                          <p:val>
                                            <p:fltVal val="1"/>
                                          </p:val>
                                        </p:tav>
                                      </p:tavLst>
                                    </p:anim>
                                    <p:anim calcmode="lin" valueType="num">
                                      <p:cBhvr>
                                        <p:cTn id="138"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9" presetClass="entr" presetSubtype="0" fill="hold" nodeType="clickEffect">
                                  <p:stCondLst>
                                    <p:cond delay="0"/>
                                  </p:stCondLst>
                                  <p:childTnLst>
                                    <p:set>
                                      <p:cBhvr>
                                        <p:cTn id="142" dur="1" fill="hold">
                                          <p:stCondLst>
                                            <p:cond delay="0"/>
                                          </p:stCondLst>
                                        </p:cTn>
                                        <p:tgtEl>
                                          <p:spTgt spid="8"/>
                                        </p:tgtEl>
                                        <p:attrNameLst>
                                          <p:attrName>style.visibility</p:attrName>
                                        </p:attrNameLst>
                                      </p:cBhvr>
                                      <p:to>
                                        <p:strVal val="visible"/>
                                      </p:to>
                                    </p:set>
                                    <p:anim calcmode="lin" valueType="num">
                                      <p:cBhvr>
                                        <p:cTn id="143" dur="1000" fill="hold"/>
                                        <p:tgtEl>
                                          <p:spTgt spid="8"/>
                                        </p:tgtEl>
                                        <p:attrNameLst>
                                          <p:attrName>ppt_x</p:attrName>
                                        </p:attrNameLst>
                                      </p:cBhvr>
                                      <p:tavLst>
                                        <p:tav tm="0">
                                          <p:val>
                                            <p:strVal val="#ppt_x-.2"/>
                                          </p:val>
                                        </p:tav>
                                        <p:tav tm="100000">
                                          <p:val>
                                            <p:strVal val="#ppt_x"/>
                                          </p:val>
                                        </p:tav>
                                      </p:tavLst>
                                    </p:anim>
                                    <p:anim calcmode="lin" valueType="num">
                                      <p:cBhvr>
                                        <p:cTn id="14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5" dur="1000"/>
                                        <p:tgtEl>
                                          <p:spTgt spid="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137275"/>
                                        </p:tgtEl>
                                        <p:attrNameLst>
                                          <p:attrName>style.visibility</p:attrName>
                                        </p:attrNameLst>
                                      </p:cBhvr>
                                      <p:to>
                                        <p:strVal val="visible"/>
                                      </p:to>
                                    </p:set>
                                    <p:animEffect transition="in" filter="fade">
                                      <p:cBhvr>
                                        <p:cTn id="150" dur="1000"/>
                                        <p:tgtEl>
                                          <p:spTgt spid="137275"/>
                                        </p:tgtEl>
                                      </p:cBhvr>
                                    </p:animEffect>
                                    <p:anim calcmode="lin" valueType="num">
                                      <p:cBhvr>
                                        <p:cTn id="151" dur="1000" fill="hold"/>
                                        <p:tgtEl>
                                          <p:spTgt spid="137275"/>
                                        </p:tgtEl>
                                        <p:attrNameLst>
                                          <p:attrName>ppt_x</p:attrName>
                                        </p:attrNameLst>
                                      </p:cBhvr>
                                      <p:tavLst>
                                        <p:tav tm="0">
                                          <p:val>
                                            <p:strVal val="#ppt_x"/>
                                          </p:val>
                                        </p:tav>
                                        <p:tav tm="100000">
                                          <p:val>
                                            <p:strVal val="#ppt_x"/>
                                          </p:val>
                                        </p:tav>
                                      </p:tavLst>
                                    </p:anim>
                                    <p:anim calcmode="lin" valueType="num">
                                      <p:cBhvr>
                                        <p:cTn id="152" dur="1000" fill="hold"/>
                                        <p:tgtEl>
                                          <p:spTgt spid="1372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animBg="1"/>
      <p:bldP spid="137223" grpId="1" animBg="1"/>
      <p:bldP spid="137233" grpId="0"/>
      <p:bldP spid="137240" grpId="0"/>
      <p:bldP spid="137241" grpId="0" animBg="1"/>
      <p:bldP spid="137242" grpId="0" animBg="1"/>
      <p:bldP spid="137245" grpId="0" animBg="1"/>
      <p:bldP spid="137248" grpId="0" animBg="1"/>
      <p:bldP spid="137249" grpId="0"/>
      <p:bldP spid="137258" grpId="0" animBg="1"/>
      <p:bldP spid="137259" grpId="0" animBg="1"/>
      <p:bldP spid="137274" grpId="0" animBg="1"/>
      <p:bldP spid="1372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A899BA96-6E38-49D6-8FBC-2C2A333CD2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5F3D2882-E07D-47D5-967C-7D2D6CF0BE67}" type="slidenum">
              <a:rPr kumimoji="0" lang="en-US" altLang="zh-CN" sz="1800">
                <a:solidFill>
                  <a:srgbClr val="009900"/>
                </a:solidFill>
              </a:rPr>
              <a:pPr eaLnBrk="1" hangingPunct="1"/>
              <a:t>11</a:t>
            </a:fld>
            <a:endParaRPr kumimoji="0" lang="en-US" altLang="zh-CN" sz="1800">
              <a:solidFill>
                <a:srgbClr val="009900"/>
              </a:solidFill>
            </a:endParaRPr>
          </a:p>
        </p:txBody>
      </p:sp>
      <p:sp>
        <p:nvSpPr>
          <p:cNvPr id="14339" name="AutoShape 82">
            <a:hlinkClick r:id="rId2" action="ppaction://hlinksldjump" highlightClick="1"/>
            <a:extLst>
              <a:ext uri="{FF2B5EF4-FFF2-40B4-BE49-F238E27FC236}">
                <a16:creationId xmlns:a16="http://schemas.microsoft.com/office/drawing/2014/main" id="{C5FC2D48-5EC7-4B7A-93EC-96B98C08A1FD}"/>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340" name="Text Box 120">
            <a:extLst>
              <a:ext uri="{FF2B5EF4-FFF2-40B4-BE49-F238E27FC236}">
                <a16:creationId xmlns:a16="http://schemas.microsoft.com/office/drawing/2014/main" id="{152A7278-1DBA-4E10-972B-18F5A9043F8F}"/>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基本类型的名字 </a:t>
            </a:r>
          </a:p>
        </p:txBody>
      </p:sp>
      <p:sp>
        <p:nvSpPr>
          <p:cNvPr id="43159" name="Text Box 151">
            <a:extLst>
              <a:ext uri="{FF2B5EF4-FFF2-40B4-BE49-F238E27FC236}">
                <a16:creationId xmlns:a16="http://schemas.microsoft.com/office/drawing/2014/main" id="{0FCF0750-1DEF-4265-B571-AEA12E313793}"/>
              </a:ext>
            </a:extLst>
          </p:cNvPr>
          <p:cNvSpPr txBox="1">
            <a:spLocks noChangeArrowheads="1"/>
          </p:cNvSpPr>
          <p:nvPr/>
        </p:nvSpPr>
        <p:spPr bwMode="auto">
          <a:xfrm>
            <a:off x="2033588" y="1557338"/>
            <a:ext cx="1008062"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char</a:t>
            </a:r>
          </a:p>
        </p:txBody>
      </p:sp>
      <p:sp>
        <p:nvSpPr>
          <p:cNvPr id="43160" name="Text Box 152">
            <a:extLst>
              <a:ext uri="{FF2B5EF4-FFF2-40B4-BE49-F238E27FC236}">
                <a16:creationId xmlns:a16="http://schemas.microsoft.com/office/drawing/2014/main" id="{EB73C2D5-E867-46F3-ADF1-9C55DECDBDFF}"/>
              </a:ext>
            </a:extLst>
          </p:cNvPr>
          <p:cNvSpPr txBox="1">
            <a:spLocks noChangeArrowheads="1"/>
          </p:cNvSpPr>
          <p:nvPr/>
        </p:nvSpPr>
        <p:spPr bwMode="auto">
          <a:xfrm>
            <a:off x="2062163" y="3122613"/>
            <a:ext cx="1195387"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int</a:t>
            </a:r>
          </a:p>
        </p:txBody>
      </p:sp>
      <p:sp>
        <p:nvSpPr>
          <p:cNvPr id="43161" name="Text Box 153">
            <a:extLst>
              <a:ext uri="{FF2B5EF4-FFF2-40B4-BE49-F238E27FC236}">
                <a16:creationId xmlns:a16="http://schemas.microsoft.com/office/drawing/2014/main" id="{226FA438-7195-4A0E-A0BA-C9B1CE4FF916}"/>
              </a:ext>
            </a:extLst>
          </p:cNvPr>
          <p:cNvSpPr txBox="1">
            <a:spLocks noChangeArrowheads="1"/>
          </p:cNvSpPr>
          <p:nvPr/>
        </p:nvSpPr>
        <p:spPr bwMode="auto">
          <a:xfrm>
            <a:off x="2033588" y="4086225"/>
            <a:ext cx="1195387"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float</a:t>
            </a:r>
          </a:p>
        </p:txBody>
      </p:sp>
      <p:sp>
        <p:nvSpPr>
          <p:cNvPr id="43162" name="Text Box 154">
            <a:extLst>
              <a:ext uri="{FF2B5EF4-FFF2-40B4-BE49-F238E27FC236}">
                <a16:creationId xmlns:a16="http://schemas.microsoft.com/office/drawing/2014/main" id="{D51847F7-01A3-4CEB-9066-86E71B9735E4}"/>
              </a:ext>
            </a:extLst>
          </p:cNvPr>
          <p:cNvSpPr txBox="1">
            <a:spLocks noChangeArrowheads="1"/>
          </p:cNvSpPr>
          <p:nvPr/>
        </p:nvSpPr>
        <p:spPr bwMode="auto">
          <a:xfrm>
            <a:off x="2019300" y="4870450"/>
            <a:ext cx="1195388"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double</a:t>
            </a:r>
          </a:p>
        </p:txBody>
      </p:sp>
      <p:sp>
        <p:nvSpPr>
          <p:cNvPr id="43163" name="Text Box 155">
            <a:extLst>
              <a:ext uri="{FF2B5EF4-FFF2-40B4-BE49-F238E27FC236}">
                <a16:creationId xmlns:a16="http://schemas.microsoft.com/office/drawing/2014/main" id="{A842BA44-5C2C-40F5-8FD7-1EB9351E586F}"/>
              </a:ext>
            </a:extLst>
          </p:cNvPr>
          <p:cNvSpPr txBox="1">
            <a:spLocks noChangeArrowheads="1"/>
          </p:cNvSpPr>
          <p:nvPr/>
        </p:nvSpPr>
        <p:spPr bwMode="auto">
          <a:xfrm>
            <a:off x="2062163" y="5554663"/>
            <a:ext cx="1916112"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long  double</a:t>
            </a:r>
          </a:p>
        </p:txBody>
      </p:sp>
      <p:grpSp>
        <p:nvGrpSpPr>
          <p:cNvPr id="14346" name="Group 170">
            <a:extLst>
              <a:ext uri="{FF2B5EF4-FFF2-40B4-BE49-F238E27FC236}">
                <a16:creationId xmlns:a16="http://schemas.microsoft.com/office/drawing/2014/main" id="{4A7F94F9-D298-4126-B8D9-FD34DC0DC83E}"/>
              </a:ext>
            </a:extLst>
          </p:cNvPr>
          <p:cNvGrpSpPr>
            <a:grpSpLocks/>
          </p:cNvGrpSpPr>
          <p:nvPr/>
        </p:nvGrpSpPr>
        <p:grpSpPr bwMode="auto">
          <a:xfrm>
            <a:off x="3282950" y="1268413"/>
            <a:ext cx="2020888" cy="896937"/>
            <a:chOff x="2245" y="1071"/>
            <a:chExt cx="1273" cy="565"/>
          </a:xfrm>
        </p:grpSpPr>
        <p:sp>
          <p:nvSpPr>
            <p:cNvPr id="43164" name="Text Box 156">
              <a:extLst>
                <a:ext uri="{FF2B5EF4-FFF2-40B4-BE49-F238E27FC236}">
                  <a16:creationId xmlns:a16="http://schemas.microsoft.com/office/drawing/2014/main" id="{3A5861C4-9C68-4BF7-B1E9-7DE61555DDDD}"/>
                </a:ext>
              </a:extLst>
            </p:cNvPr>
            <p:cNvSpPr txBox="1">
              <a:spLocks noChangeArrowheads="1"/>
            </p:cNvSpPr>
            <p:nvPr/>
          </p:nvSpPr>
          <p:spPr bwMode="auto">
            <a:xfrm>
              <a:off x="2245" y="1071"/>
              <a:ext cx="1270"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signed char</a:t>
              </a:r>
            </a:p>
          </p:txBody>
        </p:sp>
        <p:sp>
          <p:nvSpPr>
            <p:cNvPr id="43165" name="Text Box 157">
              <a:extLst>
                <a:ext uri="{FF2B5EF4-FFF2-40B4-BE49-F238E27FC236}">
                  <a16:creationId xmlns:a16="http://schemas.microsoft.com/office/drawing/2014/main" id="{4AC5103B-EE07-4248-AF6D-6ACF989C5972}"/>
                </a:ext>
              </a:extLst>
            </p:cNvPr>
            <p:cNvSpPr txBox="1">
              <a:spLocks noChangeArrowheads="1"/>
            </p:cNvSpPr>
            <p:nvPr/>
          </p:nvSpPr>
          <p:spPr bwMode="auto">
            <a:xfrm>
              <a:off x="2248" y="1386"/>
              <a:ext cx="1270"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unsigned char</a:t>
              </a:r>
            </a:p>
          </p:txBody>
        </p:sp>
      </p:grpSp>
      <p:sp>
        <p:nvSpPr>
          <p:cNvPr id="43166" name="Text Box 158">
            <a:extLst>
              <a:ext uri="{FF2B5EF4-FFF2-40B4-BE49-F238E27FC236}">
                <a16:creationId xmlns:a16="http://schemas.microsoft.com/office/drawing/2014/main" id="{CC6A104C-EEF9-4A97-899F-5544C082FEE9}"/>
              </a:ext>
            </a:extLst>
          </p:cNvPr>
          <p:cNvSpPr txBox="1">
            <a:spLocks noChangeArrowheads="1"/>
          </p:cNvSpPr>
          <p:nvPr/>
        </p:nvSpPr>
        <p:spPr bwMode="auto">
          <a:xfrm>
            <a:off x="3287713" y="2492375"/>
            <a:ext cx="2016125"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signed int</a:t>
            </a:r>
          </a:p>
        </p:txBody>
      </p:sp>
      <p:sp>
        <p:nvSpPr>
          <p:cNvPr id="43167" name="Text Box 159">
            <a:extLst>
              <a:ext uri="{FF2B5EF4-FFF2-40B4-BE49-F238E27FC236}">
                <a16:creationId xmlns:a16="http://schemas.microsoft.com/office/drawing/2014/main" id="{E73C6D19-6CCB-412B-8550-866C495336A4}"/>
              </a:ext>
            </a:extLst>
          </p:cNvPr>
          <p:cNvSpPr txBox="1">
            <a:spLocks noChangeArrowheads="1"/>
          </p:cNvSpPr>
          <p:nvPr/>
        </p:nvSpPr>
        <p:spPr bwMode="auto">
          <a:xfrm>
            <a:off x="3311525" y="3762375"/>
            <a:ext cx="2016125"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unsigned int</a:t>
            </a:r>
          </a:p>
        </p:txBody>
      </p:sp>
      <p:grpSp>
        <p:nvGrpSpPr>
          <p:cNvPr id="14349" name="Group 168">
            <a:extLst>
              <a:ext uri="{FF2B5EF4-FFF2-40B4-BE49-F238E27FC236}">
                <a16:creationId xmlns:a16="http://schemas.microsoft.com/office/drawing/2014/main" id="{213C2764-C3EC-44E6-A17D-96F80ECA7909}"/>
              </a:ext>
            </a:extLst>
          </p:cNvPr>
          <p:cNvGrpSpPr>
            <a:grpSpLocks/>
          </p:cNvGrpSpPr>
          <p:nvPr/>
        </p:nvGrpSpPr>
        <p:grpSpPr bwMode="auto">
          <a:xfrm>
            <a:off x="5451475" y="2097088"/>
            <a:ext cx="2486025" cy="1260475"/>
            <a:chOff x="3945" y="981"/>
            <a:chExt cx="1566" cy="794"/>
          </a:xfrm>
        </p:grpSpPr>
        <p:sp>
          <p:nvSpPr>
            <p:cNvPr id="43168" name="Text Box 160">
              <a:extLst>
                <a:ext uri="{FF2B5EF4-FFF2-40B4-BE49-F238E27FC236}">
                  <a16:creationId xmlns:a16="http://schemas.microsoft.com/office/drawing/2014/main" id="{323A4454-4F35-41EF-B12B-229D884625D3}"/>
                </a:ext>
              </a:extLst>
            </p:cNvPr>
            <p:cNvSpPr txBox="1">
              <a:spLocks noChangeArrowheads="1"/>
            </p:cNvSpPr>
            <p:nvPr/>
          </p:nvSpPr>
          <p:spPr bwMode="auto">
            <a:xfrm>
              <a:off x="3948" y="1525"/>
              <a:ext cx="1563"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signed long int</a:t>
              </a:r>
            </a:p>
          </p:txBody>
        </p:sp>
        <p:sp>
          <p:nvSpPr>
            <p:cNvPr id="43170" name="Text Box 162">
              <a:extLst>
                <a:ext uri="{FF2B5EF4-FFF2-40B4-BE49-F238E27FC236}">
                  <a16:creationId xmlns:a16="http://schemas.microsoft.com/office/drawing/2014/main" id="{87EF29AF-439E-4214-BFD1-A236E6AA8C75}"/>
                </a:ext>
              </a:extLst>
            </p:cNvPr>
            <p:cNvSpPr txBox="1">
              <a:spLocks noChangeArrowheads="1"/>
            </p:cNvSpPr>
            <p:nvPr/>
          </p:nvSpPr>
          <p:spPr bwMode="auto">
            <a:xfrm>
              <a:off x="3948" y="981"/>
              <a:ext cx="1563"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signed short int</a:t>
              </a:r>
            </a:p>
          </p:txBody>
        </p:sp>
        <p:sp>
          <p:nvSpPr>
            <p:cNvPr id="43171" name="Text Box 163">
              <a:extLst>
                <a:ext uri="{FF2B5EF4-FFF2-40B4-BE49-F238E27FC236}">
                  <a16:creationId xmlns:a16="http://schemas.microsoft.com/office/drawing/2014/main" id="{801D5E98-8FBB-4C3B-BD34-A396BB4377B7}"/>
                </a:ext>
              </a:extLst>
            </p:cNvPr>
            <p:cNvSpPr txBox="1">
              <a:spLocks noChangeArrowheads="1"/>
            </p:cNvSpPr>
            <p:nvPr/>
          </p:nvSpPr>
          <p:spPr bwMode="auto">
            <a:xfrm>
              <a:off x="3945" y="1241"/>
              <a:ext cx="1563"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signed int</a:t>
              </a:r>
            </a:p>
          </p:txBody>
        </p:sp>
      </p:grpSp>
      <p:grpSp>
        <p:nvGrpSpPr>
          <p:cNvPr id="14350" name="Group 169">
            <a:extLst>
              <a:ext uri="{FF2B5EF4-FFF2-40B4-BE49-F238E27FC236}">
                <a16:creationId xmlns:a16="http://schemas.microsoft.com/office/drawing/2014/main" id="{BDA07D37-C834-4A23-8DC0-316894FC3F64}"/>
              </a:ext>
            </a:extLst>
          </p:cNvPr>
          <p:cNvGrpSpPr>
            <a:grpSpLocks/>
          </p:cNvGrpSpPr>
          <p:nvPr/>
        </p:nvGrpSpPr>
        <p:grpSpPr bwMode="auto">
          <a:xfrm>
            <a:off x="5437188" y="3324225"/>
            <a:ext cx="2663825" cy="1260475"/>
            <a:chOff x="3969" y="1933"/>
            <a:chExt cx="1678" cy="794"/>
          </a:xfrm>
        </p:grpSpPr>
        <p:sp>
          <p:nvSpPr>
            <p:cNvPr id="43172" name="Text Box 164">
              <a:extLst>
                <a:ext uri="{FF2B5EF4-FFF2-40B4-BE49-F238E27FC236}">
                  <a16:creationId xmlns:a16="http://schemas.microsoft.com/office/drawing/2014/main" id="{C5AE0E4B-6175-4772-AFC4-487A825153D9}"/>
                </a:ext>
              </a:extLst>
            </p:cNvPr>
            <p:cNvSpPr txBox="1">
              <a:spLocks noChangeArrowheads="1"/>
            </p:cNvSpPr>
            <p:nvPr/>
          </p:nvSpPr>
          <p:spPr bwMode="auto">
            <a:xfrm>
              <a:off x="3972" y="2477"/>
              <a:ext cx="1630"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unsigned long int</a:t>
              </a:r>
            </a:p>
          </p:txBody>
        </p:sp>
        <p:sp>
          <p:nvSpPr>
            <p:cNvPr id="43173" name="Text Box 165">
              <a:extLst>
                <a:ext uri="{FF2B5EF4-FFF2-40B4-BE49-F238E27FC236}">
                  <a16:creationId xmlns:a16="http://schemas.microsoft.com/office/drawing/2014/main" id="{A9E80F43-B3CB-4005-AFF9-9922CB2515D2}"/>
                </a:ext>
              </a:extLst>
            </p:cNvPr>
            <p:cNvSpPr txBox="1">
              <a:spLocks noChangeArrowheads="1"/>
            </p:cNvSpPr>
            <p:nvPr/>
          </p:nvSpPr>
          <p:spPr bwMode="auto">
            <a:xfrm>
              <a:off x="3972" y="1933"/>
              <a:ext cx="1675"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unsigned short int</a:t>
              </a:r>
            </a:p>
          </p:txBody>
        </p:sp>
        <p:sp>
          <p:nvSpPr>
            <p:cNvPr id="43174" name="Text Box 166">
              <a:extLst>
                <a:ext uri="{FF2B5EF4-FFF2-40B4-BE49-F238E27FC236}">
                  <a16:creationId xmlns:a16="http://schemas.microsoft.com/office/drawing/2014/main" id="{C1623EDB-8A0A-4BEE-A238-9EC637F0D5CB}"/>
                </a:ext>
              </a:extLst>
            </p:cNvPr>
            <p:cNvSpPr txBox="1">
              <a:spLocks noChangeArrowheads="1"/>
            </p:cNvSpPr>
            <p:nvPr/>
          </p:nvSpPr>
          <p:spPr bwMode="auto">
            <a:xfrm>
              <a:off x="3969" y="2193"/>
              <a:ext cx="1563"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unsigned int</a:t>
              </a:r>
            </a:p>
          </p:txBody>
        </p:sp>
      </p:grpSp>
      <p:sp>
        <p:nvSpPr>
          <p:cNvPr id="14351" name="AutoShape 171">
            <a:extLst>
              <a:ext uri="{FF2B5EF4-FFF2-40B4-BE49-F238E27FC236}">
                <a16:creationId xmlns:a16="http://schemas.microsoft.com/office/drawing/2014/main" id="{403ADB74-40CB-4D5E-BC65-046FB2EB0C98}"/>
              </a:ext>
            </a:extLst>
          </p:cNvPr>
          <p:cNvSpPr>
            <a:spLocks/>
          </p:cNvSpPr>
          <p:nvPr/>
        </p:nvSpPr>
        <p:spPr bwMode="auto">
          <a:xfrm>
            <a:off x="3028950" y="1465263"/>
            <a:ext cx="287338" cy="576262"/>
          </a:xfrm>
          <a:prstGeom prst="leftBrace">
            <a:avLst>
              <a:gd name="adj1" fmla="val 16713"/>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352" name="AutoShape 172">
            <a:extLst>
              <a:ext uri="{FF2B5EF4-FFF2-40B4-BE49-F238E27FC236}">
                <a16:creationId xmlns:a16="http://schemas.microsoft.com/office/drawing/2014/main" id="{16D2A3EA-FADA-4021-B936-B7F9E6460BC6}"/>
              </a:ext>
            </a:extLst>
          </p:cNvPr>
          <p:cNvSpPr>
            <a:spLocks/>
          </p:cNvSpPr>
          <p:nvPr/>
        </p:nvSpPr>
        <p:spPr bwMode="auto">
          <a:xfrm>
            <a:off x="3043238" y="2717800"/>
            <a:ext cx="287337" cy="1277938"/>
          </a:xfrm>
          <a:prstGeom prst="leftBrace">
            <a:avLst>
              <a:gd name="adj1" fmla="val 37063"/>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353" name="AutoShape 173">
            <a:extLst>
              <a:ext uri="{FF2B5EF4-FFF2-40B4-BE49-F238E27FC236}">
                <a16:creationId xmlns:a16="http://schemas.microsoft.com/office/drawing/2014/main" id="{47BD1893-9122-405E-93EF-FDD1C3AEE0E1}"/>
              </a:ext>
            </a:extLst>
          </p:cNvPr>
          <p:cNvSpPr>
            <a:spLocks/>
          </p:cNvSpPr>
          <p:nvPr/>
        </p:nvSpPr>
        <p:spPr bwMode="auto">
          <a:xfrm>
            <a:off x="5219700" y="2278063"/>
            <a:ext cx="287338" cy="971550"/>
          </a:xfrm>
          <a:prstGeom prst="leftBrace">
            <a:avLst>
              <a:gd name="adj1" fmla="val 28177"/>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354" name="AutoShape 174">
            <a:extLst>
              <a:ext uri="{FF2B5EF4-FFF2-40B4-BE49-F238E27FC236}">
                <a16:creationId xmlns:a16="http://schemas.microsoft.com/office/drawing/2014/main" id="{0136F2F1-C320-43AB-ACE0-E964DC78EA5E}"/>
              </a:ext>
            </a:extLst>
          </p:cNvPr>
          <p:cNvSpPr>
            <a:spLocks/>
          </p:cNvSpPr>
          <p:nvPr/>
        </p:nvSpPr>
        <p:spPr bwMode="auto">
          <a:xfrm>
            <a:off x="5219700" y="3502025"/>
            <a:ext cx="287338" cy="971550"/>
          </a:xfrm>
          <a:prstGeom prst="leftBrace">
            <a:avLst>
              <a:gd name="adj1" fmla="val 28177"/>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5" name="Group 196">
            <a:extLst>
              <a:ext uri="{FF2B5EF4-FFF2-40B4-BE49-F238E27FC236}">
                <a16:creationId xmlns:a16="http://schemas.microsoft.com/office/drawing/2014/main" id="{200914D3-CA5A-4CDA-9138-551113D34B5C}"/>
              </a:ext>
            </a:extLst>
          </p:cNvPr>
          <p:cNvGrpSpPr>
            <a:grpSpLocks/>
          </p:cNvGrpSpPr>
          <p:nvPr/>
        </p:nvGrpSpPr>
        <p:grpSpPr bwMode="auto">
          <a:xfrm>
            <a:off x="2068513" y="765175"/>
            <a:ext cx="4591050" cy="1511300"/>
            <a:chOff x="1303" y="482"/>
            <a:chExt cx="2892" cy="952"/>
          </a:xfrm>
        </p:grpSpPr>
        <p:sp>
          <p:nvSpPr>
            <p:cNvPr id="43184" name="AutoShape 176">
              <a:extLst>
                <a:ext uri="{FF2B5EF4-FFF2-40B4-BE49-F238E27FC236}">
                  <a16:creationId xmlns:a16="http://schemas.microsoft.com/office/drawing/2014/main" id="{60310E9A-F73D-4F2A-8C16-167ED933B8CE}"/>
                </a:ext>
              </a:extLst>
            </p:cNvPr>
            <p:cNvSpPr>
              <a:spLocks noChangeArrowheads="1"/>
            </p:cNvSpPr>
            <p:nvPr/>
          </p:nvSpPr>
          <p:spPr bwMode="auto">
            <a:xfrm>
              <a:off x="3288" y="482"/>
              <a:ext cx="907" cy="272"/>
            </a:xfrm>
            <a:prstGeom prst="wedgeRoundRectCallout">
              <a:avLst>
                <a:gd name="adj1" fmla="val -79106"/>
                <a:gd name="adj2" fmla="val 62500"/>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effectLst>
                    <a:outerShdw blurRad="38100" dist="38100" dir="2700000" algn="tl">
                      <a:srgbClr val="FFFFFF"/>
                    </a:outerShdw>
                  </a:effectLst>
                </a:rPr>
                <a:t>字符类型</a:t>
              </a:r>
            </a:p>
          </p:txBody>
        </p:sp>
        <p:sp>
          <p:nvSpPr>
            <p:cNvPr id="14369" name="AutoShape 178">
              <a:extLst>
                <a:ext uri="{FF2B5EF4-FFF2-40B4-BE49-F238E27FC236}">
                  <a16:creationId xmlns:a16="http://schemas.microsoft.com/office/drawing/2014/main" id="{BEDB60D1-4C3B-4303-9B5B-3C6D631C953C}"/>
                </a:ext>
              </a:extLst>
            </p:cNvPr>
            <p:cNvSpPr>
              <a:spLocks noChangeArrowheads="1"/>
            </p:cNvSpPr>
            <p:nvPr/>
          </p:nvSpPr>
          <p:spPr bwMode="auto">
            <a:xfrm>
              <a:off x="1303" y="799"/>
              <a:ext cx="2032" cy="635"/>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6" name="Group 198">
            <a:extLst>
              <a:ext uri="{FF2B5EF4-FFF2-40B4-BE49-F238E27FC236}">
                <a16:creationId xmlns:a16="http://schemas.microsoft.com/office/drawing/2014/main" id="{84454410-190B-452F-A558-703CD01081BD}"/>
              </a:ext>
            </a:extLst>
          </p:cNvPr>
          <p:cNvGrpSpPr>
            <a:grpSpLocks/>
          </p:cNvGrpSpPr>
          <p:nvPr/>
        </p:nvGrpSpPr>
        <p:grpSpPr bwMode="auto">
          <a:xfrm>
            <a:off x="5435600" y="1268413"/>
            <a:ext cx="2447925" cy="3384550"/>
            <a:chOff x="3424" y="799"/>
            <a:chExt cx="1542" cy="2132"/>
          </a:xfrm>
        </p:grpSpPr>
        <p:sp>
          <p:nvSpPr>
            <p:cNvPr id="43185" name="AutoShape 177">
              <a:extLst>
                <a:ext uri="{FF2B5EF4-FFF2-40B4-BE49-F238E27FC236}">
                  <a16:creationId xmlns:a16="http://schemas.microsoft.com/office/drawing/2014/main" id="{FBD65244-3F8E-4AD5-9D71-C4C9C91A6DE2}"/>
                </a:ext>
              </a:extLst>
            </p:cNvPr>
            <p:cNvSpPr>
              <a:spLocks noChangeArrowheads="1"/>
            </p:cNvSpPr>
            <p:nvPr/>
          </p:nvSpPr>
          <p:spPr bwMode="auto">
            <a:xfrm>
              <a:off x="3923" y="799"/>
              <a:ext cx="952" cy="272"/>
            </a:xfrm>
            <a:prstGeom prst="wedgeRoundRectCallout">
              <a:avLst>
                <a:gd name="adj1" fmla="val -71218"/>
                <a:gd name="adj2" fmla="val 14117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effectLst>
                    <a:outerShdw blurRad="38100" dist="38100" dir="2700000" algn="tl">
                      <a:srgbClr val="FFFFFF"/>
                    </a:outerShdw>
                  </a:effectLst>
                </a:rPr>
                <a:t>整型类型</a:t>
              </a:r>
            </a:p>
          </p:txBody>
        </p:sp>
        <p:sp>
          <p:nvSpPr>
            <p:cNvPr id="14367" name="AutoShape 179">
              <a:extLst>
                <a:ext uri="{FF2B5EF4-FFF2-40B4-BE49-F238E27FC236}">
                  <a16:creationId xmlns:a16="http://schemas.microsoft.com/office/drawing/2014/main" id="{0FFA8B0D-A919-45D7-B99C-7EF2F6AF4515}"/>
                </a:ext>
              </a:extLst>
            </p:cNvPr>
            <p:cNvSpPr>
              <a:spLocks noChangeArrowheads="1"/>
            </p:cNvSpPr>
            <p:nvPr/>
          </p:nvSpPr>
          <p:spPr bwMode="auto">
            <a:xfrm>
              <a:off x="3424" y="1344"/>
              <a:ext cx="1542" cy="1587"/>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7" name="Group 197">
            <a:extLst>
              <a:ext uri="{FF2B5EF4-FFF2-40B4-BE49-F238E27FC236}">
                <a16:creationId xmlns:a16="http://schemas.microsoft.com/office/drawing/2014/main" id="{A72052C6-E6E2-429C-AD07-44A7B96220A3}"/>
              </a:ext>
            </a:extLst>
          </p:cNvPr>
          <p:cNvGrpSpPr>
            <a:grpSpLocks/>
          </p:cNvGrpSpPr>
          <p:nvPr/>
        </p:nvGrpSpPr>
        <p:grpSpPr bwMode="auto">
          <a:xfrm>
            <a:off x="1979613" y="4076700"/>
            <a:ext cx="4103687" cy="1871663"/>
            <a:chOff x="1247" y="2568"/>
            <a:chExt cx="2585" cy="1179"/>
          </a:xfrm>
        </p:grpSpPr>
        <p:sp>
          <p:nvSpPr>
            <p:cNvPr id="43188" name="AutoShape 180">
              <a:extLst>
                <a:ext uri="{FF2B5EF4-FFF2-40B4-BE49-F238E27FC236}">
                  <a16:creationId xmlns:a16="http://schemas.microsoft.com/office/drawing/2014/main" id="{52D35FF9-E97A-4292-9EA2-DBC087C08ECD}"/>
                </a:ext>
              </a:extLst>
            </p:cNvPr>
            <p:cNvSpPr>
              <a:spLocks noChangeArrowheads="1"/>
            </p:cNvSpPr>
            <p:nvPr/>
          </p:nvSpPr>
          <p:spPr bwMode="auto">
            <a:xfrm>
              <a:off x="2880" y="3294"/>
              <a:ext cx="952" cy="280"/>
            </a:xfrm>
            <a:prstGeom prst="wedgeRoundRectCallout">
              <a:avLst>
                <a:gd name="adj1" fmla="val -85611"/>
                <a:gd name="adj2" fmla="val -110356"/>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effectLst>
                    <a:outerShdw blurRad="38100" dist="38100" dir="2700000" algn="tl">
                      <a:srgbClr val="FFFFFF"/>
                    </a:outerShdw>
                  </a:effectLst>
                </a:rPr>
                <a:t>浮点类型</a:t>
              </a:r>
            </a:p>
          </p:txBody>
        </p:sp>
        <p:sp>
          <p:nvSpPr>
            <p:cNvPr id="14365" name="AutoShape 181">
              <a:extLst>
                <a:ext uri="{FF2B5EF4-FFF2-40B4-BE49-F238E27FC236}">
                  <a16:creationId xmlns:a16="http://schemas.microsoft.com/office/drawing/2014/main" id="{A249060A-CCE4-4605-9295-6B91E7DA6101}"/>
                </a:ext>
              </a:extLst>
            </p:cNvPr>
            <p:cNvSpPr>
              <a:spLocks noChangeArrowheads="1"/>
            </p:cNvSpPr>
            <p:nvPr/>
          </p:nvSpPr>
          <p:spPr bwMode="auto">
            <a:xfrm>
              <a:off x="1247" y="2568"/>
              <a:ext cx="1225" cy="1179"/>
            </a:xfrm>
            <a:prstGeom prst="roundRect">
              <a:avLst>
                <a:gd name="adj" fmla="val 16667"/>
              </a:avLst>
            </a:prstGeom>
            <a:noFill/>
            <a:ln w="28575">
              <a:solidFill>
                <a:srgbClr val="333333"/>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14358" name="AutoShape 190">
            <a:extLst>
              <a:ext uri="{FF2B5EF4-FFF2-40B4-BE49-F238E27FC236}">
                <a16:creationId xmlns:a16="http://schemas.microsoft.com/office/drawing/2014/main" id="{DEFA0F1B-FF6D-4653-ACAF-32A56319FB10}"/>
              </a:ext>
            </a:extLst>
          </p:cNvPr>
          <p:cNvSpPr>
            <a:spLocks/>
          </p:cNvSpPr>
          <p:nvPr/>
        </p:nvSpPr>
        <p:spPr bwMode="auto">
          <a:xfrm>
            <a:off x="1765300" y="1773238"/>
            <a:ext cx="287338" cy="4032250"/>
          </a:xfrm>
          <a:prstGeom prst="leftBrace">
            <a:avLst>
              <a:gd name="adj1" fmla="val 116943"/>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8" name="Group 195">
            <a:extLst>
              <a:ext uri="{FF2B5EF4-FFF2-40B4-BE49-F238E27FC236}">
                <a16:creationId xmlns:a16="http://schemas.microsoft.com/office/drawing/2014/main" id="{B8945790-2A5D-41B1-9A30-0671D00CEE60}"/>
              </a:ext>
            </a:extLst>
          </p:cNvPr>
          <p:cNvGrpSpPr>
            <a:grpSpLocks/>
          </p:cNvGrpSpPr>
          <p:nvPr/>
        </p:nvGrpSpPr>
        <p:grpSpPr bwMode="auto">
          <a:xfrm>
            <a:off x="827088" y="1412875"/>
            <a:ext cx="3097212" cy="4752975"/>
            <a:chOff x="521" y="890"/>
            <a:chExt cx="1951" cy="2994"/>
          </a:xfrm>
        </p:grpSpPr>
        <p:sp>
          <p:nvSpPr>
            <p:cNvPr id="14360" name="AutoShape 191">
              <a:extLst>
                <a:ext uri="{FF2B5EF4-FFF2-40B4-BE49-F238E27FC236}">
                  <a16:creationId xmlns:a16="http://schemas.microsoft.com/office/drawing/2014/main" id="{6F2946FE-9BFA-4E44-A49B-1871B37ABD18}"/>
                </a:ext>
              </a:extLst>
            </p:cNvPr>
            <p:cNvSpPr>
              <a:spLocks noChangeArrowheads="1"/>
            </p:cNvSpPr>
            <p:nvPr/>
          </p:nvSpPr>
          <p:spPr bwMode="auto">
            <a:xfrm>
              <a:off x="1292" y="890"/>
              <a:ext cx="454" cy="1406"/>
            </a:xfrm>
            <a:prstGeom prst="roundRect">
              <a:avLst>
                <a:gd name="adj" fmla="val 16667"/>
              </a:avLst>
            </a:prstGeom>
            <a:noFill/>
            <a:ln w="762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361" name="AutoShape 192">
              <a:extLst>
                <a:ext uri="{FF2B5EF4-FFF2-40B4-BE49-F238E27FC236}">
                  <a16:creationId xmlns:a16="http://schemas.microsoft.com/office/drawing/2014/main" id="{46AC2EA1-FF63-43CD-B393-80F06D16F0EC}"/>
                </a:ext>
              </a:extLst>
            </p:cNvPr>
            <p:cNvSpPr>
              <a:spLocks noChangeArrowheads="1"/>
            </p:cNvSpPr>
            <p:nvPr/>
          </p:nvSpPr>
          <p:spPr bwMode="auto">
            <a:xfrm>
              <a:off x="1292" y="2478"/>
              <a:ext cx="1180" cy="1406"/>
            </a:xfrm>
            <a:prstGeom prst="roundRect">
              <a:avLst>
                <a:gd name="adj" fmla="val 16667"/>
              </a:avLst>
            </a:prstGeom>
            <a:noFill/>
            <a:ln w="762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3201" name="AutoShape 193">
              <a:extLst>
                <a:ext uri="{FF2B5EF4-FFF2-40B4-BE49-F238E27FC236}">
                  <a16:creationId xmlns:a16="http://schemas.microsoft.com/office/drawing/2014/main" id="{4D43CE15-77CF-4B22-88F7-459FBD8EFC8E}"/>
                </a:ext>
              </a:extLst>
            </p:cNvPr>
            <p:cNvSpPr>
              <a:spLocks noChangeArrowheads="1"/>
            </p:cNvSpPr>
            <p:nvPr/>
          </p:nvSpPr>
          <p:spPr bwMode="auto">
            <a:xfrm>
              <a:off x="521" y="1253"/>
              <a:ext cx="318" cy="726"/>
            </a:xfrm>
            <a:prstGeom prst="wedgeRoundRectCallout">
              <a:avLst>
                <a:gd name="adj1" fmla="val 183648"/>
                <a:gd name="adj2" fmla="val -30301"/>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effectLst>
                    <a:outerShdw blurRad="38100" dist="38100" dir="2700000" algn="tl">
                      <a:srgbClr val="FFFFFF"/>
                    </a:outerShdw>
                  </a:effectLst>
                </a:rPr>
                <a:t>定点数</a:t>
              </a:r>
            </a:p>
          </p:txBody>
        </p:sp>
        <p:sp>
          <p:nvSpPr>
            <p:cNvPr id="43202" name="AutoShape 194">
              <a:extLst>
                <a:ext uri="{FF2B5EF4-FFF2-40B4-BE49-F238E27FC236}">
                  <a16:creationId xmlns:a16="http://schemas.microsoft.com/office/drawing/2014/main" id="{1041B924-12AE-485F-843B-695AF50CA75B}"/>
                </a:ext>
              </a:extLst>
            </p:cNvPr>
            <p:cNvSpPr>
              <a:spLocks noChangeArrowheads="1"/>
            </p:cNvSpPr>
            <p:nvPr/>
          </p:nvSpPr>
          <p:spPr bwMode="auto">
            <a:xfrm>
              <a:off x="521" y="2478"/>
              <a:ext cx="317" cy="725"/>
            </a:xfrm>
            <a:prstGeom prst="wedgeRoundRectCallout">
              <a:avLst>
                <a:gd name="adj1" fmla="val 191639"/>
                <a:gd name="adj2" fmla="val -23657"/>
                <a:gd name="adj3" fmla="val 16667"/>
              </a:avLst>
            </a:prstGeom>
            <a:solidFill>
              <a:schemeClr val="accent1">
                <a:alpha val="10001"/>
              </a:schemeClr>
            </a:solidFill>
            <a:ln w="28575">
              <a:solidFill>
                <a:srgbClr val="33CCCC"/>
              </a:solidFill>
              <a:miter lim="800000"/>
              <a:headEnd/>
              <a:tailEnd/>
            </a:ln>
            <a:effectLst/>
          </p:spPr>
          <p:txBody>
            <a:bodyPr/>
            <a:lstStyle/>
            <a:p>
              <a:pPr algn="ctr">
                <a:defRPr/>
              </a:pPr>
              <a:r>
                <a:rPr lang="zh-CN" altLang="en-US" b="1">
                  <a:effectLst>
                    <a:outerShdw blurRad="38100" dist="38100" dir="2700000" algn="tl">
                      <a:srgbClr val="FFFFFF"/>
                    </a:outerShdw>
                  </a:effectLst>
                </a:rPr>
                <a:t>浮点数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0F0AF655-10B2-43A5-95B8-52C09DE755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B961AB7B-FED7-491A-9BEF-75B0E1B28072}" type="slidenum">
              <a:rPr kumimoji="0" lang="en-US" altLang="zh-CN" sz="1800">
                <a:solidFill>
                  <a:srgbClr val="009900"/>
                </a:solidFill>
              </a:rPr>
              <a:pPr eaLnBrk="1" hangingPunct="1"/>
              <a:t>12</a:t>
            </a:fld>
            <a:endParaRPr kumimoji="0" lang="en-US" altLang="zh-CN" sz="1800">
              <a:solidFill>
                <a:srgbClr val="009900"/>
              </a:solidFill>
            </a:endParaRPr>
          </a:p>
        </p:txBody>
      </p:sp>
      <p:sp>
        <p:nvSpPr>
          <p:cNvPr id="15363" name="Text Box 4">
            <a:extLst>
              <a:ext uri="{FF2B5EF4-FFF2-40B4-BE49-F238E27FC236}">
                <a16:creationId xmlns:a16="http://schemas.microsoft.com/office/drawing/2014/main" id="{A4B8C765-97D5-4BEC-A4A4-903C81CBB0EF}"/>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字符类型 </a:t>
            </a:r>
          </a:p>
        </p:txBody>
      </p:sp>
      <p:grpSp>
        <p:nvGrpSpPr>
          <p:cNvPr id="2" name="Group 178">
            <a:extLst>
              <a:ext uri="{FF2B5EF4-FFF2-40B4-BE49-F238E27FC236}">
                <a16:creationId xmlns:a16="http://schemas.microsoft.com/office/drawing/2014/main" id="{E19B06F0-1F1E-418E-A2DB-D26E7979E310}"/>
              </a:ext>
            </a:extLst>
          </p:cNvPr>
          <p:cNvGrpSpPr>
            <a:grpSpLocks/>
          </p:cNvGrpSpPr>
          <p:nvPr/>
        </p:nvGrpSpPr>
        <p:grpSpPr bwMode="auto">
          <a:xfrm>
            <a:off x="2339975" y="1268413"/>
            <a:ext cx="1531938" cy="4679950"/>
            <a:chOff x="606" y="618"/>
            <a:chExt cx="965" cy="2948"/>
          </a:xfrm>
        </p:grpSpPr>
        <p:sp>
          <p:nvSpPr>
            <p:cNvPr id="124083" name="Text Box 179">
              <a:extLst>
                <a:ext uri="{FF2B5EF4-FFF2-40B4-BE49-F238E27FC236}">
                  <a16:creationId xmlns:a16="http://schemas.microsoft.com/office/drawing/2014/main" id="{33C3491D-6DEB-428B-AA72-D5271B26A809}"/>
                </a:ext>
              </a:extLst>
            </p:cNvPr>
            <p:cNvSpPr txBox="1">
              <a:spLocks noChangeArrowheads="1"/>
            </p:cNvSpPr>
            <p:nvPr/>
          </p:nvSpPr>
          <p:spPr bwMode="auto">
            <a:xfrm>
              <a:off x="612" y="618"/>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00000000</a:t>
              </a:r>
            </a:p>
          </p:txBody>
        </p:sp>
        <p:sp>
          <p:nvSpPr>
            <p:cNvPr id="124084" name="Text Box 180">
              <a:extLst>
                <a:ext uri="{FF2B5EF4-FFF2-40B4-BE49-F238E27FC236}">
                  <a16:creationId xmlns:a16="http://schemas.microsoft.com/office/drawing/2014/main" id="{1B2DBD8E-7DBA-40AF-8687-01134335AC75}"/>
                </a:ext>
              </a:extLst>
            </p:cNvPr>
            <p:cNvSpPr txBox="1">
              <a:spLocks noChangeArrowheads="1"/>
            </p:cNvSpPr>
            <p:nvPr/>
          </p:nvSpPr>
          <p:spPr bwMode="auto">
            <a:xfrm>
              <a:off x="609" y="79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00000001</a:t>
              </a:r>
            </a:p>
          </p:txBody>
        </p:sp>
        <p:sp>
          <p:nvSpPr>
            <p:cNvPr id="124085" name="Text Box 181">
              <a:extLst>
                <a:ext uri="{FF2B5EF4-FFF2-40B4-BE49-F238E27FC236}">
                  <a16:creationId xmlns:a16="http://schemas.microsoft.com/office/drawing/2014/main" id="{7987E4AE-3E6F-4003-9EB9-37E06D021355}"/>
                </a:ext>
              </a:extLst>
            </p:cNvPr>
            <p:cNvSpPr txBox="1">
              <a:spLocks noChangeArrowheads="1"/>
            </p:cNvSpPr>
            <p:nvPr/>
          </p:nvSpPr>
          <p:spPr bwMode="auto">
            <a:xfrm>
              <a:off x="612" y="981"/>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00000010</a:t>
              </a:r>
            </a:p>
          </p:txBody>
        </p:sp>
        <p:sp>
          <p:nvSpPr>
            <p:cNvPr id="124086" name="Text Box 182">
              <a:extLst>
                <a:ext uri="{FF2B5EF4-FFF2-40B4-BE49-F238E27FC236}">
                  <a16:creationId xmlns:a16="http://schemas.microsoft.com/office/drawing/2014/main" id="{C1AFD6BE-1964-43B2-8312-C77AF242E595}"/>
                </a:ext>
              </a:extLst>
            </p:cNvPr>
            <p:cNvSpPr txBox="1">
              <a:spLocks noChangeArrowheads="1"/>
            </p:cNvSpPr>
            <p:nvPr/>
          </p:nvSpPr>
          <p:spPr bwMode="auto">
            <a:xfrm>
              <a:off x="606" y="116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00000011</a:t>
              </a:r>
            </a:p>
          </p:txBody>
        </p:sp>
        <p:sp>
          <p:nvSpPr>
            <p:cNvPr id="124087" name="Text Box 183">
              <a:extLst>
                <a:ext uri="{FF2B5EF4-FFF2-40B4-BE49-F238E27FC236}">
                  <a16:creationId xmlns:a16="http://schemas.microsoft.com/office/drawing/2014/main" id="{E9F37371-095A-44CC-9C86-8F40D0D23EE0}"/>
                </a:ext>
              </a:extLst>
            </p:cNvPr>
            <p:cNvSpPr txBox="1">
              <a:spLocks noChangeArrowheads="1"/>
            </p:cNvSpPr>
            <p:nvPr/>
          </p:nvSpPr>
          <p:spPr bwMode="auto">
            <a:xfrm>
              <a:off x="612" y="136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00000100</a:t>
              </a:r>
            </a:p>
          </p:txBody>
        </p:sp>
        <p:sp>
          <p:nvSpPr>
            <p:cNvPr id="124088" name="Text Box 184">
              <a:extLst>
                <a:ext uri="{FF2B5EF4-FFF2-40B4-BE49-F238E27FC236}">
                  <a16:creationId xmlns:a16="http://schemas.microsoft.com/office/drawing/2014/main" id="{BF1A6006-99DB-4472-A586-AF0BAC038EB2}"/>
                </a:ext>
              </a:extLst>
            </p:cNvPr>
            <p:cNvSpPr txBox="1">
              <a:spLocks noChangeArrowheads="1"/>
            </p:cNvSpPr>
            <p:nvPr/>
          </p:nvSpPr>
          <p:spPr bwMode="auto">
            <a:xfrm>
              <a:off x="612" y="331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11111111</a:t>
              </a:r>
            </a:p>
          </p:txBody>
        </p:sp>
        <p:sp>
          <p:nvSpPr>
            <p:cNvPr id="124089" name="Text Box 185">
              <a:extLst>
                <a:ext uri="{FF2B5EF4-FFF2-40B4-BE49-F238E27FC236}">
                  <a16:creationId xmlns:a16="http://schemas.microsoft.com/office/drawing/2014/main" id="{A4A71105-F76C-4D84-8851-4DDEA0C13509}"/>
                </a:ext>
              </a:extLst>
            </p:cNvPr>
            <p:cNvSpPr txBox="1">
              <a:spLocks noChangeArrowheads="1"/>
            </p:cNvSpPr>
            <p:nvPr/>
          </p:nvSpPr>
          <p:spPr bwMode="auto">
            <a:xfrm>
              <a:off x="615" y="181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01111111</a:t>
              </a:r>
            </a:p>
          </p:txBody>
        </p:sp>
        <p:sp>
          <p:nvSpPr>
            <p:cNvPr id="124090" name="Text Box 186">
              <a:extLst>
                <a:ext uri="{FF2B5EF4-FFF2-40B4-BE49-F238E27FC236}">
                  <a16:creationId xmlns:a16="http://schemas.microsoft.com/office/drawing/2014/main" id="{520D5CF9-23DF-448C-AD93-A809AE7348FF}"/>
                </a:ext>
              </a:extLst>
            </p:cNvPr>
            <p:cNvSpPr txBox="1">
              <a:spLocks noChangeArrowheads="1"/>
            </p:cNvSpPr>
            <p:nvPr/>
          </p:nvSpPr>
          <p:spPr bwMode="auto">
            <a:xfrm>
              <a:off x="612" y="2007"/>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10000000</a:t>
              </a:r>
            </a:p>
          </p:txBody>
        </p:sp>
        <p:sp>
          <p:nvSpPr>
            <p:cNvPr id="124091" name="Text Box 187">
              <a:extLst>
                <a:ext uri="{FF2B5EF4-FFF2-40B4-BE49-F238E27FC236}">
                  <a16:creationId xmlns:a16="http://schemas.microsoft.com/office/drawing/2014/main" id="{F76DE075-C009-4FC0-9AB4-FB7EA15D24C6}"/>
                </a:ext>
              </a:extLst>
            </p:cNvPr>
            <p:cNvSpPr txBox="1">
              <a:spLocks noChangeArrowheads="1"/>
            </p:cNvSpPr>
            <p:nvPr/>
          </p:nvSpPr>
          <p:spPr bwMode="auto">
            <a:xfrm>
              <a:off x="612" y="15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sp>
          <p:nvSpPr>
            <p:cNvPr id="124092" name="Text Box 188">
              <a:extLst>
                <a:ext uri="{FF2B5EF4-FFF2-40B4-BE49-F238E27FC236}">
                  <a16:creationId xmlns:a16="http://schemas.microsoft.com/office/drawing/2014/main" id="{F4EECD48-6DF8-466D-BE50-5999D33DE459}"/>
                </a:ext>
              </a:extLst>
            </p:cNvPr>
            <p:cNvSpPr txBox="1">
              <a:spLocks noChangeArrowheads="1"/>
            </p:cNvSpPr>
            <p:nvPr/>
          </p:nvSpPr>
          <p:spPr bwMode="auto">
            <a:xfrm>
              <a:off x="615" y="21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10000001</a:t>
              </a:r>
            </a:p>
          </p:txBody>
        </p:sp>
        <p:sp>
          <p:nvSpPr>
            <p:cNvPr id="124093" name="Text Box 189">
              <a:extLst>
                <a:ext uri="{FF2B5EF4-FFF2-40B4-BE49-F238E27FC236}">
                  <a16:creationId xmlns:a16="http://schemas.microsoft.com/office/drawing/2014/main" id="{141870B2-A6FE-4854-B857-78BAFBD33ED1}"/>
                </a:ext>
              </a:extLst>
            </p:cNvPr>
            <p:cNvSpPr txBox="1">
              <a:spLocks noChangeArrowheads="1"/>
            </p:cNvSpPr>
            <p:nvPr/>
          </p:nvSpPr>
          <p:spPr bwMode="auto">
            <a:xfrm>
              <a:off x="612" y="233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10000010</a:t>
              </a:r>
            </a:p>
          </p:txBody>
        </p:sp>
        <p:sp>
          <p:nvSpPr>
            <p:cNvPr id="124094" name="Text Box 190">
              <a:extLst>
                <a:ext uri="{FF2B5EF4-FFF2-40B4-BE49-F238E27FC236}">
                  <a16:creationId xmlns:a16="http://schemas.microsoft.com/office/drawing/2014/main" id="{838416BB-19B0-4B38-8E48-8B6373A7AF38}"/>
                </a:ext>
              </a:extLst>
            </p:cNvPr>
            <p:cNvSpPr txBox="1">
              <a:spLocks noChangeArrowheads="1"/>
            </p:cNvSpPr>
            <p:nvPr/>
          </p:nvSpPr>
          <p:spPr bwMode="auto">
            <a:xfrm>
              <a:off x="612" y="2503"/>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10000011</a:t>
              </a:r>
            </a:p>
          </p:txBody>
        </p:sp>
        <p:sp>
          <p:nvSpPr>
            <p:cNvPr id="124095" name="Text Box 191">
              <a:extLst>
                <a:ext uri="{FF2B5EF4-FFF2-40B4-BE49-F238E27FC236}">
                  <a16:creationId xmlns:a16="http://schemas.microsoft.com/office/drawing/2014/main" id="{3331A6E1-FA93-40D5-935D-828827DEEDC8}"/>
                </a:ext>
              </a:extLst>
            </p:cNvPr>
            <p:cNvSpPr txBox="1">
              <a:spLocks noChangeArrowheads="1"/>
            </p:cNvSpPr>
            <p:nvPr/>
          </p:nvSpPr>
          <p:spPr bwMode="auto">
            <a:xfrm>
              <a:off x="618" y="2681"/>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10000100</a:t>
              </a:r>
            </a:p>
          </p:txBody>
        </p:sp>
        <p:sp>
          <p:nvSpPr>
            <p:cNvPr id="124096" name="Text Box 192">
              <a:extLst>
                <a:ext uri="{FF2B5EF4-FFF2-40B4-BE49-F238E27FC236}">
                  <a16:creationId xmlns:a16="http://schemas.microsoft.com/office/drawing/2014/main" id="{D2B15AE5-3543-4BC3-8FCA-70CFF0926E35}"/>
                </a:ext>
              </a:extLst>
            </p:cNvPr>
            <p:cNvSpPr txBox="1">
              <a:spLocks noChangeArrowheads="1"/>
            </p:cNvSpPr>
            <p:nvPr/>
          </p:nvSpPr>
          <p:spPr bwMode="auto">
            <a:xfrm>
              <a:off x="615" y="3135"/>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11111110</a:t>
              </a:r>
            </a:p>
          </p:txBody>
        </p:sp>
        <p:sp>
          <p:nvSpPr>
            <p:cNvPr id="124097" name="Text Box 193">
              <a:extLst>
                <a:ext uri="{FF2B5EF4-FFF2-40B4-BE49-F238E27FC236}">
                  <a16:creationId xmlns:a16="http://schemas.microsoft.com/office/drawing/2014/main" id="{C243BBF8-B44C-4DEF-AE89-490360F76BC0}"/>
                </a:ext>
              </a:extLst>
            </p:cNvPr>
            <p:cNvSpPr txBox="1">
              <a:spLocks noChangeArrowheads="1"/>
            </p:cNvSpPr>
            <p:nvPr/>
          </p:nvSpPr>
          <p:spPr bwMode="auto">
            <a:xfrm>
              <a:off x="612" y="288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grpSp>
      <p:grpSp>
        <p:nvGrpSpPr>
          <p:cNvPr id="3" name="Group 194">
            <a:extLst>
              <a:ext uri="{FF2B5EF4-FFF2-40B4-BE49-F238E27FC236}">
                <a16:creationId xmlns:a16="http://schemas.microsoft.com/office/drawing/2014/main" id="{CC6FCF8E-B76C-4EEA-9668-42E8A73EA70A}"/>
              </a:ext>
            </a:extLst>
          </p:cNvPr>
          <p:cNvGrpSpPr>
            <a:grpSpLocks/>
          </p:cNvGrpSpPr>
          <p:nvPr/>
        </p:nvGrpSpPr>
        <p:grpSpPr bwMode="auto">
          <a:xfrm>
            <a:off x="4211638" y="1270000"/>
            <a:ext cx="1531937" cy="4679950"/>
            <a:chOff x="606" y="618"/>
            <a:chExt cx="965" cy="2948"/>
          </a:xfrm>
        </p:grpSpPr>
        <p:sp>
          <p:nvSpPr>
            <p:cNvPr id="124099" name="Text Box 195">
              <a:extLst>
                <a:ext uri="{FF2B5EF4-FFF2-40B4-BE49-F238E27FC236}">
                  <a16:creationId xmlns:a16="http://schemas.microsoft.com/office/drawing/2014/main" id="{6AEFD6B3-D77D-45C8-B7C9-8A725AA28B79}"/>
                </a:ext>
              </a:extLst>
            </p:cNvPr>
            <p:cNvSpPr txBox="1">
              <a:spLocks noChangeArrowheads="1"/>
            </p:cNvSpPr>
            <p:nvPr/>
          </p:nvSpPr>
          <p:spPr bwMode="auto">
            <a:xfrm>
              <a:off x="612" y="618"/>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0</a:t>
              </a:r>
            </a:p>
          </p:txBody>
        </p:sp>
        <p:sp>
          <p:nvSpPr>
            <p:cNvPr id="124100" name="Text Box 196">
              <a:extLst>
                <a:ext uri="{FF2B5EF4-FFF2-40B4-BE49-F238E27FC236}">
                  <a16:creationId xmlns:a16="http://schemas.microsoft.com/office/drawing/2014/main" id="{67D7FB04-337D-46C0-BD53-9C5987FE736B}"/>
                </a:ext>
              </a:extLst>
            </p:cNvPr>
            <p:cNvSpPr txBox="1">
              <a:spLocks noChangeArrowheads="1"/>
            </p:cNvSpPr>
            <p:nvPr/>
          </p:nvSpPr>
          <p:spPr bwMode="auto">
            <a:xfrm>
              <a:off x="609" y="799"/>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1</a:t>
              </a:r>
            </a:p>
          </p:txBody>
        </p:sp>
        <p:sp>
          <p:nvSpPr>
            <p:cNvPr id="124101" name="Text Box 197">
              <a:extLst>
                <a:ext uri="{FF2B5EF4-FFF2-40B4-BE49-F238E27FC236}">
                  <a16:creationId xmlns:a16="http://schemas.microsoft.com/office/drawing/2014/main" id="{7DF3F09B-687C-44A0-A851-0B93ED07EBA7}"/>
                </a:ext>
              </a:extLst>
            </p:cNvPr>
            <p:cNvSpPr txBox="1">
              <a:spLocks noChangeArrowheads="1"/>
            </p:cNvSpPr>
            <p:nvPr/>
          </p:nvSpPr>
          <p:spPr bwMode="auto">
            <a:xfrm>
              <a:off x="612" y="981"/>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2</a:t>
              </a:r>
            </a:p>
          </p:txBody>
        </p:sp>
        <p:sp>
          <p:nvSpPr>
            <p:cNvPr id="124102" name="Text Box 198">
              <a:extLst>
                <a:ext uri="{FF2B5EF4-FFF2-40B4-BE49-F238E27FC236}">
                  <a16:creationId xmlns:a16="http://schemas.microsoft.com/office/drawing/2014/main" id="{306691D0-4816-49DB-A98B-BF3F2B95AAF0}"/>
                </a:ext>
              </a:extLst>
            </p:cNvPr>
            <p:cNvSpPr txBox="1">
              <a:spLocks noChangeArrowheads="1"/>
            </p:cNvSpPr>
            <p:nvPr/>
          </p:nvSpPr>
          <p:spPr bwMode="auto">
            <a:xfrm>
              <a:off x="606" y="1166"/>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3</a:t>
              </a:r>
            </a:p>
          </p:txBody>
        </p:sp>
        <p:sp>
          <p:nvSpPr>
            <p:cNvPr id="124103" name="Text Box 199">
              <a:extLst>
                <a:ext uri="{FF2B5EF4-FFF2-40B4-BE49-F238E27FC236}">
                  <a16:creationId xmlns:a16="http://schemas.microsoft.com/office/drawing/2014/main" id="{9B3B6F7D-3C42-4152-8721-30BC85CCF1AA}"/>
                </a:ext>
              </a:extLst>
            </p:cNvPr>
            <p:cNvSpPr txBox="1">
              <a:spLocks noChangeArrowheads="1"/>
            </p:cNvSpPr>
            <p:nvPr/>
          </p:nvSpPr>
          <p:spPr bwMode="auto">
            <a:xfrm>
              <a:off x="612" y="1366"/>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4</a:t>
              </a:r>
            </a:p>
          </p:txBody>
        </p:sp>
        <p:sp>
          <p:nvSpPr>
            <p:cNvPr id="124104" name="Text Box 200">
              <a:extLst>
                <a:ext uri="{FF2B5EF4-FFF2-40B4-BE49-F238E27FC236}">
                  <a16:creationId xmlns:a16="http://schemas.microsoft.com/office/drawing/2014/main" id="{F747FBCF-0074-4FDF-92F4-E5DCC9C4337E}"/>
                </a:ext>
              </a:extLst>
            </p:cNvPr>
            <p:cNvSpPr txBox="1">
              <a:spLocks noChangeArrowheads="1"/>
            </p:cNvSpPr>
            <p:nvPr/>
          </p:nvSpPr>
          <p:spPr bwMode="auto">
            <a:xfrm>
              <a:off x="612" y="331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255</a:t>
              </a:r>
            </a:p>
          </p:txBody>
        </p:sp>
        <p:sp>
          <p:nvSpPr>
            <p:cNvPr id="124105" name="Text Box 201">
              <a:extLst>
                <a:ext uri="{FF2B5EF4-FFF2-40B4-BE49-F238E27FC236}">
                  <a16:creationId xmlns:a16="http://schemas.microsoft.com/office/drawing/2014/main" id="{D30058A7-C1CF-4C94-BD53-75CD0CEDE977}"/>
                </a:ext>
              </a:extLst>
            </p:cNvPr>
            <p:cNvSpPr txBox="1">
              <a:spLocks noChangeArrowheads="1"/>
            </p:cNvSpPr>
            <p:nvPr/>
          </p:nvSpPr>
          <p:spPr bwMode="auto">
            <a:xfrm>
              <a:off x="615" y="181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127</a:t>
              </a:r>
            </a:p>
          </p:txBody>
        </p:sp>
        <p:sp>
          <p:nvSpPr>
            <p:cNvPr id="124106" name="Text Box 202">
              <a:extLst>
                <a:ext uri="{FF2B5EF4-FFF2-40B4-BE49-F238E27FC236}">
                  <a16:creationId xmlns:a16="http://schemas.microsoft.com/office/drawing/2014/main" id="{3BCA1943-0049-46CE-8318-FF183E788282}"/>
                </a:ext>
              </a:extLst>
            </p:cNvPr>
            <p:cNvSpPr txBox="1">
              <a:spLocks noChangeArrowheads="1"/>
            </p:cNvSpPr>
            <p:nvPr/>
          </p:nvSpPr>
          <p:spPr bwMode="auto">
            <a:xfrm>
              <a:off x="612" y="2007"/>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128</a:t>
              </a:r>
            </a:p>
          </p:txBody>
        </p:sp>
        <p:sp>
          <p:nvSpPr>
            <p:cNvPr id="124107" name="Text Box 203">
              <a:extLst>
                <a:ext uri="{FF2B5EF4-FFF2-40B4-BE49-F238E27FC236}">
                  <a16:creationId xmlns:a16="http://schemas.microsoft.com/office/drawing/2014/main" id="{C6A8C4B7-24CB-41CB-A5FE-BA69733D249E}"/>
                </a:ext>
              </a:extLst>
            </p:cNvPr>
            <p:cNvSpPr txBox="1">
              <a:spLocks noChangeArrowheads="1"/>
            </p:cNvSpPr>
            <p:nvPr/>
          </p:nvSpPr>
          <p:spPr bwMode="auto">
            <a:xfrm>
              <a:off x="612" y="15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sp>
          <p:nvSpPr>
            <p:cNvPr id="124108" name="Text Box 204">
              <a:extLst>
                <a:ext uri="{FF2B5EF4-FFF2-40B4-BE49-F238E27FC236}">
                  <a16:creationId xmlns:a16="http://schemas.microsoft.com/office/drawing/2014/main" id="{7F3246AA-4DA9-44FC-B5A7-AB8646F4659B}"/>
                </a:ext>
              </a:extLst>
            </p:cNvPr>
            <p:cNvSpPr txBox="1">
              <a:spLocks noChangeArrowheads="1"/>
            </p:cNvSpPr>
            <p:nvPr/>
          </p:nvSpPr>
          <p:spPr bwMode="auto">
            <a:xfrm>
              <a:off x="615" y="21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129</a:t>
              </a:r>
            </a:p>
          </p:txBody>
        </p:sp>
        <p:sp>
          <p:nvSpPr>
            <p:cNvPr id="124109" name="Text Box 205">
              <a:extLst>
                <a:ext uri="{FF2B5EF4-FFF2-40B4-BE49-F238E27FC236}">
                  <a16:creationId xmlns:a16="http://schemas.microsoft.com/office/drawing/2014/main" id="{C3162AE5-BDF1-49CB-A4C2-1F278D79B5D9}"/>
                </a:ext>
              </a:extLst>
            </p:cNvPr>
            <p:cNvSpPr txBox="1">
              <a:spLocks noChangeArrowheads="1"/>
            </p:cNvSpPr>
            <p:nvPr/>
          </p:nvSpPr>
          <p:spPr bwMode="auto">
            <a:xfrm>
              <a:off x="612" y="233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130</a:t>
              </a:r>
            </a:p>
          </p:txBody>
        </p:sp>
        <p:sp>
          <p:nvSpPr>
            <p:cNvPr id="124110" name="Text Box 206">
              <a:extLst>
                <a:ext uri="{FF2B5EF4-FFF2-40B4-BE49-F238E27FC236}">
                  <a16:creationId xmlns:a16="http://schemas.microsoft.com/office/drawing/2014/main" id="{FEBC55C9-784C-48B8-82E8-C76930BEB5B9}"/>
                </a:ext>
              </a:extLst>
            </p:cNvPr>
            <p:cNvSpPr txBox="1">
              <a:spLocks noChangeArrowheads="1"/>
            </p:cNvSpPr>
            <p:nvPr/>
          </p:nvSpPr>
          <p:spPr bwMode="auto">
            <a:xfrm>
              <a:off x="612" y="2503"/>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131</a:t>
              </a:r>
            </a:p>
          </p:txBody>
        </p:sp>
        <p:sp>
          <p:nvSpPr>
            <p:cNvPr id="124111" name="Text Box 207">
              <a:extLst>
                <a:ext uri="{FF2B5EF4-FFF2-40B4-BE49-F238E27FC236}">
                  <a16:creationId xmlns:a16="http://schemas.microsoft.com/office/drawing/2014/main" id="{670AA90A-563C-4FD7-8AD3-E0971F647077}"/>
                </a:ext>
              </a:extLst>
            </p:cNvPr>
            <p:cNvSpPr txBox="1">
              <a:spLocks noChangeArrowheads="1"/>
            </p:cNvSpPr>
            <p:nvPr/>
          </p:nvSpPr>
          <p:spPr bwMode="auto">
            <a:xfrm>
              <a:off x="618" y="2681"/>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132</a:t>
              </a:r>
            </a:p>
          </p:txBody>
        </p:sp>
        <p:sp>
          <p:nvSpPr>
            <p:cNvPr id="124112" name="Text Box 208">
              <a:extLst>
                <a:ext uri="{FF2B5EF4-FFF2-40B4-BE49-F238E27FC236}">
                  <a16:creationId xmlns:a16="http://schemas.microsoft.com/office/drawing/2014/main" id="{475B4D06-046C-48D1-A233-A01AA1ACA430}"/>
                </a:ext>
              </a:extLst>
            </p:cNvPr>
            <p:cNvSpPr txBox="1">
              <a:spLocks noChangeArrowheads="1"/>
            </p:cNvSpPr>
            <p:nvPr/>
          </p:nvSpPr>
          <p:spPr bwMode="auto">
            <a:xfrm>
              <a:off x="615" y="3135"/>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254</a:t>
              </a:r>
            </a:p>
          </p:txBody>
        </p:sp>
        <p:sp>
          <p:nvSpPr>
            <p:cNvPr id="124113" name="Text Box 209">
              <a:extLst>
                <a:ext uri="{FF2B5EF4-FFF2-40B4-BE49-F238E27FC236}">
                  <a16:creationId xmlns:a16="http://schemas.microsoft.com/office/drawing/2014/main" id="{462CB62C-AD97-426A-AFD2-FDD13E9F9997}"/>
                </a:ext>
              </a:extLst>
            </p:cNvPr>
            <p:cNvSpPr txBox="1">
              <a:spLocks noChangeArrowheads="1"/>
            </p:cNvSpPr>
            <p:nvPr/>
          </p:nvSpPr>
          <p:spPr bwMode="auto">
            <a:xfrm>
              <a:off x="612" y="288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grpSp>
      <p:grpSp>
        <p:nvGrpSpPr>
          <p:cNvPr id="4" name="Group 210">
            <a:extLst>
              <a:ext uri="{FF2B5EF4-FFF2-40B4-BE49-F238E27FC236}">
                <a16:creationId xmlns:a16="http://schemas.microsoft.com/office/drawing/2014/main" id="{84F2A281-01A2-4EDB-8C8A-4834E070F999}"/>
              </a:ext>
            </a:extLst>
          </p:cNvPr>
          <p:cNvGrpSpPr>
            <a:grpSpLocks/>
          </p:cNvGrpSpPr>
          <p:nvPr/>
        </p:nvGrpSpPr>
        <p:grpSpPr bwMode="auto">
          <a:xfrm>
            <a:off x="6084888" y="1268413"/>
            <a:ext cx="1531937" cy="4679950"/>
            <a:chOff x="606" y="618"/>
            <a:chExt cx="965" cy="2948"/>
          </a:xfrm>
        </p:grpSpPr>
        <p:sp>
          <p:nvSpPr>
            <p:cNvPr id="124115" name="Text Box 211">
              <a:extLst>
                <a:ext uri="{FF2B5EF4-FFF2-40B4-BE49-F238E27FC236}">
                  <a16:creationId xmlns:a16="http://schemas.microsoft.com/office/drawing/2014/main" id="{C898F29E-6736-40EA-96AF-9BAB5D8624C9}"/>
                </a:ext>
              </a:extLst>
            </p:cNvPr>
            <p:cNvSpPr txBox="1">
              <a:spLocks noChangeArrowheads="1"/>
            </p:cNvSpPr>
            <p:nvPr/>
          </p:nvSpPr>
          <p:spPr bwMode="auto">
            <a:xfrm>
              <a:off x="612" y="618"/>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0</a:t>
              </a:r>
            </a:p>
          </p:txBody>
        </p:sp>
        <p:sp>
          <p:nvSpPr>
            <p:cNvPr id="124116" name="Text Box 212">
              <a:extLst>
                <a:ext uri="{FF2B5EF4-FFF2-40B4-BE49-F238E27FC236}">
                  <a16:creationId xmlns:a16="http://schemas.microsoft.com/office/drawing/2014/main" id="{A3A01572-B767-427C-8176-865A25AE346C}"/>
                </a:ext>
              </a:extLst>
            </p:cNvPr>
            <p:cNvSpPr txBox="1">
              <a:spLocks noChangeArrowheads="1"/>
            </p:cNvSpPr>
            <p:nvPr/>
          </p:nvSpPr>
          <p:spPr bwMode="auto">
            <a:xfrm>
              <a:off x="609" y="799"/>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1</a:t>
              </a:r>
            </a:p>
          </p:txBody>
        </p:sp>
        <p:sp>
          <p:nvSpPr>
            <p:cNvPr id="124117" name="Text Box 213">
              <a:extLst>
                <a:ext uri="{FF2B5EF4-FFF2-40B4-BE49-F238E27FC236}">
                  <a16:creationId xmlns:a16="http://schemas.microsoft.com/office/drawing/2014/main" id="{813DAAD4-074A-4DF9-9D52-AE2C6AFA1741}"/>
                </a:ext>
              </a:extLst>
            </p:cNvPr>
            <p:cNvSpPr txBox="1">
              <a:spLocks noChangeArrowheads="1"/>
            </p:cNvSpPr>
            <p:nvPr/>
          </p:nvSpPr>
          <p:spPr bwMode="auto">
            <a:xfrm>
              <a:off x="612" y="981"/>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2</a:t>
              </a:r>
            </a:p>
          </p:txBody>
        </p:sp>
        <p:sp>
          <p:nvSpPr>
            <p:cNvPr id="124118" name="Text Box 214">
              <a:extLst>
                <a:ext uri="{FF2B5EF4-FFF2-40B4-BE49-F238E27FC236}">
                  <a16:creationId xmlns:a16="http://schemas.microsoft.com/office/drawing/2014/main" id="{6E61A07A-C207-4FAE-87B6-3FDE842A8966}"/>
                </a:ext>
              </a:extLst>
            </p:cNvPr>
            <p:cNvSpPr txBox="1">
              <a:spLocks noChangeArrowheads="1"/>
            </p:cNvSpPr>
            <p:nvPr/>
          </p:nvSpPr>
          <p:spPr bwMode="auto">
            <a:xfrm>
              <a:off x="606" y="1166"/>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3</a:t>
              </a:r>
            </a:p>
          </p:txBody>
        </p:sp>
        <p:sp>
          <p:nvSpPr>
            <p:cNvPr id="124119" name="Text Box 215">
              <a:extLst>
                <a:ext uri="{FF2B5EF4-FFF2-40B4-BE49-F238E27FC236}">
                  <a16:creationId xmlns:a16="http://schemas.microsoft.com/office/drawing/2014/main" id="{4CC892DF-084F-4C3A-AB7B-3B18F9FE85E4}"/>
                </a:ext>
              </a:extLst>
            </p:cNvPr>
            <p:cNvSpPr txBox="1">
              <a:spLocks noChangeArrowheads="1"/>
            </p:cNvSpPr>
            <p:nvPr/>
          </p:nvSpPr>
          <p:spPr bwMode="auto">
            <a:xfrm>
              <a:off x="612" y="1366"/>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4</a:t>
              </a:r>
            </a:p>
          </p:txBody>
        </p:sp>
        <p:sp>
          <p:nvSpPr>
            <p:cNvPr id="124120" name="Text Box 216">
              <a:extLst>
                <a:ext uri="{FF2B5EF4-FFF2-40B4-BE49-F238E27FC236}">
                  <a16:creationId xmlns:a16="http://schemas.microsoft.com/office/drawing/2014/main" id="{14BC96D1-1F8B-4D76-8725-8470B05C13C7}"/>
                </a:ext>
              </a:extLst>
            </p:cNvPr>
            <p:cNvSpPr txBox="1">
              <a:spLocks noChangeArrowheads="1"/>
            </p:cNvSpPr>
            <p:nvPr/>
          </p:nvSpPr>
          <p:spPr bwMode="auto">
            <a:xfrm>
              <a:off x="612" y="331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a:t>
              </a:r>
            </a:p>
          </p:txBody>
        </p:sp>
        <p:sp>
          <p:nvSpPr>
            <p:cNvPr id="124121" name="Text Box 217">
              <a:extLst>
                <a:ext uri="{FF2B5EF4-FFF2-40B4-BE49-F238E27FC236}">
                  <a16:creationId xmlns:a16="http://schemas.microsoft.com/office/drawing/2014/main" id="{3271ECF7-EFC1-4297-B485-207ADFA1CE76}"/>
                </a:ext>
              </a:extLst>
            </p:cNvPr>
            <p:cNvSpPr txBox="1">
              <a:spLocks noChangeArrowheads="1"/>
            </p:cNvSpPr>
            <p:nvPr/>
          </p:nvSpPr>
          <p:spPr bwMode="auto">
            <a:xfrm>
              <a:off x="615" y="181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127</a:t>
              </a:r>
            </a:p>
          </p:txBody>
        </p:sp>
        <p:sp>
          <p:nvSpPr>
            <p:cNvPr id="124122" name="Text Box 218">
              <a:extLst>
                <a:ext uri="{FF2B5EF4-FFF2-40B4-BE49-F238E27FC236}">
                  <a16:creationId xmlns:a16="http://schemas.microsoft.com/office/drawing/2014/main" id="{B2F62908-123A-44F3-9C58-6DBF0905C2D2}"/>
                </a:ext>
              </a:extLst>
            </p:cNvPr>
            <p:cNvSpPr txBox="1">
              <a:spLocks noChangeArrowheads="1"/>
            </p:cNvSpPr>
            <p:nvPr/>
          </p:nvSpPr>
          <p:spPr bwMode="auto">
            <a:xfrm>
              <a:off x="612" y="2007"/>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-128</a:t>
              </a:r>
            </a:p>
          </p:txBody>
        </p:sp>
        <p:sp>
          <p:nvSpPr>
            <p:cNvPr id="124123" name="Text Box 219">
              <a:extLst>
                <a:ext uri="{FF2B5EF4-FFF2-40B4-BE49-F238E27FC236}">
                  <a16:creationId xmlns:a16="http://schemas.microsoft.com/office/drawing/2014/main" id="{B28EDFA6-4F9B-4E3A-8282-6DD03E5E1F64}"/>
                </a:ext>
              </a:extLst>
            </p:cNvPr>
            <p:cNvSpPr txBox="1">
              <a:spLocks noChangeArrowheads="1"/>
            </p:cNvSpPr>
            <p:nvPr/>
          </p:nvSpPr>
          <p:spPr bwMode="auto">
            <a:xfrm>
              <a:off x="612" y="15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sp>
          <p:nvSpPr>
            <p:cNvPr id="124124" name="Text Box 220">
              <a:extLst>
                <a:ext uri="{FF2B5EF4-FFF2-40B4-BE49-F238E27FC236}">
                  <a16:creationId xmlns:a16="http://schemas.microsoft.com/office/drawing/2014/main" id="{F2615B5B-1211-4628-A309-B0ACE028259B}"/>
                </a:ext>
              </a:extLst>
            </p:cNvPr>
            <p:cNvSpPr txBox="1">
              <a:spLocks noChangeArrowheads="1"/>
            </p:cNvSpPr>
            <p:nvPr/>
          </p:nvSpPr>
          <p:spPr bwMode="auto">
            <a:xfrm>
              <a:off x="615" y="217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-127</a:t>
              </a:r>
            </a:p>
          </p:txBody>
        </p:sp>
        <p:sp>
          <p:nvSpPr>
            <p:cNvPr id="124125" name="Text Box 221">
              <a:extLst>
                <a:ext uri="{FF2B5EF4-FFF2-40B4-BE49-F238E27FC236}">
                  <a16:creationId xmlns:a16="http://schemas.microsoft.com/office/drawing/2014/main" id="{7D400F75-A7D9-418F-88CB-C3FA2497162D}"/>
                </a:ext>
              </a:extLst>
            </p:cNvPr>
            <p:cNvSpPr txBox="1">
              <a:spLocks noChangeArrowheads="1"/>
            </p:cNvSpPr>
            <p:nvPr/>
          </p:nvSpPr>
          <p:spPr bwMode="auto">
            <a:xfrm>
              <a:off x="612" y="2330"/>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-126</a:t>
              </a:r>
            </a:p>
          </p:txBody>
        </p:sp>
        <p:sp>
          <p:nvSpPr>
            <p:cNvPr id="124126" name="Text Box 222">
              <a:extLst>
                <a:ext uri="{FF2B5EF4-FFF2-40B4-BE49-F238E27FC236}">
                  <a16:creationId xmlns:a16="http://schemas.microsoft.com/office/drawing/2014/main" id="{B4B4AEAA-100D-4E0D-8EF5-E539A2D36D38}"/>
                </a:ext>
              </a:extLst>
            </p:cNvPr>
            <p:cNvSpPr txBox="1">
              <a:spLocks noChangeArrowheads="1"/>
            </p:cNvSpPr>
            <p:nvPr/>
          </p:nvSpPr>
          <p:spPr bwMode="auto">
            <a:xfrm>
              <a:off x="612" y="2503"/>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-125</a:t>
              </a:r>
            </a:p>
          </p:txBody>
        </p:sp>
        <p:sp>
          <p:nvSpPr>
            <p:cNvPr id="124127" name="Text Box 223">
              <a:extLst>
                <a:ext uri="{FF2B5EF4-FFF2-40B4-BE49-F238E27FC236}">
                  <a16:creationId xmlns:a16="http://schemas.microsoft.com/office/drawing/2014/main" id="{5A151F9A-880A-4FBF-9463-49B683CCD56D}"/>
                </a:ext>
              </a:extLst>
            </p:cNvPr>
            <p:cNvSpPr txBox="1">
              <a:spLocks noChangeArrowheads="1"/>
            </p:cNvSpPr>
            <p:nvPr/>
          </p:nvSpPr>
          <p:spPr bwMode="auto">
            <a:xfrm>
              <a:off x="618" y="2681"/>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-124</a:t>
              </a:r>
            </a:p>
          </p:txBody>
        </p:sp>
        <p:sp>
          <p:nvSpPr>
            <p:cNvPr id="124128" name="Text Box 224">
              <a:extLst>
                <a:ext uri="{FF2B5EF4-FFF2-40B4-BE49-F238E27FC236}">
                  <a16:creationId xmlns:a16="http://schemas.microsoft.com/office/drawing/2014/main" id="{080CF528-8811-48E2-8D54-6B9E444D079A}"/>
                </a:ext>
              </a:extLst>
            </p:cNvPr>
            <p:cNvSpPr txBox="1">
              <a:spLocks noChangeArrowheads="1"/>
            </p:cNvSpPr>
            <p:nvPr/>
          </p:nvSpPr>
          <p:spPr bwMode="auto">
            <a:xfrm>
              <a:off x="615" y="3135"/>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-2</a:t>
              </a:r>
            </a:p>
          </p:txBody>
        </p:sp>
        <p:sp>
          <p:nvSpPr>
            <p:cNvPr id="124129" name="Text Box 225">
              <a:extLst>
                <a:ext uri="{FF2B5EF4-FFF2-40B4-BE49-F238E27FC236}">
                  <a16:creationId xmlns:a16="http://schemas.microsoft.com/office/drawing/2014/main" id="{6E012ED5-31AF-4C41-A401-EA6E6F8DFDD3}"/>
                </a:ext>
              </a:extLst>
            </p:cNvPr>
            <p:cNvSpPr txBox="1">
              <a:spLocks noChangeArrowheads="1"/>
            </p:cNvSpPr>
            <p:nvPr/>
          </p:nvSpPr>
          <p:spPr bwMode="auto">
            <a:xfrm>
              <a:off x="612" y="2886"/>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grpSp>
      <p:graphicFrame>
        <p:nvGraphicFramePr>
          <p:cNvPr id="124081" name="Group 177">
            <a:extLst>
              <a:ext uri="{FF2B5EF4-FFF2-40B4-BE49-F238E27FC236}">
                <a16:creationId xmlns:a16="http://schemas.microsoft.com/office/drawing/2014/main" id="{C315D285-38B2-427F-A5B9-BC4F59125699}"/>
              </a:ext>
            </a:extLst>
          </p:cNvPr>
          <p:cNvGraphicFramePr>
            <a:graphicFrameLocks noGrp="1"/>
          </p:cNvGraphicFramePr>
          <p:nvPr/>
        </p:nvGraphicFramePr>
        <p:xfrm>
          <a:off x="468313" y="1501775"/>
          <a:ext cx="8424862" cy="1706880"/>
        </p:xfrm>
        <a:graphic>
          <a:graphicData uri="http://schemas.openxmlformats.org/drawingml/2006/table">
            <a:tbl>
              <a:tblPr/>
              <a:tblGrid>
                <a:gridCol w="1882775">
                  <a:extLst>
                    <a:ext uri="{9D8B030D-6E8A-4147-A177-3AD203B41FA5}">
                      <a16:colId xmlns:a16="http://schemas.microsoft.com/office/drawing/2014/main" val="2052954264"/>
                    </a:ext>
                  </a:extLst>
                </a:gridCol>
                <a:gridCol w="2252662">
                  <a:extLst>
                    <a:ext uri="{9D8B030D-6E8A-4147-A177-3AD203B41FA5}">
                      <a16:colId xmlns:a16="http://schemas.microsoft.com/office/drawing/2014/main" val="2452325864"/>
                    </a:ext>
                  </a:extLst>
                </a:gridCol>
                <a:gridCol w="1590675">
                  <a:extLst>
                    <a:ext uri="{9D8B030D-6E8A-4147-A177-3AD203B41FA5}">
                      <a16:colId xmlns:a16="http://schemas.microsoft.com/office/drawing/2014/main" val="2257531954"/>
                    </a:ext>
                  </a:extLst>
                </a:gridCol>
                <a:gridCol w="2698750">
                  <a:extLst>
                    <a:ext uri="{9D8B030D-6E8A-4147-A177-3AD203B41FA5}">
                      <a16:colId xmlns:a16="http://schemas.microsoft.com/office/drawing/2014/main" val="1513180001"/>
                    </a:ext>
                  </a:extLst>
                </a:gridCol>
              </a:tblGrid>
              <a:tr h="1889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完整类型名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简写类型名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字节长度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值    域</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28487900"/>
                  </a:ext>
                </a:extLst>
              </a:tr>
              <a:tr h="13001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char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signed char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unsigned char</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114300"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1143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char</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signed   char</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unsigned char</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有符号：</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-128</a:t>
                      </a: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127  </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无符号：</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0</a:t>
                      </a: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255</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-128</a:t>
                      </a: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127</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0</a:t>
                      </a: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255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73113895"/>
                  </a:ext>
                </a:extLst>
              </a:tr>
            </a:tbl>
          </a:graphicData>
        </a:graphic>
      </p:graphicFrame>
      <p:sp>
        <p:nvSpPr>
          <p:cNvPr id="124130" name="Rectangle 226">
            <a:extLst>
              <a:ext uri="{FF2B5EF4-FFF2-40B4-BE49-F238E27FC236}">
                <a16:creationId xmlns:a16="http://schemas.microsoft.com/office/drawing/2014/main" id="{1B17289D-33AF-46B5-9B84-212FB1A655F2}"/>
              </a:ext>
            </a:extLst>
          </p:cNvPr>
          <p:cNvSpPr>
            <a:spLocks noChangeArrowheads="1"/>
          </p:cNvSpPr>
          <p:nvPr/>
        </p:nvSpPr>
        <p:spPr bwMode="auto">
          <a:xfrm>
            <a:off x="755650" y="3429000"/>
            <a:ext cx="7777163" cy="1673225"/>
          </a:xfrm>
          <a:prstGeom prst="rect">
            <a:avLst/>
          </a:prstGeom>
          <a:noFill/>
          <a:ln w="9525">
            <a:noFill/>
            <a:miter lim="800000"/>
            <a:headEnd/>
            <a:tailEnd/>
          </a:ln>
          <a:effectLst/>
        </p:spPr>
        <p:txBody>
          <a:bodyPr anchor="ctr">
            <a:spAutoFit/>
          </a:bodyPr>
          <a:lstStyle/>
          <a:p>
            <a:pPr>
              <a:lnSpc>
                <a:spcPct val="120000"/>
              </a:lnSpc>
              <a:spcBef>
                <a:spcPct val="20000"/>
              </a:spcBef>
              <a:buFont typeface="Wingdings" pitchFamily="2" charset="2"/>
              <a:buChar char="p"/>
              <a:defRPr/>
            </a:pPr>
            <a:r>
              <a:rPr lang="zh-CN" altLang="en-US" b="1">
                <a:effectLst>
                  <a:outerShdw blurRad="38100" dist="38100" dir="2700000" algn="tl">
                    <a:srgbClr val="C0C0C0"/>
                  </a:outerShdw>
                </a:effectLst>
              </a:rPr>
              <a:t>字符类型存储长度统一为</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个字节。</a:t>
            </a:r>
          </a:p>
          <a:p>
            <a:pPr>
              <a:lnSpc>
                <a:spcPct val="120000"/>
              </a:lnSpc>
              <a:spcBef>
                <a:spcPct val="20000"/>
              </a:spcBef>
              <a:buFont typeface="Wingdings" pitchFamily="2" charset="2"/>
              <a:buChar char="p"/>
              <a:defRPr/>
            </a:pPr>
            <a:r>
              <a:rPr lang="en-US" altLang="zh-CN" b="1">
                <a:effectLst>
                  <a:outerShdw blurRad="38100" dist="38100" dir="2700000" algn="tl">
                    <a:srgbClr val="C0C0C0"/>
                  </a:outerShdw>
                </a:effectLst>
              </a:rPr>
              <a:t>signed </a:t>
            </a:r>
            <a:r>
              <a:rPr lang="zh-CN" altLang="en-US" b="1">
                <a:effectLst>
                  <a:outerShdw blurRad="38100" dist="38100" dir="2700000" algn="tl">
                    <a:srgbClr val="C0C0C0"/>
                  </a:outerShdw>
                </a:effectLst>
              </a:rPr>
              <a:t>和</a:t>
            </a:r>
            <a:r>
              <a:rPr lang="en-US" altLang="zh-CN" b="1">
                <a:effectLst>
                  <a:outerShdw blurRad="38100" dist="38100" dir="2700000" algn="tl">
                    <a:srgbClr val="C0C0C0"/>
                  </a:outerShdw>
                </a:effectLst>
              </a:rPr>
              <a:t>unsigned</a:t>
            </a:r>
            <a:r>
              <a:rPr lang="zh-CN" altLang="en-US" b="1">
                <a:effectLst>
                  <a:outerShdw blurRad="38100" dist="38100" dir="2700000" algn="tl">
                    <a:srgbClr val="C0C0C0"/>
                  </a:outerShdw>
                </a:effectLst>
              </a:rPr>
              <a:t>定义最高位是否为符号位。</a:t>
            </a:r>
          </a:p>
          <a:p>
            <a:pPr>
              <a:lnSpc>
                <a:spcPct val="120000"/>
              </a:lnSpc>
              <a:spcBef>
                <a:spcPct val="20000"/>
              </a:spcBef>
              <a:buFont typeface="Wingdings" pitchFamily="2" charset="2"/>
              <a:buChar char="p"/>
              <a:defRPr/>
            </a:pPr>
            <a:r>
              <a:rPr lang="en-US" altLang="zh-CN" b="1">
                <a:effectLst>
                  <a:outerShdw blurRad="38100" dist="38100" dir="2700000" algn="tl">
                    <a:srgbClr val="C0C0C0"/>
                  </a:outerShdw>
                </a:effectLst>
              </a:rPr>
              <a:t>char</a:t>
            </a:r>
            <a:r>
              <a:rPr lang="zh-CN" altLang="en-US" b="1">
                <a:effectLst>
                  <a:outerShdw blurRad="38100" dist="38100" dir="2700000" algn="tl">
                    <a:srgbClr val="C0C0C0"/>
                  </a:outerShdw>
                </a:effectLst>
              </a:rPr>
              <a:t>是有符号还是无符号机器有关，通常</a:t>
            </a:r>
            <a:r>
              <a:rPr lang="en-US" altLang="zh-CN" b="1">
                <a:effectLst>
                  <a:outerShdw blurRad="38100" dist="38100" dir="2700000" algn="tl">
                    <a:srgbClr val="C0C0C0"/>
                  </a:outerShdw>
                </a:effectLst>
              </a:rPr>
              <a:t>char</a:t>
            </a:r>
            <a:r>
              <a:rPr lang="zh-CN" altLang="en-US" b="1">
                <a:effectLst>
                  <a:outerShdw blurRad="38100" dist="38100" dir="2700000" algn="tl">
                    <a:srgbClr val="C0C0C0"/>
                  </a:outerShdw>
                </a:effectLst>
              </a:rPr>
              <a:t>与</a:t>
            </a:r>
            <a:r>
              <a:rPr lang="en-US" altLang="zh-CN" b="1">
                <a:effectLst>
                  <a:outerShdw blurRad="38100" dist="38100" dir="2700000" algn="tl">
                    <a:srgbClr val="C0C0C0"/>
                  </a:outerShdw>
                </a:effectLst>
              </a:rPr>
              <a:t>signed char</a:t>
            </a:r>
            <a:r>
              <a:rPr lang="zh-CN" altLang="en-US" b="1">
                <a:effectLst>
                  <a:outerShdw blurRad="38100" dist="38100" dir="2700000" algn="tl">
                    <a:srgbClr val="C0C0C0"/>
                  </a:outerShdw>
                </a:effectLst>
              </a:rPr>
              <a:t>是同一类型。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xit" presetSubtype="16" fill="hold" nodeType="clickEffect">
                                  <p:stCondLst>
                                    <p:cond delay="0"/>
                                  </p:stCondLst>
                                  <p:childTnLst>
                                    <p:animEffect transition="out" filter="diamond(in)">
                                      <p:cBhvr>
                                        <p:cTn id="6" dur="2000"/>
                                        <p:tgtEl>
                                          <p:spTgt spid="124081"/>
                                        </p:tgtEl>
                                      </p:cBhvr>
                                    </p:animEffect>
                                    <p:set>
                                      <p:cBhvr>
                                        <p:cTn id="7" dur="1" fill="hold">
                                          <p:stCondLst>
                                            <p:cond delay="1999"/>
                                          </p:stCondLst>
                                        </p:cTn>
                                        <p:tgtEl>
                                          <p:spTgt spid="124081"/>
                                        </p:tgtEl>
                                        <p:attrNameLst>
                                          <p:attrName>style.visibility</p:attrName>
                                        </p:attrNameLst>
                                      </p:cBhvr>
                                      <p:to>
                                        <p:strVal val="hidden"/>
                                      </p:to>
                                    </p:set>
                                  </p:childTnLst>
                                </p:cTn>
                              </p:par>
                              <p:par>
                                <p:cTn id="8" presetID="8" presetClass="exit" presetSubtype="16" fill="hold" grpId="1" nodeType="withEffect">
                                  <p:stCondLst>
                                    <p:cond delay="0"/>
                                  </p:stCondLst>
                                  <p:childTnLst>
                                    <p:animEffect transition="out" filter="diamond(in)">
                                      <p:cBhvr>
                                        <p:cTn id="9" dur="2000"/>
                                        <p:tgtEl>
                                          <p:spTgt spid="124130"/>
                                        </p:tgtEl>
                                      </p:cBhvr>
                                    </p:animEffect>
                                    <p:set>
                                      <p:cBhvr>
                                        <p:cTn id="10" dur="1" fill="hold">
                                          <p:stCondLst>
                                            <p:cond delay="1999"/>
                                          </p:stCondLst>
                                        </p:cTn>
                                        <p:tgtEl>
                                          <p:spTgt spid="12413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2"/>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ppt_x</p:attrName>
                                        </p:attrNameLst>
                                      </p:cBhvr>
                                      <p:tavLst>
                                        <p:tav tm="0">
                                          <p:val>
                                            <p:strVal val="#ppt_x-.2"/>
                                          </p:val>
                                        </p:tav>
                                        <p:tav tm="100000">
                                          <p:val>
                                            <p:strVal val="#ppt_x"/>
                                          </p:val>
                                        </p:tav>
                                      </p:tavLst>
                                    </p:anim>
                                    <p:anim calcmode="lin" valueType="num">
                                      <p:cBhvr>
                                        <p:cTn id="3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xit" presetSubtype="16" fill="hold" nodeType="clickEffect">
                                  <p:stCondLst>
                                    <p:cond delay="0"/>
                                  </p:stCondLst>
                                  <p:childTnLst>
                                    <p:animEffect transition="out" filter="diamond(in)">
                                      <p:cBhvr>
                                        <p:cTn id="35" dur="2000"/>
                                        <p:tgtEl>
                                          <p:spTgt spid="2"/>
                                        </p:tgtEl>
                                      </p:cBhvr>
                                    </p:animEffect>
                                    <p:set>
                                      <p:cBhvr>
                                        <p:cTn id="36" dur="1" fill="hold">
                                          <p:stCondLst>
                                            <p:cond delay="1999"/>
                                          </p:stCondLst>
                                        </p:cTn>
                                        <p:tgtEl>
                                          <p:spTgt spid="2"/>
                                        </p:tgtEl>
                                        <p:attrNameLst>
                                          <p:attrName>style.visibility</p:attrName>
                                        </p:attrNameLst>
                                      </p:cBhvr>
                                      <p:to>
                                        <p:strVal val="hidden"/>
                                      </p:to>
                                    </p:set>
                                  </p:childTnLst>
                                </p:cTn>
                              </p:par>
                              <p:par>
                                <p:cTn id="37" presetID="8" presetClass="exit" presetSubtype="16" fill="hold" nodeType="withEffect">
                                  <p:stCondLst>
                                    <p:cond delay="0"/>
                                  </p:stCondLst>
                                  <p:childTnLst>
                                    <p:animEffect transition="out" filter="diamond(in)">
                                      <p:cBhvr>
                                        <p:cTn id="38" dur="2000"/>
                                        <p:tgtEl>
                                          <p:spTgt spid="3"/>
                                        </p:tgtEl>
                                      </p:cBhvr>
                                    </p:animEffect>
                                    <p:set>
                                      <p:cBhvr>
                                        <p:cTn id="39" dur="1" fill="hold">
                                          <p:stCondLst>
                                            <p:cond delay="1999"/>
                                          </p:stCondLst>
                                        </p:cTn>
                                        <p:tgtEl>
                                          <p:spTgt spid="3"/>
                                        </p:tgtEl>
                                        <p:attrNameLst>
                                          <p:attrName>style.visibility</p:attrName>
                                        </p:attrNameLst>
                                      </p:cBhvr>
                                      <p:to>
                                        <p:strVal val="hidden"/>
                                      </p:to>
                                    </p:set>
                                  </p:childTnLst>
                                </p:cTn>
                              </p:par>
                              <p:par>
                                <p:cTn id="40" presetID="8" presetClass="exit" presetSubtype="16" fill="hold" nodeType="withEffect">
                                  <p:stCondLst>
                                    <p:cond delay="0"/>
                                  </p:stCondLst>
                                  <p:childTnLst>
                                    <p:animEffect transition="out" filter="diamond(in)">
                                      <p:cBhvr>
                                        <p:cTn id="41" dur="2000"/>
                                        <p:tgtEl>
                                          <p:spTgt spid="4"/>
                                        </p:tgtEl>
                                      </p:cBhvr>
                                    </p:animEffect>
                                    <p:set>
                                      <p:cBhvr>
                                        <p:cTn id="42" dur="1" fill="hold">
                                          <p:stCondLst>
                                            <p:cond delay="1999"/>
                                          </p:stCondLst>
                                        </p:cTn>
                                        <p:tgtEl>
                                          <p:spTgt spid="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4081"/>
                                        </p:tgtEl>
                                        <p:attrNameLst>
                                          <p:attrName>style.visibility</p:attrName>
                                        </p:attrNameLst>
                                      </p:cBhvr>
                                      <p:to>
                                        <p:strVal val="visible"/>
                                      </p:to>
                                    </p:set>
                                    <p:animEffect transition="in" filter="blinds(horizontal)">
                                      <p:cBhvr>
                                        <p:cTn id="47" dur="500"/>
                                        <p:tgtEl>
                                          <p:spTgt spid="12408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24130"/>
                                        </p:tgtEl>
                                        <p:attrNameLst>
                                          <p:attrName>style.visibility</p:attrName>
                                        </p:attrNameLst>
                                      </p:cBhvr>
                                      <p:to>
                                        <p:strVal val="visible"/>
                                      </p:to>
                                    </p:set>
                                    <p:animEffect transition="in" filter="blinds(horizontal)">
                                      <p:cBhvr>
                                        <p:cTn id="50" dur="500"/>
                                        <p:tgtEl>
                                          <p:spTgt spid="124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30" grpId="0"/>
      <p:bldP spid="124130" grpId="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EAC3DAB5-A229-4181-A387-1ADF62DF52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71871378-9B2B-4080-B3C4-90639D6F0540}" type="slidenum">
              <a:rPr kumimoji="0" lang="en-US" altLang="zh-CN" sz="1800">
                <a:solidFill>
                  <a:srgbClr val="009900"/>
                </a:solidFill>
              </a:rPr>
              <a:pPr eaLnBrk="1" hangingPunct="1"/>
              <a:t>13</a:t>
            </a:fld>
            <a:endParaRPr kumimoji="0" lang="en-US" altLang="zh-CN" sz="1800">
              <a:solidFill>
                <a:srgbClr val="009900"/>
              </a:solidFill>
            </a:endParaRPr>
          </a:p>
        </p:txBody>
      </p:sp>
      <p:sp>
        <p:nvSpPr>
          <p:cNvPr id="16387" name="AutoShape 686">
            <a:hlinkClick r:id="rId2" action="ppaction://hlinksldjump" highlightClick="1"/>
            <a:extLst>
              <a:ext uri="{FF2B5EF4-FFF2-40B4-BE49-F238E27FC236}">
                <a16:creationId xmlns:a16="http://schemas.microsoft.com/office/drawing/2014/main" id="{C84A594C-D0C7-49C7-887F-1DB21B32A54A}"/>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388" name="Text Box 688">
            <a:extLst>
              <a:ext uri="{FF2B5EF4-FFF2-40B4-BE49-F238E27FC236}">
                <a16:creationId xmlns:a16="http://schemas.microsoft.com/office/drawing/2014/main" id="{E8951074-96C0-4AB7-9095-FD07C6DFA9D5}"/>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2.4.4</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整型类型 </a:t>
            </a:r>
          </a:p>
        </p:txBody>
      </p:sp>
      <p:graphicFrame>
        <p:nvGraphicFramePr>
          <p:cNvPr id="130134" name="Group 1110">
            <a:extLst>
              <a:ext uri="{FF2B5EF4-FFF2-40B4-BE49-F238E27FC236}">
                <a16:creationId xmlns:a16="http://schemas.microsoft.com/office/drawing/2014/main" id="{7977E3B7-D462-4EBB-9D28-84A722B6B0EC}"/>
              </a:ext>
            </a:extLst>
          </p:cNvPr>
          <p:cNvGraphicFramePr>
            <a:graphicFrameLocks noGrp="1"/>
          </p:cNvGraphicFramePr>
          <p:nvPr>
            <p:ph/>
          </p:nvPr>
        </p:nvGraphicFramePr>
        <p:xfrm>
          <a:off x="827088" y="1235075"/>
          <a:ext cx="7561262" cy="3273478"/>
        </p:xfrm>
        <a:graphic>
          <a:graphicData uri="http://schemas.openxmlformats.org/drawingml/2006/table">
            <a:tbl>
              <a:tblPr/>
              <a:tblGrid>
                <a:gridCol w="2278062">
                  <a:extLst>
                    <a:ext uri="{9D8B030D-6E8A-4147-A177-3AD203B41FA5}">
                      <a16:colId xmlns:a16="http://schemas.microsoft.com/office/drawing/2014/main" val="20000"/>
                    </a:ext>
                  </a:extLst>
                </a:gridCol>
                <a:gridCol w="1928813">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2690812">
                  <a:extLst>
                    <a:ext uri="{9D8B030D-6E8A-4147-A177-3AD203B41FA5}">
                      <a16:colId xmlns:a16="http://schemas.microsoft.com/office/drawing/2014/main" val="20003"/>
                    </a:ext>
                  </a:extLst>
                </a:gridCol>
              </a:tblGrid>
              <a:tr h="3656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完整类型名</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简写类型名</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长度</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值    域</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77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signed int</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int</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signed short int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signed long int</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short int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long int</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int</a:t>
                      </a:r>
                    </a:p>
                    <a:p>
                      <a:pPr marL="0" marR="0" lvl="0" indent="1143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1143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a:t>
                      </a:r>
                    </a:p>
                    <a:p>
                      <a:pPr marL="0" marR="0" lvl="0" indent="1143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short</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long</a:t>
                      </a:r>
                    </a:p>
                    <a:p>
                      <a:pPr marL="0" marR="0" lvl="0" indent="1143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short</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unsigned long</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或</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或</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字节：</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-32768</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32767</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字节：</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-2147483648</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2147483647</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字节：</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65535</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字节：</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4294967295</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-32768</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32767</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-2147483648</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2147483647</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65535</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4294967295</a:t>
                      </a:r>
                    </a:p>
                  </a:txBody>
                  <a:tcPr marT="45711" marB="4571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0136" name="Text Box 1112">
            <a:extLst>
              <a:ext uri="{FF2B5EF4-FFF2-40B4-BE49-F238E27FC236}">
                <a16:creationId xmlns:a16="http://schemas.microsoft.com/office/drawing/2014/main" id="{DE4994A9-2BBF-4A71-8E5A-9E249BD6AFCF}"/>
              </a:ext>
            </a:extLst>
          </p:cNvPr>
          <p:cNvSpPr txBox="1">
            <a:spLocks noChangeArrowheads="1"/>
          </p:cNvSpPr>
          <p:nvPr/>
        </p:nvSpPr>
        <p:spPr bwMode="auto">
          <a:xfrm>
            <a:off x="827088" y="4557713"/>
            <a:ext cx="7705725"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如果超出类型值域的数被存储在同类型的存储单元，或者运算的结果超出类型值域，会导致计算错误！这种情况，称为</a:t>
            </a:r>
            <a:r>
              <a:rPr lang="zh-CN" altLang="en-US" b="1">
                <a:solidFill>
                  <a:srgbClr val="FF9900"/>
                </a:solidFill>
                <a:effectLst>
                  <a:outerShdw blurRad="38100" dist="38100" dir="2700000" algn="tl">
                    <a:srgbClr val="C0C0C0"/>
                  </a:outerShdw>
                </a:effectLst>
              </a:rPr>
              <a:t>溢出</a:t>
            </a:r>
            <a:r>
              <a:rPr lang="zh-CN" altLang="en-US" b="1">
                <a:effectLst>
                  <a:outerShdw blurRad="38100" dist="38100" dir="2700000" algn="tl">
                    <a:srgbClr val="C0C0C0"/>
                  </a:outerShdw>
                </a:effectLst>
              </a:rPr>
              <a:t>。</a:t>
            </a:r>
          </a:p>
        </p:txBody>
      </p:sp>
      <p:grpSp>
        <p:nvGrpSpPr>
          <p:cNvPr id="2" name="Group 1122">
            <a:extLst>
              <a:ext uri="{FF2B5EF4-FFF2-40B4-BE49-F238E27FC236}">
                <a16:creationId xmlns:a16="http://schemas.microsoft.com/office/drawing/2014/main" id="{B978871F-C01C-4E09-AF36-27287112C83B}"/>
              </a:ext>
            </a:extLst>
          </p:cNvPr>
          <p:cNvGrpSpPr>
            <a:grpSpLocks/>
          </p:cNvGrpSpPr>
          <p:nvPr/>
        </p:nvGrpSpPr>
        <p:grpSpPr bwMode="auto">
          <a:xfrm>
            <a:off x="2195513" y="5445125"/>
            <a:ext cx="6264275" cy="736600"/>
            <a:chOff x="1383" y="3448"/>
            <a:chExt cx="3946" cy="464"/>
          </a:xfrm>
        </p:grpSpPr>
        <p:sp>
          <p:nvSpPr>
            <p:cNvPr id="16408" name="Line 1113">
              <a:extLst>
                <a:ext uri="{FF2B5EF4-FFF2-40B4-BE49-F238E27FC236}">
                  <a16:creationId xmlns:a16="http://schemas.microsoft.com/office/drawing/2014/main" id="{E8ED5563-01C9-49D6-9C73-955AFCEDC429}"/>
                </a:ext>
              </a:extLst>
            </p:cNvPr>
            <p:cNvSpPr>
              <a:spLocks noChangeShapeType="1"/>
            </p:cNvSpPr>
            <p:nvPr/>
          </p:nvSpPr>
          <p:spPr bwMode="auto">
            <a:xfrm>
              <a:off x="1383" y="3612"/>
              <a:ext cx="3946"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138" name="Text Box 1114">
              <a:extLst>
                <a:ext uri="{FF2B5EF4-FFF2-40B4-BE49-F238E27FC236}">
                  <a16:creationId xmlns:a16="http://schemas.microsoft.com/office/drawing/2014/main" id="{2C7DBCEE-0DA0-4149-8BCE-905DB7768FA7}"/>
                </a:ext>
              </a:extLst>
            </p:cNvPr>
            <p:cNvSpPr txBox="1">
              <a:spLocks noChangeArrowheads="1"/>
            </p:cNvSpPr>
            <p:nvPr/>
          </p:nvSpPr>
          <p:spPr bwMode="auto">
            <a:xfrm>
              <a:off x="3158" y="3624"/>
              <a:ext cx="22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0</a:t>
              </a:r>
            </a:p>
          </p:txBody>
        </p:sp>
        <p:sp>
          <p:nvSpPr>
            <p:cNvPr id="16410" name="Oval 1115">
              <a:extLst>
                <a:ext uri="{FF2B5EF4-FFF2-40B4-BE49-F238E27FC236}">
                  <a16:creationId xmlns:a16="http://schemas.microsoft.com/office/drawing/2014/main" id="{5B2B811F-581B-40D2-876D-E90F097E3459}"/>
                </a:ext>
              </a:extLst>
            </p:cNvPr>
            <p:cNvSpPr>
              <a:spLocks noChangeArrowheads="1"/>
            </p:cNvSpPr>
            <p:nvPr/>
          </p:nvSpPr>
          <p:spPr bwMode="auto">
            <a:xfrm>
              <a:off x="3225" y="3566"/>
              <a:ext cx="91" cy="91"/>
            </a:xfrm>
            <a:prstGeom prst="ellipse">
              <a:avLst/>
            </a:prstGeom>
            <a:solidFill>
              <a:schemeClr val="tx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0140" name="Text Box 1116">
              <a:extLst>
                <a:ext uri="{FF2B5EF4-FFF2-40B4-BE49-F238E27FC236}">
                  <a16:creationId xmlns:a16="http://schemas.microsoft.com/office/drawing/2014/main" id="{BC8C76BE-25FB-4474-BF99-B89A6D69BF27}"/>
                </a:ext>
              </a:extLst>
            </p:cNvPr>
            <p:cNvSpPr txBox="1">
              <a:spLocks noChangeArrowheads="1"/>
            </p:cNvSpPr>
            <p:nvPr/>
          </p:nvSpPr>
          <p:spPr bwMode="auto">
            <a:xfrm>
              <a:off x="2154" y="3448"/>
              <a:ext cx="22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30141" name="Text Box 1117">
              <a:extLst>
                <a:ext uri="{FF2B5EF4-FFF2-40B4-BE49-F238E27FC236}">
                  <a16:creationId xmlns:a16="http://schemas.microsoft.com/office/drawing/2014/main" id="{DE93306A-EED0-4498-8799-BE75290F4164}"/>
                </a:ext>
              </a:extLst>
            </p:cNvPr>
            <p:cNvSpPr txBox="1">
              <a:spLocks noChangeArrowheads="1"/>
            </p:cNvSpPr>
            <p:nvPr/>
          </p:nvSpPr>
          <p:spPr bwMode="auto">
            <a:xfrm>
              <a:off x="4110" y="3448"/>
              <a:ext cx="22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6413" name="Line 1118">
              <a:extLst>
                <a:ext uri="{FF2B5EF4-FFF2-40B4-BE49-F238E27FC236}">
                  <a16:creationId xmlns:a16="http://schemas.microsoft.com/office/drawing/2014/main" id="{8CAC6D77-C78A-457E-A2A8-F9CB10A75B70}"/>
                </a:ext>
              </a:extLst>
            </p:cNvPr>
            <p:cNvSpPr>
              <a:spLocks noChangeShapeType="1"/>
            </p:cNvSpPr>
            <p:nvPr/>
          </p:nvSpPr>
          <p:spPr bwMode="auto">
            <a:xfrm>
              <a:off x="1395" y="3657"/>
              <a:ext cx="817"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1119">
              <a:extLst>
                <a:ext uri="{FF2B5EF4-FFF2-40B4-BE49-F238E27FC236}">
                  <a16:creationId xmlns:a16="http://schemas.microsoft.com/office/drawing/2014/main" id="{6DF9B1FB-5444-4528-B905-EFA6CA218C8E}"/>
                </a:ext>
              </a:extLst>
            </p:cNvPr>
            <p:cNvSpPr>
              <a:spLocks noChangeShapeType="1"/>
            </p:cNvSpPr>
            <p:nvPr/>
          </p:nvSpPr>
          <p:spPr bwMode="auto">
            <a:xfrm>
              <a:off x="4256" y="3657"/>
              <a:ext cx="937"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0144" name="Text Box 1120">
              <a:extLst>
                <a:ext uri="{FF2B5EF4-FFF2-40B4-BE49-F238E27FC236}">
                  <a16:creationId xmlns:a16="http://schemas.microsoft.com/office/drawing/2014/main" id="{554EAB41-153C-4783-811B-7DAD7F9B46BC}"/>
                </a:ext>
              </a:extLst>
            </p:cNvPr>
            <p:cNvSpPr txBox="1">
              <a:spLocks noChangeArrowheads="1"/>
            </p:cNvSpPr>
            <p:nvPr/>
          </p:nvSpPr>
          <p:spPr bwMode="auto">
            <a:xfrm>
              <a:off x="1429" y="3657"/>
              <a:ext cx="726" cy="250"/>
            </a:xfrm>
            <a:prstGeom prst="rect">
              <a:avLst/>
            </a:prstGeom>
            <a:noFill/>
            <a:ln w="9525">
              <a:noFill/>
              <a:miter lim="800000"/>
              <a:headEnd/>
              <a:tailEnd/>
            </a:ln>
            <a:effectLst/>
          </p:spPr>
          <p:txBody>
            <a:bodyPr>
              <a:spAutoFit/>
            </a:bodyPr>
            <a:lstStyle/>
            <a:p>
              <a:pPr algn="ctr">
                <a:spcBef>
                  <a:spcPct val="50000"/>
                </a:spcBef>
                <a:defRPr/>
              </a:pPr>
              <a:r>
                <a:rPr lang="zh-CN" altLang="en-US" b="1">
                  <a:solidFill>
                    <a:srgbClr val="FF9900"/>
                  </a:solidFill>
                  <a:effectLst>
                    <a:outerShdw blurRad="38100" dist="38100" dir="2700000" algn="tl">
                      <a:srgbClr val="C0C0C0"/>
                    </a:outerShdw>
                  </a:effectLst>
                </a:rPr>
                <a:t>下溢出</a:t>
              </a:r>
            </a:p>
          </p:txBody>
        </p:sp>
        <p:sp>
          <p:nvSpPr>
            <p:cNvPr id="130145" name="Text Box 1121">
              <a:extLst>
                <a:ext uri="{FF2B5EF4-FFF2-40B4-BE49-F238E27FC236}">
                  <a16:creationId xmlns:a16="http://schemas.microsoft.com/office/drawing/2014/main" id="{BA5D8104-D194-41E0-9222-D5EADDADFB45}"/>
                </a:ext>
              </a:extLst>
            </p:cNvPr>
            <p:cNvSpPr txBox="1">
              <a:spLocks noChangeArrowheads="1"/>
            </p:cNvSpPr>
            <p:nvPr/>
          </p:nvSpPr>
          <p:spPr bwMode="auto">
            <a:xfrm>
              <a:off x="4355" y="3640"/>
              <a:ext cx="726" cy="250"/>
            </a:xfrm>
            <a:prstGeom prst="rect">
              <a:avLst/>
            </a:prstGeom>
            <a:noFill/>
            <a:ln w="9525">
              <a:noFill/>
              <a:miter lim="800000"/>
              <a:headEnd/>
              <a:tailEnd/>
            </a:ln>
            <a:effectLst/>
          </p:spPr>
          <p:txBody>
            <a:bodyPr>
              <a:spAutoFit/>
            </a:bodyPr>
            <a:lstStyle/>
            <a:p>
              <a:pPr algn="ctr">
                <a:spcBef>
                  <a:spcPct val="50000"/>
                </a:spcBef>
                <a:defRPr/>
              </a:pPr>
              <a:r>
                <a:rPr lang="zh-CN" altLang="en-US" b="1">
                  <a:solidFill>
                    <a:srgbClr val="FF9900"/>
                  </a:solidFill>
                  <a:effectLst>
                    <a:outerShdw blurRad="38100" dist="38100" dir="2700000" algn="tl">
                      <a:srgbClr val="C0C0C0"/>
                    </a:outerShdw>
                  </a:effectLst>
                </a:rPr>
                <a:t>上溢出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136"/>
                                        </p:tgtEl>
                                        <p:attrNameLst>
                                          <p:attrName>style.visibility</p:attrName>
                                        </p:attrNameLst>
                                      </p:cBhvr>
                                      <p:to>
                                        <p:strVal val="visible"/>
                                      </p:to>
                                    </p:set>
                                    <p:animEffect transition="in" filter="blinds(horizontal)">
                                      <p:cBhvr>
                                        <p:cTn id="7" dur="500"/>
                                        <p:tgtEl>
                                          <p:spTgt spid="130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532CA2C7-6E85-4ED6-AA36-6ABEC78A5F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2496D764-6B35-468D-BDEB-E988C986A88D}" type="slidenum">
              <a:rPr kumimoji="0" lang="en-US" altLang="zh-CN" sz="1800">
                <a:solidFill>
                  <a:srgbClr val="009900"/>
                </a:solidFill>
              </a:rPr>
              <a:pPr eaLnBrk="1" hangingPunct="1"/>
              <a:t>14</a:t>
            </a:fld>
            <a:endParaRPr kumimoji="0" lang="en-US" altLang="zh-CN" sz="1800">
              <a:solidFill>
                <a:srgbClr val="009900"/>
              </a:solidFill>
            </a:endParaRPr>
          </a:p>
        </p:txBody>
      </p:sp>
      <p:sp>
        <p:nvSpPr>
          <p:cNvPr id="17411" name="Text Box 50">
            <a:extLst>
              <a:ext uri="{FF2B5EF4-FFF2-40B4-BE49-F238E27FC236}">
                <a16:creationId xmlns:a16="http://schemas.microsoft.com/office/drawing/2014/main" id="{A9E46E99-C005-4CE8-B080-7CDCF0B2A950}"/>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3" action="ppaction://hlinksldjump"/>
              </a:rPr>
              <a:t>目录</a:t>
            </a:r>
            <a:endParaRPr lang="zh-CN" altLang="en-US" sz="1000" u="sng"/>
          </a:p>
        </p:txBody>
      </p:sp>
      <p:sp>
        <p:nvSpPr>
          <p:cNvPr id="17412" name="AutoShape 54">
            <a:hlinkClick r:id="rId3" action="ppaction://hlinksldjump" highlightClick="1"/>
            <a:extLst>
              <a:ext uri="{FF2B5EF4-FFF2-40B4-BE49-F238E27FC236}">
                <a16:creationId xmlns:a16="http://schemas.microsoft.com/office/drawing/2014/main" id="{5EFBBDC9-074C-4EDB-9BC4-2FB76DB3D321}"/>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7413" name="Text Box 1225">
            <a:extLst>
              <a:ext uri="{FF2B5EF4-FFF2-40B4-BE49-F238E27FC236}">
                <a16:creationId xmlns:a16="http://schemas.microsoft.com/office/drawing/2014/main" id="{AEAEC32F-721E-4187-BAED-F050688A556D}"/>
              </a:ext>
            </a:extLst>
          </p:cNvPr>
          <p:cNvSpPr txBox="1">
            <a:spLocks noChangeArrowheads="1"/>
          </p:cNvSpPr>
          <p:nvPr/>
        </p:nvSpPr>
        <p:spPr bwMode="auto">
          <a:xfrm>
            <a:off x="75565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浮点类型（</a:t>
            </a:r>
            <a:r>
              <a:rPr lang="en-US" altLang="zh-CN" sz="2400" b="1">
                <a:solidFill>
                  <a:srgbClr val="CC0099"/>
                </a:solidFill>
                <a:latin typeface="Times New Roman" panose="02020603050405020304" pitchFamily="18" charset="0"/>
                <a:ea typeface="黑体" panose="02010609060101010101" pitchFamily="49" charset="-122"/>
              </a:rPr>
              <a:t>IEEE754</a:t>
            </a:r>
            <a:r>
              <a:rPr lang="zh-CN" altLang="en-US" sz="2400" b="1">
                <a:solidFill>
                  <a:srgbClr val="CC0099"/>
                </a:solidFill>
                <a:latin typeface="Times New Roman" panose="02020603050405020304" pitchFamily="18" charset="0"/>
                <a:ea typeface="黑体" panose="02010609060101010101" pitchFamily="49" charset="-122"/>
              </a:rPr>
              <a:t>标准） </a:t>
            </a:r>
          </a:p>
        </p:txBody>
      </p:sp>
      <p:sp>
        <p:nvSpPr>
          <p:cNvPr id="27886" name="Rectangle 1262">
            <a:extLst>
              <a:ext uri="{FF2B5EF4-FFF2-40B4-BE49-F238E27FC236}">
                <a16:creationId xmlns:a16="http://schemas.microsoft.com/office/drawing/2014/main" id="{60B8E36B-F2CF-4782-9185-230B07140F19}"/>
              </a:ext>
            </a:extLst>
          </p:cNvPr>
          <p:cNvSpPr>
            <a:spLocks noChangeArrowheads="1"/>
          </p:cNvSpPr>
          <p:nvPr/>
        </p:nvSpPr>
        <p:spPr bwMode="auto">
          <a:xfrm>
            <a:off x="827088" y="1196975"/>
            <a:ext cx="7416800" cy="1323975"/>
          </a:xfrm>
          <a:prstGeom prst="rect">
            <a:avLst/>
          </a:prstGeom>
          <a:noFill/>
          <a:ln w="9525">
            <a:noFill/>
            <a:miter lim="800000"/>
            <a:headEnd/>
            <a:tailEnd/>
          </a:ln>
          <a:effectLst/>
        </p:spPr>
        <p:txBody>
          <a:bodyPr anchor="ctr">
            <a:spAutoFit/>
          </a:bodyPr>
          <a:lstStyle/>
          <a:p>
            <a:pPr indent="276225">
              <a:defRPr/>
            </a:pP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一个二进制浮点数</a:t>
            </a:r>
            <a:r>
              <a:rPr lang="en-US" altLang="zh-CN" b="1" dirty="0">
                <a:effectLst>
                  <a:outerShdw blurRad="38100" dist="38100" dir="2700000" algn="tl">
                    <a:srgbClr val="C0C0C0"/>
                  </a:outerShdw>
                </a:effectLst>
              </a:rPr>
              <a:t>V</a:t>
            </a:r>
            <a:r>
              <a:rPr lang="zh-CN" altLang="en-US" b="1" dirty="0">
                <a:effectLst>
                  <a:outerShdw blurRad="38100" dist="38100" dir="2700000" algn="tl">
                    <a:srgbClr val="C0C0C0"/>
                  </a:outerShdw>
                </a:effectLst>
                <a:latin typeface="Times New Roman" pitchFamily="18" charset="0"/>
              </a:rPr>
              <a:t>可表示成带符号的</a:t>
            </a:r>
            <a:r>
              <a:rPr lang="en-US" altLang="zh-CN" b="1" dirty="0">
                <a:effectLst>
                  <a:outerShdw blurRad="38100" dist="38100" dir="2700000" algn="tl">
                    <a:srgbClr val="C0C0C0"/>
                  </a:outerShdw>
                </a:effectLst>
              </a:rPr>
              <a:t>m</a:t>
            </a:r>
            <a:r>
              <a:rPr lang="zh-CN" altLang="en-US" b="1" dirty="0">
                <a:effectLst>
                  <a:outerShdw blurRad="38100" dist="38100" dir="2700000" algn="tl">
                    <a:srgbClr val="C0C0C0"/>
                  </a:outerShdw>
                </a:effectLst>
                <a:latin typeface="Times New Roman" pitchFamily="18" charset="0"/>
              </a:rPr>
              <a:t>乘以基</a:t>
            </a:r>
            <a:r>
              <a:rPr lang="en-US" altLang="zh-CN" b="1" dirty="0">
                <a:effectLst>
                  <a:outerShdw blurRad="38100" dist="38100" dir="2700000" algn="tl">
                    <a:srgbClr val="C0C0C0"/>
                  </a:outerShdw>
                </a:effectLst>
              </a:rPr>
              <a:t>b</a:t>
            </a:r>
            <a:r>
              <a:rPr lang="zh-CN" altLang="en-US" b="1" dirty="0">
                <a:effectLst>
                  <a:outerShdw blurRad="38100" dist="38100" dir="2700000" algn="tl">
                    <a:srgbClr val="C0C0C0"/>
                  </a:outerShdw>
                </a:effectLst>
                <a:latin typeface="Times New Roman" pitchFamily="18" charset="0"/>
              </a:rPr>
              <a:t>的指数</a:t>
            </a:r>
            <a:r>
              <a:rPr lang="en-US" altLang="zh-CN" b="1" dirty="0">
                <a:effectLst>
                  <a:outerShdw blurRad="38100" dist="38100" dir="2700000" algn="tl">
                    <a:srgbClr val="C0C0C0"/>
                  </a:outerShdw>
                </a:effectLst>
              </a:rPr>
              <a:t>x</a:t>
            </a:r>
            <a:r>
              <a:rPr lang="zh-CN" altLang="en-US" b="1" dirty="0">
                <a:effectLst>
                  <a:outerShdw blurRad="38100" dist="38100" dir="2700000" algn="tl">
                    <a:srgbClr val="C0C0C0"/>
                  </a:outerShdw>
                </a:effectLst>
                <a:latin typeface="Times New Roman" pitchFamily="18" charset="0"/>
              </a:rPr>
              <a:t>次幂，即：</a:t>
            </a:r>
            <a:endParaRPr lang="en-US" altLang="zh-CN" b="1" dirty="0">
              <a:effectLst>
                <a:outerShdw blurRad="38100" dist="38100" dir="2700000" algn="tl">
                  <a:srgbClr val="C0C0C0"/>
                </a:outerShdw>
              </a:effectLst>
              <a:latin typeface="Times New Roman" pitchFamily="18" charset="0"/>
            </a:endParaRPr>
          </a:p>
          <a:p>
            <a:pPr indent="276225">
              <a:defRPr/>
            </a:pPr>
            <a:r>
              <a:rPr lang="en-US" altLang="zh-CN" b="1" dirty="0">
                <a:effectLst>
                  <a:outerShdw blurRad="38100" dist="38100" dir="2700000" algn="tl">
                    <a:srgbClr val="C0C0C0"/>
                  </a:outerShdw>
                </a:effectLst>
                <a:latin typeface="Times New Roman" pitchFamily="18" charset="0"/>
              </a:rPr>
              <a:t>                      </a:t>
            </a:r>
            <a:r>
              <a:rPr lang="en-US" altLang="zh-CN" b="1" dirty="0">
                <a:effectLst>
                  <a:outerShdw blurRad="38100" dist="38100" dir="2700000" algn="tl">
                    <a:srgbClr val="C0C0C0"/>
                  </a:outerShdw>
                </a:effectLst>
                <a:latin typeface="Times New Roman" pitchFamily="18" charset="0"/>
                <a:cs typeface="Times New Roman" pitchFamily="18" charset="0"/>
              </a:rPr>
              <a:t> V=(-1)</a:t>
            </a:r>
            <a:r>
              <a:rPr lang="en-US" altLang="zh-CN" b="1" baseline="30000" dirty="0">
                <a:effectLst>
                  <a:outerShdw blurRad="38100" dist="38100" dir="2700000" algn="tl">
                    <a:srgbClr val="C0C0C0"/>
                  </a:outerShdw>
                </a:effectLst>
                <a:latin typeface="Times New Roman" pitchFamily="18" charset="0"/>
                <a:cs typeface="Times New Roman" pitchFamily="18" charset="0"/>
              </a:rPr>
              <a:t>s</a:t>
            </a:r>
            <a:r>
              <a:rPr lang="en-US" altLang="zh-CN" b="1" dirty="0">
                <a:effectLst>
                  <a:outerShdw blurRad="38100" dist="38100" dir="2700000" algn="tl">
                    <a:srgbClr val="C0C0C0"/>
                  </a:outerShdw>
                </a:effectLst>
                <a:latin typeface="Times New Roman" pitchFamily="18" charset="0"/>
                <a:cs typeface="Times New Roman" pitchFamily="18" charset="0"/>
              </a:rPr>
              <a:t>×M×2</a:t>
            </a:r>
            <a:r>
              <a:rPr lang="en-US" altLang="zh-CN" b="1" baseline="30000" dirty="0">
                <a:effectLst>
                  <a:outerShdw blurRad="38100" dist="38100" dir="2700000" algn="tl">
                    <a:srgbClr val="C0C0C0"/>
                  </a:outerShdw>
                </a:effectLst>
                <a:latin typeface="Times New Roman" pitchFamily="18" charset="0"/>
                <a:cs typeface="Times New Roman" pitchFamily="18" charset="0"/>
              </a:rPr>
              <a:t>E</a:t>
            </a:r>
          </a:p>
          <a:p>
            <a:pPr indent="276225">
              <a:defRPr/>
            </a:pPr>
            <a:r>
              <a:rPr lang="zh-CN" altLang="en-US" b="1" dirty="0">
                <a:effectLst>
                  <a:outerShdw blurRad="38100" dist="38100" dir="2700000" algn="tl">
                    <a:srgbClr val="C0C0C0"/>
                  </a:outerShdw>
                </a:effectLst>
                <a:latin typeface="Times New Roman" pitchFamily="18" charset="0"/>
                <a:cs typeface="Times New Roman" pitchFamily="18" charset="0"/>
              </a:rPr>
              <a:t>其中：</a:t>
            </a:r>
            <a:r>
              <a:rPr lang="en-US" altLang="zh-CN" b="1" dirty="0">
                <a:effectLst>
                  <a:outerShdw blurRad="38100" dist="38100" dir="2700000" algn="tl">
                    <a:srgbClr val="C0C0C0"/>
                  </a:outerShdw>
                </a:effectLst>
                <a:latin typeface="Times New Roman" pitchFamily="18" charset="0"/>
                <a:cs typeface="Times New Roman" pitchFamily="18" charset="0"/>
              </a:rPr>
              <a:t>s</a:t>
            </a:r>
            <a:r>
              <a:rPr lang="zh-CN" altLang="en-US" b="1" dirty="0">
                <a:effectLst>
                  <a:outerShdw blurRad="38100" dist="38100" dir="2700000" algn="tl">
                    <a:srgbClr val="C0C0C0"/>
                  </a:outerShdw>
                </a:effectLst>
                <a:latin typeface="Times New Roman" pitchFamily="18" charset="0"/>
                <a:cs typeface="Times New Roman" pitchFamily="18" charset="0"/>
              </a:rPr>
              <a:t>表示符号位（</a:t>
            </a:r>
            <a:r>
              <a:rPr lang="en-US" altLang="zh-CN" b="1" dirty="0">
                <a:effectLst>
                  <a:outerShdw blurRad="38100" dist="38100" dir="2700000" algn="tl">
                    <a:srgbClr val="C0C0C0"/>
                  </a:outerShdw>
                </a:effectLst>
                <a:latin typeface="Times New Roman" pitchFamily="18" charset="0"/>
                <a:cs typeface="Times New Roman" pitchFamily="18" charset="0"/>
              </a:rPr>
              <a:t>0/1</a:t>
            </a:r>
            <a:r>
              <a:rPr lang="zh-CN" altLang="en-US" b="1" dirty="0">
                <a:effectLst>
                  <a:outerShdw blurRad="38100" dist="38100" dir="2700000" algn="tl">
                    <a:srgbClr val="C0C0C0"/>
                  </a:outerShdw>
                </a:effectLst>
                <a:latin typeface="Times New Roman" pitchFamily="18" charset="0"/>
                <a:cs typeface="Times New Roman" pitchFamily="18" charset="0"/>
              </a:rPr>
              <a:t>），</a:t>
            </a:r>
            <a:r>
              <a:rPr lang="en-US" altLang="zh-CN" b="1" dirty="0">
                <a:effectLst>
                  <a:outerShdw blurRad="38100" dist="38100" dir="2700000" algn="tl">
                    <a:srgbClr val="C0C0C0"/>
                  </a:outerShdw>
                </a:effectLst>
                <a:latin typeface="Times New Roman" pitchFamily="18" charset="0"/>
                <a:cs typeface="Times New Roman" pitchFamily="18" charset="0"/>
              </a:rPr>
              <a:t>1≤M</a:t>
            </a:r>
            <a:r>
              <a:rPr lang="zh-CN" altLang="en-US" b="1" dirty="0">
                <a:effectLst>
                  <a:outerShdw blurRad="38100" dist="38100" dir="2700000" algn="tl">
                    <a:srgbClr val="C0C0C0"/>
                  </a:outerShdw>
                </a:effectLst>
                <a:latin typeface="Times New Roman" pitchFamily="18" charset="0"/>
                <a:cs typeface="Times New Roman" pitchFamily="18" charset="0"/>
              </a:rPr>
              <a:t>＜</a:t>
            </a:r>
            <a:r>
              <a:rPr lang="en-US" altLang="zh-CN" b="1" dirty="0">
                <a:effectLst>
                  <a:outerShdw blurRad="38100" dist="38100" dir="2700000" algn="tl">
                    <a:srgbClr val="C0C0C0"/>
                  </a:outerShdw>
                </a:effectLst>
                <a:latin typeface="Times New Roman" pitchFamily="18" charset="0"/>
                <a:cs typeface="Times New Roman" pitchFamily="18" charset="0"/>
              </a:rPr>
              <a:t>2,M</a:t>
            </a:r>
            <a:r>
              <a:rPr lang="zh-CN" altLang="en-US" b="1" dirty="0">
                <a:effectLst>
                  <a:outerShdw blurRad="38100" dist="38100" dir="2700000" algn="tl">
                    <a:srgbClr val="C0C0C0"/>
                  </a:outerShdw>
                </a:effectLst>
                <a:latin typeface="Times New Roman" pitchFamily="18" charset="0"/>
                <a:cs typeface="Times New Roman" pitchFamily="18" charset="0"/>
              </a:rPr>
              <a:t>称为尾数，</a:t>
            </a:r>
            <a:r>
              <a:rPr lang="en-US" altLang="zh-CN" b="1" dirty="0">
                <a:effectLst>
                  <a:outerShdw blurRad="38100" dist="38100" dir="2700000" algn="tl">
                    <a:srgbClr val="C0C0C0"/>
                  </a:outerShdw>
                </a:effectLst>
                <a:latin typeface="Times New Roman" pitchFamily="18" charset="0"/>
                <a:cs typeface="Times New Roman" pitchFamily="18" charset="0"/>
              </a:rPr>
              <a:t>E</a:t>
            </a:r>
            <a:r>
              <a:rPr lang="zh-CN" altLang="en-US" b="1" dirty="0">
                <a:effectLst>
                  <a:outerShdw blurRad="38100" dist="38100" dir="2700000" algn="tl">
                    <a:srgbClr val="C0C0C0"/>
                  </a:outerShdw>
                </a:effectLst>
                <a:latin typeface="Times New Roman" pitchFamily="18" charset="0"/>
                <a:cs typeface="Times New Roman" pitchFamily="18" charset="0"/>
              </a:rPr>
              <a:t>为指数。</a:t>
            </a:r>
          </a:p>
        </p:txBody>
      </p:sp>
      <p:sp>
        <p:nvSpPr>
          <p:cNvPr id="27889" name="Text Box 1265">
            <a:extLst>
              <a:ext uri="{FF2B5EF4-FFF2-40B4-BE49-F238E27FC236}">
                <a16:creationId xmlns:a16="http://schemas.microsoft.com/office/drawing/2014/main" id="{D6C3936E-3F37-4274-AFC6-115A19A96AC2}"/>
              </a:ext>
            </a:extLst>
          </p:cNvPr>
          <p:cNvSpPr txBox="1">
            <a:spLocks noChangeArrowheads="1"/>
          </p:cNvSpPr>
          <p:nvPr/>
        </p:nvSpPr>
        <p:spPr bwMode="auto">
          <a:xfrm>
            <a:off x="1187450" y="2971800"/>
            <a:ext cx="7272338" cy="461963"/>
          </a:xfrm>
          <a:prstGeom prst="rect">
            <a:avLst/>
          </a:prstGeom>
          <a:noFill/>
          <a:ln w="9525">
            <a:noFill/>
            <a:miter lim="800000"/>
            <a:headEnd/>
            <a:tailEnd/>
          </a:ln>
          <a:effectLst/>
        </p:spPr>
        <p:txBody>
          <a:bodyPr>
            <a:spAutoFit/>
          </a:bodyPr>
          <a:lstStyle/>
          <a:p>
            <a:pPr>
              <a:spcBef>
                <a:spcPct val="50000"/>
              </a:spcBef>
              <a:defRPr/>
            </a:pPr>
            <a:r>
              <a:rPr lang="en-US" altLang="zh-CN" sz="2400" b="1" dirty="0">
                <a:solidFill>
                  <a:srgbClr val="FF00FF"/>
                </a:solidFill>
                <a:effectLst>
                  <a:outerShdw blurRad="38100" dist="38100" dir="2700000" algn="tl">
                    <a:srgbClr val="C0C0C0"/>
                  </a:outerShdw>
                </a:effectLst>
              </a:rPr>
              <a:t>1010.1</a:t>
            </a:r>
            <a:r>
              <a:rPr lang="en-US" altLang="zh-CN" b="1" baseline="-20000" dirty="0">
                <a:solidFill>
                  <a:srgbClr val="FF00FF"/>
                </a:solidFill>
                <a:effectLst>
                  <a:outerShdw blurRad="38100" dist="38100" dir="2700000" algn="tl">
                    <a:srgbClr val="C0C0C0"/>
                  </a:outerShdw>
                </a:effectLst>
              </a:rPr>
              <a:t>(2)</a:t>
            </a:r>
            <a:r>
              <a:rPr lang="en-US" altLang="zh-CN" sz="2400" b="1" dirty="0">
                <a:solidFill>
                  <a:srgbClr val="FF00FF"/>
                </a:solidFill>
                <a:effectLst>
                  <a:outerShdw blurRad="38100" dist="38100" dir="2700000" algn="tl">
                    <a:srgbClr val="C0C0C0"/>
                  </a:outerShdw>
                </a:effectLst>
              </a:rPr>
              <a:t>=1.0101×2</a:t>
            </a:r>
            <a:r>
              <a:rPr lang="en-US" altLang="zh-CN" sz="2400" b="1" baseline="36000" dirty="0">
                <a:solidFill>
                  <a:srgbClr val="FF00FF"/>
                </a:solidFill>
                <a:effectLst>
                  <a:outerShdw blurRad="38100" dist="38100" dir="2700000" algn="tl">
                    <a:srgbClr val="C0C0C0"/>
                  </a:outerShdw>
                </a:effectLst>
              </a:rPr>
              <a:t>3</a:t>
            </a:r>
          </a:p>
        </p:txBody>
      </p:sp>
      <p:grpSp>
        <p:nvGrpSpPr>
          <p:cNvPr id="2" name="Group 1268">
            <a:extLst>
              <a:ext uri="{FF2B5EF4-FFF2-40B4-BE49-F238E27FC236}">
                <a16:creationId xmlns:a16="http://schemas.microsoft.com/office/drawing/2014/main" id="{44286EFB-E09C-4896-A695-C067400B9403}"/>
              </a:ext>
            </a:extLst>
          </p:cNvPr>
          <p:cNvGrpSpPr>
            <a:grpSpLocks/>
          </p:cNvGrpSpPr>
          <p:nvPr/>
        </p:nvGrpSpPr>
        <p:grpSpPr bwMode="auto">
          <a:xfrm>
            <a:off x="2844800" y="2538413"/>
            <a:ext cx="6480175" cy="973137"/>
            <a:chOff x="1758" y="1621"/>
            <a:chExt cx="4542" cy="675"/>
          </a:xfrm>
        </p:grpSpPr>
        <p:sp>
          <p:nvSpPr>
            <p:cNvPr id="17435" name="Oval 1266">
              <a:extLst>
                <a:ext uri="{FF2B5EF4-FFF2-40B4-BE49-F238E27FC236}">
                  <a16:creationId xmlns:a16="http://schemas.microsoft.com/office/drawing/2014/main" id="{1C7F575C-4A2E-467C-AF47-29342DE22A80}"/>
                </a:ext>
              </a:extLst>
            </p:cNvPr>
            <p:cNvSpPr>
              <a:spLocks noChangeArrowheads="1"/>
            </p:cNvSpPr>
            <p:nvPr/>
          </p:nvSpPr>
          <p:spPr bwMode="auto">
            <a:xfrm>
              <a:off x="1758" y="1797"/>
              <a:ext cx="1224" cy="499"/>
            </a:xfrm>
            <a:prstGeom prst="ellipse">
              <a:avLst/>
            </a:prstGeom>
            <a:noFill/>
            <a:ln w="381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7891" name="AutoShape 1267">
              <a:extLst>
                <a:ext uri="{FF2B5EF4-FFF2-40B4-BE49-F238E27FC236}">
                  <a16:creationId xmlns:a16="http://schemas.microsoft.com/office/drawing/2014/main" id="{9B8DAE98-8C31-403F-9222-2E2E8A669EDC}"/>
                </a:ext>
              </a:extLst>
            </p:cNvPr>
            <p:cNvSpPr>
              <a:spLocks noChangeArrowheads="1"/>
            </p:cNvSpPr>
            <p:nvPr/>
          </p:nvSpPr>
          <p:spPr bwMode="auto">
            <a:xfrm>
              <a:off x="4565" y="1621"/>
              <a:ext cx="1735" cy="318"/>
            </a:xfrm>
            <a:prstGeom prst="wedgeRoundRectCallout">
              <a:avLst>
                <a:gd name="adj1" fmla="val -138869"/>
                <a:gd name="adj2" fmla="val 75707"/>
                <a:gd name="adj3" fmla="val 16667"/>
              </a:avLst>
            </a:prstGeom>
            <a:solidFill>
              <a:schemeClr val="accent1">
                <a:alpha val="10001"/>
              </a:schemeClr>
            </a:solidFill>
            <a:ln w="28575">
              <a:solidFill>
                <a:srgbClr val="339966"/>
              </a:solidFill>
              <a:miter lim="800000"/>
              <a:headEnd/>
              <a:tailEnd/>
            </a:ln>
            <a:effectLst/>
          </p:spPr>
          <p:txBody>
            <a:bodyPr/>
            <a:lstStyle/>
            <a:p>
              <a:pPr algn="ctr">
                <a:defRPr/>
              </a:pPr>
              <a:r>
                <a:rPr lang="en-US" altLang="zh-CN" b="1" dirty="0">
                  <a:effectLst>
                    <a:outerShdw blurRad="38100" dist="38100" dir="2700000" algn="tl">
                      <a:srgbClr val="FFFFFF"/>
                    </a:outerShdw>
                  </a:effectLst>
                </a:rPr>
                <a:t>IEEE754</a:t>
              </a:r>
              <a:r>
                <a:rPr lang="zh-CN" altLang="en-US" b="1" dirty="0">
                  <a:effectLst>
                    <a:outerShdw blurRad="38100" dist="38100" dir="2700000" algn="tl">
                      <a:srgbClr val="FFFFFF"/>
                    </a:outerShdw>
                  </a:effectLst>
                </a:rPr>
                <a:t>标准形式</a:t>
              </a:r>
            </a:p>
          </p:txBody>
        </p:sp>
      </p:grpSp>
      <p:sp>
        <p:nvSpPr>
          <p:cNvPr id="27894" name="Text Box 1270">
            <a:extLst>
              <a:ext uri="{FF2B5EF4-FFF2-40B4-BE49-F238E27FC236}">
                <a16:creationId xmlns:a16="http://schemas.microsoft.com/office/drawing/2014/main" id="{6493545E-56EE-4142-8C2A-EE7B45252F93}"/>
              </a:ext>
            </a:extLst>
          </p:cNvPr>
          <p:cNvSpPr txBox="1">
            <a:spLocks noChangeArrowheads="1"/>
          </p:cNvSpPr>
          <p:nvPr/>
        </p:nvSpPr>
        <p:spPr bwMode="auto">
          <a:xfrm>
            <a:off x="706438" y="3963988"/>
            <a:ext cx="7897812" cy="769937"/>
          </a:xfrm>
          <a:prstGeom prst="rect">
            <a:avLst/>
          </a:prstGeom>
          <a:noFill/>
          <a:ln w="9525">
            <a:noFill/>
            <a:miter lim="800000"/>
            <a:headEnd/>
            <a:tailEnd/>
          </a:ln>
          <a:effectLst/>
        </p:spPr>
        <p:txBody>
          <a:bodyPr tIns="0" bIns="0"/>
          <a:lstStyle/>
          <a:p>
            <a:pPr>
              <a:spcBef>
                <a:spcPct val="20000"/>
              </a:spcBef>
              <a:defRPr/>
            </a:pPr>
            <a:r>
              <a:rPr lang="en-US" altLang="zh-CN" sz="2400" b="1" dirty="0">
                <a:effectLst>
                  <a:outerShdw blurRad="38100" dist="38100" dir="2700000" algn="tl">
                    <a:srgbClr val="C0C0C0"/>
                  </a:outerShdw>
                </a:effectLst>
              </a:rPr>
              <a:t>      [ -10.0</a:t>
            </a:r>
            <a:r>
              <a:rPr lang="en-US" altLang="zh-CN" sz="2400" b="1" baseline="-20000" dirty="0">
                <a:effectLst>
                  <a:outerShdw blurRad="38100" dist="38100" dir="2700000" algn="tl">
                    <a:srgbClr val="C0C0C0"/>
                  </a:outerShdw>
                </a:effectLst>
              </a:rPr>
              <a:t>(10) </a:t>
            </a:r>
            <a:r>
              <a:rPr lang="en-US" altLang="zh-CN" sz="2400" b="1" dirty="0">
                <a:effectLst>
                  <a:outerShdw blurRad="38100" dist="38100" dir="2700000" algn="tl">
                    <a:srgbClr val="C0C0C0"/>
                  </a:outerShdw>
                </a:effectLst>
              </a:rPr>
              <a:t>]</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 [  - 1.01</a:t>
            </a:r>
            <a:r>
              <a:rPr lang="en-US" altLang="zh-CN" b="1" baseline="-25000" dirty="0">
                <a:effectLst>
                  <a:outerShdw blurRad="38100" dist="38100" dir="2700000" algn="tl">
                    <a:srgbClr val="C0C0C0"/>
                  </a:outerShdw>
                </a:effectLst>
              </a:rPr>
              <a:t>(2)</a:t>
            </a:r>
            <a:r>
              <a:rPr lang="en-US" altLang="zh-CN" sz="2400" b="1" dirty="0">
                <a:effectLst>
                  <a:outerShdw blurRad="38100" dist="38100" dir="2700000" algn="tl">
                    <a:srgbClr val="C0C0C0"/>
                  </a:outerShdw>
                </a:effectLst>
              </a:rPr>
              <a:t>×2</a:t>
            </a:r>
            <a:r>
              <a:rPr lang="en-US" altLang="zh-CN" sz="2400" b="1" baseline="30000" dirty="0">
                <a:effectLst>
                  <a:outerShdw blurRad="38100" dist="38100" dir="2700000" algn="tl">
                    <a:srgbClr val="C0C0C0"/>
                  </a:outerShdw>
                </a:effectLst>
              </a:rPr>
              <a:t>11</a:t>
            </a:r>
            <a:r>
              <a:rPr lang="en-US" altLang="zh-CN" sz="1600" b="1" baseline="-1000" dirty="0">
                <a:effectLst>
                  <a:outerShdw blurRad="38100" dist="38100" dir="2700000" algn="tl">
                    <a:srgbClr val="C0C0C0"/>
                  </a:outerShdw>
                </a:effectLst>
              </a:rPr>
              <a:t>(2)</a:t>
            </a: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a:t>
            </a:r>
          </a:p>
          <a:p>
            <a:pPr>
              <a:spcBef>
                <a:spcPct val="20000"/>
              </a:spcBef>
              <a:defRPr/>
            </a:pPr>
            <a:r>
              <a:rPr lang="en-US" altLang="zh-CN" sz="2400" b="1" dirty="0">
                <a:effectLst>
                  <a:outerShdw blurRad="38100" dist="38100" dir="2700000" algn="tl">
                    <a:srgbClr val="C0C0C0"/>
                  </a:outerShdw>
                </a:effectLst>
              </a:rPr>
              <a:t>  </a:t>
            </a:r>
            <a:r>
              <a:rPr lang="en-US" altLang="zh-CN" sz="2800" b="1" dirty="0">
                <a:solidFill>
                  <a:srgbClr val="FF0000"/>
                </a:solidFill>
                <a:effectLst>
                  <a:outerShdw blurRad="38100" dist="38100" dir="2700000" algn="tl">
                    <a:srgbClr val="C0C0C0"/>
                  </a:outerShdw>
                </a:effectLst>
              </a:rPr>
              <a:t>1</a:t>
            </a:r>
            <a:r>
              <a:rPr lang="en-US" altLang="zh-CN" sz="2800" b="1" dirty="0">
                <a:solidFill>
                  <a:srgbClr val="FF00FF"/>
                </a:solidFill>
                <a:effectLst>
                  <a:outerShdw blurRad="38100" dist="38100" dir="2700000" algn="tl">
                    <a:srgbClr val="C0C0C0"/>
                  </a:outerShdw>
                </a:effectLst>
              </a:rPr>
              <a:t>1000001</a:t>
            </a:r>
            <a:r>
              <a:rPr lang="en-US" altLang="zh-CN" sz="1000" dirty="0"/>
              <a:t> </a:t>
            </a:r>
            <a:r>
              <a:rPr lang="en-US" altLang="zh-CN" sz="2800" b="1" dirty="0">
                <a:solidFill>
                  <a:srgbClr val="FF00FF"/>
                </a:solidFill>
                <a:effectLst>
                  <a:outerShdw blurRad="38100" dist="38100" dir="2700000" algn="tl">
                    <a:srgbClr val="C0C0C0"/>
                  </a:outerShdw>
                </a:effectLst>
              </a:rPr>
              <a:t>0 01000000000000000000000</a:t>
            </a:r>
            <a:endParaRPr lang="en-US" altLang="zh-CN" sz="2800" b="1" baseline="-25000" dirty="0">
              <a:effectLst>
                <a:outerShdw blurRad="38100" dist="38100" dir="2700000" algn="tl">
                  <a:srgbClr val="C0C0C0"/>
                </a:outerShdw>
              </a:effectLst>
            </a:endParaRPr>
          </a:p>
        </p:txBody>
      </p:sp>
      <p:sp>
        <p:nvSpPr>
          <p:cNvPr id="27896" name="Text Box 1272">
            <a:extLst>
              <a:ext uri="{FF2B5EF4-FFF2-40B4-BE49-F238E27FC236}">
                <a16:creationId xmlns:a16="http://schemas.microsoft.com/office/drawing/2014/main" id="{044A54A2-8BC2-4694-904E-486C934615E0}"/>
              </a:ext>
            </a:extLst>
          </p:cNvPr>
          <p:cNvSpPr txBox="1">
            <a:spLocks noChangeArrowheads="1"/>
          </p:cNvSpPr>
          <p:nvPr/>
        </p:nvSpPr>
        <p:spPr bwMode="auto">
          <a:xfrm>
            <a:off x="915988" y="4724400"/>
            <a:ext cx="7759700" cy="360363"/>
          </a:xfrm>
          <a:prstGeom prst="rect">
            <a:avLst/>
          </a:prstGeom>
          <a:noFill/>
          <a:ln w="9525">
            <a:noFill/>
            <a:miter lim="800000"/>
            <a:headEnd/>
            <a:tailEnd/>
          </a:ln>
          <a:effectLst/>
        </p:spPr>
        <p:txBody>
          <a:bodyPr tIns="0" bIns="0"/>
          <a:lstStyle/>
          <a:p>
            <a:pPr algn="just">
              <a:defRPr/>
            </a:pPr>
            <a:r>
              <a:rPr lang="en-US" altLang="zh-CN" sz="1600" b="1" dirty="0">
                <a:solidFill>
                  <a:schemeClr val="tx2"/>
                </a:solidFill>
                <a:effectLst>
                  <a:outerShdw blurRad="38100" dist="38100" dir="2700000" algn="tl">
                    <a:srgbClr val="C0C0C0"/>
                  </a:outerShdw>
                </a:effectLst>
                <a:latin typeface="Times New Roman" charset="0"/>
              </a:rPr>
              <a:t>31 30          …              23</a:t>
            </a:r>
            <a:r>
              <a:rPr lang="en-US" altLang="zh-CN" sz="1600" dirty="0">
                <a:solidFill>
                  <a:schemeClr val="tx2"/>
                </a:solidFill>
                <a:latin typeface="Times New Roman" charset="0"/>
              </a:rPr>
              <a:t> </a:t>
            </a:r>
            <a:r>
              <a:rPr lang="en-US" altLang="zh-CN" sz="1600" b="1" dirty="0">
                <a:solidFill>
                  <a:schemeClr val="tx2"/>
                </a:solidFill>
                <a:effectLst>
                  <a:outerShdw blurRad="38100" dist="38100" dir="2700000" algn="tl">
                    <a:srgbClr val="C0C0C0"/>
                  </a:outerShdw>
                </a:effectLst>
                <a:latin typeface="Times New Roman" charset="0"/>
              </a:rPr>
              <a:t>22 </a:t>
            </a:r>
            <a:r>
              <a:rPr lang="en-US" altLang="zh-CN" sz="1600" dirty="0">
                <a:solidFill>
                  <a:schemeClr val="tx2"/>
                </a:solidFill>
                <a:latin typeface="Times New Roman" charset="0"/>
              </a:rPr>
              <a:t>                                            </a:t>
            </a:r>
            <a:r>
              <a:rPr lang="en-US" altLang="zh-CN" sz="1600" b="1" dirty="0">
                <a:solidFill>
                  <a:schemeClr val="tx2"/>
                </a:solidFill>
                <a:effectLst>
                  <a:outerShdw blurRad="38100" dist="38100" dir="2700000" algn="tl">
                    <a:srgbClr val="C0C0C0"/>
                  </a:outerShdw>
                </a:effectLst>
                <a:latin typeface="Times New Roman" charset="0"/>
              </a:rPr>
              <a:t>…</a:t>
            </a:r>
            <a:r>
              <a:rPr lang="en-US" altLang="zh-CN" sz="1600" dirty="0">
                <a:solidFill>
                  <a:schemeClr val="tx2"/>
                </a:solidFill>
                <a:latin typeface="Times New Roman" charset="0"/>
              </a:rPr>
              <a:t>                                           </a:t>
            </a:r>
            <a:r>
              <a:rPr lang="en-US" altLang="zh-CN" sz="1600" b="1" dirty="0">
                <a:solidFill>
                  <a:schemeClr val="tx2"/>
                </a:solidFill>
                <a:effectLst>
                  <a:outerShdw blurRad="38100" dist="38100" dir="2700000" algn="tl">
                    <a:srgbClr val="C0C0C0"/>
                  </a:outerShdw>
                </a:effectLst>
                <a:latin typeface="Times New Roman" charset="0"/>
              </a:rPr>
              <a:t>1</a:t>
            </a:r>
            <a:r>
              <a:rPr lang="en-US" altLang="zh-CN" sz="1600" dirty="0">
                <a:solidFill>
                  <a:schemeClr val="tx2"/>
                </a:solidFill>
                <a:latin typeface="Times New Roman" charset="0"/>
              </a:rPr>
              <a:t>  </a:t>
            </a:r>
            <a:r>
              <a:rPr lang="en-US" altLang="zh-CN" sz="1600" b="1" dirty="0">
                <a:solidFill>
                  <a:schemeClr val="tx2"/>
                </a:solidFill>
                <a:effectLst>
                  <a:outerShdw blurRad="38100" dist="38100" dir="2700000" algn="tl">
                    <a:srgbClr val="C0C0C0"/>
                  </a:outerShdw>
                </a:effectLst>
                <a:latin typeface="Times New Roman" charset="0"/>
              </a:rPr>
              <a:t>0</a:t>
            </a:r>
          </a:p>
        </p:txBody>
      </p:sp>
      <p:grpSp>
        <p:nvGrpSpPr>
          <p:cNvPr id="3" name="Group 1301">
            <a:extLst>
              <a:ext uri="{FF2B5EF4-FFF2-40B4-BE49-F238E27FC236}">
                <a16:creationId xmlns:a16="http://schemas.microsoft.com/office/drawing/2014/main" id="{A7525F03-9906-44A6-8EE5-85B8EFF3E799}"/>
              </a:ext>
            </a:extLst>
          </p:cNvPr>
          <p:cNvGrpSpPr>
            <a:grpSpLocks/>
          </p:cNvGrpSpPr>
          <p:nvPr/>
        </p:nvGrpSpPr>
        <p:grpSpPr bwMode="auto">
          <a:xfrm>
            <a:off x="1219200" y="4941888"/>
            <a:ext cx="7529513" cy="1079500"/>
            <a:chOff x="567" y="3158"/>
            <a:chExt cx="4743" cy="680"/>
          </a:xfrm>
        </p:grpSpPr>
        <p:sp>
          <p:nvSpPr>
            <p:cNvPr id="17429" name="Rectangle 1294">
              <a:extLst>
                <a:ext uri="{FF2B5EF4-FFF2-40B4-BE49-F238E27FC236}">
                  <a16:creationId xmlns:a16="http://schemas.microsoft.com/office/drawing/2014/main" id="{E11F96E3-FCF3-4739-8F03-FC048B413B29}"/>
                </a:ext>
              </a:extLst>
            </p:cNvPr>
            <p:cNvSpPr>
              <a:spLocks noChangeArrowheads="1"/>
            </p:cNvSpPr>
            <p:nvPr/>
          </p:nvSpPr>
          <p:spPr bwMode="auto">
            <a:xfrm>
              <a:off x="567" y="3203"/>
              <a:ext cx="952" cy="635"/>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7895" name="Text Box 1271">
              <a:extLst>
                <a:ext uri="{FF2B5EF4-FFF2-40B4-BE49-F238E27FC236}">
                  <a16:creationId xmlns:a16="http://schemas.microsoft.com/office/drawing/2014/main" id="{BDA5CD9B-7D19-4A68-B0AC-55BF5FCC3FD8}"/>
                </a:ext>
              </a:extLst>
            </p:cNvPr>
            <p:cNvSpPr txBox="1">
              <a:spLocks noChangeArrowheads="1"/>
            </p:cNvSpPr>
            <p:nvPr/>
          </p:nvSpPr>
          <p:spPr bwMode="auto">
            <a:xfrm>
              <a:off x="567" y="3520"/>
              <a:ext cx="4743" cy="182"/>
            </a:xfrm>
            <a:prstGeom prst="rect">
              <a:avLst/>
            </a:prstGeom>
            <a:noFill/>
            <a:ln w="9525">
              <a:noFill/>
              <a:miter lim="800000"/>
              <a:headEnd/>
              <a:tailEnd/>
            </a:ln>
            <a:effectLst/>
          </p:spPr>
          <p:txBody>
            <a:bodyPr tIns="0" bIns="0"/>
            <a:lstStyle/>
            <a:p>
              <a:pPr algn="just">
                <a:defRPr/>
              </a:pPr>
              <a:r>
                <a:rPr lang="en-US" altLang="zh-CN" b="1" dirty="0">
                  <a:solidFill>
                    <a:srgbClr val="663300"/>
                  </a:solidFill>
                  <a:effectLst>
                    <a:outerShdw blurRad="38100" dist="38100" dir="2700000" algn="tl">
                      <a:srgbClr val="C0C0C0"/>
                    </a:outerShdw>
                  </a:effectLst>
                </a:rPr>
                <a:t>        </a:t>
              </a:r>
              <a:r>
                <a:rPr lang="zh-CN" altLang="en-US" b="1" dirty="0">
                  <a:solidFill>
                    <a:srgbClr val="663300"/>
                  </a:solidFill>
                  <a:effectLst>
                    <a:outerShdw blurRad="38100" dist="38100" dir="2700000" algn="tl">
                      <a:srgbClr val="C0C0C0"/>
                    </a:outerShdw>
                  </a:effectLst>
                </a:rPr>
                <a:t>指数</a:t>
              </a:r>
              <a:r>
                <a:rPr lang="en-US" altLang="zh-CN" b="1" dirty="0">
                  <a:solidFill>
                    <a:srgbClr val="663300"/>
                  </a:solidFill>
                  <a:effectLst>
                    <a:outerShdw blurRad="38100" dist="38100" dir="2700000" algn="tl">
                      <a:srgbClr val="C0C0C0"/>
                    </a:outerShdw>
                  </a:effectLst>
                </a:rPr>
                <a:t>+127</a:t>
              </a:r>
              <a:r>
                <a:rPr lang="zh-CN" altLang="en-US" b="1" dirty="0">
                  <a:solidFill>
                    <a:srgbClr val="663300"/>
                  </a:solidFill>
                  <a:effectLst>
                    <a:outerShdw blurRad="38100" dist="38100" dir="2700000" algn="tl">
                      <a:srgbClr val="C0C0C0"/>
                    </a:outerShdw>
                  </a:effectLst>
                </a:rPr>
                <a:t>                          尾数</a:t>
              </a:r>
              <a:endParaRPr lang="en-US" altLang="zh-CN" b="1" dirty="0">
                <a:solidFill>
                  <a:srgbClr val="663300"/>
                </a:solidFill>
                <a:effectLst>
                  <a:outerShdw blurRad="38100" dist="38100" dir="2700000" algn="tl">
                    <a:srgbClr val="C0C0C0"/>
                  </a:outerShdw>
                </a:effectLst>
              </a:endParaRPr>
            </a:p>
            <a:p>
              <a:pPr algn="just">
                <a:defRPr/>
              </a:pPr>
              <a:r>
                <a:rPr lang="en-US" altLang="zh-CN" sz="2400" b="1" dirty="0">
                  <a:solidFill>
                    <a:srgbClr val="663300"/>
                  </a:solidFill>
                  <a:effectLst>
                    <a:outerShdw blurRad="38100" dist="38100" dir="2700000" algn="tl">
                      <a:srgbClr val="C0C0C0"/>
                    </a:outerShdw>
                  </a:effectLst>
                </a:rPr>
                <a:t>     </a:t>
              </a:r>
              <a:r>
                <a:rPr lang="zh-CN" altLang="en-US" b="1" dirty="0">
                  <a:solidFill>
                    <a:srgbClr val="663300"/>
                  </a:solidFill>
                  <a:effectLst>
                    <a:outerShdw blurRad="38100" dist="38100" dir="2700000" algn="tl">
                      <a:srgbClr val="C0C0C0"/>
                    </a:outerShdw>
                  </a:effectLst>
                </a:rPr>
                <a:t>指数采用移码存储                 尾数整数部分的</a:t>
              </a:r>
              <a:r>
                <a:rPr lang="en-US" altLang="zh-CN" b="1" dirty="0">
                  <a:solidFill>
                    <a:srgbClr val="663300"/>
                  </a:solidFill>
                  <a:effectLst>
                    <a:outerShdw blurRad="38100" dist="38100" dir="2700000" algn="tl">
                      <a:srgbClr val="C0C0C0"/>
                    </a:outerShdw>
                  </a:effectLst>
                </a:rPr>
                <a:t>1</a:t>
              </a:r>
              <a:r>
                <a:rPr lang="zh-CN" altLang="en-US" b="1">
                  <a:solidFill>
                    <a:srgbClr val="663300"/>
                  </a:solidFill>
                  <a:effectLst>
                    <a:outerShdw blurRad="38100" dist="38100" dir="2700000" algn="tl">
                      <a:srgbClr val="C0C0C0"/>
                    </a:outerShdw>
                  </a:effectLst>
                </a:rPr>
                <a:t>不保存</a:t>
              </a:r>
              <a:endParaRPr lang="zh-CN" altLang="en-US" dirty="0">
                <a:solidFill>
                  <a:srgbClr val="663300"/>
                </a:solidFill>
              </a:endParaRPr>
            </a:p>
          </p:txBody>
        </p:sp>
        <p:sp>
          <p:nvSpPr>
            <p:cNvPr id="17431" name="AutoShape 1273">
              <a:extLst>
                <a:ext uri="{FF2B5EF4-FFF2-40B4-BE49-F238E27FC236}">
                  <a16:creationId xmlns:a16="http://schemas.microsoft.com/office/drawing/2014/main" id="{6F7C1C2C-263E-43F4-94D0-98688ECB9BAB}"/>
                </a:ext>
              </a:extLst>
            </p:cNvPr>
            <p:cNvSpPr>
              <a:spLocks/>
            </p:cNvSpPr>
            <p:nvPr/>
          </p:nvSpPr>
          <p:spPr bwMode="auto">
            <a:xfrm rot="-5400000">
              <a:off x="3366" y="1659"/>
              <a:ext cx="153" cy="3175"/>
            </a:xfrm>
            <a:prstGeom prst="leftBrace">
              <a:avLst>
                <a:gd name="adj1" fmla="val 17293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7898" name="Text Box 1274">
              <a:extLst>
                <a:ext uri="{FF2B5EF4-FFF2-40B4-BE49-F238E27FC236}">
                  <a16:creationId xmlns:a16="http://schemas.microsoft.com/office/drawing/2014/main" id="{67B3A1F6-993B-4412-8B03-FDAC442AB65E}"/>
                </a:ext>
              </a:extLst>
            </p:cNvPr>
            <p:cNvSpPr txBox="1">
              <a:spLocks noChangeArrowheads="1"/>
            </p:cNvSpPr>
            <p:nvPr/>
          </p:nvSpPr>
          <p:spPr bwMode="auto">
            <a:xfrm>
              <a:off x="3113" y="3286"/>
              <a:ext cx="680"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23bit</a:t>
              </a:r>
            </a:p>
          </p:txBody>
        </p:sp>
        <p:sp>
          <p:nvSpPr>
            <p:cNvPr id="17433" name="AutoShape 1275">
              <a:extLst>
                <a:ext uri="{FF2B5EF4-FFF2-40B4-BE49-F238E27FC236}">
                  <a16:creationId xmlns:a16="http://schemas.microsoft.com/office/drawing/2014/main" id="{B4C880B7-09B2-4573-86DE-F7B058CB4412}"/>
                </a:ext>
              </a:extLst>
            </p:cNvPr>
            <p:cNvSpPr>
              <a:spLocks/>
            </p:cNvSpPr>
            <p:nvPr/>
          </p:nvSpPr>
          <p:spPr bwMode="auto">
            <a:xfrm rot="-5400000">
              <a:off x="1107" y="2736"/>
              <a:ext cx="153" cy="998"/>
            </a:xfrm>
            <a:prstGeom prst="leftBrace">
              <a:avLst>
                <a:gd name="adj1" fmla="val 54357"/>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7900" name="Text Box 1276">
              <a:extLst>
                <a:ext uri="{FF2B5EF4-FFF2-40B4-BE49-F238E27FC236}">
                  <a16:creationId xmlns:a16="http://schemas.microsoft.com/office/drawing/2014/main" id="{30628578-5B7B-448E-96CE-6B7EEB8DAF97}"/>
                </a:ext>
              </a:extLst>
            </p:cNvPr>
            <p:cNvSpPr txBox="1">
              <a:spLocks noChangeArrowheads="1"/>
            </p:cNvSpPr>
            <p:nvPr/>
          </p:nvSpPr>
          <p:spPr bwMode="auto">
            <a:xfrm>
              <a:off x="836" y="3282"/>
              <a:ext cx="680"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8bit</a:t>
              </a:r>
            </a:p>
          </p:txBody>
        </p:sp>
      </p:grpSp>
      <p:grpSp>
        <p:nvGrpSpPr>
          <p:cNvPr id="4" name="Group 1298">
            <a:extLst>
              <a:ext uri="{FF2B5EF4-FFF2-40B4-BE49-F238E27FC236}">
                <a16:creationId xmlns:a16="http://schemas.microsoft.com/office/drawing/2014/main" id="{29506A01-EDC3-419F-B16D-E81583470512}"/>
              </a:ext>
            </a:extLst>
          </p:cNvPr>
          <p:cNvGrpSpPr>
            <a:grpSpLocks/>
          </p:cNvGrpSpPr>
          <p:nvPr/>
        </p:nvGrpSpPr>
        <p:grpSpPr bwMode="auto">
          <a:xfrm>
            <a:off x="2195513" y="3860800"/>
            <a:ext cx="3600450" cy="1873250"/>
            <a:chOff x="1386" y="2426"/>
            <a:chExt cx="1878" cy="1180"/>
          </a:xfrm>
        </p:grpSpPr>
        <p:sp>
          <p:nvSpPr>
            <p:cNvPr id="17427" name="Oval 1281">
              <a:extLst>
                <a:ext uri="{FF2B5EF4-FFF2-40B4-BE49-F238E27FC236}">
                  <a16:creationId xmlns:a16="http://schemas.microsoft.com/office/drawing/2014/main" id="{0CAE891F-CD96-4D5C-9730-2FB808508443}"/>
                </a:ext>
              </a:extLst>
            </p:cNvPr>
            <p:cNvSpPr>
              <a:spLocks noChangeArrowheads="1"/>
            </p:cNvSpPr>
            <p:nvPr/>
          </p:nvSpPr>
          <p:spPr bwMode="auto">
            <a:xfrm>
              <a:off x="2992" y="2426"/>
              <a:ext cx="272" cy="363"/>
            </a:xfrm>
            <a:prstGeom prst="ellipse">
              <a:avLst/>
            </a:prstGeom>
            <a:noFill/>
            <a:ln w="38100">
              <a:solidFill>
                <a:srgbClr val="99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7428" name="Freeform 1297">
              <a:extLst>
                <a:ext uri="{FF2B5EF4-FFF2-40B4-BE49-F238E27FC236}">
                  <a16:creationId xmlns:a16="http://schemas.microsoft.com/office/drawing/2014/main" id="{FD65E193-96F4-4E64-8210-A492F6ADD1E7}"/>
                </a:ext>
              </a:extLst>
            </p:cNvPr>
            <p:cNvSpPr>
              <a:spLocks/>
            </p:cNvSpPr>
            <p:nvPr/>
          </p:nvSpPr>
          <p:spPr bwMode="auto">
            <a:xfrm>
              <a:off x="1386" y="2744"/>
              <a:ext cx="1678" cy="862"/>
            </a:xfrm>
            <a:custGeom>
              <a:avLst/>
              <a:gdLst>
                <a:gd name="T0" fmla="*/ 1678 w 1678"/>
                <a:gd name="T1" fmla="*/ 0 h 862"/>
                <a:gd name="T2" fmla="*/ 1316 w 1678"/>
                <a:gd name="T3" fmla="*/ 635 h 862"/>
                <a:gd name="T4" fmla="*/ 0 w 1678"/>
                <a:gd name="T5" fmla="*/ 862 h 862"/>
                <a:gd name="T6" fmla="*/ 0 60000 65536"/>
                <a:gd name="T7" fmla="*/ 0 60000 65536"/>
                <a:gd name="T8" fmla="*/ 0 60000 65536"/>
                <a:gd name="T9" fmla="*/ 0 w 1678"/>
                <a:gd name="T10" fmla="*/ 0 h 862"/>
                <a:gd name="T11" fmla="*/ 1678 w 1678"/>
                <a:gd name="T12" fmla="*/ 862 h 862"/>
              </a:gdLst>
              <a:ahLst/>
              <a:cxnLst>
                <a:cxn ang="T6">
                  <a:pos x="T0" y="T1"/>
                </a:cxn>
                <a:cxn ang="T7">
                  <a:pos x="T2" y="T3"/>
                </a:cxn>
                <a:cxn ang="T8">
                  <a:pos x="T4" y="T5"/>
                </a:cxn>
              </a:cxnLst>
              <a:rect l="T9" t="T10" r="T11" b="T12"/>
              <a:pathLst>
                <a:path w="1678" h="862">
                  <a:moveTo>
                    <a:pt x="1678" y="0"/>
                  </a:moveTo>
                  <a:cubicBezTo>
                    <a:pt x="1637" y="245"/>
                    <a:pt x="1596" y="491"/>
                    <a:pt x="1316" y="635"/>
                  </a:cubicBezTo>
                  <a:cubicBezTo>
                    <a:pt x="1036" y="779"/>
                    <a:pt x="518" y="820"/>
                    <a:pt x="0" y="862"/>
                  </a:cubicBezTo>
                </a:path>
              </a:pathLst>
            </a:custGeom>
            <a:noFill/>
            <a:ln w="38100" cap="flat" cmpd="sng">
              <a:solidFill>
                <a:srgbClr val="9933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 name="Group 1303">
            <a:extLst>
              <a:ext uri="{FF2B5EF4-FFF2-40B4-BE49-F238E27FC236}">
                <a16:creationId xmlns:a16="http://schemas.microsoft.com/office/drawing/2014/main" id="{93BF8AA9-B6AE-459F-9E98-19D95AE4F356}"/>
              </a:ext>
            </a:extLst>
          </p:cNvPr>
          <p:cNvGrpSpPr>
            <a:grpSpLocks/>
          </p:cNvGrpSpPr>
          <p:nvPr/>
        </p:nvGrpSpPr>
        <p:grpSpPr bwMode="auto">
          <a:xfrm>
            <a:off x="3851275" y="3573463"/>
            <a:ext cx="4792663" cy="2149475"/>
            <a:chOff x="2432" y="2258"/>
            <a:chExt cx="3019" cy="1354"/>
          </a:xfrm>
        </p:grpSpPr>
        <p:grpSp>
          <p:nvGrpSpPr>
            <p:cNvPr id="17422" name="Group 1296">
              <a:extLst>
                <a:ext uri="{FF2B5EF4-FFF2-40B4-BE49-F238E27FC236}">
                  <a16:creationId xmlns:a16="http://schemas.microsoft.com/office/drawing/2014/main" id="{3B4ACF64-3D4F-4096-99D3-30B3DE0C2558}"/>
                </a:ext>
              </a:extLst>
            </p:cNvPr>
            <p:cNvGrpSpPr>
              <a:grpSpLocks/>
            </p:cNvGrpSpPr>
            <p:nvPr/>
          </p:nvGrpSpPr>
          <p:grpSpPr bwMode="auto">
            <a:xfrm>
              <a:off x="2432" y="2325"/>
              <a:ext cx="735" cy="452"/>
              <a:chOff x="1792" y="2296"/>
              <a:chExt cx="764" cy="493"/>
            </a:xfrm>
          </p:grpSpPr>
          <p:sp>
            <p:nvSpPr>
              <p:cNvPr id="17424" name="Oval 1283">
                <a:extLst>
                  <a:ext uri="{FF2B5EF4-FFF2-40B4-BE49-F238E27FC236}">
                    <a16:creationId xmlns:a16="http://schemas.microsoft.com/office/drawing/2014/main" id="{29B2C65D-07B8-46F1-96E8-F1CD3A75DDB1}"/>
                  </a:ext>
                </a:extLst>
              </p:cNvPr>
              <p:cNvSpPr>
                <a:spLocks noChangeArrowheads="1"/>
              </p:cNvSpPr>
              <p:nvPr/>
            </p:nvSpPr>
            <p:spPr bwMode="auto">
              <a:xfrm>
                <a:off x="2148" y="2426"/>
                <a:ext cx="408" cy="363"/>
              </a:xfrm>
              <a:prstGeom prst="ellipse">
                <a:avLst/>
              </a:prstGeom>
              <a:noFill/>
              <a:ln w="38100">
                <a:solidFill>
                  <a:srgbClr val="99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7425" name="Oval 1290">
                <a:extLst>
                  <a:ext uri="{FF2B5EF4-FFF2-40B4-BE49-F238E27FC236}">
                    <a16:creationId xmlns:a16="http://schemas.microsoft.com/office/drawing/2014/main" id="{279E570E-CD7B-465B-A451-83E4D210BC7D}"/>
                  </a:ext>
                </a:extLst>
              </p:cNvPr>
              <p:cNvSpPr>
                <a:spLocks noChangeArrowheads="1"/>
              </p:cNvSpPr>
              <p:nvPr/>
            </p:nvSpPr>
            <p:spPr bwMode="auto">
              <a:xfrm>
                <a:off x="1792" y="2444"/>
                <a:ext cx="181" cy="318"/>
              </a:xfrm>
              <a:prstGeom prst="ellipse">
                <a:avLst/>
              </a:prstGeom>
              <a:noFill/>
              <a:ln w="38100">
                <a:solidFill>
                  <a:srgbClr val="99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7426" name="Freeform 1295">
                <a:extLst>
                  <a:ext uri="{FF2B5EF4-FFF2-40B4-BE49-F238E27FC236}">
                    <a16:creationId xmlns:a16="http://schemas.microsoft.com/office/drawing/2014/main" id="{CBA151EA-E057-4CBA-9770-37C709EBDADE}"/>
                  </a:ext>
                </a:extLst>
              </p:cNvPr>
              <p:cNvSpPr>
                <a:spLocks/>
              </p:cNvSpPr>
              <p:nvPr/>
            </p:nvSpPr>
            <p:spPr bwMode="auto">
              <a:xfrm>
                <a:off x="1882" y="2296"/>
                <a:ext cx="363" cy="136"/>
              </a:xfrm>
              <a:custGeom>
                <a:avLst/>
                <a:gdLst>
                  <a:gd name="T0" fmla="*/ 0 w 363"/>
                  <a:gd name="T1" fmla="*/ 136 h 136"/>
                  <a:gd name="T2" fmla="*/ 182 w 363"/>
                  <a:gd name="T3" fmla="*/ 0 h 136"/>
                  <a:gd name="T4" fmla="*/ 363 w 363"/>
                  <a:gd name="T5" fmla="*/ 136 h 136"/>
                  <a:gd name="T6" fmla="*/ 0 60000 65536"/>
                  <a:gd name="T7" fmla="*/ 0 60000 65536"/>
                  <a:gd name="T8" fmla="*/ 0 60000 65536"/>
                  <a:gd name="T9" fmla="*/ 0 w 363"/>
                  <a:gd name="T10" fmla="*/ 0 h 136"/>
                  <a:gd name="T11" fmla="*/ 363 w 363"/>
                  <a:gd name="T12" fmla="*/ 136 h 136"/>
                </a:gdLst>
                <a:ahLst/>
                <a:cxnLst>
                  <a:cxn ang="T6">
                    <a:pos x="T0" y="T1"/>
                  </a:cxn>
                  <a:cxn ang="T7">
                    <a:pos x="T2" y="T3"/>
                  </a:cxn>
                  <a:cxn ang="T8">
                    <a:pos x="T4" y="T5"/>
                  </a:cxn>
                </a:cxnLst>
                <a:rect l="T9" t="T10" r="T11" b="T12"/>
                <a:pathLst>
                  <a:path w="363" h="136">
                    <a:moveTo>
                      <a:pt x="0" y="136"/>
                    </a:moveTo>
                    <a:cubicBezTo>
                      <a:pt x="61" y="68"/>
                      <a:pt x="122" y="0"/>
                      <a:pt x="182" y="0"/>
                    </a:cubicBezTo>
                    <a:cubicBezTo>
                      <a:pt x="242" y="0"/>
                      <a:pt x="302" y="68"/>
                      <a:pt x="363" y="136"/>
                    </a:cubicBezTo>
                  </a:path>
                </a:pathLst>
              </a:custGeom>
              <a:noFill/>
              <a:ln w="38100" cap="flat" cmpd="sng">
                <a:solidFill>
                  <a:srgbClr val="993300"/>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7423" name="Freeform 1302">
              <a:extLst>
                <a:ext uri="{FF2B5EF4-FFF2-40B4-BE49-F238E27FC236}">
                  <a16:creationId xmlns:a16="http://schemas.microsoft.com/office/drawing/2014/main" id="{EDB27649-8759-4FD1-9053-80B4D6C1BA0D}"/>
                </a:ext>
              </a:extLst>
            </p:cNvPr>
            <p:cNvSpPr>
              <a:spLocks/>
            </p:cNvSpPr>
            <p:nvPr/>
          </p:nvSpPr>
          <p:spPr bwMode="auto">
            <a:xfrm>
              <a:off x="2699" y="2258"/>
              <a:ext cx="2752" cy="1354"/>
            </a:xfrm>
            <a:custGeom>
              <a:avLst/>
              <a:gdLst>
                <a:gd name="T0" fmla="*/ 0 w 2752"/>
                <a:gd name="T1" fmla="*/ 38 h 1354"/>
                <a:gd name="T2" fmla="*/ 1224 w 2752"/>
                <a:gd name="T3" fmla="*/ 38 h 1354"/>
                <a:gd name="T4" fmla="*/ 2540 w 2752"/>
                <a:gd name="T5" fmla="*/ 174 h 1354"/>
                <a:gd name="T6" fmla="*/ 2494 w 2752"/>
                <a:gd name="T7" fmla="*/ 1081 h 1354"/>
                <a:gd name="T8" fmla="*/ 1134 w 2752"/>
                <a:gd name="T9" fmla="*/ 1354 h 1354"/>
                <a:gd name="T10" fmla="*/ 0 60000 65536"/>
                <a:gd name="T11" fmla="*/ 0 60000 65536"/>
                <a:gd name="T12" fmla="*/ 0 60000 65536"/>
                <a:gd name="T13" fmla="*/ 0 60000 65536"/>
                <a:gd name="T14" fmla="*/ 0 60000 65536"/>
                <a:gd name="T15" fmla="*/ 0 w 2752"/>
                <a:gd name="T16" fmla="*/ 0 h 1354"/>
                <a:gd name="T17" fmla="*/ 2752 w 2752"/>
                <a:gd name="T18" fmla="*/ 1354 h 1354"/>
              </a:gdLst>
              <a:ahLst/>
              <a:cxnLst>
                <a:cxn ang="T10">
                  <a:pos x="T0" y="T1"/>
                </a:cxn>
                <a:cxn ang="T11">
                  <a:pos x="T2" y="T3"/>
                </a:cxn>
                <a:cxn ang="T12">
                  <a:pos x="T4" y="T5"/>
                </a:cxn>
                <a:cxn ang="T13">
                  <a:pos x="T6" y="T7"/>
                </a:cxn>
                <a:cxn ang="T14">
                  <a:pos x="T8" y="T9"/>
                </a:cxn>
              </a:cxnLst>
              <a:rect l="T15" t="T16" r="T17" b="T18"/>
              <a:pathLst>
                <a:path w="2752" h="1354">
                  <a:moveTo>
                    <a:pt x="0" y="38"/>
                  </a:moveTo>
                  <a:cubicBezTo>
                    <a:pt x="400" y="26"/>
                    <a:pt x="801" y="15"/>
                    <a:pt x="1224" y="38"/>
                  </a:cubicBezTo>
                  <a:cubicBezTo>
                    <a:pt x="1647" y="61"/>
                    <a:pt x="2328" y="0"/>
                    <a:pt x="2540" y="174"/>
                  </a:cubicBezTo>
                  <a:cubicBezTo>
                    <a:pt x="2752" y="348"/>
                    <a:pt x="2728" y="884"/>
                    <a:pt x="2494" y="1081"/>
                  </a:cubicBezTo>
                  <a:cubicBezTo>
                    <a:pt x="2260" y="1278"/>
                    <a:pt x="1697" y="1316"/>
                    <a:pt x="1134" y="1354"/>
                  </a:cubicBezTo>
                </a:path>
              </a:pathLst>
            </a:custGeom>
            <a:noFill/>
            <a:ln w="38100" cap="flat" cmpd="sng">
              <a:solidFill>
                <a:srgbClr val="9933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7889"/>
                                        </p:tgtEl>
                                        <p:attrNameLst>
                                          <p:attrName>style.visibility</p:attrName>
                                        </p:attrNameLst>
                                      </p:cBhvr>
                                      <p:to>
                                        <p:strVal val="visible"/>
                                      </p:to>
                                    </p:set>
                                    <p:anim calcmode="lin" valueType="num">
                                      <p:cBhvr>
                                        <p:cTn id="7" dur="1000" fill="hold"/>
                                        <p:tgtEl>
                                          <p:spTgt spid="27889"/>
                                        </p:tgtEl>
                                        <p:attrNameLst>
                                          <p:attrName>ppt_x</p:attrName>
                                        </p:attrNameLst>
                                      </p:cBhvr>
                                      <p:tavLst>
                                        <p:tav tm="0">
                                          <p:val>
                                            <p:strVal val="#ppt_x-.2"/>
                                          </p:val>
                                        </p:tav>
                                        <p:tav tm="100000">
                                          <p:val>
                                            <p:strVal val="#ppt_x"/>
                                          </p:val>
                                        </p:tav>
                                      </p:tavLst>
                                    </p:anim>
                                    <p:anim calcmode="lin" valueType="num">
                                      <p:cBhvr>
                                        <p:cTn id="8" dur="1000" fill="hold"/>
                                        <p:tgtEl>
                                          <p:spTgt spid="2788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88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7894">
                                            <p:txEl>
                                              <p:pRg st="0" end="0"/>
                                            </p:txEl>
                                          </p:spTgt>
                                        </p:tgtEl>
                                        <p:attrNameLst>
                                          <p:attrName>style.visibility</p:attrName>
                                        </p:attrNameLst>
                                      </p:cBhvr>
                                      <p:to>
                                        <p:strVal val="visible"/>
                                      </p:to>
                                    </p:set>
                                    <p:anim calcmode="lin" valueType="num">
                                      <p:cBhvr>
                                        <p:cTn id="19" dur="1000" fill="hold"/>
                                        <p:tgtEl>
                                          <p:spTgt spid="27894">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278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789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27894">
                                            <p:txEl>
                                              <p:pRg st="1" end="1"/>
                                            </p:txEl>
                                          </p:spTgt>
                                        </p:tgtEl>
                                        <p:attrNameLst>
                                          <p:attrName>style.visibility</p:attrName>
                                        </p:attrNameLst>
                                      </p:cBhvr>
                                      <p:to>
                                        <p:strVal val="visible"/>
                                      </p:to>
                                    </p:set>
                                    <p:anim calcmode="lin" valueType="num">
                                      <p:cBhvr>
                                        <p:cTn id="26" dur="1000" fill="hold"/>
                                        <p:tgtEl>
                                          <p:spTgt spid="27894">
                                            <p:txEl>
                                              <p:pRg st="1" end="1"/>
                                            </p:txEl>
                                          </p:spTgt>
                                        </p:tgtEl>
                                        <p:attrNameLst>
                                          <p:attrName>ppt_x</p:attrName>
                                        </p:attrNameLst>
                                      </p:cBhvr>
                                      <p:tavLst>
                                        <p:tav tm="0">
                                          <p:val>
                                            <p:strVal val="#ppt_x-.2"/>
                                          </p:val>
                                        </p:tav>
                                        <p:tav tm="100000">
                                          <p:val>
                                            <p:strVal val="#ppt_x"/>
                                          </p:val>
                                        </p:tav>
                                      </p:tavLst>
                                    </p:anim>
                                    <p:anim calcmode="lin" valueType="num">
                                      <p:cBhvr>
                                        <p:cTn id="27" dur="1000" fill="hold"/>
                                        <p:tgtEl>
                                          <p:spTgt spid="2789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789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27896"/>
                                        </p:tgtEl>
                                        <p:attrNameLst>
                                          <p:attrName>style.visibility</p:attrName>
                                        </p:attrNameLst>
                                      </p:cBhvr>
                                      <p:to>
                                        <p:strVal val="visible"/>
                                      </p:to>
                                    </p:set>
                                    <p:anim calcmode="lin" valueType="num">
                                      <p:cBhvr>
                                        <p:cTn id="33" dur="1000" fill="hold"/>
                                        <p:tgtEl>
                                          <p:spTgt spid="27896"/>
                                        </p:tgtEl>
                                        <p:attrNameLst>
                                          <p:attrName>ppt_x</p:attrName>
                                        </p:attrNameLst>
                                      </p:cBhvr>
                                      <p:tavLst>
                                        <p:tav tm="0">
                                          <p:val>
                                            <p:strVal val="#ppt_x-.2"/>
                                          </p:val>
                                        </p:tav>
                                        <p:tav tm="100000">
                                          <p:val>
                                            <p:strVal val="#ppt_x"/>
                                          </p:val>
                                        </p:tav>
                                      </p:tavLst>
                                    </p:anim>
                                    <p:anim calcmode="lin" valueType="num">
                                      <p:cBhvr>
                                        <p:cTn id="34" dur="1000" fill="hold"/>
                                        <p:tgtEl>
                                          <p:spTgt spid="27896"/>
                                        </p:tgtEl>
                                        <p:attrNameLst>
                                          <p:attrName>ppt_y</p:attrName>
                                        </p:attrNameLst>
                                      </p:cBhvr>
                                      <p:tavLst>
                                        <p:tav tm="0">
                                          <p:val>
                                            <p:strVal val="#ppt_y"/>
                                          </p:val>
                                        </p:tav>
                                        <p:tav tm="100000">
                                          <p:val>
                                            <p:strVal val="#ppt_y"/>
                                          </p:val>
                                        </p:tav>
                                      </p:tavLst>
                                    </p:anim>
                                    <p:animEffect transition="in" filter="wipe(right)" prLst="gradientSize: 0.1">
                                      <p:cBhvr>
                                        <p:cTn id="35" dur="1000"/>
                                        <p:tgtEl>
                                          <p:spTgt spid="278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ppt_x</p:attrName>
                                        </p:attrNameLst>
                                      </p:cBhvr>
                                      <p:tavLst>
                                        <p:tav tm="0">
                                          <p:val>
                                            <p:strVal val="#ppt_x-.2"/>
                                          </p:val>
                                        </p:tav>
                                        <p:tav tm="100000">
                                          <p:val>
                                            <p:strVal val="#ppt_x"/>
                                          </p:val>
                                        </p:tav>
                                      </p:tavLst>
                                    </p:anim>
                                    <p:anim calcmode="lin" valueType="num">
                                      <p:cBhvr>
                                        <p:cTn id="4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1000" fill="hold"/>
                                        <p:tgtEl>
                                          <p:spTgt spid="4"/>
                                        </p:tgtEl>
                                        <p:attrNameLst>
                                          <p:attrName>ppt_x</p:attrName>
                                        </p:attrNameLst>
                                      </p:cBhvr>
                                      <p:tavLst>
                                        <p:tav tm="0">
                                          <p:val>
                                            <p:strVal val="#ppt_x-.2"/>
                                          </p:val>
                                        </p:tav>
                                        <p:tav tm="100000">
                                          <p:val>
                                            <p:strVal val="#ppt_x"/>
                                          </p:val>
                                        </p:tav>
                                      </p:tavLst>
                                    </p:anim>
                                    <p:anim calcmode="lin" valueType="num">
                                      <p:cBhvr>
                                        <p:cTn id="5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89" grpId="0"/>
      <p:bldP spid="278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6B217ED8-D234-4AB7-9189-AB14F5D626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BBF5886-136B-4BED-980B-65DD81A3AF31}" type="slidenum">
              <a:rPr kumimoji="0" lang="en-US" altLang="zh-CN" sz="1800">
                <a:solidFill>
                  <a:srgbClr val="009900"/>
                </a:solidFill>
              </a:rPr>
              <a:pPr eaLnBrk="1" hangingPunct="1"/>
              <a:t>15</a:t>
            </a:fld>
            <a:endParaRPr kumimoji="0" lang="en-US" altLang="zh-CN" sz="1800">
              <a:solidFill>
                <a:srgbClr val="009900"/>
              </a:solidFill>
            </a:endParaRPr>
          </a:p>
        </p:txBody>
      </p:sp>
      <p:sp>
        <p:nvSpPr>
          <p:cNvPr id="18435" name="AutoShape 54">
            <a:hlinkClick r:id="rId3" action="ppaction://hlinksldjump" highlightClick="1"/>
            <a:extLst>
              <a:ext uri="{FF2B5EF4-FFF2-40B4-BE49-F238E27FC236}">
                <a16:creationId xmlns:a16="http://schemas.microsoft.com/office/drawing/2014/main" id="{70680E4C-4F37-479F-8340-055142636239}"/>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8436" name="Text Box 1225">
            <a:extLst>
              <a:ext uri="{FF2B5EF4-FFF2-40B4-BE49-F238E27FC236}">
                <a16:creationId xmlns:a16="http://schemas.microsoft.com/office/drawing/2014/main" id="{A9127C9D-C72F-4520-8A6B-EB1980A7E772}"/>
              </a:ext>
            </a:extLst>
          </p:cNvPr>
          <p:cNvSpPr txBox="1">
            <a:spLocks noChangeArrowheads="1"/>
          </p:cNvSpPr>
          <p:nvPr/>
        </p:nvSpPr>
        <p:spPr bwMode="auto">
          <a:xfrm>
            <a:off x="755650" y="4889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浮点类型（</a:t>
            </a:r>
            <a:r>
              <a:rPr lang="en-US" altLang="zh-CN" sz="2400" b="1">
                <a:solidFill>
                  <a:srgbClr val="CC0099"/>
                </a:solidFill>
                <a:latin typeface="Times New Roman" panose="02020603050405020304" pitchFamily="18" charset="0"/>
                <a:ea typeface="黑体" panose="02010609060101010101" pitchFamily="49" charset="-122"/>
              </a:rPr>
              <a:t>IEEE754</a:t>
            </a:r>
            <a:r>
              <a:rPr lang="zh-CN" altLang="en-US" sz="2400" b="1">
                <a:solidFill>
                  <a:srgbClr val="CC0099"/>
                </a:solidFill>
                <a:latin typeface="Times New Roman" panose="02020603050405020304" pitchFamily="18" charset="0"/>
                <a:ea typeface="黑体" panose="02010609060101010101" pitchFamily="49" charset="-122"/>
              </a:rPr>
              <a:t>标准） </a:t>
            </a:r>
          </a:p>
        </p:txBody>
      </p:sp>
      <p:sp>
        <p:nvSpPr>
          <p:cNvPr id="27886" name="Rectangle 1262">
            <a:extLst>
              <a:ext uri="{FF2B5EF4-FFF2-40B4-BE49-F238E27FC236}">
                <a16:creationId xmlns:a16="http://schemas.microsoft.com/office/drawing/2014/main" id="{ED4C3398-5970-4581-B92E-C99DECC116A5}"/>
              </a:ext>
            </a:extLst>
          </p:cNvPr>
          <p:cNvSpPr>
            <a:spLocks noChangeArrowheads="1"/>
          </p:cNvSpPr>
          <p:nvPr/>
        </p:nvSpPr>
        <p:spPr bwMode="auto">
          <a:xfrm>
            <a:off x="900113" y="906463"/>
            <a:ext cx="7416800" cy="3786187"/>
          </a:xfrm>
          <a:prstGeom prst="rect">
            <a:avLst/>
          </a:prstGeom>
          <a:noFill/>
          <a:ln w="9525">
            <a:noFill/>
            <a:miter lim="800000"/>
            <a:headEnd/>
            <a:tailEnd/>
          </a:ln>
          <a:effectLst/>
        </p:spPr>
        <p:txBody>
          <a:bodyPr anchor="ctr">
            <a:spAutoFit/>
          </a:bodyPr>
          <a:lstStyle/>
          <a:p>
            <a:pPr>
              <a:defRPr/>
            </a:pPr>
            <a:r>
              <a:rPr lang="zh-CN" altLang="en-US" b="1" dirty="0">
                <a:solidFill>
                  <a:srgbClr val="4D4D4D"/>
                </a:solidFill>
              </a:rPr>
              <a:t>特殊值：</a:t>
            </a:r>
            <a:endParaRPr lang="en-US" altLang="zh-CN" b="1" dirty="0">
              <a:solidFill>
                <a:srgbClr val="4D4D4D"/>
              </a:solidFill>
            </a:endParaRPr>
          </a:p>
          <a:p>
            <a:pPr>
              <a:spcBef>
                <a:spcPct val="50000"/>
              </a:spcBef>
              <a:defRPr/>
            </a:pPr>
            <a:r>
              <a:rPr lang="zh-CN" altLang="en-US" b="1" dirty="0">
                <a:solidFill>
                  <a:srgbClr val="4D4D4D"/>
                </a:solidFill>
                <a:effectLst>
                  <a:outerShdw blurRad="38100" dist="38100" dir="2700000" algn="tl">
                    <a:srgbClr val="C0C0C0"/>
                  </a:outerShdw>
                </a:effectLst>
              </a:rPr>
              <a:t>（</a:t>
            </a:r>
            <a:r>
              <a:rPr lang="en-US" altLang="zh-CN" b="1" dirty="0">
                <a:solidFill>
                  <a:srgbClr val="4D4D4D"/>
                </a:solidFill>
                <a:effectLst>
                  <a:outerShdw blurRad="38100" dist="38100" dir="2700000" algn="tl">
                    <a:srgbClr val="C0C0C0"/>
                  </a:outerShdw>
                </a:effectLst>
              </a:rPr>
              <a:t>1</a:t>
            </a:r>
            <a:r>
              <a:rPr lang="zh-CN" altLang="en-US" b="1" dirty="0">
                <a:solidFill>
                  <a:srgbClr val="4D4D4D"/>
                </a:solidFill>
                <a:effectLst>
                  <a:outerShdw blurRad="38100" dist="38100" dir="2700000" algn="tl">
                    <a:srgbClr val="C0C0C0"/>
                  </a:outerShdw>
                </a:effectLst>
              </a:rPr>
              <a:t>）如果指数是</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并且尾数的小数部分是</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，这个数</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（和符号位相关）</a:t>
            </a:r>
          </a:p>
          <a:p>
            <a:pPr>
              <a:spcBef>
                <a:spcPct val="50000"/>
              </a:spcBef>
              <a:defRPr/>
            </a:pPr>
            <a:r>
              <a:rPr lang="zh-CN" altLang="en-US" b="1" dirty="0">
                <a:solidFill>
                  <a:srgbClr val="4D4D4D"/>
                </a:solidFill>
                <a:effectLst>
                  <a:outerShdw blurRad="38100" dist="38100" dir="2700000" algn="tl">
                    <a:srgbClr val="C0C0C0"/>
                  </a:outerShdw>
                </a:effectLst>
              </a:rPr>
              <a:t>（</a:t>
            </a:r>
            <a:r>
              <a:rPr lang="en-US" altLang="zh-CN" b="1" dirty="0">
                <a:solidFill>
                  <a:srgbClr val="4D4D4D"/>
                </a:solidFill>
                <a:effectLst>
                  <a:outerShdw blurRad="38100" dist="38100" dir="2700000" algn="tl">
                    <a:srgbClr val="C0C0C0"/>
                  </a:outerShdw>
                </a:effectLst>
              </a:rPr>
              <a:t>2</a:t>
            </a:r>
            <a:r>
              <a:rPr lang="zh-CN" altLang="en-US" b="1" dirty="0">
                <a:solidFill>
                  <a:srgbClr val="4D4D4D"/>
                </a:solidFill>
                <a:effectLst>
                  <a:outerShdw blurRad="38100" dist="38100" dir="2700000" algn="tl">
                    <a:srgbClr val="C0C0C0"/>
                  </a:outerShdw>
                </a:effectLst>
              </a:rPr>
              <a:t>）如果指数 </a:t>
            </a:r>
            <a:r>
              <a:rPr lang="en-US" altLang="zh-CN" b="1" dirty="0">
                <a:solidFill>
                  <a:srgbClr val="4D4D4D"/>
                </a:solidFill>
                <a:effectLst>
                  <a:outerShdw blurRad="38100" dist="38100" dir="2700000" algn="tl">
                    <a:srgbClr val="C0C0C0"/>
                  </a:outerShdw>
                </a:effectLst>
              </a:rPr>
              <a:t>=2</a:t>
            </a:r>
            <a:r>
              <a:rPr lang="en-US" altLang="zh-CN" b="1" baseline="30000" dirty="0">
                <a:solidFill>
                  <a:srgbClr val="4D4D4D"/>
                </a:solidFill>
                <a:effectLst>
                  <a:outerShdw blurRad="38100" dist="38100" dir="2700000" algn="tl">
                    <a:srgbClr val="C0C0C0"/>
                  </a:outerShdw>
                </a:effectLst>
              </a:rPr>
              <a:t>e</a:t>
            </a:r>
            <a:r>
              <a:rPr lang="en-US" altLang="zh-CN" b="1" dirty="0">
                <a:solidFill>
                  <a:srgbClr val="4D4D4D"/>
                </a:solidFill>
                <a:effectLst>
                  <a:outerShdw blurRad="38100" dist="38100" dir="2700000" algn="tl">
                    <a:srgbClr val="C0C0C0"/>
                  </a:outerShdw>
                </a:effectLst>
              </a:rPr>
              <a:t>-1, </a:t>
            </a:r>
            <a:r>
              <a:rPr lang="zh-CN" altLang="en-US" b="1" dirty="0">
                <a:solidFill>
                  <a:srgbClr val="4D4D4D"/>
                </a:solidFill>
                <a:effectLst>
                  <a:outerShdw blurRad="38100" dist="38100" dir="2700000" algn="tl">
                    <a:srgbClr val="C0C0C0"/>
                  </a:outerShdw>
                </a:effectLst>
              </a:rPr>
              <a:t>即指数部分所有位全部是</a:t>
            </a:r>
            <a:r>
              <a:rPr lang="en-US" altLang="zh-CN" b="1" dirty="0">
                <a:solidFill>
                  <a:srgbClr val="4D4D4D"/>
                </a:solidFill>
                <a:effectLst>
                  <a:outerShdw blurRad="38100" dist="38100" dir="2700000" algn="tl">
                    <a:srgbClr val="C0C0C0"/>
                  </a:outerShdw>
                </a:effectLst>
              </a:rPr>
              <a:t>1</a:t>
            </a:r>
            <a:r>
              <a:rPr lang="zh-CN" altLang="en-US" b="1" dirty="0">
                <a:solidFill>
                  <a:srgbClr val="4D4D4D"/>
                </a:solidFill>
                <a:effectLst>
                  <a:outerShdw blurRad="38100" dist="38100" dir="2700000" algn="tl">
                    <a:srgbClr val="C0C0C0"/>
                  </a:outerShdw>
                </a:effectLst>
              </a:rPr>
              <a:t>，并且尾数的小数部分是</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，这个数是</a:t>
            </a:r>
            <a:r>
              <a:rPr lang="en-US" altLang="zh-CN" b="1" dirty="0">
                <a:solidFill>
                  <a:srgbClr val="4D4D4D"/>
                </a:solidFill>
                <a:effectLst>
                  <a:outerShdw blurRad="38100" dist="38100" dir="2700000" algn="tl">
                    <a:srgbClr val="C0C0C0"/>
                  </a:outerShdw>
                </a:effectLst>
              </a:rPr>
              <a:t>±</a:t>
            </a:r>
            <a:r>
              <a:rPr lang="zh-CN" altLang="en-US" b="1" dirty="0">
                <a:solidFill>
                  <a:srgbClr val="4D4D4D"/>
                </a:solidFill>
                <a:effectLst>
                  <a:outerShdw blurRad="38100" dist="38100" dir="2700000" algn="tl">
                    <a:srgbClr val="C0C0C0"/>
                  </a:outerShdw>
                </a:effectLst>
              </a:rPr>
              <a:t>∞（同样和符号位相关</a:t>
            </a:r>
            <a:r>
              <a:rPr lang="en-US" altLang="zh-CN" b="1" dirty="0">
                <a:solidFill>
                  <a:srgbClr val="4D4D4D"/>
                </a:solidFill>
                <a:effectLst>
                  <a:outerShdw blurRad="38100" dist="38100" dir="2700000" algn="tl">
                    <a:srgbClr val="C0C0C0"/>
                  </a:outerShdw>
                </a:effectLst>
              </a:rPr>
              <a:t>,</a:t>
            </a:r>
            <a:r>
              <a:rPr lang="zh-CN" altLang="en-US" b="1" dirty="0">
                <a:solidFill>
                  <a:srgbClr val="4D4D4D"/>
                </a:solidFill>
                <a:effectLst>
                  <a:outerShdw blurRad="38100" dist="38100" dir="2700000" algn="tl">
                    <a:srgbClr val="C0C0C0"/>
                  </a:outerShdw>
                </a:effectLst>
              </a:rPr>
              <a:t>这里</a:t>
            </a:r>
            <a:r>
              <a:rPr lang="en-US" altLang="zh-CN" b="1" dirty="0">
                <a:solidFill>
                  <a:srgbClr val="4D4D4D"/>
                </a:solidFill>
                <a:effectLst>
                  <a:outerShdw blurRad="38100" dist="38100" dir="2700000" algn="tl">
                    <a:srgbClr val="C0C0C0"/>
                  </a:outerShdw>
                </a:effectLst>
              </a:rPr>
              <a:t>e</a:t>
            </a:r>
            <a:r>
              <a:rPr lang="zh-CN" altLang="en-US" b="1" dirty="0">
                <a:solidFill>
                  <a:srgbClr val="4D4D4D"/>
                </a:solidFill>
                <a:effectLst>
                  <a:outerShdw blurRad="38100" dist="38100" dir="2700000" algn="tl">
                    <a:srgbClr val="C0C0C0"/>
                  </a:outerShdw>
                </a:effectLst>
              </a:rPr>
              <a:t>是指数的位数</a:t>
            </a:r>
            <a:r>
              <a:rPr lang="en-US" altLang="zh-CN" b="1" dirty="0">
                <a:solidFill>
                  <a:srgbClr val="4D4D4D"/>
                </a:solidFill>
                <a:effectLst>
                  <a:outerShdw blurRad="38100" dist="38100" dir="2700000" algn="tl">
                    <a:srgbClr val="C0C0C0"/>
                  </a:outerShdw>
                </a:effectLst>
              </a:rPr>
              <a:t>,</a:t>
            </a:r>
            <a:r>
              <a:rPr lang="zh-CN" altLang="en-US" b="1" dirty="0">
                <a:solidFill>
                  <a:srgbClr val="4D4D4D"/>
                </a:solidFill>
                <a:effectLst>
                  <a:outerShdw blurRad="38100" dist="38100" dir="2700000" algn="tl">
                    <a:srgbClr val="C0C0C0"/>
                  </a:outerShdw>
                </a:effectLst>
              </a:rPr>
              <a:t>如上页例中</a:t>
            </a:r>
            <a:r>
              <a:rPr lang="en-US" altLang="zh-CN" b="1" dirty="0">
                <a:solidFill>
                  <a:srgbClr val="4D4D4D"/>
                </a:solidFill>
                <a:effectLst>
                  <a:outerShdw blurRad="38100" dist="38100" dir="2700000" algn="tl">
                    <a:srgbClr val="C0C0C0"/>
                  </a:outerShdw>
                </a:effectLst>
              </a:rPr>
              <a:t>e</a:t>
            </a:r>
            <a:r>
              <a:rPr lang="zh-CN" altLang="en-US" b="1" dirty="0">
                <a:solidFill>
                  <a:srgbClr val="4D4D4D"/>
                </a:solidFill>
                <a:effectLst>
                  <a:outerShdw blurRad="38100" dist="38100" dir="2700000" algn="tl">
                    <a:srgbClr val="C0C0C0"/>
                  </a:outerShdw>
                </a:effectLst>
              </a:rPr>
              <a:t>等于</a:t>
            </a:r>
            <a:r>
              <a:rPr lang="en-US" altLang="zh-CN" b="1" dirty="0">
                <a:solidFill>
                  <a:srgbClr val="4D4D4D"/>
                </a:solidFill>
                <a:effectLst>
                  <a:outerShdw blurRad="38100" dist="38100" dir="2700000" algn="tl">
                    <a:srgbClr val="C0C0C0"/>
                  </a:outerShdw>
                </a:effectLst>
              </a:rPr>
              <a:t>8</a:t>
            </a:r>
            <a:r>
              <a:rPr lang="zh-CN" altLang="en-US" b="1" dirty="0">
                <a:solidFill>
                  <a:srgbClr val="4D4D4D"/>
                </a:solidFill>
                <a:effectLst>
                  <a:outerShdw blurRad="38100" dist="38100" dir="2700000" algn="tl">
                    <a:srgbClr val="C0C0C0"/>
                  </a:outerShdw>
                </a:effectLst>
              </a:rPr>
              <a:t>）</a:t>
            </a:r>
          </a:p>
          <a:p>
            <a:pPr>
              <a:spcBef>
                <a:spcPct val="50000"/>
              </a:spcBef>
              <a:defRPr/>
            </a:pPr>
            <a:r>
              <a:rPr lang="zh-CN" altLang="en-US" b="1" dirty="0">
                <a:solidFill>
                  <a:srgbClr val="4D4D4D"/>
                </a:solidFill>
                <a:effectLst>
                  <a:outerShdw blurRad="38100" dist="38100" dir="2700000" algn="tl">
                    <a:srgbClr val="C0C0C0"/>
                  </a:outerShdw>
                </a:effectLst>
              </a:rPr>
              <a:t>（</a:t>
            </a:r>
            <a:r>
              <a:rPr lang="en-US" altLang="zh-CN" b="1" dirty="0">
                <a:solidFill>
                  <a:srgbClr val="4D4D4D"/>
                </a:solidFill>
                <a:effectLst>
                  <a:outerShdw blurRad="38100" dist="38100" dir="2700000" algn="tl">
                    <a:srgbClr val="C0C0C0"/>
                  </a:outerShdw>
                </a:effectLst>
              </a:rPr>
              <a:t>3</a:t>
            </a:r>
            <a:r>
              <a:rPr lang="zh-CN" altLang="en-US" b="1" dirty="0">
                <a:solidFill>
                  <a:srgbClr val="4D4D4D"/>
                </a:solidFill>
                <a:effectLst>
                  <a:outerShdw blurRad="38100" dist="38100" dir="2700000" algn="tl">
                    <a:srgbClr val="C0C0C0"/>
                  </a:outerShdw>
                </a:effectLst>
              </a:rPr>
              <a:t>）如果指数 </a:t>
            </a:r>
            <a:r>
              <a:rPr lang="en-US" altLang="zh-CN" b="1" dirty="0">
                <a:solidFill>
                  <a:srgbClr val="4D4D4D"/>
                </a:solidFill>
                <a:effectLst>
                  <a:outerShdw blurRad="38100" dist="38100" dir="2700000" algn="tl">
                    <a:srgbClr val="C0C0C0"/>
                  </a:outerShdw>
                </a:effectLst>
              </a:rPr>
              <a:t>= 2</a:t>
            </a:r>
            <a:r>
              <a:rPr lang="en-US" altLang="zh-CN" b="1" baseline="30000" dirty="0">
                <a:solidFill>
                  <a:srgbClr val="4D4D4D"/>
                </a:solidFill>
                <a:effectLst>
                  <a:outerShdw blurRad="38100" dist="38100" dir="2700000" algn="tl">
                    <a:srgbClr val="C0C0C0"/>
                  </a:outerShdw>
                </a:effectLst>
              </a:rPr>
              <a:t>e</a:t>
            </a:r>
            <a:r>
              <a:rPr lang="en-US" altLang="zh-CN" b="1" dirty="0">
                <a:solidFill>
                  <a:srgbClr val="4D4D4D"/>
                </a:solidFill>
                <a:effectLst>
                  <a:outerShdw blurRad="38100" dist="38100" dir="2700000" algn="tl">
                    <a:srgbClr val="C0C0C0"/>
                  </a:outerShdw>
                </a:effectLst>
              </a:rPr>
              <a:t>-1 , </a:t>
            </a:r>
            <a:r>
              <a:rPr lang="zh-CN" altLang="en-US" b="1" dirty="0">
                <a:solidFill>
                  <a:srgbClr val="4D4D4D"/>
                </a:solidFill>
                <a:effectLst>
                  <a:outerShdw blurRad="38100" dist="38100" dir="2700000" algn="tl">
                    <a:srgbClr val="C0C0C0"/>
                  </a:outerShdw>
                </a:effectLst>
              </a:rPr>
              <a:t>并且尾数的小数部分非</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，这个数表示为不是一个数（</a:t>
            </a:r>
            <a:r>
              <a:rPr lang="en-US" altLang="zh-CN" b="1" dirty="0">
                <a:solidFill>
                  <a:srgbClr val="4D4D4D"/>
                </a:solidFill>
                <a:effectLst>
                  <a:outerShdw blurRad="38100" dist="38100" dir="2700000" algn="tl">
                    <a:srgbClr val="C0C0C0"/>
                  </a:outerShdw>
                </a:effectLst>
              </a:rPr>
              <a:t>NAN</a:t>
            </a:r>
            <a:r>
              <a:rPr lang="zh-CN" altLang="en-US" b="1" dirty="0">
                <a:solidFill>
                  <a:srgbClr val="4D4D4D"/>
                </a:solidFill>
                <a:effectLst>
                  <a:outerShdw blurRad="38100" dist="38100" dir="2700000" algn="tl">
                    <a:srgbClr val="C0C0C0"/>
                  </a:outerShdw>
                </a:effectLst>
              </a:rPr>
              <a:t>）。即指数部分所有位全部是</a:t>
            </a:r>
            <a:r>
              <a:rPr lang="en-US" altLang="zh-CN" b="1" dirty="0">
                <a:solidFill>
                  <a:srgbClr val="4D4D4D"/>
                </a:solidFill>
                <a:effectLst>
                  <a:outerShdw blurRad="38100" dist="38100" dir="2700000" algn="tl">
                    <a:srgbClr val="C0C0C0"/>
                  </a:outerShdw>
                </a:effectLst>
              </a:rPr>
              <a:t>1</a:t>
            </a:r>
            <a:r>
              <a:rPr lang="zh-CN" altLang="en-US" b="1" dirty="0">
                <a:solidFill>
                  <a:srgbClr val="4D4D4D"/>
                </a:solidFill>
                <a:effectLst>
                  <a:outerShdw blurRad="38100" dist="38100" dir="2700000" algn="tl">
                    <a:srgbClr val="C0C0C0"/>
                  </a:outerShdw>
                </a:effectLst>
              </a:rPr>
              <a:t>，并且尾数的小数部分不为</a:t>
            </a:r>
            <a:r>
              <a:rPr lang="en-US" altLang="zh-CN" b="1" dirty="0">
                <a:solidFill>
                  <a:srgbClr val="4D4D4D"/>
                </a:solidFill>
                <a:effectLst>
                  <a:outerShdw blurRad="38100" dist="38100" dir="2700000" algn="tl">
                    <a:srgbClr val="C0C0C0"/>
                  </a:outerShdw>
                </a:effectLst>
              </a:rPr>
              <a:t>0</a:t>
            </a:r>
            <a:r>
              <a:rPr lang="zh-CN" altLang="en-US" b="1" dirty="0">
                <a:solidFill>
                  <a:srgbClr val="4D4D4D"/>
                </a:solidFill>
                <a:effectLst>
                  <a:outerShdw blurRad="38100" dist="38100" dir="2700000" algn="tl">
                    <a:srgbClr val="C0C0C0"/>
                  </a:outerShdw>
                </a:effectLst>
              </a:rPr>
              <a:t>，表示一个错误的数。</a:t>
            </a:r>
            <a:endParaRPr lang="en-US" altLang="zh-CN" b="1" dirty="0">
              <a:solidFill>
                <a:srgbClr val="4D4D4D"/>
              </a:solidFill>
              <a:effectLst>
                <a:outerShdw blurRad="38100" dist="38100" dir="2700000" algn="tl">
                  <a:srgbClr val="C0C0C0"/>
                </a:outerShdw>
              </a:effectLst>
            </a:endParaRPr>
          </a:p>
          <a:p>
            <a:pPr>
              <a:spcBef>
                <a:spcPct val="50000"/>
              </a:spcBef>
              <a:defRPr/>
            </a:pPr>
            <a:r>
              <a:rPr lang="en-US" altLang="zh-CN" b="1" dirty="0">
                <a:solidFill>
                  <a:srgbClr val="4D4D4D"/>
                </a:solidFill>
                <a:effectLst>
                  <a:outerShdw blurRad="38100" dist="38100" dir="2700000" algn="tl">
                    <a:srgbClr val="C0C0C0"/>
                  </a:outerShdw>
                </a:effectLst>
              </a:rPr>
              <a:t>      </a:t>
            </a:r>
            <a:r>
              <a:rPr lang="zh-CN" altLang="en-US" b="1" dirty="0">
                <a:solidFill>
                  <a:srgbClr val="4D4D4D"/>
                </a:solidFill>
                <a:effectLst>
                  <a:outerShdw blurRad="38100" dist="38100" dir="2700000" algn="tl">
                    <a:srgbClr val="C0C0C0"/>
                  </a:outerShdw>
                </a:effectLst>
              </a:rPr>
              <a:t>这样实际指数的取值范围是：</a:t>
            </a:r>
            <a:r>
              <a:rPr lang="en-US" altLang="zh-CN" b="1" dirty="0">
                <a:solidFill>
                  <a:srgbClr val="4D4D4D"/>
                </a:solidFill>
                <a:effectLst>
                  <a:outerShdw blurRad="38100" dist="38100" dir="2700000" algn="tl">
                    <a:srgbClr val="C0C0C0"/>
                  </a:outerShdw>
                </a:effectLst>
              </a:rPr>
              <a:t>-127—127</a:t>
            </a:r>
            <a:r>
              <a:rPr lang="zh-CN" altLang="en-US" b="1" dirty="0">
                <a:solidFill>
                  <a:srgbClr val="4D4D4D"/>
                </a:solidFill>
                <a:effectLst>
                  <a:outerShdw blurRad="38100" dist="38100" dir="2700000" algn="tl">
                    <a:srgbClr val="C0C0C0"/>
                  </a:outerShdw>
                </a:effectLst>
              </a:rPr>
              <a:t>。</a:t>
            </a:r>
          </a:p>
        </p:txBody>
      </p:sp>
      <p:sp>
        <p:nvSpPr>
          <p:cNvPr id="6" name="Rectangle 1262">
            <a:extLst>
              <a:ext uri="{FF2B5EF4-FFF2-40B4-BE49-F238E27FC236}">
                <a16:creationId xmlns:a16="http://schemas.microsoft.com/office/drawing/2014/main" id="{DC62D9CD-0844-4C5D-9EE0-E3D158FFD327}"/>
              </a:ext>
            </a:extLst>
          </p:cNvPr>
          <p:cNvSpPr>
            <a:spLocks noChangeArrowheads="1"/>
          </p:cNvSpPr>
          <p:nvPr/>
        </p:nvSpPr>
        <p:spPr bwMode="auto">
          <a:xfrm>
            <a:off x="1052513" y="4737100"/>
            <a:ext cx="7416800" cy="708025"/>
          </a:xfrm>
          <a:prstGeom prst="rect">
            <a:avLst/>
          </a:prstGeom>
          <a:noFill/>
          <a:ln w="9525">
            <a:noFill/>
            <a:miter lim="800000"/>
            <a:headEnd/>
            <a:tailEnd/>
          </a:ln>
          <a:effectLst/>
        </p:spPr>
        <p:txBody>
          <a:bodyPr anchor="ctr">
            <a:spAutoFit/>
          </a:bodyPr>
          <a:lstStyle/>
          <a:p>
            <a:pPr>
              <a:defRPr/>
            </a:pPr>
            <a:r>
              <a:rPr lang="en-US" altLang="zh-CN" b="1" dirty="0">
                <a:solidFill>
                  <a:srgbClr val="4D4D4D"/>
                </a:solidFill>
                <a:effectLst>
                  <a:outerShdw blurRad="38100" dist="38100" dir="2700000" algn="tl">
                    <a:srgbClr val="C0C0C0"/>
                  </a:outerShdw>
                </a:effectLst>
              </a:rPr>
              <a:t>64</a:t>
            </a:r>
            <a:r>
              <a:rPr lang="zh-CN" altLang="en-US" b="1" dirty="0">
                <a:solidFill>
                  <a:srgbClr val="4D4D4D"/>
                </a:solidFill>
                <a:effectLst>
                  <a:outerShdw blurRad="38100" dist="38100" dir="2700000" algn="tl">
                    <a:srgbClr val="C0C0C0"/>
                  </a:outerShdw>
                </a:effectLst>
              </a:rPr>
              <a:t>位的浮点数</a:t>
            </a:r>
            <a:r>
              <a:rPr lang="en-US" altLang="zh-CN" b="1" dirty="0">
                <a:solidFill>
                  <a:srgbClr val="4D4D4D"/>
                </a:solidFill>
                <a:effectLst>
                  <a:outerShdw blurRad="38100" dist="38100" dir="2700000" algn="tl">
                    <a:srgbClr val="C0C0C0"/>
                  </a:outerShdw>
                </a:effectLst>
              </a:rPr>
              <a:t>,</a:t>
            </a:r>
            <a:r>
              <a:rPr lang="zh-CN" altLang="en-US" b="1" dirty="0">
                <a:solidFill>
                  <a:srgbClr val="4D4D4D"/>
                </a:solidFill>
                <a:effectLst>
                  <a:outerShdw blurRad="38100" dist="38100" dir="2700000" algn="tl">
                    <a:srgbClr val="C0C0C0"/>
                  </a:outerShdw>
                </a:effectLst>
              </a:rPr>
              <a:t>符号</a:t>
            </a:r>
            <a:r>
              <a:rPr lang="en-US" altLang="zh-CN" b="1" dirty="0">
                <a:solidFill>
                  <a:srgbClr val="4D4D4D"/>
                </a:solidFill>
                <a:effectLst>
                  <a:outerShdw blurRad="38100" dist="38100" dir="2700000" algn="tl">
                    <a:srgbClr val="C0C0C0"/>
                  </a:outerShdw>
                </a:effectLst>
              </a:rPr>
              <a:t>1</a:t>
            </a:r>
            <a:r>
              <a:rPr lang="zh-CN" altLang="en-US" b="1" dirty="0">
                <a:solidFill>
                  <a:srgbClr val="4D4D4D"/>
                </a:solidFill>
                <a:effectLst>
                  <a:outerShdw blurRad="38100" dist="38100" dir="2700000" algn="tl">
                    <a:srgbClr val="C0C0C0"/>
                  </a:outerShdw>
                </a:effectLst>
              </a:rPr>
              <a:t>位，指数</a:t>
            </a:r>
            <a:r>
              <a:rPr lang="en-US" altLang="zh-CN" b="1" dirty="0">
                <a:solidFill>
                  <a:srgbClr val="4D4D4D"/>
                </a:solidFill>
                <a:effectLst>
                  <a:outerShdw blurRad="38100" dist="38100" dir="2700000" algn="tl">
                    <a:srgbClr val="C0C0C0"/>
                  </a:outerShdw>
                </a:effectLst>
              </a:rPr>
              <a:t>11</a:t>
            </a:r>
            <a:r>
              <a:rPr lang="zh-CN" altLang="en-US" b="1" dirty="0">
                <a:solidFill>
                  <a:srgbClr val="4D4D4D"/>
                </a:solidFill>
                <a:effectLst>
                  <a:outerShdw blurRad="38100" dist="38100" dir="2700000" algn="tl">
                    <a:srgbClr val="C0C0C0"/>
                  </a:outerShdw>
                </a:effectLst>
              </a:rPr>
              <a:t>位，尾数</a:t>
            </a:r>
            <a:r>
              <a:rPr lang="en-US" altLang="zh-CN" b="1" dirty="0">
                <a:solidFill>
                  <a:srgbClr val="4D4D4D"/>
                </a:solidFill>
                <a:effectLst>
                  <a:outerShdw blurRad="38100" dist="38100" dir="2700000" algn="tl">
                    <a:srgbClr val="C0C0C0"/>
                  </a:outerShdw>
                </a:effectLst>
              </a:rPr>
              <a:t>52</a:t>
            </a:r>
            <a:r>
              <a:rPr lang="zh-CN" altLang="en-US" b="1" dirty="0">
                <a:solidFill>
                  <a:srgbClr val="4D4D4D"/>
                </a:solidFill>
                <a:effectLst>
                  <a:outerShdw blurRad="38100" dist="38100" dir="2700000" algn="tl">
                    <a:srgbClr val="C0C0C0"/>
                  </a:outerShdw>
                </a:effectLst>
              </a:rPr>
              <a:t>位，指数偏移量为</a:t>
            </a:r>
            <a:r>
              <a:rPr lang="en-US" altLang="zh-CN" b="1" dirty="0">
                <a:solidFill>
                  <a:srgbClr val="4D4D4D"/>
                </a:solidFill>
                <a:effectLst>
                  <a:outerShdw blurRad="38100" dist="38100" dir="2700000" algn="tl">
                    <a:srgbClr val="C0C0C0"/>
                  </a:outerShdw>
                </a:effectLst>
              </a:rPr>
              <a:t>1023</a:t>
            </a:r>
            <a:r>
              <a:rPr lang="zh-CN" altLang="en-US" b="1" dirty="0">
                <a:solidFill>
                  <a:srgbClr val="4D4D4D"/>
                </a:solidFill>
                <a:effectLst>
                  <a:outerShdw blurRad="38100" dist="38100" dir="2700000" algn="tl">
                    <a:srgbClr val="C0C0C0"/>
                  </a:outerShdw>
                </a:effectLst>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D2E271F5-6924-498B-930B-2A49F1914718}"/>
              </a:ext>
            </a:extLst>
          </p:cNvPr>
          <p:cNvSpPr>
            <a:spLocks noGrp="1"/>
          </p:cNvSpPr>
          <p:nvPr>
            <p:ph type="sldNum" sz="quarter" idx="10"/>
          </p:nvPr>
        </p:nvSpPr>
        <p:spPr>
          <a:xfrm>
            <a:off x="6988175" y="6607175"/>
            <a:ext cx="1905000" cy="42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E865BFF6-CA8C-40F9-97A9-4B9165E32E17}" type="slidenum">
              <a:rPr kumimoji="0" lang="en-US" altLang="zh-CN" sz="1800">
                <a:solidFill>
                  <a:srgbClr val="009900"/>
                </a:solidFill>
              </a:rPr>
              <a:pPr eaLnBrk="1" hangingPunct="1"/>
              <a:t>16</a:t>
            </a:fld>
            <a:endParaRPr kumimoji="0" lang="en-US" altLang="zh-CN" sz="1800">
              <a:solidFill>
                <a:srgbClr val="009900"/>
              </a:solidFill>
            </a:endParaRPr>
          </a:p>
        </p:txBody>
      </p:sp>
      <p:graphicFrame>
        <p:nvGraphicFramePr>
          <p:cNvPr id="131142" name="Group 70">
            <a:extLst>
              <a:ext uri="{FF2B5EF4-FFF2-40B4-BE49-F238E27FC236}">
                <a16:creationId xmlns:a16="http://schemas.microsoft.com/office/drawing/2014/main" id="{F83AFE78-E2D0-4D79-AB1C-834717101C66}"/>
              </a:ext>
            </a:extLst>
          </p:cNvPr>
          <p:cNvGraphicFramePr>
            <a:graphicFrameLocks noGrp="1"/>
          </p:cNvGraphicFramePr>
          <p:nvPr/>
        </p:nvGraphicFramePr>
        <p:xfrm>
          <a:off x="1152525" y="1298575"/>
          <a:ext cx="7523163" cy="1706880"/>
        </p:xfrm>
        <a:graphic>
          <a:graphicData uri="http://schemas.openxmlformats.org/drawingml/2006/table">
            <a:tbl>
              <a:tblPr/>
              <a:tblGrid>
                <a:gridCol w="1809750">
                  <a:extLst>
                    <a:ext uri="{9D8B030D-6E8A-4147-A177-3AD203B41FA5}">
                      <a16:colId xmlns:a16="http://schemas.microsoft.com/office/drawing/2014/main" val="2801378196"/>
                    </a:ext>
                  </a:extLst>
                </a:gridCol>
                <a:gridCol w="1889125">
                  <a:extLst>
                    <a:ext uri="{9D8B030D-6E8A-4147-A177-3AD203B41FA5}">
                      <a16:colId xmlns:a16="http://schemas.microsoft.com/office/drawing/2014/main" val="2953388723"/>
                    </a:ext>
                  </a:extLst>
                </a:gridCol>
                <a:gridCol w="769938">
                  <a:extLst>
                    <a:ext uri="{9D8B030D-6E8A-4147-A177-3AD203B41FA5}">
                      <a16:colId xmlns:a16="http://schemas.microsoft.com/office/drawing/2014/main" val="1141150665"/>
                    </a:ext>
                  </a:extLst>
                </a:gridCol>
                <a:gridCol w="3054350">
                  <a:extLst>
                    <a:ext uri="{9D8B030D-6E8A-4147-A177-3AD203B41FA5}">
                      <a16:colId xmlns:a16="http://schemas.microsoft.com/office/drawing/2014/main" val="2083739230"/>
                    </a:ext>
                  </a:extLst>
                </a:gridCol>
              </a:tblGrid>
              <a:tr h="228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完整类型名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简写类型名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长度</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值    域</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82053038"/>
                  </a:ext>
                </a:extLst>
              </a:tr>
              <a:tr h="10144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float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double</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long double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114300"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float</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double</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long double</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4</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8</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|1.175e</a:t>
                      </a:r>
                      <a:r>
                        <a:rPr kumimoji="1" lang="en-US" altLang="zh-CN" sz="2000" b="1" i="0" u="none" strike="noStrike" cap="none" normalizeH="0" baseline="3000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-38</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|3.4e</a:t>
                      </a:r>
                      <a:r>
                        <a:rPr kumimoji="1" lang="en-US" altLang="zh-CN" sz="2000" b="1" i="0" u="none" strike="noStrike" cap="none" normalizeH="0" baseline="3000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+38</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|2.2e</a:t>
                      </a:r>
                      <a:r>
                        <a:rPr kumimoji="1" lang="en-US" altLang="zh-CN" sz="2000" b="1" i="0" u="none" strike="noStrike" cap="none" normalizeH="0" baseline="3000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-308</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|1.799e</a:t>
                      </a:r>
                      <a:r>
                        <a:rPr kumimoji="1" lang="en-US" altLang="zh-CN" sz="2000" b="1" i="0" u="none" strike="noStrike" cap="none" normalizeH="0" baseline="3000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+308</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由具体实现定义</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31388714"/>
                  </a:ext>
                </a:extLst>
              </a:tr>
            </a:tbl>
          </a:graphicData>
        </a:graphic>
      </p:graphicFrame>
      <p:sp>
        <p:nvSpPr>
          <p:cNvPr id="19476" name="Text Box 69">
            <a:extLst>
              <a:ext uri="{FF2B5EF4-FFF2-40B4-BE49-F238E27FC236}">
                <a16:creationId xmlns:a16="http://schemas.microsoft.com/office/drawing/2014/main" id="{BFB8AD61-F5D7-47D8-A474-CB1C664CE4D7}"/>
              </a:ext>
            </a:extLst>
          </p:cNvPr>
          <p:cNvSpPr txBox="1">
            <a:spLocks noChangeArrowheads="1"/>
          </p:cNvSpPr>
          <p:nvPr/>
        </p:nvSpPr>
        <p:spPr bwMode="auto">
          <a:xfrm>
            <a:off x="75565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浮点类型 </a:t>
            </a:r>
          </a:p>
        </p:txBody>
      </p:sp>
      <p:sp>
        <p:nvSpPr>
          <p:cNvPr id="131156" name="Text Box 84">
            <a:extLst>
              <a:ext uri="{FF2B5EF4-FFF2-40B4-BE49-F238E27FC236}">
                <a16:creationId xmlns:a16="http://schemas.microsoft.com/office/drawing/2014/main" id="{88E418C1-2DAC-4272-9A59-AEFF0D49883B}"/>
              </a:ext>
            </a:extLst>
          </p:cNvPr>
          <p:cNvSpPr txBox="1">
            <a:spLocks noChangeArrowheads="1"/>
          </p:cNvSpPr>
          <p:nvPr/>
        </p:nvSpPr>
        <p:spPr bwMode="auto">
          <a:xfrm>
            <a:off x="957263" y="3970338"/>
            <a:ext cx="7705725"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如果超出类型值域的数被存储在同类型的存储单元，或者运算的结果超出类型值域，会导致计算错误！这种情况，称为</a:t>
            </a:r>
            <a:r>
              <a:rPr lang="zh-CN" altLang="en-US" b="1">
                <a:solidFill>
                  <a:srgbClr val="FF9900"/>
                </a:solidFill>
                <a:effectLst>
                  <a:outerShdw blurRad="38100" dist="38100" dir="2700000" algn="tl">
                    <a:srgbClr val="C0C0C0"/>
                  </a:outerShdw>
                </a:effectLst>
              </a:rPr>
              <a:t>溢出</a:t>
            </a:r>
            <a:r>
              <a:rPr lang="zh-CN" altLang="en-US" b="1">
                <a:effectLst>
                  <a:outerShdw blurRad="38100" dist="38100" dir="2700000" algn="tl">
                    <a:srgbClr val="C0C0C0"/>
                  </a:outerShdw>
                </a:effectLst>
              </a:rPr>
              <a:t>。</a:t>
            </a:r>
          </a:p>
        </p:txBody>
      </p:sp>
      <p:sp>
        <p:nvSpPr>
          <p:cNvPr id="131157" name="Text Box 85">
            <a:extLst>
              <a:ext uri="{FF2B5EF4-FFF2-40B4-BE49-F238E27FC236}">
                <a16:creationId xmlns:a16="http://schemas.microsoft.com/office/drawing/2014/main" id="{F6CAA1D9-12A6-4EB8-8700-CE17E6A76970}"/>
              </a:ext>
            </a:extLst>
          </p:cNvPr>
          <p:cNvSpPr txBox="1">
            <a:spLocks noChangeArrowheads="1"/>
          </p:cNvSpPr>
          <p:nvPr/>
        </p:nvSpPr>
        <p:spPr bwMode="auto">
          <a:xfrm>
            <a:off x="947738" y="3048000"/>
            <a:ext cx="7705725"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类型</a:t>
            </a:r>
            <a:r>
              <a:rPr lang="zh-CN" altLang="en-US" b="1" dirty="0">
                <a:solidFill>
                  <a:schemeClr val="tx2"/>
                </a:solidFill>
                <a:effectLst>
                  <a:outerShdw blurRad="38100" dist="38100" dir="2700000" algn="tl">
                    <a:srgbClr val="C0C0C0"/>
                  </a:outerShdw>
                </a:effectLst>
              </a:rPr>
              <a:t>值域的数是</a:t>
            </a:r>
            <a:r>
              <a:rPr lang="zh-CN" altLang="en-US" b="1" dirty="0">
                <a:solidFill>
                  <a:srgbClr val="FF9900"/>
                </a:solidFill>
                <a:effectLst>
                  <a:outerShdw blurRad="38100" dist="38100" dir="2700000" algn="tl">
                    <a:srgbClr val="C0C0C0"/>
                  </a:outerShdw>
                </a:effectLst>
              </a:rPr>
              <a:t>离散值</a:t>
            </a:r>
            <a:r>
              <a:rPr lang="zh-CN" altLang="en-US" b="1" dirty="0">
                <a:solidFill>
                  <a:schemeClr val="tx2"/>
                </a:solidFill>
                <a:effectLst>
                  <a:outerShdw blurRad="38100" dist="38100" dir="2700000" algn="tl">
                    <a:srgbClr val="C0C0C0"/>
                  </a:outerShdw>
                </a:effectLst>
              </a:rPr>
              <a:t>，即理论上在类型值域的数，实际上可能是其近似值</a:t>
            </a:r>
            <a:r>
              <a:rPr lang="zh-CN" altLang="en-US" b="1" dirty="0">
                <a:effectLst>
                  <a:outerShdw blurRad="38100" dist="38100" dir="2700000" algn="tl">
                    <a:srgbClr val="C0C0C0"/>
                  </a:outerShdw>
                </a:effectLst>
              </a:rPr>
              <a:t>。</a:t>
            </a:r>
          </a:p>
        </p:txBody>
      </p:sp>
      <p:grpSp>
        <p:nvGrpSpPr>
          <p:cNvPr id="2" name="Group 87">
            <a:extLst>
              <a:ext uri="{FF2B5EF4-FFF2-40B4-BE49-F238E27FC236}">
                <a16:creationId xmlns:a16="http://schemas.microsoft.com/office/drawing/2014/main" id="{560D107D-B3A1-4534-8A85-B35CE5139552}"/>
              </a:ext>
            </a:extLst>
          </p:cNvPr>
          <p:cNvGrpSpPr>
            <a:grpSpLocks/>
          </p:cNvGrpSpPr>
          <p:nvPr/>
        </p:nvGrpSpPr>
        <p:grpSpPr bwMode="auto">
          <a:xfrm>
            <a:off x="1173163" y="4724400"/>
            <a:ext cx="7129462" cy="1430338"/>
            <a:chOff x="657" y="2886"/>
            <a:chExt cx="4491" cy="901"/>
          </a:xfrm>
        </p:grpSpPr>
        <p:sp>
          <p:nvSpPr>
            <p:cNvPr id="19480" name="Line 4">
              <a:extLst>
                <a:ext uri="{FF2B5EF4-FFF2-40B4-BE49-F238E27FC236}">
                  <a16:creationId xmlns:a16="http://schemas.microsoft.com/office/drawing/2014/main" id="{D4479C44-8AE0-4858-A815-C226FA1526B1}"/>
                </a:ext>
              </a:extLst>
            </p:cNvPr>
            <p:cNvSpPr>
              <a:spLocks noChangeShapeType="1"/>
            </p:cNvSpPr>
            <p:nvPr/>
          </p:nvSpPr>
          <p:spPr bwMode="auto">
            <a:xfrm>
              <a:off x="657" y="3062"/>
              <a:ext cx="4491"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1077" name="Text Box 5">
              <a:extLst>
                <a:ext uri="{FF2B5EF4-FFF2-40B4-BE49-F238E27FC236}">
                  <a16:creationId xmlns:a16="http://schemas.microsoft.com/office/drawing/2014/main" id="{3681C2E9-E2DA-485C-BE2A-DCE07465A32D}"/>
                </a:ext>
              </a:extLst>
            </p:cNvPr>
            <p:cNvSpPr txBox="1">
              <a:spLocks noChangeArrowheads="1"/>
            </p:cNvSpPr>
            <p:nvPr/>
          </p:nvSpPr>
          <p:spPr bwMode="auto">
            <a:xfrm>
              <a:off x="2750" y="3091"/>
              <a:ext cx="22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0</a:t>
              </a:r>
            </a:p>
          </p:txBody>
        </p:sp>
        <p:sp>
          <p:nvSpPr>
            <p:cNvPr id="19482" name="Oval 6">
              <a:extLst>
                <a:ext uri="{FF2B5EF4-FFF2-40B4-BE49-F238E27FC236}">
                  <a16:creationId xmlns:a16="http://schemas.microsoft.com/office/drawing/2014/main" id="{9012A8DB-72EC-4D31-A5C6-FB719A3BE9A7}"/>
                </a:ext>
              </a:extLst>
            </p:cNvPr>
            <p:cNvSpPr>
              <a:spLocks noChangeArrowheads="1"/>
            </p:cNvSpPr>
            <p:nvPr/>
          </p:nvSpPr>
          <p:spPr bwMode="auto">
            <a:xfrm>
              <a:off x="2817" y="3033"/>
              <a:ext cx="91" cy="91"/>
            </a:xfrm>
            <a:prstGeom prst="ellipse">
              <a:avLst/>
            </a:prstGeom>
            <a:solidFill>
              <a:schemeClr val="tx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1144" name="Text Box 72">
              <a:extLst>
                <a:ext uri="{FF2B5EF4-FFF2-40B4-BE49-F238E27FC236}">
                  <a16:creationId xmlns:a16="http://schemas.microsoft.com/office/drawing/2014/main" id="{9213A90E-D003-487B-9D19-809208AFBD56}"/>
                </a:ext>
              </a:extLst>
            </p:cNvPr>
            <p:cNvSpPr txBox="1">
              <a:spLocks noChangeArrowheads="1"/>
            </p:cNvSpPr>
            <p:nvPr/>
          </p:nvSpPr>
          <p:spPr bwMode="auto">
            <a:xfrm>
              <a:off x="3068" y="2892"/>
              <a:ext cx="272"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31146" name="Text Box 74">
              <a:extLst>
                <a:ext uri="{FF2B5EF4-FFF2-40B4-BE49-F238E27FC236}">
                  <a16:creationId xmlns:a16="http://schemas.microsoft.com/office/drawing/2014/main" id="{2CFB085B-44B8-4746-9EA7-52777EDA55DA}"/>
                </a:ext>
              </a:extLst>
            </p:cNvPr>
            <p:cNvSpPr txBox="1">
              <a:spLocks noChangeArrowheads="1"/>
            </p:cNvSpPr>
            <p:nvPr/>
          </p:nvSpPr>
          <p:spPr bwMode="auto">
            <a:xfrm>
              <a:off x="4277" y="2904"/>
              <a:ext cx="272"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31147" name="Text Box 75">
              <a:extLst>
                <a:ext uri="{FF2B5EF4-FFF2-40B4-BE49-F238E27FC236}">
                  <a16:creationId xmlns:a16="http://schemas.microsoft.com/office/drawing/2014/main" id="{673566AA-FE80-4E64-AA90-E457A178EFC7}"/>
                </a:ext>
              </a:extLst>
            </p:cNvPr>
            <p:cNvSpPr txBox="1">
              <a:spLocks noChangeArrowheads="1"/>
            </p:cNvSpPr>
            <p:nvPr/>
          </p:nvSpPr>
          <p:spPr bwMode="auto">
            <a:xfrm>
              <a:off x="1156" y="2886"/>
              <a:ext cx="272"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31148" name="Text Box 76">
              <a:extLst>
                <a:ext uri="{FF2B5EF4-FFF2-40B4-BE49-F238E27FC236}">
                  <a16:creationId xmlns:a16="http://schemas.microsoft.com/office/drawing/2014/main" id="{0992BC28-8086-4AA4-A75F-17750FFCF95D}"/>
                </a:ext>
              </a:extLst>
            </p:cNvPr>
            <p:cNvSpPr txBox="1">
              <a:spLocks noChangeArrowheads="1"/>
            </p:cNvSpPr>
            <p:nvPr/>
          </p:nvSpPr>
          <p:spPr bwMode="auto">
            <a:xfrm>
              <a:off x="2365" y="2898"/>
              <a:ext cx="272"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chemeClr val="tx2"/>
                  </a:solidFill>
                  <a:effectLst>
                    <a:outerShdw blurRad="38100" dist="38100" dir="2700000" algn="tl">
                      <a:srgbClr val="C0C0C0"/>
                    </a:outerShdw>
                  </a:effectLst>
                </a:rPr>
                <a:t>]</a:t>
              </a:r>
            </a:p>
          </p:txBody>
        </p:sp>
        <p:sp>
          <p:nvSpPr>
            <p:cNvPr id="19487" name="Line 77">
              <a:extLst>
                <a:ext uri="{FF2B5EF4-FFF2-40B4-BE49-F238E27FC236}">
                  <a16:creationId xmlns:a16="http://schemas.microsoft.com/office/drawing/2014/main" id="{84ECB469-309E-44E0-A87E-AE09095C203F}"/>
                </a:ext>
              </a:extLst>
            </p:cNvPr>
            <p:cNvSpPr>
              <a:spLocks noChangeShapeType="1"/>
            </p:cNvSpPr>
            <p:nvPr/>
          </p:nvSpPr>
          <p:spPr bwMode="auto">
            <a:xfrm>
              <a:off x="657" y="3107"/>
              <a:ext cx="590"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8" name="Line 78">
              <a:extLst>
                <a:ext uri="{FF2B5EF4-FFF2-40B4-BE49-F238E27FC236}">
                  <a16:creationId xmlns:a16="http://schemas.microsoft.com/office/drawing/2014/main" id="{B0ED04C6-4C91-4BB3-BAFF-04471CCB1A6E}"/>
                </a:ext>
              </a:extLst>
            </p:cNvPr>
            <p:cNvSpPr>
              <a:spLocks noChangeShapeType="1"/>
            </p:cNvSpPr>
            <p:nvPr/>
          </p:nvSpPr>
          <p:spPr bwMode="auto">
            <a:xfrm>
              <a:off x="2550" y="3107"/>
              <a:ext cx="227"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9" name="Line 79">
              <a:extLst>
                <a:ext uri="{FF2B5EF4-FFF2-40B4-BE49-F238E27FC236}">
                  <a16:creationId xmlns:a16="http://schemas.microsoft.com/office/drawing/2014/main" id="{CB4682BD-8F76-4F07-9FA3-B731AC4D6535}"/>
                </a:ext>
              </a:extLst>
            </p:cNvPr>
            <p:cNvSpPr>
              <a:spLocks noChangeShapeType="1"/>
            </p:cNvSpPr>
            <p:nvPr/>
          </p:nvSpPr>
          <p:spPr bwMode="auto">
            <a:xfrm>
              <a:off x="4456" y="3122"/>
              <a:ext cx="590"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1152" name="AutoShape 80">
              <a:extLst>
                <a:ext uri="{FF2B5EF4-FFF2-40B4-BE49-F238E27FC236}">
                  <a16:creationId xmlns:a16="http://schemas.microsoft.com/office/drawing/2014/main" id="{B0CC2CB5-C1BC-4907-947D-04539958682D}"/>
                </a:ext>
              </a:extLst>
            </p:cNvPr>
            <p:cNvSpPr>
              <a:spLocks noChangeArrowheads="1"/>
            </p:cNvSpPr>
            <p:nvPr/>
          </p:nvSpPr>
          <p:spPr bwMode="auto">
            <a:xfrm>
              <a:off x="2880" y="3469"/>
              <a:ext cx="1179" cy="318"/>
            </a:xfrm>
            <a:prstGeom prst="wedgeRoundRectCallout">
              <a:avLst>
                <a:gd name="adj1" fmla="val -41944"/>
                <a:gd name="adj2" fmla="val -124213"/>
                <a:gd name="adj3" fmla="val 16667"/>
              </a:avLst>
            </a:prstGeom>
            <a:solidFill>
              <a:schemeClr val="accent1">
                <a:alpha val="10001"/>
              </a:schemeClr>
            </a:solidFill>
            <a:ln w="28575">
              <a:solidFill>
                <a:srgbClr val="339966"/>
              </a:solidFill>
              <a:miter lim="800000"/>
              <a:headEnd/>
              <a:tailEnd/>
            </a:ln>
            <a:effectLst/>
          </p:spPr>
          <p:txBody>
            <a:bodyPr/>
            <a:lstStyle/>
            <a:p>
              <a:pPr algn="ctr">
                <a:defRPr/>
              </a:pPr>
              <a:r>
                <a:rPr lang="zh-CN" altLang="en-US" b="1">
                  <a:solidFill>
                    <a:srgbClr val="FF0000"/>
                  </a:solidFill>
                  <a:effectLst>
                    <a:outerShdw blurRad="38100" dist="38100" dir="2700000" algn="tl">
                      <a:srgbClr val="000000"/>
                    </a:outerShdw>
                  </a:effectLst>
                </a:rPr>
                <a:t>溢出区域</a:t>
              </a:r>
            </a:p>
          </p:txBody>
        </p:sp>
        <p:sp>
          <p:nvSpPr>
            <p:cNvPr id="19491" name="Freeform 81">
              <a:extLst>
                <a:ext uri="{FF2B5EF4-FFF2-40B4-BE49-F238E27FC236}">
                  <a16:creationId xmlns:a16="http://schemas.microsoft.com/office/drawing/2014/main" id="{043AFD05-B86A-4865-ADDE-599EBCCF2BEE}"/>
                </a:ext>
              </a:extLst>
            </p:cNvPr>
            <p:cNvSpPr>
              <a:spLocks/>
            </p:cNvSpPr>
            <p:nvPr/>
          </p:nvSpPr>
          <p:spPr bwMode="auto">
            <a:xfrm>
              <a:off x="1111" y="3152"/>
              <a:ext cx="1860" cy="287"/>
            </a:xfrm>
            <a:custGeom>
              <a:avLst/>
              <a:gdLst>
                <a:gd name="T0" fmla="*/ 1860 w 1860"/>
                <a:gd name="T1" fmla="*/ 91 h 287"/>
                <a:gd name="T2" fmla="*/ 1043 w 1860"/>
                <a:gd name="T3" fmla="*/ 272 h 287"/>
                <a:gd name="T4" fmla="*/ 0 w 1860"/>
                <a:gd name="T5" fmla="*/ 0 h 287"/>
                <a:gd name="T6" fmla="*/ 0 60000 65536"/>
                <a:gd name="T7" fmla="*/ 0 60000 65536"/>
                <a:gd name="T8" fmla="*/ 0 60000 65536"/>
                <a:gd name="T9" fmla="*/ 0 w 1860"/>
                <a:gd name="T10" fmla="*/ 0 h 287"/>
                <a:gd name="T11" fmla="*/ 1860 w 1860"/>
                <a:gd name="T12" fmla="*/ 287 h 287"/>
              </a:gdLst>
              <a:ahLst/>
              <a:cxnLst>
                <a:cxn ang="T6">
                  <a:pos x="T0" y="T1"/>
                </a:cxn>
                <a:cxn ang="T7">
                  <a:pos x="T2" y="T3"/>
                </a:cxn>
                <a:cxn ang="T8">
                  <a:pos x="T4" y="T5"/>
                </a:cxn>
              </a:cxnLst>
              <a:rect l="T9" t="T10" r="T11" b="T12"/>
              <a:pathLst>
                <a:path w="1860" h="287">
                  <a:moveTo>
                    <a:pt x="1860" y="91"/>
                  </a:moveTo>
                  <a:cubicBezTo>
                    <a:pt x="1606" y="189"/>
                    <a:pt x="1353" y="287"/>
                    <a:pt x="1043" y="272"/>
                  </a:cubicBezTo>
                  <a:cubicBezTo>
                    <a:pt x="733" y="257"/>
                    <a:pt x="366" y="128"/>
                    <a:pt x="0" y="0"/>
                  </a:cubicBezTo>
                </a:path>
              </a:pathLst>
            </a:custGeom>
            <a:noFill/>
            <a:ln w="28575" cap="flat" cmpd="sng">
              <a:solidFill>
                <a:srgbClr val="339966"/>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2" name="Freeform 82">
              <a:extLst>
                <a:ext uri="{FF2B5EF4-FFF2-40B4-BE49-F238E27FC236}">
                  <a16:creationId xmlns:a16="http://schemas.microsoft.com/office/drawing/2014/main" id="{BD1348E0-D4DA-4210-A322-C62F22744F8D}"/>
                </a:ext>
              </a:extLst>
            </p:cNvPr>
            <p:cNvSpPr>
              <a:spLocks/>
            </p:cNvSpPr>
            <p:nvPr/>
          </p:nvSpPr>
          <p:spPr bwMode="auto">
            <a:xfrm>
              <a:off x="2971" y="3198"/>
              <a:ext cx="1723" cy="181"/>
            </a:xfrm>
            <a:custGeom>
              <a:avLst/>
              <a:gdLst>
                <a:gd name="T0" fmla="*/ 0 w 1723"/>
                <a:gd name="T1" fmla="*/ 1 h 279"/>
                <a:gd name="T2" fmla="*/ 862 w 1723"/>
                <a:gd name="T3" fmla="*/ 1 h 279"/>
                <a:gd name="T4" fmla="*/ 1723 w 1723"/>
                <a:gd name="T5" fmla="*/ 0 h 279"/>
                <a:gd name="T6" fmla="*/ 0 60000 65536"/>
                <a:gd name="T7" fmla="*/ 0 60000 65536"/>
                <a:gd name="T8" fmla="*/ 0 60000 65536"/>
                <a:gd name="T9" fmla="*/ 0 w 1723"/>
                <a:gd name="T10" fmla="*/ 0 h 279"/>
                <a:gd name="T11" fmla="*/ 1723 w 1723"/>
                <a:gd name="T12" fmla="*/ 279 h 279"/>
              </a:gdLst>
              <a:ahLst/>
              <a:cxnLst>
                <a:cxn ang="T6">
                  <a:pos x="T0" y="T1"/>
                </a:cxn>
                <a:cxn ang="T7">
                  <a:pos x="T2" y="T3"/>
                </a:cxn>
                <a:cxn ang="T8">
                  <a:pos x="T4" y="T5"/>
                </a:cxn>
              </a:cxnLst>
              <a:rect l="T9" t="T10" r="T11" b="T12"/>
              <a:pathLst>
                <a:path w="1723" h="279">
                  <a:moveTo>
                    <a:pt x="0" y="45"/>
                  </a:moveTo>
                  <a:cubicBezTo>
                    <a:pt x="287" y="162"/>
                    <a:pt x="575" y="279"/>
                    <a:pt x="862" y="272"/>
                  </a:cubicBezTo>
                  <a:cubicBezTo>
                    <a:pt x="1149" y="265"/>
                    <a:pt x="1436" y="132"/>
                    <a:pt x="1723" y="0"/>
                  </a:cubicBezTo>
                </a:path>
              </a:pathLst>
            </a:custGeom>
            <a:noFill/>
            <a:ln w="25400" cap="flat" cmpd="sng">
              <a:solidFill>
                <a:srgbClr val="339966"/>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3" name="Line 86">
              <a:extLst>
                <a:ext uri="{FF2B5EF4-FFF2-40B4-BE49-F238E27FC236}">
                  <a16:creationId xmlns:a16="http://schemas.microsoft.com/office/drawing/2014/main" id="{9E531BED-44E7-4D92-B679-C3E1116DC248}"/>
                </a:ext>
              </a:extLst>
            </p:cNvPr>
            <p:cNvSpPr>
              <a:spLocks noChangeShapeType="1"/>
            </p:cNvSpPr>
            <p:nvPr/>
          </p:nvSpPr>
          <p:spPr bwMode="auto">
            <a:xfrm>
              <a:off x="2931" y="3113"/>
              <a:ext cx="227"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57"/>
                                        </p:tgtEl>
                                        <p:attrNameLst>
                                          <p:attrName>style.visibility</p:attrName>
                                        </p:attrNameLst>
                                      </p:cBhvr>
                                      <p:to>
                                        <p:strVal val="visible"/>
                                      </p:to>
                                    </p:set>
                                    <p:animEffect transition="in" filter="blinds(horizontal)">
                                      <p:cBhvr>
                                        <p:cTn id="7" dur="500"/>
                                        <p:tgtEl>
                                          <p:spTgt spid="131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156"/>
                                        </p:tgtEl>
                                        <p:attrNameLst>
                                          <p:attrName>style.visibility</p:attrName>
                                        </p:attrNameLst>
                                      </p:cBhvr>
                                      <p:to>
                                        <p:strVal val="visible"/>
                                      </p:to>
                                    </p:set>
                                    <p:animEffect transition="in" filter="blinds(horizontal)">
                                      <p:cBhvr>
                                        <p:cTn id="12" dur="500"/>
                                        <p:tgtEl>
                                          <p:spTgt spid="131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56" grpId="0"/>
      <p:bldP spid="1311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483CA3B8-7C4F-43AE-8F8D-54A2580DAB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53F1CA8-4E42-44C2-A650-90694E666592}" type="slidenum">
              <a:rPr kumimoji="0" lang="en-US" altLang="zh-CN" sz="1800">
                <a:solidFill>
                  <a:srgbClr val="009900"/>
                </a:solidFill>
              </a:rPr>
              <a:pPr eaLnBrk="1" hangingPunct="1"/>
              <a:t>17</a:t>
            </a:fld>
            <a:endParaRPr kumimoji="0" lang="en-US" altLang="zh-CN" sz="1800">
              <a:solidFill>
                <a:srgbClr val="009900"/>
              </a:solidFill>
            </a:endParaRPr>
          </a:p>
        </p:txBody>
      </p:sp>
      <p:sp>
        <p:nvSpPr>
          <p:cNvPr id="20483" name="AutoShape 191">
            <a:hlinkClick r:id="rId2" action="ppaction://hlinksldjump" highlightClick="1"/>
            <a:extLst>
              <a:ext uri="{FF2B5EF4-FFF2-40B4-BE49-F238E27FC236}">
                <a16:creationId xmlns:a16="http://schemas.microsoft.com/office/drawing/2014/main" id="{0730251B-EF0D-4ED5-87E1-61F70076600E}"/>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0484" name="Rectangle 40">
            <a:extLst>
              <a:ext uri="{FF2B5EF4-FFF2-40B4-BE49-F238E27FC236}">
                <a16:creationId xmlns:a16="http://schemas.microsoft.com/office/drawing/2014/main" id="{7EA6A9B6-E734-4F41-83C9-CCB9DB5F7FBF}"/>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2.5</a:t>
            </a:r>
            <a:r>
              <a:rPr lang="zh-CN" altLang="en-US" sz="2800" b="1">
                <a:solidFill>
                  <a:srgbClr val="0000FF"/>
                </a:solidFill>
                <a:latin typeface="Times New Roman" panose="02020603050405020304" pitchFamily="18" charset="0"/>
                <a:ea typeface="黑体" panose="02010609060101010101" pitchFamily="49" charset="-122"/>
              </a:rPr>
              <a:t>　常量与变量</a:t>
            </a:r>
          </a:p>
        </p:txBody>
      </p:sp>
      <p:sp>
        <p:nvSpPr>
          <p:cNvPr id="20485" name="Text Box 41">
            <a:extLst>
              <a:ext uri="{FF2B5EF4-FFF2-40B4-BE49-F238E27FC236}">
                <a16:creationId xmlns:a16="http://schemas.microsoft.com/office/drawing/2014/main" id="{49285439-DD30-4FE5-B317-BD9D9BBA20AD}"/>
              </a:ext>
            </a:extLst>
          </p:cNvPr>
          <p:cNvSpPr txBox="1">
            <a:spLocks noChangeArrowheads="1"/>
          </p:cNvSpPr>
          <p:nvPr/>
        </p:nvSpPr>
        <p:spPr bwMode="auto">
          <a:xfrm>
            <a:off x="762000" y="1268413"/>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2.5.1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文字常量 </a:t>
            </a:r>
          </a:p>
        </p:txBody>
      </p:sp>
      <p:sp>
        <p:nvSpPr>
          <p:cNvPr id="59440" name="Rectangle 48">
            <a:extLst>
              <a:ext uri="{FF2B5EF4-FFF2-40B4-BE49-F238E27FC236}">
                <a16:creationId xmlns:a16="http://schemas.microsoft.com/office/drawing/2014/main" id="{D27F773E-52C6-41DF-8396-6FF8291C720A}"/>
              </a:ext>
            </a:extLst>
          </p:cNvPr>
          <p:cNvSpPr>
            <a:spLocks noChangeArrowheads="1"/>
          </p:cNvSpPr>
          <p:nvPr/>
        </p:nvSpPr>
        <p:spPr bwMode="auto">
          <a:xfrm>
            <a:off x="755650" y="1652588"/>
            <a:ext cx="7704138" cy="124777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C</a:t>
            </a:r>
            <a:r>
              <a:rPr lang="zh-CN" altLang="en-US" b="1">
                <a:effectLst>
                  <a:outerShdw blurRad="38100" dist="38100" dir="2700000" algn="tl">
                    <a:srgbClr val="C0C0C0"/>
                  </a:outerShdw>
                </a:effectLst>
              </a:rPr>
              <a:t>有</a:t>
            </a: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种类型的常量：整型、浮点型、字符型和字符串型。</a:t>
            </a:r>
          </a:p>
          <a:p>
            <a:pPr>
              <a:lnSpc>
                <a:spcPct val="120000"/>
              </a:lnSpc>
              <a:spcBef>
                <a:spcPct val="20000"/>
              </a:spcBef>
              <a:defRPr/>
            </a:pPr>
            <a:r>
              <a:rPr lang="zh-CN" altLang="en-US" b="1">
                <a:effectLst>
                  <a:outerShdw blurRad="38100" dist="38100" dir="2700000" algn="tl">
                    <a:srgbClr val="C0C0C0"/>
                  </a:outerShdw>
                </a:effectLst>
              </a:rPr>
              <a:t>       常量的数值和类型从其文字书写格式即可判别。下面介绍基本类型常量的书写格式</a:t>
            </a:r>
            <a:r>
              <a:rPr lang="en-US" altLang="zh-CN" b="1">
                <a:effectLst>
                  <a:outerShdw blurRad="38100" dist="38100" dir="2700000" algn="tl">
                    <a:srgbClr val="C0C0C0"/>
                  </a:outerShdw>
                </a:effectLst>
              </a:rPr>
              <a:t>. </a:t>
            </a:r>
          </a:p>
        </p:txBody>
      </p:sp>
      <p:sp>
        <p:nvSpPr>
          <p:cNvPr id="59442" name="Text Box 50">
            <a:extLst>
              <a:ext uri="{FF2B5EF4-FFF2-40B4-BE49-F238E27FC236}">
                <a16:creationId xmlns:a16="http://schemas.microsoft.com/office/drawing/2014/main" id="{EFF862FE-6655-43DA-A756-ECA7E1E3A6D5}"/>
              </a:ext>
            </a:extLst>
          </p:cNvPr>
          <p:cNvSpPr txBox="1">
            <a:spLocks noChangeArrowheads="1"/>
          </p:cNvSpPr>
          <p:nvPr/>
        </p:nvSpPr>
        <p:spPr bwMode="auto">
          <a:xfrm>
            <a:off x="828675" y="2971800"/>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1. </a:t>
            </a:r>
            <a:r>
              <a:rPr lang="zh-CN" altLang="en-US" sz="2400" b="1">
                <a:solidFill>
                  <a:schemeClr val="tx2"/>
                </a:solidFill>
                <a:effectLst>
                  <a:outerShdw blurRad="38100" dist="38100" dir="2700000" algn="tl">
                    <a:srgbClr val="C0C0C0"/>
                  </a:outerShdw>
                </a:effectLst>
              </a:rPr>
              <a:t>整型常量</a:t>
            </a:r>
          </a:p>
        </p:txBody>
      </p:sp>
      <p:grpSp>
        <p:nvGrpSpPr>
          <p:cNvPr id="20488" name="Group 59">
            <a:extLst>
              <a:ext uri="{FF2B5EF4-FFF2-40B4-BE49-F238E27FC236}">
                <a16:creationId xmlns:a16="http://schemas.microsoft.com/office/drawing/2014/main" id="{FE58F415-E923-472C-A0AD-A383A0F04DE0}"/>
              </a:ext>
            </a:extLst>
          </p:cNvPr>
          <p:cNvGrpSpPr>
            <a:grpSpLocks/>
          </p:cNvGrpSpPr>
          <p:nvPr/>
        </p:nvGrpSpPr>
        <p:grpSpPr bwMode="auto">
          <a:xfrm>
            <a:off x="1260475" y="3390900"/>
            <a:ext cx="2663825" cy="1622425"/>
            <a:chOff x="794" y="2136"/>
            <a:chExt cx="1678" cy="1022"/>
          </a:xfrm>
        </p:grpSpPr>
        <p:sp>
          <p:nvSpPr>
            <p:cNvPr id="20504" name="Rectangle 58">
              <a:extLst>
                <a:ext uri="{FF2B5EF4-FFF2-40B4-BE49-F238E27FC236}">
                  <a16:creationId xmlns:a16="http://schemas.microsoft.com/office/drawing/2014/main" id="{63C2C88F-2CBC-49A0-A338-A6A103FBE4B3}"/>
                </a:ext>
              </a:extLst>
            </p:cNvPr>
            <p:cNvSpPr>
              <a:spLocks noChangeArrowheads="1"/>
            </p:cNvSpPr>
            <p:nvPr/>
          </p:nvSpPr>
          <p:spPr bwMode="auto">
            <a:xfrm>
              <a:off x="799" y="2154"/>
              <a:ext cx="1594" cy="996"/>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20505" name="Group 55">
              <a:extLst>
                <a:ext uri="{FF2B5EF4-FFF2-40B4-BE49-F238E27FC236}">
                  <a16:creationId xmlns:a16="http://schemas.microsoft.com/office/drawing/2014/main" id="{087B980C-7653-4A8A-887B-B518FB1410EF}"/>
                </a:ext>
              </a:extLst>
            </p:cNvPr>
            <p:cNvGrpSpPr>
              <a:grpSpLocks/>
            </p:cNvGrpSpPr>
            <p:nvPr/>
          </p:nvGrpSpPr>
          <p:grpSpPr bwMode="auto">
            <a:xfrm>
              <a:off x="794" y="2136"/>
              <a:ext cx="1678" cy="1022"/>
              <a:chOff x="567" y="2124"/>
              <a:chExt cx="1678" cy="1022"/>
            </a:xfrm>
          </p:grpSpPr>
          <p:sp>
            <p:nvSpPr>
              <p:cNvPr id="59443" name="Rectangle 51">
                <a:extLst>
                  <a:ext uri="{FF2B5EF4-FFF2-40B4-BE49-F238E27FC236}">
                    <a16:creationId xmlns:a16="http://schemas.microsoft.com/office/drawing/2014/main" id="{90C58572-B050-4CB1-BBF6-33E6ED25EBD2}"/>
                  </a:ext>
                </a:extLst>
              </p:cNvPr>
              <p:cNvSpPr>
                <a:spLocks noChangeArrowheads="1"/>
              </p:cNvSpPr>
              <p:nvPr/>
            </p:nvSpPr>
            <p:spPr bwMode="auto">
              <a:xfrm>
                <a:off x="567" y="2322"/>
                <a:ext cx="1678" cy="824"/>
              </a:xfrm>
              <a:prstGeom prst="rect">
                <a:avLst/>
              </a:prstGeom>
              <a:noFill/>
              <a:ln w="9525">
                <a:noFill/>
                <a:miter lim="800000"/>
                <a:headEnd/>
                <a:tailEnd/>
              </a:ln>
              <a:effectLst/>
            </p:spPr>
            <p:txBody>
              <a:bodyPr anchor="ctr">
                <a:spAutoFit/>
              </a:bodyPr>
              <a:lstStyle/>
              <a:p>
                <a:pPr>
                  <a:lnSpc>
                    <a:spcPct val="120000"/>
                  </a:lnSpc>
                  <a:spcBef>
                    <a:spcPct val="20000"/>
                  </a:spcBef>
                  <a:defRPr/>
                </a:pPr>
                <a:r>
                  <a:rPr lang="zh-CN" altLang="en-US" b="1">
                    <a:effectLst>
                      <a:outerShdw blurRad="38100" dist="38100" dir="2700000" algn="tl">
                        <a:srgbClr val="C0C0C0"/>
                      </a:outerShdw>
                    </a:effectLst>
                  </a:rPr>
                  <a:t>十进制           </a:t>
                </a:r>
                <a:r>
                  <a:rPr lang="zh-CN" altLang="en-US" b="1">
                    <a:solidFill>
                      <a:srgbClr val="808080"/>
                    </a:solidFill>
                    <a:effectLst>
                      <a:outerShdw blurRad="38100" dist="38100" dir="2700000" algn="tl">
                        <a:srgbClr val="C0C0C0"/>
                      </a:outerShdw>
                    </a:effectLst>
                  </a:rPr>
                  <a:t>无</a:t>
                </a:r>
              </a:p>
              <a:p>
                <a:pPr>
                  <a:lnSpc>
                    <a:spcPct val="120000"/>
                  </a:lnSpc>
                  <a:spcBef>
                    <a:spcPct val="20000"/>
                  </a:spcBef>
                  <a:defRPr/>
                </a:pPr>
                <a:r>
                  <a:rPr lang="zh-CN" altLang="en-US" b="1">
                    <a:effectLst>
                      <a:outerShdw blurRad="38100" dist="38100" dir="2700000" algn="tl">
                        <a:srgbClr val="C0C0C0"/>
                      </a:outerShdw>
                    </a:effectLst>
                  </a:rPr>
                  <a:t>八进制           </a:t>
                </a:r>
                <a:r>
                  <a:rPr lang="en-US" altLang="zh-CN" b="1">
                    <a:solidFill>
                      <a:srgbClr val="FF00FF"/>
                    </a:solidFill>
                    <a:effectLst>
                      <a:outerShdw blurRad="38100" dist="38100" dir="2700000" algn="tl">
                        <a:srgbClr val="C0C0C0"/>
                      </a:outerShdw>
                    </a:effectLst>
                  </a:rPr>
                  <a:t>0</a:t>
                </a:r>
              </a:p>
              <a:p>
                <a:pPr>
                  <a:lnSpc>
                    <a:spcPct val="120000"/>
                  </a:lnSpc>
                  <a:spcBef>
                    <a:spcPct val="20000"/>
                  </a:spcBef>
                  <a:defRPr/>
                </a:pPr>
                <a:r>
                  <a:rPr lang="zh-CN" altLang="en-US" b="1">
                    <a:effectLst>
                      <a:outerShdw blurRad="38100" dist="38100" dir="2700000" algn="tl">
                        <a:srgbClr val="C0C0C0"/>
                      </a:outerShdw>
                    </a:effectLst>
                  </a:rPr>
                  <a:t>十六进制  </a:t>
                </a:r>
                <a:r>
                  <a:rPr lang="en-US" altLang="zh-CN" b="1">
                    <a:solidFill>
                      <a:srgbClr val="FF00FF"/>
                    </a:solidFill>
                    <a:effectLst>
                      <a:outerShdw blurRad="38100" dist="38100" dir="2700000" algn="tl">
                        <a:srgbClr val="C0C0C0"/>
                      </a:outerShdw>
                    </a:effectLst>
                  </a:rPr>
                  <a:t>0x </a:t>
                </a:r>
                <a:r>
                  <a:rPr lang="zh-CN" altLang="en-US" b="1">
                    <a:solidFill>
                      <a:srgbClr val="FF00FF"/>
                    </a:solidFill>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0X</a:t>
                </a:r>
              </a:p>
            </p:txBody>
          </p:sp>
          <p:sp>
            <p:nvSpPr>
              <p:cNvPr id="59444" name="Text Box 52">
                <a:extLst>
                  <a:ext uri="{FF2B5EF4-FFF2-40B4-BE49-F238E27FC236}">
                    <a16:creationId xmlns:a16="http://schemas.microsoft.com/office/drawing/2014/main" id="{1201BFC4-E92E-4A5D-9714-E3DD8BC44DAD}"/>
                  </a:ext>
                </a:extLst>
              </p:cNvPr>
              <p:cNvSpPr txBox="1">
                <a:spLocks noChangeArrowheads="1"/>
              </p:cNvSpPr>
              <p:nvPr/>
            </p:nvSpPr>
            <p:spPr bwMode="auto">
              <a:xfrm>
                <a:off x="1477" y="2124"/>
                <a:ext cx="454" cy="2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9900"/>
                    </a:solidFill>
                    <a:effectLst>
                      <a:outerShdw blurRad="38100" dist="38100" dir="2700000" algn="tl">
                        <a:srgbClr val="C0C0C0"/>
                      </a:outerShdw>
                    </a:effectLst>
                  </a:rPr>
                  <a:t>前缀</a:t>
                </a:r>
              </a:p>
            </p:txBody>
          </p:sp>
        </p:grpSp>
      </p:grpSp>
      <p:grpSp>
        <p:nvGrpSpPr>
          <p:cNvPr id="4" name="Group 60">
            <a:extLst>
              <a:ext uri="{FF2B5EF4-FFF2-40B4-BE49-F238E27FC236}">
                <a16:creationId xmlns:a16="http://schemas.microsoft.com/office/drawing/2014/main" id="{B76B976A-C6ED-409A-95A5-3C9AC884EFB9}"/>
              </a:ext>
            </a:extLst>
          </p:cNvPr>
          <p:cNvGrpSpPr>
            <a:grpSpLocks/>
          </p:cNvGrpSpPr>
          <p:nvPr/>
        </p:nvGrpSpPr>
        <p:grpSpPr bwMode="auto">
          <a:xfrm>
            <a:off x="3924300" y="2852738"/>
            <a:ext cx="4416425" cy="2233612"/>
            <a:chOff x="2487" y="1784"/>
            <a:chExt cx="2782" cy="1407"/>
          </a:xfrm>
        </p:grpSpPr>
        <p:sp>
          <p:nvSpPr>
            <p:cNvPr id="20500" name="Rectangle 57">
              <a:extLst>
                <a:ext uri="{FF2B5EF4-FFF2-40B4-BE49-F238E27FC236}">
                  <a16:creationId xmlns:a16="http://schemas.microsoft.com/office/drawing/2014/main" id="{1F58600C-DE45-42C3-B76A-95BABD13465B}"/>
                </a:ext>
              </a:extLst>
            </p:cNvPr>
            <p:cNvSpPr>
              <a:spLocks noChangeArrowheads="1"/>
            </p:cNvSpPr>
            <p:nvPr/>
          </p:nvSpPr>
          <p:spPr bwMode="auto">
            <a:xfrm>
              <a:off x="2487" y="1809"/>
              <a:ext cx="2676" cy="1361"/>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20501" name="Group 56">
              <a:extLst>
                <a:ext uri="{FF2B5EF4-FFF2-40B4-BE49-F238E27FC236}">
                  <a16:creationId xmlns:a16="http://schemas.microsoft.com/office/drawing/2014/main" id="{DE1BB6B5-244C-4F5C-A4AA-050606D36701}"/>
                </a:ext>
              </a:extLst>
            </p:cNvPr>
            <p:cNvGrpSpPr>
              <a:grpSpLocks/>
            </p:cNvGrpSpPr>
            <p:nvPr/>
          </p:nvGrpSpPr>
          <p:grpSpPr bwMode="auto">
            <a:xfrm>
              <a:off x="2502" y="1784"/>
              <a:ext cx="2767" cy="1407"/>
              <a:chOff x="2472" y="2054"/>
              <a:chExt cx="2767" cy="1407"/>
            </a:xfrm>
          </p:grpSpPr>
          <p:sp>
            <p:nvSpPr>
              <p:cNvPr id="59445" name="Rectangle 53">
                <a:extLst>
                  <a:ext uri="{FF2B5EF4-FFF2-40B4-BE49-F238E27FC236}">
                    <a16:creationId xmlns:a16="http://schemas.microsoft.com/office/drawing/2014/main" id="{4A7C443B-9F34-41DA-B73B-EDF5852C3C04}"/>
                  </a:ext>
                </a:extLst>
              </p:cNvPr>
              <p:cNvSpPr>
                <a:spLocks noChangeArrowheads="1"/>
              </p:cNvSpPr>
              <p:nvPr/>
            </p:nvSpPr>
            <p:spPr bwMode="auto">
              <a:xfrm>
                <a:off x="2472" y="2251"/>
                <a:ext cx="2767" cy="1210"/>
              </a:xfrm>
              <a:prstGeom prst="rect">
                <a:avLst/>
              </a:prstGeom>
              <a:noFill/>
              <a:ln w="9525">
                <a:noFill/>
                <a:miter lim="800000"/>
                <a:headEnd/>
                <a:tailEnd/>
              </a:ln>
              <a:effectLst/>
            </p:spPr>
            <p:txBody>
              <a:bodyPr anchor="ctr">
                <a:spAutoFit/>
              </a:bodyPr>
              <a:lstStyle/>
              <a:p>
                <a:pPr>
                  <a:tabLst>
                    <a:tab pos="542925" algn="l"/>
                  </a:tabLst>
                  <a:defRPr/>
                </a:pPr>
                <a:r>
                  <a:rPr lang="en-US" altLang="zh-CN" b="1">
                    <a:effectLst>
                      <a:outerShdw blurRad="38100" dist="38100" dir="2700000" algn="tl">
                        <a:srgbClr val="C0C0C0"/>
                      </a:outerShdw>
                    </a:effectLst>
                  </a:rPr>
                  <a:t>unsigned                        </a:t>
                </a:r>
                <a:r>
                  <a:rPr lang="en-US" altLang="zh-CN" b="1">
                    <a:solidFill>
                      <a:srgbClr val="FF00FF"/>
                    </a:solidFill>
                    <a:effectLst>
                      <a:outerShdw blurRad="38100" dist="38100" dir="2700000" algn="tl">
                        <a:srgbClr val="C0C0C0"/>
                      </a:outerShdw>
                    </a:effectLst>
                  </a:rPr>
                  <a:t>u</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U</a:t>
                </a:r>
              </a:p>
              <a:p>
                <a:pPr>
                  <a:tabLst>
                    <a:tab pos="542925" algn="l"/>
                  </a:tabLst>
                  <a:defRPr/>
                </a:pPr>
                <a:r>
                  <a:rPr lang="en-US" altLang="zh-CN" b="1">
                    <a:effectLst>
                      <a:outerShdw blurRad="38100" dist="38100" dir="2700000" algn="tl">
                        <a:srgbClr val="C0C0C0"/>
                      </a:outerShdw>
                    </a:effectLst>
                  </a:rPr>
                  <a:t>long                                 </a:t>
                </a:r>
                <a:r>
                  <a:rPr lang="en-US" altLang="zh-CN" b="1">
                    <a:solidFill>
                      <a:srgbClr val="FF00FF"/>
                    </a:solidFill>
                    <a:effectLst>
                      <a:outerShdw blurRad="38100" dist="38100" dir="2700000" algn="tl">
                        <a:srgbClr val="C0C0C0"/>
                      </a:outerShdw>
                    </a:effectLst>
                  </a:rPr>
                  <a:t>l</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L</a:t>
                </a:r>
              </a:p>
              <a:p>
                <a:pPr>
                  <a:tabLst>
                    <a:tab pos="542925" algn="l"/>
                  </a:tabLst>
                  <a:defRPr/>
                </a:pPr>
                <a:r>
                  <a:rPr lang="en-US" altLang="zh-CN" b="1">
                    <a:effectLst>
                      <a:outerShdw blurRad="38100" dist="38100" dir="2700000" algn="tl">
                        <a:srgbClr val="C0C0C0"/>
                      </a:outerShdw>
                    </a:effectLst>
                  </a:rPr>
                  <a:t>unsigned long               </a:t>
                </a:r>
                <a:r>
                  <a:rPr lang="en-US" altLang="zh-CN" b="1">
                    <a:solidFill>
                      <a:srgbClr val="FF00FF"/>
                    </a:solidFill>
                    <a:effectLst>
                      <a:outerShdw blurRad="38100" dist="38100" dir="2700000" algn="tl">
                        <a:srgbClr val="C0C0C0"/>
                      </a:outerShdw>
                    </a:effectLst>
                  </a:rPr>
                  <a:t>ul</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UL</a:t>
                </a:r>
              </a:p>
              <a:p>
                <a:pPr>
                  <a:tabLst>
                    <a:tab pos="542925" algn="l"/>
                  </a:tabLst>
                  <a:defRPr/>
                </a:pPr>
                <a:r>
                  <a:rPr lang="en-US" altLang="zh-CN" b="1">
                    <a:effectLst>
                      <a:outerShdw blurRad="38100" dist="38100" dir="2700000" algn="tl">
                        <a:srgbClr val="C0C0C0"/>
                      </a:outerShdw>
                    </a:effectLst>
                  </a:rPr>
                  <a:t>long long</a:t>
                </a:r>
                <a:r>
                  <a:rPr lang="en-US" altLang="zh-CN" sz="1000" b="1">
                    <a:solidFill>
                      <a:srgbClr val="808080"/>
                    </a:solidFill>
                    <a:effectLst>
                      <a:outerShdw blurRad="38100" dist="38100" dir="2700000" algn="tl">
                        <a:srgbClr val="C0C0C0"/>
                      </a:outerShdw>
                    </a:effectLst>
                  </a:rPr>
                  <a:t>(C99)</a:t>
                </a:r>
                <a:r>
                  <a:rPr lang="en-US" altLang="zh-CN" b="1">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ll</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LL</a:t>
                </a:r>
              </a:p>
              <a:p>
                <a:pPr>
                  <a:tabLst>
                    <a:tab pos="542925" algn="l"/>
                  </a:tabLst>
                  <a:defRPr/>
                </a:pPr>
                <a:r>
                  <a:rPr lang="en-US" altLang="zh-CN" b="1">
                    <a:effectLst>
                      <a:outerShdw blurRad="38100" dist="38100" dir="2700000" algn="tl">
                        <a:srgbClr val="C0C0C0"/>
                      </a:outerShdw>
                    </a:effectLst>
                  </a:rPr>
                  <a:t>unsigned long long</a:t>
                </a:r>
                <a:r>
                  <a:rPr lang="en-US" altLang="zh-CN" sz="1000" b="1">
                    <a:solidFill>
                      <a:srgbClr val="808080"/>
                    </a:solidFill>
                    <a:effectLst>
                      <a:outerShdw blurRad="38100" dist="38100" dir="2700000" algn="tl">
                        <a:srgbClr val="C0C0C0"/>
                      </a:outerShdw>
                    </a:effectLst>
                  </a:rPr>
                  <a:t>(C99)  </a:t>
                </a:r>
                <a:r>
                  <a:rPr lang="en-US" altLang="zh-CN" b="1">
                    <a:solidFill>
                      <a:srgbClr val="FF00FF"/>
                    </a:solidFill>
                    <a:effectLst>
                      <a:outerShdw blurRad="38100" dist="38100" dir="2700000" algn="tl">
                        <a:srgbClr val="C0C0C0"/>
                      </a:outerShdw>
                    </a:effectLst>
                  </a:rPr>
                  <a:t>ull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ULL</a:t>
                </a:r>
              </a:p>
              <a:p>
                <a:pPr>
                  <a:tabLst>
                    <a:tab pos="542925" algn="l"/>
                  </a:tabLst>
                  <a:defRPr/>
                </a:pPr>
                <a:r>
                  <a:rPr lang="en-US" altLang="zh-CN" b="1">
                    <a:effectLst>
                      <a:outerShdw blurRad="38100" dist="38100" dir="2700000" algn="tl">
                        <a:srgbClr val="C0C0C0"/>
                      </a:outerShdw>
                    </a:effectLst>
                  </a:rPr>
                  <a:t>int                                       </a:t>
                </a:r>
                <a:r>
                  <a:rPr lang="zh-CN" altLang="en-US" b="1">
                    <a:solidFill>
                      <a:srgbClr val="808080"/>
                    </a:solidFill>
                    <a:effectLst>
                      <a:outerShdw blurRad="38100" dist="38100" dir="2700000" algn="tl">
                        <a:srgbClr val="C0C0C0"/>
                      </a:outerShdw>
                    </a:effectLst>
                  </a:rPr>
                  <a:t>无</a:t>
                </a:r>
              </a:p>
            </p:txBody>
          </p:sp>
          <p:sp>
            <p:nvSpPr>
              <p:cNvPr id="59446" name="Text Box 54">
                <a:extLst>
                  <a:ext uri="{FF2B5EF4-FFF2-40B4-BE49-F238E27FC236}">
                    <a16:creationId xmlns:a16="http://schemas.microsoft.com/office/drawing/2014/main" id="{70A70ADF-A545-41E5-8AF0-96B34CDEB4CE}"/>
                  </a:ext>
                </a:extLst>
              </p:cNvPr>
              <p:cNvSpPr txBox="1">
                <a:spLocks noChangeArrowheads="1"/>
              </p:cNvSpPr>
              <p:nvPr/>
            </p:nvSpPr>
            <p:spPr bwMode="auto">
              <a:xfrm>
                <a:off x="4404" y="2054"/>
                <a:ext cx="454" cy="2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9900"/>
                    </a:solidFill>
                    <a:effectLst>
                      <a:outerShdw blurRad="38100" dist="38100" dir="2700000" algn="tl">
                        <a:srgbClr val="C0C0C0"/>
                      </a:outerShdw>
                    </a:effectLst>
                  </a:rPr>
                  <a:t>后缀</a:t>
                </a:r>
              </a:p>
            </p:txBody>
          </p:sp>
        </p:grpSp>
      </p:grpSp>
      <p:sp>
        <p:nvSpPr>
          <p:cNvPr id="59454" name="Text Box 62">
            <a:extLst>
              <a:ext uri="{FF2B5EF4-FFF2-40B4-BE49-F238E27FC236}">
                <a16:creationId xmlns:a16="http://schemas.microsoft.com/office/drawing/2014/main" id="{A837FCD2-E688-4DB0-8ED9-C996D6383BDB}"/>
              </a:ext>
            </a:extLst>
          </p:cNvPr>
          <p:cNvSpPr txBox="1">
            <a:spLocks noChangeArrowheads="1"/>
          </p:cNvSpPr>
          <p:nvPr/>
        </p:nvSpPr>
        <p:spPr bwMode="auto">
          <a:xfrm>
            <a:off x="1762125" y="5203825"/>
            <a:ext cx="6481763" cy="45720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0XFUL</a:t>
            </a:r>
            <a:r>
              <a:rPr lang="en-US" altLang="zh-CN" b="1">
                <a:effectLst>
                  <a:outerShdw blurRad="38100" dist="38100" dir="2700000" algn="tl">
                    <a:srgbClr val="C0C0C0"/>
                  </a:outerShdw>
                </a:effectLst>
              </a:rPr>
              <a:t>  (=15</a:t>
            </a:r>
            <a:r>
              <a:rPr lang="en-US" altLang="zh-CN" b="1" baseline="-25000">
                <a:effectLst>
                  <a:outerShdw blurRad="38100" dist="38100" dir="2700000" algn="tl">
                    <a:srgbClr val="C0C0C0"/>
                  </a:outerShdw>
                </a:effectLst>
              </a:rPr>
              <a:t>10</a:t>
            </a:r>
            <a:r>
              <a:rPr lang="zh-CN" altLang="en-US" b="1">
                <a:effectLst>
                  <a:outerShdw blurRad="38100" dist="38100" dir="2700000" algn="tl">
                    <a:srgbClr val="C0C0C0"/>
                  </a:outerShdw>
                </a:effectLst>
              </a:rPr>
              <a:t>，数据类型是</a:t>
            </a:r>
            <a:r>
              <a:rPr lang="en-US" altLang="zh-CN" b="1">
                <a:effectLst>
                  <a:outerShdw blurRad="38100" dist="38100" dir="2700000" algn="tl">
                    <a:srgbClr val="C0C0C0"/>
                  </a:outerShdw>
                </a:effectLst>
              </a:rPr>
              <a:t>unsigned long</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4byte)</a:t>
            </a:r>
            <a:r>
              <a:rPr lang="en-US" altLang="zh-CN" sz="2400"/>
              <a:t> </a:t>
            </a:r>
          </a:p>
        </p:txBody>
      </p:sp>
      <p:sp>
        <p:nvSpPr>
          <p:cNvPr id="59456" name="Text Box 64">
            <a:extLst>
              <a:ext uri="{FF2B5EF4-FFF2-40B4-BE49-F238E27FC236}">
                <a16:creationId xmlns:a16="http://schemas.microsoft.com/office/drawing/2014/main" id="{963BB782-AF96-48C9-95BD-0765F3DF848D}"/>
              </a:ext>
            </a:extLst>
          </p:cNvPr>
          <p:cNvSpPr txBox="1">
            <a:spLocks noChangeArrowheads="1"/>
          </p:cNvSpPr>
          <p:nvPr/>
        </p:nvSpPr>
        <p:spPr bwMode="auto">
          <a:xfrm>
            <a:off x="2771775" y="5734050"/>
            <a:ext cx="8636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0314</a:t>
            </a:r>
          </a:p>
        </p:txBody>
      </p:sp>
      <p:grpSp>
        <p:nvGrpSpPr>
          <p:cNvPr id="6" name="Group 69">
            <a:extLst>
              <a:ext uri="{FF2B5EF4-FFF2-40B4-BE49-F238E27FC236}">
                <a16:creationId xmlns:a16="http://schemas.microsoft.com/office/drawing/2014/main" id="{93DCD0DB-CD1D-494C-A378-C20C55D6B1F4}"/>
              </a:ext>
            </a:extLst>
          </p:cNvPr>
          <p:cNvGrpSpPr>
            <a:grpSpLocks/>
          </p:cNvGrpSpPr>
          <p:nvPr/>
        </p:nvGrpSpPr>
        <p:grpSpPr bwMode="auto">
          <a:xfrm>
            <a:off x="3490913" y="5516563"/>
            <a:ext cx="1512887" cy="595312"/>
            <a:chOff x="2199" y="3475"/>
            <a:chExt cx="953" cy="375"/>
          </a:xfrm>
        </p:grpSpPr>
        <p:sp>
          <p:nvSpPr>
            <p:cNvPr id="59460" name="Text Box 68">
              <a:extLst>
                <a:ext uri="{FF2B5EF4-FFF2-40B4-BE49-F238E27FC236}">
                  <a16:creationId xmlns:a16="http://schemas.microsoft.com/office/drawing/2014/main" id="{B2605242-EC49-42E6-8C46-EB575B0CCA33}"/>
                </a:ext>
              </a:extLst>
            </p:cNvPr>
            <p:cNvSpPr txBox="1">
              <a:spLocks noChangeArrowheads="1"/>
            </p:cNvSpPr>
            <p:nvPr/>
          </p:nvSpPr>
          <p:spPr bwMode="auto">
            <a:xfrm>
              <a:off x="2199" y="3600"/>
              <a:ext cx="817" cy="250"/>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(=204</a:t>
              </a:r>
              <a:r>
                <a:rPr lang="en-US" altLang="zh-CN" b="1" baseline="-25000">
                  <a:effectLst>
                    <a:outerShdw blurRad="38100" dist="38100" dir="2700000" algn="tl">
                      <a:srgbClr val="C0C0C0"/>
                    </a:outerShdw>
                  </a:effectLst>
                </a:rPr>
                <a:t>10</a:t>
              </a:r>
              <a:r>
                <a:rPr lang="en-US" altLang="zh-CN" b="1">
                  <a:effectLst>
                    <a:outerShdw blurRad="38100" dist="38100" dir="2700000" algn="tl">
                      <a:srgbClr val="C0C0C0"/>
                    </a:outerShdw>
                  </a:effectLst>
                </a:rPr>
                <a:t>)</a:t>
              </a:r>
            </a:p>
          </p:txBody>
        </p:sp>
        <p:sp>
          <p:nvSpPr>
            <p:cNvPr id="59457" name="Text Box 65">
              <a:extLst>
                <a:ext uri="{FF2B5EF4-FFF2-40B4-BE49-F238E27FC236}">
                  <a16:creationId xmlns:a16="http://schemas.microsoft.com/office/drawing/2014/main" id="{D0B1B0C7-664A-45B7-B62D-C85E25CC7CB3}"/>
                </a:ext>
              </a:extLst>
            </p:cNvPr>
            <p:cNvSpPr txBox="1">
              <a:spLocks noChangeArrowheads="1"/>
            </p:cNvSpPr>
            <p:nvPr/>
          </p:nvSpPr>
          <p:spPr bwMode="auto">
            <a:xfrm>
              <a:off x="2789" y="3475"/>
              <a:ext cx="363" cy="327"/>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FF00FF"/>
                  </a:solidFill>
                  <a:effectLst>
                    <a:outerShdw blurRad="38100" dist="38100" dir="2700000" algn="tl">
                      <a:srgbClr val="C0C0C0"/>
                    </a:outerShdw>
                  </a:effectLst>
                </a:rPr>
                <a:t>√</a:t>
              </a:r>
            </a:p>
          </p:txBody>
        </p:sp>
      </p:grpSp>
      <p:sp>
        <p:nvSpPr>
          <p:cNvPr id="59458" name="Text Box 66">
            <a:extLst>
              <a:ext uri="{FF2B5EF4-FFF2-40B4-BE49-F238E27FC236}">
                <a16:creationId xmlns:a16="http://schemas.microsoft.com/office/drawing/2014/main" id="{F3172257-2EAD-40D7-A28C-7982D48D109C}"/>
              </a:ext>
            </a:extLst>
          </p:cNvPr>
          <p:cNvSpPr txBox="1">
            <a:spLocks noChangeArrowheads="1"/>
          </p:cNvSpPr>
          <p:nvPr/>
        </p:nvSpPr>
        <p:spPr bwMode="auto">
          <a:xfrm>
            <a:off x="5292725" y="5734050"/>
            <a:ext cx="8636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314</a:t>
            </a:r>
          </a:p>
        </p:txBody>
      </p:sp>
      <p:sp>
        <p:nvSpPr>
          <p:cNvPr id="59459" name="Text Box 67">
            <a:extLst>
              <a:ext uri="{FF2B5EF4-FFF2-40B4-BE49-F238E27FC236}">
                <a16:creationId xmlns:a16="http://schemas.microsoft.com/office/drawing/2014/main" id="{6B6825B2-198C-4EC9-9625-E74425257BB5}"/>
              </a:ext>
            </a:extLst>
          </p:cNvPr>
          <p:cNvSpPr txBox="1">
            <a:spLocks noChangeArrowheads="1"/>
          </p:cNvSpPr>
          <p:nvPr/>
        </p:nvSpPr>
        <p:spPr bwMode="auto">
          <a:xfrm>
            <a:off x="5795963" y="5513388"/>
            <a:ext cx="576262" cy="519112"/>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FF00FF"/>
                </a:solidFill>
                <a:effectLst>
                  <a:outerShdw blurRad="38100" dist="38100" dir="2700000" algn="tl">
                    <a:srgbClr val="C0C0C0"/>
                  </a:outerShdw>
                </a:effectLst>
              </a:rPr>
              <a:t>√</a:t>
            </a:r>
          </a:p>
        </p:txBody>
      </p:sp>
      <p:sp>
        <p:nvSpPr>
          <p:cNvPr id="59462" name="Text Box 70">
            <a:extLst>
              <a:ext uri="{FF2B5EF4-FFF2-40B4-BE49-F238E27FC236}">
                <a16:creationId xmlns:a16="http://schemas.microsoft.com/office/drawing/2014/main" id="{97E5B6ED-B243-4131-94A3-D1B7A45A85CA}"/>
              </a:ext>
            </a:extLst>
          </p:cNvPr>
          <p:cNvSpPr txBox="1">
            <a:spLocks noChangeArrowheads="1"/>
          </p:cNvSpPr>
          <p:nvPr/>
        </p:nvSpPr>
        <p:spPr bwMode="auto">
          <a:xfrm>
            <a:off x="6877050" y="5695950"/>
            <a:ext cx="8636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0678</a:t>
            </a:r>
          </a:p>
        </p:txBody>
      </p:sp>
      <p:sp>
        <p:nvSpPr>
          <p:cNvPr id="59463" name="Text Box 71">
            <a:extLst>
              <a:ext uri="{FF2B5EF4-FFF2-40B4-BE49-F238E27FC236}">
                <a16:creationId xmlns:a16="http://schemas.microsoft.com/office/drawing/2014/main" id="{8956169B-8EAF-40C7-877A-79751D50C4C5}"/>
              </a:ext>
            </a:extLst>
          </p:cNvPr>
          <p:cNvSpPr txBox="1">
            <a:spLocks noChangeArrowheads="1"/>
          </p:cNvSpPr>
          <p:nvPr/>
        </p:nvSpPr>
        <p:spPr bwMode="auto">
          <a:xfrm>
            <a:off x="7489825" y="5532438"/>
            <a:ext cx="576263" cy="519112"/>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FF0000"/>
                </a:solidFill>
                <a:effectLst>
                  <a:outerShdw blurRad="38100" dist="38100" dir="2700000" algn="tl">
                    <a:srgbClr val="C0C0C0"/>
                  </a:outerShdw>
                </a:effectLst>
              </a:rPr>
              <a:t>×</a:t>
            </a:r>
          </a:p>
        </p:txBody>
      </p:sp>
      <p:sp>
        <p:nvSpPr>
          <p:cNvPr id="20497" name="Text Box 72">
            <a:extLst>
              <a:ext uri="{FF2B5EF4-FFF2-40B4-BE49-F238E27FC236}">
                <a16:creationId xmlns:a16="http://schemas.microsoft.com/office/drawing/2014/main" id="{E7CF9ECD-A92D-44E6-91F6-9E3385F39A2E}"/>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59454"/>
                                        </p:tgtEl>
                                        <p:attrNameLst>
                                          <p:attrName>style.visibility</p:attrName>
                                        </p:attrNameLst>
                                      </p:cBhvr>
                                      <p:to>
                                        <p:strVal val="visible"/>
                                      </p:to>
                                    </p:set>
                                    <p:anim calcmode="lin" valueType="num">
                                      <p:cBhvr>
                                        <p:cTn id="12" dur="1000" fill="hold"/>
                                        <p:tgtEl>
                                          <p:spTgt spid="59454"/>
                                        </p:tgtEl>
                                        <p:attrNameLst>
                                          <p:attrName>ppt_x</p:attrName>
                                        </p:attrNameLst>
                                      </p:cBhvr>
                                      <p:tavLst>
                                        <p:tav tm="0">
                                          <p:val>
                                            <p:strVal val="#ppt_x-.2"/>
                                          </p:val>
                                        </p:tav>
                                        <p:tav tm="100000">
                                          <p:val>
                                            <p:strVal val="#ppt_x"/>
                                          </p:val>
                                        </p:tav>
                                      </p:tavLst>
                                    </p:anim>
                                    <p:anim calcmode="lin" valueType="num">
                                      <p:cBhvr>
                                        <p:cTn id="13" dur="1000" fill="hold"/>
                                        <p:tgtEl>
                                          <p:spTgt spid="5945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945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9456"/>
                                        </p:tgtEl>
                                        <p:attrNameLst>
                                          <p:attrName>style.visibility</p:attrName>
                                        </p:attrNameLst>
                                      </p:cBhvr>
                                      <p:to>
                                        <p:strVal val="visible"/>
                                      </p:to>
                                    </p:set>
                                    <p:anim calcmode="lin" valueType="num">
                                      <p:cBhvr>
                                        <p:cTn id="19" dur="1000" fill="hold"/>
                                        <p:tgtEl>
                                          <p:spTgt spid="59456"/>
                                        </p:tgtEl>
                                        <p:attrNameLst>
                                          <p:attrName>ppt_x</p:attrName>
                                        </p:attrNameLst>
                                      </p:cBhvr>
                                      <p:tavLst>
                                        <p:tav tm="0">
                                          <p:val>
                                            <p:strVal val="#ppt_x-.2"/>
                                          </p:val>
                                        </p:tav>
                                        <p:tav tm="100000">
                                          <p:val>
                                            <p:strVal val="#ppt_x"/>
                                          </p:val>
                                        </p:tav>
                                      </p:tavLst>
                                    </p:anim>
                                    <p:anim calcmode="lin" valueType="num">
                                      <p:cBhvr>
                                        <p:cTn id="20" dur="1000" fill="hold"/>
                                        <p:tgtEl>
                                          <p:spTgt spid="5945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94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9"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0" fill="hold"/>
                                        <p:tgtEl>
                                          <p:spTgt spid="6"/>
                                        </p:tgtEl>
                                        <p:attrNameLst>
                                          <p:attrName>ppt_w</p:attrName>
                                        </p:attrNameLst>
                                      </p:cBhvr>
                                      <p:tavLst>
                                        <p:tav tm="0" fmla="#ppt_w*sin(2.5*pi*$)">
                                          <p:val>
                                            <p:fltVal val="0"/>
                                          </p:val>
                                        </p:tav>
                                        <p:tav tm="100000">
                                          <p:val>
                                            <p:fltVal val="1"/>
                                          </p:val>
                                        </p:tav>
                                      </p:tavLst>
                                    </p:anim>
                                    <p:anim calcmode="lin" valueType="num">
                                      <p:cBhvr>
                                        <p:cTn id="27"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59458"/>
                                        </p:tgtEl>
                                        <p:attrNameLst>
                                          <p:attrName>style.visibility</p:attrName>
                                        </p:attrNameLst>
                                      </p:cBhvr>
                                      <p:to>
                                        <p:strVal val="visible"/>
                                      </p:to>
                                    </p:set>
                                    <p:anim calcmode="lin" valueType="num">
                                      <p:cBhvr>
                                        <p:cTn id="32" dur="1000" fill="hold"/>
                                        <p:tgtEl>
                                          <p:spTgt spid="59458"/>
                                        </p:tgtEl>
                                        <p:attrNameLst>
                                          <p:attrName>ppt_x</p:attrName>
                                        </p:attrNameLst>
                                      </p:cBhvr>
                                      <p:tavLst>
                                        <p:tav tm="0">
                                          <p:val>
                                            <p:strVal val="#ppt_x-.2"/>
                                          </p:val>
                                        </p:tav>
                                        <p:tav tm="100000">
                                          <p:val>
                                            <p:strVal val="#ppt_x"/>
                                          </p:val>
                                        </p:tav>
                                      </p:tavLst>
                                    </p:anim>
                                    <p:anim calcmode="lin" valueType="num">
                                      <p:cBhvr>
                                        <p:cTn id="33" dur="1000" fill="hold"/>
                                        <p:tgtEl>
                                          <p:spTgt spid="59458"/>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945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9" presetClass="entr" presetSubtype="10" fill="hold" grpId="0" nodeType="clickEffect">
                                  <p:stCondLst>
                                    <p:cond delay="0"/>
                                  </p:stCondLst>
                                  <p:childTnLst>
                                    <p:set>
                                      <p:cBhvr>
                                        <p:cTn id="38" dur="1" fill="hold">
                                          <p:stCondLst>
                                            <p:cond delay="0"/>
                                          </p:stCondLst>
                                        </p:cTn>
                                        <p:tgtEl>
                                          <p:spTgt spid="59459"/>
                                        </p:tgtEl>
                                        <p:attrNameLst>
                                          <p:attrName>style.visibility</p:attrName>
                                        </p:attrNameLst>
                                      </p:cBhvr>
                                      <p:to>
                                        <p:strVal val="visible"/>
                                      </p:to>
                                    </p:set>
                                    <p:anim calcmode="lin" valueType="num">
                                      <p:cBhvr>
                                        <p:cTn id="39" dur="5000" fill="hold"/>
                                        <p:tgtEl>
                                          <p:spTgt spid="59459"/>
                                        </p:tgtEl>
                                        <p:attrNameLst>
                                          <p:attrName>ppt_w</p:attrName>
                                        </p:attrNameLst>
                                      </p:cBhvr>
                                      <p:tavLst>
                                        <p:tav tm="0" fmla="#ppt_w*sin(2.5*pi*$)">
                                          <p:val>
                                            <p:fltVal val="0"/>
                                          </p:val>
                                        </p:tav>
                                        <p:tav tm="100000">
                                          <p:val>
                                            <p:fltVal val="1"/>
                                          </p:val>
                                        </p:tav>
                                      </p:tavLst>
                                    </p:anim>
                                    <p:anim calcmode="lin" valueType="num">
                                      <p:cBhvr>
                                        <p:cTn id="40" dur="5000" fill="hold"/>
                                        <p:tgtEl>
                                          <p:spTgt spid="59459"/>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59462"/>
                                        </p:tgtEl>
                                        <p:attrNameLst>
                                          <p:attrName>style.visibility</p:attrName>
                                        </p:attrNameLst>
                                      </p:cBhvr>
                                      <p:to>
                                        <p:strVal val="visible"/>
                                      </p:to>
                                    </p:set>
                                    <p:anim calcmode="lin" valueType="num">
                                      <p:cBhvr>
                                        <p:cTn id="45" dur="1000" fill="hold"/>
                                        <p:tgtEl>
                                          <p:spTgt spid="59462"/>
                                        </p:tgtEl>
                                        <p:attrNameLst>
                                          <p:attrName>ppt_x</p:attrName>
                                        </p:attrNameLst>
                                      </p:cBhvr>
                                      <p:tavLst>
                                        <p:tav tm="0">
                                          <p:val>
                                            <p:strVal val="#ppt_x-.2"/>
                                          </p:val>
                                        </p:tav>
                                        <p:tav tm="100000">
                                          <p:val>
                                            <p:strVal val="#ppt_x"/>
                                          </p:val>
                                        </p:tav>
                                      </p:tavLst>
                                    </p:anim>
                                    <p:anim calcmode="lin" valueType="num">
                                      <p:cBhvr>
                                        <p:cTn id="46" dur="1000" fill="hold"/>
                                        <p:tgtEl>
                                          <p:spTgt spid="59462"/>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94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59463"/>
                                        </p:tgtEl>
                                        <p:attrNameLst>
                                          <p:attrName>style.visibility</p:attrName>
                                        </p:attrNameLst>
                                      </p:cBhvr>
                                      <p:to>
                                        <p:strVal val="visible"/>
                                      </p:to>
                                    </p:set>
                                    <p:anim calcmode="lin" valueType="num">
                                      <p:cBhvr>
                                        <p:cTn id="52" dur="5000" fill="hold"/>
                                        <p:tgtEl>
                                          <p:spTgt spid="59463"/>
                                        </p:tgtEl>
                                        <p:attrNameLst>
                                          <p:attrName>ppt_w</p:attrName>
                                        </p:attrNameLst>
                                      </p:cBhvr>
                                      <p:tavLst>
                                        <p:tav tm="0" fmla="#ppt_w*sin(2.5*pi*$)">
                                          <p:val>
                                            <p:fltVal val="0"/>
                                          </p:val>
                                        </p:tav>
                                        <p:tav tm="100000">
                                          <p:val>
                                            <p:fltVal val="1"/>
                                          </p:val>
                                        </p:tav>
                                      </p:tavLst>
                                    </p:anim>
                                    <p:anim calcmode="lin" valueType="num">
                                      <p:cBhvr>
                                        <p:cTn id="53" dur="5000" fill="hold"/>
                                        <p:tgtEl>
                                          <p:spTgt spid="594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4" grpId="0"/>
      <p:bldP spid="59456" grpId="0"/>
      <p:bldP spid="59458" grpId="0"/>
      <p:bldP spid="59459" grpId="0"/>
      <p:bldP spid="59462" grpId="0"/>
      <p:bldP spid="5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0189916A-E734-4DD5-A637-9AEA9E9519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4B0FA4A-C79D-4A43-B313-834BA73698A6}" type="slidenum">
              <a:rPr kumimoji="0" lang="en-US" altLang="zh-CN" sz="1800">
                <a:solidFill>
                  <a:srgbClr val="009900"/>
                </a:solidFill>
              </a:rPr>
              <a:pPr eaLnBrk="1" hangingPunct="1"/>
              <a:t>18</a:t>
            </a:fld>
            <a:endParaRPr kumimoji="0" lang="en-US" altLang="zh-CN" sz="1800">
              <a:solidFill>
                <a:srgbClr val="009900"/>
              </a:solidFill>
            </a:endParaRPr>
          </a:p>
        </p:txBody>
      </p:sp>
      <p:sp>
        <p:nvSpPr>
          <p:cNvPr id="132100" name="Text Box 4">
            <a:extLst>
              <a:ext uri="{FF2B5EF4-FFF2-40B4-BE49-F238E27FC236}">
                <a16:creationId xmlns:a16="http://schemas.microsoft.com/office/drawing/2014/main" id="{10B1C9F5-E341-4034-BFDF-2797F5AE9D15}"/>
              </a:ext>
            </a:extLst>
          </p:cNvPr>
          <p:cNvSpPr txBox="1">
            <a:spLocks noChangeArrowheads="1"/>
          </p:cNvSpPr>
          <p:nvPr/>
        </p:nvSpPr>
        <p:spPr bwMode="auto">
          <a:xfrm>
            <a:off x="828675" y="765175"/>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2. </a:t>
            </a:r>
            <a:r>
              <a:rPr lang="zh-CN" altLang="en-US" sz="2400" b="1">
                <a:solidFill>
                  <a:schemeClr val="tx2"/>
                </a:solidFill>
                <a:effectLst>
                  <a:outerShdw blurRad="38100" dist="38100" dir="2700000" algn="tl">
                    <a:srgbClr val="C0C0C0"/>
                  </a:outerShdw>
                </a:effectLst>
              </a:rPr>
              <a:t>浮点常量</a:t>
            </a:r>
          </a:p>
        </p:txBody>
      </p:sp>
      <p:sp>
        <p:nvSpPr>
          <p:cNvPr id="132101" name="Rectangle 5">
            <a:extLst>
              <a:ext uri="{FF2B5EF4-FFF2-40B4-BE49-F238E27FC236}">
                <a16:creationId xmlns:a16="http://schemas.microsoft.com/office/drawing/2014/main" id="{8CDF0C95-DD47-4C47-8575-AE812EF4A311}"/>
              </a:ext>
            </a:extLst>
          </p:cNvPr>
          <p:cNvSpPr>
            <a:spLocks noChangeArrowheads="1"/>
          </p:cNvSpPr>
          <p:nvPr/>
        </p:nvSpPr>
        <p:spPr bwMode="auto">
          <a:xfrm>
            <a:off x="1546225" y="1304925"/>
            <a:ext cx="3602038"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通常带小数点的十进制数形式</a:t>
            </a:r>
            <a:r>
              <a:rPr lang="zh-CN" altLang="en-US" sz="2400"/>
              <a:t> </a:t>
            </a:r>
          </a:p>
        </p:txBody>
      </p:sp>
      <p:sp>
        <p:nvSpPr>
          <p:cNvPr id="132102" name="Rectangle 6">
            <a:extLst>
              <a:ext uri="{FF2B5EF4-FFF2-40B4-BE49-F238E27FC236}">
                <a16:creationId xmlns:a16="http://schemas.microsoft.com/office/drawing/2014/main" id="{B876C60B-5393-4E99-B139-B2FD55A56C95}"/>
              </a:ext>
            </a:extLst>
          </p:cNvPr>
          <p:cNvSpPr>
            <a:spLocks noChangeArrowheads="1"/>
          </p:cNvSpPr>
          <p:nvPr/>
        </p:nvSpPr>
        <p:spPr bwMode="auto">
          <a:xfrm>
            <a:off x="1546225" y="1778000"/>
            <a:ext cx="6697663" cy="457200"/>
          </a:xfrm>
          <a:prstGeom prst="rect">
            <a:avLst/>
          </a:prstGeom>
          <a:noFill/>
          <a:ln w="9525">
            <a:noFill/>
            <a:miter lim="800000"/>
            <a:headEnd/>
            <a:tailEnd/>
          </a:ln>
          <a:effectLst/>
        </p:spPr>
        <p:txBody>
          <a:bodyPr anchor="ctr">
            <a:spAutoFit/>
          </a:bodyPr>
          <a:lstStyle/>
          <a:p>
            <a:pPr>
              <a:defRPr/>
            </a:pPr>
            <a:r>
              <a:rPr lang="zh-CN" altLang="en-US" b="1">
                <a:effectLst>
                  <a:outerShdw blurRad="38100" dist="38100" dir="2700000" algn="tl">
                    <a:srgbClr val="C0C0C0"/>
                  </a:outerShdw>
                </a:effectLst>
              </a:rPr>
              <a:t>指数形式，即科学计数法：</a:t>
            </a:r>
            <a:r>
              <a:rPr lang="en-US" altLang="zh-CN" b="1">
                <a:solidFill>
                  <a:srgbClr val="FF00FF"/>
                </a:solidFill>
                <a:effectLst>
                  <a:outerShdw blurRad="38100" dist="38100" dir="2700000" algn="tl">
                    <a:srgbClr val="C0C0C0"/>
                  </a:outerShdw>
                </a:effectLst>
              </a:rPr>
              <a:t>R</a:t>
            </a:r>
            <a:r>
              <a:rPr lang="en-US" altLang="zh-CN" b="1">
                <a:effectLst>
                  <a:outerShdw blurRad="38100" dist="38100" dir="2700000" algn="tl">
                    <a:srgbClr val="C0C0C0"/>
                  </a:outerShdw>
                </a:effectLst>
              </a:rPr>
              <a:t> </a:t>
            </a:r>
            <a:r>
              <a:rPr lang="en-US" altLang="zh-CN" sz="2400" b="1">
                <a:solidFill>
                  <a:srgbClr val="FF00FF"/>
                </a:solidFill>
                <a:effectLst>
                  <a:outerShdw blurRad="38100" dist="38100" dir="2700000" algn="tl">
                    <a:srgbClr val="C0C0C0"/>
                  </a:outerShdw>
                </a:effectLst>
              </a:rPr>
              <a:t>e±n</a:t>
            </a:r>
            <a:r>
              <a:rPr lang="en-US" altLang="zh-CN" sz="2400">
                <a:solidFill>
                  <a:srgbClr val="FF00FF"/>
                </a:solidFill>
              </a:rPr>
              <a:t> </a:t>
            </a:r>
            <a:r>
              <a:rPr lang="en-US" altLang="zh-CN" sz="2400"/>
              <a:t>=</a:t>
            </a:r>
            <a:r>
              <a:rPr lang="en-US" altLang="zh-CN" b="1">
                <a:effectLst>
                  <a:outerShdw blurRad="38100" dist="38100" dir="2700000" algn="tl">
                    <a:srgbClr val="C0C0C0"/>
                  </a:outerShdw>
                </a:effectLst>
              </a:rPr>
              <a:t> R×10</a:t>
            </a:r>
            <a:r>
              <a:rPr lang="en-US" altLang="zh-CN" sz="2400" b="1" baseline="36000">
                <a:effectLst>
                  <a:outerShdw blurRad="38100" dist="38100" dir="2700000" algn="tl">
                    <a:srgbClr val="C0C0C0"/>
                  </a:outerShdw>
                </a:effectLst>
              </a:rPr>
              <a:t>±n</a:t>
            </a:r>
          </a:p>
        </p:txBody>
      </p:sp>
      <p:sp>
        <p:nvSpPr>
          <p:cNvPr id="21510" name="AutoShape 7">
            <a:extLst>
              <a:ext uri="{FF2B5EF4-FFF2-40B4-BE49-F238E27FC236}">
                <a16:creationId xmlns:a16="http://schemas.microsoft.com/office/drawing/2014/main" id="{A3A131B8-6656-4B73-8085-16408807B524}"/>
              </a:ext>
            </a:extLst>
          </p:cNvPr>
          <p:cNvSpPr>
            <a:spLocks/>
          </p:cNvSpPr>
          <p:nvPr/>
        </p:nvSpPr>
        <p:spPr bwMode="auto">
          <a:xfrm>
            <a:off x="1387475" y="1487488"/>
            <a:ext cx="144463" cy="576262"/>
          </a:xfrm>
          <a:prstGeom prst="leftBrace">
            <a:avLst>
              <a:gd name="adj1" fmla="val 33242"/>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2" name="Group 14">
            <a:extLst>
              <a:ext uri="{FF2B5EF4-FFF2-40B4-BE49-F238E27FC236}">
                <a16:creationId xmlns:a16="http://schemas.microsoft.com/office/drawing/2014/main" id="{9C6BCC39-C9C7-4FFE-9D9A-8460DD0A764A}"/>
              </a:ext>
            </a:extLst>
          </p:cNvPr>
          <p:cNvGrpSpPr>
            <a:grpSpLocks/>
          </p:cNvGrpSpPr>
          <p:nvPr/>
        </p:nvGrpSpPr>
        <p:grpSpPr bwMode="auto">
          <a:xfrm>
            <a:off x="3059113" y="2349500"/>
            <a:ext cx="2879725" cy="1473200"/>
            <a:chOff x="2744" y="1752"/>
            <a:chExt cx="1814" cy="928"/>
          </a:xfrm>
        </p:grpSpPr>
        <p:sp>
          <p:nvSpPr>
            <p:cNvPr id="21519" name="Rectangle 10">
              <a:extLst>
                <a:ext uri="{FF2B5EF4-FFF2-40B4-BE49-F238E27FC236}">
                  <a16:creationId xmlns:a16="http://schemas.microsoft.com/office/drawing/2014/main" id="{4E9AD46F-0564-4B49-BC01-17D171892D3B}"/>
                </a:ext>
              </a:extLst>
            </p:cNvPr>
            <p:cNvSpPr>
              <a:spLocks noChangeArrowheads="1"/>
            </p:cNvSpPr>
            <p:nvPr/>
          </p:nvSpPr>
          <p:spPr bwMode="auto">
            <a:xfrm>
              <a:off x="2744" y="1752"/>
              <a:ext cx="1814" cy="928"/>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2108" name="Rectangle 12">
              <a:extLst>
                <a:ext uri="{FF2B5EF4-FFF2-40B4-BE49-F238E27FC236}">
                  <a16:creationId xmlns:a16="http://schemas.microsoft.com/office/drawing/2014/main" id="{B72AD7B9-4482-4D9F-BCA2-BBEA506EF0E6}"/>
                </a:ext>
              </a:extLst>
            </p:cNvPr>
            <p:cNvSpPr>
              <a:spLocks noChangeArrowheads="1"/>
            </p:cNvSpPr>
            <p:nvPr/>
          </p:nvSpPr>
          <p:spPr bwMode="auto">
            <a:xfrm>
              <a:off x="2744" y="2009"/>
              <a:ext cx="1769" cy="634"/>
            </a:xfrm>
            <a:prstGeom prst="rect">
              <a:avLst/>
            </a:prstGeom>
            <a:noFill/>
            <a:ln w="9525">
              <a:noFill/>
              <a:miter lim="800000"/>
              <a:headEnd/>
              <a:tailEnd/>
            </a:ln>
            <a:effectLst/>
          </p:spPr>
          <p:txBody>
            <a:bodyPr anchor="ctr">
              <a:spAutoFit/>
            </a:bodyPr>
            <a:lstStyle/>
            <a:p>
              <a:pPr>
                <a:tabLst>
                  <a:tab pos="542925" algn="l"/>
                </a:tabLst>
                <a:defRPr/>
              </a:pPr>
              <a:r>
                <a:rPr lang="en-US" altLang="zh-CN" b="1">
                  <a:effectLst>
                    <a:outerShdw blurRad="38100" dist="38100" dir="2700000" algn="tl">
                      <a:srgbClr val="C0C0C0"/>
                    </a:outerShdw>
                  </a:effectLst>
                </a:rPr>
                <a:t>float                  </a:t>
              </a:r>
              <a:r>
                <a:rPr lang="en-US" altLang="zh-CN" b="1">
                  <a:solidFill>
                    <a:srgbClr val="FF00FF"/>
                  </a:solidFill>
                  <a:effectLst>
                    <a:outerShdw blurRad="38100" dist="38100" dir="2700000" algn="tl">
                      <a:srgbClr val="C0C0C0"/>
                    </a:outerShdw>
                  </a:effectLst>
                </a:rPr>
                <a:t>f</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F</a:t>
              </a:r>
            </a:p>
            <a:p>
              <a:pPr>
                <a:tabLst>
                  <a:tab pos="542925" algn="l"/>
                </a:tabLst>
                <a:defRPr/>
              </a:pPr>
              <a:r>
                <a:rPr lang="en-US" altLang="zh-CN" b="1">
                  <a:effectLst>
                    <a:outerShdw blurRad="38100" dist="38100" dir="2700000" algn="tl">
                      <a:srgbClr val="C0C0C0"/>
                    </a:outerShdw>
                  </a:effectLst>
                </a:rPr>
                <a:t>double                 </a:t>
              </a:r>
              <a:r>
                <a:rPr lang="zh-CN" altLang="en-US" b="1">
                  <a:solidFill>
                    <a:srgbClr val="808080"/>
                  </a:solidFill>
                  <a:effectLst>
                    <a:outerShdw blurRad="38100" dist="38100" dir="2700000" algn="tl">
                      <a:srgbClr val="C0C0C0"/>
                    </a:outerShdw>
                  </a:effectLst>
                </a:rPr>
                <a:t>无</a:t>
              </a:r>
              <a:r>
                <a:rPr lang="zh-CN" altLang="en-US" b="1">
                  <a:effectLst>
                    <a:outerShdw blurRad="38100" dist="38100" dir="2700000" algn="tl">
                      <a:srgbClr val="C0C0C0"/>
                    </a:outerShdw>
                  </a:effectLst>
                </a:rPr>
                <a:t>         </a:t>
              </a:r>
            </a:p>
            <a:p>
              <a:pPr>
                <a:tabLst>
                  <a:tab pos="542925" algn="l"/>
                </a:tabLst>
                <a:defRPr/>
              </a:pPr>
              <a:r>
                <a:rPr lang="en-US" altLang="zh-CN" b="1">
                  <a:effectLst>
                    <a:outerShdw blurRad="38100" dist="38100" dir="2700000" algn="tl">
                      <a:srgbClr val="C0C0C0"/>
                    </a:outerShdw>
                  </a:effectLst>
                </a:rPr>
                <a:t>long double      </a:t>
              </a:r>
              <a:r>
                <a:rPr lang="en-US" altLang="zh-CN" b="1">
                  <a:solidFill>
                    <a:srgbClr val="FF00FF"/>
                  </a:solidFill>
                  <a:effectLst>
                    <a:outerShdw blurRad="38100" dist="38100" dir="2700000" algn="tl">
                      <a:srgbClr val="C0C0C0"/>
                    </a:outerShdw>
                  </a:effectLst>
                </a:rPr>
                <a:t>l</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en-US" altLang="zh-CN" b="1">
                  <a:solidFill>
                    <a:srgbClr val="FF00FF"/>
                  </a:solidFill>
                  <a:effectLst>
                    <a:outerShdw blurRad="38100" dist="38100" dir="2700000" algn="tl">
                      <a:srgbClr val="C0C0C0"/>
                    </a:outerShdw>
                  </a:effectLst>
                </a:rPr>
                <a:t>L</a:t>
              </a:r>
            </a:p>
          </p:txBody>
        </p:sp>
        <p:sp>
          <p:nvSpPr>
            <p:cNvPr id="132109" name="Text Box 13">
              <a:extLst>
                <a:ext uri="{FF2B5EF4-FFF2-40B4-BE49-F238E27FC236}">
                  <a16:creationId xmlns:a16="http://schemas.microsoft.com/office/drawing/2014/main" id="{1F0F5FB7-6033-4A10-9E10-337F4F14A6E7}"/>
                </a:ext>
              </a:extLst>
            </p:cNvPr>
            <p:cNvSpPr txBox="1">
              <a:spLocks noChangeArrowheads="1"/>
            </p:cNvSpPr>
            <p:nvPr/>
          </p:nvSpPr>
          <p:spPr bwMode="auto">
            <a:xfrm>
              <a:off x="4014" y="1768"/>
              <a:ext cx="454" cy="250"/>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9900"/>
                  </a:solidFill>
                  <a:effectLst>
                    <a:outerShdw blurRad="38100" dist="38100" dir="2700000" algn="tl">
                      <a:srgbClr val="C0C0C0"/>
                    </a:outerShdw>
                  </a:effectLst>
                </a:rPr>
                <a:t>后缀</a:t>
              </a:r>
            </a:p>
          </p:txBody>
        </p:sp>
      </p:grpSp>
      <p:sp>
        <p:nvSpPr>
          <p:cNvPr id="132111" name="Text Box 15">
            <a:extLst>
              <a:ext uri="{FF2B5EF4-FFF2-40B4-BE49-F238E27FC236}">
                <a16:creationId xmlns:a16="http://schemas.microsoft.com/office/drawing/2014/main" id="{67FE8025-395E-4F40-83EE-60ED796BFA4F}"/>
              </a:ext>
            </a:extLst>
          </p:cNvPr>
          <p:cNvSpPr txBox="1">
            <a:spLocks noChangeArrowheads="1"/>
          </p:cNvSpPr>
          <p:nvPr/>
        </p:nvSpPr>
        <p:spPr bwMode="auto">
          <a:xfrm>
            <a:off x="1979613" y="3860800"/>
            <a:ext cx="5976937" cy="1552575"/>
          </a:xfrm>
          <a:prstGeom prst="rect">
            <a:avLst/>
          </a:prstGeom>
          <a:noFill/>
          <a:ln w="9525">
            <a:noFill/>
            <a:miter lim="800000"/>
            <a:headEnd/>
            <a:tailEnd/>
          </a:ln>
          <a:effectLst/>
        </p:spPr>
        <p:txBody>
          <a:bodyPr>
            <a:spAutoFit/>
          </a:bodyPr>
          <a:lstStyle/>
          <a:p>
            <a:pPr>
              <a:defRPr/>
            </a:pPr>
            <a:r>
              <a:rPr lang="en-US" altLang="zh-CN" sz="2400" b="1">
                <a:solidFill>
                  <a:schemeClr val="tx2"/>
                </a:solidFill>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合  法                         非  法</a:t>
            </a:r>
          </a:p>
          <a:p>
            <a:pPr>
              <a:defRPr/>
            </a:pPr>
            <a:r>
              <a:rPr lang="en-US" altLang="zh-CN" sz="2400" b="1">
                <a:solidFill>
                  <a:schemeClr val="tx2"/>
                </a:solidFill>
                <a:effectLst>
                  <a:outerShdw blurRad="38100" dist="38100" dir="2700000" algn="tl">
                    <a:srgbClr val="C0C0C0"/>
                  </a:outerShdw>
                </a:effectLst>
              </a:rPr>
              <a:t>1.f              </a:t>
            </a:r>
            <a:r>
              <a:rPr lang="en-US" altLang="zh-CN" sz="2400" b="1">
                <a:solidFill>
                  <a:srgbClr val="DDDDDD"/>
                </a:solidFill>
                <a:effectLst>
                  <a:outerShdw blurRad="38100" dist="38100" dir="2700000" algn="tl">
                    <a:srgbClr val="C0C0C0"/>
                  </a:outerShdw>
                </a:effectLst>
              </a:rPr>
              <a:t>4byte</a:t>
            </a:r>
            <a:r>
              <a:rPr lang="en-US" altLang="zh-CN" sz="2400" b="1">
                <a:solidFill>
                  <a:schemeClr val="tx2"/>
                </a:solidFill>
                <a:effectLst>
                  <a:outerShdw blurRad="38100" dist="38100" dir="2700000" algn="tl">
                    <a:srgbClr val="C0C0C0"/>
                  </a:outerShdw>
                </a:effectLst>
              </a:rPr>
              <a:t>          E+10      </a:t>
            </a:r>
            <a:r>
              <a:rPr lang="en-US" altLang="zh-CN" sz="2400" b="1">
                <a:solidFill>
                  <a:srgbClr val="DDDDDD"/>
                </a:solidFill>
                <a:effectLst>
                  <a:outerShdw blurRad="38100" dist="38100" dir="2700000" algn="tl">
                    <a:srgbClr val="C0C0C0"/>
                  </a:outerShdw>
                </a:effectLst>
              </a:rPr>
              <a:t>8byte</a:t>
            </a:r>
            <a:endParaRPr lang="en-US" altLang="zh-CN" sz="2400" b="1">
              <a:solidFill>
                <a:schemeClr val="tx2"/>
              </a:solidFill>
              <a:effectLst>
                <a:outerShdw blurRad="38100" dist="38100" dir="2700000" algn="tl">
                  <a:srgbClr val="C0C0C0"/>
                </a:outerShdw>
              </a:effectLst>
            </a:endParaRPr>
          </a:p>
          <a:p>
            <a:pPr>
              <a:defRPr/>
            </a:pPr>
            <a:r>
              <a:rPr lang="en-US" altLang="zh-CN" sz="2400" b="1">
                <a:solidFill>
                  <a:schemeClr val="tx2"/>
                </a:solidFill>
                <a:effectLst>
                  <a:outerShdw blurRad="38100" dist="38100" dir="2700000" algn="tl">
                    <a:srgbClr val="C0C0C0"/>
                  </a:outerShdw>
                </a:effectLst>
              </a:rPr>
              <a:t>1.2e-123L </a:t>
            </a:r>
            <a:r>
              <a:rPr lang="en-US" altLang="zh-CN" sz="2400" b="1">
                <a:solidFill>
                  <a:srgbClr val="DDDDDD"/>
                </a:solidFill>
                <a:effectLst>
                  <a:outerShdw blurRad="38100" dist="38100" dir="2700000" algn="tl">
                    <a:srgbClr val="C0C0C0"/>
                  </a:outerShdw>
                </a:effectLst>
              </a:rPr>
              <a:t>≥8byte</a:t>
            </a:r>
            <a:r>
              <a:rPr lang="en-US" altLang="zh-CN" sz="2400" b="1">
                <a:solidFill>
                  <a:schemeClr val="tx2"/>
                </a:solidFill>
                <a:effectLst>
                  <a:outerShdw blurRad="38100" dist="38100" dir="2700000" algn="tl">
                    <a:srgbClr val="C0C0C0"/>
                  </a:outerShdw>
                </a:effectLst>
              </a:rPr>
              <a:t>      10e1.5    </a:t>
            </a:r>
            <a:r>
              <a:rPr lang="en-US" altLang="zh-CN" sz="2400" b="1">
                <a:solidFill>
                  <a:srgbClr val="DDDDDD"/>
                </a:solidFill>
                <a:effectLst>
                  <a:outerShdw blurRad="38100" dist="38100" dir="2700000" algn="tl">
                    <a:srgbClr val="C0C0C0"/>
                  </a:outerShdw>
                </a:effectLst>
              </a:rPr>
              <a:t>8byte</a:t>
            </a:r>
            <a:endParaRPr lang="en-US" altLang="zh-CN" sz="2400" b="1">
              <a:solidFill>
                <a:schemeClr val="tx2"/>
              </a:solidFill>
              <a:effectLst>
                <a:outerShdw blurRad="38100" dist="38100" dir="2700000" algn="tl">
                  <a:srgbClr val="C0C0C0"/>
                </a:outerShdw>
              </a:effectLst>
            </a:endParaRPr>
          </a:p>
          <a:p>
            <a:pPr>
              <a:defRPr/>
            </a:pPr>
            <a:r>
              <a:rPr lang="en-US" altLang="zh-CN" sz="2400" b="1">
                <a:solidFill>
                  <a:schemeClr val="tx2"/>
                </a:solidFill>
                <a:effectLst>
                  <a:outerShdw blurRad="38100" dist="38100" dir="2700000" algn="tl">
                    <a:srgbClr val="C0C0C0"/>
                  </a:outerShdw>
                </a:effectLst>
              </a:rPr>
              <a:t>10E10L      </a:t>
            </a:r>
            <a:r>
              <a:rPr lang="en-US" altLang="zh-CN" sz="2400" b="1">
                <a:solidFill>
                  <a:srgbClr val="DDDDDD"/>
                </a:solidFill>
                <a:effectLst>
                  <a:outerShdw blurRad="38100" dist="38100" dir="2700000" algn="tl">
                    <a:srgbClr val="C0C0C0"/>
                  </a:outerShdw>
                </a:effectLst>
              </a:rPr>
              <a:t>≥8byte</a:t>
            </a:r>
            <a:r>
              <a:rPr lang="en-US" altLang="zh-CN" sz="2400" b="1">
                <a:solidFill>
                  <a:schemeClr val="tx2"/>
                </a:solidFill>
                <a:effectLst>
                  <a:outerShdw blurRad="38100" dist="38100" dir="2700000" algn="tl">
                    <a:srgbClr val="C0C0C0"/>
                  </a:outerShdw>
                </a:effectLst>
              </a:rPr>
              <a:t>      1.2eF      </a:t>
            </a:r>
            <a:r>
              <a:rPr lang="en-US" altLang="zh-CN" sz="2400" b="1">
                <a:solidFill>
                  <a:srgbClr val="DDDDDD"/>
                </a:solidFill>
                <a:effectLst>
                  <a:outerShdw blurRad="38100" dist="38100" dir="2700000" algn="tl">
                    <a:srgbClr val="C0C0C0"/>
                  </a:outerShdw>
                </a:effectLst>
              </a:rPr>
              <a:t>4byte</a:t>
            </a:r>
            <a:endParaRPr lang="en-US" altLang="zh-CN" sz="2400"/>
          </a:p>
        </p:txBody>
      </p:sp>
      <p:sp>
        <p:nvSpPr>
          <p:cNvPr id="132112" name="Text Box 16">
            <a:extLst>
              <a:ext uri="{FF2B5EF4-FFF2-40B4-BE49-F238E27FC236}">
                <a16:creationId xmlns:a16="http://schemas.microsoft.com/office/drawing/2014/main" id="{6137BE8E-9CCD-43BB-B4B9-07DE96383762}"/>
              </a:ext>
            </a:extLst>
          </p:cNvPr>
          <p:cNvSpPr txBox="1">
            <a:spLocks noChangeArrowheads="1"/>
          </p:cNvSpPr>
          <p:nvPr/>
        </p:nvSpPr>
        <p:spPr bwMode="auto">
          <a:xfrm>
            <a:off x="2700338" y="5661025"/>
            <a:ext cx="5327650"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FF00FF"/>
                </a:solidFill>
                <a:effectLst>
                  <a:outerShdw blurRad="38100" dist="38100" dir="2700000" algn="tl">
                    <a:srgbClr val="C0C0C0"/>
                  </a:outerShdw>
                </a:effectLst>
              </a:rPr>
              <a:t>314                    314.0</a:t>
            </a:r>
          </a:p>
        </p:txBody>
      </p:sp>
      <p:grpSp>
        <p:nvGrpSpPr>
          <p:cNvPr id="3" name="Group 21">
            <a:extLst>
              <a:ext uri="{FF2B5EF4-FFF2-40B4-BE49-F238E27FC236}">
                <a16:creationId xmlns:a16="http://schemas.microsoft.com/office/drawing/2014/main" id="{57BE2418-E900-4F13-ABAB-3DE8FE0675B0}"/>
              </a:ext>
            </a:extLst>
          </p:cNvPr>
          <p:cNvGrpSpPr>
            <a:grpSpLocks/>
          </p:cNvGrpSpPr>
          <p:nvPr/>
        </p:nvGrpSpPr>
        <p:grpSpPr bwMode="auto">
          <a:xfrm>
            <a:off x="2700338" y="5635625"/>
            <a:ext cx="5327650" cy="457200"/>
            <a:chOff x="1701" y="3913"/>
            <a:chExt cx="3356" cy="288"/>
          </a:xfrm>
        </p:grpSpPr>
        <p:sp>
          <p:nvSpPr>
            <p:cNvPr id="132113" name="Text Box 17">
              <a:extLst>
                <a:ext uri="{FF2B5EF4-FFF2-40B4-BE49-F238E27FC236}">
                  <a16:creationId xmlns:a16="http://schemas.microsoft.com/office/drawing/2014/main" id="{65CAF3F6-D6B3-4907-96B8-7E4B773D0D3B}"/>
                </a:ext>
              </a:extLst>
            </p:cNvPr>
            <p:cNvSpPr txBox="1">
              <a:spLocks noChangeArrowheads="1"/>
            </p:cNvSpPr>
            <p:nvPr/>
          </p:nvSpPr>
          <p:spPr bwMode="auto">
            <a:xfrm>
              <a:off x="1701" y="3913"/>
              <a:ext cx="3356" cy="288"/>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FF00FF"/>
                  </a:solidFill>
                  <a:effectLst>
                    <a:outerShdw blurRad="38100" dist="38100" dir="2700000" algn="tl">
                      <a:srgbClr val="C0C0C0"/>
                    </a:outerShdw>
                  </a:effectLst>
                </a:rPr>
                <a:t>              </a:t>
              </a:r>
              <a:r>
                <a:rPr lang="en-US" altLang="zh-CN" sz="2400" b="1">
                  <a:solidFill>
                    <a:srgbClr val="FF0000"/>
                  </a:solidFill>
                  <a:effectLst>
                    <a:outerShdw blurRad="38100" dist="38100" dir="2700000" algn="tl">
                      <a:srgbClr val="C0C0C0"/>
                    </a:outerShdw>
                  </a:effectLst>
                </a:rPr>
                <a:t>int</a:t>
              </a:r>
              <a:r>
                <a:rPr lang="en-US" altLang="zh-CN" sz="2400" b="1">
                  <a:solidFill>
                    <a:srgbClr val="FF00FF"/>
                  </a:solidFill>
                  <a:effectLst>
                    <a:outerShdw blurRad="38100" dist="38100" dir="2700000" algn="tl">
                      <a:srgbClr val="C0C0C0"/>
                    </a:outerShdw>
                  </a:effectLst>
                </a:rPr>
                <a:t>                         </a:t>
              </a:r>
              <a:r>
                <a:rPr lang="en-US" altLang="zh-CN" sz="2400" b="1">
                  <a:solidFill>
                    <a:srgbClr val="FF0000"/>
                  </a:solidFill>
                  <a:effectLst>
                    <a:outerShdw blurRad="38100" dist="38100" dir="2700000" algn="tl">
                      <a:srgbClr val="C0C0C0"/>
                    </a:outerShdw>
                  </a:effectLst>
                </a:rPr>
                <a:t>double</a:t>
              </a:r>
            </a:p>
          </p:txBody>
        </p:sp>
        <p:grpSp>
          <p:nvGrpSpPr>
            <p:cNvPr id="21516" name="Group 20">
              <a:extLst>
                <a:ext uri="{FF2B5EF4-FFF2-40B4-BE49-F238E27FC236}">
                  <a16:creationId xmlns:a16="http://schemas.microsoft.com/office/drawing/2014/main" id="{EE97BC10-62EC-45F5-A61D-FDE4B9D47280}"/>
                </a:ext>
              </a:extLst>
            </p:cNvPr>
            <p:cNvGrpSpPr>
              <a:grpSpLocks/>
            </p:cNvGrpSpPr>
            <p:nvPr/>
          </p:nvGrpSpPr>
          <p:grpSpPr bwMode="auto">
            <a:xfrm>
              <a:off x="2251" y="4049"/>
              <a:ext cx="1905" cy="46"/>
              <a:chOff x="2251" y="4049"/>
              <a:chExt cx="1905" cy="46"/>
            </a:xfrm>
          </p:grpSpPr>
          <p:sp>
            <p:nvSpPr>
              <p:cNvPr id="21517" name="AutoShape 18">
                <a:extLst>
                  <a:ext uri="{FF2B5EF4-FFF2-40B4-BE49-F238E27FC236}">
                    <a16:creationId xmlns:a16="http://schemas.microsoft.com/office/drawing/2014/main" id="{CA36EA13-4AD8-4EDB-8E12-B82179BDE9DD}"/>
                  </a:ext>
                </a:extLst>
              </p:cNvPr>
              <p:cNvSpPr>
                <a:spLocks noChangeArrowheads="1"/>
              </p:cNvSpPr>
              <p:nvPr/>
            </p:nvSpPr>
            <p:spPr bwMode="auto">
              <a:xfrm>
                <a:off x="2251" y="4049"/>
                <a:ext cx="227" cy="46"/>
              </a:xfrm>
              <a:prstGeom prst="chevron">
                <a:avLst>
                  <a:gd name="adj" fmla="val 123370"/>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1518" name="AutoShape 19">
                <a:extLst>
                  <a:ext uri="{FF2B5EF4-FFF2-40B4-BE49-F238E27FC236}">
                    <a16:creationId xmlns:a16="http://schemas.microsoft.com/office/drawing/2014/main" id="{84957B13-F834-4D39-9360-BCE5D17F9E1F}"/>
                  </a:ext>
                </a:extLst>
              </p:cNvPr>
              <p:cNvSpPr>
                <a:spLocks noChangeArrowheads="1"/>
              </p:cNvSpPr>
              <p:nvPr/>
            </p:nvSpPr>
            <p:spPr bwMode="auto">
              <a:xfrm>
                <a:off x="3929" y="4049"/>
                <a:ext cx="227" cy="46"/>
              </a:xfrm>
              <a:prstGeom prst="chevron">
                <a:avLst>
                  <a:gd name="adj" fmla="val 123370"/>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32111"/>
                                        </p:tgtEl>
                                        <p:attrNameLst>
                                          <p:attrName>style.visibility</p:attrName>
                                        </p:attrNameLst>
                                      </p:cBhvr>
                                      <p:to>
                                        <p:strVal val="visible"/>
                                      </p:to>
                                    </p:set>
                                    <p:anim calcmode="lin" valueType="num">
                                      <p:cBhvr>
                                        <p:cTn id="12" dur="1000" fill="hold"/>
                                        <p:tgtEl>
                                          <p:spTgt spid="132111"/>
                                        </p:tgtEl>
                                        <p:attrNameLst>
                                          <p:attrName>ppt_x</p:attrName>
                                        </p:attrNameLst>
                                      </p:cBhvr>
                                      <p:tavLst>
                                        <p:tav tm="0">
                                          <p:val>
                                            <p:strVal val="#ppt_x-.2"/>
                                          </p:val>
                                        </p:tav>
                                        <p:tav tm="100000">
                                          <p:val>
                                            <p:strVal val="#ppt_x"/>
                                          </p:val>
                                        </p:tav>
                                      </p:tavLst>
                                    </p:anim>
                                    <p:anim calcmode="lin" valueType="num">
                                      <p:cBhvr>
                                        <p:cTn id="13" dur="1000" fill="hold"/>
                                        <p:tgtEl>
                                          <p:spTgt spid="1321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21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2112"/>
                                        </p:tgtEl>
                                        <p:attrNameLst>
                                          <p:attrName>style.visibility</p:attrName>
                                        </p:attrNameLst>
                                      </p:cBhvr>
                                      <p:to>
                                        <p:strVal val="visible"/>
                                      </p:to>
                                    </p:set>
                                    <p:anim calcmode="lin" valueType="num">
                                      <p:cBhvr>
                                        <p:cTn id="19" dur="1000" fill="hold"/>
                                        <p:tgtEl>
                                          <p:spTgt spid="132112"/>
                                        </p:tgtEl>
                                        <p:attrNameLst>
                                          <p:attrName>ppt_x</p:attrName>
                                        </p:attrNameLst>
                                      </p:cBhvr>
                                      <p:tavLst>
                                        <p:tav tm="0">
                                          <p:val>
                                            <p:strVal val="#ppt_x-.2"/>
                                          </p:val>
                                        </p:tav>
                                        <p:tav tm="100000">
                                          <p:val>
                                            <p:strVal val="#ppt_x"/>
                                          </p:val>
                                        </p:tav>
                                      </p:tavLst>
                                    </p:anim>
                                    <p:anim calcmode="lin" valueType="num">
                                      <p:cBhvr>
                                        <p:cTn id="20" dur="1000" fill="hold"/>
                                        <p:tgtEl>
                                          <p:spTgt spid="13211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21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1" grpId="0"/>
      <p:bldP spid="132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798407E4-6620-47C3-AD17-B4546AEEED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280B8125-67D5-40F7-8D0B-74AB0D6D634C}" type="slidenum">
              <a:rPr kumimoji="0" lang="en-US" altLang="zh-CN" sz="1800">
                <a:solidFill>
                  <a:srgbClr val="009900"/>
                </a:solidFill>
              </a:rPr>
              <a:pPr eaLnBrk="1" hangingPunct="1"/>
              <a:t>19</a:t>
            </a:fld>
            <a:endParaRPr kumimoji="0" lang="en-US" altLang="zh-CN" sz="1800">
              <a:solidFill>
                <a:srgbClr val="009900"/>
              </a:solidFill>
            </a:endParaRPr>
          </a:p>
        </p:txBody>
      </p:sp>
      <p:sp>
        <p:nvSpPr>
          <p:cNvPr id="133124" name="Text Box 4">
            <a:extLst>
              <a:ext uri="{FF2B5EF4-FFF2-40B4-BE49-F238E27FC236}">
                <a16:creationId xmlns:a16="http://schemas.microsoft.com/office/drawing/2014/main" id="{8762D449-17E3-4D4D-AC6D-386DEB0B541E}"/>
              </a:ext>
            </a:extLst>
          </p:cNvPr>
          <p:cNvSpPr txBox="1">
            <a:spLocks noChangeArrowheads="1"/>
          </p:cNvSpPr>
          <p:nvPr/>
        </p:nvSpPr>
        <p:spPr bwMode="auto">
          <a:xfrm>
            <a:off x="828675" y="765175"/>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3. </a:t>
            </a:r>
            <a:r>
              <a:rPr lang="zh-CN" altLang="en-US" sz="2400" b="1">
                <a:solidFill>
                  <a:schemeClr val="tx2"/>
                </a:solidFill>
                <a:effectLst>
                  <a:outerShdw blurRad="38100" dist="38100" dir="2700000" algn="tl">
                    <a:srgbClr val="C0C0C0"/>
                  </a:outerShdw>
                </a:effectLst>
              </a:rPr>
              <a:t>字符常量</a:t>
            </a:r>
          </a:p>
        </p:txBody>
      </p:sp>
      <p:sp>
        <p:nvSpPr>
          <p:cNvPr id="133125" name="Rectangle 5">
            <a:extLst>
              <a:ext uri="{FF2B5EF4-FFF2-40B4-BE49-F238E27FC236}">
                <a16:creationId xmlns:a16="http://schemas.microsoft.com/office/drawing/2014/main" id="{24CC74CC-F129-4ABF-83E8-30B7F4DA955C}"/>
              </a:ext>
            </a:extLst>
          </p:cNvPr>
          <p:cNvSpPr>
            <a:spLocks noChangeArrowheads="1"/>
          </p:cNvSpPr>
          <p:nvPr/>
        </p:nvSpPr>
        <p:spPr bwMode="auto">
          <a:xfrm>
            <a:off x="755650" y="1325563"/>
            <a:ext cx="7777163" cy="1819275"/>
          </a:xfrm>
          <a:prstGeom prst="rect">
            <a:avLst/>
          </a:prstGeom>
          <a:noFill/>
          <a:ln w="9525">
            <a:noFill/>
            <a:miter lim="800000"/>
            <a:headEnd/>
            <a:tailEnd/>
          </a:ln>
          <a:effectLst/>
        </p:spPr>
        <p:txBody>
          <a:bodyPr anchor="ctr">
            <a:spAutoFit/>
          </a:bodyPr>
          <a:lstStyle/>
          <a:p>
            <a:pPr indent="544513">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字符常量写成用一对单引号括住单个字符的形式：</a:t>
            </a:r>
          </a:p>
          <a:p>
            <a:pPr indent="544513" algn="ctr">
              <a:lnSpc>
                <a:spcPct val="120000"/>
              </a:lnSpc>
              <a:spcBef>
                <a:spcPct val="20000"/>
              </a:spcBef>
              <a:defRPr/>
            </a:pPr>
            <a:r>
              <a:rPr lang="zh-CN" altLang="en-US" sz="2400" b="1">
                <a:solidFill>
                  <a:srgbClr val="FF00FF"/>
                </a:solidFill>
                <a:effectLst>
                  <a:outerShdw blurRad="38100" dist="38100" dir="2700000" algn="tl">
                    <a:srgbClr val="C0C0C0"/>
                  </a:outerShdw>
                </a:effectLst>
              </a:rPr>
              <a:t>‘图形字符‘   </a:t>
            </a:r>
            <a:r>
              <a:rPr lang="zh-CN" altLang="en-US" sz="2400" b="1">
                <a:effectLst>
                  <a:outerShdw blurRad="38100" dist="38100" dir="2700000" algn="tl">
                    <a:srgbClr val="C0C0C0"/>
                  </a:outerShdw>
                </a:effectLst>
              </a:rPr>
              <a:t>或 </a:t>
            </a:r>
            <a:r>
              <a:rPr lang="zh-CN" altLang="en-US" sz="2400" b="1">
                <a:solidFill>
                  <a:srgbClr val="FF00FF"/>
                </a:solidFill>
                <a:effectLst>
                  <a:outerShdw blurRad="38100" dist="38100" dir="2700000" algn="tl">
                    <a:srgbClr val="C0C0C0"/>
                  </a:outerShdw>
                </a:effectLst>
              </a:rPr>
              <a:t>  ‘转义字‘</a:t>
            </a:r>
            <a:r>
              <a:rPr lang="zh-CN" altLang="en-US" sz="2400"/>
              <a:t> </a:t>
            </a:r>
            <a:endParaRPr lang="zh-CN" altLang="en-US" sz="2400" b="1">
              <a:solidFill>
                <a:srgbClr val="FF00FF"/>
              </a:solidFill>
              <a:effectLst>
                <a:outerShdw blurRad="38100" dist="38100" dir="2700000" algn="tl">
                  <a:srgbClr val="C0C0C0"/>
                </a:outerShdw>
              </a:effectLst>
            </a:endParaRPr>
          </a:p>
          <a:p>
            <a:pPr indent="544513">
              <a:lnSpc>
                <a:spcPct val="120000"/>
              </a:lnSpc>
              <a:spcBef>
                <a:spcPct val="20000"/>
              </a:spcBef>
              <a:defRPr/>
            </a:pPr>
            <a:r>
              <a:rPr lang="zh-CN" altLang="en-US" b="1">
                <a:effectLst>
                  <a:outerShdw blurRad="38100" dist="38100" dir="2700000" algn="tl">
                    <a:srgbClr val="C0C0C0"/>
                  </a:outerShdw>
                </a:effectLst>
              </a:rPr>
              <a:t>这里，一对单引号是字符常量的标志，称为定界符。</a:t>
            </a:r>
          </a:p>
          <a:p>
            <a:pPr indent="544513">
              <a:lnSpc>
                <a:spcPct val="120000"/>
              </a:lnSpc>
              <a:spcBef>
                <a:spcPct val="20000"/>
              </a:spcBef>
              <a:defRPr/>
            </a:pPr>
            <a:r>
              <a:rPr lang="zh-CN" altLang="en-US" b="1">
                <a:effectLst>
                  <a:outerShdw blurRad="38100" dist="38100" dir="2700000" algn="tl">
                    <a:srgbClr val="C0C0C0"/>
                  </a:outerShdw>
                </a:effectLst>
              </a:rPr>
              <a:t>       字符常量是一个整数，其值为该字符在</a:t>
            </a:r>
            <a:r>
              <a:rPr lang="en-US" altLang="zh-CN" b="1">
                <a:effectLst>
                  <a:outerShdw blurRad="38100" dist="38100" dir="2700000" algn="tl">
                    <a:srgbClr val="C0C0C0"/>
                  </a:outerShdw>
                </a:effectLst>
              </a:rPr>
              <a:t>ASCII</a:t>
            </a:r>
            <a:r>
              <a:rPr lang="zh-CN" altLang="en-US" b="1">
                <a:effectLst>
                  <a:outerShdw blurRad="38100" dist="38100" dir="2700000" algn="tl">
                    <a:srgbClr val="C0C0C0"/>
                  </a:outerShdw>
                </a:effectLst>
              </a:rPr>
              <a:t>中的字符码。 </a:t>
            </a:r>
          </a:p>
        </p:txBody>
      </p:sp>
      <p:sp>
        <p:nvSpPr>
          <p:cNvPr id="133126" name="Rectangle 6">
            <a:extLst>
              <a:ext uri="{FF2B5EF4-FFF2-40B4-BE49-F238E27FC236}">
                <a16:creationId xmlns:a16="http://schemas.microsoft.com/office/drawing/2014/main" id="{33053FE3-F4FF-4B50-B373-11C1CDF87E1C}"/>
              </a:ext>
            </a:extLst>
          </p:cNvPr>
          <p:cNvSpPr>
            <a:spLocks noChangeArrowheads="1"/>
          </p:cNvSpPr>
          <p:nvPr/>
        </p:nvSpPr>
        <p:spPr bwMode="auto">
          <a:xfrm>
            <a:off x="3267075" y="3213100"/>
            <a:ext cx="2381250" cy="396875"/>
          </a:xfrm>
          <a:prstGeom prst="rect">
            <a:avLst/>
          </a:prstGeom>
          <a:noFill/>
          <a:ln w="9525">
            <a:noFill/>
            <a:miter lim="800000"/>
            <a:headEnd/>
            <a:tailEnd/>
          </a:ln>
          <a:effectLst/>
        </p:spPr>
        <p:txBody>
          <a:bodyPr wrap="none" anchor="ctr">
            <a:spAutoFit/>
          </a:bodyPr>
          <a:lstStyle/>
          <a:p>
            <a:pPr algn="ctr">
              <a:defRPr/>
            </a:pPr>
            <a:r>
              <a:rPr lang="zh-CN" altLang="en-US" b="1">
                <a:effectLst>
                  <a:outerShdw blurRad="38100" dist="38100" dir="2700000" algn="tl">
                    <a:srgbClr val="C0C0C0"/>
                  </a:outerShdw>
                </a:effectLst>
                <a:latin typeface="宋体" pitchFamily="2" charset="-122"/>
              </a:rPr>
              <a:t>表</a:t>
            </a:r>
            <a:r>
              <a:rPr lang="en-US" altLang="zh-CN" b="1">
                <a:effectLst>
                  <a:outerShdw blurRad="38100" dist="38100" dir="2700000" algn="tl">
                    <a:srgbClr val="C0C0C0"/>
                  </a:outerShdw>
                </a:effectLst>
                <a:latin typeface="宋体" pitchFamily="2" charset="-122"/>
              </a:rPr>
              <a:t>2.5  </a:t>
            </a:r>
            <a:r>
              <a:rPr lang="zh-CN" altLang="en-US" b="1">
                <a:effectLst>
                  <a:outerShdw blurRad="38100" dist="38100" dir="2700000" algn="tl">
                    <a:srgbClr val="C0C0C0"/>
                  </a:outerShdw>
                </a:effectLst>
                <a:latin typeface="宋体" pitchFamily="2" charset="-122"/>
              </a:rPr>
              <a:t>转义序列</a:t>
            </a:r>
          </a:p>
        </p:txBody>
      </p:sp>
      <p:graphicFrame>
        <p:nvGraphicFramePr>
          <p:cNvPr id="133335" name="Group 215">
            <a:extLst>
              <a:ext uri="{FF2B5EF4-FFF2-40B4-BE49-F238E27FC236}">
                <a16:creationId xmlns:a16="http://schemas.microsoft.com/office/drawing/2014/main" id="{E3CB1D25-372E-41DA-B7DE-E38804BAC1C2}"/>
              </a:ext>
            </a:extLst>
          </p:cNvPr>
          <p:cNvGraphicFramePr>
            <a:graphicFrameLocks noGrp="1"/>
          </p:cNvGraphicFramePr>
          <p:nvPr/>
        </p:nvGraphicFramePr>
        <p:xfrm>
          <a:off x="900113" y="3582988"/>
          <a:ext cx="7343775" cy="2377440"/>
        </p:xfrm>
        <a:graphic>
          <a:graphicData uri="http://schemas.openxmlformats.org/drawingml/2006/table">
            <a:tbl>
              <a:tblPr/>
              <a:tblGrid>
                <a:gridCol w="1116012">
                  <a:extLst>
                    <a:ext uri="{9D8B030D-6E8A-4147-A177-3AD203B41FA5}">
                      <a16:colId xmlns:a16="http://schemas.microsoft.com/office/drawing/2014/main" val="201172556"/>
                    </a:ext>
                  </a:extLst>
                </a:gridCol>
                <a:gridCol w="1000125">
                  <a:extLst>
                    <a:ext uri="{9D8B030D-6E8A-4147-A177-3AD203B41FA5}">
                      <a16:colId xmlns:a16="http://schemas.microsoft.com/office/drawing/2014/main" val="3198478798"/>
                    </a:ext>
                  </a:extLst>
                </a:gridCol>
                <a:gridCol w="1400175">
                  <a:extLst>
                    <a:ext uri="{9D8B030D-6E8A-4147-A177-3AD203B41FA5}">
                      <a16:colId xmlns:a16="http://schemas.microsoft.com/office/drawing/2014/main" val="4207403520"/>
                    </a:ext>
                  </a:extLst>
                </a:gridCol>
                <a:gridCol w="1114425">
                  <a:extLst>
                    <a:ext uri="{9D8B030D-6E8A-4147-A177-3AD203B41FA5}">
                      <a16:colId xmlns:a16="http://schemas.microsoft.com/office/drawing/2014/main" val="3755440963"/>
                    </a:ext>
                  </a:extLst>
                </a:gridCol>
                <a:gridCol w="1238250">
                  <a:extLst>
                    <a:ext uri="{9D8B030D-6E8A-4147-A177-3AD203B41FA5}">
                      <a16:colId xmlns:a16="http://schemas.microsoft.com/office/drawing/2014/main" val="2232033676"/>
                    </a:ext>
                  </a:extLst>
                </a:gridCol>
                <a:gridCol w="1474788">
                  <a:extLst>
                    <a:ext uri="{9D8B030D-6E8A-4147-A177-3AD203B41FA5}">
                      <a16:colId xmlns:a16="http://schemas.microsoft.com/office/drawing/2014/main" val="2106908505"/>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转义序列</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381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ASCII</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码</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字符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转义序列</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381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ASCII</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码</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字符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93570721"/>
                  </a:ext>
                </a:extLst>
              </a:tr>
              <a:tr h="14541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\v</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381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12</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57150"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5715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空字符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响铃符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退格符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水平制表符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换行符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垂直制表符</a:t>
                      </a:r>
                    </a:p>
                    <a:p>
                      <a:pPr marL="0" marR="0" lvl="0" indent="5715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换页符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\r</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\ooo</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\xhh</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381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228600"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13</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34</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39</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63</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92</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255</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0</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255</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14300"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1143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回车符</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双引号</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单引号</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问号</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反斜线</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八进制数</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十六进制数</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43666824"/>
                  </a:ext>
                </a:extLst>
              </a:tr>
            </a:tbl>
          </a:graphicData>
        </a:graphic>
      </p:graphicFrame>
      <p:sp>
        <p:nvSpPr>
          <p:cNvPr id="133336" name="Rectangle 216">
            <a:extLst>
              <a:ext uri="{FF2B5EF4-FFF2-40B4-BE49-F238E27FC236}">
                <a16:creationId xmlns:a16="http://schemas.microsoft.com/office/drawing/2014/main" id="{0DE5BF76-315C-4B40-9BB4-1B278A8C5480}"/>
              </a:ext>
            </a:extLst>
          </p:cNvPr>
          <p:cNvSpPr>
            <a:spLocks noChangeArrowheads="1"/>
          </p:cNvSpPr>
          <p:nvPr/>
        </p:nvSpPr>
        <p:spPr bwMode="auto">
          <a:xfrm>
            <a:off x="755650" y="1381125"/>
            <a:ext cx="7777163" cy="1616075"/>
          </a:xfrm>
          <a:prstGeom prst="rect">
            <a:avLst/>
          </a:prstGeom>
          <a:noFill/>
          <a:ln w="9525">
            <a:noFill/>
            <a:miter lim="800000"/>
            <a:headEnd/>
            <a:tailEnd/>
          </a:ln>
          <a:effectLst/>
        </p:spPr>
        <p:txBody>
          <a:bodyPr anchor="ctr">
            <a:spAutoFit/>
          </a:bodyPr>
          <a:lstStyle/>
          <a:p>
            <a:pPr indent="544513">
              <a:defRPr/>
            </a:pPr>
            <a:r>
              <a:rPr lang="en-US" altLang="zh-CN" b="1">
                <a:effectLst>
                  <a:outerShdw blurRad="38100" dist="38100" dir="2700000" algn="tl">
                    <a:srgbClr val="C0C0C0"/>
                  </a:outerShdw>
                </a:effectLst>
              </a:rPr>
              <a:t>      </a:t>
            </a:r>
            <a:r>
              <a:rPr lang="en-US" altLang="zh-CN" b="1">
                <a:effectLst>
                  <a:outerShdw blurRad="38100" dist="38100" dir="2700000" algn="tl">
                    <a:srgbClr val="C0C0C0"/>
                  </a:outerShdw>
                </a:effectLst>
                <a:latin typeface="宋体" pitchFamily="2" charset="-122"/>
              </a:rPr>
              <a:t>(1) </a:t>
            </a:r>
            <a:r>
              <a:rPr lang="zh-CN" altLang="en-US" b="1">
                <a:effectLst>
                  <a:outerShdw blurRad="38100" dist="38100" dir="2700000" algn="tl">
                    <a:srgbClr val="C0C0C0"/>
                  </a:outerShdw>
                </a:effectLst>
                <a:latin typeface="宋体" pitchFamily="2" charset="-122"/>
              </a:rPr>
              <a:t>单引号</a:t>
            </a:r>
            <a:r>
              <a:rPr lang="en-US" altLang="zh-CN" b="1">
                <a:effectLst>
                  <a:outerShdw blurRad="38100" dist="38100" dir="2700000" algn="tl">
                    <a:srgbClr val="C0C0C0"/>
                  </a:outerShdw>
                </a:effectLst>
                <a:latin typeface="宋体" pitchFamily="2" charset="-122"/>
              </a:rPr>
              <a:t>(' )</a:t>
            </a:r>
            <a:r>
              <a:rPr lang="zh-CN" altLang="en-US" b="1">
                <a:effectLst>
                  <a:outerShdw blurRad="38100" dist="38100" dir="2700000" algn="tl">
                    <a:srgbClr val="C0C0C0"/>
                  </a:outerShdw>
                </a:effectLst>
                <a:latin typeface="宋体" pitchFamily="2" charset="-122"/>
              </a:rPr>
              <a:t>和反斜线</a:t>
            </a:r>
            <a:r>
              <a:rPr lang="en-US" altLang="zh-CN" b="1">
                <a:effectLst>
                  <a:outerShdw blurRad="38100" dist="38100" dir="2700000" algn="tl">
                    <a:srgbClr val="C0C0C0"/>
                  </a:outerShdw>
                </a:effectLst>
                <a:latin typeface="宋体" pitchFamily="2" charset="-122"/>
              </a:rPr>
              <a:t>( \ )</a:t>
            </a:r>
            <a:r>
              <a:rPr lang="zh-CN" altLang="en-US" b="1">
                <a:effectLst>
                  <a:outerShdw blurRad="38100" dist="38100" dir="2700000" algn="tl">
                    <a:srgbClr val="C0C0C0"/>
                  </a:outerShdw>
                </a:effectLst>
                <a:latin typeface="宋体" pitchFamily="2" charset="-122"/>
              </a:rPr>
              <a:t>虽然是图形符号，但作为字符常量时必须用转义序列。如</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和 </a:t>
            </a:r>
            <a:r>
              <a:rPr lang="en-US" altLang="zh-CN" b="1">
                <a:effectLst>
                  <a:outerShdw blurRad="38100" dist="38100" dir="2700000" algn="tl">
                    <a:srgbClr val="C0C0C0"/>
                  </a:outerShdw>
                </a:effectLst>
                <a:latin typeface="宋体" pitchFamily="2" charset="-122"/>
              </a:rPr>
              <a:t>' \\'</a:t>
            </a:r>
            <a:r>
              <a:rPr lang="zh-CN" altLang="en-US" b="1">
                <a:effectLst>
                  <a:outerShdw blurRad="38100" dist="38100" dir="2700000" algn="tl">
                    <a:srgbClr val="C0C0C0"/>
                  </a:outerShdw>
                </a:effectLst>
                <a:latin typeface="宋体" pitchFamily="2" charset="-122"/>
              </a:rPr>
              <a:t>是合法的，而 </a:t>
            </a:r>
            <a:r>
              <a:rPr lang="en-US" altLang="zh-CN" b="1">
                <a:effectLst>
                  <a:outerShdw blurRad="38100" dist="38100" dir="2700000" algn="tl">
                    <a:srgbClr val="C0C0C0"/>
                  </a:outerShdw>
                </a:effectLst>
                <a:latin typeface="宋体" pitchFamily="2" charset="-122"/>
              </a:rPr>
              <a:t>''' </a:t>
            </a:r>
            <a:r>
              <a:rPr lang="zh-CN" altLang="en-US" b="1">
                <a:effectLst>
                  <a:outerShdw blurRad="38100" dist="38100" dir="2700000" algn="tl">
                    <a:srgbClr val="C0C0C0"/>
                  </a:outerShdw>
                </a:effectLst>
                <a:latin typeface="宋体" pitchFamily="2" charset="-122"/>
              </a:rPr>
              <a:t>和 </a:t>
            </a:r>
            <a:r>
              <a:rPr lang="en-US" altLang="zh-CN" b="1">
                <a:effectLst>
                  <a:outerShdw blurRad="38100" dist="38100" dir="2700000" algn="tl">
                    <a:srgbClr val="C0C0C0"/>
                  </a:outerShdw>
                </a:effectLst>
                <a:latin typeface="宋体" pitchFamily="2" charset="-122"/>
              </a:rPr>
              <a:t>'\' </a:t>
            </a:r>
            <a:r>
              <a:rPr lang="zh-CN" altLang="en-US" b="1">
                <a:effectLst>
                  <a:outerShdw blurRad="38100" dist="38100" dir="2700000" algn="tl">
                    <a:srgbClr val="C0C0C0"/>
                  </a:outerShdw>
                </a:effectLst>
                <a:latin typeface="宋体" pitchFamily="2" charset="-122"/>
              </a:rPr>
              <a:t>是非法的。</a:t>
            </a:r>
          </a:p>
          <a:p>
            <a:pPr indent="544513">
              <a:defRPr/>
            </a:pPr>
            <a:r>
              <a:rPr lang="zh-CN" altLang="en-US" b="1">
                <a:effectLst>
                  <a:outerShdw blurRad="38100" dist="38100" dir="2700000" algn="tl">
                    <a:srgbClr val="C0C0C0"/>
                  </a:outerShdw>
                </a:effectLst>
                <a:latin typeface="宋体" pitchFamily="2" charset="-122"/>
              </a:rPr>
              <a:t>   </a:t>
            </a:r>
            <a:r>
              <a:rPr lang="en-US" altLang="zh-CN" b="1">
                <a:effectLst>
                  <a:outerShdw blurRad="38100" dist="38100" dir="2700000" algn="tl">
                    <a:srgbClr val="C0C0C0"/>
                  </a:outerShdw>
                </a:effectLst>
                <a:latin typeface="宋体" pitchFamily="2" charset="-122"/>
              </a:rPr>
              <a:t>(2) </a:t>
            </a:r>
            <a:r>
              <a:rPr lang="zh-CN" altLang="en-US" b="1">
                <a:effectLst>
                  <a:outerShdw blurRad="38100" dist="38100" dir="2700000" algn="tl">
                    <a:srgbClr val="C0C0C0"/>
                  </a:outerShdw>
                </a:effectLst>
                <a:latin typeface="宋体" pitchFamily="2" charset="-122"/>
              </a:rPr>
              <a:t>双引号</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作为字符常量时既可用图形符号也可用转义序列表示。如</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和</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均合法。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fade">
                                      <p:cBhvr>
                                        <p:cTn id="7" dur="1000"/>
                                        <p:tgtEl>
                                          <p:spTgt spid="133126"/>
                                        </p:tgtEl>
                                      </p:cBhvr>
                                    </p:animEffect>
                                    <p:anim calcmode="lin" valueType="num">
                                      <p:cBhvr>
                                        <p:cTn id="8" dur="1000" fill="hold"/>
                                        <p:tgtEl>
                                          <p:spTgt spid="133126"/>
                                        </p:tgtEl>
                                        <p:attrNameLst>
                                          <p:attrName>ppt_x</p:attrName>
                                        </p:attrNameLst>
                                      </p:cBhvr>
                                      <p:tavLst>
                                        <p:tav tm="0">
                                          <p:val>
                                            <p:strVal val="#ppt_x"/>
                                          </p:val>
                                        </p:tav>
                                        <p:tav tm="100000">
                                          <p:val>
                                            <p:strVal val="#ppt_x"/>
                                          </p:val>
                                        </p:tav>
                                      </p:tavLst>
                                    </p:anim>
                                    <p:anim calcmode="lin" valueType="num">
                                      <p:cBhvr>
                                        <p:cTn id="9" dur="1000" fill="hold"/>
                                        <p:tgtEl>
                                          <p:spTgt spid="1331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335"/>
                                        </p:tgtEl>
                                        <p:attrNameLst>
                                          <p:attrName>style.visibility</p:attrName>
                                        </p:attrNameLst>
                                      </p:cBhvr>
                                      <p:to>
                                        <p:strVal val="visible"/>
                                      </p:to>
                                    </p:set>
                                    <p:animEffect transition="in" filter="fade">
                                      <p:cBhvr>
                                        <p:cTn id="12" dur="1000"/>
                                        <p:tgtEl>
                                          <p:spTgt spid="133335"/>
                                        </p:tgtEl>
                                      </p:cBhvr>
                                    </p:animEffect>
                                    <p:anim calcmode="lin" valueType="num">
                                      <p:cBhvr>
                                        <p:cTn id="13" dur="1000" fill="hold"/>
                                        <p:tgtEl>
                                          <p:spTgt spid="133335"/>
                                        </p:tgtEl>
                                        <p:attrNameLst>
                                          <p:attrName>ppt_x</p:attrName>
                                        </p:attrNameLst>
                                      </p:cBhvr>
                                      <p:tavLst>
                                        <p:tav tm="0">
                                          <p:val>
                                            <p:strVal val="#ppt_x"/>
                                          </p:val>
                                        </p:tav>
                                        <p:tav tm="100000">
                                          <p:val>
                                            <p:strVal val="#ppt_x"/>
                                          </p:val>
                                        </p:tav>
                                      </p:tavLst>
                                    </p:anim>
                                    <p:anim calcmode="lin" valueType="num">
                                      <p:cBhvr>
                                        <p:cTn id="14" dur="1000" fill="hold"/>
                                        <p:tgtEl>
                                          <p:spTgt spid="13333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xit" presetSubtype="16" fill="hold" grpId="0" nodeType="clickEffect">
                                  <p:stCondLst>
                                    <p:cond delay="0"/>
                                  </p:stCondLst>
                                  <p:childTnLst>
                                    <p:animEffect transition="out" filter="diamond(in)">
                                      <p:cBhvr>
                                        <p:cTn id="18" dur="2000"/>
                                        <p:tgtEl>
                                          <p:spTgt spid="133125"/>
                                        </p:tgtEl>
                                      </p:cBhvr>
                                    </p:animEffect>
                                    <p:set>
                                      <p:cBhvr>
                                        <p:cTn id="19" dur="1" fill="hold">
                                          <p:stCondLst>
                                            <p:cond delay="1999"/>
                                          </p:stCondLst>
                                        </p:cTn>
                                        <p:tgtEl>
                                          <p:spTgt spid="133125"/>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3336"/>
                                        </p:tgtEl>
                                        <p:attrNameLst>
                                          <p:attrName>style.visibility</p:attrName>
                                        </p:attrNameLst>
                                      </p:cBhvr>
                                      <p:to>
                                        <p:strVal val="visible"/>
                                      </p:to>
                                    </p:set>
                                    <p:animEffect transition="in" filter="blinds(horizontal)">
                                      <p:cBhvr>
                                        <p:cTn id="24" dur="500"/>
                                        <p:tgtEl>
                                          <p:spTgt spid="13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6" grpId="0"/>
      <p:bldP spid="1333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a:extLst>
              <a:ext uri="{FF2B5EF4-FFF2-40B4-BE49-F238E27FC236}">
                <a16:creationId xmlns:a16="http://schemas.microsoft.com/office/drawing/2014/main" id="{CF0758C7-602C-48A4-8EDD-637EE9BA79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E67222DA-C9C7-4436-A0E5-62EAF7B48425}" type="slidenum">
              <a:rPr kumimoji="0" lang="en-US" altLang="zh-CN" sz="1800">
                <a:solidFill>
                  <a:srgbClr val="009900"/>
                </a:solidFill>
              </a:rPr>
              <a:pPr eaLnBrk="1" hangingPunct="1"/>
              <a:t>2</a:t>
            </a:fld>
            <a:endParaRPr kumimoji="0" lang="en-US" altLang="zh-CN" sz="1800">
              <a:solidFill>
                <a:srgbClr val="009900"/>
              </a:solidFill>
            </a:endParaRPr>
          </a:p>
        </p:txBody>
      </p:sp>
      <p:sp>
        <p:nvSpPr>
          <p:cNvPr id="19487" name="Rectangle 31">
            <a:extLst>
              <a:ext uri="{FF2B5EF4-FFF2-40B4-BE49-F238E27FC236}">
                <a16:creationId xmlns:a16="http://schemas.microsoft.com/office/drawing/2014/main" id="{BEE3DB5A-7542-47F9-A6E4-7F06E7362AC2}"/>
              </a:ext>
            </a:extLst>
          </p:cNvPr>
          <p:cNvSpPr>
            <a:spLocks noChangeArrowheads="1"/>
          </p:cNvSpPr>
          <p:nvPr/>
        </p:nvSpPr>
        <p:spPr bwMode="auto">
          <a:xfrm>
            <a:off x="827088" y="1844675"/>
            <a:ext cx="7621587" cy="3444875"/>
          </a:xfrm>
          <a:prstGeom prst="rect">
            <a:avLst/>
          </a:prstGeom>
          <a:noFill/>
          <a:ln w="9525">
            <a:noFill/>
            <a:miter lim="800000"/>
            <a:headEnd/>
            <a:tailEnd/>
          </a:ln>
          <a:effectLst/>
        </p:spPr>
        <p:txBody>
          <a:bodyPr>
            <a:spAutoFit/>
          </a:bodyPr>
          <a:lstStyle/>
          <a:p>
            <a:pPr>
              <a:lnSpc>
                <a:spcPct val="150000"/>
              </a:lnSpc>
              <a:spcBef>
                <a:spcPct val="50000"/>
              </a:spcBef>
              <a:defRPr/>
            </a:pPr>
            <a:r>
              <a:rPr lang="zh-CN" altLang="en-US" b="1">
                <a:latin typeface="Times New Roman" pitchFamily="18" charset="0"/>
              </a:rPr>
              <a:t>　　</a:t>
            </a:r>
            <a:r>
              <a:rPr lang="en-US" altLang="zh-CN" b="1"/>
              <a:t>《C</a:t>
            </a:r>
            <a:r>
              <a:rPr lang="zh-CN" altLang="en-US" b="1"/>
              <a:t>语言程序设计</a:t>
            </a:r>
            <a:r>
              <a:rPr lang="en-US" altLang="zh-CN" b="1"/>
              <a:t>》</a:t>
            </a:r>
            <a:r>
              <a:rPr lang="zh-CN" altLang="en-US" b="1"/>
              <a:t>是计算机科学与技术类各专业的一门基础课程。</a:t>
            </a:r>
          </a:p>
          <a:p>
            <a:pPr>
              <a:lnSpc>
                <a:spcPct val="150000"/>
              </a:lnSpc>
              <a:spcBef>
                <a:spcPct val="50000"/>
              </a:spcBef>
              <a:defRPr/>
            </a:pPr>
            <a:r>
              <a:rPr lang="zh-CN" altLang="en-US" b="1"/>
              <a:t>        </a:t>
            </a:r>
            <a:r>
              <a:rPr lang="zh-CN" altLang="en-US" b="1">
                <a:latin typeface="Times New Roman" pitchFamily="18" charset="0"/>
              </a:rPr>
              <a:t>本章主要介绍</a:t>
            </a:r>
            <a:r>
              <a:rPr lang="zh-CN" altLang="en-US" b="1">
                <a:solidFill>
                  <a:srgbClr val="FF9900"/>
                </a:solidFill>
                <a:effectLst>
                  <a:outerShdw blurRad="38100" dist="38100" dir="2700000" algn="tl">
                    <a:srgbClr val="C0C0C0"/>
                  </a:outerShdw>
                </a:effectLst>
              </a:rPr>
              <a:t>表达式</a:t>
            </a:r>
            <a:r>
              <a:rPr lang="zh-CN" altLang="en-US" b="1">
                <a:latin typeface="Times New Roman" pitchFamily="18" charset="0"/>
              </a:rPr>
              <a:t>， 它是</a:t>
            </a:r>
            <a:r>
              <a:rPr lang="zh-CN" altLang="en-US" b="1"/>
              <a:t>程序设计核心内容之一。</a:t>
            </a:r>
            <a:r>
              <a:rPr lang="zh-CN" altLang="en-US" b="1">
                <a:latin typeface="Times New Roman" pitchFamily="18" charset="0"/>
              </a:rPr>
              <a:t>重点讨论了</a:t>
            </a:r>
            <a:r>
              <a:rPr lang="zh-CN" altLang="en-US" b="1">
                <a:solidFill>
                  <a:srgbClr val="FF9900"/>
                </a:solidFill>
                <a:effectLst>
                  <a:outerShdw blurRad="38100" dist="38100" dir="2700000" algn="tl">
                    <a:srgbClr val="C0C0C0"/>
                  </a:outerShdw>
                </a:effectLst>
              </a:rPr>
              <a:t>数据类型</a:t>
            </a:r>
            <a:r>
              <a:rPr lang="zh-CN" altLang="en-US" b="1">
                <a:latin typeface="Times New Roman" pitchFamily="18" charset="0"/>
              </a:rPr>
              <a:t>、</a:t>
            </a:r>
            <a:r>
              <a:rPr lang="zh-CN" altLang="en-US" b="1">
                <a:solidFill>
                  <a:srgbClr val="FF9900"/>
                </a:solidFill>
                <a:effectLst>
                  <a:outerShdw blurRad="38100" dist="38100" dir="2700000" algn="tl">
                    <a:srgbClr val="C0C0C0"/>
                  </a:outerShdw>
                </a:effectLst>
              </a:rPr>
              <a:t>运算符</a:t>
            </a:r>
            <a:r>
              <a:rPr lang="zh-CN" altLang="en-US" b="1">
                <a:latin typeface="Times New Roman" pitchFamily="18" charset="0"/>
              </a:rPr>
              <a:t>和</a:t>
            </a:r>
            <a:r>
              <a:rPr lang="zh-CN" altLang="en-US" b="1">
                <a:solidFill>
                  <a:srgbClr val="FF9900"/>
                </a:solidFill>
                <a:effectLst>
                  <a:outerShdw blurRad="38100" dist="38100" dir="2700000" algn="tl">
                    <a:srgbClr val="C0C0C0"/>
                  </a:outerShdw>
                </a:effectLst>
              </a:rPr>
              <a:t>表达式</a:t>
            </a:r>
            <a:r>
              <a:rPr lang="zh-CN" altLang="en-US" b="1">
                <a:latin typeface="Times New Roman" pitchFamily="18" charset="0"/>
              </a:rPr>
              <a:t>等基本概念以及</a:t>
            </a:r>
            <a:r>
              <a:rPr lang="zh-CN" altLang="en-US" b="1"/>
              <a:t>它们之间的相互关系。核心内容是高级语言单词的种类与构词规则、数据分类与数据类型、常量与变量的说明、基本运算与表达式和不同类型数据的转换规则。</a:t>
            </a:r>
          </a:p>
        </p:txBody>
      </p:sp>
      <p:sp>
        <p:nvSpPr>
          <p:cNvPr id="5124" name="Text Box 32">
            <a:extLst>
              <a:ext uri="{FF2B5EF4-FFF2-40B4-BE49-F238E27FC236}">
                <a16:creationId xmlns:a16="http://schemas.microsoft.com/office/drawing/2014/main" id="{6F4968C6-B4BE-4184-B353-E97E4738D6D7}"/>
              </a:ext>
            </a:extLst>
          </p:cNvPr>
          <p:cNvSpPr txBox="1">
            <a:spLocks noChangeArrowheads="1"/>
          </p:cNvSpPr>
          <p:nvPr/>
        </p:nvSpPr>
        <p:spPr bwMode="auto">
          <a:xfrm>
            <a:off x="3784600" y="10668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800000"/>
                </a:solidFill>
              </a:rPr>
              <a:t>内容摘要</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7F91DDDD-9717-45A5-9DB0-E50ECC0879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07A9E98A-B407-4E81-9EB8-271F197A3726}" type="slidenum">
              <a:rPr kumimoji="0" lang="en-US" altLang="zh-CN" sz="1800">
                <a:solidFill>
                  <a:srgbClr val="009900"/>
                </a:solidFill>
              </a:rPr>
              <a:pPr eaLnBrk="1" hangingPunct="1"/>
              <a:t>20</a:t>
            </a:fld>
            <a:endParaRPr kumimoji="0" lang="en-US" altLang="zh-CN" sz="1800">
              <a:solidFill>
                <a:srgbClr val="009900"/>
              </a:solidFill>
            </a:endParaRPr>
          </a:p>
        </p:txBody>
      </p:sp>
      <p:sp>
        <p:nvSpPr>
          <p:cNvPr id="134148" name="Text Box 4">
            <a:extLst>
              <a:ext uri="{FF2B5EF4-FFF2-40B4-BE49-F238E27FC236}">
                <a16:creationId xmlns:a16="http://schemas.microsoft.com/office/drawing/2014/main" id="{20DFDB10-C99D-496B-8713-AAA57DC9FBF3}"/>
              </a:ext>
            </a:extLst>
          </p:cNvPr>
          <p:cNvSpPr txBox="1">
            <a:spLocks noChangeArrowheads="1"/>
          </p:cNvSpPr>
          <p:nvPr/>
        </p:nvSpPr>
        <p:spPr bwMode="auto">
          <a:xfrm>
            <a:off x="828675" y="765175"/>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4. </a:t>
            </a:r>
            <a:r>
              <a:rPr lang="zh-CN" altLang="en-US" sz="2400" b="1">
                <a:solidFill>
                  <a:schemeClr val="tx2"/>
                </a:solidFill>
                <a:effectLst>
                  <a:outerShdw blurRad="38100" dist="38100" dir="2700000" algn="tl">
                    <a:srgbClr val="C0C0C0"/>
                  </a:outerShdw>
                </a:effectLst>
              </a:rPr>
              <a:t>字符串常量</a:t>
            </a:r>
          </a:p>
        </p:txBody>
      </p:sp>
      <p:sp>
        <p:nvSpPr>
          <p:cNvPr id="134149" name="Rectangle 5">
            <a:extLst>
              <a:ext uri="{FF2B5EF4-FFF2-40B4-BE49-F238E27FC236}">
                <a16:creationId xmlns:a16="http://schemas.microsoft.com/office/drawing/2014/main" id="{09BE45B8-B17C-470A-8A2D-6D590778BC83}"/>
              </a:ext>
            </a:extLst>
          </p:cNvPr>
          <p:cNvSpPr>
            <a:spLocks noChangeArrowheads="1"/>
          </p:cNvSpPr>
          <p:nvPr/>
        </p:nvSpPr>
        <p:spPr bwMode="auto">
          <a:xfrm>
            <a:off x="755650" y="1319213"/>
            <a:ext cx="7777163" cy="1831975"/>
          </a:xfrm>
          <a:prstGeom prst="rect">
            <a:avLst/>
          </a:prstGeom>
          <a:noFill/>
          <a:ln w="9525">
            <a:noFill/>
            <a:miter lim="800000"/>
            <a:headEnd/>
            <a:tailEnd/>
          </a:ln>
          <a:effectLst/>
        </p:spPr>
        <p:txBody>
          <a:bodyPr anchor="ctr">
            <a:spAutoFit/>
          </a:bodyPr>
          <a:lstStyle/>
          <a:p>
            <a:pPr indent="544513" algn="ctr">
              <a:lnSpc>
                <a:spcPct val="120000"/>
              </a:lnSpc>
              <a:spcBef>
                <a:spcPct val="20000"/>
              </a:spcBef>
              <a:defRPr/>
            </a:pPr>
            <a:r>
              <a:rPr lang="zh-CN" altLang="en-US" b="1">
                <a:solidFill>
                  <a:srgbClr val="FF9900"/>
                </a:solidFill>
                <a:effectLst>
                  <a:outerShdw blurRad="38100" dist="38100" dir="2700000" algn="tl">
                    <a:srgbClr val="C0C0C0"/>
                  </a:outerShdw>
                </a:effectLst>
              </a:rPr>
              <a:t>字符串</a:t>
            </a:r>
            <a:r>
              <a:rPr lang="zh-CN" altLang="en-US" b="1">
                <a:effectLst>
                  <a:outerShdw blurRad="38100" dist="38100" dir="2700000" algn="tl">
                    <a:srgbClr val="C0C0C0"/>
                  </a:outerShdw>
                </a:effectLst>
              </a:rPr>
              <a:t>常量写成用一对双引号括住</a:t>
            </a:r>
            <a:r>
              <a:rPr lang="en-US" altLang="zh-CN" b="1">
                <a:effectLst>
                  <a:outerShdw blurRad="38100" dist="38100" dir="2700000" algn="tl">
                    <a:srgbClr val="C0C0C0"/>
                  </a:outerShdw>
                </a:effectLst>
              </a:rPr>
              <a:t>0</a:t>
            </a:r>
            <a:r>
              <a:rPr lang="zh-CN" altLang="en-US" b="1">
                <a:effectLst>
                  <a:outerShdw blurRad="38100" dist="38100" dir="2700000" algn="tl">
                    <a:srgbClr val="C0C0C0"/>
                  </a:outerShdw>
                </a:effectLst>
              </a:rPr>
              <a:t>至多个字符的形式：</a:t>
            </a:r>
          </a:p>
          <a:p>
            <a:pPr indent="544513" algn="ctr">
              <a:lnSpc>
                <a:spcPct val="120000"/>
              </a:lnSpc>
              <a:spcBef>
                <a:spcPct val="20000"/>
              </a:spcBef>
              <a:defRPr/>
            </a:pPr>
            <a:r>
              <a:rPr lang="en-US" altLang="zh-CN" sz="2400" b="1">
                <a:solidFill>
                  <a:srgbClr val="FF00FF"/>
                </a:solidFill>
                <a:effectLst>
                  <a:outerShdw blurRad="38100" dist="38100" dir="2700000" algn="tl">
                    <a:srgbClr val="C0C0C0"/>
                  </a:outerShdw>
                </a:effectLst>
              </a:rPr>
              <a:t>"</a:t>
            </a:r>
            <a:r>
              <a:rPr lang="zh-CN" altLang="en-US" sz="2400" b="1">
                <a:solidFill>
                  <a:srgbClr val="FF00FF"/>
                </a:solidFill>
                <a:effectLst>
                  <a:outerShdw blurRad="38100" dist="38100" dir="2700000" algn="tl">
                    <a:srgbClr val="C0C0C0"/>
                  </a:outerShdw>
                </a:effectLst>
              </a:rPr>
              <a:t>字符序列</a:t>
            </a:r>
            <a:r>
              <a:rPr lang="en-US" altLang="zh-CN" sz="2400" b="1">
                <a:solidFill>
                  <a:srgbClr val="FF00FF"/>
                </a:solidFill>
                <a:effectLst>
                  <a:outerShdw blurRad="38100" dist="38100" dir="2700000" algn="tl">
                    <a:srgbClr val="C0C0C0"/>
                  </a:outerShdw>
                </a:effectLst>
              </a:rPr>
              <a:t>"</a:t>
            </a:r>
          </a:p>
          <a:p>
            <a:pPr indent="544513">
              <a:lnSpc>
                <a:spcPct val="120000"/>
              </a:lnSpc>
              <a:spcBef>
                <a:spcPct val="20000"/>
              </a:spcBef>
              <a:defRPr/>
            </a:pPr>
            <a:r>
              <a:rPr lang="zh-CN" altLang="en-US" b="1">
                <a:effectLst>
                  <a:outerShdw blurRad="38100" dist="38100" dir="2700000" algn="tl">
                    <a:srgbClr val="C0C0C0"/>
                  </a:outerShdw>
                </a:effectLst>
              </a:rPr>
              <a:t>这对双引号是字符串的定界符，不是字符串的组成部分。字符串的组成字符可以是图形符号也可以是转义序列。</a:t>
            </a:r>
            <a:r>
              <a:rPr lang="zh-CN" altLang="en-US" sz="2400"/>
              <a:t> </a:t>
            </a:r>
          </a:p>
        </p:txBody>
      </p:sp>
      <p:sp>
        <p:nvSpPr>
          <p:cNvPr id="134150" name="Rectangle 6">
            <a:extLst>
              <a:ext uri="{FF2B5EF4-FFF2-40B4-BE49-F238E27FC236}">
                <a16:creationId xmlns:a16="http://schemas.microsoft.com/office/drawing/2014/main" id="{ADC76465-465F-4D7B-AB3C-F77512495A2D}"/>
              </a:ext>
            </a:extLst>
          </p:cNvPr>
          <p:cNvSpPr>
            <a:spLocks noChangeArrowheads="1"/>
          </p:cNvSpPr>
          <p:nvPr/>
        </p:nvSpPr>
        <p:spPr bwMode="auto">
          <a:xfrm>
            <a:off x="3276600" y="3227388"/>
            <a:ext cx="2663825" cy="1857375"/>
          </a:xfrm>
          <a:prstGeom prst="rect">
            <a:avLst/>
          </a:prstGeom>
          <a:noFill/>
          <a:ln w="9525">
            <a:noFill/>
            <a:miter lim="800000"/>
            <a:headEnd/>
            <a:tailEnd/>
          </a:ln>
          <a:effectLst/>
        </p:spPr>
        <p:txBody>
          <a:bodyPr anchor="ctr">
            <a:spAutoFit/>
          </a:bodyPr>
          <a:lstStyle/>
          <a:p>
            <a:pPr indent="266700">
              <a:spcBef>
                <a:spcPct val="20000"/>
              </a:spcBef>
              <a:defRPr/>
            </a:pPr>
            <a:r>
              <a:rPr lang="en-US" altLang="zh-CN" b="1">
                <a:solidFill>
                  <a:srgbClr val="FF00FF"/>
                </a:solidFill>
                <a:effectLst>
                  <a:outerShdw blurRad="38100" dist="38100" dir="2700000" algn="tl">
                    <a:srgbClr val="C0C0C0"/>
                  </a:outerShdw>
                </a:effectLst>
              </a:rPr>
              <a:t>"I am a string\n“</a:t>
            </a:r>
          </a:p>
          <a:p>
            <a:pPr indent="266700">
              <a:spcBef>
                <a:spcPct val="20000"/>
              </a:spcBef>
              <a:defRPr/>
            </a:pPr>
            <a:r>
              <a:rPr lang="en-US" altLang="zh-CN" b="1">
                <a:solidFill>
                  <a:srgbClr val="FF00FF"/>
                </a:solidFill>
                <a:effectLst>
                  <a:outerShdw blurRad="38100" dist="38100" dir="2700000" algn="tl">
                    <a:srgbClr val="C0C0C0"/>
                  </a:outerShdw>
                </a:effectLst>
              </a:rPr>
              <a:t>""</a:t>
            </a:r>
          </a:p>
          <a:p>
            <a:pPr indent="266700">
              <a:spcBef>
                <a:spcPct val="20000"/>
              </a:spcBef>
              <a:defRPr/>
            </a:pPr>
            <a:r>
              <a:rPr lang="en-US" altLang="zh-CN" b="1">
                <a:solidFill>
                  <a:srgbClr val="FF00FF"/>
                </a:solidFill>
                <a:effectLst>
                  <a:outerShdw blurRad="38100" dist="38100" dir="2700000" algn="tl">
                    <a:srgbClr val="C0C0C0"/>
                  </a:outerShdw>
                </a:effectLst>
              </a:rPr>
              <a:t>"3'40\"" </a:t>
            </a:r>
          </a:p>
          <a:p>
            <a:pPr indent="266700">
              <a:spcBef>
                <a:spcPct val="20000"/>
              </a:spcBef>
              <a:defRPr/>
            </a:pPr>
            <a:r>
              <a:rPr lang="en-US" altLang="zh-CN" b="1">
                <a:solidFill>
                  <a:srgbClr val="FF00FF"/>
                </a:solidFill>
                <a:effectLst>
                  <a:outerShdw blurRad="38100" dist="38100" dir="2700000" algn="tl">
                    <a:srgbClr val="C0C0C0"/>
                  </a:outerShdw>
                </a:effectLst>
              </a:rPr>
              <a:t>"c:\tc"          </a:t>
            </a:r>
          </a:p>
          <a:p>
            <a:pPr indent="266700">
              <a:spcBef>
                <a:spcPct val="20000"/>
              </a:spcBef>
              <a:defRPr/>
            </a:pPr>
            <a:r>
              <a:rPr lang="en-US" altLang="zh-CN" b="1">
                <a:solidFill>
                  <a:srgbClr val="FF00FF"/>
                </a:solidFill>
                <a:effectLst>
                  <a:outerShdw blurRad="38100" dist="38100" dir="2700000" algn="tl">
                    <a:srgbClr val="C0C0C0"/>
                  </a:outerShdw>
                </a:effectLst>
              </a:rPr>
              <a:t>"c:\\tc"</a:t>
            </a:r>
          </a:p>
        </p:txBody>
      </p:sp>
      <p:sp>
        <p:nvSpPr>
          <p:cNvPr id="134151" name="Rectangle 7">
            <a:extLst>
              <a:ext uri="{FF2B5EF4-FFF2-40B4-BE49-F238E27FC236}">
                <a16:creationId xmlns:a16="http://schemas.microsoft.com/office/drawing/2014/main" id="{80C89FF4-DB20-4DBE-9745-43807E6005A6}"/>
              </a:ext>
            </a:extLst>
          </p:cNvPr>
          <p:cNvSpPr>
            <a:spLocks noChangeArrowheads="1"/>
          </p:cNvSpPr>
          <p:nvPr/>
        </p:nvSpPr>
        <p:spPr bwMode="auto">
          <a:xfrm>
            <a:off x="900113" y="5157788"/>
            <a:ext cx="7775575" cy="1006475"/>
          </a:xfrm>
          <a:prstGeom prst="rect">
            <a:avLst/>
          </a:prstGeom>
          <a:solidFill>
            <a:schemeClr val="bg1"/>
          </a:solidFill>
          <a:ln w="9525">
            <a:noFill/>
            <a:miter lim="800000"/>
            <a:headEnd/>
            <a:tailEnd/>
          </a:ln>
          <a:effectLst/>
        </p:spPr>
        <p:txBody>
          <a:bodyPr anchor="ctr">
            <a:spAutoFit/>
          </a:bodyPr>
          <a:lstStyle/>
          <a:p>
            <a:pPr>
              <a:defRPr/>
            </a:pPr>
            <a:r>
              <a:rPr lang="en-US" altLang="zh-CN" b="1">
                <a:solidFill>
                  <a:srgbClr val="008000"/>
                </a:solidFill>
                <a:effectLst>
                  <a:outerShdw blurRad="38100" dist="38100" dir="2700000" algn="tl">
                    <a:srgbClr val="C0C0C0"/>
                  </a:outerShdw>
                </a:effectLst>
              </a:rPr>
              <a:t>       C</a:t>
            </a:r>
            <a:r>
              <a:rPr lang="zh-CN" altLang="en-US" b="1">
                <a:solidFill>
                  <a:srgbClr val="008000"/>
                </a:solidFill>
                <a:effectLst>
                  <a:outerShdw blurRad="38100" dist="38100" dir="2700000" algn="tl">
                    <a:srgbClr val="C0C0C0"/>
                  </a:outerShdw>
                </a:effectLst>
              </a:rPr>
              <a:t>的语法规定，在程序中书写字符串时不能直接中途换行。</a:t>
            </a:r>
          </a:p>
          <a:p>
            <a:pPr>
              <a:defRPr/>
            </a:pPr>
            <a:r>
              <a:rPr lang="zh-CN" altLang="en-US" b="1">
                <a:solidFill>
                  <a:srgbClr val="008000"/>
                </a:solidFill>
                <a:effectLst>
                  <a:outerShdw blurRad="38100" dist="38100" dir="2700000" algn="tl">
                    <a:srgbClr val="C0C0C0"/>
                  </a:outerShdw>
                </a:effectLst>
              </a:rPr>
              <a:t>       </a:t>
            </a:r>
            <a:r>
              <a:rPr lang="zh-CN" altLang="en-US" b="1">
                <a:effectLst>
                  <a:outerShdw blurRad="38100" dist="38100" dir="2700000" algn="tl">
                    <a:srgbClr val="C0C0C0"/>
                  </a:outerShdw>
                </a:effectLst>
              </a:rPr>
              <a:t>行连接的方法是：在前一行的末尾输入反斜线（</a:t>
            </a:r>
            <a:r>
              <a:rPr lang="en-US" altLang="zh-CN" b="1">
                <a:solidFill>
                  <a:srgbClr val="9933FF"/>
                </a:solidFill>
                <a:effectLst>
                  <a:outerShdw blurRad="38100" dist="38100" dir="2700000" algn="tl">
                    <a:srgbClr val="C0C0C0"/>
                  </a:outerShdw>
                </a:effectLst>
              </a:rPr>
              <a:t>\</a:t>
            </a:r>
            <a:r>
              <a:rPr lang="zh-CN" altLang="en-US" b="1">
                <a:effectLst>
                  <a:outerShdw blurRad="38100" dist="38100" dir="2700000" algn="tl">
                    <a:srgbClr val="C0C0C0"/>
                  </a:outerShdw>
                </a:effectLst>
              </a:rPr>
              <a:t>）再换行，这里反斜线是续行符，可以将多行合并成一行。</a:t>
            </a:r>
            <a:r>
              <a:rPr lang="zh-CN" altLang="en-US" b="1">
                <a:solidFill>
                  <a:srgbClr val="008000"/>
                </a:solidFill>
                <a:effectLst>
                  <a:outerShdw blurRad="38100" dist="38100" dir="2700000" algn="tl">
                    <a:srgbClr val="C0C0C0"/>
                  </a:outerShdw>
                </a:effectLst>
              </a:rPr>
              <a:t>  </a:t>
            </a:r>
          </a:p>
        </p:txBody>
      </p:sp>
      <p:sp>
        <p:nvSpPr>
          <p:cNvPr id="134152" name="Rectangle 8">
            <a:extLst>
              <a:ext uri="{FF2B5EF4-FFF2-40B4-BE49-F238E27FC236}">
                <a16:creationId xmlns:a16="http://schemas.microsoft.com/office/drawing/2014/main" id="{CE85A682-89EF-4D2B-BA98-CBAE5DF78216}"/>
              </a:ext>
            </a:extLst>
          </p:cNvPr>
          <p:cNvSpPr>
            <a:spLocks noChangeArrowheads="1"/>
          </p:cNvSpPr>
          <p:nvPr/>
        </p:nvSpPr>
        <p:spPr bwMode="auto">
          <a:xfrm>
            <a:off x="1516063" y="3213100"/>
            <a:ext cx="6440487" cy="82232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"Hello,</a:t>
            </a:r>
          </a:p>
          <a:p>
            <a:pPr eaLnBrk="1" hangingPunct="1"/>
            <a:r>
              <a:rPr lang="en-US" altLang="zh-CN" sz="2400"/>
              <a:t>how are you"</a:t>
            </a:r>
          </a:p>
        </p:txBody>
      </p:sp>
      <p:sp>
        <p:nvSpPr>
          <p:cNvPr id="134154" name="Rectangle 10">
            <a:extLst>
              <a:ext uri="{FF2B5EF4-FFF2-40B4-BE49-F238E27FC236}">
                <a16:creationId xmlns:a16="http://schemas.microsoft.com/office/drawing/2014/main" id="{55E178DE-BA76-4BA1-8B11-17817D0AAFA1}"/>
              </a:ext>
            </a:extLst>
          </p:cNvPr>
          <p:cNvSpPr>
            <a:spLocks noChangeArrowheads="1"/>
          </p:cNvSpPr>
          <p:nvPr/>
        </p:nvSpPr>
        <p:spPr bwMode="auto">
          <a:xfrm>
            <a:off x="1547813" y="4221163"/>
            <a:ext cx="6440487" cy="822325"/>
          </a:xfrm>
          <a:prstGeom prst="rect">
            <a:avLst/>
          </a:prstGeom>
          <a:solidFill>
            <a:schemeClr val="accent1">
              <a:alpha val="10001"/>
            </a:schemeClr>
          </a:solidFill>
          <a:ln w="9525">
            <a:noFill/>
            <a:miter lim="800000"/>
            <a:headEnd/>
            <a:tailEnd/>
          </a:ln>
          <a:effectLst/>
        </p:spPr>
        <p:txBody>
          <a:bodyPr anchor="ctr">
            <a:spAutoFit/>
          </a:bodyPr>
          <a:lstStyle/>
          <a:p>
            <a:pPr indent="266700">
              <a:defRPr/>
            </a:pPr>
            <a:r>
              <a:rPr lang="en-US" altLang="zh-CN" sz="2400"/>
              <a:t>"Hello,</a:t>
            </a:r>
            <a:r>
              <a:rPr lang="en-US" altLang="zh-CN" sz="2400" b="1">
                <a:solidFill>
                  <a:srgbClr val="9933FF"/>
                </a:solidFill>
                <a:effectLst>
                  <a:outerShdw blurRad="38100" dist="38100" dir="2700000" algn="tl">
                    <a:srgbClr val="000000"/>
                  </a:outerShdw>
                </a:effectLst>
              </a:rPr>
              <a:t>\</a:t>
            </a:r>
          </a:p>
          <a:p>
            <a:pPr indent="266700">
              <a:defRPr/>
            </a:pPr>
            <a:r>
              <a:rPr lang="en-US" altLang="zh-CN" sz="2400"/>
              <a:t>how are you"</a:t>
            </a:r>
          </a:p>
        </p:txBody>
      </p:sp>
      <p:sp>
        <p:nvSpPr>
          <p:cNvPr id="134155" name="Text Box 11">
            <a:extLst>
              <a:ext uri="{FF2B5EF4-FFF2-40B4-BE49-F238E27FC236}">
                <a16:creationId xmlns:a16="http://schemas.microsoft.com/office/drawing/2014/main" id="{C43F7D6F-03BE-496B-B143-9CD35789F889}"/>
              </a:ext>
            </a:extLst>
          </p:cNvPr>
          <p:cNvSpPr txBox="1">
            <a:spLocks noChangeArrowheads="1"/>
          </p:cNvSpPr>
          <p:nvPr/>
        </p:nvSpPr>
        <p:spPr bwMode="auto">
          <a:xfrm>
            <a:off x="7740650" y="2820988"/>
            <a:ext cx="863600" cy="823912"/>
          </a:xfrm>
          <a:prstGeom prst="rect">
            <a:avLst/>
          </a:prstGeom>
          <a:noFill/>
          <a:ln w="9525">
            <a:noFill/>
            <a:miter lim="800000"/>
            <a:headEnd/>
            <a:tailEnd/>
          </a:ln>
          <a:effectLst/>
        </p:spPr>
        <p:txBody>
          <a:bodyPr>
            <a:spAutoFit/>
          </a:bodyPr>
          <a:lstStyle/>
          <a:p>
            <a:pPr>
              <a:spcBef>
                <a:spcPct val="50000"/>
              </a:spcBef>
              <a:defRPr/>
            </a:pPr>
            <a:r>
              <a:rPr lang="en-US" altLang="zh-CN" sz="4800" b="1">
                <a:solidFill>
                  <a:srgbClr val="FF0000"/>
                </a:solidFill>
                <a:effectLst>
                  <a:outerShdw blurRad="38100" dist="38100" dir="2700000" algn="tl">
                    <a:srgbClr val="C0C0C0"/>
                  </a:outerShdw>
                </a:effectLst>
              </a:rPr>
              <a:t>×</a:t>
            </a:r>
          </a:p>
        </p:txBody>
      </p:sp>
      <p:sp>
        <p:nvSpPr>
          <p:cNvPr id="134156" name="Text Box 12">
            <a:extLst>
              <a:ext uri="{FF2B5EF4-FFF2-40B4-BE49-F238E27FC236}">
                <a16:creationId xmlns:a16="http://schemas.microsoft.com/office/drawing/2014/main" id="{CEADAD58-67C2-4BA4-A3E9-6D2C9D469A1B}"/>
              </a:ext>
            </a:extLst>
          </p:cNvPr>
          <p:cNvSpPr txBox="1">
            <a:spLocks noChangeArrowheads="1"/>
          </p:cNvSpPr>
          <p:nvPr/>
        </p:nvSpPr>
        <p:spPr bwMode="auto">
          <a:xfrm>
            <a:off x="7759700" y="3848100"/>
            <a:ext cx="863600" cy="823913"/>
          </a:xfrm>
          <a:prstGeom prst="rect">
            <a:avLst/>
          </a:prstGeom>
          <a:noFill/>
          <a:ln w="9525">
            <a:noFill/>
            <a:miter lim="800000"/>
            <a:headEnd/>
            <a:tailEnd/>
          </a:ln>
          <a:effectLst/>
        </p:spPr>
        <p:txBody>
          <a:bodyPr>
            <a:spAutoFit/>
          </a:bodyPr>
          <a:lstStyle/>
          <a:p>
            <a:pPr>
              <a:spcBef>
                <a:spcPct val="50000"/>
              </a:spcBef>
              <a:defRPr/>
            </a:pPr>
            <a:r>
              <a:rPr lang="en-US" altLang="en-US" sz="4800" b="1">
                <a:solidFill>
                  <a:srgbClr val="FF0000"/>
                </a:solidFill>
                <a:effectLst>
                  <a:outerShdw blurRad="38100" dist="38100" dir="2700000" algn="tl">
                    <a:srgbClr val="C0C0C0"/>
                  </a:outerShdw>
                </a:effectLst>
              </a:rPr>
              <a:t>√</a:t>
            </a:r>
            <a:endParaRPr lang="en-US" altLang="zh-CN" sz="4800" b="1">
              <a:solidFill>
                <a:srgbClr val="FF0000"/>
              </a:solidFill>
              <a:effectLst>
                <a:outerShdw blurRad="38100" dist="38100" dir="2700000" algn="tl">
                  <a:srgbClr val="C0C0C0"/>
                </a:outerShdw>
              </a:effectLst>
            </a:endParaRPr>
          </a:p>
        </p:txBody>
      </p:sp>
      <p:sp>
        <p:nvSpPr>
          <p:cNvPr id="134157" name="Rectangle 13">
            <a:extLst>
              <a:ext uri="{FF2B5EF4-FFF2-40B4-BE49-F238E27FC236}">
                <a16:creationId xmlns:a16="http://schemas.microsoft.com/office/drawing/2014/main" id="{C5A62DAB-D4AA-450C-AF7C-5C7ED89220E7}"/>
              </a:ext>
            </a:extLst>
          </p:cNvPr>
          <p:cNvSpPr>
            <a:spLocks noChangeArrowheads="1"/>
          </p:cNvSpPr>
          <p:nvPr/>
        </p:nvSpPr>
        <p:spPr bwMode="auto">
          <a:xfrm>
            <a:off x="900113" y="3573463"/>
            <a:ext cx="7775575" cy="396875"/>
          </a:xfrm>
          <a:prstGeom prst="rect">
            <a:avLst/>
          </a:prstGeom>
          <a:solidFill>
            <a:schemeClr val="bg1"/>
          </a:solidFill>
          <a:ln w="9525">
            <a:noFill/>
            <a:miter lim="800000"/>
            <a:headEnd/>
            <a:tailEnd/>
          </a:ln>
          <a:effectLst/>
        </p:spPr>
        <p:txBody>
          <a:bodyPr anchor="ctr">
            <a:spAutoFit/>
          </a:bodyPr>
          <a:lstStyle/>
          <a:p>
            <a:pPr>
              <a:defRPr/>
            </a:pPr>
            <a:r>
              <a:rPr lang="en-US" altLang="zh-CN" b="1">
                <a:solidFill>
                  <a:srgbClr val="008000"/>
                </a:solidFill>
                <a:effectLst>
                  <a:outerShdw blurRad="38100" dist="38100" dir="2700000" algn="tl">
                    <a:srgbClr val="C0C0C0"/>
                  </a:outerShdw>
                </a:effectLst>
              </a:rPr>
              <a:t>       </a:t>
            </a:r>
            <a:r>
              <a:rPr lang="zh-CN" altLang="en-US" b="1">
                <a:effectLst>
                  <a:outerShdw blurRad="38100" dist="38100" dir="2700000" algn="tl">
                    <a:srgbClr val="C0C0C0"/>
                  </a:outerShdw>
                </a:effectLst>
              </a:rPr>
              <a:t>符号串的存储长度是符号串所含符号的个数加</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个字节。</a:t>
            </a:r>
            <a:endParaRPr lang="zh-CN" altLang="en-US" b="1">
              <a:solidFill>
                <a:srgbClr val="008000"/>
              </a:solidFill>
              <a:effectLst>
                <a:outerShdw blurRad="38100" dist="38100" dir="2700000" algn="tl">
                  <a:srgbClr val="C0C0C0"/>
                </a:outerShdw>
              </a:effectLst>
            </a:endParaRPr>
          </a:p>
        </p:txBody>
      </p:sp>
      <p:sp>
        <p:nvSpPr>
          <p:cNvPr id="134158" name="Rectangle 14">
            <a:extLst>
              <a:ext uri="{FF2B5EF4-FFF2-40B4-BE49-F238E27FC236}">
                <a16:creationId xmlns:a16="http://schemas.microsoft.com/office/drawing/2014/main" id="{52F7D460-D09E-46E4-9D53-68357ACF3406}"/>
              </a:ext>
            </a:extLst>
          </p:cNvPr>
          <p:cNvSpPr>
            <a:spLocks noChangeArrowheads="1"/>
          </p:cNvSpPr>
          <p:nvPr/>
        </p:nvSpPr>
        <p:spPr bwMode="auto">
          <a:xfrm>
            <a:off x="3635375" y="4148138"/>
            <a:ext cx="1454150" cy="457200"/>
          </a:xfrm>
          <a:prstGeom prst="rect">
            <a:avLst/>
          </a:prstGeom>
          <a:noFill/>
          <a:ln w="9525">
            <a:noFill/>
            <a:miter lim="800000"/>
            <a:headEnd/>
            <a:tailEnd/>
          </a:ln>
          <a:effectLst/>
        </p:spPr>
        <p:txBody>
          <a:bodyPr wrap="none" anchor="ctr">
            <a:spAutoFit/>
          </a:bodyPr>
          <a:lstStyle/>
          <a:p>
            <a:pPr>
              <a:defRPr/>
            </a:pPr>
            <a:r>
              <a:rPr lang="en-US" altLang="zh-CN" sz="2400" b="1">
                <a:solidFill>
                  <a:srgbClr val="FF00FF"/>
                </a:solidFill>
                <a:effectLst>
                  <a:outerShdw blurRad="38100" dist="38100" dir="2700000" algn="tl">
                    <a:srgbClr val="C0C0C0"/>
                  </a:outerShdw>
                </a:effectLst>
              </a:rPr>
              <a:t>"world"</a:t>
            </a:r>
            <a:r>
              <a:rPr lang="en-US" altLang="zh-CN" sz="2400"/>
              <a:t> </a:t>
            </a:r>
          </a:p>
        </p:txBody>
      </p:sp>
      <p:graphicFrame>
        <p:nvGraphicFramePr>
          <p:cNvPr id="134159" name="Group 15">
            <a:extLst>
              <a:ext uri="{FF2B5EF4-FFF2-40B4-BE49-F238E27FC236}">
                <a16:creationId xmlns:a16="http://schemas.microsoft.com/office/drawing/2014/main" id="{C77826AD-9E13-4167-8208-F5A53D83F871}"/>
              </a:ext>
            </a:extLst>
          </p:cNvPr>
          <p:cNvGraphicFramePr>
            <a:graphicFrameLocks noGrp="1"/>
          </p:cNvGraphicFramePr>
          <p:nvPr/>
        </p:nvGraphicFramePr>
        <p:xfrm>
          <a:off x="3132138" y="5013325"/>
          <a:ext cx="4176712" cy="457200"/>
        </p:xfrm>
        <a:graphic>
          <a:graphicData uri="http://schemas.openxmlformats.org/drawingml/2006/table">
            <a:tbl>
              <a:tblPr/>
              <a:tblGrid>
                <a:gridCol w="696912">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6913">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6912">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tblGrid>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w</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381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o</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r</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l</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d</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rPr>
                        <a:t>\0</a:t>
                      </a:r>
                      <a:endParaRPr kumimoji="1" lang="en-US" altLang="zh-CN" sz="24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horzOverflow="overflow">
                    <a:lnL w="1905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175" name="Text Box 31">
            <a:extLst>
              <a:ext uri="{FF2B5EF4-FFF2-40B4-BE49-F238E27FC236}">
                <a16:creationId xmlns:a16="http://schemas.microsoft.com/office/drawing/2014/main" id="{934DA7C0-67FF-4338-B611-6D3378A57791}"/>
              </a:ext>
            </a:extLst>
          </p:cNvPr>
          <p:cNvSpPr txBox="1">
            <a:spLocks noChangeArrowheads="1"/>
          </p:cNvSpPr>
          <p:nvPr/>
        </p:nvSpPr>
        <p:spPr bwMode="auto">
          <a:xfrm>
            <a:off x="1765300" y="5013325"/>
            <a:ext cx="1223963" cy="396875"/>
          </a:xfrm>
          <a:prstGeom prst="rect">
            <a:avLst/>
          </a:prstGeom>
          <a:noFill/>
          <a:ln w="9525">
            <a:noFill/>
            <a:miter lim="800000"/>
            <a:headEnd/>
            <a:tailEnd/>
          </a:ln>
          <a:effectLst/>
        </p:spPr>
        <p:txBody>
          <a:bodyPr>
            <a:spAutoFit/>
          </a:bodyPr>
          <a:lstStyle/>
          <a:p>
            <a:pPr>
              <a:spcBef>
                <a:spcPct val="50000"/>
              </a:spcBef>
              <a:defRPr/>
            </a:pPr>
            <a:r>
              <a:rPr lang="zh-CN" altLang="en-US" b="1">
                <a:solidFill>
                  <a:schemeClr val="folHlink"/>
                </a:solidFill>
                <a:effectLst>
                  <a:outerShdw blurRad="38100" dist="38100" dir="2700000" algn="tl">
                    <a:srgbClr val="C0C0C0"/>
                  </a:outerShdw>
                </a:effectLst>
              </a:rPr>
              <a:t>存储结构</a:t>
            </a:r>
          </a:p>
        </p:txBody>
      </p:sp>
      <p:sp>
        <p:nvSpPr>
          <p:cNvPr id="134176" name="Freeform 32">
            <a:extLst>
              <a:ext uri="{FF2B5EF4-FFF2-40B4-BE49-F238E27FC236}">
                <a16:creationId xmlns:a16="http://schemas.microsoft.com/office/drawing/2014/main" id="{E7D08DFE-94C0-40DB-A493-3118690E89BC}"/>
              </a:ext>
            </a:extLst>
          </p:cNvPr>
          <p:cNvSpPr>
            <a:spLocks/>
          </p:cNvSpPr>
          <p:nvPr/>
        </p:nvSpPr>
        <p:spPr bwMode="auto">
          <a:xfrm rot="-768894">
            <a:off x="2792413" y="4352925"/>
            <a:ext cx="936625" cy="606425"/>
          </a:xfrm>
          <a:custGeom>
            <a:avLst/>
            <a:gdLst>
              <a:gd name="T0" fmla="*/ 2147483647 w 726"/>
              <a:gd name="T1" fmla="*/ 2147483647 h 476"/>
              <a:gd name="T2" fmla="*/ 2147483647 w 726"/>
              <a:gd name="T3" fmla="*/ 2147483647 h 476"/>
              <a:gd name="T4" fmla="*/ 0 w 726"/>
              <a:gd name="T5" fmla="*/ 2147483647 h 476"/>
              <a:gd name="T6" fmla="*/ 0 60000 65536"/>
              <a:gd name="T7" fmla="*/ 0 60000 65536"/>
              <a:gd name="T8" fmla="*/ 0 60000 65536"/>
              <a:gd name="T9" fmla="*/ 0 w 726"/>
              <a:gd name="T10" fmla="*/ 0 h 476"/>
              <a:gd name="T11" fmla="*/ 726 w 726"/>
              <a:gd name="T12" fmla="*/ 476 h 476"/>
            </a:gdLst>
            <a:ahLst/>
            <a:cxnLst>
              <a:cxn ang="T6">
                <a:pos x="T0" y="T1"/>
              </a:cxn>
              <a:cxn ang="T7">
                <a:pos x="T2" y="T3"/>
              </a:cxn>
              <a:cxn ang="T8">
                <a:pos x="T4" y="T5"/>
              </a:cxn>
            </a:cxnLst>
            <a:rect l="T9" t="T10" r="T11" b="T12"/>
            <a:pathLst>
              <a:path w="726" h="476">
                <a:moveTo>
                  <a:pt x="726" y="68"/>
                </a:moveTo>
                <a:cubicBezTo>
                  <a:pt x="605" y="34"/>
                  <a:pt x="484" y="0"/>
                  <a:pt x="363" y="68"/>
                </a:cubicBezTo>
                <a:cubicBezTo>
                  <a:pt x="242" y="136"/>
                  <a:pt x="121" y="306"/>
                  <a:pt x="0" y="476"/>
                </a:cubicBezTo>
              </a:path>
            </a:pathLst>
          </a:custGeom>
          <a:noFill/>
          <a:ln w="50800" cap="flat" cmpd="sng">
            <a:solidFill>
              <a:srgbClr val="00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 calcmode="lin" valueType="num">
                                      <p:cBhvr>
                                        <p:cTn id="7" dur="1000" fill="hold"/>
                                        <p:tgtEl>
                                          <p:spTgt spid="134150"/>
                                        </p:tgtEl>
                                        <p:attrNameLst>
                                          <p:attrName>ppt_x</p:attrName>
                                        </p:attrNameLst>
                                      </p:cBhvr>
                                      <p:tavLst>
                                        <p:tav tm="0">
                                          <p:val>
                                            <p:strVal val="#ppt_x-.2"/>
                                          </p:val>
                                        </p:tav>
                                        <p:tav tm="100000">
                                          <p:val>
                                            <p:strVal val="#ppt_x"/>
                                          </p:val>
                                        </p:tav>
                                      </p:tavLst>
                                    </p:anim>
                                    <p:anim calcmode="lin" valueType="num">
                                      <p:cBhvr>
                                        <p:cTn id="8" dur="1000" fill="hold"/>
                                        <p:tgtEl>
                                          <p:spTgt spid="1341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1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34151">
                                            <p:txEl>
                                              <p:pRg st="0" end="0"/>
                                            </p:txEl>
                                          </p:spTgt>
                                        </p:tgtEl>
                                        <p:attrNameLst>
                                          <p:attrName>style.visibility</p:attrName>
                                        </p:attrNameLst>
                                      </p:cBhvr>
                                      <p:to>
                                        <p:strVal val="visible"/>
                                      </p:to>
                                    </p:set>
                                    <p:anim calcmode="lin" valueType="num">
                                      <p:cBhvr>
                                        <p:cTn id="14" dur="1000" fill="hold"/>
                                        <p:tgtEl>
                                          <p:spTgt spid="134151">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341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415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xit" presetSubtype="16" fill="hold" grpId="1" nodeType="clickEffect">
                                  <p:stCondLst>
                                    <p:cond delay="0"/>
                                  </p:stCondLst>
                                  <p:childTnLst>
                                    <p:animEffect transition="out" filter="diamond(in)">
                                      <p:cBhvr>
                                        <p:cTn id="20" dur="2000"/>
                                        <p:tgtEl>
                                          <p:spTgt spid="134150"/>
                                        </p:tgtEl>
                                      </p:cBhvr>
                                    </p:animEffect>
                                    <p:set>
                                      <p:cBhvr>
                                        <p:cTn id="21" dur="1" fill="hold">
                                          <p:stCondLst>
                                            <p:cond delay="1999"/>
                                          </p:stCondLst>
                                        </p:cTn>
                                        <p:tgtEl>
                                          <p:spTgt spid="134150"/>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134152"/>
                                        </p:tgtEl>
                                        <p:attrNameLst>
                                          <p:attrName>style.visibility</p:attrName>
                                        </p:attrNameLst>
                                      </p:cBhvr>
                                      <p:to>
                                        <p:strVal val="visible"/>
                                      </p:to>
                                    </p:set>
                                    <p:anim calcmode="lin" valueType="num">
                                      <p:cBhvr>
                                        <p:cTn id="26" dur="1000" fill="hold"/>
                                        <p:tgtEl>
                                          <p:spTgt spid="134152"/>
                                        </p:tgtEl>
                                        <p:attrNameLst>
                                          <p:attrName>ppt_x</p:attrName>
                                        </p:attrNameLst>
                                      </p:cBhvr>
                                      <p:tavLst>
                                        <p:tav tm="0">
                                          <p:val>
                                            <p:strVal val="#ppt_x-.2"/>
                                          </p:val>
                                        </p:tav>
                                        <p:tav tm="100000">
                                          <p:val>
                                            <p:strVal val="#ppt_x"/>
                                          </p:val>
                                        </p:tav>
                                      </p:tavLst>
                                    </p:anim>
                                    <p:anim calcmode="lin" valueType="num">
                                      <p:cBhvr>
                                        <p:cTn id="27" dur="1000" fill="hold"/>
                                        <p:tgtEl>
                                          <p:spTgt spid="134152"/>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341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grpId="0" nodeType="clickEffect">
                                  <p:stCondLst>
                                    <p:cond delay="0"/>
                                  </p:stCondLst>
                                  <p:childTnLst>
                                    <p:set>
                                      <p:cBhvr>
                                        <p:cTn id="32" dur="1" fill="hold">
                                          <p:stCondLst>
                                            <p:cond delay="0"/>
                                          </p:stCondLst>
                                        </p:cTn>
                                        <p:tgtEl>
                                          <p:spTgt spid="134155"/>
                                        </p:tgtEl>
                                        <p:attrNameLst>
                                          <p:attrName>style.visibility</p:attrName>
                                        </p:attrNameLst>
                                      </p:cBhvr>
                                      <p:to>
                                        <p:strVal val="visible"/>
                                      </p:to>
                                    </p:set>
                                    <p:anim calcmode="lin" valueType="num">
                                      <p:cBhvr>
                                        <p:cTn id="33" dur="5000" fill="hold"/>
                                        <p:tgtEl>
                                          <p:spTgt spid="134155"/>
                                        </p:tgtEl>
                                        <p:attrNameLst>
                                          <p:attrName>ppt_w</p:attrName>
                                        </p:attrNameLst>
                                      </p:cBhvr>
                                      <p:tavLst>
                                        <p:tav tm="0" fmla="#ppt_w*sin(2.5*pi*$)">
                                          <p:val>
                                            <p:fltVal val="0"/>
                                          </p:val>
                                        </p:tav>
                                        <p:tav tm="100000">
                                          <p:val>
                                            <p:fltVal val="1"/>
                                          </p:val>
                                        </p:tav>
                                      </p:tavLst>
                                    </p:anim>
                                    <p:anim calcmode="lin" valueType="num">
                                      <p:cBhvr>
                                        <p:cTn id="34" dur="5000" fill="hold"/>
                                        <p:tgtEl>
                                          <p:spTgt spid="13415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134151">
                                            <p:txEl>
                                              <p:pRg st="1" end="1"/>
                                            </p:txEl>
                                          </p:spTgt>
                                        </p:tgtEl>
                                        <p:attrNameLst>
                                          <p:attrName>style.visibility</p:attrName>
                                        </p:attrNameLst>
                                      </p:cBhvr>
                                      <p:to>
                                        <p:strVal val="visible"/>
                                      </p:to>
                                    </p:set>
                                    <p:anim calcmode="lin" valueType="num">
                                      <p:cBhvr>
                                        <p:cTn id="39" dur="1000" fill="hold"/>
                                        <p:tgtEl>
                                          <p:spTgt spid="134151">
                                            <p:txEl>
                                              <p:pRg st="1" end="1"/>
                                            </p:txEl>
                                          </p:spTgt>
                                        </p:tgtEl>
                                        <p:attrNameLst>
                                          <p:attrName>ppt_x</p:attrName>
                                        </p:attrNameLst>
                                      </p:cBhvr>
                                      <p:tavLst>
                                        <p:tav tm="0">
                                          <p:val>
                                            <p:strVal val="#ppt_x-.2"/>
                                          </p:val>
                                        </p:tav>
                                        <p:tav tm="100000">
                                          <p:val>
                                            <p:strVal val="#ppt_x"/>
                                          </p:val>
                                        </p:tav>
                                      </p:tavLst>
                                    </p:anim>
                                    <p:anim calcmode="lin" valueType="num">
                                      <p:cBhvr>
                                        <p:cTn id="40" dur="1000" fill="hold"/>
                                        <p:tgtEl>
                                          <p:spTgt spid="13415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34151">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134154"/>
                                        </p:tgtEl>
                                        <p:attrNameLst>
                                          <p:attrName>style.visibility</p:attrName>
                                        </p:attrNameLst>
                                      </p:cBhvr>
                                      <p:to>
                                        <p:strVal val="visible"/>
                                      </p:to>
                                    </p:set>
                                    <p:anim calcmode="lin" valueType="num">
                                      <p:cBhvr>
                                        <p:cTn id="46" dur="1000" fill="hold"/>
                                        <p:tgtEl>
                                          <p:spTgt spid="134154"/>
                                        </p:tgtEl>
                                        <p:attrNameLst>
                                          <p:attrName>ppt_x</p:attrName>
                                        </p:attrNameLst>
                                      </p:cBhvr>
                                      <p:tavLst>
                                        <p:tav tm="0">
                                          <p:val>
                                            <p:strVal val="#ppt_x-.2"/>
                                          </p:val>
                                        </p:tav>
                                        <p:tav tm="100000">
                                          <p:val>
                                            <p:strVal val="#ppt_x"/>
                                          </p:val>
                                        </p:tav>
                                      </p:tavLst>
                                    </p:anim>
                                    <p:anim calcmode="lin" valueType="num">
                                      <p:cBhvr>
                                        <p:cTn id="47" dur="1000" fill="hold"/>
                                        <p:tgtEl>
                                          <p:spTgt spid="134154"/>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341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9" presetClass="entr" presetSubtype="10" fill="hold" grpId="0" nodeType="clickEffect">
                                  <p:stCondLst>
                                    <p:cond delay="0"/>
                                  </p:stCondLst>
                                  <p:childTnLst>
                                    <p:set>
                                      <p:cBhvr>
                                        <p:cTn id="52" dur="1" fill="hold">
                                          <p:stCondLst>
                                            <p:cond delay="0"/>
                                          </p:stCondLst>
                                        </p:cTn>
                                        <p:tgtEl>
                                          <p:spTgt spid="134156"/>
                                        </p:tgtEl>
                                        <p:attrNameLst>
                                          <p:attrName>style.visibility</p:attrName>
                                        </p:attrNameLst>
                                      </p:cBhvr>
                                      <p:to>
                                        <p:strVal val="visible"/>
                                      </p:to>
                                    </p:set>
                                    <p:anim calcmode="lin" valueType="num">
                                      <p:cBhvr>
                                        <p:cTn id="53" dur="5000" fill="hold"/>
                                        <p:tgtEl>
                                          <p:spTgt spid="134156"/>
                                        </p:tgtEl>
                                        <p:attrNameLst>
                                          <p:attrName>ppt_w</p:attrName>
                                        </p:attrNameLst>
                                      </p:cBhvr>
                                      <p:tavLst>
                                        <p:tav tm="0" fmla="#ppt_w*sin(2.5*pi*$)">
                                          <p:val>
                                            <p:fltVal val="0"/>
                                          </p:val>
                                        </p:tav>
                                        <p:tav tm="100000">
                                          <p:val>
                                            <p:fltVal val="1"/>
                                          </p:val>
                                        </p:tav>
                                      </p:tavLst>
                                    </p:anim>
                                    <p:anim calcmode="lin" valueType="num">
                                      <p:cBhvr>
                                        <p:cTn id="54" dur="5000" fill="hold"/>
                                        <p:tgtEl>
                                          <p:spTgt spid="13415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xit" presetSubtype="16" fill="hold" grpId="2" nodeType="clickEffect">
                                  <p:stCondLst>
                                    <p:cond delay="0"/>
                                  </p:stCondLst>
                                  <p:childTnLst>
                                    <p:animEffect transition="out" filter="diamond(in)">
                                      <p:cBhvr>
                                        <p:cTn id="58" dur="2000"/>
                                        <p:tgtEl>
                                          <p:spTgt spid="134150"/>
                                        </p:tgtEl>
                                      </p:cBhvr>
                                    </p:animEffect>
                                    <p:set>
                                      <p:cBhvr>
                                        <p:cTn id="59" dur="1" fill="hold">
                                          <p:stCondLst>
                                            <p:cond delay="1999"/>
                                          </p:stCondLst>
                                        </p:cTn>
                                        <p:tgtEl>
                                          <p:spTgt spid="134150"/>
                                        </p:tgtEl>
                                        <p:attrNameLst>
                                          <p:attrName>style.visibility</p:attrName>
                                        </p:attrNameLst>
                                      </p:cBhvr>
                                      <p:to>
                                        <p:strVal val="hidden"/>
                                      </p:to>
                                    </p:set>
                                  </p:childTnLst>
                                </p:cTn>
                              </p:par>
                              <p:par>
                                <p:cTn id="60" presetID="8" presetClass="exit" presetSubtype="16" fill="hold" grpId="0" nodeType="withEffect">
                                  <p:stCondLst>
                                    <p:cond delay="0"/>
                                  </p:stCondLst>
                                  <p:childTnLst>
                                    <p:animEffect transition="out" filter="diamond(in)">
                                      <p:cBhvr>
                                        <p:cTn id="61" dur="2000"/>
                                        <p:tgtEl>
                                          <p:spTgt spid="134151">
                                            <p:txEl>
                                              <p:pRg st="0" end="0"/>
                                            </p:txEl>
                                          </p:spTgt>
                                        </p:tgtEl>
                                      </p:cBhvr>
                                    </p:animEffect>
                                    <p:set>
                                      <p:cBhvr>
                                        <p:cTn id="62" dur="1" fill="hold">
                                          <p:stCondLst>
                                            <p:cond delay="1999"/>
                                          </p:stCondLst>
                                        </p:cTn>
                                        <p:tgtEl>
                                          <p:spTgt spid="134151">
                                            <p:txEl>
                                              <p:pRg st="0" end="0"/>
                                            </p:txEl>
                                          </p:spTgt>
                                        </p:tgtEl>
                                        <p:attrNameLst>
                                          <p:attrName>style.visibility</p:attrName>
                                        </p:attrNameLst>
                                      </p:cBhvr>
                                      <p:to>
                                        <p:strVal val="hidden"/>
                                      </p:to>
                                    </p:set>
                                  </p:childTnLst>
                                </p:cTn>
                              </p:par>
                              <p:par>
                                <p:cTn id="63" presetID="8" presetClass="exit" presetSubtype="16" fill="hold" grpId="0" nodeType="withEffect">
                                  <p:stCondLst>
                                    <p:cond delay="0"/>
                                  </p:stCondLst>
                                  <p:childTnLst>
                                    <p:animEffect transition="out" filter="diamond(in)">
                                      <p:cBhvr>
                                        <p:cTn id="64" dur="2000"/>
                                        <p:tgtEl>
                                          <p:spTgt spid="134151">
                                            <p:txEl>
                                              <p:pRg st="1" end="1"/>
                                            </p:txEl>
                                          </p:spTgt>
                                        </p:tgtEl>
                                      </p:cBhvr>
                                    </p:animEffect>
                                    <p:set>
                                      <p:cBhvr>
                                        <p:cTn id="65" dur="1" fill="hold">
                                          <p:stCondLst>
                                            <p:cond delay="1999"/>
                                          </p:stCondLst>
                                        </p:cTn>
                                        <p:tgtEl>
                                          <p:spTgt spid="134151">
                                            <p:txEl>
                                              <p:pRg st="1" end="1"/>
                                            </p:txEl>
                                          </p:spTgt>
                                        </p:tgtEl>
                                        <p:attrNameLst>
                                          <p:attrName>style.visibility</p:attrName>
                                        </p:attrNameLst>
                                      </p:cBhvr>
                                      <p:to>
                                        <p:strVal val="hidden"/>
                                      </p:to>
                                    </p:set>
                                  </p:childTnLst>
                                </p:cTn>
                              </p:par>
                              <p:par>
                                <p:cTn id="66" presetID="8" presetClass="exit" presetSubtype="16" fill="hold" grpId="0" nodeType="withEffect">
                                  <p:stCondLst>
                                    <p:cond delay="0"/>
                                  </p:stCondLst>
                                  <p:childTnLst>
                                    <p:animEffect transition="out" filter="diamond(in)">
                                      <p:cBhvr>
                                        <p:cTn id="67" dur="2000"/>
                                        <p:tgtEl>
                                          <p:spTgt spid="134151">
                                            <p:bg/>
                                          </p:spTgt>
                                        </p:tgtEl>
                                      </p:cBhvr>
                                    </p:animEffect>
                                    <p:set>
                                      <p:cBhvr>
                                        <p:cTn id="68" dur="1" fill="hold">
                                          <p:stCondLst>
                                            <p:cond delay="1999"/>
                                          </p:stCondLst>
                                        </p:cTn>
                                        <p:tgtEl>
                                          <p:spTgt spid="134151">
                                            <p:bg/>
                                          </p:spTgt>
                                        </p:tgtEl>
                                        <p:attrNameLst>
                                          <p:attrName>style.visibility</p:attrName>
                                        </p:attrNameLst>
                                      </p:cBhvr>
                                      <p:to>
                                        <p:strVal val="hidden"/>
                                      </p:to>
                                    </p:set>
                                  </p:childTnLst>
                                </p:cTn>
                              </p:par>
                              <p:par>
                                <p:cTn id="69" presetID="8" presetClass="exit" presetSubtype="16" fill="hold" grpId="1" nodeType="withEffect">
                                  <p:stCondLst>
                                    <p:cond delay="0"/>
                                  </p:stCondLst>
                                  <p:childTnLst>
                                    <p:animEffect transition="out" filter="diamond(in)">
                                      <p:cBhvr>
                                        <p:cTn id="70" dur="2000"/>
                                        <p:tgtEl>
                                          <p:spTgt spid="134152"/>
                                        </p:tgtEl>
                                      </p:cBhvr>
                                    </p:animEffect>
                                    <p:set>
                                      <p:cBhvr>
                                        <p:cTn id="71" dur="1" fill="hold">
                                          <p:stCondLst>
                                            <p:cond delay="1999"/>
                                          </p:stCondLst>
                                        </p:cTn>
                                        <p:tgtEl>
                                          <p:spTgt spid="134152"/>
                                        </p:tgtEl>
                                        <p:attrNameLst>
                                          <p:attrName>style.visibility</p:attrName>
                                        </p:attrNameLst>
                                      </p:cBhvr>
                                      <p:to>
                                        <p:strVal val="hidden"/>
                                      </p:to>
                                    </p:set>
                                  </p:childTnLst>
                                </p:cTn>
                              </p:par>
                              <p:par>
                                <p:cTn id="72" presetID="8" presetClass="exit" presetSubtype="16" fill="hold" grpId="1" nodeType="withEffect">
                                  <p:stCondLst>
                                    <p:cond delay="0"/>
                                  </p:stCondLst>
                                  <p:childTnLst>
                                    <p:animEffect transition="out" filter="diamond(in)">
                                      <p:cBhvr>
                                        <p:cTn id="73" dur="2000"/>
                                        <p:tgtEl>
                                          <p:spTgt spid="134154"/>
                                        </p:tgtEl>
                                      </p:cBhvr>
                                    </p:animEffect>
                                    <p:set>
                                      <p:cBhvr>
                                        <p:cTn id="74" dur="1" fill="hold">
                                          <p:stCondLst>
                                            <p:cond delay="1999"/>
                                          </p:stCondLst>
                                        </p:cTn>
                                        <p:tgtEl>
                                          <p:spTgt spid="134154"/>
                                        </p:tgtEl>
                                        <p:attrNameLst>
                                          <p:attrName>style.visibility</p:attrName>
                                        </p:attrNameLst>
                                      </p:cBhvr>
                                      <p:to>
                                        <p:strVal val="hidden"/>
                                      </p:to>
                                    </p:set>
                                  </p:childTnLst>
                                </p:cTn>
                              </p:par>
                              <p:par>
                                <p:cTn id="75" presetID="8" presetClass="exit" presetSubtype="16" fill="hold" grpId="1" nodeType="withEffect">
                                  <p:stCondLst>
                                    <p:cond delay="0"/>
                                  </p:stCondLst>
                                  <p:childTnLst>
                                    <p:animEffect transition="out" filter="diamond(in)">
                                      <p:cBhvr>
                                        <p:cTn id="76" dur="2000"/>
                                        <p:tgtEl>
                                          <p:spTgt spid="134155"/>
                                        </p:tgtEl>
                                      </p:cBhvr>
                                    </p:animEffect>
                                    <p:set>
                                      <p:cBhvr>
                                        <p:cTn id="77" dur="1" fill="hold">
                                          <p:stCondLst>
                                            <p:cond delay="1999"/>
                                          </p:stCondLst>
                                        </p:cTn>
                                        <p:tgtEl>
                                          <p:spTgt spid="134155"/>
                                        </p:tgtEl>
                                        <p:attrNameLst>
                                          <p:attrName>style.visibility</p:attrName>
                                        </p:attrNameLst>
                                      </p:cBhvr>
                                      <p:to>
                                        <p:strVal val="hidden"/>
                                      </p:to>
                                    </p:set>
                                  </p:childTnLst>
                                </p:cTn>
                              </p:par>
                              <p:par>
                                <p:cTn id="78" presetID="8" presetClass="exit" presetSubtype="16" fill="hold" grpId="1" nodeType="withEffect">
                                  <p:stCondLst>
                                    <p:cond delay="0"/>
                                  </p:stCondLst>
                                  <p:childTnLst>
                                    <p:animEffect transition="out" filter="diamond(in)">
                                      <p:cBhvr>
                                        <p:cTn id="79" dur="2000"/>
                                        <p:tgtEl>
                                          <p:spTgt spid="134156"/>
                                        </p:tgtEl>
                                      </p:cBhvr>
                                    </p:animEffect>
                                    <p:set>
                                      <p:cBhvr>
                                        <p:cTn id="80" dur="1" fill="hold">
                                          <p:stCondLst>
                                            <p:cond delay="1999"/>
                                          </p:stCondLst>
                                        </p:cTn>
                                        <p:tgtEl>
                                          <p:spTgt spid="134156"/>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134157"/>
                                        </p:tgtEl>
                                        <p:attrNameLst>
                                          <p:attrName>style.visibility</p:attrName>
                                        </p:attrNameLst>
                                      </p:cBhvr>
                                      <p:to>
                                        <p:strVal val="visible"/>
                                      </p:to>
                                    </p:set>
                                    <p:animEffect transition="in" filter="fade">
                                      <p:cBhvr>
                                        <p:cTn id="85" dur="1000"/>
                                        <p:tgtEl>
                                          <p:spTgt spid="134157"/>
                                        </p:tgtEl>
                                      </p:cBhvr>
                                    </p:animEffect>
                                    <p:anim calcmode="lin" valueType="num">
                                      <p:cBhvr>
                                        <p:cTn id="86" dur="1000" fill="hold"/>
                                        <p:tgtEl>
                                          <p:spTgt spid="134157"/>
                                        </p:tgtEl>
                                        <p:attrNameLst>
                                          <p:attrName>ppt_x</p:attrName>
                                        </p:attrNameLst>
                                      </p:cBhvr>
                                      <p:tavLst>
                                        <p:tav tm="0">
                                          <p:val>
                                            <p:strVal val="#ppt_x"/>
                                          </p:val>
                                        </p:tav>
                                        <p:tav tm="100000">
                                          <p:val>
                                            <p:strVal val="#ppt_x"/>
                                          </p:val>
                                        </p:tav>
                                      </p:tavLst>
                                    </p:anim>
                                    <p:anim calcmode="lin" valueType="num">
                                      <p:cBhvr>
                                        <p:cTn id="87" dur="1000" fill="hold"/>
                                        <p:tgtEl>
                                          <p:spTgt spid="13415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134158"/>
                                        </p:tgtEl>
                                        <p:attrNameLst>
                                          <p:attrName>style.visibility</p:attrName>
                                        </p:attrNameLst>
                                      </p:cBhvr>
                                      <p:to>
                                        <p:strVal val="visible"/>
                                      </p:to>
                                    </p:set>
                                    <p:animEffect transition="in" filter="fade">
                                      <p:cBhvr>
                                        <p:cTn id="90" dur="1000"/>
                                        <p:tgtEl>
                                          <p:spTgt spid="134158"/>
                                        </p:tgtEl>
                                      </p:cBhvr>
                                    </p:animEffect>
                                    <p:anim calcmode="lin" valueType="num">
                                      <p:cBhvr>
                                        <p:cTn id="91" dur="1000" fill="hold"/>
                                        <p:tgtEl>
                                          <p:spTgt spid="134158"/>
                                        </p:tgtEl>
                                        <p:attrNameLst>
                                          <p:attrName>ppt_x</p:attrName>
                                        </p:attrNameLst>
                                      </p:cBhvr>
                                      <p:tavLst>
                                        <p:tav tm="0">
                                          <p:val>
                                            <p:strVal val="#ppt_x"/>
                                          </p:val>
                                        </p:tav>
                                        <p:tav tm="100000">
                                          <p:val>
                                            <p:strVal val="#ppt_x"/>
                                          </p:val>
                                        </p:tav>
                                      </p:tavLst>
                                    </p:anim>
                                    <p:anim calcmode="lin" valueType="num">
                                      <p:cBhvr>
                                        <p:cTn id="92" dur="1000" fill="hold"/>
                                        <p:tgtEl>
                                          <p:spTgt spid="134158"/>
                                        </p:tgtEl>
                                        <p:attrNameLst>
                                          <p:attrName>ppt_y</p:attrName>
                                        </p:attrNameLst>
                                      </p:cBhvr>
                                      <p:tavLst>
                                        <p:tav tm="0">
                                          <p:val>
                                            <p:strVal val="#ppt_y-.1"/>
                                          </p:val>
                                        </p:tav>
                                        <p:tav tm="100000">
                                          <p:val>
                                            <p:strVal val="#ppt_y"/>
                                          </p:val>
                                        </p:tav>
                                      </p:tavLst>
                                    </p:anim>
                                  </p:childTnLst>
                                </p:cTn>
                              </p:par>
                              <p:par>
                                <p:cTn id="93" presetID="47" presetClass="entr" presetSubtype="0" fill="hold" nodeType="withEffect">
                                  <p:stCondLst>
                                    <p:cond delay="0"/>
                                  </p:stCondLst>
                                  <p:childTnLst>
                                    <p:set>
                                      <p:cBhvr>
                                        <p:cTn id="94" dur="1" fill="hold">
                                          <p:stCondLst>
                                            <p:cond delay="0"/>
                                          </p:stCondLst>
                                        </p:cTn>
                                        <p:tgtEl>
                                          <p:spTgt spid="134159"/>
                                        </p:tgtEl>
                                        <p:attrNameLst>
                                          <p:attrName>style.visibility</p:attrName>
                                        </p:attrNameLst>
                                      </p:cBhvr>
                                      <p:to>
                                        <p:strVal val="visible"/>
                                      </p:to>
                                    </p:set>
                                    <p:animEffect transition="in" filter="fade">
                                      <p:cBhvr>
                                        <p:cTn id="95" dur="1000"/>
                                        <p:tgtEl>
                                          <p:spTgt spid="134159"/>
                                        </p:tgtEl>
                                      </p:cBhvr>
                                    </p:animEffect>
                                    <p:anim calcmode="lin" valueType="num">
                                      <p:cBhvr>
                                        <p:cTn id="96" dur="1000" fill="hold"/>
                                        <p:tgtEl>
                                          <p:spTgt spid="134159"/>
                                        </p:tgtEl>
                                        <p:attrNameLst>
                                          <p:attrName>ppt_x</p:attrName>
                                        </p:attrNameLst>
                                      </p:cBhvr>
                                      <p:tavLst>
                                        <p:tav tm="0">
                                          <p:val>
                                            <p:strVal val="#ppt_x"/>
                                          </p:val>
                                        </p:tav>
                                        <p:tav tm="100000">
                                          <p:val>
                                            <p:strVal val="#ppt_x"/>
                                          </p:val>
                                        </p:tav>
                                      </p:tavLst>
                                    </p:anim>
                                    <p:anim calcmode="lin" valueType="num">
                                      <p:cBhvr>
                                        <p:cTn id="97" dur="1000" fill="hold"/>
                                        <p:tgtEl>
                                          <p:spTgt spid="134159"/>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34175"/>
                                        </p:tgtEl>
                                        <p:attrNameLst>
                                          <p:attrName>style.visibility</p:attrName>
                                        </p:attrNameLst>
                                      </p:cBhvr>
                                      <p:to>
                                        <p:strVal val="visible"/>
                                      </p:to>
                                    </p:set>
                                    <p:animEffect transition="in" filter="fade">
                                      <p:cBhvr>
                                        <p:cTn id="100" dur="1000"/>
                                        <p:tgtEl>
                                          <p:spTgt spid="134175"/>
                                        </p:tgtEl>
                                      </p:cBhvr>
                                    </p:animEffect>
                                    <p:anim calcmode="lin" valueType="num">
                                      <p:cBhvr>
                                        <p:cTn id="101" dur="1000" fill="hold"/>
                                        <p:tgtEl>
                                          <p:spTgt spid="134175"/>
                                        </p:tgtEl>
                                        <p:attrNameLst>
                                          <p:attrName>ppt_x</p:attrName>
                                        </p:attrNameLst>
                                      </p:cBhvr>
                                      <p:tavLst>
                                        <p:tav tm="0">
                                          <p:val>
                                            <p:strVal val="#ppt_x"/>
                                          </p:val>
                                        </p:tav>
                                        <p:tav tm="100000">
                                          <p:val>
                                            <p:strVal val="#ppt_x"/>
                                          </p:val>
                                        </p:tav>
                                      </p:tavLst>
                                    </p:anim>
                                    <p:anim calcmode="lin" valueType="num">
                                      <p:cBhvr>
                                        <p:cTn id="102" dur="1000" fill="hold"/>
                                        <p:tgtEl>
                                          <p:spTgt spid="134175"/>
                                        </p:tgtEl>
                                        <p:attrNameLst>
                                          <p:attrName>ppt_y</p:attrName>
                                        </p:attrNameLst>
                                      </p:cBhvr>
                                      <p:tavLst>
                                        <p:tav tm="0">
                                          <p:val>
                                            <p:strVal val="#ppt_y-.1"/>
                                          </p:val>
                                        </p:tav>
                                        <p:tav tm="100000">
                                          <p:val>
                                            <p:strVal val="#ppt_y"/>
                                          </p:val>
                                        </p:tav>
                                      </p:tavLst>
                                    </p:anim>
                                  </p:childTnLst>
                                </p:cTn>
                              </p:par>
                              <p:par>
                                <p:cTn id="103" presetID="47" presetClass="entr" presetSubtype="0" fill="hold" nodeType="withEffect">
                                  <p:stCondLst>
                                    <p:cond delay="0"/>
                                  </p:stCondLst>
                                  <p:childTnLst>
                                    <p:set>
                                      <p:cBhvr>
                                        <p:cTn id="104" dur="1" fill="hold">
                                          <p:stCondLst>
                                            <p:cond delay="0"/>
                                          </p:stCondLst>
                                        </p:cTn>
                                        <p:tgtEl>
                                          <p:spTgt spid="134176"/>
                                        </p:tgtEl>
                                        <p:attrNameLst>
                                          <p:attrName>style.visibility</p:attrName>
                                        </p:attrNameLst>
                                      </p:cBhvr>
                                      <p:to>
                                        <p:strVal val="visible"/>
                                      </p:to>
                                    </p:set>
                                    <p:animEffect transition="in" filter="fade">
                                      <p:cBhvr>
                                        <p:cTn id="105" dur="1000"/>
                                        <p:tgtEl>
                                          <p:spTgt spid="134176"/>
                                        </p:tgtEl>
                                      </p:cBhvr>
                                    </p:animEffect>
                                    <p:anim calcmode="lin" valueType="num">
                                      <p:cBhvr>
                                        <p:cTn id="106" dur="1000" fill="hold"/>
                                        <p:tgtEl>
                                          <p:spTgt spid="134176"/>
                                        </p:tgtEl>
                                        <p:attrNameLst>
                                          <p:attrName>ppt_x</p:attrName>
                                        </p:attrNameLst>
                                      </p:cBhvr>
                                      <p:tavLst>
                                        <p:tav tm="0">
                                          <p:val>
                                            <p:strVal val="#ppt_x"/>
                                          </p:val>
                                        </p:tav>
                                        <p:tav tm="100000">
                                          <p:val>
                                            <p:strVal val="#ppt_x"/>
                                          </p:val>
                                        </p:tav>
                                      </p:tavLst>
                                    </p:anim>
                                    <p:anim calcmode="lin" valueType="num">
                                      <p:cBhvr>
                                        <p:cTn id="107" dur="1000" fill="hold"/>
                                        <p:tgtEl>
                                          <p:spTgt spid="134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P spid="134150" grpId="1"/>
      <p:bldP spid="134150" grpId="2"/>
      <p:bldP spid="134151" grpId="0" build="allAtOnce" animBg="1"/>
      <p:bldP spid="134152" grpId="0" animBg="1"/>
      <p:bldP spid="134152" grpId="1" animBg="1"/>
      <p:bldP spid="134154" grpId="0" animBg="1"/>
      <p:bldP spid="134154" grpId="1" animBg="1"/>
      <p:bldP spid="134155" grpId="0"/>
      <p:bldP spid="134155" grpId="1"/>
      <p:bldP spid="134156" grpId="0"/>
      <p:bldP spid="134156" grpId="1"/>
      <p:bldP spid="134157" grpId="0" animBg="1"/>
      <p:bldP spid="134158" grpId="0"/>
      <p:bldP spid="1341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3EC3ADAA-2653-4DA3-A775-C39926DDA1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BAFE40CC-9105-4BDB-97DE-B75E4CE38CA4}" type="slidenum">
              <a:rPr kumimoji="0" lang="en-US" altLang="zh-CN" sz="1800">
                <a:solidFill>
                  <a:srgbClr val="009900"/>
                </a:solidFill>
              </a:rPr>
              <a:pPr eaLnBrk="1" hangingPunct="1"/>
              <a:t>21</a:t>
            </a:fld>
            <a:endParaRPr kumimoji="0" lang="en-US" altLang="zh-CN" sz="1800">
              <a:solidFill>
                <a:srgbClr val="009900"/>
              </a:solidFill>
            </a:endParaRPr>
          </a:p>
        </p:txBody>
      </p:sp>
      <p:sp>
        <p:nvSpPr>
          <p:cNvPr id="24579" name="AutoShape 5">
            <a:hlinkClick r:id="rId2" action="ppaction://hlinksldjump" highlightClick="1"/>
            <a:extLst>
              <a:ext uri="{FF2B5EF4-FFF2-40B4-BE49-F238E27FC236}">
                <a16:creationId xmlns:a16="http://schemas.microsoft.com/office/drawing/2014/main" id="{7EE0B8B4-14A3-4764-AE49-3BE5805DBA98}"/>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0" name="Text Box 6">
            <a:extLst>
              <a:ext uri="{FF2B5EF4-FFF2-40B4-BE49-F238E27FC236}">
                <a16:creationId xmlns:a16="http://schemas.microsoft.com/office/drawing/2014/main" id="{078386D9-3078-46DC-9924-E6FEFA40A0B8}"/>
              </a:ext>
            </a:extLst>
          </p:cNvPr>
          <p:cNvSpPr txBox="1">
            <a:spLocks noChangeArrowheads="1"/>
          </p:cNvSpPr>
          <p:nvPr/>
        </p:nvSpPr>
        <p:spPr bwMode="auto">
          <a:xfrm>
            <a:off x="762000" y="6683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2.5.2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符号常量 </a:t>
            </a:r>
          </a:p>
        </p:txBody>
      </p:sp>
      <p:sp>
        <p:nvSpPr>
          <p:cNvPr id="24581" name="Rectangle 69">
            <a:extLst>
              <a:ext uri="{FF2B5EF4-FFF2-40B4-BE49-F238E27FC236}">
                <a16:creationId xmlns:a16="http://schemas.microsoft.com/office/drawing/2014/main" id="{C32D7F97-6845-4377-82C1-3BACB98980FA}"/>
              </a:ext>
            </a:extLst>
          </p:cNvPr>
          <p:cNvSpPr>
            <a:spLocks noChangeArrowheads="1"/>
          </p:cNvSpPr>
          <p:nvPr/>
        </p:nvSpPr>
        <p:spPr bwMode="auto">
          <a:xfrm>
            <a:off x="2022475" y="147638"/>
            <a:ext cx="993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2" name="Rectangle 73">
            <a:extLst>
              <a:ext uri="{FF2B5EF4-FFF2-40B4-BE49-F238E27FC236}">
                <a16:creationId xmlns:a16="http://schemas.microsoft.com/office/drawing/2014/main" id="{6D1FEE92-79D0-473B-9657-469AF9FB0687}"/>
              </a:ext>
            </a:extLst>
          </p:cNvPr>
          <p:cNvSpPr>
            <a:spLocks noChangeArrowheads="1"/>
          </p:cNvSpPr>
          <p:nvPr/>
        </p:nvSpPr>
        <p:spPr bwMode="auto">
          <a:xfrm>
            <a:off x="2022475" y="147638"/>
            <a:ext cx="22574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3" name="Rectangle 77">
            <a:extLst>
              <a:ext uri="{FF2B5EF4-FFF2-40B4-BE49-F238E27FC236}">
                <a16:creationId xmlns:a16="http://schemas.microsoft.com/office/drawing/2014/main" id="{DCCDEE9C-0C0F-4695-87B3-A884F2BE6211}"/>
              </a:ext>
            </a:extLst>
          </p:cNvPr>
          <p:cNvSpPr>
            <a:spLocks noChangeArrowheads="1"/>
          </p:cNvSpPr>
          <p:nvPr/>
        </p:nvSpPr>
        <p:spPr bwMode="auto">
          <a:xfrm>
            <a:off x="2022475" y="147638"/>
            <a:ext cx="993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4" name="Rectangle 81">
            <a:extLst>
              <a:ext uri="{FF2B5EF4-FFF2-40B4-BE49-F238E27FC236}">
                <a16:creationId xmlns:a16="http://schemas.microsoft.com/office/drawing/2014/main" id="{14939118-846A-45D0-9EE3-06A9DB52786D}"/>
              </a:ext>
            </a:extLst>
          </p:cNvPr>
          <p:cNvSpPr>
            <a:spLocks noChangeArrowheads="1"/>
          </p:cNvSpPr>
          <p:nvPr/>
        </p:nvSpPr>
        <p:spPr bwMode="auto">
          <a:xfrm>
            <a:off x="2022475" y="147638"/>
            <a:ext cx="22574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5" name="Rectangle 83">
            <a:extLst>
              <a:ext uri="{FF2B5EF4-FFF2-40B4-BE49-F238E27FC236}">
                <a16:creationId xmlns:a16="http://schemas.microsoft.com/office/drawing/2014/main" id="{F3D891B4-642F-4D02-8388-6B978DCADC97}"/>
              </a:ext>
            </a:extLst>
          </p:cNvPr>
          <p:cNvSpPr>
            <a:spLocks noChangeArrowheads="1"/>
          </p:cNvSpPr>
          <p:nvPr/>
        </p:nvSpPr>
        <p:spPr bwMode="auto">
          <a:xfrm>
            <a:off x="2022475" y="147638"/>
            <a:ext cx="993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US" altLang="zh-CN" sz="2400">
              <a:latin typeface="Times New Roman" panose="02020603050405020304" pitchFamily="18" charset="0"/>
            </a:endParaRPr>
          </a:p>
        </p:txBody>
      </p:sp>
      <p:sp>
        <p:nvSpPr>
          <p:cNvPr id="24586" name="Rectangle 87">
            <a:extLst>
              <a:ext uri="{FF2B5EF4-FFF2-40B4-BE49-F238E27FC236}">
                <a16:creationId xmlns:a16="http://schemas.microsoft.com/office/drawing/2014/main" id="{62C092FD-CA30-48E7-ACC7-F4445C22DAFA}"/>
              </a:ext>
            </a:extLst>
          </p:cNvPr>
          <p:cNvSpPr>
            <a:spLocks noChangeArrowheads="1"/>
          </p:cNvSpPr>
          <p:nvPr/>
        </p:nvSpPr>
        <p:spPr bwMode="auto">
          <a:xfrm>
            <a:off x="2022475" y="147638"/>
            <a:ext cx="22574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7" name="Rectangle 90">
            <a:extLst>
              <a:ext uri="{FF2B5EF4-FFF2-40B4-BE49-F238E27FC236}">
                <a16:creationId xmlns:a16="http://schemas.microsoft.com/office/drawing/2014/main" id="{8FE963C2-21C7-486D-AAFC-C316ED5D1D9D}"/>
              </a:ext>
            </a:extLst>
          </p:cNvPr>
          <p:cNvSpPr>
            <a:spLocks noChangeArrowheads="1"/>
          </p:cNvSpPr>
          <p:nvPr/>
        </p:nvSpPr>
        <p:spPr bwMode="auto">
          <a:xfrm>
            <a:off x="2022475" y="147638"/>
            <a:ext cx="993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US" altLang="zh-CN" sz="2400">
              <a:latin typeface="Times New Roman" panose="02020603050405020304" pitchFamily="18" charset="0"/>
            </a:endParaRPr>
          </a:p>
        </p:txBody>
      </p:sp>
      <p:sp>
        <p:nvSpPr>
          <p:cNvPr id="24588" name="Rectangle 94">
            <a:extLst>
              <a:ext uri="{FF2B5EF4-FFF2-40B4-BE49-F238E27FC236}">
                <a16:creationId xmlns:a16="http://schemas.microsoft.com/office/drawing/2014/main" id="{25EEECB9-7E4C-4586-A089-0B4D7E6269A9}"/>
              </a:ext>
            </a:extLst>
          </p:cNvPr>
          <p:cNvSpPr>
            <a:spLocks noChangeArrowheads="1"/>
          </p:cNvSpPr>
          <p:nvPr/>
        </p:nvSpPr>
        <p:spPr bwMode="auto">
          <a:xfrm>
            <a:off x="2022475" y="147638"/>
            <a:ext cx="22574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4589" name="Rectangle 97">
            <a:extLst>
              <a:ext uri="{FF2B5EF4-FFF2-40B4-BE49-F238E27FC236}">
                <a16:creationId xmlns:a16="http://schemas.microsoft.com/office/drawing/2014/main" id="{32A4DA66-067B-4407-83BA-599F1471E561}"/>
              </a:ext>
            </a:extLst>
          </p:cNvPr>
          <p:cNvSpPr>
            <a:spLocks noChangeArrowheads="1"/>
          </p:cNvSpPr>
          <p:nvPr/>
        </p:nvSpPr>
        <p:spPr bwMode="auto">
          <a:xfrm>
            <a:off x="2022475" y="147638"/>
            <a:ext cx="993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US" altLang="zh-CN" sz="2400">
              <a:latin typeface="Times New Roman" panose="02020603050405020304" pitchFamily="18" charset="0"/>
            </a:endParaRPr>
          </a:p>
        </p:txBody>
      </p:sp>
      <p:sp>
        <p:nvSpPr>
          <p:cNvPr id="24590" name="Rectangle 101">
            <a:extLst>
              <a:ext uri="{FF2B5EF4-FFF2-40B4-BE49-F238E27FC236}">
                <a16:creationId xmlns:a16="http://schemas.microsoft.com/office/drawing/2014/main" id="{A6B7C9EE-4D4D-46DD-844E-779D74A74D9A}"/>
              </a:ext>
            </a:extLst>
          </p:cNvPr>
          <p:cNvSpPr>
            <a:spLocks noChangeArrowheads="1"/>
          </p:cNvSpPr>
          <p:nvPr/>
        </p:nvSpPr>
        <p:spPr bwMode="auto">
          <a:xfrm>
            <a:off x="2022475" y="147638"/>
            <a:ext cx="22574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62891" name="Rectangle 427">
            <a:extLst>
              <a:ext uri="{FF2B5EF4-FFF2-40B4-BE49-F238E27FC236}">
                <a16:creationId xmlns:a16="http://schemas.microsoft.com/office/drawing/2014/main" id="{05FF6091-7594-4903-B754-B6ED7C147308}"/>
              </a:ext>
            </a:extLst>
          </p:cNvPr>
          <p:cNvSpPr>
            <a:spLocks noChangeArrowheads="1"/>
          </p:cNvSpPr>
          <p:nvPr/>
        </p:nvSpPr>
        <p:spPr bwMode="auto">
          <a:xfrm>
            <a:off x="900113" y="1085850"/>
            <a:ext cx="7416800" cy="822325"/>
          </a:xfrm>
          <a:prstGeom prst="rect">
            <a:avLst/>
          </a:prstGeom>
          <a:noFill/>
          <a:ln w="9525">
            <a:noFill/>
            <a:miter lim="800000"/>
            <a:headEnd/>
            <a:tailEnd/>
          </a:ln>
          <a:effectLst/>
        </p:spPr>
        <p:txBody>
          <a:bodyPr anchor="ctr">
            <a:spAutoFit/>
          </a:bodyPr>
          <a:lstStyle/>
          <a:p>
            <a:pPr>
              <a:lnSpc>
                <a:spcPct val="120000"/>
              </a:lnSpc>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表示一个常量的标识符，就是</a:t>
            </a:r>
            <a:r>
              <a:rPr lang="zh-CN" altLang="en-US" b="1">
                <a:solidFill>
                  <a:srgbClr val="FF9900"/>
                </a:solidFill>
                <a:effectLst>
                  <a:outerShdw blurRad="38100" dist="38100" dir="2700000" algn="tl">
                    <a:srgbClr val="C0C0C0"/>
                  </a:outerShdw>
                </a:effectLst>
              </a:rPr>
              <a:t>符号常量</a:t>
            </a: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语言中有三种定义符号常量的方法：</a:t>
            </a:r>
          </a:p>
        </p:txBody>
      </p:sp>
      <p:sp>
        <p:nvSpPr>
          <p:cNvPr id="62892" name="Rectangle 428">
            <a:extLst>
              <a:ext uri="{FF2B5EF4-FFF2-40B4-BE49-F238E27FC236}">
                <a16:creationId xmlns:a16="http://schemas.microsoft.com/office/drawing/2014/main" id="{D55E267F-E59D-498F-AA38-8490271AE766}"/>
              </a:ext>
            </a:extLst>
          </p:cNvPr>
          <p:cNvSpPr>
            <a:spLocks noChangeArrowheads="1"/>
          </p:cNvSpPr>
          <p:nvPr/>
        </p:nvSpPr>
        <p:spPr bwMode="auto">
          <a:xfrm>
            <a:off x="1738313" y="1916113"/>
            <a:ext cx="6073775" cy="1127125"/>
          </a:xfrm>
          <a:prstGeom prst="rect">
            <a:avLst/>
          </a:prstGeom>
          <a:noFill/>
          <a:ln w="9525">
            <a:noFill/>
            <a:miter lim="800000"/>
            <a:headEnd/>
            <a:tailEnd/>
          </a:ln>
          <a:effectLst/>
        </p:spPr>
        <p:txBody>
          <a:bodyPr wrap="none" anchor="ctr">
            <a:spAutoFit/>
          </a:bodyPr>
          <a:lstStyle/>
          <a:p>
            <a:pPr>
              <a:spcBef>
                <a:spcPct val="20000"/>
              </a:spcBef>
              <a:defRPr/>
            </a:pPr>
            <a:r>
              <a:rPr lang="en-US" altLang="zh-CN" b="1">
                <a:effectLst>
                  <a:outerShdw blurRad="38100" dist="38100" dir="2700000" algn="tl">
                    <a:srgbClr val="C0C0C0"/>
                  </a:outerShdw>
                </a:effectLst>
              </a:rPr>
              <a:t>(1) </a:t>
            </a:r>
            <a:r>
              <a:rPr lang="zh-CN" altLang="en-US" b="1">
                <a:effectLst>
                  <a:outerShdw blurRad="38100" dist="38100" dir="2700000" algn="tl">
                    <a:srgbClr val="C0C0C0"/>
                  </a:outerShdw>
                </a:effectLst>
              </a:rPr>
              <a:t>用</a:t>
            </a:r>
            <a:r>
              <a:rPr lang="en-US" altLang="zh-CN" b="1">
                <a:effectLst>
                  <a:outerShdw blurRad="38100" dist="38100" dir="2700000" algn="tl">
                    <a:srgbClr val="C0C0C0"/>
                  </a:outerShdw>
                </a:effectLst>
              </a:rPr>
              <a:t>#define</a:t>
            </a:r>
            <a:r>
              <a:rPr lang="zh-CN" altLang="en-US" b="1">
                <a:effectLst>
                  <a:outerShdw blurRad="38100" dist="38100" dir="2700000" algn="tl">
                    <a:srgbClr val="C0C0C0"/>
                  </a:outerShdw>
                </a:effectLst>
              </a:rPr>
              <a:t>指令定义一个符号常量</a:t>
            </a:r>
          </a:p>
          <a:p>
            <a:pPr>
              <a:spcBef>
                <a:spcPct val="20000"/>
              </a:spcBef>
              <a:defRPr/>
            </a:pPr>
            <a:r>
              <a:rPr lang="en-US" altLang="zh-CN" b="1">
                <a:effectLst>
                  <a:outerShdw blurRad="38100" dist="38100" dir="2700000" algn="tl">
                    <a:srgbClr val="C0C0C0"/>
                  </a:outerShdw>
                </a:effectLst>
              </a:rPr>
              <a:t>(2) </a:t>
            </a:r>
            <a:r>
              <a:rPr lang="zh-CN" altLang="en-US" b="1">
                <a:effectLst>
                  <a:outerShdw blurRad="38100" dist="38100" dir="2700000" algn="tl">
                    <a:srgbClr val="C0C0C0"/>
                  </a:outerShdw>
                </a:effectLst>
              </a:rPr>
              <a:t>用</a:t>
            </a:r>
            <a:r>
              <a:rPr lang="en-US" altLang="zh-CN" b="1">
                <a:effectLst>
                  <a:outerShdw blurRad="38100" dist="38100" dir="2700000" algn="tl">
                    <a:srgbClr val="C0C0C0"/>
                  </a:outerShdw>
                </a:effectLst>
              </a:rPr>
              <a:t>const</a:t>
            </a:r>
            <a:r>
              <a:rPr lang="zh-CN" altLang="en-US" b="1">
                <a:effectLst>
                  <a:outerShdw blurRad="38100" dist="38100" dir="2700000" algn="tl">
                    <a:srgbClr val="C0C0C0"/>
                  </a:outerShdw>
                </a:effectLst>
              </a:rPr>
              <a:t>声明语句定义一个符号常量</a:t>
            </a:r>
          </a:p>
          <a:p>
            <a:pPr>
              <a:spcBef>
                <a:spcPct val="20000"/>
              </a:spcBef>
              <a:defRPr/>
            </a:pPr>
            <a:r>
              <a:rPr lang="en-US" altLang="zh-CN" b="1">
                <a:effectLst>
                  <a:outerShdw blurRad="38100" dist="38100" dir="2700000" algn="tl">
                    <a:srgbClr val="C0C0C0"/>
                  </a:outerShdw>
                </a:effectLst>
              </a:rPr>
              <a:t>(3) </a:t>
            </a:r>
            <a:r>
              <a:rPr lang="zh-CN" altLang="en-US" b="1">
                <a:effectLst>
                  <a:outerShdw blurRad="38100" dist="38100" dir="2700000" algn="tl">
                    <a:srgbClr val="C0C0C0"/>
                  </a:outerShdw>
                </a:effectLst>
              </a:rPr>
              <a:t>用枚举类型定义一组符号常量（在</a:t>
            </a:r>
            <a:r>
              <a:rPr lang="en-US" altLang="zh-CN" b="1">
                <a:effectLst>
                  <a:outerShdw blurRad="38100" dist="38100" dir="2700000" algn="tl">
                    <a:srgbClr val="C0C0C0"/>
                  </a:outerShdw>
                </a:effectLst>
              </a:rPr>
              <a:t>2.10</a:t>
            </a:r>
            <a:r>
              <a:rPr lang="zh-CN" altLang="en-US" b="1">
                <a:effectLst>
                  <a:outerShdw blurRad="38100" dist="38100" dir="2700000" algn="tl">
                    <a:srgbClr val="C0C0C0"/>
                  </a:outerShdw>
                </a:effectLst>
              </a:rPr>
              <a:t>节介绍）</a:t>
            </a:r>
          </a:p>
        </p:txBody>
      </p:sp>
      <p:sp>
        <p:nvSpPr>
          <p:cNvPr id="62896" name="Rectangle 432">
            <a:extLst>
              <a:ext uri="{FF2B5EF4-FFF2-40B4-BE49-F238E27FC236}">
                <a16:creationId xmlns:a16="http://schemas.microsoft.com/office/drawing/2014/main" id="{FE3ACE1E-EF30-44A3-9651-C91088F1C7D7}"/>
              </a:ext>
            </a:extLst>
          </p:cNvPr>
          <p:cNvSpPr>
            <a:spLocks noChangeArrowheads="1"/>
          </p:cNvSpPr>
          <p:nvPr/>
        </p:nvSpPr>
        <p:spPr bwMode="auto">
          <a:xfrm>
            <a:off x="2841625" y="4868863"/>
            <a:ext cx="5186363" cy="1127125"/>
          </a:xfrm>
          <a:prstGeom prst="rect">
            <a:avLst/>
          </a:prstGeom>
          <a:solidFill>
            <a:schemeClr val="accent1">
              <a:alpha val="10001"/>
            </a:schemeClr>
          </a:solidFill>
          <a:ln w="9525">
            <a:noFill/>
            <a:miter lim="800000"/>
            <a:headEnd/>
            <a:tailEnd/>
          </a:ln>
          <a:effectLst/>
        </p:spPr>
        <p:txBody>
          <a:bodyPr wrap="none" anchor="ctr">
            <a:spAutoFit/>
          </a:bodyPr>
          <a:lstStyle/>
          <a:p>
            <a:pPr indent="266700">
              <a:spcBef>
                <a:spcPct val="20000"/>
              </a:spcBef>
              <a:defRPr/>
            </a:pPr>
            <a:r>
              <a:rPr lang="en-US" altLang="zh-CN" b="1">
                <a:effectLst>
                  <a:outerShdw blurRad="38100" dist="38100" dir="2700000" algn="tl">
                    <a:srgbClr val="FFFFFF"/>
                  </a:outerShdw>
                </a:effectLst>
              </a:rPr>
              <a:t>#define LOWER 0       /*  </a:t>
            </a:r>
            <a:r>
              <a:rPr lang="zh-CN" altLang="en-US" b="1">
                <a:effectLst>
                  <a:outerShdw blurRad="38100" dist="38100" dir="2700000" algn="tl">
                    <a:srgbClr val="FFFFFF"/>
                  </a:outerShdw>
                </a:effectLst>
              </a:rPr>
              <a:t>表的下限  *</a:t>
            </a:r>
            <a:r>
              <a:rPr lang="en-US" altLang="zh-CN" b="1">
                <a:effectLst>
                  <a:outerShdw blurRad="38100" dist="38100" dir="2700000" algn="tl">
                    <a:srgbClr val="FFFFFF"/>
                  </a:outerShdw>
                </a:effectLst>
              </a:rPr>
              <a:t>/</a:t>
            </a:r>
          </a:p>
          <a:p>
            <a:pPr indent="266700">
              <a:spcBef>
                <a:spcPct val="20000"/>
              </a:spcBef>
              <a:defRPr/>
            </a:pPr>
            <a:r>
              <a:rPr lang="en-US" altLang="zh-CN" b="1">
                <a:effectLst>
                  <a:outerShdw blurRad="38100" dist="38100" dir="2700000" algn="tl">
                    <a:srgbClr val="FFFFFF"/>
                  </a:outerShdw>
                </a:effectLst>
              </a:rPr>
              <a:t>#define UPPER 300    /*  </a:t>
            </a:r>
            <a:r>
              <a:rPr lang="zh-CN" altLang="en-US" b="1">
                <a:effectLst>
                  <a:outerShdw blurRad="38100" dist="38100" dir="2700000" algn="tl">
                    <a:srgbClr val="FFFFFF"/>
                  </a:outerShdw>
                </a:effectLst>
              </a:rPr>
              <a:t>表的上限  *</a:t>
            </a:r>
            <a:r>
              <a:rPr lang="en-US" altLang="zh-CN" b="1">
                <a:effectLst>
                  <a:outerShdw blurRad="38100" dist="38100" dir="2700000" algn="tl">
                    <a:srgbClr val="FFFFFF"/>
                  </a:outerShdw>
                </a:effectLst>
              </a:rPr>
              <a:t>/</a:t>
            </a:r>
          </a:p>
          <a:p>
            <a:pPr indent="266700">
              <a:spcBef>
                <a:spcPct val="20000"/>
              </a:spcBef>
              <a:defRPr/>
            </a:pPr>
            <a:r>
              <a:rPr lang="en-US" altLang="zh-CN" b="1">
                <a:effectLst>
                  <a:outerShdw blurRad="38100" dist="38100" dir="2700000" algn="tl">
                    <a:srgbClr val="FFFFFF"/>
                  </a:outerShdw>
                </a:effectLst>
              </a:rPr>
              <a:t>#define STEP 20         /*  </a:t>
            </a:r>
            <a:r>
              <a:rPr lang="zh-CN" altLang="en-US" b="1">
                <a:effectLst>
                  <a:outerShdw blurRad="38100" dist="38100" dir="2700000" algn="tl">
                    <a:srgbClr val="FFFFFF"/>
                  </a:outerShdw>
                </a:effectLst>
              </a:rPr>
              <a:t>步长         *</a:t>
            </a:r>
            <a:r>
              <a:rPr lang="en-US" altLang="zh-CN" b="1">
                <a:effectLst>
                  <a:outerShdw blurRad="38100" dist="38100" dir="2700000" algn="tl">
                    <a:srgbClr val="FFFFFF"/>
                  </a:outerShdw>
                </a:effectLst>
              </a:rPr>
              <a:t>/</a:t>
            </a:r>
          </a:p>
        </p:txBody>
      </p:sp>
      <p:grpSp>
        <p:nvGrpSpPr>
          <p:cNvPr id="2" name="Group 437">
            <a:extLst>
              <a:ext uri="{FF2B5EF4-FFF2-40B4-BE49-F238E27FC236}">
                <a16:creationId xmlns:a16="http://schemas.microsoft.com/office/drawing/2014/main" id="{CD70A4DB-F58F-4EB6-B816-1F67FE541882}"/>
              </a:ext>
            </a:extLst>
          </p:cNvPr>
          <p:cNvGrpSpPr>
            <a:grpSpLocks/>
          </p:cNvGrpSpPr>
          <p:nvPr/>
        </p:nvGrpSpPr>
        <p:grpSpPr bwMode="auto">
          <a:xfrm>
            <a:off x="827088" y="3300413"/>
            <a:ext cx="7529512" cy="1497012"/>
            <a:chOff x="521" y="2079"/>
            <a:chExt cx="4743" cy="943"/>
          </a:xfrm>
        </p:grpSpPr>
        <p:sp>
          <p:nvSpPr>
            <p:cNvPr id="62893" name="Text Box 429">
              <a:extLst>
                <a:ext uri="{FF2B5EF4-FFF2-40B4-BE49-F238E27FC236}">
                  <a16:creationId xmlns:a16="http://schemas.microsoft.com/office/drawing/2014/main" id="{0E616083-2022-441B-9DBA-ECB1E6758A8B}"/>
                </a:ext>
              </a:extLst>
            </p:cNvPr>
            <p:cNvSpPr txBox="1">
              <a:spLocks noChangeArrowheads="1"/>
            </p:cNvSpPr>
            <p:nvPr/>
          </p:nvSpPr>
          <p:spPr bwMode="auto">
            <a:xfrm>
              <a:off x="521" y="2079"/>
              <a:ext cx="1950" cy="288"/>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1. #define</a:t>
              </a:r>
              <a:r>
                <a:rPr lang="zh-CN" altLang="en-US" sz="2400" b="1">
                  <a:solidFill>
                    <a:schemeClr val="tx2"/>
                  </a:solidFill>
                  <a:effectLst>
                    <a:outerShdw blurRad="38100" dist="38100" dir="2700000" algn="tl">
                      <a:srgbClr val="C0C0C0"/>
                    </a:outerShdw>
                  </a:effectLst>
                </a:rPr>
                <a:t>定义常量</a:t>
              </a:r>
            </a:p>
          </p:txBody>
        </p:sp>
        <p:sp>
          <p:nvSpPr>
            <p:cNvPr id="62898" name="Text Box 434">
              <a:extLst>
                <a:ext uri="{FF2B5EF4-FFF2-40B4-BE49-F238E27FC236}">
                  <a16:creationId xmlns:a16="http://schemas.microsoft.com/office/drawing/2014/main" id="{21FFA82D-2CA4-4143-89A2-09BBDFC2A1CB}"/>
                </a:ext>
              </a:extLst>
            </p:cNvPr>
            <p:cNvSpPr txBox="1">
              <a:spLocks noChangeArrowheads="1"/>
            </p:cNvSpPr>
            <p:nvPr/>
          </p:nvSpPr>
          <p:spPr bwMode="auto">
            <a:xfrm>
              <a:off x="612" y="2341"/>
              <a:ext cx="4581" cy="250"/>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en-US" altLang="zh-CN" b="1">
                  <a:solidFill>
                    <a:srgbClr val="FF00FF"/>
                  </a:solidFill>
                  <a:effectLst>
                    <a:outerShdw blurRad="38100" dist="38100" dir="2700000" algn="tl">
                      <a:srgbClr val="C0C0C0"/>
                    </a:outerShdw>
                  </a:effectLst>
                </a:rPr>
                <a:t>#define  </a:t>
              </a:r>
              <a:r>
                <a:rPr lang="zh-CN" altLang="en-US" b="1">
                  <a:solidFill>
                    <a:srgbClr val="FF00FF"/>
                  </a:solidFill>
                  <a:effectLst>
                    <a:outerShdw blurRad="38100" dist="38100" dir="2700000" algn="tl">
                      <a:srgbClr val="C0C0C0"/>
                    </a:outerShdw>
                  </a:effectLst>
                </a:rPr>
                <a:t>标识符  常量</a:t>
              </a:r>
            </a:p>
          </p:txBody>
        </p:sp>
        <p:sp>
          <p:nvSpPr>
            <p:cNvPr id="62900" name="Text Box 436">
              <a:extLst>
                <a:ext uri="{FF2B5EF4-FFF2-40B4-BE49-F238E27FC236}">
                  <a16:creationId xmlns:a16="http://schemas.microsoft.com/office/drawing/2014/main" id="{DEF0B8B9-DF7C-4312-95A7-A15F50FAF499}"/>
                </a:ext>
              </a:extLst>
            </p:cNvPr>
            <p:cNvSpPr txBox="1">
              <a:spLocks noChangeArrowheads="1"/>
            </p:cNvSpPr>
            <p:nvPr/>
          </p:nvSpPr>
          <p:spPr bwMode="auto">
            <a:xfrm>
              <a:off x="567" y="2580"/>
              <a:ext cx="4697" cy="442"/>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语义：标识符是常量的名称，程序中使用标识符和常量是一样的含义。</a:t>
              </a:r>
              <a:endParaRPr lang="zh-CN" altLang="en-US" b="1">
                <a:solidFill>
                  <a:srgbClr val="FF00FF"/>
                </a:solidFill>
                <a:effectLst>
                  <a:outerShdw blurRad="38100" dist="38100" dir="2700000" algn="tl">
                    <a:srgbClr val="C0C0C0"/>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62896"/>
                                        </p:tgtEl>
                                        <p:attrNameLst>
                                          <p:attrName>style.visibility</p:attrName>
                                        </p:attrNameLst>
                                      </p:cBhvr>
                                      <p:to>
                                        <p:strVal val="visible"/>
                                      </p:to>
                                    </p:set>
                                    <p:anim calcmode="lin" valueType="num">
                                      <p:cBhvr>
                                        <p:cTn id="12" dur="1000" fill="hold"/>
                                        <p:tgtEl>
                                          <p:spTgt spid="62896"/>
                                        </p:tgtEl>
                                        <p:attrNameLst>
                                          <p:attrName>ppt_x</p:attrName>
                                        </p:attrNameLst>
                                      </p:cBhvr>
                                      <p:tavLst>
                                        <p:tav tm="0">
                                          <p:val>
                                            <p:strVal val="#ppt_x-.2"/>
                                          </p:val>
                                        </p:tav>
                                        <p:tav tm="100000">
                                          <p:val>
                                            <p:strVal val="#ppt_x"/>
                                          </p:val>
                                        </p:tav>
                                      </p:tavLst>
                                    </p:anim>
                                    <p:anim calcmode="lin" valueType="num">
                                      <p:cBhvr>
                                        <p:cTn id="13" dur="1000" fill="hold"/>
                                        <p:tgtEl>
                                          <p:spTgt spid="6289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64F1C4B2-4737-4AA6-B51B-5F452011A9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4CFA00E0-F423-4AC4-9DD7-CF91B0288C6E}" type="slidenum">
              <a:rPr kumimoji="0" lang="en-US" altLang="zh-CN" sz="1800">
                <a:solidFill>
                  <a:srgbClr val="009900"/>
                </a:solidFill>
              </a:rPr>
              <a:pPr eaLnBrk="1" hangingPunct="1"/>
              <a:t>22</a:t>
            </a:fld>
            <a:endParaRPr kumimoji="0" lang="en-US" altLang="zh-CN" sz="1800">
              <a:solidFill>
                <a:srgbClr val="009900"/>
              </a:solidFill>
            </a:endParaRPr>
          </a:p>
        </p:txBody>
      </p:sp>
      <p:sp>
        <p:nvSpPr>
          <p:cNvPr id="136197" name="Text Box 5">
            <a:extLst>
              <a:ext uri="{FF2B5EF4-FFF2-40B4-BE49-F238E27FC236}">
                <a16:creationId xmlns:a16="http://schemas.microsoft.com/office/drawing/2014/main" id="{22A21300-A0E1-4DD5-9DC5-0F8FEE705F80}"/>
              </a:ext>
            </a:extLst>
          </p:cNvPr>
          <p:cNvSpPr txBox="1">
            <a:spLocks noChangeArrowheads="1"/>
          </p:cNvSpPr>
          <p:nvPr/>
        </p:nvSpPr>
        <p:spPr bwMode="auto">
          <a:xfrm>
            <a:off x="1044575" y="765175"/>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2. const</a:t>
            </a:r>
            <a:r>
              <a:rPr lang="zh-CN" altLang="en-US" sz="2400" b="1">
                <a:solidFill>
                  <a:schemeClr val="tx2"/>
                </a:solidFill>
                <a:effectLst>
                  <a:outerShdw blurRad="38100" dist="38100" dir="2700000" algn="tl">
                    <a:srgbClr val="C0C0C0"/>
                  </a:outerShdw>
                </a:effectLst>
              </a:rPr>
              <a:t>定义常量</a:t>
            </a:r>
          </a:p>
        </p:txBody>
      </p:sp>
      <p:sp>
        <p:nvSpPr>
          <p:cNvPr id="136199" name="Rectangle 7">
            <a:extLst>
              <a:ext uri="{FF2B5EF4-FFF2-40B4-BE49-F238E27FC236}">
                <a16:creationId xmlns:a16="http://schemas.microsoft.com/office/drawing/2014/main" id="{2932197A-2E71-4A39-9A26-A4C09A53434C}"/>
              </a:ext>
            </a:extLst>
          </p:cNvPr>
          <p:cNvSpPr>
            <a:spLocks noChangeArrowheads="1"/>
          </p:cNvSpPr>
          <p:nvPr/>
        </p:nvSpPr>
        <p:spPr bwMode="auto">
          <a:xfrm>
            <a:off x="1116013" y="2492375"/>
            <a:ext cx="7661275" cy="2222500"/>
          </a:xfrm>
          <a:prstGeom prst="rect">
            <a:avLst/>
          </a:prstGeom>
          <a:solidFill>
            <a:schemeClr val="accent1">
              <a:alpha val="10001"/>
            </a:schemeClr>
          </a:solidFill>
          <a:ln w="9525">
            <a:noFill/>
            <a:miter lim="800000"/>
            <a:headEnd/>
            <a:tailEnd/>
          </a:ln>
          <a:effectLst/>
        </p:spPr>
        <p:txBody>
          <a:bodyPr wrap="none" anchor="ctr">
            <a:spAutoFit/>
          </a:bodyPr>
          <a:lstStyle/>
          <a:p>
            <a:pPr indent="266700">
              <a:spcBef>
                <a:spcPct val="20000"/>
              </a:spcBef>
              <a:defRPr/>
            </a:pPr>
            <a:r>
              <a:rPr lang="en-US" altLang="zh-CN" b="1">
                <a:effectLst>
                  <a:outerShdw blurRad="38100" dist="38100" dir="2700000" algn="tl">
                    <a:srgbClr val="FFFFFF"/>
                  </a:outerShdw>
                </a:effectLst>
              </a:rPr>
              <a:t>const  double  PI=3.14159</a:t>
            </a:r>
            <a:r>
              <a:rPr lang="zh-CN" altLang="en-US" b="1">
                <a:effectLst>
                  <a:outerShdw blurRad="38100" dist="38100" dir="2700000" algn="tl">
                    <a:srgbClr val="FFFFFF"/>
                  </a:outerShdw>
                </a:effectLst>
              </a:rPr>
              <a:t>；  </a:t>
            </a:r>
          </a:p>
          <a:p>
            <a:pPr indent="266700">
              <a:spcBef>
                <a:spcPct val="20000"/>
              </a:spcBef>
              <a:defRPr/>
            </a:pPr>
            <a:r>
              <a:rPr lang="en-US" altLang="zh-CN" b="1">
                <a:solidFill>
                  <a:srgbClr val="B2B2B2"/>
                </a:solidFill>
                <a:effectLst>
                  <a:outerShdw blurRad="38100" dist="38100" dir="2700000" algn="tl">
                    <a:srgbClr val="000000"/>
                  </a:outerShdw>
                </a:effectLst>
              </a:rPr>
              <a:t>/* PI</a:t>
            </a:r>
            <a:r>
              <a:rPr lang="zh-CN" altLang="en-US" b="1">
                <a:solidFill>
                  <a:srgbClr val="B2B2B2"/>
                </a:solidFill>
                <a:effectLst>
                  <a:outerShdw blurRad="38100" dist="38100" dir="2700000" algn="tl">
                    <a:srgbClr val="000000"/>
                  </a:outerShdw>
                </a:effectLst>
              </a:rPr>
              <a:t>定义为</a:t>
            </a:r>
            <a:r>
              <a:rPr lang="en-US" altLang="zh-CN" b="1">
                <a:solidFill>
                  <a:srgbClr val="B2B2B2"/>
                </a:solidFill>
                <a:effectLst>
                  <a:outerShdw blurRad="38100" dist="38100" dir="2700000" algn="tl">
                    <a:srgbClr val="000000"/>
                  </a:outerShdw>
                </a:effectLst>
              </a:rPr>
              <a:t>double</a:t>
            </a:r>
            <a:r>
              <a:rPr lang="zh-CN" altLang="en-US" b="1">
                <a:solidFill>
                  <a:srgbClr val="B2B2B2"/>
                </a:solidFill>
                <a:effectLst>
                  <a:outerShdw blurRad="38100" dist="38100" dir="2700000" algn="tl">
                    <a:srgbClr val="000000"/>
                  </a:outerShdw>
                </a:effectLst>
              </a:rPr>
              <a:t>类型的浮点数</a:t>
            </a:r>
            <a:r>
              <a:rPr lang="en-US" altLang="zh-CN" b="1">
                <a:solidFill>
                  <a:srgbClr val="B2B2B2"/>
                </a:solidFill>
                <a:effectLst>
                  <a:outerShdw blurRad="38100" dist="38100" dir="2700000" algn="tl">
                    <a:srgbClr val="000000"/>
                  </a:outerShdw>
                </a:effectLst>
              </a:rPr>
              <a:t>3.14159 */</a:t>
            </a:r>
          </a:p>
          <a:p>
            <a:pPr indent="266700">
              <a:spcBef>
                <a:spcPct val="20000"/>
              </a:spcBef>
              <a:defRPr/>
            </a:pPr>
            <a:r>
              <a:rPr lang="en-US" altLang="zh-CN" b="1">
                <a:effectLst>
                  <a:outerShdw blurRad="38100" dist="38100" dir="2700000" algn="tl">
                    <a:srgbClr val="FFFFFF"/>
                  </a:outerShdw>
                </a:effectLst>
              </a:rPr>
              <a:t>const  int  DOWN=0x5000</a:t>
            </a:r>
            <a:r>
              <a:rPr lang="zh-CN" altLang="en-US" b="1">
                <a:effectLst>
                  <a:outerShdw blurRad="38100" dist="38100" dir="2700000" algn="tl">
                    <a:srgbClr val="FFFFFF"/>
                  </a:outerShdw>
                </a:effectLst>
              </a:rPr>
              <a:t>；  </a:t>
            </a:r>
          </a:p>
          <a:p>
            <a:pPr indent="266700">
              <a:spcBef>
                <a:spcPct val="20000"/>
              </a:spcBef>
              <a:defRPr/>
            </a:pPr>
            <a:r>
              <a:rPr lang="en-US" altLang="zh-CN" b="1">
                <a:solidFill>
                  <a:srgbClr val="B2B2B2"/>
                </a:solidFill>
                <a:effectLst>
                  <a:outerShdw blurRad="38100" dist="38100" dir="2700000" algn="tl">
                    <a:srgbClr val="000000"/>
                  </a:outerShdw>
                </a:effectLst>
              </a:rPr>
              <a:t>/* DOWN</a:t>
            </a:r>
            <a:r>
              <a:rPr lang="zh-CN" altLang="en-US" b="1">
                <a:solidFill>
                  <a:srgbClr val="B2B2B2"/>
                </a:solidFill>
                <a:effectLst>
                  <a:outerShdw blurRad="38100" dist="38100" dir="2700000" algn="tl">
                    <a:srgbClr val="000000"/>
                  </a:outerShdw>
                </a:effectLst>
              </a:rPr>
              <a:t>定义为</a:t>
            </a:r>
            <a:r>
              <a:rPr lang="en-US" altLang="zh-CN" b="1">
                <a:solidFill>
                  <a:srgbClr val="B2B2B2"/>
                </a:solidFill>
                <a:effectLst>
                  <a:outerShdw blurRad="38100" dist="38100" dir="2700000" algn="tl">
                    <a:srgbClr val="000000"/>
                  </a:outerShdw>
                </a:effectLst>
              </a:rPr>
              <a:t>int</a:t>
            </a:r>
            <a:r>
              <a:rPr lang="zh-CN" altLang="en-US" b="1">
                <a:solidFill>
                  <a:srgbClr val="B2B2B2"/>
                </a:solidFill>
                <a:effectLst>
                  <a:outerShdw blurRad="38100" dist="38100" dir="2700000" algn="tl">
                    <a:srgbClr val="000000"/>
                  </a:outerShdw>
                </a:effectLst>
              </a:rPr>
              <a:t>类型的整数</a:t>
            </a:r>
            <a:r>
              <a:rPr lang="en-US" altLang="zh-CN" b="1">
                <a:solidFill>
                  <a:srgbClr val="B2B2B2"/>
                </a:solidFill>
                <a:effectLst>
                  <a:outerShdw blurRad="38100" dist="38100" dir="2700000" algn="tl">
                    <a:srgbClr val="000000"/>
                  </a:outerShdw>
                </a:effectLst>
              </a:rPr>
              <a:t>0x5000(</a:t>
            </a:r>
            <a:r>
              <a:rPr lang="zh-CN" altLang="en-US" b="1">
                <a:solidFill>
                  <a:srgbClr val="B2B2B2"/>
                </a:solidFill>
                <a:effectLst>
                  <a:outerShdw blurRad="38100" dist="38100" dir="2700000" algn="tl">
                    <a:srgbClr val="000000"/>
                  </a:outerShdw>
                </a:effectLst>
              </a:rPr>
              <a:t>下光标键的扫描码</a:t>
            </a:r>
            <a:r>
              <a:rPr lang="en-US" altLang="zh-CN" b="1">
                <a:solidFill>
                  <a:srgbClr val="B2B2B2"/>
                </a:solidFill>
                <a:effectLst>
                  <a:outerShdw blurRad="38100" dist="38100" dir="2700000" algn="tl">
                    <a:srgbClr val="000000"/>
                  </a:outerShdw>
                </a:effectLst>
              </a:rPr>
              <a:t>) */</a:t>
            </a:r>
          </a:p>
          <a:p>
            <a:pPr indent="266700">
              <a:spcBef>
                <a:spcPct val="20000"/>
              </a:spcBef>
              <a:defRPr/>
            </a:pPr>
            <a:r>
              <a:rPr lang="en-US" altLang="zh-CN" b="1">
                <a:effectLst>
                  <a:outerShdw blurRad="38100" dist="38100" dir="2700000" algn="tl">
                    <a:srgbClr val="FFFFFF"/>
                  </a:outerShdw>
                </a:effectLst>
              </a:rPr>
              <a:t>const  int  YES=1</a:t>
            </a:r>
            <a:r>
              <a:rPr lang="zh-CN" altLang="en-US" b="1">
                <a:effectLst>
                  <a:outerShdw blurRad="38100" dist="38100" dir="2700000" algn="tl">
                    <a:srgbClr val="FFFFFF"/>
                  </a:outerShdw>
                </a:effectLst>
              </a:rPr>
              <a:t>，</a:t>
            </a:r>
            <a:r>
              <a:rPr lang="en-US" altLang="zh-CN" b="1">
                <a:effectLst>
                  <a:outerShdw blurRad="38100" dist="38100" dir="2700000" algn="tl">
                    <a:srgbClr val="FFFFFF"/>
                  </a:outerShdw>
                </a:effectLst>
              </a:rPr>
              <a:t>NO=0</a:t>
            </a:r>
            <a:r>
              <a:rPr lang="zh-CN" altLang="en-US" b="1">
                <a:effectLst>
                  <a:outerShdw blurRad="38100" dist="38100" dir="2700000" algn="tl">
                    <a:srgbClr val="FFFFFF"/>
                  </a:outerShdw>
                </a:effectLst>
              </a:rPr>
              <a:t>；  </a:t>
            </a:r>
          </a:p>
          <a:p>
            <a:pPr indent="266700">
              <a:spcBef>
                <a:spcPct val="20000"/>
              </a:spcBef>
              <a:defRPr/>
            </a:pPr>
            <a:r>
              <a:rPr lang="en-US" altLang="zh-CN" b="1">
                <a:solidFill>
                  <a:srgbClr val="B2B2B2"/>
                </a:solidFill>
                <a:effectLst>
                  <a:outerShdw blurRad="38100" dist="38100" dir="2700000" algn="tl">
                    <a:srgbClr val="000000"/>
                  </a:outerShdw>
                </a:effectLst>
              </a:rPr>
              <a:t>/* YES</a:t>
            </a:r>
            <a:r>
              <a:rPr lang="zh-CN" altLang="en-US" b="1">
                <a:solidFill>
                  <a:srgbClr val="B2B2B2"/>
                </a:solidFill>
                <a:effectLst>
                  <a:outerShdw blurRad="38100" dist="38100" dir="2700000" algn="tl">
                    <a:srgbClr val="000000"/>
                  </a:outerShdw>
                </a:effectLst>
              </a:rPr>
              <a:t>和</a:t>
            </a:r>
            <a:r>
              <a:rPr lang="en-US" altLang="zh-CN" b="1">
                <a:solidFill>
                  <a:srgbClr val="B2B2B2"/>
                </a:solidFill>
                <a:effectLst>
                  <a:outerShdw blurRad="38100" dist="38100" dir="2700000" algn="tl">
                    <a:srgbClr val="000000"/>
                  </a:outerShdw>
                </a:effectLst>
              </a:rPr>
              <a:t>NO</a:t>
            </a:r>
            <a:r>
              <a:rPr lang="zh-CN" altLang="en-US" b="1">
                <a:solidFill>
                  <a:srgbClr val="B2B2B2"/>
                </a:solidFill>
                <a:effectLst>
                  <a:outerShdw blurRad="38100" dist="38100" dir="2700000" algn="tl">
                    <a:srgbClr val="000000"/>
                  </a:outerShdw>
                </a:effectLst>
              </a:rPr>
              <a:t>分别定义为</a:t>
            </a:r>
            <a:r>
              <a:rPr lang="en-US" altLang="zh-CN" b="1">
                <a:solidFill>
                  <a:srgbClr val="B2B2B2"/>
                </a:solidFill>
                <a:effectLst>
                  <a:outerShdw blurRad="38100" dist="38100" dir="2700000" algn="tl">
                    <a:srgbClr val="000000"/>
                  </a:outerShdw>
                </a:effectLst>
              </a:rPr>
              <a:t>int</a:t>
            </a:r>
            <a:r>
              <a:rPr lang="zh-CN" altLang="en-US" b="1">
                <a:solidFill>
                  <a:srgbClr val="B2B2B2"/>
                </a:solidFill>
                <a:effectLst>
                  <a:outerShdw blurRad="38100" dist="38100" dir="2700000" algn="tl">
                    <a:srgbClr val="000000"/>
                  </a:outerShdw>
                </a:effectLst>
              </a:rPr>
              <a:t>类型的整数</a:t>
            </a:r>
            <a:r>
              <a:rPr lang="en-US" altLang="zh-CN" b="1">
                <a:solidFill>
                  <a:srgbClr val="B2B2B2"/>
                </a:solidFill>
                <a:effectLst>
                  <a:outerShdw blurRad="38100" dist="38100" dir="2700000" algn="tl">
                    <a:srgbClr val="000000"/>
                  </a:outerShdw>
                </a:effectLst>
              </a:rPr>
              <a:t>1</a:t>
            </a:r>
            <a:r>
              <a:rPr lang="zh-CN" altLang="en-US" b="1">
                <a:solidFill>
                  <a:srgbClr val="B2B2B2"/>
                </a:solidFill>
                <a:effectLst>
                  <a:outerShdw blurRad="38100" dist="38100" dir="2700000" algn="tl">
                    <a:srgbClr val="000000"/>
                  </a:outerShdw>
                </a:effectLst>
              </a:rPr>
              <a:t>和</a:t>
            </a:r>
            <a:r>
              <a:rPr lang="en-US" altLang="zh-CN" b="1">
                <a:solidFill>
                  <a:srgbClr val="B2B2B2"/>
                </a:solidFill>
                <a:effectLst>
                  <a:outerShdw blurRad="38100" dist="38100" dir="2700000" algn="tl">
                    <a:srgbClr val="000000"/>
                  </a:outerShdw>
                </a:effectLst>
              </a:rPr>
              <a:t>0 */</a:t>
            </a:r>
          </a:p>
        </p:txBody>
      </p:sp>
      <p:grpSp>
        <p:nvGrpSpPr>
          <p:cNvPr id="2" name="Group 13">
            <a:extLst>
              <a:ext uri="{FF2B5EF4-FFF2-40B4-BE49-F238E27FC236}">
                <a16:creationId xmlns:a16="http://schemas.microsoft.com/office/drawing/2014/main" id="{8A6F66F9-7DE0-4F7C-983B-8A6792875846}"/>
              </a:ext>
            </a:extLst>
          </p:cNvPr>
          <p:cNvGrpSpPr>
            <a:grpSpLocks/>
          </p:cNvGrpSpPr>
          <p:nvPr/>
        </p:nvGrpSpPr>
        <p:grpSpPr bwMode="auto">
          <a:xfrm>
            <a:off x="1116013" y="4797425"/>
            <a:ext cx="7488237" cy="1223963"/>
            <a:chOff x="703" y="3113"/>
            <a:chExt cx="4717" cy="771"/>
          </a:xfrm>
        </p:grpSpPr>
        <p:sp>
          <p:nvSpPr>
            <p:cNvPr id="25608" name="Rectangle 12">
              <a:extLst>
                <a:ext uri="{FF2B5EF4-FFF2-40B4-BE49-F238E27FC236}">
                  <a16:creationId xmlns:a16="http://schemas.microsoft.com/office/drawing/2014/main" id="{915D7E7D-B28B-4B30-866E-C7254EA0DCB9}"/>
                </a:ext>
              </a:extLst>
            </p:cNvPr>
            <p:cNvSpPr>
              <a:spLocks noChangeArrowheads="1"/>
            </p:cNvSpPr>
            <p:nvPr/>
          </p:nvSpPr>
          <p:spPr bwMode="auto">
            <a:xfrm>
              <a:off x="703" y="3203"/>
              <a:ext cx="952" cy="681"/>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6200" name="Rectangle 8">
              <a:extLst>
                <a:ext uri="{FF2B5EF4-FFF2-40B4-BE49-F238E27FC236}">
                  <a16:creationId xmlns:a16="http://schemas.microsoft.com/office/drawing/2014/main" id="{5FB9F297-B37F-479E-ADB8-084052925F56}"/>
                </a:ext>
              </a:extLst>
            </p:cNvPr>
            <p:cNvSpPr>
              <a:spLocks noChangeArrowheads="1"/>
            </p:cNvSpPr>
            <p:nvPr/>
          </p:nvSpPr>
          <p:spPr bwMode="auto">
            <a:xfrm>
              <a:off x="703" y="3113"/>
              <a:ext cx="4717" cy="748"/>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en-US" altLang="zh-CN" b="1">
                  <a:solidFill>
                    <a:srgbClr val="006600"/>
                  </a:solidFill>
                  <a:effectLst>
                    <a:outerShdw blurRad="38100" dist="38100" dir="2700000" algn="tl">
                      <a:srgbClr val="C0C0C0"/>
                    </a:outerShdw>
                  </a:effectLst>
                </a:rPr>
                <a:t>const</a:t>
              </a:r>
              <a:r>
                <a:rPr lang="zh-CN" altLang="en-US" b="1">
                  <a:solidFill>
                    <a:srgbClr val="006600"/>
                  </a:solidFill>
                  <a:effectLst>
                    <a:outerShdw blurRad="38100" dist="38100" dir="2700000" algn="tl">
                      <a:srgbClr val="C0C0C0"/>
                    </a:outerShdw>
                  </a:effectLst>
                </a:rPr>
                <a:t>和</a:t>
              </a:r>
              <a:r>
                <a:rPr lang="en-US" altLang="zh-CN" b="1">
                  <a:solidFill>
                    <a:srgbClr val="006600"/>
                  </a:solidFill>
                  <a:effectLst>
                    <a:outerShdw blurRad="38100" dist="38100" dir="2700000" algn="tl">
                      <a:srgbClr val="C0C0C0"/>
                    </a:outerShdw>
                  </a:effectLst>
                </a:rPr>
                <a:t>#define</a:t>
              </a:r>
              <a:r>
                <a:rPr lang="en-US" altLang="zh-CN" sz="1400"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定义的符号常量在实现上有本质的不同，后者定义的标识符没有对应的存储单元，只是在编译之前由预处理程序进行简单的文本替换。</a:t>
              </a:r>
            </a:p>
          </p:txBody>
        </p:sp>
      </p:grpSp>
      <p:sp>
        <p:nvSpPr>
          <p:cNvPr id="136201" name="Text Box 9">
            <a:extLst>
              <a:ext uri="{FF2B5EF4-FFF2-40B4-BE49-F238E27FC236}">
                <a16:creationId xmlns:a16="http://schemas.microsoft.com/office/drawing/2014/main" id="{4B7E687F-0DC5-4C58-A55B-594455B42E74}"/>
              </a:ext>
            </a:extLst>
          </p:cNvPr>
          <p:cNvSpPr txBox="1">
            <a:spLocks noChangeArrowheads="1"/>
          </p:cNvSpPr>
          <p:nvPr/>
        </p:nvSpPr>
        <p:spPr bwMode="auto">
          <a:xfrm>
            <a:off x="1042988" y="1196975"/>
            <a:ext cx="7489825" cy="457200"/>
          </a:xfrm>
          <a:prstGeom prst="rect">
            <a:avLst/>
          </a:prstGeom>
          <a:noFill/>
          <a:ln w="9525">
            <a:noFill/>
            <a:miter lim="800000"/>
            <a:headEnd/>
            <a:tailEnd/>
          </a:ln>
          <a:effectLst/>
        </p:spPr>
        <p:txBody>
          <a:bodyPr>
            <a:spAutoFit/>
          </a:bodyPr>
          <a:lstStyle/>
          <a:p>
            <a:pPr>
              <a:spcBef>
                <a:spcPct val="50000"/>
              </a:spcBef>
              <a:defRPr/>
            </a:pPr>
            <a:r>
              <a:rPr lang="en-US" altLang="zh-CN" sz="2400" b="1">
                <a:effectLst>
                  <a:outerShdw blurRad="38100" dist="38100" dir="2700000" algn="tl">
                    <a:srgbClr val="C0C0C0"/>
                  </a:outerShdw>
                </a:effectLst>
              </a:rPr>
              <a:t> </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en-US" altLang="zh-CN" b="1">
                <a:solidFill>
                  <a:srgbClr val="FF00FF"/>
                </a:solidFill>
                <a:effectLst>
                  <a:outerShdw blurRad="38100" dist="38100" dir="2700000" algn="tl">
                    <a:srgbClr val="C0C0C0"/>
                  </a:outerShdw>
                </a:effectLst>
              </a:rPr>
              <a:t>const  </a:t>
            </a:r>
            <a:r>
              <a:rPr lang="zh-CN" altLang="en-US" b="1">
                <a:solidFill>
                  <a:srgbClr val="FF00FF"/>
                </a:solidFill>
                <a:effectLst>
                  <a:outerShdw blurRad="38100" dist="38100" dir="2700000" algn="tl">
                    <a:srgbClr val="C0C0C0"/>
                  </a:outerShdw>
                </a:effectLst>
              </a:rPr>
              <a:t>类型名  标识符</a:t>
            </a:r>
            <a:r>
              <a:rPr lang="en-US" altLang="zh-CN" b="1">
                <a:solidFill>
                  <a:srgbClr val="FF00FF"/>
                </a:solidFill>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常量；</a:t>
            </a:r>
          </a:p>
        </p:txBody>
      </p:sp>
      <p:sp>
        <p:nvSpPr>
          <p:cNvPr id="136206" name="Text Box 14">
            <a:extLst>
              <a:ext uri="{FF2B5EF4-FFF2-40B4-BE49-F238E27FC236}">
                <a16:creationId xmlns:a16="http://schemas.microsoft.com/office/drawing/2014/main" id="{2931E7AF-B9DF-4E48-BFA1-222759E9D866}"/>
              </a:ext>
            </a:extLst>
          </p:cNvPr>
          <p:cNvSpPr txBox="1">
            <a:spLocks noChangeArrowheads="1"/>
          </p:cNvSpPr>
          <p:nvPr/>
        </p:nvSpPr>
        <p:spPr bwMode="auto">
          <a:xfrm>
            <a:off x="1042988" y="1484313"/>
            <a:ext cx="7489825" cy="895350"/>
          </a:xfrm>
          <a:prstGeom prst="rect">
            <a:avLst/>
          </a:prstGeom>
          <a:noFill/>
          <a:ln w="9525">
            <a:noFill/>
            <a:miter lim="800000"/>
            <a:headEnd/>
            <a:tailEnd/>
          </a:ln>
          <a:effectLst/>
        </p:spPr>
        <p:txBody>
          <a:bodyPr>
            <a:spAutoFit/>
          </a:bodyPr>
          <a:lstStyle/>
          <a:p>
            <a:pPr>
              <a:lnSpc>
                <a:spcPct val="120000"/>
              </a:lnSpc>
              <a:defRPr/>
            </a:pPr>
            <a:r>
              <a:rPr lang="en-US" altLang="zh-CN" sz="2400" b="1">
                <a:effectLst>
                  <a:outerShdw blurRad="38100" dist="38100" dir="2700000" algn="tl">
                    <a:srgbClr val="C0C0C0"/>
                  </a:outerShdw>
                </a:effectLst>
              </a:rPr>
              <a:t> </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语义：</a:t>
            </a:r>
            <a:r>
              <a:rPr lang="zh-CN" altLang="en-US" b="1">
                <a:solidFill>
                  <a:srgbClr val="FF00FF"/>
                </a:solidFill>
                <a:effectLst>
                  <a:outerShdw blurRad="38100" dist="38100" dir="2700000" algn="tl">
                    <a:srgbClr val="C0C0C0"/>
                  </a:outerShdw>
                </a:effectLst>
              </a:rPr>
              <a:t>标识符</a:t>
            </a:r>
            <a:r>
              <a:rPr lang="zh-CN" altLang="en-US" b="1">
                <a:effectLst>
                  <a:outerShdw blurRad="38100" dist="38100" dir="2700000" algn="tl">
                    <a:srgbClr val="C0C0C0"/>
                  </a:outerShdw>
                </a:effectLst>
              </a:rPr>
              <a:t>是</a:t>
            </a:r>
            <a:r>
              <a:rPr lang="zh-CN" altLang="en-US" b="1">
                <a:solidFill>
                  <a:srgbClr val="FF00FF"/>
                </a:solidFill>
                <a:effectLst>
                  <a:outerShdw blurRad="38100" dist="38100" dir="2700000" algn="tl">
                    <a:srgbClr val="C0C0C0"/>
                  </a:outerShdw>
                </a:effectLst>
              </a:rPr>
              <a:t>常量</a:t>
            </a:r>
            <a:r>
              <a:rPr lang="zh-CN" altLang="en-US" b="1">
                <a:effectLst>
                  <a:outerShdw blurRad="38100" dist="38100" dir="2700000" algn="tl">
                    <a:srgbClr val="C0C0C0"/>
                  </a:outerShdw>
                </a:effectLst>
              </a:rPr>
              <a:t>的名称，程序中使用</a:t>
            </a:r>
            <a:r>
              <a:rPr lang="zh-CN" altLang="en-US" b="1">
                <a:solidFill>
                  <a:srgbClr val="FF00FF"/>
                </a:solidFill>
                <a:effectLst>
                  <a:outerShdw blurRad="38100" dist="38100" dir="2700000" algn="tl">
                    <a:srgbClr val="C0C0C0"/>
                  </a:outerShdw>
                </a:effectLst>
              </a:rPr>
              <a:t>标识符</a:t>
            </a:r>
            <a:r>
              <a:rPr lang="zh-CN" altLang="en-US" b="1">
                <a:effectLst>
                  <a:outerShdw blurRad="38100" dist="38100" dir="2700000" algn="tl">
                    <a:srgbClr val="C0C0C0"/>
                  </a:outerShdw>
                </a:effectLst>
              </a:rPr>
              <a:t>和</a:t>
            </a:r>
            <a:r>
              <a:rPr lang="zh-CN" altLang="en-US" b="1">
                <a:solidFill>
                  <a:srgbClr val="FF00FF"/>
                </a:solidFill>
                <a:effectLst>
                  <a:outerShdw blurRad="38100" dist="38100" dir="2700000" algn="tl">
                    <a:srgbClr val="C0C0C0"/>
                  </a:outerShdw>
                </a:effectLst>
              </a:rPr>
              <a:t>常量</a:t>
            </a:r>
            <a:r>
              <a:rPr lang="zh-CN" altLang="en-US" b="1">
                <a:effectLst>
                  <a:outerShdw blurRad="38100" dist="38100" dir="2700000" algn="tl">
                    <a:srgbClr val="C0C0C0"/>
                  </a:outerShdw>
                </a:effectLst>
              </a:rPr>
              <a:t>是一样的含义。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6199"/>
                                        </p:tgtEl>
                                        <p:attrNameLst>
                                          <p:attrName>style.visibility</p:attrName>
                                        </p:attrNameLst>
                                      </p:cBhvr>
                                      <p:to>
                                        <p:strVal val="visible"/>
                                      </p:to>
                                    </p:set>
                                    <p:anim calcmode="lin" valueType="num">
                                      <p:cBhvr>
                                        <p:cTn id="7" dur="1000" fill="hold"/>
                                        <p:tgtEl>
                                          <p:spTgt spid="136199"/>
                                        </p:tgtEl>
                                        <p:attrNameLst>
                                          <p:attrName>ppt_x</p:attrName>
                                        </p:attrNameLst>
                                      </p:cBhvr>
                                      <p:tavLst>
                                        <p:tav tm="0">
                                          <p:val>
                                            <p:strVal val="#ppt_x-.2"/>
                                          </p:val>
                                        </p:tav>
                                        <p:tav tm="100000">
                                          <p:val>
                                            <p:strVal val="#ppt_x"/>
                                          </p:val>
                                        </p:tav>
                                      </p:tavLst>
                                    </p:anim>
                                    <p:anim calcmode="lin" valueType="num">
                                      <p:cBhvr>
                                        <p:cTn id="8" dur="1000" fill="hold"/>
                                        <p:tgtEl>
                                          <p:spTgt spid="1361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619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7E3EA669-CA89-42A9-918F-C422CD9672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C3B6E4BA-DE84-4B86-9CB9-6C886C849B47}" type="slidenum">
              <a:rPr kumimoji="0" lang="en-US" altLang="zh-CN" sz="1800">
                <a:solidFill>
                  <a:srgbClr val="009900"/>
                </a:solidFill>
              </a:rPr>
              <a:pPr eaLnBrk="1" hangingPunct="1"/>
              <a:t>23</a:t>
            </a:fld>
            <a:endParaRPr kumimoji="0" lang="en-US" altLang="zh-CN" sz="1800">
              <a:solidFill>
                <a:srgbClr val="009900"/>
              </a:solidFill>
            </a:endParaRPr>
          </a:p>
        </p:txBody>
      </p:sp>
      <p:sp>
        <p:nvSpPr>
          <p:cNvPr id="26627" name="AutoShape 51">
            <a:hlinkClick r:id="rId2" action="ppaction://hlinksldjump" highlightClick="1"/>
            <a:extLst>
              <a:ext uri="{FF2B5EF4-FFF2-40B4-BE49-F238E27FC236}">
                <a16:creationId xmlns:a16="http://schemas.microsoft.com/office/drawing/2014/main" id="{F048B493-A0A2-4BDC-8930-05A3B1BFC062}"/>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6628" name="Text Box 52">
            <a:extLst>
              <a:ext uri="{FF2B5EF4-FFF2-40B4-BE49-F238E27FC236}">
                <a16:creationId xmlns:a16="http://schemas.microsoft.com/office/drawing/2014/main" id="{13314E36-100E-4034-843B-7A5425E02449}"/>
              </a:ext>
            </a:extLst>
          </p:cNvPr>
          <p:cNvSpPr txBox="1">
            <a:spLocks noChangeArrowheads="1"/>
          </p:cNvSpPr>
          <p:nvPr/>
        </p:nvSpPr>
        <p:spPr bwMode="auto">
          <a:xfrm>
            <a:off x="762000" y="6683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2.5.3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变量定义 </a:t>
            </a:r>
          </a:p>
        </p:txBody>
      </p:sp>
      <p:grpSp>
        <p:nvGrpSpPr>
          <p:cNvPr id="2" name="Group 103">
            <a:extLst>
              <a:ext uri="{FF2B5EF4-FFF2-40B4-BE49-F238E27FC236}">
                <a16:creationId xmlns:a16="http://schemas.microsoft.com/office/drawing/2014/main" id="{D4925356-4DBF-468D-B086-60C19A43C4D2}"/>
              </a:ext>
            </a:extLst>
          </p:cNvPr>
          <p:cNvGrpSpPr>
            <a:grpSpLocks/>
          </p:cNvGrpSpPr>
          <p:nvPr/>
        </p:nvGrpSpPr>
        <p:grpSpPr bwMode="auto">
          <a:xfrm>
            <a:off x="966788" y="2276475"/>
            <a:ext cx="7345362" cy="2333625"/>
            <a:chOff x="609" y="1434"/>
            <a:chExt cx="4627" cy="1470"/>
          </a:xfrm>
        </p:grpSpPr>
        <p:sp>
          <p:nvSpPr>
            <p:cNvPr id="64588" name="AutoShape 76">
              <a:extLst>
                <a:ext uri="{FF2B5EF4-FFF2-40B4-BE49-F238E27FC236}">
                  <a16:creationId xmlns:a16="http://schemas.microsoft.com/office/drawing/2014/main" id="{C5025986-A7FF-4CED-BA3E-C0BB149F852A}"/>
                </a:ext>
              </a:extLst>
            </p:cNvPr>
            <p:cNvSpPr>
              <a:spLocks noChangeArrowheads="1"/>
            </p:cNvSpPr>
            <p:nvPr/>
          </p:nvSpPr>
          <p:spPr bwMode="auto">
            <a:xfrm>
              <a:off x="609" y="1480"/>
              <a:ext cx="1179" cy="210"/>
            </a:xfrm>
            <a:prstGeom prst="wedgeRectCallout">
              <a:avLst>
                <a:gd name="adj1" fmla="val 79602"/>
                <a:gd name="adj2" fmla="val 53810"/>
              </a:avLst>
            </a:prstGeom>
            <a:solidFill>
              <a:schemeClr val="accent1">
                <a:alpha val="10001"/>
              </a:schemeClr>
            </a:solidFill>
            <a:ln w="9525">
              <a:solidFill>
                <a:srgbClr val="C0C0C0"/>
              </a:solidFill>
              <a:miter lim="800000"/>
              <a:headEnd/>
              <a:tailEnd/>
            </a:ln>
            <a:effectLst/>
          </p:spPr>
          <p:txBody>
            <a:bodyPr/>
            <a:lstStyle/>
            <a:p>
              <a:pPr algn="ctr">
                <a:defRPr/>
              </a:pPr>
              <a:r>
                <a:rPr lang="zh-CN" altLang="en-US" sz="1600" b="1">
                  <a:solidFill>
                    <a:srgbClr val="FF00FF"/>
                  </a:solidFill>
                  <a:effectLst>
                    <a:outerShdw blurRad="38100" dist="38100" dir="2700000" algn="tl">
                      <a:srgbClr val="000000"/>
                    </a:outerShdw>
                  </a:effectLst>
                </a:rPr>
                <a:t>基本存储单元地址</a:t>
              </a:r>
            </a:p>
          </p:txBody>
        </p:sp>
        <p:grpSp>
          <p:nvGrpSpPr>
            <p:cNvPr id="26677" name="Group 102">
              <a:extLst>
                <a:ext uri="{FF2B5EF4-FFF2-40B4-BE49-F238E27FC236}">
                  <a16:creationId xmlns:a16="http://schemas.microsoft.com/office/drawing/2014/main" id="{6BC2325D-40F3-4839-AF58-28C22E0F26CF}"/>
                </a:ext>
              </a:extLst>
            </p:cNvPr>
            <p:cNvGrpSpPr>
              <a:grpSpLocks/>
            </p:cNvGrpSpPr>
            <p:nvPr/>
          </p:nvGrpSpPr>
          <p:grpSpPr bwMode="auto">
            <a:xfrm>
              <a:off x="1909" y="1434"/>
              <a:ext cx="3327" cy="1470"/>
              <a:chOff x="1927" y="1434"/>
              <a:chExt cx="3327" cy="1470"/>
            </a:xfrm>
          </p:grpSpPr>
          <p:sp>
            <p:nvSpPr>
              <p:cNvPr id="64589" name="AutoShape 77">
                <a:extLst>
                  <a:ext uri="{FF2B5EF4-FFF2-40B4-BE49-F238E27FC236}">
                    <a16:creationId xmlns:a16="http://schemas.microsoft.com/office/drawing/2014/main" id="{FB80C6CC-87A6-44EB-A5F3-0BE68BF44CE2}"/>
                  </a:ext>
                </a:extLst>
              </p:cNvPr>
              <p:cNvSpPr>
                <a:spLocks noChangeArrowheads="1"/>
              </p:cNvSpPr>
              <p:nvPr/>
            </p:nvSpPr>
            <p:spPr bwMode="auto">
              <a:xfrm>
                <a:off x="3258" y="1434"/>
                <a:ext cx="1996" cy="363"/>
              </a:xfrm>
              <a:prstGeom prst="wedgeRectCallout">
                <a:avLst>
                  <a:gd name="adj1" fmla="val -66481"/>
                  <a:gd name="adj2" fmla="val 28514"/>
                </a:avLst>
              </a:prstGeom>
              <a:solidFill>
                <a:schemeClr val="accent1">
                  <a:alpha val="10001"/>
                </a:schemeClr>
              </a:solidFill>
              <a:ln w="9525">
                <a:solidFill>
                  <a:srgbClr val="C0C0C0"/>
                </a:solidFill>
                <a:miter lim="800000"/>
                <a:headEnd/>
                <a:tailEnd/>
              </a:ln>
              <a:effectLst/>
            </p:spPr>
            <p:txBody>
              <a:bodyPr/>
              <a:lstStyle/>
              <a:p>
                <a:pPr algn="ctr">
                  <a:defRPr/>
                </a:pPr>
                <a:r>
                  <a:rPr lang="zh-CN" altLang="en-US" sz="1600" b="1">
                    <a:solidFill>
                      <a:srgbClr val="FF00FF"/>
                    </a:solidFill>
                    <a:effectLst>
                      <a:outerShdw blurRad="38100" dist="38100" dir="2700000" algn="tl">
                        <a:srgbClr val="000000"/>
                      </a:outerShdw>
                    </a:effectLst>
                  </a:rPr>
                  <a:t>基本存储单元</a:t>
                </a:r>
              </a:p>
              <a:p>
                <a:pPr algn="ctr">
                  <a:defRPr/>
                </a:pPr>
                <a:r>
                  <a:rPr lang="zh-CN" altLang="en-US" sz="1600" b="1">
                    <a:effectLst>
                      <a:outerShdw blurRad="38100" dist="38100" dir="2700000" algn="tl">
                        <a:srgbClr val="FFFFFF"/>
                      </a:outerShdw>
                    </a:effectLst>
                  </a:rPr>
                  <a:t>（不妨假设大小为 </a:t>
                </a:r>
                <a:r>
                  <a:rPr lang="en-US" altLang="zh-CN" sz="1600" b="1">
                    <a:effectLst>
                      <a:outerShdw blurRad="38100" dist="38100" dir="2700000" algn="tl">
                        <a:srgbClr val="FFFFFF"/>
                      </a:outerShdw>
                    </a:effectLst>
                  </a:rPr>
                  <a:t>1 byte</a:t>
                </a:r>
                <a:r>
                  <a:rPr lang="en-US" altLang="zh-CN" sz="1600" b="1">
                    <a:effectLst>
                      <a:outerShdw blurRad="38100" dist="38100" dir="2700000" algn="tl">
                        <a:srgbClr val="FFFFFF"/>
                      </a:outerShdw>
                    </a:effectLst>
                    <a:latin typeface="宋体" pitchFamily="2" charset="-122"/>
                  </a:rPr>
                  <a:t>)</a:t>
                </a:r>
                <a:endParaRPr lang="en-US" altLang="zh-CN" sz="2400">
                  <a:latin typeface="宋体" pitchFamily="2" charset="-122"/>
                </a:endParaRPr>
              </a:p>
            </p:txBody>
          </p:sp>
          <p:grpSp>
            <p:nvGrpSpPr>
              <p:cNvPr id="26679" name="Group 101">
                <a:extLst>
                  <a:ext uri="{FF2B5EF4-FFF2-40B4-BE49-F238E27FC236}">
                    <a16:creationId xmlns:a16="http://schemas.microsoft.com/office/drawing/2014/main" id="{52BB2B30-C3AB-48CF-B76F-18D391AF031E}"/>
                  </a:ext>
                </a:extLst>
              </p:cNvPr>
              <p:cNvGrpSpPr>
                <a:grpSpLocks/>
              </p:cNvGrpSpPr>
              <p:nvPr/>
            </p:nvGrpSpPr>
            <p:grpSpPr bwMode="auto">
              <a:xfrm>
                <a:off x="1927" y="1661"/>
                <a:ext cx="381" cy="1243"/>
                <a:chOff x="1912" y="1650"/>
                <a:chExt cx="381" cy="1243"/>
              </a:xfrm>
            </p:grpSpPr>
            <p:sp>
              <p:nvSpPr>
                <p:cNvPr id="26680" name="Text Box 75">
                  <a:extLst>
                    <a:ext uri="{FF2B5EF4-FFF2-40B4-BE49-F238E27FC236}">
                      <a16:creationId xmlns:a16="http://schemas.microsoft.com/office/drawing/2014/main" id="{537CEF6E-9479-47DF-837E-BE15E4BB49FA}"/>
                    </a:ext>
                  </a:extLst>
                </p:cNvPr>
                <p:cNvSpPr txBox="1">
                  <a:spLocks noChangeArrowheads="1"/>
                </p:cNvSpPr>
                <p:nvPr/>
              </p:nvSpPr>
              <p:spPr bwMode="auto">
                <a:xfrm>
                  <a:off x="1930" y="1650"/>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t>1024</a:t>
                  </a:r>
                </a:p>
              </p:txBody>
            </p:sp>
            <p:sp>
              <p:nvSpPr>
                <p:cNvPr id="26681" name="Text Box 78">
                  <a:extLst>
                    <a:ext uri="{FF2B5EF4-FFF2-40B4-BE49-F238E27FC236}">
                      <a16:creationId xmlns:a16="http://schemas.microsoft.com/office/drawing/2014/main" id="{924B0577-4810-44E4-9950-B64CD04F3EDF}"/>
                    </a:ext>
                  </a:extLst>
                </p:cNvPr>
                <p:cNvSpPr txBox="1">
                  <a:spLocks noChangeArrowheads="1"/>
                </p:cNvSpPr>
                <p:nvPr/>
              </p:nvSpPr>
              <p:spPr bwMode="auto">
                <a:xfrm>
                  <a:off x="1924" y="1813"/>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t>1025</a:t>
                  </a:r>
                </a:p>
              </p:txBody>
            </p:sp>
            <p:sp>
              <p:nvSpPr>
                <p:cNvPr id="26682" name="Text Box 79">
                  <a:extLst>
                    <a:ext uri="{FF2B5EF4-FFF2-40B4-BE49-F238E27FC236}">
                      <a16:creationId xmlns:a16="http://schemas.microsoft.com/office/drawing/2014/main" id="{47BBB163-CFD0-4054-A775-ECA645748E38}"/>
                    </a:ext>
                  </a:extLst>
                </p:cNvPr>
                <p:cNvSpPr txBox="1">
                  <a:spLocks noChangeArrowheads="1"/>
                </p:cNvSpPr>
                <p:nvPr/>
              </p:nvSpPr>
              <p:spPr bwMode="auto">
                <a:xfrm>
                  <a:off x="1918" y="1961"/>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t>1026</a:t>
                  </a:r>
                </a:p>
              </p:txBody>
            </p:sp>
            <p:sp>
              <p:nvSpPr>
                <p:cNvPr id="26683" name="Text Box 80">
                  <a:extLst>
                    <a:ext uri="{FF2B5EF4-FFF2-40B4-BE49-F238E27FC236}">
                      <a16:creationId xmlns:a16="http://schemas.microsoft.com/office/drawing/2014/main" id="{FD79912D-BF45-4943-AB66-7014077BA874}"/>
                    </a:ext>
                  </a:extLst>
                </p:cNvPr>
                <p:cNvSpPr txBox="1">
                  <a:spLocks noChangeArrowheads="1"/>
                </p:cNvSpPr>
                <p:nvPr/>
              </p:nvSpPr>
              <p:spPr bwMode="auto">
                <a:xfrm>
                  <a:off x="1921" y="2415"/>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solidFill>
                        <a:srgbClr val="FF00FF"/>
                      </a:solidFill>
                    </a:rPr>
                    <a:t>2048</a:t>
                  </a:r>
                </a:p>
              </p:txBody>
            </p:sp>
            <p:sp>
              <p:nvSpPr>
                <p:cNvPr id="26684" name="Text Box 81">
                  <a:extLst>
                    <a:ext uri="{FF2B5EF4-FFF2-40B4-BE49-F238E27FC236}">
                      <a16:creationId xmlns:a16="http://schemas.microsoft.com/office/drawing/2014/main" id="{3BC684F1-628D-4FFE-9F64-2ABE8814FCB1}"/>
                    </a:ext>
                  </a:extLst>
                </p:cNvPr>
                <p:cNvSpPr txBox="1">
                  <a:spLocks noChangeArrowheads="1"/>
                </p:cNvSpPr>
                <p:nvPr/>
              </p:nvSpPr>
              <p:spPr bwMode="auto">
                <a:xfrm>
                  <a:off x="1912" y="2572"/>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t>2049</a:t>
                  </a:r>
                </a:p>
              </p:txBody>
            </p:sp>
            <p:sp>
              <p:nvSpPr>
                <p:cNvPr id="26685" name="Text Box 82">
                  <a:extLst>
                    <a:ext uri="{FF2B5EF4-FFF2-40B4-BE49-F238E27FC236}">
                      <a16:creationId xmlns:a16="http://schemas.microsoft.com/office/drawing/2014/main" id="{2A329E11-4211-4C5E-8098-3AED9689B86B}"/>
                    </a:ext>
                  </a:extLst>
                </p:cNvPr>
                <p:cNvSpPr txBox="1">
                  <a:spLocks noChangeArrowheads="1"/>
                </p:cNvSpPr>
                <p:nvPr/>
              </p:nvSpPr>
              <p:spPr bwMode="auto">
                <a:xfrm>
                  <a:off x="1912" y="2720"/>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200" b="1"/>
                    <a:t>2050</a:t>
                  </a:r>
                </a:p>
              </p:txBody>
            </p:sp>
          </p:grpSp>
        </p:grpSp>
      </p:grpSp>
      <p:sp>
        <p:nvSpPr>
          <p:cNvPr id="64595" name="Text Box 83">
            <a:extLst>
              <a:ext uri="{FF2B5EF4-FFF2-40B4-BE49-F238E27FC236}">
                <a16:creationId xmlns:a16="http://schemas.microsoft.com/office/drawing/2014/main" id="{6DF75D53-479B-4D35-8E14-87F14826DCAB}"/>
              </a:ext>
            </a:extLst>
          </p:cNvPr>
          <p:cNvSpPr txBox="1">
            <a:spLocks noChangeArrowheads="1"/>
          </p:cNvSpPr>
          <p:nvPr/>
        </p:nvSpPr>
        <p:spPr bwMode="auto">
          <a:xfrm>
            <a:off x="5224463" y="3781425"/>
            <a:ext cx="3024187" cy="457200"/>
          </a:xfrm>
          <a:prstGeom prst="rect">
            <a:avLst/>
          </a:prstGeom>
          <a:solidFill>
            <a:srgbClr val="FF99CC"/>
          </a:solidFill>
          <a:ln w="9525">
            <a:noFill/>
            <a:miter lim="800000"/>
            <a:headEnd/>
            <a:tailEnd/>
          </a:ln>
          <a:effectLst/>
        </p:spPr>
        <p:txBody>
          <a:bodyPr>
            <a:spAutoFit/>
          </a:bodyPr>
          <a:lstStyle/>
          <a:p>
            <a:pPr>
              <a:spcBef>
                <a:spcPct val="50000"/>
              </a:spcBef>
              <a:defRPr/>
            </a:pPr>
            <a:r>
              <a:rPr lang="en-US" altLang="zh-CN" sz="2400" b="1">
                <a:effectLst>
                  <a:outerShdw blurRad="38100" dist="38100" dir="2700000" algn="tl">
                    <a:srgbClr val="FFFFFF"/>
                  </a:outerShdw>
                </a:effectLst>
              </a:rPr>
              <a:t>int      x    ;</a:t>
            </a:r>
            <a:r>
              <a:rPr lang="en-US" altLang="zh-CN" sz="2400"/>
              <a:t>  </a:t>
            </a:r>
          </a:p>
        </p:txBody>
      </p:sp>
      <p:sp>
        <p:nvSpPr>
          <p:cNvPr id="26631" name="Oval 86">
            <a:extLst>
              <a:ext uri="{FF2B5EF4-FFF2-40B4-BE49-F238E27FC236}">
                <a16:creationId xmlns:a16="http://schemas.microsoft.com/office/drawing/2014/main" id="{3EF281D7-783D-4ABE-BD9D-C5C9F4AB1303}"/>
              </a:ext>
            </a:extLst>
          </p:cNvPr>
          <p:cNvSpPr>
            <a:spLocks noChangeArrowheads="1"/>
          </p:cNvSpPr>
          <p:nvPr/>
        </p:nvSpPr>
        <p:spPr bwMode="auto">
          <a:xfrm>
            <a:off x="5153025" y="3743325"/>
            <a:ext cx="647700" cy="504825"/>
          </a:xfrm>
          <a:prstGeom prst="ellipse">
            <a:avLst/>
          </a:prstGeom>
          <a:noFill/>
          <a:ln w="9525">
            <a:solidFill>
              <a:srgbClr val="DDDDDD"/>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64600" name="AutoShape 88">
            <a:extLst>
              <a:ext uri="{FF2B5EF4-FFF2-40B4-BE49-F238E27FC236}">
                <a16:creationId xmlns:a16="http://schemas.microsoft.com/office/drawing/2014/main" id="{A9679D5C-6ADE-4938-8CBC-29CAAAD6D4DA}"/>
              </a:ext>
            </a:extLst>
          </p:cNvPr>
          <p:cNvSpPr>
            <a:spLocks noChangeArrowheads="1"/>
          </p:cNvSpPr>
          <p:nvPr/>
        </p:nvSpPr>
        <p:spPr bwMode="auto">
          <a:xfrm>
            <a:off x="5148263" y="4508500"/>
            <a:ext cx="3168650" cy="865188"/>
          </a:xfrm>
          <a:prstGeom prst="wedgeRectCallout">
            <a:avLst>
              <a:gd name="adj1" fmla="val -40329"/>
              <a:gd name="adj2" fmla="val -93801"/>
            </a:avLst>
          </a:prstGeom>
          <a:solidFill>
            <a:schemeClr val="accent1">
              <a:alpha val="10001"/>
            </a:schemeClr>
          </a:solidFill>
          <a:ln w="9525">
            <a:solidFill>
              <a:srgbClr val="C0C0C0"/>
            </a:solidFill>
            <a:miter lim="800000"/>
            <a:headEnd/>
            <a:tailEnd/>
          </a:ln>
          <a:effectLst/>
        </p:spPr>
        <p:txBody>
          <a:bodyPr/>
          <a:lstStyle/>
          <a:p>
            <a:pPr>
              <a:defRPr/>
            </a:pPr>
            <a:r>
              <a:rPr lang="en-US" altLang="zh-CN" sz="1600" b="1" dirty="0" err="1">
                <a:effectLst>
                  <a:outerShdw blurRad="38100" dist="38100" dir="2700000" algn="tl">
                    <a:srgbClr val="FFFFFF"/>
                  </a:outerShdw>
                </a:effectLst>
              </a:rPr>
              <a:t>int</a:t>
            </a:r>
            <a:r>
              <a:rPr lang="en-US" altLang="zh-CN" sz="1600" b="1" dirty="0">
                <a:effectLst>
                  <a:outerShdw blurRad="38100" dist="38100" dir="2700000" algn="tl">
                    <a:srgbClr val="FFFFFF"/>
                  </a:outerShdw>
                </a:effectLst>
              </a:rPr>
              <a:t> </a:t>
            </a:r>
            <a:r>
              <a:rPr lang="zh-CN" altLang="en-US" sz="1600" b="1" dirty="0">
                <a:effectLst>
                  <a:outerShdw blurRad="38100" dist="38100" dir="2700000" algn="tl">
                    <a:srgbClr val="FFFFFF"/>
                  </a:outerShdw>
                </a:effectLst>
              </a:rPr>
              <a:t>表明表明变量占用 </a:t>
            </a:r>
            <a:r>
              <a:rPr lang="en-US" altLang="zh-CN" sz="1600" b="1" dirty="0">
                <a:effectLst>
                  <a:outerShdw blurRad="38100" dist="38100" dir="2700000" algn="tl">
                    <a:srgbClr val="FFFFFF"/>
                  </a:outerShdw>
                </a:effectLst>
              </a:rPr>
              <a:t>2 </a:t>
            </a:r>
            <a:r>
              <a:rPr lang="zh-CN" altLang="en-US" sz="1600" b="1" dirty="0">
                <a:effectLst>
                  <a:outerShdw blurRad="38100" dist="38100" dir="2700000" algn="tl">
                    <a:srgbClr val="FFFFFF"/>
                  </a:outerShdw>
                </a:effectLst>
              </a:rPr>
              <a:t>字节</a:t>
            </a:r>
            <a:r>
              <a:rPr lang="en-US" altLang="zh-CN" sz="1600" b="1" dirty="0">
                <a:effectLst>
                  <a:outerShdw blurRad="38100" dist="38100" dir="2700000" algn="tl">
                    <a:srgbClr val="FFFFFF"/>
                  </a:outerShdw>
                </a:effectLst>
              </a:rPr>
              <a:t>(32</a:t>
            </a:r>
            <a:r>
              <a:rPr lang="zh-CN" altLang="en-US" sz="1600" b="1" dirty="0">
                <a:effectLst>
                  <a:outerShdw blurRad="38100" dist="38100" dir="2700000" algn="tl">
                    <a:srgbClr val="FFFFFF"/>
                  </a:outerShdw>
                </a:effectLst>
              </a:rPr>
              <a:t>位的编译占</a:t>
            </a:r>
            <a:r>
              <a:rPr lang="en-US" altLang="zh-CN" sz="1600" b="1" dirty="0">
                <a:effectLst>
                  <a:outerShdw blurRad="38100" dist="38100" dir="2700000" algn="tl">
                    <a:srgbClr val="FFFFFF"/>
                  </a:outerShdw>
                </a:effectLst>
              </a:rPr>
              <a:t>4</a:t>
            </a:r>
            <a:r>
              <a:rPr lang="zh-CN" altLang="en-US" sz="1600" b="1" dirty="0">
                <a:effectLst>
                  <a:outerShdw blurRad="38100" dist="38100" dir="2700000" algn="tl">
                    <a:srgbClr val="FFFFFF"/>
                  </a:outerShdw>
                </a:effectLst>
              </a:rPr>
              <a:t>个字节</a:t>
            </a:r>
            <a:r>
              <a:rPr lang="en-US" altLang="zh-CN" sz="1600" b="1" dirty="0">
                <a:effectLst>
                  <a:outerShdw blurRad="38100" dist="38100" dir="2700000" algn="tl">
                    <a:srgbClr val="FFFFFF"/>
                  </a:outerShdw>
                </a:effectLst>
              </a:rPr>
              <a:t>)</a:t>
            </a:r>
            <a:r>
              <a:rPr lang="zh-CN" altLang="en-US" sz="1600" b="1" dirty="0">
                <a:effectLst>
                  <a:outerShdw blurRad="38100" dist="38100" dir="2700000" algn="tl">
                    <a:srgbClr val="FFFFFF"/>
                  </a:outerShdw>
                </a:effectLst>
              </a:rPr>
              <a:t>，定点格式，补码，最高位是符号位。</a:t>
            </a:r>
          </a:p>
        </p:txBody>
      </p:sp>
      <p:sp>
        <p:nvSpPr>
          <p:cNvPr id="26633" name="Oval 89">
            <a:extLst>
              <a:ext uri="{FF2B5EF4-FFF2-40B4-BE49-F238E27FC236}">
                <a16:creationId xmlns:a16="http://schemas.microsoft.com/office/drawing/2014/main" id="{DF249613-B7E0-497C-B970-BA63D137B138}"/>
              </a:ext>
            </a:extLst>
          </p:cNvPr>
          <p:cNvSpPr>
            <a:spLocks noChangeArrowheads="1"/>
          </p:cNvSpPr>
          <p:nvPr/>
        </p:nvSpPr>
        <p:spPr bwMode="auto">
          <a:xfrm>
            <a:off x="6007100" y="3743325"/>
            <a:ext cx="647700" cy="504825"/>
          </a:xfrm>
          <a:prstGeom prst="ellipse">
            <a:avLst/>
          </a:prstGeom>
          <a:noFill/>
          <a:ln w="9525">
            <a:solidFill>
              <a:srgbClr val="DDDDDD"/>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nvGrpSpPr>
          <p:cNvPr id="5" name="Group 107">
            <a:extLst>
              <a:ext uri="{FF2B5EF4-FFF2-40B4-BE49-F238E27FC236}">
                <a16:creationId xmlns:a16="http://schemas.microsoft.com/office/drawing/2014/main" id="{6908A50E-D658-4B0E-B981-F2D640438D99}"/>
              </a:ext>
            </a:extLst>
          </p:cNvPr>
          <p:cNvGrpSpPr>
            <a:grpSpLocks/>
          </p:cNvGrpSpPr>
          <p:nvPr/>
        </p:nvGrpSpPr>
        <p:grpSpPr bwMode="auto">
          <a:xfrm>
            <a:off x="909638" y="3214688"/>
            <a:ext cx="2222500" cy="971550"/>
            <a:chOff x="573" y="2025"/>
            <a:chExt cx="1400" cy="612"/>
          </a:xfrm>
        </p:grpSpPr>
        <p:sp>
          <p:nvSpPr>
            <p:cNvPr id="26674" name="Text Box 92">
              <a:extLst>
                <a:ext uri="{FF2B5EF4-FFF2-40B4-BE49-F238E27FC236}">
                  <a16:creationId xmlns:a16="http://schemas.microsoft.com/office/drawing/2014/main" id="{6D3B9BE9-680D-476B-B473-F73552D3219E}"/>
                </a:ext>
              </a:extLst>
            </p:cNvPr>
            <p:cNvSpPr txBox="1">
              <a:spLocks noChangeArrowheads="1"/>
            </p:cNvSpPr>
            <p:nvPr/>
          </p:nvSpPr>
          <p:spPr bwMode="auto">
            <a:xfrm>
              <a:off x="1474" y="2387"/>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a:t>&amp;x =</a:t>
              </a:r>
            </a:p>
          </p:txBody>
        </p:sp>
        <p:sp>
          <p:nvSpPr>
            <p:cNvPr id="64606" name="AutoShape 94">
              <a:extLst>
                <a:ext uri="{FF2B5EF4-FFF2-40B4-BE49-F238E27FC236}">
                  <a16:creationId xmlns:a16="http://schemas.microsoft.com/office/drawing/2014/main" id="{CC40FD30-4D77-48B0-B982-6C270CCFB4F9}"/>
                </a:ext>
              </a:extLst>
            </p:cNvPr>
            <p:cNvSpPr>
              <a:spLocks noChangeArrowheads="1"/>
            </p:cNvSpPr>
            <p:nvPr/>
          </p:nvSpPr>
          <p:spPr bwMode="auto">
            <a:xfrm>
              <a:off x="573" y="2025"/>
              <a:ext cx="1088" cy="227"/>
            </a:xfrm>
            <a:prstGeom prst="wedgeRectCallout">
              <a:avLst>
                <a:gd name="adj1" fmla="val 88602"/>
                <a:gd name="adj2" fmla="val 150000"/>
              </a:avLst>
            </a:prstGeom>
            <a:solidFill>
              <a:schemeClr val="accent1">
                <a:alpha val="10001"/>
              </a:schemeClr>
            </a:solidFill>
            <a:ln w="9525">
              <a:solidFill>
                <a:srgbClr val="C0C0C0"/>
              </a:solidFill>
              <a:miter lim="800000"/>
              <a:headEnd/>
              <a:tailEnd/>
            </a:ln>
            <a:effectLst/>
          </p:spPr>
          <p:txBody>
            <a:bodyPr/>
            <a:lstStyle/>
            <a:p>
              <a:pPr algn="ctr">
                <a:defRPr/>
              </a:pPr>
              <a:r>
                <a:rPr lang="zh-CN" altLang="en-US" sz="1600" b="1" dirty="0">
                  <a:solidFill>
                    <a:srgbClr val="FF00FF"/>
                  </a:solidFill>
                  <a:effectLst>
                    <a:outerShdw blurRad="38100" dist="38100" dir="2700000" algn="tl">
                      <a:srgbClr val="000000"/>
                    </a:outerShdw>
                  </a:effectLst>
                </a:rPr>
                <a:t>存储单元首地址</a:t>
              </a:r>
            </a:p>
          </p:txBody>
        </p:sp>
      </p:grpSp>
      <p:grpSp>
        <p:nvGrpSpPr>
          <p:cNvPr id="6" name="Group 105">
            <a:extLst>
              <a:ext uri="{FF2B5EF4-FFF2-40B4-BE49-F238E27FC236}">
                <a16:creationId xmlns:a16="http://schemas.microsoft.com/office/drawing/2014/main" id="{26C5585A-A161-41A8-B4E7-8C8F87368557}"/>
              </a:ext>
            </a:extLst>
          </p:cNvPr>
          <p:cNvGrpSpPr>
            <a:grpSpLocks/>
          </p:cNvGrpSpPr>
          <p:nvPr/>
        </p:nvGrpSpPr>
        <p:grpSpPr bwMode="auto">
          <a:xfrm>
            <a:off x="2987675" y="2276475"/>
            <a:ext cx="2232025" cy="3960813"/>
            <a:chOff x="1882" y="1412"/>
            <a:chExt cx="1406" cy="2495"/>
          </a:xfrm>
        </p:grpSpPr>
        <p:grpSp>
          <p:nvGrpSpPr>
            <p:cNvPr id="26651" name="Group 104">
              <a:extLst>
                <a:ext uri="{FF2B5EF4-FFF2-40B4-BE49-F238E27FC236}">
                  <a16:creationId xmlns:a16="http://schemas.microsoft.com/office/drawing/2014/main" id="{9830E7B8-6BF5-47BF-9B47-E9A0AA65B8DD}"/>
                </a:ext>
              </a:extLst>
            </p:cNvPr>
            <p:cNvGrpSpPr>
              <a:grpSpLocks/>
            </p:cNvGrpSpPr>
            <p:nvPr/>
          </p:nvGrpSpPr>
          <p:grpSpPr bwMode="auto">
            <a:xfrm>
              <a:off x="2259" y="1412"/>
              <a:ext cx="771" cy="2311"/>
              <a:chOff x="2259" y="1434"/>
              <a:chExt cx="771" cy="2311"/>
            </a:xfrm>
          </p:grpSpPr>
          <p:sp>
            <p:nvSpPr>
              <p:cNvPr id="26653" name="Line 56">
                <a:extLst>
                  <a:ext uri="{FF2B5EF4-FFF2-40B4-BE49-F238E27FC236}">
                    <a16:creationId xmlns:a16="http://schemas.microsoft.com/office/drawing/2014/main" id="{862A9FC3-3BC3-47A1-B101-E6B3EBD95F9F}"/>
                  </a:ext>
                </a:extLst>
              </p:cNvPr>
              <p:cNvSpPr>
                <a:spLocks noChangeShapeType="1"/>
              </p:cNvSpPr>
              <p:nvPr/>
            </p:nvSpPr>
            <p:spPr bwMode="auto">
              <a:xfrm>
                <a:off x="2259" y="1610"/>
                <a:ext cx="0" cy="208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57">
                <a:extLst>
                  <a:ext uri="{FF2B5EF4-FFF2-40B4-BE49-F238E27FC236}">
                    <a16:creationId xmlns:a16="http://schemas.microsoft.com/office/drawing/2014/main" id="{CDAFA709-D9CE-4756-A1F3-656C6CE8AF2C}"/>
                  </a:ext>
                </a:extLst>
              </p:cNvPr>
              <p:cNvSpPr>
                <a:spLocks noChangeShapeType="1"/>
              </p:cNvSpPr>
              <p:nvPr/>
            </p:nvSpPr>
            <p:spPr bwMode="auto">
              <a:xfrm>
                <a:off x="3030" y="1610"/>
                <a:ext cx="0" cy="208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5" name="Line 58">
                <a:extLst>
                  <a:ext uri="{FF2B5EF4-FFF2-40B4-BE49-F238E27FC236}">
                    <a16:creationId xmlns:a16="http://schemas.microsoft.com/office/drawing/2014/main" id="{5966ECF6-5891-4D35-908C-BE4936C49A22}"/>
                  </a:ext>
                </a:extLst>
              </p:cNvPr>
              <p:cNvSpPr>
                <a:spLocks noChangeShapeType="1"/>
              </p:cNvSpPr>
              <p:nvPr/>
            </p:nvSpPr>
            <p:spPr bwMode="auto">
              <a:xfrm>
                <a:off x="2259" y="1701"/>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6" name="Line 59">
                <a:extLst>
                  <a:ext uri="{FF2B5EF4-FFF2-40B4-BE49-F238E27FC236}">
                    <a16:creationId xmlns:a16="http://schemas.microsoft.com/office/drawing/2014/main" id="{3064A009-147A-4838-82C8-414002EF3E3F}"/>
                  </a:ext>
                </a:extLst>
              </p:cNvPr>
              <p:cNvSpPr>
                <a:spLocks noChangeShapeType="1"/>
              </p:cNvSpPr>
              <p:nvPr/>
            </p:nvSpPr>
            <p:spPr bwMode="auto">
              <a:xfrm>
                <a:off x="2259" y="1837"/>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Line 60">
                <a:extLst>
                  <a:ext uri="{FF2B5EF4-FFF2-40B4-BE49-F238E27FC236}">
                    <a16:creationId xmlns:a16="http://schemas.microsoft.com/office/drawing/2014/main" id="{D2271527-64FF-404B-977C-7982C01A142A}"/>
                  </a:ext>
                </a:extLst>
              </p:cNvPr>
              <p:cNvSpPr>
                <a:spLocks noChangeShapeType="1"/>
              </p:cNvSpPr>
              <p:nvPr/>
            </p:nvSpPr>
            <p:spPr bwMode="auto">
              <a:xfrm>
                <a:off x="2259" y="1973"/>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8" name="Line 61">
                <a:extLst>
                  <a:ext uri="{FF2B5EF4-FFF2-40B4-BE49-F238E27FC236}">
                    <a16:creationId xmlns:a16="http://schemas.microsoft.com/office/drawing/2014/main" id="{7AC50CAA-1E89-4F16-A7E7-9CAD95750EA8}"/>
                  </a:ext>
                </a:extLst>
              </p:cNvPr>
              <p:cNvSpPr>
                <a:spLocks noChangeShapeType="1"/>
              </p:cNvSpPr>
              <p:nvPr/>
            </p:nvSpPr>
            <p:spPr bwMode="auto">
              <a:xfrm>
                <a:off x="2259" y="2109"/>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9" name="Line 62">
                <a:extLst>
                  <a:ext uri="{FF2B5EF4-FFF2-40B4-BE49-F238E27FC236}">
                    <a16:creationId xmlns:a16="http://schemas.microsoft.com/office/drawing/2014/main" id="{A1C9BA5C-5DD6-4BE9-BFE4-4D4ED3AF27B7}"/>
                  </a:ext>
                </a:extLst>
              </p:cNvPr>
              <p:cNvSpPr>
                <a:spLocks noChangeShapeType="1"/>
              </p:cNvSpPr>
              <p:nvPr/>
            </p:nvSpPr>
            <p:spPr bwMode="auto">
              <a:xfrm>
                <a:off x="2259" y="3152"/>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0" name="Line 63">
                <a:extLst>
                  <a:ext uri="{FF2B5EF4-FFF2-40B4-BE49-F238E27FC236}">
                    <a16:creationId xmlns:a16="http://schemas.microsoft.com/office/drawing/2014/main" id="{C3B09B62-D104-4D71-A37B-CBFFDB1B12FB}"/>
                  </a:ext>
                </a:extLst>
              </p:cNvPr>
              <p:cNvSpPr>
                <a:spLocks noChangeShapeType="1"/>
              </p:cNvSpPr>
              <p:nvPr/>
            </p:nvSpPr>
            <p:spPr bwMode="auto">
              <a:xfrm>
                <a:off x="2259" y="3288"/>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1" name="Line 64">
                <a:extLst>
                  <a:ext uri="{FF2B5EF4-FFF2-40B4-BE49-F238E27FC236}">
                    <a16:creationId xmlns:a16="http://schemas.microsoft.com/office/drawing/2014/main" id="{2972A514-02B4-4F82-A7B8-06EB1D32A29E}"/>
                  </a:ext>
                </a:extLst>
              </p:cNvPr>
              <p:cNvSpPr>
                <a:spLocks noChangeShapeType="1"/>
              </p:cNvSpPr>
              <p:nvPr/>
            </p:nvSpPr>
            <p:spPr bwMode="auto">
              <a:xfrm>
                <a:off x="2259" y="3424"/>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2" name="Line 65">
                <a:extLst>
                  <a:ext uri="{FF2B5EF4-FFF2-40B4-BE49-F238E27FC236}">
                    <a16:creationId xmlns:a16="http://schemas.microsoft.com/office/drawing/2014/main" id="{2F6A1752-6E38-4CBB-A4AC-D5DA18AD1877}"/>
                  </a:ext>
                </a:extLst>
              </p:cNvPr>
              <p:cNvSpPr>
                <a:spLocks noChangeShapeType="1"/>
              </p:cNvSpPr>
              <p:nvPr/>
            </p:nvSpPr>
            <p:spPr bwMode="auto">
              <a:xfrm>
                <a:off x="2259" y="3560"/>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3" name="Line 66">
                <a:extLst>
                  <a:ext uri="{FF2B5EF4-FFF2-40B4-BE49-F238E27FC236}">
                    <a16:creationId xmlns:a16="http://schemas.microsoft.com/office/drawing/2014/main" id="{07C6F33B-BA1C-4BFC-B403-34AF0CF92391}"/>
                  </a:ext>
                </a:extLst>
              </p:cNvPr>
              <p:cNvSpPr>
                <a:spLocks noChangeShapeType="1"/>
              </p:cNvSpPr>
              <p:nvPr/>
            </p:nvSpPr>
            <p:spPr bwMode="auto">
              <a:xfrm>
                <a:off x="2259" y="2457"/>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4" name="Line 67">
                <a:extLst>
                  <a:ext uri="{FF2B5EF4-FFF2-40B4-BE49-F238E27FC236}">
                    <a16:creationId xmlns:a16="http://schemas.microsoft.com/office/drawing/2014/main" id="{ACCCD6D5-61A8-4D11-A54D-A564A0FFEC7A}"/>
                  </a:ext>
                </a:extLst>
              </p:cNvPr>
              <p:cNvSpPr>
                <a:spLocks noChangeShapeType="1"/>
              </p:cNvSpPr>
              <p:nvPr/>
            </p:nvSpPr>
            <p:spPr bwMode="auto">
              <a:xfrm>
                <a:off x="2259" y="2593"/>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5" name="Line 68">
                <a:extLst>
                  <a:ext uri="{FF2B5EF4-FFF2-40B4-BE49-F238E27FC236}">
                    <a16:creationId xmlns:a16="http://schemas.microsoft.com/office/drawing/2014/main" id="{6775B360-66C3-4669-9550-1CBB8013537D}"/>
                  </a:ext>
                </a:extLst>
              </p:cNvPr>
              <p:cNvSpPr>
                <a:spLocks noChangeShapeType="1"/>
              </p:cNvSpPr>
              <p:nvPr/>
            </p:nvSpPr>
            <p:spPr bwMode="auto">
              <a:xfrm>
                <a:off x="2259" y="2729"/>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6" name="Line 69">
                <a:extLst>
                  <a:ext uri="{FF2B5EF4-FFF2-40B4-BE49-F238E27FC236}">
                    <a16:creationId xmlns:a16="http://schemas.microsoft.com/office/drawing/2014/main" id="{E92D7450-4861-4831-9F4F-3B3396F12BA1}"/>
                  </a:ext>
                </a:extLst>
              </p:cNvPr>
              <p:cNvSpPr>
                <a:spLocks noChangeShapeType="1"/>
              </p:cNvSpPr>
              <p:nvPr/>
            </p:nvSpPr>
            <p:spPr bwMode="auto">
              <a:xfrm>
                <a:off x="2259" y="2865"/>
                <a:ext cx="771" cy="1"/>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7" name="Text Box 70">
                <a:extLst>
                  <a:ext uri="{FF2B5EF4-FFF2-40B4-BE49-F238E27FC236}">
                    <a16:creationId xmlns:a16="http://schemas.microsoft.com/office/drawing/2014/main" id="{D9827E83-854E-49DD-900E-DA22CC79C81A}"/>
                  </a:ext>
                </a:extLst>
              </p:cNvPr>
              <p:cNvSpPr txBox="1">
                <a:spLocks noChangeArrowheads="1"/>
              </p:cNvSpPr>
              <p:nvPr/>
            </p:nvSpPr>
            <p:spPr bwMode="auto">
              <a:xfrm>
                <a:off x="2452" y="1434"/>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a:t>
                </a:r>
                <a:endParaRPr lang="en-US" altLang="zh-CN" sz="2400" b="1"/>
              </a:p>
            </p:txBody>
          </p:sp>
          <p:sp>
            <p:nvSpPr>
              <p:cNvPr id="26668" name="Text Box 71">
                <a:extLst>
                  <a:ext uri="{FF2B5EF4-FFF2-40B4-BE49-F238E27FC236}">
                    <a16:creationId xmlns:a16="http://schemas.microsoft.com/office/drawing/2014/main" id="{39DA8FA6-7067-4C23-8A5A-4A0B1C34A077}"/>
                  </a:ext>
                </a:extLst>
              </p:cNvPr>
              <p:cNvSpPr txBox="1">
                <a:spLocks noChangeArrowheads="1"/>
              </p:cNvSpPr>
              <p:nvPr/>
            </p:nvSpPr>
            <p:spPr bwMode="auto">
              <a:xfrm>
                <a:off x="2480" y="2072"/>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a:t>
                </a:r>
                <a:endParaRPr lang="en-US" altLang="zh-CN" sz="2400" b="1"/>
              </a:p>
            </p:txBody>
          </p:sp>
          <p:sp>
            <p:nvSpPr>
              <p:cNvPr id="26669" name="Text Box 72">
                <a:extLst>
                  <a:ext uri="{FF2B5EF4-FFF2-40B4-BE49-F238E27FC236}">
                    <a16:creationId xmlns:a16="http://schemas.microsoft.com/office/drawing/2014/main" id="{0FFE3708-B7E1-40B5-ACAE-DEE935CBC0DF}"/>
                  </a:ext>
                </a:extLst>
              </p:cNvPr>
              <p:cNvSpPr txBox="1">
                <a:spLocks noChangeArrowheads="1"/>
              </p:cNvSpPr>
              <p:nvPr/>
            </p:nvSpPr>
            <p:spPr bwMode="auto">
              <a:xfrm>
                <a:off x="2474" y="2807"/>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a:t>
                </a:r>
                <a:endParaRPr lang="en-US" altLang="zh-CN" sz="2400" b="1"/>
              </a:p>
            </p:txBody>
          </p:sp>
          <p:sp>
            <p:nvSpPr>
              <p:cNvPr id="26670" name="Text Box 73">
                <a:extLst>
                  <a:ext uri="{FF2B5EF4-FFF2-40B4-BE49-F238E27FC236}">
                    <a16:creationId xmlns:a16="http://schemas.microsoft.com/office/drawing/2014/main" id="{231424FF-BB6D-4CD5-B914-08CB947C0577}"/>
                  </a:ext>
                </a:extLst>
              </p:cNvPr>
              <p:cNvSpPr txBox="1">
                <a:spLocks noChangeArrowheads="1"/>
              </p:cNvSpPr>
              <p:nvPr/>
            </p:nvSpPr>
            <p:spPr bwMode="auto">
              <a:xfrm>
                <a:off x="2476" y="3457"/>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latin typeface="Times New Roman" panose="02020603050405020304" pitchFamily="18" charset="0"/>
                  </a:rPr>
                  <a:t>…</a:t>
                </a:r>
                <a:endParaRPr lang="en-US" altLang="zh-CN" sz="2400" b="1"/>
              </a:p>
            </p:txBody>
          </p:sp>
          <p:sp>
            <p:nvSpPr>
              <p:cNvPr id="26671" name="Rectangle 74">
                <a:extLst>
                  <a:ext uri="{FF2B5EF4-FFF2-40B4-BE49-F238E27FC236}">
                    <a16:creationId xmlns:a16="http://schemas.microsoft.com/office/drawing/2014/main" id="{E2444467-5454-4E19-9ABC-586BF6568F93}"/>
                  </a:ext>
                </a:extLst>
              </p:cNvPr>
              <p:cNvSpPr>
                <a:spLocks noChangeArrowheads="1"/>
              </p:cNvSpPr>
              <p:nvPr/>
            </p:nvSpPr>
            <p:spPr bwMode="auto">
              <a:xfrm>
                <a:off x="2259" y="1701"/>
                <a:ext cx="771" cy="136"/>
              </a:xfrm>
              <a:prstGeom prst="rect">
                <a:avLst/>
              </a:prstGeom>
              <a:blipFill dpi="0" rotWithShape="1">
                <a:blip r:embed="rId3">
                  <a:alphaModFix amt="50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6672" name="Rectangle 84">
                <a:extLst>
                  <a:ext uri="{FF2B5EF4-FFF2-40B4-BE49-F238E27FC236}">
                    <a16:creationId xmlns:a16="http://schemas.microsoft.com/office/drawing/2014/main" id="{0E51FDE3-501C-4264-B501-D22CC75D2C3E}"/>
                  </a:ext>
                </a:extLst>
              </p:cNvPr>
              <p:cNvSpPr>
                <a:spLocks noChangeArrowheads="1"/>
              </p:cNvSpPr>
              <p:nvPr/>
            </p:nvSpPr>
            <p:spPr bwMode="auto">
              <a:xfrm>
                <a:off x="2259" y="2456"/>
                <a:ext cx="771" cy="136"/>
              </a:xfrm>
              <a:prstGeom prst="rect">
                <a:avLst/>
              </a:prstGeom>
              <a:blipFill dpi="0" rotWithShape="1">
                <a:blip r:embed="rId3">
                  <a:alphaModFix amt="50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6673" name="Rectangle 85">
                <a:extLst>
                  <a:ext uri="{FF2B5EF4-FFF2-40B4-BE49-F238E27FC236}">
                    <a16:creationId xmlns:a16="http://schemas.microsoft.com/office/drawing/2014/main" id="{36FC0B49-DF60-4612-A1A8-E191BCD21FF2}"/>
                  </a:ext>
                </a:extLst>
              </p:cNvPr>
              <p:cNvSpPr>
                <a:spLocks noChangeArrowheads="1"/>
              </p:cNvSpPr>
              <p:nvPr/>
            </p:nvSpPr>
            <p:spPr bwMode="auto">
              <a:xfrm>
                <a:off x="2259" y="2592"/>
                <a:ext cx="771" cy="136"/>
              </a:xfrm>
              <a:prstGeom prst="rect">
                <a:avLst/>
              </a:prstGeom>
              <a:blipFill dpi="0" rotWithShape="1">
                <a:blip r:embed="rId3">
                  <a:alphaModFix amt="50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64607" name="Text Box 95">
              <a:extLst>
                <a:ext uri="{FF2B5EF4-FFF2-40B4-BE49-F238E27FC236}">
                  <a16:creationId xmlns:a16="http://schemas.microsoft.com/office/drawing/2014/main" id="{FE7B4189-294F-45D5-B06B-161C28EE7BD4}"/>
                </a:ext>
              </a:extLst>
            </p:cNvPr>
            <p:cNvSpPr txBox="1">
              <a:spLocks noChangeArrowheads="1"/>
            </p:cNvSpPr>
            <p:nvPr/>
          </p:nvSpPr>
          <p:spPr bwMode="auto">
            <a:xfrm>
              <a:off x="1882" y="3657"/>
              <a:ext cx="1406" cy="250"/>
            </a:xfrm>
            <a:prstGeom prst="rect">
              <a:avLst/>
            </a:prstGeom>
            <a:noFill/>
            <a:ln w="9525">
              <a:noFill/>
              <a:miter lim="800000"/>
              <a:headEnd/>
              <a:tailEnd/>
            </a:ln>
            <a:effectLst/>
          </p:spPr>
          <p:txBody>
            <a:bodyPr>
              <a:spAutoFit/>
            </a:bodyPr>
            <a:lstStyle/>
            <a:p>
              <a:pPr>
                <a:spcBef>
                  <a:spcPct val="50000"/>
                </a:spcBef>
                <a:defRPr/>
              </a:pPr>
              <a:r>
                <a:rPr lang="zh-CN" altLang="en-US" b="1" u="sng">
                  <a:effectLst>
                    <a:outerShdw blurRad="38100" dist="38100" dir="2700000" algn="tl">
                      <a:srgbClr val="C0C0C0"/>
                    </a:outerShdw>
                  </a:effectLst>
                </a:rPr>
                <a:t>计算机内存示意图</a:t>
              </a:r>
            </a:p>
          </p:txBody>
        </p:sp>
      </p:grpSp>
      <p:sp>
        <p:nvSpPr>
          <p:cNvPr id="64609" name="Text Box 97">
            <a:extLst>
              <a:ext uri="{FF2B5EF4-FFF2-40B4-BE49-F238E27FC236}">
                <a16:creationId xmlns:a16="http://schemas.microsoft.com/office/drawing/2014/main" id="{8B1A81F1-7DF7-4C1B-A495-18B646DE2A7A}"/>
              </a:ext>
            </a:extLst>
          </p:cNvPr>
          <p:cNvSpPr txBox="1">
            <a:spLocks noChangeArrowheads="1"/>
          </p:cNvSpPr>
          <p:nvPr/>
        </p:nvSpPr>
        <p:spPr bwMode="auto">
          <a:xfrm>
            <a:off x="827088" y="1125538"/>
            <a:ext cx="7640637" cy="1066800"/>
          </a:xfrm>
          <a:prstGeom prst="rect">
            <a:avLst/>
          </a:prstGeom>
          <a:noFill/>
          <a:ln w="9525">
            <a:noFill/>
            <a:miter lim="800000"/>
            <a:headEnd/>
            <a:tailEnd/>
          </a:ln>
          <a:effectLst/>
        </p:spPr>
        <p:txBody>
          <a:bodyPr>
            <a:spAutoFit/>
          </a:bodyPr>
          <a:lstStyle/>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类型名  变量表；</a:t>
            </a:r>
          </a:p>
          <a:p>
            <a:pPr>
              <a:spcBef>
                <a:spcPct val="20000"/>
              </a:spcBef>
              <a:defRPr/>
            </a:pPr>
            <a:r>
              <a:rPr lang="zh-CN" altLang="en-US"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a:t>
            </a:r>
            <a:r>
              <a:rPr lang="zh-CN" altLang="en-US" b="1">
                <a:solidFill>
                  <a:srgbClr val="FF00FF"/>
                </a:solidFill>
                <a:effectLst>
                  <a:outerShdw blurRad="38100" dist="38100" dir="2700000" algn="tl">
                    <a:srgbClr val="C0C0C0"/>
                  </a:outerShdw>
                </a:effectLst>
              </a:rPr>
              <a:t>标识符</a:t>
            </a:r>
            <a:r>
              <a:rPr lang="zh-CN" altLang="en-US" b="1">
                <a:effectLst>
                  <a:outerShdw blurRad="38100" dist="38100" dir="2700000" algn="tl">
                    <a:srgbClr val="C0C0C0"/>
                  </a:outerShdw>
                </a:effectLst>
              </a:rPr>
              <a:t>是</a:t>
            </a:r>
            <a:r>
              <a:rPr lang="zh-CN" altLang="en-US" b="1">
                <a:solidFill>
                  <a:srgbClr val="FF00FF"/>
                </a:solidFill>
                <a:effectLst>
                  <a:outerShdw blurRad="38100" dist="38100" dir="2700000" algn="tl">
                    <a:srgbClr val="C0C0C0"/>
                  </a:outerShdw>
                </a:effectLst>
              </a:rPr>
              <a:t>变量</a:t>
            </a:r>
            <a:r>
              <a:rPr lang="zh-CN" altLang="en-US" b="1">
                <a:effectLst>
                  <a:outerShdw blurRad="38100" dist="38100" dir="2700000" algn="tl">
                    <a:srgbClr val="C0C0C0"/>
                  </a:outerShdw>
                </a:effectLst>
              </a:rPr>
              <a:t>的名称，表示是可以存储</a:t>
            </a:r>
            <a:r>
              <a:rPr lang="zh-CN" altLang="en-US" b="1">
                <a:solidFill>
                  <a:srgbClr val="FF00FF"/>
                </a:solidFill>
                <a:effectLst>
                  <a:outerShdw blurRad="38100" dist="38100" dir="2700000" algn="tl">
                    <a:srgbClr val="C0C0C0"/>
                  </a:outerShdw>
                </a:effectLst>
              </a:rPr>
              <a:t>类型名</a:t>
            </a:r>
            <a:r>
              <a:rPr lang="zh-CN" altLang="en-US" b="1">
                <a:effectLst>
                  <a:outerShdw blurRad="38100" dist="38100" dir="2700000" algn="tl">
                    <a:srgbClr val="C0C0C0"/>
                  </a:outerShdw>
                </a:effectLst>
              </a:rPr>
              <a:t>对应数据值域的一个数据之内存</a:t>
            </a:r>
            <a:r>
              <a:rPr lang="zh-CN" altLang="en-US" b="1">
                <a:solidFill>
                  <a:srgbClr val="FF9900"/>
                </a:solidFill>
                <a:effectLst>
                  <a:outerShdw blurRad="38100" dist="38100" dir="2700000" algn="tl">
                    <a:srgbClr val="C0C0C0"/>
                  </a:outerShdw>
                </a:effectLst>
              </a:rPr>
              <a:t>存储单元</a:t>
            </a:r>
            <a:r>
              <a:rPr lang="zh-CN" altLang="en-US" b="1">
                <a:effectLst>
                  <a:outerShdw blurRad="38100" dist="38100" dir="2700000" algn="tl">
                    <a:srgbClr val="C0C0C0"/>
                  </a:outerShdw>
                </a:effectLst>
              </a:rPr>
              <a:t>。</a:t>
            </a:r>
          </a:p>
        </p:txBody>
      </p:sp>
      <p:sp>
        <p:nvSpPr>
          <p:cNvPr id="64610" name="AutoShape 98">
            <a:extLst>
              <a:ext uri="{FF2B5EF4-FFF2-40B4-BE49-F238E27FC236}">
                <a16:creationId xmlns:a16="http://schemas.microsoft.com/office/drawing/2014/main" id="{9D82657F-8F27-4BC5-A4FE-ECC2F1F5ED9F}"/>
              </a:ext>
            </a:extLst>
          </p:cNvPr>
          <p:cNvSpPr>
            <a:spLocks noChangeArrowheads="1"/>
          </p:cNvSpPr>
          <p:nvPr/>
        </p:nvSpPr>
        <p:spPr bwMode="auto">
          <a:xfrm>
            <a:off x="4859338" y="765175"/>
            <a:ext cx="3457575" cy="396875"/>
          </a:xfrm>
          <a:prstGeom prst="wedgeRectCallout">
            <a:avLst>
              <a:gd name="adj1" fmla="val -79569"/>
              <a:gd name="adj2" fmla="val 66000"/>
            </a:avLst>
          </a:prstGeom>
          <a:noFill/>
          <a:ln w="25400">
            <a:solidFill>
              <a:srgbClr val="33CCCC"/>
            </a:solidFill>
            <a:miter lim="800000"/>
            <a:headEnd/>
            <a:tailEnd/>
          </a:ln>
          <a:effectLst/>
        </p:spPr>
        <p:txBody>
          <a:bodyPr/>
          <a:lstStyle/>
          <a:p>
            <a:pPr algn="ctr">
              <a:spcBef>
                <a:spcPct val="20000"/>
              </a:spcBef>
              <a:defRPr/>
            </a:pPr>
            <a:r>
              <a:rPr lang="zh-CN" altLang="en-US" sz="1800" b="1">
                <a:solidFill>
                  <a:srgbClr val="FF00FF"/>
                </a:solidFill>
                <a:effectLst>
                  <a:outerShdw blurRad="38100" dist="38100" dir="2700000" algn="tl">
                    <a:srgbClr val="C0C0C0"/>
                  </a:outerShdw>
                </a:effectLst>
              </a:rPr>
              <a:t>标识符，标识符，</a:t>
            </a:r>
            <a:r>
              <a:rPr lang="en-US" altLang="zh-CN" sz="1800" b="1">
                <a:solidFill>
                  <a:srgbClr val="FF00FF"/>
                </a:solidFill>
                <a:effectLst>
                  <a:outerShdw blurRad="38100" dist="38100" dir="2700000" algn="tl">
                    <a:srgbClr val="C0C0C0"/>
                  </a:outerShdw>
                </a:effectLst>
                <a:latin typeface="Times New Roman"/>
              </a:rPr>
              <a:t>…</a:t>
            </a:r>
            <a:r>
              <a:rPr lang="zh-CN" altLang="en-US" sz="1800" b="1">
                <a:solidFill>
                  <a:srgbClr val="FF00FF"/>
                </a:solidFill>
                <a:effectLst>
                  <a:outerShdw blurRad="38100" dist="38100" dir="2700000" algn="tl">
                    <a:srgbClr val="C0C0C0"/>
                  </a:outerShdw>
                </a:effectLst>
              </a:rPr>
              <a:t>，标识符</a:t>
            </a:r>
          </a:p>
        </p:txBody>
      </p:sp>
      <p:sp>
        <p:nvSpPr>
          <p:cNvPr id="64599" name="Arc 87">
            <a:extLst>
              <a:ext uri="{FF2B5EF4-FFF2-40B4-BE49-F238E27FC236}">
                <a16:creationId xmlns:a16="http://schemas.microsoft.com/office/drawing/2014/main" id="{D05B8002-709C-4E19-A96B-623BD912765C}"/>
              </a:ext>
            </a:extLst>
          </p:cNvPr>
          <p:cNvSpPr>
            <a:spLocks/>
          </p:cNvSpPr>
          <p:nvPr/>
        </p:nvSpPr>
        <p:spPr bwMode="auto">
          <a:xfrm rot="3293892">
            <a:off x="4565650" y="3435350"/>
            <a:ext cx="576263" cy="563563"/>
          </a:xfrm>
          <a:custGeom>
            <a:avLst/>
            <a:gdLst>
              <a:gd name="T0" fmla="*/ 2147483647 w 21598"/>
              <a:gd name="T1" fmla="*/ 2147483647 h 15578"/>
              <a:gd name="T2" fmla="*/ 2147483647 w 21598"/>
              <a:gd name="T3" fmla="*/ 2147483647 h 15578"/>
              <a:gd name="T4" fmla="*/ 0 w 21598"/>
              <a:gd name="T5" fmla="*/ 0 h 15578"/>
              <a:gd name="T6" fmla="*/ 0 60000 65536"/>
              <a:gd name="T7" fmla="*/ 0 60000 65536"/>
              <a:gd name="T8" fmla="*/ 0 60000 65536"/>
              <a:gd name="T9" fmla="*/ 0 w 21598"/>
              <a:gd name="T10" fmla="*/ 0 h 15578"/>
              <a:gd name="T11" fmla="*/ 21598 w 21598"/>
              <a:gd name="T12" fmla="*/ 15578 h 15578"/>
            </a:gdLst>
            <a:ahLst/>
            <a:cxnLst>
              <a:cxn ang="T6">
                <a:pos x="T0" y="T1"/>
              </a:cxn>
              <a:cxn ang="T7">
                <a:pos x="T2" y="T3"/>
              </a:cxn>
              <a:cxn ang="T8">
                <a:pos x="T4" y="T5"/>
              </a:cxn>
            </a:cxnLst>
            <a:rect l="T9" t="T10" r="T11" b="T12"/>
            <a:pathLst>
              <a:path w="21598" h="15578" fill="none" extrusionOk="0">
                <a:moveTo>
                  <a:pt x="21597" y="324"/>
                </a:moveTo>
                <a:cubicBezTo>
                  <a:pt x="21510" y="6091"/>
                  <a:pt x="19121" y="11583"/>
                  <a:pt x="14962" y="15577"/>
                </a:cubicBezTo>
              </a:path>
              <a:path w="21598" h="15578" stroke="0" extrusionOk="0">
                <a:moveTo>
                  <a:pt x="21597" y="324"/>
                </a:moveTo>
                <a:cubicBezTo>
                  <a:pt x="21510" y="6091"/>
                  <a:pt x="19121" y="11583"/>
                  <a:pt x="14962" y="15577"/>
                </a:cubicBezTo>
                <a:lnTo>
                  <a:pt x="0" y="0"/>
                </a:lnTo>
                <a:close/>
              </a:path>
            </a:pathLst>
          </a:custGeom>
          <a:noFill/>
          <a:ln w="28575">
            <a:solidFill>
              <a:schemeClr val="tx1"/>
            </a:solidFill>
            <a:prstDash val="dash"/>
            <a:miter lim="800000"/>
            <a:headEnd type="oval"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108">
            <a:extLst>
              <a:ext uri="{FF2B5EF4-FFF2-40B4-BE49-F238E27FC236}">
                <a16:creationId xmlns:a16="http://schemas.microsoft.com/office/drawing/2014/main" id="{4C63ADFC-4403-49C4-8420-2C349D2FCF70}"/>
              </a:ext>
            </a:extLst>
          </p:cNvPr>
          <p:cNvGrpSpPr>
            <a:grpSpLocks/>
          </p:cNvGrpSpPr>
          <p:nvPr/>
        </p:nvGrpSpPr>
        <p:grpSpPr bwMode="auto">
          <a:xfrm>
            <a:off x="2890838" y="3084513"/>
            <a:ext cx="5478462" cy="776287"/>
            <a:chOff x="1791" y="2024"/>
            <a:chExt cx="3451" cy="489"/>
          </a:xfrm>
        </p:grpSpPr>
        <p:sp>
          <p:nvSpPr>
            <p:cNvPr id="64603" name="AutoShape 91">
              <a:extLst>
                <a:ext uri="{FF2B5EF4-FFF2-40B4-BE49-F238E27FC236}">
                  <a16:creationId xmlns:a16="http://schemas.microsoft.com/office/drawing/2014/main" id="{1E322C20-293C-499F-87A1-984140A46E32}"/>
                </a:ext>
              </a:extLst>
            </p:cNvPr>
            <p:cNvSpPr>
              <a:spLocks noChangeArrowheads="1"/>
            </p:cNvSpPr>
            <p:nvPr/>
          </p:nvSpPr>
          <p:spPr bwMode="auto">
            <a:xfrm>
              <a:off x="3246" y="2024"/>
              <a:ext cx="1996" cy="227"/>
            </a:xfrm>
            <a:prstGeom prst="wedgeRectCallout">
              <a:avLst>
                <a:gd name="adj1" fmla="val -12074"/>
                <a:gd name="adj2" fmla="val 166301"/>
              </a:avLst>
            </a:prstGeom>
            <a:solidFill>
              <a:schemeClr val="accent1">
                <a:alpha val="10001"/>
              </a:schemeClr>
            </a:solidFill>
            <a:ln w="9525">
              <a:solidFill>
                <a:srgbClr val="C0C0C0"/>
              </a:solidFill>
              <a:miter lim="800000"/>
              <a:headEnd/>
              <a:tailEnd/>
            </a:ln>
            <a:effectLst/>
          </p:spPr>
          <p:txBody>
            <a:bodyPr/>
            <a:lstStyle/>
            <a:p>
              <a:pPr algn="ctr">
                <a:defRPr/>
              </a:pPr>
              <a:r>
                <a:rPr lang="zh-CN" altLang="en-US" sz="1600" b="1">
                  <a:effectLst>
                    <a:outerShdw blurRad="38100" dist="38100" dir="2700000" algn="tl">
                      <a:srgbClr val="FFFFFF"/>
                    </a:outerShdw>
                  </a:effectLst>
                </a:rPr>
                <a:t>存储单元名称</a:t>
              </a:r>
            </a:p>
          </p:txBody>
        </p:sp>
        <p:sp>
          <p:nvSpPr>
            <p:cNvPr id="26650" name="Freeform 106">
              <a:extLst>
                <a:ext uri="{FF2B5EF4-FFF2-40B4-BE49-F238E27FC236}">
                  <a16:creationId xmlns:a16="http://schemas.microsoft.com/office/drawing/2014/main" id="{4AA35EF3-BE25-4B3C-9B6C-A0ADD7B75E5F}"/>
                </a:ext>
              </a:extLst>
            </p:cNvPr>
            <p:cNvSpPr>
              <a:spLocks/>
            </p:cNvSpPr>
            <p:nvPr/>
          </p:nvSpPr>
          <p:spPr bwMode="auto">
            <a:xfrm>
              <a:off x="1791" y="2210"/>
              <a:ext cx="2140" cy="303"/>
            </a:xfrm>
            <a:custGeom>
              <a:avLst/>
              <a:gdLst>
                <a:gd name="T0" fmla="*/ 2140 w 2140"/>
                <a:gd name="T1" fmla="*/ 212 h 303"/>
                <a:gd name="T2" fmla="*/ 1823 w 2140"/>
                <a:gd name="T3" fmla="*/ 30 h 303"/>
                <a:gd name="T4" fmla="*/ 371 w 2140"/>
                <a:gd name="T5" fmla="*/ 30 h 303"/>
                <a:gd name="T6" fmla="*/ 8 w 2140"/>
                <a:gd name="T7" fmla="*/ 76 h 303"/>
                <a:gd name="T8" fmla="*/ 417 w 2140"/>
                <a:gd name="T9" fmla="*/ 303 h 303"/>
                <a:gd name="T10" fmla="*/ 0 60000 65536"/>
                <a:gd name="T11" fmla="*/ 0 60000 65536"/>
                <a:gd name="T12" fmla="*/ 0 60000 65536"/>
                <a:gd name="T13" fmla="*/ 0 60000 65536"/>
                <a:gd name="T14" fmla="*/ 0 60000 65536"/>
                <a:gd name="T15" fmla="*/ 0 w 2140"/>
                <a:gd name="T16" fmla="*/ 0 h 303"/>
                <a:gd name="T17" fmla="*/ 2140 w 2140"/>
                <a:gd name="T18" fmla="*/ 303 h 303"/>
              </a:gdLst>
              <a:ahLst/>
              <a:cxnLst>
                <a:cxn ang="T10">
                  <a:pos x="T0" y="T1"/>
                </a:cxn>
                <a:cxn ang="T11">
                  <a:pos x="T2" y="T3"/>
                </a:cxn>
                <a:cxn ang="T12">
                  <a:pos x="T4" y="T5"/>
                </a:cxn>
                <a:cxn ang="T13">
                  <a:pos x="T6" y="T7"/>
                </a:cxn>
                <a:cxn ang="T14">
                  <a:pos x="T8" y="T9"/>
                </a:cxn>
              </a:cxnLst>
              <a:rect l="T15" t="T16" r="T17" b="T18"/>
              <a:pathLst>
                <a:path w="2140" h="303">
                  <a:moveTo>
                    <a:pt x="2140" y="212"/>
                  </a:moveTo>
                  <a:cubicBezTo>
                    <a:pt x="2129" y="136"/>
                    <a:pt x="2118" y="60"/>
                    <a:pt x="1823" y="30"/>
                  </a:cubicBezTo>
                  <a:cubicBezTo>
                    <a:pt x="1528" y="0"/>
                    <a:pt x="673" y="22"/>
                    <a:pt x="371" y="30"/>
                  </a:cubicBezTo>
                  <a:cubicBezTo>
                    <a:pt x="69" y="38"/>
                    <a:pt x="0" y="31"/>
                    <a:pt x="8" y="76"/>
                  </a:cubicBezTo>
                  <a:cubicBezTo>
                    <a:pt x="16" y="121"/>
                    <a:pt x="216" y="212"/>
                    <a:pt x="417" y="303"/>
                  </a:cubicBezTo>
                </a:path>
              </a:pathLst>
            </a:custGeom>
            <a:noFill/>
            <a:ln w="25400" cap="flat" cmpd="sng">
              <a:solidFill>
                <a:schemeClr val="tx1"/>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9" name="Group 119">
            <a:extLst>
              <a:ext uri="{FF2B5EF4-FFF2-40B4-BE49-F238E27FC236}">
                <a16:creationId xmlns:a16="http://schemas.microsoft.com/office/drawing/2014/main" id="{483E3F08-1583-49AE-A9CF-A4DA609BFFE1}"/>
              </a:ext>
            </a:extLst>
          </p:cNvPr>
          <p:cNvGrpSpPr>
            <a:grpSpLocks/>
          </p:cNvGrpSpPr>
          <p:nvPr/>
        </p:nvGrpSpPr>
        <p:grpSpPr bwMode="auto">
          <a:xfrm>
            <a:off x="4500563" y="3933825"/>
            <a:ext cx="4597400" cy="2070100"/>
            <a:chOff x="2835" y="2444"/>
            <a:chExt cx="2896" cy="1304"/>
          </a:xfrm>
        </p:grpSpPr>
        <p:sp>
          <p:nvSpPr>
            <p:cNvPr id="26642" name="Freeform 113">
              <a:extLst>
                <a:ext uri="{FF2B5EF4-FFF2-40B4-BE49-F238E27FC236}">
                  <a16:creationId xmlns:a16="http://schemas.microsoft.com/office/drawing/2014/main" id="{87046A9C-619A-4E3D-8113-870C6D279275}"/>
                </a:ext>
              </a:extLst>
            </p:cNvPr>
            <p:cNvSpPr>
              <a:spLocks/>
            </p:cNvSpPr>
            <p:nvPr/>
          </p:nvSpPr>
          <p:spPr bwMode="auto">
            <a:xfrm>
              <a:off x="2835" y="2599"/>
              <a:ext cx="816" cy="1073"/>
            </a:xfrm>
            <a:custGeom>
              <a:avLst/>
              <a:gdLst>
                <a:gd name="T0" fmla="*/ 0 w 816"/>
                <a:gd name="T1" fmla="*/ 0 h 1073"/>
                <a:gd name="T2" fmla="*/ 317 w 816"/>
                <a:gd name="T3" fmla="*/ 907 h 1073"/>
                <a:gd name="T4" fmla="*/ 816 w 816"/>
                <a:gd name="T5" fmla="*/ 998 h 1073"/>
                <a:gd name="T6" fmla="*/ 0 60000 65536"/>
                <a:gd name="T7" fmla="*/ 0 60000 65536"/>
                <a:gd name="T8" fmla="*/ 0 60000 65536"/>
                <a:gd name="T9" fmla="*/ 0 w 816"/>
                <a:gd name="T10" fmla="*/ 0 h 1073"/>
                <a:gd name="T11" fmla="*/ 816 w 816"/>
                <a:gd name="T12" fmla="*/ 1073 h 1073"/>
              </a:gdLst>
              <a:ahLst/>
              <a:cxnLst>
                <a:cxn ang="T6">
                  <a:pos x="T0" y="T1"/>
                </a:cxn>
                <a:cxn ang="T7">
                  <a:pos x="T2" y="T3"/>
                </a:cxn>
                <a:cxn ang="T8">
                  <a:pos x="T4" y="T5"/>
                </a:cxn>
              </a:cxnLst>
              <a:rect l="T9" t="T10" r="T11" b="T12"/>
              <a:pathLst>
                <a:path w="816" h="1073">
                  <a:moveTo>
                    <a:pt x="0" y="0"/>
                  </a:moveTo>
                  <a:cubicBezTo>
                    <a:pt x="90" y="370"/>
                    <a:pt x="181" y="741"/>
                    <a:pt x="317" y="907"/>
                  </a:cubicBezTo>
                  <a:cubicBezTo>
                    <a:pt x="453" y="1073"/>
                    <a:pt x="634" y="1035"/>
                    <a:pt x="816" y="998"/>
                  </a:cubicBezTo>
                </a:path>
              </a:pathLst>
            </a:custGeom>
            <a:noFill/>
            <a:ln w="76200" cap="flat" cmpd="sng">
              <a:solidFill>
                <a:srgbClr val="FF000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6643" name="Group 118">
              <a:extLst>
                <a:ext uri="{FF2B5EF4-FFF2-40B4-BE49-F238E27FC236}">
                  <a16:creationId xmlns:a16="http://schemas.microsoft.com/office/drawing/2014/main" id="{2854554E-84C2-46C8-86BC-7D3CEF7AEC0B}"/>
                </a:ext>
              </a:extLst>
            </p:cNvPr>
            <p:cNvGrpSpPr>
              <a:grpSpLocks/>
            </p:cNvGrpSpPr>
            <p:nvPr/>
          </p:nvGrpSpPr>
          <p:grpSpPr bwMode="auto">
            <a:xfrm>
              <a:off x="3470" y="3294"/>
              <a:ext cx="1542" cy="454"/>
              <a:chOff x="3470" y="3294"/>
              <a:chExt cx="1542" cy="454"/>
            </a:xfrm>
          </p:grpSpPr>
          <p:sp>
            <p:nvSpPr>
              <p:cNvPr id="26645" name="Rectangle 110">
                <a:extLst>
                  <a:ext uri="{FF2B5EF4-FFF2-40B4-BE49-F238E27FC236}">
                    <a16:creationId xmlns:a16="http://schemas.microsoft.com/office/drawing/2014/main" id="{08C5B3E6-CB3A-43C1-9943-85811EB57AD4}"/>
                  </a:ext>
                </a:extLst>
              </p:cNvPr>
              <p:cNvSpPr>
                <a:spLocks noChangeArrowheads="1"/>
              </p:cNvSpPr>
              <p:nvPr/>
            </p:nvSpPr>
            <p:spPr bwMode="auto">
              <a:xfrm>
                <a:off x="3742" y="3475"/>
                <a:ext cx="1270" cy="27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64623" name="Text Box 111">
                <a:extLst>
                  <a:ext uri="{FF2B5EF4-FFF2-40B4-BE49-F238E27FC236}">
                    <a16:creationId xmlns:a16="http://schemas.microsoft.com/office/drawing/2014/main" id="{1BE844E1-F54D-4476-B176-ED02110E8E4C}"/>
                  </a:ext>
                </a:extLst>
              </p:cNvPr>
              <p:cNvSpPr txBox="1">
                <a:spLocks noChangeArrowheads="1"/>
              </p:cNvSpPr>
              <p:nvPr/>
            </p:nvSpPr>
            <p:spPr bwMode="auto">
              <a:xfrm>
                <a:off x="3470" y="3294"/>
                <a:ext cx="272"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x</a:t>
                </a:r>
              </a:p>
            </p:txBody>
          </p:sp>
          <p:sp>
            <p:nvSpPr>
              <p:cNvPr id="26647" name="Text Box 114">
                <a:extLst>
                  <a:ext uri="{FF2B5EF4-FFF2-40B4-BE49-F238E27FC236}">
                    <a16:creationId xmlns:a16="http://schemas.microsoft.com/office/drawing/2014/main" id="{1B5D99AF-4819-493C-BE6E-EF91D4B1E3F4}"/>
                  </a:ext>
                </a:extLst>
              </p:cNvPr>
              <p:cNvSpPr txBox="1">
                <a:spLocks noChangeArrowheads="1"/>
              </p:cNvSpPr>
              <p:nvPr/>
            </p:nvSpPr>
            <p:spPr bwMode="auto">
              <a:xfrm>
                <a:off x="3696" y="3294"/>
                <a:ext cx="1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a:solidFill>
                      <a:srgbClr val="969696"/>
                    </a:solidFill>
                  </a:rPr>
                  <a:t>2048          2049</a:t>
                </a:r>
              </a:p>
            </p:txBody>
          </p:sp>
          <p:sp>
            <p:nvSpPr>
              <p:cNvPr id="26648" name="Line 115">
                <a:extLst>
                  <a:ext uri="{FF2B5EF4-FFF2-40B4-BE49-F238E27FC236}">
                    <a16:creationId xmlns:a16="http://schemas.microsoft.com/office/drawing/2014/main" id="{AAE1BCAB-D2DC-4E2A-A2E9-CAA311E9B069}"/>
                  </a:ext>
                </a:extLst>
              </p:cNvPr>
              <p:cNvSpPr>
                <a:spLocks noChangeShapeType="1"/>
              </p:cNvSpPr>
              <p:nvPr/>
            </p:nvSpPr>
            <p:spPr bwMode="auto">
              <a:xfrm>
                <a:off x="4377" y="3475"/>
                <a:ext cx="0" cy="273"/>
              </a:xfrm>
              <a:prstGeom prst="line">
                <a:avLst/>
              </a:prstGeom>
              <a:noFill/>
              <a:ln w="9525">
                <a:solidFill>
                  <a:srgbClr val="969696"/>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44" name="Freeform 117">
              <a:extLst>
                <a:ext uri="{FF2B5EF4-FFF2-40B4-BE49-F238E27FC236}">
                  <a16:creationId xmlns:a16="http://schemas.microsoft.com/office/drawing/2014/main" id="{9FF46B10-7CFB-4D54-BFAE-120C07C4B7A8}"/>
                </a:ext>
              </a:extLst>
            </p:cNvPr>
            <p:cNvSpPr>
              <a:spLocks/>
            </p:cNvSpPr>
            <p:nvPr/>
          </p:nvSpPr>
          <p:spPr bwMode="auto">
            <a:xfrm>
              <a:off x="3107" y="2444"/>
              <a:ext cx="2624" cy="1059"/>
            </a:xfrm>
            <a:custGeom>
              <a:avLst/>
              <a:gdLst>
                <a:gd name="T0" fmla="*/ 1679 w 2624"/>
                <a:gd name="T1" fmla="*/ 61 h 1059"/>
                <a:gd name="T2" fmla="*/ 2178 w 2624"/>
                <a:gd name="T3" fmla="*/ 106 h 1059"/>
                <a:gd name="T4" fmla="*/ 2314 w 2624"/>
                <a:gd name="T5" fmla="*/ 696 h 1059"/>
                <a:gd name="T6" fmla="*/ 318 w 2624"/>
                <a:gd name="T7" fmla="*/ 787 h 1059"/>
                <a:gd name="T8" fmla="*/ 409 w 2624"/>
                <a:gd name="T9" fmla="*/ 1059 h 1059"/>
                <a:gd name="T10" fmla="*/ 0 60000 65536"/>
                <a:gd name="T11" fmla="*/ 0 60000 65536"/>
                <a:gd name="T12" fmla="*/ 0 60000 65536"/>
                <a:gd name="T13" fmla="*/ 0 60000 65536"/>
                <a:gd name="T14" fmla="*/ 0 60000 65536"/>
                <a:gd name="T15" fmla="*/ 0 w 2624"/>
                <a:gd name="T16" fmla="*/ 0 h 1059"/>
                <a:gd name="T17" fmla="*/ 2624 w 2624"/>
                <a:gd name="T18" fmla="*/ 1059 h 1059"/>
              </a:gdLst>
              <a:ahLst/>
              <a:cxnLst>
                <a:cxn ang="T10">
                  <a:pos x="T0" y="T1"/>
                </a:cxn>
                <a:cxn ang="T11">
                  <a:pos x="T2" y="T3"/>
                </a:cxn>
                <a:cxn ang="T12">
                  <a:pos x="T4" y="T5"/>
                </a:cxn>
                <a:cxn ang="T13">
                  <a:pos x="T6" y="T7"/>
                </a:cxn>
                <a:cxn ang="T14">
                  <a:pos x="T8" y="T9"/>
                </a:cxn>
              </a:cxnLst>
              <a:rect l="T15" t="T16" r="T17" b="T18"/>
              <a:pathLst>
                <a:path w="2624" h="1059">
                  <a:moveTo>
                    <a:pt x="1679" y="61"/>
                  </a:moveTo>
                  <a:cubicBezTo>
                    <a:pt x="1875" y="30"/>
                    <a:pt x="2072" y="0"/>
                    <a:pt x="2178" y="106"/>
                  </a:cubicBezTo>
                  <a:cubicBezTo>
                    <a:pt x="2284" y="212"/>
                    <a:pt x="2624" y="582"/>
                    <a:pt x="2314" y="696"/>
                  </a:cubicBezTo>
                  <a:cubicBezTo>
                    <a:pt x="2004" y="810"/>
                    <a:pt x="636" y="726"/>
                    <a:pt x="318" y="787"/>
                  </a:cubicBezTo>
                  <a:cubicBezTo>
                    <a:pt x="0" y="848"/>
                    <a:pt x="204" y="953"/>
                    <a:pt x="409" y="1059"/>
                  </a:cubicBezTo>
                </a:path>
              </a:pathLst>
            </a:custGeom>
            <a:noFill/>
            <a:ln w="76200" cap="flat" cmpd="sng">
              <a:solidFill>
                <a:srgbClr val="FF000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64" name="AutoShape 94">
            <a:extLst>
              <a:ext uri="{FF2B5EF4-FFF2-40B4-BE49-F238E27FC236}">
                <a16:creationId xmlns:a16="http://schemas.microsoft.com/office/drawing/2014/main" id="{9F738E9F-CDBB-4882-A892-86517AFCA6D7}"/>
              </a:ext>
            </a:extLst>
          </p:cNvPr>
          <p:cNvSpPr>
            <a:spLocks noChangeArrowheads="1"/>
          </p:cNvSpPr>
          <p:nvPr/>
        </p:nvSpPr>
        <p:spPr bwMode="auto">
          <a:xfrm>
            <a:off x="1258888" y="4618038"/>
            <a:ext cx="1530350" cy="827087"/>
          </a:xfrm>
          <a:prstGeom prst="wedgeRectCallout">
            <a:avLst>
              <a:gd name="adj1" fmla="val 122425"/>
              <a:gd name="adj2" fmla="val -110341"/>
            </a:avLst>
          </a:prstGeom>
          <a:solidFill>
            <a:schemeClr val="accent1">
              <a:alpha val="10001"/>
            </a:schemeClr>
          </a:solidFill>
          <a:ln w="9525">
            <a:solidFill>
              <a:srgbClr val="C0C0C0"/>
            </a:solidFill>
            <a:miter lim="800000"/>
            <a:headEnd/>
            <a:tailEnd/>
          </a:ln>
          <a:effectLst/>
        </p:spPr>
        <p:txBody>
          <a:bodyPr/>
          <a:lstStyle/>
          <a:p>
            <a:pPr algn="ctr">
              <a:defRPr/>
            </a:pPr>
            <a:r>
              <a:rPr lang="zh-CN" altLang="en-US" sz="1600" b="1" dirty="0">
                <a:solidFill>
                  <a:srgbClr val="FF00FF"/>
                </a:solidFill>
                <a:effectLst>
                  <a:outerShdw blurRad="38100" dist="38100" dir="2700000" algn="tl">
                    <a:srgbClr val="000000"/>
                  </a:outerShdw>
                </a:effectLst>
              </a:rPr>
              <a:t>当前值：？</a:t>
            </a:r>
            <a:endParaRPr lang="en-US" altLang="zh-CN" sz="1600" b="1" dirty="0">
              <a:solidFill>
                <a:srgbClr val="FF00FF"/>
              </a:solidFill>
              <a:effectLst>
                <a:outerShdw blurRad="38100" dist="38100" dir="2700000" algn="tl">
                  <a:srgbClr val="000000"/>
                </a:outerShdw>
              </a:effectLst>
            </a:endParaRPr>
          </a:p>
          <a:p>
            <a:pPr algn="ctr">
              <a:defRPr/>
            </a:pPr>
            <a:r>
              <a:rPr lang="zh-CN" altLang="en-US" sz="1600" b="1" dirty="0">
                <a:solidFill>
                  <a:srgbClr val="FF00FF"/>
                </a:solidFill>
                <a:effectLst>
                  <a:outerShdw blurRad="38100" dist="38100" dir="2700000" algn="tl">
                    <a:srgbClr val="000000"/>
                  </a:outerShdw>
                </a:effectLst>
              </a:rPr>
              <a:t>取决于定义</a:t>
            </a:r>
            <a:endParaRPr lang="en-US" altLang="zh-CN" sz="1600" b="1" dirty="0">
              <a:solidFill>
                <a:srgbClr val="FF00FF"/>
              </a:solidFill>
              <a:effectLst>
                <a:outerShdw blurRad="38100" dist="38100" dir="2700000" algn="tl">
                  <a:srgbClr val="000000"/>
                </a:outerShdw>
              </a:effectLst>
            </a:endParaRPr>
          </a:p>
          <a:p>
            <a:pPr algn="ctr">
              <a:defRPr/>
            </a:pPr>
            <a:r>
              <a:rPr lang="zh-CN" altLang="en-US" sz="1600" b="1" dirty="0">
                <a:solidFill>
                  <a:srgbClr val="FF00FF"/>
                </a:solidFill>
                <a:effectLst>
                  <a:outerShdw blurRad="38100" dist="38100" dir="2700000" algn="tl">
                    <a:srgbClr val="000000"/>
                  </a:outerShdw>
                </a:effectLst>
              </a:rPr>
              <a:t>形式和位置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64610"/>
                                        </p:tgtEl>
                                        <p:attrNameLst>
                                          <p:attrName>style.visibility</p:attrName>
                                        </p:attrNameLst>
                                      </p:cBhvr>
                                      <p:to>
                                        <p:strVal val="visible"/>
                                      </p:to>
                                    </p:set>
                                    <p:anim calcmode="lin" valueType="num">
                                      <p:cBhvr>
                                        <p:cTn id="7" dur="5000" fill="hold"/>
                                        <p:tgtEl>
                                          <p:spTgt spid="64610"/>
                                        </p:tgtEl>
                                        <p:attrNameLst>
                                          <p:attrName>ppt_w</p:attrName>
                                        </p:attrNameLst>
                                      </p:cBhvr>
                                      <p:tavLst>
                                        <p:tav tm="0" fmla="#ppt_w*sin(2.5*pi*$)">
                                          <p:val>
                                            <p:fltVal val="0"/>
                                          </p:val>
                                        </p:tav>
                                        <p:tav tm="100000">
                                          <p:val>
                                            <p:fltVal val="1"/>
                                          </p:val>
                                        </p:tav>
                                      </p:tavLst>
                                    </p:anim>
                                    <p:anim calcmode="lin" valueType="num">
                                      <p:cBhvr>
                                        <p:cTn id="8" dur="5000" fill="hold"/>
                                        <p:tgtEl>
                                          <p:spTgt spid="6461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7"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ppt_x</p:attrName>
                                        </p:attrNameLst>
                                      </p:cBhvr>
                                      <p:tavLst>
                                        <p:tav tm="0">
                                          <p:val>
                                            <p:strVal val="#ppt_x-.2"/>
                                          </p:val>
                                        </p:tav>
                                        <p:tav tm="100000">
                                          <p:val>
                                            <p:strVal val="#ppt_x"/>
                                          </p:val>
                                        </p:tav>
                                      </p:tavLst>
                                    </p:anim>
                                    <p:anim calcmode="lin" valueType="num">
                                      <p:cBhvr>
                                        <p:cTn id="21"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64595"/>
                                        </p:tgtEl>
                                        <p:attrNameLst>
                                          <p:attrName>style.visibility</p:attrName>
                                        </p:attrNameLst>
                                      </p:cBhvr>
                                      <p:to>
                                        <p:strVal val="visible"/>
                                      </p:to>
                                    </p:set>
                                    <p:anim calcmode="lin" valueType="num">
                                      <p:cBhvr>
                                        <p:cTn id="27" dur="1000" fill="hold"/>
                                        <p:tgtEl>
                                          <p:spTgt spid="64595"/>
                                        </p:tgtEl>
                                        <p:attrNameLst>
                                          <p:attrName>ppt_x</p:attrName>
                                        </p:attrNameLst>
                                      </p:cBhvr>
                                      <p:tavLst>
                                        <p:tav tm="0">
                                          <p:val>
                                            <p:strVal val="#ppt_x-.2"/>
                                          </p:val>
                                        </p:tav>
                                        <p:tav tm="100000">
                                          <p:val>
                                            <p:strVal val="#ppt_x"/>
                                          </p:val>
                                        </p:tav>
                                      </p:tavLst>
                                    </p:anim>
                                    <p:anim calcmode="lin" valueType="num">
                                      <p:cBhvr>
                                        <p:cTn id="28" dur="1000" fill="hold"/>
                                        <p:tgtEl>
                                          <p:spTgt spid="6459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645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64600"/>
                                        </p:tgtEl>
                                        <p:attrNameLst>
                                          <p:attrName>style.visibility</p:attrName>
                                        </p:attrNameLst>
                                      </p:cBhvr>
                                      <p:to>
                                        <p:strVal val="visible"/>
                                      </p:to>
                                    </p:set>
                                    <p:anim calcmode="lin" valueType="num">
                                      <p:cBhvr>
                                        <p:cTn id="34" dur="1000" fill="hold"/>
                                        <p:tgtEl>
                                          <p:spTgt spid="64600"/>
                                        </p:tgtEl>
                                        <p:attrNameLst>
                                          <p:attrName>ppt_x</p:attrName>
                                        </p:attrNameLst>
                                      </p:cBhvr>
                                      <p:tavLst>
                                        <p:tav tm="0">
                                          <p:val>
                                            <p:strVal val="#ppt_x-.2"/>
                                          </p:val>
                                        </p:tav>
                                        <p:tav tm="100000">
                                          <p:val>
                                            <p:strVal val="#ppt_x"/>
                                          </p:val>
                                        </p:tav>
                                      </p:tavLst>
                                    </p:anim>
                                    <p:anim calcmode="lin" valueType="num">
                                      <p:cBhvr>
                                        <p:cTn id="35" dur="1000" fill="hold"/>
                                        <p:tgtEl>
                                          <p:spTgt spid="6460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46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64599"/>
                                        </p:tgtEl>
                                        <p:attrNameLst>
                                          <p:attrName>style.visibility</p:attrName>
                                        </p:attrNameLst>
                                      </p:cBhvr>
                                      <p:to>
                                        <p:strVal val="visible"/>
                                      </p:to>
                                    </p:set>
                                    <p:anim calcmode="lin" valueType="num">
                                      <p:cBhvr>
                                        <p:cTn id="41" dur="1000" fill="hold"/>
                                        <p:tgtEl>
                                          <p:spTgt spid="64599"/>
                                        </p:tgtEl>
                                        <p:attrNameLst>
                                          <p:attrName>ppt_x</p:attrName>
                                        </p:attrNameLst>
                                      </p:cBhvr>
                                      <p:tavLst>
                                        <p:tav tm="0">
                                          <p:val>
                                            <p:strVal val="#ppt_x-.2"/>
                                          </p:val>
                                        </p:tav>
                                        <p:tav tm="100000">
                                          <p:val>
                                            <p:strVal val="#ppt_x"/>
                                          </p:val>
                                        </p:tav>
                                      </p:tavLst>
                                    </p:anim>
                                    <p:anim calcmode="lin" valueType="num">
                                      <p:cBhvr>
                                        <p:cTn id="42" dur="1000" fill="hold"/>
                                        <p:tgtEl>
                                          <p:spTgt spid="64599"/>
                                        </p:tgtEl>
                                        <p:attrNameLst>
                                          <p:attrName>ppt_y</p:attrName>
                                        </p:attrNameLst>
                                      </p:cBhvr>
                                      <p:tavLst>
                                        <p:tav tm="0">
                                          <p:val>
                                            <p:strVal val="#ppt_y"/>
                                          </p:val>
                                        </p:tav>
                                        <p:tav tm="100000">
                                          <p:val>
                                            <p:strVal val="#ppt_y"/>
                                          </p:val>
                                        </p:tav>
                                      </p:tavLst>
                                    </p:anim>
                                    <p:animEffect transition="in" filter="wipe(right)" prLst="gradientSize: 0.1">
                                      <p:cBhvr>
                                        <p:cTn id="43" dur="1000"/>
                                        <p:tgtEl>
                                          <p:spTgt spid="645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9"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ppt_x</p:attrName>
                                        </p:attrNameLst>
                                      </p:cBhvr>
                                      <p:tavLst>
                                        <p:tav tm="0">
                                          <p:val>
                                            <p:strVal val="#ppt_x-.2"/>
                                          </p:val>
                                        </p:tav>
                                        <p:tav tm="100000">
                                          <p:val>
                                            <p:strVal val="#ppt_x"/>
                                          </p:val>
                                        </p:tav>
                                      </p:tavLst>
                                    </p:anim>
                                    <p:anim calcmode="lin" valueType="num">
                                      <p:cBhvr>
                                        <p:cTn id="4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ppt_x</p:attrName>
                                        </p:attrNameLst>
                                      </p:cBhvr>
                                      <p:tavLst>
                                        <p:tav tm="0">
                                          <p:val>
                                            <p:strVal val="#ppt_x-.2"/>
                                          </p:val>
                                        </p:tav>
                                        <p:tav tm="100000">
                                          <p:val>
                                            <p:strVal val="#ppt_x"/>
                                          </p:val>
                                        </p:tav>
                                      </p:tavLst>
                                    </p:anim>
                                    <p:anim calcmode="lin" valueType="num">
                                      <p:cBhvr>
                                        <p:cTn id="5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7"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1000"/>
                                        <p:tgtEl>
                                          <p:spTgt spid="9"/>
                                        </p:tgtEl>
                                      </p:cBhvr>
                                    </p:animEffect>
                                    <p:anim calcmode="lin" valueType="num">
                                      <p:cBhvr>
                                        <p:cTn id="63" dur="1000" fill="hold"/>
                                        <p:tgtEl>
                                          <p:spTgt spid="9"/>
                                        </p:tgtEl>
                                        <p:attrNameLst>
                                          <p:attrName>ppt_x</p:attrName>
                                        </p:attrNameLst>
                                      </p:cBhvr>
                                      <p:tavLst>
                                        <p:tav tm="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box(in)">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95" grpId="0" animBg="1"/>
      <p:bldP spid="64600" grpId="0" animBg="1"/>
      <p:bldP spid="64610" grpId="0" animBg="1"/>
      <p:bldP spid="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1DA372C4-CAA7-435C-BF02-EC6D344B60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E1749083-283C-48F1-8950-8DDC89390C21}" type="slidenum">
              <a:rPr kumimoji="0" lang="en-US" altLang="zh-CN" sz="1800">
                <a:solidFill>
                  <a:srgbClr val="009900"/>
                </a:solidFill>
              </a:rPr>
              <a:pPr eaLnBrk="1" hangingPunct="1"/>
              <a:t>24</a:t>
            </a:fld>
            <a:endParaRPr kumimoji="0" lang="en-US" altLang="zh-CN" sz="1800">
              <a:solidFill>
                <a:srgbClr val="009900"/>
              </a:solidFill>
            </a:endParaRPr>
          </a:p>
        </p:txBody>
      </p:sp>
      <p:sp>
        <p:nvSpPr>
          <p:cNvPr id="27651" name="Rectangle 18">
            <a:extLst>
              <a:ext uri="{FF2B5EF4-FFF2-40B4-BE49-F238E27FC236}">
                <a16:creationId xmlns:a16="http://schemas.microsoft.com/office/drawing/2014/main" id="{5906C519-96DB-41B4-8926-4901B12AAA65}"/>
              </a:ext>
            </a:extLst>
          </p:cNvPr>
          <p:cNvSpPr>
            <a:spLocks noChangeArrowheads="1"/>
          </p:cNvSpPr>
          <p:nvPr/>
        </p:nvSpPr>
        <p:spPr bwMode="auto">
          <a:xfrm>
            <a:off x="1476375" y="2601913"/>
            <a:ext cx="4175125" cy="935037"/>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7652" name="Text Box 4">
            <a:extLst>
              <a:ext uri="{FF2B5EF4-FFF2-40B4-BE49-F238E27FC236}">
                <a16:creationId xmlns:a16="http://schemas.microsoft.com/office/drawing/2014/main" id="{2EE866D1-D833-4C47-9C1F-95B14DE07E49}"/>
              </a:ext>
            </a:extLst>
          </p:cNvPr>
          <p:cNvSpPr txBox="1">
            <a:spLocks noChangeArrowheads="1"/>
          </p:cNvSpPr>
          <p:nvPr/>
        </p:nvSpPr>
        <p:spPr bwMode="auto">
          <a:xfrm>
            <a:off x="762000" y="6683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2.5.3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变量定义 </a:t>
            </a:r>
          </a:p>
        </p:txBody>
      </p:sp>
      <p:sp>
        <p:nvSpPr>
          <p:cNvPr id="138245" name="Text Box 5">
            <a:extLst>
              <a:ext uri="{FF2B5EF4-FFF2-40B4-BE49-F238E27FC236}">
                <a16:creationId xmlns:a16="http://schemas.microsoft.com/office/drawing/2014/main" id="{16D02309-7394-47AC-A88E-4DDE57D44F06}"/>
              </a:ext>
            </a:extLst>
          </p:cNvPr>
          <p:cNvSpPr txBox="1">
            <a:spLocks noChangeArrowheads="1"/>
          </p:cNvSpPr>
          <p:nvPr/>
        </p:nvSpPr>
        <p:spPr bwMode="auto">
          <a:xfrm>
            <a:off x="827088" y="1125538"/>
            <a:ext cx="7640637" cy="1066800"/>
          </a:xfrm>
          <a:prstGeom prst="rect">
            <a:avLst/>
          </a:prstGeom>
          <a:noFill/>
          <a:ln w="9525">
            <a:noFill/>
            <a:miter lim="800000"/>
            <a:headEnd/>
            <a:tailEnd/>
          </a:ln>
          <a:effectLst/>
        </p:spPr>
        <p:txBody>
          <a:bodyPr>
            <a:spAutoFit/>
          </a:bodyPr>
          <a:lstStyle/>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类型名  变量表；</a:t>
            </a:r>
          </a:p>
          <a:p>
            <a:pPr>
              <a:spcBef>
                <a:spcPct val="20000"/>
              </a:spcBef>
              <a:defRPr/>
            </a:pPr>
            <a:r>
              <a:rPr lang="zh-CN" altLang="en-US"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a:t>
            </a:r>
            <a:r>
              <a:rPr lang="zh-CN" altLang="en-US" b="1">
                <a:solidFill>
                  <a:srgbClr val="FF00FF"/>
                </a:solidFill>
                <a:effectLst>
                  <a:outerShdw blurRad="38100" dist="38100" dir="2700000" algn="tl">
                    <a:srgbClr val="C0C0C0"/>
                  </a:outerShdw>
                </a:effectLst>
              </a:rPr>
              <a:t>标识符</a:t>
            </a:r>
            <a:r>
              <a:rPr lang="zh-CN" altLang="en-US" b="1">
                <a:effectLst>
                  <a:outerShdw blurRad="38100" dist="38100" dir="2700000" algn="tl">
                    <a:srgbClr val="C0C0C0"/>
                  </a:outerShdw>
                </a:effectLst>
              </a:rPr>
              <a:t>是</a:t>
            </a:r>
            <a:r>
              <a:rPr lang="zh-CN" altLang="en-US" b="1">
                <a:solidFill>
                  <a:srgbClr val="FF00FF"/>
                </a:solidFill>
                <a:effectLst>
                  <a:outerShdw blurRad="38100" dist="38100" dir="2700000" algn="tl">
                    <a:srgbClr val="C0C0C0"/>
                  </a:outerShdw>
                </a:effectLst>
              </a:rPr>
              <a:t>变量</a:t>
            </a:r>
            <a:r>
              <a:rPr lang="zh-CN" altLang="en-US" b="1">
                <a:effectLst>
                  <a:outerShdw blurRad="38100" dist="38100" dir="2700000" algn="tl">
                    <a:srgbClr val="C0C0C0"/>
                  </a:outerShdw>
                </a:effectLst>
              </a:rPr>
              <a:t>的名称，表示是可以存储</a:t>
            </a:r>
            <a:r>
              <a:rPr lang="zh-CN" altLang="en-US" b="1">
                <a:solidFill>
                  <a:srgbClr val="FF00FF"/>
                </a:solidFill>
                <a:effectLst>
                  <a:outerShdw blurRad="38100" dist="38100" dir="2700000" algn="tl">
                    <a:srgbClr val="C0C0C0"/>
                  </a:outerShdw>
                </a:effectLst>
              </a:rPr>
              <a:t>类型名</a:t>
            </a:r>
            <a:r>
              <a:rPr lang="zh-CN" altLang="en-US" b="1">
                <a:effectLst>
                  <a:outerShdw blurRad="38100" dist="38100" dir="2700000" algn="tl">
                    <a:srgbClr val="C0C0C0"/>
                  </a:outerShdw>
                </a:effectLst>
              </a:rPr>
              <a:t>对应数据值域的一个数据之内存</a:t>
            </a:r>
            <a:r>
              <a:rPr lang="zh-CN" altLang="en-US" b="1">
                <a:solidFill>
                  <a:srgbClr val="FF9900"/>
                </a:solidFill>
                <a:effectLst>
                  <a:outerShdw blurRad="38100" dist="38100" dir="2700000" algn="tl">
                    <a:srgbClr val="C0C0C0"/>
                  </a:outerShdw>
                </a:effectLst>
              </a:rPr>
              <a:t>存储单元</a:t>
            </a:r>
            <a:r>
              <a:rPr lang="zh-CN" altLang="en-US" b="1">
                <a:effectLst>
                  <a:outerShdw blurRad="38100" dist="38100" dir="2700000" algn="tl">
                    <a:srgbClr val="C0C0C0"/>
                  </a:outerShdw>
                </a:effectLst>
              </a:rPr>
              <a:t>。</a:t>
            </a:r>
          </a:p>
        </p:txBody>
      </p:sp>
      <p:sp>
        <p:nvSpPr>
          <p:cNvPr id="138246" name="AutoShape 6">
            <a:extLst>
              <a:ext uri="{FF2B5EF4-FFF2-40B4-BE49-F238E27FC236}">
                <a16:creationId xmlns:a16="http://schemas.microsoft.com/office/drawing/2014/main" id="{47F5D238-FA69-4F2B-8605-2C48163C976A}"/>
              </a:ext>
            </a:extLst>
          </p:cNvPr>
          <p:cNvSpPr>
            <a:spLocks noChangeArrowheads="1"/>
          </p:cNvSpPr>
          <p:nvPr/>
        </p:nvSpPr>
        <p:spPr bwMode="auto">
          <a:xfrm>
            <a:off x="4859338" y="765175"/>
            <a:ext cx="3457575" cy="396875"/>
          </a:xfrm>
          <a:prstGeom prst="wedgeRectCallout">
            <a:avLst>
              <a:gd name="adj1" fmla="val -79569"/>
              <a:gd name="adj2" fmla="val 66000"/>
            </a:avLst>
          </a:prstGeom>
          <a:noFill/>
          <a:ln w="25400">
            <a:solidFill>
              <a:srgbClr val="33CCCC"/>
            </a:solidFill>
            <a:miter lim="800000"/>
            <a:headEnd/>
            <a:tailEnd/>
          </a:ln>
          <a:effectLst/>
        </p:spPr>
        <p:txBody>
          <a:bodyPr/>
          <a:lstStyle/>
          <a:p>
            <a:pPr algn="ctr">
              <a:spcBef>
                <a:spcPct val="20000"/>
              </a:spcBef>
              <a:defRPr/>
            </a:pPr>
            <a:r>
              <a:rPr lang="zh-CN" altLang="en-US" sz="1800" b="1">
                <a:solidFill>
                  <a:srgbClr val="FF00FF"/>
                </a:solidFill>
                <a:effectLst>
                  <a:outerShdw blurRad="38100" dist="38100" dir="2700000" algn="tl">
                    <a:srgbClr val="C0C0C0"/>
                  </a:outerShdw>
                </a:effectLst>
              </a:rPr>
              <a:t>标识符，标识符，</a:t>
            </a:r>
            <a:r>
              <a:rPr lang="en-US" altLang="zh-CN" sz="1800" b="1">
                <a:solidFill>
                  <a:srgbClr val="FF00FF"/>
                </a:solidFill>
                <a:effectLst>
                  <a:outerShdw blurRad="38100" dist="38100" dir="2700000" algn="tl">
                    <a:srgbClr val="C0C0C0"/>
                  </a:outerShdw>
                </a:effectLst>
                <a:latin typeface="Times New Roman"/>
              </a:rPr>
              <a:t>…</a:t>
            </a:r>
            <a:r>
              <a:rPr lang="zh-CN" altLang="en-US" sz="1800" b="1">
                <a:solidFill>
                  <a:srgbClr val="FF00FF"/>
                </a:solidFill>
                <a:effectLst>
                  <a:outerShdw blurRad="38100" dist="38100" dir="2700000" algn="tl">
                    <a:srgbClr val="C0C0C0"/>
                  </a:outerShdw>
                </a:effectLst>
              </a:rPr>
              <a:t>，标识符</a:t>
            </a:r>
          </a:p>
        </p:txBody>
      </p:sp>
      <p:sp>
        <p:nvSpPr>
          <p:cNvPr id="138248" name="Text Box 8">
            <a:extLst>
              <a:ext uri="{FF2B5EF4-FFF2-40B4-BE49-F238E27FC236}">
                <a16:creationId xmlns:a16="http://schemas.microsoft.com/office/drawing/2014/main" id="{78F820DD-91EC-4A6B-B51A-28A9495DDEBB}"/>
              </a:ext>
            </a:extLst>
          </p:cNvPr>
          <p:cNvSpPr txBox="1">
            <a:spLocks noChangeArrowheads="1"/>
          </p:cNvSpPr>
          <p:nvPr/>
        </p:nvSpPr>
        <p:spPr bwMode="auto">
          <a:xfrm>
            <a:off x="1474788" y="2703513"/>
            <a:ext cx="1801812" cy="762000"/>
          </a:xfrm>
          <a:prstGeom prst="rect">
            <a:avLst/>
          </a:prstGeom>
          <a:noFill/>
          <a:ln w="9525">
            <a:noFill/>
            <a:miter lim="800000"/>
            <a:headEnd/>
            <a:tailEnd/>
          </a:ln>
          <a:effectLst/>
        </p:spPr>
        <p:txBody>
          <a:bodyPr>
            <a:spAutoFit/>
          </a:bodyPr>
          <a:lstStyle/>
          <a:p>
            <a:pPr>
              <a:spcBef>
                <a:spcPct val="20000"/>
              </a:spcBef>
              <a:defRPr/>
            </a:pPr>
            <a:r>
              <a:rPr lang="en-US" altLang="zh-CN" b="1">
                <a:solidFill>
                  <a:schemeClr val="tx2"/>
                </a:solidFill>
                <a:effectLst>
                  <a:outerShdw blurRad="38100" dist="38100" dir="2700000" algn="tl">
                    <a:srgbClr val="C0C0C0"/>
                  </a:outerShdw>
                </a:effectLst>
              </a:rPr>
              <a:t>int  total; </a:t>
            </a:r>
          </a:p>
          <a:p>
            <a:pPr>
              <a:spcBef>
                <a:spcPct val="20000"/>
              </a:spcBef>
              <a:defRPr/>
            </a:pPr>
            <a:r>
              <a:rPr lang="en-US" altLang="zh-CN" b="1">
                <a:solidFill>
                  <a:schemeClr val="tx2"/>
                </a:solidFill>
                <a:effectLst>
                  <a:outerShdw blurRad="38100" dist="38100" dir="2700000" algn="tl">
                    <a:srgbClr val="C0C0C0"/>
                  </a:outerShdw>
                </a:effectLst>
              </a:rPr>
              <a:t>int  average;</a:t>
            </a:r>
          </a:p>
        </p:txBody>
      </p:sp>
      <p:sp>
        <p:nvSpPr>
          <p:cNvPr id="138249" name="Text Box 9">
            <a:extLst>
              <a:ext uri="{FF2B5EF4-FFF2-40B4-BE49-F238E27FC236}">
                <a16:creationId xmlns:a16="http://schemas.microsoft.com/office/drawing/2014/main" id="{598FEC08-40BC-4583-A61B-985F2820DF24}"/>
              </a:ext>
            </a:extLst>
          </p:cNvPr>
          <p:cNvSpPr txBox="1">
            <a:spLocks noChangeArrowheads="1"/>
          </p:cNvSpPr>
          <p:nvPr/>
        </p:nvSpPr>
        <p:spPr bwMode="auto">
          <a:xfrm>
            <a:off x="3275013" y="2703513"/>
            <a:ext cx="1728787" cy="762000"/>
          </a:xfrm>
          <a:prstGeom prst="rect">
            <a:avLst/>
          </a:prstGeom>
          <a:noFill/>
          <a:ln w="9525">
            <a:noFill/>
            <a:miter lim="800000"/>
            <a:headEnd/>
            <a:tailEnd/>
          </a:ln>
          <a:effectLst/>
        </p:spPr>
        <p:txBody>
          <a:bodyPr>
            <a:spAutoFit/>
          </a:bodyPr>
          <a:lstStyle/>
          <a:p>
            <a:pPr>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总和 *</a:t>
            </a:r>
            <a:r>
              <a:rPr lang="en-US" altLang="zh-CN" b="1">
                <a:solidFill>
                  <a:schemeClr val="tx2"/>
                </a:solidFill>
                <a:effectLst>
                  <a:outerShdw blurRad="38100" dist="38100" dir="2700000" algn="tl">
                    <a:srgbClr val="C0C0C0"/>
                  </a:outerShdw>
                </a:effectLst>
              </a:rPr>
              <a:t>/</a:t>
            </a:r>
          </a:p>
          <a:p>
            <a:pPr>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平均值 *</a:t>
            </a:r>
            <a:r>
              <a:rPr lang="en-US" altLang="zh-CN" b="1">
                <a:solidFill>
                  <a:schemeClr val="tx2"/>
                </a:solidFill>
                <a:effectLst>
                  <a:outerShdw blurRad="38100" dist="38100" dir="2700000" algn="tl">
                    <a:srgbClr val="C0C0C0"/>
                  </a:outerShdw>
                </a:effectLst>
              </a:rPr>
              <a:t>/</a:t>
            </a:r>
          </a:p>
        </p:txBody>
      </p:sp>
      <p:grpSp>
        <p:nvGrpSpPr>
          <p:cNvPr id="2" name="Group 40">
            <a:extLst>
              <a:ext uri="{FF2B5EF4-FFF2-40B4-BE49-F238E27FC236}">
                <a16:creationId xmlns:a16="http://schemas.microsoft.com/office/drawing/2014/main" id="{32B0BD94-165A-4192-99FC-943DE749EF9F}"/>
              </a:ext>
            </a:extLst>
          </p:cNvPr>
          <p:cNvGrpSpPr>
            <a:grpSpLocks/>
          </p:cNvGrpSpPr>
          <p:nvPr/>
        </p:nvGrpSpPr>
        <p:grpSpPr bwMode="auto">
          <a:xfrm>
            <a:off x="3132138" y="2506663"/>
            <a:ext cx="4679950" cy="1073150"/>
            <a:chOff x="1973" y="1525"/>
            <a:chExt cx="2948" cy="676"/>
          </a:xfrm>
        </p:grpSpPr>
        <p:grpSp>
          <p:nvGrpSpPr>
            <p:cNvPr id="27676" name="Group 16">
              <a:extLst>
                <a:ext uri="{FF2B5EF4-FFF2-40B4-BE49-F238E27FC236}">
                  <a16:creationId xmlns:a16="http://schemas.microsoft.com/office/drawing/2014/main" id="{A02D0DE7-7B1E-4571-8305-5766A5A06F60}"/>
                </a:ext>
              </a:extLst>
            </p:cNvPr>
            <p:cNvGrpSpPr>
              <a:grpSpLocks/>
            </p:cNvGrpSpPr>
            <p:nvPr/>
          </p:nvGrpSpPr>
          <p:grpSpPr bwMode="auto">
            <a:xfrm>
              <a:off x="3560" y="1525"/>
              <a:ext cx="1361" cy="676"/>
              <a:chOff x="3696" y="1434"/>
              <a:chExt cx="1361" cy="676"/>
            </a:xfrm>
          </p:grpSpPr>
          <p:sp>
            <p:nvSpPr>
              <p:cNvPr id="138252" name="Text Box 12">
                <a:extLst>
                  <a:ext uri="{FF2B5EF4-FFF2-40B4-BE49-F238E27FC236}">
                    <a16:creationId xmlns:a16="http://schemas.microsoft.com/office/drawing/2014/main" id="{EBE30597-8E47-41C8-AB3F-BE3547C42004}"/>
                  </a:ext>
                </a:extLst>
              </p:cNvPr>
              <p:cNvSpPr txBox="1">
                <a:spLocks noChangeArrowheads="1"/>
              </p:cNvSpPr>
              <p:nvPr/>
            </p:nvSpPr>
            <p:spPr bwMode="auto">
              <a:xfrm>
                <a:off x="4376" y="1484"/>
                <a:ext cx="681"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sp>
            <p:nvSpPr>
              <p:cNvPr id="27679" name="Text Box 13">
                <a:extLst>
                  <a:ext uri="{FF2B5EF4-FFF2-40B4-BE49-F238E27FC236}">
                    <a16:creationId xmlns:a16="http://schemas.microsoft.com/office/drawing/2014/main" id="{7539B95B-6138-44AD-8195-602F3693FA8D}"/>
                  </a:ext>
                </a:extLst>
              </p:cNvPr>
              <p:cNvSpPr txBox="1">
                <a:spLocks noChangeArrowheads="1"/>
              </p:cNvSpPr>
              <p:nvPr/>
            </p:nvSpPr>
            <p:spPr bwMode="auto">
              <a:xfrm>
                <a:off x="3924" y="143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total</a:t>
                </a:r>
              </a:p>
            </p:txBody>
          </p:sp>
          <p:sp>
            <p:nvSpPr>
              <p:cNvPr id="138254" name="Text Box 14">
                <a:extLst>
                  <a:ext uri="{FF2B5EF4-FFF2-40B4-BE49-F238E27FC236}">
                    <a16:creationId xmlns:a16="http://schemas.microsoft.com/office/drawing/2014/main" id="{68CBC807-CD5E-419F-BCD2-D187586C4885}"/>
                  </a:ext>
                </a:extLst>
              </p:cNvPr>
              <p:cNvSpPr txBox="1">
                <a:spLocks noChangeArrowheads="1"/>
              </p:cNvSpPr>
              <p:nvPr/>
            </p:nvSpPr>
            <p:spPr bwMode="auto">
              <a:xfrm>
                <a:off x="4376" y="1842"/>
                <a:ext cx="681"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latin typeface="Times New Roman"/>
                  </a:rPr>
                  <a:t>—</a:t>
                </a:r>
                <a:endParaRPr lang="en-US" altLang="zh-CN" b="1">
                  <a:effectLst>
                    <a:outerShdw blurRad="38100" dist="38100" dir="2700000" algn="tl">
                      <a:srgbClr val="C0C0C0"/>
                    </a:outerShdw>
                  </a:effectLst>
                </a:endParaRPr>
              </a:p>
            </p:txBody>
          </p:sp>
          <p:sp>
            <p:nvSpPr>
              <p:cNvPr id="27681" name="Text Box 15">
                <a:extLst>
                  <a:ext uri="{FF2B5EF4-FFF2-40B4-BE49-F238E27FC236}">
                    <a16:creationId xmlns:a16="http://schemas.microsoft.com/office/drawing/2014/main" id="{944D8B06-BA09-4BC1-8FEC-A8D8F88A10E0}"/>
                  </a:ext>
                </a:extLst>
              </p:cNvPr>
              <p:cNvSpPr txBox="1">
                <a:spLocks noChangeArrowheads="1"/>
              </p:cNvSpPr>
              <p:nvPr/>
            </p:nvSpPr>
            <p:spPr bwMode="auto">
              <a:xfrm>
                <a:off x="3696" y="1774"/>
                <a:ext cx="7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average</a:t>
                </a:r>
              </a:p>
            </p:txBody>
          </p:sp>
        </p:grpSp>
        <p:sp>
          <p:nvSpPr>
            <p:cNvPr id="27677" name="Freeform 17">
              <a:extLst>
                <a:ext uri="{FF2B5EF4-FFF2-40B4-BE49-F238E27FC236}">
                  <a16:creationId xmlns:a16="http://schemas.microsoft.com/office/drawing/2014/main" id="{D18025A8-4028-47A1-9DE5-9C39B1F14A54}"/>
                </a:ext>
              </a:extLst>
            </p:cNvPr>
            <p:cNvSpPr>
              <a:spLocks/>
            </p:cNvSpPr>
            <p:nvPr/>
          </p:nvSpPr>
          <p:spPr bwMode="auto">
            <a:xfrm>
              <a:off x="1973" y="1570"/>
              <a:ext cx="1769" cy="333"/>
            </a:xfrm>
            <a:custGeom>
              <a:avLst/>
              <a:gdLst>
                <a:gd name="T0" fmla="*/ 0 w 1769"/>
                <a:gd name="T1" fmla="*/ 333 h 333"/>
                <a:gd name="T2" fmla="*/ 317 w 1769"/>
                <a:gd name="T3" fmla="*/ 15 h 333"/>
                <a:gd name="T4" fmla="*/ 1769 w 1769"/>
                <a:gd name="T5" fmla="*/ 242 h 333"/>
                <a:gd name="T6" fmla="*/ 0 60000 65536"/>
                <a:gd name="T7" fmla="*/ 0 60000 65536"/>
                <a:gd name="T8" fmla="*/ 0 60000 65536"/>
                <a:gd name="T9" fmla="*/ 0 w 1769"/>
                <a:gd name="T10" fmla="*/ 0 h 333"/>
                <a:gd name="T11" fmla="*/ 1769 w 1769"/>
                <a:gd name="T12" fmla="*/ 333 h 333"/>
              </a:gdLst>
              <a:ahLst/>
              <a:cxnLst>
                <a:cxn ang="T6">
                  <a:pos x="T0" y="T1"/>
                </a:cxn>
                <a:cxn ang="T7">
                  <a:pos x="T2" y="T3"/>
                </a:cxn>
                <a:cxn ang="T8">
                  <a:pos x="T4" y="T5"/>
                </a:cxn>
              </a:cxnLst>
              <a:rect l="T9" t="T10" r="T11" b="T12"/>
              <a:pathLst>
                <a:path w="1769" h="333">
                  <a:moveTo>
                    <a:pt x="0" y="333"/>
                  </a:moveTo>
                  <a:cubicBezTo>
                    <a:pt x="11" y="181"/>
                    <a:pt x="22" y="30"/>
                    <a:pt x="317" y="15"/>
                  </a:cubicBezTo>
                  <a:cubicBezTo>
                    <a:pt x="612" y="0"/>
                    <a:pt x="1190" y="121"/>
                    <a:pt x="1769" y="242"/>
                  </a:cubicBezTo>
                </a:path>
              </a:pathLst>
            </a:custGeom>
            <a:noFill/>
            <a:ln w="7620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 name="Group 36">
            <a:extLst>
              <a:ext uri="{FF2B5EF4-FFF2-40B4-BE49-F238E27FC236}">
                <a16:creationId xmlns:a16="http://schemas.microsoft.com/office/drawing/2014/main" id="{D63F6D67-3499-469D-AAC3-6988B4C5A516}"/>
              </a:ext>
            </a:extLst>
          </p:cNvPr>
          <p:cNvGrpSpPr>
            <a:grpSpLocks/>
          </p:cNvGrpSpPr>
          <p:nvPr/>
        </p:nvGrpSpPr>
        <p:grpSpPr bwMode="auto">
          <a:xfrm>
            <a:off x="1403350" y="3825875"/>
            <a:ext cx="4248150" cy="1150938"/>
            <a:chOff x="884" y="2251"/>
            <a:chExt cx="2676" cy="725"/>
          </a:xfrm>
        </p:grpSpPr>
        <p:sp>
          <p:nvSpPr>
            <p:cNvPr id="27674" name="Rectangle 21">
              <a:extLst>
                <a:ext uri="{FF2B5EF4-FFF2-40B4-BE49-F238E27FC236}">
                  <a16:creationId xmlns:a16="http://schemas.microsoft.com/office/drawing/2014/main" id="{D20F3546-0E34-43A1-B0A9-F7D1D94A5145}"/>
                </a:ext>
              </a:extLst>
            </p:cNvPr>
            <p:cNvSpPr>
              <a:spLocks noChangeArrowheads="1"/>
            </p:cNvSpPr>
            <p:nvPr/>
          </p:nvSpPr>
          <p:spPr bwMode="auto">
            <a:xfrm>
              <a:off x="884" y="2251"/>
              <a:ext cx="2676" cy="725"/>
            </a:xfrm>
            <a:prstGeom prst="rect">
              <a:avLst/>
            </a:prstGeom>
            <a:solidFill>
              <a:schemeClr val="accent1">
                <a:alpha val="1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38260" name="Text Box 20">
              <a:extLst>
                <a:ext uri="{FF2B5EF4-FFF2-40B4-BE49-F238E27FC236}">
                  <a16:creationId xmlns:a16="http://schemas.microsoft.com/office/drawing/2014/main" id="{CC5F0012-07A9-4FE7-9686-209FF677549B}"/>
                </a:ext>
              </a:extLst>
            </p:cNvPr>
            <p:cNvSpPr txBox="1">
              <a:spLocks noChangeArrowheads="1"/>
            </p:cNvSpPr>
            <p:nvPr/>
          </p:nvSpPr>
          <p:spPr bwMode="auto">
            <a:xfrm>
              <a:off x="884" y="2251"/>
              <a:ext cx="2676" cy="710"/>
            </a:xfrm>
            <a:prstGeom prst="rect">
              <a:avLst/>
            </a:prstGeom>
            <a:noFill/>
            <a:ln w="9525">
              <a:noFill/>
              <a:miter lim="800000"/>
              <a:headEnd/>
              <a:tailEnd/>
            </a:ln>
            <a:effectLst/>
          </p:spPr>
          <p:txBody>
            <a:bodyPr>
              <a:spAutoFit/>
            </a:bodyPr>
            <a:lstStyle/>
            <a:p>
              <a:pPr>
                <a:spcBef>
                  <a:spcPct val="20000"/>
                </a:spcBef>
                <a:defRPr/>
              </a:pPr>
              <a:r>
                <a:rPr lang="en-US" altLang="zh-CN" b="1">
                  <a:solidFill>
                    <a:schemeClr val="tx2"/>
                  </a:solidFill>
                  <a:effectLst>
                    <a:outerShdw blurRad="38100" dist="38100" dir="2700000" algn="tl">
                      <a:srgbClr val="C0C0C0"/>
                    </a:outerShdw>
                  </a:effectLst>
                </a:rPr>
                <a:t>float eps=1.0e-5; </a:t>
              </a:r>
            </a:p>
            <a:p>
              <a:pPr>
                <a:spcBef>
                  <a:spcPct val="20000"/>
                </a:spcBef>
                <a:defRPr/>
              </a:pPr>
              <a:r>
                <a:rPr lang="en-US" altLang="zh-CN" b="1">
                  <a:solidFill>
                    <a:schemeClr val="tx2"/>
                  </a:solidFill>
                  <a:effectLst>
                    <a:outerShdw blurRad="38100" dist="38100" dir="2700000" algn="tl">
                      <a:srgbClr val="C0C0C0"/>
                    </a:outerShdw>
                  </a:effectLst>
                </a:rPr>
                <a:t>int count=0, sum=0; </a:t>
              </a:r>
            </a:p>
            <a:p>
              <a:pPr>
                <a:spcBef>
                  <a:spcPct val="20000"/>
                </a:spcBef>
                <a:defRPr/>
              </a:pPr>
              <a:r>
                <a:rPr lang="en-US" altLang="zh-CN" b="1">
                  <a:solidFill>
                    <a:schemeClr val="tx2"/>
                  </a:solidFill>
                  <a:effectLst>
                    <a:outerShdw blurRad="38100" dist="38100" dir="2700000" algn="tl">
                      <a:srgbClr val="C0C0C0"/>
                    </a:outerShdw>
                  </a:effectLst>
                </a:rPr>
                <a:t>char alert='\a', c ;        </a:t>
              </a:r>
            </a:p>
          </p:txBody>
        </p:sp>
      </p:grpSp>
      <p:grpSp>
        <p:nvGrpSpPr>
          <p:cNvPr id="5" name="Group 35">
            <a:extLst>
              <a:ext uri="{FF2B5EF4-FFF2-40B4-BE49-F238E27FC236}">
                <a16:creationId xmlns:a16="http://schemas.microsoft.com/office/drawing/2014/main" id="{E90D7364-3878-4CAE-967B-6261C92B7D3B}"/>
              </a:ext>
            </a:extLst>
          </p:cNvPr>
          <p:cNvGrpSpPr>
            <a:grpSpLocks/>
          </p:cNvGrpSpPr>
          <p:nvPr/>
        </p:nvGrpSpPr>
        <p:grpSpPr bwMode="auto">
          <a:xfrm>
            <a:off x="3059113" y="3394075"/>
            <a:ext cx="5257800" cy="2555875"/>
            <a:chOff x="1927" y="1979"/>
            <a:chExt cx="3312" cy="1610"/>
          </a:xfrm>
        </p:grpSpPr>
        <p:grpSp>
          <p:nvGrpSpPr>
            <p:cNvPr id="27662" name="Group 34">
              <a:extLst>
                <a:ext uri="{FF2B5EF4-FFF2-40B4-BE49-F238E27FC236}">
                  <a16:creationId xmlns:a16="http://schemas.microsoft.com/office/drawing/2014/main" id="{3B479076-0F31-4C20-863B-12045A3B5B0F}"/>
                </a:ext>
              </a:extLst>
            </p:cNvPr>
            <p:cNvGrpSpPr>
              <a:grpSpLocks/>
            </p:cNvGrpSpPr>
            <p:nvPr/>
          </p:nvGrpSpPr>
          <p:grpSpPr bwMode="auto">
            <a:xfrm>
              <a:off x="3560" y="2160"/>
              <a:ext cx="1679" cy="1429"/>
              <a:chOff x="3560" y="2160"/>
              <a:chExt cx="1679" cy="1429"/>
            </a:xfrm>
          </p:grpSpPr>
          <p:sp>
            <p:nvSpPr>
              <p:cNvPr id="138263" name="Text Box 23">
                <a:extLst>
                  <a:ext uri="{FF2B5EF4-FFF2-40B4-BE49-F238E27FC236}">
                    <a16:creationId xmlns:a16="http://schemas.microsoft.com/office/drawing/2014/main" id="{AA8461E8-F68B-46B5-BE48-C59F2812AC1B}"/>
                  </a:ext>
                </a:extLst>
              </p:cNvPr>
              <p:cNvSpPr txBox="1">
                <a:spLocks noChangeArrowheads="1"/>
              </p:cNvSpPr>
              <p:nvPr/>
            </p:nvSpPr>
            <p:spPr bwMode="auto">
              <a:xfrm>
                <a:off x="3923" y="2255"/>
                <a:ext cx="1315" cy="306"/>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sz="2400" b="1">
                    <a:solidFill>
                      <a:schemeClr val="tx2"/>
                    </a:solidFill>
                    <a:effectLst>
                      <a:outerShdw blurRad="38100" dist="38100" dir="2700000" algn="tl">
                        <a:srgbClr val="C0C0C0"/>
                      </a:outerShdw>
                    </a:effectLst>
                  </a:rPr>
                  <a:t>1.0e-5</a:t>
                </a:r>
              </a:p>
            </p:txBody>
          </p:sp>
          <p:sp>
            <p:nvSpPr>
              <p:cNvPr id="27665" name="Text Box 24">
                <a:extLst>
                  <a:ext uri="{FF2B5EF4-FFF2-40B4-BE49-F238E27FC236}">
                    <a16:creationId xmlns:a16="http://schemas.microsoft.com/office/drawing/2014/main" id="{C4FF6CAD-9FA8-405B-97A1-9FFABE4CC05B}"/>
                  </a:ext>
                </a:extLst>
              </p:cNvPr>
              <p:cNvSpPr txBox="1">
                <a:spLocks noChangeArrowheads="1"/>
              </p:cNvSpPr>
              <p:nvPr/>
            </p:nvSpPr>
            <p:spPr bwMode="auto">
              <a:xfrm>
                <a:off x="3560" y="2160"/>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eps</a:t>
                </a:r>
              </a:p>
            </p:txBody>
          </p:sp>
          <p:sp>
            <p:nvSpPr>
              <p:cNvPr id="138265" name="Text Box 25">
                <a:extLst>
                  <a:ext uri="{FF2B5EF4-FFF2-40B4-BE49-F238E27FC236}">
                    <a16:creationId xmlns:a16="http://schemas.microsoft.com/office/drawing/2014/main" id="{1C9ECE46-4A9E-428F-B6DF-AA72E7285ECC}"/>
                  </a:ext>
                </a:extLst>
              </p:cNvPr>
              <p:cNvSpPr txBox="1">
                <a:spLocks noChangeArrowheads="1"/>
              </p:cNvSpPr>
              <p:nvPr/>
            </p:nvSpPr>
            <p:spPr bwMode="auto">
              <a:xfrm>
                <a:off x="4059" y="2632"/>
                <a:ext cx="681" cy="268"/>
              </a:xfrm>
              <a:prstGeom prst="rect">
                <a:avLst/>
              </a:prstGeom>
              <a:noFill/>
              <a:ln w="28575">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0</a:t>
                </a:r>
              </a:p>
            </p:txBody>
          </p:sp>
          <p:sp>
            <p:nvSpPr>
              <p:cNvPr id="27667" name="Text Box 26">
                <a:extLst>
                  <a:ext uri="{FF2B5EF4-FFF2-40B4-BE49-F238E27FC236}">
                    <a16:creationId xmlns:a16="http://schemas.microsoft.com/office/drawing/2014/main" id="{88BEA994-C00D-499E-AD9C-E9623292F07B}"/>
                  </a:ext>
                </a:extLst>
              </p:cNvPr>
              <p:cNvSpPr txBox="1">
                <a:spLocks noChangeArrowheads="1"/>
              </p:cNvSpPr>
              <p:nvPr/>
            </p:nvSpPr>
            <p:spPr bwMode="auto">
              <a:xfrm>
                <a:off x="3560" y="2586"/>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count</a:t>
                </a:r>
              </a:p>
            </p:txBody>
          </p:sp>
          <p:sp>
            <p:nvSpPr>
              <p:cNvPr id="138267" name="Text Box 27">
                <a:extLst>
                  <a:ext uri="{FF2B5EF4-FFF2-40B4-BE49-F238E27FC236}">
                    <a16:creationId xmlns:a16="http://schemas.microsoft.com/office/drawing/2014/main" id="{1782D8B8-C64B-4308-B8A9-FF72A64DC2DC}"/>
                  </a:ext>
                </a:extLst>
              </p:cNvPr>
              <p:cNvSpPr txBox="1">
                <a:spLocks noChangeArrowheads="1"/>
              </p:cNvSpPr>
              <p:nvPr/>
            </p:nvSpPr>
            <p:spPr bwMode="auto">
              <a:xfrm>
                <a:off x="4059" y="2976"/>
                <a:ext cx="699" cy="268"/>
              </a:xfrm>
              <a:prstGeom prst="rect">
                <a:avLst/>
              </a:prstGeom>
              <a:noFill/>
              <a:ln w="28575">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0</a:t>
                </a:r>
              </a:p>
            </p:txBody>
          </p:sp>
          <p:sp>
            <p:nvSpPr>
              <p:cNvPr id="27669" name="Text Box 28">
                <a:extLst>
                  <a:ext uri="{FF2B5EF4-FFF2-40B4-BE49-F238E27FC236}">
                    <a16:creationId xmlns:a16="http://schemas.microsoft.com/office/drawing/2014/main" id="{AD14D3D6-2F46-4738-BB6F-B1E62B4233A4}"/>
                  </a:ext>
                </a:extLst>
              </p:cNvPr>
              <p:cNvSpPr txBox="1">
                <a:spLocks noChangeArrowheads="1"/>
              </p:cNvSpPr>
              <p:nvPr/>
            </p:nvSpPr>
            <p:spPr bwMode="auto">
              <a:xfrm>
                <a:off x="3651" y="2908"/>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sum</a:t>
                </a:r>
              </a:p>
            </p:txBody>
          </p:sp>
          <p:sp>
            <p:nvSpPr>
              <p:cNvPr id="138269" name="Text Box 29">
                <a:extLst>
                  <a:ext uri="{FF2B5EF4-FFF2-40B4-BE49-F238E27FC236}">
                    <a16:creationId xmlns:a16="http://schemas.microsoft.com/office/drawing/2014/main" id="{C2141BC4-9F97-4201-BD5F-843D4D2DA0AF}"/>
                  </a:ext>
                </a:extLst>
              </p:cNvPr>
              <p:cNvSpPr txBox="1">
                <a:spLocks noChangeArrowheads="1"/>
              </p:cNvSpPr>
              <p:nvPr/>
            </p:nvSpPr>
            <p:spPr bwMode="auto">
              <a:xfrm>
                <a:off x="4059" y="3321"/>
                <a:ext cx="363"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sz="1400"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a</a:t>
                </a:r>
                <a:r>
                  <a:rPr lang="en-US" altLang="zh-CN" sz="1400" b="1">
                    <a:solidFill>
                      <a:schemeClr val="tx2"/>
                    </a:solidFill>
                    <a:effectLst>
                      <a:outerShdw blurRad="38100" dist="38100" dir="2700000" algn="tl">
                        <a:srgbClr val="C0C0C0"/>
                      </a:outerShdw>
                    </a:effectLst>
                  </a:rPr>
                  <a:t>'</a:t>
                </a:r>
              </a:p>
            </p:txBody>
          </p:sp>
          <p:sp>
            <p:nvSpPr>
              <p:cNvPr id="27671" name="Text Box 30">
                <a:extLst>
                  <a:ext uri="{FF2B5EF4-FFF2-40B4-BE49-F238E27FC236}">
                    <a16:creationId xmlns:a16="http://schemas.microsoft.com/office/drawing/2014/main" id="{1CD15720-44F3-45BF-AFF0-8E438936DB7F}"/>
                  </a:ext>
                </a:extLst>
              </p:cNvPr>
              <p:cNvSpPr txBox="1">
                <a:spLocks noChangeArrowheads="1"/>
              </p:cNvSpPr>
              <p:nvPr/>
            </p:nvSpPr>
            <p:spPr bwMode="auto">
              <a:xfrm>
                <a:off x="3651" y="3249"/>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alert</a:t>
                </a:r>
              </a:p>
            </p:txBody>
          </p:sp>
          <p:sp>
            <p:nvSpPr>
              <p:cNvPr id="138271" name="Text Box 31">
                <a:extLst>
                  <a:ext uri="{FF2B5EF4-FFF2-40B4-BE49-F238E27FC236}">
                    <a16:creationId xmlns:a16="http://schemas.microsoft.com/office/drawing/2014/main" id="{CC2DB8E9-646F-4107-BE6B-31940889B929}"/>
                  </a:ext>
                </a:extLst>
              </p:cNvPr>
              <p:cNvSpPr txBox="1">
                <a:spLocks noChangeArrowheads="1"/>
              </p:cNvSpPr>
              <p:nvPr/>
            </p:nvSpPr>
            <p:spPr bwMode="auto">
              <a:xfrm>
                <a:off x="4876" y="3321"/>
                <a:ext cx="363"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latin typeface="Times New Roman"/>
                  </a:rPr>
                  <a:t>—</a:t>
                </a:r>
                <a:endParaRPr lang="en-US" altLang="zh-CN" b="1">
                  <a:solidFill>
                    <a:schemeClr val="tx2"/>
                  </a:solidFill>
                  <a:effectLst>
                    <a:outerShdw blurRad="38100" dist="38100" dir="2700000" algn="tl">
                      <a:srgbClr val="C0C0C0"/>
                    </a:outerShdw>
                  </a:effectLst>
                </a:endParaRPr>
              </a:p>
            </p:txBody>
          </p:sp>
          <p:sp>
            <p:nvSpPr>
              <p:cNvPr id="27673" name="Text Box 32">
                <a:extLst>
                  <a:ext uri="{FF2B5EF4-FFF2-40B4-BE49-F238E27FC236}">
                    <a16:creationId xmlns:a16="http://schemas.microsoft.com/office/drawing/2014/main" id="{E46AAEBC-CC16-4243-BF44-E5594B8EA918}"/>
                  </a:ext>
                </a:extLst>
              </p:cNvPr>
              <p:cNvSpPr txBox="1">
                <a:spLocks noChangeArrowheads="1"/>
              </p:cNvSpPr>
              <p:nvPr/>
            </p:nvSpPr>
            <p:spPr bwMode="auto">
              <a:xfrm>
                <a:off x="4649" y="3225"/>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t>c</a:t>
                </a:r>
              </a:p>
            </p:txBody>
          </p:sp>
        </p:grpSp>
        <p:sp>
          <p:nvSpPr>
            <p:cNvPr id="27663" name="Freeform 33">
              <a:extLst>
                <a:ext uri="{FF2B5EF4-FFF2-40B4-BE49-F238E27FC236}">
                  <a16:creationId xmlns:a16="http://schemas.microsoft.com/office/drawing/2014/main" id="{D2841D8D-EAE7-436C-8008-663F3D8D4650}"/>
                </a:ext>
              </a:extLst>
            </p:cNvPr>
            <p:cNvSpPr>
              <a:spLocks/>
            </p:cNvSpPr>
            <p:nvPr/>
          </p:nvSpPr>
          <p:spPr bwMode="auto">
            <a:xfrm>
              <a:off x="1927" y="1979"/>
              <a:ext cx="1769" cy="333"/>
            </a:xfrm>
            <a:custGeom>
              <a:avLst/>
              <a:gdLst>
                <a:gd name="T0" fmla="*/ 0 w 1769"/>
                <a:gd name="T1" fmla="*/ 333 h 333"/>
                <a:gd name="T2" fmla="*/ 317 w 1769"/>
                <a:gd name="T3" fmla="*/ 15 h 333"/>
                <a:gd name="T4" fmla="*/ 1769 w 1769"/>
                <a:gd name="T5" fmla="*/ 242 h 333"/>
                <a:gd name="T6" fmla="*/ 0 60000 65536"/>
                <a:gd name="T7" fmla="*/ 0 60000 65536"/>
                <a:gd name="T8" fmla="*/ 0 60000 65536"/>
                <a:gd name="T9" fmla="*/ 0 w 1769"/>
                <a:gd name="T10" fmla="*/ 0 h 333"/>
                <a:gd name="T11" fmla="*/ 1769 w 1769"/>
                <a:gd name="T12" fmla="*/ 333 h 333"/>
              </a:gdLst>
              <a:ahLst/>
              <a:cxnLst>
                <a:cxn ang="T6">
                  <a:pos x="T0" y="T1"/>
                </a:cxn>
                <a:cxn ang="T7">
                  <a:pos x="T2" y="T3"/>
                </a:cxn>
                <a:cxn ang="T8">
                  <a:pos x="T4" y="T5"/>
                </a:cxn>
              </a:cxnLst>
              <a:rect l="T9" t="T10" r="T11" b="T12"/>
              <a:pathLst>
                <a:path w="1769" h="333">
                  <a:moveTo>
                    <a:pt x="0" y="333"/>
                  </a:moveTo>
                  <a:cubicBezTo>
                    <a:pt x="11" y="181"/>
                    <a:pt x="22" y="30"/>
                    <a:pt x="317" y="15"/>
                  </a:cubicBezTo>
                  <a:cubicBezTo>
                    <a:pt x="612" y="0"/>
                    <a:pt x="1190" y="121"/>
                    <a:pt x="1769" y="242"/>
                  </a:cubicBezTo>
                </a:path>
              </a:pathLst>
            </a:custGeom>
            <a:noFill/>
            <a:ln w="7620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38278" name="Text Box 38">
            <a:extLst>
              <a:ext uri="{FF2B5EF4-FFF2-40B4-BE49-F238E27FC236}">
                <a16:creationId xmlns:a16="http://schemas.microsoft.com/office/drawing/2014/main" id="{403560CF-FF4E-490D-9AD2-BFD8A550EC8C}"/>
              </a:ext>
            </a:extLst>
          </p:cNvPr>
          <p:cNvSpPr txBox="1">
            <a:spLocks noChangeArrowheads="1"/>
          </p:cNvSpPr>
          <p:nvPr/>
        </p:nvSpPr>
        <p:spPr bwMode="auto">
          <a:xfrm>
            <a:off x="1403350" y="5337175"/>
            <a:ext cx="4176713" cy="396875"/>
          </a:xfrm>
          <a:prstGeom prst="rect">
            <a:avLst/>
          </a:prstGeom>
          <a:solidFill>
            <a:schemeClr val="accent1">
              <a:alpha val="10001"/>
            </a:schemeClr>
          </a:solidFill>
          <a:ln w="9525">
            <a:noFill/>
            <a:miter lim="800000"/>
            <a:headEnd/>
            <a:tailEnd/>
          </a:ln>
          <a:effectLst/>
        </p:spPr>
        <p:txBody>
          <a:bodyPr>
            <a:spAutoFit/>
          </a:bodyPr>
          <a:lstStyle/>
          <a:p>
            <a:pPr>
              <a:spcBef>
                <a:spcPct val="50000"/>
              </a:spcBef>
              <a:defRPr/>
            </a:pPr>
            <a:r>
              <a:rPr lang="en-US" altLang="zh-CN" b="1">
                <a:solidFill>
                  <a:schemeClr val="tx2"/>
                </a:solidFill>
                <a:effectLst>
                  <a:outerShdw blurRad="38100" dist="38100" dir="2700000" algn="tl">
                    <a:srgbClr val="000000"/>
                  </a:outerShdw>
                </a:effectLst>
              </a:rPr>
              <a:t>int count=sum=0;</a:t>
            </a:r>
          </a:p>
        </p:txBody>
      </p:sp>
      <p:sp>
        <p:nvSpPr>
          <p:cNvPr id="138279" name="Text Box 39">
            <a:extLst>
              <a:ext uri="{FF2B5EF4-FFF2-40B4-BE49-F238E27FC236}">
                <a16:creationId xmlns:a16="http://schemas.microsoft.com/office/drawing/2014/main" id="{1419D409-9106-464E-84B2-2E23EBF15A43}"/>
              </a:ext>
            </a:extLst>
          </p:cNvPr>
          <p:cNvSpPr txBox="1">
            <a:spLocks noChangeArrowheads="1"/>
          </p:cNvSpPr>
          <p:nvPr/>
        </p:nvSpPr>
        <p:spPr bwMode="auto">
          <a:xfrm>
            <a:off x="3924300" y="5046663"/>
            <a:ext cx="647700" cy="579437"/>
          </a:xfrm>
          <a:prstGeom prst="rect">
            <a:avLst/>
          </a:prstGeom>
          <a:noFill/>
          <a:ln w="9525">
            <a:noFill/>
            <a:miter lim="800000"/>
            <a:headEnd/>
            <a:tailEnd/>
          </a:ln>
          <a:effectLst/>
        </p:spPr>
        <p:txBody>
          <a:bodyPr>
            <a:spAutoFit/>
          </a:bodyPr>
          <a:lstStyle/>
          <a:p>
            <a:pPr>
              <a:spcBef>
                <a:spcPct val="50000"/>
              </a:spcBef>
              <a:defRPr/>
            </a:pPr>
            <a:r>
              <a:rPr lang="en-US" altLang="zh-CN" sz="3200" b="1">
                <a:solidFill>
                  <a:srgbClr val="FF0000"/>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38249"/>
                                        </p:tgtEl>
                                        <p:attrNameLst>
                                          <p:attrName>style.visibility</p:attrName>
                                        </p:attrNameLst>
                                      </p:cBhvr>
                                      <p:to>
                                        <p:strVal val="visible"/>
                                      </p:to>
                                    </p:set>
                                    <p:anim calcmode="lin" valueType="num">
                                      <p:cBhvr>
                                        <p:cTn id="14" dur="1000" fill="hold"/>
                                        <p:tgtEl>
                                          <p:spTgt spid="138249"/>
                                        </p:tgtEl>
                                        <p:attrNameLst>
                                          <p:attrName>ppt_x</p:attrName>
                                        </p:attrNameLst>
                                      </p:cBhvr>
                                      <p:tavLst>
                                        <p:tav tm="0">
                                          <p:val>
                                            <p:strVal val="#ppt_x-.2"/>
                                          </p:val>
                                        </p:tav>
                                        <p:tav tm="100000">
                                          <p:val>
                                            <p:strVal val="#ppt_x"/>
                                          </p:val>
                                        </p:tav>
                                      </p:tavLst>
                                    </p:anim>
                                    <p:anim calcmode="lin" valueType="num">
                                      <p:cBhvr>
                                        <p:cTn id="15" dur="1000" fill="hold"/>
                                        <p:tgtEl>
                                          <p:spTgt spid="13824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82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ppt_x</p:attrName>
                                        </p:attrNameLst>
                                      </p:cBhvr>
                                      <p:tavLst>
                                        <p:tav tm="0">
                                          <p:val>
                                            <p:strVal val="#ppt_x-.2"/>
                                          </p:val>
                                        </p:tav>
                                        <p:tav tm="100000">
                                          <p:val>
                                            <p:strVal val="#ppt_x"/>
                                          </p:val>
                                        </p:tav>
                                      </p:tavLst>
                                    </p:anim>
                                    <p:anim calcmode="lin" valueType="num">
                                      <p:cBhvr>
                                        <p:cTn id="2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ppt_x</p:attrName>
                                        </p:attrNameLst>
                                      </p:cBhvr>
                                      <p:tavLst>
                                        <p:tav tm="0">
                                          <p:val>
                                            <p:strVal val="#ppt_x-.2"/>
                                          </p:val>
                                        </p:tav>
                                        <p:tav tm="100000">
                                          <p:val>
                                            <p:strVal val="#ppt_x"/>
                                          </p:val>
                                        </p:tav>
                                      </p:tavLst>
                                    </p:anim>
                                    <p:anim calcmode="lin" valueType="num">
                                      <p:cBhvr>
                                        <p:cTn id="2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38278"/>
                                        </p:tgtEl>
                                        <p:attrNameLst>
                                          <p:attrName>style.visibility</p:attrName>
                                        </p:attrNameLst>
                                      </p:cBhvr>
                                      <p:to>
                                        <p:strVal val="visible"/>
                                      </p:to>
                                    </p:set>
                                    <p:anim calcmode="lin" valueType="num">
                                      <p:cBhvr>
                                        <p:cTn id="35" dur="1000" fill="hold"/>
                                        <p:tgtEl>
                                          <p:spTgt spid="138278"/>
                                        </p:tgtEl>
                                        <p:attrNameLst>
                                          <p:attrName>ppt_x</p:attrName>
                                        </p:attrNameLst>
                                      </p:cBhvr>
                                      <p:tavLst>
                                        <p:tav tm="0">
                                          <p:val>
                                            <p:strVal val="#ppt_x-.2"/>
                                          </p:val>
                                        </p:tav>
                                        <p:tav tm="100000">
                                          <p:val>
                                            <p:strVal val="#ppt_x"/>
                                          </p:val>
                                        </p:tav>
                                      </p:tavLst>
                                    </p:anim>
                                    <p:anim calcmode="lin" valueType="num">
                                      <p:cBhvr>
                                        <p:cTn id="36" dur="1000" fill="hold"/>
                                        <p:tgtEl>
                                          <p:spTgt spid="13827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382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138279"/>
                                        </p:tgtEl>
                                        <p:attrNameLst>
                                          <p:attrName>style.visibility</p:attrName>
                                        </p:attrNameLst>
                                      </p:cBhvr>
                                      <p:to>
                                        <p:strVal val="visible"/>
                                      </p:to>
                                    </p:set>
                                    <p:anim calcmode="lin" valueType="num">
                                      <p:cBhvr>
                                        <p:cTn id="42" dur="5000" fill="hold"/>
                                        <p:tgtEl>
                                          <p:spTgt spid="138279"/>
                                        </p:tgtEl>
                                        <p:attrNameLst>
                                          <p:attrName>ppt_w</p:attrName>
                                        </p:attrNameLst>
                                      </p:cBhvr>
                                      <p:tavLst>
                                        <p:tav tm="0" fmla="#ppt_w*sin(2.5*pi*$)">
                                          <p:val>
                                            <p:fltVal val="0"/>
                                          </p:val>
                                        </p:tav>
                                        <p:tav tm="100000">
                                          <p:val>
                                            <p:fltVal val="1"/>
                                          </p:val>
                                        </p:tav>
                                      </p:tavLst>
                                    </p:anim>
                                    <p:anim calcmode="lin" valueType="num">
                                      <p:cBhvr>
                                        <p:cTn id="43" dur="5000" fill="hold"/>
                                        <p:tgtEl>
                                          <p:spTgt spid="138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9" grpId="0"/>
      <p:bldP spid="138278" grpId="0" animBg="1"/>
      <p:bldP spid="1382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F09E8803-0A6D-4AA4-9227-6B773C4B2B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3B475330-224D-46AE-959C-C1DA876B5270}" type="slidenum">
              <a:rPr kumimoji="0" lang="en-US" altLang="zh-CN" sz="1800">
                <a:solidFill>
                  <a:srgbClr val="009900"/>
                </a:solidFill>
              </a:rPr>
              <a:pPr eaLnBrk="1" hangingPunct="1"/>
              <a:t>25</a:t>
            </a:fld>
            <a:endParaRPr kumimoji="0" lang="en-US" altLang="zh-CN" sz="1800">
              <a:solidFill>
                <a:srgbClr val="009900"/>
              </a:solidFill>
            </a:endParaRPr>
          </a:p>
        </p:txBody>
      </p:sp>
      <p:sp>
        <p:nvSpPr>
          <p:cNvPr id="28675" name="Rectangle 23">
            <a:extLst>
              <a:ext uri="{FF2B5EF4-FFF2-40B4-BE49-F238E27FC236}">
                <a16:creationId xmlns:a16="http://schemas.microsoft.com/office/drawing/2014/main" id="{0E593A01-7F1D-47B7-822F-3BEA8C5BEA73}"/>
              </a:ext>
            </a:extLst>
          </p:cNvPr>
          <p:cNvSpPr>
            <a:spLocks noChangeArrowheads="1"/>
          </p:cNvSpPr>
          <p:nvPr/>
        </p:nvSpPr>
        <p:spPr bwMode="auto">
          <a:xfrm>
            <a:off x="865188" y="4956175"/>
            <a:ext cx="1655762" cy="1008063"/>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67604" name="Rectangle 20">
            <a:extLst>
              <a:ext uri="{FF2B5EF4-FFF2-40B4-BE49-F238E27FC236}">
                <a16:creationId xmlns:a16="http://schemas.microsoft.com/office/drawing/2014/main" id="{A2F4D4A3-4BD3-447D-B052-B53D57FEFFF5}"/>
              </a:ext>
            </a:extLst>
          </p:cNvPr>
          <p:cNvSpPr>
            <a:spLocks noChangeArrowheads="1"/>
          </p:cNvSpPr>
          <p:nvPr/>
        </p:nvSpPr>
        <p:spPr bwMode="auto">
          <a:xfrm>
            <a:off x="827088" y="4216400"/>
            <a:ext cx="7635875" cy="1758950"/>
          </a:xfrm>
          <a:prstGeom prst="rect">
            <a:avLst/>
          </a:prstGeom>
          <a:noFill/>
          <a:ln w="9525">
            <a:noFill/>
            <a:miter lim="800000"/>
            <a:headEnd/>
            <a:tailEnd/>
          </a:ln>
          <a:effectLst/>
        </p:spPr>
        <p:txBody>
          <a:bodyPr anchor="ctr">
            <a:spAutoFit/>
          </a:bodyPr>
          <a:lstStyle/>
          <a:p>
            <a:pPr indent="266700">
              <a:lnSpc>
                <a:spcPct val="120000"/>
              </a:lnSpc>
              <a:spcBef>
                <a:spcPct val="20000"/>
              </a:spcBef>
              <a:defRPr/>
            </a:pPr>
            <a:r>
              <a:rPr lang="en-US" altLang="zh-CN" b="1">
                <a:solidFill>
                  <a:srgbClr val="FF9900"/>
                </a:solidFill>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表达式的值</a:t>
            </a:r>
            <a:r>
              <a:rPr lang="zh-CN" altLang="en-US" b="1">
                <a:effectLst>
                  <a:outerShdw blurRad="38100" dist="38100" dir="2700000" algn="tl">
                    <a:srgbClr val="C0C0C0"/>
                  </a:outerShdw>
                </a:effectLst>
              </a:rPr>
              <a:t>是指表达式计算的结果。</a:t>
            </a:r>
          </a:p>
          <a:p>
            <a:pPr indent="266700">
              <a:lnSpc>
                <a:spcPct val="120000"/>
              </a:lnSpc>
              <a:spcBef>
                <a:spcPct val="20000"/>
              </a:spcBef>
              <a:defRPr/>
            </a:pPr>
            <a:r>
              <a:rPr lang="zh-CN" altLang="en-US" b="1">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表达式的</a:t>
            </a:r>
            <a:r>
              <a:rPr lang="en-US" altLang="zh-CN" b="1">
                <a:solidFill>
                  <a:srgbClr val="FF9900"/>
                </a:solidFill>
                <a:effectLst>
                  <a:outerShdw blurRad="38100" dist="38100" dir="2700000" algn="tl">
                    <a:srgbClr val="C0C0C0"/>
                  </a:outerShdw>
                </a:effectLst>
              </a:rPr>
              <a:t>(</a:t>
            </a:r>
            <a:r>
              <a:rPr lang="zh-CN" altLang="en-US" b="1">
                <a:solidFill>
                  <a:srgbClr val="FF9900"/>
                </a:solidFill>
                <a:effectLst>
                  <a:outerShdw blurRad="38100" dist="38100" dir="2700000" algn="tl">
                    <a:srgbClr val="C0C0C0"/>
                  </a:outerShdw>
                </a:effectLst>
              </a:rPr>
              <a:t>数据</a:t>
            </a:r>
            <a:r>
              <a:rPr lang="en-US" altLang="zh-CN" b="1">
                <a:solidFill>
                  <a:srgbClr val="FF9900"/>
                </a:solidFill>
                <a:effectLst>
                  <a:outerShdw blurRad="38100" dist="38100" dir="2700000" algn="tl">
                    <a:srgbClr val="C0C0C0"/>
                  </a:outerShdw>
                </a:effectLst>
              </a:rPr>
              <a:t>)</a:t>
            </a:r>
            <a:r>
              <a:rPr lang="zh-CN" altLang="en-US" b="1">
                <a:solidFill>
                  <a:srgbClr val="FF9900"/>
                </a:solidFill>
                <a:effectLst>
                  <a:outerShdw blurRad="38100" dist="38100" dir="2700000" algn="tl">
                    <a:srgbClr val="C0C0C0"/>
                  </a:outerShdw>
                </a:effectLst>
              </a:rPr>
              <a:t>类型</a:t>
            </a:r>
            <a:r>
              <a:rPr lang="zh-CN" altLang="en-US" b="1">
                <a:effectLst>
                  <a:outerShdw blurRad="38100" dist="38100" dir="2700000" algn="tl">
                    <a:srgbClr val="C0C0C0"/>
                  </a:outerShdw>
                </a:effectLst>
              </a:rPr>
              <a:t>是指表达式值的</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数据</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类型。</a:t>
            </a:r>
            <a:r>
              <a:rPr lang="zh-CN" altLang="en-US" b="1">
                <a:solidFill>
                  <a:srgbClr val="006600"/>
                </a:solidFill>
                <a:effectLst>
                  <a:outerShdw blurRad="38100" dist="38100" dir="2700000" algn="tl">
                    <a:srgbClr val="C0C0C0"/>
                  </a:outerShdw>
                </a:effectLst>
              </a:rPr>
              <a:t>它是由运算符或运算对象确定的！</a:t>
            </a:r>
          </a:p>
          <a:p>
            <a:pPr indent="266700">
              <a:lnSpc>
                <a:spcPct val="120000"/>
              </a:lnSpc>
              <a:spcBef>
                <a:spcPct val="20000"/>
              </a:spcBef>
              <a:defRPr/>
            </a:pPr>
            <a:r>
              <a:rPr lang="zh-CN" altLang="en-US" b="1">
                <a:effectLst>
                  <a:outerShdw blurRad="38100" dist="38100" dir="2700000" algn="tl">
                    <a:srgbClr val="C0C0C0"/>
                  </a:outerShdw>
                </a:effectLst>
              </a:rPr>
              <a:t>       运算符的</a:t>
            </a:r>
            <a:r>
              <a:rPr lang="zh-CN" altLang="en-US" b="1">
                <a:solidFill>
                  <a:srgbClr val="FF9900"/>
                </a:solidFill>
                <a:effectLst>
                  <a:outerShdw blurRad="38100" dist="38100" dir="2700000" algn="tl">
                    <a:srgbClr val="C0C0C0"/>
                  </a:outerShdw>
                </a:effectLst>
              </a:rPr>
              <a:t>优先级</a:t>
            </a:r>
            <a:r>
              <a:rPr lang="zh-CN" altLang="en-US" b="1">
                <a:effectLst>
                  <a:outerShdw blurRad="38100" dist="38100" dir="2700000" algn="tl">
                    <a:srgbClr val="C0C0C0"/>
                  </a:outerShdw>
                </a:effectLst>
              </a:rPr>
              <a:t>和</a:t>
            </a:r>
            <a:r>
              <a:rPr lang="zh-CN" altLang="en-US" b="1">
                <a:solidFill>
                  <a:srgbClr val="FF9900"/>
                </a:solidFill>
                <a:effectLst>
                  <a:outerShdw blurRad="38100" dist="38100" dir="2700000" algn="tl">
                    <a:srgbClr val="C0C0C0"/>
                  </a:outerShdw>
                </a:effectLst>
              </a:rPr>
              <a:t>结合性</a:t>
            </a:r>
            <a:r>
              <a:rPr lang="zh-CN" altLang="en-US" b="1">
                <a:effectLst>
                  <a:outerShdw blurRad="38100" dist="38100" dir="2700000" algn="tl">
                    <a:srgbClr val="C0C0C0"/>
                  </a:outerShdw>
                </a:effectLst>
              </a:rPr>
              <a:t>。（见</a:t>
            </a:r>
            <a:r>
              <a:rPr lang="en-US" altLang="zh-CN" b="1">
                <a:effectLst>
                  <a:outerShdw blurRad="38100" dist="38100" dir="2700000" algn="tl">
                    <a:srgbClr val="C0C0C0"/>
                  </a:outerShdw>
                </a:effectLst>
              </a:rPr>
              <a:t>2.6.2</a:t>
            </a:r>
            <a:r>
              <a:rPr lang="zh-CN" altLang="en-US" b="1">
                <a:effectLst>
                  <a:outerShdw blurRad="38100" dist="38100" dir="2700000" algn="tl">
                    <a:srgbClr val="C0C0C0"/>
                  </a:outerShdw>
                </a:effectLst>
              </a:rPr>
              <a:t>节）</a:t>
            </a:r>
            <a:r>
              <a:rPr lang="zh-CN" altLang="en-US" sz="2400"/>
              <a:t> </a:t>
            </a:r>
          </a:p>
        </p:txBody>
      </p:sp>
      <p:sp>
        <p:nvSpPr>
          <p:cNvPr id="28677" name="AutoShape 11">
            <a:hlinkClick r:id="rId2" action="ppaction://hlinksldjump" highlightClick="1"/>
            <a:extLst>
              <a:ext uri="{FF2B5EF4-FFF2-40B4-BE49-F238E27FC236}">
                <a16:creationId xmlns:a16="http://schemas.microsoft.com/office/drawing/2014/main" id="{68F99E77-DC94-40F0-8237-1F60FDD0861D}"/>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28678" name="Rectangle 12">
            <a:extLst>
              <a:ext uri="{FF2B5EF4-FFF2-40B4-BE49-F238E27FC236}">
                <a16:creationId xmlns:a16="http://schemas.microsoft.com/office/drawing/2014/main" id="{AAF271E2-0672-431B-8191-F43A3FF0729E}"/>
              </a:ext>
            </a:extLst>
          </p:cNvPr>
          <p:cNvSpPr>
            <a:spLocks noChangeArrowheads="1"/>
          </p:cNvSpPr>
          <p:nvPr/>
        </p:nvSpPr>
        <p:spPr bwMode="auto">
          <a:xfrm>
            <a:off x="723900" y="620713"/>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2.6</a:t>
            </a:r>
            <a:r>
              <a:rPr lang="zh-CN" altLang="en-US" sz="2800" b="1">
                <a:solidFill>
                  <a:srgbClr val="0000FF"/>
                </a:solidFill>
                <a:latin typeface="Times New Roman" panose="02020603050405020304" pitchFamily="18" charset="0"/>
                <a:ea typeface="黑体" panose="02010609060101010101" pitchFamily="49" charset="-122"/>
              </a:rPr>
              <a:t>　运算符和表达式</a:t>
            </a:r>
          </a:p>
        </p:txBody>
      </p:sp>
      <p:sp>
        <p:nvSpPr>
          <p:cNvPr id="67603" name="Rectangle 19">
            <a:extLst>
              <a:ext uri="{FF2B5EF4-FFF2-40B4-BE49-F238E27FC236}">
                <a16:creationId xmlns:a16="http://schemas.microsoft.com/office/drawing/2014/main" id="{669B356C-7A28-4134-9885-EDFD8245EE04}"/>
              </a:ext>
            </a:extLst>
          </p:cNvPr>
          <p:cNvSpPr>
            <a:spLocks noChangeArrowheads="1"/>
          </p:cNvSpPr>
          <p:nvPr/>
        </p:nvSpPr>
        <p:spPr bwMode="auto">
          <a:xfrm>
            <a:off x="827088" y="1628775"/>
            <a:ext cx="7659687" cy="2463800"/>
          </a:xfrm>
          <a:prstGeom prst="rect">
            <a:avLst/>
          </a:prstGeom>
          <a:noFill/>
          <a:ln w="9525">
            <a:noFill/>
            <a:miter lim="800000"/>
            <a:headEnd/>
            <a:tailEnd/>
          </a:ln>
          <a:effectLst/>
        </p:spPr>
        <p:txBody>
          <a:bodyPr anchor="ctr">
            <a:spAutoFit/>
          </a:bodyPr>
          <a:lstStyle/>
          <a:p>
            <a:pPr indent="266700">
              <a:lnSpc>
                <a:spcPct val="120000"/>
              </a:lnSpc>
              <a:spcBef>
                <a:spcPct val="20000"/>
              </a:spcBef>
              <a:defRPr/>
            </a:pPr>
            <a:r>
              <a:rPr lang="en-US" altLang="zh-CN" b="1">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运算符</a:t>
            </a:r>
            <a:r>
              <a:rPr lang="zh-CN" altLang="en-US" b="1">
                <a:effectLst>
                  <a:outerShdw blurRad="38100" dist="38100" dir="2700000" algn="tl">
                    <a:srgbClr val="C0C0C0"/>
                  </a:outerShdw>
                </a:effectLst>
              </a:rPr>
              <a:t>是表示计算的符号。</a:t>
            </a:r>
          </a:p>
          <a:p>
            <a:pPr indent="266700">
              <a:lnSpc>
                <a:spcPct val="120000"/>
              </a:lnSpc>
              <a:spcBef>
                <a:spcPct val="20000"/>
              </a:spcBef>
              <a:defRPr/>
            </a:pPr>
            <a:r>
              <a:rPr lang="zh-CN" altLang="en-US" b="1">
                <a:solidFill>
                  <a:srgbClr val="FF9900"/>
                </a:solidFill>
                <a:effectLst>
                  <a:outerShdw blurRad="38100" dist="38100" dir="2700000" algn="tl">
                    <a:srgbClr val="C0C0C0"/>
                  </a:outerShdw>
                </a:effectLst>
              </a:rPr>
              <a:t>       运算对象</a:t>
            </a:r>
            <a:r>
              <a:rPr lang="zh-CN" altLang="en-US" b="1">
                <a:effectLst>
                  <a:outerShdw blurRad="38100" dist="38100" dir="2700000" algn="tl">
                    <a:srgbClr val="C0C0C0"/>
                  </a:outerShdw>
                </a:effectLst>
              </a:rPr>
              <a:t>（或</a:t>
            </a:r>
            <a:r>
              <a:rPr lang="zh-CN" altLang="en-US" b="1">
                <a:solidFill>
                  <a:srgbClr val="FF9900"/>
                </a:solidFill>
                <a:effectLst>
                  <a:outerShdw blurRad="38100" dist="38100" dir="2700000" algn="tl">
                    <a:srgbClr val="C0C0C0"/>
                  </a:outerShdw>
                </a:effectLst>
              </a:rPr>
              <a:t>操作数</a:t>
            </a:r>
            <a:r>
              <a:rPr lang="zh-CN" altLang="en-US" b="1">
                <a:effectLst>
                  <a:outerShdw blurRad="38100" dist="38100" dir="2700000" algn="tl">
                    <a:srgbClr val="C0C0C0"/>
                  </a:outerShdw>
                </a:effectLst>
              </a:rPr>
              <a:t>）是参加运算的数据。操作数包括常量、变量和函数等。</a:t>
            </a:r>
          </a:p>
          <a:p>
            <a:pPr indent="266700">
              <a:lnSpc>
                <a:spcPct val="120000"/>
              </a:lnSpc>
              <a:spcBef>
                <a:spcPct val="20000"/>
              </a:spcBef>
              <a:defRPr/>
            </a:pPr>
            <a:r>
              <a:rPr lang="zh-CN" altLang="en-US" b="1">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目</a:t>
            </a:r>
            <a:r>
              <a:rPr lang="zh-CN" altLang="en-US" b="1">
                <a:effectLst>
                  <a:outerShdw blurRad="38100" dist="38100" dir="2700000" algn="tl">
                    <a:srgbClr val="C0C0C0"/>
                  </a:outerShdw>
                </a:effectLst>
              </a:rPr>
              <a:t>是指运算要求的运算对象之个数</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latin typeface="宋体" pitchFamily="2" charset="-122"/>
              </a:rPr>
              <a:t>数目</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a:t>
            </a:r>
          </a:p>
          <a:p>
            <a:pPr indent="266700">
              <a:lnSpc>
                <a:spcPct val="120000"/>
              </a:lnSpc>
              <a:spcBef>
                <a:spcPct val="20000"/>
              </a:spcBef>
              <a:defRPr/>
            </a:pPr>
            <a:r>
              <a:rPr lang="zh-CN" altLang="en-US" b="1">
                <a:effectLst>
                  <a:outerShdw blurRad="38100" dist="38100" dir="2700000" algn="tl">
                    <a:srgbClr val="C0C0C0"/>
                  </a:outerShdw>
                </a:effectLst>
              </a:rPr>
              <a:t>       </a:t>
            </a:r>
            <a:r>
              <a:rPr lang="zh-CN" altLang="en-US" b="1">
                <a:solidFill>
                  <a:srgbClr val="FF9900"/>
                </a:solidFill>
                <a:effectLst>
                  <a:outerShdw blurRad="38100" dist="38100" dir="2700000" algn="tl">
                    <a:srgbClr val="C0C0C0"/>
                  </a:outerShdw>
                </a:effectLst>
              </a:rPr>
              <a:t>表达式</a:t>
            </a:r>
            <a:r>
              <a:rPr lang="zh-CN" altLang="en-US" b="1">
                <a:effectLst>
                  <a:outerShdw blurRad="38100" dist="38100" dir="2700000" algn="tl">
                    <a:srgbClr val="C0C0C0"/>
                  </a:outerShdw>
                </a:effectLst>
              </a:rPr>
              <a:t>是遵循计算机语言语法和语义规定书写的计算式。</a:t>
            </a:r>
            <a:r>
              <a:rPr lang="zh-CN" altLang="en-US" b="1">
                <a:solidFill>
                  <a:srgbClr val="006600"/>
                </a:solidFill>
                <a:effectLst>
                  <a:outerShdw blurRad="38100" dist="38100" dir="2700000" algn="tl">
                    <a:srgbClr val="C0C0C0"/>
                  </a:outerShdw>
                </a:effectLst>
              </a:rPr>
              <a:t>它是高级语言描述计算步骤的核心语言成分之一。</a:t>
            </a:r>
          </a:p>
        </p:txBody>
      </p:sp>
      <p:sp>
        <p:nvSpPr>
          <p:cNvPr id="28680" name="Text Box 22">
            <a:extLst>
              <a:ext uri="{FF2B5EF4-FFF2-40B4-BE49-F238E27FC236}">
                <a16:creationId xmlns:a16="http://schemas.microsoft.com/office/drawing/2014/main" id="{6C2B5BE5-751E-42D0-8E11-38C33CC15023}"/>
              </a:ext>
            </a:extLst>
          </p:cNvPr>
          <p:cNvSpPr txBox="1">
            <a:spLocks noChangeArrowheads="1"/>
          </p:cNvSpPr>
          <p:nvPr/>
        </p:nvSpPr>
        <p:spPr bwMode="auto">
          <a:xfrm>
            <a:off x="755650" y="11715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a:t>
            </a:r>
            <a:r>
              <a:rPr lang="en-US" altLang="zh-CN" sz="2400" b="1">
                <a:solidFill>
                  <a:srgbClr val="CC0099"/>
                </a:solidFill>
                <a:ea typeface="黑体" panose="02010609060101010101" pitchFamily="49" charset="-122"/>
              </a:rPr>
              <a:t>C</a:t>
            </a:r>
            <a:r>
              <a:rPr lang="zh-CN" altLang="en-US" sz="2400" b="1">
                <a:solidFill>
                  <a:srgbClr val="CC0099"/>
                </a:solidFill>
                <a:latin typeface="Times New Roman" panose="02020603050405020304" pitchFamily="18" charset="0"/>
                <a:ea typeface="黑体" panose="02010609060101010101" pitchFamily="49" charset="-122"/>
              </a:rPr>
              <a:t>运算符简介</a:t>
            </a:r>
          </a:p>
        </p:txBody>
      </p:sp>
      <p:sp>
        <p:nvSpPr>
          <p:cNvPr id="67609" name="AutoShape 25">
            <a:extLst>
              <a:ext uri="{FF2B5EF4-FFF2-40B4-BE49-F238E27FC236}">
                <a16:creationId xmlns:a16="http://schemas.microsoft.com/office/drawing/2014/main" id="{BC4C3668-8449-48FB-8C73-EB0C6A14AC78}"/>
              </a:ext>
            </a:extLst>
          </p:cNvPr>
          <p:cNvSpPr>
            <a:spLocks noChangeArrowheads="1"/>
          </p:cNvSpPr>
          <p:nvPr/>
        </p:nvSpPr>
        <p:spPr bwMode="auto">
          <a:xfrm>
            <a:off x="5148263" y="692150"/>
            <a:ext cx="3203575" cy="1008063"/>
          </a:xfrm>
          <a:prstGeom prst="wedgeRoundRectCallout">
            <a:avLst>
              <a:gd name="adj1" fmla="val -95491"/>
              <a:gd name="adj2" fmla="val 97088"/>
              <a:gd name="adj3" fmla="val 16667"/>
            </a:avLst>
          </a:prstGeom>
          <a:solidFill>
            <a:schemeClr val="accent1">
              <a:alpha val="10001"/>
            </a:schemeClr>
          </a:solidFill>
          <a:ln w="28575">
            <a:solidFill>
              <a:srgbClr val="008080"/>
            </a:solidFill>
            <a:miter lim="800000"/>
            <a:headEnd/>
            <a:tailEnd/>
          </a:ln>
          <a:effectLst/>
        </p:spPr>
        <p:txBody>
          <a:bodyPr/>
          <a:lstStyle/>
          <a:p>
            <a:pPr>
              <a:defRPr/>
            </a:pPr>
            <a:r>
              <a:rPr lang="en-US" altLang="zh-CN" sz="1800" b="1">
                <a:solidFill>
                  <a:srgbClr val="FF00FF"/>
                </a:solidFill>
                <a:effectLst>
                  <a:outerShdw blurRad="38100" dist="38100" dir="2700000" algn="tl">
                    <a:srgbClr val="000000"/>
                  </a:outerShdw>
                </a:effectLst>
              </a:rPr>
              <a:t>       </a:t>
            </a:r>
            <a:r>
              <a:rPr lang="zh-CN" altLang="en-US" sz="1800" b="1">
                <a:solidFill>
                  <a:schemeClr val="tx2"/>
                </a:solidFill>
                <a:effectLst>
                  <a:outerShdw blurRad="38100" dist="38100" dir="2700000" algn="tl">
                    <a:srgbClr val="000000"/>
                  </a:outerShdw>
                </a:effectLst>
              </a:rPr>
              <a:t>常量、变量和函数均约定称为</a:t>
            </a:r>
            <a:r>
              <a:rPr lang="zh-CN" altLang="en-US" sz="1800" b="1">
                <a:solidFill>
                  <a:srgbClr val="FF9900"/>
                </a:solidFill>
                <a:effectLst>
                  <a:outerShdw blurRad="38100" dist="38100" dir="2700000" algn="tl">
                    <a:srgbClr val="000000"/>
                  </a:outerShdw>
                </a:effectLst>
              </a:rPr>
              <a:t>表达式</a:t>
            </a:r>
            <a:r>
              <a:rPr lang="zh-CN" altLang="en-US" sz="1800" b="1">
                <a:solidFill>
                  <a:schemeClr val="tx2"/>
                </a:solidFill>
                <a:effectLst>
                  <a:outerShdw blurRad="38100" dist="38100" dir="2700000" algn="tl">
                    <a:srgbClr val="000000"/>
                  </a:outerShdw>
                </a:effectLst>
              </a:rPr>
              <a:t>。这样，操作数可以统一称为表达式。</a:t>
            </a:r>
            <a:endParaRPr lang="zh-CN" altLang="en-US" sz="2400">
              <a:solidFill>
                <a:schemeClr val="tx2"/>
              </a:solidFill>
            </a:endParaRPr>
          </a:p>
        </p:txBody>
      </p:sp>
      <p:sp>
        <p:nvSpPr>
          <p:cNvPr id="28682" name="Text Box 26">
            <a:extLst>
              <a:ext uri="{FF2B5EF4-FFF2-40B4-BE49-F238E27FC236}">
                <a16:creationId xmlns:a16="http://schemas.microsoft.com/office/drawing/2014/main" id="{FB937E5E-928C-4366-BE3F-DEBC09B82DEA}"/>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603">
                                            <p:txEl>
                                              <p:pRg st="1" end="1"/>
                                            </p:txEl>
                                          </p:spTgt>
                                        </p:tgtEl>
                                        <p:attrNameLst>
                                          <p:attrName>style.visibility</p:attrName>
                                        </p:attrNameLst>
                                      </p:cBhvr>
                                      <p:to>
                                        <p:strVal val="visible"/>
                                      </p:to>
                                    </p:set>
                                    <p:animEffect transition="in" filter="blinds(horizontal)">
                                      <p:cBhvr>
                                        <p:cTn id="7" dur="500"/>
                                        <p:tgtEl>
                                          <p:spTgt spid="67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603">
                                            <p:txEl>
                                              <p:pRg st="2" end="2"/>
                                            </p:txEl>
                                          </p:spTgt>
                                        </p:tgtEl>
                                        <p:attrNameLst>
                                          <p:attrName>style.visibility</p:attrName>
                                        </p:attrNameLst>
                                      </p:cBhvr>
                                      <p:to>
                                        <p:strVal val="visible"/>
                                      </p:to>
                                    </p:set>
                                    <p:animEffect transition="in" filter="blinds(horizontal)">
                                      <p:cBhvr>
                                        <p:cTn id="12" dur="500"/>
                                        <p:tgtEl>
                                          <p:spTgt spid="67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603">
                                            <p:txEl>
                                              <p:pRg st="3" end="3"/>
                                            </p:txEl>
                                          </p:spTgt>
                                        </p:tgtEl>
                                        <p:attrNameLst>
                                          <p:attrName>style.visibility</p:attrName>
                                        </p:attrNameLst>
                                      </p:cBhvr>
                                      <p:to>
                                        <p:strVal val="visible"/>
                                      </p:to>
                                    </p:set>
                                    <p:animEffect transition="in" filter="blinds(horizontal)">
                                      <p:cBhvr>
                                        <p:cTn id="17" dur="500"/>
                                        <p:tgtEl>
                                          <p:spTgt spid="67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67609"/>
                                        </p:tgtEl>
                                        <p:attrNameLst>
                                          <p:attrName>style.visibility</p:attrName>
                                        </p:attrNameLst>
                                      </p:cBhvr>
                                      <p:to>
                                        <p:strVal val="visible"/>
                                      </p:to>
                                    </p:set>
                                    <p:anim calcmode="lin" valueType="num">
                                      <p:cBhvr>
                                        <p:cTn id="22" dur="1000" fill="hold"/>
                                        <p:tgtEl>
                                          <p:spTgt spid="67609"/>
                                        </p:tgtEl>
                                        <p:attrNameLst>
                                          <p:attrName>ppt_x</p:attrName>
                                        </p:attrNameLst>
                                      </p:cBhvr>
                                      <p:tavLst>
                                        <p:tav tm="0">
                                          <p:val>
                                            <p:strVal val="#ppt_x-.2"/>
                                          </p:val>
                                        </p:tav>
                                        <p:tav tm="100000">
                                          <p:val>
                                            <p:strVal val="#ppt_x"/>
                                          </p:val>
                                        </p:tav>
                                      </p:tavLst>
                                    </p:anim>
                                    <p:anim calcmode="lin" valueType="num">
                                      <p:cBhvr>
                                        <p:cTn id="23" dur="1000" fill="hold"/>
                                        <p:tgtEl>
                                          <p:spTgt spid="6760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76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7604">
                                            <p:txEl>
                                              <p:pRg st="0" end="0"/>
                                            </p:txEl>
                                          </p:spTgt>
                                        </p:tgtEl>
                                        <p:attrNameLst>
                                          <p:attrName>style.visibility</p:attrName>
                                        </p:attrNameLst>
                                      </p:cBhvr>
                                      <p:to>
                                        <p:strVal val="visible"/>
                                      </p:to>
                                    </p:set>
                                    <p:animEffect transition="in" filter="blinds(horizontal)">
                                      <p:cBhvr>
                                        <p:cTn id="29" dur="500"/>
                                        <p:tgtEl>
                                          <p:spTgt spid="67604">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67604">
                                            <p:txEl>
                                              <p:pRg st="1" end="1"/>
                                            </p:txEl>
                                          </p:spTgt>
                                        </p:tgtEl>
                                        <p:attrNameLst>
                                          <p:attrName>style.visibility</p:attrName>
                                        </p:attrNameLst>
                                      </p:cBhvr>
                                      <p:to>
                                        <p:strVal val="visible"/>
                                      </p:to>
                                    </p:set>
                                    <p:animEffect transition="in" filter="blinds(horizontal)">
                                      <p:cBhvr>
                                        <p:cTn id="34" dur="500"/>
                                        <p:tgtEl>
                                          <p:spTgt spid="67604">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7604">
                                            <p:txEl>
                                              <p:pRg st="2" end="2"/>
                                            </p:txEl>
                                          </p:spTgt>
                                        </p:tgtEl>
                                        <p:attrNameLst>
                                          <p:attrName>style.visibility</p:attrName>
                                        </p:attrNameLst>
                                      </p:cBhvr>
                                      <p:to>
                                        <p:strVal val="visible"/>
                                      </p:to>
                                    </p:set>
                                    <p:animEffect transition="in" filter="blinds(horizontal)">
                                      <p:cBhvr>
                                        <p:cTn id="39" dur="500"/>
                                        <p:tgtEl>
                                          <p:spTgt spid="67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D9C77FDF-A24D-45FC-B6C0-D6D66E230A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8DC4D658-3E95-4608-8DC3-3C2C9BE382DA}" type="slidenum">
              <a:rPr kumimoji="0" lang="en-US" altLang="zh-CN" sz="1800">
                <a:solidFill>
                  <a:srgbClr val="009900"/>
                </a:solidFill>
              </a:rPr>
              <a:pPr eaLnBrk="1" hangingPunct="1"/>
              <a:t>26</a:t>
            </a:fld>
            <a:endParaRPr kumimoji="0" lang="en-US" altLang="zh-CN" sz="1800">
              <a:solidFill>
                <a:srgbClr val="009900"/>
              </a:solidFill>
            </a:endParaRPr>
          </a:p>
        </p:txBody>
      </p:sp>
      <p:sp>
        <p:nvSpPr>
          <p:cNvPr id="29699" name="Text Box 4">
            <a:extLst>
              <a:ext uri="{FF2B5EF4-FFF2-40B4-BE49-F238E27FC236}">
                <a16:creationId xmlns:a16="http://schemas.microsoft.com/office/drawing/2014/main" id="{E5B5FFA1-E91A-4AC2-B772-B5470B379D0F}"/>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运算符的优先级和结合性</a:t>
            </a:r>
          </a:p>
        </p:txBody>
      </p:sp>
      <p:sp>
        <p:nvSpPr>
          <p:cNvPr id="139269" name="Rectangle 5">
            <a:extLst>
              <a:ext uri="{FF2B5EF4-FFF2-40B4-BE49-F238E27FC236}">
                <a16:creationId xmlns:a16="http://schemas.microsoft.com/office/drawing/2014/main" id="{E3D5505B-A15D-4D17-9518-AE69B4FCD324}"/>
              </a:ext>
            </a:extLst>
          </p:cNvPr>
          <p:cNvSpPr>
            <a:spLocks noChangeArrowheads="1"/>
          </p:cNvSpPr>
          <p:nvPr/>
        </p:nvSpPr>
        <p:spPr bwMode="auto">
          <a:xfrm>
            <a:off x="900113" y="1192213"/>
            <a:ext cx="7416800" cy="396875"/>
          </a:xfrm>
          <a:prstGeom prst="rect">
            <a:avLst/>
          </a:prstGeom>
          <a:noFill/>
          <a:ln w="9525">
            <a:noFill/>
            <a:miter lim="800000"/>
            <a:headEnd/>
            <a:tailEnd/>
          </a:ln>
          <a:effectLst/>
        </p:spPr>
        <p:txBody>
          <a:bodyPr anchor="ctr">
            <a:spAutoFit/>
          </a:bodyPr>
          <a:lstStyle/>
          <a:p>
            <a:pPr algn="ctr">
              <a:defRPr/>
            </a:pPr>
            <a:r>
              <a:rPr lang="zh-CN" altLang="en-US" b="1">
                <a:effectLst>
                  <a:outerShdw blurRad="38100" dist="38100" dir="2700000" algn="tl">
                    <a:srgbClr val="C0C0C0"/>
                  </a:outerShdw>
                </a:effectLst>
                <a:latin typeface="黑体" pitchFamily="49" charset="-122"/>
                <a:ea typeface="黑体" pitchFamily="49" charset="-122"/>
              </a:rPr>
              <a:t>表</a:t>
            </a:r>
            <a:r>
              <a:rPr lang="en-US" altLang="zh-CN" b="1">
                <a:effectLst>
                  <a:outerShdw blurRad="38100" dist="38100" dir="2700000" algn="tl">
                    <a:srgbClr val="C0C0C0"/>
                  </a:outerShdw>
                </a:effectLst>
                <a:latin typeface="黑体" pitchFamily="49" charset="-122"/>
                <a:ea typeface="黑体" pitchFamily="49" charset="-122"/>
              </a:rPr>
              <a:t>2.6  </a:t>
            </a:r>
            <a:r>
              <a:rPr lang="zh-CN" altLang="en-US" b="1">
                <a:effectLst>
                  <a:outerShdw blurRad="38100" dist="38100" dir="2700000" algn="tl">
                    <a:srgbClr val="C0C0C0"/>
                  </a:outerShdw>
                </a:effectLst>
                <a:latin typeface="黑体" pitchFamily="49" charset="-122"/>
                <a:ea typeface="黑体" pitchFamily="49" charset="-122"/>
              </a:rPr>
              <a:t>运算符的优先级和结合性</a:t>
            </a:r>
            <a:endParaRPr lang="zh-CN" altLang="en-US" b="1">
              <a:effectLst>
                <a:outerShdw blurRad="38100" dist="38100" dir="2700000" algn="tl">
                  <a:srgbClr val="C0C0C0"/>
                </a:outerShdw>
              </a:effectLst>
              <a:latin typeface="Times New Roman" pitchFamily="18" charset="0"/>
            </a:endParaRPr>
          </a:p>
        </p:txBody>
      </p:sp>
      <p:graphicFrame>
        <p:nvGraphicFramePr>
          <p:cNvPr id="139329" name="Group 65">
            <a:extLst>
              <a:ext uri="{FF2B5EF4-FFF2-40B4-BE49-F238E27FC236}">
                <a16:creationId xmlns:a16="http://schemas.microsoft.com/office/drawing/2014/main" id="{8731ECF1-BB8C-4F6A-BE85-FF5BE4E2B0FC}"/>
              </a:ext>
            </a:extLst>
          </p:cNvPr>
          <p:cNvGraphicFramePr>
            <a:graphicFrameLocks noGrp="1"/>
          </p:cNvGraphicFramePr>
          <p:nvPr/>
        </p:nvGraphicFramePr>
        <p:xfrm>
          <a:off x="2413000" y="1557338"/>
          <a:ext cx="5688013" cy="4572000"/>
        </p:xfrm>
        <a:graphic>
          <a:graphicData uri="http://schemas.openxmlformats.org/drawingml/2006/table">
            <a:tbl>
              <a:tblPr/>
              <a:tblGrid>
                <a:gridCol w="44354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tblGrid>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运 算 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结合性</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en-US" altLang="zh-CN" sz="10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黑体" pitchFamily="49" charset="-122"/>
                        </a:rPr>
                        <a:t>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en-US" altLang="zh-CN" sz="10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黑体" pitchFamily="49"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黑体" pitchFamily="49" charset="-122"/>
                        </a:rPr>
                        <a:t>&gt;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  ++  --  +  -  *  &amp; </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类型</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sizeof</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  %</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&lt;&lt;  &gt;&gt;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&lt;  &lt;=  &gt;  &gt;=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&amp;</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&amp;&amp;</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  +=  -=  *=  /=  %=  &amp;=  ^=  |=  &lt;&lt;=  &gt;&gt;=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黑体" pitchFamily="49" charset="-122"/>
                        </a:rPr>
                        <a:t>,</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00FF"/>
                          </a:solidFill>
                          <a:effectLst>
                            <a:outerShdw blurRad="38100" dist="38100" dir="2700000" algn="tl">
                              <a:srgbClr val="C0C0C0"/>
                            </a:outerShdw>
                          </a:effectLst>
                          <a:latin typeface="黑体" pitchFamily="49" charset="-122"/>
                          <a:ea typeface="黑体" pitchFamily="49" charset="-122"/>
                        </a:rPr>
                        <a:t>右</a:t>
                      </a:r>
                      <a:endParaRPr kumimoji="1" lang="zh-CN" altLang="en-US"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00FF"/>
                          </a:solidFill>
                          <a:effectLst>
                            <a:outerShdw blurRad="38100" dist="38100" dir="2700000" algn="tl">
                              <a:srgbClr val="C0C0C0"/>
                            </a:outerShdw>
                          </a:effectLst>
                          <a:latin typeface="黑体" pitchFamily="49" charset="-122"/>
                          <a:ea typeface="黑体" pitchFamily="49" charset="-122"/>
                        </a:rPr>
                        <a:t>右</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00FF"/>
                          </a:solidFill>
                          <a:effectLst>
                            <a:outerShdw blurRad="38100" dist="38100" dir="2700000" algn="tl">
                              <a:srgbClr val="C0C0C0"/>
                            </a:outerShdw>
                          </a:effectLst>
                          <a:latin typeface="黑体" pitchFamily="49" charset="-122"/>
                          <a:ea typeface="黑体" pitchFamily="49" charset="-122"/>
                        </a:rPr>
                        <a:t>右</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左</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9343" name="Group 79">
            <a:extLst>
              <a:ext uri="{FF2B5EF4-FFF2-40B4-BE49-F238E27FC236}">
                <a16:creationId xmlns:a16="http://schemas.microsoft.com/office/drawing/2014/main" id="{F2490374-1D21-491B-BE10-E929061D566F}"/>
              </a:ext>
            </a:extLst>
          </p:cNvPr>
          <p:cNvGraphicFramePr>
            <a:graphicFrameLocks noGrp="1"/>
          </p:cNvGraphicFramePr>
          <p:nvPr/>
        </p:nvGraphicFramePr>
        <p:xfrm>
          <a:off x="1187450" y="1557338"/>
          <a:ext cx="1252538" cy="4575214"/>
        </p:xfrm>
        <a:graphic>
          <a:graphicData uri="http://schemas.openxmlformats.org/drawingml/2006/table">
            <a:tbl>
              <a:tblPr/>
              <a:tblGrid>
                <a:gridCol w="1252538">
                  <a:extLst>
                    <a:ext uri="{9D8B030D-6E8A-4147-A177-3AD203B41FA5}">
                      <a16:colId xmlns:a16="http://schemas.microsoft.com/office/drawing/2014/main" val="20000"/>
                    </a:ext>
                  </a:extLst>
                </a:gridCol>
              </a:tblGrid>
              <a:tr h="3657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优先级</a:t>
                      </a:r>
                      <a:endParaRPr kumimoji="1" lang="zh-CN" altLang="en-US"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094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黑体" pitchFamily="49" charset="-122"/>
                          <a:ea typeface="黑体" pitchFamily="49" charset="-122"/>
                        </a:rPr>
                        <a:t>15</a:t>
                      </a:r>
                      <a:endParaRPr kumimoji="1" lang="en-US" altLang="zh-CN" sz="1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14" marB="4571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a:extLst>
              <a:ext uri="{FF2B5EF4-FFF2-40B4-BE49-F238E27FC236}">
                <a16:creationId xmlns:a16="http://schemas.microsoft.com/office/drawing/2014/main" id="{F5B2E021-B120-4303-89BC-8E83B6C873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CF79884A-E183-4608-B1C8-C33649F6AC83}" type="slidenum">
              <a:rPr kumimoji="0" lang="en-US" altLang="zh-CN" sz="1800">
                <a:solidFill>
                  <a:srgbClr val="009900"/>
                </a:solidFill>
              </a:rPr>
              <a:pPr eaLnBrk="1" hangingPunct="1"/>
              <a:t>27</a:t>
            </a:fld>
            <a:endParaRPr kumimoji="0" lang="en-US" altLang="zh-CN" sz="1800">
              <a:solidFill>
                <a:srgbClr val="009900"/>
              </a:solidFill>
            </a:endParaRPr>
          </a:p>
        </p:txBody>
      </p:sp>
      <p:sp>
        <p:nvSpPr>
          <p:cNvPr id="1028" name="Text Box 4">
            <a:extLst>
              <a:ext uri="{FF2B5EF4-FFF2-40B4-BE49-F238E27FC236}">
                <a16:creationId xmlns:a16="http://schemas.microsoft.com/office/drawing/2014/main" id="{92FD1F2F-5C9A-4EE3-A5D7-47BEBB44E37B}"/>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算术运算</a:t>
            </a:r>
          </a:p>
        </p:txBody>
      </p:sp>
      <p:sp>
        <p:nvSpPr>
          <p:cNvPr id="140293" name="Rectangle 5">
            <a:extLst>
              <a:ext uri="{FF2B5EF4-FFF2-40B4-BE49-F238E27FC236}">
                <a16:creationId xmlns:a16="http://schemas.microsoft.com/office/drawing/2014/main" id="{32046FAC-9AF4-4924-8642-534FF8CFC60D}"/>
              </a:ext>
            </a:extLst>
          </p:cNvPr>
          <p:cNvSpPr>
            <a:spLocks noChangeArrowheads="1"/>
          </p:cNvSpPr>
          <p:nvPr/>
        </p:nvSpPr>
        <p:spPr bwMode="auto">
          <a:xfrm>
            <a:off x="827088" y="1114425"/>
            <a:ext cx="7632700" cy="2368550"/>
          </a:xfrm>
          <a:prstGeom prst="rect">
            <a:avLst/>
          </a:prstGeom>
          <a:noFill/>
          <a:ln w="9525">
            <a:noFill/>
            <a:miter lim="800000"/>
            <a:headEnd/>
            <a:tailEnd/>
          </a:ln>
          <a:effectLst/>
        </p:spPr>
        <p:txBody>
          <a:bodyPr anchor="ctr">
            <a:spAutoFit/>
          </a:bodyPr>
          <a:lstStyle/>
          <a:p>
            <a:pPr>
              <a:defRPr/>
            </a:pPr>
            <a:r>
              <a:rPr lang="en-US" altLang="zh-CN" b="1" dirty="0">
                <a:effectLst>
                  <a:outerShdw blurRad="38100" dist="38100" dir="2700000" algn="tl">
                    <a:srgbClr val="C0C0C0"/>
                  </a:outerShdw>
                </a:effectLst>
              </a:rPr>
              <a:t>        </a:t>
            </a:r>
            <a:r>
              <a:rPr lang="en-US" altLang="zh-CN" b="1" dirty="0">
                <a:solidFill>
                  <a:srgbClr val="FF00FF"/>
                </a:solidFill>
                <a:effectLst>
                  <a:outerShdw blurRad="38100" dist="38100" dir="2700000" algn="tl">
                    <a:srgbClr val="C0C0C0"/>
                  </a:outerShdw>
                </a:effectLst>
              </a:rPr>
              <a:t>+</a:t>
            </a:r>
            <a:r>
              <a:rPr lang="en-US" altLang="zh-CN" b="1" dirty="0">
                <a:effectLst>
                  <a:outerShdw blurRad="38100" dist="38100" dir="2700000" algn="tl">
                    <a:srgbClr val="C0C0C0"/>
                  </a:outerShdw>
                </a:effectLst>
              </a:rPr>
              <a:t>   </a:t>
            </a:r>
            <a:r>
              <a:rPr lang="en-US" altLang="zh-CN" sz="1000"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单目正号运算符，或加法运算符，如 </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8+3</a:t>
            </a:r>
            <a:r>
              <a:rPr lang="zh-CN" altLang="en-US" b="1" dirty="0">
                <a:effectLst>
                  <a:outerShdw blurRad="38100" dist="38100" dir="2700000" algn="tl">
                    <a:srgbClr val="C0C0C0"/>
                  </a:outerShdw>
                </a:effectLst>
              </a:rPr>
              <a:t>）</a:t>
            </a:r>
          </a:p>
          <a:p>
            <a:pPr>
              <a:defRPr/>
            </a:pPr>
            <a:r>
              <a:rPr lang="zh-CN" altLang="en-US" b="1" dirty="0">
                <a:effectLst>
                  <a:outerShdw blurRad="38100" dist="38100" dir="2700000" algn="tl">
                    <a:srgbClr val="C0C0C0"/>
                  </a:outerShdw>
                </a:effectLst>
              </a:rPr>
              <a:t>        </a:t>
            </a:r>
            <a:r>
              <a:rPr lang="zh-CN" altLang="en-US" b="1" dirty="0">
                <a:solidFill>
                  <a:srgbClr val="FF00FF"/>
                </a:solidFill>
                <a:effectLst>
                  <a:outerShdw blurRad="38100" dist="38100" dir="2700000" algn="tl">
                    <a:srgbClr val="C0C0C0"/>
                  </a:outerShdw>
                </a:effectLst>
              </a:rPr>
              <a:t>－</a:t>
            </a:r>
            <a:r>
              <a:rPr lang="zh-CN" altLang="en-US"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单目负号运算符，或减法运算符，如 －</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8</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3</a:t>
            </a:r>
            <a:r>
              <a:rPr lang="zh-CN" altLang="en-US" b="1" dirty="0">
                <a:effectLst>
                  <a:outerShdw blurRad="38100" dist="38100" dir="2700000" algn="tl">
                    <a:srgbClr val="C0C0C0"/>
                  </a:outerShdw>
                </a:effectLst>
              </a:rPr>
              <a:t>）</a:t>
            </a:r>
          </a:p>
          <a:p>
            <a:pPr>
              <a:defRPr/>
            </a:pPr>
            <a:r>
              <a:rPr lang="zh-CN" altLang="en-US" b="1" dirty="0">
                <a:effectLst>
                  <a:outerShdw blurRad="38100" dist="38100" dir="2700000" algn="tl">
                    <a:srgbClr val="C0C0C0"/>
                  </a:outerShdw>
                </a:effectLst>
              </a:rPr>
              <a:t>        </a:t>
            </a:r>
            <a:r>
              <a:rPr lang="zh-CN" altLang="en-US" b="1" dirty="0">
                <a:solidFill>
                  <a:srgbClr val="FF00FF"/>
                </a:solidFill>
                <a:effectLst>
                  <a:outerShdw blurRad="38100" dist="38100" dir="2700000" algn="tl">
                    <a:srgbClr val="C0C0C0"/>
                  </a:outerShdw>
                </a:effectLst>
              </a:rPr>
              <a:t>* </a:t>
            </a:r>
            <a:r>
              <a:rPr lang="zh-CN" altLang="en-US"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乘法运算符，如 </a:t>
            </a:r>
            <a:r>
              <a:rPr lang="en-US" altLang="zh-CN" b="1" dirty="0">
                <a:effectLst>
                  <a:outerShdw blurRad="38100" dist="38100" dir="2700000" algn="tl">
                    <a:srgbClr val="C0C0C0"/>
                  </a:outerShdw>
                </a:effectLst>
              </a:rPr>
              <a:t>8*3</a:t>
            </a:r>
            <a:r>
              <a:rPr lang="zh-CN" altLang="en-US" b="1" dirty="0">
                <a:effectLst>
                  <a:outerShdw blurRad="38100" dist="38100" dir="2700000" algn="tl">
                    <a:srgbClr val="C0C0C0"/>
                  </a:outerShdw>
                </a:effectLst>
              </a:rPr>
              <a:t>）</a:t>
            </a:r>
          </a:p>
          <a:p>
            <a:pPr>
              <a:defRPr/>
            </a:pPr>
            <a:r>
              <a:rPr lang="zh-CN" altLang="en-US" b="1" dirty="0">
                <a:effectLst>
                  <a:outerShdw blurRad="38100" dist="38100" dir="2700000" algn="tl">
                    <a:srgbClr val="C0C0C0"/>
                  </a:outerShdw>
                </a:effectLst>
              </a:rPr>
              <a:t>        </a:t>
            </a:r>
            <a:r>
              <a:rPr lang="en-US" altLang="zh-CN" b="1" dirty="0">
                <a:solidFill>
                  <a:srgbClr val="FF00FF"/>
                </a:solidFill>
                <a:effectLst>
                  <a:outerShdw blurRad="38100" dist="38100" dir="2700000" algn="tl">
                    <a:srgbClr val="C0C0C0"/>
                  </a:outerShdw>
                </a:effectLst>
              </a:rPr>
              <a:t>/ </a:t>
            </a:r>
            <a:r>
              <a:rPr lang="en-US" altLang="zh-CN"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除法运算符，如 </a:t>
            </a:r>
            <a:r>
              <a:rPr lang="en-US" altLang="zh-CN" b="1" dirty="0">
                <a:effectLst>
                  <a:outerShdw blurRad="38100" dist="38100" dir="2700000" algn="tl">
                    <a:srgbClr val="C0C0C0"/>
                  </a:outerShdw>
                </a:effectLst>
              </a:rPr>
              <a:t>8/3</a:t>
            </a:r>
            <a:r>
              <a:rPr lang="zh-CN" altLang="en-US" b="1" dirty="0">
                <a:effectLst>
                  <a:outerShdw blurRad="38100" dist="38100" dir="2700000" algn="tl">
                    <a:srgbClr val="C0C0C0"/>
                  </a:outerShdw>
                </a:effectLst>
              </a:rPr>
              <a:t>）</a:t>
            </a:r>
          </a:p>
          <a:p>
            <a:pPr>
              <a:defRPr/>
            </a:pPr>
            <a:r>
              <a:rPr lang="zh-CN" altLang="en-US" b="1" dirty="0">
                <a:effectLst>
                  <a:outerShdw blurRad="38100" dist="38100" dir="2700000" algn="tl">
                    <a:srgbClr val="C0C0C0"/>
                  </a:outerShdw>
                </a:effectLst>
              </a:rPr>
              <a:t>       </a:t>
            </a:r>
            <a:r>
              <a:rPr lang="en-US" altLang="zh-CN" b="1" dirty="0">
                <a:solidFill>
                  <a:srgbClr val="FF00FF"/>
                </a:solidFill>
                <a:effectLst>
                  <a:outerShdw blurRad="38100" dist="38100" dir="2700000" algn="tl">
                    <a:srgbClr val="C0C0C0"/>
                  </a:outerShdw>
                </a:effectLst>
              </a:rPr>
              <a:t>%   </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取模运算符，或求余运算符，如 </a:t>
            </a:r>
            <a:r>
              <a:rPr lang="en-US" altLang="zh-CN" b="1" dirty="0">
                <a:effectLst>
                  <a:outerShdw blurRad="38100" dist="38100" dir="2700000" algn="tl">
                    <a:srgbClr val="C0C0C0"/>
                  </a:outerShdw>
                </a:effectLst>
              </a:rPr>
              <a:t>8%3</a:t>
            </a:r>
            <a:r>
              <a:rPr lang="zh-CN" altLang="en-US" b="1" dirty="0">
                <a:effectLst>
                  <a:outerShdw blurRad="38100" dist="38100" dir="2700000" algn="tl">
                    <a:srgbClr val="C0C0C0"/>
                  </a:outerShdw>
                </a:effectLst>
              </a:rPr>
              <a:t>）</a:t>
            </a:r>
          </a:p>
          <a:p>
            <a:pPr>
              <a:spcBef>
                <a:spcPct val="20000"/>
              </a:spcBef>
              <a:defRPr/>
            </a:pPr>
            <a:r>
              <a:rPr lang="zh-CN" altLang="en-US" b="1" dirty="0">
                <a:effectLst>
                  <a:outerShdw blurRad="38100" dist="38100" dir="2700000" algn="tl">
                    <a:srgbClr val="C0C0C0"/>
                  </a:outerShdw>
                </a:effectLst>
              </a:rPr>
              <a:t>       </a:t>
            </a:r>
            <a:r>
              <a:rPr lang="zh-CN" altLang="en-US" b="1" dirty="0">
                <a:solidFill>
                  <a:srgbClr val="006600"/>
                </a:solidFill>
                <a:effectLst>
                  <a:outerShdw blurRad="38100" dist="38100" dir="2700000" algn="tl">
                    <a:srgbClr val="C0C0C0"/>
                  </a:outerShdw>
                </a:effectLst>
              </a:rPr>
              <a:t>运算符</a:t>
            </a:r>
            <a:r>
              <a:rPr lang="en-US" altLang="zh-CN" b="1" dirty="0">
                <a:solidFill>
                  <a:srgbClr val="006600"/>
                </a:solidFill>
                <a:effectLst>
                  <a:outerShdw blurRad="38100" dist="38100" dir="2700000" algn="tl">
                    <a:srgbClr val="C0C0C0"/>
                  </a:outerShdw>
                </a:effectLst>
              </a:rPr>
              <a:t>%</a:t>
            </a:r>
            <a:r>
              <a:rPr lang="zh-CN" altLang="en-US" b="1" dirty="0">
                <a:solidFill>
                  <a:srgbClr val="006600"/>
                </a:solidFill>
                <a:effectLst>
                  <a:outerShdw blurRad="38100" dist="38100" dir="2700000" algn="tl">
                    <a:srgbClr val="C0C0C0"/>
                  </a:outerShdw>
                </a:effectLst>
              </a:rPr>
              <a:t>的操作数必须是整数类型</a:t>
            </a:r>
            <a:r>
              <a:rPr lang="en-US" altLang="zh-CN" b="1" dirty="0">
                <a:solidFill>
                  <a:srgbClr val="006600"/>
                </a:solidFill>
                <a:effectLst>
                  <a:outerShdw blurRad="38100" dist="38100" dir="2700000" algn="tl">
                    <a:srgbClr val="C0C0C0"/>
                  </a:outerShdw>
                </a:effectLst>
              </a:rPr>
              <a:t>(</a:t>
            </a:r>
            <a:r>
              <a:rPr lang="en-US" altLang="zh-CN" b="1" dirty="0" err="1">
                <a:solidFill>
                  <a:srgbClr val="006600"/>
                </a:solidFill>
                <a:effectLst>
                  <a:outerShdw blurRad="38100" dist="38100" dir="2700000" algn="tl">
                    <a:srgbClr val="C0C0C0"/>
                  </a:outerShdw>
                </a:effectLst>
              </a:rPr>
              <a:t>a%b</a:t>
            </a:r>
            <a:r>
              <a:rPr lang="en-US" altLang="zh-CN" b="1" dirty="0">
                <a:solidFill>
                  <a:srgbClr val="006600"/>
                </a:solidFill>
                <a:effectLst>
                  <a:outerShdw blurRad="38100" dist="38100" dir="2700000" algn="tl">
                    <a:srgbClr val="C0C0C0"/>
                  </a:outerShdw>
                </a:effectLst>
              </a:rPr>
              <a:t>=a-a/b*b)</a:t>
            </a:r>
            <a:r>
              <a:rPr lang="zh-CN" altLang="en-US" b="1" dirty="0">
                <a:solidFill>
                  <a:srgbClr val="006600"/>
                </a:solidFill>
                <a:effectLst>
                  <a:outerShdw blurRad="38100" dist="38100" dir="2700000" algn="tl">
                    <a:srgbClr val="C0C0C0"/>
                  </a:outerShdw>
                </a:effectLst>
              </a:rPr>
              <a:t>，其它运算符的操作数可以是任意基本类型。</a:t>
            </a:r>
            <a:r>
              <a:rPr lang="zh-CN" altLang="en-US" sz="2400" dirty="0"/>
              <a:t> </a:t>
            </a:r>
          </a:p>
        </p:txBody>
      </p:sp>
      <p:sp>
        <p:nvSpPr>
          <p:cNvPr id="140294" name="Text Box 6">
            <a:extLst>
              <a:ext uri="{FF2B5EF4-FFF2-40B4-BE49-F238E27FC236}">
                <a16:creationId xmlns:a16="http://schemas.microsoft.com/office/drawing/2014/main" id="{E3CA6435-BDD5-4D6F-8678-E3BADFF9D85C}"/>
              </a:ext>
            </a:extLst>
          </p:cNvPr>
          <p:cNvSpPr txBox="1">
            <a:spLocks noChangeArrowheads="1"/>
          </p:cNvSpPr>
          <p:nvPr/>
        </p:nvSpPr>
        <p:spPr bwMode="auto">
          <a:xfrm>
            <a:off x="1116013" y="3487738"/>
            <a:ext cx="7488237" cy="8826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8+3                </a:t>
            </a:r>
            <a:r>
              <a:rPr lang="zh-CN" altLang="en-US" b="1">
                <a:effectLst>
                  <a:outerShdw blurRad="38100" dist="38100" dir="2700000" algn="tl">
                    <a:srgbClr val="C0C0C0"/>
                  </a:outerShdw>
                </a:effectLst>
              </a:rPr>
              <a:t>表达式值：</a:t>
            </a:r>
            <a:r>
              <a:rPr lang="en-US" altLang="zh-CN" b="1">
                <a:effectLst>
                  <a:outerShdw blurRad="38100" dist="38100" dir="2700000" algn="tl">
                    <a:srgbClr val="C0C0C0"/>
                  </a:outerShdw>
                </a:effectLst>
              </a:rPr>
              <a:t>11</a:t>
            </a:r>
            <a:r>
              <a:rPr lang="zh-CN" altLang="en-US" b="1">
                <a:effectLst>
                  <a:outerShdw blurRad="38100" dist="38100" dir="2700000" algn="tl">
                    <a:srgbClr val="C0C0C0"/>
                  </a:outerShdw>
                </a:effectLst>
              </a:rPr>
              <a:t>，表达式类型：</a:t>
            </a:r>
            <a:r>
              <a:rPr lang="en-US" altLang="zh-CN" b="1">
                <a:effectLst>
                  <a:outerShdw blurRad="38100" dist="38100" dir="2700000" algn="tl">
                    <a:srgbClr val="C0C0C0"/>
                  </a:outerShdw>
                </a:effectLst>
              </a:rPr>
              <a:t>int</a:t>
            </a:r>
          </a:p>
          <a:p>
            <a:pPr>
              <a:lnSpc>
                <a:spcPct val="120000"/>
              </a:lnSpc>
              <a:spcBef>
                <a:spcPct val="20000"/>
              </a:spcBef>
              <a:defRPr/>
            </a:pPr>
            <a:r>
              <a:rPr lang="en-US" altLang="zh-CN" b="1">
                <a:solidFill>
                  <a:schemeClr val="tx2"/>
                </a:solidFill>
                <a:effectLst>
                  <a:outerShdw blurRad="38100" dist="38100" dir="2700000" algn="tl">
                    <a:srgbClr val="C0C0C0"/>
                  </a:outerShdw>
                </a:effectLst>
              </a:rPr>
              <a:t>8u+3u            </a:t>
            </a:r>
            <a:r>
              <a:rPr lang="zh-CN" altLang="en-US" b="1">
                <a:effectLst>
                  <a:outerShdw blurRad="38100" dist="38100" dir="2700000" algn="tl">
                    <a:srgbClr val="C0C0C0"/>
                  </a:outerShdw>
                </a:effectLst>
              </a:rPr>
              <a:t>表达式值：</a:t>
            </a:r>
            <a:r>
              <a:rPr lang="en-US" altLang="zh-CN" b="1">
                <a:effectLst>
                  <a:outerShdw blurRad="38100" dist="38100" dir="2700000" algn="tl">
                    <a:srgbClr val="C0C0C0"/>
                  </a:outerShdw>
                </a:effectLst>
              </a:rPr>
              <a:t>11</a:t>
            </a:r>
            <a:r>
              <a:rPr lang="zh-CN" altLang="en-US" b="1">
                <a:effectLst>
                  <a:outerShdw blurRad="38100" dist="38100" dir="2700000" algn="tl">
                    <a:srgbClr val="C0C0C0"/>
                  </a:outerShdw>
                </a:effectLst>
              </a:rPr>
              <a:t>，表达式类型：</a:t>
            </a:r>
            <a:r>
              <a:rPr lang="en-US" altLang="zh-CN" b="1">
                <a:effectLst>
                  <a:outerShdw blurRad="38100" dist="38100" dir="2700000" algn="tl">
                    <a:srgbClr val="C0C0C0"/>
                  </a:outerShdw>
                </a:effectLst>
              </a:rPr>
              <a:t>unsigned int</a:t>
            </a:r>
          </a:p>
        </p:txBody>
      </p:sp>
      <p:sp>
        <p:nvSpPr>
          <p:cNvPr id="140295" name="Text Box 7">
            <a:extLst>
              <a:ext uri="{FF2B5EF4-FFF2-40B4-BE49-F238E27FC236}">
                <a16:creationId xmlns:a16="http://schemas.microsoft.com/office/drawing/2014/main" id="{F92BEE42-D6BC-4468-9D83-ACDA45545B72}"/>
              </a:ext>
            </a:extLst>
          </p:cNvPr>
          <p:cNvSpPr txBox="1">
            <a:spLocks noChangeArrowheads="1"/>
          </p:cNvSpPr>
          <p:nvPr/>
        </p:nvSpPr>
        <p:spPr bwMode="auto">
          <a:xfrm>
            <a:off x="1116013" y="4795838"/>
            <a:ext cx="7488237" cy="396875"/>
          </a:xfrm>
          <a:prstGeom prst="rect">
            <a:avLst/>
          </a:prstGeom>
          <a:noFill/>
          <a:ln w="9525">
            <a:noFill/>
            <a:miter lim="800000"/>
            <a:headEnd/>
            <a:tailEnd/>
          </a:ln>
          <a:effectLst/>
        </p:spPr>
        <p:txBody>
          <a:bodyPr>
            <a:spAutoFit/>
          </a:bodyPr>
          <a:lstStyle/>
          <a:p>
            <a:pPr>
              <a:spcBef>
                <a:spcPct val="50000"/>
              </a:spcBef>
              <a:defRPr/>
            </a:pPr>
            <a:r>
              <a:rPr lang="en-US" altLang="zh-CN" b="1" dirty="0">
                <a:solidFill>
                  <a:schemeClr val="tx2"/>
                </a:solidFill>
                <a:effectLst>
                  <a:outerShdw blurRad="38100" dist="38100" dir="2700000" algn="tl">
                    <a:srgbClr val="C0C0C0"/>
                  </a:outerShdw>
                </a:effectLst>
              </a:rPr>
              <a:t>1/2 </a:t>
            </a:r>
            <a:endParaRPr lang="en-US" altLang="zh-CN" b="1" dirty="0">
              <a:solidFill>
                <a:srgbClr val="DDDDDD"/>
              </a:solidFill>
              <a:effectLst>
                <a:outerShdw blurRad="38100" dist="38100" dir="2700000" algn="tl">
                  <a:srgbClr val="C0C0C0"/>
                </a:outerShdw>
              </a:effectLst>
            </a:endParaRPr>
          </a:p>
        </p:txBody>
      </p:sp>
      <p:sp>
        <p:nvSpPr>
          <p:cNvPr id="140297" name="Text Box 9">
            <a:extLst>
              <a:ext uri="{FF2B5EF4-FFF2-40B4-BE49-F238E27FC236}">
                <a16:creationId xmlns:a16="http://schemas.microsoft.com/office/drawing/2014/main" id="{6A2CEC4E-AF9A-4C52-9DD3-31C421012E22}"/>
              </a:ext>
            </a:extLst>
          </p:cNvPr>
          <p:cNvSpPr txBox="1">
            <a:spLocks noChangeArrowheads="1"/>
          </p:cNvSpPr>
          <p:nvPr/>
        </p:nvSpPr>
        <p:spPr bwMode="auto">
          <a:xfrm>
            <a:off x="4725988" y="4786313"/>
            <a:ext cx="2160587" cy="396875"/>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表达式类型：</a:t>
            </a:r>
            <a:r>
              <a:rPr lang="en-US" altLang="zh-CN" b="1">
                <a:effectLst>
                  <a:outerShdw blurRad="38100" dist="38100" dir="2700000" algn="tl">
                    <a:srgbClr val="C0C0C0"/>
                  </a:outerShdw>
                </a:effectLst>
              </a:rPr>
              <a:t>int</a:t>
            </a:r>
          </a:p>
        </p:txBody>
      </p:sp>
      <p:sp>
        <p:nvSpPr>
          <p:cNvPr id="140298" name="Text Box 10">
            <a:extLst>
              <a:ext uri="{FF2B5EF4-FFF2-40B4-BE49-F238E27FC236}">
                <a16:creationId xmlns:a16="http://schemas.microsoft.com/office/drawing/2014/main" id="{598B2DC1-3473-4E10-BA77-5370F57BCCA0}"/>
              </a:ext>
            </a:extLst>
          </p:cNvPr>
          <p:cNvSpPr txBox="1">
            <a:spLocks noChangeArrowheads="1"/>
          </p:cNvSpPr>
          <p:nvPr/>
        </p:nvSpPr>
        <p:spPr bwMode="auto">
          <a:xfrm>
            <a:off x="2843213" y="4795838"/>
            <a:ext cx="2160587" cy="396875"/>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表达式值：  </a:t>
            </a:r>
            <a:r>
              <a:rPr lang="en-US" altLang="zh-CN" b="1">
                <a:effectLst>
                  <a:outerShdw blurRad="38100" dist="38100" dir="2700000" algn="tl">
                    <a:srgbClr val="C0C0C0"/>
                  </a:outerShdw>
                </a:effectLst>
              </a:rPr>
              <a:t>0</a:t>
            </a:r>
            <a:r>
              <a:rPr lang="zh-CN" altLang="en-US" b="1">
                <a:effectLst>
                  <a:outerShdw blurRad="38100" dist="38100" dir="2700000" algn="tl">
                    <a:srgbClr val="C0C0C0"/>
                  </a:outerShdw>
                </a:effectLst>
              </a:rPr>
              <a:t>，</a:t>
            </a:r>
          </a:p>
        </p:txBody>
      </p:sp>
      <p:sp>
        <p:nvSpPr>
          <p:cNvPr id="140299" name="Text Box 11">
            <a:extLst>
              <a:ext uri="{FF2B5EF4-FFF2-40B4-BE49-F238E27FC236}">
                <a16:creationId xmlns:a16="http://schemas.microsoft.com/office/drawing/2014/main" id="{D903674D-8B6E-4F01-B5A3-B11578085DA5}"/>
              </a:ext>
            </a:extLst>
          </p:cNvPr>
          <p:cNvSpPr txBox="1">
            <a:spLocks noChangeArrowheads="1"/>
          </p:cNvSpPr>
          <p:nvPr/>
        </p:nvSpPr>
        <p:spPr bwMode="auto">
          <a:xfrm>
            <a:off x="2555875" y="5695950"/>
            <a:ext cx="5903913" cy="396875"/>
          </a:xfrm>
          <a:prstGeom prst="rect">
            <a:avLst/>
          </a:prstGeom>
          <a:noFill/>
          <a:ln w="9525">
            <a:noFill/>
            <a:miter lim="800000"/>
            <a:headEnd/>
            <a:tailEnd/>
          </a:ln>
          <a:effectLst/>
        </p:spPr>
        <p:txBody>
          <a:bodyPr>
            <a:spAutoFit/>
          </a:bodyPr>
          <a:lstStyle/>
          <a:p>
            <a:pPr>
              <a:spcBef>
                <a:spcPct val="50000"/>
              </a:spcBef>
              <a:defRPr/>
            </a:pPr>
            <a:r>
              <a:rPr lang="en-US" altLang="zh-CN" b="1" dirty="0">
                <a:solidFill>
                  <a:srgbClr val="006600"/>
                </a:solidFill>
                <a:effectLst>
                  <a:outerShdw blurRad="38100" dist="38100" dir="2700000" algn="tl">
                    <a:srgbClr val="C0C0C0"/>
                  </a:outerShdw>
                </a:effectLst>
              </a:rPr>
              <a:t> </a:t>
            </a:r>
            <a:r>
              <a:rPr lang="zh-CN" altLang="en-US" b="1" dirty="0">
                <a:solidFill>
                  <a:srgbClr val="006600"/>
                </a:solidFill>
                <a:effectLst>
                  <a:outerShdw blurRad="38100" dist="38100" dir="2700000" algn="tl">
                    <a:srgbClr val="C0C0C0"/>
                  </a:outerShdw>
                </a:effectLst>
              </a:rPr>
              <a:t>假设 </a:t>
            </a:r>
            <a:r>
              <a:rPr lang="en-US" altLang="zh-CN" b="1" dirty="0" err="1">
                <a:solidFill>
                  <a:srgbClr val="006600"/>
                </a:solidFill>
                <a:effectLst>
                  <a:outerShdw blurRad="38100" dist="38100" dir="2700000" algn="tl">
                    <a:srgbClr val="C0C0C0"/>
                  </a:outerShdw>
                </a:effectLst>
              </a:rPr>
              <a:t>int</a:t>
            </a:r>
            <a:r>
              <a:rPr lang="en-US" altLang="zh-CN" dirty="0">
                <a:solidFill>
                  <a:srgbClr val="006600"/>
                </a:solidFill>
              </a:rPr>
              <a:t> </a:t>
            </a:r>
            <a:r>
              <a:rPr lang="en-US" altLang="zh-CN" b="1" dirty="0">
                <a:solidFill>
                  <a:srgbClr val="006600"/>
                </a:solidFill>
                <a:effectLst>
                  <a:outerShdw blurRad="38100" dist="38100" dir="2700000" algn="tl">
                    <a:srgbClr val="C0C0C0"/>
                  </a:outerShdw>
                </a:effectLst>
              </a:rPr>
              <a:t>x</a:t>
            </a:r>
            <a:r>
              <a:rPr lang="zh-CN" altLang="en-US" b="1" dirty="0">
                <a:solidFill>
                  <a:srgbClr val="006600"/>
                </a:solidFill>
                <a:effectLst>
                  <a:outerShdw blurRad="38100" dist="38100" dir="2700000" algn="tl">
                    <a:srgbClr val="C0C0C0"/>
                  </a:outerShdw>
                </a:effectLst>
              </a:rPr>
              <a:t>，</a:t>
            </a:r>
            <a:r>
              <a:rPr lang="en-US" altLang="zh-CN" b="1" dirty="0">
                <a:solidFill>
                  <a:srgbClr val="006600"/>
                </a:solidFill>
                <a:effectLst>
                  <a:outerShdw blurRad="38100" dist="38100" dir="2700000" algn="tl">
                    <a:srgbClr val="C0C0C0"/>
                  </a:outerShdw>
                </a:effectLst>
              </a:rPr>
              <a:t>y</a:t>
            </a:r>
            <a:r>
              <a:rPr lang="zh-CN" altLang="en-US" b="1" dirty="0">
                <a:solidFill>
                  <a:srgbClr val="006600"/>
                </a:solidFill>
                <a:effectLst>
                  <a:outerShdw blurRad="38100" dist="38100" dir="2700000" algn="tl">
                    <a:srgbClr val="C0C0C0"/>
                  </a:outerShdw>
                </a:effectLst>
              </a:rPr>
              <a:t>；则 </a:t>
            </a:r>
            <a:r>
              <a:rPr lang="en-US" altLang="zh-CN" b="1" dirty="0">
                <a:solidFill>
                  <a:srgbClr val="006600"/>
                </a:solidFill>
                <a:effectLst>
                  <a:outerShdw blurRad="38100" dist="38100" dir="2700000" algn="tl">
                    <a:srgbClr val="C0C0C0"/>
                  </a:outerShdw>
                </a:effectLst>
              </a:rPr>
              <a:t>x/y+1</a:t>
            </a:r>
            <a:r>
              <a:rPr lang="zh-CN" altLang="en-US" b="1" dirty="0">
                <a:solidFill>
                  <a:srgbClr val="006600"/>
                </a:solidFill>
                <a:effectLst>
                  <a:outerShdw blurRad="38100" dist="38100" dir="2700000" algn="tl">
                    <a:srgbClr val="C0C0C0"/>
                  </a:outerShdw>
                </a:effectLst>
              </a:rPr>
              <a:t>，表达式类型：</a:t>
            </a:r>
            <a:r>
              <a:rPr lang="en-US" altLang="zh-CN" b="1" dirty="0" err="1">
                <a:solidFill>
                  <a:srgbClr val="006600"/>
                </a:solidFill>
                <a:effectLst>
                  <a:outerShdw blurRad="38100" dist="38100" dir="2700000" algn="tl">
                    <a:srgbClr val="C0C0C0"/>
                  </a:outerShdw>
                </a:effectLst>
              </a:rPr>
              <a:t>int</a:t>
            </a:r>
            <a:endParaRPr lang="en-US" altLang="zh-CN" b="1" dirty="0">
              <a:solidFill>
                <a:srgbClr val="006600"/>
              </a:solidFill>
              <a:effectLst>
                <a:outerShdw blurRad="38100" dist="38100" dir="2700000" algn="tl">
                  <a:srgbClr val="C0C0C0"/>
                </a:outerShdw>
              </a:effectLst>
            </a:endParaRPr>
          </a:p>
        </p:txBody>
      </p:sp>
      <p:sp>
        <p:nvSpPr>
          <p:cNvPr id="140301" name="Text Box 13">
            <a:extLst>
              <a:ext uri="{FF2B5EF4-FFF2-40B4-BE49-F238E27FC236}">
                <a16:creationId xmlns:a16="http://schemas.microsoft.com/office/drawing/2014/main" id="{7D0555BD-A165-459A-88F2-B4C8FFB9B9CC}"/>
              </a:ext>
            </a:extLst>
          </p:cNvPr>
          <p:cNvSpPr txBox="1">
            <a:spLocks noChangeArrowheads="1"/>
          </p:cNvSpPr>
          <p:nvPr/>
        </p:nvSpPr>
        <p:spPr bwMode="auto">
          <a:xfrm>
            <a:off x="1106488" y="5165725"/>
            <a:ext cx="7488237" cy="396875"/>
          </a:xfrm>
          <a:prstGeom prst="rect">
            <a:avLst/>
          </a:prstGeom>
          <a:noFill/>
          <a:ln w="9525">
            <a:noFill/>
            <a:miter lim="800000"/>
            <a:headEnd/>
            <a:tailEnd/>
          </a:ln>
          <a:effectLst/>
        </p:spPr>
        <p:txBody>
          <a:bodyPr>
            <a:spAutoFit/>
          </a:bodyPr>
          <a:lstStyle/>
          <a:p>
            <a:pPr>
              <a:spcBef>
                <a:spcPct val="50000"/>
              </a:spcBef>
              <a:defRPr/>
            </a:pPr>
            <a:r>
              <a:rPr lang="en-US" altLang="zh-CN" b="1" dirty="0">
                <a:solidFill>
                  <a:schemeClr val="tx2"/>
                </a:solidFill>
                <a:effectLst>
                  <a:outerShdw blurRad="38100" dist="38100" dir="2700000" algn="tl">
                    <a:srgbClr val="C0C0C0"/>
                  </a:outerShdw>
                </a:effectLst>
              </a:rPr>
              <a:t>20%7        </a:t>
            </a:r>
            <a:endParaRPr lang="en-US" altLang="zh-CN" b="1" dirty="0">
              <a:solidFill>
                <a:srgbClr val="DDDDDD"/>
              </a:solidFill>
              <a:effectLst>
                <a:outerShdw blurRad="38100" dist="38100" dir="2700000" algn="tl">
                  <a:srgbClr val="C0C0C0"/>
                </a:outerShdw>
              </a:effectLst>
            </a:endParaRPr>
          </a:p>
        </p:txBody>
      </p:sp>
      <p:sp>
        <p:nvSpPr>
          <p:cNvPr id="140302" name="Text Box 14">
            <a:extLst>
              <a:ext uri="{FF2B5EF4-FFF2-40B4-BE49-F238E27FC236}">
                <a16:creationId xmlns:a16="http://schemas.microsoft.com/office/drawing/2014/main" id="{30BF2111-D39F-4BCB-8F1A-786C899E4CB5}"/>
              </a:ext>
            </a:extLst>
          </p:cNvPr>
          <p:cNvSpPr txBox="1">
            <a:spLocks noChangeArrowheads="1"/>
          </p:cNvSpPr>
          <p:nvPr/>
        </p:nvSpPr>
        <p:spPr bwMode="auto">
          <a:xfrm>
            <a:off x="4716463" y="5156200"/>
            <a:ext cx="2160587" cy="396875"/>
          </a:xfrm>
          <a:prstGeom prst="rect">
            <a:avLst/>
          </a:prstGeom>
          <a:noFill/>
          <a:ln w="9525">
            <a:noFill/>
            <a:miter lim="800000"/>
            <a:headEnd/>
            <a:tailEnd/>
          </a:ln>
          <a:effectLst/>
        </p:spPr>
        <p:txBody>
          <a:bodyPr>
            <a:spAutoFit/>
          </a:bodyPr>
          <a:lstStyle/>
          <a:p>
            <a:pPr>
              <a:spcBef>
                <a:spcPct val="50000"/>
              </a:spcBef>
              <a:defRPr/>
            </a:pPr>
            <a:r>
              <a:rPr lang="zh-CN" altLang="en-US" b="1" dirty="0">
                <a:effectLst>
                  <a:outerShdw blurRad="38100" dist="38100" dir="2700000" algn="tl">
                    <a:srgbClr val="C0C0C0"/>
                  </a:outerShdw>
                </a:effectLst>
              </a:rPr>
              <a:t>表达式类型：</a:t>
            </a:r>
            <a:r>
              <a:rPr lang="en-US" altLang="zh-CN" b="1" dirty="0" err="1">
                <a:effectLst>
                  <a:outerShdw blurRad="38100" dist="38100" dir="2700000" algn="tl">
                    <a:srgbClr val="C0C0C0"/>
                  </a:outerShdw>
                </a:effectLst>
              </a:rPr>
              <a:t>int</a:t>
            </a:r>
            <a:endParaRPr lang="en-US" altLang="zh-CN" b="1" dirty="0">
              <a:effectLst>
                <a:outerShdw blurRad="38100" dist="38100" dir="2700000" algn="tl">
                  <a:srgbClr val="C0C0C0"/>
                </a:outerShdw>
              </a:effectLst>
            </a:endParaRPr>
          </a:p>
        </p:txBody>
      </p:sp>
      <p:sp>
        <p:nvSpPr>
          <p:cNvPr id="140303" name="Text Box 15">
            <a:extLst>
              <a:ext uri="{FF2B5EF4-FFF2-40B4-BE49-F238E27FC236}">
                <a16:creationId xmlns:a16="http://schemas.microsoft.com/office/drawing/2014/main" id="{613FBA6B-9F67-459B-A100-8F907092DBB7}"/>
              </a:ext>
            </a:extLst>
          </p:cNvPr>
          <p:cNvSpPr txBox="1">
            <a:spLocks noChangeArrowheads="1"/>
          </p:cNvSpPr>
          <p:nvPr/>
        </p:nvSpPr>
        <p:spPr bwMode="auto">
          <a:xfrm>
            <a:off x="2833688" y="5157788"/>
            <a:ext cx="2160587" cy="396875"/>
          </a:xfrm>
          <a:prstGeom prst="rect">
            <a:avLst/>
          </a:prstGeom>
          <a:noFill/>
          <a:ln w="9525">
            <a:noFill/>
            <a:miter lim="800000"/>
            <a:headEnd/>
            <a:tailEnd/>
          </a:ln>
          <a:effectLst/>
        </p:spPr>
        <p:txBody>
          <a:bodyPr>
            <a:spAutoFit/>
          </a:bodyPr>
          <a:lstStyle/>
          <a:p>
            <a:pPr>
              <a:spcBef>
                <a:spcPct val="50000"/>
              </a:spcBef>
              <a:defRPr/>
            </a:pPr>
            <a:r>
              <a:rPr lang="zh-CN" altLang="en-US" b="1" dirty="0">
                <a:effectLst>
                  <a:outerShdw blurRad="38100" dist="38100" dir="2700000" algn="tl">
                    <a:srgbClr val="C0C0C0"/>
                  </a:outerShdw>
                </a:effectLst>
              </a:rPr>
              <a:t>表达式值：  </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a:t>
            </a:r>
          </a:p>
        </p:txBody>
      </p:sp>
      <p:sp>
        <p:nvSpPr>
          <p:cNvPr id="140304" name="Text Box 16">
            <a:extLst>
              <a:ext uri="{FF2B5EF4-FFF2-40B4-BE49-F238E27FC236}">
                <a16:creationId xmlns:a16="http://schemas.microsoft.com/office/drawing/2014/main" id="{E016EDF0-5C5A-4B78-A0A2-99C98A9F9DBF}"/>
              </a:ext>
            </a:extLst>
          </p:cNvPr>
          <p:cNvSpPr txBox="1">
            <a:spLocks noChangeArrowheads="1"/>
          </p:cNvSpPr>
          <p:nvPr/>
        </p:nvSpPr>
        <p:spPr bwMode="auto">
          <a:xfrm>
            <a:off x="1116013" y="4398963"/>
            <a:ext cx="7488237" cy="396875"/>
          </a:xfrm>
          <a:prstGeom prst="rect">
            <a:avLst/>
          </a:prstGeom>
          <a:noFill/>
          <a:ln w="9525">
            <a:noFill/>
            <a:miter lim="800000"/>
            <a:headEnd/>
            <a:tailEnd/>
          </a:ln>
          <a:effectLst/>
        </p:spPr>
        <p:txBody>
          <a:bodyPr>
            <a:spAutoFit/>
          </a:bodyPr>
          <a:lstStyle/>
          <a:p>
            <a:pPr>
              <a:spcBef>
                <a:spcPct val="50000"/>
              </a:spcBef>
              <a:defRPr/>
            </a:pPr>
            <a:r>
              <a:rPr lang="en-US" altLang="zh-CN" b="1" dirty="0">
                <a:solidFill>
                  <a:schemeClr val="tx2"/>
                </a:solidFill>
                <a:effectLst>
                  <a:outerShdw blurRad="38100" dist="38100" dir="2700000" algn="tl">
                    <a:srgbClr val="C0C0C0"/>
                  </a:outerShdw>
                </a:effectLst>
              </a:rPr>
              <a:t>8.0+3.0  </a:t>
            </a:r>
            <a:endParaRPr lang="en-US" altLang="zh-CN" b="1" dirty="0">
              <a:solidFill>
                <a:srgbClr val="DDDDDD"/>
              </a:solidFill>
              <a:effectLst>
                <a:outerShdw blurRad="38100" dist="38100" dir="2700000" algn="tl">
                  <a:srgbClr val="C0C0C0"/>
                </a:outerShdw>
              </a:effectLst>
            </a:endParaRPr>
          </a:p>
        </p:txBody>
      </p:sp>
      <p:sp>
        <p:nvSpPr>
          <p:cNvPr id="140305" name="Text Box 17">
            <a:extLst>
              <a:ext uri="{FF2B5EF4-FFF2-40B4-BE49-F238E27FC236}">
                <a16:creationId xmlns:a16="http://schemas.microsoft.com/office/drawing/2014/main" id="{607CE1E5-812D-4608-88A0-F0E68DAB8D70}"/>
              </a:ext>
            </a:extLst>
          </p:cNvPr>
          <p:cNvSpPr txBox="1">
            <a:spLocks noChangeArrowheads="1"/>
          </p:cNvSpPr>
          <p:nvPr/>
        </p:nvSpPr>
        <p:spPr bwMode="auto">
          <a:xfrm>
            <a:off x="4754563" y="4421188"/>
            <a:ext cx="3302000" cy="396875"/>
          </a:xfrm>
          <a:prstGeom prst="rect">
            <a:avLst/>
          </a:prstGeom>
          <a:noFill/>
          <a:ln w="9525">
            <a:noFill/>
            <a:miter lim="800000"/>
            <a:headEnd/>
            <a:tailEnd/>
          </a:ln>
          <a:effectLst/>
        </p:spPr>
        <p:txBody>
          <a:bodyPr>
            <a:spAutoFit/>
          </a:bodyPr>
          <a:lstStyle/>
          <a:p>
            <a:pPr>
              <a:spcBef>
                <a:spcPct val="50000"/>
              </a:spcBef>
              <a:defRPr/>
            </a:pPr>
            <a:r>
              <a:rPr lang="zh-CN" altLang="en-US" b="1" dirty="0">
                <a:effectLst>
                  <a:outerShdw blurRad="38100" dist="38100" dir="2700000" algn="tl">
                    <a:srgbClr val="C0C0C0"/>
                  </a:outerShdw>
                </a:effectLst>
              </a:rPr>
              <a:t>表达式类型：</a:t>
            </a:r>
            <a:r>
              <a:rPr lang="en-US" altLang="zh-CN" b="1" dirty="0">
                <a:effectLst>
                  <a:outerShdw blurRad="38100" dist="38100" dir="2700000" algn="tl">
                    <a:srgbClr val="C0C0C0"/>
                  </a:outerShdw>
                </a:effectLst>
              </a:rPr>
              <a:t>double</a:t>
            </a:r>
          </a:p>
        </p:txBody>
      </p:sp>
      <p:sp>
        <p:nvSpPr>
          <p:cNvPr id="140306" name="Text Box 18">
            <a:extLst>
              <a:ext uri="{FF2B5EF4-FFF2-40B4-BE49-F238E27FC236}">
                <a16:creationId xmlns:a16="http://schemas.microsoft.com/office/drawing/2014/main" id="{6EDCA3D7-C518-4008-A497-D2BE553B585D}"/>
              </a:ext>
            </a:extLst>
          </p:cNvPr>
          <p:cNvSpPr txBox="1">
            <a:spLocks noChangeArrowheads="1"/>
          </p:cNvSpPr>
          <p:nvPr/>
        </p:nvSpPr>
        <p:spPr bwMode="auto">
          <a:xfrm>
            <a:off x="2843213" y="4402138"/>
            <a:ext cx="2189162" cy="396875"/>
          </a:xfrm>
          <a:prstGeom prst="rect">
            <a:avLst/>
          </a:prstGeom>
          <a:noFill/>
          <a:ln w="9525">
            <a:noFill/>
            <a:miter lim="800000"/>
            <a:headEnd/>
            <a:tailEnd/>
          </a:ln>
          <a:effectLst/>
        </p:spPr>
        <p:txBody>
          <a:bodyPr>
            <a:spAutoFit/>
          </a:bodyPr>
          <a:lstStyle/>
          <a:p>
            <a:pPr>
              <a:spcBef>
                <a:spcPct val="50000"/>
              </a:spcBef>
              <a:defRPr/>
            </a:pPr>
            <a:r>
              <a:rPr lang="zh-CN" altLang="en-US" b="1" dirty="0">
                <a:effectLst>
                  <a:outerShdw blurRad="38100" dist="38100" dir="2700000" algn="tl">
                    <a:srgbClr val="C0C0C0"/>
                  </a:outerShdw>
                </a:effectLst>
              </a:rPr>
              <a:t>表达式值</a:t>
            </a:r>
            <a:r>
              <a:rPr lang="en-US" altLang="zh-CN" b="1" dirty="0">
                <a:effectLst>
                  <a:outerShdw blurRad="38100" dist="38100" dir="2700000" algn="tl">
                    <a:srgbClr val="C0C0C0"/>
                  </a:outerShdw>
                </a:effectLst>
              </a:rPr>
              <a:t>11.0</a:t>
            </a:r>
            <a:r>
              <a:rPr lang="zh-CN" altLang="en-US" b="1" dirty="0">
                <a:effectLst>
                  <a:outerShdw blurRad="38100" dist="38100" dir="2700000" algn="tl">
                    <a:srgbClr val="C0C0C0"/>
                  </a:outerShdw>
                </a:effectLst>
              </a:rPr>
              <a:t>，</a:t>
            </a:r>
          </a:p>
        </p:txBody>
      </p:sp>
      <p:grpSp>
        <p:nvGrpSpPr>
          <p:cNvPr id="2" name="Group 19">
            <a:extLst>
              <a:ext uri="{FF2B5EF4-FFF2-40B4-BE49-F238E27FC236}">
                <a16:creationId xmlns:a16="http://schemas.microsoft.com/office/drawing/2014/main" id="{1EBDF9B0-B5A5-4399-9415-633437AC77E6}"/>
              </a:ext>
            </a:extLst>
          </p:cNvPr>
          <p:cNvGrpSpPr>
            <a:grpSpLocks/>
          </p:cNvGrpSpPr>
          <p:nvPr/>
        </p:nvGrpSpPr>
        <p:grpSpPr bwMode="auto">
          <a:xfrm>
            <a:off x="900113" y="3500438"/>
            <a:ext cx="7632700" cy="1655762"/>
            <a:chOff x="521" y="890"/>
            <a:chExt cx="4808" cy="1043"/>
          </a:xfrm>
        </p:grpSpPr>
        <p:grpSp>
          <p:nvGrpSpPr>
            <p:cNvPr id="1048" name="Group 20">
              <a:extLst>
                <a:ext uri="{FF2B5EF4-FFF2-40B4-BE49-F238E27FC236}">
                  <a16:creationId xmlns:a16="http://schemas.microsoft.com/office/drawing/2014/main" id="{4DDA5E7E-A6D4-4B6D-AF9A-57FFCDFB18B7}"/>
                </a:ext>
              </a:extLst>
            </p:cNvPr>
            <p:cNvGrpSpPr>
              <a:grpSpLocks/>
            </p:cNvGrpSpPr>
            <p:nvPr/>
          </p:nvGrpSpPr>
          <p:grpSpPr bwMode="auto">
            <a:xfrm>
              <a:off x="1565" y="1114"/>
              <a:ext cx="2223" cy="819"/>
              <a:chOff x="975" y="1005"/>
              <a:chExt cx="2223" cy="819"/>
            </a:xfrm>
          </p:grpSpPr>
          <p:sp>
            <p:nvSpPr>
              <p:cNvPr id="140309" name="Text Box 21">
                <a:extLst>
                  <a:ext uri="{FF2B5EF4-FFF2-40B4-BE49-F238E27FC236}">
                    <a16:creationId xmlns:a16="http://schemas.microsoft.com/office/drawing/2014/main" id="{AC0E6B3D-388F-48FA-9A5D-474CB046E0A2}"/>
                  </a:ext>
                </a:extLst>
              </p:cNvPr>
              <p:cNvSpPr txBox="1">
                <a:spLocks noChangeArrowheads="1"/>
              </p:cNvSpPr>
              <p:nvPr/>
            </p:nvSpPr>
            <p:spPr bwMode="auto">
              <a:xfrm>
                <a:off x="1903" y="1005"/>
                <a:ext cx="36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1</a:t>
                </a:r>
              </a:p>
            </p:txBody>
          </p:sp>
          <p:sp>
            <p:nvSpPr>
              <p:cNvPr id="1051" name="Line 22">
                <a:extLst>
                  <a:ext uri="{FF2B5EF4-FFF2-40B4-BE49-F238E27FC236}">
                    <a16:creationId xmlns:a16="http://schemas.microsoft.com/office/drawing/2014/main" id="{4C7BFA6A-77FF-4FB4-9016-41706C860B51}"/>
                  </a:ext>
                </a:extLst>
              </p:cNvPr>
              <p:cNvSpPr>
                <a:spLocks noChangeShapeType="1"/>
              </p:cNvSpPr>
              <p:nvPr/>
            </p:nvSpPr>
            <p:spPr bwMode="auto">
              <a:xfrm>
                <a:off x="1111" y="1207"/>
                <a:ext cx="2087"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11" name="Text Box 23">
                <a:extLst>
                  <a:ext uri="{FF2B5EF4-FFF2-40B4-BE49-F238E27FC236}">
                    <a16:creationId xmlns:a16="http://schemas.microsoft.com/office/drawing/2014/main" id="{B2550DA7-D971-4110-A746-B7638A6241E4}"/>
                  </a:ext>
                </a:extLst>
              </p:cNvPr>
              <p:cNvSpPr txBox="1">
                <a:spLocks noChangeArrowheads="1"/>
              </p:cNvSpPr>
              <p:nvPr/>
            </p:nvSpPr>
            <p:spPr bwMode="auto">
              <a:xfrm>
                <a:off x="975" y="1272"/>
                <a:ext cx="635"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 +</a:t>
                </a:r>
              </a:p>
            </p:txBody>
          </p:sp>
          <p:sp>
            <p:nvSpPr>
              <p:cNvPr id="1053" name="Line 24">
                <a:extLst>
                  <a:ext uri="{FF2B5EF4-FFF2-40B4-BE49-F238E27FC236}">
                    <a16:creationId xmlns:a16="http://schemas.microsoft.com/office/drawing/2014/main" id="{913B1995-8A91-41F0-BDB7-B488462FAA03}"/>
                  </a:ext>
                </a:extLst>
              </p:cNvPr>
              <p:cNvSpPr>
                <a:spLocks noChangeShapeType="1"/>
              </p:cNvSpPr>
              <p:nvPr/>
            </p:nvSpPr>
            <p:spPr bwMode="auto">
              <a:xfrm>
                <a:off x="1517" y="1401"/>
                <a:ext cx="1606"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13" name="Text Box 25">
                <a:extLst>
                  <a:ext uri="{FF2B5EF4-FFF2-40B4-BE49-F238E27FC236}">
                    <a16:creationId xmlns:a16="http://schemas.microsoft.com/office/drawing/2014/main" id="{B728B9B4-2C94-402B-B039-987B104A80CE}"/>
                  </a:ext>
                </a:extLst>
              </p:cNvPr>
              <p:cNvSpPr txBox="1">
                <a:spLocks noChangeArrowheads="1"/>
              </p:cNvSpPr>
              <p:nvPr/>
            </p:nvSpPr>
            <p:spPr bwMode="auto">
              <a:xfrm>
                <a:off x="2124" y="1179"/>
                <a:ext cx="36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1</a:t>
                </a:r>
              </a:p>
            </p:txBody>
          </p:sp>
          <p:sp>
            <p:nvSpPr>
              <p:cNvPr id="140314" name="Text Box 26">
                <a:extLst>
                  <a:ext uri="{FF2B5EF4-FFF2-40B4-BE49-F238E27FC236}">
                    <a16:creationId xmlns:a16="http://schemas.microsoft.com/office/drawing/2014/main" id="{CB1C75B3-3EE7-447B-9D9F-390EC914328A}"/>
                  </a:ext>
                </a:extLst>
              </p:cNvPr>
              <p:cNvSpPr txBox="1">
                <a:spLocks noChangeArrowheads="1"/>
              </p:cNvSpPr>
              <p:nvPr/>
            </p:nvSpPr>
            <p:spPr bwMode="auto">
              <a:xfrm>
                <a:off x="1565" y="1444"/>
                <a:ext cx="635"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 +</a:t>
                </a:r>
              </a:p>
            </p:txBody>
          </p:sp>
          <p:sp>
            <p:nvSpPr>
              <p:cNvPr id="1056" name="Line 27">
                <a:extLst>
                  <a:ext uri="{FF2B5EF4-FFF2-40B4-BE49-F238E27FC236}">
                    <a16:creationId xmlns:a16="http://schemas.microsoft.com/office/drawing/2014/main" id="{22B2B399-9CE0-4BA1-BE80-8347296394F1}"/>
                  </a:ext>
                </a:extLst>
              </p:cNvPr>
              <p:cNvSpPr>
                <a:spLocks noChangeShapeType="1"/>
              </p:cNvSpPr>
              <p:nvPr/>
            </p:nvSpPr>
            <p:spPr bwMode="auto">
              <a:xfrm>
                <a:off x="2136" y="1580"/>
                <a:ext cx="835"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0316" name="Text Box 28">
                <a:extLst>
                  <a:ext uri="{FF2B5EF4-FFF2-40B4-BE49-F238E27FC236}">
                    <a16:creationId xmlns:a16="http://schemas.microsoft.com/office/drawing/2014/main" id="{AA54C45D-B290-4F6D-9914-75C0F2FBCDA8}"/>
                  </a:ext>
                </a:extLst>
              </p:cNvPr>
              <p:cNvSpPr txBox="1">
                <a:spLocks noChangeArrowheads="1"/>
              </p:cNvSpPr>
              <p:nvPr/>
            </p:nvSpPr>
            <p:spPr bwMode="auto">
              <a:xfrm>
                <a:off x="2096" y="1574"/>
                <a:ext cx="875" cy="250"/>
              </a:xfrm>
              <a:prstGeom prst="rect">
                <a:avLst/>
              </a:prstGeom>
              <a:noFill/>
              <a:ln w="9525">
                <a:no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1 + y</a:t>
                </a:r>
              </a:p>
            </p:txBody>
          </p:sp>
          <p:sp>
            <p:nvSpPr>
              <p:cNvPr id="140317" name="Text Box 29">
                <a:extLst>
                  <a:ext uri="{FF2B5EF4-FFF2-40B4-BE49-F238E27FC236}">
                    <a16:creationId xmlns:a16="http://schemas.microsoft.com/office/drawing/2014/main" id="{5E0B1447-4D1D-4E12-A1A1-08D77517E2AB}"/>
                  </a:ext>
                </a:extLst>
              </p:cNvPr>
              <p:cNvSpPr txBox="1">
                <a:spLocks noChangeArrowheads="1"/>
              </p:cNvSpPr>
              <p:nvPr/>
            </p:nvSpPr>
            <p:spPr bwMode="auto">
              <a:xfrm>
                <a:off x="2348" y="1375"/>
                <a:ext cx="36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effectLst>
                      <a:outerShdw blurRad="38100" dist="38100" dir="2700000" algn="tl">
                        <a:srgbClr val="C0C0C0"/>
                      </a:outerShdw>
                    </a:effectLst>
                  </a:rPr>
                  <a:t>1</a:t>
                </a:r>
              </a:p>
            </p:txBody>
          </p:sp>
        </p:grpSp>
        <p:sp>
          <p:nvSpPr>
            <p:cNvPr id="140318" name="Text Box 30">
              <a:extLst>
                <a:ext uri="{FF2B5EF4-FFF2-40B4-BE49-F238E27FC236}">
                  <a16:creationId xmlns:a16="http://schemas.microsoft.com/office/drawing/2014/main" id="{982CE13B-4A4F-4C7E-A39C-F95A7688A802}"/>
                </a:ext>
              </a:extLst>
            </p:cNvPr>
            <p:cNvSpPr txBox="1">
              <a:spLocks noChangeArrowheads="1"/>
            </p:cNvSpPr>
            <p:nvPr/>
          </p:nvSpPr>
          <p:spPr bwMode="auto">
            <a:xfrm>
              <a:off x="521" y="890"/>
              <a:ext cx="4808" cy="25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试给出下列代数式对应的表达式</a:t>
              </a:r>
              <a:r>
                <a:rPr lang="en-US" altLang="zh-CN" b="1">
                  <a:solidFill>
                    <a:schemeClr val="tx2"/>
                  </a:solidFill>
                  <a:effectLst>
                    <a:outerShdw blurRad="38100" dist="38100" dir="2700000" algn="tl">
                      <a:srgbClr val="C0C0C0"/>
                    </a:outerShdw>
                  </a:effectLst>
                  <a:latin typeface="宋体" pitchFamily="2" charset="-122"/>
                </a:rPr>
                <a:t>(</a:t>
              </a:r>
              <a:r>
                <a:rPr lang="zh-CN" altLang="en-US" b="1">
                  <a:solidFill>
                    <a:schemeClr val="tx2"/>
                  </a:solidFill>
                  <a:effectLst>
                    <a:outerShdw blurRad="38100" dist="38100" dir="2700000" algn="tl">
                      <a:srgbClr val="C0C0C0"/>
                    </a:outerShdw>
                  </a:effectLst>
                </a:rPr>
                <a:t>其中假设 </a:t>
              </a:r>
              <a:r>
                <a:rPr lang="en-US" altLang="zh-CN" b="1">
                  <a:solidFill>
                    <a:schemeClr val="tx2"/>
                  </a:solidFill>
                  <a:effectLst>
                    <a:outerShdw blurRad="38100" dist="38100" dir="2700000" algn="tl">
                      <a:srgbClr val="C0C0C0"/>
                    </a:outerShdw>
                  </a:effectLst>
                </a:rPr>
                <a:t>float y;</a:t>
              </a:r>
              <a:r>
                <a:rPr lang="en-US" altLang="zh-CN" b="1">
                  <a:solidFill>
                    <a:schemeClr val="tx2"/>
                  </a:solidFill>
                  <a:effectLst>
                    <a:outerShdw blurRad="38100" dist="38100" dir="2700000" algn="tl">
                      <a:srgbClr val="C0C0C0"/>
                    </a:outerShdw>
                  </a:effectLst>
                  <a:latin typeface="宋体" pitchFamily="2" charset="-122"/>
                </a:rPr>
                <a:t>)</a:t>
              </a:r>
            </a:p>
          </p:txBody>
        </p:sp>
      </p:grpSp>
      <p:sp>
        <p:nvSpPr>
          <p:cNvPr id="140319" name="Text Box 31">
            <a:extLst>
              <a:ext uri="{FF2B5EF4-FFF2-40B4-BE49-F238E27FC236}">
                <a16:creationId xmlns:a16="http://schemas.microsoft.com/office/drawing/2014/main" id="{DFDC36E6-8C97-4BD1-84CD-30E94BE29B3E}"/>
              </a:ext>
            </a:extLst>
          </p:cNvPr>
          <p:cNvSpPr txBox="1">
            <a:spLocks noChangeArrowheads="1"/>
          </p:cNvSpPr>
          <p:nvPr/>
        </p:nvSpPr>
        <p:spPr bwMode="auto">
          <a:xfrm>
            <a:off x="1042988" y="5156200"/>
            <a:ext cx="7416800"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1/(1+1/(1+1/(1+y)))</a:t>
            </a:r>
          </a:p>
        </p:txBody>
      </p:sp>
      <p:grpSp>
        <p:nvGrpSpPr>
          <p:cNvPr id="4" name="Group 32">
            <a:extLst>
              <a:ext uri="{FF2B5EF4-FFF2-40B4-BE49-F238E27FC236}">
                <a16:creationId xmlns:a16="http://schemas.microsoft.com/office/drawing/2014/main" id="{2FA4FCE1-36B8-40D1-9B4A-DF0C8FA9AABD}"/>
              </a:ext>
            </a:extLst>
          </p:cNvPr>
          <p:cNvGrpSpPr>
            <a:grpSpLocks/>
          </p:cNvGrpSpPr>
          <p:nvPr/>
        </p:nvGrpSpPr>
        <p:grpSpPr bwMode="auto">
          <a:xfrm>
            <a:off x="827088" y="3475038"/>
            <a:ext cx="7705725" cy="1612900"/>
            <a:chOff x="521" y="1452"/>
            <a:chExt cx="4854" cy="1016"/>
          </a:xfrm>
        </p:grpSpPr>
        <p:sp>
          <p:nvSpPr>
            <p:cNvPr id="140321" name="Rectangle 33">
              <a:extLst>
                <a:ext uri="{FF2B5EF4-FFF2-40B4-BE49-F238E27FC236}">
                  <a16:creationId xmlns:a16="http://schemas.microsoft.com/office/drawing/2014/main" id="{B417D673-C46E-453E-9A61-367752ABBDF3}"/>
                </a:ext>
              </a:extLst>
            </p:cNvPr>
            <p:cNvSpPr>
              <a:spLocks noChangeArrowheads="1"/>
            </p:cNvSpPr>
            <p:nvPr/>
          </p:nvSpPr>
          <p:spPr bwMode="auto">
            <a:xfrm>
              <a:off x="521" y="1611"/>
              <a:ext cx="4854" cy="250"/>
            </a:xfrm>
            <a:prstGeom prst="rect">
              <a:avLst/>
            </a:prstGeom>
            <a:noFill/>
            <a:ln w="9525">
              <a:noFill/>
              <a:miter lim="800000"/>
              <a:headEnd/>
              <a:tailEnd/>
            </a:ln>
            <a:effectLst/>
          </p:spPr>
          <p:txBody>
            <a:bodyPr anchor="ctr">
              <a:spAutoFit/>
            </a:bodyPr>
            <a:lstStyle/>
            <a:p>
              <a:pPr>
                <a:defRPr/>
              </a:pPr>
              <a:r>
                <a:rPr lang="en-US" altLang="zh-CN" b="1" dirty="0">
                  <a:effectLst>
                    <a:outerShdw blurRad="38100" dist="38100" dir="2700000" algn="tl">
                      <a:srgbClr val="C0C0C0"/>
                    </a:outerShdw>
                  </a:effectLst>
                  <a:latin typeface="宋体" pitchFamily="2" charset="-122"/>
                </a:rPr>
                <a:t>    </a:t>
              </a:r>
              <a:r>
                <a:rPr lang="zh-CN" altLang="en-US" b="1" dirty="0">
                  <a:solidFill>
                    <a:schemeClr val="tx2"/>
                  </a:solidFill>
                  <a:effectLst>
                    <a:outerShdw blurRad="38100" dist="38100" dir="2700000" algn="tl">
                      <a:srgbClr val="C0C0C0"/>
                    </a:outerShdw>
                  </a:effectLst>
                  <a:latin typeface="宋体" pitchFamily="2" charset="-122"/>
                </a:rPr>
                <a:t>试指出代数式          </a:t>
              </a:r>
              <a:r>
                <a:rPr lang="zh-CN" altLang="en-US" b="1" dirty="0">
                  <a:solidFill>
                    <a:schemeClr val="tx2"/>
                  </a:solidFill>
                  <a:effectLst>
                    <a:outerShdw blurRad="38100" dist="38100" dir="2700000" algn="tl">
                      <a:srgbClr val="C0C0C0"/>
                    </a:outerShdw>
                  </a:effectLst>
                </a:rPr>
                <a:t>的不正确</a:t>
              </a:r>
              <a:r>
                <a:rPr lang="en-US" altLang="zh-CN" b="1" dirty="0">
                  <a:solidFill>
                    <a:schemeClr val="tx2"/>
                  </a:solidFill>
                  <a:effectLst>
                    <a:outerShdw blurRad="38100" dist="38100" dir="2700000" algn="tl">
                      <a:srgbClr val="C0C0C0"/>
                    </a:outerShdw>
                  </a:effectLst>
                </a:rPr>
                <a:t>C</a:t>
              </a:r>
              <a:r>
                <a:rPr lang="zh-CN" altLang="en-US" b="1" dirty="0">
                  <a:solidFill>
                    <a:schemeClr val="tx2"/>
                  </a:solidFill>
                  <a:effectLst>
                    <a:outerShdw blurRad="38100" dist="38100" dir="2700000" algn="tl">
                      <a:srgbClr val="C0C0C0"/>
                    </a:outerShdw>
                  </a:effectLst>
                </a:rPr>
                <a:t>语言表达式是</a:t>
              </a:r>
              <a:r>
                <a:rPr lang="en-US" altLang="zh-CN" b="1" dirty="0">
                  <a:solidFill>
                    <a:schemeClr val="tx2"/>
                  </a:solidFill>
                  <a:effectLst>
                    <a:outerShdw blurRad="38100" dist="38100" dir="2700000" algn="tl">
                      <a:srgbClr val="C0C0C0"/>
                    </a:outerShdw>
                  </a:effectLst>
                </a:rPr>
                <a:t>______</a:t>
              </a:r>
              <a:r>
                <a:rPr lang="zh-CN" altLang="en-US" b="1" dirty="0">
                  <a:solidFill>
                    <a:schemeClr val="tx2"/>
                  </a:solidFill>
                  <a:effectLst>
                    <a:outerShdw blurRad="38100" dist="38100" dir="2700000" algn="tl">
                      <a:srgbClr val="C0C0C0"/>
                    </a:outerShdw>
                  </a:effectLst>
                </a:rPr>
                <a:t>。</a:t>
              </a:r>
              <a:endParaRPr lang="zh-CN" altLang="en-US" b="1" dirty="0">
                <a:solidFill>
                  <a:schemeClr val="tx2"/>
                </a:solidFill>
                <a:effectLst>
                  <a:outerShdw blurRad="38100" dist="38100" dir="2700000" algn="tl">
                    <a:srgbClr val="C0C0C0"/>
                  </a:outerShdw>
                </a:effectLst>
                <a:latin typeface="Times New Roman" pitchFamily="18" charset="0"/>
              </a:endParaRPr>
            </a:p>
          </p:txBody>
        </p:sp>
        <p:graphicFrame>
          <p:nvGraphicFramePr>
            <p:cNvPr id="1026" name="Object 34">
              <a:extLst>
                <a:ext uri="{FF2B5EF4-FFF2-40B4-BE49-F238E27FC236}">
                  <a16:creationId xmlns:a16="http://schemas.microsoft.com/office/drawing/2014/main" id="{4A7E00D0-DF18-4B15-95BF-C3BB90D7333D}"/>
                </a:ext>
              </a:extLst>
            </p:cNvPr>
            <p:cNvGraphicFramePr>
              <a:graphicFrameLocks noChangeAspect="1"/>
            </p:cNvGraphicFramePr>
            <p:nvPr/>
          </p:nvGraphicFramePr>
          <p:xfrm>
            <a:off x="1888" y="1452"/>
            <a:ext cx="816" cy="625"/>
          </p:xfrm>
          <a:graphic>
            <a:graphicData uri="http://schemas.openxmlformats.org/presentationml/2006/ole">
              <mc:AlternateContent xmlns:mc="http://schemas.openxmlformats.org/markup-compatibility/2006">
                <mc:Choice xmlns:v="urn:schemas-microsoft-com:vml" Requires="v">
                  <p:oleObj spid="_x0000_s1060" r:id="rId3" imgW="444307" imgH="342751" progId="Equation.DSMT4">
                    <p:embed/>
                  </p:oleObj>
                </mc:Choice>
                <mc:Fallback>
                  <p:oleObj r:id="rId3" imgW="444307" imgH="342751"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 y="1452"/>
                          <a:ext cx="816" cy="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23" name="Rectangle 35">
              <a:extLst>
                <a:ext uri="{FF2B5EF4-FFF2-40B4-BE49-F238E27FC236}">
                  <a16:creationId xmlns:a16="http://schemas.microsoft.com/office/drawing/2014/main" id="{B6609999-133F-4DBE-BFC1-BD74FE6153F0}"/>
                </a:ext>
              </a:extLst>
            </p:cNvPr>
            <p:cNvSpPr>
              <a:spLocks noChangeArrowheads="1"/>
            </p:cNvSpPr>
            <p:nvPr/>
          </p:nvSpPr>
          <p:spPr bwMode="auto">
            <a:xfrm>
              <a:off x="1212" y="2022"/>
              <a:ext cx="3469" cy="446"/>
            </a:xfrm>
            <a:prstGeom prst="rect">
              <a:avLst/>
            </a:prstGeom>
            <a:noFill/>
            <a:ln w="9525">
              <a:noFill/>
              <a:miter lim="800000"/>
              <a:headEnd/>
              <a:tailEnd/>
            </a:ln>
            <a:effectLst/>
          </p:spPr>
          <p:txBody>
            <a:bodyPr wrap="none" anchor="ctr">
              <a:spAutoFit/>
            </a:bodyPr>
            <a:lstStyle/>
            <a:p>
              <a:pPr>
                <a:defRPr/>
              </a:pPr>
              <a:r>
                <a:rPr lang="en-US" altLang="zh-CN" b="1" dirty="0">
                  <a:solidFill>
                    <a:schemeClr val="tx2"/>
                  </a:solidFill>
                  <a:effectLst>
                    <a:outerShdw blurRad="38100" dist="38100" dir="2700000" algn="tl">
                      <a:srgbClr val="C0C0C0"/>
                    </a:outerShdw>
                  </a:effectLst>
                  <a:latin typeface="宋体" pitchFamily="2" charset="-122"/>
                </a:rPr>
                <a:t>A. (</a:t>
              </a:r>
              <a:r>
                <a:rPr lang="en-US" altLang="zh-CN" b="1" dirty="0" err="1">
                  <a:solidFill>
                    <a:schemeClr val="tx2"/>
                  </a:solidFill>
                  <a:effectLst>
                    <a:outerShdw blurRad="38100" dist="38100" dir="2700000" algn="tl">
                      <a:srgbClr val="C0C0C0"/>
                    </a:outerShdw>
                  </a:effectLst>
                  <a:latin typeface="宋体" pitchFamily="2" charset="-122"/>
                </a:rPr>
                <a:t>a+b</a:t>
              </a:r>
              <a:r>
                <a:rPr lang="en-US" altLang="zh-CN" b="1" dirty="0">
                  <a:solidFill>
                    <a:schemeClr val="tx2"/>
                  </a:solidFill>
                  <a:effectLst>
                    <a:outerShdw blurRad="38100" dist="38100" dir="2700000" algn="tl">
                      <a:srgbClr val="C0C0C0"/>
                    </a:outerShdw>
                  </a:effectLst>
                  <a:latin typeface="宋体" pitchFamily="2" charset="-122"/>
                </a:rPr>
                <a:t>)/(</a:t>
              </a:r>
              <a:r>
                <a:rPr lang="en-US" altLang="zh-CN" b="1" dirty="0" err="1">
                  <a:solidFill>
                    <a:schemeClr val="tx2"/>
                  </a:solidFill>
                  <a:effectLst>
                    <a:outerShdw blurRad="38100" dist="38100" dir="2700000" algn="tl">
                      <a:srgbClr val="C0C0C0"/>
                    </a:outerShdw>
                  </a:effectLst>
                  <a:latin typeface="宋体" pitchFamily="2" charset="-122"/>
                </a:rPr>
                <a:t>c+d</a:t>
              </a:r>
              <a:r>
                <a:rPr lang="en-US" altLang="zh-CN" b="1" dirty="0">
                  <a:solidFill>
                    <a:schemeClr val="tx2"/>
                  </a:solidFill>
                  <a:effectLst>
                    <a:outerShdw blurRad="38100" dist="38100" dir="2700000" algn="tl">
                      <a:srgbClr val="C0C0C0"/>
                    </a:outerShdw>
                  </a:effectLst>
                  <a:latin typeface="宋体" pitchFamily="2" charset="-122"/>
                </a:rPr>
                <a:t>)/y*x    B. (</a:t>
              </a:r>
              <a:r>
                <a:rPr lang="en-US" altLang="zh-CN" b="1" dirty="0" err="1">
                  <a:solidFill>
                    <a:schemeClr val="tx2"/>
                  </a:solidFill>
                  <a:effectLst>
                    <a:outerShdw blurRad="38100" dist="38100" dir="2700000" algn="tl">
                      <a:srgbClr val="C0C0C0"/>
                    </a:outerShdw>
                  </a:effectLst>
                  <a:latin typeface="宋体" pitchFamily="2" charset="-122"/>
                </a:rPr>
                <a:t>a+b</a:t>
              </a:r>
              <a:r>
                <a:rPr lang="en-US" altLang="zh-CN" b="1" dirty="0">
                  <a:solidFill>
                    <a:schemeClr val="tx2"/>
                  </a:solidFill>
                  <a:effectLst>
                    <a:outerShdw blurRad="38100" dist="38100" dir="2700000" algn="tl">
                      <a:srgbClr val="C0C0C0"/>
                    </a:outerShdw>
                  </a:effectLst>
                  <a:latin typeface="宋体" pitchFamily="2" charset="-122"/>
                </a:rPr>
                <a:t>)*x/(</a:t>
              </a:r>
              <a:r>
                <a:rPr lang="en-US" altLang="zh-CN" b="1" dirty="0" err="1">
                  <a:solidFill>
                    <a:schemeClr val="tx2"/>
                  </a:solidFill>
                  <a:effectLst>
                    <a:outerShdw blurRad="38100" dist="38100" dir="2700000" algn="tl">
                      <a:srgbClr val="C0C0C0"/>
                    </a:outerShdw>
                  </a:effectLst>
                  <a:latin typeface="宋体" pitchFamily="2" charset="-122"/>
                </a:rPr>
                <a:t>c+d</a:t>
              </a:r>
              <a:r>
                <a:rPr lang="en-US" altLang="zh-CN" b="1" dirty="0">
                  <a:solidFill>
                    <a:schemeClr val="tx2"/>
                  </a:solidFill>
                  <a:effectLst>
                    <a:outerShdw blurRad="38100" dist="38100" dir="2700000" algn="tl">
                      <a:srgbClr val="C0C0C0"/>
                    </a:outerShdw>
                  </a:effectLst>
                  <a:latin typeface="宋体" pitchFamily="2" charset="-122"/>
                </a:rPr>
                <a:t>)/y</a:t>
              </a:r>
              <a:endParaRPr lang="en-US" altLang="zh-CN" b="1" dirty="0">
                <a:solidFill>
                  <a:schemeClr val="tx2"/>
                </a:solidFill>
                <a:effectLst>
                  <a:outerShdw blurRad="38100" dist="38100" dir="2700000" algn="tl">
                    <a:srgbClr val="C0C0C0"/>
                  </a:outerShdw>
                </a:effectLst>
              </a:endParaRPr>
            </a:p>
            <a:p>
              <a:pPr eaLnBrk="0" hangingPunct="0">
                <a:defRPr/>
              </a:pPr>
              <a:r>
                <a:rPr lang="en-US" altLang="zh-CN" b="1" dirty="0">
                  <a:solidFill>
                    <a:schemeClr val="tx2"/>
                  </a:solidFill>
                  <a:effectLst>
                    <a:outerShdw blurRad="38100" dist="38100" dir="2700000" algn="tl">
                      <a:srgbClr val="C0C0C0"/>
                    </a:outerShdw>
                  </a:effectLst>
                  <a:latin typeface="宋体" pitchFamily="2" charset="-122"/>
                </a:rPr>
                <a:t>C.</a:t>
              </a:r>
              <a:r>
                <a:rPr lang="zh-CN" altLang="en-US" b="1" dirty="0">
                  <a:solidFill>
                    <a:schemeClr val="tx2"/>
                  </a:solidFill>
                  <a:effectLst>
                    <a:outerShdw blurRad="38100" dist="38100" dir="2700000" algn="tl">
                      <a:srgbClr val="C0C0C0"/>
                    </a:outerShdw>
                  </a:effectLst>
                  <a:latin typeface="宋体" pitchFamily="2" charset="-122"/>
                </a:rPr>
                <a:t>（</a:t>
              </a:r>
              <a:r>
                <a:rPr lang="en-US" altLang="zh-CN" b="1" dirty="0" err="1">
                  <a:solidFill>
                    <a:schemeClr val="tx2"/>
                  </a:solidFill>
                  <a:effectLst>
                    <a:outerShdw blurRad="38100" dist="38100" dir="2700000" algn="tl">
                      <a:srgbClr val="C0C0C0"/>
                    </a:outerShdw>
                  </a:effectLst>
                  <a:latin typeface="宋体" pitchFamily="2" charset="-122"/>
                </a:rPr>
                <a:t>a+b</a:t>
              </a:r>
              <a:r>
                <a:rPr lang="en-US" altLang="zh-CN" b="1" dirty="0">
                  <a:solidFill>
                    <a:schemeClr val="tx2"/>
                  </a:solidFill>
                  <a:effectLst>
                    <a:outerShdw blurRad="38100" dist="38100" dir="2700000" algn="tl">
                      <a:srgbClr val="C0C0C0"/>
                    </a:outerShdw>
                  </a:effectLst>
                  <a:latin typeface="宋体" pitchFamily="2" charset="-122"/>
                </a:rPr>
                <a:t>)*x/(</a:t>
              </a:r>
              <a:r>
                <a:rPr lang="en-US" altLang="zh-CN" b="1" dirty="0" err="1">
                  <a:solidFill>
                    <a:schemeClr val="tx2"/>
                  </a:solidFill>
                  <a:effectLst>
                    <a:outerShdw blurRad="38100" dist="38100" dir="2700000" algn="tl">
                      <a:srgbClr val="C0C0C0"/>
                    </a:outerShdw>
                  </a:effectLst>
                  <a:latin typeface="宋体" pitchFamily="2" charset="-122"/>
                </a:rPr>
                <a:t>c+d</a:t>
              </a:r>
              <a:r>
                <a:rPr lang="en-US" altLang="zh-CN" b="1" dirty="0">
                  <a:solidFill>
                    <a:schemeClr val="tx2"/>
                  </a:solidFill>
                  <a:effectLst>
                    <a:outerShdw blurRad="38100" dist="38100" dir="2700000" algn="tl">
                      <a:srgbClr val="C0C0C0"/>
                    </a:outerShdw>
                  </a:effectLst>
                  <a:latin typeface="宋体" pitchFamily="2" charset="-122"/>
                </a:rPr>
                <a:t>)*y    D.  x/(</a:t>
              </a:r>
              <a:r>
                <a:rPr lang="en-US" altLang="zh-CN" b="1" dirty="0" err="1">
                  <a:solidFill>
                    <a:schemeClr val="tx2"/>
                  </a:solidFill>
                  <a:effectLst>
                    <a:outerShdw blurRad="38100" dist="38100" dir="2700000" algn="tl">
                      <a:srgbClr val="C0C0C0"/>
                    </a:outerShdw>
                  </a:effectLst>
                  <a:latin typeface="宋体" pitchFamily="2" charset="-122"/>
                </a:rPr>
                <a:t>c+d</a:t>
              </a:r>
              <a:r>
                <a:rPr lang="en-US" altLang="zh-CN" b="1" dirty="0">
                  <a:solidFill>
                    <a:schemeClr val="tx2"/>
                  </a:solidFill>
                  <a:effectLst>
                    <a:outerShdw blurRad="38100" dist="38100" dir="2700000" algn="tl">
                      <a:srgbClr val="C0C0C0"/>
                    </a:outerShdw>
                  </a:effectLst>
                  <a:latin typeface="宋体" pitchFamily="2" charset="-122"/>
                </a:rPr>
                <a:t>)*(</a:t>
              </a:r>
              <a:r>
                <a:rPr lang="en-US" altLang="zh-CN" b="1" dirty="0" err="1">
                  <a:solidFill>
                    <a:schemeClr val="tx2"/>
                  </a:solidFill>
                  <a:effectLst>
                    <a:outerShdw blurRad="38100" dist="38100" dir="2700000" algn="tl">
                      <a:srgbClr val="C0C0C0"/>
                    </a:outerShdw>
                  </a:effectLst>
                  <a:latin typeface="宋体" pitchFamily="2" charset="-122"/>
                </a:rPr>
                <a:t>a+b</a:t>
              </a:r>
              <a:r>
                <a:rPr lang="en-US" altLang="zh-CN" b="1" dirty="0">
                  <a:solidFill>
                    <a:schemeClr val="tx2"/>
                  </a:solidFill>
                  <a:effectLst>
                    <a:outerShdw blurRad="38100" dist="38100" dir="2700000" algn="tl">
                      <a:srgbClr val="C0C0C0"/>
                    </a:outerShdw>
                  </a:effectLst>
                  <a:latin typeface="宋体" pitchFamily="2" charset="-122"/>
                </a:rPr>
                <a:t>)/y</a:t>
              </a:r>
              <a:endParaRPr lang="en-US" altLang="zh-CN" b="1" dirty="0">
                <a:solidFill>
                  <a:schemeClr val="tx2"/>
                </a:solidFill>
                <a:effectLst>
                  <a:outerShdw blurRad="38100" dist="38100" dir="2700000" algn="tl">
                    <a:srgbClr val="C0C0C0"/>
                  </a:outerShdw>
                </a:effectLst>
                <a:latin typeface="Times New Roman" pitchFamily="18" charset="0"/>
              </a:endParaRPr>
            </a:p>
          </p:txBody>
        </p:sp>
      </p:grpSp>
      <p:sp>
        <p:nvSpPr>
          <p:cNvPr id="140324" name="Text Box 36">
            <a:extLst>
              <a:ext uri="{FF2B5EF4-FFF2-40B4-BE49-F238E27FC236}">
                <a16:creationId xmlns:a16="http://schemas.microsoft.com/office/drawing/2014/main" id="{72C2C5D1-D149-462C-8BBE-E6059B575606}"/>
              </a:ext>
            </a:extLst>
          </p:cNvPr>
          <p:cNvSpPr txBox="1">
            <a:spLocks noChangeArrowheads="1"/>
          </p:cNvSpPr>
          <p:nvPr/>
        </p:nvSpPr>
        <p:spPr bwMode="auto">
          <a:xfrm>
            <a:off x="7019925" y="3690938"/>
            <a:ext cx="792163" cy="45720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rgbClr val="FF00FF"/>
                </a:solidFill>
                <a:effectLst>
                  <a:outerShdw blurRad="38100" dist="38100" dir="2700000" algn="tl">
                    <a:srgbClr val="C0C0C0"/>
                  </a:outerShdw>
                </a:effectLst>
              </a:rPr>
              <a:t>C</a:t>
            </a:r>
          </a:p>
        </p:txBody>
      </p:sp>
      <p:sp>
        <p:nvSpPr>
          <p:cNvPr id="140325" name="Text Box 37">
            <a:extLst>
              <a:ext uri="{FF2B5EF4-FFF2-40B4-BE49-F238E27FC236}">
                <a16:creationId xmlns:a16="http://schemas.microsoft.com/office/drawing/2014/main" id="{766BB5C2-FCF4-40E2-801A-C7CE9C47B740}"/>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5"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0294">
                                            <p:txEl>
                                              <p:pRg st="0" end="0"/>
                                            </p:txEl>
                                          </p:spTgt>
                                        </p:tgtEl>
                                        <p:attrNameLst>
                                          <p:attrName>style.visibility</p:attrName>
                                        </p:attrNameLst>
                                      </p:cBhvr>
                                      <p:to>
                                        <p:strVal val="visible"/>
                                      </p:to>
                                    </p:set>
                                    <p:anim calcmode="lin" valueType="num">
                                      <p:cBhvr>
                                        <p:cTn id="7" dur="1000" fill="hold"/>
                                        <p:tgtEl>
                                          <p:spTgt spid="14029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02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29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0294">
                                            <p:txEl>
                                              <p:pRg st="1" end="1"/>
                                            </p:txEl>
                                          </p:spTgt>
                                        </p:tgtEl>
                                        <p:attrNameLst>
                                          <p:attrName>style.visibility</p:attrName>
                                        </p:attrNameLst>
                                      </p:cBhvr>
                                      <p:to>
                                        <p:strVal val="visible"/>
                                      </p:to>
                                    </p:set>
                                    <p:anim calcmode="lin" valueType="num">
                                      <p:cBhvr>
                                        <p:cTn id="14" dur="1000" fill="hold"/>
                                        <p:tgtEl>
                                          <p:spTgt spid="140294">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4029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029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0304">
                                            <p:txEl>
                                              <p:pRg st="0" end="0"/>
                                            </p:txEl>
                                          </p:spTgt>
                                        </p:tgtEl>
                                        <p:attrNameLst>
                                          <p:attrName>style.visibility</p:attrName>
                                        </p:attrNameLst>
                                      </p:cBhvr>
                                      <p:to>
                                        <p:strVal val="visible"/>
                                      </p:to>
                                    </p:set>
                                    <p:anim calcmode="lin" valueType="num">
                                      <p:cBhvr>
                                        <p:cTn id="21" dur="1000" fill="hold"/>
                                        <p:tgtEl>
                                          <p:spTgt spid="140304">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14030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030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0305">
                                            <p:txEl>
                                              <p:pRg st="0" end="0"/>
                                            </p:txEl>
                                          </p:spTgt>
                                        </p:tgtEl>
                                        <p:attrNameLst>
                                          <p:attrName>style.visibility</p:attrName>
                                        </p:attrNameLst>
                                      </p:cBhvr>
                                      <p:to>
                                        <p:strVal val="visible"/>
                                      </p:to>
                                    </p:set>
                                    <p:anim calcmode="lin" valueType="num">
                                      <p:cBhvr>
                                        <p:cTn id="28" dur="1000" fill="hold"/>
                                        <p:tgtEl>
                                          <p:spTgt spid="140305">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14030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030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40306"/>
                                        </p:tgtEl>
                                        <p:attrNameLst>
                                          <p:attrName>style.visibility</p:attrName>
                                        </p:attrNameLst>
                                      </p:cBhvr>
                                      <p:to>
                                        <p:strVal val="visible"/>
                                      </p:to>
                                    </p:set>
                                    <p:anim calcmode="lin" valueType="num">
                                      <p:cBhvr>
                                        <p:cTn id="35" dur="1000" fill="hold"/>
                                        <p:tgtEl>
                                          <p:spTgt spid="140306"/>
                                        </p:tgtEl>
                                        <p:attrNameLst>
                                          <p:attrName>ppt_x</p:attrName>
                                        </p:attrNameLst>
                                      </p:cBhvr>
                                      <p:tavLst>
                                        <p:tav tm="0">
                                          <p:val>
                                            <p:strVal val="#ppt_x-.2"/>
                                          </p:val>
                                        </p:tav>
                                        <p:tav tm="100000">
                                          <p:val>
                                            <p:strVal val="#ppt_x"/>
                                          </p:val>
                                        </p:tav>
                                      </p:tavLst>
                                    </p:anim>
                                    <p:anim calcmode="lin" valueType="num">
                                      <p:cBhvr>
                                        <p:cTn id="36" dur="1000" fill="hold"/>
                                        <p:tgtEl>
                                          <p:spTgt spid="140306"/>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03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40295">
                                            <p:txEl>
                                              <p:pRg st="0" end="0"/>
                                            </p:txEl>
                                          </p:spTgt>
                                        </p:tgtEl>
                                        <p:attrNameLst>
                                          <p:attrName>style.visibility</p:attrName>
                                        </p:attrNameLst>
                                      </p:cBhvr>
                                      <p:to>
                                        <p:strVal val="visible"/>
                                      </p:to>
                                    </p:set>
                                    <p:anim calcmode="lin" valueType="num">
                                      <p:cBhvr>
                                        <p:cTn id="42" dur="1000" fill="hold"/>
                                        <p:tgtEl>
                                          <p:spTgt spid="140295">
                                            <p:txEl>
                                              <p:pRg st="0" end="0"/>
                                            </p:txEl>
                                          </p:spTgt>
                                        </p:tgtEl>
                                        <p:attrNameLst>
                                          <p:attrName>ppt_x</p:attrName>
                                        </p:attrNameLst>
                                      </p:cBhvr>
                                      <p:tavLst>
                                        <p:tav tm="0">
                                          <p:val>
                                            <p:strVal val="#ppt_x-.2"/>
                                          </p:val>
                                        </p:tav>
                                        <p:tav tm="100000">
                                          <p:val>
                                            <p:strVal val="#ppt_x"/>
                                          </p:val>
                                        </p:tav>
                                      </p:tavLst>
                                    </p:anim>
                                    <p:anim calcmode="lin" valueType="num">
                                      <p:cBhvr>
                                        <p:cTn id="43" dur="1000" fill="hold"/>
                                        <p:tgtEl>
                                          <p:spTgt spid="1402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0295">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40297">
                                            <p:txEl>
                                              <p:pRg st="0" end="0"/>
                                            </p:txEl>
                                          </p:spTgt>
                                        </p:tgtEl>
                                        <p:attrNameLst>
                                          <p:attrName>style.visibility</p:attrName>
                                        </p:attrNameLst>
                                      </p:cBhvr>
                                      <p:to>
                                        <p:strVal val="visible"/>
                                      </p:to>
                                    </p:set>
                                    <p:anim calcmode="lin" valueType="num">
                                      <p:cBhvr>
                                        <p:cTn id="49" dur="1000" fill="hold"/>
                                        <p:tgtEl>
                                          <p:spTgt spid="140297">
                                            <p:txEl>
                                              <p:pRg st="0" end="0"/>
                                            </p:txEl>
                                          </p:spTgt>
                                        </p:tgtEl>
                                        <p:attrNameLst>
                                          <p:attrName>ppt_x</p:attrName>
                                        </p:attrNameLst>
                                      </p:cBhvr>
                                      <p:tavLst>
                                        <p:tav tm="0">
                                          <p:val>
                                            <p:strVal val="#ppt_x-.2"/>
                                          </p:val>
                                        </p:tav>
                                        <p:tav tm="100000">
                                          <p:val>
                                            <p:strVal val="#ppt_x"/>
                                          </p:val>
                                        </p:tav>
                                      </p:tavLst>
                                    </p:anim>
                                    <p:anim calcmode="lin" valueType="num">
                                      <p:cBhvr>
                                        <p:cTn id="50" dur="1000" fill="hold"/>
                                        <p:tgtEl>
                                          <p:spTgt spid="14029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40297">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40298"/>
                                        </p:tgtEl>
                                        <p:attrNameLst>
                                          <p:attrName>style.visibility</p:attrName>
                                        </p:attrNameLst>
                                      </p:cBhvr>
                                      <p:to>
                                        <p:strVal val="visible"/>
                                      </p:to>
                                    </p:set>
                                    <p:anim calcmode="lin" valueType="num">
                                      <p:cBhvr>
                                        <p:cTn id="56" dur="1000" fill="hold"/>
                                        <p:tgtEl>
                                          <p:spTgt spid="140298"/>
                                        </p:tgtEl>
                                        <p:attrNameLst>
                                          <p:attrName>ppt_x</p:attrName>
                                        </p:attrNameLst>
                                      </p:cBhvr>
                                      <p:tavLst>
                                        <p:tav tm="0">
                                          <p:val>
                                            <p:strVal val="#ppt_x-.2"/>
                                          </p:val>
                                        </p:tav>
                                        <p:tav tm="100000">
                                          <p:val>
                                            <p:strVal val="#ppt_x"/>
                                          </p:val>
                                        </p:tav>
                                      </p:tavLst>
                                    </p:anim>
                                    <p:anim calcmode="lin" valueType="num">
                                      <p:cBhvr>
                                        <p:cTn id="57" dur="1000" fill="hold"/>
                                        <p:tgtEl>
                                          <p:spTgt spid="140298"/>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4029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140301">
                                            <p:txEl>
                                              <p:pRg st="0" end="0"/>
                                            </p:txEl>
                                          </p:spTgt>
                                        </p:tgtEl>
                                        <p:attrNameLst>
                                          <p:attrName>style.visibility</p:attrName>
                                        </p:attrNameLst>
                                      </p:cBhvr>
                                      <p:to>
                                        <p:strVal val="visible"/>
                                      </p:to>
                                    </p:set>
                                    <p:anim calcmode="lin" valueType="num">
                                      <p:cBhvr>
                                        <p:cTn id="63" dur="1000" fill="hold"/>
                                        <p:tgtEl>
                                          <p:spTgt spid="140301">
                                            <p:txEl>
                                              <p:pRg st="0" end="0"/>
                                            </p:txEl>
                                          </p:spTgt>
                                        </p:tgtEl>
                                        <p:attrNameLst>
                                          <p:attrName>ppt_x</p:attrName>
                                        </p:attrNameLst>
                                      </p:cBhvr>
                                      <p:tavLst>
                                        <p:tav tm="0">
                                          <p:val>
                                            <p:strVal val="#ppt_x-.2"/>
                                          </p:val>
                                        </p:tav>
                                        <p:tav tm="100000">
                                          <p:val>
                                            <p:strVal val="#ppt_x"/>
                                          </p:val>
                                        </p:tav>
                                      </p:tavLst>
                                    </p:anim>
                                    <p:anim calcmode="lin" valueType="num">
                                      <p:cBhvr>
                                        <p:cTn id="64" dur="1000" fill="hold"/>
                                        <p:tgtEl>
                                          <p:spTgt spid="14030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140301">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grpId="0" nodeType="clickEffect">
                                  <p:stCondLst>
                                    <p:cond delay="0"/>
                                  </p:stCondLst>
                                  <p:childTnLst>
                                    <p:set>
                                      <p:cBhvr>
                                        <p:cTn id="69" dur="1" fill="hold">
                                          <p:stCondLst>
                                            <p:cond delay="0"/>
                                          </p:stCondLst>
                                        </p:cTn>
                                        <p:tgtEl>
                                          <p:spTgt spid="140302"/>
                                        </p:tgtEl>
                                        <p:attrNameLst>
                                          <p:attrName>style.visibility</p:attrName>
                                        </p:attrNameLst>
                                      </p:cBhvr>
                                      <p:to>
                                        <p:strVal val="visible"/>
                                      </p:to>
                                    </p:set>
                                    <p:anim calcmode="lin" valueType="num">
                                      <p:cBhvr>
                                        <p:cTn id="70" dur="1000" fill="hold"/>
                                        <p:tgtEl>
                                          <p:spTgt spid="140302"/>
                                        </p:tgtEl>
                                        <p:attrNameLst>
                                          <p:attrName>ppt_x</p:attrName>
                                        </p:attrNameLst>
                                      </p:cBhvr>
                                      <p:tavLst>
                                        <p:tav tm="0">
                                          <p:val>
                                            <p:strVal val="#ppt_x-.2"/>
                                          </p:val>
                                        </p:tav>
                                        <p:tav tm="100000">
                                          <p:val>
                                            <p:strVal val="#ppt_x"/>
                                          </p:val>
                                        </p:tav>
                                      </p:tavLst>
                                    </p:anim>
                                    <p:anim calcmode="lin" valueType="num">
                                      <p:cBhvr>
                                        <p:cTn id="71" dur="1000" fill="hold"/>
                                        <p:tgtEl>
                                          <p:spTgt spid="140302"/>
                                        </p:tgtEl>
                                        <p:attrNameLst>
                                          <p:attrName>ppt_y</p:attrName>
                                        </p:attrNameLst>
                                      </p:cBhvr>
                                      <p:tavLst>
                                        <p:tav tm="0">
                                          <p:val>
                                            <p:strVal val="#ppt_y"/>
                                          </p:val>
                                        </p:tav>
                                        <p:tav tm="100000">
                                          <p:val>
                                            <p:strVal val="#ppt_y"/>
                                          </p:val>
                                        </p:tav>
                                      </p:tavLst>
                                    </p:anim>
                                    <p:animEffect transition="in" filter="wipe(right)" prLst="gradientSize: 0.1">
                                      <p:cBhvr>
                                        <p:cTn id="72" dur="1000"/>
                                        <p:tgtEl>
                                          <p:spTgt spid="1403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140303">
                                            <p:txEl>
                                              <p:pRg st="0" end="0"/>
                                            </p:txEl>
                                          </p:spTgt>
                                        </p:tgtEl>
                                        <p:attrNameLst>
                                          <p:attrName>style.visibility</p:attrName>
                                        </p:attrNameLst>
                                      </p:cBhvr>
                                      <p:to>
                                        <p:strVal val="visible"/>
                                      </p:to>
                                    </p:set>
                                    <p:anim calcmode="lin" valueType="num">
                                      <p:cBhvr>
                                        <p:cTn id="77" dur="1000" fill="hold"/>
                                        <p:tgtEl>
                                          <p:spTgt spid="140303">
                                            <p:txEl>
                                              <p:pRg st="0" end="0"/>
                                            </p:txEl>
                                          </p:spTgt>
                                        </p:tgtEl>
                                        <p:attrNameLst>
                                          <p:attrName>ppt_x</p:attrName>
                                        </p:attrNameLst>
                                      </p:cBhvr>
                                      <p:tavLst>
                                        <p:tav tm="0">
                                          <p:val>
                                            <p:strVal val="#ppt_x-.2"/>
                                          </p:val>
                                        </p:tav>
                                        <p:tav tm="100000">
                                          <p:val>
                                            <p:strVal val="#ppt_x"/>
                                          </p:val>
                                        </p:tav>
                                      </p:tavLst>
                                    </p:anim>
                                    <p:anim calcmode="lin" valueType="num">
                                      <p:cBhvr>
                                        <p:cTn id="78" dur="1000" fill="hold"/>
                                        <p:tgtEl>
                                          <p:spTgt spid="14030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40303">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140299"/>
                                        </p:tgtEl>
                                        <p:attrNameLst>
                                          <p:attrName>style.visibility</p:attrName>
                                        </p:attrNameLst>
                                      </p:cBhvr>
                                      <p:to>
                                        <p:strVal val="visible"/>
                                      </p:to>
                                    </p:set>
                                    <p:anim calcmode="lin" valueType="num">
                                      <p:cBhvr>
                                        <p:cTn id="84" dur="1000" fill="hold"/>
                                        <p:tgtEl>
                                          <p:spTgt spid="140299"/>
                                        </p:tgtEl>
                                        <p:attrNameLst>
                                          <p:attrName>ppt_x</p:attrName>
                                        </p:attrNameLst>
                                      </p:cBhvr>
                                      <p:tavLst>
                                        <p:tav tm="0">
                                          <p:val>
                                            <p:strVal val="#ppt_x-.2"/>
                                          </p:val>
                                        </p:tav>
                                        <p:tav tm="100000">
                                          <p:val>
                                            <p:strVal val="#ppt_x"/>
                                          </p:val>
                                        </p:tav>
                                      </p:tavLst>
                                    </p:anim>
                                    <p:anim calcmode="lin" valueType="num">
                                      <p:cBhvr>
                                        <p:cTn id="85" dur="1000" fill="hold"/>
                                        <p:tgtEl>
                                          <p:spTgt spid="140299"/>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4029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8" presetClass="exit" presetSubtype="16" fill="hold" grpId="0" nodeType="clickEffect">
                                  <p:stCondLst>
                                    <p:cond delay="0"/>
                                  </p:stCondLst>
                                  <p:childTnLst>
                                    <p:animEffect transition="out" filter="diamond(in)">
                                      <p:cBhvr>
                                        <p:cTn id="90" dur="2000"/>
                                        <p:tgtEl>
                                          <p:spTgt spid="140294">
                                            <p:txEl>
                                              <p:pRg st="0" end="0"/>
                                            </p:txEl>
                                          </p:spTgt>
                                        </p:tgtEl>
                                      </p:cBhvr>
                                    </p:animEffect>
                                    <p:set>
                                      <p:cBhvr>
                                        <p:cTn id="91" dur="1" fill="hold">
                                          <p:stCondLst>
                                            <p:cond delay="1999"/>
                                          </p:stCondLst>
                                        </p:cTn>
                                        <p:tgtEl>
                                          <p:spTgt spid="140294">
                                            <p:txEl>
                                              <p:pRg st="0" end="0"/>
                                            </p:txEl>
                                          </p:spTgt>
                                        </p:tgtEl>
                                        <p:attrNameLst>
                                          <p:attrName>style.visibility</p:attrName>
                                        </p:attrNameLst>
                                      </p:cBhvr>
                                      <p:to>
                                        <p:strVal val="hidden"/>
                                      </p:to>
                                    </p:set>
                                  </p:childTnLst>
                                </p:cTn>
                              </p:par>
                              <p:par>
                                <p:cTn id="92" presetID="8" presetClass="exit" presetSubtype="16" fill="hold" grpId="0" nodeType="withEffect">
                                  <p:stCondLst>
                                    <p:cond delay="0"/>
                                  </p:stCondLst>
                                  <p:childTnLst>
                                    <p:animEffect transition="out" filter="diamond(in)">
                                      <p:cBhvr>
                                        <p:cTn id="93" dur="2000"/>
                                        <p:tgtEl>
                                          <p:spTgt spid="140294">
                                            <p:txEl>
                                              <p:pRg st="1" end="1"/>
                                            </p:txEl>
                                          </p:spTgt>
                                        </p:tgtEl>
                                      </p:cBhvr>
                                    </p:animEffect>
                                    <p:set>
                                      <p:cBhvr>
                                        <p:cTn id="94" dur="1" fill="hold">
                                          <p:stCondLst>
                                            <p:cond delay="1999"/>
                                          </p:stCondLst>
                                        </p:cTn>
                                        <p:tgtEl>
                                          <p:spTgt spid="140294">
                                            <p:txEl>
                                              <p:pRg st="1" end="1"/>
                                            </p:txEl>
                                          </p:spTgt>
                                        </p:tgtEl>
                                        <p:attrNameLst>
                                          <p:attrName>style.visibility</p:attrName>
                                        </p:attrNameLst>
                                      </p:cBhvr>
                                      <p:to>
                                        <p:strVal val="hidden"/>
                                      </p:to>
                                    </p:set>
                                  </p:childTnLst>
                                </p:cTn>
                              </p:par>
                              <p:par>
                                <p:cTn id="95" presetID="8" presetClass="exit" presetSubtype="16" fill="hold" grpId="0" nodeType="withEffect">
                                  <p:stCondLst>
                                    <p:cond delay="0"/>
                                  </p:stCondLst>
                                  <p:childTnLst>
                                    <p:animEffect transition="out" filter="diamond(in)">
                                      <p:cBhvr>
                                        <p:cTn id="96" dur="2000"/>
                                        <p:tgtEl>
                                          <p:spTgt spid="140295">
                                            <p:txEl>
                                              <p:pRg st="0" end="0"/>
                                            </p:txEl>
                                          </p:spTgt>
                                        </p:tgtEl>
                                      </p:cBhvr>
                                    </p:animEffect>
                                    <p:set>
                                      <p:cBhvr>
                                        <p:cTn id="97" dur="1" fill="hold">
                                          <p:stCondLst>
                                            <p:cond delay="1999"/>
                                          </p:stCondLst>
                                        </p:cTn>
                                        <p:tgtEl>
                                          <p:spTgt spid="140295">
                                            <p:txEl>
                                              <p:pRg st="0" end="0"/>
                                            </p:txEl>
                                          </p:spTgt>
                                        </p:tgtEl>
                                        <p:attrNameLst>
                                          <p:attrName>style.visibility</p:attrName>
                                        </p:attrNameLst>
                                      </p:cBhvr>
                                      <p:to>
                                        <p:strVal val="hidden"/>
                                      </p:to>
                                    </p:set>
                                  </p:childTnLst>
                                </p:cTn>
                              </p:par>
                              <p:par>
                                <p:cTn id="98" presetID="8" presetClass="exit" presetSubtype="16" fill="hold" grpId="0" nodeType="withEffect">
                                  <p:stCondLst>
                                    <p:cond delay="0"/>
                                  </p:stCondLst>
                                  <p:childTnLst>
                                    <p:animEffect transition="out" filter="diamond(in)">
                                      <p:cBhvr>
                                        <p:cTn id="99" dur="2000"/>
                                        <p:tgtEl>
                                          <p:spTgt spid="140297">
                                            <p:txEl>
                                              <p:pRg st="0" end="0"/>
                                            </p:txEl>
                                          </p:spTgt>
                                        </p:tgtEl>
                                      </p:cBhvr>
                                    </p:animEffect>
                                    <p:set>
                                      <p:cBhvr>
                                        <p:cTn id="100" dur="1" fill="hold">
                                          <p:stCondLst>
                                            <p:cond delay="1999"/>
                                          </p:stCondLst>
                                        </p:cTn>
                                        <p:tgtEl>
                                          <p:spTgt spid="140297">
                                            <p:txEl>
                                              <p:pRg st="0" end="0"/>
                                            </p:txEl>
                                          </p:spTgt>
                                        </p:tgtEl>
                                        <p:attrNameLst>
                                          <p:attrName>style.visibility</p:attrName>
                                        </p:attrNameLst>
                                      </p:cBhvr>
                                      <p:to>
                                        <p:strVal val="hidden"/>
                                      </p:to>
                                    </p:set>
                                  </p:childTnLst>
                                </p:cTn>
                              </p:par>
                              <p:par>
                                <p:cTn id="101" presetID="8" presetClass="exit" presetSubtype="16" fill="hold" grpId="1" nodeType="withEffect">
                                  <p:stCondLst>
                                    <p:cond delay="0"/>
                                  </p:stCondLst>
                                  <p:childTnLst>
                                    <p:animEffect transition="out" filter="diamond(in)">
                                      <p:cBhvr>
                                        <p:cTn id="102" dur="2000"/>
                                        <p:tgtEl>
                                          <p:spTgt spid="140298"/>
                                        </p:tgtEl>
                                      </p:cBhvr>
                                    </p:animEffect>
                                    <p:set>
                                      <p:cBhvr>
                                        <p:cTn id="103" dur="1" fill="hold">
                                          <p:stCondLst>
                                            <p:cond delay="1999"/>
                                          </p:stCondLst>
                                        </p:cTn>
                                        <p:tgtEl>
                                          <p:spTgt spid="140298"/>
                                        </p:tgtEl>
                                        <p:attrNameLst>
                                          <p:attrName>style.visibility</p:attrName>
                                        </p:attrNameLst>
                                      </p:cBhvr>
                                      <p:to>
                                        <p:strVal val="hidden"/>
                                      </p:to>
                                    </p:set>
                                  </p:childTnLst>
                                </p:cTn>
                              </p:par>
                              <p:par>
                                <p:cTn id="104" presetID="8" presetClass="exit" presetSubtype="16" fill="hold" grpId="0" nodeType="withEffect">
                                  <p:stCondLst>
                                    <p:cond delay="0"/>
                                  </p:stCondLst>
                                  <p:childTnLst>
                                    <p:animEffect transition="out" filter="diamond(in)">
                                      <p:cBhvr>
                                        <p:cTn id="105" dur="2000"/>
                                        <p:tgtEl>
                                          <p:spTgt spid="140301">
                                            <p:txEl>
                                              <p:pRg st="0" end="0"/>
                                            </p:txEl>
                                          </p:spTgt>
                                        </p:tgtEl>
                                      </p:cBhvr>
                                    </p:animEffect>
                                    <p:set>
                                      <p:cBhvr>
                                        <p:cTn id="106" dur="1" fill="hold">
                                          <p:stCondLst>
                                            <p:cond delay="1999"/>
                                          </p:stCondLst>
                                        </p:cTn>
                                        <p:tgtEl>
                                          <p:spTgt spid="140301">
                                            <p:txEl>
                                              <p:pRg st="0" end="0"/>
                                            </p:txEl>
                                          </p:spTgt>
                                        </p:tgtEl>
                                        <p:attrNameLst>
                                          <p:attrName>style.visibility</p:attrName>
                                        </p:attrNameLst>
                                      </p:cBhvr>
                                      <p:to>
                                        <p:strVal val="hidden"/>
                                      </p:to>
                                    </p:set>
                                  </p:childTnLst>
                                </p:cTn>
                              </p:par>
                              <p:par>
                                <p:cTn id="107" presetID="8" presetClass="exit" presetSubtype="16" fill="hold" grpId="1" nodeType="withEffect">
                                  <p:stCondLst>
                                    <p:cond delay="0"/>
                                  </p:stCondLst>
                                  <p:childTnLst>
                                    <p:animEffect transition="out" filter="diamond(in)">
                                      <p:cBhvr>
                                        <p:cTn id="108" dur="2000"/>
                                        <p:tgtEl>
                                          <p:spTgt spid="140302"/>
                                        </p:tgtEl>
                                      </p:cBhvr>
                                    </p:animEffect>
                                    <p:set>
                                      <p:cBhvr>
                                        <p:cTn id="109" dur="1" fill="hold">
                                          <p:stCondLst>
                                            <p:cond delay="1999"/>
                                          </p:stCondLst>
                                        </p:cTn>
                                        <p:tgtEl>
                                          <p:spTgt spid="140302"/>
                                        </p:tgtEl>
                                        <p:attrNameLst>
                                          <p:attrName>style.visibility</p:attrName>
                                        </p:attrNameLst>
                                      </p:cBhvr>
                                      <p:to>
                                        <p:strVal val="hidden"/>
                                      </p:to>
                                    </p:set>
                                  </p:childTnLst>
                                </p:cTn>
                              </p:par>
                              <p:par>
                                <p:cTn id="110" presetID="8" presetClass="exit" presetSubtype="16" fill="hold" grpId="0" nodeType="withEffect">
                                  <p:stCondLst>
                                    <p:cond delay="0"/>
                                  </p:stCondLst>
                                  <p:childTnLst>
                                    <p:animEffect transition="out" filter="diamond(in)">
                                      <p:cBhvr>
                                        <p:cTn id="111" dur="2000"/>
                                        <p:tgtEl>
                                          <p:spTgt spid="140303">
                                            <p:txEl>
                                              <p:pRg st="0" end="0"/>
                                            </p:txEl>
                                          </p:spTgt>
                                        </p:tgtEl>
                                      </p:cBhvr>
                                    </p:animEffect>
                                    <p:set>
                                      <p:cBhvr>
                                        <p:cTn id="112" dur="1" fill="hold">
                                          <p:stCondLst>
                                            <p:cond delay="1999"/>
                                          </p:stCondLst>
                                        </p:cTn>
                                        <p:tgtEl>
                                          <p:spTgt spid="140303">
                                            <p:txEl>
                                              <p:pRg st="0" end="0"/>
                                            </p:txEl>
                                          </p:spTgt>
                                        </p:tgtEl>
                                        <p:attrNameLst>
                                          <p:attrName>style.visibility</p:attrName>
                                        </p:attrNameLst>
                                      </p:cBhvr>
                                      <p:to>
                                        <p:strVal val="hidden"/>
                                      </p:to>
                                    </p:set>
                                  </p:childTnLst>
                                </p:cTn>
                              </p:par>
                              <p:par>
                                <p:cTn id="113" presetID="8" presetClass="exit" presetSubtype="16" fill="hold" grpId="0" nodeType="withEffect">
                                  <p:stCondLst>
                                    <p:cond delay="0"/>
                                  </p:stCondLst>
                                  <p:childTnLst>
                                    <p:animEffect transition="out" filter="diamond(in)">
                                      <p:cBhvr>
                                        <p:cTn id="114" dur="2000"/>
                                        <p:tgtEl>
                                          <p:spTgt spid="140304">
                                            <p:txEl>
                                              <p:pRg st="0" end="0"/>
                                            </p:txEl>
                                          </p:spTgt>
                                        </p:tgtEl>
                                      </p:cBhvr>
                                    </p:animEffect>
                                    <p:set>
                                      <p:cBhvr>
                                        <p:cTn id="115" dur="1" fill="hold">
                                          <p:stCondLst>
                                            <p:cond delay="1999"/>
                                          </p:stCondLst>
                                        </p:cTn>
                                        <p:tgtEl>
                                          <p:spTgt spid="140304">
                                            <p:txEl>
                                              <p:pRg st="0" end="0"/>
                                            </p:txEl>
                                          </p:spTgt>
                                        </p:tgtEl>
                                        <p:attrNameLst>
                                          <p:attrName>style.visibility</p:attrName>
                                        </p:attrNameLst>
                                      </p:cBhvr>
                                      <p:to>
                                        <p:strVal val="hidden"/>
                                      </p:to>
                                    </p:set>
                                  </p:childTnLst>
                                </p:cTn>
                              </p:par>
                              <p:par>
                                <p:cTn id="116" presetID="8" presetClass="exit" presetSubtype="16" fill="hold" grpId="0" nodeType="withEffect">
                                  <p:stCondLst>
                                    <p:cond delay="0"/>
                                  </p:stCondLst>
                                  <p:childTnLst>
                                    <p:animEffect transition="out" filter="diamond(in)">
                                      <p:cBhvr>
                                        <p:cTn id="117" dur="2000"/>
                                        <p:tgtEl>
                                          <p:spTgt spid="140305">
                                            <p:txEl>
                                              <p:pRg st="0" end="0"/>
                                            </p:txEl>
                                          </p:spTgt>
                                        </p:tgtEl>
                                      </p:cBhvr>
                                    </p:animEffect>
                                    <p:set>
                                      <p:cBhvr>
                                        <p:cTn id="118" dur="1" fill="hold">
                                          <p:stCondLst>
                                            <p:cond delay="1999"/>
                                          </p:stCondLst>
                                        </p:cTn>
                                        <p:tgtEl>
                                          <p:spTgt spid="140305">
                                            <p:txEl>
                                              <p:pRg st="0" end="0"/>
                                            </p:txEl>
                                          </p:spTgt>
                                        </p:tgtEl>
                                        <p:attrNameLst>
                                          <p:attrName>style.visibility</p:attrName>
                                        </p:attrNameLst>
                                      </p:cBhvr>
                                      <p:to>
                                        <p:strVal val="hidden"/>
                                      </p:to>
                                    </p:set>
                                  </p:childTnLst>
                                </p:cTn>
                              </p:par>
                              <p:par>
                                <p:cTn id="119" presetID="8" presetClass="exit" presetSubtype="16" fill="hold" grpId="1" nodeType="withEffect">
                                  <p:stCondLst>
                                    <p:cond delay="0"/>
                                  </p:stCondLst>
                                  <p:childTnLst>
                                    <p:animEffect transition="out" filter="diamond(in)">
                                      <p:cBhvr>
                                        <p:cTn id="120" dur="2000"/>
                                        <p:tgtEl>
                                          <p:spTgt spid="140306"/>
                                        </p:tgtEl>
                                      </p:cBhvr>
                                    </p:animEffect>
                                    <p:set>
                                      <p:cBhvr>
                                        <p:cTn id="121" dur="1" fill="hold">
                                          <p:stCondLst>
                                            <p:cond delay="1999"/>
                                          </p:stCondLst>
                                        </p:cTn>
                                        <p:tgtEl>
                                          <p:spTgt spid="140306"/>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9" presetClass="entr" presetSubtype="0" fill="hold" nodeType="clickEffect">
                                  <p:stCondLst>
                                    <p:cond delay="0"/>
                                  </p:stCondLst>
                                  <p:childTnLst>
                                    <p:set>
                                      <p:cBhvr>
                                        <p:cTn id="125" dur="1" fill="hold">
                                          <p:stCondLst>
                                            <p:cond delay="0"/>
                                          </p:stCondLst>
                                        </p:cTn>
                                        <p:tgtEl>
                                          <p:spTgt spid="2"/>
                                        </p:tgtEl>
                                        <p:attrNameLst>
                                          <p:attrName>style.visibility</p:attrName>
                                        </p:attrNameLst>
                                      </p:cBhvr>
                                      <p:to>
                                        <p:strVal val="visible"/>
                                      </p:to>
                                    </p:set>
                                    <p:anim calcmode="lin" valueType="num">
                                      <p:cBhvr>
                                        <p:cTn id="126" dur="1000" fill="hold"/>
                                        <p:tgtEl>
                                          <p:spTgt spid="2"/>
                                        </p:tgtEl>
                                        <p:attrNameLst>
                                          <p:attrName>ppt_x</p:attrName>
                                        </p:attrNameLst>
                                      </p:cBhvr>
                                      <p:tavLst>
                                        <p:tav tm="0">
                                          <p:val>
                                            <p:strVal val="#ppt_x-.2"/>
                                          </p:val>
                                        </p:tav>
                                        <p:tav tm="100000">
                                          <p:val>
                                            <p:strVal val="#ppt_x"/>
                                          </p:val>
                                        </p:tav>
                                      </p:tavLst>
                                    </p:anim>
                                    <p:anim calcmode="lin" valueType="num">
                                      <p:cBhvr>
                                        <p:cTn id="12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28" dur="1000"/>
                                        <p:tgtEl>
                                          <p:spTgt spid="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9" presetClass="entr" presetSubtype="0" fill="hold" grpId="0" nodeType="clickEffect">
                                  <p:stCondLst>
                                    <p:cond delay="0"/>
                                  </p:stCondLst>
                                  <p:childTnLst>
                                    <p:set>
                                      <p:cBhvr>
                                        <p:cTn id="132" dur="1" fill="hold">
                                          <p:stCondLst>
                                            <p:cond delay="0"/>
                                          </p:stCondLst>
                                        </p:cTn>
                                        <p:tgtEl>
                                          <p:spTgt spid="140319"/>
                                        </p:tgtEl>
                                        <p:attrNameLst>
                                          <p:attrName>style.visibility</p:attrName>
                                        </p:attrNameLst>
                                      </p:cBhvr>
                                      <p:to>
                                        <p:strVal val="visible"/>
                                      </p:to>
                                    </p:set>
                                    <p:anim calcmode="lin" valueType="num">
                                      <p:cBhvr>
                                        <p:cTn id="133" dur="1000" fill="hold"/>
                                        <p:tgtEl>
                                          <p:spTgt spid="140319"/>
                                        </p:tgtEl>
                                        <p:attrNameLst>
                                          <p:attrName>ppt_x</p:attrName>
                                        </p:attrNameLst>
                                      </p:cBhvr>
                                      <p:tavLst>
                                        <p:tav tm="0">
                                          <p:val>
                                            <p:strVal val="#ppt_x-.2"/>
                                          </p:val>
                                        </p:tav>
                                        <p:tav tm="100000">
                                          <p:val>
                                            <p:strVal val="#ppt_x"/>
                                          </p:val>
                                        </p:tav>
                                      </p:tavLst>
                                    </p:anim>
                                    <p:anim calcmode="lin" valueType="num">
                                      <p:cBhvr>
                                        <p:cTn id="134" dur="1000" fill="hold"/>
                                        <p:tgtEl>
                                          <p:spTgt spid="140319"/>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14031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8" presetClass="exit" presetSubtype="16" fill="hold" nodeType="clickEffect">
                                  <p:stCondLst>
                                    <p:cond delay="0"/>
                                  </p:stCondLst>
                                  <p:childTnLst>
                                    <p:animEffect transition="out" filter="diamond(in)">
                                      <p:cBhvr>
                                        <p:cTn id="139" dur="2000"/>
                                        <p:tgtEl>
                                          <p:spTgt spid="2"/>
                                        </p:tgtEl>
                                      </p:cBhvr>
                                    </p:animEffect>
                                    <p:set>
                                      <p:cBhvr>
                                        <p:cTn id="140" dur="1" fill="hold">
                                          <p:stCondLst>
                                            <p:cond delay="1999"/>
                                          </p:stCondLst>
                                        </p:cTn>
                                        <p:tgtEl>
                                          <p:spTgt spid="2"/>
                                        </p:tgtEl>
                                        <p:attrNameLst>
                                          <p:attrName>style.visibility</p:attrName>
                                        </p:attrNameLst>
                                      </p:cBhvr>
                                      <p:to>
                                        <p:strVal val="hidden"/>
                                      </p:to>
                                    </p:set>
                                  </p:childTnLst>
                                </p:cTn>
                              </p:par>
                              <p:par>
                                <p:cTn id="141" presetID="8" presetClass="exit" presetSubtype="16" fill="hold" grpId="1" nodeType="withEffect">
                                  <p:stCondLst>
                                    <p:cond delay="0"/>
                                  </p:stCondLst>
                                  <p:childTnLst>
                                    <p:animEffect transition="out" filter="diamond(in)">
                                      <p:cBhvr>
                                        <p:cTn id="142" dur="2000"/>
                                        <p:tgtEl>
                                          <p:spTgt spid="140319"/>
                                        </p:tgtEl>
                                      </p:cBhvr>
                                    </p:animEffect>
                                    <p:set>
                                      <p:cBhvr>
                                        <p:cTn id="143" dur="1" fill="hold">
                                          <p:stCondLst>
                                            <p:cond delay="1999"/>
                                          </p:stCondLst>
                                        </p:cTn>
                                        <p:tgtEl>
                                          <p:spTgt spid="140319"/>
                                        </p:tgtEl>
                                        <p:attrNameLst>
                                          <p:attrName>style.visibility</p:attrName>
                                        </p:attrNameLst>
                                      </p:cBhvr>
                                      <p:to>
                                        <p:strVal val="hidden"/>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9" presetClass="entr" presetSubtype="0"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 calcmode="lin" valueType="num">
                                      <p:cBhvr>
                                        <p:cTn id="148" dur="1000" fill="hold"/>
                                        <p:tgtEl>
                                          <p:spTgt spid="4"/>
                                        </p:tgtEl>
                                        <p:attrNameLst>
                                          <p:attrName>ppt_x</p:attrName>
                                        </p:attrNameLst>
                                      </p:cBhvr>
                                      <p:tavLst>
                                        <p:tav tm="0">
                                          <p:val>
                                            <p:strVal val="#ppt_x-.2"/>
                                          </p:val>
                                        </p:tav>
                                        <p:tav tm="100000">
                                          <p:val>
                                            <p:strVal val="#ppt_x"/>
                                          </p:val>
                                        </p:tav>
                                      </p:tavLst>
                                    </p:anim>
                                    <p:anim calcmode="lin" valueType="num">
                                      <p:cBhvr>
                                        <p:cTn id="149"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50" dur="1000"/>
                                        <p:tgtEl>
                                          <p:spTgt spid="4"/>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9" presetClass="entr" presetSubtype="10" fill="hold" grpId="0" nodeType="clickEffect">
                                  <p:stCondLst>
                                    <p:cond delay="0"/>
                                  </p:stCondLst>
                                  <p:childTnLst>
                                    <p:set>
                                      <p:cBhvr>
                                        <p:cTn id="154" dur="1" fill="hold">
                                          <p:stCondLst>
                                            <p:cond delay="0"/>
                                          </p:stCondLst>
                                        </p:cTn>
                                        <p:tgtEl>
                                          <p:spTgt spid="140324"/>
                                        </p:tgtEl>
                                        <p:attrNameLst>
                                          <p:attrName>style.visibility</p:attrName>
                                        </p:attrNameLst>
                                      </p:cBhvr>
                                      <p:to>
                                        <p:strVal val="visible"/>
                                      </p:to>
                                    </p:set>
                                    <p:anim calcmode="lin" valueType="num">
                                      <p:cBhvr>
                                        <p:cTn id="155" dur="5000" fill="hold"/>
                                        <p:tgtEl>
                                          <p:spTgt spid="140324"/>
                                        </p:tgtEl>
                                        <p:attrNameLst>
                                          <p:attrName>ppt_w</p:attrName>
                                        </p:attrNameLst>
                                      </p:cBhvr>
                                      <p:tavLst>
                                        <p:tav tm="0" fmla="#ppt_w*sin(2.5*pi*$)">
                                          <p:val>
                                            <p:fltVal val="0"/>
                                          </p:val>
                                        </p:tav>
                                        <p:tav tm="100000">
                                          <p:val>
                                            <p:fltVal val="1"/>
                                          </p:val>
                                        </p:tav>
                                      </p:tavLst>
                                    </p:anim>
                                    <p:anim calcmode="lin" valueType="num">
                                      <p:cBhvr>
                                        <p:cTn id="156" dur="5000" fill="hold"/>
                                        <p:tgtEl>
                                          <p:spTgt spid="1403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uild="allAtOnce"/>
      <p:bldP spid="140295" grpId="0" build="allAtOnce"/>
      <p:bldP spid="140297" grpId="0" build="allAtOnce"/>
      <p:bldP spid="140298" grpId="0"/>
      <p:bldP spid="140298" grpId="1"/>
      <p:bldP spid="140299" grpId="0"/>
      <p:bldP spid="140301" grpId="0" build="allAtOnce"/>
      <p:bldP spid="140302" grpId="0"/>
      <p:bldP spid="140302" grpId="1"/>
      <p:bldP spid="140303" grpId="0" build="allAtOnce"/>
      <p:bldP spid="140304" grpId="0" build="allAtOnce"/>
      <p:bldP spid="140305" grpId="0" build="allAtOnce"/>
      <p:bldP spid="140306" grpId="0"/>
      <p:bldP spid="140306" grpId="1"/>
      <p:bldP spid="140319" grpId="0"/>
      <p:bldP spid="140319" grpId="1"/>
      <p:bldP spid="1403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31546CD3-5E1A-4F1F-8C96-73CCA636EA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1AB4732D-DEBC-4DEE-95BD-99286D56BA7C}" type="slidenum">
              <a:rPr kumimoji="0" lang="en-US" altLang="zh-CN" sz="1800">
                <a:solidFill>
                  <a:srgbClr val="009900"/>
                </a:solidFill>
              </a:rPr>
              <a:pPr eaLnBrk="1" hangingPunct="1"/>
              <a:t>28</a:t>
            </a:fld>
            <a:endParaRPr kumimoji="0" lang="en-US" altLang="zh-CN" sz="1800">
              <a:solidFill>
                <a:srgbClr val="009900"/>
              </a:solidFill>
            </a:endParaRPr>
          </a:p>
        </p:txBody>
      </p:sp>
      <p:sp>
        <p:nvSpPr>
          <p:cNvPr id="30723" name="Text Box 4">
            <a:extLst>
              <a:ext uri="{FF2B5EF4-FFF2-40B4-BE49-F238E27FC236}">
                <a16:creationId xmlns:a16="http://schemas.microsoft.com/office/drawing/2014/main" id="{521C7064-B766-43D5-B50C-2432EEFD03C3}"/>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2.6.4</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关系运算</a:t>
            </a:r>
          </a:p>
        </p:txBody>
      </p:sp>
      <p:graphicFrame>
        <p:nvGraphicFramePr>
          <p:cNvPr id="141443" name="Group 131">
            <a:extLst>
              <a:ext uri="{FF2B5EF4-FFF2-40B4-BE49-F238E27FC236}">
                <a16:creationId xmlns:a16="http://schemas.microsoft.com/office/drawing/2014/main" id="{5DAFAEE5-1411-44B8-B53C-579E364B1D81}"/>
              </a:ext>
            </a:extLst>
          </p:cNvPr>
          <p:cNvGraphicFramePr>
            <a:graphicFrameLocks noGrp="1"/>
          </p:cNvGraphicFramePr>
          <p:nvPr/>
        </p:nvGraphicFramePr>
        <p:xfrm>
          <a:off x="1350963" y="1196975"/>
          <a:ext cx="6432550" cy="792480"/>
        </p:xfrm>
        <a:graphic>
          <a:graphicData uri="http://schemas.openxmlformats.org/drawingml/2006/table">
            <a:tbl>
              <a:tblPr/>
              <a:tblGrid>
                <a:gridCol w="1223962">
                  <a:extLst>
                    <a:ext uri="{9D8B030D-6E8A-4147-A177-3AD203B41FA5}">
                      <a16:colId xmlns:a16="http://schemas.microsoft.com/office/drawing/2014/main" val="2441735633"/>
                    </a:ext>
                  </a:extLst>
                </a:gridCol>
                <a:gridCol w="854075">
                  <a:extLst>
                    <a:ext uri="{9D8B030D-6E8A-4147-A177-3AD203B41FA5}">
                      <a16:colId xmlns:a16="http://schemas.microsoft.com/office/drawing/2014/main" val="1783705310"/>
                    </a:ext>
                  </a:extLst>
                </a:gridCol>
                <a:gridCol w="871538">
                  <a:extLst>
                    <a:ext uri="{9D8B030D-6E8A-4147-A177-3AD203B41FA5}">
                      <a16:colId xmlns:a16="http://schemas.microsoft.com/office/drawing/2014/main" val="2625853895"/>
                    </a:ext>
                  </a:extLst>
                </a:gridCol>
                <a:gridCol w="869950">
                  <a:extLst>
                    <a:ext uri="{9D8B030D-6E8A-4147-A177-3AD203B41FA5}">
                      <a16:colId xmlns:a16="http://schemas.microsoft.com/office/drawing/2014/main" val="222831905"/>
                    </a:ext>
                  </a:extLst>
                </a:gridCol>
                <a:gridCol w="871537">
                  <a:extLst>
                    <a:ext uri="{9D8B030D-6E8A-4147-A177-3AD203B41FA5}">
                      <a16:colId xmlns:a16="http://schemas.microsoft.com/office/drawing/2014/main" val="3619032500"/>
                    </a:ext>
                  </a:extLst>
                </a:gridCol>
                <a:gridCol w="869950">
                  <a:extLst>
                    <a:ext uri="{9D8B030D-6E8A-4147-A177-3AD203B41FA5}">
                      <a16:colId xmlns:a16="http://schemas.microsoft.com/office/drawing/2014/main" val="2027799388"/>
                    </a:ext>
                  </a:extLst>
                </a:gridCol>
                <a:gridCol w="871538">
                  <a:extLst>
                    <a:ext uri="{9D8B030D-6E8A-4147-A177-3AD203B41FA5}">
                      <a16:colId xmlns:a16="http://schemas.microsoft.com/office/drawing/2014/main" val="348639971"/>
                    </a:ext>
                  </a:extLst>
                </a:gridCol>
              </a:tblGrid>
              <a:tr h="3222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运算符：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&lt;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&lt;=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&gt;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&gt;=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503238278"/>
                  </a:ext>
                </a:extLst>
              </a:tr>
              <a:tr h="287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数学符：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15407928"/>
                  </a:ext>
                </a:extLst>
              </a:tr>
            </a:tbl>
          </a:graphicData>
        </a:graphic>
      </p:graphicFrame>
      <p:sp>
        <p:nvSpPr>
          <p:cNvPr id="141437" name="Text Box 125">
            <a:extLst>
              <a:ext uri="{FF2B5EF4-FFF2-40B4-BE49-F238E27FC236}">
                <a16:creationId xmlns:a16="http://schemas.microsoft.com/office/drawing/2014/main" id="{3FA05302-94CC-41A3-84CD-1581FEDD1E72}"/>
              </a:ext>
            </a:extLst>
          </p:cNvPr>
          <p:cNvSpPr txBox="1">
            <a:spLocks noChangeArrowheads="1"/>
          </p:cNvSpPr>
          <p:nvPr/>
        </p:nvSpPr>
        <p:spPr bwMode="auto">
          <a:xfrm>
            <a:off x="827088" y="1916113"/>
            <a:ext cx="7632700" cy="1193800"/>
          </a:xfrm>
          <a:prstGeom prst="rect">
            <a:avLst/>
          </a:prstGeom>
          <a:noFill/>
          <a:ln w="9525">
            <a:noFill/>
            <a:miter lim="800000"/>
            <a:headEnd/>
            <a:tailEnd/>
          </a:ln>
          <a:effectLst/>
        </p:spPr>
        <p:txBody>
          <a:bodyPr>
            <a:spAutoFit/>
          </a:bodyPr>
          <a:lstStyle/>
          <a:p>
            <a:pPr>
              <a:lnSpc>
                <a:spcPct val="110000"/>
              </a:lnSpc>
              <a:spcBef>
                <a:spcPct val="1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运算符的操作数可以是任意基本类型。</a:t>
            </a:r>
            <a:r>
              <a:rPr lang="zh-CN" altLang="en-US" sz="2400"/>
              <a:t> </a:t>
            </a:r>
          </a:p>
          <a:p>
            <a:pPr>
              <a:lnSpc>
                <a:spcPct val="110000"/>
              </a:lnSpc>
              <a:spcBef>
                <a:spcPct val="10000"/>
              </a:spcBef>
              <a:defRPr/>
            </a:pPr>
            <a:r>
              <a:rPr lang="zh-CN" altLang="en-US" b="1">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关系表达式的计算结果总是</a:t>
            </a:r>
            <a:r>
              <a:rPr lang="en-US" altLang="zh-CN" b="1">
                <a:solidFill>
                  <a:srgbClr val="006600"/>
                </a:solidFill>
                <a:effectLst>
                  <a:outerShdw blurRad="38100" dist="38100" dir="2700000" algn="tl">
                    <a:srgbClr val="C0C0C0"/>
                  </a:outerShdw>
                </a:effectLst>
              </a:rPr>
              <a:t>int</a:t>
            </a:r>
            <a:r>
              <a:rPr lang="zh-CN" altLang="en-US" b="1">
                <a:solidFill>
                  <a:srgbClr val="006600"/>
                </a:solidFill>
                <a:effectLst>
                  <a:outerShdw blurRad="38100" dist="38100" dir="2700000" algn="tl">
                    <a:srgbClr val="C0C0C0"/>
                  </a:outerShdw>
                </a:effectLst>
              </a:rPr>
              <a:t>类型，取值为</a:t>
            </a:r>
            <a:r>
              <a:rPr lang="en-US" altLang="zh-CN" b="1">
                <a:solidFill>
                  <a:srgbClr val="0066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或</a:t>
            </a:r>
            <a:r>
              <a:rPr lang="en-US" altLang="zh-CN" b="1">
                <a:solidFill>
                  <a:srgbClr val="006600"/>
                </a:solidFill>
                <a:effectLst>
                  <a:outerShdw blurRad="38100" dist="38100" dir="2700000" algn="tl">
                    <a:srgbClr val="C0C0C0"/>
                  </a:outerShdw>
                </a:effectLst>
              </a:rPr>
              <a:t>1</a:t>
            </a:r>
            <a:r>
              <a:rPr lang="zh-CN" altLang="en-US" b="1">
                <a:solidFill>
                  <a:srgbClr val="006600"/>
                </a:solidFill>
                <a:effectLst>
                  <a:outerShdw blurRad="38100" dist="38100" dir="2700000" algn="tl">
                    <a:srgbClr val="C0C0C0"/>
                  </a:outerShdw>
                </a:effectLst>
              </a:rPr>
              <a:t>。如果比较的关系成立，值为</a:t>
            </a:r>
            <a:r>
              <a:rPr lang="en-US" altLang="zh-CN" b="1">
                <a:solidFill>
                  <a:srgbClr val="FF0000"/>
                </a:solidFill>
                <a:effectLst>
                  <a:outerShdw blurRad="38100" dist="38100" dir="2700000" algn="tl">
                    <a:srgbClr val="C0C0C0"/>
                  </a:outerShdw>
                </a:effectLst>
              </a:rPr>
              <a:t>1</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代表</a:t>
            </a:r>
            <a:r>
              <a:rPr lang="zh-CN" altLang="en-US" b="1">
                <a:solidFill>
                  <a:srgbClr val="006600"/>
                </a:solidFill>
                <a:effectLst>
                  <a:outerShdw blurRad="38100" dist="38100" dir="2700000" algn="tl">
                    <a:srgbClr val="C0C0C0"/>
                  </a:outerShdw>
                </a:effectLst>
                <a:latin typeface="Times New Roman"/>
              </a:rPr>
              <a:t>“</a:t>
            </a:r>
            <a:r>
              <a:rPr lang="zh-CN" altLang="en-US" b="1">
                <a:solidFill>
                  <a:srgbClr val="006600"/>
                </a:solidFill>
                <a:effectLst>
                  <a:outerShdw blurRad="38100" dist="38100" dir="2700000" algn="tl">
                    <a:srgbClr val="C0C0C0"/>
                  </a:outerShdw>
                </a:effectLst>
              </a:rPr>
              <a:t>逻辑真</a:t>
            </a:r>
            <a:r>
              <a:rPr lang="zh-CN" altLang="en-US" b="1">
                <a:solidFill>
                  <a:srgbClr val="006600"/>
                </a:solidFill>
                <a:effectLst>
                  <a:outerShdw blurRad="38100" dist="38100" dir="2700000" algn="tl">
                    <a:srgbClr val="C0C0C0"/>
                  </a:outerShdw>
                </a:effectLst>
                <a:latin typeface="Times New Roman"/>
              </a:rPr>
              <a:t>”</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，否则为</a:t>
            </a:r>
            <a:r>
              <a:rPr lang="en-US" altLang="zh-CN" b="1">
                <a:solidFill>
                  <a:srgbClr val="FF0000"/>
                </a:solidFill>
                <a:effectLst>
                  <a:outerShdw blurRad="38100" dist="38100" dir="2700000" algn="tl">
                    <a:srgbClr val="C0C0C0"/>
                  </a:outerShdw>
                </a:effectLst>
              </a:rPr>
              <a:t>0</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代表</a:t>
            </a:r>
            <a:r>
              <a:rPr lang="zh-CN" altLang="en-US" b="1">
                <a:solidFill>
                  <a:srgbClr val="006600"/>
                </a:solidFill>
                <a:effectLst>
                  <a:outerShdw blurRad="38100" dist="38100" dir="2700000" algn="tl">
                    <a:srgbClr val="C0C0C0"/>
                  </a:outerShdw>
                </a:effectLst>
                <a:latin typeface="Times New Roman"/>
              </a:rPr>
              <a:t>“</a:t>
            </a:r>
            <a:r>
              <a:rPr lang="zh-CN" altLang="en-US" b="1">
                <a:solidFill>
                  <a:srgbClr val="006600"/>
                </a:solidFill>
                <a:effectLst>
                  <a:outerShdw blurRad="38100" dist="38100" dir="2700000" algn="tl">
                    <a:srgbClr val="C0C0C0"/>
                  </a:outerShdw>
                </a:effectLst>
              </a:rPr>
              <a:t>逻辑假</a:t>
            </a:r>
            <a:r>
              <a:rPr lang="zh-CN" altLang="en-US" b="1">
                <a:solidFill>
                  <a:srgbClr val="006600"/>
                </a:solidFill>
                <a:effectLst>
                  <a:outerShdw blurRad="38100" dist="38100" dir="2700000" algn="tl">
                    <a:srgbClr val="C0C0C0"/>
                  </a:outerShdw>
                </a:effectLst>
                <a:latin typeface="Times New Roman"/>
              </a:rPr>
              <a:t>”</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a:t>
            </a:r>
          </a:p>
        </p:txBody>
      </p:sp>
      <p:sp>
        <p:nvSpPr>
          <p:cNvPr id="141438" name="Rectangle 126">
            <a:extLst>
              <a:ext uri="{FF2B5EF4-FFF2-40B4-BE49-F238E27FC236}">
                <a16:creationId xmlns:a16="http://schemas.microsoft.com/office/drawing/2014/main" id="{107AEFBE-811E-45C2-847E-E2A401C80647}"/>
              </a:ext>
            </a:extLst>
          </p:cNvPr>
          <p:cNvSpPr>
            <a:spLocks noChangeArrowheads="1"/>
          </p:cNvSpPr>
          <p:nvPr/>
        </p:nvSpPr>
        <p:spPr bwMode="auto">
          <a:xfrm>
            <a:off x="900113" y="3141663"/>
            <a:ext cx="7343775" cy="2952750"/>
          </a:xfrm>
          <a:prstGeom prst="rect">
            <a:avLst/>
          </a:prstGeom>
          <a:solidFill>
            <a:schemeClr val="bg1">
              <a:alpha val="80000"/>
            </a:schemeClr>
          </a:solidFill>
          <a:ln w="9525">
            <a:noFill/>
            <a:miter lim="800000"/>
            <a:headEnd/>
            <a:tailEnd/>
          </a:ln>
          <a:effectLst/>
        </p:spPr>
        <p:txBody>
          <a:bodyPr anchor="ctr">
            <a:spAutoFit/>
          </a:bodyPr>
          <a:lstStyle/>
          <a:p>
            <a:pPr indent="409575">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2.6  </a:t>
            </a:r>
            <a:r>
              <a:rPr lang="zh-CN" altLang="en-US" b="1">
                <a:solidFill>
                  <a:schemeClr val="tx2"/>
                </a:solidFill>
                <a:effectLst>
                  <a:outerShdw blurRad="38100" dist="38100" dir="2700000" algn="tl">
                    <a:srgbClr val="C0C0C0"/>
                  </a:outerShdw>
                </a:effectLst>
              </a:rPr>
              <a:t>根据变量说明，给出表达式的值。</a:t>
            </a:r>
          </a:p>
          <a:p>
            <a:pPr indent="409575">
              <a:spcBef>
                <a:spcPct val="20000"/>
              </a:spcBef>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int  x=4, y=3,z=2;</a:t>
            </a:r>
          </a:p>
          <a:p>
            <a:pPr indent="409575">
              <a:spcBef>
                <a:spcPct val="20000"/>
              </a:spcBef>
              <a:defRPr/>
            </a:pPr>
            <a:r>
              <a:rPr lang="en-US" altLang="zh-CN" b="1">
                <a:solidFill>
                  <a:schemeClr val="tx2"/>
                </a:solidFill>
                <a:effectLst>
                  <a:outerShdw blurRad="38100" dist="38100" dir="2700000" algn="tl">
                    <a:srgbClr val="C0C0C0"/>
                  </a:outerShdw>
                </a:effectLst>
              </a:rPr>
              <a:t>             char c='a';</a:t>
            </a:r>
          </a:p>
          <a:p>
            <a:pPr indent="409575">
              <a:spcBef>
                <a:spcPct val="20000"/>
              </a:spcBef>
              <a:defRPr/>
            </a:pPr>
            <a:r>
              <a:rPr lang="en-US" altLang="zh-CN" b="1">
                <a:solidFill>
                  <a:schemeClr val="tx2"/>
                </a:solidFill>
                <a:effectLst>
                  <a:outerShdw blurRad="38100" dist="38100" dir="2700000" algn="tl">
                    <a:srgbClr val="C0C0C0"/>
                  </a:outerShdw>
                </a:effectLst>
              </a:rPr>
              <a:t>      (1)  c = = </a:t>
            </a:r>
            <a:r>
              <a:rPr lang="en-US" altLang="zh-CN" b="1">
                <a:solidFill>
                  <a:schemeClr val="tx2"/>
                </a:solidFill>
                <a:effectLst>
                  <a:outerShdw blurRad="38100" dist="38100" dir="2700000" algn="tl">
                    <a:srgbClr val="C0C0C0"/>
                  </a:outerShdw>
                </a:effectLst>
                <a:latin typeface="Times New Roman"/>
              </a:rPr>
              <a:t>‘</a:t>
            </a:r>
            <a:r>
              <a:rPr lang="en-US" altLang="zh-CN" b="1">
                <a:solidFill>
                  <a:schemeClr val="tx2"/>
                </a:solidFill>
                <a:effectLst>
                  <a:outerShdw blurRad="38100" dist="38100" dir="2700000" algn="tl">
                    <a:srgbClr val="C0C0C0"/>
                  </a:outerShdw>
                </a:effectLst>
              </a:rPr>
              <a:t>A</a:t>
            </a:r>
            <a:r>
              <a:rPr lang="en-US" altLang="zh-CN" b="1">
                <a:solidFill>
                  <a:schemeClr val="tx2"/>
                </a:solidFill>
                <a:effectLst>
                  <a:outerShdw blurRad="38100" dist="38100" dir="2700000" algn="tl">
                    <a:srgbClr val="C0C0C0"/>
                  </a:outerShdw>
                </a:effectLst>
                <a:latin typeface="Times New Roman"/>
              </a:rPr>
              <a:t>’</a:t>
            </a:r>
            <a:r>
              <a:rPr lang="en-US" altLang="zh-CN" b="1">
                <a:solidFill>
                  <a:schemeClr val="tx2"/>
                </a:solidFill>
                <a:effectLst>
                  <a:outerShdw blurRad="38100" dist="38100" dir="2700000" algn="tl">
                    <a:srgbClr val="C0C0C0"/>
                  </a:outerShdw>
                </a:effectLst>
              </a:rPr>
              <a:t>+32       (</a:t>
            </a:r>
            <a:r>
              <a:rPr lang="zh-CN" altLang="en-US" b="1">
                <a:solidFill>
                  <a:schemeClr val="tx2"/>
                </a:solidFill>
                <a:effectLst>
                  <a:outerShdw blurRad="38100" dist="38100" dir="2700000" algn="tl">
                    <a:srgbClr val="C0C0C0"/>
                  </a:outerShdw>
                </a:effectLst>
              </a:rPr>
              <a:t>表达式值：</a:t>
            </a:r>
            <a:r>
              <a:rPr lang="en-US" altLang="zh-CN" b="1">
                <a:solidFill>
                  <a:schemeClr val="tx2"/>
                </a:solidFill>
                <a:effectLst>
                  <a:outerShdw blurRad="38100" dist="38100" dir="2700000" algn="tl">
                    <a:srgbClr val="C0C0C0"/>
                  </a:outerShdw>
                </a:effectLst>
              </a:rPr>
              <a:t>1)</a:t>
            </a:r>
          </a:p>
          <a:p>
            <a:pPr indent="409575">
              <a:spcBef>
                <a:spcPct val="20000"/>
              </a:spcBef>
              <a:defRPr/>
            </a:pPr>
            <a:r>
              <a:rPr lang="en-US" altLang="zh-CN" b="1">
                <a:solidFill>
                  <a:schemeClr val="tx2"/>
                </a:solidFill>
                <a:effectLst>
                  <a:outerShdw blurRad="38100" dist="38100" dir="2700000" algn="tl">
                    <a:srgbClr val="C0C0C0"/>
                  </a:outerShdw>
                </a:effectLst>
              </a:rPr>
              <a:t>      (2)  c+1! = </a:t>
            </a:r>
            <a:r>
              <a:rPr lang="en-US" altLang="zh-CN" b="1">
                <a:solidFill>
                  <a:schemeClr val="tx2"/>
                </a:solidFill>
                <a:effectLst>
                  <a:outerShdw blurRad="38100" dist="38100" dir="2700000" algn="tl">
                    <a:srgbClr val="C0C0C0"/>
                  </a:outerShdw>
                </a:effectLst>
                <a:latin typeface="Times New Roman"/>
              </a:rPr>
              <a:t>‘</a:t>
            </a:r>
            <a:r>
              <a:rPr lang="en-US" altLang="zh-CN" b="1">
                <a:solidFill>
                  <a:schemeClr val="tx2"/>
                </a:solidFill>
                <a:effectLst>
                  <a:outerShdw blurRad="38100" dist="38100" dir="2700000" algn="tl">
                    <a:srgbClr val="C0C0C0"/>
                  </a:outerShdw>
                </a:effectLst>
              </a:rPr>
              <a:t>b</a:t>
            </a:r>
            <a:r>
              <a:rPr lang="en-US" altLang="zh-CN" b="1">
                <a:solidFill>
                  <a:schemeClr val="tx2"/>
                </a:solidFill>
                <a:effectLst>
                  <a:outerShdw blurRad="38100" dist="38100" dir="2700000" algn="tl">
                    <a:srgbClr val="C0C0C0"/>
                  </a:outerShdw>
                </a:effectLst>
                <a:latin typeface="Times New Roman"/>
              </a:rPr>
              <a:t>’</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表达式值：</a:t>
            </a:r>
            <a:r>
              <a:rPr lang="en-US" altLang="zh-CN" b="1">
                <a:solidFill>
                  <a:schemeClr val="tx2"/>
                </a:solidFill>
                <a:effectLst>
                  <a:outerShdw blurRad="38100" dist="38100" dir="2700000" algn="tl">
                    <a:srgbClr val="C0C0C0"/>
                  </a:outerShdw>
                </a:effectLst>
              </a:rPr>
              <a:t>0)</a:t>
            </a:r>
          </a:p>
          <a:p>
            <a:pPr indent="409575">
              <a:spcBef>
                <a:spcPct val="20000"/>
              </a:spcBef>
              <a:defRPr/>
            </a:pPr>
            <a:r>
              <a:rPr lang="en-US" altLang="zh-CN" b="1">
                <a:solidFill>
                  <a:schemeClr val="tx2"/>
                </a:solidFill>
                <a:effectLst>
                  <a:outerShdw blurRad="38100" dist="38100" dir="2700000" algn="tl">
                    <a:srgbClr val="C0C0C0"/>
                  </a:outerShdw>
                </a:effectLst>
              </a:rPr>
              <a:t>      (3)  x-y&lt;=10              (</a:t>
            </a:r>
            <a:r>
              <a:rPr lang="zh-CN" altLang="en-US" b="1">
                <a:solidFill>
                  <a:schemeClr val="tx2"/>
                </a:solidFill>
                <a:effectLst>
                  <a:outerShdw blurRad="38100" dist="38100" dir="2700000" algn="tl">
                    <a:srgbClr val="C0C0C0"/>
                  </a:outerShdw>
                </a:effectLst>
              </a:rPr>
              <a:t>表达式值：</a:t>
            </a:r>
            <a:r>
              <a:rPr lang="en-US" altLang="zh-CN" b="1">
                <a:solidFill>
                  <a:schemeClr val="tx2"/>
                </a:solidFill>
                <a:effectLst>
                  <a:outerShdw blurRad="38100" dist="38100" dir="2700000" algn="tl">
                    <a:srgbClr val="C0C0C0"/>
                  </a:outerShdw>
                </a:effectLst>
              </a:rPr>
              <a:t>1)</a:t>
            </a:r>
          </a:p>
          <a:p>
            <a:pPr indent="409575">
              <a:spcBef>
                <a:spcPct val="20000"/>
              </a:spcBef>
              <a:defRPr/>
            </a:pPr>
            <a:r>
              <a:rPr lang="en-US" altLang="zh-CN" b="1">
                <a:solidFill>
                  <a:schemeClr val="tx2"/>
                </a:solidFill>
                <a:effectLst>
                  <a:outerShdw blurRad="38100" dist="38100" dir="2700000" algn="tl">
                    <a:srgbClr val="C0C0C0"/>
                  </a:outerShdw>
                </a:effectLst>
              </a:rPr>
              <a:t>      (4)  z==x&gt;y               (</a:t>
            </a:r>
            <a:r>
              <a:rPr lang="zh-CN" altLang="en-US" b="1">
                <a:solidFill>
                  <a:schemeClr val="tx2"/>
                </a:solidFill>
                <a:effectLst>
                  <a:outerShdw blurRad="38100" dist="38100" dir="2700000" algn="tl">
                    <a:srgbClr val="C0C0C0"/>
                  </a:outerShdw>
                </a:effectLst>
              </a:rPr>
              <a:t>表达式值：</a:t>
            </a:r>
            <a:r>
              <a:rPr lang="en-US" altLang="zh-CN" b="1">
                <a:solidFill>
                  <a:schemeClr val="tx2"/>
                </a:solidFill>
                <a:effectLst>
                  <a:outerShdw blurRad="38100" dist="38100" dir="2700000" algn="tl">
                    <a:srgbClr val="C0C0C0"/>
                  </a:outerShdw>
                </a:effectLst>
              </a:rPr>
              <a:t>0)</a:t>
            </a:r>
          </a:p>
          <a:p>
            <a:pPr indent="409575">
              <a:spcBef>
                <a:spcPct val="20000"/>
              </a:spcBef>
              <a:defRPr/>
            </a:pPr>
            <a:r>
              <a:rPr lang="en-US" altLang="zh-CN" b="1">
                <a:solidFill>
                  <a:schemeClr val="tx2"/>
                </a:solidFill>
                <a:effectLst>
                  <a:outerShdw blurRad="38100" dist="38100" dir="2700000" algn="tl">
                    <a:srgbClr val="C0C0C0"/>
                  </a:outerShdw>
                </a:effectLst>
              </a:rPr>
              <a:t>      (5)  x&gt;y&gt;z                  (</a:t>
            </a:r>
            <a:r>
              <a:rPr lang="zh-CN" altLang="en-US" b="1">
                <a:solidFill>
                  <a:schemeClr val="tx2"/>
                </a:solidFill>
                <a:effectLst>
                  <a:outerShdw blurRad="38100" dist="38100" dir="2700000" algn="tl">
                    <a:srgbClr val="C0C0C0"/>
                  </a:outerShdw>
                </a:effectLst>
              </a:rPr>
              <a:t>表达式值：</a:t>
            </a:r>
            <a:r>
              <a:rPr lang="en-US" altLang="zh-CN" b="1">
                <a:solidFill>
                  <a:schemeClr val="tx2"/>
                </a:solidFill>
                <a:effectLst>
                  <a:outerShdw blurRad="38100" dist="38100" dir="2700000" algn="tl">
                    <a:srgbClr val="C0C0C0"/>
                  </a:outerShdw>
                </a:effectLst>
              </a:rPr>
              <a:t>0)</a:t>
            </a:r>
          </a:p>
        </p:txBody>
      </p:sp>
      <p:grpSp>
        <p:nvGrpSpPr>
          <p:cNvPr id="2" name="Group 153">
            <a:extLst>
              <a:ext uri="{FF2B5EF4-FFF2-40B4-BE49-F238E27FC236}">
                <a16:creationId xmlns:a16="http://schemas.microsoft.com/office/drawing/2014/main" id="{5E01A94D-3F30-4C0F-A975-AD78B2D28BBC}"/>
              </a:ext>
            </a:extLst>
          </p:cNvPr>
          <p:cNvGrpSpPr>
            <a:grpSpLocks/>
          </p:cNvGrpSpPr>
          <p:nvPr/>
        </p:nvGrpSpPr>
        <p:grpSpPr bwMode="auto">
          <a:xfrm>
            <a:off x="4859338" y="3284538"/>
            <a:ext cx="3033712" cy="2500312"/>
            <a:chOff x="3061" y="2127"/>
            <a:chExt cx="1911" cy="1575"/>
          </a:xfrm>
        </p:grpSpPr>
        <p:grpSp>
          <p:nvGrpSpPr>
            <p:cNvPr id="30743" name="Group 146">
              <a:extLst>
                <a:ext uri="{FF2B5EF4-FFF2-40B4-BE49-F238E27FC236}">
                  <a16:creationId xmlns:a16="http://schemas.microsoft.com/office/drawing/2014/main" id="{1D9A9D8D-409D-4088-93F4-8A400C80C7C3}"/>
                </a:ext>
              </a:extLst>
            </p:cNvPr>
            <p:cNvGrpSpPr>
              <a:grpSpLocks/>
            </p:cNvGrpSpPr>
            <p:nvPr/>
          </p:nvGrpSpPr>
          <p:grpSpPr bwMode="auto">
            <a:xfrm>
              <a:off x="4059" y="2303"/>
              <a:ext cx="913" cy="1399"/>
              <a:chOff x="4059" y="2303"/>
              <a:chExt cx="913" cy="1399"/>
            </a:xfrm>
          </p:grpSpPr>
          <p:sp>
            <p:nvSpPr>
              <p:cNvPr id="141444" name="Text Box 132">
                <a:extLst>
                  <a:ext uri="{FF2B5EF4-FFF2-40B4-BE49-F238E27FC236}">
                    <a16:creationId xmlns:a16="http://schemas.microsoft.com/office/drawing/2014/main" id="{37D85B0C-7F3A-49DE-84D5-DF573B391EF1}"/>
                  </a:ext>
                </a:extLst>
              </p:cNvPr>
              <p:cNvSpPr txBox="1">
                <a:spLocks noChangeArrowheads="1"/>
              </p:cNvSpPr>
              <p:nvPr/>
            </p:nvSpPr>
            <p:spPr bwMode="auto">
              <a:xfrm>
                <a:off x="4331" y="2409"/>
                <a:ext cx="635" cy="268"/>
              </a:xfrm>
              <a:prstGeom prst="rect">
                <a:avLst/>
              </a:prstGeom>
              <a:noFill/>
              <a:ln w="28575">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4</a:t>
                </a:r>
              </a:p>
            </p:txBody>
          </p:sp>
          <p:sp>
            <p:nvSpPr>
              <p:cNvPr id="141445" name="Text Box 133">
                <a:extLst>
                  <a:ext uri="{FF2B5EF4-FFF2-40B4-BE49-F238E27FC236}">
                    <a16:creationId xmlns:a16="http://schemas.microsoft.com/office/drawing/2014/main" id="{12382624-A403-4513-9F3A-B3207E8FF13D}"/>
                  </a:ext>
                </a:extLst>
              </p:cNvPr>
              <p:cNvSpPr txBox="1">
                <a:spLocks noChangeArrowheads="1"/>
              </p:cNvSpPr>
              <p:nvPr/>
            </p:nvSpPr>
            <p:spPr bwMode="auto">
              <a:xfrm>
                <a:off x="4059" y="2303"/>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x</a:t>
                </a:r>
              </a:p>
            </p:txBody>
          </p:sp>
          <p:sp>
            <p:nvSpPr>
              <p:cNvPr id="141450" name="Text Box 138">
                <a:extLst>
                  <a:ext uri="{FF2B5EF4-FFF2-40B4-BE49-F238E27FC236}">
                    <a16:creationId xmlns:a16="http://schemas.microsoft.com/office/drawing/2014/main" id="{E92C4F5E-44A0-4F6A-AF2F-E3EEAF92DB2C}"/>
                  </a:ext>
                </a:extLst>
              </p:cNvPr>
              <p:cNvSpPr txBox="1">
                <a:spLocks noChangeArrowheads="1"/>
              </p:cNvSpPr>
              <p:nvPr/>
            </p:nvSpPr>
            <p:spPr bwMode="auto">
              <a:xfrm>
                <a:off x="4331" y="2751"/>
                <a:ext cx="635" cy="268"/>
              </a:xfrm>
              <a:prstGeom prst="rect">
                <a:avLst/>
              </a:prstGeom>
              <a:noFill/>
              <a:ln w="28575">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3</a:t>
                </a:r>
              </a:p>
            </p:txBody>
          </p:sp>
          <p:sp>
            <p:nvSpPr>
              <p:cNvPr id="141451" name="Text Box 139">
                <a:extLst>
                  <a:ext uri="{FF2B5EF4-FFF2-40B4-BE49-F238E27FC236}">
                    <a16:creationId xmlns:a16="http://schemas.microsoft.com/office/drawing/2014/main" id="{B6295272-EB41-4BB4-AB7C-955EDBD5D6D4}"/>
                  </a:ext>
                </a:extLst>
              </p:cNvPr>
              <p:cNvSpPr txBox="1">
                <a:spLocks noChangeArrowheads="1"/>
              </p:cNvSpPr>
              <p:nvPr/>
            </p:nvSpPr>
            <p:spPr bwMode="auto">
              <a:xfrm>
                <a:off x="4059" y="2645"/>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y</a:t>
                </a:r>
              </a:p>
            </p:txBody>
          </p:sp>
          <p:sp>
            <p:nvSpPr>
              <p:cNvPr id="141452" name="Text Box 140">
                <a:extLst>
                  <a:ext uri="{FF2B5EF4-FFF2-40B4-BE49-F238E27FC236}">
                    <a16:creationId xmlns:a16="http://schemas.microsoft.com/office/drawing/2014/main" id="{C3F9F46D-4D4B-4F64-8AB1-734CD8DAE0BC}"/>
                  </a:ext>
                </a:extLst>
              </p:cNvPr>
              <p:cNvSpPr txBox="1">
                <a:spLocks noChangeArrowheads="1"/>
              </p:cNvSpPr>
              <p:nvPr/>
            </p:nvSpPr>
            <p:spPr bwMode="auto">
              <a:xfrm>
                <a:off x="4337" y="3097"/>
                <a:ext cx="635" cy="268"/>
              </a:xfrm>
              <a:prstGeom prst="rect">
                <a:avLst/>
              </a:prstGeom>
              <a:noFill/>
              <a:ln w="28575">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2</a:t>
                </a:r>
              </a:p>
            </p:txBody>
          </p:sp>
          <p:sp>
            <p:nvSpPr>
              <p:cNvPr id="141453" name="Text Box 141">
                <a:extLst>
                  <a:ext uri="{FF2B5EF4-FFF2-40B4-BE49-F238E27FC236}">
                    <a16:creationId xmlns:a16="http://schemas.microsoft.com/office/drawing/2014/main" id="{185D9EA2-B5E5-469D-ABA6-6A88D6347FEE}"/>
                  </a:ext>
                </a:extLst>
              </p:cNvPr>
              <p:cNvSpPr txBox="1">
                <a:spLocks noChangeArrowheads="1"/>
              </p:cNvSpPr>
              <p:nvPr/>
            </p:nvSpPr>
            <p:spPr bwMode="auto">
              <a:xfrm>
                <a:off x="4065" y="2991"/>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z</a:t>
                </a:r>
              </a:p>
            </p:txBody>
          </p:sp>
          <p:sp>
            <p:nvSpPr>
              <p:cNvPr id="141454" name="Text Box 142">
                <a:extLst>
                  <a:ext uri="{FF2B5EF4-FFF2-40B4-BE49-F238E27FC236}">
                    <a16:creationId xmlns:a16="http://schemas.microsoft.com/office/drawing/2014/main" id="{04D70ADD-A77D-4902-B232-9CF6E0A93258}"/>
                  </a:ext>
                </a:extLst>
              </p:cNvPr>
              <p:cNvSpPr txBox="1">
                <a:spLocks noChangeArrowheads="1"/>
              </p:cNvSpPr>
              <p:nvPr/>
            </p:nvSpPr>
            <p:spPr bwMode="auto">
              <a:xfrm>
                <a:off x="4337" y="3434"/>
                <a:ext cx="635"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a </a:t>
                </a:r>
                <a:r>
                  <a:rPr lang="en-US" altLang="zh-CN" b="1">
                    <a:effectLst>
                      <a:outerShdw blurRad="38100" dist="38100" dir="2700000" algn="tl">
                        <a:srgbClr val="C0C0C0"/>
                      </a:outerShdw>
                    </a:effectLst>
                  </a:rPr>
                  <a:t>‘</a:t>
                </a:r>
              </a:p>
            </p:txBody>
          </p:sp>
          <p:sp>
            <p:nvSpPr>
              <p:cNvPr id="141455" name="Text Box 143">
                <a:extLst>
                  <a:ext uri="{FF2B5EF4-FFF2-40B4-BE49-F238E27FC236}">
                    <a16:creationId xmlns:a16="http://schemas.microsoft.com/office/drawing/2014/main" id="{3B376C2F-B482-47A5-83C6-08D984C89131}"/>
                  </a:ext>
                </a:extLst>
              </p:cNvPr>
              <p:cNvSpPr txBox="1">
                <a:spLocks noChangeArrowheads="1"/>
              </p:cNvSpPr>
              <p:nvPr/>
            </p:nvSpPr>
            <p:spPr bwMode="auto">
              <a:xfrm>
                <a:off x="4065" y="3328"/>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c</a:t>
                </a:r>
              </a:p>
            </p:txBody>
          </p:sp>
        </p:grpSp>
        <p:grpSp>
          <p:nvGrpSpPr>
            <p:cNvPr id="30744" name="Group 152">
              <a:extLst>
                <a:ext uri="{FF2B5EF4-FFF2-40B4-BE49-F238E27FC236}">
                  <a16:creationId xmlns:a16="http://schemas.microsoft.com/office/drawing/2014/main" id="{13132A58-1A41-4B58-9B39-95B619450813}"/>
                </a:ext>
              </a:extLst>
            </p:cNvPr>
            <p:cNvGrpSpPr>
              <a:grpSpLocks/>
            </p:cNvGrpSpPr>
            <p:nvPr/>
          </p:nvGrpSpPr>
          <p:grpSpPr bwMode="auto">
            <a:xfrm>
              <a:off x="3061" y="2127"/>
              <a:ext cx="1543" cy="563"/>
              <a:chOff x="3061" y="2115"/>
              <a:chExt cx="1543" cy="563"/>
            </a:xfrm>
          </p:grpSpPr>
          <p:sp>
            <p:nvSpPr>
              <p:cNvPr id="30745" name="AutoShape 148">
                <a:extLst>
                  <a:ext uri="{FF2B5EF4-FFF2-40B4-BE49-F238E27FC236}">
                    <a16:creationId xmlns:a16="http://schemas.microsoft.com/office/drawing/2014/main" id="{952C2F00-8D18-4400-9ED7-EF31563A4CA7}"/>
                  </a:ext>
                </a:extLst>
              </p:cNvPr>
              <p:cNvSpPr>
                <a:spLocks/>
              </p:cNvSpPr>
              <p:nvPr/>
            </p:nvSpPr>
            <p:spPr bwMode="auto">
              <a:xfrm>
                <a:off x="3061" y="2315"/>
                <a:ext cx="182" cy="363"/>
              </a:xfrm>
              <a:prstGeom prst="rightBrace">
                <a:avLst>
                  <a:gd name="adj1" fmla="val 16621"/>
                  <a:gd name="adj2" fmla="val 50000"/>
                </a:avLst>
              </a:prstGeom>
              <a:noFill/>
              <a:ln w="3810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0746" name="Freeform 151">
                <a:extLst>
                  <a:ext uri="{FF2B5EF4-FFF2-40B4-BE49-F238E27FC236}">
                    <a16:creationId xmlns:a16="http://schemas.microsoft.com/office/drawing/2014/main" id="{B5A4AD09-9FE6-43E1-81C3-AD00B361AB97}"/>
                  </a:ext>
                </a:extLst>
              </p:cNvPr>
              <p:cNvSpPr>
                <a:spLocks/>
              </p:cNvSpPr>
              <p:nvPr/>
            </p:nvSpPr>
            <p:spPr bwMode="auto">
              <a:xfrm>
                <a:off x="3243" y="2115"/>
                <a:ext cx="1361" cy="363"/>
              </a:xfrm>
              <a:custGeom>
                <a:avLst/>
                <a:gdLst>
                  <a:gd name="T0" fmla="*/ 0 w 1361"/>
                  <a:gd name="T1" fmla="*/ 363 h 363"/>
                  <a:gd name="T2" fmla="*/ 590 w 1361"/>
                  <a:gd name="T3" fmla="*/ 181 h 363"/>
                  <a:gd name="T4" fmla="*/ 1179 w 1361"/>
                  <a:gd name="T5" fmla="*/ 0 h 363"/>
                  <a:gd name="T6" fmla="*/ 1361 w 1361"/>
                  <a:gd name="T7" fmla="*/ 181 h 363"/>
                  <a:gd name="T8" fmla="*/ 0 60000 65536"/>
                  <a:gd name="T9" fmla="*/ 0 60000 65536"/>
                  <a:gd name="T10" fmla="*/ 0 60000 65536"/>
                  <a:gd name="T11" fmla="*/ 0 60000 65536"/>
                  <a:gd name="T12" fmla="*/ 0 w 1361"/>
                  <a:gd name="T13" fmla="*/ 0 h 363"/>
                  <a:gd name="T14" fmla="*/ 1361 w 1361"/>
                  <a:gd name="T15" fmla="*/ 363 h 363"/>
                </a:gdLst>
                <a:ahLst/>
                <a:cxnLst>
                  <a:cxn ang="T8">
                    <a:pos x="T0" y="T1"/>
                  </a:cxn>
                  <a:cxn ang="T9">
                    <a:pos x="T2" y="T3"/>
                  </a:cxn>
                  <a:cxn ang="T10">
                    <a:pos x="T4" y="T5"/>
                  </a:cxn>
                  <a:cxn ang="T11">
                    <a:pos x="T6" y="T7"/>
                  </a:cxn>
                </a:cxnLst>
                <a:rect l="T12" t="T13" r="T14" b="T15"/>
                <a:pathLst>
                  <a:path w="1361" h="363">
                    <a:moveTo>
                      <a:pt x="0" y="363"/>
                    </a:moveTo>
                    <a:cubicBezTo>
                      <a:pt x="196" y="302"/>
                      <a:pt x="393" y="241"/>
                      <a:pt x="590" y="181"/>
                    </a:cubicBezTo>
                    <a:cubicBezTo>
                      <a:pt x="787" y="121"/>
                      <a:pt x="1051" y="0"/>
                      <a:pt x="1179" y="0"/>
                    </a:cubicBezTo>
                    <a:cubicBezTo>
                      <a:pt x="1307" y="0"/>
                      <a:pt x="1331" y="151"/>
                      <a:pt x="1361" y="181"/>
                    </a:cubicBezTo>
                  </a:path>
                </a:pathLst>
              </a:custGeom>
              <a:noFill/>
              <a:ln w="3810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141466" name="Text Box 154">
            <a:extLst>
              <a:ext uri="{FF2B5EF4-FFF2-40B4-BE49-F238E27FC236}">
                <a16:creationId xmlns:a16="http://schemas.microsoft.com/office/drawing/2014/main" id="{4A478E5C-B265-4248-BD1C-5FEC23648DA3}"/>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1437">
                                            <p:txEl>
                                              <p:pRg st="1" end="1"/>
                                            </p:txEl>
                                          </p:spTgt>
                                        </p:tgtEl>
                                        <p:attrNameLst>
                                          <p:attrName>style.visibility</p:attrName>
                                        </p:attrNameLst>
                                      </p:cBhvr>
                                      <p:to>
                                        <p:strVal val="visible"/>
                                      </p:to>
                                    </p:set>
                                    <p:anim calcmode="lin" valueType="num">
                                      <p:cBhvr>
                                        <p:cTn id="7" dur="1000" fill="hold"/>
                                        <p:tgtEl>
                                          <p:spTgt spid="14143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4143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43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1438">
                                            <p:txEl>
                                              <p:pRg st="0" end="0"/>
                                            </p:txEl>
                                          </p:spTgt>
                                        </p:tgtEl>
                                        <p:attrNameLst>
                                          <p:attrName>style.visibility</p:attrName>
                                        </p:attrNameLst>
                                      </p:cBhvr>
                                      <p:to>
                                        <p:strVal val="visible"/>
                                      </p:to>
                                    </p:set>
                                    <p:anim calcmode="lin" valueType="num">
                                      <p:cBhvr>
                                        <p:cTn id="14" dur="1000" fill="hold"/>
                                        <p:tgtEl>
                                          <p:spTgt spid="141438">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4143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1438">
                                            <p:txEl>
                                              <p:pRg st="0" end="0"/>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141438">
                                            <p:txEl>
                                              <p:pRg st="1" end="1"/>
                                            </p:txEl>
                                          </p:spTgt>
                                        </p:tgtEl>
                                        <p:attrNameLst>
                                          <p:attrName>style.visibility</p:attrName>
                                        </p:attrNameLst>
                                      </p:cBhvr>
                                      <p:to>
                                        <p:strVal val="visible"/>
                                      </p:to>
                                    </p:set>
                                    <p:anim calcmode="lin" valueType="num">
                                      <p:cBhvr>
                                        <p:cTn id="19" dur="1000" fill="hold"/>
                                        <p:tgtEl>
                                          <p:spTgt spid="141438">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14143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41438">
                                            <p:txEl>
                                              <p:pRg st="1" end="1"/>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141438">
                                            <p:txEl>
                                              <p:pRg st="2" end="2"/>
                                            </p:txEl>
                                          </p:spTgt>
                                        </p:tgtEl>
                                        <p:attrNameLst>
                                          <p:attrName>style.visibility</p:attrName>
                                        </p:attrNameLst>
                                      </p:cBhvr>
                                      <p:to>
                                        <p:strVal val="visible"/>
                                      </p:to>
                                    </p:set>
                                    <p:anim calcmode="lin" valueType="num">
                                      <p:cBhvr>
                                        <p:cTn id="24" dur="1000" fill="hold"/>
                                        <p:tgtEl>
                                          <p:spTgt spid="14143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14143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1438">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ppt_x</p:attrName>
                                        </p:attrNameLst>
                                      </p:cBhvr>
                                      <p:tavLst>
                                        <p:tav tm="0">
                                          <p:val>
                                            <p:strVal val="#ppt_x-.2"/>
                                          </p:val>
                                        </p:tav>
                                        <p:tav tm="100000">
                                          <p:val>
                                            <p:strVal val="#ppt_x"/>
                                          </p:val>
                                        </p:tav>
                                      </p:tavLst>
                                    </p:anim>
                                    <p:anim calcmode="lin" valueType="num">
                                      <p:cBhvr>
                                        <p:cTn id="3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141438">
                                            <p:txEl>
                                              <p:pRg st="3" end="3"/>
                                            </p:txEl>
                                          </p:spTgt>
                                        </p:tgtEl>
                                        <p:attrNameLst>
                                          <p:attrName>style.visibility</p:attrName>
                                        </p:attrNameLst>
                                      </p:cBhvr>
                                      <p:to>
                                        <p:strVal val="visible"/>
                                      </p:to>
                                    </p:set>
                                    <p:anim calcmode="lin" valueType="num">
                                      <p:cBhvr>
                                        <p:cTn id="38" dur="1000" fill="hold"/>
                                        <p:tgtEl>
                                          <p:spTgt spid="141438">
                                            <p:txEl>
                                              <p:pRg st="3" end="3"/>
                                            </p:txEl>
                                          </p:spTgt>
                                        </p:tgtEl>
                                        <p:attrNameLst>
                                          <p:attrName>ppt_x</p:attrName>
                                        </p:attrNameLst>
                                      </p:cBhvr>
                                      <p:tavLst>
                                        <p:tav tm="0">
                                          <p:val>
                                            <p:strVal val="#ppt_x-.2"/>
                                          </p:val>
                                        </p:tav>
                                        <p:tav tm="100000">
                                          <p:val>
                                            <p:strVal val="#ppt_x"/>
                                          </p:val>
                                        </p:tav>
                                      </p:tavLst>
                                    </p:anim>
                                    <p:anim calcmode="lin" valueType="num">
                                      <p:cBhvr>
                                        <p:cTn id="39" dur="1000" fill="hold"/>
                                        <p:tgtEl>
                                          <p:spTgt spid="14143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41438">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141438">
                                            <p:txEl>
                                              <p:pRg st="4" end="4"/>
                                            </p:txEl>
                                          </p:spTgt>
                                        </p:tgtEl>
                                        <p:attrNameLst>
                                          <p:attrName>style.visibility</p:attrName>
                                        </p:attrNameLst>
                                      </p:cBhvr>
                                      <p:to>
                                        <p:strVal val="visible"/>
                                      </p:to>
                                    </p:set>
                                    <p:anim calcmode="lin" valueType="num">
                                      <p:cBhvr>
                                        <p:cTn id="45" dur="1000" fill="hold"/>
                                        <p:tgtEl>
                                          <p:spTgt spid="141438">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14143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41438">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nodeType="clickEffect">
                                  <p:stCondLst>
                                    <p:cond delay="0"/>
                                  </p:stCondLst>
                                  <p:childTnLst>
                                    <p:set>
                                      <p:cBhvr>
                                        <p:cTn id="51" dur="1" fill="hold">
                                          <p:stCondLst>
                                            <p:cond delay="0"/>
                                          </p:stCondLst>
                                        </p:cTn>
                                        <p:tgtEl>
                                          <p:spTgt spid="141438">
                                            <p:txEl>
                                              <p:pRg st="5" end="5"/>
                                            </p:txEl>
                                          </p:spTgt>
                                        </p:tgtEl>
                                        <p:attrNameLst>
                                          <p:attrName>style.visibility</p:attrName>
                                        </p:attrNameLst>
                                      </p:cBhvr>
                                      <p:to>
                                        <p:strVal val="visible"/>
                                      </p:to>
                                    </p:set>
                                    <p:anim calcmode="lin" valueType="num">
                                      <p:cBhvr>
                                        <p:cTn id="52" dur="1000" fill="hold"/>
                                        <p:tgtEl>
                                          <p:spTgt spid="141438">
                                            <p:txEl>
                                              <p:pRg st="5" end="5"/>
                                            </p:txEl>
                                          </p:spTgt>
                                        </p:tgtEl>
                                        <p:attrNameLst>
                                          <p:attrName>ppt_x</p:attrName>
                                        </p:attrNameLst>
                                      </p:cBhvr>
                                      <p:tavLst>
                                        <p:tav tm="0">
                                          <p:val>
                                            <p:strVal val="#ppt_x-.2"/>
                                          </p:val>
                                        </p:tav>
                                        <p:tav tm="100000">
                                          <p:val>
                                            <p:strVal val="#ppt_x"/>
                                          </p:val>
                                        </p:tav>
                                      </p:tavLst>
                                    </p:anim>
                                    <p:anim calcmode="lin" valueType="num">
                                      <p:cBhvr>
                                        <p:cTn id="53" dur="1000" fill="hold"/>
                                        <p:tgtEl>
                                          <p:spTgt spid="14143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41438">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9" presetClass="entr" presetSubtype="0" fill="hold" nodeType="clickEffect">
                                  <p:stCondLst>
                                    <p:cond delay="0"/>
                                  </p:stCondLst>
                                  <p:childTnLst>
                                    <p:set>
                                      <p:cBhvr>
                                        <p:cTn id="58" dur="1" fill="hold">
                                          <p:stCondLst>
                                            <p:cond delay="0"/>
                                          </p:stCondLst>
                                        </p:cTn>
                                        <p:tgtEl>
                                          <p:spTgt spid="141438">
                                            <p:txEl>
                                              <p:pRg st="6" end="6"/>
                                            </p:txEl>
                                          </p:spTgt>
                                        </p:tgtEl>
                                        <p:attrNameLst>
                                          <p:attrName>style.visibility</p:attrName>
                                        </p:attrNameLst>
                                      </p:cBhvr>
                                      <p:to>
                                        <p:strVal val="visible"/>
                                      </p:to>
                                    </p:set>
                                    <p:anim calcmode="lin" valueType="num">
                                      <p:cBhvr>
                                        <p:cTn id="59" dur="1000" fill="hold"/>
                                        <p:tgtEl>
                                          <p:spTgt spid="141438">
                                            <p:txEl>
                                              <p:pRg st="6" end="6"/>
                                            </p:txEl>
                                          </p:spTgt>
                                        </p:tgtEl>
                                        <p:attrNameLst>
                                          <p:attrName>ppt_x</p:attrName>
                                        </p:attrNameLst>
                                      </p:cBhvr>
                                      <p:tavLst>
                                        <p:tav tm="0">
                                          <p:val>
                                            <p:strVal val="#ppt_x-.2"/>
                                          </p:val>
                                        </p:tav>
                                        <p:tav tm="100000">
                                          <p:val>
                                            <p:strVal val="#ppt_x"/>
                                          </p:val>
                                        </p:tav>
                                      </p:tavLst>
                                    </p:anim>
                                    <p:anim calcmode="lin" valueType="num">
                                      <p:cBhvr>
                                        <p:cTn id="60" dur="1000" fill="hold"/>
                                        <p:tgtEl>
                                          <p:spTgt spid="14143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41438">
                                            <p:txEl>
                                              <p:pRg st="6" end="6"/>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9" presetClass="entr" presetSubtype="0" fill="hold" nodeType="clickEffect">
                                  <p:stCondLst>
                                    <p:cond delay="0"/>
                                  </p:stCondLst>
                                  <p:childTnLst>
                                    <p:set>
                                      <p:cBhvr>
                                        <p:cTn id="65" dur="1" fill="hold">
                                          <p:stCondLst>
                                            <p:cond delay="0"/>
                                          </p:stCondLst>
                                        </p:cTn>
                                        <p:tgtEl>
                                          <p:spTgt spid="141438">
                                            <p:txEl>
                                              <p:pRg st="7" end="7"/>
                                            </p:txEl>
                                          </p:spTgt>
                                        </p:tgtEl>
                                        <p:attrNameLst>
                                          <p:attrName>style.visibility</p:attrName>
                                        </p:attrNameLst>
                                      </p:cBhvr>
                                      <p:to>
                                        <p:strVal val="visible"/>
                                      </p:to>
                                    </p:set>
                                    <p:anim calcmode="lin" valueType="num">
                                      <p:cBhvr>
                                        <p:cTn id="66" dur="1000" fill="hold"/>
                                        <p:tgtEl>
                                          <p:spTgt spid="141438">
                                            <p:txEl>
                                              <p:pRg st="7" end="7"/>
                                            </p:txEl>
                                          </p:spTgt>
                                        </p:tgtEl>
                                        <p:attrNameLst>
                                          <p:attrName>ppt_x</p:attrName>
                                        </p:attrNameLst>
                                      </p:cBhvr>
                                      <p:tavLst>
                                        <p:tav tm="0">
                                          <p:val>
                                            <p:strVal val="#ppt_x-.2"/>
                                          </p:val>
                                        </p:tav>
                                        <p:tav tm="100000">
                                          <p:val>
                                            <p:strVal val="#ppt_x"/>
                                          </p:val>
                                        </p:tav>
                                      </p:tavLst>
                                    </p:anim>
                                    <p:anim calcmode="lin" valueType="num">
                                      <p:cBhvr>
                                        <p:cTn id="67" dur="1000" fill="hold"/>
                                        <p:tgtEl>
                                          <p:spTgt spid="14143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414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C68C7BF2-6253-430C-B283-42A9E9A1F4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CC7389C3-EF44-4B40-9D3B-53EBB3B4804F}" type="slidenum">
              <a:rPr kumimoji="0" lang="en-US" altLang="zh-CN" sz="1800">
                <a:solidFill>
                  <a:srgbClr val="009900"/>
                </a:solidFill>
              </a:rPr>
              <a:pPr eaLnBrk="1" hangingPunct="1"/>
              <a:t>29</a:t>
            </a:fld>
            <a:endParaRPr kumimoji="0" lang="en-US" altLang="zh-CN" sz="1800">
              <a:solidFill>
                <a:srgbClr val="009900"/>
              </a:solidFill>
            </a:endParaRPr>
          </a:p>
        </p:txBody>
      </p:sp>
      <p:sp>
        <p:nvSpPr>
          <p:cNvPr id="142493" name="Rectangle 157">
            <a:extLst>
              <a:ext uri="{FF2B5EF4-FFF2-40B4-BE49-F238E27FC236}">
                <a16:creationId xmlns:a16="http://schemas.microsoft.com/office/drawing/2014/main" id="{DBD08F16-3290-45E8-B3A3-0BC590798B25}"/>
              </a:ext>
            </a:extLst>
          </p:cNvPr>
          <p:cNvSpPr>
            <a:spLocks noChangeArrowheads="1"/>
          </p:cNvSpPr>
          <p:nvPr/>
        </p:nvSpPr>
        <p:spPr bwMode="auto">
          <a:xfrm>
            <a:off x="819150" y="4902200"/>
            <a:ext cx="7569200" cy="1247775"/>
          </a:xfrm>
          <a:prstGeom prst="rect">
            <a:avLst/>
          </a:prstGeom>
          <a:solidFill>
            <a:schemeClr val="bg1">
              <a:alpha val="80000"/>
            </a:schemeClr>
          </a:solid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表达式</a:t>
            </a:r>
            <a:r>
              <a:rPr lang="en-US" altLang="zh-CN" b="1">
                <a:solidFill>
                  <a:schemeClr val="tx2"/>
                </a:solidFill>
                <a:effectLst>
                  <a:outerShdw blurRad="38100" dist="38100" dir="2700000" algn="tl">
                    <a:srgbClr val="C0C0C0"/>
                  </a:outerShdw>
                </a:effectLst>
              </a:rPr>
              <a:t>a%2</a:t>
            </a:r>
            <a:r>
              <a:rPr lang="zh-CN" altLang="en-US" b="1">
                <a:solidFill>
                  <a:schemeClr val="tx2"/>
                </a:solidFill>
                <a:effectLst>
                  <a:outerShdw blurRad="38100" dist="38100" dir="2700000" algn="tl">
                    <a:srgbClr val="C0C0C0"/>
                  </a:outerShdw>
                </a:effectLst>
              </a:rPr>
              <a:t>的功能是测试</a:t>
            </a:r>
            <a:r>
              <a:rPr lang="en-US" altLang="zh-CN" b="1">
                <a:solidFill>
                  <a:schemeClr val="tx2"/>
                </a:solidFill>
                <a:effectLst>
                  <a:outerShdw blurRad="38100" dist="38100" dir="2700000" algn="tl">
                    <a:srgbClr val="C0C0C0"/>
                  </a:outerShdw>
                </a:effectLst>
              </a:rPr>
              <a:t>a</a:t>
            </a:r>
            <a:r>
              <a:rPr lang="zh-CN" altLang="en-US" b="1">
                <a:solidFill>
                  <a:schemeClr val="tx2"/>
                </a:solidFill>
                <a:effectLst>
                  <a:outerShdw blurRad="38100" dist="38100" dir="2700000" algn="tl">
                    <a:srgbClr val="C0C0C0"/>
                  </a:outerShdw>
                </a:effectLst>
              </a:rPr>
              <a:t>的值是否是偶数。 表达式</a:t>
            </a:r>
            <a:r>
              <a:rPr lang="en-US" altLang="zh-CN" b="1">
                <a:solidFill>
                  <a:srgbClr val="FF00FF"/>
                </a:solidFill>
                <a:effectLst>
                  <a:outerShdw blurRad="38100" dist="38100" dir="2700000" algn="tl">
                    <a:srgbClr val="C0C0C0"/>
                  </a:outerShdw>
                </a:effectLst>
              </a:rPr>
              <a:t>!(a%2)</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和表达式</a:t>
            </a:r>
            <a:r>
              <a:rPr lang="en-US" altLang="zh-CN" b="1">
                <a:solidFill>
                  <a:srgbClr val="FF00FF"/>
                </a:solidFill>
                <a:effectLst>
                  <a:outerShdw blurRad="38100" dist="38100" dir="2700000" algn="tl">
                    <a:srgbClr val="C0C0C0"/>
                  </a:outerShdw>
                </a:effectLst>
              </a:rPr>
              <a:t>a%2==0</a:t>
            </a:r>
            <a:r>
              <a:rPr lang="zh-CN" altLang="en-US" b="1">
                <a:solidFill>
                  <a:schemeClr val="tx2"/>
                </a:solidFill>
                <a:effectLst>
                  <a:outerShdw blurRad="38100" dist="38100" dir="2700000" algn="tl">
                    <a:srgbClr val="C0C0C0"/>
                  </a:outerShdw>
                </a:effectLst>
              </a:rPr>
              <a:t>是等价的。</a:t>
            </a:r>
          </a:p>
          <a:p>
            <a:pPr>
              <a:lnSpc>
                <a:spcPct val="120000"/>
              </a:lnSpc>
              <a:spcBef>
                <a:spcPct val="20000"/>
              </a:spcBef>
              <a:defRPr/>
            </a:pPr>
            <a:r>
              <a:rPr lang="zh-CN" altLang="en-US" b="1">
                <a:solidFill>
                  <a:schemeClr val="tx2"/>
                </a:solidFill>
                <a:effectLst>
                  <a:outerShdw blurRad="38100" dist="38100" dir="2700000" algn="tl">
                    <a:srgbClr val="C0C0C0"/>
                  </a:outerShdw>
                </a:effectLst>
              </a:rPr>
              <a:t>       提示： </a:t>
            </a:r>
            <a:r>
              <a:rPr lang="en-US" altLang="zh-CN" b="1">
                <a:solidFill>
                  <a:schemeClr val="tx2"/>
                </a:solidFill>
                <a:effectLst>
                  <a:outerShdw blurRad="38100" dist="38100" dir="2700000" algn="tl">
                    <a:srgbClr val="C0C0C0"/>
                  </a:outerShdw>
                </a:effectLst>
              </a:rPr>
              <a:t>!(a%2)</a:t>
            </a:r>
            <a:r>
              <a:rPr lang="zh-CN" altLang="en-US" b="1">
                <a:solidFill>
                  <a:schemeClr val="tx2"/>
                </a:solidFill>
                <a:effectLst>
                  <a:outerShdw blurRad="38100" dist="38100" dir="2700000" algn="tl">
                    <a:srgbClr val="C0C0C0"/>
                  </a:outerShdw>
                </a:effectLst>
              </a:rPr>
              <a:t>的括号不能</a:t>
            </a:r>
            <a:r>
              <a:rPr lang="zh-CN" altLang="en-US" b="1">
                <a:solidFill>
                  <a:srgbClr val="FF9900"/>
                </a:solidFill>
                <a:effectLst>
                  <a:outerShdw blurRad="38100" dist="38100" dir="2700000" algn="tl">
                    <a:srgbClr val="C0C0C0"/>
                  </a:outerShdw>
                </a:effectLst>
              </a:rPr>
              <a:t>缺省</a:t>
            </a:r>
            <a:r>
              <a:rPr lang="zh-CN" altLang="en-US" b="1">
                <a:solidFill>
                  <a:schemeClr val="tx2"/>
                </a:solidFill>
                <a:effectLst>
                  <a:outerShdw blurRad="38100" dist="38100" dir="2700000" algn="tl">
                    <a:srgbClr val="C0C0C0"/>
                  </a:outerShdw>
                </a:effectLst>
              </a:rPr>
              <a:t>。</a:t>
            </a:r>
          </a:p>
        </p:txBody>
      </p:sp>
      <p:sp>
        <p:nvSpPr>
          <p:cNvPr id="142460" name="Rectangle 124">
            <a:extLst>
              <a:ext uri="{FF2B5EF4-FFF2-40B4-BE49-F238E27FC236}">
                <a16:creationId xmlns:a16="http://schemas.microsoft.com/office/drawing/2014/main" id="{DADEAFFC-A93B-416A-BF76-8AE26DE7B133}"/>
              </a:ext>
            </a:extLst>
          </p:cNvPr>
          <p:cNvSpPr>
            <a:spLocks noChangeArrowheads="1"/>
          </p:cNvSpPr>
          <p:nvPr/>
        </p:nvSpPr>
        <p:spPr bwMode="auto">
          <a:xfrm>
            <a:off x="827088" y="2001838"/>
            <a:ext cx="7561262"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操作数是任意基本类型，运算结果是</a:t>
            </a:r>
            <a:r>
              <a:rPr lang="en-US" altLang="zh-CN" b="1">
                <a:solidFill>
                  <a:srgbClr val="006600"/>
                </a:solidFill>
                <a:effectLst>
                  <a:outerShdw blurRad="38100" dist="38100" dir="2700000" algn="tl">
                    <a:srgbClr val="C0C0C0"/>
                  </a:outerShdw>
                </a:effectLst>
              </a:rPr>
              <a:t>int</a:t>
            </a:r>
            <a:r>
              <a:rPr lang="zh-CN" altLang="en-US" b="1">
                <a:solidFill>
                  <a:srgbClr val="006600"/>
                </a:solidFill>
                <a:effectLst>
                  <a:outerShdw blurRad="38100" dist="38100" dir="2700000" algn="tl">
                    <a:srgbClr val="C0C0C0"/>
                  </a:outerShdw>
                </a:effectLst>
              </a:rPr>
              <a:t>型。</a:t>
            </a:r>
            <a:r>
              <a:rPr lang="zh-CN" altLang="en-US" b="1">
                <a:solidFill>
                  <a:srgbClr val="FF0000"/>
                </a:solidFill>
                <a:effectLst>
                  <a:outerShdw blurRad="38100" dist="38100" dir="2700000" algn="tl">
                    <a:srgbClr val="C0C0C0"/>
                  </a:outerShdw>
                </a:effectLst>
              </a:rPr>
              <a:t>非</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表示逻辑真</a:t>
            </a:r>
            <a:r>
              <a:rPr lang="en-US" altLang="zh-CN" b="1">
                <a:solidFill>
                  <a:srgbClr val="006600"/>
                </a:solidFill>
                <a:effectLst>
                  <a:outerShdw blurRad="38100" dist="38100" dir="2700000" algn="tl">
                    <a:srgbClr val="C0C0C0"/>
                  </a:outerShdw>
                </a:effectLst>
              </a:rPr>
              <a:t>True</a:t>
            </a:r>
            <a:r>
              <a:rPr lang="zh-CN" altLang="en-US" b="1">
                <a:solidFill>
                  <a:srgbClr val="006600"/>
                </a:solidFill>
                <a:effectLst>
                  <a:outerShdw blurRad="38100" dist="38100" dir="2700000" algn="tl">
                    <a:srgbClr val="C0C0C0"/>
                  </a:outerShdw>
                </a:effectLst>
              </a:rPr>
              <a:t>，</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表示逻辑假</a:t>
            </a:r>
            <a:r>
              <a:rPr lang="en-US" altLang="zh-CN" b="1">
                <a:solidFill>
                  <a:srgbClr val="006600"/>
                </a:solidFill>
                <a:effectLst>
                  <a:outerShdw blurRad="38100" dist="38100" dir="2700000" algn="tl">
                    <a:srgbClr val="C0C0C0"/>
                  </a:outerShdw>
                </a:effectLst>
              </a:rPr>
              <a:t>False</a:t>
            </a:r>
            <a:r>
              <a:rPr lang="zh-CN" altLang="en-US" b="1">
                <a:solidFill>
                  <a:srgbClr val="006600"/>
                </a:solidFill>
                <a:effectLst>
                  <a:outerShdw blurRad="38100" dist="38100" dir="2700000" algn="tl">
                    <a:srgbClr val="C0C0C0"/>
                  </a:outerShdw>
                </a:effectLst>
              </a:rPr>
              <a:t>。</a:t>
            </a:r>
          </a:p>
        </p:txBody>
      </p:sp>
      <p:sp>
        <p:nvSpPr>
          <p:cNvPr id="31749" name="Text Box 4">
            <a:extLst>
              <a:ext uri="{FF2B5EF4-FFF2-40B4-BE49-F238E27FC236}">
                <a16:creationId xmlns:a16="http://schemas.microsoft.com/office/drawing/2014/main" id="{2C6E598E-36DB-45B2-89BE-CB0A30CE3CB8}"/>
              </a:ext>
            </a:extLst>
          </p:cNvPr>
          <p:cNvSpPr txBox="1">
            <a:spLocks noChangeArrowheads="1"/>
          </p:cNvSpPr>
          <p:nvPr/>
        </p:nvSpPr>
        <p:spPr bwMode="auto">
          <a:xfrm>
            <a:off x="755650" y="7651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逻辑运算</a:t>
            </a:r>
          </a:p>
        </p:txBody>
      </p:sp>
      <p:graphicFrame>
        <p:nvGraphicFramePr>
          <p:cNvPr id="142391" name="Group 55">
            <a:extLst>
              <a:ext uri="{FF2B5EF4-FFF2-40B4-BE49-F238E27FC236}">
                <a16:creationId xmlns:a16="http://schemas.microsoft.com/office/drawing/2014/main" id="{E2ADF93D-662A-4624-9CFC-91DC613A3CF8}"/>
              </a:ext>
            </a:extLst>
          </p:cNvPr>
          <p:cNvGraphicFramePr>
            <a:graphicFrameLocks noGrp="1"/>
          </p:cNvGraphicFramePr>
          <p:nvPr/>
        </p:nvGraphicFramePr>
        <p:xfrm>
          <a:off x="1350963" y="1196975"/>
          <a:ext cx="6432550" cy="793115"/>
        </p:xfrm>
        <a:graphic>
          <a:graphicData uri="http://schemas.openxmlformats.org/drawingml/2006/table">
            <a:tbl>
              <a:tblPr/>
              <a:tblGrid>
                <a:gridCol w="1223962">
                  <a:extLst>
                    <a:ext uri="{9D8B030D-6E8A-4147-A177-3AD203B41FA5}">
                      <a16:colId xmlns:a16="http://schemas.microsoft.com/office/drawing/2014/main" val="3254838607"/>
                    </a:ext>
                  </a:extLst>
                </a:gridCol>
                <a:gridCol w="854075">
                  <a:extLst>
                    <a:ext uri="{9D8B030D-6E8A-4147-A177-3AD203B41FA5}">
                      <a16:colId xmlns:a16="http://schemas.microsoft.com/office/drawing/2014/main" val="1887245320"/>
                    </a:ext>
                  </a:extLst>
                </a:gridCol>
                <a:gridCol w="871538">
                  <a:extLst>
                    <a:ext uri="{9D8B030D-6E8A-4147-A177-3AD203B41FA5}">
                      <a16:colId xmlns:a16="http://schemas.microsoft.com/office/drawing/2014/main" val="3664368953"/>
                    </a:ext>
                  </a:extLst>
                </a:gridCol>
                <a:gridCol w="869950">
                  <a:extLst>
                    <a:ext uri="{9D8B030D-6E8A-4147-A177-3AD203B41FA5}">
                      <a16:colId xmlns:a16="http://schemas.microsoft.com/office/drawing/2014/main" val="295677635"/>
                    </a:ext>
                  </a:extLst>
                </a:gridCol>
                <a:gridCol w="871537">
                  <a:extLst>
                    <a:ext uri="{9D8B030D-6E8A-4147-A177-3AD203B41FA5}">
                      <a16:colId xmlns:a16="http://schemas.microsoft.com/office/drawing/2014/main" val="1723789991"/>
                    </a:ext>
                  </a:extLst>
                </a:gridCol>
                <a:gridCol w="869950">
                  <a:extLst>
                    <a:ext uri="{9D8B030D-6E8A-4147-A177-3AD203B41FA5}">
                      <a16:colId xmlns:a16="http://schemas.microsoft.com/office/drawing/2014/main" val="1210158229"/>
                    </a:ext>
                  </a:extLst>
                </a:gridCol>
                <a:gridCol w="871538">
                  <a:extLst>
                    <a:ext uri="{9D8B030D-6E8A-4147-A177-3AD203B41FA5}">
                      <a16:colId xmlns:a16="http://schemas.microsoft.com/office/drawing/2014/main" val="1653837818"/>
                    </a:ext>
                  </a:extLst>
                </a:gridCol>
              </a:tblGrid>
              <a:tr h="2857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运算符：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&amp;&amp;</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71016622"/>
                  </a:ext>
                </a:extLst>
              </a:tr>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数学符：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1000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736037593"/>
                  </a:ext>
                </a:extLst>
              </a:tr>
            </a:tbl>
          </a:graphicData>
        </a:graphic>
      </p:graphicFrame>
      <p:graphicFrame>
        <p:nvGraphicFramePr>
          <p:cNvPr id="142480" name="Group 144">
            <a:extLst>
              <a:ext uri="{FF2B5EF4-FFF2-40B4-BE49-F238E27FC236}">
                <a16:creationId xmlns:a16="http://schemas.microsoft.com/office/drawing/2014/main" id="{E876CCBD-2D1F-4C27-A33F-7F2ABE2699C7}"/>
              </a:ext>
            </a:extLst>
          </p:cNvPr>
          <p:cNvGraphicFramePr>
            <a:graphicFrameLocks noGrp="1"/>
          </p:cNvGraphicFramePr>
          <p:nvPr/>
        </p:nvGraphicFramePr>
        <p:xfrm>
          <a:off x="1887538" y="3294063"/>
          <a:ext cx="5494337" cy="2011680"/>
        </p:xfrm>
        <a:graphic>
          <a:graphicData uri="http://schemas.openxmlformats.org/drawingml/2006/table">
            <a:tbl>
              <a:tblPr/>
              <a:tblGrid>
                <a:gridCol w="1123950">
                  <a:extLst>
                    <a:ext uri="{9D8B030D-6E8A-4147-A177-3AD203B41FA5}">
                      <a16:colId xmlns:a16="http://schemas.microsoft.com/office/drawing/2014/main" val="2475534657"/>
                    </a:ext>
                  </a:extLst>
                </a:gridCol>
                <a:gridCol w="1111250">
                  <a:extLst>
                    <a:ext uri="{9D8B030D-6E8A-4147-A177-3AD203B41FA5}">
                      <a16:colId xmlns:a16="http://schemas.microsoft.com/office/drawing/2014/main" val="1167280553"/>
                    </a:ext>
                  </a:extLst>
                </a:gridCol>
                <a:gridCol w="1058862">
                  <a:extLst>
                    <a:ext uri="{9D8B030D-6E8A-4147-A177-3AD203B41FA5}">
                      <a16:colId xmlns:a16="http://schemas.microsoft.com/office/drawing/2014/main" val="2603485971"/>
                    </a:ext>
                  </a:extLst>
                </a:gridCol>
                <a:gridCol w="1055688">
                  <a:extLst>
                    <a:ext uri="{9D8B030D-6E8A-4147-A177-3AD203B41FA5}">
                      <a16:colId xmlns:a16="http://schemas.microsoft.com/office/drawing/2014/main" val="2958698289"/>
                    </a:ext>
                  </a:extLst>
                </a:gridCol>
                <a:gridCol w="1144587">
                  <a:extLst>
                    <a:ext uri="{9D8B030D-6E8A-4147-A177-3AD203B41FA5}">
                      <a16:colId xmlns:a16="http://schemas.microsoft.com/office/drawing/2014/main" val="490574751"/>
                    </a:ext>
                  </a:extLst>
                </a:gridCol>
              </a:tblGrid>
              <a:tr h="3651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a&amp;&amp;b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043150"/>
                  </a:ext>
                </a:extLst>
              </a:tr>
              <a:tr h="8255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非</a:t>
                      </a: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非</a:t>
                      </a: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非</a:t>
                      </a: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非</a:t>
                      </a: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endPar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31049402"/>
                  </a:ext>
                </a:extLst>
              </a:tr>
            </a:tbl>
          </a:graphicData>
        </a:graphic>
      </p:graphicFrame>
      <p:sp>
        <p:nvSpPr>
          <p:cNvPr id="142455" name="Text Box 119">
            <a:extLst>
              <a:ext uri="{FF2B5EF4-FFF2-40B4-BE49-F238E27FC236}">
                <a16:creationId xmlns:a16="http://schemas.microsoft.com/office/drawing/2014/main" id="{31E7CCF3-2339-42FF-A730-389AB9AFA17A}"/>
              </a:ext>
            </a:extLst>
          </p:cNvPr>
          <p:cNvSpPr txBox="1">
            <a:spLocks noChangeArrowheads="1"/>
          </p:cNvSpPr>
          <p:nvPr/>
        </p:nvSpPr>
        <p:spPr bwMode="auto">
          <a:xfrm>
            <a:off x="973138" y="2924175"/>
            <a:ext cx="7343775" cy="396875"/>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表</a:t>
            </a:r>
            <a:r>
              <a:rPr lang="en-US" altLang="zh-CN" b="1">
                <a:effectLst>
                  <a:outerShdw blurRad="38100" dist="38100" dir="2700000" algn="tl">
                    <a:srgbClr val="C0C0C0"/>
                  </a:outerShdw>
                </a:effectLst>
              </a:rPr>
              <a:t>2.7  </a:t>
            </a:r>
            <a:r>
              <a:rPr lang="zh-CN" altLang="en-US" b="1">
                <a:effectLst>
                  <a:outerShdw blurRad="38100" dist="38100" dir="2700000" algn="tl">
                    <a:srgbClr val="C0C0C0"/>
                  </a:outerShdw>
                </a:effectLst>
              </a:rPr>
              <a:t>逻辑运算的真值表</a:t>
            </a:r>
          </a:p>
        </p:txBody>
      </p:sp>
      <p:sp>
        <p:nvSpPr>
          <p:cNvPr id="142461" name="Text Box 125">
            <a:extLst>
              <a:ext uri="{FF2B5EF4-FFF2-40B4-BE49-F238E27FC236}">
                <a16:creationId xmlns:a16="http://schemas.microsoft.com/office/drawing/2014/main" id="{FD61E223-8E6D-4CFE-A8BF-D8B4260062E0}"/>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pSp>
        <p:nvGrpSpPr>
          <p:cNvPr id="2" name="Group 146">
            <a:extLst>
              <a:ext uri="{FF2B5EF4-FFF2-40B4-BE49-F238E27FC236}">
                <a16:creationId xmlns:a16="http://schemas.microsoft.com/office/drawing/2014/main" id="{49E8BE8E-2EF6-4CD7-9E1F-E156BE4B128F}"/>
              </a:ext>
            </a:extLst>
          </p:cNvPr>
          <p:cNvGrpSpPr>
            <a:grpSpLocks/>
          </p:cNvGrpSpPr>
          <p:nvPr/>
        </p:nvGrpSpPr>
        <p:grpSpPr bwMode="auto">
          <a:xfrm>
            <a:off x="2484438" y="2708275"/>
            <a:ext cx="5583237" cy="954088"/>
            <a:chOff x="1565" y="1616"/>
            <a:chExt cx="3517" cy="601"/>
          </a:xfrm>
        </p:grpSpPr>
        <p:grpSp>
          <p:nvGrpSpPr>
            <p:cNvPr id="31794" name="Group 147">
              <a:extLst>
                <a:ext uri="{FF2B5EF4-FFF2-40B4-BE49-F238E27FC236}">
                  <a16:creationId xmlns:a16="http://schemas.microsoft.com/office/drawing/2014/main" id="{FB0087A5-C3A1-4F6C-ACE9-A838E5CDA966}"/>
                </a:ext>
              </a:extLst>
            </p:cNvPr>
            <p:cNvGrpSpPr>
              <a:grpSpLocks/>
            </p:cNvGrpSpPr>
            <p:nvPr/>
          </p:nvGrpSpPr>
          <p:grpSpPr bwMode="auto">
            <a:xfrm>
              <a:off x="4286" y="1842"/>
              <a:ext cx="796" cy="375"/>
              <a:chOff x="4624" y="1872"/>
              <a:chExt cx="796" cy="375"/>
            </a:xfrm>
          </p:grpSpPr>
          <p:sp>
            <p:nvSpPr>
              <p:cNvPr id="31797" name="Text Box 148">
                <a:extLst>
                  <a:ext uri="{FF2B5EF4-FFF2-40B4-BE49-F238E27FC236}">
                    <a16:creationId xmlns:a16="http://schemas.microsoft.com/office/drawing/2014/main" id="{7C678DCF-5B2F-4E57-93C8-24F308870E21}"/>
                  </a:ext>
                </a:extLst>
              </p:cNvPr>
              <p:cNvSpPr txBox="1">
                <a:spLocks noChangeArrowheads="1"/>
              </p:cNvSpPr>
              <p:nvPr/>
            </p:nvSpPr>
            <p:spPr bwMode="auto">
              <a:xfrm>
                <a:off x="4830" y="1979"/>
                <a:ext cx="590"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en-US" altLang="zh-CN"/>
              </a:p>
            </p:txBody>
          </p:sp>
          <p:sp>
            <p:nvSpPr>
              <p:cNvPr id="142485" name="Text Box 149">
                <a:extLst>
                  <a:ext uri="{FF2B5EF4-FFF2-40B4-BE49-F238E27FC236}">
                    <a16:creationId xmlns:a16="http://schemas.microsoft.com/office/drawing/2014/main" id="{C4406A41-AE4F-4E45-982C-AADB83D9B5C9}"/>
                  </a:ext>
                </a:extLst>
              </p:cNvPr>
              <p:cNvSpPr txBox="1">
                <a:spLocks noChangeArrowheads="1"/>
              </p:cNvSpPr>
              <p:nvPr/>
            </p:nvSpPr>
            <p:spPr bwMode="auto">
              <a:xfrm>
                <a:off x="4624" y="1872"/>
                <a:ext cx="227"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a</a:t>
                </a:r>
              </a:p>
            </p:txBody>
          </p:sp>
        </p:grpSp>
        <p:sp>
          <p:nvSpPr>
            <p:cNvPr id="31795" name="Oval 150">
              <a:extLst>
                <a:ext uri="{FF2B5EF4-FFF2-40B4-BE49-F238E27FC236}">
                  <a16:creationId xmlns:a16="http://schemas.microsoft.com/office/drawing/2014/main" id="{EE276627-8F33-467E-9F17-CF39F2AB7434}"/>
                </a:ext>
              </a:extLst>
            </p:cNvPr>
            <p:cNvSpPr>
              <a:spLocks noChangeArrowheads="1"/>
            </p:cNvSpPr>
            <p:nvPr/>
          </p:nvSpPr>
          <p:spPr bwMode="auto">
            <a:xfrm>
              <a:off x="1565" y="1752"/>
              <a:ext cx="635" cy="363"/>
            </a:xfrm>
            <a:prstGeom prst="ellipse">
              <a:avLst/>
            </a:prstGeom>
            <a:noFill/>
            <a:ln w="3810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1796" name="Freeform 151">
              <a:extLst>
                <a:ext uri="{FF2B5EF4-FFF2-40B4-BE49-F238E27FC236}">
                  <a16:creationId xmlns:a16="http://schemas.microsoft.com/office/drawing/2014/main" id="{624EBA73-2454-4971-8E77-349852BDA3FE}"/>
                </a:ext>
              </a:extLst>
            </p:cNvPr>
            <p:cNvSpPr>
              <a:spLocks/>
            </p:cNvSpPr>
            <p:nvPr/>
          </p:nvSpPr>
          <p:spPr bwMode="auto">
            <a:xfrm>
              <a:off x="2064" y="1616"/>
              <a:ext cx="2766" cy="317"/>
            </a:xfrm>
            <a:custGeom>
              <a:avLst/>
              <a:gdLst>
                <a:gd name="T0" fmla="*/ 0 w 2766"/>
                <a:gd name="T1" fmla="*/ 181 h 317"/>
                <a:gd name="T2" fmla="*/ 680 w 2766"/>
                <a:gd name="T3" fmla="*/ 45 h 317"/>
                <a:gd name="T4" fmla="*/ 2313 w 2766"/>
                <a:gd name="T5" fmla="*/ 45 h 317"/>
                <a:gd name="T6" fmla="*/ 2766 w 2766"/>
                <a:gd name="T7" fmla="*/ 317 h 317"/>
                <a:gd name="T8" fmla="*/ 0 60000 65536"/>
                <a:gd name="T9" fmla="*/ 0 60000 65536"/>
                <a:gd name="T10" fmla="*/ 0 60000 65536"/>
                <a:gd name="T11" fmla="*/ 0 60000 65536"/>
                <a:gd name="T12" fmla="*/ 0 w 2766"/>
                <a:gd name="T13" fmla="*/ 0 h 317"/>
                <a:gd name="T14" fmla="*/ 2766 w 2766"/>
                <a:gd name="T15" fmla="*/ 317 h 317"/>
              </a:gdLst>
              <a:ahLst/>
              <a:cxnLst>
                <a:cxn ang="T8">
                  <a:pos x="T0" y="T1"/>
                </a:cxn>
                <a:cxn ang="T9">
                  <a:pos x="T2" y="T3"/>
                </a:cxn>
                <a:cxn ang="T10">
                  <a:pos x="T4" y="T5"/>
                </a:cxn>
                <a:cxn ang="T11">
                  <a:pos x="T6" y="T7"/>
                </a:cxn>
              </a:cxnLst>
              <a:rect l="T12" t="T13" r="T14" b="T15"/>
              <a:pathLst>
                <a:path w="2766" h="317">
                  <a:moveTo>
                    <a:pt x="0" y="181"/>
                  </a:moveTo>
                  <a:cubicBezTo>
                    <a:pt x="147" y="124"/>
                    <a:pt x="295" y="68"/>
                    <a:pt x="680" y="45"/>
                  </a:cubicBezTo>
                  <a:cubicBezTo>
                    <a:pt x="1065" y="22"/>
                    <a:pt x="1965" y="0"/>
                    <a:pt x="2313" y="45"/>
                  </a:cubicBezTo>
                  <a:cubicBezTo>
                    <a:pt x="2661" y="90"/>
                    <a:pt x="2713" y="203"/>
                    <a:pt x="2766" y="317"/>
                  </a:cubicBezTo>
                </a:path>
              </a:pathLst>
            </a:custGeom>
            <a:noFill/>
            <a:ln w="3810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 name="Group 152">
            <a:extLst>
              <a:ext uri="{FF2B5EF4-FFF2-40B4-BE49-F238E27FC236}">
                <a16:creationId xmlns:a16="http://schemas.microsoft.com/office/drawing/2014/main" id="{6534D408-008E-4DA4-92F7-A7B269605648}"/>
              </a:ext>
            </a:extLst>
          </p:cNvPr>
          <p:cNvGrpSpPr>
            <a:grpSpLocks/>
          </p:cNvGrpSpPr>
          <p:nvPr/>
        </p:nvGrpSpPr>
        <p:grpSpPr bwMode="auto">
          <a:xfrm>
            <a:off x="2484438" y="3890963"/>
            <a:ext cx="4114800" cy="900112"/>
            <a:chOff x="1332" y="2614"/>
            <a:chExt cx="2592" cy="567"/>
          </a:xfrm>
        </p:grpSpPr>
        <p:sp>
          <p:nvSpPr>
            <p:cNvPr id="142489" name="Rectangle 153">
              <a:extLst>
                <a:ext uri="{FF2B5EF4-FFF2-40B4-BE49-F238E27FC236}">
                  <a16:creationId xmlns:a16="http://schemas.microsoft.com/office/drawing/2014/main" id="{15A9A1D4-E997-4F8E-8ADE-99C60A1508C4}"/>
                </a:ext>
              </a:extLst>
            </p:cNvPr>
            <p:cNvSpPr>
              <a:spLocks noChangeArrowheads="1"/>
            </p:cNvSpPr>
            <p:nvPr/>
          </p:nvSpPr>
          <p:spPr bwMode="auto">
            <a:xfrm>
              <a:off x="1332" y="2736"/>
              <a:ext cx="1226" cy="288"/>
            </a:xfrm>
            <a:prstGeom prst="rect">
              <a:avLst/>
            </a:prstGeom>
            <a:noFill/>
            <a:ln w="9525">
              <a:noFill/>
              <a:miter lim="800000"/>
              <a:headEnd/>
              <a:tailEnd/>
            </a:ln>
            <a:effectLst/>
          </p:spPr>
          <p:txBody>
            <a:bodyPr>
              <a:spAutoFit/>
            </a:bodyPr>
            <a:lstStyle/>
            <a:p>
              <a:pPr algn="ctr">
                <a:defRPr/>
              </a:pPr>
              <a:r>
                <a:rPr lang="en-US" altLang="zh-CN" b="1">
                  <a:solidFill>
                    <a:schemeClr val="tx2"/>
                  </a:solidFill>
                  <a:effectLst>
                    <a:outerShdw blurRad="38100" dist="38100" dir="2700000" algn="tl">
                      <a:srgbClr val="C0C0C0"/>
                    </a:outerShdw>
                  </a:effectLst>
                </a:rPr>
                <a:t>!(a%2)</a:t>
              </a:r>
              <a:r>
                <a:rPr lang="zh-CN" altLang="en-US" b="1">
                  <a:solidFill>
                    <a:schemeClr val="tx2"/>
                  </a:solidFill>
                  <a:effectLst>
                    <a:outerShdw blurRad="38100" dist="38100" dir="2700000" algn="tl">
                      <a:srgbClr val="C0C0C0"/>
                    </a:outerShdw>
                  </a:effectLst>
                </a:rPr>
                <a:t>的值</a:t>
              </a:r>
              <a:r>
                <a:rPr lang="en-US" altLang="zh-CN" sz="2400" b="1">
                  <a:solidFill>
                    <a:schemeClr val="tx2"/>
                  </a:solidFill>
                  <a:effectLst>
                    <a:outerShdw blurRad="38100" dist="38100" dir="2700000" algn="tl">
                      <a:srgbClr val="C0C0C0"/>
                    </a:outerShdw>
                  </a:effectLst>
                </a:rPr>
                <a:t>=</a:t>
              </a:r>
            </a:p>
          </p:txBody>
        </p:sp>
        <p:sp>
          <p:nvSpPr>
            <p:cNvPr id="142490" name="Text Box 154">
              <a:extLst>
                <a:ext uri="{FF2B5EF4-FFF2-40B4-BE49-F238E27FC236}">
                  <a16:creationId xmlns:a16="http://schemas.microsoft.com/office/drawing/2014/main" id="{25C14495-48CF-4D75-8CC9-76399647086E}"/>
                </a:ext>
              </a:extLst>
            </p:cNvPr>
            <p:cNvSpPr txBox="1">
              <a:spLocks noChangeArrowheads="1"/>
            </p:cNvSpPr>
            <p:nvPr/>
          </p:nvSpPr>
          <p:spPr bwMode="auto">
            <a:xfrm>
              <a:off x="2608" y="2614"/>
              <a:ext cx="1316"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1     </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a:t>
              </a:r>
              <a:r>
                <a:rPr lang="zh-CN" altLang="en-US" b="1">
                  <a:effectLst>
                    <a:outerShdw blurRad="38100" dist="38100" dir="2700000" algn="tl">
                      <a:srgbClr val="C0C0C0"/>
                    </a:outerShdw>
                  </a:effectLst>
                  <a:latin typeface="宋体" pitchFamily="2" charset="-122"/>
                </a:rPr>
                <a:t>为偶数</a:t>
              </a:r>
              <a:r>
                <a:rPr lang="en-US" altLang="zh-CN" b="1">
                  <a:effectLst>
                    <a:outerShdw blurRad="38100" dist="38100" dir="2700000" algn="tl">
                      <a:srgbClr val="C0C0C0"/>
                    </a:outerShdw>
                  </a:effectLst>
                  <a:latin typeface="宋体" pitchFamily="2" charset="-122"/>
                </a:rPr>
                <a:t>)</a:t>
              </a:r>
            </a:p>
          </p:txBody>
        </p:sp>
        <p:sp>
          <p:nvSpPr>
            <p:cNvPr id="142491" name="Text Box 155">
              <a:extLst>
                <a:ext uri="{FF2B5EF4-FFF2-40B4-BE49-F238E27FC236}">
                  <a16:creationId xmlns:a16="http://schemas.microsoft.com/office/drawing/2014/main" id="{F4B1FAAB-39A1-48A5-A1A8-F78916B453EB}"/>
                </a:ext>
              </a:extLst>
            </p:cNvPr>
            <p:cNvSpPr txBox="1">
              <a:spLocks noChangeArrowheads="1"/>
            </p:cNvSpPr>
            <p:nvPr/>
          </p:nvSpPr>
          <p:spPr bwMode="auto">
            <a:xfrm>
              <a:off x="2608" y="2931"/>
              <a:ext cx="1316"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0     </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a:t>
              </a:r>
              <a:r>
                <a:rPr lang="zh-CN" altLang="en-US" b="1">
                  <a:effectLst>
                    <a:outerShdw blurRad="38100" dist="38100" dir="2700000" algn="tl">
                      <a:srgbClr val="C0C0C0"/>
                    </a:outerShdw>
                  </a:effectLst>
                  <a:latin typeface="宋体" pitchFamily="2" charset="-122"/>
                </a:rPr>
                <a:t>为奇数</a:t>
              </a:r>
              <a:r>
                <a:rPr lang="en-US" altLang="zh-CN" b="1">
                  <a:effectLst>
                    <a:outerShdw blurRad="38100" dist="38100" dir="2700000" algn="tl">
                      <a:srgbClr val="C0C0C0"/>
                    </a:outerShdw>
                  </a:effectLst>
                  <a:latin typeface="宋体" pitchFamily="2" charset="-122"/>
                </a:rPr>
                <a:t>)</a:t>
              </a:r>
            </a:p>
          </p:txBody>
        </p:sp>
        <p:sp>
          <p:nvSpPr>
            <p:cNvPr id="31793" name="AutoShape 156">
              <a:extLst>
                <a:ext uri="{FF2B5EF4-FFF2-40B4-BE49-F238E27FC236}">
                  <a16:creationId xmlns:a16="http://schemas.microsoft.com/office/drawing/2014/main" id="{C78E7B9E-B7F9-4C82-A8A8-ED0593447C60}"/>
                </a:ext>
              </a:extLst>
            </p:cNvPr>
            <p:cNvSpPr>
              <a:spLocks/>
            </p:cNvSpPr>
            <p:nvPr/>
          </p:nvSpPr>
          <p:spPr bwMode="auto">
            <a:xfrm>
              <a:off x="2563" y="2698"/>
              <a:ext cx="51" cy="408"/>
            </a:xfrm>
            <a:prstGeom prst="leftBrace">
              <a:avLst>
                <a:gd name="adj1" fmla="val 66667"/>
                <a:gd name="adj2" fmla="val 47060"/>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142494" name="Text Box 158">
            <a:extLst>
              <a:ext uri="{FF2B5EF4-FFF2-40B4-BE49-F238E27FC236}">
                <a16:creationId xmlns:a16="http://schemas.microsoft.com/office/drawing/2014/main" id="{5864819E-7851-46B5-9D9E-DFFB03BCA620}"/>
              </a:ext>
            </a:extLst>
          </p:cNvPr>
          <p:cNvSpPr txBox="1">
            <a:spLocks noChangeArrowheads="1"/>
          </p:cNvSpPr>
          <p:nvPr/>
        </p:nvSpPr>
        <p:spPr bwMode="auto">
          <a:xfrm>
            <a:off x="900113" y="2924175"/>
            <a:ext cx="7559675" cy="8826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2.7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int a;</a:t>
            </a:r>
            <a:r>
              <a:rPr lang="zh-CN" altLang="en-US" b="1">
                <a:solidFill>
                  <a:schemeClr val="tx2"/>
                </a:solidFill>
                <a:effectLst>
                  <a:outerShdw blurRad="38100" dist="38100" dir="2700000" algn="tl">
                    <a:srgbClr val="C0C0C0"/>
                  </a:outerShdw>
                </a:effectLst>
              </a:rPr>
              <a:t>说明语句，讨论下列表达式。</a:t>
            </a:r>
          </a:p>
          <a:p>
            <a:pPr algn="ctr">
              <a:lnSpc>
                <a:spcPct val="120000"/>
              </a:lnSpc>
              <a:spcBef>
                <a:spcPct val="20000"/>
              </a:spcBef>
              <a:defRPr/>
            </a:pPr>
            <a:r>
              <a:rPr lang="en-US" altLang="zh-CN" b="1">
                <a:solidFill>
                  <a:schemeClr val="tx2"/>
                </a:solidFill>
                <a:effectLst>
                  <a:outerShdw blurRad="38100" dist="38100" dir="2700000" algn="tl">
                    <a:srgbClr val="C0C0C0"/>
                  </a:outerShdw>
                </a:effectLst>
              </a:rPr>
              <a:t>!(a%2)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42480"/>
                                        </p:tgtEl>
                                        <p:attrNameLst>
                                          <p:attrName>style.visibility</p:attrName>
                                        </p:attrNameLst>
                                      </p:cBhvr>
                                      <p:to>
                                        <p:strVal val="visible"/>
                                      </p:to>
                                    </p:set>
                                    <p:animEffect transition="in" filter="fade">
                                      <p:cBhvr>
                                        <p:cTn id="7" dur="1000"/>
                                        <p:tgtEl>
                                          <p:spTgt spid="142480"/>
                                        </p:tgtEl>
                                      </p:cBhvr>
                                    </p:animEffect>
                                    <p:anim calcmode="lin" valueType="num">
                                      <p:cBhvr>
                                        <p:cTn id="8" dur="1000" fill="hold"/>
                                        <p:tgtEl>
                                          <p:spTgt spid="142480"/>
                                        </p:tgtEl>
                                        <p:attrNameLst>
                                          <p:attrName>ppt_x</p:attrName>
                                        </p:attrNameLst>
                                      </p:cBhvr>
                                      <p:tavLst>
                                        <p:tav tm="0">
                                          <p:val>
                                            <p:strVal val="#ppt_x"/>
                                          </p:val>
                                        </p:tav>
                                        <p:tav tm="100000">
                                          <p:val>
                                            <p:strVal val="#ppt_x"/>
                                          </p:val>
                                        </p:tav>
                                      </p:tavLst>
                                    </p:anim>
                                    <p:anim calcmode="lin" valueType="num">
                                      <p:cBhvr>
                                        <p:cTn id="9" dur="1000" fill="hold"/>
                                        <p:tgtEl>
                                          <p:spTgt spid="14248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2455"/>
                                        </p:tgtEl>
                                        <p:attrNameLst>
                                          <p:attrName>style.visibility</p:attrName>
                                        </p:attrNameLst>
                                      </p:cBhvr>
                                      <p:to>
                                        <p:strVal val="visible"/>
                                      </p:to>
                                    </p:set>
                                    <p:animEffect transition="in" filter="fade">
                                      <p:cBhvr>
                                        <p:cTn id="12" dur="1000"/>
                                        <p:tgtEl>
                                          <p:spTgt spid="142455"/>
                                        </p:tgtEl>
                                      </p:cBhvr>
                                    </p:animEffect>
                                    <p:anim calcmode="lin" valueType="num">
                                      <p:cBhvr>
                                        <p:cTn id="13" dur="1000" fill="hold"/>
                                        <p:tgtEl>
                                          <p:spTgt spid="142455"/>
                                        </p:tgtEl>
                                        <p:attrNameLst>
                                          <p:attrName>ppt_x</p:attrName>
                                        </p:attrNameLst>
                                      </p:cBhvr>
                                      <p:tavLst>
                                        <p:tav tm="0">
                                          <p:val>
                                            <p:strVal val="#ppt_x"/>
                                          </p:val>
                                        </p:tav>
                                        <p:tav tm="100000">
                                          <p:val>
                                            <p:strVal val="#ppt_x"/>
                                          </p:val>
                                        </p:tav>
                                      </p:tavLst>
                                    </p:anim>
                                    <p:anim calcmode="lin" valueType="num">
                                      <p:cBhvr>
                                        <p:cTn id="14" dur="1000" fill="hold"/>
                                        <p:tgtEl>
                                          <p:spTgt spid="14245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xit" presetSubtype="16" fill="hold" nodeType="clickEffect">
                                  <p:stCondLst>
                                    <p:cond delay="0"/>
                                  </p:stCondLst>
                                  <p:childTnLst>
                                    <p:animEffect transition="out" filter="diamond(in)">
                                      <p:cBhvr>
                                        <p:cTn id="18" dur="2000"/>
                                        <p:tgtEl>
                                          <p:spTgt spid="142480"/>
                                        </p:tgtEl>
                                      </p:cBhvr>
                                    </p:animEffect>
                                    <p:set>
                                      <p:cBhvr>
                                        <p:cTn id="19" dur="1" fill="hold">
                                          <p:stCondLst>
                                            <p:cond delay="1999"/>
                                          </p:stCondLst>
                                        </p:cTn>
                                        <p:tgtEl>
                                          <p:spTgt spid="142480"/>
                                        </p:tgtEl>
                                        <p:attrNameLst>
                                          <p:attrName>style.visibility</p:attrName>
                                        </p:attrNameLst>
                                      </p:cBhvr>
                                      <p:to>
                                        <p:strVal val="hidden"/>
                                      </p:to>
                                    </p:set>
                                  </p:childTnLst>
                                </p:cTn>
                              </p:par>
                              <p:par>
                                <p:cTn id="20" presetID="8" presetClass="exit" presetSubtype="16" fill="hold" grpId="1" nodeType="withEffect">
                                  <p:stCondLst>
                                    <p:cond delay="0"/>
                                  </p:stCondLst>
                                  <p:childTnLst>
                                    <p:animEffect transition="out" filter="diamond(in)">
                                      <p:cBhvr>
                                        <p:cTn id="21" dur="2000"/>
                                        <p:tgtEl>
                                          <p:spTgt spid="142455"/>
                                        </p:tgtEl>
                                      </p:cBhvr>
                                    </p:animEffect>
                                    <p:set>
                                      <p:cBhvr>
                                        <p:cTn id="22" dur="1" fill="hold">
                                          <p:stCondLst>
                                            <p:cond delay="1999"/>
                                          </p:stCondLst>
                                        </p:cTn>
                                        <p:tgtEl>
                                          <p:spTgt spid="14245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494"/>
                                        </p:tgtEl>
                                        <p:attrNameLst>
                                          <p:attrName>style.visibility</p:attrName>
                                        </p:attrNameLst>
                                      </p:cBhvr>
                                      <p:to>
                                        <p:strVal val="visible"/>
                                      </p:to>
                                    </p:set>
                                    <p:animEffect transition="in" filter="blinds(horizontal)">
                                      <p:cBhvr>
                                        <p:cTn id="27" dur="500"/>
                                        <p:tgtEl>
                                          <p:spTgt spid="1424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ppt_x</p:attrName>
                                        </p:attrNameLst>
                                      </p:cBhvr>
                                      <p:tavLst>
                                        <p:tav tm="0">
                                          <p:val>
                                            <p:strVal val="#ppt_x-.2"/>
                                          </p:val>
                                        </p:tav>
                                        <p:tav tm="100000">
                                          <p:val>
                                            <p:strVal val="#ppt_x"/>
                                          </p:val>
                                        </p:tav>
                                      </p:tavLst>
                                    </p:anim>
                                    <p:anim calcmode="lin" valueType="num">
                                      <p:cBhvr>
                                        <p:cTn id="3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1000" fill="hold"/>
                                        <p:tgtEl>
                                          <p:spTgt spid="4"/>
                                        </p:tgtEl>
                                        <p:attrNameLst>
                                          <p:attrName>ppt_x</p:attrName>
                                        </p:attrNameLst>
                                      </p:cBhvr>
                                      <p:tavLst>
                                        <p:tav tm="0">
                                          <p:val>
                                            <p:strVal val="#ppt_x-.2"/>
                                          </p:val>
                                        </p:tav>
                                        <p:tav tm="100000">
                                          <p:val>
                                            <p:strVal val="#ppt_x"/>
                                          </p:val>
                                        </p:tav>
                                      </p:tavLst>
                                    </p:anim>
                                    <p:anim calcmode="lin" valueType="num">
                                      <p:cBhvr>
                                        <p:cTn id="4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1" dur="10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42493">
                                            <p:txEl>
                                              <p:pRg st="0" end="0"/>
                                            </p:txEl>
                                          </p:spTgt>
                                        </p:tgtEl>
                                        <p:attrNameLst>
                                          <p:attrName>style.visibility</p:attrName>
                                        </p:attrNameLst>
                                      </p:cBhvr>
                                      <p:to>
                                        <p:strVal val="visible"/>
                                      </p:to>
                                    </p:set>
                                    <p:animEffect transition="in" filter="blinds(horizontal)">
                                      <p:cBhvr>
                                        <p:cTn id="46" dur="500"/>
                                        <p:tgtEl>
                                          <p:spTgt spid="14249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42493">
                                            <p:txEl>
                                              <p:pRg st="1" end="1"/>
                                            </p:txEl>
                                          </p:spTgt>
                                        </p:tgtEl>
                                        <p:attrNameLst>
                                          <p:attrName>style.visibility</p:attrName>
                                        </p:attrNameLst>
                                      </p:cBhvr>
                                      <p:to>
                                        <p:strVal val="visible"/>
                                      </p:to>
                                    </p:set>
                                    <p:animEffect transition="in" filter="blinds(horizontal)">
                                      <p:cBhvr>
                                        <p:cTn id="51" dur="500"/>
                                        <p:tgtEl>
                                          <p:spTgt spid="1424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55" grpId="0"/>
      <p:bldP spid="142455" grpId="1"/>
      <p:bldP spid="1424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9D17CE94-3BA7-4B3D-B511-B72BD2F0D7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1D1AA6FD-FF9E-4910-A8E6-C81F3A2EA527}" type="slidenum">
              <a:rPr kumimoji="0" lang="en-US" altLang="zh-CN" sz="1800">
                <a:solidFill>
                  <a:srgbClr val="009900"/>
                </a:solidFill>
              </a:rPr>
              <a:pPr eaLnBrk="1" hangingPunct="1"/>
              <a:t>3</a:t>
            </a:fld>
            <a:endParaRPr kumimoji="0" lang="en-US" altLang="zh-CN" sz="1800">
              <a:solidFill>
                <a:srgbClr val="009900"/>
              </a:solidFill>
            </a:endParaRPr>
          </a:p>
        </p:txBody>
      </p:sp>
      <p:sp>
        <p:nvSpPr>
          <p:cNvPr id="6147" name="Text Box 2">
            <a:extLst>
              <a:ext uri="{FF2B5EF4-FFF2-40B4-BE49-F238E27FC236}">
                <a16:creationId xmlns:a16="http://schemas.microsoft.com/office/drawing/2014/main" id="{F544B1FC-1A63-4648-8997-53C7BD3C919B}"/>
              </a:ext>
            </a:extLst>
          </p:cNvPr>
          <p:cNvSpPr txBox="1">
            <a:spLocks noChangeArrowheads="1"/>
          </p:cNvSpPr>
          <p:nvPr/>
        </p:nvSpPr>
        <p:spPr bwMode="auto">
          <a:xfrm>
            <a:off x="3609975" y="133985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solidFill>
                  <a:srgbClr val="800000"/>
                </a:solidFill>
              </a:rPr>
              <a:t>重点讲解</a:t>
            </a:r>
          </a:p>
        </p:txBody>
      </p:sp>
      <p:sp>
        <p:nvSpPr>
          <p:cNvPr id="6148" name="Text Box 3">
            <a:extLst>
              <a:ext uri="{FF2B5EF4-FFF2-40B4-BE49-F238E27FC236}">
                <a16:creationId xmlns:a16="http://schemas.microsoft.com/office/drawing/2014/main" id="{139C0C73-F6F5-461D-BE4F-4ABADB89F838}"/>
              </a:ext>
            </a:extLst>
          </p:cNvPr>
          <p:cNvSpPr txBox="1">
            <a:spLocks noChangeArrowheads="1"/>
          </p:cNvSpPr>
          <p:nvPr/>
        </p:nvSpPr>
        <p:spPr bwMode="auto">
          <a:xfrm>
            <a:off x="2362200" y="1773238"/>
            <a:ext cx="55229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400" b="1">
                <a:latin typeface="Times New Roman" panose="02020603050405020304" pitchFamily="18" charset="0"/>
                <a:hlinkClick r:id="rId2" action="ppaction://hlinksldjump"/>
              </a:rPr>
              <a:t>2.1</a:t>
            </a:r>
            <a:r>
              <a:rPr lang="zh-CN" altLang="en-US" sz="2400" b="1">
                <a:latin typeface="Times New Roman" panose="02020603050405020304" pitchFamily="18" charset="0"/>
                <a:hlinkClick r:id="rId2" action="ppaction://hlinksldjump"/>
              </a:rPr>
              <a:t>　字符及词法元素 </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3" action="ppaction://hlinksldjump"/>
              </a:rPr>
              <a:t>2.2</a:t>
            </a:r>
            <a:r>
              <a:rPr lang="zh-CN" altLang="en-US" sz="2400" b="1">
                <a:latin typeface="Times New Roman" panose="02020603050405020304" pitchFamily="18" charset="0"/>
                <a:hlinkClick r:id="rId3" action="ppaction://hlinksldjump"/>
              </a:rPr>
              <a:t>　语法规则 </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4" action="ppaction://hlinksldjump"/>
              </a:rPr>
              <a:t>2.3</a:t>
            </a:r>
            <a:r>
              <a:rPr lang="zh-CN" altLang="en-US" sz="2400" b="1">
                <a:latin typeface="Times New Roman" panose="02020603050405020304" pitchFamily="18" charset="0"/>
                <a:hlinkClick r:id="rId4" action="ppaction://hlinksldjump"/>
              </a:rPr>
              <a:t>　标识符、关键字及分隔符</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5" action="ppaction://hlinksldjump"/>
              </a:rPr>
              <a:t>2.4</a:t>
            </a:r>
            <a:r>
              <a:rPr lang="zh-CN" altLang="en-US" sz="2400" b="1">
                <a:latin typeface="Times New Roman" panose="02020603050405020304" pitchFamily="18" charset="0"/>
                <a:hlinkClick r:id="rId5" action="ppaction://hlinksldjump"/>
              </a:rPr>
              <a:t>　基本数据类型</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6" action="ppaction://hlinksldjump"/>
              </a:rPr>
              <a:t>2.5</a:t>
            </a:r>
            <a:r>
              <a:rPr lang="zh-CN" altLang="en-US" sz="2400" b="1">
                <a:latin typeface="Times New Roman" panose="02020603050405020304" pitchFamily="18" charset="0"/>
                <a:hlinkClick r:id="rId6" action="ppaction://hlinksldjump"/>
              </a:rPr>
              <a:t>　常量与变量</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7" action="ppaction://hlinksldjump"/>
              </a:rPr>
              <a:t>2.6</a:t>
            </a:r>
            <a:r>
              <a:rPr lang="zh-CN" altLang="en-US" sz="2400" b="1">
                <a:latin typeface="Times New Roman" panose="02020603050405020304" pitchFamily="18" charset="0"/>
                <a:hlinkClick r:id="rId7" action="ppaction://hlinksldjump"/>
              </a:rPr>
              <a:t>　运算符和表达式</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8" action="ppaction://hlinksldjump"/>
              </a:rPr>
              <a:t>2.7</a:t>
            </a:r>
            <a:r>
              <a:rPr lang="zh-CN" altLang="en-US" sz="2400" b="1">
                <a:latin typeface="Times New Roman" panose="02020603050405020304" pitchFamily="18" charset="0"/>
                <a:hlinkClick r:id="rId8" action="ppaction://hlinksldjump"/>
              </a:rPr>
              <a:t>　位运算和位表达式</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9" action="ppaction://hlinksldjump"/>
              </a:rPr>
              <a:t>2.8</a:t>
            </a:r>
            <a:r>
              <a:rPr lang="zh-CN" altLang="en-US" sz="2400" b="1">
                <a:latin typeface="Times New Roman" panose="02020603050405020304" pitchFamily="18" charset="0"/>
                <a:hlinkClick r:id="rId9" action="ppaction://hlinksldjump"/>
              </a:rPr>
              <a:t>　类型转换</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hlinkClick r:id="rId10" action="ppaction://hlinksldjump"/>
              </a:rPr>
              <a:t>2.9    </a:t>
            </a:r>
            <a:r>
              <a:rPr lang="zh-CN" altLang="en-US" sz="2400" b="1">
                <a:latin typeface="Times New Roman" panose="02020603050405020304" pitchFamily="18" charset="0"/>
                <a:hlinkClick r:id="rId10" action="ppaction://hlinksldjump"/>
              </a:rPr>
              <a:t>枚举类型</a:t>
            </a:r>
            <a:endParaRPr lang="zh-CN" altLang="en-US" sz="2400" b="1">
              <a:latin typeface="Times New Roman" panose="02020603050405020304" pitchFamily="18" charset="0"/>
            </a:endParaRPr>
          </a:p>
          <a:p>
            <a:pPr eaLnBrk="1" hangingPunct="1">
              <a:lnSpc>
                <a:spcPct val="110000"/>
              </a:lnSpc>
            </a:pPr>
            <a:r>
              <a:rPr lang="en-US" altLang="zh-CN" sz="2400" b="1">
                <a:latin typeface="Times New Roman" panose="02020603050405020304" pitchFamily="18" charset="0"/>
              </a:rPr>
              <a:t>2.10</a:t>
            </a:r>
            <a:r>
              <a:rPr lang="en-US" altLang="zh-CN" sz="2400" b="1" baseline="30000">
                <a:latin typeface="Times New Roman" panose="02020603050405020304" pitchFamily="18" charset="0"/>
              </a:rPr>
              <a:t>*</a:t>
            </a:r>
            <a:r>
              <a:rPr lang="en-US" altLang="zh-CN" sz="2400" b="1">
                <a:latin typeface="Times New Roman" panose="02020603050405020304" pitchFamily="18" charset="0"/>
              </a:rPr>
              <a:t> </a:t>
            </a:r>
            <a:r>
              <a:rPr lang="zh-CN" altLang="en-US" sz="2400" b="1">
                <a:latin typeface="Times New Roman" panose="02020603050405020304" pitchFamily="18" charset="0"/>
              </a:rPr>
              <a:t>新增数据类型</a:t>
            </a:r>
          </a:p>
        </p:txBody>
      </p:sp>
      <p:sp>
        <p:nvSpPr>
          <p:cNvPr id="6149" name="Text Box 4">
            <a:extLst>
              <a:ext uri="{FF2B5EF4-FFF2-40B4-BE49-F238E27FC236}">
                <a16:creationId xmlns:a16="http://schemas.microsoft.com/office/drawing/2014/main" id="{142005C0-8509-4669-A5B6-DA7833DF4486}"/>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11" action="ppaction://hlinksldjump"/>
              </a:rPr>
              <a:t>小结</a:t>
            </a:r>
            <a:endParaRPr lang="zh-CN" altLang="en-US" sz="1000" u="sn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ECB6D063-C739-4750-83CA-AE7AFFE48D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FFFA5B27-C776-4156-8C6E-1685B25A77A8}" type="slidenum">
              <a:rPr kumimoji="0" lang="en-US" altLang="zh-CN" sz="1800">
                <a:solidFill>
                  <a:srgbClr val="009900"/>
                </a:solidFill>
              </a:rPr>
              <a:pPr eaLnBrk="1" hangingPunct="1"/>
              <a:t>30</a:t>
            </a:fld>
            <a:endParaRPr kumimoji="0" lang="en-US" altLang="zh-CN" sz="1800">
              <a:solidFill>
                <a:srgbClr val="009900"/>
              </a:solidFill>
            </a:endParaRPr>
          </a:p>
        </p:txBody>
      </p:sp>
      <p:sp>
        <p:nvSpPr>
          <p:cNvPr id="151556" name="Rectangle 4">
            <a:extLst>
              <a:ext uri="{FF2B5EF4-FFF2-40B4-BE49-F238E27FC236}">
                <a16:creationId xmlns:a16="http://schemas.microsoft.com/office/drawing/2014/main" id="{39E0EC3F-F908-4AF7-AB82-4326163A5D97}"/>
              </a:ext>
            </a:extLst>
          </p:cNvPr>
          <p:cNvSpPr>
            <a:spLocks noChangeArrowheads="1"/>
          </p:cNvSpPr>
          <p:nvPr/>
        </p:nvSpPr>
        <p:spPr bwMode="auto">
          <a:xfrm>
            <a:off x="900113" y="2924175"/>
            <a:ext cx="7437437" cy="762000"/>
          </a:xfrm>
          <a:prstGeom prst="rect">
            <a:avLst/>
          </a:prstGeom>
          <a:noFill/>
          <a:ln w="9525">
            <a:noFill/>
            <a:miter lim="800000"/>
            <a:headEnd/>
            <a:tailEnd/>
          </a:ln>
          <a:effectLst/>
        </p:spPr>
        <p:txBody>
          <a:bodyPr anchor="ctr">
            <a:spAutoFit/>
          </a:bodyPr>
          <a:lstStyle/>
          <a:p>
            <a:pPr indent="266700">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2.8  </a:t>
            </a:r>
            <a:r>
              <a:rPr lang="zh-CN" altLang="en-US" b="1">
                <a:solidFill>
                  <a:schemeClr val="tx2"/>
                </a:solidFill>
                <a:effectLst>
                  <a:outerShdw blurRad="38100" dist="38100" dir="2700000" algn="tl">
                    <a:srgbClr val="C0C0C0"/>
                  </a:outerShdw>
                </a:effectLst>
              </a:rPr>
              <a:t>字符</a:t>
            </a:r>
            <a:r>
              <a:rPr lang="en-US" altLang="zh-CN" b="1">
                <a:solidFill>
                  <a:schemeClr val="tx2"/>
                </a:solidFill>
                <a:effectLst>
                  <a:outerShdw blurRad="38100" dist="38100" dir="2700000" algn="tl">
                    <a:srgbClr val="C0C0C0"/>
                  </a:outerShdw>
                </a:effectLst>
              </a:rPr>
              <a:t>c</a:t>
            </a:r>
            <a:r>
              <a:rPr lang="zh-CN" altLang="en-US" b="1">
                <a:solidFill>
                  <a:schemeClr val="tx2"/>
                </a:solidFill>
                <a:effectLst>
                  <a:outerShdw blurRad="38100" dist="38100" dir="2700000" algn="tl">
                    <a:srgbClr val="C0C0C0"/>
                  </a:outerShdw>
                </a:effectLst>
              </a:rPr>
              <a:t>的值是英文字母。</a:t>
            </a:r>
          </a:p>
          <a:p>
            <a:pPr indent="266700" algn="ctr">
              <a:spcBef>
                <a:spcPct val="20000"/>
              </a:spcBef>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c&gt;='a' &amp;&amp; c&lt;='z' || c&gt;='A' &amp;&amp; c&lt;='Z'</a:t>
            </a:r>
          </a:p>
        </p:txBody>
      </p:sp>
      <p:sp>
        <p:nvSpPr>
          <p:cNvPr id="151557" name="Rectangle 5">
            <a:extLst>
              <a:ext uri="{FF2B5EF4-FFF2-40B4-BE49-F238E27FC236}">
                <a16:creationId xmlns:a16="http://schemas.microsoft.com/office/drawing/2014/main" id="{2EF60D8D-53CA-48E8-96E3-C63F607A7111}"/>
              </a:ext>
            </a:extLst>
          </p:cNvPr>
          <p:cNvSpPr>
            <a:spLocks noChangeArrowheads="1"/>
          </p:cNvSpPr>
          <p:nvPr/>
        </p:nvSpPr>
        <p:spPr bwMode="auto">
          <a:xfrm>
            <a:off x="827088" y="2001838"/>
            <a:ext cx="7561262"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操作数是任意基本类型，运算结果是</a:t>
            </a:r>
            <a:r>
              <a:rPr lang="en-US" altLang="zh-CN" b="1">
                <a:solidFill>
                  <a:srgbClr val="006600"/>
                </a:solidFill>
                <a:effectLst>
                  <a:outerShdw blurRad="38100" dist="38100" dir="2700000" algn="tl">
                    <a:srgbClr val="C0C0C0"/>
                  </a:outerShdw>
                </a:effectLst>
              </a:rPr>
              <a:t>int</a:t>
            </a:r>
            <a:r>
              <a:rPr lang="zh-CN" altLang="en-US" b="1">
                <a:solidFill>
                  <a:srgbClr val="006600"/>
                </a:solidFill>
                <a:effectLst>
                  <a:outerShdw blurRad="38100" dist="38100" dir="2700000" algn="tl">
                    <a:srgbClr val="C0C0C0"/>
                  </a:outerShdw>
                </a:effectLst>
              </a:rPr>
              <a:t>型。</a:t>
            </a:r>
            <a:r>
              <a:rPr lang="zh-CN" altLang="en-US" b="1">
                <a:solidFill>
                  <a:srgbClr val="FF0000"/>
                </a:solidFill>
                <a:effectLst>
                  <a:outerShdw blurRad="38100" dist="38100" dir="2700000" algn="tl">
                    <a:srgbClr val="C0C0C0"/>
                  </a:outerShdw>
                </a:effectLst>
              </a:rPr>
              <a:t>非</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表示逻辑真</a:t>
            </a:r>
            <a:r>
              <a:rPr lang="en-US" altLang="zh-CN" b="1">
                <a:solidFill>
                  <a:srgbClr val="006600"/>
                </a:solidFill>
                <a:effectLst>
                  <a:outerShdw blurRad="38100" dist="38100" dir="2700000" algn="tl">
                    <a:srgbClr val="C0C0C0"/>
                  </a:outerShdw>
                </a:effectLst>
              </a:rPr>
              <a:t>True</a:t>
            </a:r>
            <a:r>
              <a:rPr lang="zh-CN" altLang="en-US" b="1">
                <a:solidFill>
                  <a:srgbClr val="006600"/>
                </a:solidFill>
                <a:effectLst>
                  <a:outerShdw blurRad="38100" dist="38100" dir="2700000" algn="tl">
                    <a:srgbClr val="C0C0C0"/>
                  </a:outerShdw>
                </a:effectLst>
              </a:rPr>
              <a:t>，</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表示逻辑假</a:t>
            </a:r>
            <a:r>
              <a:rPr lang="en-US" altLang="zh-CN" b="1">
                <a:solidFill>
                  <a:srgbClr val="006600"/>
                </a:solidFill>
                <a:effectLst>
                  <a:outerShdw blurRad="38100" dist="38100" dir="2700000" algn="tl">
                    <a:srgbClr val="C0C0C0"/>
                  </a:outerShdw>
                </a:effectLst>
              </a:rPr>
              <a:t>False</a:t>
            </a:r>
            <a:r>
              <a:rPr lang="zh-CN" altLang="en-US" b="1">
                <a:solidFill>
                  <a:srgbClr val="006600"/>
                </a:solidFill>
                <a:effectLst>
                  <a:outerShdw blurRad="38100" dist="38100" dir="2700000" algn="tl">
                    <a:srgbClr val="C0C0C0"/>
                  </a:outerShdw>
                </a:effectLst>
              </a:rPr>
              <a:t>。</a:t>
            </a:r>
          </a:p>
        </p:txBody>
      </p:sp>
      <p:sp>
        <p:nvSpPr>
          <p:cNvPr id="32773" name="Text Box 6">
            <a:extLst>
              <a:ext uri="{FF2B5EF4-FFF2-40B4-BE49-F238E27FC236}">
                <a16:creationId xmlns:a16="http://schemas.microsoft.com/office/drawing/2014/main" id="{126535C5-32EC-4124-A8D6-1646323E4A6D}"/>
              </a:ext>
            </a:extLst>
          </p:cNvPr>
          <p:cNvSpPr txBox="1">
            <a:spLocks noChangeArrowheads="1"/>
          </p:cNvSpPr>
          <p:nvPr/>
        </p:nvSpPr>
        <p:spPr bwMode="auto">
          <a:xfrm>
            <a:off x="755650" y="7651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逻辑运算</a:t>
            </a:r>
          </a:p>
        </p:txBody>
      </p:sp>
      <p:graphicFrame>
        <p:nvGraphicFramePr>
          <p:cNvPr id="151559" name="Group 7">
            <a:extLst>
              <a:ext uri="{FF2B5EF4-FFF2-40B4-BE49-F238E27FC236}">
                <a16:creationId xmlns:a16="http://schemas.microsoft.com/office/drawing/2014/main" id="{2FE3677B-1CE5-41B0-9ACF-9BD4A3E6B57E}"/>
              </a:ext>
            </a:extLst>
          </p:cNvPr>
          <p:cNvGraphicFramePr>
            <a:graphicFrameLocks noGrp="1"/>
          </p:cNvGraphicFramePr>
          <p:nvPr/>
        </p:nvGraphicFramePr>
        <p:xfrm>
          <a:off x="1350963" y="1196975"/>
          <a:ext cx="6432550" cy="793115"/>
        </p:xfrm>
        <a:graphic>
          <a:graphicData uri="http://schemas.openxmlformats.org/drawingml/2006/table">
            <a:tbl>
              <a:tblPr/>
              <a:tblGrid>
                <a:gridCol w="1223962">
                  <a:extLst>
                    <a:ext uri="{9D8B030D-6E8A-4147-A177-3AD203B41FA5}">
                      <a16:colId xmlns:a16="http://schemas.microsoft.com/office/drawing/2014/main" val="1080235099"/>
                    </a:ext>
                  </a:extLst>
                </a:gridCol>
                <a:gridCol w="854075">
                  <a:extLst>
                    <a:ext uri="{9D8B030D-6E8A-4147-A177-3AD203B41FA5}">
                      <a16:colId xmlns:a16="http://schemas.microsoft.com/office/drawing/2014/main" val="1613299800"/>
                    </a:ext>
                  </a:extLst>
                </a:gridCol>
                <a:gridCol w="871538">
                  <a:extLst>
                    <a:ext uri="{9D8B030D-6E8A-4147-A177-3AD203B41FA5}">
                      <a16:colId xmlns:a16="http://schemas.microsoft.com/office/drawing/2014/main" val="1257064193"/>
                    </a:ext>
                  </a:extLst>
                </a:gridCol>
                <a:gridCol w="869950">
                  <a:extLst>
                    <a:ext uri="{9D8B030D-6E8A-4147-A177-3AD203B41FA5}">
                      <a16:colId xmlns:a16="http://schemas.microsoft.com/office/drawing/2014/main" val="3875032881"/>
                    </a:ext>
                  </a:extLst>
                </a:gridCol>
                <a:gridCol w="871537">
                  <a:extLst>
                    <a:ext uri="{9D8B030D-6E8A-4147-A177-3AD203B41FA5}">
                      <a16:colId xmlns:a16="http://schemas.microsoft.com/office/drawing/2014/main" val="987572745"/>
                    </a:ext>
                  </a:extLst>
                </a:gridCol>
                <a:gridCol w="869950">
                  <a:extLst>
                    <a:ext uri="{9D8B030D-6E8A-4147-A177-3AD203B41FA5}">
                      <a16:colId xmlns:a16="http://schemas.microsoft.com/office/drawing/2014/main" val="3885271861"/>
                    </a:ext>
                  </a:extLst>
                </a:gridCol>
                <a:gridCol w="871538">
                  <a:extLst>
                    <a:ext uri="{9D8B030D-6E8A-4147-A177-3AD203B41FA5}">
                      <a16:colId xmlns:a16="http://schemas.microsoft.com/office/drawing/2014/main" val="2721140011"/>
                    </a:ext>
                  </a:extLst>
                </a:gridCol>
              </a:tblGrid>
              <a:tr h="2857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运算符：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&amp;&amp;</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68030233"/>
                  </a:ext>
                </a:extLst>
              </a:tr>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数学符：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1000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73560153"/>
                  </a:ext>
                </a:extLst>
              </a:tr>
            </a:tbl>
          </a:graphicData>
        </a:graphic>
      </p:graphicFrame>
      <p:sp>
        <p:nvSpPr>
          <p:cNvPr id="151592" name="Text Box 40">
            <a:extLst>
              <a:ext uri="{FF2B5EF4-FFF2-40B4-BE49-F238E27FC236}">
                <a16:creationId xmlns:a16="http://schemas.microsoft.com/office/drawing/2014/main" id="{80F69DF5-693F-437E-A265-23BDA1909BEA}"/>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51593" name="Rectangle 41">
            <a:extLst>
              <a:ext uri="{FF2B5EF4-FFF2-40B4-BE49-F238E27FC236}">
                <a16:creationId xmlns:a16="http://schemas.microsoft.com/office/drawing/2014/main" id="{97344BD0-5055-4E98-93FF-C5A3A2578197}"/>
              </a:ext>
            </a:extLst>
          </p:cNvPr>
          <p:cNvSpPr>
            <a:spLocks noChangeArrowheads="1"/>
          </p:cNvSpPr>
          <p:nvPr/>
        </p:nvSpPr>
        <p:spPr bwMode="auto">
          <a:xfrm>
            <a:off x="900113" y="3705225"/>
            <a:ext cx="7602537" cy="762000"/>
          </a:xfrm>
          <a:prstGeom prst="rect">
            <a:avLst/>
          </a:prstGeom>
          <a:noFill/>
          <a:ln w="9525">
            <a:noFill/>
            <a:miter lim="800000"/>
            <a:headEnd/>
            <a:tailEnd/>
          </a:ln>
          <a:effectLst/>
        </p:spPr>
        <p:txBody>
          <a:bodyPr anchor="ctr">
            <a:spAutoFit/>
          </a:bodyPr>
          <a:lstStyle/>
          <a:p>
            <a:pPr indent="266700">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上式等价于</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c&gt;=‘a‘&amp;&amp;c&lt;=‘z</a:t>
            </a:r>
            <a:r>
              <a:rPr lang="en-US" altLang="zh-CN" sz="2400"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c&gt;=</a:t>
            </a:r>
            <a:r>
              <a:rPr lang="en-US" altLang="zh-CN" sz="2400"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A</a:t>
            </a:r>
            <a:r>
              <a:rPr lang="en-US" altLang="zh-CN" sz="2400"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&amp;&amp; c&lt;=</a:t>
            </a:r>
            <a:r>
              <a:rPr lang="en-US" altLang="zh-CN" sz="2400"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Z</a:t>
            </a:r>
            <a:r>
              <a:rPr lang="en-US" altLang="zh-CN" sz="2400"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宋体" pitchFamily="2" charset="-122"/>
              </a:rPr>
              <a:t>)</a:t>
            </a:r>
            <a:r>
              <a:rPr lang="zh-CN" altLang="en-US" b="1">
                <a:solidFill>
                  <a:schemeClr val="tx2"/>
                </a:solidFill>
                <a:effectLst>
                  <a:outerShdw blurRad="38100" dist="38100" dir="2700000" algn="tl">
                    <a:srgbClr val="C0C0C0"/>
                  </a:outerShdw>
                </a:effectLst>
              </a:rPr>
              <a:t>，即该表示式可以</a:t>
            </a:r>
            <a:r>
              <a:rPr lang="zh-CN" altLang="en-US" b="1">
                <a:solidFill>
                  <a:srgbClr val="FF9900"/>
                </a:solidFill>
                <a:effectLst>
                  <a:outerShdw blurRad="38100" dist="38100" dir="2700000" algn="tl">
                    <a:srgbClr val="C0C0C0"/>
                  </a:outerShdw>
                </a:effectLst>
              </a:rPr>
              <a:t>缺省</a:t>
            </a:r>
            <a:r>
              <a:rPr lang="en-US" altLang="zh-CN" b="1">
                <a:solidFill>
                  <a:srgbClr val="FF9900"/>
                </a:solidFill>
                <a:effectLst>
                  <a:outerShdw blurRad="38100" dist="38100" dir="2700000" algn="tl">
                    <a:srgbClr val="C0C0C0"/>
                  </a:outerShdw>
                </a:effectLst>
              </a:rPr>
              <a:t>()</a:t>
            </a:r>
            <a:r>
              <a:rPr lang="zh-CN" altLang="en-US" b="1">
                <a:solidFill>
                  <a:schemeClr val="tx2"/>
                </a:solidFill>
                <a:effectLst>
                  <a:outerShdw blurRad="38100" dist="38100" dir="2700000" algn="tl">
                    <a:srgbClr val="C0C0C0"/>
                  </a:outerShdw>
                </a:effectLst>
              </a:rPr>
              <a:t>。 </a:t>
            </a:r>
          </a:p>
        </p:txBody>
      </p:sp>
      <p:sp>
        <p:nvSpPr>
          <p:cNvPr id="151594" name="Rectangle 42">
            <a:extLst>
              <a:ext uri="{FF2B5EF4-FFF2-40B4-BE49-F238E27FC236}">
                <a16:creationId xmlns:a16="http://schemas.microsoft.com/office/drawing/2014/main" id="{BCD33390-7C84-42D0-988C-EF01F374D31B}"/>
              </a:ext>
            </a:extLst>
          </p:cNvPr>
          <p:cNvSpPr>
            <a:spLocks noChangeArrowheads="1"/>
          </p:cNvSpPr>
          <p:nvPr/>
        </p:nvSpPr>
        <p:spPr bwMode="auto">
          <a:xfrm>
            <a:off x="901700" y="4538663"/>
            <a:ext cx="7602538" cy="396875"/>
          </a:xfrm>
          <a:prstGeom prst="rect">
            <a:avLst/>
          </a:prstGeom>
          <a:noFill/>
          <a:ln w="9525">
            <a:noFill/>
            <a:miter lim="800000"/>
            <a:headEnd/>
            <a:tailEnd/>
          </a:ln>
          <a:effectLst/>
        </p:spPr>
        <p:txBody>
          <a:bodyPr anchor="ctr">
            <a:spAutoFit/>
          </a:bodyPr>
          <a:lstStyle/>
          <a:p>
            <a:pPr indent="266700">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上式等价于</a:t>
            </a:r>
            <a:r>
              <a:rPr lang="en-US" altLang="zh-CN" b="1">
                <a:solidFill>
                  <a:srgbClr val="FF00FF"/>
                </a:solidFill>
              </a:rPr>
              <a:t>c&gt;=97 &amp;&amp; c&lt;=122 || c&gt;=65 &amp;&amp; c&lt;=90</a:t>
            </a:r>
            <a:r>
              <a:rPr lang="en-US" altLang="zh-CN" b="1"/>
              <a:t> </a:t>
            </a:r>
            <a:r>
              <a:rPr lang="zh-CN" altLang="en-US" b="1">
                <a:solidFill>
                  <a:schemeClr val="tx2"/>
                </a:solidFill>
              </a:rPr>
              <a:t>。</a:t>
            </a:r>
          </a:p>
        </p:txBody>
      </p:sp>
      <p:sp>
        <p:nvSpPr>
          <p:cNvPr id="151595" name="Rectangle 43">
            <a:extLst>
              <a:ext uri="{FF2B5EF4-FFF2-40B4-BE49-F238E27FC236}">
                <a16:creationId xmlns:a16="http://schemas.microsoft.com/office/drawing/2014/main" id="{CC922EF2-F1BD-4230-8E0A-3AA000F7298C}"/>
              </a:ext>
            </a:extLst>
          </p:cNvPr>
          <p:cNvSpPr>
            <a:spLocks noChangeArrowheads="1"/>
          </p:cNvSpPr>
          <p:nvPr/>
        </p:nvSpPr>
        <p:spPr bwMode="auto">
          <a:xfrm>
            <a:off x="900113" y="5059363"/>
            <a:ext cx="7602537" cy="457200"/>
          </a:xfrm>
          <a:prstGeom prst="rect">
            <a:avLst/>
          </a:prstGeom>
          <a:noFill/>
          <a:ln w="9525">
            <a:noFill/>
            <a:miter lim="800000"/>
            <a:headEnd/>
            <a:tailEnd/>
          </a:ln>
          <a:effectLst/>
        </p:spPr>
        <p:txBody>
          <a:bodyPr anchor="ctr">
            <a:spAutoFit/>
          </a:bodyPr>
          <a:lstStyle/>
          <a:p>
            <a:pPr indent="266700">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上式等价于数学式</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‘a‘ ≤c≤</a:t>
            </a:r>
            <a:r>
              <a:rPr lang="en-US" altLang="zh-CN" sz="2400">
                <a:solidFill>
                  <a:srgbClr val="FF00FF"/>
                </a:solidFill>
              </a:rPr>
              <a:t> </a:t>
            </a:r>
            <a:r>
              <a:rPr lang="en-US" altLang="zh-CN" b="1">
                <a:solidFill>
                  <a:srgbClr val="FF00FF"/>
                </a:solidFill>
                <a:effectLst>
                  <a:outerShdw blurRad="38100" dist="38100" dir="2700000" algn="tl">
                    <a:srgbClr val="C0C0C0"/>
                  </a:outerShdw>
                </a:effectLst>
              </a:rPr>
              <a:t>‘z‘</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‘A‘≤c≤</a:t>
            </a:r>
            <a:r>
              <a:rPr lang="en-US" altLang="zh-CN" sz="2400">
                <a:solidFill>
                  <a:srgbClr val="FF00FF"/>
                </a:solidFill>
              </a:rPr>
              <a:t> </a:t>
            </a:r>
            <a:r>
              <a:rPr lang="en-US" altLang="zh-CN" b="1">
                <a:solidFill>
                  <a:srgbClr val="FF00FF"/>
                </a:solidFill>
                <a:effectLst>
                  <a:outerShdw blurRad="38100" dist="38100" dir="2700000" algn="tl">
                    <a:srgbClr val="C0C0C0"/>
                  </a:outerShdw>
                </a:effectLst>
              </a:rPr>
              <a:t>‘Z‘</a:t>
            </a:r>
            <a:r>
              <a:rPr lang="en-US" altLang="zh-CN" b="1">
                <a:solidFill>
                  <a:srgbClr val="FF00FF"/>
                </a:solidFill>
                <a:effectLst>
                  <a:outerShdw blurRad="38100" dist="38100" dir="2700000" algn="tl">
                    <a:srgbClr val="C0C0C0"/>
                  </a:outerShdw>
                </a:effectLst>
                <a:latin typeface="宋体" pitchFamily="2" charset="-122"/>
              </a:rPr>
              <a:t>)</a:t>
            </a:r>
            <a:r>
              <a:rPr lang="zh-CN" altLang="en-US" b="1">
                <a:solidFill>
                  <a:schemeClr val="tx2"/>
                </a:solidFill>
                <a:effectLst>
                  <a:outerShdw blurRad="38100" dist="38100" dir="2700000" algn="tl">
                    <a:srgbClr val="C0C0C0"/>
                  </a:outerShdw>
                </a:effectLst>
              </a:rPr>
              <a:t>。</a:t>
            </a:r>
          </a:p>
        </p:txBody>
      </p:sp>
      <p:grpSp>
        <p:nvGrpSpPr>
          <p:cNvPr id="2" name="Group 52">
            <a:extLst>
              <a:ext uri="{FF2B5EF4-FFF2-40B4-BE49-F238E27FC236}">
                <a16:creationId xmlns:a16="http://schemas.microsoft.com/office/drawing/2014/main" id="{8297EAA9-4C96-457C-8954-4BF5AE36795B}"/>
              </a:ext>
            </a:extLst>
          </p:cNvPr>
          <p:cNvGrpSpPr>
            <a:grpSpLocks/>
          </p:cNvGrpSpPr>
          <p:nvPr/>
        </p:nvGrpSpPr>
        <p:grpSpPr bwMode="auto">
          <a:xfrm>
            <a:off x="3635375" y="5445125"/>
            <a:ext cx="720725" cy="454025"/>
            <a:chOff x="2290" y="3430"/>
            <a:chExt cx="454" cy="286"/>
          </a:xfrm>
        </p:grpSpPr>
        <p:sp>
          <p:nvSpPr>
            <p:cNvPr id="151597" name="Text Box 45">
              <a:extLst>
                <a:ext uri="{FF2B5EF4-FFF2-40B4-BE49-F238E27FC236}">
                  <a16:creationId xmlns:a16="http://schemas.microsoft.com/office/drawing/2014/main" id="{2EE05EBE-A607-4EDB-B49B-52DF9BBFC6F9}"/>
                </a:ext>
              </a:extLst>
            </p:cNvPr>
            <p:cNvSpPr txBox="1">
              <a:spLocks noChangeArrowheads="1"/>
            </p:cNvSpPr>
            <p:nvPr/>
          </p:nvSpPr>
          <p:spPr bwMode="auto">
            <a:xfrm>
              <a:off x="2290" y="3466"/>
              <a:ext cx="454"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00"/>
                  </a:solidFill>
                  <a:effectLst>
                    <a:outerShdw blurRad="38100" dist="38100" dir="2700000" algn="tl">
                      <a:srgbClr val="C0C0C0"/>
                    </a:outerShdw>
                  </a:effectLst>
                </a:rPr>
                <a:t>0/1</a:t>
              </a:r>
            </a:p>
          </p:txBody>
        </p:sp>
        <p:sp>
          <p:nvSpPr>
            <p:cNvPr id="32801" name="AutoShape 44">
              <a:extLst>
                <a:ext uri="{FF2B5EF4-FFF2-40B4-BE49-F238E27FC236}">
                  <a16:creationId xmlns:a16="http://schemas.microsoft.com/office/drawing/2014/main" id="{CF319CA6-55C5-482D-8E72-63BF30840702}"/>
                </a:ext>
              </a:extLst>
            </p:cNvPr>
            <p:cNvSpPr>
              <a:spLocks/>
            </p:cNvSpPr>
            <p:nvPr/>
          </p:nvSpPr>
          <p:spPr bwMode="auto">
            <a:xfrm rot="-5400000">
              <a:off x="2494" y="3272"/>
              <a:ext cx="92" cy="408"/>
            </a:xfrm>
            <a:prstGeom prst="leftBrace">
              <a:avLst>
                <a:gd name="adj1" fmla="val 36957"/>
                <a:gd name="adj2" fmla="val 47301"/>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3" name="Group 51">
            <a:extLst>
              <a:ext uri="{FF2B5EF4-FFF2-40B4-BE49-F238E27FC236}">
                <a16:creationId xmlns:a16="http://schemas.microsoft.com/office/drawing/2014/main" id="{34182EB1-84EA-4169-B862-41FDB18EBE5B}"/>
              </a:ext>
            </a:extLst>
          </p:cNvPr>
          <p:cNvGrpSpPr>
            <a:grpSpLocks/>
          </p:cNvGrpSpPr>
          <p:nvPr/>
        </p:nvGrpSpPr>
        <p:grpSpPr bwMode="auto">
          <a:xfrm>
            <a:off x="4067175" y="5805488"/>
            <a:ext cx="820738" cy="469900"/>
            <a:chOff x="2544" y="3656"/>
            <a:chExt cx="517" cy="296"/>
          </a:xfrm>
        </p:grpSpPr>
        <p:sp>
          <p:nvSpPr>
            <p:cNvPr id="32798" name="AutoShape 46">
              <a:extLst>
                <a:ext uri="{FF2B5EF4-FFF2-40B4-BE49-F238E27FC236}">
                  <a16:creationId xmlns:a16="http://schemas.microsoft.com/office/drawing/2014/main" id="{1C51117A-7B5F-4DD1-96BB-3CC29C22A84F}"/>
                </a:ext>
              </a:extLst>
            </p:cNvPr>
            <p:cNvSpPr>
              <a:spLocks/>
            </p:cNvSpPr>
            <p:nvPr/>
          </p:nvSpPr>
          <p:spPr bwMode="auto">
            <a:xfrm rot="-5400000">
              <a:off x="2757" y="3443"/>
              <a:ext cx="92" cy="517"/>
            </a:xfrm>
            <a:prstGeom prst="leftBrace">
              <a:avLst>
                <a:gd name="adj1" fmla="val 46830"/>
                <a:gd name="adj2" fmla="val 47301"/>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51599" name="Text Box 47">
              <a:extLst>
                <a:ext uri="{FF2B5EF4-FFF2-40B4-BE49-F238E27FC236}">
                  <a16:creationId xmlns:a16="http://schemas.microsoft.com/office/drawing/2014/main" id="{5B3136F5-AA03-45EA-B7B8-D9D80C370959}"/>
                </a:ext>
              </a:extLst>
            </p:cNvPr>
            <p:cNvSpPr txBox="1">
              <a:spLocks noChangeArrowheads="1"/>
            </p:cNvSpPr>
            <p:nvPr/>
          </p:nvSpPr>
          <p:spPr bwMode="auto">
            <a:xfrm>
              <a:off x="2562" y="3702"/>
              <a:ext cx="454"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1</a:t>
              </a:r>
            </a:p>
          </p:txBody>
        </p:sp>
      </p:grpSp>
      <p:grpSp>
        <p:nvGrpSpPr>
          <p:cNvPr id="4" name="Group 53">
            <a:extLst>
              <a:ext uri="{FF2B5EF4-FFF2-40B4-BE49-F238E27FC236}">
                <a16:creationId xmlns:a16="http://schemas.microsoft.com/office/drawing/2014/main" id="{654A5E9F-F627-49CF-9590-A0FE2B8EBD9B}"/>
              </a:ext>
            </a:extLst>
          </p:cNvPr>
          <p:cNvGrpSpPr>
            <a:grpSpLocks/>
          </p:cNvGrpSpPr>
          <p:nvPr/>
        </p:nvGrpSpPr>
        <p:grpSpPr bwMode="auto">
          <a:xfrm>
            <a:off x="4887913" y="5445125"/>
            <a:ext cx="720725" cy="506413"/>
            <a:chOff x="3082" y="3436"/>
            <a:chExt cx="454" cy="319"/>
          </a:xfrm>
        </p:grpSpPr>
        <p:sp>
          <p:nvSpPr>
            <p:cNvPr id="32796" name="AutoShape 49">
              <a:extLst>
                <a:ext uri="{FF2B5EF4-FFF2-40B4-BE49-F238E27FC236}">
                  <a16:creationId xmlns:a16="http://schemas.microsoft.com/office/drawing/2014/main" id="{B99B623D-8B00-40BC-BBDE-12EEB7D0DD65}"/>
                </a:ext>
              </a:extLst>
            </p:cNvPr>
            <p:cNvSpPr>
              <a:spLocks/>
            </p:cNvSpPr>
            <p:nvPr/>
          </p:nvSpPr>
          <p:spPr bwMode="auto">
            <a:xfrm rot="-5400000">
              <a:off x="3260" y="3368"/>
              <a:ext cx="91" cy="227"/>
            </a:xfrm>
            <a:prstGeom prst="leftBrace">
              <a:avLst>
                <a:gd name="adj1" fmla="val 20788"/>
                <a:gd name="adj2" fmla="val 47301"/>
              </a:avLst>
            </a:prstGeom>
            <a:noFill/>
            <a:ln w="254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51602" name="Text Box 50">
              <a:extLst>
                <a:ext uri="{FF2B5EF4-FFF2-40B4-BE49-F238E27FC236}">
                  <a16:creationId xmlns:a16="http://schemas.microsoft.com/office/drawing/2014/main" id="{A879E78D-92F6-459D-A2FA-6BD50A980821}"/>
                </a:ext>
              </a:extLst>
            </p:cNvPr>
            <p:cNvSpPr txBox="1">
              <a:spLocks noChangeArrowheads="1"/>
            </p:cNvSpPr>
            <p:nvPr/>
          </p:nvSpPr>
          <p:spPr bwMode="auto">
            <a:xfrm>
              <a:off x="3082" y="3467"/>
              <a:ext cx="454" cy="288"/>
            </a:xfrm>
            <a:prstGeom prst="rect">
              <a:avLst/>
            </a:prstGeom>
            <a:noFill/>
            <a:ln w="9525">
              <a:noFill/>
              <a:miter lim="800000"/>
              <a:headEnd/>
              <a:tailEnd/>
            </a:ln>
            <a:effectLst/>
          </p:spPr>
          <p:txBody>
            <a:bodyPr>
              <a:spAutoFit/>
            </a:bodyPr>
            <a:lstStyle/>
            <a:p>
              <a:pPr algn="ctr">
                <a:spcBef>
                  <a:spcPct val="50000"/>
                </a:spcBef>
                <a:defRPr/>
              </a:pPr>
              <a:r>
                <a:rPr lang="en-US" altLang="zh-CN" sz="2400" b="1">
                  <a:solidFill>
                    <a:srgbClr val="FF0000"/>
                  </a:solidFill>
                  <a:effectLst>
                    <a:outerShdw blurRad="38100" dist="38100" dir="2700000" algn="tl">
                      <a:srgbClr val="C0C0C0"/>
                    </a:outerShdw>
                  </a:effectLst>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anim calcmode="lin" valueType="num">
                                      <p:cBhvr>
                                        <p:cTn id="7" dur="1000" fill="hold"/>
                                        <p:tgtEl>
                                          <p:spTgt spid="15155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155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155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1556">
                                            <p:txEl>
                                              <p:pRg st="1" end="1"/>
                                            </p:txEl>
                                          </p:spTgt>
                                        </p:tgtEl>
                                        <p:attrNameLst>
                                          <p:attrName>style.visibility</p:attrName>
                                        </p:attrNameLst>
                                      </p:cBhvr>
                                      <p:to>
                                        <p:strVal val="visible"/>
                                      </p:to>
                                    </p:set>
                                    <p:anim calcmode="lin" valueType="num">
                                      <p:cBhvr>
                                        <p:cTn id="14" dur="1000" fill="hold"/>
                                        <p:tgtEl>
                                          <p:spTgt spid="15155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5155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155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51593">
                                            <p:txEl>
                                              <p:pRg st="0" end="0"/>
                                            </p:txEl>
                                          </p:spTgt>
                                        </p:tgtEl>
                                        <p:attrNameLst>
                                          <p:attrName>style.visibility</p:attrName>
                                        </p:attrNameLst>
                                      </p:cBhvr>
                                      <p:to>
                                        <p:strVal val="visible"/>
                                      </p:to>
                                    </p:set>
                                    <p:anim calcmode="lin" valueType="num">
                                      <p:cBhvr>
                                        <p:cTn id="21" dur="1000" fill="hold"/>
                                        <p:tgtEl>
                                          <p:spTgt spid="151593">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15159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159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51594">
                                            <p:txEl>
                                              <p:pRg st="0" end="0"/>
                                            </p:txEl>
                                          </p:spTgt>
                                        </p:tgtEl>
                                        <p:attrNameLst>
                                          <p:attrName>style.visibility</p:attrName>
                                        </p:attrNameLst>
                                      </p:cBhvr>
                                      <p:to>
                                        <p:strVal val="visible"/>
                                      </p:to>
                                    </p:set>
                                    <p:anim calcmode="lin" valueType="num">
                                      <p:cBhvr>
                                        <p:cTn id="28" dur="1000" fill="hold"/>
                                        <p:tgtEl>
                                          <p:spTgt spid="151594">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1515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159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51595">
                                            <p:txEl>
                                              <p:pRg st="0" end="0"/>
                                            </p:txEl>
                                          </p:spTgt>
                                        </p:tgtEl>
                                        <p:attrNameLst>
                                          <p:attrName>style.visibility</p:attrName>
                                        </p:attrNameLst>
                                      </p:cBhvr>
                                      <p:to>
                                        <p:strVal val="visible"/>
                                      </p:to>
                                    </p:set>
                                    <p:anim calcmode="lin" valueType="num">
                                      <p:cBhvr>
                                        <p:cTn id="35" dur="1000" fill="hold"/>
                                        <p:tgtEl>
                                          <p:spTgt spid="151595">
                                            <p:txEl>
                                              <p:pRg st="0" end="0"/>
                                            </p:txEl>
                                          </p:spTgt>
                                        </p:tgtEl>
                                        <p:attrNameLst>
                                          <p:attrName>ppt_x</p:attrName>
                                        </p:attrNameLst>
                                      </p:cBhvr>
                                      <p:tavLst>
                                        <p:tav tm="0">
                                          <p:val>
                                            <p:strVal val="#ppt_x-.2"/>
                                          </p:val>
                                        </p:tav>
                                        <p:tav tm="100000">
                                          <p:val>
                                            <p:strVal val="#ppt_x"/>
                                          </p:val>
                                        </p:tav>
                                      </p:tavLst>
                                    </p:anim>
                                    <p:anim calcmode="lin" valueType="num">
                                      <p:cBhvr>
                                        <p:cTn id="36" dur="1000" fill="hold"/>
                                        <p:tgtEl>
                                          <p:spTgt spid="1515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159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9" presetClass="entr" presetSubtype="1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0" fill="hold"/>
                                        <p:tgtEl>
                                          <p:spTgt spid="4"/>
                                        </p:tgtEl>
                                        <p:attrNameLst>
                                          <p:attrName>ppt_w</p:attrName>
                                        </p:attrNameLst>
                                      </p:cBhvr>
                                      <p:tavLst>
                                        <p:tav tm="0" fmla="#ppt_w*sin(2.5*pi*$)">
                                          <p:val>
                                            <p:fltVal val="0"/>
                                          </p:val>
                                        </p:tav>
                                        <p:tav tm="100000">
                                          <p:val>
                                            <p:fltVal val="1"/>
                                          </p:val>
                                        </p:tav>
                                      </p:tavLst>
                                    </p:anim>
                                    <p:anim calcmode="lin" valueType="num">
                                      <p:cBhvr>
                                        <p:cTn id="57"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D7A35EBD-7D7B-4702-8228-8E61FB7E23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350AF998-C1FA-4223-8E01-0EC2207D35DC}" type="slidenum">
              <a:rPr kumimoji="0" lang="en-US" altLang="zh-CN" sz="1800">
                <a:solidFill>
                  <a:srgbClr val="009900"/>
                </a:solidFill>
              </a:rPr>
              <a:pPr eaLnBrk="1" hangingPunct="1"/>
              <a:t>31</a:t>
            </a:fld>
            <a:endParaRPr kumimoji="0" lang="en-US" altLang="zh-CN" sz="1800">
              <a:solidFill>
                <a:srgbClr val="009900"/>
              </a:solidFill>
            </a:endParaRPr>
          </a:p>
        </p:txBody>
      </p:sp>
      <p:sp>
        <p:nvSpPr>
          <p:cNvPr id="152580" name="Rectangle 4">
            <a:extLst>
              <a:ext uri="{FF2B5EF4-FFF2-40B4-BE49-F238E27FC236}">
                <a16:creationId xmlns:a16="http://schemas.microsoft.com/office/drawing/2014/main" id="{ED243559-16BD-44D0-8C12-7611ECECD4AA}"/>
              </a:ext>
            </a:extLst>
          </p:cNvPr>
          <p:cNvSpPr>
            <a:spLocks noChangeArrowheads="1"/>
          </p:cNvSpPr>
          <p:nvPr/>
        </p:nvSpPr>
        <p:spPr bwMode="auto">
          <a:xfrm>
            <a:off x="827088" y="2001838"/>
            <a:ext cx="7561262" cy="8223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操作数是任意基本类型，运算结果是</a:t>
            </a:r>
            <a:r>
              <a:rPr lang="en-US" altLang="zh-CN" b="1">
                <a:solidFill>
                  <a:srgbClr val="006600"/>
                </a:solidFill>
                <a:effectLst>
                  <a:outerShdw blurRad="38100" dist="38100" dir="2700000" algn="tl">
                    <a:srgbClr val="C0C0C0"/>
                  </a:outerShdw>
                </a:effectLst>
              </a:rPr>
              <a:t>int</a:t>
            </a:r>
            <a:r>
              <a:rPr lang="zh-CN" altLang="en-US" b="1">
                <a:solidFill>
                  <a:srgbClr val="006600"/>
                </a:solidFill>
                <a:effectLst>
                  <a:outerShdw blurRad="38100" dist="38100" dir="2700000" algn="tl">
                    <a:srgbClr val="C0C0C0"/>
                  </a:outerShdw>
                </a:effectLst>
              </a:rPr>
              <a:t>型。</a:t>
            </a:r>
            <a:r>
              <a:rPr lang="zh-CN" altLang="en-US" b="1">
                <a:solidFill>
                  <a:srgbClr val="FF0000"/>
                </a:solidFill>
                <a:effectLst>
                  <a:outerShdw blurRad="38100" dist="38100" dir="2700000" algn="tl">
                    <a:srgbClr val="C0C0C0"/>
                  </a:outerShdw>
                </a:effectLst>
              </a:rPr>
              <a:t>非</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表示逻辑真</a:t>
            </a:r>
            <a:r>
              <a:rPr lang="en-US" altLang="zh-CN" b="1">
                <a:solidFill>
                  <a:srgbClr val="006600"/>
                </a:solidFill>
                <a:effectLst>
                  <a:outerShdw blurRad="38100" dist="38100" dir="2700000" algn="tl">
                    <a:srgbClr val="C0C0C0"/>
                  </a:outerShdw>
                </a:effectLst>
              </a:rPr>
              <a:t>True</a:t>
            </a:r>
            <a:r>
              <a:rPr lang="zh-CN" altLang="en-US" b="1">
                <a:solidFill>
                  <a:srgbClr val="006600"/>
                </a:solidFill>
                <a:effectLst>
                  <a:outerShdw blurRad="38100" dist="38100" dir="2700000" algn="tl">
                    <a:srgbClr val="C0C0C0"/>
                  </a:outerShdw>
                </a:effectLst>
              </a:rPr>
              <a:t>，</a:t>
            </a:r>
            <a:r>
              <a:rPr lang="en-US" altLang="zh-CN" b="1">
                <a:solidFill>
                  <a:srgbClr val="FF0000"/>
                </a:solidFill>
                <a:effectLst>
                  <a:outerShdw blurRad="38100" dist="38100" dir="2700000" algn="tl">
                    <a:srgbClr val="C0C0C0"/>
                  </a:outerShdw>
                </a:effectLst>
              </a:rPr>
              <a:t>0</a:t>
            </a:r>
            <a:r>
              <a:rPr lang="zh-CN" altLang="en-US" b="1">
                <a:solidFill>
                  <a:srgbClr val="006600"/>
                </a:solidFill>
                <a:effectLst>
                  <a:outerShdw blurRad="38100" dist="38100" dir="2700000" algn="tl">
                    <a:srgbClr val="C0C0C0"/>
                  </a:outerShdw>
                </a:effectLst>
              </a:rPr>
              <a:t>表示逻辑假</a:t>
            </a:r>
            <a:r>
              <a:rPr lang="en-US" altLang="zh-CN" b="1">
                <a:solidFill>
                  <a:srgbClr val="006600"/>
                </a:solidFill>
                <a:effectLst>
                  <a:outerShdw blurRad="38100" dist="38100" dir="2700000" algn="tl">
                    <a:srgbClr val="C0C0C0"/>
                  </a:outerShdw>
                </a:effectLst>
              </a:rPr>
              <a:t>False</a:t>
            </a:r>
            <a:r>
              <a:rPr lang="zh-CN" altLang="en-US" b="1">
                <a:solidFill>
                  <a:srgbClr val="006600"/>
                </a:solidFill>
                <a:effectLst>
                  <a:outerShdw blurRad="38100" dist="38100" dir="2700000" algn="tl">
                    <a:srgbClr val="C0C0C0"/>
                  </a:outerShdw>
                </a:effectLst>
              </a:rPr>
              <a:t>。</a:t>
            </a:r>
          </a:p>
        </p:txBody>
      </p:sp>
      <p:sp>
        <p:nvSpPr>
          <p:cNvPr id="33796" name="Text Box 5">
            <a:extLst>
              <a:ext uri="{FF2B5EF4-FFF2-40B4-BE49-F238E27FC236}">
                <a16:creationId xmlns:a16="http://schemas.microsoft.com/office/drawing/2014/main" id="{FA4942FD-AF13-48AC-A18F-FA475A95F7C7}"/>
              </a:ext>
            </a:extLst>
          </p:cNvPr>
          <p:cNvSpPr txBox="1">
            <a:spLocks noChangeArrowheads="1"/>
          </p:cNvSpPr>
          <p:nvPr/>
        </p:nvSpPr>
        <p:spPr bwMode="auto">
          <a:xfrm>
            <a:off x="755650" y="7651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2.6.5</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逻辑运算</a:t>
            </a:r>
          </a:p>
        </p:txBody>
      </p:sp>
      <p:graphicFrame>
        <p:nvGraphicFramePr>
          <p:cNvPr id="152617" name="Group 41">
            <a:extLst>
              <a:ext uri="{FF2B5EF4-FFF2-40B4-BE49-F238E27FC236}">
                <a16:creationId xmlns:a16="http://schemas.microsoft.com/office/drawing/2014/main" id="{48572E3E-AF68-4048-8575-051862B8C952}"/>
              </a:ext>
            </a:extLst>
          </p:cNvPr>
          <p:cNvGraphicFramePr>
            <a:graphicFrameLocks noGrp="1"/>
          </p:cNvGraphicFramePr>
          <p:nvPr/>
        </p:nvGraphicFramePr>
        <p:xfrm>
          <a:off x="1350963" y="1196975"/>
          <a:ext cx="6432550" cy="793115"/>
        </p:xfrm>
        <a:graphic>
          <a:graphicData uri="http://schemas.openxmlformats.org/drawingml/2006/table">
            <a:tbl>
              <a:tblPr/>
              <a:tblGrid>
                <a:gridCol w="1223962">
                  <a:extLst>
                    <a:ext uri="{9D8B030D-6E8A-4147-A177-3AD203B41FA5}">
                      <a16:colId xmlns:a16="http://schemas.microsoft.com/office/drawing/2014/main" val="3279802711"/>
                    </a:ext>
                  </a:extLst>
                </a:gridCol>
                <a:gridCol w="854075">
                  <a:extLst>
                    <a:ext uri="{9D8B030D-6E8A-4147-A177-3AD203B41FA5}">
                      <a16:colId xmlns:a16="http://schemas.microsoft.com/office/drawing/2014/main" val="341627499"/>
                    </a:ext>
                  </a:extLst>
                </a:gridCol>
                <a:gridCol w="871538">
                  <a:extLst>
                    <a:ext uri="{9D8B030D-6E8A-4147-A177-3AD203B41FA5}">
                      <a16:colId xmlns:a16="http://schemas.microsoft.com/office/drawing/2014/main" val="1755490461"/>
                    </a:ext>
                  </a:extLst>
                </a:gridCol>
                <a:gridCol w="869950">
                  <a:extLst>
                    <a:ext uri="{9D8B030D-6E8A-4147-A177-3AD203B41FA5}">
                      <a16:colId xmlns:a16="http://schemas.microsoft.com/office/drawing/2014/main" val="3670272673"/>
                    </a:ext>
                  </a:extLst>
                </a:gridCol>
                <a:gridCol w="871537">
                  <a:extLst>
                    <a:ext uri="{9D8B030D-6E8A-4147-A177-3AD203B41FA5}">
                      <a16:colId xmlns:a16="http://schemas.microsoft.com/office/drawing/2014/main" val="761278587"/>
                    </a:ext>
                  </a:extLst>
                </a:gridCol>
                <a:gridCol w="906463">
                  <a:extLst>
                    <a:ext uri="{9D8B030D-6E8A-4147-A177-3AD203B41FA5}">
                      <a16:colId xmlns:a16="http://schemas.microsoft.com/office/drawing/2014/main" val="3206354173"/>
                    </a:ext>
                  </a:extLst>
                </a:gridCol>
                <a:gridCol w="835025">
                  <a:extLst>
                    <a:ext uri="{9D8B030D-6E8A-4147-A177-3AD203B41FA5}">
                      <a16:colId xmlns:a16="http://schemas.microsoft.com/office/drawing/2014/main" val="2385894084"/>
                    </a:ext>
                  </a:extLst>
                </a:gridCol>
              </a:tblGrid>
              <a:tr h="2857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运算符：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&amp;&amp;</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77664719"/>
                  </a:ext>
                </a:extLst>
              </a:tr>
              <a:tr h="3968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数学符：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1000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67161587"/>
                  </a:ext>
                </a:extLst>
              </a:tr>
            </a:tbl>
          </a:graphicData>
        </a:graphic>
      </p:graphicFrame>
      <p:sp>
        <p:nvSpPr>
          <p:cNvPr id="152615" name="Text Box 39">
            <a:extLst>
              <a:ext uri="{FF2B5EF4-FFF2-40B4-BE49-F238E27FC236}">
                <a16:creationId xmlns:a16="http://schemas.microsoft.com/office/drawing/2014/main" id="{FE9E2C1E-067E-4832-9CB7-D9B3C4A653A0}"/>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52616" name="Rectangle 40">
            <a:extLst>
              <a:ext uri="{FF2B5EF4-FFF2-40B4-BE49-F238E27FC236}">
                <a16:creationId xmlns:a16="http://schemas.microsoft.com/office/drawing/2014/main" id="{0F47BD98-034D-4843-9204-789861B67515}"/>
              </a:ext>
            </a:extLst>
          </p:cNvPr>
          <p:cNvSpPr>
            <a:spLocks noChangeArrowheads="1"/>
          </p:cNvSpPr>
          <p:nvPr/>
        </p:nvSpPr>
        <p:spPr bwMode="auto">
          <a:xfrm>
            <a:off x="900113" y="2852738"/>
            <a:ext cx="7437437" cy="1758950"/>
          </a:xfrm>
          <a:prstGeom prst="rect">
            <a:avLst/>
          </a:prstGeom>
          <a:noFill/>
          <a:ln w="9525">
            <a:noFill/>
            <a:miter lim="800000"/>
            <a:headEnd/>
            <a:tailEnd/>
          </a:ln>
          <a:effectLst/>
        </p:spPr>
        <p:txBody>
          <a:bodyPr anchor="ctr">
            <a:spAutoFit/>
          </a:bodyPr>
          <a:lstStyle/>
          <a:p>
            <a:pPr indent="266700">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2.9  </a:t>
            </a:r>
            <a:r>
              <a:rPr lang="zh-CN" altLang="en-US" b="1">
                <a:solidFill>
                  <a:schemeClr val="tx2"/>
                </a:solidFill>
                <a:effectLst>
                  <a:outerShdw blurRad="38100" dist="38100" dir="2700000" algn="tl">
                    <a:srgbClr val="C0C0C0"/>
                  </a:outerShdw>
                </a:effectLst>
              </a:rPr>
              <a:t>某一年</a:t>
            </a:r>
            <a:r>
              <a:rPr lang="en-US" altLang="zh-CN" b="1">
                <a:solidFill>
                  <a:schemeClr val="tx2"/>
                </a:solidFill>
                <a:effectLst>
                  <a:outerShdw blurRad="38100" dist="38100" dir="2700000" algn="tl">
                    <a:srgbClr val="C0C0C0"/>
                  </a:outerShdw>
                </a:effectLst>
              </a:rPr>
              <a:t>year</a:t>
            </a:r>
            <a:r>
              <a:rPr lang="zh-CN" altLang="en-US" b="1">
                <a:solidFill>
                  <a:schemeClr val="tx2"/>
                </a:solidFill>
                <a:effectLst>
                  <a:outerShdw blurRad="38100" dist="38100" dir="2700000" algn="tl">
                    <a:srgbClr val="C0C0C0"/>
                  </a:outerShdw>
                </a:effectLst>
              </a:rPr>
              <a:t>是闰年。</a:t>
            </a:r>
            <a:r>
              <a:rPr lang="zh-CN" altLang="en-US" b="1">
                <a:solidFill>
                  <a:schemeClr val="tx2"/>
                </a:solidFill>
              </a:rPr>
              <a:t> </a:t>
            </a:r>
          </a:p>
          <a:p>
            <a:pPr indent="266700">
              <a:lnSpc>
                <a:spcPct val="120000"/>
              </a:lnSpc>
              <a:spcBef>
                <a:spcPct val="20000"/>
              </a:spcBef>
              <a:defRPr/>
            </a:pPr>
            <a:r>
              <a:rPr lang="zh-CN" altLang="en-US" b="1">
                <a:solidFill>
                  <a:srgbClr val="777777"/>
                </a:solidFill>
                <a:effectLst>
                  <a:outerShdw blurRad="38100" dist="38100" dir="2700000" algn="tl">
                    <a:srgbClr val="C0C0C0"/>
                  </a:outerShdw>
                </a:effectLst>
              </a:rPr>
              <a:t>   闰年是指能被</a:t>
            </a:r>
            <a:r>
              <a:rPr lang="en-US" altLang="zh-CN" b="1">
                <a:solidFill>
                  <a:srgbClr val="777777"/>
                </a:solidFill>
                <a:effectLst>
                  <a:outerShdw blurRad="38100" dist="38100" dir="2700000" algn="tl">
                    <a:srgbClr val="C0C0C0"/>
                  </a:outerShdw>
                </a:effectLst>
              </a:rPr>
              <a:t>4</a:t>
            </a:r>
            <a:r>
              <a:rPr lang="zh-CN" altLang="en-US" b="1">
                <a:solidFill>
                  <a:srgbClr val="777777"/>
                </a:solidFill>
                <a:effectLst>
                  <a:outerShdw blurRad="38100" dist="38100" dir="2700000" algn="tl">
                    <a:srgbClr val="C0C0C0"/>
                  </a:outerShdw>
                </a:effectLst>
              </a:rPr>
              <a:t>整除但不能被</a:t>
            </a:r>
            <a:r>
              <a:rPr lang="en-US" altLang="zh-CN" b="1">
                <a:solidFill>
                  <a:srgbClr val="777777"/>
                </a:solidFill>
                <a:effectLst>
                  <a:outerShdw blurRad="38100" dist="38100" dir="2700000" algn="tl">
                    <a:srgbClr val="C0C0C0"/>
                  </a:outerShdw>
                </a:effectLst>
              </a:rPr>
              <a:t>100</a:t>
            </a:r>
            <a:r>
              <a:rPr lang="zh-CN" altLang="en-US" b="1">
                <a:solidFill>
                  <a:srgbClr val="777777"/>
                </a:solidFill>
                <a:effectLst>
                  <a:outerShdw blurRad="38100" dist="38100" dir="2700000" algn="tl">
                    <a:srgbClr val="C0C0C0"/>
                  </a:outerShdw>
                </a:effectLst>
              </a:rPr>
              <a:t>整除、或者能被</a:t>
            </a:r>
            <a:r>
              <a:rPr lang="en-US" altLang="zh-CN" b="1">
                <a:solidFill>
                  <a:srgbClr val="777777"/>
                </a:solidFill>
                <a:effectLst>
                  <a:outerShdw blurRad="38100" dist="38100" dir="2700000" algn="tl">
                    <a:srgbClr val="C0C0C0"/>
                  </a:outerShdw>
                </a:effectLst>
              </a:rPr>
              <a:t>400</a:t>
            </a:r>
            <a:r>
              <a:rPr lang="zh-CN" altLang="en-US" b="1">
                <a:solidFill>
                  <a:srgbClr val="777777"/>
                </a:solidFill>
                <a:effectLst>
                  <a:outerShdw blurRad="38100" dist="38100" dir="2700000" algn="tl">
                    <a:srgbClr val="C0C0C0"/>
                  </a:outerShdw>
                </a:effectLst>
              </a:rPr>
              <a:t>整除的年份。</a:t>
            </a:r>
            <a:r>
              <a:rPr lang="zh-CN" altLang="en-US" b="1">
                <a:solidFill>
                  <a:schemeClr val="tx2"/>
                </a:solidFill>
                <a:effectLst>
                  <a:outerShdw blurRad="38100" dist="38100" dir="2700000" algn="tl">
                    <a:srgbClr val="C0C0C0"/>
                  </a:outerShdw>
                </a:effectLst>
              </a:rPr>
              <a:t> </a:t>
            </a:r>
          </a:p>
          <a:p>
            <a:pPr indent="266700" algn="ctr">
              <a:lnSpc>
                <a:spcPct val="120000"/>
              </a:lnSpc>
              <a:spcBef>
                <a:spcPct val="20000"/>
              </a:spcBef>
              <a:defRPr/>
            </a:pPr>
            <a:r>
              <a:rPr lang="en-US" altLang="zh-CN" b="1">
                <a:solidFill>
                  <a:schemeClr val="tx2"/>
                </a:solidFill>
                <a:effectLst>
                  <a:outerShdw blurRad="38100" dist="38100" dir="2700000" algn="tl">
                    <a:srgbClr val="C0C0C0"/>
                  </a:outerShdw>
                </a:effectLst>
              </a:rPr>
              <a:t>!(year%4) &amp;&amp; year%100 || !(year%400)</a:t>
            </a:r>
            <a:r>
              <a:rPr lang="en-US" altLang="zh-CN" sz="2400"/>
              <a:t> </a:t>
            </a:r>
          </a:p>
        </p:txBody>
      </p:sp>
      <p:sp>
        <p:nvSpPr>
          <p:cNvPr id="152618" name="Text Box 42">
            <a:extLst>
              <a:ext uri="{FF2B5EF4-FFF2-40B4-BE49-F238E27FC236}">
                <a16:creationId xmlns:a16="http://schemas.microsoft.com/office/drawing/2014/main" id="{EBCFB326-9575-475C-83B0-D8E6F45506DF}"/>
              </a:ext>
            </a:extLst>
          </p:cNvPr>
          <p:cNvSpPr txBox="1">
            <a:spLocks noChangeArrowheads="1"/>
          </p:cNvSpPr>
          <p:nvPr/>
        </p:nvSpPr>
        <p:spPr bwMode="auto">
          <a:xfrm>
            <a:off x="1873250" y="3727450"/>
            <a:ext cx="5184775" cy="641350"/>
          </a:xfrm>
          <a:prstGeom prst="rect">
            <a:avLst/>
          </a:prstGeom>
          <a:noFill/>
          <a:ln w="9525">
            <a:noFill/>
            <a:miter lim="800000"/>
            <a:headEnd/>
            <a:tailEnd/>
          </a:ln>
          <a:effectLst/>
        </p:spPr>
        <p:txBody>
          <a:bodyPr>
            <a:spAutoFit/>
          </a:bodyPr>
          <a:lstStyle/>
          <a:p>
            <a:pPr>
              <a:defRPr/>
            </a:pPr>
            <a:r>
              <a:rPr lang="en-US" altLang="zh-CN" b="1">
                <a:solidFill>
                  <a:srgbClr val="FF00FF"/>
                </a:solidFill>
                <a:effectLst>
                  <a:outerShdw blurRad="38100" dist="38100" dir="2700000" algn="tl">
                    <a:srgbClr val="C0C0C0"/>
                  </a:outerShdw>
                </a:effectLst>
              </a:rPr>
              <a:t>②        ①      ④          ③        ⑦ ⑥        ⑤</a:t>
            </a:r>
          </a:p>
          <a:p>
            <a:pPr>
              <a:lnSpc>
                <a:spcPct val="80000"/>
              </a:lnSpc>
              <a:defRPr/>
            </a:pPr>
            <a:r>
              <a:rPr lang="en-US" altLang="zh-CN" b="1">
                <a:solidFill>
                  <a:srgbClr val="FF00FF"/>
                </a:solidFill>
                <a:effectLst>
                  <a:outerShdw blurRad="38100" dist="38100" dir="2700000" algn="tl">
                    <a:srgbClr val="C0C0C0"/>
                  </a:outerShdw>
                </a:effectLst>
              </a:rPr>
              <a:t>↓        ↓      ↓          ↓        ↓ ↓        ↓</a:t>
            </a:r>
          </a:p>
        </p:txBody>
      </p:sp>
      <p:grpSp>
        <p:nvGrpSpPr>
          <p:cNvPr id="2" name="Group 48">
            <a:extLst>
              <a:ext uri="{FF2B5EF4-FFF2-40B4-BE49-F238E27FC236}">
                <a16:creationId xmlns:a16="http://schemas.microsoft.com/office/drawing/2014/main" id="{B6E7CD28-13AA-45E8-9A91-69EB00B6CCF5}"/>
              </a:ext>
            </a:extLst>
          </p:cNvPr>
          <p:cNvGrpSpPr>
            <a:grpSpLocks/>
          </p:cNvGrpSpPr>
          <p:nvPr/>
        </p:nvGrpSpPr>
        <p:grpSpPr bwMode="auto">
          <a:xfrm>
            <a:off x="3059113" y="4652963"/>
            <a:ext cx="4465637" cy="1425575"/>
            <a:chOff x="1882" y="2940"/>
            <a:chExt cx="2858" cy="898"/>
          </a:xfrm>
        </p:grpSpPr>
        <p:sp>
          <p:nvSpPr>
            <p:cNvPr id="33840" name="AutoShape 45">
              <a:extLst>
                <a:ext uri="{FF2B5EF4-FFF2-40B4-BE49-F238E27FC236}">
                  <a16:creationId xmlns:a16="http://schemas.microsoft.com/office/drawing/2014/main" id="{36E07374-E1EB-41C5-8817-B2012C1CE6F8}"/>
                </a:ext>
              </a:extLst>
            </p:cNvPr>
            <p:cNvSpPr>
              <a:spLocks noChangeArrowheads="1"/>
            </p:cNvSpPr>
            <p:nvPr/>
          </p:nvSpPr>
          <p:spPr bwMode="auto">
            <a:xfrm>
              <a:off x="1882" y="3043"/>
              <a:ext cx="1134" cy="795"/>
            </a:xfrm>
            <a:prstGeom prst="smileyFace">
              <a:avLst>
                <a:gd name="adj" fmla="val 4653"/>
              </a:avLst>
            </a:prstGeom>
            <a:solidFill>
              <a:schemeClr val="accent1">
                <a:alpha val="20000"/>
              </a:schemeClr>
            </a:solidFill>
            <a:ln w="50800">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52622" name="Text Box 46">
              <a:extLst>
                <a:ext uri="{FF2B5EF4-FFF2-40B4-BE49-F238E27FC236}">
                  <a16:creationId xmlns:a16="http://schemas.microsoft.com/office/drawing/2014/main" id="{1239F75D-6E65-4B80-9720-CA10EDE39922}"/>
                </a:ext>
              </a:extLst>
            </p:cNvPr>
            <p:cNvSpPr txBox="1">
              <a:spLocks noChangeArrowheads="1"/>
            </p:cNvSpPr>
            <p:nvPr/>
          </p:nvSpPr>
          <p:spPr bwMode="auto">
            <a:xfrm>
              <a:off x="2201" y="2940"/>
              <a:ext cx="467" cy="749"/>
            </a:xfrm>
            <a:prstGeom prst="rect">
              <a:avLst/>
            </a:prstGeom>
            <a:noFill/>
            <a:ln w="9525">
              <a:noFill/>
              <a:miter lim="800000"/>
              <a:headEnd/>
              <a:tailEnd/>
            </a:ln>
            <a:effectLst/>
          </p:spPr>
          <p:txBody>
            <a:bodyPr>
              <a:spAutoFit/>
            </a:bodyPr>
            <a:lstStyle/>
            <a:p>
              <a:pPr algn="ctr">
                <a:spcBef>
                  <a:spcPct val="50000"/>
                </a:spcBef>
                <a:defRPr/>
              </a:pPr>
              <a:r>
                <a:rPr lang="zh-CN" altLang="en-US" sz="7200" b="1">
                  <a:solidFill>
                    <a:srgbClr val="FF3300"/>
                  </a:solidFill>
                  <a:effectLst>
                    <a:outerShdw blurRad="38100" dist="38100" dir="2700000" algn="tl">
                      <a:srgbClr val="C0C0C0"/>
                    </a:outerShdw>
                  </a:effectLst>
                </a:rPr>
                <a:t>？</a:t>
              </a:r>
            </a:p>
          </p:txBody>
        </p:sp>
        <p:sp>
          <p:nvSpPr>
            <p:cNvPr id="152623" name="AutoShape 47">
              <a:extLst>
                <a:ext uri="{FF2B5EF4-FFF2-40B4-BE49-F238E27FC236}">
                  <a16:creationId xmlns:a16="http://schemas.microsoft.com/office/drawing/2014/main" id="{99247DAD-BEB3-4F38-B450-75A308DB27FC}"/>
                </a:ext>
              </a:extLst>
            </p:cNvPr>
            <p:cNvSpPr>
              <a:spLocks noChangeArrowheads="1"/>
            </p:cNvSpPr>
            <p:nvPr/>
          </p:nvSpPr>
          <p:spPr bwMode="auto">
            <a:xfrm>
              <a:off x="3355" y="3203"/>
              <a:ext cx="1385" cy="363"/>
            </a:xfrm>
            <a:prstGeom prst="cloudCallout">
              <a:avLst>
                <a:gd name="adj1" fmla="val -102926"/>
                <a:gd name="adj2" fmla="val -53583"/>
              </a:avLst>
            </a:prstGeom>
            <a:solidFill>
              <a:schemeClr val="folHlink"/>
            </a:solidFill>
            <a:ln w="9525">
              <a:solidFill>
                <a:srgbClr val="0000FF">
                  <a:alpha val="0"/>
                </a:srgbClr>
              </a:solidFill>
              <a:miter lim="800000"/>
              <a:headEnd/>
              <a:tailEnd/>
            </a:ln>
            <a:effectLst/>
          </p:spPr>
          <p:txBody>
            <a:bodyPr/>
            <a:lstStyle/>
            <a:p>
              <a:pPr algn="r">
                <a:defRPr/>
              </a:pPr>
              <a:r>
                <a:rPr lang="zh-CN" altLang="en-US" b="1">
                  <a:solidFill>
                    <a:schemeClr val="bg1"/>
                  </a:solidFill>
                  <a:effectLst>
                    <a:outerShdw blurRad="38100" dist="38100" dir="2700000" algn="tl">
                      <a:srgbClr val="000000"/>
                    </a:outerShdw>
                  </a:effectLst>
                </a:rPr>
                <a:t>计算顺序？</a:t>
              </a:r>
            </a:p>
          </p:txBody>
        </p:sp>
      </p:grpSp>
      <p:sp>
        <p:nvSpPr>
          <p:cNvPr id="152625" name="Text Box 49">
            <a:extLst>
              <a:ext uri="{FF2B5EF4-FFF2-40B4-BE49-F238E27FC236}">
                <a16:creationId xmlns:a16="http://schemas.microsoft.com/office/drawing/2014/main" id="{7A8A3F5D-0C5C-4187-BD13-4E07935CABBC}"/>
              </a:ext>
            </a:extLst>
          </p:cNvPr>
          <p:cNvSpPr txBox="1">
            <a:spLocks noChangeArrowheads="1"/>
          </p:cNvSpPr>
          <p:nvPr/>
        </p:nvSpPr>
        <p:spPr bwMode="auto">
          <a:xfrm>
            <a:off x="1868488" y="3709988"/>
            <a:ext cx="5113337" cy="641350"/>
          </a:xfrm>
          <a:prstGeom prst="rect">
            <a:avLst/>
          </a:prstGeom>
          <a:noFill/>
          <a:ln w="9525">
            <a:noFill/>
            <a:miter lim="800000"/>
            <a:headEnd/>
            <a:tailEnd/>
          </a:ln>
          <a:effectLst/>
        </p:spPr>
        <p:txBody>
          <a:bodyPr>
            <a:spAutoFit/>
          </a:bodyPr>
          <a:lstStyle/>
          <a:p>
            <a:pPr>
              <a:defRPr/>
            </a:pPr>
            <a:r>
              <a:rPr lang="en-US" altLang="zh-CN" b="1">
                <a:solidFill>
                  <a:srgbClr val="FF00FF"/>
                </a:solidFill>
                <a:effectLst>
                  <a:outerShdw blurRad="38100" dist="38100" dir="2700000" algn="tl">
                    <a:srgbClr val="C0C0C0"/>
                  </a:outerShdw>
                </a:effectLst>
              </a:rPr>
              <a:t>④        ①      ⑥          ⑤        ⑦ ③        ②</a:t>
            </a:r>
          </a:p>
          <a:p>
            <a:pPr>
              <a:lnSpc>
                <a:spcPct val="80000"/>
              </a:lnSpc>
              <a:defRPr/>
            </a:pPr>
            <a:r>
              <a:rPr lang="en-US" altLang="zh-CN" b="1">
                <a:solidFill>
                  <a:srgbClr val="FF00FF"/>
                </a:solidFill>
                <a:effectLst>
                  <a:outerShdw blurRad="38100" dist="38100" dir="2700000" algn="tl">
                    <a:srgbClr val="C0C0C0"/>
                  </a:outerShdw>
                </a:effectLst>
              </a:rPr>
              <a:t>↓        ↓      ↓          ↓        ↓ ↓        ↓</a:t>
            </a:r>
          </a:p>
        </p:txBody>
      </p:sp>
      <p:sp>
        <p:nvSpPr>
          <p:cNvPr id="152626" name="Text Box 50">
            <a:extLst>
              <a:ext uri="{FF2B5EF4-FFF2-40B4-BE49-F238E27FC236}">
                <a16:creationId xmlns:a16="http://schemas.microsoft.com/office/drawing/2014/main" id="{CD96B4BD-2DDF-4942-B1CA-17E075066B59}"/>
              </a:ext>
            </a:extLst>
          </p:cNvPr>
          <p:cNvSpPr txBox="1">
            <a:spLocks noChangeArrowheads="1"/>
          </p:cNvSpPr>
          <p:nvPr/>
        </p:nvSpPr>
        <p:spPr bwMode="auto">
          <a:xfrm>
            <a:off x="6948488" y="3644900"/>
            <a:ext cx="576262" cy="641350"/>
          </a:xfrm>
          <a:prstGeom prst="rect">
            <a:avLst/>
          </a:prstGeom>
          <a:noFill/>
          <a:ln w="9525">
            <a:noFill/>
            <a:miter lim="800000"/>
            <a:headEnd/>
            <a:tailEnd/>
          </a:ln>
          <a:effectLst/>
        </p:spPr>
        <p:txBody>
          <a:bodyPr>
            <a:spAutoFit/>
          </a:bodyPr>
          <a:lstStyle/>
          <a:p>
            <a:pPr>
              <a:spcBef>
                <a:spcPct val="50000"/>
              </a:spcBef>
              <a:defRPr/>
            </a:pPr>
            <a:r>
              <a:rPr lang="en-US" altLang="zh-CN" sz="3600" b="1">
                <a:solidFill>
                  <a:srgbClr val="FF0000"/>
                </a:solidFill>
                <a:effectLst>
                  <a:outerShdw blurRad="38100" dist="38100" dir="2700000" algn="tl">
                    <a:srgbClr val="C0C0C0"/>
                  </a:outerShdw>
                </a:effectLst>
                <a:ea typeface="黑体" pitchFamily="49" charset="-122"/>
              </a:rPr>
              <a:t>×</a:t>
            </a:r>
          </a:p>
        </p:txBody>
      </p:sp>
      <p:sp>
        <p:nvSpPr>
          <p:cNvPr id="152627" name="Text Box 51">
            <a:extLst>
              <a:ext uri="{FF2B5EF4-FFF2-40B4-BE49-F238E27FC236}">
                <a16:creationId xmlns:a16="http://schemas.microsoft.com/office/drawing/2014/main" id="{964B4641-01DF-43A9-A7E6-7360D6750EB1}"/>
              </a:ext>
            </a:extLst>
          </p:cNvPr>
          <p:cNvSpPr txBox="1">
            <a:spLocks noChangeArrowheads="1"/>
          </p:cNvSpPr>
          <p:nvPr/>
        </p:nvSpPr>
        <p:spPr bwMode="auto">
          <a:xfrm>
            <a:off x="6919913" y="3644900"/>
            <a:ext cx="576262" cy="641350"/>
          </a:xfrm>
          <a:prstGeom prst="rect">
            <a:avLst/>
          </a:prstGeom>
          <a:noFill/>
          <a:ln w="9525">
            <a:noFill/>
            <a:miter lim="800000"/>
            <a:headEnd/>
            <a:tailEnd/>
          </a:ln>
          <a:effectLst/>
        </p:spPr>
        <p:txBody>
          <a:bodyPr>
            <a:spAutoFit/>
          </a:bodyPr>
          <a:lstStyle/>
          <a:p>
            <a:pPr>
              <a:spcBef>
                <a:spcPct val="50000"/>
              </a:spcBef>
              <a:defRPr/>
            </a:pPr>
            <a:r>
              <a:rPr lang="en-US" altLang="en-US" sz="3600" b="1">
                <a:solidFill>
                  <a:srgbClr val="FF0000"/>
                </a:solidFill>
                <a:effectLst>
                  <a:outerShdw blurRad="38100" dist="38100" dir="2700000" algn="tl">
                    <a:srgbClr val="C0C0C0"/>
                  </a:outerShdw>
                </a:effectLst>
                <a:ea typeface="黑体" pitchFamily="49" charset="-122"/>
              </a:rPr>
              <a:t>√</a:t>
            </a:r>
            <a:endParaRPr lang="en-US" altLang="zh-CN" sz="3600" b="1">
              <a:solidFill>
                <a:srgbClr val="FF0000"/>
              </a:solidFill>
              <a:effectLst>
                <a:outerShdw blurRad="38100" dist="38100" dir="2700000" algn="tl">
                  <a:srgbClr val="C0C0C0"/>
                </a:outerShdw>
              </a:effectLst>
              <a:ea typeface="黑体" pitchFamily="49" charset="-122"/>
            </a:endParaRPr>
          </a:p>
        </p:txBody>
      </p:sp>
      <p:grpSp>
        <p:nvGrpSpPr>
          <p:cNvPr id="3" name="Group 55">
            <a:extLst>
              <a:ext uri="{FF2B5EF4-FFF2-40B4-BE49-F238E27FC236}">
                <a16:creationId xmlns:a16="http://schemas.microsoft.com/office/drawing/2014/main" id="{869E99D7-0834-4061-AC66-C15AECD3E258}"/>
              </a:ext>
            </a:extLst>
          </p:cNvPr>
          <p:cNvGrpSpPr>
            <a:grpSpLocks/>
          </p:cNvGrpSpPr>
          <p:nvPr/>
        </p:nvGrpSpPr>
        <p:grpSpPr bwMode="auto">
          <a:xfrm>
            <a:off x="2051050" y="4652963"/>
            <a:ext cx="5400675" cy="0"/>
            <a:chOff x="1292" y="2931"/>
            <a:chExt cx="3402" cy="0"/>
          </a:xfrm>
        </p:grpSpPr>
        <p:sp>
          <p:nvSpPr>
            <p:cNvPr id="33837" name="Line 52">
              <a:extLst>
                <a:ext uri="{FF2B5EF4-FFF2-40B4-BE49-F238E27FC236}">
                  <a16:creationId xmlns:a16="http://schemas.microsoft.com/office/drawing/2014/main" id="{91838B05-F367-402B-9EC8-1898DD22C714}"/>
                </a:ext>
              </a:extLst>
            </p:cNvPr>
            <p:cNvSpPr>
              <a:spLocks noChangeShapeType="1"/>
            </p:cNvSpPr>
            <p:nvPr/>
          </p:nvSpPr>
          <p:spPr bwMode="auto">
            <a:xfrm>
              <a:off x="1292" y="2931"/>
              <a:ext cx="817" cy="0"/>
            </a:xfrm>
            <a:prstGeom prst="line">
              <a:avLst/>
            </a:prstGeom>
            <a:noFill/>
            <a:ln w="76200" cmpd="tri">
              <a:solidFill>
                <a:srgbClr val="00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8" name="Line 53">
              <a:extLst>
                <a:ext uri="{FF2B5EF4-FFF2-40B4-BE49-F238E27FC236}">
                  <a16:creationId xmlns:a16="http://schemas.microsoft.com/office/drawing/2014/main" id="{96DCD54E-D1AB-48C7-B4C7-80E94EA7798F}"/>
                </a:ext>
              </a:extLst>
            </p:cNvPr>
            <p:cNvSpPr>
              <a:spLocks noChangeShapeType="1"/>
            </p:cNvSpPr>
            <p:nvPr/>
          </p:nvSpPr>
          <p:spPr bwMode="auto">
            <a:xfrm>
              <a:off x="2517" y="2931"/>
              <a:ext cx="817" cy="0"/>
            </a:xfrm>
            <a:prstGeom prst="line">
              <a:avLst/>
            </a:prstGeom>
            <a:noFill/>
            <a:ln w="76200" cmpd="tri">
              <a:solidFill>
                <a:srgbClr val="00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39" name="Line 54">
              <a:extLst>
                <a:ext uri="{FF2B5EF4-FFF2-40B4-BE49-F238E27FC236}">
                  <a16:creationId xmlns:a16="http://schemas.microsoft.com/office/drawing/2014/main" id="{06A42D5D-9AE3-45B7-A539-855D04ABB832}"/>
                </a:ext>
              </a:extLst>
            </p:cNvPr>
            <p:cNvSpPr>
              <a:spLocks noChangeShapeType="1"/>
            </p:cNvSpPr>
            <p:nvPr/>
          </p:nvSpPr>
          <p:spPr bwMode="auto">
            <a:xfrm>
              <a:off x="3651" y="2931"/>
              <a:ext cx="1043" cy="0"/>
            </a:xfrm>
            <a:prstGeom prst="line">
              <a:avLst/>
            </a:prstGeom>
            <a:noFill/>
            <a:ln w="76200" cmpd="tri">
              <a:solidFill>
                <a:srgbClr val="00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2">
            <a:extLst>
              <a:ext uri="{FF2B5EF4-FFF2-40B4-BE49-F238E27FC236}">
                <a16:creationId xmlns:a16="http://schemas.microsoft.com/office/drawing/2014/main" id="{A6CCB285-6460-4BB6-B31A-53486CD8B4C8}"/>
              </a:ext>
            </a:extLst>
          </p:cNvPr>
          <p:cNvGrpSpPr>
            <a:grpSpLocks/>
          </p:cNvGrpSpPr>
          <p:nvPr/>
        </p:nvGrpSpPr>
        <p:grpSpPr bwMode="auto">
          <a:xfrm>
            <a:off x="2700338" y="4652963"/>
            <a:ext cx="1800225" cy="442912"/>
            <a:chOff x="1701" y="2931"/>
            <a:chExt cx="1134" cy="279"/>
          </a:xfrm>
        </p:grpSpPr>
        <p:sp>
          <p:nvSpPr>
            <p:cNvPr id="33835" name="Freeform 56">
              <a:extLst>
                <a:ext uri="{FF2B5EF4-FFF2-40B4-BE49-F238E27FC236}">
                  <a16:creationId xmlns:a16="http://schemas.microsoft.com/office/drawing/2014/main" id="{EAE4AF67-980E-427E-AAC5-751CEF273C79}"/>
                </a:ext>
              </a:extLst>
            </p:cNvPr>
            <p:cNvSpPr>
              <a:spLocks/>
            </p:cNvSpPr>
            <p:nvPr/>
          </p:nvSpPr>
          <p:spPr bwMode="auto">
            <a:xfrm>
              <a:off x="1701" y="2931"/>
              <a:ext cx="1134" cy="279"/>
            </a:xfrm>
            <a:custGeom>
              <a:avLst/>
              <a:gdLst>
                <a:gd name="T0" fmla="*/ 0 w 1134"/>
                <a:gd name="T1" fmla="*/ 0 h 279"/>
                <a:gd name="T2" fmla="*/ 499 w 1134"/>
                <a:gd name="T3" fmla="*/ 272 h 279"/>
                <a:gd name="T4" fmla="*/ 1134 w 1134"/>
                <a:gd name="T5" fmla="*/ 45 h 279"/>
                <a:gd name="T6" fmla="*/ 0 60000 65536"/>
                <a:gd name="T7" fmla="*/ 0 60000 65536"/>
                <a:gd name="T8" fmla="*/ 0 60000 65536"/>
                <a:gd name="T9" fmla="*/ 0 w 1134"/>
                <a:gd name="T10" fmla="*/ 0 h 279"/>
                <a:gd name="T11" fmla="*/ 1134 w 1134"/>
                <a:gd name="T12" fmla="*/ 279 h 279"/>
              </a:gdLst>
              <a:ahLst/>
              <a:cxnLst>
                <a:cxn ang="T6">
                  <a:pos x="T0" y="T1"/>
                </a:cxn>
                <a:cxn ang="T7">
                  <a:pos x="T2" y="T3"/>
                </a:cxn>
                <a:cxn ang="T8">
                  <a:pos x="T4" y="T5"/>
                </a:cxn>
              </a:cxnLst>
              <a:rect l="T9" t="T10" r="T11" b="T12"/>
              <a:pathLst>
                <a:path w="1134" h="279">
                  <a:moveTo>
                    <a:pt x="0" y="0"/>
                  </a:moveTo>
                  <a:cubicBezTo>
                    <a:pt x="155" y="132"/>
                    <a:pt x="310" y="265"/>
                    <a:pt x="499" y="272"/>
                  </a:cubicBezTo>
                  <a:cubicBezTo>
                    <a:pt x="688" y="279"/>
                    <a:pt x="911" y="162"/>
                    <a:pt x="1134" y="45"/>
                  </a:cubicBez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2642" name="Text Box 66">
              <a:extLst>
                <a:ext uri="{FF2B5EF4-FFF2-40B4-BE49-F238E27FC236}">
                  <a16:creationId xmlns:a16="http://schemas.microsoft.com/office/drawing/2014/main" id="{CD48B001-F230-4A84-B92C-C72908000F5A}"/>
                </a:ext>
              </a:extLst>
            </p:cNvPr>
            <p:cNvSpPr txBox="1">
              <a:spLocks noChangeArrowheads="1"/>
            </p:cNvSpPr>
            <p:nvPr/>
          </p:nvSpPr>
          <p:spPr bwMode="auto">
            <a:xfrm>
              <a:off x="2169" y="2968"/>
              <a:ext cx="182" cy="231"/>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0000"/>
                  </a:solidFill>
                  <a:effectLst>
                    <a:outerShdw blurRad="38100" dist="38100" dir="2700000" algn="tl">
                      <a:srgbClr val="C0C0C0"/>
                    </a:outerShdw>
                  </a:effectLst>
                </a:rPr>
                <a:t>y</a:t>
              </a:r>
            </a:p>
          </p:txBody>
        </p:sp>
      </p:grpSp>
      <p:grpSp>
        <p:nvGrpSpPr>
          <p:cNvPr id="5" name="Group 76">
            <a:extLst>
              <a:ext uri="{FF2B5EF4-FFF2-40B4-BE49-F238E27FC236}">
                <a16:creationId xmlns:a16="http://schemas.microsoft.com/office/drawing/2014/main" id="{923234A6-8290-4976-9483-FBD04CDFD51A}"/>
              </a:ext>
            </a:extLst>
          </p:cNvPr>
          <p:cNvGrpSpPr>
            <a:grpSpLocks/>
          </p:cNvGrpSpPr>
          <p:nvPr/>
        </p:nvGrpSpPr>
        <p:grpSpPr bwMode="auto">
          <a:xfrm>
            <a:off x="2698750" y="4686300"/>
            <a:ext cx="3887788" cy="1489075"/>
            <a:chOff x="1712" y="2976"/>
            <a:chExt cx="2449" cy="938"/>
          </a:xfrm>
        </p:grpSpPr>
        <p:sp>
          <p:nvSpPr>
            <p:cNvPr id="33833" name="Freeform 64">
              <a:extLst>
                <a:ext uri="{FF2B5EF4-FFF2-40B4-BE49-F238E27FC236}">
                  <a16:creationId xmlns:a16="http://schemas.microsoft.com/office/drawing/2014/main" id="{54FD514B-E0F2-4792-9DB7-6615F20BCC1F}"/>
                </a:ext>
              </a:extLst>
            </p:cNvPr>
            <p:cNvSpPr>
              <a:spLocks/>
            </p:cNvSpPr>
            <p:nvPr/>
          </p:nvSpPr>
          <p:spPr bwMode="auto">
            <a:xfrm>
              <a:off x="1712" y="2976"/>
              <a:ext cx="2449" cy="938"/>
            </a:xfrm>
            <a:custGeom>
              <a:avLst/>
              <a:gdLst>
                <a:gd name="T0" fmla="*/ 0 w 2449"/>
                <a:gd name="T1" fmla="*/ 0 h 938"/>
                <a:gd name="T2" fmla="*/ 816 w 2449"/>
                <a:gd name="T3" fmla="*/ 817 h 938"/>
                <a:gd name="T4" fmla="*/ 2132 w 2449"/>
                <a:gd name="T5" fmla="*/ 726 h 938"/>
                <a:gd name="T6" fmla="*/ 2449 w 2449"/>
                <a:gd name="T7" fmla="*/ 45 h 938"/>
                <a:gd name="T8" fmla="*/ 0 60000 65536"/>
                <a:gd name="T9" fmla="*/ 0 60000 65536"/>
                <a:gd name="T10" fmla="*/ 0 60000 65536"/>
                <a:gd name="T11" fmla="*/ 0 60000 65536"/>
                <a:gd name="T12" fmla="*/ 0 w 2449"/>
                <a:gd name="T13" fmla="*/ 0 h 938"/>
                <a:gd name="T14" fmla="*/ 2449 w 2449"/>
                <a:gd name="T15" fmla="*/ 938 h 938"/>
              </a:gdLst>
              <a:ahLst/>
              <a:cxnLst>
                <a:cxn ang="T8">
                  <a:pos x="T0" y="T1"/>
                </a:cxn>
                <a:cxn ang="T9">
                  <a:pos x="T2" y="T3"/>
                </a:cxn>
                <a:cxn ang="T10">
                  <a:pos x="T4" y="T5"/>
                </a:cxn>
                <a:cxn ang="T11">
                  <a:pos x="T6" y="T7"/>
                </a:cxn>
              </a:cxnLst>
              <a:rect l="T12" t="T13" r="T14" b="T15"/>
              <a:pathLst>
                <a:path w="2449" h="938">
                  <a:moveTo>
                    <a:pt x="0" y="0"/>
                  </a:moveTo>
                  <a:cubicBezTo>
                    <a:pt x="230" y="348"/>
                    <a:pt x="461" y="696"/>
                    <a:pt x="816" y="817"/>
                  </a:cubicBezTo>
                  <a:cubicBezTo>
                    <a:pt x="1171" y="938"/>
                    <a:pt x="1860" y="855"/>
                    <a:pt x="2132" y="726"/>
                  </a:cubicBezTo>
                  <a:cubicBezTo>
                    <a:pt x="2404" y="597"/>
                    <a:pt x="2426" y="321"/>
                    <a:pt x="2449" y="45"/>
                  </a:cubicBez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2643" name="Text Box 67">
              <a:extLst>
                <a:ext uri="{FF2B5EF4-FFF2-40B4-BE49-F238E27FC236}">
                  <a16:creationId xmlns:a16="http://schemas.microsoft.com/office/drawing/2014/main" id="{2A49D0ED-F14F-47B2-BDDE-6B183CC3B9CF}"/>
                </a:ext>
              </a:extLst>
            </p:cNvPr>
            <p:cNvSpPr txBox="1">
              <a:spLocks noChangeArrowheads="1"/>
            </p:cNvSpPr>
            <p:nvPr/>
          </p:nvSpPr>
          <p:spPr bwMode="auto">
            <a:xfrm>
              <a:off x="2968" y="3612"/>
              <a:ext cx="182" cy="231"/>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0000"/>
                  </a:solidFill>
                  <a:effectLst>
                    <a:outerShdw blurRad="38100" dist="38100" dir="2700000" algn="tl">
                      <a:srgbClr val="C0C0C0"/>
                    </a:outerShdw>
                  </a:effectLst>
                </a:rPr>
                <a:t>n</a:t>
              </a:r>
            </a:p>
          </p:txBody>
        </p:sp>
      </p:grpSp>
      <p:grpSp>
        <p:nvGrpSpPr>
          <p:cNvPr id="6" name="Group 73">
            <a:extLst>
              <a:ext uri="{FF2B5EF4-FFF2-40B4-BE49-F238E27FC236}">
                <a16:creationId xmlns:a16="http://schemas.microsoft.com/office/drawing/2014/main" id="{32ED10A7-CD00-4CCB-B86E-1A454121F11E}"/>
              </a:ext>
            </a:extLst>
          </p:cNvPr>
          <p:cNvGrpSpPr>
            <a:grpSpLocks/>
          </p:cNvGrpSpPr>
          <p:nvPr/>
        </p:nvGrpSpPr>
        <p:grpSpPr bwMode="auto">
          <a:xfrm>
            <a:off x="4500563" y="4724400"/>
            <a:ext cx="2087562" cy="414338"/>
            <a:chOff x="2835" y="2976"/>
            <a:chExt cx="1315" cy="261"/>
          </a:xfrm>
        </p:grpSpPr>
        <p:sp>
          <p:nvSpPr>
            <p:cNvPr id="33831" name="Freeform 57">
              <a:extLst>
                <a:ext uri="{FF2B5EF4-FFF2-40B4-BE49-F238E27FC236}">
                  <a16:creationId xmlns:a16="http://schemas.microsoft.com/office/drawing/2014/main" id="{70506784-0D62-496E-A83D-9A31B59F3375}"/>
                </a:ext>
              </a:extLst>
            </p:cNvPr>
            <p:cNvSpPr>
              <a:spLocks/>
            </p:cNvSpPr>
            <p:nvPr/>
          </p:nvSpPr>
          <p:spPr bwMode="auto">
            <a:xfrm>
              <a:off x="2835" y="2976"/>
              <a:ext cx="1315" cy="227"/>
            </a:xfrm>
            <a:custGeom>
              <a:avLst/>
              <a:gdLst>
                <a:gd name="T0" fmla="*/ 0 w 1315"/>
                <a:gd name="T1" fmla="*/ 0 h 227"/>
                <a:gd name="T2" fmla="*/ 771 w 1315"/>
                <a:gd name="T3" fmla="*/ 227 h 227"/>
                <a:gd name="T4" fmla="*/ 1315 w 1315"/>
                <a:gd name="T5" fmla="*/ 0 h 227"/>
                <a:gd name="T6" fmla="*/ 0 60000 65536"/>
                <a:gd name="T7" fmla="*/ 0 60000 65536"/>
                <a:gd name="T8" fmla="*/ 0 60000 65536"/>
                <a:gd name="T9" fmla="*/ 0 w 1315"/>
                <a:gd name="T10" fmla="*/ 0 h 227"/>
                <a:gd name="T11" fmla="*/ 1315 w 1315"/>
                <a:gd name="T12" fmla="*/ 227 h 227"/>
              </a:gdLst>
              <a:ahLst/>
              <a:cxnLst>
                <a:cxn ang="T6">
                  <a:pos x="T0" y="T1"/>
                </a:cxn>
                <a:cxn ang="T7">
                  <a:pos x="T2" y="T3"/>
                </a:cxn>
                <a:cxn ang="T8">
                  <a:pos x="T4" y="T5"/>
                </a:cxn>
              </a:cxnLst>
              <a:rect l="T9" t="T10" r="T11" b="T12"/>
              <a:pathLst>
                <a:path w="1315" h="227">
                  <a:moveTo>
                    <a:pt x="0" y="0"/>
                  </a:moveTo>
                  <a:cubicBezTo>
                    <a:pt x="276" y="113"/>
                    <a:pt x="552" y="227"/>
                    <a:pt x="771" y="227"/>
                  </a:cubicBezTo>
                  <a:cubicBezTo>
                    <a:pt x="990" y="227"/>
                    <a:pt x="1152" y="113"/>
                    <a:pt x="1315" y="0"/>
                  </a:cubicBez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2645" name="Text Box 69">
              <a:extLst>
                <a:ext uri="{FF2B5EF4-FFF2-40B4-BE49-F238E27FC236}">
                  <a16:creationId xmlns:a16="http://schemas.microsoft.com/office/drawing/2014/main" id="{C250134E-38F9-484E-B74C-AA28D8CAEA16}"/>
                </a:ext>
              </a:extLst>
            </p:cNvPr>
            <p:cNvSpPr txBox="1">
              <a:spLocks noChangeArrowheads="1"/>
            </p:cNvSpPr>
            <p:nvPr/>
          </p:nvSpPr>
          <p:spPr bwMode="auto">
            <a:xfrm>
              <a:off x="3505" y="3006"/>
              <a:ext cx="182" cy="231"/>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0000"/>
                  </a:solidFill>
                  <a:effectLst>
                    <a:outerShdw blurRad="38100" dist="38100" dir="2700000" algn="tl">
                      <a:srgbClr val="C0C0C0"/>
                    </a:outerShdw>
                  </a:effectLst>
                </a:rPr>
                <a:t>n</a:t>
              </a:r>
            </a:p>
          </p:txBody>
        </p:sp>
      </p:grpSp>
      <p:grpSp>
        <p:nvGrpSpPr>
          <p:cNvPr id="7" name="Group 77">
            <a:extLst>
              <a:ext uri="{FF2B5EF4-FFF2-40B4-BE49-F238E27FC236}">
                <a16:creationId xmlns:a16="http://schemas.microsoft.com/office/drawing/2014/main" id="{6E65EF3F-96D3-410F-AFA0-D4F001A644E1}"/>
              </a:ext>
            </a:extLst>
          </p:cNvPr>
          <p:cNvGrpSpPr>
            <a:grpSpLocks/>
          </p:cNvGrpSpPr>
          <p:nvPr/>
        </p:nvGrpSpPr>
        <p:grpSpPr bwMode="auto">
          <a:xfrm>
            <a:off x="4495800" y="4740275"/>
            <a:ext cx="3533775" cy="850900"/>
            <a:chOff x="2832" y="2986"/>
            <a:chExt cx="2226" cy="536"/>
          </a:xfrm>
        </p:grpSpPr>
        <p:grpSp>
          <p:nvGrpSpPr>
            <p:cNvPr id="33827" name="Group 75">
              <a:extLst>
                <a:ext uri="{FF2B5EF4-FFF2-40B4-BE49-F238E27FC236}">
                  <a16:creationId xmlns:a16="http://schemas.microsoft.com/office/drawing/2014/main" id="{09167008-D0DC-42DC-9471-8BCDEC259E66}"/>
                </a:ext>
              </a:extLst>
            </p:cNvPr>
            <p:cNvGrpSpPr>
              <a:grpSpLocks/>
            </p:cNvGrpSpPr>
            <p:nvPr/>
          </p:nvGrpSpPr>
          <p:grpSpPr bwMode="auto">
            <a:xfrm>
              <a:off x="2832" y="3000"/>
              <a:ext cx="2073" cy="522"/>
              <a:chOff x="2835" y="2976"/>
              <a:chExt cx="2073" cy="522"/>
            </a:xfrm>
          </p:grpSpPr>
          <p:sp>
            <p:nvSpPr>
              <p:cNvPr id="33829" name="Freeform 65">
                <a:extLst>
                  <a:ext uri="{FF2B5EF4-FFF2-40B4-BE49-F238E27FC236}">
                    <a16:creationId xmlns:a16="http://schemas.microsoft.com/office/drawing/2014/main" id="{A2545463-8CD9-4315-91B4-F7DF3CE6A4EF}"/>
                  </a:ext>
                </a:extLst>
              </p:cNvPr>
              <p:cNvSpPr>
                <a:spLocks/>
              </p:cNvSpPr>
              <p:nvPr/>
            </p:nvSpPr>
            <p:spPr bwMode="auto">
              <a:xfrm>
                <a:off x="2835" y="2976"/>
                <a:ext cx="2073" cy="522"/>
              </a:xfrm>
              <a:custGeom>
                <a:avLst/>
                <a:gdLst>
                  <a:gd name="T0" fmla="*/ 0 w 2041"/>
                  <a:gd name="T1" fmla="*/ 0 h 522"/>
                  <a:gd name="T2" fmla="*/ 1003 w 2041"/>
                  <a:gd name="T3" fmla="*/ 454 h 522"/>
                  <a:gd name="T4" fmla="*/ 2475 w 2041"/>
                  <a:gd name="T5" fmla="*/ 409 h 522"/>
                  <a:gd name="T6" fmla="*/ 2810 w 2041"/>
                  <a:gd name="T7" fmla="*/ 182 h 522"/>
                  <a:gd name="T8" fmla="*/ 3013 w 2041"/>
                  <a:gd name="T9" fmla="*/ 137 h 522"/>
                  <a:gd name="T10" fmla="*/ 0 60000 65536"/>
                  <a:gd name="T11" fmla="*/ 0 60000 65536"/>
                  <a:gd name="T12" fmla="*/ 0 60000 65536"/>
                  <a:gd name="T13" fmla="*/ 0 60000 65536"/>
                  <a:gd name="T14" fmla="*/ 0 60000 65536"/>
                  <a:gd name="T15" fmla="*/ 0 w 2041"/>
                  <a:gd name="T16" fmla="*/ 0 h 522"/>
                  <a:gd name="T17" fmla="*/ 2041 w 2041"/>
                  <a:gd name="T18" fmla="*/ 522 h 522"/>
                </a:gdLst>
                <a:ahLst/>
                <a:cxnLst>
                  <a:cxn ang="T10">
                    <a:pos x="T0" y="T1"/>
                  </a:cxn>
                  <a:cxn ang="T11">
                    <a:pos x="T2" y="T3"/>
                  </a:cxn>
                  <a:cxn ang="T12">
                    <a:pos x="T4" y="T5"/>
                  </a:cxn>
                  <a:cxn ang="T13">
                    <a:pos x="T6" y="T7"/>
                  </a:cxn>
                  <a:cxn ang="T14">
                    <a:pos x="T8" y="T9"/>
                  </a:cxn>
                </a:cxnLst>
                <a:rect l="T15" t="T16" r="T17" b="T18"/>
                <a:pathLst>
                  <a:path w="2041" h="522">
                    <a:moveTo>
                      <a:pt x="0" y="0"/>
                    </a:moveTo>
                    <a:cubicBezTo>
                      <a:pt x="200" y="193"/>
                      <a:pt x="400" y="386"/>
                      <a:pt x="680" y="454"/>
                    </a:cubicBezTo>
                    <a:cubicBezTo>
                      <a:pt x="960" y="522"/>
                      <a:pt x="1474" y="454"/>
                      <a:pt x="1678" y="409"/>
                    </a:cubicBezTo>
                    <a:cubicBezTo>
                      <a:pt x="1882" y="364"/>
                      <a:pt x="1845" y="227"/>
                      <a:pt x="1905" y="182"/>
                    </a:cubicBezTo>
                    <a:cubicBezTo>
                      <a:pt x="1965" y="137"/>
                      <a:pt x="2003" y="137"/>
                      <a:pt x="2041" y="137"/>
                    </a:cubicBez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2644" name="Text Box 68">
                <a:extLst>
                  <a:ext uri="{FF2B5EF4-FFF2-40B4-BE49-F238E27FC236}">
                    <a16:creationId xmlns:a16="http://schemas.microsoft.com/office/drawing/2014/main" id="{F9AA39F0-8805-4581-B9C0-FAD1AE1CA9AC}"/>
                  </a:ext>
                </a:extLst>
              </p:cNvPr>
              <p:cNvSpPr txBox="1">
                <a:spLocks noChangeArrowheads="1"/>
              </p:cNvSpPr>
              <p:nvPr/>
            </p:nvSpPr>
            <p:spPr bwMode="auto">
              <a:xfrm>
                <a:off x="3675" y="3234"/>
                <a:ext cx="182" cy="231"/>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0000"/>
                    </a:solidFill>
                    <a:effectLst>
                      <a:outerShdw blurRad="38100" dist="38100" dir="2700000" algn="tl">
                        <a:srgbClr val="C0C0C0"/>
                      </a:outerShdw>
                    </a:effectLst>
                  </a:rPr>
                  <a:t>y</a:t>
                </a:r>
              </a:p>
            </p:txBody>
          </p:sp>
        </p:grpSp>
        <p:sp>
          <p:nvSpPr>
            <p:cNvPr id="152646" name="Text Box 70">
              <a:extLst>
                <a:ext uri="{FF2B5EF4-FFF2-40B4-BE49-F238E27FC236}">
                  <a16:creationId xmlns:a16="http://schemas.microsoft.com/office/drawing/2014/main" id="{E7998E84-EDA3-4017-AE10-A017B9E0A967}"/>
                </a:ext>
              </a:extLst>
            </p:cNvPr>
            <p:cNvSpPr txBox="1">
              <a:spLocks noChangeArrowheads="1"/>
            </p:cNvSpPr>
            <p:nvPr/>
          </p:nvSpPr>
          <p:spPr bwMode="auto">
            <a:xfrm>
              <a:off x="4876" y="2986"/>
              <a:ext cx="182" cy="231"/>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rgbClr val="FF0000"/>
                  </a:solidFill>
                  <a:effectLst>
                    <a:outerShdw blurRad="38100" dist="38100" dir="2700000" algn="tl">
                      <a:srgbClr val="C0C0C0"/>
                    </a:outerShdw>
                  </a:effectLst>
                </a:rPr>
                <a:t>y</a:t>
              </a:r>
            </a:p>
          </p:txBody>
        </p:sp>
      </p:grpSp>
      <p:grpSp>
        <p:nvGrpSpPr>
          <p:cNvPr id="9" name="Group 74">
            <a:extLst>
              <a:ext uri="{FF2B5EF4-FFF2-40B4-BE49-F238E27FC236}">
                <a16:creationId xmlns:a16="http://schemas.microsoft.com/office/drawing/2014/main" id="{4CC4CA1C-32A4-4D5D-964A-5B767CBC4EBC}"/>
              </a:ext>
            </a:extLst>
          </p:cNvPr>
          <p:cNvGrpSpPr>
            <a:grpSpLocks/>
          </p:cNvGrpSpPr>
          <p:nvPr/>
        </p:nvGrpSpPr>
        <p:grpSpPr bwMode="auto">
          <a:xfrm>
            <a:off x="6602413" y="4183063"/>
            <a:ext cx="1763712" cy="785812"/>
            <a:chOff x="4195" y="2635"/>
            <a:chExt cx="1111" cy="495"/>
          </a:xfrm>
        </p:grpSpPr>
        <p:sp>
          <p:nvSpPr>
            <p:cNvPr id="33825" name="Freeform 58">
              <a:extLst>
                <a:ext uri="{FF2B5EF4-FFF2-40B4-BE49-F238E27FC236}">
                  <a16:creationId xmlns:a16="http://schemas.microsoft.com/office/drawing/2014/main" id="{27AA7A68-6018-4B6A-8351-A4EA0F63EF7D}"/>
                </a:ext>
              </a:extLst>
            </p:cNvPr>
            <p:cNvSpPr>
              <a:spLocks/>
            </p:cNvSpPr>
            <p:nvPr/>
          </p:nvSpPr>
          <p:spPr bwMode="auto">
            <a:xfrm>
              <a:off x="4195" y="2762"/>
              <a:ext cx="758" cy="368"/>
            </a:xfrm>
            <a:custGeom>
              <a:avLst/>
              <a:gdLst>
                <a:gd name="T0" fmla="*/ 0 w 998"/>
                <a:gd name="T1" fmla="*/ 18 h 408"/>
                <a:gd name="T2" fmla="*/ 2 w 998"/>
                <a:gd name="T3" fmla="*/ 29 h 408"/>
                <a:gd name="T4" fmla="*/ 2 w 998"/>
                <a:gd name="T5" fmla="*/ 5 h 408"/>
                <a:gd name="T6" fmla="*/ 2 w 998"/>
                <a:gd name="T7" fmla="*/ 5 h 408"/>
                <a:gd name="T8" fmla="*/ 0 60000 65536"/>
                <a:gd name="T9" fmla="*/ 0 60000 65536"/>
                <a:gd name="T10" fmla="*/ 0 60000 65536"/>
                <a:gd name="T11" fmla="*/ 0 60000 65536"/>
                <a:gd name="T12" fmla="*/ 0 w 998"/>
                <a:gd name="T13" fmla="*/ 0 h 408"/>
                <a:gd name="T14" fmla="*/ 998 w 998"/>
                <a:gd name="T15" fmla="*/ 408 h 408"/>
              </a:gdLst>
              <a:ahLst/>
              <a:cxnLst>
                <a:cxn ang="T8">
                  <a:pos x="T0" y="T1"/>
                </a:cxn>
                <a:cxn ang="T9">
                  <a:pos x="T2" y="T3"/>
                </a:cxn>
                <a:cxn ang="T10">
                  <a:pos x="T4" y="T5"/>
                </a:cxn>
                <a:cxn ang="T11">
                  <a:pos x="T6" y="T7"/>
                </a:cxn>
              </a:cxnLst>
              <a:rect l="T12" t="T13" r="T14" b="T15"/>
              <a:pathLst>
                <a:path w="998" h="408">
                  <a:moveTo>
                    <a:pt x="0" y="241"/>
                  </a:moveTo>
                  <a:cubicBezTo>
                    <a:pt x="166" y="324"/>
                    <a:pt x="333" y="408"/>
                    <a:pt x="454" y="378"/>
                  </a:cubicBezTo>
                  <a:cubicBezTo>
                    <a:pt x="575" y="348"/>
                    <a:pt x="635" y="120"/>
                    <a:pt x="726" y="60"/>
                  </a:cubicBezTo>
                  <a:cubicBezTo>
                    <a:pt x="817" y="0"/>
                    <a:pt x="907" y="7"/>
                    <a:pt x="998" y="15"/>
                  </a:cubicBez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2647" name="Text Box 71">
              <a:extLst>
                <a:ext uri="{FF2B5EF4-FFF2-40B4-BE49-F238E27FC236}">
                  <a16:creationId xmlns:a16="http://schemas.microsoft.com/office/drawing/2014/main" id="{69B15AC5-7FC3-4273-BDB2-25978203B62F}"/>
                </a:ext>
              </a:extLst>
            </p:cNvPr>
            <p:cNvSpPr txBox="1">
              <a:spLocks noChangeArrowheads="1"/>
            </p:cNvSpPr>
            <p:nvPr/>
          </p:nvSpPr>
          <p:spPr bwMode="auto">
            <a:xfrm>
              <a:off x="4894" y="2635"/>
              <a:ext cx="412" cy="231"/>
            </a:xfrm>
            <a:prstGeom prst="rect">
              <a:avLst/>
            </a:prstGeom>
            <a:noFill/>
            <a:ln w="9525">
              <a:noFill/>
              <a:miter lim="800000"/>
              <a:headEnd/>
              <a:tailEnd/>
            </a:ln>
            <a:effectLst/>
          </p:spPr>
          <p:txBody>
            <a:bodyPr>
              <a:spAutoFit/>
            </a:bodyPr>
            <a:lstStyle/>
            <a:p>
              <a:pPr algn="ctr">
                <a:spcBef>
                  <a:spcPct val="50000"/>
                </a:spcBef>
                <a:defRPr/>
              </a:pPr>
              <a:r>
                <a:rPr lang="en-US" altLang="zh-CN" sz="1800" b="1">
                  <a:solidFill>
                    <a:srgbClr val="FF0000"/>
                  </a:solidFill>
                  <a:effectLst>
                    <a:outerShdw blurRad="38100" dist="38100" dir="2700000" algn="tl">
                      <a:srgbClr val="C0C0C0"/>
                    </a:outerShdw>
                  </a:effectLst>
                </a:rPr>
                <a:t>y|n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2616">
                                            <p:txEl>
                                              <p:pRg st="0" end="0"/>
                                            </p:txEl>
                                          </p:spTgt>
                                        </p:tgtEl>
                                        <p:attrNameLst>
                                          <p:attrName>style.visibility</p:attrName>
                                        </p:attrNameLst>
                                      </p:cBhvr>
                                      <p:to>
                                        <p:strVal val="visible"/>
                                      </p:to>
                                    </p:set>
                                    <p:anim calcmode="lin" valueType="num">
                                      <p:cBhvr>
                                        <p:cTn id="7" dur="1000" fill="hold"/>
                                        <p:tgtEl>
                                          <p:spTgt spid="15261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261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261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2616">
                                            <p:txEl>
                                              <p:pRg st="1" end="1"/>
                                            </p:txEl>
                                          </p:spTgt>
                                        </p:tgtEl>
                                        <p:attrNameLst>
                                          <p:attrName>style.visibility</p:attrName>
                                        </p:attrNameLst>
                                      </p:cBhvr>
                                      <p:to>
                                        <p:strVal val="visible"/>
                                      </p:to>
                                    </p:set>
                                    <p:anim calcmode="lin" valueType="num">
                                      <p:cBhvr>
                                        <p:cTn id="14" dur="1000" fill="hold"/>
                                        <p:tgtEl>
                                          <p:spTgt spid="15261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5261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261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52616">
                                            <p:txEl>
                                              <p:pRg st="2" end="2"/>
                                            </p:txEl>
                                          </p:spTgt>
                                        </p:tgtEl>
                                        <p:attrNameLst>
                                          <p:attrName>style.visibility</p:attrName>
                                        </p:attrNameLst>
                                      </p:cBhvr>
                                      <p:to>
                                        <p:strVal val="visible"/>
                                      </p:to>
                                    </p:set>
                                    <p:anim calcmode="lin" valueType="num">
                                      <p:cBhvr>
                                        <p:cTn id="21" dur="1000" fill="hold"/>
                                        <p:tgtEl>
                                          <p:spTgt spid="15261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5261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261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9"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0" fill="hold"/>
                                        <p:tgtEl>
                                          <p:spTgt spid="2"/>
                                        </p:tgtEl>
                                        <p:attrNameLst>
                                          <p:attrName>ppt_w</p:attrName>
                                        </p:attrNameLst>
                                      </p:cBhvr>
                                      <p:tavLst>
                                        <p:tav tm="0" fmla="#ppt_w*sin(2.5*pi*$)">
                                          <p:val>
                                            <p:fltVal val="0"/>
                                          </p:val>
                                        </p:tav>
                                        <p:tav tm="100000">
                                          <p:val>
                                            <p:fltVal val="1"/>
                                          </p:val>
                                        </p:tav>
                                      </p:tavLst>
                                    </p:anim>
                                    <p:anim calcmode="lin" valueType="num">
                                      <p:cBhvr>
                                        <p:cTn id="29"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152625"/>
                                        </p:tgtEl>
                                        <p:attrNameLst>
                                          <p:attrName>style.visibility</p:attrName>
                                        </p:attrNameLst>
                                      </p:cBhvr>
                                      <p:to>
                                        <p:strVal val="visible"/>
                                      </p:to>
                                    </p:set>
                                    <p:animEffect transition="in" filter="fade">
                                      <p:cBhvr>
                                        <p:cTn id="34" dur="1000"/>
                                        <p:tgtEl>
                                          <p:spTgt spid="152625"/>
                                        </p:tgtEl>
                                      </p:cBhvr>
                                    </p:animEffect>
                                    <p:anim calcmode="lin" valueType="num">
                                      <p:cBhvr>
                                        <p:cTn id="35" dur="1000" fill="hold"/>
                                        <p:tgtEl>
                                          <p:spTgt spid="152625"/>
                                        </p:tgtEl>
                                        <p:attrNameLst>
                                          <p:attrName>ppt_x</p:attrName>
                                        </p:attrNameLst>
                                      </p:cBhvr>
                                      <p:tavLst>
                                        <p:tav tm="0">
                                          <p:val>
                                            <p:strVal val="#ppt_x"/>
                                          </p:val>
                                        </p:tav>
                                        <p:tav tm="100000">
                                          <p:val>
                                            <p:strVal val="#ppt_x"/>
                                          </p:val>
                                        </p:tav>
                                      </p:tavLst>
                                    </p:anim>
                                    <p:anim calcmode="lin" valueType="num">
                                      <p:cBhvr>
                                        <p:cTn id="36" dur="1000" fill="hold"/>
                                        <p:tgtEl>
                                          <p:spTgt spid="152625"/>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9" presetClass="entr" presetSubtype="10" fill="hold" grpId="0" nodeType="clickEffect">
                                  <p:stCondLst>
                                    <p:cond delay="0"/>
                                  </p:stCondLst>
                                  <p:childTnLst>
                                    <p:set>
                                      <p:cBhvr>
                                        <p:cTn id="40" dur="1" fill="hold">
                                          <p:stCondLst>
                                            <p:cond delay="0"/>
                                          </p:stCondLst>
                                        </p:cTn>
                                        <p:tgtEl>
                                          <p:spTgt spid="152626"/>
                                        </p:tgtEl>
                                        <p:attrNameLst>
                                          <p:attrName>style.visibility</p:attrName>
                                        </p:attrNameLst>
                                      </p:cBhvr>
                                      <p:to>
                                        <p:strVal val="visible"/>
                                      </p:to>
                                    </p:set>
                                    <p:anim calcmode="lin" valueType="num">
                                      <p:cBhvr>
                                        <p:cTn id="41" dur="5000" fill="hold"/>
                                        <p:tgtEl>
                                          <p:spTgt spid="152626"/>
                                        </p:tgtEl>
                                        <p:attrNameLst>
                                          <p:attrName>ppt_w</p:attrName>
                                        </p:attrNameLst>
                                      </p:cBhvr>
                                      <p:tavLst>
                                        <p:tav tm="0" fmla="#ppt_w*sin(2.5*pi*$)">
                                          <p:val>
                                            <p:fltVal val="0"/>
                                          </p:val>
                                        </p:tav>
                                        <p:tav tm="100000">
                                          <p:val>
                                            <p:fltVal val="1"/>
                                          </p:val>
                                        </p:tav>
                                      </p:tavLst>
                                    </p:anim>
                                    <p:anim calcmode="lin" valueType="num">
                                      <p:cBhvr>
                                        <p:cTn id="42" dur="5000" fill="hold"/>
                                        <p:tgtEl>
                                          <p:spTgt spid="152626"/>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xit" presetSubtype="16" fill="hold" grpId="1" nodeType="clickEffect">
                                  <p:stCondLst>
                                    <p:cond delay="0"/>
                                  </p:stCondLst>
                                  <p:childTnLst>
                                    <p:animEffect transition="out" filter="diamond(in)">
                                      <p:cBhvr>
                                        <p:cTn id="46" dur="2000"/>
                                        <p:tgtEl>
                                          <p:spTgt spid="152625"/>
                                        </p:tgtEl>
                                      </p:cBhvr>
                                    </p:animEffect>
                                    <p:set>
                                      <p:cBhvr>
                                        <p:cTn id="47" dur="1" fill="hold">
                                          <p:stCondLst>
                                            <p:cond delay="1999"/>
                                          </p:stCondLst>
                                        </p:cTn>
                                        <p:tgtEl>
                                          <p:spTgt spid="152625"/>
                                        </p:tgtEl>
                                        <p:attrNameLst>
                                          <p:attrName>style.visibility</p:attrName>
                                        </p:attrNameLst>
                                      </p:cBhvr>
                                      <p:to>
                                        <p:strVal val="hidden"/>
                                      </p:to>
                                    </p:set>
                                  </p:childTnLst>
                                </p:cTn>
                              </p:par>
                              <p:par>
                                <p:cTn id="48" presetID="8" presetClass="exit" presetSubtype="16" fill="hold" grpId="1" nodeType="withEffect">
                                  <p:stCondLst>
                                    <p:cond delay="0"/>
                                  </p:stCondLst>
                                  <p:childTnLst>
                                    <p:animEffect transition="out" filter="diamond(in)">
                                      <p:cBhvr>
                                        <p:cTn id="49" dur="2000"/>
                                        <p:tgtEl>
                                          <p:spTgt spid="152626"/>
                                        </p:tgtEl>
                                      </p:cBhvr>
                                    </p:animEffect>
                                    <p:set>
                                      <p:cBhvr>
                                        <p:cTn id="50" dur="1" fill="hold">
                                          <p:stCondLst>
                                            <p:cond delay="1999"/>
                                          </p:stCondLst>
                                        </p:cTn>
                                        <p:tgtEl>
                                          <p:spTgt spid="152626"/>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152618"/>
                                        </p:tgtEl>
                                        <p:attrNameLst>
                                          <p:attrName>style.visibility</p:attrName>
                                        </p:attrNameLst>
                                      </p:cBhvr>
                                      <p:to>
                                        <p:strVal val="visible"/>
                                      </p:to>
                                    </p:set>
                                    <p:animEffect transition="in" filter="fade">
                                      <p:cBhvr>
                                        <p:cTn id="55" dur="1000"/>
                                        <p:tgtEl>
                                          <p:spTgt spid="152618"/>
                                        </p:tgtEl>
                                      </p:cBhvr>
                                    </p:animEffect>
                                    <p:anim calcmode="lin" valueType="num">
                                      <p:cBhvr>
                                        <p:cTn id="56" dur="1000" fill="hold"/>
                                        <p:tgtEl>
                                          <p:spTgt spid="152618"/>
                                        </p:tgtEl>
                                        <p:attrNameLst>
                                          <p:attrName>ppt_x</p:attrName>
                                        </p:attrNameLst>
                                      </p:cBhvr>
                                      <p:tavLst>
                                        <p:tav tm="0">
                                          <p:val>
                                            <p:strVal val="#ppt_x"/>
                                          </p:val>
                                        </p:tav>
                                        <p:tav tm="100000">
                                          <p:val>
                                            <p:strVal val="#ppt_x"/>
                                          </p:val>
                                        </p:tav>
                                      </p:tavLst>
                                    </p:anim>
                                    <p:anim calcmode="lin" valueType="num">
                                      <p:cBhvr>
                                        <p:cTn id="57" dur="1000" fill="hold"/>
                                        <p:tgtEl>
                                          <p:spTgt spid="152618"/>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9" presetClass="entr" presetSubtype="10" fill="hold" grpId="0" nodeType="clickEffect">
                                  <p:stCondLst>
                                    <p:cond delay="0"/>
                                  </p:stCondLst>
                                  <p:childTnLst>
                                    <p:set>
                                      <p:cBhvr>
                                        <p:cTn id="61" dur="1" fill="hold">
                                          <p:stCondLst>
                                            <p:cond delay="0"/>
                                          </p:stCondLst>
                                        </p:cTn>
                                        <p:tgtEl>
                                          <p:spTgt spid="152627"/>
                                        </p:tgtEl>
                                        <p:attrNameLst>
                                          <p:attrName>style.visibility</p:attrName>
                                        </p:attrNameLst>
                                      </p:cBhvr>
                                      <p:to>
                                        <p:strVal val="visible"/>
                                      </p:to>
                                    </p:set>
                                    <p:anim calcmode="lin" valueType="num">
                                      <p:cBhvr>
                                        <p:cTn id="62" dur="5000" fill="hold"/>
                                        <p:tgtEl>
                                          <p:spTgt spid="152627"/>
                                        </p:tgtEl>
                                        <p:attrNameLst>
                                          <p:attrName>ppt_w</p:attrName>
                                        </p:attrNameLst>
                                      </p:cBhvr>
                                      <p:tavLst>
                                        <p:tav tm="0" fmla="#ppt_w*sin(2.5*pi*$)">
                                          <p:val>
                                            <p:fltVal val="0"/>
                                          </p:val>
                                        </p:tav>
                                        <p:tav tm="100000">
                                          <p:val>
                                            <p:fltVal val="1"/>
                                          </p:val>
                                        </p:tav>
                                      </p:tavLst>
                                    </p:anim>
                                    <p:anim calcmode="lin" valueType="num">
                                      <p:cBhvr>
                                        <p:cTn id="63" dur="5000" fill="hold"/>
                                        <p:tgtEl>
                                          <p:spTgt spid="152627"/>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0" presetClass="path" presetSubtype="0" accel="50000" decel="50000" fill="hold" nodeType="clickEffect">
                                  <p:stCondLst>
                                    <p:cond delay="0"/>
                                  </p:stCondLst>
                                  <p:childTnLst>
                                    <p:animMotion origin="layout" path="M 4.44444E-6 2.59259E-6 C -0.12483 -0.09977 -0.24896 -0.19838 -0.2224 -0.30162 C -0.19549 -0.4044 -0.01702 -0.51181 0.16197 -0.61829 " pathEditMode="relative" rAng="0" ptsTypes="aaA">
                                      <p:cBhvr>
                                        <p:cTn id="67" dur="2000" fill="hold"/>
                                        <p:tgtEl>
                                          <p:spTgt spid="2"/>
                                        </p:tgtEl>
                                        <p:attrNameLst>
                                          <p:attrName>ppt_x</p:attrName>
                                          <p:attrName>ppt_y</p:attrName>
                                        </p:attrNameLst>
                                      </p:cBhvr>
                                      <p:rCtr x="-4358" y="-30926"/>
                                    </p:animMotion>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p:cTn id="72" dur="1000" fill="hold"/>
                                        <p:tgtEl>
                                          <p:spTgt spid="3"/>
                                        </p:tgtEl>
                                        <p:attrNameLst>
                                          <p:attrName>ppt_x</p:attrName>
                                        </p:attrNameLst>
                                      </p:cBhvr>
                                      <p:tavLst>
                                        <p:tav tm="0">
                                          <p:val>
                                            <p:strVal val="#ppt_x-.2"/>
                                          </p:val>
                                        </p:tav>
                                        <p:tav tm="100000">
                                          <p:val>
                                            <p:strVal val="#ppt_x"/>
                                          </p:val>
                                        </p:tav>
                                      </p:tavLst>
                                    </p:anim>
                                    <p:anim calcmode="lin" valueType="num">
                                      <p:cBhvr>
                                        <p:cTn id="7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74" dur="10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9"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p:cTn id="79" dur="1000" fill="hold"/>
                                        <p:tgtEl>
                                          <p:spTgt spid="4"/>
                                        </p:tgtEl>
                                        <p:attrNameLst>
                                          <p:attrName>ppt_x</p:attrName>
                                        </p:attrNameLst>
                                      </p:cBhvr>
                                      <p:tavLst>
                                        <p:tav tm="0">
                                          <p:val>
                                            <p:strVal val="#ppt_x-.2"/>
                                          </p:val>
                                        </p:tav>
                                        <p:tav tm="100000">
                                          <p:val>
                                            <p:strVal val="#ppt_x"/>
                                          </p:val>
                                        </p:tav>
                                      </p:tavLst>
                                    </p:anim>
                                    <p:anim calcmode="lin" valueType="num">
                                      <p:cBhvr>
                                        <p:cTn id="8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81" dur="1000"/>
                                        <p:tgtEl>
                                          <p:spTgt spid="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9"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p:cTn id="86" dur="1000" fill="hold"/>
                                        <p:tgtEl>
                                          <p:spTgt spid="6"/>
                                        </p:tgtEl>
                                        <p:attrNameLst>
                                          <p:attrName>ppt_x</p:attrName>
                                        </p:attrNameLst>
                                      </p:cBhvr>
                                      <p:tavLst>
                                        <p:tav tm="0">
                                          <p:val>
                                            <p:strVal val="#ppt_x-.2"/>
                                          </p:val>
                                        </p:tav>
                                        <p:tav tm="100000">
                                          <p:val>
                                            <p:strVal val="#ppt_x"/>
                                          </p:val>
                                        </p:tav>
                                      </p:tavLst>
                                    </p:anim>
                                    <p:anim calcmode="lin" valueType="num">
                                      <p:cBhvr>
                                        <p:cTn id="87"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88" dur="1000"/>
                                        <p:tgtEl>
                                          <p:spTgt spid="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9" presetClass="entr" presetSubtype="0"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 calcmode="lin" valueType="num">
                                      <p:cBhvr>
                                        <p:cTn id="93" dur="1000" fill="hold"/>
                                        <p:tgtEl>
                                          <p:spTgt spid="9"/>
                                        </p:tgtEl>
                                        <p:attrNameLst>
                                          <p:attrName>ppt_x</p:attrName>
                                        </p:attrNameLst>
                                      </p:cBhvr>
                                      <p:tavLst>
                                        <p:tav tm="0">
                                          <p:val>
                                            <p:strVal val="#ppt_x-.2"/>
                                          </p:val>
                                        </p:tav>
                                        <p:tav tm="100000">
                                          <p:val>
                                            <p:strVal val="#ppt_x"/>
                                          </p:val>
                                        </p:tav>
                                      </p:tavLst>
                                    </p:anim>
                                    <p:anim calcmode="lin" valueType="num">
                                      <p:cBhvr>
                                        <p:cTn id="9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5" dur="1000"/>
                                        <p:tgtEl>
                                          <p:spTgt spid="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9" presetClass="entr" presetSubtype="0"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p:cTn id="100" dur="1000" fill="hold"/>
                                        <p:tgtEl>
                                          <p:spTgt spid="7"/>
                                        </p:tgtEl>
                                        <p:attrNameLst>
                                          <p:attrName>ppt_x</p:attrName>
                                        </p:attrNameLst>
                                      </p:cBhvr>
                                      <p:tavLst>
                                        <p:tav tm="0">
                                          <p:val>
                                            <p:strVal val="#ppt_x-.2"/>
                                          </p:val>
                                        </p:tav>
                                        <p:tav tm="100000">
                                          <p:val>
                                            <p:strVal val="#ppt_x"/>
                                          </p:val>
                                        </p:tav>
                                      </p:tavLst>
                                    </p:anim>
                                    <p:anim calcmode="lin" valueType="num">
                                      <p:cBhvr>
                                        <p:cTn id="101"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02" dur="1000"/>
                                        <p:tgtEl>
                                          <p:spTgt spid="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9" presetClass="entr" presetSubtype="0" fill="hold" nodeType="clickEffect">
                                  <p:stCondLst>
                                    <p:cond delay="0"/>
                                  </p:stCondLst>
                                  <p:childTnLst>
                                    <p:set>
                                      <p:cBhvr>
                                        <p:cTn id="106" dur="1" fill="hold">
                                          <p:stCondLst>
                                            <p:cond delay="0"/>
                                          </p:stCondLst>
                                        </p:cTn>
                                        <p:tgtEl>
                                          <p:spTgt spid="5"/>
                                        </p:tgtEl>
                                        <p:attrNameLst>
                                          <p:attrName>style.visibility</p:attrName>
                                        </p:attrNameLst>
                                      </p:cBhvr>
                                      <p:to>
                                        <p:strVal val="visible"/>
                                      </p:to>
                                    </p:set>
                                    <p:anim calcmode="lin" valueType="num">
                                      <p:cBhvr>
                                        <p:cTn id="107" dur="1000" fill="hold"/>
                                        <p:tgtEl>
                                          <p:spTgt spid="5"/>
                                        </p:tgtEl>
                                        <p:attrNameLst>
                                          <p:attrName>ppt_x</p:attrName>
                                        </p:attrNameLst>
                                      </p:cBhvr>
                                      <p:tavLst>
                                        <p:tav tm="0">
                                          <p:val>
                                            <p:strVal val="#ppt_x-.2"/>
                                          </p:val>
                                        </p:tav>
                                        <p:tav tm="100000">
                                          <p:val>
                                            <p:strVal val="#ppt_x"/>
                                          </p:val>
                                        </p:tav>
                                      </p:tavLst>
                                    </p:anim>
                                    <p:anim calcmode="lin" valueType="num">
                                      <p:cBhvr>
                                        <p:cTn id="10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0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8" grpId="0"/>
      <p:bldP spid="152625" grpId="0"/>
      <p:bldP spid="152625" grpId="1"/>
      <p:bldP spid="152626" grpId="0"/>
      <p:bldP spid="152626" grpId="1"/>
      <p:bldP spid="1526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C194379D-817E-4D3B-BB06-FA6A0DBD44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1DA777A8-2A69-437A-9013-9A2F7C329EE0}" type="slidenum">
              <a:rPr kumimoji="0" lang="en-US" altLang="zh-CN" sz="1800">
                <a:solidFill>
                  <a:srgbClr val="009900"/>
                </a:solidFill>
              </a:rPr>
              <a:pPr eaLnBrk="1" hangingPunct="1"/>
              <a:t>32</a:t>
            </a:fld>
            <a:endParaRPr kumimoji="0" lang="en-US" altLang="zh-CN" sz="1800">
              <a:solidFill>
                <a:srgbClr val="009900"/>
              </a:solidFill>
            </a:endParaRPr>
          </a:p>
        </p:txBody>
      </p:sp>
      <p:sp>
        <p:nvSpPr>
          <p:cNvPr id="34819" name="Text Box 4">
            <a:extLst>
              <a:ext uri="{FF2B5EF4-FFF2-40B4-BE49-F238E27FC236}">
                <a16:creationId xmlns:a16="http://schemas.microsoft.com/office/drawing/2014/main" id="{A2B83F69-87C6-4B03-BB14-13080A6757A8}"/>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2.6.6</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赋值运算</a:t>
            </a:r>
          </a:p>
        </p:txBody>
      </p:sp>
      <p:sp>
        <p:nvSpPr>
          <p:cNvPr id="144389" name="Text Box 5">
            <a:extLst>
              <a:ext uri="{FF2B5EF4-FFF2-40B4-BE49-F238E27FC236}">
                <a16:creationId xmlns:a16="http://schemas.microsoft.com/office/drawing/2014/main" id="{59D51DF4-6F22-4C02-8301-8FBCB612706A}"/>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3"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44410" name="Rectangle 26">
            <a:extLst>
              <a:ext uri="{FF2B5EF4-FFF2-40B4-BE49-F238E27FC236}">
                <a16:creationId xmlns:a16="http://schemas.microsoft.com/office/drawing/2014/main" id="{7B3700EE-6245-4EAF-BFDA-A70A9BD6FACB}"/>
              </a:ext>
            </a:extLst>
          </p:cNvPr>
          <p:cNvSpPr>
            <a:spLocks noChangeArrowheads="1"/>
          </p:cNvSpPr>
          <p:nvPr/>
        </p:nvSpPr>
        <p:spPr bwMode="auto">
          <a:xfrm>
            <a:off x="755650" y="2133600"/>
            <a:ext cx="7788275"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赋值运算是将运算器的数据存储到内存单元－－变量之中。除了</a:t>
            </a:r>
            <a:r>
              <a:rPr lang="en-US" altLang="zh-CN" b="1">
                <a:solidFill>
                  <a:srgbClr val="006600"/>
                </a:solidFill>
                <a:effectLst>
                  <a:outerShdw blurRad="38100" dist="38100" dir="2700000" algn="tl">
                    <a:srgbClr val="C0C0C0"/>
                  </a:outerShdw>
                </a:effectLst>
              </a:rPr>
              <a:t>=</a:t>
            </a:r>
            <a:r>
              <a:rPr lang="zh-CN" altLang="en-US" b="1">
                <a:solidFill>
                  <a:srgbClr val="006600"/>
                </a:solidFill>
                <a:effectLst>
                  <a:outerShdw blurRad="38100" dist="38100" dir="2700000" algn="tl">
                    <a:srgbClr val="C0C0C0"/>
                  </a:outerShdw>
                </a:effectLst>
              </a:rPr>
              <a:t>运算之外，其它均为复合赋值运算。</a:t>
            </a:r>
          </a:p>
        </p:txBody>
      </p:sp>
      <p:sp>
        <p:nvSpPr>
          <p:cNvPr id="144418" name="Rectangle 34">
            <a:extLst>
              <a:ext uri="{FF2B5EF4-FFF2-40B4-BE49-F238E27FC236}">
                <a16:creationId xmlns:a16="http://schemas.microsoft.com/office/drawing/2014/main" id="{33A7D8F5-0EEE-44C3-A99D-014927FA797A}"/>
              </a:ext>
            </a:extLst>
          </p:cNvPr>
          <p:cNvSpPr>
            <a:spLocks noChangeArrowheads="1"/>
          </p:cNvSpPr>
          <p:nvPr/>
        </p:nvSpPr>
        <p:spPr bwMode="auto">
          <a:xfrm>
            <a:off x="1255713" y="1268413"/>
            <a:ext cx="1228725" cy="395287"/>
          </a:xfrm>
          <a:prstGeom prst="rect">
            <a:avLst/>
          </a:prstGeom>
          <a:noFill/>
          <a:ln w="9525">
            <a:noFill/>
            <a:miter lim="800000"/>
            <a:headEnd/>
            <a:tailEnd/>
          </a:ln>
          <a:effectLst/>
        </p:spPr>
        <p:txBody>
          <a:bodyPr/>
          <a:lstStyle/>
          <a:p>
            <a:pPr algn="ctr">
              <a:spcBef>
                <a:spcPct val="20000"/>
              </a:spcBef>
              <a:buClr>
                <a:schemeClr val="folHlink"/>
              </a:buClr>
              <a:buSzPct val="60000"/>
              <a:buFont typeface="Wingdings" pitchFamily="2" charset="2"/>
              <a:buNone/>
              <a:defRPr/>
            </a:pPr>
            <a:r>
              <a:rPr lang="zh-CN" altLang="en-US" b="1">
                <a:effectLst>
                  <a:outerShdw blurRad="38100" dist="38100" dir="2700000" algn="tl">
                    <a:srgbClr val="C0C0C0"/>
                  </a:outerShdw>
                </a:effectLst>
              </a:rPr>
              <a:t>运算符：</a:t>
            </a:r>
          </a:p>
        </p:txBody>
      </p:sp>
      <p:sp>
        <p:nvSpPr>
          <p:cNvPr id="34823" name="Line 35">
            <a:extLst>
              <a:ext uri="{FF2B5EF4-FFF2-40B4-BE49-F238E27FC236}">
                <a16:creationId xmlns:a16="http://schemas.microsoft.com/office/drawing/2014/main" id="{409FFE4E-DDE3-46BB-A7EC-9AB67167D382}"/>
              </a:ext>
            </a:extLst>
          </p:cNvPr>
          <p:cNvSpPr>
            <a:spLocks noChangeShapeType="1"/>
          </p:cNvSpPr>
          <p:nvPr/>
        </p:nvSpPr>
        <p:spPr bwMode="auto">
          <a:xfrm>
            <a:off x="755650" y="1268413"/>
            <a:ext cx="12287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lstStyle/>
          <a:p>
            <a:endParaRPr lang="zh-CN" altLang="en-US"/>
          </a:p>
        </p:txBody>
      </p:sp>
      <p:sp>
        <p:nvSpPr>
          <p:cNvPr id="34824" name="Line 36">
            <a:extLst>
              <a:ext uri="{FF2B5EF4-FFF2-40B4-BE49-F238E27FC236}">
                <a16:creationId xmlns:a16="http://schemas.microsoft.com/office/drawing/2014/main" id="{A097D728-264E-45C4-AF69-E1B3BE9AB0C3}"/>
              </a:ext>
            </a:extLst>
          </p:cNvPr>
          <p:cNvSpPr>
            <a:spLocks noChangeShapeType="1"/>
          </p:cNvSpPr>
          <p:nvPr/>
        </p:nvSpPr>
        <p:spPr bwMode="auto">
          <a:xfrm>
            <a:off x="755650" y="1663700"/>
            <a:ext cx="12287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lstStyle/>
          <a:p>
            <a:endParaRPr lang="zh-CN" altLang="en-US"/>
          </a:p>
        </p:txBody>
      </p:sp>
      <p:sp>
        <p:nvSpPr>
          <p:cNvPr id="34825" name="Line 37">
            <a:extLst>
              <a:ext uri="{FF2B5EF4-FFF2-40B4-BE49-F238E27FC236}">
                <a16:creationId xmlns:a16="http://schemas.microsoft.com/office/drawing/2014/main" id="{236E6BF6-33D3-4097-AE8F-F4FF472CF149}"/>
              </a:ext>
            </a:extLst>
          </p:cNvPr>
          <p:cNvSpPr>
            <a:spLocks noChangeShapeType="1"/>
          </p:cNvSpPr>
          <p:nvPr/>
        </p:nvSpPr>
        <p:spPr bwMode="auto">
          <a:xfrm>
            <a:off x="755650" y="1268413"/>
            <a:ext cx="0" cy="3952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lstStyle/>
          <a:p>
            <a:endParaRPr lang="zh-CN" altLang="en-US"/>
          </a:p>
        </p:txBody>
      </p:sp>
      <p:graphicFrame>
        <p:nvGraphicFramePr>
          <p:cNvPr id="144624" name="Group 240">
            <a:extLst>
              <a:ext uri="{FF2B5EF4-FFF2-40B4-BE49-F238E27FC236}">
                <a16:creationId xmlns:a16="http://schemas.microsoft.com/office/drawing/2014/main" id="{5E7F0E5F-38AA-49D4-8B0F-298422B26E7C}"/>
              </a:ext>
            </a:extLst>
          </p:cNvPr>
          <p:cNvGraphicFramePr>
            <a:graphicFrameLocks noGrp="1"/>
          </p:cNvGraphicFramePr>
          <p:nvPr/>
        </p:nvGraphicFramePr>
        <p:xfrm>
          <a:off x="2382838" y="1268413"/>
          <a:ext cx="3484562" cy="447675"/>
        </p:xfrm>
        <a:graphic>
          <a:graphicData uri="http://schemas.openxmlformats.org/drawingml/2006/table">
            <a:tbl>
              <a:tblPr/>
              <a:tblGrid>
                <a:gridCol w="439737">
                  <a:extLst>
                    <a:ext uri="{9D8B030D-6E8A-4147-A177-3AD203B41FA5}">
                      <a16:colId xmlns:a16="http://schemas.microsoft.com/office/drawing/2014/main" val="943236340"/>
                    </a:ext>
                  </a:extLst>
                </a:gridCol>
                <a:gridCol w="593725">
                  <a:extLst>
                    <a:ext uri="{9D8B030D-6E8A-4147-A177-3AD203B41FA5}">
                      <a16:colId xmlns:a16="http://schemas.microsoft.com/office/drawing/2014/main" val="462564834"/>
                    </a:ext>
                  </a:extLst>
                </a:gridCol>
                <a:gridCol w="520700">
                  <a:extLst>
                    <a:ext uri="{9D8B030D-6E8A-4147-A177-3AD203B41FA5}">
                      <a16:colId xmlns:a16="http://schemas.microsoft.com/office/drawing/2014/main" val="1220034394"/>
                    </a:ext>
                  </a:extLst>
                </a:gridCol>
                <a:gridCol w="595313">
                  <a:extLst>
                    <a:ext uri="{9D8B030D-6E8A-4147-A177-3AD203B41FA5}">
                      <a16:colId xmlns:a16="http://schemas.microsoft.com/office/drawing/2014/main" val="94173157"/>
                    </a:ext>
                  </a:extLst>
                </a:gridCol>
                <a:gridCol w="593725">
                  <a:extLst>
                    <a:ext uri="{9D8B030D-6E8A-4147-A177-3AD203B41FA5}">
                      <a16:colId xmlns:a16="http://schemas.microsoft.com/office/drawing/2014/main" val="1810196275"/>
                    </a:ext>
                  </a:extLst>
                </a:gridCol>
                <a:gridCol w="741362">
                  <a:extLst>
                    <a:ext uri="{9D8B030D-6E8A-4147-A177-3AD203B41FA5}">
                      <a16:colId xmlns:a16="http://schemas.microsoft.com/office/drawing/2014/main" val="893908666"/>
                    </a:ext>
                  </a:extLst>
                </a:gridCol>
              </a:tblGrid>
              <a:tr h="44767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0963786"/>
                  </a:ext>
                </a:extLst>
              </a:tr>
            </a:tbl>
          </a:graphicData>
        </a:graphic>
      </p:graphicFrame>
      <p:graphicFrame>
        <p:nvGraphicFramePr>
          <p:cNvPr id="144625" name="Group 241">
            <a:extLst>
              <a:ext uri="{FF2B5EF4-FFF2-40B4-BE49-F238E27FC236}">
                <a16:creationId xmlns:a16="http://schemas.microsoft.com/office/drawing/2014/main" id="{F7AE1E57-0D93-467D-980D-5DE51D1416CC}"/>
              </a:ext>
            </a:extLst>
          </p:cNvPr>
          <p:cNvGraphicFramePr>
            <a:graphicFrameLocks noGrp="1"/>
          </p:cNvGraphicFramePr>
          <p:nvPr/>
        </p:nvGraphicFramePr>
        <p:xfrm>
          <a:off x="2373313" y="1757363"/>
          <a:ext cx="3494087" cy="447675"/>
        </p:xfrm>
        <a:graphic>
          <a:graphicData uri="http://schemas.openxmlformats.org/drawingml/2006/table">
            <a:tbl>
              <a:tblPr/>
              <a:tblGrid>
                <a:gridCol w="842962">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gridCol w="617537">
                  <a:extLst>
                    <a:ext uri="{9D8B030D-6E8A-4147-A177-3AD203B41FA5}">
                      <a16:colId xmlns:a16="http://schemas.microsoft.com/office/drawing/2014/main" val="20002"/>
                    </a:ext>
                  </a:extLst>
                </a:gridCol>
                <a:gridCol w="623888">
                  <a:extLst>
                    <a:ext uri="{9D8B030D-6E8A-4147-A177-3AD203B41FA5}">
                      <a16:colId xmlns:a16="http://schemas.microsoft.com/office/drawing/2014/main" val="20003"/>
                    </a:ext>
                  </a:extLst>
                </a:gridCol>
                <a:gridCol w="582612">
                  <a:extLst>
                    <a:ext uri="{9D8B030D-6E8A-4147-A177-3AD203B41FA5}">
                      <a16:colId xmlns:a16="http://schemas.microsoft.com/office/drawing/2014/main" val="20004"/>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&lt;&lt;=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&gt;&gt;=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&amp;=</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263">
            <a:extLst>
              <a:ext uri="{FF2B5EF4-FFF2-40B4-BE49-F238E27FC236}">
                <a16:creationId xmlns:a16="http://schemas.microsoft.com/office/drawing/2014/main" id="{89999307-B7A3-411D-88B3-97C4658DE5CF}"/>
              </a:ext>
            </a:extLst>
          </p:cNvPr>
          <p:cNvGrpSpPr>
            <a:grpSpLocks/>
          </p:cNvGrpSpPr>
          <p:nvPr/>
        </p:nvGrpSpPr>
        <p:grpSpPr bwMode="auto">
          <a:xfrm>
            <a:off x="971550" y="3032125"/>
            <a:ext cx="7488238" cy="1573213"/>
            <a:chOff x="612" y="1910"/>
            <a:chExt cx="4717" cy="991"/>
          </a:xfrm>
        </p:grpSpPr>
        <p:sp>
          <p:nvSpPr>
            <p:cNvPr id="144626" name="Rectangle 242">
              <a:extLst>
                <a:ext uri="{FF2B5EF4-FFF2-40B4-BE49-F238E27FC236}">
                  <a16:creationId xmlns:a16="http://schemas.microsoft.com/office/drawing/2014/main" id="{196E6798-656C-40B5-8BC9-3174DE0838A2}"/>
                </a:ext>
              </a:extLst>
            </p:cNvPr>
            <p:cNvSpPr>
              <a:spLocks noChangeArrowheads="1"/>
            </p:cNvSpPr>
            <p:nvPr/>
          </p:nvSpPr>
          <p:spPr bwMode="auto">
            <a:xfrm>
              <a:off x="612" y="1910"/>
              <a:ext cx="1275" cy="250"/>
            </a:xfrm>
            <a:prstGeom prst="rect">
              <a:avLst/>
            </a:prstGeom>
            <a:noFill/>
            <a:ln w="9525">
              <a:noFill/>
              <a:miter lim="800000"/>
              <a:headEnd/>
              <a:tailEnd/>
            </a:ln>
            <a:effectLst/>
          </p:spPr>
          <p:txBody>
            <a:bodyPr wrap="none" anchor="ctr">
              <a:spAutoFit/>
            </a:bodyPr>
            <a:lstStyle/>
            <a:p>
              <a:pPr>
                <a:defRPr/>
              </a:pPr>
              <a:r>
                <a:rPr lang="en-US" altLang="zh-CN" b="1">
                  <a:solidFill>
                    <a:schemeClr val="tx2"/>
                  </a:solidFill>
                  <a:effectLst>
                    <a:outerShdw blurRad="38100" dist="38100" dir="2700000" algn="tl">
                      <a:srgbClr val="C0C0C0"/>
                    </a:outerShdw>
                  </a:effectLst>
                </a:rPr>
                <a:t>1. </a:t>
              </a:r>
              <a:r>
                <a:rPr lang="zh-CN" altLang="en-US" b="1">
                  <a:solidFill>
                    <a:schemeClr val="tx2"/>
                  </a:solidFill>
                  <a:effectLst>
                    <a:outerShdw blurRad="38100" dist="38100" dir="2700000" algn="tl">
                      <a:srgbClr val="C0C0C0"/>
                    </a:outerShdw>
                  </a:effectLst>
                </a:rPr>
                <a:t>简单赋值运算</a:t>
              </a:r>
            </a:p>
          </p:txBody>
        </p:sp>
        <p:sp>
          <p:nvSpPr>
            <p:cNvPr id="144628" name="Text Box 244">
              <a:extLst>
                <a:ext uri="{FF2B5EF4-FFF2-40B4-BE49-F238E27FC236}">
                  <a16:creationId xmlns:a16="http://schemas.microsoft.com/office/drawing/2014/main" id="{5321C543-2265-44C3-BD2B-43A8BC91B88F}"/>
                </a:ext>
              </a:extLst>
            </p:cNvPr>
            <p:cNvSpPr txBox="1">
              <a:spLocks noChangeArrowheads="1"/>
            </p:cNvSpPr>
            <p:nvPr/>
          </p:nvSpPr>
          <p:spPr bwMode="auto">
            <a:xfrm>
              <a:off x="612" y="2115"/>
              <a:ext cx="4717" cy="786"/>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左值表达式 </a:t>
              </a:r>
              <a:r>
                <a:rPr lang="en-US" altLang="zh-CN" b="1">
                  <a:solidFill>
                    <a:srgbClr val="FF00FF"/>
                  </a:solidFill>
                  <a:effectLst>
                    <a:outerShdw blurRad="38100" dist="38100" dir="2700000" algn="tl">
                      <a:srgbClr val="C0C0C0"/>
                    </a:outerShdw>
                  </a:effectLst>
                </a:rPr>
                <a:t>= </a:t>
              </a:r>
              <a:r>
                <a:rPr lang="zh-CN" altLang="en-US" b="1">
                  <a:solidFill>
                    <a:srgbClr val="FF00FF"/>
                  </a:solidFill>
                  <a:effectLst>
                    <a:outerShdw blurRad="38100" dist="38100" dir="2700000" algn="tl">
                      <a:srgbClr val="C0C0C0"/>
                    </a:outerShdw>
                  </a:effectLst>
                </a:rPr>
                <a:t>表达式</a:t>
              </a:r>
            </a:p>
            <a:p>
              <a:pPr>
                <a:lnSpc>
                  <a:spcPct val="120000"/>
                </a:lnSpc>
                <a:spcBef>
                  <a:spcPct val="20000"/>
                </a:spcBef>
                <a:defRPr/>
              </a:pPr>
              <a:r>
                <a:rPr lang="zh-CN" altLang="en-US"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语义：将</a:t>
              </a:r>
              <a:r>
                <a:rPr lang="zh-CN" altLang="en-US" b="1">
                  <a:solidFill>
                    <a:srgbClr val="FF00FF"/>
                  </a:solidFill>
                  <a:effectLst>
                    <a:outerShdw blurRad="38100" dist="38100" dir="2700000" algn="tl">
                      <a:srgbClr val="C0C0C0"/>
                    </a:outerShdw>
                  </a:effectLst>
                </a:rPr>
                <a:t>表达式</a:t>
              </a:r>
              <a:r>
                <a:rPr lang="zh-CN" altLang="en-US" b="1">
                  <a:effectLst>
                    <a:outerShdw blurRad="38100" dist="38100" dir="2700000" algn="tl">
                      <a:srgbClr val="C0C0C0"/>
                    </a:outerShdw>
                  </a:effectLst>
                </a:rPr>
                <a:t>的值，存储到</a:t>
              </a:r>
              <a:r>
                <a:rPr lang="zh-CN" altLang="en-US" b="1">
                  <a:solidFill>
                    <a:srgbClr val="FF00FF"/>
                  </a:solidFill>
                  <a:effectLst>
                    <a:outerShdw blurRad="38100" dist="38100" dir="2700000" algn="tl">
                      <a:srgbClr val="C0C0C0"/>
                    </a:outerShdw>
                  </a:effectLst>
                </a:rPr>
                <a:t>左值表达式</a:t>
              </a:r>
              <a:r>
                <a:rPr lang="zh-CN" altLang="en-US" b="1">
                  <a:effectLst>
                    <a:outerShdw blurRad="38100" dist="38100" dir="2700000" algn="tl">
                      <a:srgbClr val="C0C0C0"/>
                    </a:outerShdw>
                  </a:effectLst>
                </a:rPr>
                <a:t>所指定的内存单元之中，赋值表达式的值取</a:t>
              </a:r>
              <a:r>
                <a:rPr lang="zh-CN" altLang="en-US" b="1">
                  <a:solidFill>
                    <a:srgbClr val="FF00FF"/>
                  </a:solidFill>
                  <a:effectLst>
                    <a:outerShdw blurRad="38100" dist="38100" dir="2700000" algn="tl">
                      <a:srgbClr val="C0C0C0"/>
                    </a:outerShdw>
                  </a:effectLst>
                </a:rPr>
                <a:t>左值表达式的值</a:t>
              </a:r>
              <a:r>
                <a:rPr lang="zh-CN" altLang="en-US" b="1">
                  <a:effectLst>
                    <a:outerShdw blurRad="38100" dist="38100" dir="2700000" algn="tl">
                      <a:srgbClr val="C0C0C0"/>
                    </a:outerShdw>
                  </a:effectLst>
                </a:rPr>
                <a:t>。</a:t>
              </a:r>
            </a:p>
          </p:txBody>
        </p:sp>
      </p:grpSp>
      <p:sp>
        <p:nvSpPr>
          <p:cNvPr id="144629" name="Text Box 245">
            <a:extLst>
              <a:ext uri="{FF2B5EF4-FFF2-40B4-BE49-F238E27FC236}">
                <a16:creationId xmlns:a16="http://schemas.microsoft.com/office/drawing/2014/main" id="{7B6A9772-AE82-4359-B906-B60B6D937325}"/>
              </a:ext>
            </a:extLst>
          </p:cNvPr>
          <p:cNvSpPr txBox="1">
            <a:spLocks noChangeArrowheads="1"/>
          </p:cNvSpPr>
          <p:nvPr/>
        </p:nvSpPr>
        <p:spPr bwMode="auto">
          <a:xfrm>
            <a:off x="827088" y="4706938"/>
            <a:ext cx="7632700" cy="8826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int x</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y; </a:t>
            </a:r>
            <a:r>
              <a:rPr lang="zh-CN" altLang="en-US" b="1">
                <a:solidFill>
                  <a:schemeClr val="tx2"/>
                </a:solidFill>
                <a:effectLst>
                  <a:outerShdw blurRad="38100" dist="38100" dir="2700000" algn="tl">
                    <a:srgbClr val="C0C0C0"/>
                  </a:outerShdw>
                </a:effectLst>
              </a:rPr>
              <a:t>，给出下列表达式的值。</a:t>
            </a:r>
          </a:p>
          <a:p>
            <a:pPr>
              <a:lnSpc>
                <a:spcPct val="120000"/>
              </a:lnSpc>
              <a:spcBef>
                <a:spcPct val="20000"/>
              </a:spcBef>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x = y = 314</a:t>
            </a:r>
          </a:p>
        </p:txBody>
      </p:sp>
      <p:grpSp>
        <p:nvGrpSpPr>
          <p:cNvPr id="3" name="Group 264">
            <a:extLst>
              <a:ext uri="{FF2B5EF4-FFF2-40B4-BE49-F238E27FC236}">
                <a16:creationId xmlns:a16="http://schemas.microsoft.com/office/drawing/2014/main" id="{E1839BFD-8FB2-400C-B85C-AF65A93AC835}"/>
              </a:ext>
            </a:extLst>
          </p:cNvPr>
          <p:cNvGrpSpPr>
            <a:grpSpLocks/>
          </p:cNvGrpSpPr>
          <p:nvPr/>
        </p:nvGrpSpPr>
        <p:grpSpPr bwMode="auto">
          <a:xfrm>
            <a:off x="1785938" y="4652963"/>
            <a:ext cx="6094412" cy="1208087"/>
            <a:chOff x="1125" y="2931"/>
            <a:chExt cx="3839" cy="761"/>
          </a:xfrm>
        </p:grpSpPr>
        <p:grpSp>
          <p:nvGrpSpPr>
            <p:cNvPr id="34851" name="Group 259">
              <a:extLst>
                <a:ext uri="{FF2B5EF4-FFF2-40B4-BE49-F238E27FC236}">
                  <a16:creationId xmlns:a16="http://schemas.microsoft.com/office/drawing/2014/main" id="{94A6CB8C-E8F5-4B73-AE45-E274ADCB2790}"/>
                </a:ext>
              </a:extLst>
            </p:cNvPr>
            <p:cNvGrpSpPr>
              <a:grpSpLocks/>
            </p:cNvGrpSpPr>
            <p:nvPr/>
          </p:nvGrpSpPr>
          <p:grpSpPr bwMode="auto">
            <a:xfrm>
              <a:off x="4057" y="2976"/>
              <a:ext cx="907" cy="716"/>
              <a:chOff x="4059" y="3032"/>
              <a:chExt cx="907" cy="716"/>
            </a:xfrm>
          </p:grpSpPr>
          <p:sp>
            <p:nvSpPr>
              <p:cNvPr id="144632" name="Text Box 248">
                <a:extLst>
                  <a:ext uri="{FF2B5EF4-FFF2-40B4-BE49-F238E27FC236}">
                    <a16:creationId xmlns:a16="http://schemas.microsoft.com/office/drawing/2014/main" id="{05EFEAC2-29E9-48E9-8513-BF3C6C87C1ED}"/>
                  </a:ext>
                </a:extLst>
              </p:cNvPr>
              <p:cNvSpPr txBox="1">
                <a:spLocks noChangeArrowheads="1"/>
              </p:cNvSpPr>
              <p:nvPr/>
            </p:nvSpPr>
            <p:spPr bwMode="auto">
              <a:xfrm>
                <a:off x="4331" y="3138"/>
                <a:ext cx="635"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zh-CN" altLang="en-US" b="1">
                    <a:solidFill>
                      <a:schemeClr val="tx2"/>
                    </a:solidFill>
                    <a:effectLst>
                      <a:outerShdw blurRad="38100" dist="38100" dir="2700000" algn="tl">
                        <a:srgbClr val="C0C0C0"/>
                      </a:outerShdw>
                    </a:effectLst>
                  </a:rPr>
                  <a:t>－</a:t>
                </a:r>
              </a:p>
            </p:txBody>
          </p:sp>
          <p:sp>
            <p:nvSpPr>
              <p:cNvPr id="144633" name="Text Box 249">
                <a:extLst>
                  <a:ext uri="{FF2B5EF4-FFF2-40B4-BE49-F238E27FC236}">
                    <a16:creationId xmlns:a16="http://schemas.microsoft.com/office/drawing/2014/main" id="{C7762577-2C34-4086-B123-9D47E907443A}"/>
                  </a:ext>
                </a:extLst>
              </p:cNvPr>
              <p:cNvSpPr txBox="1">
                <a:spLocks noChangeArrowheads="1"/>
              </p:cNvSpPr>
              <p:nvPr/>
            </p:nvSpPr>
            <p:spPr bwMode="auto">
              <a:xfrm>
                <a:off x="4059" y="3032"/>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x</a:t>
                </a:r>
              </a:p>
            </p:txBody>
          </p:sp>
          <p:sp>
            <p:nvSpPr>
              <p:cNvPr id="144634" name="Text Box 250">
                <a:extLst>
                  <a:ext uri="{FF2B5EF4-FFF2-40B4-BE49-F238E27FC236}">
                    <a16:creationId xmlns:a16="http://schemas.microsoft.com/office/drawing/2014/main" id="{9C95DF02-392F-427C-93EE-3E2161B7F750}"/>
                  </a:ext>
                </a:extLst>
              </p:cNvPr>
              <p:cNvSpPr txBox="1">
                <a:spLocks noChangeArrowheads="1"/>
              </p:cNvSpPr>
              <p:nvPr/>
            </p:nvSpPr>
            <p:spPr bwMode="auto">
              <a:xfrm>
                <a:off x="4331" y="3480"/>
                <a:ext cx="635"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zh-CN" altLang="en-US" b="1">
                    <a:solidFill>
                      <a:schemeClr val="tx2"/>
                    </a:solidFill>
                    <a:effectLst>
                      <a:outerShdw blurRad="38100" dist="38100" dir="2700000" algn="tl">
                        <a:srgbClr val="C0C0C0"/>
                      </a:outerShdw>
                    </a:effectLst>
                  </a:rPr>
                  <a:t>－</a:t>
                </a:r>
              </a:p>
            </p:txBody>
          </p:sp>
          <p:sp>
            <p:nvSpPr>
              <p:cNvPr id="144635" name="Text Box 251">
                <a:extLst>
                  <a:ext uri="{FF2B5EF4-FFF2-40B4-BE49-F238E27FC236}">
                    <a16:creationId xmlns:a16="http://schemas.microsoft.com/office/drawing/2014/main" id="{E8007FE0-9110-47BA-81CD-38E041EF4D54}"/>
                  </a:ext>
                </a:extLst>
              </p:cNvPr>
              <p:cNvSpPr txBox="1">
                <a:spLocks noChangeArrowheads="1"/>
              </p:cNvSpPr>
              <p:nvPr/>
            </p:nvSpPr>
            <p:spPr bwMode="auto">
              <a:xfrm>
                <a:off x="4059" y="3374"/>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y</a:t>
                </a:r>
              </a:p>
            </p:txBody>
          </p:sp>
        </p:grpSp>
        <p:grpSp>
          <p:nvGrpSpPr>
            <p:cNvPr id="34852" name="Group 262">
              <a:extLst>
                <a:ext uri="{FF2B5EF4-FFF2-40B4-BE49-F238E27FC236}">
                  <a16:creationId xmlns:a16="http://schemas.microsoft.com/office/drawing/2014/main" id="{1E01D130-C853-40EB-A2B0-F560F5E55D97}"/>
                </a:ext>
              </a:extLst>
            </p:cNvPr>
            <p:cNvGrpSpPr>
              <a:grpSpLocks/>
            </p:cNvGrpSpPr>
            <p:nvPr/>
          </p:nvGrpSpPr>
          <p:grpSpPr bwMode="auto">
            <a:xfrm>
              <a:off x="1125" y="2931"/>
              <a:ext cx="3207" cy="363"/>
              <a:chOff x="1125" y="2931"/>
              <a:chExt cx="3207" cy="363"/>
            </a:xfrm>
          </p:grpSpPr>
          <p:sp>
            <p:nvSpPr>
              <p:cNvPr id="34853" name="Oval 260">
                <a:extLst>
                  <a:ext uri="{FF2B5EF4-FFF2-40B4-BE49-F238E27FC236}">
                    <a16:creationId xmlns:a16="http://schemas.microsoft.com/office/drawing/2014/main" id="{89D3B2BC-B6F6-4E7A-B610-C9FC41876435}"/>
                  </a:ext>
                </a:extLst>
              </p:cNvPr>
              <p:cNvSpPr>
                <a:spLocks noChangeArrowheads="1"/>
              </p:cNvSpPr>
              <p:nvPr/>
            </p:nvSpPr>
            <p:spPr bwMode="auto">
              <a:xfrm>
                <a:off x="1125" y="2976"/>
                <a:ext cx="816" cy="318"/>
              </a:xfrm>
              <a:prstGeom prst="ellipse">
                <a:avLst/>
              </a:prstGeom>
              <a:noFill/>
              <a:ln w="28575">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4854" name="Freeform 261">
                <a:extLst>
                  <a:ext uri="{FF2B5EF4-FFF2-40B4-BE49-F238E27FC236}">
                    <a16:creationId xmlns:a16="http://schemas.microsoft.com/office/drawing/2014/main" id="{355BB096-79C9-418A-85DD-4E16D5E01809}"/>
                  </a:ext>
                </a:extLst>
              </p:cNvPr>
              <p:cNvSpPr>
                <a:spLocks/>
              </p:cNvSpPr>
              <p:nvPr/>
            </p:nvSpPr>
            <p:spPr bwMode="auto">
              <a:xfrm>
                <a:off x="1791" y="2931"/>
                <a:ext cx="2541" cy="99"/>
              </a:xfrm>
              <a:custGeom>
                <a:avLst/>
                <a:gdLst>
                  <a:gd name="T0" fmla="*/ 0 w 2541"/>
                  <a:gd name="T1" fmla="*/ 99 h 99"/>
                  <a:gd name="T2" fmla="*/ 1996 w 2541"/>
                  <a:gd name="T3" fmla="*/ 8 h 99"/>
                  <a:gd name="T4" fmla="*/ 2541 w 2541"/>
                  <a:gd name="T5" fmla="*/ 53 h 99"/>
                  <a:gd name="T6" fmla="*/ 0 60000 65536"/>
                  <a:gd name="T7" fmla="*/ 0 60000 65536"/>
                  <a:gd name="T8" fmla="*/ 0 60000 65536"/>
                  <a:gd name="T9" fmla="*/ 0 w 2541"/>
                  <a:gd name="T10" fmla="*/ 0 h 99"/>
                  <a:gd name="T11" fmla="*/ 2541 w 2541"/>
                  <a:gd name="T12" fmla="*/ 99 h 99"/>
                </a:gdLst>
                <a:ahLst/>
                <a:cxnLst>
                  <a:cxn ang="T6">
                    <a:pos x="T0" y="T1"/>
                  </a:cxn>
                  <a:cxn ang="T7">
                    <a:pos x="T2" y="T3"/>
                  </a:cxn>
                  <a:cxn ang="T8">
                    <a:pos x="T4" y="T5"/>
                  </a:cxn>
                </a:cxnLst>
                <a:rect l="T9" t="T10" r="T11" b="T12"/>
                <a:pathLst>
                  <a:path w="2541" h="99">
                    <a:moveTo>
                      <a:pt x="0" y="99"/>
                    </a:moveTo>
                    <a:cubicBezTo>
                      <a:pt x="786" y="57"/>
                      <a:pt x="1573" y="16"/>
                      <a:pt x="1996" y="8"/>
                    </a:cubicBezTo>
                    <a:cubicBezTo>
                      <a:pt x="2419" y="0"/>
                      <a:pt x="2480" y="26"/>
                      <a:pt x="2541" y="53"/>
                    </a:cubicBezTo>
                  </a:path>
                </a:pathLst>
              </a:custGeom>
              <a:noFill/>
              <a:ln w="3175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144649" name="Line 265">
            <a:extLst>
              <a:ext uri="{FF2B5EF4-FFF2-40B4-BE49-F238E27FC236}">
                <a16:creationId xmlns:a16="http://schemas.microsoft.com/office/drawing/2014/main" id="{C55C9168-9B5C-403E-91BD-7EC6AA413697}"/>
              </a:ext>
            </a:extLst>
          </p:cNvPr>
          <p:cNvSpPr>
            <a:spLocks noChangeShapeType="1"/>
          </p:cNvSpPr>
          <p:nvPr/>
        </p:nvSpPr>
        <p:spPr bwMode="auto">
          <a:xfrm>
            <a:off x="3563938" y="5516563"/>
            <a:ext cx="936625" cy="0"/>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50" name="Text Box 266">
            <a:extLst>
              <a:ext uri="{FF2B5EF4-FFF2-40B4-BE49-F238E27FC236}">
                <a16:creationId xmlns:a16="http://schemas.microsoft.com/office/drawing/2014/main" id="{82A922D5-8F11-4357-9A0E-6AD643D638EE}"/>
              </a:ext>
            </a:extLst>
          </p:cNvPr>
          <p:cNvSpPr txBox="1">
            <a:spLocks noChangeArrowheads="1"/>
          </p:cNvSpPr>
          <p:nvPr/>
        </p:nvSpPr>
        <p:spPr bwMode="auto">
          <a:xfrm>
            <a:off x="3675063" y="5473700"/>
            <a:ext cx="719137"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314</a:t>
            </a:r>
          </a:p>
        </p:txBody>
      </p:sp>
      <p:sp>
        <p:nvSpPr>
          <p:cNvPr id="144651" name="Text Box 267">
            <a:extLst>
              <a:ext uri="{FF2B5EF4-FFF2-40B4-BE49-F238E27FC236}">
                <a16:creationId xmlns:a16="http://schemas.microsoft.com/office/drawing/2014/main" id="{1E7451D5-1CAF-49D9-A8DD-1B06B27B9FEC}"/>
              </a:ext>
            </a:extLst>
          </p:cNvPr>
          <p:cNvSpPr txBox="1">
            <a:spLocks noChangeArrowheads="1"/>
          </p:cNvSpPr>
          <p:nvPr/>
        </p:nvSpPr>
        <p:spPr bwMode="auto">
          <a:xfrm>
            <a:off x="7021513" y="5435600"/>
            <a:ext cx="719137"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314</a:t>
            </a:r>
          </a:p>
        </p:txBody>
      </p:sp>
      <p:sp>
        <p:nvSpPr>
          <p:cNvPr id="144652" name="Line 268">
            <a:extLst>
              <a:ext uri="{FF2B5EF4-FFF2-40B4-BE49-F238E27FC236}">
                <a16:creationId xmlns:a16="http://schemas.microsoft.com/office/drawing/2014/main" id="{00EBBAD2-3B9A-48EB-A821-82D3B71D2D42}"/>
              </a:ext>
            </a:extLst>
          </p:cNvPr>
          <p:cNvSpPr>
            <a:spLocks noChangeShapeType="1"/>
          </p:cNvSpPr>
          <p:nvPr/>
        </p:nvSpPr>
        <p:spPr bwMode="auto">
          <a:xfrm>
            <a:off x="2987675" y="5857875"/>
            <a:ext cx="936625" cy="0"/>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54" name="Text Box 270">
            <a:extLst>
              <a:ext uri="{FF2B5EF4-FFF2-40B4-BE49-F238E27FC236}">
                <a16:creationId xmlns:a16="http://schemas.microsoft.com/office/drawing/2014/main" id="{F1D335AE-0122-4323-A7F9-CAB84633A421}"/>
              </a:ext>
            </a:extLst>
          </p:cNvPr>
          <p:cNvSpPr txBox="1">
            <a:spLocks noChangeArrowheads="1"/>
          </p:cNvSpPr>
          <p:nvPr/>
        </p:nvSpPr>
        <p:spPr bwMode="auto">
          <a:xfrm>
            <a:off x="7019925" y="4906963"/>
            <a:ext cx="719138"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314</a:t>
            </a:r>
          </a:p>
        </p:txBody>
      </p:sp>
      <p:sp>
        <p:nvSpPr>
          <p:cNvPr id="144655" name="Text Box 271">
            <a:extLst>
              <a:ext uri="{FF2B5EF4-FFF2-40B4-BE49-F238E27FC236}">
                <a16:creationId xmlns:a16="http://schemas.microsoft.com/office/drawing/2014/main" id="{323D9FCC-0A3F-4882-BB5D-0DE254786C75}"/>
              </a:ext>
            </a:extLst>
          </p:cNvPr>
          <p:cNvSpPr txBox="1">
            <a:spLocks noChangeArrowheads="1"/>
          </p:cNvSpPr>
          <p:nvPr/>
        </p:nvSpPr>
        <p:spPr bwMode="auto">
          <a:xfrm>
            <a:off x="3141663" y="5834063"/>
            <a:ext cx="719137"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314</a:t>
            </a:r>
          </a:p>
        </p:txBody>
      </p:sp>
      <p:grpSp>
        <p:nvGrpSpPr>
          <p:cNvPr id="6" name="Group 272">
            <a:extLst>
              <a:ext uri="{FF2B5EF4-FFF2-40B4-BE49-F238E27FC236}">
                <a16:creationId xmlns:a16="http://schemas.microsoft.com/office/drawing/2014/main" id="{CC5CD7C8-8690-45E1-9045-CC828A80EA93}"/>
              </a:ext>
            </a:extLst>
          </p:cNvPr>
          <p:cNvGrpSpPr>
            <a:grpSpLocks/>
          </p:cNvGrpSpPr>
          <p:nvPr/>
        </p:nvGrpSpPr>
        <p:grpSpPr bwMode="auto">
          <a:xfrm>
            <a:off x="971550" y="4668838"/>
            <a:ext cx="7488238" cy="1208087"/>
            <a:chOff x="612" y="1910"/>
            <a:chExt cx="4717" cy="761"/>
          </a:xfrm>
        </p:grpSpPr>
        <p:sp>
          <p:nvSpPr>
            <p:cNvPr id="144657" name="Rectangle 273">
              <a:extLst>
                <a:ext uri="{FF2B5EF4-FFF2-40B4-BE49-F238E27FC236}">
                  <a16:creationId xmlns:a16="http://schemas.microsoft.com/office/drawing/2014/main" id="{D4542DB7-CD16-4E13-9B47-7AAAA1EE1EEB}"/>
                </a:ext>
              </a:extLst>
            </p:cNvPr>
            <p:cNvSpPr>
              <a:spLocks noChangeArrowheads="1"/>
            </p:cNvSpPr>
            <p:nvPr/>
          </p:nvSpPr>
          <p:spPr bwMode="auto">
            <a:xfrm>
              <a:off x="612" y="1910"/>
              <a:ext cx="1275" cy="250"/>
            </a:xfrm>
            <a:prstGeom prst="rect">
              <a:avLst/>
            </a:prstGeom>
            <a:noFill/>
            <a:ln w="9525">
              <a:noFill/>
              <a:miter lim="800000"/>
              <a:headEnd/>
              <a:tailEnd/>
            </a:ln>
            <a:effectLst/>
          </p:spPr>
          <p:txBody>
            <a:bodyPr wrap="none" anchor="ctr">
              <a:spAutoFit/>
            </a:bodyPr>
            <a:lstStyle/>
            <a:p>
              <a:pPr>
                <a:defRPr/>
              </a:pPr>
              <a:r>
                <a:rPr lang="en-US" altLang="zh-CN" b="1">
                  <a:solidFill>
                    <a:schemeClr val="tx2"/>
                  </a:solidFill>
                  <a:effectLst>
                    <a:outerShdw blurRad="38100" dist="38100" dir="2700000" algn="tl">
                      <a:srgbClr val="C0C0C0"/>
                    </a:outerShdw>
                  </a:effectLst>
                </a:rPr>
                <a:t>2. </a:t>
              </a:r>
              <a:r>
                <a:rPr lang="zh-CN" altLang="en-US" b="1">
                  <a:solidFill>
                    <a:schemeClr val="tx2"/>
                  </a:solidFill>
                  <a:effectLst>
                    <a:outerShdw blurRad="38100" dist="38100" dir="2700000" algn="tl">
                      <a:srgbClr val="C0C0C0"/>
                    </a:outerShdw>
                  </a:effectLst>
                </a:rPr>
                <a:t>复合赋值运算</a:t>
              </a:r>
            </a:p>
          </p:txBody>
        </p:sp>
        <p:sp>
          <p:nvSpPr>
            <p:cNvPr id="144658" name="Text Box 274">
              <a:extLst>
                <a:ext uri="{FF2B5EF4-FFF2-40B4-BE49-F238E27FC236}">
                  <a16:creationId xmlns:a16="http://schemas.microsoft.com/office/drawing/2014/main" id="{CF679D71-9F32-4AC7-BB99-B699E3A6F44A}"/>
                </a:ext>
              </a:extLst>
            </p:cNvPr>
            <p:cNvSpPr txBox="1">
              <a:spLocks noChangeArrowheads="1"/>
            </p:cNvSpPr>
            <p:nvPr/>
          </p:nvSpPr>
          <p:spPr bwMode="auto">
            <a:xfrm>
              <a:off x="612" y="2115"/>
              <a:ext cx="4717" cy="556"/>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左值表达式 </a:t>
              </a:r>
              <a:r>
                <a:rPr lang="en-US" altLang="zh-CN" b="1">
                  <a:solidFill>
                    <a:srgbClr val="FF00FF"/>
                  </a:solidFill>
                  <a:effectLst>
                    <a:outerShdw blurRad="38100" dist="38100" dir="2700000" algn="tl">
                      <a:srgbClr val="C0C0C0"/>
                    </a:outerShdw>
                  </a:effectLst>
                </a:rPr>
                <a:t>op= </a:t>
              </a:r>
              <a:r>
                <a:rPr lang="zh-CN" altLang="en-US" b="1">
                  <a:solidFill>
                    <a:srgbClr val="FF00FF"/>
                  </a:solidFill>
                  <a:effectLst>
                    <a:outerShdw blurRad="38100" dist="38100" dir="2700000" algn="tl">
                      <a:srgbClr val="C0C0C0"/>
                    </a:outerShdw>
                  </a:effectLst>
                </a:rPr>
                <a:t>表达式</a:t>
              </a:r>
            </a:p>
            <a:p>
              <a:pPr>
                <a:lnSpc>
                  <a:spcPct val="120000"/>
                </a:lnSpc>
                <a:spcBef>
                  <a:spcPct val="20000"/>
                </a:spcBef>
                <a:defRPr/>
              </a:pPr>
              <a:r>
                <a:rPr lang="zh-CN" altLang="en-US"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语义：相当于  左值表达式</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左值表达式  </a:t>
              </a:r>
              <a:r>
                <a:rPr lang="en-US" altLang="zh-CN" b="1">
                  <a:effectLst>
                    <a:outerShdw blurRad="38100" dist="38100" dir="2700000" algn="tl">
                      <a:srgbClr val="C0C0C0"/>
                    </a:outerShdw>
                  </a:effectLst>
                </a:rPr>
                <a:t>op  </a:t>
              </a:r>
              <a:r>
                <a:rPr lang="zh-CN" altLang="en-US" b="1">
                  <a:effectLst>
                    <a:outerShdw blurRad="38100" dist="38100" dir="2700000" algn="tl">
                      <a:srgbClr val="C0C0C0"/>
                    </a:outerShdw>
                  </a:effectLst>
                </a:rPr>
                <a:t>表达式。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44629"/>
                                        </p:tgtEl>
                                        <p:attrNameLst>
                                          <p:attrName>style.visibility</p:attrName>
                                        </p:attrNameLst>
                                      </p:cBhvr>
                                      <p:to>
                                        <p:strVal val="visible"/>
                                      </p:to>
                                    </p:set>
                                    <p:anim calcmode="lin" valueType="num">
                                      <p:cBhvr>
                                        <p:cTn id="12" dur="1000" fill="hold"/>
                                        <p:tgtEl>
                                          <p:spTgt spid="144629"/>
                                        </p:tgtEl>
                                        <p:attrNameLst>
                                          <p:attrName>ppt_x</p:attrName>
                                        </p:attrNameLst>
                                      </p:cBhvr>
                                      <p:tavLst>
                                        <p:tav tm="0">
                                          <p:val>
                                            <p:strVal val="#ppt_x-.2"/>
                                          </p:val>
                                        </p:tav>
                                        <p:tav tm="100000">
                                          <p:val>
                                            <p:strVal val="#ppt_x"/>
                                          </p:val>
                                        </p:tav>
                                      </p:tavLst>
                                    </p:anim>
                                    <p:anim calcmode="lin" valueType="num">
                                      <p:cBhvr>
                                        <p:cTn id="13" dur="1000" fill="hold"/>
                                        <p:tgtEl>
                                          <p:spTgt spid="14462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46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ppt_x</p:attrName>
                                        </p:attrNameLst>
                                      </p:cBhvr>
                                      <p:tavLst>
                                        <p:tav tm="0">
                                          <p:val>
                                            <p:strVal val="#ppt_x-.2"/>
                                          </p:val>
                                        </p:tav>
                                        <p:tav tm="100000">
                                          <p:val>
                                            <p:strVal val="#ppt_x"/>
                                          </p:val>
                                        </p:tav>
                                      </p:tavLst>
                                    </p:anim>
                                    <p:anim calcmode="lin" valueType="num">
                                      <p:cBhvr>
                                        <p:cTn id="2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144649"/>
                                        </p:tgtEl>
                                        <p:attrNameLst>
                                          <p:attrName>style.visibility</p:attrName>
                                        </p:attrNameLst>
                                      </p:cBhvr>
                                      <p:to>
                                        <p:strVal val="visible"/>
                                      </p:to>
                                    </p:set>
                                    <p:animEffect transition="in" filter="fade">
                                      <p:cBhvr>
                                        <p:cTn id="26" dur="1000"/>
                                        <p:tgtEl>
                                          <p:spTgt spid="144649"/>
                                        </p:tgtEl>
                                      </p:cBhvr>
                                    </p:animEffect>
                                    <p:anim calcmode="lin" valueType="num">
                                      <p:cBhvr>
                                        <p:cTn id="27" dur="1000" fill="hold"/>
                                        <p:tgtEl>
                                          <p:spTgt spid="144649"/>
                                        </p:tgtEl>
                                        <p:attrNameLst>
                                          <p:attrName>ppt_x</p:attrName>
                                        </p:attrNameLst>
                                      </p:cBhvr>
                                      <p:tavLst>
                                        <p:tav tm="0">
                                          <p:val>
                                            <p:strVal val="#ppt_x"/>
                                          </p:val>
                                        </p:tav>
                                        <p:tav tm="100000">
                                          <p:val>
                                            <p:strVal val="#ppt_x"/>
                                          </p:val>
                                        </p:tav>
                                      </p:tavLst>
                                    </p:anim>
                                    <p:anim calcmode="lin" valueType="num">
                                      <p:cBhvr>
                                        <p:cTn id="28" dur="1000" fill="hold"/>
                                        <p:tgtEl>
                                          <p:spTgt spid="144649"/>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grpId="0" nodeType="clickEffect">
                                  <p:stCondLst>
                                    <p:cond delay="0"/>
                                  </p:stCondLst>
                                  <p:childTnLst>
                                    <p:set>
                                      <p:cBhvr>
                                        <p:cTn id="32" dur="1" fill="hold">
                                          <p:stCondLst>
                                            <p:cond delay="0"/>
                                          </p:stCondLst>
                                        </p:cTn>
                                        <p:tgtEl>
                                          <p:spTgt spid="144651"/>
                                        </p:tgtEl>
                                        <p:attrNameLst>
                                          <p:attrName>style.visibility</p:attrName>
                                        </p:attrNameLst>
                                      </p:cBhvr>
                                      <p:to>
                                        <p:strVal val="visible"/>
                                      </p:to>
                                    </p:set>
                                    <p:anim calcmode="lin" valueType="num">
                                      <p:cBhvr>
                                        <p:cTn id="33" dur="5000" fill="hold"/>
                                        <p:tgtEl>
                                          <p:spTgt spid="144651"/>
                                        </p:tgtEl>
                                        <p:attrNameLst>
                                          <p:attrName>ppt_w</p:attrName>
                                        </p:attrNameLst>
                                      </p:cBhvr>
                                      <p:tavLst>
                                        <p:tav tm="0" fmla="#ppt_w*sin(2.5*pi*$)">
                                          <p:val>
                                            <p:fltVal val="0"/>
                                          </p:val>
                                        </p:tav>
                                        <p:tav tm="100000">
                                          <p:val>
                                            <p:fltVal val="1"/>
                                          </p:val>
                                        </p:tav>
                                      </p:tavLst>
                                    </p:anim>
                                    <p:anim calcmode="lin" valueType="num">
                                      <p:cBhvr>
                                        <p:cTn id="34" dur="5000" fill="hold"/>
                                        <p:tgtEl>
                                          <p:spTgt spid="144651"/>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44650"/>
                                        </p:tgtEl>
                                        <p:attrNameLst>
                                          <p:attrName>style.visibility</p:attrName>
                                        </p:attrNameLst>
                                      </p:cBhvr>
                                      <p:to>
                                        <p:strVal val="visible"/>
                                      </p:to>
                                    </p:set>
                                    <p:animEffect transition="in" filter="fade">
                                      <p:cBhvr>
                                        <p:cTn id="39" dur="1000"/>
                                        <p:tgtEl>
                                          <p:spTgt spid="144650"/>
                                        </p:tgtEl>
                                      </p:cBhvr>
                                    </p:animEffect>
                                    <p:anim calcmode="lin" valueType="num">
                                      <p:cBhvr>
                                        <p:cTn id="40" dur="1000" fill="hold"/>
                                        <p:tgtEl>
                                          <p:spTgt spid="144650"/>
                                        </p:tgtEl>
                                        <p:attrNameLst>
                                          <p:attrName>ppt_x</p:attrName>
                                        </p:attrNameLst>
                                      </p:cBhvr>
                                      <p:tavLst>
                                        <p:tav tm="0">
                                          <p:val>
                                            <p:strVal val="#ppt_x"/>
                                          </p:val>
                                        </p:tav>
                                        <p:tav tm="100000">
                                          <p:val>
                                            <p:strVal val="#ppt_x"/>
                                          </p:val>
                                        </p:tav>
                                      </p:tavLst>
                                    </p:anim>
                                    <p:anim calcmode="lin" valueType="num">
                                      <p:cBhvr>
                                        <p:cTn id="41" dur="1000" fill="hold"/>
                                        <p:tgtEl>
                                          <p:spTgt spid="144650"/>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nodeType="clickEffect">
                                  <p:stCondLst>
                                    <p:cond delay="0"/>
                                  </p:stCondLst>
                                  <p:childTnLst>
                                    <p:set>
                                      <p:cBhvr>
                                        <p:cTn id="45" dur="1" fill="hold">
                                          <p:stCondLst>
                                            <p:cond delay="0"/>
                                          </p:stCondLst>
                                        </p:cTn>
                                        <p:tgtEl>
                                          <p:spTgt spid="144652"/>
                                        </p:tgtEl>
                                        <p:attrNameLst>
                                          <p:attrName>style.visibility</p:attrName>
                                        </p:attrNameLst>
                                      </p:cBhvr>
                                      <p:to>
                                        <p:strVal val="visible"/>
                                      </p:to>
                                    </p:set>
                                    <p:animEffect transition="in" filter="fade">
                                      <p:cBhvr>
                                        <p:cTn id="46" dur="1000"/>
                                        <p:tgtEl>
                                          <p:spTgt spid="144652"/>
                                        </p:tgtEl>
                                      </p:cBhvr>
                                    </p:animEffect>
                                    <p:anim calcmode="lin" valueType="num">
                                      <p:cBhvr>
                                        <p:cTn id="47" dur="1000" fill="hold"/>
                                        <p:tgtEl>
                                          <p:spTgt spid="144652"/>
                                        </p:tgtEl>
                                        <p:attrNameLst>
                                          <p:attrName>ppt_x</p:attrName>
                                        </p:attrNameLst>
                                      </p:cBhvr>
                                      <p:tavLst>
                                        <p:tav tm="0">
                                          <p:val>
                                            <p:strVal val="#ppt_x"/>
                                          </p:val>
                                        </p:tav>
                                        <p:tav tm="100000">
                                          <p:val>
                                            <p:strVal val="#ppt_x"/>
                                          </p:val>
                                        </p:tav>
                                      </p:tavLst>
                                    </p:anim>
                                    <p:anim calcmode="lin" valueType="num">
                                      <p:cBhvr>
                                        <p:cTn id="48" dur="1000" fill="hold"/>
                                        <p:tgtEl>
                                          <p:spTgt spid="14465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9" presetClass="entr" presetSubtype="10" fill="hold" grpId="0" nodeType="clickEffect">
                                  <p:stCondLst>
                                    <p:cond delay="0"/>
                                  </p:stCondLst>
                                  <p:childTnLst>
                                    <p:set>
                                      <p:cBhvr>
                                        <p:cTn id="52" dur="1" fill="hold">
                                          <p:stCondLst>
                                            <p:cond delay="0"/>
                                          </p:stCondLst>
                                        </p:cTn>
                                        <p:tgtEl>
                                          <p:spTgt spid="144654"/>
                                        </p:tgtEl>
                                        <p:attrNameLst>
                                          <p:attrName>style.visibility</p:attrName>
                                        </p:attrNameLst>
                                      </p:cBhvr>
                                      <p:to>
                                        <p:strVal val="visible"/>
                                      </p:to>
                                    </p:set>
                                    <p:anim calcmode="lin" valueType="num">
                                      <p:cBhvr>
                                        <p:cTn id="53" dur="5000" fill="hold"/>
                                        <p:tgtEl>
                                          <p:spTgt spid="144654"/>
                                        </p:tgtEl>
                                        <p:attrNameLst>
                                          <p:attrName>ppt_w</p:attrName>
                                        </p:attrNameLst>
                                      </p:cBhvr>
                                      <p:tavLst>
                                        <p:tav tm="0" fmla="#ppt_w*sin(2.5*pi*$)">
                                          <p:val>
                                            <p:fltVal val="0"/>
                                          </p:val>
                                        </p:tav>
                                        <p:tav tm="100000">
                                          <p:val>
                                            <p:fltVal val="1"/>
                                          </p:val>
                                        </p:tav>
                                      </p:tavLst>
                                    </p:anim>
                                    <p:anim calcmode="lin" valueType="num">
                                      <p:cBhvr>
                                        <p:cTn id="54" dur="5000" fill="hold"/>
                                        <p:tgtEl>
                                          <p:spTgt spid="14465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44655"/>
                                        </p:tgtEl>
                                        <p:attrNameLst>
                                          <p:attrName>style.visibility</p:attrName>
                                        </p:attrNameLst>
                                      </p:cBhvr>
                                      <p:to>
                                        <p:strVal val="visible"/>
                                      </p:to>
                                    </p:set>
                                    <p:animEffect transition="in" filter="fade">
                                      <p:cBhvr>
                                        <p:cTn id="59" dur="1000"/>
                                        <p:tgtEl>
                                          <p:spTgt spid="144655"/>
                                        </p:tgtEl>
                                      </p:cBhvr>
                                    </p:animEffect>
                                    <p:anim calcmode="lin" valueType="num">
                                      <p:cBhvr>
                                        <p:cTn id="60" dur="1000" fill="hold"/>
                                        <p:tgtEl>
                                          <p:spTgt spid="144655"/>
                                        </p:tgtEl>
                                        <p:attrNameLst>
                                          <p:attrName>ppt_x</p:attrName>
                                        </p:attrNameLst>
                                      </p:cBhvr>
                                      <p:tavLst>
                                        <p:tav tm="0">
                                          <p:val>
                                            <p:strVal val="#ppt_x"/>
                                          </p:val>
                                        </p:tav>
                                        <p:tav tm="100000">
                                          <p:val>
                                            <p:strVal val="#ppt_x"/>
                                          </p:val>
                                        </p:tav>
                                      </p:tavLst>
                                    </p:anim>
                                    <p:anim calcmode="lin" valueType="num">
                                      <p:cBhvr>
                                        <p:cTn id="61" dur="1000" fill="hold"/>
                                        <p:tgtEl>
                                          <p:spTgt spid="144655"/>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xit" presetSubtype="16" fill="hold" grpId="1" nodeType="clickEffect">
                                  <p:stCondLst>
                                    <p:cond delay="0"/>
                                  </p:stCondLst>
                                  <p:childTnLst>
                                    <p:animEffect transition="out" filter="diamond(in)">
                                      <p:cBhvr>
                                        <p:cTn id="65" dur="2000"/>
                                        <p:tgtEl>
                                          <p:spTgt spid="144629"/>
                                        </p:tgtEl>
                                      </p:cBhvr>
                                    </p:animEffect>
                                    <p:set>
                                      <p:cBhvr>
                                        <p:cTn id="66" dur="1" fill="hold">
                                          <p:stCondLst>
                                            <p:cond delay="1999"/>
                                          </p:stCondLst>
                                        </p:cTn>
                                        <p:tgtEl>
                                          <p:spTgt spid="144629"/>
                                        </p:tgtEl>
                                        <p:attrNameLst>
                                          <p:attrName>style.visibility</p:attrName>
                                        </p:attrNameLst>
                                      </p:cBhvr>
                                      <p:to>
                                        <p:strVal val="hidden"/>
                                      </p:to>
                                    </p:set>
                                  </p:childTnLst>
                                </p:cTn>
                              </p:par>
                              <p:par>
                                <p:cTn id="67" presetID="8" presetClass="exit" presetSubtype="16" fill="hold" nodeType="withEffect">
                                  <p:stCondLst>
                                    <p:cond delay="0"/>
                                  </p:stCondLst>
                                  <p:childTnLst>
                                    <p:animEffect transition="out" filter="diamond(in)">
                                      <p:cBhvr>
                                        <p:cTn id="68" dur="2000"/>
                                        <p:tgtEl>
                                          <p:spTgt spid="3"/>
                                        </p:tgtEl>
                                      </p:cBhvr>
                                    </p:animEffect>
                                    <p:set>
                                      <p:cBhvr>
                                        <p:cTn id="69" dur="1" fill="hold">
                                          <p:stCondLst>
                                            <p:cond delay="1999"/>
                                          </p:stCondLst>
                                        </p:cTn>
                                        <p:tgtEl>
                                          <p:spTgt spid="3"/>
                                        </p:tgtEl>
                                        <p:attrNameLst>
                                          <p:attrName>style.visibility</p:attrName>
                                        </p:attrNameLst>
                                      </p:cBhvr>
                                      <p:to>
                                        <p:strVal val="hidden"/>
                                      </p:to>
                                    </p:set>
                                  </p:childTnLst>
                                </p:cTn>
                              </p:par>
                              <p:par>
                                <p:cTn id="70" presetID="8" presetClass="exit" presetSubtype="16" fill="hold" nodeType="withEffect">
                                  <p:stCondLst>
                                    <p:cond delay="0"/>
                                  </p:stCondLst>
                                  <p:childTnLst>
                                    <p:animEffect transition="out" filter="diamond(in)">
                                      <p:cBhvr>
                                        <p:cTn id="71" dur="2000"/>
                                        <p:tgtEl>
                                          <p:spTgt spid="144649"/>
                                        </p:tgtEl>
                                      </p:cBhvr>
                                    </p:animEffect>
                                    <p:set>
                                      <p:cBhvr>
                                        <p:cTn id="72" dur="1" fill="hold">
                                          <p:stCondLst>
                                            <p:cond delay="1999"/>
                                          </p:stCondLst>
                                        </p:cTn>
                                        <p:tgtEl>
                                          <p:spTgt spid="144649"/>
                                        </p:tgtEl>
                                        <p:attrNameLst>
                                          <p:attrName>style.visibility</p:attrName>
                                        </p:attrNameLst>
                                      </p:cBhvr>
                                      <p:to>
                                        <p:strVal val="hidden"/>
                                      </p:to>
                                    </p:set>
                                  </p:childTnLst>
                                </p:cTn>
                              </p:par>
                              <p:par>
                                <p:cTn id="73" presetID="8" presetClass="exit" presetSubtype="16" fill="hold" grpId="1" nodeType="withEffect">
                                  <p:stCondLst>
                                    <p:cond delay="0"/>
                                  </p:stCondLst>
                                  <p:childTnLst>
                                    <p:animEffect transition="out" filter="diamond(in)">
                                      <p:cBhvr>
                                        <p:cTn id="74" dur="2000"/>
                                        <p:tgtEl>
                                          <p:spTgt spid="144650"/>
                                        </p:tgtEl>
                                      </p:cBhvr>
                                    </p:animEffect>
                                    <p:set>
                                      <p:cBhvr>
                                        <p:cTn id="75" dur="1" fill="hold">
                                          <p:stCondLst>
                                            <p:cond delay="1999"/>
                                          </p:stCondLst>
                                        </p:cTn>
                                        <p:tgtEl>
                                          <p:spTgt spid="144650"/>
                                        </p:tgtEl>
                                        <p:attrNameLst>
                                          <p:attrName>style.visibility</p:attrName>
                                        </p:attrNameLst>
                                      </p:cBhvr>
                                      <p:to>
                                        <p:strVal val="hidden"/>
                                      </p:to>
                                    </p:set>
                                  </p:childTnLst>
                                </p:cTn>
                              </p:par>
                              <p:par>
                                <p:cTn id="76" presetID="8" presetClass="exit" presetSubtype="16" fill="hold" grpId="1" nodeType="withEffect">
                                  <p:stCondLst>
                                    <p:cond delay="0"/>
                                  </p:stCondLst>
                                  <p:childTnLst>
                                    <p:animEffect transition="out" filter="diamond(in)">
                                      <p:cBhvr>
                                        <p:cTn id="77" dur="2000"/>
                                        <p:tgtEl>
                                          <p:spTgt spid="144651"/>
                                        </p:tgtEl>
                                      </p:cBhvr>
                                    </p:animEffect>
                                    <p:set>
                                      <p:cBhvr>
                                        <p:cTn id="78" dur="1" fill="hold">
                                          <p:stCondLst>
                                            <p:cond delay="1999"/>
                                          </p:stCondLst>
                                        </p:cTn>
                                        <p:tgtEl>
                                          <p:spTgt spid="144651"/>
                                        </p:tgtEl>
                                        <p:attrNameLst>
                                          <p:attrName>style.visibility</p:attrName>
                                        </p:attrNameLst>
                                      </p:cBhvr>
                                      <p:to>
                                        <p:strVal val="hidden"/>
                                      </p:to>
                                    </p:set>
                                  </p:childTnLst>
                                </p:cTn>
                              </p:par>
                              <p:par>
                                <p:cTn id="79" presetID="8" presetClass="exit" presetSubtype="16" fill="hold" nodeType="withEffect">
                                  <p:stCondLst>
                                    <p:cond delay="0"/>
                                  </p:stCondLst>
                                  <p:childTnLst>
                                    <p:animEffect transition="out" filter="diamond(in)">
                                      <p:cBhvr>
                                        <p:cTn id="80" dur="2000"/>
                                        <p:tgtEl>
                                          <p:spTgt spid="144652"/>
                                        </p:tgtEl>
                                      </p:cBhvr>
                                    </p:animEffect>
                                    <p:set>
                                      <p:cBhvr>
                                        <p:cTn id="81" dur="1" fill="hold">
                                          <p:stCondLst>
                                            <p:cond delay="1999"/>
                                          </p:stCondLst>
                                        </p:cTn>
                                        <p:tgtEl>
                                          <p:spTgt spid="144652"/>
                                        </p:tgtEl>
                                        <p:attrNameLst>
                                          <p:attrName>style.visibility</p:attrName>
                                        </p:attrNameLst>
                                      </p:cBhvr>
                                      <p:to>
                                        <p:strVal val="hidden"/>
                                      </p:to>
                                    </p:set>
                                  </p:childTnLst>
                                </p:cTn>
                              </p:par>
                              <p:par>
                                <p:cTn id="82" presetID="8" presetClass="exit" presetSubtype="16" fill="hold" grpId="1" nodeType="withEffect">
                                  <p:stCondLst>
                                    <p:cond delay="0"/>
                                  </p:stCondLst>
                                  <p:childTnLst>
                                    <p:animEffect transition="out" filter="diamond(in)">
                                      <p:cBhvr>
                                        <p:cTn id="83" dur="2000"/>
                                        <p:tgtEl>
                                          <p:spTgt spid="144654"/>
                                        </p:tgtEl>
                                      </p:cBhvr>
                                    </p:animEffect>
                                    <p:set>
                                      <p:cBhvr>
                                        <p:cTn id="84" dur="1" fill="hold">
                                          <p:stCondLst>
                                            <p:cond delay="1999"/>
                                          </p:stCondLst>
                                        </p:cTn>
                                        <p:tgtEl>
                                          <p:spTgt spid="144654"/>
                                        </p:tgtEl>
                                        <p:attrNameLst>
                                          <p:attrName>style.visibility</p:attrName>
                                        </p:attrNameLst>
                                      </p:cBhvr>
                                      <p:to>
                                        <p:strVal val="hidden"/>
                                      </p:to>
                                    </p:set>
                                  </p:childTnLst>
                                </p:cTn>
                              </p:par>
                              <p:par>
                                <p:cTn id="85" presetID="8" presetClass="exit" presetSubtype="16" fill="hold" grpId="1" nodeType="withEffect">
                                  <p:stCondLst>
                                    <p:cond delay="0"/>
                                  </p:stCondLst>
                                  <p:childTnLst>
                                    <p:animEffect transition="out" filter="diamond(in)">
                                      <p:cBhvr>
                                        <p:cTn id="86" dur="2000"/>
                                        <p:tgtEl>
                                          <p:spTgt spid="144655"/>
                                        </p:tgtEl>
                                      </p:cBhvr>
                                    </p:animEffect>
                                    <p:set>
                                      <p:cBhvr>
                                        <p:cTn id="87" dur="1" fill="hold">
                                          <p:stCondLst>
                                            <p:cond delay="1999"/>
                                          </p:stCondLst>
                                        </p:cTn>
                                        <p:tgtEl>
                                          <p:spTgt spid="144655"/>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blinds(horizontal)">
                                      <p:cBhvr>
                                        <p:cTn id="9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29" grpId="0"/>
      <p:bldP spid="144629" grpId="1"/>
      <p:bldP spid="144650" grpId="0"/>
      <p:bldP spid="144650" grpId="1"/>
      <p:bldP spid="144651" grpId="0"/>
      <p:bldP spid="144651" grpId="1"/>
      <p:bldP spid="144654" grpId="0"/>
      <p:bldP spid="144654" grpId="1"/>
      <p:bldP spid="144655" grpId="0"/>
      <p:bldP spid="14465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F187F566-F2CB-45A5-BD63-E361F58183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0B013CE4-E984-4EF3-9EF4-B0734C666C6E}" type="slidenum">
              <a:rPr kumimoji="0" lang="en-US" altLang="zh-CN" sz="1800">
                <a:solidFill>
                  <a:srgbClr val="009900"/>
                </a:solidFill>
              </a:rPr>
              <a:pPr eaLnBrk="1" hangingPunct="1"/>
              <a:t>33</a:t>
            </a:fld>
            <a:endParaRPr kumimoji="0" lang="en-US" altLang="zh-CN" sz="1800">
              <a:solidFill>
                <a:srgbClr val="009900"/>
              </a:solidFill>
            </a:endParaRPr>
          </a:p>
        </p:txBody>
      </p:sp>
      <p:sp>
        <p:nvSpPr>
          <p:cNvPr id="35843" name="Text Box 4">
            <a:extLst>
              <a:ext uri="{FF2B5EF4-FFF2-40B4-BE49-F238E27FC236}">
                <a16:creationId xmlns:a16="http://schemas.microsoft.com/office/drawing/2014/main" id="{3520FCE4-66D0-4FBE-99C2-BFA881668338}"/>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2.6.7</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条件运算</a:t>
            </a:r>
          </a:p>
        </p:txBody>
      </p:sp>
      <p:sp>
        <p:nvSpPr>
          <p:cNvPr id="145413" name="Text Box 5">
            <a:extLst>
              <a:ext uri="{FF2B5EF4-FFF2-40B4-BE49-F238E27FC236}">
                <a16:creationId xmlns:a16="http://schemas.microsoft.com/office/drawing/2014/main" id="{1A5720FA-B883-4640-97E2-272C7785AE37}"/>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45417" name="Text Box 9">
            <a:extLst>
              <a:ext uri="{FF2B5EF4-FFF2-40B4-BE49-F238E27FC236}">
                <a16:creationId xmlns:a16="http://schemas.microsoft.com/office/drawing/2014/main" id="{2491DEAC-D400-4109-8AFD-D0C4522E5DCD}"/>
              </a:ext>
            </a:extLst>
          </p:cNvPr>
          <p:cNvSpPr txBox="1">
            <a:spLocks noChangeArrowheads="1"/>
          </p:cNvSpPr>
          <p:nvPr/>
        </p:nvSpPr>
        <p:spPr bwMode="auto">
          <a:xfrm>
            <a:off x="827088" y="1125538"/>
            <a:ext cx="7640637" cy="14065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表达式</a:t>
            </a:r>
            <a:r>
              <a:rPr lang="en-US" altLang="zh-CN" b="1">
                <a:solidFill>
                  <a:srgbClr val="FF00FF"/>
                </a:solidFill>
                <a:effectLst>
                  <a:outerShdw blurRad="38100" dist="38100" dir="2700000" algn="tl">
                    <a:srgbClr val="C0C0C0"/>
                  </a:outerShdw>
                </a:effectLst>
              </a:rPr>
              <a:t>1 ?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 :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3</a:t>
            </a:r>
            <a:r>
              <a:rPr lang="en-US" altLang="zh-CN" sz="2400"/>
              <a:t> </a:t>
            </a:r>
            <a:endParaRPr lang="en-US" altLang="zh-CN" b="1">
              <a:solidFill>
                <a:srgbClr val="FF00FF"/>
              </a:solidFill>
              <a:effectLst>
                <a:outerShdw blurRad="38100" dist="38100" dir="2700000" algn="tl">
                  <a:srgbClr val="C0C0C0"/>
                </a:outerShdw>
              </a:effectLst>
            </a:endParaRPr>
          </a:p>
          <a:p>
            <a:pPr>
              <a:lnSpc>
                <a:spcPct val="120000"/>
              </a:lnSpc>
              <a:spcBef>
                <a:spcPct val="20000"/>
              </a:spcBef>
              <a:defRPr/>
            </a:pPr>
            <a:r>
              <a:rPr lang="en-US" altLang="zh-CN"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语义：条件运算符（？：）是一个三目运算符</a:t>
            </a:r>
            <a:r>
              <a:rPr lang="zh-CN" altLang="en-US" sz="2400"/>
              <a:t> </a:t>
            </a:r>
            <a:r>
              <a:rPr lang="zh-CN" altLang="en-US" b="1">
                <a:effectLst>
                  <a:outerShdw blurRad="38100" dist="38100" dir="2700000" algn="tl">
                    <a:srgbClr val="C0C0C0"/>
                  </a:outerShdw>
                </a:effectLst>
              </a:rPr>
              <a:t>，根据</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a:t>
            </a:r>
            <a:r>
              <a:rPr lang="zh-CN" altLang="en-US" b="1">
                <a:effectLst>
                  <a:outerShdw blurRad="38100" dist="38100" dir="2700000" algn="tl">
                    <a:srgbClr val="C0C0C0"/>
                  </a:outerShdw>
                </a:effectLst>
              </a:rPr>
              <a:t>的真假值，条件表达式的值为</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的值或</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3</a:t>
            </a:r>
            <a:r>
              <a:rPr lang="zh-CN" altLang="en-US" b="1">
                <a:effectLst>
                  <a:outerShdw blurRad="38100" dist="38100" dir="2700000" algn="tl">
                    <a:srgbClr val="C0C0C0"/>
                  </a:outerShdw>
                </a:effectLst>
              </a:rPr>
              <a:t>的值。</a:t>
            </a:r>
          </a:p>
        </p:txBody>
      </p:sp>
      <p:sp>
        <p:nvSpPr>
          <p:cNvPr id="145452" name="Text Box 44">
            <a:extLst>
              <a:ext uri="{FF2B5EF4-FFF2-40B4-BE49-F238E27FC236}">
                <a16:creationId xmlns:a16="http://schemas.microsoft.com/office/drawing/2014/main" id="{645289AC-4E3B-4F0B-9474-18980030EE8D}"/>
              </a:ext>
            </a:extLst>
          </p:cNvPr>
          <p:cNvSpPr txBox="1">
            <a:spLocks noChangeArrowheads="1"/>
          </p:cNvSpPr>
          <p:nvPr/>
        </p:nvSpPr>
        <p:spPr bwMode="auto">
          <a:xfrm>
            <a:off x="898525" y="2547938"/>
            <a:ext cx="5329238" cy="8826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int a,b; </a:t>
            </a:r>
            <a:r>
              <a:rPr lang="zh-CN" altLang="en-US" b="1">
                <a:solidFill>
                  <a:schemeClr val="tx2"/>
                </a:solidFill>
                <a:effectLst>
                  <a:outerShdw blurRad="38100" dist="38100" dir="2700000" algn="tl">
                    <a:srgbClr val="C0C0C0"/>
                  </a:outerShdw>
                </a:effectLst>
              </a:rPr>
              <a:t>，指出下列表达式的功能。</a:t>
            </a:r>
          </a:p>
          <a:p>
            <a:pPr>
              <a:lnSpc>
                <a:spcPct val="120000"/>
              </a:lnSpc>
              <a:spcBef>
                <a:spcPct val="20000"/>
              </a:spcBef>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a&gt;b ? a : b</a:t>
            </a:r>
          </a:p>
        </p:txBody>
      </p:sp>
      <p:grpSp>
        <p:nvGrpSpPr>
          <p:cNvPr id="2" name="Group 46">
            <a:extLst>
              <a:ext uri="{FF2B5EF4-FFF2-40B4-BE49-F238E27FC236}">
                <a16:creationId xmlns:a16="http://schemas.microsoft.com/office/drawing/2014/main" id="{FD1723F6-BE5A-43DD-B285-8FE7552A1F3E}"/>
              </a:ext>
            </a:extLst>
          </p:cNvPr>
          <p:cNvGrpSpPr>
            <a:grpSpLocks/>
          </p:cNvGrpSpPr>
          <p:nvPr/>
        </p:nvGrpSpPr>
        <p:grpSpPr bwMode="auto">
          <a:xfrm>
            <a:off x="2268538" y="3357563"/>
            <a:ext cx="2951162" cy="2232025"/>
            <a:chOff x="1882" y="1616"/>
            <a:chExt cx="1905" cy="1534"/>
          </a:xfrm>
        </p:grpSpPr>
        <p:grpSp>
          <p:nvGrpSpPr>
            <p:cNvPr id="35850" name="Group 47">
              <a:extLst>
                <a:ext uri="{FF2B5EF4-FFF2-40B4-BE49-F238E27FC236}">
                  <a16:creationId xmlns:a16="http://schemas.microsoft.com/office/drawing/2014/main" id="{DC30A348-5BFF-43EA-839B-0C6B11E196C0}"/>
                </a:ext>
              </a:extLst>
            </p:cNvPr>
            <p:cNvGrpSpPr>
              <a:grpSpLocks/>
            </p:cNvGrpSpPr>
            <p:nvPr/>
          </p:nvGrpSpPr>
          <p:grpSpPr bwMode="auto">
            <a:xfrm>
              <a:off x="1882" y="1616"/>
              <a:ext cx="1905" cy="1534"/>
              <a:chOff x="1837" y="1914"/>
              <a:chExt cx="1905" cy="1534"/>
            </a:xfrm>
          </p:grpSpPr>
          <p:sp>
            <p:nvSpPr>
              <p:cNvPr id="35853" name="AutoShape 48">
                <a:extLst>
                  <a:ext uri="{FF2B5EF4-FFF2-40B4-BE49-F238E27FC236}">
                    <a16:creationId xmlns:a16="http://schemas.microsoft.com/office/drawing/2014/main" id="{CBF2AF63-9807-40EE-B8DC-FD5FBFF8C3D9}"/>
                  </a:ext>
                </a:extLst>
              </p:cNvPr>
              <p:cNvSpPr>
                <a:spLocks noChangeArrowheads="1"/>
              </p:cNvSpPr>
              <p:nvPr/>
            </p:nvSpPr>
            <p:spPr bwMode="auto">
              <a:xfrm>
                <a:off x="2323" y="2187"/>
                <a:ext cx="914" cy="377"/>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45457" name="Text Box 49">
                <a:extLst>
                  <a:ext uri="{FF2B5EF4-FFF2-40B4-BE49-F238E27FC236}">
                    <a16:creationId xmlns:a16="http://schemas.microsoft.com/office/drawing/2014/main" id="{8882B782-9FD4-47E2-8E4A-72A1E6FA0C9D}"/>
                  </a:ext>
                </a:extLst>
              </p:cNvPr>
              <p:cNvSpPr txBox="1">
                <a:spLocks noChangeArrowheads="1"/>
              </p:cNvSpPr>
              <p:nvPr/>
            </p:nvSpPr>
            <p:spPr bwMode="auto">
              <a:xfrm>
                <a:off x="2426" y="2251"/>
                <a:ext cx="726" cy="273"/>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a&gt;b</a:t>
                </a:r>
              </a:p>
            </p:txBody>
          </p:sp>
          <p:sp>
            <p:nvSpPr>
              <p:cNvPr id="145458" name="Text Box 50">
                <a:extLst>
                  <a:ext uri="{FF2B5EF4-FFF2-40B4-BE49-F238E27FC236}">
                    <a16:creationId xmlns:a16="http://schemas.microsoft.com/office/drawing/2014/main" id="{DA6B5620-BEFE-40C8-8FC5-5384193EAB2F}"/>
                  </a:ext>
                </a:extLst>
              </p:cNvPr>
              <p:cNvSpPr txBox="1">
                <a:spLocks noChangeArrowheads="1"/>
              </p:cNvSpPr>
              <p:nvPr/>
            </p:nvSpPr>
            <p:spPr bwMode="auto">
              <a:xfrm>
                <a:off x="1837" y="2659"/>
                <a:ext cx="726" cy="286"/>
              </a:xfrm>
              <a:prstGeom prst="rect">
                <a:avLst/>
              </a:prstGeom>
              <a:noFill/>
              <a:ln w="19050">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a</a:t>
                </a:r>
              </a:p>
            </p:txBody>
          </p:sp>
          <p:sp>
            <p:nvSpPr>
              <p:cNvPr id="145459" name="Text Box 51">
                <a:extLst>
                  <a:ext uri="{FF2B5EF4-FFF2-40B4-BE49-F238E27FC236}">
                    <a16:creationId xmlns:a16="http://schemas.microsoft.com/office/drawing/2014/main" id="{C88C692E-FB37-4472-9355-93B6ECDFDD49}"/>
                  </a:ext>
                </a:extLst>
              </p:cNvPr>
              <p:cNvSpPr txBox="1">
                <a:spLocks noChangeArrowheads="1"/>
              </p:cNvSpPr>
              <p:nvPr/>
            </p:nvSpPr>
            <p:spPr bwMode="auto">
              <a:xfrm>
                <a:off x="3016" y="2659"/>
                <a:ext cx="726" cy="286"/>
              </a:xfrm>
              <a:prstGeom prst="rect">
                <a:avLst/>
              </a:prstGeom>
              <a:noFill/>
              <a:ln w="19050">
                <a:solidFill>
                  <a:schemeClr val="tx1"/>
                </a:solid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b</a:t>
                </a:r>
              </a:p>
            </p:txBody>
          </p:sp>
          <p:sp>
            <p:nvSpPr>
              <p:cNvPr id="35857" name="Line 52">
                <a:extLst>
                  <a:ext uri="{FF2B5EF4-FFF2-40B4-BE49-F238E27FC236}">
                    <a16:creationId xmlns:a16="http://schemas.microsoft.com/office/drawing/2014/main" id="{DBD83435-D398-42B9-B3A5-D4104EB53C35}"/>
                  </a:ext>
                </a:extLst>
              </p:cNvPr>
              <p:cNvSpPr>
                <a:spLocks noChangeShapeType="1"/>
              </p:cNvSpPr>
              <p:nvPr/>
            </p:nvSpPr>
            <p:spPr bwMode="auto">
              <a:xfrm>
                <a:off x="2188" y="2381"/>
                <a:ext cx="136"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58" name="Line 53">
                <a:extLst>
                  <a:ext uri="{FF2B5EF4-FFF2-40B4-BE49-F238E27FC236}">
                    <a16:creationId xmlns:a16="http://schemas.microsoft.com/office/drawing/2014/main" id="{2DC95525-8EA1-4990-AA3B-77D50DD884D2}"/>
                  </a:ext>
                </a:extLst>
              </p:cNvPr>
              <p:cNvSpPr>
                <a:spLocks noChangeShapeType="1"/>
              </p:cNvSpPr>
              <p:nvPr/>
            </p:nvSpPr>
            <p:spPr bwMode="auto">
              <a:xfrm>
                <a:off x="3243" y="2375"/>
                <a:ext cx="136"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59" name="Line 54">
                <a:extLst>
                  <a:ext uri="{FF2B5EF4-FFF2-40B4-BE49-F238E27FC236}">
                    <a16:creationId xmlns:a16="http://schemas.microsoft.com/office/drawing/2014/main" id="{7948F671-8D2E-4362-9F68-3FF7B8706627}"/>
                  </a:ext>
                </a:extLst>
              </p:cNvPr>
              <p:cNvSpPr>
                <a:spLocks noChangeShapeType="1"/>
              </p:cNvSpPr>
              <p:nvPr/>
            </p:nvSpPr>
            <p:spPr bwMode="auto">
              <a:xfrm>
                <a:off x="2182" y="2387"/>
                <a:ext cx="0" cy="27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60" name="Line 55">
                <a:extLst>
                  <a:ext uri="{FF2B5EF4-FFF2-40B4-BE49-F238E27FC236}">
                    <a16:creationId xmlns:a16="http://schemas.microsoft.com/office/drawing/2014/main" id="{4E603CE1-DE13-462A-9CF2-5B8AEF539801}"/>
                  </a:ext>
                </a:extLst>
              </p:cNvPr>
              <p:cNvSpPr>
                <a:spLocks noChangeShapeType="1"/>
              </p:cNvSpPr>
              <p:nvPr/>
            </p:nvSpPr>
            <p:spPr bwMode="auto">
              <a:xfrm>
                <a:off x="3379" y="2387"/>
                <a:ext cx="0" cy="27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61" name="Line 56">
                <a:extLst>
                  <a:ext uri="{FF2B5EF4-FFF2-40B4-BE49-F238E27FC236}">
                    <a16:creationId xmlns:a16="http://schemas.microsoft.com/office/drawing/2014/main" id="{4505CC71-5B03-437E-A430-4DA1D1B383FA}"/>
                  </a:ext>
                </a:extLst>
              </p:cNvPr>
              <p:cNvSpPr>
                <a:spLocks noChangeShapeType="1"/>
              </p:cNvSpPr>
              <p:nvPr/>
            </p:nvSpPr>
            <p:spPr bwMode="auto">
              <a:xfrm>
                <a:off x="2176" y="2919"/>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62" name="Line 57">
                <a:extLst>
                  <a:ext uri="{FF2B5EF4-FFF2-40B4-BE49-F238E27FC236}">
                    <a16:creationId xmlns:a16="http://schemas.microsoft.com/office/drawing/2014/main" id="{791E9A99-B27F-4200-AEE8-057645D7A30F}"/>
                  </a:ext>
                </a:extLst>
              </p:cNvPr>
              <p:cNvSpPr>
                <a:spLocks noChangeShapeType="1"/>
              </p:cNvSpPr>
              <p:nvPr/>
            </p:nvSpPr>
            <p:spPr bwMode="auto">
              <a:xfrm>
                <a:off x="2783" y="1914"/>
                <a:ext cx="0" cy="27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63" name="Line 58">
                <a:extLst>
                  <a:ext uri="{FF2B5EF4-FFF2-40B4-BE49-F238E27FC236}">
                    <a16:creationId xmlns:a16="http://schemas.microsoft.com/office/drawing/2014/main" id="{FDC4CEB3-A347-4363-8D41-E9215FBA6A08}"/>
                  </a:ext>
                </a:extLst>
              </p:cNvPr>
              <p:cNvSpPr>
                <a:spLocks noChangeShapeType="1"/>
              </p:cNvSpPr>
              <p:nvPr/>
            </p:nvSpPr>
            <p:spPr bwMode="auto">
              <a:xfrm>
                <a:off x="3379" y="2931"/>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64" name="Line 59">
                <a:extLst>
                  <a:ext uri="{FF2B5EF4-FFF2-40B4-BE49-F238E27FC236}">
                    <a16:creationId xmlns:a16="http://schemas.microsoft.com/office/drawing/2014/main" id="{9EB585FF-E007-4266-9A65-889D2BE6A81E}"/>
                  </a:ext>
                </a:extLst>
              </p:cNvPr>
              <p:cNvSpPr>
                <a:spLocks noChangeShapeType="1"/>
              </p:cNvSpPr>
              <p:nvPr/>
            </p:nvSpPr>
            <p:spPr bwMode="auto">
              <a:xfrm>
                <a:off x="2783" y="3176"/>
                <a:ext cx="0" cy="27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65" name="Line 60">
                <a:extLst>
                  <a:ext uri="{FF2B5EF4-FFF2-40B4-BE49-F238E27FC236}">
                    <a16:creationId xmlns:a16="http://schemas.microsoft.com/office/drawing/2014/main" id="{66B39068-B0E4-420B-8D12-C957510777EB}"/>
                  </a:ext>
                </a:extLst>
              </p:cNvPr>
              <p:cNvSpPr>
                <a:spLocks noChangeShapeType="1"/>
              </p:cNvSpPr>
              <p:nvPr/>
            </p:nvSpPr>
            <p:spPr bwMode="auto">
              <a:xfrm>
                <a:off x="2182" y="3185"/>
                <a:ext cx="1209"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5469" name="Text Box 61">
              <a:extLst>
                <a:ext uri="{FF2B5EF4-FFF2-40B4-BE49-F238E27FC236}">
                  <a16:creationId xmlns:a16="http://schemas.microsoft.com/office/drawing/2014/main" id="{4A9C6F7A-BEEE-4CDD-9F2A-3BDD1FE21B7A}"/>
                </a:ext>
              </a:extLst>
            </p:cNvPr>
            <p:cNvSpPr txBox="1">
              <a:spLocks noChangeArrowheads="1"/>
            </p:cNvSpPr>
            <p:nvPr/>
          </p:nvSpPr>
          <p:spPr bwMode="auto">
            <a:xfrm>
              <a:off x="2026" y="2109"/>
              <a:ext cx="274" cy="273"/>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effectLst>
                    <a:outerShdw blurRad="38100" dist="38100" dir="2700000" algn="tl">
                      <a:srgbClr val="C0C0C0"/>
                    </a:outerShdw>
                  </a:effectLst>
                </a:rPr>
                <a:t>T</a:t>
              </a:r>
            </a:p>
          </p:txBody>
        </p:sp>
        <p:sp>
          <p:nvSpPr>
            <p:cNvPr id="145470" name="Text Box 62">
              <a:extLst>
                <a:ext uri="{FF2B5EF4-FFF2-40B4-BE49-F238E27FC236}">
                  <a16:creationId xmlns:a16="http://schemas.microsoft.com/office/drawing/2014/main" id="{721B4B2D-F972-4FBA-90EC-725A19186651}"/>
                </a:ext>
              </a:extLst>
            </p:cNvPr>
            <p:cNvSpPr txBox="1">
              <a:spLocks noChangeArrowheads="1"/>
            </p:cNvSpPr>
            <p:nvPr/>
          </p:nvSpPr>
          <p:spPr bwMode="auto">
            <a:xfrm>
              <a:off x="3399" y="2115"/>
              <a:ext cx="285" cy="274"/>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effectLst>
                    <a:outerShdw blurRad="38100" dist="38100" dir="2700000" algn="tl">
                      <a:srgbClr val="C0C0C0"/>
                    </a:outerShdw>
                  </a:effectLst>
                </a:rPr>
                <a:t>F</a:t>
              </a:r>
            </a:p>
          </p:txBody>
        </p:sp>
      </p:grpSp>
      <p:sp>
        <p:nvSpPr>
          <p:cNvPr id="145472" name="Text Box 64">
            <a:extLst>
              <a:ext uri="{FF2B5EF4-FFF2-40B4-BE49-F238E27FC236}">
                <a16:creationId xmlns:a16="http://schemas.microsoft.com/office/drawing/2014/main" id="{D7F9CC68-E38B-4F2F-AE69-35D1F3502EAF}"/>
              </a:ext>
            </a:extLst>
          </p:cNvPr>
          <p:cNvSpPr txBox="1">
            <a:spLocks noChangeArrowheads="1"/>
          </p:cNvSpPr>
          <p:nvPr/>
        </p:nvSpPr>
        <p:spPr bwMode="auto">
          <a:xfrm>
            <a:off x="2627313" y="5445125"/>
            <a:ext cx="5400675" cy="762000"/>
          </a:xfrm>
          <a:prstGeom prst="rect">
            <a:avLst/>
          </a:prstGeom>
          <a:noFill/>
          <a:ln w="9525">
            <a:noFill/>
            <a:miter lim="800000"/>
            <a:headEnd/>
            <a:tailEnd/>
          </a:ln>
          <a:effectLst/>
        </p:spPr>
        <p:txBody>
          <a:bodyPr>
            <a:spAutoFit/>
          </a:bodyPr>
          <a:lstStyle/>
          <a:p>
            <a:pPr>
              <a:lnSpc>
                <a:spcPct val="11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表达式</a:t>
            </a:r>
            <a:r>
              <a:rPr lang="en-US" altLang="zh-CN" b="1">
                <a:solidFill>
                  <a:schemeClr val="tx2"/>
                </a:solidFill>
                <a:effectLst>
                  <a:outerShdw blurRad="38100" dist="38100" dir="2700000" algn="tl">
                    <a:srgbClr val="C0C0C0"/>
                  </a:outerShdw>
                </a:effectLst>
              </a:rPr>
              <a:t>a&gt;b ? a : b</a:t>
            </a:r>
            <a:r>
              <a:rPr lang="zh-CN" altLang="en-US" b="1">
                <a:solidFill>
                  <a:schemeClr val="tx2"/>
                </a:solidFill>
                <a:effectLst>
                  <a:outerShdw blurRad="38100" dist="38100" dir="2700000" algn="tl">
                    <a:srgbClr val="C0C0C0"/>
                  </a:outerShdw>
                </a:effectLst>
              </a:rPr>
              <a:t>的功能是计算</a:t>
            </a:r>
            <a:r>
              <a:rPr lang="en-US" altLang="zh-CN" b="1">
                <a:solidFill>
                  <a:schemeClr val="tx2"/>
                </a:solidFill>
                <a:effectLst>
                  <a:outerShdw blurRad="38100" dist="38100" dir="2700000" algn="tl">
                    <a:srgbClr val="C0C0C0"/>
                  </a:outerShdw>
                </a:effectLst>
              </a:rPr>
              <a:t>a</a:t>
            </a:r>
            <a:r>
              <a:rPr lang="zh-CN" altLang="en-US" b="1">
                <a:solidFill>
                  <a:schemeClr val="tx2"/>
                </a:solidFill>
                <a:effectLst>
                  <a:outerShdw blurRad="38100" dist="38100" dir="2700000" algn="tl">
                    <a:srgbClr val="C0C0C0"/>
                  </a:outerShdw>
                </a:effectLst>
              </a:rPr>
              <a:t>和</a:t>
            </a:r>
            <a:r>
              <a:rPr lang="en-US" altLang="zh-CN" b="1">
                <a:solidFill>
                  <a:schemeClr val="tx2"/>
                </a:solidFill>
                <a:effectLst>
                  <a:outerShdw blurRad="38100" dist="38100" dir="2700000" algn="tl">
                    <a:srgbClr val="C0C0C0"/>
                  </a:outerShdw>
                </a:effectLst>
              </a:rPr>
              <a:t>b</a:t>
            </a:r>
            <a:r>
              <a:rPr lang="zh-CN" altLang="en-US" b="1">
                <a:solidFill>
                  <a:schemeClr val="tx2"/>
                </a:solidFill>
                <a:effectLst>
                  <a:outerShdw blurRad="38100" dist="38100" dir="2700000" algn="tl">
                    <a:srgbClr val="C0C0C0"/>
                  </a:outerShdw>
                </a:effectLst>
              </a:rPr>
              <a:t>的最大值，即</a:t>
            </a:r>
            <a:r>
              <a:rPr lang="en-US" altLang="zh-CN" b="1">
                <a:solidFill>
                  <a:schemeClr val="tx2"/>
                </a:solidFill>
                <a:effectLst>
                  <a:outerShdw blurRad="38100" dist="38100" dir="2700000" algn="tl">
                    <a:srgbClr val="C0C0C0"/>
                  </a:outerShdw>
                </a:effectLst>
              </a:rPr>
              <a:t>max{a,b}</a:t>
            </a:r>
            <a:r>
              <a:rPr lang="zh-CN" altLang="en-US" b="1">
                <a:solidFill>
                  <a:schemeClr val="tx2"/>
                </a:solidFill>
                <a:effectLst>
                  <a:outerShdw blurRad="38100" dist="38100" dir="2700000" algn="tl">
                    <a:srgbClr val="C0C0C0"/>
                  </a:outerShdw>
                </a:effectLst>
              </a:rPr>
              <a:t>。</a:t>
            </a:r>
          </a:p>
        </p:txBody>
      </p:sp>
      <p:pic>
        <p:nvPicPr>
          <p:cNvPr id="37935" name="Picture 47">
            <a:extLst>
              <a:ext uri="{FF2B5EF4-FFF2-40B4-BE49-F238E27FC236}">
                <a16:creationId xmlns:a16="http://schemas.microsoft.com/office/drawing/2014/main" id="{A6D4AE46-FBC2-4EB0-8882-209FB71F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294" t="38188" r="36472" b="25391"/>
          <a:stretch>
            <a:fillRect/>
          </a:stretch>
        </p:blipFill>
        <p:spPr bwMode="auto">
          <a:xfrm>
            <a:off x="2411413" y="2565400"/>
            <a:ext cx="33845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935"/>
                                        </p:tgtEl>
                                        <p:attrNameLst>
                                          <p:attrName>style.visibility</p:attrName>
                                        </p:attrNameLst>
                                      </p:cBhvr>
                                      <p:to>
                                        <p:strVal val="visible"/>
                                      </p:to>
                                    </p:set>
                                    <p:animEffect transition="in" filter="box(in)">
                                      <p:cBhvr>
                                        <p:cTn id="7" dur="500"/>
                                        <p:tgtEl>
                                          <p:spTgt spid="37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3" presetClass="path" presetSubtype="0" accel="50000" decel="50000" fill="hold" nodeType="clickEffect">
                                  <p:stCondLst>
                                    <p:cond delay="0"/>
                                  </p:stCondLst>
                                  <p:childTnLst>
                                    <p:animMotion origin="layout" path="M -4.72222E-6 2.96296E-6 L 0.36615 -0.00533 " pathEditMode="relative" rAng="0" ptsTypes="AA">
                                      <p:cBhvr>
                                        <p:cTn id="11" dur="2000" fill="hold"/>
                                        <p:tgtEl>
                                          <p:spTgt spid="37935"/>
                                        </p:tgtEl>
                                        <p:attrNameLst>
                                          <p:attrName>ppt_x</p:attrName>
                                          <p:attrName>ppt_y</p:attrName>
                                        </p:attrNameLst>
                                      </p:cBhvr>
                                      <p:rCtr x="18299" y="-278"/>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45452"/>
                                        </p:tgtEl>
                                        <p:attrNameLst>
                                          <p:attrName>style.visibility</p:attrName>
                                        </p:attrNameLst>
                                      </p:cBhvr>
                                      <p:to>
                                        <p:strVal val="visible"/>
                                      </p:to>
                                    </p:set>
                                    <p:anim calcmode="lin" valueType="num">
                                      <p:cBhvr>
                                        <p:cTn id="16" dur="1000" fill="hold"/>
                                        <p:tgtEl>
                                          <p:spTgt spid="145452"/>
                                        </p:tgtEl>
                                        <p:attrNameLst>
                                          <p:attrName>ppt_x</p:attrName>
                                        </p:attrNameLst>
                                      </p:cBhvr>
                                      <p:tavLst>
                                        <p:tav tm="0">
                                          <p:val>
                                            <p:strVal val="#ppt_x-.2"/>
                                          </p:val>
                                        </p:tav>
                                        <p:tav tm="100000">
                                          <p:val>
                                            <p:strVal val="#ppt_x"/>
                                          </p:val>
                                        </p:tav>
                                      </p:tavLst>
                                    </p:anim>
                                    <p:anim calcmode="lin" valueType="num">
                                      <p:cBhvr>
                                        <p:cTn id="17" dur="1000" fill="hold"/>
                                        <p:tgtEl>
                                          <p:spTgt spid="145452"/>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454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7"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145472"/>
                                        </p:tgtEl>
                                        <p:attrNameLst>
                                          <p:attrName>style.visibility</p:attrName>
                                        </p:attrNameLst>
                                      </p:cBhvr>
                                      <p:to>
                                        <p:strVal val="visible"/>
                                      </p:to>
                                    </p:set>
                                    <p:anim calcmode="lin" valueType="num">
                                      <p:cBhvr>
                                        <p:cTn id="30" dur="1000" fill="hold"/>
                                        <p:tgtEl>
                                          <p:spTgt spid="145472"/>
                                        </p:tgtEl>
                                        <p:attrNameLst>
                                          <p:attrName>ppt_x</p:attrName>
                                        </p:attrNameLst>
                                      </p:cBhvr>
                                      <p:tavLst>
                                        <p:tav tm="0">
                                          <p:val>
                                            <p:strVal val="#ppt_x-.2"/>
                                          </p:val>
                                        </p:tav>
                                        <p:tav tm="100000">
                                          <p:val>
                                            <p:strVal val="#ppt_x"/>
                                          </p:val>
                                        </p:tav>
                                      </p:tavLst>
                                    </p:anim>
                                    <p:anim calcmode="lin" valueType="num">
                                      <p:cBhvr>
                                        <p:cTn id="31" dur="1000" fill="hold"/>
                                        <p:tgtEl>
                                          <p:spTgt spid="145472"/>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45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2" grpId="0"/>
      <p:bldP spid="1454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704C4E0F-8360-4B4F-BC85-8EE183D0FD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23FD4797-332B-41F3-AE85-9F26DD26EC59}" type="slidenum">
              <a:rPr kumimoji="0" lang="en-US" altLang="zh-CN" sz="1800">
                <a:solidFill>
                  <a:srgbClr val="009900"/>
                </a:solidFill>
              </a:rPr>
              <a:pPr eaLnBrk="1" hangingPunct="1"/>
              <a:t>34</a:t>
            </a:fld>
            <a:endParaRPr kumimoji="0" lang="en-US" altLang="zh-CN" sz="1800">
              <a:solidFill>
                <a:srgbClr val="009900"/>
              </a:solidFill>
            </a:endParaRPr>
          </a:p>
        </p:txBody>
      </p:sp>
      <p:sp>
        <p:nvSpPr>
          <p:cNvPr id="146464" name="Text Box 32">
            <a:extLst>
              <a:ext uri="{FF2B5EF4-FFF2-40B4-BE49-F238E27FC236}">
                <a16:creationId xmlns:a16="http://schemas.microsoft.com/office/drawing/2014/main" id="{D59B0231-1CB1-4369-A026-EA114F1B4095}"/>
              </a:ext>
            </a:extLst>
          </p:cNvPr>
          <p:cNvSpPr txBox="1">
            <a:spLocks noChangeArrowheads="1"/>
          </p:cNvSpPr>
          <p:nvPr/>
        </p:nvSpPr>
        <p:spPr bwMode="auto">
          <a:xfrm>
            <a:off x="827088" y="2276475"/>
            <a:ext cx="7640637" cy="96837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由于逗号运算的左结合性，逗号表达式的一般形式如下：  </a:t>
            </a:r>
          </a:p>
          <a:p>
            <a:pPr>
              <a:lnSpc>
                <a:spcPct val="120000"/>
              </a:lnSpc>
              <a:spcBef>
                <a:spcPct val="20000"/>
              </a:spcBef>
              <a:defRPr/>
            </a:pPr>
            <a:r>
              <a:rPr lang="zh-CN" altLang="en-US" b="1">
                <a:solidFill>
                  <a:srgbClr val="DDDDDD"/>
                </a:solidFill>
                <a:effectLst>
                  <a:outerShdw blurRad="38100" dist="38100" dir="2700000" algn="tl">
                    <a:srgbClr val="C0C0C0"/>
                  </a:outerShdw>
                </a:effectLst>
              </a:rPr>
              <a:t>      </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 ，表达式</a:t>
            </a:r>
            <a:r>
              <a:rPr lang="en-US" altLang="zh-CN" b="1">
                <a:solidFill>
                  <a:srgbClr val="FF00FF"/>
                </a:solidFill>
                <a:effectLst>
                  <a:outerShdw blurRad="38100" dist="38100" dir="2700000" algn="tl">
                    <a:srgbClr val="C0C0C0"/>
                  </a:outerShdw>
                </a:effectLst>
              </a:rPr>
              <a:t>n</a:t>
            </a:r>
            <a:r>
              <a:rPr lang="zh-CN" altLang="en-US" sz="2400" b="1">
                <a:effectLst>
                  <a:outerShdw blurRad="38100" dist="38100" dir="2700000" algn="tl">
                    <a:srgbClr val="C0C0C0"/>
                  </a:outerShdw>
                </a:effectLst>
              </a:rPr>
              <a:t>）</a:t>
            </a:r>
          </a:p>
        </p:txBody>
      </p:sp>
      <p:sp>
        <p:nvSpPr>
          <p:cNvPr id="36868" name="Text Box 4">
            <a:extLst>
              <a:ext uri="{FF2B5EF4-FFF2-40B4-BE49-F238E27FC236}">
                <a16:creationId xmlns:a16="http://schemas.microsoft.com/office/drawing/2014/main" id="{6181FF82-696D-460F-8551-E6D3F51BA3FF}"/>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2.6.8</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逗号运算</a:t>
            </a:r>
          </a:p>
        </p:txBody>
      </p:sp>
      <p:sp>
        <p:nvSpPr>
          <p:cNvPr id="146437" name="Text Box 5">
            <a:extLst>
              <a:ext uri="{FF2B5EF4-FFF2-40B4-BE49-F238E27FC236}">
                <a16:creationId xmlns:a16="http://schemas.microsoft.com/office/drawing/2014/main" id="{D05E38AC-B799-4D96-B1CB-9C936CDCE602}"/>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46438" name="Text Box 6">
            <a:extLst>
              <a:ext uri="{FF2B5EF4-FFF2-40B4-BE49-F238E27FC236}">
                <a16:creationId xmlns:a16="http://schemas.microsoft.com/office/drawing/2014/main" id="{07F3607E-650A-4560-999D-B879F4C647E4}"/>
              </a:ext>
            </a:extLst>
          </p:cNvPr>
          <p:cNvSpPr txBox="1">
            <a:spLocks noChangeArrowheads="1"/>
          </p:cNvSpPr>
          <p:nvPr/>
        </p:nvSpPr>
        <p:spPr bwMode="auto">
          <a:xfrm>
            <a:off x="827088" y="1158875"/>
            <a:ext cx="7640637" cy="124777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表达式</a:t>
            </a:r>
            <a:r>
              <a:rPr lang="en-US" altLang="zh-CN" b="1">
                <a:solidFill>
                  <a:srgbClr val="FF00FF"/>
                </a:solidFill>
                <a:effectLst>
                  <a:outerShdw blurRad="38100" dist="38100" dir="2700000" algn="tl">
                    <a:srgbClr val="C0C0C0"/>
                  </a:outerShdw>
                </a:effectLst>
              </a:rPr>
              <a:t>1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p>
          <a:p>
            <a:pPr>
              <a:lnSpc>
                <a:spcPct val="120000"/>
              </a:lnSpc>
              <a:spcBef>
                <a:spcPct val="20000"/>
              </a:spcBef>
              <a:defRPr/>
            </a:pPr>
            <a:r>
              <a:rPr lang="en-US" altLang="zh-CN"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语义：顺序计算</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a:t>
            </a:r>
            <a:r>
              <a:rPr lang="zh-CN" altLang="en-US" b="1">
                <a:effectLst>
                  <a:outerShdw blurRad="38100" dist="38100" dir="2700000" algn="tl">
                    <a:srgbClr val="C0C0C0"/>
                  </a:outerShdw>
                </a:effectLst>
              </a:rPr>
              <a:t>和</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，逗号表达式的值为</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的。</a:t>
            </a:r>
          </a:p>
        </p:txBody>
      </p:sp>
      <p:sp>
        <p:nvSpPr>
          <p:cNvPr id="146439" name="Text Box 7">
            <a:extLst>
              <a:ext uri="{FF2B5EF4-FFF2-40B4-BE49-F238E27FC236}">
                <a16:creationId xmlns:a16="http://schemas.microsoft.com/office/drawing/2014/main" id="{BBFEF177-FC38-4A0F-95A9-57F9DD8E8AC5}"/>
              </a:ext>
            </a:extLst>
          </p:cNvPr>
          <p:cNvSpPr txBox="1">
            <a:spLocks noChangeArrowheads="1"/>
          </p:cNvSpPr>
          <p:nvPr/>
        </p:nvSpPr>
        <p:spPr bwMode="auto">
          <a:xfrm>
            <a:off x="539750" y="2717800"/>
            <a:ext cx="7640638" cy="5302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en-US" altLang="zh-CN" b="1">
                <a:solidFill>
                  <a:srgbClr val="DDDDDD"/>
                </a:solidFill>
                <a:effectLst>
                  <a:outerShdw blurRad="38100" dist="38100" dir="2700000" algn="tl">
                    <a:srgbClr val="C0C0C0"/>
                  </a:outerShdw>
                </a:effectLst>
              </a:rPr>
              <a:t>      </a:t>
            </a:r>
            <a:r>
              <a:rPr lang="zh-CN" altLang="en-US" b="1">
                <a:solidFill>
                  <a:srgbClr val="DDDDDD"/>
                </a:solidFill>
                <a:effectLst>
                  <a:outerShdw blurRad="38100" dist="38100" dir="2700000" algn="tl">
                    <a:srgbClr val="C0C0C0"/>
                  </a:outerShdw>
                </a:effectLst>
              </a:rPr>
              <a:t>（（</a:t>
            </a:r>
            <a:r>
              <a:rPr lang="en-US" altLang="zh-CN" b="1">
                <a:solidFill>
                  <a:srgbClr val="DDDDDD"/>
                </a:solidFill>
                <a:effectLst>
                  <a:outerShdw blurRad="38100" dist="38100" dir="2700000" algn="tl">
                    <a:srgbClr val="C0C0C0"/>
                  </a:outerShdw>
                </a:effectLst>
                <a:latin typeface="Times New Roman"/>
              </a:rPr>
              <a:t>…</a:t>
            </a:r>
            <a:r>
              <a:rPr lang="zh-CN" altLang="en-US" b="1">
                <a:solidFill>
                  <a:srgbClr val="DDDDDD"/>
                </a:solidFill>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solidFill>
                  <a:srgbClr val="DDDDDD"/>
                </a:solidFill>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latin typeface="Times New Roman"/>
              </a:rPr>
              <a:t>…</a:t>
            </a:r>
            <a:r>
              <a:rPr lang="zh-CN" altLang="en-US" b="1">
                <a:solidFill>
                  <a:srgbClr val="DDDDDD"/>
                </a:solidFill>
                <a:effectLst>
                  <a:outerShdw blurRad="38100" dist="38100" dir="2700000" algn="tl">
                    <a:srgbClr val="C0C0C0"/>
                  </a:outerShdw>
                </a:effectLst>
              </a:rPr>
              <a:t>）</a:t>
            </a:r>
            <a:r>
              <a:rPr lang="zh-CN" altLang="en-US" b="1">
                <a:solidFill>
                  <a:srgbClr val="FF00FF"/>
                </a:solidFill>
                <a:effectLst>
                  <a:outerShdw blurRad="38100" dist="38100" dir="2700000" algn="tl">
                    <a:srgbClr val="C0C0C0"/>
                  </a:outerShdw>
                </a:effectLst>
              </a:rPr>
              <a:t> ，表达式</a:t>
            </a:r>
            <a:r>
              <a:rPr lang="en-US" altLang="zh-CN" b="1">
                <a:solidFill>
                  <a:srgbClr val="FF00FF"/>
                </a:solidFill>
                <a:effectLst>
                  <a:outerShdw blurRad="38100" dist="38100" dir="2700000" algn="tl">
                    <a:srgbClr val="C0C0C0"/>
                  </a:outerShdw>
                </a:effectLst>
              </a:rPr>
              <a:t>n</a:t>
            </a:r>
            <a:r>
              <a:rPr lang="zh-CN" altLang="en-US" sz="2400" b="1">
                <a:solidFill>
                  <a:srgbClr val="DDDDDD"/>
                </a:solidFill>
                <a:effectLst>
                  <a:outerShdw blurRad="38100" dist="38100" dir="2700000" algn="tl">
                    <a:srgbClr val="C0C0C0"/>
                  </a:outerShdw>
                </a:effectLst>
              </a:rPr>
              <a:t>）</a:t>
            </a:r>
          </a:p>
        </p:txBody>
      </p:sp>
      <p:sp>
        <p:nvSpPr>
          <p:cNvPr id="146441" name="Text Box 9">
            <a:extLst>
              <a:ext uri="{FF2B5EF4-FFF2-40B4-BE49-F238E27FC236}">
                <a16:creationId xmlns:a16="http://schemas.microsoft.com/office/drawing/2014/main" id="{8AD777E9-A251-48C4-8050-4D5B502367B0}"/>
              </a:ext>
            </a:extLst>
          </p:cNvPr>
          <p:cNvSpPr txBox="1">
            <a:spLocks noChangeArrowheads="1"/>
          </p:cNvSpPr>
          <p:nvPr/>
        </p:nvSpPr>
        <p:spPr bwMode="auto">
          <a:xfrm>
            <a:off x="900113" y="3735388"/>
            <a:ext cx="7489825" cy="8826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int i; float x; </a:t>
            </a:r>
            <a:r>
              <a:rPr lang="zh-CN" altLang="en-US" b="1">
                <a:solidFill>
                  <a:schemeClr val="tx2"/>
                </a:solidFill>
                <a:effectLst>
                  <a:outerShdw blurRad="38100" dist="38100" dir="2700000" algn="tl">
                    <a:srgbClr val="C0C0C0"/>
                  </a:outerShdw>
                </a:effectLst>
              </a:rPr>
              <a:t>，给出下列表达式的结果。</a:t>
            </a:r>
          </a:p>
          <a:p>
            <a:pPr>
              <a:lnSpc>
                <a:spcPct val="120000"/>
              </a:lnSpc>
              <a:spcBef>
                <a:spcPct val="20000"/>
              </a:spcBef>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i = 2 </a:t>
            </a: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i % 3</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x=3.14 </a:t>
            </a:r>
          </a:p>
        </p:txBody>
      </p:sp>
      <p:grpSp>
        <p:nvGrpSpPr>
          <p:cNvPr id="2" name="Group 21">
            <a:extLst>
              <a:ext uri="{FF2B5EF4-FFF2-40B4-BE49-F238E27FC236}">
                <a16:creationId xmlns:a16="http://schemas.microsoft.com/office/drawing/2014/main" id="{FCA4093A-2591-4700-9800-875DD86BBE5B}"/>
              </a:ext>
            </a:extLst>
          </p:cNvPr>
          <p:cNvGrpSpPr>
            <a:grpSpLocks/>
          </p:cNvGrpSpPr>
          <p:nvPr/>
        </p:nvGrpSpPr>
        <p:grpSpPr bwMode="auto">
          <a:xfrm>
            <a:off x="1763713" y="3640138"/>
            <a:ext cx="6264275" cy="1665287"/>
            <a:chOff x="1111" y="2145"/>
            <a:chExt cx="3946" cy="1049"/>
          </a:xfrm>
        </p:grpSpPr>
        <p:grpSp>
          <p:nvGrpSpPr>
            <p:cNvPr id="36884" name="Group 11">
              <a:extLst>
                <a:ext uri="{FF2B5EF4-FFF2-40B4-BE49-F238E27FC236}">
                  <a16:creationId xmlns:a16="http://schemas.microsoft.com/office/drawing/2014/main" id="{F356FFC4-08B6-4C22-BA41-84DE3F54704F}"/>
                </a:ext>
              </a:extLst>
            </p:cNvPr>
            <p:cNvGrpSpPr>
              <a:grpSpLocks/>
            </p:cNvGrpSpPr>
            <p:nvPr/>
          </p:nvGrpSpPr>
          <p:grpSpPr bwMode="auto">
            <a:xfrm>
              <a:off x="4150" y="2478"/>
              <a:ext cx="907" cy="716"/>
              <a:chOff x="4059" y="3032"/>
              <a:chExt cx="907" cy="716"/>
            </a:xfrm>
          </p:grpSpPr>
          <p:sp>
            <p:nvSpPr>
              <p:cNvPr id="146444" name="Text Box 12">
                <a:extLst>
                  <a:ext uri="{FF2B5EF4-FFF2-40B4-BE49-F238E27FC236}">
                    <a16:creationId xmlns:a16="http://schemas.microsoft.com/office/drawing/2014/main" id="{FCF98E25-2733-48E2-86D8-C7F9233180F9}"/>
                  </a:ext>
                </a:extLst>
              </p:cNvPr>
              <p:cNvSpPr txBox="1">
                <a:spLocks noChangeArrowheads="1"/>
              </p:cNvSpPr>
              <p:nvPr/>
            </p:nvSpPr>
            <p:spPr bwMode="auto">
              <a:xfrm>
                <a:off x="4331" y="3138"/>
                <a:ext cx="635"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zh-CN" altLang="en-US" b="1">
                    <a:solidFill>
                      <a:schemeClr val="tx2"/>
                    </a:solidFill>
                    <a:effectLst>
                      <a:outerShdw blurRad="38100" dist="38100" dir="2700000" algn="tl">
                        <a:srgbClr val="C0C0C0"/>
                      </a:outerShdw>
                    </a:effectLst>
                  </a:rPr>
                  <a:t>－</a:t>
                </a:r>
              </a:p>
            </p:txBody>
          </p:sp>
          <p:sp>
            <p:nvSpPr>
              <p:cNvPr id="146445" name="Text Box 13">
                <a:extLst>
                  <a:ext uri="{FF2B5EF4-FFF2-40B4-BE49-F238E27FC236}">
                    <a16:creationId xmlns:a16="http://schemas.microsoft.com/office/drawing/2014/main" id="{41A972CC-6921-4C84-8737-0820490B9F41}"/>
                  </a:ext>
                </a:extLst>
              </p:cNvPr>
              <p:cNvSpPr txBox="1">
                <a:spLocks noChangeArrowheads="1"/>
              </p:cNvSpPr>
              <p:nvPr/>
            </p:nvSpPr>
            <p:spPr bwMode="auto">
              <a:xfrm>
                <a:off x="4059" y="3032"/>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i</a:t>
                </a:r>
              </a:p>
            </p:txBody>
          </p:sp>
          <p:sp>
            <p:nvSpPr>
              <p:cNvPr id="146446" name="Text Box 14">
                <a:extLst>
                  <a:ext uri="{FF2B5EF4-FFF2-40B4-BE49-F238E27FC236}">
                    <a16:creationId xmlns:a16="http://schemas.microsoft.com/office/drawing/2014/main" id="{6EB68A6E-89A4-49B2-83F0-51844F1BCA23}"/>
                  </a:ext>
                </a:extLst>
              </p:cNvPr>
              <p:cNvSpPr txBox="1">
                <a:spLocks noChangeArrowheads="1"/>
              </p:cNvSpPr>
              <p:nvPr/>
            </p:nvSpPr>
            <p:spPr bwMode="auto">
              <a:xfrm>
                <a:off x="4331" y="3480"/>
                <a:ext cx="635" cy="268"/>
              </a:xfrm>
              <a:prstGeom prst="rect">
                <a:avLst/>
              </a:prstGeom>
              <a:noFill/>
              <a:ln w="28575">
                <a:solidFill>
                  <a:schemeClr val="tx1"/>
                </a:solidFill>
                <a:miter lim="800000"/>
                <a:headEnd/>
                <a:tailEnd/>
              </a:ln>
              <a:effectLst/>
            </p:spPr>
            <p:txBody>
              <a:bodyPr>
                <a:spAutoFit/>
              </a:bodyPr>
              <a:lstStyle/>
              <a:p>
                <a:pPr algn="ctr">
                  <a:spcBef>
                    <a:spcPct val="50000"/>
                  </a:spcBef>
                  <a:defRPr/>
                </a:pPr>
                <a:r>
                  <a:rPr lang="zh-CN" altLang="en-US" b="1">
                    <a:solidFill>
                      <a:schemeClr val="tx2"/>
                    </a:solidFill>
                    <a:effectLst>
                      <a:outerShdw blurRad="38100" dist="38100" dir="2700000" algn="tl">
                        <a:srgbClr val="C0C0C0"/>
                      </a:outerShdw>
                    </a:effectLst>
                  </a:rPr>
                  <a:t>－</a:t>
                </a:r>
              </a:p>
            </p:txBody>
          </p:sp>
          <p:sp>
            <p:nvSpPr>
              <p:cNvPr id="146447" name="Text Box 15">
                <a:extLst>
                  <a:ext uri="{FF2B5EF4-FFF2-40B4-BE49-F238E27FC236}">
                    <a16:creationId xmlns:a16="http://schemas.microsoft.com/office/drawing/2014/main" id="{A76B36C1-2859-4E1D-9F84-1A55A521E3A7}"/>
                  </a:ext>
                </a:extLst>
              </p:cNvPr>
              <p:cNvSpPr txBox="1">
                <a:spLocks noChangeArrowheads="1"/>
              </p:cNvSpPr>
              <p:nvPr/>
            </p:nvSpPr>
            <p:spPr bwMode="auto">
              <a:xfrm>
                <a:off x="4059" y="3374"/>
                <a:ext cx="31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effectLst>
                      <a:outerShdw blurRad="38100" dist="38100" dir="2700000" algn="tl">
                        <a:srgbClr val="C0C0C0"/>
                      </a:outerShdw>
                    </a:effectLst>
                  </a:rPr>
                  <a:t>x</a:t>
                </a:r>
              </a:p>
            </p:txBody>
          </p:sp>
        </p:grpSp>
        <p:grpSp>
          <p:nvGrpSpPr>
            <p:cNvPr id="36885" name="Group 20">
              <a:extLst>
                <a:ext uri="{FF2B5EF4-FFF2-40B4-BE49-F238E27FC236}">
                  <a16:creationId xmlns:a16="http://schemas.microsoft.com/office/drawing/2014/main" id="{BE44670D-A11F-4237-9DC6-22075FA0B0EE}"/>
                </a:ext>
              </a:extLst>
            </p:cNvPr>
            <p:cNvGrpSpPr>
              <a:grpSpLocks/>
            </p:cNvGrpSpPr>
            <p:nvPr/>
          </p:nvGrpSpPr>
          <p:grpSpPr bwMode="auto">
            <a:xfrm>
              <a:off x="1111" y="2145"/>
              <a:ext cx="3617" cy="379"/>
              <a:chOff x="1111" y="2154"/>
              <a:chExt cx="3617" cy="379"/>
            </a:xfrm>
          </p:grpSpPr>
          <p:sp>
            <p:nvSpPr>
              <p:cNvPr id="36886" name="Oval 17">
                <a:extLst>
                  <a:ext uri="{FF2B5EF4-FFF2-40B4-BE49-F238E27FC236}">
                    <a16:creationId xmlns:a16="http://schemas.microsoft.com/office/drawing/2014/main" id="{5E4D49EF-35CC-47E9-92E5-AAE34340FD44}"/>
                  </a:ext>
                </a:extLst>
              </p:cNvPr>
              <p:cNvSpPr>
                <a:spLocks noChangeArrowheads="1"/>
              </p:cNvSpPr>
              <p:nvPr/>
            </p:nvSpPr>
            <p:spPr bwMode="auto">
              <a:xfrm>
                <a:off x="1111" y="2205"/>
                <a:ext cx="1179" cy="318"/>
              </a:xfrm>
              <a:prstGeom prst="ellipse">
                <a:avLst/>
              </a:prstGeom>
              <a:noFill/>
              <a:ln w="28575">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6887" name="Freeform 19">
                <a:extLst>
                  <a:ext uri="{FF2B5EF4-FFF2-40B4-BE49-F238E27FC236}">
                    <a16:creationId xmlns:a16="http://schemas.microsoft.com/office/drawing/2014/main" id="{DDD97509-65DE-4A4C-8B65-C22E23BDBBC4}"/>
                  </a:ext>
                </a:extLst>
              </p:cNvPr>
              <p:cNvSpPr>
                <a:spLocks/>
              </p:cNvSpPr>
              <p:nvPr/>
            </p:nvSpPr>
            <p:spPr bwMode="auto">
              <a:xfrm>
                <a:off x="2188" y="2154"/>
                <a:ext cx="2540" cy="379"/>
              </a:xfrm>
              <a:custGeom>
                <a:avLst/>
                <a:gdLst>
                  <a:gd name="T0" fmla="*/ 0 w 2540"/>
                  <a:gd name="T1" fmla="*/ 107 h 379"/>
                  <a:gd name="T2" fmla="*/ 1270 w 2540"/>
                  <a:gd name="T3" fmla="*/ 16 h 379"/>
                  <a:gd name="T4" fmla="*/ 2313 w 2540"/>
                  <a:gd name="T5" fmla="*/ 61 h 379"/>
                  <a:gd name="T6" fmla="*/ 2540 w 2540"/>
                  <a:gd name="T7" fmla="*/ 379 h 379"/>
                  <a:gd name="T8" fmla="*/ 0 60000 65536"/>
                  <a:gd name="T9" fmla="*/ 0 60000 65536"/>
                  <a:gd name="T10" fmla="*/ 0 60000 65536"/>
                  <a:gd name="T11" fmla="*/ 0 60000 65536"/>
                  <a:gd name="T12" fmla="*/ 0 w 2540"/>
                  <a:gd name="T13" fmla="*/ 0 h 379"/>
                  <a:gd name="T14" fmla="*/ 2540 w 2540"/>
                  <a:gd name="T15" fmla="*/ 379 h 379"/>
                </a:gdLst>
                <a:ahLst/>
                <a:cxnLst>
                  <a:cxn ang="T8">
                    <a:pos x="T0" y="T1"/>
                  </a:cxn>
                  <a:cxn ang="T9">
                    <a:pos x="T2" y="T3"/>
                  </a:cxn>
                  <a:cxn ang="T10">
                    <a:pos x="T4" y="T5"/>
                  </a:cxn>
                  <a:cxn ang="T11">
                    <a:pos x="T6" y="T7"/>
                  </a:cxn>
                </a:cxnLst>
                <a:rect l="T12" t="T13" r="T14" b="T15"/>
                <a:pathLst>
                  <a:path w="2540" h="379">
                    <a:moveTo>
                      <a:pt x="0" y="107"/>
                    </a:moveTo>
                    <a:cubicBezTo>
                      <a:pt x="442" y="65"/>
                      <a:pt x="885" y="24"/>
                      <a:pt x="1270" y="16"/>
                    </a:cubicBezTo>
                    <a:cubicBezTo>
                      <a:pt x="1655" y="8"/>
                      <a:pt x="2101" y="0"/>
                      <a:pt x="2313" y="61"/>
                    </a:cubicBezTo>
                    <a:cubicBezTo>
                      <a:pt x="2525" y="122"/>
                      <a:pt x="2532" y="250"/>
                      <a:pt x="2540" y="379"/>
                    </a:cubicBezTo>
                  </a:path>
                </a:pathLst>
              </a:custGeom>
              <a:noFill/>
              <a:ln w="31750" cap="flat" cmpd="sng">
                <a:solidFill>
                  <a:srgbClr val="FF00FF"/>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146454" name="Line 22">
            <a:extLst>
              <a:ext uri="{FF2B5EF4-FFF2-40B4-BE49-F238E27FC236}">
                <a16:creationId xmlns:a16="http://schemas.microsoft.com/office/drawing/2014/main" id="{AD434F2A-578E-4A0F-8CD7-E96F814AF69C}"/>
              </a:ext>
            </a:extLst>
          </p:cNvPr>
          <p:cNvSpPr>
            <a:spLocks noChangeShapeType="1"/>
          </p:cNvSpPr>
          <p:nvPr/>
        </p:nvSpPr>
        <p:spPr bwMode="auto">
          <a:xfrm>
            <a:off x="2555875" y="4672013"/>
            <a:ext cx="647700" cy="0"/>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6455" name="Text Box 23">
            <a:extLst>
              <a:ext uri="{FF2B5EF4-FFF2-40B4-BE49-F238E27FC236}">
                <a16:creationId xmlns:a16="http://schemas.microsoft.com/office/drawing/2014/main" id="{322D7891-DBE8-4E01-AB81-DF3680515C86}"/>
              </a:ext>
            </a:extLst>
          </p:cNvPr>
          <p:cNvSpPr txBox="1">
            <a:spLocks noChangeArrowheads="1"/>
          </p:cNvSpPr>
          <p:nvPr/>
        </p:nvSpPr>
        <p:spPr bwMode="auto">
          <a:xfrm>
            <a:off x="7308850" y="4340225"/>
            <a:ext cx="431800"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2</a:t>
            </a:r>
          </a:p>
        </p:txBody>
      </p:sp>
      <p:sp>
        <p:nvSpPr>
          <p:cNvPr id="146456" name="Text Box 24">
            <a:extLst>
              <a:ext uri="{FF2B5EF4-FFF2-40B4-BE49-F238E27FC236}">
                <a16:creationId xmlns:a16="http://schemas.microsoft.com/office/drawing/2014/main" id="{8743D21C-DB16-464A-98C8-DA995E74C8FB}"/>
              </a:ext>
            </a:extLst>
          </p:cNvPr>
          <p:cNvSpPr txBox="1">
            <a:spLocks noChangeArrowheads="1"/>
          </p:cNvSpPr>
          <p:nvPr/>
        </p:nvSpPr>
        <p:spPr bwMode="auto">
          <a:xfrm>
            <a:off x="2627313" y="4737100"/>
            <a:ext cx="431800"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2</a:t>
            </a:r>
          </a:p>
        </p:txBody>
      </p:sp>
      <p:sp>
        <p:nvSpPr>
          <p:cNvPr id="146457" name="Line 25">
            <a:extLst>
              <a:ext uri="{FF2B5EF4-FFF2-40B4-BE49-F238E27FC236}">
                <a16:creationId xmlns:a16="http://schemas.microsoft.com/office/drawing/2014/main" id="{0448EBED-B709-433F-A454-95D80DEFF93A}"/>
              </a:ext>
            </a:extLst>
          </p:cNvPr>
          <p:cNvSpPr>
            <a:spLocks noChangeShapeType="1"/>
          </p:cNvSpPr>
          <p:nvPr/>
        </p:nvSpPr>
        <p:spPr bwMode="auto">
          <a:xfrm>
            <a:off x="3563938" y="4672013"/>
            <a:ext cx="647700" cy="0"/>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6458" name="Text Box 26">
            <a:extLst>
              <a:ext uri="{FF2B5EF4-FFF2-40B4-BE49-F238E27FC236}">
                <a16:creationId xmlns:a16="http://schemas.microsoft.com/office/drawing/2014/main" id="{190A2B14-E662-4854-9118-27B76312F051}"/>
              </a:ext>
            </a:extLst>
          </p:cNvPr>
          <p:cNvSpPr txBox="1">
            <a:spLocks noChangeArrowheads="1"/>
          </p:cNvSpPr>
          <p:nvPr/>
        </p:nvSpPr>
        <p:spPr bwMode="auto">
          <a:xfrm>
            <a:off x="3654425" y="4733925"/>
            <a:ext cx="431800"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0</a:t>
            </a:r>
          </a:p>
        </p:txBody>
      </p:sp>
      <p:sp>
        <p:nvSpPr>
          <p:cNvPr id="146459" name="Line 27">
            <a:extLst>
              <a:ext uri="{FF2B5EF4-FFF2-40B4-BE49-F238E27FC236}">
                <a16:creationId xmlns:a16="http://schemas.microsoft.com/office/drawing/2014/main" id="{B4F5343F-3B6D-4FA6-8CA6-CBAE47319F3C}"/>
              </a:ext>
            </a:extLst>
          </p:cNvPr>
          <p:cNvSpPr>
            <a:spLocks noChangeShapeType="1"/>
          </p:cNvSpPr>
          <p:nvPr/>
        </p:nvSpPr>
        <p:spPr bwMode="auto">
          <a:xfrm flipV="1">
            <a:off x="4500563" y="4672013"/>
            <a:ext cx="904875" cy="9525"/>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6460" name="Text Box 28">
            <a:extLst>
              <a:ext uri="{FF2B5EF4-FFF2-40B4-BE49-F238E27FC236}">
                <a16:creationId xmlns:a16="http://schemas.microsoft.com/office/drawing/2014/main" id="{AAAFAA97-BC31-4350-9AB1-C1CE0FEC7B6B}"/>
              </a:ext>
            </a:extLst>
          </p:cNvPr>
          <p:cNvSpPr txBox="1">
            <a:spLocks noChangeArrowheads="1"/>
          </p:cNvSpPr>
          <p:nvPr/>
        </p:nvSpPr>
        <p:spPr bwMode="auto">
          <a:xfrm>
            <a:off x="7048500" y="4887913"/>
            <a:ext cx="935038"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3.14</a:t>
            </a:r>
          </a:p>
        </p:txBody>
      </p:sp>
      <p:sp>
        <p:nvSpPr>
          <p:cNvPr id="146461" name="Text Box 29">
            <a:extLst>
              <a:ext uri="{FF2B5EF4-FFF2-40B4-BE49-F238E27FC236}">
                <a16:creationId xmlns:a16="http://schemas.microsoft.com/office/drawing/2014/main" id="{E7C1E075-B9A6-435C-92E0-E8FDD4081851}"/>
              </a:ext>
            </a:extLst>
          </p:cNvPr>
          <p:cNvSpPr txBox="1">
            <a:spLocks noChangeArrowheads="1"/>
          </p:cNvSpPr>
          <p:nvPr/>
        </p:nvSpPr>
        <p:spPr bwMode="auto">
          <a:xfrm>
            <a:off x="4562475" y="4743450"/>
            <a:ext cx="873125"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3.14</a:t>
            </a:r>
          </a:p>
        </p:txBody>
      </p:sp>
      <p:sp>
        <p:nvSpPr>
          <p:cNvPr id="146462" name="Line 30">
            <a:extLst>
              <a:ext uri="{FF2B5EF4-FFF2-40B4-BE49-F238E27FC236}">
                <a16:creationId xmlns:a16="http://schemas.microsoft.com/office/drawing/2014/main" id="{A4F0C30E-84F2-473B-B722-F22EB4B134C6}"/>
              </a:ext>
            </a:extLst>
          </p:cNvPr>
          <p:cNvSpPr>
            <a:spLocks noChangeShapeType="1"/>
          </p:cNvSpPr>
          <p:nvPr/>
        </p:nvSpPr>
        <p:spPr bwMode="auto">
          <a:xfrm flipV="1">
            <a:off x="2532063" y="5235575"/>
            <a:ext cx="2944812" cy="22225"/>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6463" name="Text Box 31">
            <a:extLst>
              <a:ext uri="{FF2B5EF4-FFF2-40B4-BE49-F238E27FC236}">
                <a16:creationId xmlns:a16="http://schemas.microsoft.com/office/drawing/2014/main" id="{72A6D996-6645-4F80-AB20-A96CE8DAF25C}"/>
              </a:ext>
            </a:extLst>
          </p:cNvPr>
          <p:cNvSpPr txBox="1">
            <a:spLocks noChangeArrowheads="1"/>
          </p:cNvSpPr>
          <p:nvPr/>
        </p:nvSpPr>
        <p:spPr bwMode="auto">
          <a:xfrm>
            <a:off x="3492500" y="5408613"/>
            <a:ext cx="873125"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3.14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64">
                                            <p:txEl>
                                              <p:pRg st="0" end="0"/>
                                            </p:txEl>
                                          </p:spTgt>
                                        </p:tgtEl>
                                        <p:attrNameLst>
                                          <p:attrName>style.visibility</p:attrName>
                                        </p:attrNameLst>
                                      </p:cBhvr>
                                      <p:to>
                                        <p:strVal val="visible"/>
                                      </p:to>
                                    </p:set>
                                    <p:animEffect transition="in" filter="blinds(horizontal)">
                                      <p:cBhvr>
                                        <p:cTn id="7" dur="500"/>
                                        <p:tgtEl>
                                          <p:spTgt spid="14646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6464">
                                            <p:txEl>
                                              <p:pRg st="1" end="1"/>
                                            </p:txEl>
                                          </p:spTgt>
                                        </p:tgtEl>
                                        <p:attrNameLst>
                                          <p:attrName>style.visibility</p:attrName>
                                        </p:attrNameLst>
                                      </p:cBhvr>
                                      <p:to>
                                        <p:strVal val="visible"/>
                                      </p:to>
                                    </p:set>
                                    <p:animEffect transition="in" filter="blinds(horizontal)">
                                      <p:cBhvr>
                                        <p:cTn id="10" dur="500"/>
                                        <p:tgtEl>
                                          <p:spTgt spid="14646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146464">
                                            <p:txEl>
                                              <p:pRg st="1" end="1"/>
                                            </p:txEl>
                                          </p:spTgt>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46439">
                                            <p:txEl>
                                              <p:pRg st="0" end="0"/>
                                            </p:txEl>
                                          </p:spTgt>
                                        </p:tgtEl>
                                        <p:attrNameLst>
                                          <p:attrName>style.visibility</p:attrName>
                                        </p:attrNameLst>
                                      </p:cBhvr>
                                      <p:to>
                                        <p:strVal val="visible"/>
                                      </p:to>
                                    </p:set>
                                    <p:animEffect transition="in" filter="wipe(down)">
                                      <p:cBhvr>
                                        <p:cTn id="19" dur="500"/>
                                        <p:tgtEl>
                                          <p:spTgt spid="14643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146441"/>
                                        </p:tgtEl>
                                        <p:attrNameLst>
                                          <p:attrName>style.visibility</p:attrName>
                                        </p:attrNameLst>
                                      </p:cBhvr>
                                      <p:to>
                                        <p:strVal val="visible"/>
                                      </p:to>
                                    </p:set>
                                    <p:anim calcmode="lin" valueType="num">
                                      <p:cBhvr>
                                        <p:cTn id="24" dur="1000" fill="hold"/>
                                        <p:tgtEl>
                                          <p:spTgt spid="146441"/>
                                        </p:tgtEl>
                                        <p:attrNameLst>
                                          <p:attrName>ppt_x</p:attrName>
                                        </p:attrNameLst>
                                      </p:cBhvr>
                                      <p:tavLst>
                                        <p:tav tm="0">
                                          <p:val>
                                            <p:strVal val="#ppt_x-.2"/>
                                          </p:val>
                                        </p:tav>
                                        <p:tav tm="100000">
                                          <p:val>
                                            <p:strVal val="#ppt_x"/>
                                          </p:val>
                                        </p:tav>
                                      </p:tavLst>
                                    </p:anim>
                                    <p:anim calcmode="lin" valueType="num">
                                      <p:cBhvr>
                                        <p:cTn id="25" dur="1000" fill="hold"/>
                                        <p:tgtEl>
                                          <p:spTgt spid="14644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64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ppt_x</p:attrName>
                                        </p:attrNameLst>
                                      </p:cBhvr>
                                      <p:tavLst>
                                        <p:tav tm="0">
                                          <p:val>
                                            <p:strVal val="#ppt_x-.2"/>
                                          </p:val>
                                        </p:tav>
                                        <p:tav tm="100000">
                                          <p:val>
                                            <p:strVal val="#ppt_x"/>
                                          </p:val>
                                        </p:tav>
                                      </p:tavLst>
                                    </p:anim>
                                    <p:anim calcmode="lin" valueType="num">
                                      <p:cBhvr>
                                        <p:cTn id="3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146454"/>
                                        </p:tgtEl>
                                        <p:attrNameLst>
                                          <p:attrName>style.visibility</p:attrName>
                                        </p:attrNameLst>
                                      </p:cBhvr>
                                      <p:to>
                                        <p:strVal val="visible"/>
                                      </p:to>
                                    </p:set>
                                    <p:anim calcmode="lin" valueType="num">
                                      <p:cBhvr>
                                        <p:cTn id="38" dur="1000" fill="hold"/>
                                        <p:tgtEl>
                                          <p:spTgt spid="146454"/>
                                        </p:tgtEl>
                                        <p:attrNameLst>
                                          <p:attrName>ppt_x</p:attrName>
                                        </p:attrNameLst>
                                      </p:cBhvr>
                                      <p:tavLst>
                                        <p:tav tm="0">
                                          <p:val>
                                            <p:strVal val="#ppt_x-.2"/>
                                          </p:val>
                                        </p:tav>
                                        <p:tav tm="100000">
                                          <p:val>
                                            <p:strVal val="#ppt_x"/>
                                          </p:val>
                                        </p:tav>
                                      </p:tavLst>
                                    </p:anim>
                                    <p:anim calcmode="lin" valueType="num">
                                      <p:cBhvr>
                                        <p:cTn id="39" dur="1000" fill="hold"/>
                                        <p:tgtEl>
                                          <p:spTgt spid="146454"/>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4645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9" presetClass="entr" presetSubtype="10" fill="hold" grpId="0" nodeType="clickEffect">
                                  <p:stCondLst>
                                    <p:cond delay="0"/>
                                  </p:stCondLst>
                                  <p:childTnLst>
                                    <p:set>
                                      <p:cBhvr>
                                        <p:cTn id="44" dur="1" fill="hold">
                                          <p:stCondLst>
                                            <p:cond delay="0"/>
                                          </p:stCondLst>
                                        </p:cTn>
                                        <p:tgtEl>
                                          <p:spTgt spid="146455"/>
                                        </p:tgtEl>
                                        <p:attrNameLst>
                                          <p:attrName>style.visibility</p:attrName>
                                        </p:attrNameLst>
                                      </p:cBhvr>
                                      <p:to>
                                        <p:strVal val="visible"/>
                                      </p:to>
                                    </p:set>
                                    <p:anim calcmode="lin" valueType="num">
                                      <p:cBhvr>
                                        <p:cTn id="45" dur="5000" fill="hold"/>
                                        <p:tgtEl>
                                          <p:spTgt spid="146455"/>
                                        </p:tgtEl>
                                        <p:attrNameLst>
                                          <p:attrName>ppt_w</p:attrName>
                                        </p:attrNameLst>
                                      </p:cBhvr>
                                      <p:tavLst>
                                        <p:tav tm="0" fmla="#ppt_w*sin(2.5*pi*$)">
                                          <p:val>
                                            <p:fltVal val="0"/>
                                          </p:val>
                                        </p:tav>
                                        <p:tav tm="100000">
                                          <p:val>
                                            <p:fltVal val="1"/>
                                          </p:val>
                                        </p:tav>
                                      </p:tavLst>
                                    </p:anim>
                                    <p:anim calcmode="lin" valueType="num">
                                      <p:cBhvr>
                                        <p:cTn id="46" dur="5000" fill="hold"/>
                                        <p:tgtEl>
                                          <p:spTgt spid="146455"/>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46456"/>
                                        </p:tgtEl>
                                        <p:attrNameLst>
                                          <p:attrName>style.visibility</p:attrName>
                                        </p:attrNameLst>
                                      </p:cBhvr>
                                      <p:to>
                                        <p:strVal val="visible"/>
                                      </p:to>
                                    </p:set>
                                    <p:animEffect transition="in" filter="fade">
                                      <p:cBhvr>
                                        <p:cTn id="51" dur="1000"/>
                                        <p:tgtEl>
                                          <p:spTgt spid="146456"/>
                                        </p:tgtEl>
                                      </p:cBhvr>
                                    </p:animEffect>
                                    <p:anim calcmode="lin" valueType="num">
                                      <p:cBhvr>
                                        <p:cTn id="52" dur="1000" fill="hold"/>
                                        <p:tgtEl>
                                          <p:spTgt spid="146456"/>
                                        </p:tgtEl>
                                        <p:attrNameLst>
                                          <p:attrName>ppt_x</p:attrName>
                                        </p:attrNameLst>
                                      </p:cBhvr>
                                      <p:tavLst>
                                        <p:tav tm="0">
                                          <p:val>
                                            <p:strVal val="#ppt_x"/>
                                          </p:val>
                                        </p:tav>
                                        <p:tav tm="100000">
                                          <p:val>
                                            <p:strVal val="#ppt_x"/>
                                          </p:val>
                                        </p:tav>
                                      </p:tavLst>
                                    </p:anim>
                                    <p:anim calcmode="lin" valueType="num">
                                      <p:cBhvr>
                                        <p:cTn id="53" dur="1000" fill="hold"/>
                                        <p:tgtEl>
                                          <p:spTgt spid="146456"/>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9" presetClass="entr" presetSubtype="0" fill="hold" nodeType="clickEffect">
                                  <p:stCondLst>
                                    <p:cond delay="0"/>
                                  </p:stCondLst>
                                  <p:childTnLst>
                                    <p:set>
                                      <p:cBhvr>
                                        <p:cTn id="57" dur="1" fill="hold">
                                          <p:stCondLst>
                                            <p:cond delay="0"/>
                                          </p:stCondLst>
                                        </p:cTn>
                                        <p:tgtEl>
                                          <p:spTgt spid="146457"/>
                                        </p:tgtEl>
                                        <p:attrNameLst>
                                          <p:attrName>style.visibility</p:attrName>
                                        </p:attrNameLst>
                                      </p:cBhvr>
                                      <p:to>
                                        <p:strVal val="visible"/>
                                      </p:to>
                                    </p:set>
                                    <p:anim calcmode="lin" valueType="num">
                                      <p:cBhvr>
                                        <p:cTn id="58" dur="1000" fill="hold"/>
                                        <p:tgtEl>
                                          <p:spTgt spid="146457"/>
                                        </p:tgtEl>
                                        <p:attrNameLst>
                                          <p:attrName>ppt_x</p:attrName>
                                        </p:attrNameLst>
                                      </p:cBhvr>
                                      <p:tavLst>
                                        <p:tav tm="0">
                                          <p:val>
                                            <p:strVal val="#ppt_x-.2"/>
                                          </p:val>
                                        </p:tav>
                                        <p:tav tm="100000">
                                          <p:val>
                                            <p:strVal val="#ppt_x"/>
                                          </p:val>
                                        </p:tav>
                                      </p:tavLst>
                                    </p:anim>
                                    <p:anim calcmode="lin" valueType="num">
                                      <p:cBhvr>
                                        <p:cTn id="59" dur="1000" fill="hold"/>
                                        <p:tgtEl>
                                          <p:spTgt spid="146457"/>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464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146458"/>
                                        </p:tgtEl>
                                        <p:attrNameLst>
                                          <p:attrName>style.visibility</p:attrName>
                                        </p:attrNameLst>
                                      </p:cBhvr>
                                      <p:to>
                                        <p:strVal val="visible"/>
                                      </p:to>
                                    </p:set>
                                    <p:animEffect transition="in" filter="fade">
                                      <p:cBhvr>
                                        <p:cTn id="65" dur="1000"/>
                                        <p:tgtEl>
                                          <p:spTgt spid="146458"/>
                                        </p:tgtEl>
                                      </p:cBhvr>
                                    </p:animEffect>
                                    <p:anim calcmode="lin" valueType="num">
                                      <p:cBhvr>
                                        <p:cTn id="66" dur="1000" fill="hold"/>
                                        <p:tgtEl>
                                          <p:spTgt spid="146458"/>
                                        </p:tgtEl>
                                        <p:attrNameLst>
                                          <p:attrName>ppt_x</p:attrName>
                                        </p:attrNameLst>
                                      </p:cBhvr>
                                      <p:tavLst>
                                        <p:tav tm="0">
                                          <p:val>
                                            <p:strVal val="#ppt_x"/>
                                          </p:val>
                                        </p:tav>
                                        <p:tav tm="100000">
                                          <p:val>
                                            <p:strVal val="#ppt_x"/>
                                          </p:val>
                                        </p:tav>
                                      </p:tavLst>
                                    </p:anim>
                                    <p:anim calcmode="lin" valueType="num">
                                      <p:cBhvr>
                                        <p:cTn id="67" dur="1000" fill="hold"/>
                                        <p:tgtEl>
                                          <p:spTgt spid="146458"/>
                                        </p:tgtEl>
                                        <p:attrNameLst>
                                          <p:attrName>ppt_y</p:attrName>
                                        </p:attrNameLst>
                                      </p:cBhvr>
                                      <p:tavLst>
                                        <p:tav tm="0">
                                          <p:val>
                                            <p:strVal val="#ppt_y-.1"/>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9" presetClass="entr" presetSubtype="0" fill="hold" nodeType="clickEffect">
                                  <p:stCondLst>
                                    <p:cond delay="0"/>
                                  </p:stCondLst>
                                  <p:childTnLst>
                                    <p:set>
                                      <p:cBhvr>
                                        <p:cTn id="71" dur="1" fill="hold">
                                          <p:stCondLst>
                                            <p:cond delay="0"/>
                                          </p:stCondLst>
                                        </p:cTn>
                                        <p:tgtEl>
                                          <p:spTgt spid="146459"/>
                                        </p:tgtEl>
                                        <p:attrNameLst>
                                          <p:attrName>style.visibility</p:attrName>
                                        </p:attrNameLst>
                                      </p:cBhvr>
                                      <p:to>
                                        <p:strVal val="visible"/>
                                      </p:to>
                                    </p:set>
                                    <p:anim calcmode="lin" valueType="num">
                                      <p:cBhvr>
                                        <p:cTn id="72" dur="1000" fill="hold"/>
                                        <p:tgtEl>
                                          <p:spTgt spid="146459"/>
                                        </p:tgtEl>
                                        <p:attrNameLst>
                                          <p:attrName>ppt_x</p:attrName>
                                        </p:attrNameLst>
                                      </p:cBhvr>
                                      <p:tavLst>
                                        <p:tav tm="0">
                                          <p:val>
                                            <p:strVal val="#ppt_x-.2"/>
                                          </p:val>
                                        </p:tav>
                                        <p:tav tm="100000">
                                          <p:val>
                                            <p:strVal val="#ppt_x"/>
                                          </p:val>
                                        </p:tav>
                                      </p:tavLst>
                                    </p:anim>
                                    <p:anim calcmode="lin" valueType="num">
                                      <p:cBhvr>
                                        <p:cTn id="73" dur="1000" fill="hold"/>
                                        <p:tgtEl>
                                          <p:spTgt spid="146459"/>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4645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9" presetClass="entr" presetSubtype="10" fill="hold" grpId="0" nodeType="clickEffect">
                                  <p:stCondLst>
                                    <p:cond delay="0"/>
                                  </p:stCondLst>
                                  <p:childTnLst>
                                    <p:set>
                                      <p:cBhvr>
                                        <p:cTn id="78" dur="1" fill="hold">
                                          <p:stCondLst>
                                            <p:cond delay="0"/>
                                          </p:stCondLst>
                                        </p:cTn>
                                        <p:tgtEl>
                                          <p:spTgt spid="146460"/>
                                        </p:tgtEl>
                                        <p:attrNameLst>
                                          <p:attrName>style.visibility</p:attrName>
                                        </p:attrNameLst>
                                      </p:cBhvr>
                                      <p:to>
                                        <p:strVal val="visible"/>
                                      </p:to>
                                    </p:set>
                                    <p:anim calcmode="lin" valueType="num">
                                      <p:cBhvr>
                                        <p:cTn id="79" dur="5000" fill="hold"/>
                                        <p:tgtEl>
                                          <p:spTgt spid="146460"/>
                                        </p:tgtEl>
                                        <p:attrNameLst>
                                          <p:attrName>ppt_w</p:attrName>
                                        </p:attrNameLst>
                                      </p:cBhvr>
                                      <p:tavLst>
                                        <p:tav tm="0" fmla="#ppt_w*sin(2.5*pi*$)">
                                          <p:val>
                                            <p:fltVal val="0"/>
                                          </p:val>
                                        </p:tav>
                                        <p:tav tm="100000">
                                          <p:val>
                                            <p:fltVal val="1"/>
                                          </p:val>
                                        </p:tav>
                                      </p:tavLst>
                                    </p:anim>
                                    <p:anim calcmode="lin" valueType="num">
                                      <p:cBhvr>
                                        <p:cTn id="80" dur="5000" fill="hold"/>
                                        <p:tgtEl>
                                          <p:spTgt spid="146460"/>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146461"/>
                                        </p:tgtEl>
                                        <p:attrNameLst>
                                          <p:attrName>style.visibility</p:attrName>
                                        </p:attrNameLst>
                                      </p:cBhvr>
                                      <p:to>
                                        <p:strVal val="visible"/>
                                      </p:to>
                                    </p:set>
                                    <p:animEffect transition="in" filter="fade">
                                      <p:cBhvr>
                                        <p:cTn id="85" dur="1000"/>
                                        <p:tgtEl>
                                          <p:spTgt spid="146461"/>
                                        </p:tgtEl>
                                      </p:cBhvr>
                                    </p:animEffect>
                                    <p:anim calcmode="lin" valueType="num">
                                      <p:cBhvr>
                                        <p:cTn id="86" dur="1000" fill="hold"/>
                                        <p:tgtEl>
                                          <p:spTgt spid="146461"/>
                                        </p:tgtEl>
                                        <p:attrNameLst>
                                          <p:attrName>ppt_x</p:attrName>
                                        </p:attrNameLst>
                                      </p:cBhvr>
                                      <p:tavLst>
                                        <p:tav tm="0">
                                          <p:val>
                                            <p:strVal val="#ppt_x"/>
                                          </p:val>
                                        </p:tav>
                                        <p:tav tm="100000">
                                          <p:val>
                                            <p:strVal val="#ppt_x"/>
                                          </p:val>
                                        </p:tav>
                                      </p:tavLst>
                                    </p:anim>
                                    <p:anim calcmode="lin" valueType="num">
                                      <p:cBhvr>
                                        <p:cTn id="87" dur="1000" fill="hold"/>
                                        <p:tgtEl>
                                          <p:spTgt spid="146461"/>
                                        </p:tgtEl>
                                        <p:attrNameLst>
                                          <p:attrName>ppt_y</p:attrName>
                                        </p:attrNameLst>
                                      </p:cBhvr>
                                      <p:tavLst>
                                        <p:tav tm="0">
                                          <p:val>
                                            <p:strVal val="#ppt_y-.1"/>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9" presetClass="entr" presetSubtype="0" fill="hold" nodeType="clickEffect">
                                  <p:stCondLst>
                                    <p:cond delay="0"/>
                                  </p:stCondLst>
                                  <p:childTnLst>
                                    <p:set>
                                      <p:cBhvr>
                                        <p:cTn id="91" dur="1" fill="hold">
                                          <p:stCondLst>
                                            <p:cond delay="0"/>
                                          </p:stCondLst>
                                        </p:cTn>
                                        <p:tgtEl>
                                          <p:spTgt spid="146462"/>
                                        </p:tgtEl>
                                        <p:attrNameLst>
                                          <p:attrName>style.visibility</p:attrName>
                                        </p:attrNameLst>
                                      </p:cBhvr>
                                      <p:to>
                                        <p:strVal val="visible"/>
                                      </p:to>
                                    </p:set>
                                    <p:anim calcmode="lin" valueType="num">
                                      <p:cBhvr>
                                        <p:cTn id="92" dur="1000" fill="hold"/>
                                        <p:tgtEl>
                                          <p:spTgt spid="146462"/>
                                        </p:tgtEl>
                                        <p:attrNameLst>
                                          <p:attrName>ppt_x</p:attrName>
                                        </p:attrNameLst>
                                      </p:cBhvr>
                                      <p:tavLst>
                                        <p:tav tm="0">
                                          <p:val>
                                            <p:strVal val="#ppt_x-.2"/>
                                          </p:val>
                                        </p:tav>
                                        <p:tav tm="100000">
                                          <p:val>
                                            <p:strVal val="#ppt_x"/>
                                          </p:val>
                                        </p:tav>
                                      </p:tavLst>
                                    </p:anim>
                                    <p:anim calcmode="lin" valueType="num">
                                      <p:cBhvr>
                                        <p:cTn id="93" dur="1000" fill="hold"/>
                                        <p:tgtEl>
                                          <p:spTgt spid="146462"/>
                                        </p:tgtEl>
                                        <p:attrNameLst>
                                          <p:attrName>ppt_y</p:attrName>
                                        </p:attrNameLst>
                                      </p:cBhvr>
                                      <p:tavLst>
                                        <p:tav tm="0">
                                          <p:val>
                                            <p:strVal val="#ppt_y"/>
                                          </p:val>
                                        </p:tav>
                                        <p:tav tm="100000">
                                          <p:val>
                                            <p:strVal val="#ppt_y"/>
                                          </p:val>
                                        </p:tav>
                                      </p:tavLst>
                                    </p:anim>
                                    <p:animEffect transition="in" filter="wipe(right)" prLst="gradientSize: 0.1">
                                      <p:cBhvr>
                                        <p:cTn id="94" dur="1000"/>
                                        <p:tgtEl>
                                          <p:spTgt spid="14646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146463"/>
                                        </p:tgtEl>
                                        <p:attrNameLst>
                                          <p:attrName>style.visibility</p:attrName>
                                        </p:attrNameLst>
                                      </p:cBhvr>
                                      <p:to>
                                        <p:strVal val="visible"/>
                                      </p:to>
                                    </p:set>
                                    <p:animEffect transition="in" filter="fade">
                                      <p:cBhvr>
                                        <p:cTn id="99" dur="1000"/>
                                        <p:tgtEl>
                                          <p:spTgt spid="146463"/>
                                        </p:tgtEl>
                                      </p:cBhvr>
                                    </p:animEffect>
                                    <p:anim calcmode="lin" valueType="num">
                                      <p:cBhvr>
                                        <p:cTn id="100" dur="1000" fill="hold"/>
                                        <p:tgtEl>
                                          <p:spTgt spid="146463"/>
                                        </p:tgtEl>
                                        <p:attrNameLst>
                                          <p:attrName>ppt_x</p:attrName>
                                        </p:attrNameLst>
                                      </p:cBhvr>
                                      <p:tavLst>
                                        <p:tav tm="0">
                                          <p:val>
                                            <p:strVal val="#ppt_x"/>
                                          </p:val>
                                        </p:tav>
                                        <p:tav tm="100000">
                                          <p:val>
                                            <p:strVal val="#ppt_x"/>
                                          </p:val>
                                        </p:tav>
                                      </p:tavLst>
                                    </p:anim>
                                    <p:anim calcmode="lin" valueType="num">
                                      <p:cBhvr>
                                        <p:cTn id="101" dur="1000" fill="hold"/>
                                        <p:tgtEl>
                                          <p:spTgt spid="1464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64" grpId="0" build="allAtOnce"/>
      <p:bldP spid="146441" grpId="0"/>
      <p:bldP spid="146455" grpId="0"/>
      <p:bldP spid="146456" grpId="0"/>
      <p:bldP spid="146458" grpId="0"/>
      <p:bldP spid="146460" grpId="0"/>
      <p:bldP spid="146461" grpId="0"/>
      <p:bldP spid="1464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5AAE1223-7F99-48F7-B116-93CBF86F06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7D15EF7E-D8D5-4246-AE57-3041224BD548}" type="slidenum">
              <a:rPr kumimoji="0" lang="en-US" altLang="zh-CN" sz="1800">
                <a:solidFill>
                  <a:srgbClr val="009900"/>
                </a:solidFill>
              </a:rPr>
              <a:pPr eaLnBrk="1" hangingPunct="1"/>
              <a:t>35</a:t>
            </a:fld>
            <a:endParaRPr kumimoji="0" lang="en-US" altLang="zh-CN" sz="1800">
              <a:solidFill>
                <a:srgbClr val="009900"/>
              </a:solidFill>
            </a:endParaRPr>
          </a:p>
        </p:txBody>
      </p:sp>
      <p:sp>
        <p:nvSpPr>
          <p:cNvPr id="37891" name="Text Box 4">
            <a:extLst>
              <a:ext uri="{FF2B5EF4-FFF2-40B4-BE49-F238E27FC236}">
                <a16:creationId xmlns:a16="http://schemas.microsoft.com/office/drawing/2014/main" id="{6474F6E1-5DC3-4702-837E-8E2354B11CB1}"/>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2.6.9</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自增自减运算</a:t>
            </a:r>
          </a:p>
        </p:txBody>
      </p:sp>
      <p:sp>
        <p:nvSpPr>
          <p:cNvPr id="143365" name="Text Box 5">
            <a:extLst>
              <a:ext uri="{FF2B5EF4-FFF2-40B4-BE49-F238E27FC236}">
                <a16:creationId xmlns:a16="http://schemas.microsoft.com/office/drawing/2014/main" id="{6A742555-A5EE-4C47-93AD-3E20BCF920FD}"/>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aphicFrame>
        <p:nvGraphicFramePr>
          <p:cNvPr id="143411" name="Group 51">
            <a:extLst>
              <a:ext uri="{FF2B5EF4-FFF2-40B4-BE49-F238E27FC236}">
                <a16:creationId xmlns:a16="http://schemas.microsoft.com/office/drawing/2014/main" id="{4EAEA8A5-6C86-4FBB-BB50-1084E2EF144F}"/>
              </a:ext>
            </a:extLst>
          </p:cNvPr>
          <p:cNvGraphicFramePr>
            <a:graphicFrameLocks noGrp="1"/>
          </p:cNvGraphicFramePr>
          <p:nvPr/>
        </p:nvGraphicFramePr>
        <p:xfrm>
          <a:off x="1350963" y="1268413"/>
          <a:ext cx="6432550" cy="396875"/>
        </p:xfrm>
        <a:graphic>
          <a:graphicData uri="http://schemas.openxmlformats.org/drawingml/2006/table">
            <a:tbl>
              <a:tblPr/>
              <a:tblGrid>
                <a:gridCol w="1223962">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7">
                  <a:extLst>
                    <a:ext uri="{9D8B030D-6E8A-4147-A177-3AD203B41FA5}">
                      <a16:colId xmlns:a16="http://schemas.microsoft.com/office/drawing/2014/main" val="20004"/>
                    </a:ext>
                  </a:extLst>
                </a:gridCol>
                <a:gridCol w="906463">
                  <a:extLst>
                    <a:ext uri="{9D8B030D-6E8A-4147-A177-3AD203B41FA5}">
                      <a16:colId xmlns:a16="http://schemas.microsoft.com/office/drawing/2014/main" val="20005"/>
                    </a:ext>
                  </a:extLst>
                </a:gridCol>
                <a:gridCol w="835025">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运算符：</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3413" name="Rectangle 53">
            <a:extLst>
              <a:ext uri="{FF2B5EF4-FFF2-40B4-BE49-F238E27FC236}">
                <a16:creationId xmlns:a16="http://schemas.microsoft.com/office/drawing/2014/main" id="{7956CFA4-8C4E-42D6-A31F-E2283D75D477}"/>
              </a:ext>
            </a:extLst>
          </p:cNvPr>
          <p:cNvSpPr>
            <a:spLocks noChangeArrowheads="1"/>
          </p:cNvSpPr>
          <p:nvPr/>
        </p:nvSpPr>
        <p:spPr bwMode="auto">
          <a:xfrm>
            <a:off x="827088" y="1670050"/>
            <a:ext cx="7561262" cy="16732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操作数是任意基本类型之</a:t>
            </a:r>
            <a:r>
              <a:rPr lang="zh-CN" altLang="en-US" b="1">
                <a:solidFill>
                  <a:srgbClr val="FF0000"/>
                </a:solidFill>
                <a:effectLst>
                  <a:outerShdw blurRad="38100" dist="38100" dir="2700000" algn="tl">
                    <a:srgbClr val="C0C0C0"/>
                  </a:outerShdw>
                </a:effectLst>
              </a:rPr>
              <a:t>变量</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或</a:t>
            </a:r>
            <a:r>
              <a:rPr lang="zh-CN" altLang="en-US" b="1">
                <a:solidFill>
                  <a:srgbClr val="FF9900"/>
                </a:solidFill>
                <a:effectLst>
                  <a:outerShdw blurRad="38100" dist="38100" dir="2700000" algn="tl">
                    <a:srgbClr val="C0C0C0"/>
                  </a:outerShdw>
                </a:effectLst>
              </a:rPr>
              <a:t>左值表达式</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，运算结果是：   </a:t>
            </a:r>
          </a:p>
          <a:p>
            <a:pPr>
              <a:lnSpc>
                <a:spcPct val="120000"/>
              </a:lnSpc>
              <a:spcBef>
                <a:spcPct val="20000"/>
              </a:spcBef>
              <a:defRPr/>
            </a:pPr>
            <a:r>
              <a:rPr lang="zh-CN" altLang="en-US" b="1">
                <a:solidFill>
                  <a:srgbClr val="006600"/>
                </a:solidFill>
                <a:effectLst>
                  <a:outerShdw blurRad="38100" dist="38100" dir="2700000" algn="tl">
                    <a:srgbClr val="C0C0C0"/>
                  </a:outerShdw>
                </a:effectLst>
              </a:rPr>
              <a:t>              ⑴ 变量的值</a:t>
            </a:r>
            <a:r>
              <a:rPr lang="zh-CN" altLang="en-US" b="1">
                <a:solidFill>
                  <a:srgbClr val="FF0000"/>
                </a:solidFill>
                <a:effectLst>
                  <a:outerShdw blurRad="38100" dist="38100" dir="2700000" algn="tl">
                    <a:srgbClr val="C0C0C0"/>
                  </a:outerShdw>
                </a:effectLst>
              </a:rPr>
              <a:t>加</a:t>
            </a:r>
            <a:r>
              <a:rPr lang="en-US" altLang="zh-CN" b="1">
                <a:solidFill>
                  <a:srgbClr val="FF0000"/>
                </a:solidFill>
                <a:effectLst>
                  <a:outerShdw blurRad="38100" dist="38100" dir="2700000" algn="tl">
                    <a:srgbClr val="C0C0C0"/>
                  </a:outerShdw>
                </a:effectLst>
              </a:rPr>
              <a:t>1</a:t>
            </a:r>
            <a:r>
              <a:rPr lang="zh-CN" altLang="en-US" b="1">
                <a:solidFill>
                  <a:srgbClr val="006600"/>
                </a:solidFill>
                <a:effectLst>
                  <a:outerShdw blurRad="38100" dist="38100" dir="2700000" algn="tl">
                    <a:srgbClr val="C0C0C0"/>
                  </a:outerShdw>
                </a:effectLst>
              </a:rPr>
              <a:t>或</a:t>
            </a:r>
            <a:r>
              <a:rPr lang="zh-CN" altLang="en-US" b="1">
                <a:solidFill>
                  <a:srgbClr val="FF0000"/>
                </a:solidFill>
                <a:effectLst>
                  <a:outerShdw blurRad="38100" dist="38100" dir="2700000" algn="tl">
                    <a:srgbClr val="C0C0C0"/>
                  </a:outerShdw>
                </a:effectLst>
              </a:rPr>
              <a:t>减</a:t>
            </a:r>
            <a:r>
              <a:rPr lang="en-US" altLang="zh-CN" b="1">
                <a:solidFill>
                  <a:srgbClr val="FF0000"/>
                </a:solidFill>
                <a:effectLst>
                  <a:outerShdw blurRad="38100" dist="38100" dir="2700000" algn="tl">
                    <a:srgbClr val="C0C0C0"/>
                  </a:outerShdw>
                </a:effectLst>
              </a:rPr>
              <a:t>1</a:t>
            </a:r>
            <a:r>
              <a:rPr lang="zh-CN" altLang="en-US" b="1">
                <a:solidFill>
                  <a:srgbClr val="006600"/>
                </a:solidFill>
                <a:effectLst>
                  <a:outerShdw blurRad="38100" dist="38100" dir="2700000" algn="tl">
                    <a:srgbClr val="C0C0C0"/>
                  </a:outerShdw>
                </a:effectLst>
              </a:rPr>
              <a:t>，其类型与变量类型一致；</a:t>
            </a:r>
          </a:p>
          <a:p>
            <a:pPr>
              <a:lnSpc>
                <a:spcPct val="120000"/>
              </a:lnSpc>
              <a:spcBef>
                <a:spcPct val="20000"/>
              </a:spcBef>
              <a:defRPr/>
            </a:pPr>
            <a:r>
              <a:rPr lang="zh-CN" altLang="en-US" b="1">
                <a:solidFill>
                  <a:srgbClr val="006600"/>
                </a:solidFill>
                <a:effectLst>
                  <a:outerShdw blurRad="38100" dist="38100" dir="2700000" algn="tl">
                    <a:srgbClr val="C0C0C0"/>
                  </a:outerShdw>
                </a:effectLst>
              </a:rPr>
              <a:t>              ⑵ 表达式的值是变量自增自减之前或之后的值，其类型与变量类型一致。</a:t>
            </a:r>
          </a:p>
        </p:txBody>
      </p:sp>
      <p:grpSp>
        <p:nvGrpSpPr>
          <p:cNvPr id="2" name="Group 65">
            <a:extLst>
              <a:ext uri="{FF2B5EF4-FFF2-40B4-BE49-F238E27FC236}">
                <a16:creationId xmlns:a16="http://schemas.microsoft.com/office/drawing/2014/main" id="{C7D58777-1765-4983-915F-9B3E64B07E3C}"/>
              </a:ext>
            </a:extLst>
          </p:cNvPr>
          <p:cNvGrpSpPr>
            <a:grpSpLocks/>
          </p:cNvGrpSpPr>
          <p:nvPr/>
        </p:nvGrpSpPr>
        <p:grpSpPr bwMode="auto">
          <a:xfrm>
            <a:off x="2195513" y="3213100"/>
            <a:ext cx="4116387" cy="1871663"/>
            <a:chOff x="984" y="2251"/>
            <a:chExt cx="2593" cy="1179"/>
          </a:xfrm>
        </p:grpSpPr>
        <p:sp>
          <p:nvSpPr>
            <p:cNvPr id="143414" name="Text Box 54">
              <a:extLst>
                <a:ext uri="{FF2B5EF4-FFF2-40B4-BE49-F238E27FC236}">
                  <a16:creationId xmlns:a16="http://schemas.microsoft.com/office/drawing/2014/main" id="{9CC28E58-86CE-4A77-8D5A-654D5ABAC035}"/>
                </a:ext>
              </a:extLst>
            </p:cNvPr>
            <p:cNvSpPr txBox="1">
              <a:spLocks noChangeArrowheads="1"/>
            </p:cNvSpPr>
            <p:nvPr/>
          </p:nvSpPr>
          <p:spPr bwMode="auto">
            <a:xfrm>
              <a:off x="984" y="2708"/>
              <a:ext cx="1270"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表达式基本形式</a:t>
              </a:r>
            </a:p>
          </p:txBody>
        </p:sp>
        <p:sp>
          <p:nvSpPr>
            <p:cNvPr id="143416" name="Text Box 56">
              <a:extLst>
                <a:ext uri="{FF2B5EF4-FFF2-40B4-BE49-F238E27FC236}">
                  <a16:creationId xmlns:a16="http://schemas.microsoft.com/office/drawing/2014/main" id="{25CB5F26-21BB-4A76-A3AB-F6C4A08463E2}"/>
                </a:ext>
              </a:extLst>
            </p:cNvPr>
            <p:cNvSpPr txBox="1">
              <a:spLocks noChangeArrowheads="1"/>
            </p:cNvSpPr>
            <p:nvPr/>
          </p:nvSpPr>
          <p:spPr bwMode="auto">
            <a:xfrm>
              <a:off x="2265" y="2409"/>
              <a:ext cx="681"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前缀式</a:t>
              </a:r>
            </a:p>
          </p:txBody>
        </p:sp>
        <p:sp>
          <p:nvSpPr>
            <p:cNvPr id="143417" name="Text Box 57">
              <a:extLst>
                <a:ext uri="{FF2B5EF4-FFF2-40B4-BE49-F238E27FC236}">
                  <a16:creationId xmlns:a16="http://schemas.microsoft.com/office/drawing/2014/main" id="{E0F53235-1B4F-4620-A012-129F0D7967A6}"/>
                </a:ext>
              </a:extLst>
            </p:cNvPr>
            <p:cNvSpPr txBox="1">
              <a:spLocks noChangeArrowheads="1"/>
            </p:cNvSpPr>
            <p:nvPr/>
          </p:nvSpPr>
          <p:spPr bwMode="auto">
            <a:xfrm>
              <a:off x="2278" y="3011"/>
              <a:ext cx="681"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后缀式</a:t>
              </a:r>
            </a:p>
          </p:txBody>
        </p:sp>
        <p:sp>
          <p:nvSpPr>
            <p:cNvPr id="143418" name="Text Box 58">
              <a:extLst>
                <a:ext uri="{FF2B5EF4-FFF2-40B4-BE49-F238E27FC236}">
                  <a16:creationId xmlns:a16="http://schemas.microsoft.com/office/drawing/2014/main" id="{AA5F6693-8AD1-41BA-B68D-3F036EAD8498}"/>
                </a:ext>
              </a:extLst>
            </p:cNvPr>
            <p:cNvSpPr txBox="1">
              <a:spLocks noChangeArrowheads="1"/>
            </p:cNvSpPr>
            <p:nvPr/>
          </p:nvSpPr>
          <p:spPr bwMode="auto">
            <a:xfrm>
              <a:off x="2879" y="2251"/>
              <a:ext cx="681" cy="250"/>
            </a:xfrm>
            <a:prstGeom prst="rect">
              <a:avLst/>
            </a:prstGeom>
            <a:noFill/>
            <a:ln w="9525">
              <a:noFill/>
              <a:miter lim="800000"/>
              <a:headEnd/>
              <a:tailEnd/>
            </a:ln>
            <a:effectLst/>
          </p:spPr>
          <p:txBody>
            <a:bodyPr>
              <a:spAutoFit/>
            </a:bodyPr>
            <a:lstStyle/>
            <a:p>
              <a:pPr algn="ctr">
                <a:spcBef>
                  <a:spcPct val="50000"/>
                </a:spcBef>
                <a:defRPr/>
              </a:pP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x</a:t>
              </a:r>
            </a:p>
          </p:txBody>
        </p:sp>
        <p:sp>
          <p:nvSpPr>
            <p:cNvPr id="143419" name="Text Box 59">
              <a:extLst>
                <a:ext uri="{FF2B5EF4-FFF2-40B4-BE49-F238E27FC236}">
                  <a16:creationId xmlns:a16="http://schemas.microsoft.com/office/drawing/2014/main" id="{A9F2723F-EDB3-4D8A-9992-F0DA0F2F868A}"/>
                </a:ext>
              </a:extLst>
            </p:cNvPr>
            <p:cNvSpPr txBox="1">
              <a:spLocks noChangeArrowheads="1"/>
            </p:cNvSpPr>
            <p:nvPr/>
          </p:nvSpPr>
          <p:spPr bwMode="auto">
            <a:xfrm>
              <a:off x="2895" y="2551"/>
              <a:ext cx="681" cy="250"/>
            </a:xfrm>
            <a:prstGeom prst="rect">
              <a:avLst/>
            </a:prstGeom>
            <a:noFill/>
            <a:ln w="9525">
              <a:noFill/>
              <a:miter lim="800000"/>
              <a:headEnd/>
              <a:tailEnd/>
            </a:ln>
            <a:effectLst/>
          </p:spPr>
          <p:txBody>
            <a:bodyPr>
              <a:spAutoFit/>
            </a:bodyPr>
            <a:lstStyle/>
            <a:p>
              <a:pPr algn="ctr">
                <a:spcBef>
                  <a:spcPct val="50000"/>
                </a:spcBef>
                <a:defRPr/>
              </a:pP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x</a:t>
              </a:r>
            </a:p>
          </p:txBody>
        </p:sp>
        <p:sp>
          <p:nvSpPr>
            <p:cNvPr id="143420" name="Text Box 60">
              <a:extLst>
                <a:ext uri="{FF2B5EF4-FFF2-40B4-BE49-F238E27FC236}">
                  <a16:creationId xmlns:a16="http://schemas.microsoft.com/office/drawing/2014/main" id="{3DF83F0F-BC1F-421F-81E9-3669865B71A2}"/>
                </a:ext>
              </a:extLst>
            </p:cNvPr>
            <p:cNvSpPr txBox="1">
              <a:spLocks noChangeArrowheads="1"/>
            </p:cNvSpPr>
            <p:nvPr/>
          </p:nvSpPr>
          <p:spPr bwMode="auto">
            <a:xfrm>
              <a:off x="2880" y="2880"/>
              <a:ext cx="681"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x</a:t>
              </a:r>
              <a:r>
                <a:rPr lang="zh-CN" altLang="en-US" b="1">
                  <a:solidFill>
                    <a:srgbClr val="FF00FF"/>
                  </a:solidFill>
                  <a:effectLst>
                    <a:outerShdw blurRad="38100" dist="38100" dir="2700000" algn="tl">
                      <a:srgbClr val="C0C0C0"/>
                    </a:outerShdw>
                  </a:effectLst>
                </a:rPr>
                <a:t>＋＋</a:t>
              </a:r>
            </a:p>
          </p:txBody>
        </p:sp>
        <p:sp>
          <p:nvSpPr>
            <p:cNvPr id="143421" name="Text Box 61">
              <a:extLst>
                <a:ext uri="{FF2B5EF4-FFF2-40B4-BE49-F238E27FC236}">
                  <a16:creationId xmlns:a16="http://schemas.microsoft.com/office/drawing/2014/main" id="{615F7435-0521-4B75-B0DC-19E662ED0263}"/>
                </a:ext>
              </a:extLst>
            </p:cNvPr>
            <p:cNvSpPr txBox="1">
              <a:spLocks noChangeArrowheads="1"/>
            </p:cNvSpPr>
            <p:nvPr/>
          </p:nvSpPr>
          <p:spPr bwMode="auto">
            <a:xfrm>
              <a:off x="2896" y="3180"/>
              <a:ext cx="681"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x</a:t>
              </a:r>
              <a:r>
                <a:rPr lang="zh-CN" altLang="en-US" b="1">
                  <a:solidFill>
                    <a:srgbClr val="FF00FF"/>
                  </a:solidFill>
                  <a:effectLst>
                    <a:outerShdw blurRad="38100" dist="38100" dir="2700000" algn="tl">
                      <a:srgbClr val="C0C0C0"/>
                    </a:outerShdw>
                  </a:effectLst>
                </a:rPr>
                <a:t>－－</a:t>
              </a:r>
            </a:p>
          </p:txBody>
        </p:sp>
        <p:sp>
          <p:nvSpPr>
            <p:cNvPr id="37932" name="AutoShape 62">
              <a:extLst>
                <a:ext uri="{FF2B5EF4-FFF2-40B4-BE49-F238E27FC236}">
                  <a16:creationId xmlns:a16="http://schemas.microsoft.com/office/drawing/2014/main" id="{7B85DA20-9E58-4154-B180-99A1EA4D1857}"/>
                </a:ext>
              </a:extLst>
            </p:cNvPr>
            <p:cNvSpPr>
              <a:spLocks/>
            </p:cNvSpPr>
            <p:nvPr/>
          </p:nvSpPr>
          <p:spPr bwMode="auto">
            <a:xfrm>
              <a:off x="2898" y="2365"/>
              <a:ext cx="46" cy="321"/>
            </a:xfrm>
            <a:prstGeom prst="leftBrace">
              <a:avLst>
                <a:gd name="adj1" fmla="val 58152"/>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33" name="AutoShape 63">
              <a:extLst>
                <a:ext uri="{FF2B5EF4-FFF2-40B4-BE49-F238E27FC236}">
                  <a16:creationId xmlns:a16="http://schemas.microsoft.com/office/drawing/2014/main" id="{0C9B7E25-DD91-443C-942D-F37060E6DC20}"/>
                </a:ext>
              </a:extLst>
            </p:cNvPr>
            <p:cNvSpPr>
              <a:spLocks/>
            </p:cNvSpPr>
            <p:nvPr/>
          </p:nvSpPr>
          <p:spPr bwMode="auto">
            <a:xfrm>
              <a:off x="2907" y="2994"/>
              <a:ext cx="46" cy="321"/>
            </a:xfrm>
            <a:prstGeom prst="leftBrace">
              <a:avLst>
                <a:gd name="adj1" fmla="val 58152"/>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34" name="AutoShape 64">
              <a:extLst>
                <a:ext uri="{FF2B5EF4-FFF2-40B4-BE49-F238E27FC236}">
                  <a16:creationId xmlns:a16="http://schemas.microsoft.com/office/drawing/2014/main" id="{6350E79C-D892-4B5D-BF48-299E83CAF1DB}"/>
                </a:ext>
              </a:extLst>
            </p:cNvPr>
            <p:cNvSpPr>
              <a:spLocks/>
            </p:cNvSpPr>
            <p:nvPr/>
          </p:nvSpPr>
          <p:spPr bwMode="auto">
            <a:xfrm>
              <a:off x="2254" y="2548"/>
              <a:ext cx="91" cy="589"/>
            </a:xfrm>
            <a:prstGeom prst="leftBrace">
              <a:avLst>
                <a:gd name="adj1" fmla="val 53938"/>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3" name="Group 76">
            <a:extLst>
              <a:ext uri="{FF2B5EF4-FFF2-40B4-BE49-F238E27FC236}">
                <a16:creationId xmlns:a16="http://schemas.microsoft.com/office/drawing/2014/main" id="{C135DA12-13A4-4F1A-9A71-9777879F87F2}"/>
              </a:ext>
            </a:extLst>
          </p:cNvPr>
          <p:cNvGrpSpPr>
            <a:grpSpLocks/>
          </p:cNvGrpSpPr>
          <p:nvPr/>
        </p:nvGrpSpPr>
        <p:grpSpPr bwMode="auto">
          <a:xfrm>
            <a:off x="1547813" y="2520950"/>
            <a:ext cx="5141912" cy="1268413"/>
            <a:chOff x="975" y="1588"/>
            <a:chExt cx="3239" cy="799"/>
          </a:xfrm>
        </p:grpSpPr>
        <p:grpSp>
          <p:nvGrpSpPr>
            <p:cNvPr id="37921" name="Group 71">
              <a:extLst>
                <a:ext uri="{FF2B5EF4-FFF2-40B4-BE49-F238E27FC236}">
                  <a16:creationId xmlns:a16="http://schemas.microsoft.com/office/drawing/2014/main" id="{C6C08246-B0C0-4752-8C90-EFC59CC2452B}"/>
                </a:ext>
              </a:extLst>
            </p:cNvPr>
            <p:cNvGrpSpPr>
              <a:grpSpLocks/>
            </p:cNvGrpSpPr>
            <p:nvPr/>
          </p:nvGrpSpPr>
          <p:grpSpPr bwMode="auto">
            <a:xfrm>
              <a:off x="2947" y="1588"/>
              <a:ext cx="1267" cy="649"/>
              <a:chOff x="2928" y="1580"/>
              <a:chExt cx="1267" cy="649"/>
            </a:xfrm>
          </p:grpSpPr>
          <p:sp>
            <p:nvSpPr>
              <p:cNvPr id="37923" name="Oval 68">
                <a:extLst>
                  <a:ext uri="{FF2B5EF4-FFF2-40B4-BE49-F238E27FC236}">
                    <a16:creationId xmlns:a16="http://schemas.microsoft.com/office/drawing/2014/main" id="{FCDF0B79-48C0-4848-A5BD-2E037F9A6F6C}"/>
                  </a:ext>
                </a:extLst>
              </p:cNvPr>
              <p:cNvSpPr>
                <a:spLocks noChangeArrowheads="1"/>
              </p:cNvSpPr>
              <p:nvPr/>
            </p:nvSpPr>
            <p:spPr bwMode="auto">
              <a:xfrm>
                <a:off x="3833" y="1580"/>
                <a:ext cx="362" cy="318"/>
              </a:xfrm>
              <a:prstGeom prst="ellipse">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24" name="Freeform 70">
                <a:extLst>
                  <a:ext uri="{FF2B5EF4-FFF2-40B4-BE49-F238E27FC236}">
                    <a16:creationId xmlns:a16="http://schemas.microsoft.com/office/drawing/2014/main" id="{5F0B765E-3E09-4FF1-8F2B-38F1F9587D65}"/>
                  </a:ext>
                </a:extLst>
              </p:cNvPr>
              <p:cNvSpPr>
                <a:spLocks/>
              </p:cNvSpPr>
              <p:nvPr/>
            </p:nvSpPr>
            <p:spPr bwMode="auto">
              <a:xfrm>
                <a:off x="2928" y="1912"/>
                <a:ext cx="997" cy="317"/>
              </a:xfrm>
              <a:custGeom>
                <a:avLst/>
                <a:gdLst>
                  <a:gd name="T0" fmla="*/ 997 w 997"/>
                  <a:gd name="T1" fmla="*/ 0 h 317"/>
                  <a:gd name="T2" fmla="*/ 362 w 997"/>
                  <a:gd name="T3" fmla="*/ 91 h 317"/>
                  <a:gd name="T4" fmla="*/ 45 w 997"/>
                  <a:gd name="T5" fmla="*/ 181 h 317"/>
                  <a:gd name="T6" fmla="*/ 90 w 997"/>
                  <a:gd name="T7" fmla="*/ 317 h 317"/>
                  <a:gd name="T8" fmla="*/ 0 60000 65536"/>
                  <a:gd name="T9" fmla="*/ 0 60000 65536"/>
                  <a:gd name="T10" fmla="*/ 0 60000 65536"/>
                  <a:gd name="T11" fmla="*/ 0 60000 65536"/>
                  <a:gd name="T12" fmla="*/ 0 w 997"/>
                  <a:gd name="T13" fmla="*/ 0 h 317"/>
                  <a:gd name="T14" fmla="*/ 997 w 997"/>
                  <a:gd name="T15" fmla="*/ 317 h 317"/>
                </a:gdLst>
                <a:ahLst/>
                <a:cxnLst>
                  <a:cxn ang="T8">
                    <a:pos x="T0" y="T1"/>
                  </a:cxn>
                  <a:cxn ang="T9">
                    <a:pos x="T2" y="T3"/>
                  </a:cxn>
                  <a:cxn ang="T10">
                    <a:pos x="T4" y="T5"/>
                  </a:cxn>
                  <a:cxn ang="T11">
                    <a:pos x="T6" y="T7"/>
                  </a:cxn>
                </a:cxnLst>
                <a:rect l="T12" t="T13" r="T14" b="T15"/>
                <a:pathLst>
                  <a:path w="997" h="317">
                    <a:moveTo>
                      <a:pt x="997" y="0"/>
                    </a:moveTo>
                    <a:cubicBezTo>
                      <a:pt x="759" y="30"/>
                      <a:pt x="521" y="61"/>
                      <a:pt x="362" y="91"/>
                    </a:cubicBezTo>
                    <a:cubicBezTo>
                      <a:pt x="203" y="121"/>
                      <a:pt x="90" y="143"/>
                      <a:pt x="45" y="181"/>
                    </a:cubicBezTo>
                    <a:cubicBezTo>
                      <a:pt x="0" y="219"/>
                      <a:pt x="45" y="268"/>
                      <a:pt x="90" y="317"/>
                    </a:cubicBezTo>
                  </a:path>
                </a:pathLst>
              </a:custGeom>
              <a:noFill/>
              <a:ln w="38100" cap="flat" cmpd="sng">
                <a:solidFill>
                  <a:srgbClr val="FF00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43433" name="AutoShape 73">
              <a:extLst>
                <a:ext uri="{FF2B5EF4-FFF2-40B4-BE49-F238E27FC236}">
                  <a16:creationId xmlns:a16="http://schemas.microsoft.com/office/drawing/2014/main" id="{477E03ED-CC44-4223-9054-AAADD3EBCD88}"/>
                </a:ext>
              </a:extLst>
            </p:cNvPr>
            <p:cNvSpPr>
              <a:spLocks noChangeArrowheads="1"/>
            </p:cNvSpPr>
            <p:nvPr/>
          </p:nvSpPr>
          <p:spPr bwMode="auto">
            <a:xfrm>
              <a:off x="975" y="2115"/>
              <a:ext cx="1179" cy="272"/>
            </a:xfrm>
            <a:prstGeom prst="wedgeRoundRectCallout">
              <a:avLst>
                <a:gd name="adj1" fmla="val 114630"/>
                <a:gd name="adj2" fmla="val -11764"/>
                <a:gd name="adj3" fmla="val 16667"/>
              </a:avLst>
            </a:prstGeom>
            <a:noFill/>
            <a:ln w="38100">
              <a:solidFill>
                <a:srgbClr val="008080"/>
              </a:solidFill>
              <a:miter lim="800000"/>
              <a:headEnd/>
              <a:tailEnd/>
            </a:ln>
            <a:effectLst/>
          </p:spPr>
          <p:txBody>
            <a:bodyPr/>
            <a:lstStyle/>
            <a:p>
              <a:pPr algn="ctr">
                <a:defRPr/>
              </a:pPr>
              <a:r>
                <a:rPr lang="zh-CN" altLang="en-US" sz="1800" b="1">
                  <a:solidFill>
                    <a:schemeClr val="tx2"/>
                  </a:solidFill>
                  <a:effectLst>
                    <a:outerShdw blurRad="38100" dist="38100" dir="2700000" algn="tl">
                      <a:srgbClr val="C0C0C0"/>
                    </a:outerShdw>
                  </a:effectLst>
                </a:rPr>
                <a:t>先加减后取值</a:t>
              </a:r>
            </a:p>
          </p:txBody>
        </p:sp>
      </p:grpSp>
      <p:grpSp>
        <p:nvGrpSpPr>
          <p:cNvPr id="5" name="Group 77">
            <a:extLst>
              <a:ext uri="{FF2B5EF4-FFF2-40B4-BE49-F238E27FC236}">
                <a16:creationId xmlns:a16="http://schemas.microsoft.com/office/drawing/2014/main" id="{A74478D0-1ACB-4232-859C-5C92A07C0F4A}"/>
              </a:ext>
            </a:extLst>
          </p:cNvPr>
          <p:cNvGrpSpPr>
            <a:grpSpLocks/>
          </p:cNvGrpSpPr>
          <p:nvPr/>
        </p:nvGrpSpPr>
        <p:grpSpPr bwMode="auto">
          <a:xfrm>
            <a:off x="1585913" y="2517775"/>
            <a:ext cx="4346575" cy="2270125"/>
            <a:chOff x="975" y="1592"/>
            <a:chExt cx="2738" cy="1430"/>
          </a:xfrm>
        </p:grpSpPr>
        <p:grpSp>
          <p:nvGrpSpPr>
            <p:cNvPr id="37917" name="Group 72">
              <a:extLst>
                <a:ext uri="{FF2B5EF4-FFF2-40B4-BE49-F238E27FC236}">
                  <a16:creationId xmlns:a16="http://schemas.microsoft.com/office/drawing/2014/main" id="{FA6DCBC4-774C-4039-9DF0-5557E49AF81D}"/>
                </a:ext>
              </a:extLst>
            </p:cNvPr>
            <p:cNvGrpSpPr>
              <a:grpSpLocks/>
            </p:cNvGrpSpPr>
            <p:nvPr/>
          </p:nvGrpSpPr>
          <p:grpSpPr bwMode="auto">
            <a:xfrm>
              <a:off x="2407" y="1592"/>
              <a:ext cx="1306" cy="1207"/>
              <a:chOff x="2390" y="1588"/>
              <a:chExt cx="1306" cy="1207"/>
            </a:xfrm>
          </p:grpSpPr>
          <p:sp>
            <p:nvSpPr>
              <p:cNvPr id="37919" name="Oval 66">
                <a:extLst>
                  <a:ext uri="{FF2B5EF4-FFF2-40B4-BE49-F238E27FC236}">
                    <a16:creationId xmlns:a16="http://schemas.microsoft.com/office/drawing/2014/main" id="{10CA3D59-2DD3-4A7D-BF26-698916CDA494}"/>
                  </a:ext>
                </a:extLst>
              </p:cNvPr>
              <p:cNvSpPr>
                <a:spLocks noChangeArrowheads="1"/>
              </p:cNvSpPr>
              <p:nvPr/>
            </p:nvSpPr>
            <p:spPr bwMode="auto">
              <a:xfrm>
                <a:off x="3334" y="1588"/>
                <a:ext cx="362" cy="318"/>
              </a:xfrm>
              <a:prstGeom prst="ellipse">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20" name="Freeform 69">
                <a:extLst>
                  <a:ext uri="{FF2B5EF4-FFF2-40B4-BE49-F238E27FC236}">
                    <a16:creationId xmlns:a16="http://schemas.microsoft.com/office/drawing/2014/main" id="{4BF15619-1160-429E-9199-A349F6E2FC44}"/>
                  </a:ext>
                </a:extLst>
              </p:cNvPr>
              <p:cNvSpPr>
                <a:spLocks/>
              </p:cNvSpPr>
              <p:nvPr/>
            </p:nvSpPr>
            <p:spPr bwMode="auto">
              <a:xfrm>
                <a:off x="2390" y="1797"/>
                <a:ext cx="922" cy="998"/>
              </a:xfrm>
              <a:custGeom>
                <a:avLst/>
                <a:gdLst>
                  <a:gd name="T0" fmla="*/ 922 w 922"/>
                  <a:gd name="T1" fmla="*/ 0 h 998"/>
                  <a:gd name="T2" fmla="*/ 60 w 922"/>
                  <a:gd name="T3" fmla="*/ 182 h 998"/>
                  <a:gd name="T4" fmla="*/ 559 w 922"/>
                  <a:gd name="T5" fmla="*/ 998 h 998"/>
                  <a:gd name="T6" fmla="*/ 0 60000 65536"/>
                  <a:gd name="T7" fmla="*/ 0 60000 65536"/>
                  <a:gd name="T8" fmla="*/ 0 60000 65536"/>
                  <a:gd name="T9" fmla="*/ 0 w 922"/>
                  <a:gd name="T10" fmla="*/ 0 h 998"/>
                  <a:gd name="T11" fmla="*/ 922 w 922"/>
                  <a:gd name="T12" fmla="*/ 998 h 998"/>
                </a:gdLst>
                <a:ahLst/>
                <a:cxnLst>
                  <a:cxn ang="T6">
                    <a:pos x="T0" y="T1"/>
                  </a:cxn>
                  <a:cxn ang="T7">
                    <a:pos x="T2" y="T3"/>
                  </a:cxn>
                  <a:cxn ang="T8">
                    <a:pos x="T4" y="T5"/>
                  </a:cxn>
                </a:cxnLst>
                <a:rect l="T9" t="T10" r="T11" b="T12"/>
                <a:pathLst>
                  <a:path w="922" h="998">
                    <a:moveTo>
                      <a:pt x="922" y="0"/>
                    </a:moveTo>
                    <a:cubicBezTo>
                      <a:pt x="521" y="8"/>
                      <a:pt x="120" y="16"/>
                      <a:pt x="60" y="182"/>
                    </a:cubicBezTo>
                    <a:cubicBezTo>
                      <a:pt x="0" y="348"/>
                      <a:pt x="279" y="673"/>
                      <a:pt x="559" y="998"/>
                    </a:cubicBezTo>
                  </a:path>
                </a:pathLst>
              </a:custGeom>
              <a:noFill/>
              <a:ln w="38100" cap="flat" cmpd="sng">
                <a:solidFill>
                  <a:srgbClr val="FF00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43434" name="AutoShape 74">
              <a:extLst>
                <a:ext uri="{FF2B5EF4-FFF2-40B4-BE49-F238E27FC236}">
                  <a16:creationId xmlns:a16="http://schemas.microsoft.com/office/drawing/2014/main" id="{B7F5C0EC-96AA-4133-BE76-26C46CE72B9B}"/>
                </a:ext>
              </a:extLst>
            </p:cNvPr>
            <p:cNvSpPr>
              <a:spLocks noChangeArrowheads="1"/>
            </p:cNvSpPr>
            <p:nvPr/>
          </p:nvSpPr>
          <p:spPr bwMode="auto">
            <a:xfrm>
              <a:off x="975" y="2750"/>
              <a:ext cx="1179" cy="272"/>
            </a:xfrm>
            <a:prstGeom prst="wedgeRoundRectCallout">
              <a:avLst>
                <a:gd name="adj1" fmla="val 112597"/>
                <a:gd name="adj2" fmla="val -31616"/>
                <a:gd name="adj3" fmla="val 16667"/>
              </a:avLst>
            </a:prstGeom>
            <a:noFill/>
            <a:ln w="38100">
              <a:solidFill>
                <a:srgbClr val="008080"/>
              </a:solidFill>
              <a:miter lim="800000"/>
              <a:headEnd/>
              <a:tailEnd/>
            </a:ln>
            <a:effectLst/>
          </p:spPr>
          <p:txBody>
            <a:bodyPr/>
            <a:lstStyle/>
            <a:p>
              <a:pPr algn="ctr">
                <a:defRPr/>
              </a:pPr>
              <a:r>
                <a:rPr lang="zh-CN" altLang="en-US" sz="1800" b="1">
                  <a:solidFill>
                    <a:schemeClr val="tx2"/>
                  </a:solidFill>
                  <a:effectLst>
                    <a:outerShdw blurRad="38100" dist="38100" dir="2700000" algn="tl">
                      <a:srgbClr val="C0C0C0"/>
                    </a:outerShdw>
                  </a:effectLst>
                </a:rPr>
                <a:t>后加减先取值</a:t>
              </a:r>
            </a:p>
          </p:txBody>
        </p:sp>
      </p:grpSp>
      <p:grpSp>
        <p:nvGrpSpPr>
          <p:cNvPr id="7" name="Group 88">
            <a:extLst>
              <a:ext uri="{FF2B5EF4-FFF2-40B4-BE49-F238E27FC236}">
                <a16:creationId xmlns:a16="http://schemas.microsoft.com/office/drawing/2014/main" id="{BD78F2C3-01CF-4BD1-8B7B-0684F7D0C824}"/>
              </a:ext>
            </a:extLst>
          </p:cNvPr>
          <p:cNvGrpSpPr>
            <a:grpSpLocks/>
          </p:cNvGrpSpPr>
          <p:nvPr/>
        </p:nvGrpSpPr>
        <p:grpSpPr bwMode="auto">
          <a:xfrm>
            <a:off x="3276600" y="2081213"/>
            <a:ext cx="5159375" cy="3017837"/>
            <a:chOff x="2064" y="1311"/>
            <a:chExt cx="3250" cy="1901"/>
          </a:xfrm>
        </p:grpSpPr>
        <p:grpSp>
          <p:nvGrpSpPr>
            <p:cNvPr id="37908" name="Group 84">
              <a:extLst>
                <a:ext uri="{FF2B5EF4-FFF2-40B4-BE49-F238E27FC236}">
                  <a16:creationId xmlns:a16="http://schemas.microsoft.com/office/drawing/2014/main" id="{A4DDC046-E3A4-4C39-BF59-FEAA04453EC5}"/>
                </a:ext>
              </a:extLst>
            </p:cNvPr>
            <p:cNvGrpSpPr>
              <a:grpSpLocks/>
            </p:cNvGrpSpPr>
            <p:nvPr/>
          </p:nvGrpSpPr>
          <p:grpSpPr bwMode="auto">
            <a:xfrm>
              <a:off x="3923" y="2024"/>
              <a:ext cx="1134" cy="1188"/>
              <a:chOff x="4014" y="2015"/>
              <a:chExt cx="1134" cy="1188"/>
            </a:xfrm>
          </p:grpSpPr>
          <p:sp>
            <p:nvSpPr>
              <p:cNvPr id="143438" name="Text Box 78">
                <a:extLst>
                  <a:ext uri="{FF2B5EF4-FFF2-40B4-BE49-F238E27FC236}">
                    <a16:creationId xmlns:a16="http://schemas.microsoft.com/office/drawing/2014/main" id="{C33DFEF6-B488-4193-891A-C87084CD875D}"/>
                  </a:ext>
                </a:extLst>
              </p:cNvPr>
              <p:cNvSpPr txBox="1">
                <a:spLocks noChangeArrowheads="1"/>
              </p:cNvSpPr>
              <p:nvPr/>
            </p:nvSpPr>
            <p:spPr bwMode="auto">
              <a:xfrm>
                <a:off x="4378" y="2015"/>
                <a:ext cx="725"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x=x+1</a:t>
                </a:r>
              </a:p>
            </p:txBody>
          </p:sp>
          <p:sp>
            <p:nvSpPr>
              <p:cNvPr id="143439" name="Text Box 79">
                <a:extLst>
                  <a:ext uri="{FF2B5EF4-FFF2-40B4-BE49-F238E27FC236}">
                    <a16:creationId xmlns:a16="http://schemas.microsoft.com/office/drawing/2014/main" id="{DAD8D940-F03F-486F-91AE-50DD7F3C69DD}"/>
                  </a:ext>
                </a:extLst>
              </p:cNvPr>
              <p:cNvSpPr txBox="1">
                <a:spLocks noChangeArrowheads="1"/>
              </p:cNvSpPr>
              <p:nvPr/>
            </p:nvSpPr>
            <p:spPr bwMode="auto">
              <a:xfrm>
                <a:off x="4392" y="2645"/>
                <a:ext cx="725"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x=x+1</a:t>
                </a:r>
              </a:p>
            </p:txBody>
          </p:sp>
          <p:sp>
            <p:nvSpPr>
              <p:cNvPr id="143440" name="Text Box 80">
                <a:extLst>
                  <a:ext uri="{FF2B5EF4-FFF2-40B4-BE49-F238E27FC236}">
                    <a16:creationId xmlns:a16="http://schemas.microsoft.com/office/drawing/2014/main" id="{579EC04D-92F9-4121-B025-8F55FC227E29}"/>
                  </a:ext>
                </a:extLst>
              </p:cNvPr>
              <p:cNvSpPr txBox="1">
                <a:spLocks noChangeArrowheads="1"/>
              </p:cNvSpPr>
              <p:nvPr/>
            </p:nvSpPr>
            <p:spPr bwMode="auto">
              <a:xfrm>
                <a:off x="4395" y="2323"/>
                <a:ext cx="725"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x=x</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1</a:t>
                </a:r>
              </a:p>
            </p:txBody>
          </p:sp>
          <p:sp>
            <p:nvSpPr>
              <p:cNvPr id="143441" name="Text Box 81">
                <a:extLst>
                  <a:ext uri="{FF2B5EF4-FFF2-40B4-BE49-F238E27FC236}">
                    <a16:creationId xmlns:a16="http://schemas.microsoft.com/office/drawing/2014/main" id="{3874FC2F-A057-45B2-A96D-67BB784C683B}"/>
                  </a:ext>
                </a:extLst>
              </p:cNvPr>
              <p:cNvSpPr txBox="1">
                <a:spLocks noChangeArrowheads="1"/>
              </p:cNvSpPr>
              <p:nvPr/>
            </p:nvSpPr>
            <p:spPr bwMode="auto">
              <a:xfrm>
                <a:off x="4407" y="2947"/>
                <a:ext cx="725"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x=x</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1</a:t>
                </a:r>
              </a:p>
            </p:txBody>
          </p:sp>
          <p:sp>
            <p:nvSpPr>
              <p:cNvPr id="37915" name="Rectangle 82">
                <a:extLst>
                  <a:ext uri="{FF2B5EF4-FFF2-40B4-BE49-F238E27FC236}">
                    <a16:creationId xmlns:a16="http://schemas.microsoft.com/office/drawing/2014/main" id="{C77E316B-F5E8-4335-9FED-F86F0228060F}"/>
                  </a:ext>
                </a:extLst>
              </p:cNvPr>
              <p:cNvSpPr>
                <a:spLocks noChangeArrowheads="1"/>
              </p:cNvSpPr>
              <p:nvPr/>
            </p:nvSpPr>
            <p:spPr bwMode="auto">
              <a:xfrm>
                <a:off x="4332" y="2024"/>
                <a:ext cx="816" cy="1179"/>
              </a:xfrm>
              <a:prstGeom prst="rect">
                <a:avLst/>
              </a:prstGeom>
              <a:noFill/>
              <a:ln w="28575">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16" name="AutoShape 83">
                <a:extLst>
                  <a:ext uri="{FF2B5EF4-FFF2-40B4-BE49-F238E27FC236}">
                    <a16:creationId xmlns:a16="http://schemas.microsoft.com/office/drawing/2014/main" id="{876473D2-C0C5-49A6-B556-B8F502999EA8}"/>
                  </a:ext>
                </a:extLst>
              </p:cNvPr>
              <p:cNvSpPr>
                <a:spLocks noChangeArrowheads="1"/>
              </p:cNvSpPr>
              <p:nvPr/>
            </p:nvSpPr>
            <p:spPr bwMode="auto">
              <a:xfrm>
                <a:off x="4014" y="2523"/>
                <a:ext cx="273" cy="181"/>
              </a:xfrm>
              <a:prstGeom prst="leftRightArrow">
                <a:avLst>
                  <a:gd name="adj1" fmla="val 50000"/>
                  <a:gd name="adj2" fmla="val 30166"/>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37909" name="Oval 85">
              <a:extLst>
                <a:ext uri="{FF2B5EF4-FFF2-40B4-BE49-F238E27FC236}">
                  <a16:creationId xmlns:a16="http://schemas.microsoft.com/office/drawing/2014/main" id="{0D27630F-5C78-402C-9459-AF066ED7BD5C}"/>
                </a:ext>
              </a:extLst>
            </p:cNvPr>
            <p:cNvSpPr>
              <a:spLocks noChangeArrowheads="1"/>
            </p:cNvSpPr>
            <p:nvPr/>
          </p:nvSpPr>
          <p:spPr bwMode="auto">
            <a:xfrm>
              <a:off x="2064" y="1319"/>
              <a:ext cx="771" cy="318"/>
            </a:xfrm>
            <a:prstGeom prst="ellipse">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37910" name="Freeform 87">
              <a:extLst>
                <a:ext uri="{FF2B5EF4-FFF2-40B4-BE49-F238E27FC236}">
                  <a16:creationId xmlns:a16="http://schemas.microsoft.com/office/drawing/2014/main" id="{6D05B15B-7FAF-4C34-99AF-C2E4DCFFFF77}"/>
                </a:ext>
              </a:extLst>
            </p:cNvPr>
            <p:cNvSpPr>
              <a:spLocks/>
            </p:cNvSpPr>
            <p:nvPr/>
          </p:nvSpPr>
          <p:spPr bwMode="auto">
            <a:xfrm>
              <a:off x="2789" y="1311"/>
              <a:ext cx="2525" cy="718"/>
            </a:xfrm>
            <a:custGeom>
              <a:avLst/>
              <a:gdLst>
                <a:gd name="T0" fmla="*/ 0 w 2525"/>
                <a:gd name="T1" fmla="*/ 83 h 718"/>
                <a:gd name="T2" fmla="*/ 454 w 2525"/>
                <a:gd name="T3" fmla="*/ 38 h 718"/>
                <a:gd name="T4" fmla="*/ 2087 w 2525"/>
                <a:gd name="T5" fmla="*/ 38 h 718"/>
                <a:gd name="T6" fmla="*/ 2495 w 2525"/>
                <a:gd name="T7" fmla="*/ 264 h 718"/>
                <a:gd name="T8" fmla="*/ 2268 w 2525"/>
                <a:gd name="T9" fmla="*/ 718 h 718"/>
                <a:gd name="T10" fmla="*/ 0 60000 65536"/>
                <a:gd name="T11" fmla="*/ 0 60000 65536"/>
                <a:gd name="T12" fmla="*/ 0 60000 65536"/>
                <a:gd name="T13" fmla="*/ 0 60000 65536"/>
                <a:gd name="T14" fmla="*/ 0 60000 65536"/>
                <a:gd name="T15" fmla="*/ 0 w 2525"/>
                <a:gd name="T16" fmla="*/ 0 h 718"/>
                <a:gd name="T17" fmla="*/ 2525 w 2525"/>
                <a:gd name="T18" fmla="*/ 718 h 718"/>
              </a:gdLst>
              <a:ahLst/>
              <a:cxnLst>
                <a:cxn ang="T10">
                  <a:pos x="T0" y="T1"/>
                </a:cxn>
                <a:cxn ang="T11">
                  <a:pos x="T2" y="T3"/>
                </a:cxn>
                <a:cxn ang="T12">
                  <a:pos x="T4" y="T5"/>
                </a:cxn>
                <a:cxn ang="T13">
                  <a:pos x="T6" y="T7"/>
                </a:cxn>
                <a:cxn ang="T14">
                  <a:pos x="T8" y="T9"/>
                </a:cxn>
              </a:cxnLst>
              <a:rect l="T15" t="T16" r="T17" b="T18"/>
              <a:pathLst>
                <a:path w="2525" h="718">
                  <a:moveTo>
                    <a:pt x="0" y="83"/>
                  </a:moveTo>
                  <a:cubicBezTo>
                    <a:pt x="53" y="64"/>
                    <a:pt x="106" y="45"/>
                    <a:pt x="454" y="38"/>
                  </a:cubicBezTo>
                  <a:cubicBezTo>
                    <a:pt x="802" y="31"/>
                    <a:pt x="1747" y="0"/>
                    <a:pt x="2087" y="38"/>
                  </a:cubicBezTo>
                  <a:cubicBezTo>
                    <a:pt x="2427" y="76"/>
                    <a:pt x="2465" y="151"/>
                    <a:pt x="2495" y="264"/>
                  </a:cubicBezTo>
                  <a:cubicBezTo>
                    <a:pt x="2525" y="377"/>
                    <a:pt x="2396" y="547"/>
                    <a:pt x="2268" y="718"/>
                  </a:cubicBezTo>
                </a:path>
              </a:pathLst>
            </a:custGeom>
            <a:noFill/>
            <a:ln w="38100" cap="flat" cmpd="sng">
              <a:solidFill>
                <a:srgbClr val="FF00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43449" name="Text Box 89">
            <a:extLst>
              <a:ext uri="{FF2B5EF4-FFF2-40B4-BE49-F238E27FC236}">
                <a16:creationId xmlns:a16="http://schemas.microsoft.com/office/drawing/2014/main" id="{8DEA3E79-1803-43D8-978B-6FC86D32F46A}"/>
              </a:ext>
            </a:extLst>
          </p:cNvPr>
          <p:cNvSpPr txBox="1">
            <a:spLocks noChangeArrowheads="1"/>
          </p:cNvSpPr>
          <p:nvPr/>
        </p:nvSpPr>
        <p:spPr bwMode="auto">
          <a:xfrm>
            <a:off x="884238" y="4905375"/>
            <a:ext cx="7605712" cy="11874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int x=0;</a:t>
            </a:r>
            <a:r>
              <a:rPr lang="zh-CN" altLang="en-US" b="1">
                <a:solidFill>
                  <a:schemeClr val="tx2"/>
                </a:solidFill>
                <a:effectLst>
                  <a:outerShdw blurRad="38100" dist="38100" dir="2700000" algn="tl">
                    <a:srgbClr val="C0C0C0"/>
                  </a:outerShdw>
                </a:effectLst>
              </a:rPr>
              <a:t>，则</a:t>
            </a:r>
          </a:p>
          <a:p>
            <a:pPr>
              <a:lnSpc>
                <a:spcPct val="120000"/>
              </a:lnSpc>
              <a:defRPr/>
            </a:pPr>
            <a:r>
              <a:rPr lang="zh-CN" altLang="en-US"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++x        </a:t>
            </a:r>
            <a:r>
              <a:rPr lang="zh-CN" altLang="en-US" b="1">
                <a:solidFill>
                  <a:schemeClr val="tx2"/>
                </a:solidFill>
                <a:effectLst>
                  <a:outerShdw blurRad="38100" dist="38100" dir="2700000" algn="tl">
                    <a:srgbClr val="C0C0C0"/>
                  </a:outerShdw>
                </a:effectLst>
              </a:rPr>
              <a:t>表达式的值：</a:t>
            </a:r>
            <a:r>
              <a:rPr lang="en-US" altLang="zh-CN" b="1">
                <a:solidFill>
                  <a:srgbClr val="FF0000"/>
                </a:solidFill>
                <a:effectLst>
                  <a:outerShdw blurRad="38100" dist="38100" dir="2700000" algn="tl">
                    <a:srgbClr val="C0C0C0"/>
                  </a:outerShdw>
                </a:effectLst>
              </a:rPr>
              <a:t>1</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x</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1</a:t>
            </a:r>
          </a:p>
          <a:p>
            <a:pPr>
              <a:lnSpc>
                <a:spcPct val="120000"/>
              </a:lnSpc>
              <a:defRPr/>
            </a:pPr>
            <a:r>
              <a:rPr lang="en-US" altLang="zh-CN"/>
              <a:t>                       </a:t>
            </a:r>
            <a:r>
              <a:rPr lang="en-US" altLang="zh-CN" sz="1600"/>
              <a:t>  </a:t>
            </a:r>
            <a:r>
              <a:rPr lang="en-US" altLang="zh-CN" b="1">
                <a:solidFill>
                  <a:schemeClr val="tx2"/>
                </a:solidFill>
                <a:effectLst>
                  <a:outerShdw blurRad="38100" dist="38100" dir="2700000" algn="tl">
                    <a:srgbClr val="C0C0C0"/>
                  </a:outerShdw>
                </a:effectLst>
              </a:rPr>
              <a:t>x++        </a:t>
            </a:r>
            <a:r>
              <a:rPr lang="zh-CN" altLang="en-US" b="1">
                <a:solidFill>
                  <a:schemeClr val="tx2"/>
                </a:solidFill>
                <a:effectLst>
                  <a:outerShdw blurRad="38100" dist="38100" dir="2700000" algn="tl">
                    <a:srgbClr val="C0C0C0"/>
                  </a:outerShdw>
                </a:effectLst>
              </a:rPr>
              <a:t>表达式的值：</a:t>
            </a:r>
            <a:r>
              <a:rPr lang="en-US" altLang="zh-CN" b="1">
                <a:solidFill>
                  <a:srgbClr val="FF0000"/>
                </a:solidFill>
                <a:effectLst>
                  <a:outerShdw blurRad="38100" dist="38100" dir="2700000" algn="tl">
                    <a:srgbClr val="C0C0C0"/>
                  </a:outerShdw>
                </a:effectLst>
              </a:rPr>
              <a:t>0</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x</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1</a:t>
            </a:r>
          </a:p>
        </p:txBody>
      </p:sp>
      <p:sp>
        <p:nvSpPr>
          <p:cNvPr id="143451" name="Rectangle 91">
            <a:extLst>
              <a:ext uri="{FF2B5EF4-FFF2-40B4-BE49-F238E27FC236}">
                <a16:creationId xmlns:a16="http://schemas.microsoft.com/office/drawing/2014/main" id="{F706A234-F248-452E-BE0B-255A1C9348FF}"/>
              </a:ext>
            </a:extLst>
          </p:cNvPr>
          <p:cNvSpPr>
            <a:spLocks noChangeArrowheads="1"/>
          </p:cNvSpPr>
          <p:nvPr/>
        </p:nvSpPr>
        <p:spPr bwMode="auto">
          <a:xfrm>
            <a:off x="2230438" y="5300663"/>
            <a:ext cx="5832475" cy="701675"/>
          </a:xfrm>
          <a:prstGeom prst="rect">
            <a:avLst/>
          </a:prstGeom>
          <a:solidFill>
            <a:schemeClr val="bg1"/>
          </a:solidFill>
          <a:ln w="9525">
            <a:noFill/>
            <a:miter lim="800000"/>
            <a:headEnd/>
            <a:tailEnd/>
          </a:ln>
          <a:effectLst/>
        </p:spPr>
        <p:txBody>
          <a:bodyPr>
            <a:spAutoFit/>
          </a:bodyPr>
          <a:lstStyle/>
          <a:p>
            <a:pPr>
              <a:defRPr/>
            </a:pP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x        </a:t>
            </a:r>
            <a:r>
              <a:rPr lang="zh-CN" altLang="en-US" b="1">
                <a:solidFill>
                  <a:schemeClr val="tx2"/>
                </a:solidFill>
                <a:effectLst>
                  <a:outerShdw blurRad="38100" dist="38100" dir="2700000" algn="tl">
                    <a:srgbClr val="C0C0C0"/>
                  </a:outerShdw>
                </a:effectLst>
              </a:rPr>
              <a:t>表达式的值：</a:t>
            </a:r>
            <a:r>
              <a:rPr lang="zh-CN" altLang="en-US" b="1">
                <a:solidFill>
                  <a:srgbClr val="FF0000"/>
                </a:solidFill>
                <a:effectLst>
                  <a:outerShdw blurRad="38100" dist="38100" dir="2700000" algn="tl">
                    <a:srgbClr val="C0C0C0"/>
                  </a:outerShdw>
                </a:effectLst>
              </a:rPr>
              <a:t>－</a:t>
            </a:r>
            <a:r>
              <a:rPr lang="en-US" altLang="zh-CN" b="1">
                <a:solidFill>
                  <a:srgbClr val="FF0000"/>
                </a:solidFill>
                <a:effectLst>
                  <a:outerShdw blurRad="38100" dist="38100" dir="2700000" algn="tl">
                    <a:srgbClr val="C0C0C0"/>
                  </a:outerShdw>
                </a:effectLst>
              </a:rPr>
              <a:t>1</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x</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1</a:t>
            </a:r>
          </a:p>
          <a:p>
            <a:pPr>
              <a:defRPr/>
            </a:pPr>
            <a:r>
              <a:rPr lang="en-US" altLang="zh-CN" b="1">
                <a:solidFill>
                  <a:schemeClr val="tx2"/>
                </a:solidFill>
                <a:effectLst>
                  <a:outerShdw blurRad="38100" dist="38100" dir="2700000" algn="tl">
                    <a:srgbClr val="C0C0C0"/>
                  </a:outerShdw>
                </a:effectLst>
              </a:rPr>
              <a:t>X</a:t>
            </a:r>
            <a:r>
              <a:rPr lang="zh-CN" altLang="en-US" b="1">
                <a:solidFill>
                  <a:schemeClr val="tx2"/>
                </a:solidFill>
                <a:effectLst>
                  <a:outerShdw blurRad="38100" dist="38100" dir="2700000" algn="tl">
                    <a:srgbClr val="C0C0C0"/>
                  </a:outerShdw>
                </a:effectLst>
              </a:rPr>
              <a:t>－－       </a:t>
            </a:r>
            <a:r>
              <a:rPr lang="zh-CN" altLang="en-US" sz="1000"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表达式的值：  </a:t>
            </a:r>
            <a:r>
              <a:rPr lang="en-US" altLang="zh-CN" b="1">
                <a:solidFill>
                  <a:srgbClr val="FF0000"/>
                </a:solidFill>
                <a:effectLst>
                  <a:outerShdw blurRad="38100" dist="38100" dir="2700000" algn="tl">
                    <a:srgbClr val="C0C0C0"/>
                  </a:outerShdw>
                </a:effectLst>
              </a:rPr>
              <a:t>0</a:t>
            </a:r>
            <a:r>
              <a:rPr lang="en-US" altLang="zh-CN" b="1">
                <a:solidFill>
                  <a:schemeClr val="tx2"/>
                </a:solidFill>
                <a:effectLst>
                  <a:outerShdw blurRad="38100" dist="38100" dir="2700000" algn="tl">
                    <a:srgbClr val="C0C0C0"/>
                  </a:outerShdw>
                </a:effectLst>
              </a:rPr>
              <a:t>    </a:t>
            </a:r>
            <a:r>
              <a:rPr lang="en-US" altLang="zh-CN" sz="1000"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x</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ppt_x</p:attrName>
                                        </p:attrNameLst>
                                      </p:cBhvr>
                                      <p:tavLst>
                                        <p:tav tm="0">
                                          <p:val>
                                            <p:strVal val="#ppt_x-.2"/>
                                          </p:val>
                                        </p:tav>
                                        <p:tav tm="100000">
                                          <p:val>
                                            <p:strVal val="#ppt_x"/>
                                          </p:val>
                                        </p:tav>
                                      </p:tavLst>
                                    </p:anim>
                                    <p:anim calcmode="lin" valueType="num">
                                      <p:cBhvr>
                                        <p:cTn id="2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ppt_x</p:attrName>
                                        </p:attrNameLst>
                                      </p:cBhvr>
                                      <p:tavLst>
                                        <p:tav tm="0">
                                          <p:val>
                                            <p:strVal val="#ppt_x-.2"/>
                                          </p:val>
                                        </p:tav>
                                        <p:tav tm="100000">
                                          <p:val>
                                            <p:strVal val="#ppt_x"/>
                                          </p:val>
                                        </p:tav>
                                      </p:tavLst>
                                    </p:anim>
                                    <p:anim calcmode="lin" valueType="num">
                                      <p:cBhvr>
                                        <p:cTn id="2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43449"/>
                                        </p:tgtEl>
                                        <p:attrNameLst>
                                          <p:attrName>style.visibility</p:attrName>
                                        </p:attrNameLst>
                                      </p:cBhvr>
                                      <p:to>
                                        <p:strVal val="visible"/>
                                      </p:to>
                                    </p:set>
                                    <p:anim calcmode="lin" valueType="num">
                                      <p:cBhvr>
                                        <p:cTn id="35" dur="1000" fill="hold"/>
                                        <p:tgtEl>
                                          <p:spTgt spid="143449"/>
                                        </p:tgtEl>
                                        <p:attrNameLst>
                                          <p:attrName>ppt_x</p:attrName>
                                        </p:attrNameLst>
                                      </p:cBhvr>
                                      <p:tavLst>
                                        <p:tav tm="0">
                                          <p:val>
                                            <p:strVal val="#ppt_x-.2"/>
                                          </p:val>
                                        </p:tav>
                                        <p:tav tm="100000">
                                          <p:val>
                                            <p:strVal val="#ppt_x"/>
                                          </p:val>
                                        </p:tav>
                                      </p:tavLst>
                                    </p:anim>
                                    <p:anim calcmode="lin" valueType="num">
                                      <p:cBhvr>
                                        <p:cTn id="36" dur="1000" fill="hold"/>
                                        <p:tgtEl>
                                          <p:spTgt spid="143449"/>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34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43451"/>
                                        </p:tgtEl>
                                        <p:attrNameLst>
                                          <p:attrName>style.visibility</p:attrName>
                                        </p:attrNameLst>
                                      </p:cBhvr>
                                      <p:to>
                                        <p:strVal val="visible"/>
                                      </p:to>
                                    </p:set>
                                    <p:anim calcmode="lin" valueType="num">
                                      <p:cBhvr>
                                        <p:cTn id="42" dur="1000" fill="hold"/>
                                        <p:tgtEl>
                                          <p:spTgt spid="143451"/>
                                        </p:tgtEl>
                                        <p:attrNameLst>
                                          <p:attrName>ppt_x</p:attrName>
                                        </p:attrNameLst>
                                      </p:cBhvr>
                                      <p:tavLst>
                                        <p:tav tm="0">
                                          <p:val>
                                            <p:strVal val="#ppt_x-.2"/>
                                          </p:val>
                                        </p:tav>
                                        <p:tav tm="100000">
                                          <p:val>
                                            <p:strVal val="#ppt_x"/>
                                          </p:val>
                                        </p:tav>
                                      </p:tavLst>
                                    </p:anim>
                                    <p:anim calcmode="lin" valueType="num">
                                      <p:cBhvr>
                                        <p:cTn id="43" dur="1000" fill="hold"/>
                                        <p:tgtEl>
                                          <p:spTgt spid="143451"/>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9" grpId="0"/>
      <p:bldP spid="1434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7CD099AE-96FF-48D7-84A9-9B289CF018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60EE3FF-5197-4ED9-A6B4-AD60F5665C02}" type="slidenum">
              <a:rPr kumimoji="0" lang="en-US" altLang="zh-CN" sz="1800">
                <a:solidFill>
                  <a:srgbClr val="009900"/>
                </a:solidFill>
              </a:rPr>
              <a:pPr eaLnBrk="1" hangingPunct="1"/>
              <a:t>36</a:t>
            </a:fld>
            <a:endParaRPr kumimoji="0" lang="en-US" altLang="zh-CN" sz="1800">
              <a:solidFill>
                <a:srgbClr val="009900"/>
              </a:solidFill>
            </a:endParaRPr>
          </a:p>
        </p:txBody>
      </p:sp>
      <p:sp>
        <p:nvSpPr>
          <p:cNvPr id="38915" name="Text Box 4">
            <a:extLst>
              <a:ext uri="{FF2B5EF4-FFF2-40B4-BE49-F238E27FC236}">
                <a16:creationId xmlns:a16="http://schemas.microsoft.com/office/drawing/2014/main" id="{FA0EEC08-4596-453F-92A3-C50FC076B1AE}"/>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2.6.9</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自增自减运算</a:t>
            </a:r>
          </a:p>
        </p:txBody>
      </p:sp>
      <p:sp>
        <p:nvSpPr>
          <p:cNvPr id="153605" name="Text Box 5">
            <a:extLst>
              <a:ext uri="{FF2B5EF4-FFF2-40B4-BE49-F238E27FC236}">
                <a16:creationId xmlns:a16="http://schemas.microsoft.com/office/drawing/2014/main" id="{3AAEF158-7A57-4D94-8A83-3ECD18F10F51}"/>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aphicFrame>
        <p:nvGraphicFramePr>
          <p:cNvPr id="153606" name="Group 6">
            <a:extLst>
              <a:ext uri="{FF2B5EF4-FFF2-40B4-BE49-F238E27FC236}">
                <a16:creationId xmlns:a16="http://schemas.microsoft.com/office/drawing/2014/main" id="{4054C914-6C56-42DD-A12B-EE5BA14B79A2}"/>
              </a:ext>
            </a:extLst>
          </p:cNvPr>
          <p:cNvGraphicFramePr>
            <a:graphicFrameLocks noGrp="1"/>
          </p:cNvGraphicFramePr>
          <p:nvPr/>
        </p:nvGraphicFramePr>
        <p:xfrm>
          <a:off x="1350963" y="1268413"/>
          <a:ext cx="6432550" cy="396875"/>
        </p:xfrm>
        <a:graphic>
          <a:graphicData uri="http://schemas.openxmlformats.org/drawingml/2006/table">
            <a:tbl>
              <a:tblPr/>
              <a:tblGrid>
                <a:gridCol w="1223962">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7">
                  <a:extLst>
                    <a:ext uri="{9D8B030D-6E8A-4147-A177-3AD203B41FA5}">
                      <a16:colId xmlns:a16="http://schemas.microsoft.com/office/drawing/2014/main" val="20004"/>
                    </a:ext>
                  </a:extLst>
                </a:gridCol>
                <a:gridCol w="906463">
                  <a:extLst>
                    <a:ext uri="{9D8B030D-6E8A-4147-A177-3AD203B41FA5}">
                      <a16:colId xmlns:a16="http://schemas.microsoft.com/office/drawing/2014/main" val="20005"/>
                    </a:ext>
                  </a:extLst>
                </a:gridCol>
                <a:gridCol w="835025">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运算符：</a:t>
                      </a: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3630" name="Rectangle 30">
            <a:extLst>
              <a:ext uri="{FF2B5EF4-FFF2-40B4-BE49-F238E27FC236}">
                <a16:creationId xmlns:a16="http://schemas.microsoft.com/office/drawing/2014/main" id="{4F60A3A4-50AA-4131-8EDD-234D39670FC4}"/>
              </a:ext>
            </a:extLst>
          </p:cNvPr>
          <p:cNvSpPr>
            <a:spLocks noChangeArrowheads="1"/>
          </p:cNvSpPr>
          <p:nvPr/>
        </p:nvSpPr>
        <p:spPr bwMode="auto">
          <a:xfrm>
            <a:off x="827088" y="1670050"/>
            <a:ext cx="7561262" cy="16732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操作数是任意基本类型之</a:t>
            </a:r>
            <a:r>
              <a:rPr lang="zh-CN" altLang="en-US" b="1">
                <a:solidFill>
                  <a:srgbClr val="FF0000"/>
                </a:solidFill>
                <a:effectLst>
                  <a:outerShdw blurRad="38100" dist="38100" dir="2700000" algn="tl">
                    <a:srgbClr val="C0C0C0"/>
                  </a:outerShdw>
                </a:effectLst>
              </a:rPr>
              <a:t>变量</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或</a:t>
            </a:r>
            <a:r>
              <a:rPr lang="zh-CN" altLang="en-US" b="1">
                <a:solidFill>
                  <a:srgbClr val="FF9900"/>
                </a:solidFill>
                <a:effectLst>
                  <a:outerShdw blurRad="38100" dist="38100" dir="2700000" algn="tl">
                    <a:srgbClr val="C0C0C0"/>
                  </a:outerShdw>
                </a:effectLst>
              </a:rPr>
              <a:t>左值表达式</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，运算结果是：   </a:t>
            </a:r>
          </a:p>
          <a:p>
            <a:pPr>
              <a:lnSpc>
                <a:spcPct val="120000"/>
              </a:lnSpc>
              <a:spcBef>
                <a:spcPct val="20000"/>
              </a:spcBef>
              <a:defRPr/>
            </a:pPr>
            <a:r>
              <a:rPr lang="zh-CN" altLang="en-US" b="1">
                <a:solidFill>
                  <a:srgbClr val="006600"/>
                </a:solidFill>
                <a:effectLst>
                  <a:outerShdw blurRad="38100" dist="38100" dir="2700000" algn="tl">
                    <a:srgbClr val="C0C0C0"/>
                  </a:outerShdw>
                </a:effectLst>
              </a:rPr>
              <a:t>              ⑴ 变量的值</a:t>
            </a:r>
            <a:r>
              <a:rPr lang="zh-CN" altLang="en-US" b="1">
                <a:solidFill>
                  <a:srgbClr val="FF0000"/>
                </a:solidFill>
                <a:effectLst>
                  <a:outerShdw blurRad="38100" dist="38100" dir="2700000" algn="tl">
                    <a:srgbClr val="C0C0C0"/>
                  </a:outerShdw>
                </a:effectLst>
              </a:rPr>
              <a:t>加</a:t>
            </a:r>
            <a:r>
              <a:rPr lang="en-US" altLang="zh-CN" b="1">
                <a:solidFill>
                  <a:srgbClr val="FF0000"/>
                </a:solidFill>
                <a:effectLst>
                  <a:outerShdw blurRad="38100" dist="38100" dir="2700000" algn="tl">
                    <a:srgbClr val="C0C0C0"/>
                  </a:outerShdw>
                </a:effectLst>
              </a:rPr>
              <a:t>1</a:t>
            </a:r>
            <a:r>
              <a:rPr lang="zh-CN" altLang="en-US" b="1">
                <a:solidFill>
                  <a:srgbClr val="006600"/>
                </a:solidFill>
                <a:effectLst>
                  <a:outerShdw blurRad="38100" dist="38100" dir="2700000" algn="tl">
                    <a:srgbClr val="C0C0C0"/>
                  </a:outerShdw>
                </a:effectLst>
              </a:rPr>
              <a:t>或</a:t>
            </a:r>
            <a:r>
              <a:rPr lang="zh-CN" altLang="en-US" b="1">
                <a:solidFill>
                  <a:srgbClr val="FF0000"/>
                </a:solidFill>
                <a:effectLst>
                  <a:outerShdw blurRad="38100" dist="38100" dir="2700000" algn="tl">
                    <a:srgbClr val="C0C0C0"/>
                  </a:outerShdw>
                </a:effectLst>
              </a:rPr>
              <a:t>减</a:t>
            </a:r>
            <a:r>
              <a:rPr lang="en-US" altLang="zh-CN" b="1">
                <a:solidFill>
                  <a:srgbClr val="FF0000"/>
                </a:solidFill>
                <a:effectLst>
                  <a:outerShdw blurRad="38100" dist="38100" dir="2700000" algn="tl">
                    <a:srgbClr val="C0C0C0"/>
                  </a:outerShdw>
                </a:effectLst>
              </a:rPr>
              <a:t>1</a:t>
            </a:r>
            <a:r>
              <a:rPr lang="zh-CN" altLang="en-US" b="1">
                <a:solidFill>
                  <a:srgbClr val="006600"/>
                </a:solidFill>
                <a:effectLst>
                  <a:outerShdw blurRad="38100" dist="38100" dir="2700000" algn="tl">
                    <a:srgbClr val="C0C0C0"/>
                  </a:outerShdw>
                </a:effectLst>
              </a:rPr>
              <a:t>，其类型与变量类型一致；</a:t>
            </a:r>
          </a:p>
          <a:p>
            <a:pPr>
              <a:lnSpc>
                <a:spcPct val="120000"/>
              </a:lnSpc>
              <a:spcBef>
                <a:spcPct val="20000"/>
              </a:spcBef>
              <a:defRPr/>
            </a:pPr>
            <a:r>
              <a:rPr lang="zh-CN" altLang="en-US" b="1">
                <a:solidFill>
                  <a:srgbClr val="006600"/>
                </a:solidFill>
                <a:effectLst>
                  <a:outerShdw blurRad="38100" dist="38100" dir="2700000" algn="tl">
                    <a:srgbClr val="C0C0C0"/>
                  </a:outerShdw>
                </a:effectLst>
              </a:rPr>
              <a:t>              ⑵ 表达式的值是变量自增自减之前或之后的值，其类型与变量类型一致。</a:t>
            </a:r>
          </a:p>
        </p:txBody>
      </p:sp>
      <p:sp>
        <p:nvSpPr>
          <p:cNvPr id="153631" name="Text Box 31">
            <a:extLst>
              <a:ext uri="{FF2B5EF4-FFF2-40B4-BE49-F238E27FC236}">
                <a16:creationId xmlns:a16="http://schemas.microsoft.com/office/drawing/2014/main" id="{9351FFEA-D2D4-4929-B8D9-7C4679FD0938}"/>
              </a:ext>
            </a:extLst>
          </p:cNvPr>
          <p:cNvSpPr txBox="1">
            <a:spLocks noChangeArrowheads="1"/>
          </p:cNvSpPr>
          <p:nvPr/>
        </p:nvSpPr>
        <p:spPr bwMode="auto">
          <a:xfrm>
            <a:off x="827088" y="3357563"/>
            <a:ext cx="7561262" cy="1431925"/>
          </a:xfrm>
          <a:prstGeom prst="rect">
            <a:avLst/>
          </a:prstGeom>
          <a:noFill/>
          <a:ln w="9525">
            <a:noFill/>
            <a:miter lim="800000"/>
            <a:headEnd/>
            <a:tailEnd/>
          </a:ln>
          <a:effectLst/>
        </p:spPr>
        <p:txBody>
          <a:bodyPr>
            <a:spAutoFit/>
          </a:bodyPr>
          <a:lstStyle/>
          <a:p>
            <a:pPr>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特别地，后缀式计算延迟至下列条件出现</a:t>
            </a:r>
            <a:r>
              <a:rPr lang="zh-CN" altLang="en-US" b="1">
                <a:solidFill>
                  <a:srgbClr val="FF9900"/>
                </a:solidFill>
                <a:effectLst>
                  <a:outerShdw blurRad="38100" dist="38100" dir="2700000" algn="tl">
                    <a:srgbClr val="C0C0C0"/>
                  </a:outerShdw>
                </a:effectLst>
              </a:rPr>
              <a:t>序列点</a:t>
            </a:r>
            <a:r>
              <a:rPr lang="en-US" altLang="zh-CN" b="1">
                <a:solidFill>
                  <a:srgbClr val="4D4D4D"/>
                </a:solidFill>
                <a:effectLst>
                  <a:outerShdw blurRad="38100" dist="38100" dir="2700000" algn="tl">
                    <a:srgbClr val="C0C0C0"/>
                  </a:outerShdw>
                </a:effectLst>
                <a:latin typeface="宋体" pitchFamily="2" charset="-122"/>
              </a:rPr>
              <a:t>(</a:t>
            </a:r>
            <a:r>
              <a:rPr lang="zh-CN" altLang="en-US" b="1">
                <a:solidFill>
                  <a:srgbClr val="4D4D4D"/>
                </a:solidFill>
                <a:effectLst>
                  <a:outerShdw blurRad="38100" dist="38100" dir="2700000" algn="tl">
                    <a:srgbClr val="C0C0C0"/>
                  </a:outerShdw>
                </a:effectLst>
              </a:rPr>
              <a:t>计算延迟的终止点称为</a:t>
            </a:r>
            <a:r>
              <a:rPr lang="zh-CN" altLang="en-US" b="1">
                <a:solidFill>
                  <a:srgbClr val="FF9900"/>
                </a:solidFill>
                <a:effectLst>
                  <a:outerShdw blurRad="38100" dist="38100" dir="2700000" algn="tl">
                    <a:srgbClr val="C0C0C0"/>
                  </a:outerShdw>
                </a:effectLst>
              </a:rPr>
              <a:t>序列点</a:t>
            </a:r>
            <a:r>
              <a:rPr lang="en-US" altLang="zh-CN" b="1">
                <a:solidFill>
                  <a:srgbClr val="4D4D4D"/>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a:t>
            </a:r>
          </a:p>
          <a:p>
            <a:pPr>
              <a:defRPr/>
            </a:pPr>
            <a:r>
              <a:rPr lang="zh-CN" altLang="en-US" sz="2400" b="1">
                <a:effectLst>
                  <a:outerShdw blurRad="38100" dist="38100" dir="2700000" algn="tl">
                    <a:srgbClr val="C0C0C0"/>
                  </a:outerShdw>
                </a:effectLst>
              </a:rPr>
              <a:t>           </a:t>
            </a:r>
            <a:r>
              <a:rPr lang="en-US" altLang="en-US" b="1">
                <a:solidFill>
                  <a:srgbClr val="006600"/>
                </a:solidFill>
                <a:effectLst>
                  <a:outerShdw blurRad="38100" dist="38100" dir="2700000" algn="tl">
                    <a:srgbClr val="C0C0C0"/>
                  </a:outerShdw>
                </a:effectLst>
              </a:rPr>
              <a:t>①</a:t>
            </a:r>
            <a:r>
              <a:rPr lang="zh-CN" altLang="en-US" sz="2400" b="1">
                <a:effectLst>
                  <a:outerShdw blurRad="38100" dist="38100" dir="2700000" algn="tl">
                    <a:srgbClr val="C0C0C0"/>
                  </a:outerShdw>
                </a:effectLst>
              </a:rPr>
              <a:t> </a:t>
            </a:r>
            <a:r>
              <a:rPr lang="en-US" altLang="zh-CN" b="1">
                <a:solidFill>
                  <a:srgbClr val="006600"/>
                </a:solidFill>
                <a:effectLst>
                  <a:outerShdw blurRad="38100" dist="38100" dir="2700000" algn="tl">
                    <a:srgbClr val="C0C0C0"/>
                  </a:outerShdw>
                </a:effectLst>
              </a:rPr>
              <a:t>&amp;&amp;</a:t>
            </a:r>
            <a:r>
              <a:rPr lang="zh-CN" altLang="en-US" b="1">
                <a:solidFill>
                  <a:srgbClr val="006600"/>
                </a:solidFill>
                <a:effectLst>
                  <a:outerShdw blurRad="38100" dist="38100" dir="2700000" algn="tl">
                    <a:srgbClr val="C0C0C0"/>
                  </a:outerShdw>
                </a:effectLst>
              </a:rPr>
              <a:t>或</a:t>
            </a:r>
            <a:r>
              <a:rPr lang="en-US" altLang="zh-CN" b="1">
                <a:solidFill>
                  <a:srgbClr val="006600"/>
                </a:solidFill>
                <a:effectLst>
                  <a:outerShdw blurRad="38100" dist="38100" dir="2700000" algn="tl">
                    <a:srgbClr val="C0C0C0"/>
                  </a:outerShdw>
                </a:effectLst>
              </a:rPr>
              <a:t>||</a:t>
            </a:r>
            <a:r>
              <a:rPr lang="zh-CN" altLang="en-US" b="1">
                <a:solidFill>
                  <a:srgbClr val="006600"/>
                </a:solidFill>
                <a:effectLst>
                  <a:outerShdw blurRad="38100" dist="38100" dir="2700000" algn="tl">
                    <a:srgbClr val="C0C0C0"/>
                  </a:outerShdw>
                </a:effectLst>
              </a:rPr>
              <a:t>或</a:t>
            </a: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或 ，</a:t>
            </a:r>
          </a:p>
          <a:p>
            <a:pPr>
              <a:defRPr/>
            </a:pPr>
            <a:r>
              <a:rPr lang="zh-CN" altLang="en-US" b="1">
                <a:solidFill>
                  <a:srgbClr val="006600"/>
                </a:solidFill>
                <a:effectLst>
                  <a:outerShdw blurRad="38100" dist="38100" dir="2700000" algn="tl">
                    <a:srgbClr val="C0C0C0"/>
                  </a:outerShdw>
                </a:effectLst>
              </a:rPr>
              <a:t>             </a:t>
            </a:r>
            <a:r>
              <a:rPr lang="en-US" altLang="en-US" b="1">
                <a:solidFill>
                  <a:srgbClr val="006600"/>
                </a:solidFill>
                <a:effectLst>
                  <a:outerShdw blurRad="38100" dist="38100" dir="2700000" algn="tl">
                    <a:srgbClr val="C0C0C0"/>
                  </a:outerShdw>
                </a:effectLst>
              </a:rPr>
              <a:t>②</a:t>
            </a:r>
            <a:r>
              <a:rPr lang="zh-CN" altLang="en-US" sz="2400" b="1">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完整表达式</a:t>
            </a:r>
          </a:p>
        </p:txBody>
      </p:sp>
      <p:sp>
        <p:nvSpPr>
          <p:cNvPr id="153632" name="Rectangle 32">
            <a:extLst>
              <a:ext uri="{FF2B5EF4-FFF2-40B4-BE49-F238E27FC236}">
                <a16:creationId xmlns:a16="http://schemas.microsoft.com/office/drawing/2014/main" id="{9FAD78F3-1848-4947-84E0-012BF8F47D0B}"/>
              </a:ext>
            </a:extLst>
          </p:cNvPr>
          <p:cNvSpPr>
            <a:spLocks noChangeArrowheads="1"/>
          </p:cNvSpPr>
          <p:nvPr/>
        </p:nvSpPr>
        <p:spPr bwMode="auto">
          <a:xfrm>
            <a:off x="2411413" y="5192713"/>
            <a:ext cx="5905500" cy="396875"/>
          </a:xfrm>
          <a:prstGeom prst="rect">
            <a:avLst/>
          </a:prstGeom>
          <a:noFill/>
          <a:ln w="9525">
            <a:noFill/>
            <a:miter lim="800000"/>
            <a:headEnd/>
            <a:tailEnd/>
          </a:ln>
          <a:effectLst/>
        </p:spPr>
        <p:txBody>
          <a:bodyPr anchor="ctr">
            <a:spAutoFit/>
          </a:bodyPr>
          <a:lstStyle/>
          <a:p>
            <a:pPr>
              <a:defRPr/>
            </a:pPr>
            <a:r>
              <a:rPr lang="en-US" altLang="zh-CN" b="1">
                <a:solidFill>
                  <a:schemeClr val="tx2"/>
                </a:solidFill>
                <a:effectLst>
                  <a:outerShdw blurRad="38100" dist="38100" dir="2700000" algn="tl">
                    <a:srgbClr val="C0C0C0"/>
                  </a:outerShdw>
                </a:effectLst>
              </a:rPr>
              <a:t>b++ + b++     </a:t>
            </a:r>
            <a:r>
              <a:rPr lang="zh-CN" altLang="en-US" b="1">
                <a:solidFill>
                  <a:schemeClr val="tx2"/>
                </a:solidFill>
                <a:effectLst>
                  <a:outerShdw blurRad="38100" dist="38100" dir="2700000" algn="tl">
                    <a:srgbClr val="C0C0C0"/>
                  </a:outerShdw>
                </a:effectLst>
              </a:rPr>
              <a:t>表达式的值：</a:t>
            </a:r>
            <a:r>
              <a:rPr lang="en-US" altLang="zh-CN" b="1">
                <a:solidFill>
                  <a:schemeClr val="tx2"/>
                </a:solidFill>
                <a:effectLst>
                  <a:outerShdw blurRad="38100" dist="38100" dir="2700000" algn="tl">
                    <a:srgbClr val="C0C0C0"/>
                  </a:outerShdw>
                </a:effectLst>
              </a:rPr>
              <a:t>0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b</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2</a:t>
            </a:r>
          </a:p>
        </p:txBody>
      </p:sp>
      <p:sp>
        <p:nvSpPr>
          <p:cNvPr id="153634" name="Text Box 34">
            <a:extLst>
              <a:ext uri="{FF2B5EF4-FFF2-40B4-BE49-F238E27FC236}">
                <a16:creationId xmlns:a16="http://schemas.microsoft.com/office/drawing/2014/main" id="{096A7920-8431-4619-97C8-E0AE97E5121D}"/>
              </a:ext>
            </a:extLst>
          </p:cNvPr>
          <p:cNvSpPr txBox="1">
            <a:spLocks noChangeArrowheads="1"/>
          </p:cNvSpPr>
          <p:nvPr/>
        </p:nvSpPr>
        <p:spPr bwMode="auto">
          <a:xfrm>
            <a:off x="827088" y="4760913"/>
            <a:ext cx="74168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2.11  </a:t>
            </a:r>
            <a:r>
              <a:rPr lang="zh-CN" altLang="en-US" b="1">
                <a:solidFill>
                  <a:schemeClr val="tx2"/>
                </a:solidFill>
                <a:effectLst>
                  <a:outerShdw blurRad="38100" dist="38100" dir="2700000" algn="tl">
                    <a:srgbClr val="C0C0C0"/>
                  </a:outerShdw>
                </a:effectLst>
              </a:rPr>
              <a:t>设变量说明为 </a:t>
            </a:r>
            <a:r>
              <a:rPr lang="en-US" altLang="zh-CN" b="1">
                <a:solidFill>
                  <a:schemeClr val="tx2"/>
                </a:solidFill>
                <a:effectLst>
                  <a:outerShdw blurRad="38100" dist="38100" dir="2700000" algn="tl">
                    <a:srgbClr val="C0C0C0"/>
                  </a:outerShdw>
                </a:effectLst>
              </a:rPr>
              <a:t>int a=1,b=0; </a:t>
            </a:r>
            <a:r>
              <a:rPr lang="zh-CN" altLang="en-US" b="1">
                <a:solidFill>
                  <a:schemeClr val="tx2"/>
                </a:solidFill>
                <a:effectLst>
                  <a:outerShdw blurRad="38100" dist="38100" dir="2700000" algn="tl">
                    <a:srgbClr val="C0C0C0"/>
                  </a:outerShdw>
                </a:effectLst>
              </a:rPr>
              <a:t>计算下列表达式的值。</a:t>
            </a:r>
          </a:p>
        </p:txBody>
      </p:sp>
      <p:grpSp>
        <p:nvGrpSpPr>
          <p:cNvPr id="2" name="Group 41">
            <a:extLst>
              <a:ext uri="{FF2B5EF4-FFF2-40B4-BE49-F238E27FC236}">
                <a16:creationId xmlns:a16="http://schemas.microsoft.com/office/drawing/2014/main" id="{6744A843-7DF0-4C28-B91A-904E31B8C87E}"/>
              </a:ext>
            </a:extLst>
          </p:cNvPr>
          <p:cNvGrpSpPr>
            <a:grpSpLocks/>
          </p:cNvGrpSpPr>
          <p:nvPr/>
        </p:nvGrpSpPr>
        <p:grpSpPr bwMode="auto">
          <a:xfrm>
            <a:off x="2493963" y="5551488"/>
            <a:ext cx="584200" cy="425450"/>
            <a:chOff x="1565" y="3503"/>
            <a:chExt cx="368" cy="268"/>
          </a:xfrm>
        </p:grpSpPr>
        <p:sp>
          <p:nvSpPr>
            <p:cNvPr id="38946" name="Line 35">
              <a:extLst>
                <a:ext uri="{FF2B5EF4-FFF2-40B4-BE49-F238E27FC236}">
                  <a16:creationId xmlns:a16="http://schemas.microsoft.com/office/drawing/2014/main" id="{5EE5C374-B742-4CAC-B86F-1811901DBDDA}"/>
                </a:ext>
              </a:extLst>
            </p:cNvPr>
            <p:cNvSpPr>
              <a:spLocks noChangeShapeType="1"/>
            </p:cNvSpPr>
            <p:nvPr/>
          </p:nvSpPr>
          <p:spPr bwMode="auto">
            <a:xfrm>
              <a:off x="1571" y="3503"/>
              <a:ext cx="36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37" name="Text Box 37">
              <a:extLst>
                <a:ext uri="{FF2B5EF4-FFF2-40B4-BE49-F238E27FC236}">
                  <a16:creationId xmlns:a16="http://schemas.microsoft.com/office/drawing/2014/main" id="{C9E24302-EA3A-466F-B04B-146945340454}"/>
                </a:ext>
              </a:extLst>
            </p:cNvPr>
            <p:cNvSpPr txBox="1">
              <a:spLocks noChangeArrowheads="1"/>
            </p:cNvSpPr>
            <p:nvPr/>
          </p:nvSpPr>
          <p:spPr bwMode="auto">
            <a:xfrm>
              <a:off x="1565" y="3521"/>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0</a:t>
              </a:r>
            </a:p>
          </p:txBody>
        </p:sp>
      </p:grpSp>
      <p:grpSp>
        <p:nvGrpSpPr>
          <p:cNvPr id="3" name="Group 42">
            <a:extLst>
              <a:ext uri="{FF2B5EF4-FFF2-40B4-BE49-F238E27FC236}">
                <a16:creationId xmlns:a16="http://schemas.microsoft.com/office/drawing/2014/main" id="{FA06865A-BA4E-4643-B5CB-71F5F1FE84D2}"/>
              </a:ext>
            </a:extLst>
          </p:cNvPr>
          <p:cNvGrpSpPr>
            <a:grpSpLocks/>
          </p:cNvGrpSpPr>
          <p:nvPr/>
        </p:nvGrpSpPr>
        <p:grpSpPr bwMode="auto">
          <a:xfrm>
            <a:off x="3419475" y="5561013"/>
            <a:ext cx="576263" cy="425450"/>
            <a:chOff x="2154" y="3503"/>
            <a:chExt cx="363" cy="268"/>
          </a:xfrm>
        </p:grpSpPr>
        <p:sp>
          <p:nvSpPr>
            <p:cNvPr id="38944" name="Line 36">
              <a:extLst>
                <a:ext uri="{FF2B5EF4-FFF2-40B4-BE49-F238E27FC236}">
                  <a16:creationId xmlns:a16="http://schemas.microsoft.com/office/drawing/2014/main" id="{2A4A962B-C008-4140-9876-1E952510F1A5}"/>
                </a:ext>
              </a:extLst>
            </p:cNvPr>
            <p:cNvSpPr>
              <a:spLocks noChangeShapeType="1"/>
            </p:cNvSpPr>
            <p:nvPr/>
          </p:nvSpPr>
          <p:spPr bwMode="auto">
            <a:xfrm>
              <a:off x="2155" y="3503"/>
              <a:ext cx="36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38" name="Text Box 38">
              <a:extLst>
                <a:ext uri="{FF2B5EF4-FFF2-40B4-BE49-F238E27FC236}">
                  <a16:creationId xmlns:a16="http://schemas.microsoft.com/office/drawing/2014/main" id="{4EDEC10A-2C1F-466D-BD95-78968F852173}"/>
                </a:ext>
              </a:extLst>
            </p:cNvPr>
            <p:cNvSpPr txBox="1">
              <a:spLocks noChangeArrowheads="1"/>
            </p:cNvSpPr>
            <p:nvPr/>
          </p:nvSpPr>
          <p:spPr bwMode="auto">
            <a:xfrm>
              <a:off x="2154" y="3521"/>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0</a:t>
              </a:r>
            </a:p>
          </p:txBody>
        </p:sp>
      </p:grpSp>
      <p:grpSp>
        <p:nvGrpSpPr>
          <p:cNvPr id="4" name="Group 43">
            <a:extLst>
              <a:ext uri="{FF2B5EF4-FFF2-40B4-BE49-F238E27FC236}">
                <a16:creationId xmlns:a16="http://schemas.microsoft.com/office/drawing/2014/main" id="{260EDEFE-5E2E-4BBC-BA04-F13208FDB2DE}"/>
              </a:ext>
            </a:extLst>
          </p:cNvPr>
          <p:cNvGrpSpPr>
            <a:grpSpLocks/>
          </p:cNvGrpSpPr>
          <p:nvPr/>
        </p:nvGrpSpPr>
        <p:grpSpPr bwMode="auto">
          <a:xfrm>
            <a:off x="2484438" y="5949950"/>
            <a:ext cx="1511300" cy="422275"/>
            <a:chOff x="1565" y="3748"/>
            <a:chExt cx="952" cy="266"/>
          </a:xfrm>
        </p:grpSpPr>
        <p:sp>
          <p:nvSpPr>
            <p:cNvPr id="38942" name="Line 39">
              <a:extLst>
                <a:ext uri="{FF2B5EF4-FFF2-40B4-BE49-F238E27FC236}">
                  <a16:creationId xmlns:a16="http://schemas.microsoft.com/office/drawing/2014/main" id="{E058E74B-81DD-4086-9ED9-94976EA7FD92}"/>
                </a:ext>
              </a:extLst>
            </p:cNvPr>
            <p:cNvSpPr>
              <a:spLocks noChangeShapeType="1"/>
            </p:cNvSpPr>
            <p:nvPr/>
          </p:nvSpPr>
          <p:spPr bwMode="auto">
            <a:xfrm>
              <a:off x="1565" y="3748"/>
              <a:ext cx="95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40" name="Text Box 40">
              <a:extLst>
                <a:ext uri="{FF2B5EF4-FFF2-40B4-BE49-F238E27FC236}">
                  <a16:creationId xmlns:a16="http://schemas.microsoft.com/office/drawing/2014/main" id="{0B2C9715-439B-4661-9E81-51AD7F7DB863}"/>
                </a:ext>
              </a:extLst>
            </p:cNvPr>
            <p:cNvSpPr txBox="1">
              <a:spLocks noChangeArrowheads="1"/>
            </p:cNvSpPr>
            <p:nvPr/>
          </p:nvSpPr>
          <p:spPr bwMode="auto">
            <a:xfrm>
              <a:off x="1861" y="3764"/>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0</a:t>
              </a:r>
            </a:p>
          </p:txBody>
        </p:sp>
      </p:grpSp>
      <p:sp>
        <p:nvSpPr>
          <p:cNvPr id="153644" name="Rectangle 44">
            <a:extLst>
              <a:ext uri="{FF2B5EF4-FFF2-40B4-BE49-F238E27FC236}">
                <a16:creationId xmlns:a16="http://schemas.microsoft.com/office/drawing/2014/main" id="{EAF8BCA0-8CAA-4D7C-9118-95461577AC23}"/>
              </a:ext>
            </a:extLst>
          </p:cNvPr>
          <p:cNvSpPr>
            <a:spLocks noChangeArrowheads="1"/>
          </p:cNvSpPr>
          <p:nvPr/>
        </p:nvSpPr>
        <p:spPr bwMode="auto">
          <a:xfrm>
            <a:off x="2411413" y="5202238"/>
            <a:ext cx="5905500" cy="396875"/>
          </a:xfrm>
          <a:prstGeom prst="rect">
            <a:avLst/>
          </a:prstGeom>
          <a:noFill/>
          <a:ln w="9525">
            <a:noFill/>
            <a:miter lim="800000"/>
            <a:headEnd/>
            <a:tailEnd/>
          </a:ln>
          <a:effectLst/>
        </p:spPr>
        <p:txBody>
          <a:bodyPr anchor="ctr">
            <a:spAutoFit/>
          </a:bodyPr>
          <a:lstStyle/>
          <a:p>
            <a:pPr>
              <a:defRPr/>
            </a:pPr>
            <a:r>
              <a:rPr lang="en-US" altLang="zh-CN" b="1">
                <a:solidFill>
                  <a:schemeClr val="tx2"/>
                </a:solidFill>
                <a:effectLst>
                  <a:outerShdw blurRad="38100" dist="38100" dir="2700000" algn="tl">
                    <a:srgbClr val="C0C0C0"/>
                  </a:outerShdw>
                </a:effectLst>
              </a:rPr>
              <a:t> a-- &amp;&amp; a          </a:t>
            </a:r>
            <a:r>
              <a:rPr lang="zh-CN" altLang="en-US" b="1">
                <a:solidFill>
                  <a:schemeClr val="tx2"/>
                </a:solidFill>
                <a:effectLst>
                  <a:outerShdw blurRad="38100" dist="38100" dir="2700000" algn="tl">
                    <a:srgbClr val="C0C0C0"/>
                  </a:outerShdw>
                </a:effectLst>
              </a:rPr>
              <a:t>表达式的值：</a:t>
            </a:r>
            <a:r>
              <a:rPr lang="en-US" altLang="zh-CN" b="1">
                <a:solidFill>
                  <a:schemeClr val="tx2"/>
                </a:solidFill>
                <a:effectLst>
                  <a:outerShdw blurRad="38100" dist="38100" dir="2700000" algn="tl">
                    <a:srgbClr val="C0C0C0"/>
                  </a:outerShdw>
                </a:effectLst>
              </a:rPr>
              <a:t>0     </a:t>
            </a:r>
            <a:r>
              <a:rPr lang="zh-CN" altLang="en-US" b="1">
                <a:solidFill>
                  <a:schemeClr val="tx2"/>
                </a:solidFill>
                <a:effectLst>
                  <a:outerShdw blurRad="38100" dist="38100" dir="2700000" algn="tl">
                    <a:srgbClr val="C0C0C0"/>
                  </a:outerShdw>
                </a:effectLst>
              </a:rPr>
              <a:t>变量</a:t>
            </a:r>
            <a:r>
              <a:rPr lang="en-US" altLang="zh-CN" b="1">
                <a:solidFill>
                  <a:schemeClr val="tx2"/>
                </a:solidFill>
                <a:effectLst>
                  <a:outerShdw blurRad="38100" dist="38100" dir="2700000" algn="tl">
                    <a:srgbClr val="C0C0C0"/>
                  </a:outerShdw>
                </a:effectLst>
              </a:rPr>
              <a:t>a</a:t>
            </a:r>
            <a:r>
              <a:rPr lang="zh-CN" altLang="en-US" b="1">
                <a:solidFill>
                  <a:schemeClr val="tx2"/>
                </a:solidFill>
                <a:effectLst>
                  <a:outerShdw blurRad="38100" dist="38100" dir="2700000" algn="tl">
                    <a:srgbClr val="C0C0C0"/>
                  </a:outerShdw>
                </a:effectLst>
              </a:rPr>
              <a:t>的值：</a:t>
            </a:r>
            <a:r>
              <a:rPr lang="en-US" altLang="zh-CN" b="1">
                <a:solidFill>
                  <a:schemeClr val="tx2"/>
                </a:solidFill>
                <a:effectLst>
                  <a:outerShdw blurRad="38100" dist="38100" dir="2700000" algn="tl">
                    <a:srgbClr val="C0C0C0"/>
                  </a:outerShdw>
                </a:effectLst>
              </a:rPr>
              <a:t>0</a:t>
            </a:r>
          </a:p>
        </p:txBody>
      </p:sp>
      <p:grpSp>
        <p:nvGrpSpPr>
          <p:cNvPr id="5" name="Group 45">
            <a:extLst>
              <a:ext uri="{FF2B5EF4-FFF2-40B4-BE49-F238E27FC236}">
                <a16:creationId xmlns:a16="http://schemas.microsoft.com/office/drawing/2014/main" id="{1F0352A1-43F6-4FFB-89A8-B94943361416}"/>
              </a:ext>
            </a:extLst>
          </p:cNvPr>
          <p:cNvGrpSpPr>
            <a:grpSpLocks/>
          </p:cNvGrpSpPr>
          <p:nvPr/>
        </p:nvGrpSpPr>
        <p:grpSpPr bwMode="auto">
          <a:xfrm>
            <a:off x="2484438" y="5564188"/>
            <a:ext cx="584200" cy="425450"/>
            <a:chOff x="1565" y="3503"/>
            <a:chExt cx="368" cy="268"/>
          </a:xfrm>
        </p:grpSpPr>
        <p:sp>
          <p:nvSpPr>
            <p:cNvPr id="38940" name="Line 46">
              <a:extLst>
                <a:ext uri="{FF2B5EF4-FFF2-40B4-BE49-F238E27FC236}">
                  <a16:creationId xmlns:a16="http://schemas.microsoft.com/office/drawing/2014/main" id="{43F5A1B5-4813-4386-9996-D49AAD43D3D0}"/>
                </a:ext>
              </a:extLst>
            </p:cNvPr>
            <p:cNvSpPr>
              <a:spLocks noChangeShapeType="1"/>
            </p:cNvSpPr>
            <p:nvPr/>
          </p:nvSpPr>
          <p:spPr bwMode="auto">
            <a:xfrm>
              <a:off x="1571" y="3503"/>
              <a:ext cx="36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47" name="Text Box 47">
              <a:extLst>
                <a:ext uri="{FF2B5EF4-FFF2-40B4-BE49-F238E27FC236}">
                  <a16:creationId xmlns:a16="http://schemas.microsoft.com/office/drawing/2014/main" id="{2349ABCC-0946-4084-B070-A5717D9AA3A2}"/>
                </a:ext>
              </a:extLst>
            </p:cNvPr>
            <p:cNvSpPr txBox="1">
              <a:spLocks noChangeArrowheads="1"/>
            </p:cNvSpPr>
            <p:nvPr/>
          </p:nvSpPr>
          <p:spPr bwMode="auto">
            <a:xfrm>
              <a:off x="1565" y="3521"/>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1</a:t>
              </a:r>
            </a:p>
          </p:txBody>
        </p:sp>
      </p:grpSp>
      <p:grpSp>
        <p:nvGrpSpPr>
          <p:cNvPr id="6" name="Group 48">
            <a:extLst>
              <a:ext uri="{FF2B5EF4-FFF2-40B4-BE49-F238E27FC236}">
                <a16:creationId xmlns:a16="http://schemas.microsoft.com/office/drawing/2014/main" id="{3A7EA36F-68F5-47C9-9CA9-429788BA6B3C}"/>
              </a:ext>
            </a:extLst>
          </p:cNvPr>
          <p:cNvGrpSpPr>
            <a:grpSpLocks/>
          </p:cNvGrpSpPr>
          <p:nvPr/>
        </p:nvGrpSpPr>
        <p:grpSpPr bwMode="auto">
          <a:xfrm>
            <a:off x="3419475" y="5561013"/>
            <a:ext cx="576263" cy="425450"/>
            <a:chOff x="2154" y="3503"/>
            <a:chExt cx="363" cy="268"/>
          </a:xfrm>
        </p:grpSpPr>
        <p:sp>
          <p:nvSpPr>
            <p:cNvPr id="38938" name="Line 49">
              <a:extLst>
                <a:ext uri="{FF2B5EF4-FFF2-40B4-BE49-F238E27FC236}">
                  <a16:creationId xmlns:a16="http://schemas.microsoft.com/office/drawing/2014/main" id="{65A64E0F-614A-4E64-9B6A-9B8F6733DE18}"/>
                </a:ext>
              </a:extLst>
            </p:cNvPr>
            <p:cNvSpPr>
              <a:spLocks noChangeShapeType="1"/>
            </p:cNvSpPr>
            <p:nvPr/>
          </p:nvSpPr>
          <p:spPr bwMode="auto">
            <a:xfrm>
              <a:off x="2155" y="3503"/>
              <a:ext cx="36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50" name="Text Box 50">
              <a:extLst>
                <a:ext uri="{FF2B5EF4-FFF2-40B4-BE49-F238E27FC236}">
                  <a16:creationId xmlns:a16="http://schemas.microsoft.com/office/drawing/2014/main" id="{D9A2FADD-1874-428D-B9B9-CB85D628373E}"/>
                </a:ext>
              </a:extLst>
            </p:cNvPr>
            <p:cNvSpPr txBox="1">
              <a:spLocks noChangeArrowheads="1"/>
            </p:cNvSpPr>
            <p:nvPr/>
          </p:nvSpPr>
          <p:spPr bwMode="auto">
            <a:xfrm>
              <a:off x="2154" y="3521"/>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0</a:t>
              </a:r>
            </a:p>
          </p:txBody>
        </p:sp>
      </p:grpSp>
      <p:grpSp>
        <p:nvGrpSpPr>
          <p:cNvPr id="7" name="Group 51">
            <a:extLst>
              <a:ext uri="{FF2B5EF4-FFF2-40B4-BE49-F238E27FC236}">
                <a16:creationId xmlns:a16="http://schemas.microsoft.com/office/drawing/2014/main" id="{BB66C166-EDC6-4C1E-8642-827D2B3A3135}"/>
              </a:ext>
            </a:extLst>
          </p:cNvPr>
          <p:cNvGrpSpPr>
            <a:grpSpLocks/>
          </p:cNvGrpSpPr>
          <p:nvPr/>
        </p:nvGrpSpPr>
        <p:grpSpPr bwMode="auto">
          <a:xfrm>
            <a:off x="2484438" y="5959475"/>
            <a:ext cx="1511300" cy="422275"/>
            <a:chOff x="1565" y="3748"/>
            <a:chExt cx="952" cy="266"/>
          </a:xfrm>
        </p:grpSpPr>
        <p:sp>
          <p:nvSpPr>
            <p:cNvPr id="38936" name="Line 52">
              <a:extLst>
                <a:ext uri="{FF2B5EF4-FFF2-40B4-BE49-F238E27FC236}">
                  <a16:creationId xmlns:a16="http://schemas.microsoft.com/office/drawing/2014/main" id="{EC878ACC-96E6-40BE-8431-4571136D815B}"/>
                </a:ext>
              </a:extLst>
            </p:cNvPr>
            <p:cNvSpPr>
              <a:spLocks noChangeShapeType="1"/>
            </p:cNvSpPr>
            <p:nvPr/>
          </p:nvSpPr>
          <p:spPr bwMode="auto">
            <a:xfrm>
              <a:off x="1565" y="3748"/>
              <a:ext cx="952"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53" name="Text Box 53">
              <a:extLst>
                <a:ext uri="{FF2B5EF4-FFF2-40B4-BE49-F238E27FC236}">
                  <a16:creationId xmlns:a16="http://schemas.microsoft.com/office/drawing/2014/main" id="{1FFD981A-9BC5-47E8-903C-B9E19E8212DF}"/>
                </a:ext>
              </a:extLst>
            </p:cNvPr>
            <p:cNvSpPr txBox="1">
              <a:spLocks noChangeArrowheads="1"/>
            </p:cNvSpPr>
            <p:nvPr/>
          </p:nvSpPr>
          <p:spPr bwMode="auto">
            <a:xfrm>
              <a:off x="1861" y="3764"/>
              <a:ext cx="36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00"/>
                  </a:solidFill>
                  <a:effectLst>
                    <a:outerShdw blurRad="38100" dist="38100" dir="2700000" algn="tl">
                      <a:srgbClr val="C0C0C0"/>
                    </a:outerShdw>
                  </a:effectLst>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3631"/>
                                        </p:tgtEl>
                                        <p:attrNameLst>
                                          <p:attrName>style.visibility</p:attrName>
                                        </p:attrNameLst>
                                      </p:cBhvr>
                                      <p:to>
                                        <p:strVal val="visible"/>
                                      </p:to>
                                    </p:set>
                                    <p:anim calcmode="lin" valueType="num">
                                      <p:cBhvr>
                                        <p:cTn id="7" dur="1000" fill="hold"/>
                                        <p:tgtEl>
                                          <p:spTgt spid="153631"/>
                                        </p:tgtEl>
                                        <p:attrNameLst>
                                          <p:attrName>ppt_x</p:attrName>
                                        </p:attrNameLst>
                                      </p:cBhvr>
                                      <p:tavLst>
                                        <p:tav tm="0">
                                          <p:val>
                                            <p:strVal val="#ppt_x-.2"/>
                                          </p:val>
                                        </p:tav>
                                        <p:tav tm="100000">
                                          <p:val>
                                            <p:strVal val="#ppt_x"/>
                                          </p:val>
                                        </p:tav>
                                      </p:tavLst>
                                    </p:anim>
                                    <p:anim calcmode="lin" valueType="num">
                                      <p:cBhvr>
                                        <p:cTn id="8" dur="1000" fill="hold"/>
                                        <p:tgtEl>
                                          <p:spTgt spid="1536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3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3634">
                                            <p:txEl>
                                              <p:pRg st="0" end="0"/>
                                            </p:txEl>
                                          </p:spTgt>
                                        </p:tgtEl>
                                        <p:attrNameLst>
                                          <p:attrName>style.visibility</p:attrName>
                                        </p:attrNameLst>
                                      </p:cBhvr>
                                      <p:to>
                                        <p:strVal val="visible"/>
                                      </p:to>
                                    </p:set>
                                    <p:anim calcmode="lin" valueType="num">
                                      <p:cBhvr>
                                        <p:cTn id="14" dur="1000" fill="hold"/>
                                        <p:tgtEl>
                                          <p:spTgt spid="153634">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5363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363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53632"/>
                                        </p:tgtEl>
                                        <p:attrNameLst>
                                          <p:attrName>style.visibility</p:attrName>
                                        </p:attrNameLst>
                                      </p:cBhvr>
                                      <p:to>
                                        <p:strVal val="visible"/>
                                      </p:to>
                                    </p:set>
                                    <p:anim calcmode="lin" valueType="num">
                                      <p:cBhvr>
                                        <p:cTn id="21" dur="1000" fill="hold"/>
                                        <p:tgtEl>
                                          <p:spTgt spid="153632"/>
                                        </p:tgtEl>
                                        <p:attrNameLst>
                                          <p:attrName>ppt_x</p:attrName>
                                        </p:attrNameLst>
                                      </p:cBhvr>
                                      <p:tavLst>
                                        <p:tav tm="0">
                                          <p:val>
                                            <p:strVal val="#ppt_x-.2"/>
                                          </p:val>
                                        </p:tav>
                                        <p:tav tm="100000">
                                          <p:val>
                                            <p:strVal val="#ppt_x"/>
                                          </p:val>
                                        </p:tav>
                                      </p:tavLst>
                                    </p:anim>
                                    <p:anim calcmode="lin" valueType="num">
                                      <p:cBhvr>
                                        <p:cTn id="22" dur="1000" fill="hold"/>
                                        <p:tgtEl>
                                          <p:spTgt spid="15363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36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8" presetClass="exit" presetSubtype="16" fill="hold" grpId="1" nodeType="clickEffect">
                                  <p:stCondLst>
                                    <p:cond delay="0"/>
                                  </p:stCondLst>
                                  <p:childTnLst>
                                    <p:animEffect transition="out" filter="diamond(in)">
                                      <p:cBhvr>
                                        <p:cTn id="48" dur="2000"/>
                                        <p:tgtEl>
                                          <p:spTgt spid="153632"/>
                                        </p:tgtEl>
                                      </p:cBhvr>
                                    </p:animEffect>
                                    <p:set>
                                      <p:cBhvr>
                                        <p:cTn id="49" dur="1" fill="hold">
                                          <p:stCondLst>
                                            <p:cond delay="1999"/>
                                          </p:stCondLst>
                                        </p:cTn>
                                        <p:tgtEl>
                                          <p:spTgt spid="153632"/>
                                        </p:tgtEl>
                                        <p:attrNameLst>
                                          <p:attrName>style.visibility</p:attrName>
                                        </p:attrNameLst>
                                      </p:cBhvr>
                                      <p:to>
                                        <p:strVal val="hidden"/>
                                      </p:to>
                                    </p:set>
                                  </p:childTnLst>
                                </p:cTn>
                              </p:par>
                              <p:par>
                                <p:cTn id="50" presetID="8" presetClass="exit" presetSubtype="16" fill="hold" nodeType="withEffect">
                                  <p:stCondLst>
                                    <p:cond delay="0"/>
                                  </p:stCondLst>
                                  <p:childTnLst>
                                    <p:animEffect transition="out" filter="diamond(in)">
                                      <p:cBhvr>
                                        <p:cTn id="51" dur="2000"/>
                                        <p:tgtEl>
                                          <p:spTgt spid="2"/>
                                        </p:tgtEl>
                                      </p:cBhvr>
                                    </p:animEffect>
                                    <p:set>
                                      <p:cBhvr>
                                        <p:cTn id="52" dur="1" fill="hold">
                                          <p:stCondLst>
                                            <p:cond delay="1999"/>
                                          </p:stCondLst>
                                        </p:cTn>
                                        <p:tgtEl>
                                          <p:spTgt spid="2"/>
                                        </p:tgtEl>
                                        <p:attrNameLst>
                                          <p:attrName>style.visibility</p:attrName>
                                        </p:attrNameLst>
                                      </p:cBhvr>
                                      <p:to>
                                        <p:strVal val="hidden"/>
                                      </p:to>
                                    </p:set>
                                  </p:childTnLst>
                                </p:cTn>
                              </p:par>
                              <p:par>
                                <p:cTn id="53" presetID="8" presetClass="exit" presetSubtype="16" fill="hold" nodeType="withEffect">
                                  <p:stCondLst>
                                    <p:cond delay="0"/>
                                  </p:stCondLst>
                                  <p:childTnLst>
                                    <p:animEffect transition="out" filter="diamond(in)">
                                      <p:cBhvr>
                                        <p:cTn id="54" dur="2000"/>
                                        <p:tgtEl>
                                          <p:spTgt spid="3"/>
                                        </p:tgtEl>
                                      </p:cBhvr>
                                    </p:animEffect>
                                    <p:set>
                                      <p:cBhvr>
                                        <p:cTn id="55" dur="1" fill="hold">
                                          <p:stCondLst>
                                            <p:cond delay="1999"/>
                                          </p:stCondLst>
                                        </p:cTn>
                                        <p:tgtEl>
                                          <p:spTgt spid="3"/>
                                        </p:tgtEl>
                                        <p:attrNameLst>
                                          <p:attrName>style.visibility</p:attrName>
                                        </p:attrNameLst>
                                      </p:cBhvr>
                                      <p:to>
                                        <p:strVal val="hidden"/>
                                      </p:to>
                                    </p:set>
                                  </p:childTnLst>
                                </p:cTn>
                              </p:par>
                              <p:par>
                                <p:cTn id="56" presetID="8" presetClass="exit" presetSubtype="16" fill="hold" nodeType="withEffect">
                                  <p:stCondLst>
                                    <p:cond delay="0"/>
                                  </p:stCondLst>
                                  <p:childTnLst>
                                    <p:animEffect transition="out" filter="diamond(in)">
                                      <p:cBhvr>
                                        <p:cTn id="57" dur="2000"/>
                                        <p:tgtEl>
                                          <p:spTgt spid="4"/>
                                        </p:tgtEl>
                                      </p:cBhvr>
                                    </p:animEffect>
                                    <p:set>
                                      <p:cBhvr>
                                        <p:cTn id="58" dur="1" fill="hold">
                                          <p:stCondLst>
                                            <p:cond delay="1999"/>
                                          </p:stCondLst>
                                        </p:cTn>
                                        <p:tgtEl>
                                          <p:spTgt spid="4"/>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grpId="0" nodeType="clickEffect">
                                  <p:stCondLst>
                                    <p:cond delay="0"/>
                                  </p:stCondLst>
                                  <p:childTnLst>
                                    <p:set>
                                      <p:cBhvr>
                                        <p:cTn id="62" dur="1" fill="hold">
                                          <p:stCondLst>
                                            <p:cond delay="0"/>
                                          </p:stCondLst>
                                        </p:cTn>
                                        <p:tgtEl>
                                          <p:spTgt spid="153644"/>
                                        </p:tgtEl>
                                        <p:attrNameLst>
                                          <p:attrName>style.visibility</p:attrName>
                                        </p:attrNameLst>
                                      </p:cBhvr>
                                      <p:to>
                                        <p:strVal val="visible"/>
                                      </p:to>
                                    </p:set>
                                    <p:anim calcmode="lin" valueType="num">
                                      <p:cBhvr>
                                        <p:cTn id="63" dur="1000" fill="hold"/>
                                        <p:tgtEl>
                                          <p:spTgt spid="153644"/>
                                        </p:tgtEl>
                                        <p:attrNameLst>
                                          <p:attrName>ppt_x</p:attrName>
                                        </p:attrNameLst>
                                      </p:cBhvr>
                                      <p:tavLst>
                                        <p:tav tm="0">
                                          <p:val>
                                            <p:strVal val="#ppt_x-.2"/>
                                          </p:val>
                                        </p:tav>
                                        <p:tav tm="100000">
                                          <p:val>
                                            <p:strVal val="#ppt_x"/>
                                          </p:val>
                                        </p:tav>
                                      </p:tavLst>
                                    </p:anim>
                                    <p:anim calcmode="lin" valueType="num">
                                      <p:cBhvr>
                                        <p:cTn id="64" dur="1000" fill="hold"/>
                                        <p:tgtEl>
                                          <p:spTgt spid="153644"/>
                                        </p:tgtEl>
                                        <p:attrNameLst>
                                          <p:attrName>ppt_y</p:attrName>
                                        </p:attrNameLst>
                                      </p:cBhvr>
                                      <p:tavLst>
                                        <p:tav tm="0">
                                          <p:val>
                                            <p:strVal val="#ppt_y"/>
                                          </p:val>
                                        </p:tav>
                                        <p:tav tm="100000">
                                          <p:val>
                                            <p:strVal val="#ppt_y"/>
                                          </p:val>
                                        </p:tav>
                                      </p:tavLst>
                                    </p:anim>
                                    <p:animEffect transition="in" filter="wipe(right)" prLst="gradientSize: 0.1">
                                      <p:cBhvr>
                                        <p:cTn id="65" dur="1000"/>
                                        <p:tgtEl>
                                          <p:spTgt spid="15364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7"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7" presetClass="entr" presetSubtype="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7" presetClass="entr" presetSubtype="0" fill="hold"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1000"/>
                                        <p:tgtEl>
                                          <p:spTgt spid="7"/>
                                        </p:tgtEl>
                                      </p:cBhvr>
                                    </p:animEffect>
                                    <p:anim calcmode="lin" valueType="num">
                                      <p:cBhvr>
                                        <p:cTn id="85" dur="1000" fill="hold"/>
                                        <p:tgtEl>
                                          <p:spTgt spid="7"/>
                                        </p:tgtEl>
                                        <p:attrNameLst>
                                          <p:attrName>ppt_x</p:attrName>
                                        </p:attrNameLst>
                                      </p:cBhvr>
                                      <p:tavLst>
                                        <p:tav tm="0">
                                          <p:val>
                                            <p:strVal val="#ppt_x"/>
                                          </p:val>
                                        </p:tav>
                                        <p:tav tm="100000">
                                          <p:val>
                                            <p:strVal val="#ppt_x"/>
                                          </p:val>
                                        </p:tav>
                                      </p:tavLst>
                                    </p:anim>
                                    <p:anim calcmode="lin" valueType="num">
                                      <p:cBhvr>
                                        <p:cTn id="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8" presetClass="exit" presetSubtype="16" fill="hold" grpId="1" nodeType="clickEffect">
                                  <p:stCondLst>
                                    <p:cond delay="0"/>
                                  </p:stCondLst>
                                  <p:childTnLst>
                                    <p:animEffect transition="out" filter="diamond(in)">
                                      <p:cBhvr>
                                        <p:cTn id="90" dur="2000"/>
                                        <p:tgtEl>
                                          <p:spTgt spid="153644"/>
                                        </p:tgtEl>
                                      </p:cBhvr>
                                    </p:animEffect>
                                    <p:set>
                                      <p:cBhvr>
                                        <p:cTn id="91" dur="1" fill="hold">
                                          <p:stCondLst>
                                            <p:cond delay="1999"/>
                                          </p:stCondLst>
                                        </p:cTn>
                                        <p:tgtEl>
                                          <p:spTgt spid="153644"/>
                                        </p:tgtEl>
                                        <p:attrNameLst>
                                          <p:attrName>style.visibility</p:attrName>
                                        </p:attrNameLst>
                                      </p:cBhvr>
                                      <p:to>
                                        <p:strVal val="hidden"/>
                                      </p:to>
                                    </p:set>
                                  </p:childTnLst>
                                </p:cTn>
                              </p:par>
                              <p:par>
                                <p:cTn id="92" presetID="8" presetClass="exit" presetSubtype="16" fill="hold" nodeType="withEffect">
                                  <p:stCondLst>
                                    <p:cond delay="0"/>
                                  </p:stCondLst>
                                  <p:childTnLst>
                                    <p:animEffect transition="out" filter="diamond(in)">
                                      <p:cBhvr>
                                        <p:cTn id="93" dur="2000"/>
                                        <p:tgtEl>
                                          <p:spTgt spid="5"/>
                                        </p:tgtEl>
                                      </p:cBhvr>
                                    </p:animEffect>
                                    <p:set>
                                      <p:cBhvr>
                                        <p:cTn id="94" dur="1" fill="hold">
                                          <p:stCondLst>
                                            <p:cond delay="1999"/>
                                          </p:stCondLst>
                                        </p:cTn>
                                        <p:tgtEl>
                                          <p:spTgt spid="5"/>
                                        </p:tgtEl>
                                        <p:attrNameLst>
                                          <p:attrName>style.visibility</p:attrName>
                                        </p:attrNameLst>
                                      </p:cBhvr>
                                      <p:to>
                                        <p:strVal val="hidden"/>
                                      </p:to>
                                    </p:set>
                                  </p:childTnLst>
                                </p:cTn>
                              </p:par>
                              <p:par>
                                <p:cTn id="95" presetID="8" presetClass="exit" presetSubtype="16" fill="hold" nodeType="withEffect">
                                  <p:stCondLst>
                                    <p:cond delay="0"/>
                                  </p:stCondLst>
                                  <p:childTnLst>
                                    <p:animEffect transition="out" filter="diamond(in)">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par>
                                <p:cTn id="98" presetID="8" presetClass="exit" presetSubtype="16" fill="hold" nodeType="withEffect">
                                  <p:stCondLst>
                                    <p:cond delay="0"/>
                                  </p:stCondLst>
                                  <p:childTnLst>
                                    <p:animEffect transition="out" filter="diamond(in)">
                                      <p:cBhvr>
                                        <p:cTn id="99" dur="2000"/>
                                        <p:tgtEl>
                                          <p:spTgt spid="7"/>
                                        </p:tgtEl>
                                      </p:cBhvr>
                                    </p:animEffect>
                                    <p:set>
                                      <p:cBhvr>
                                        <p:cTn id="10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1" grpId="0"/>
      <p:bldP spid="153632" grpId="0"/>
      <p:bldP spid="153632" grpId="1"/>
      <p:bldP spid="153644" grpId="0"/>
      <p:bldP spid="15364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872DA52F-AEB8-422F-B8D3-D41BEB97C0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47C22493-1845-41C4-A926-4D1C8EC120A6}" type="slidenum">
              <a:rPr kumimoji="0" lang="en-US" altLang="zh-CN" sz="1800">
                <a:solidFill>
                  <a:srgbClr val="009900"/>
                </a:solidFill>
              </a:rPr>
              <a:pPr eaLnBrk="1" hangingPunct="1"/>
              <a:t>37</a:t>
            </a:fld>
            <a:endParaRPr kumimoji="0" lang="en-US" altLang="zh-CN" sz="1800">
              <a:solidFill>
                <a:srgbClr val="009900"/>
              </a:solidFill>
            </a:endParaRPr>
          </a:p>
        </p:txBody>
      </p:sp>
      <p:sp>
        <p:nvSpPr>
          <p:cNvPr id="39939" name="Text Box 4">
            <a:extLst>
              <a:ext uri="{FF2B5EF4-FFF2-40B4-BE49-F238E27FC236}">
                <a16:creationId xmlns:a16="http://schemas.microsoft.com/office/drawing/2014/main" id="{DCA3F00E-76E2-46EF-91F4-C24AF5D0EF2B}"/>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2.6.10</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a:t>
            </a:r>
            <a:r>
              <a:rPr lang="en-US" altLang="zh-CN" sz="2400" b="1">
                <a:solidFill>
                  <a:srgbClr val="CC0099"/>
                </a:solidFill>
                <a:ea typeface="黑体" panose="02010609060101010101" pitchFamily="49" charset="-122"/>
              </a:rPr>
              <a:t>sizeof</a:t>
            </a:r>
            <a:r>
              <a:rPr lang="zh-CN" altLang="en-US" sz="2400" b="1">
                <a:solidFill>
                  <a:srgbClr val="CC0099"/>
                </a:solidFill>
                <a:latin typeface="Times New Roman" panose="02020603050405020304" pitchFamily="18" charset="0"/>
                <a:ea typeface="黑体" panose="02010609060101010101" pitchFamily="49" charset="-122"/>
              </a:rPr>
              <a:t>运算</a:t>
            </a:r>
          </a:p>
        </p:txBody>
      </p:sp>
      <p:sp>
        <p:nvSpPr>
          <p:cNvPr id="147461" name="Text Box 5">
            <a:extLst>
              <a:ext uri="{FF2B5EF4-FFF2-40B4-BE49-F238E27FC236}">
                <a16:creationId xmlns:a16="http://schemas.microsoft.com/office/drawing/2014/main" id="{08F56B6A-0F6D-492A-B770-A0ACE0D687E4}"/>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
        <p:nvSpPr>
          <p:cNvPr id="147462" name="Text Box 6">
            <a:extLst>
              <a:ext uri="{FF2B5EF4-FFF2-40B4-BE49-F238E27FC236}">
                <a16:creationId xmlns:a16="http://schemas.microsoft.com/office/drawing/2014/main" id="{0C8C94BB-5A91-4437-AF1D-2008D6532BBB}"/>
              </a:ext>
            </a:extLst>
          </p:cNvPr>
          <p:cNvSpPr txBox="1">
            <a:spLocks noChangeArrowheads="1"/>
          </p:cNvSpPr>
          <p:nvPr/>
        </p:nvSpPr>
        <p:spPr bwMode="auto">
          <a:xfrm>
            <a:off x="827088" y="1158875"/>
            <a:ext cx="7640637" cy="161290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sizeof</a:t>
            </a:r>
            <a:r>
              <a:rPr lang="en-US" altLang="zh-CN" b="1">
                <a:solidFill>
                  <a:srgbClr val="FF00FF"/>
                </a:solidFill>
                <a:effectLst>
                  <a:outerShdw blurRad="38100" dist="38100" dir="2700000" algn="tl">
                    <a:srgbClr val="C0C0C0"/>
                  </a:outerShdw>
                </a:effectLst>
                <a:latin typeface="宋体" pitchFamily="2" charset="-122"/>
              </a:rPr>
              <a:t>(</a:t>
            </a:r>
            <a:r>
              <a:rPr lang="zh-CN" altLang="en-US" b="1">
                <a:solidFill>
                  <a:srgbClr val="FF00FF"/>
                </a:solidFill>
                <a:effectLst>
                  <a:outerShdw blurRad="38100" dist="38100" dir="2700000" algn="tl">
                    <a:srgbClr val="C0C0C0"/>
                  </a:outerShdw>
                </a:effectLst>
              </a:rPr>
              <a:t>类型名</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或 </a:t>
            </a:r>
            <a:r>
              <a:rPr lang="zh-CN" altLang="en-US"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sizeof</a:t>
            </a:r>
            <a:r>
              <a:rPr lang="en-US" altLang="zh-CN" b="1">
                <a:solidFill>
                  <a:srgbClr val="FF00FF"/>
                </a:solidFill>
                <a:effectLst>
                  <a:outerShdw blurRad="38100" dist="38100" dir="2700000" algn="tl">
                    <a:srgbClr val="C0C0C0"/>
                  </a:outerShdw>
                </a:effectLst>
                <a:latin typeface="宋体" pitchFamily="2" charset="-122"/>
              </a:rPr>
              <a:t> </a:t>
            </a:r>
            <a:r>
              <a:rPr lang="zh-CN" altLang="en-US" b="1">
                <a:solidFill>
                  <a:srgbClr val="FF00FF"/>
                </a:solidFill>
                <a:effectLst>
                  <a:outerShdw blurRad="38100" dist="38100" dir="2700000" algn="tl">
                    <a:srgbClr val="C0C0C0"/>
                  </a:outerShdw>
                </a:effectLst>
              </a:rPr>
              <a:t>表达式</a:t>
            </a:r>
            <a:endParaRPr lang="zh-CN" altLang="en-US" b="1">
              <a:solidFill>
                <a:srgbClr val="969696"/>
              </a:solidFill>
              <a:effectLst>
                <a:outerShdw blurRad="38100" dist="38100" dir="2700000" algn="tl">
                  <a:srgbClr val="C0C0C0"/>
                </a:outerShdw>
              </a:effectLst>
              <a:latin typeface="宋体" pitchFamily="2" charset="-122"/>
            </a:endParaRPr>
          </a:p>
          <a:p>
            <a:pPr>
              <a:lnSpc>
                <a:spcPct val="120000"/>
              </a:lnSpc>
              <a:spcBef>
                <a:spcPct val="20000"/>
              </a:spcBef>
              <a:defRPr/>
            </a:pPr>
            <a:r>
              <a:rPr lang="zh-CN" altLang="en-US"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 </a:t>
            </a:r>
            <a:r>
              <a:rPr lang="en-US" altLang="zh-CN" b="1">
                <a:effectLst>
                  <a:outerShdw blurRad="38100" dist="38100" dir="2700000" algn="tl">
                    <a:srgbClr val="C0C0C0"/>
                  </a:outerShdw>
                </a:effectLst>
              </a:rPr>
              <a:t>sizeof</a:t>
            </a:r>
            <a:r>
              <a:rPr lang="zh-CN" altLang="en-US" b="1">
                <a:effectLst>
                  <a:outerShdw blurRad="38100" dist="38100" dir="2700000" algn="tl">
                    <a:srgbClr val="C0C0C0"/>
                  </a:outerShdw>
                </a:effectLst>
              </a:rPr>
              <a:t>单目运算。前者计算给定的</a:t>
            </a:r>
            <a:r>
              <a:rPr lang="zh-CN" altLang="en-US" b="1">
                <a:solidFill>
                  <a:srgbClr val="FF00FF"/>
                </a:solidFill>
                <a:effectLst>
                  <a:outerShdw blurRad="38100" dist="38100" dir="2700000" algn="tl">
                    <a:srgbClr val="C0C0C0"/>
                  </a:outerShdw>
                </a:effectLst>
              </a:rPr>
              <a:t>类型名</a:t>
            </a:r>
            <a:r>
              <a:rPr lang="zh-CN" altLang="en-US" b="1">
                <a:effectLst>
                  <a:outerShdw blurRad="38100" dist="38100" dir="2700000" algn="tl">
                    <a:srgbClr val="C0C0C0"/>
                  </a:outerShdw>
                </a:effectLst>
              </a:rPr>
              <a:t>对应存储单元之字节数；后者计算给定的</a:t>
            </a:r>
            <a:r>
              <a:rPr lang="zh-CN" altLang="en-US" b="1">
                <a:solidFill>
                  <a:srgbClr val="FF00FF"/>
                </a:solidFill>
                <a:effectLst>
                  <a:outerShdw blurRad="38100" dist="38100" dir="2700000" algn="tl">
                    <a:srgbClr val="C0C0C0"/>
                  </a:outerShdw>
                </a:effectLst>
              </a:rPr>
              <a:t>表达式</a:t>
            </a:r>
            <a:r>
              <a:rPr lang="zh-CN" altLang="en-US" b="1">
                <a:effectLst>
                  <a:outerShdw blurRad="38100" dist="38100" dir="2700000" algn="tl">
                    <a:srgbClr val="C0C0C0"/>
                  </a:outerShdw>
                </a:effectLst>
              </a:rPr>
              <a:t>结果之数据类型对应存储单元之字节数。</a:t>
            </a:r>
            <a:endParaRPr lang="zh-CN" altLang="en-US" b="1">
              <a:solidFill>
                <a:srgbClr val="006600"/>
              </a:solidFill>
              <a:effectLst>
                <a:outerShdw blurRad="38100" dist="38100" dir="2700000" algn="tl">
                  <a:srgbClr val="C0C0C0"/>
                </a:outerShdw>
              </a:effectLst>
            </a:endParaRPr>
          </a:p>
        </p:txBody>
      </p:sp>
      <p:sp>
        <p:nvSpPr>
          <p:cNvPr id="147464" name="Text Box 8">
            <a:extLst>
              <a:ext uri="{FF2B5EF4-FFF2-40B4-BE49-F238E27FC236}">
                <a16:creationId xmlns:a16="http://schemas.microsoft.com/office/drawing/2014/main" id="{59F2F4CA-A53A-4571-9801-3F62A69BA8D3}"/>
              </a:ext>
            </a:extLst>
          </p:cNvPr>
          <p:cNvSpPr txBox="1">
            <a:spLocks noChangeArrowheads="1"/>
          </p:cNvSpPr>
          <p:nvPr/>
        </p:nvSpPr>
        <p:spPr bwMode="auto">
          <a:xfrm>
            <a:off x="827088" y="2816225"/>
            <a:ext cx="7632700" cy="1784350"/>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dirty="0">
                <a:solidFill>
                  <a:schemeClr val="tx2"/>
                </a:solidFill>
                <a:effectLst>
                  <a:outerShdw blurRad="38100" dist="38100" dir="2700000" algn="tl">
                    <a:srgbClr val="C0C0C0"/>
                  </a:outerShdw>
                </a:effectLst>
              </a:rPr>
              <a:t>       </a:t>
            </a:r>
            <a:r>
              <a:rPr lang="zh-CN" altLang="en-US" b="1" dirty="0">
                <a:solidFill>
                  <a:schemeClr val="tx2"/>
                </a:solidFill>
                <a:effectLst>
                  <a:outerShdw blurRad="38100" dist="38100" dir="2700000" algn="tl">
                    <a:srgbClr val="C0C0C0"/>
                  </a:outerShdw>
                </a:effectLst>
              </a:rPr>
              <a:t>假设</a:t>
            </a:r>
            <a:r>
              <a:rPr lang="en-US" altLang="zh-CN" b="1" dirty="0">
                <a:solidFill>
                  <a:schemeClr val="tx2"/>
                </a:solidFill>
                <a:effectLst>
                  <a:outerShdw blurRad="38100" dist="38100" dir="2700000" algn="tl">
                    <a:srgbClr val="C0C0C0"/>
                  </a:outerShdw>
                </a:effectLst>
              </a:rPr>
              <a:t>16</a:t>
            </a:r>
            <a:r>
              <a:rPr lang="zh-CN" altLang="en-US" b="1" dirty="0">
                <a:solidFill>
                  <a:schemeClr val="tx2"/>
                </a:solidFill>
                <a:effectLst>
                  <a:outerShdw blurRad="38100" dist="38100" dir="2700000" algn="tl">
                    <a:srgbClr val="C0C0C0"/>
                  </a:outerShdw>
                </a:effectLst>
              </a:rPr>
              <a:t>位编译，即</a:t>
            </a:r>
            <a:r>
              <a:rPr lang="en-US" altLang="zh-CN" b="1" dirty="0" err="1">
                <a:solidFill>
                  <a:schemeClr val="tx2"/>
                </a:solidFill>
                <a:effectLst>
                  <a:outerShdw blurRad="38100" dist="38100" dir="2700000" algn="tl">
                    <a:srgbClr val="C0C0C0"/>
                  </a:outerShdw>
                </a:effectLst>
              </a:rPr>
              <a:t>int</a:t>
            </a:r>
            <a:r>
              <a:rPr lang="zh-CN" altLang="en-US" b="1" dirty="0">
                <a:solidFill>
                  <a:schemeClr val="tx2"/>
                </a:solidFill>
                <a:effectLst>
                  <a:outerShdw blurRad="38100" dist="38100" dir="2700000" algn="tl">
                    <a:srgbClr val="C0C0C0"/>
                  </a:outerShdw>
                </a:effectLst>
              </a:rPr>
              <a:t>类型占用</a:t>
            </a:r>
            <a:r>
              <a:rPr lang="en-US" altLang="zh-CN" b="1" dirty="0">
                <a:solidFill>
                  <a:schemeClr val="tx2"/>
                </a:solidFill>
                <a:effectLst>
                  <a:outerShdw blurRad="38100" dist="38100" dir="2700000" algn="tl">
                    <a:srgbClr val="C0C0C0"/>
                  </a:outerShdw>
                </a:effectLst>
              </a:rPr>
              <a:t>2</a:t>
            </a:r>
            <a:r>
              <a:rPr lang="zh-CN" altLang="en-US" b="1" dirty="0">
                <a:solidFill>
                  <a:schemeClr val="tx2"/>
                </a:solidFill>
                <a:effectLst>
                  <a:outerShdw blurRad="38100" dist="38100" dir="2700000" algn="tl">
                    <a:srgbClr val="C0C0C0"/>
                  </a:outerShdw>
                </a:effectLst>
              </a:rPr>
              <a:t>字节，则</a:t>
            </a:r>
          </a:p>
          <a:p>
            <a:pPr>
              <a:lnSpc>
                <a:spcPct val="120000"/>
              </a:lnSpc>
              <a:spcBef>
                <a:spcPct val="20000"/>
              </a:spcBef>
              <a:defRPr/>
            </a:pPr>
            <a:r>
              <a:rPr lang="zh-CN" altLang="en-US" b="1" dirty="0">
                <a:solidFill>
                  <a:schemeClr val="tx2"/>
                </a:solidFill>
                <a:effectLst>
                  <a:outerShdw blurRad="38100" dist="38100" dir="2700000" algn="tl">
                    <a:srgbClr val="C0C0C0"/>
                  </a:outerShdw>
                </a:effectLst>
              </a:rPr>
              <a:t>                </a:t>
            </a:r>
            <a:r>
              <a:rPr lang="en-US" altLang="zh-CN" b="1" dirty="0" err="1">
                <a:solidFill>
                  <a:schemeClr val="tx2"/>
                </a:solidFill>
                <a:effectLst>
                  <a:outerShdw blurRad="38100" dist="38100" dir="2700000" algn="tl">
                    <a:srgbClr val="C0C0C0"/>
                  </a:outerShdw>
                </a:effectLst>
              </a:rPr>
              <a:t>sizeof</a:t>
            </a:r>
            <a:r>
              <a:rPr lang="en-US" altLang="zh-CN" b="1" dirty="0">
                <a:solidFill>
                  <a:schemeClr val="tx2"/>
                </a:solidFill>
                <a:effectLst>
                  <a:outerShdw blurRad="38100" dist="38100" dir="2700000" algn="tl">
                    <a:srgbClr val="C0C0C0"/>
                  </a:outerShdw>
                </a:effectLst>
              </a:rPr>
              <a:t>(long)                           /* </a:t>
            </a:r>
            <a:r>
              <a:rPr lang="zh-CN" altLang="en-US" b="1" dirty="0">
                <a:solidFill>
                  <a:schemeClr val="tx2"/>
                </a:solidFill>
                <a:effectLst>
                  <a:outerShdw blurRad="38100" dist="38100" dir="2700000" algn="tl">
                    <a:srgbClr val="C0C0C0"/>
                  </a:outerShdw>
                </a:effectLst>
              </a:rPr>
              <a:t>值为</a:t>
            </a:r>
            <a:r>
              <a:rPr lang="en-US" altLang="zh-CN" b="1" dirty="0">
                <a:solidFill>
                  <a:schemeClr val="tx2"/>
                </a:solidFill>
                <a:effectLst>
                  <a:outerShdw blurRad="38100" dist="38100" dir="2700000" algn="tl">
                    <a:srgbClr val="C0C0C0"/>
                  </a:outerShdw>
                </a:effectLst>
              </a:rPr>
              <a:t>4 */</a:t>
            </a:r>
          </a:p>
          <a:p>
            <a:pPr>
              <a:lnSpc>
                <a:spcPct val="120000"/>
              </a:lnSpc>
              <a:spcBef>
                <a:spcPct val="20000"/>
              </a:spcBef>
              <a:defRPr/>
            </a:pPr>
            <a:r>
              <a:rPr lang="en-US" altLang="zh-CN" b="1" dirty="0">
                <a:solidFill>
                  <a:schemeClr val="tx2"/>
                </a:solidFill>
                <a:effectLst>
                  <a:outerShdw blurRad="38100" dist="38100" dir="2700000" algn="tl">
                    <a:srgbClr val="C0C0C0"/>
                  </a:outerShdw>
                </a:effectLst>
              </a:rPr>
              <a:t>                double x;   </a:t>
            </a:r>
            <a:r>
              <a:rPr lang="en-US" altLang="zh-CN" b="1" dirty="0" err="1">
                <a:solidFill>
                  <a:schemeClr val="tx2"/>
                </a:solidFill>
                <a:effectLst>
                  <a:outerShdw blurRad="38100" dist="38100" dir="2700000" algn="tl">
                    <a:srgbClr val="C0C0C0"/>
                  </a:outerShdw>
                </a:effectLst>
              </a:rPr>
              <a:t>sizeof</a:t>
            </a:r>
            <a:r>
              <a:rPr lang="en-US" altLang="zh-CN" b="1" dirty="0">
                <a:solidFill>
                  <a:schemeClr val="tx2"/>
                </a:solidFill>
                <a:effectLst>
                  <a:outerShdw blurRad="38100" dist="38100" dir="2700000" algn="tl">
                    <a:srgbClr val="C0C0C0"/>
                  </a:outerShdw>
                </a:effectLst>
              </a:rPr>
              <a:t> x               /* </a:t>
            </a:r>
            <a:r>
              <a:rPr lang="zh-CN" altLang="en-US" b="1" dirty="0">
                <a:solidFill>
                  <a:schemeClr val="tx2"/>
                </a:solidFill>
                <a:effectLst>
                  <a:outerShdw blurRad="38100" dist="38100" dir="2700000" algn="tl">
                    <a:srgbClr val="C0C0C0"/>
                  </a:outerShdw>
                </a:effectLst>
              </a:rPr>
              <a:t>值为</a:t>
            </a:r>
            <a:r>
              <a:rPr lang="en-US" altLang="zh-CN" b="1" dirty="0">
                <a:solidFill>
                  <a:schemeClr val="tx2"/>
                </a:solidFill>
                <a:effectLst>
                  <a:outerShdw blurRad="38100" dist="38100" dir="2700000" algn="tl">
                    <a:srgbClr val="C0C0C0"/>
                  </a:outerShdw>
                </a:effectLst>
              </a:rPr>
              <a:t>8 */</a:t>
            </a:r>
          </a:p>
          <a:p>
            <a:pPr>
              <a:spcBef>
                <a:spcPct val="50000"/>
              </a:spcBef>
              <a:defRPr/>
            </a:pPr>
            <a:r>
              <a:rPr lang="en-US" altLang="zh-CN" b="1" dirty="0">
                <a:solidFill>
                  <a:schemeClr val="tx2"/>
                </a:solidFill>
                <a:effectLst>
                  <a:outerShdw blurRad="38100" dist="38100" dir="2700000" algn="tl">
                    <a:srgbClr val="C0C0C0"/>
                  </a:outerShdw>
                </a:effectLst>
              </a:rPr>
              <a:t>                </a:t>
            </a:r>
            <a:r>
              <a:rPr lang="en-US" altLang="zh-CN" b="1" dirty="0" err="1">
                <a:solidFill>
                  <a:schemeClr val="tx2"/>
                </a:solidFill>
                <a:effectLst>
                  <a:outerShdw blurRad="38100" dist="38100" dir="2700000" algn="tl">
                    <a:srgbClr val="C0C0C0"/>
                  </a:outerShdw>
                </a:effectLst>
              </a:rPr>
              <a:t>int</a:t>
            </a:r>
            <a:r>
              <a:rPr lang="en-US" altLang="zh-CN" b="1" dirty="0">
                <a:solidFill>
                  <a:schemeClr val="tx2"/>
                </a:solidFill>
                <a:effectLst>
                  <a:outerShdw blurRad="38100" dist="38100" dir="2700000" algn="tl">
                    <a:srgbClr val="C0C0C0"/>
                  </a:outerShdw>
                </a:effectLst>
              </a:rPr>
              <a:t> a=1,b=1;  </a:t>
            </a:r>
            <a:r>
              <a:rPr lang="en-US" altLang="zh-CN" b="1" dirty="0" err="1">
                <a:solidFill>
                  <a:schemeClr val="tx2"/>
                </a:solidFill>
                <a:effectLst>
                  <a:outerShdw blurRad="38100" dist="38100" dir="2700000" algn="tl">
                    <a:srgbClr val="C0C0C0"/>
                  </a:outerShdw>
                </a:effectLst>
              </a:rPr>
              <a:t>sizeof</a:t>
            </a:r>
            <a:r>
              <a:rPr lang="en-US" altLang="zh-CN" b="1" dirty="0">
                <a:solidFill>
                  <a:srgbClr val="FF0000"/>
                </a:solidFill>
                <a:effectLst>
                  <a:outerShdw blurRad="38100" dist="38100" dir="2700000" algn="tl">
                    <a:srgbClr val="C0C0C0"/>
                  </a:outerShdw>
                </a:effectLst>
              </a:rPr>
              <a:t>(</a:t>
            </a:r>
            <a:r>
              <a:rPr lang="en-US" altLang="zh-CN" b="1" dirty="0" err="1">
                <a:solidFill>
                  <a:schemeClr val="tx2"/>
                </a:solidFill>
                <a:effectLst>
                  <a:outerShdw blurRad="38100" dist="38100" dir="2700000" algn="tl">
                    <a:srgbClr val="C0C0C0"/>
                  </a:outerShdw>
                </a:effectLst>
              </a:rPr>
              <a:t>a+b</a:t>
            </a:r>
            <a:r>
              <a:rPr lang="en-US" altLang="zh-CN" b="1" dirty="0">
                <a:solidFill>
                  <a:srgbClr val="FF0000"/>
                </a:solidFill>
                <a:effectLst>
                  <a:outerShdw blurRad="38100" dist="38100" dir="2700000" algn="tl">
                    <a:srgbClr val="C0C0C0"/>
                  </a:outerShdw>
                </a:effectLst>
              </a:rPr>
              <a:t>)</a:t>
            </a:r>
            <a:r>
              <a:rPr lang="en-US" altLang="zh-CN" b="1" dirty="0">
                <a:solidFill>
                  <a:schemeClr val="tx2"/>
                </a:solidFill>
                <a:effectLst>
                  <a:outerShdw blurRad="38100" dist="38100" dir="2700000" algn="tl">
                    <a:srgbClr val="C0C0C0"/>
                  </a:outerShdw>
                </a:effectLst>
              </a:rPr>
              <a:t>   /* </a:t>
            </a:r>
            <a:r>
              <a:rPr lang="zh-CN" altLang="en-US" b="1" dirty="0">
                <a:solidFill>
                  <a:schemeClr val="tx2"/>
                </a:solidFill>
                <a:effectLst>
                  <a:outerShdw blurRad="38100" dist="38100" dir="2700000" algn="tl">
                    <a:srgbClr val="C0C0C0"/>
                  </a:outerShdw>
                </a:effectLst>
              </a:rPr>
              <a:t>值为</a:t>
            </a:r>
            <a:r>
              <a:rPr lang="en-US" altLang="zh-CN" b="1" dirty="0">
                <a:solidFill>
                  <a:schemeClr val="tx2"/>
                </a:solidFill>
                <a:effectLst>
                  <a:outerShdw blurRad="38100" dist="38100" dir="2700000" algn="tl">
                    <a:srgbClr val="C0C0C0"/>
                  </a:outerShdw>
                </a:effectLst>
              </a:rPr>
              <a:t>2 */</a:t>
            </a:r>
          </a:p>
        </p:txBody>
      </p:sp>
      <p:sp>
        <p:nvSpPr>
          <p:cNvPr id="147465" name="Rectangle 9">
            <a:extLst>
              <a:ext uri="{FF2B5EF4-FFF2-40B4-BE49-F238E27FC236}">
                <a16:creationId xmlns:a16="http://schemas.microsoft.com/office/drawing/2014/main" id="{7BD602DF-C270-4B8A-8F02-10698E895065}"/>
              </a:ext>
            </a:extLst>
          </p:cNvPr>
          <p:cNvSpPr>
            <a:spLocks noChangeArrowheads="1"/>
          </p:cNvSpPr>
          <p:nvPr/>
        </p:nvSpPr>
        <p:spPr bwMode="auto">
          <a:xfrm>
            <a:off x="827088" y="4683125"/>
            <a:ext cx="7632700" cy="762000"/>
          </a:xfrm>
          <a:prstGeom prst="rect">
            <a:avLst/>
          </a:prstGeom>
          <a:noFill/>
          <a:ln w="9525">
            <a:noFill/>
            <a:miter lim="800000"/>
            <a:headEnd/>
            <a:tailEnd/>
          </a:ln>
          <a:effectLst/>
        </p:spPr>
        <p:txBody>
          <a:bodyPr>
            <a:spAutoFit/>
          </a:bodyPr>
          <a:lstStyle/>
          <a:p>
            <a:pPr>
              <a:defRPr/>
            </a:pPr>
            <a:r>
              <a:rPr lang="en-US" altLang="zh-CN"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特别提示：对于含有比</a:t>
            </a:r>
            <a:r>
              <a:rPr lang="en-US" altLang="zh-CN" b="1">
                <a:solidFill>
                  <a:srgbClr val="006600"/>
                </a:solidFill>
                <a:effectLst>
                  <a:outerShdw blurRad="38100" dist="38100" dir="2700000" algn="tl">
                    <a:srgbClr val="C0C0C0"/>
                  </a:outerShdw>
                </a:effectLst>
              </a:rPr>
              <a:t>sizeof</a:t>
            </a:r>
            <a:r>
              <a:rPr lang="zh-CN" altLang="en-US" b="1">
                <a:solidFill>
                  <a:srgbClr val="006600"/>
                </a:solidFill>
                <a:effectLst>
                  <a:outerShdw blurRad="38100" dist="38100" dir="2700000" algn="tl">
                    <a:srgbClr val="C0C0C0"/>
                  </a:outerShdw>
                </a:effectLst>
              </a:rPr>
              <a:t>运算级别低的运算符之运算对象</a:t>
            </a:r>
            <a:r>
              <a:rPr lang="zh-CN" altLang="en-US" b="1">
                <a:solidFill>
                  <a:srgbClr val="FF00FF"/>
                </a:solidFill>
                <a:effectLst>
                  <a:outerShdw blurRad="38100" dist="38100" dir="2700000" algn="tl">
                    <a:srgbClr val="C0C0C0"/>
                  </a:outerShdw>
                </a:effectLst>
              </a:rPr>
              <a:t>表达式</a:t>
            </a:r>
            <a:r>
              <a:rPr lang="zh-CN" altLang="en-US" b="1">
                <a:solidFill>
                  <a:srgbClr val="006600"/>
                </a:solidFill>
                <a:effectLst>
                  <a:outerShdw blurRad="38100" dist="38100" dir="2700000" algn="tl">
                    <a:srgbClr val="C0C0C0"/>
                  </a:outerShdw>
                </a:effectLst>
              </a:rPr>
              <a:t>，最外层是否使用无括号，其计算意义存在差异</a:t>
            </a:r>
            <a:r>
              <a:rPr lang="zh-CN" altLang="en-US" sz="2400" b="1">
                <a:solidFill>
                  <a:srgbClr val="006600"/>
                </a:solidFill>
                <a:effectLst>
                  <a:outerShdw blurRad="38100" dist="38100" dir="2700000" algn="tl">
                    <a:srgbClr val="C0C0C0"/>
                  </a:outerShdw>
                </a:effectLst>
              </a:rPr>
              <a:t>。</a:t>
            </a:r>
          </a:p>
        </p:txBody>
      </p:sp>
      <p:sp>
        <p:nvSpPr>
          <p:cNvPr id="147466" name="Rectangle 10">
            <a:extLst>
              <a:ext uri="{FF2B5EF4-FFF2-40B4-BE49-F238E27FC236}">
                <a16:creationId xmlns:a16="http://schemas.microsoft.com/office/drawing/2014/main" id="{BB925139-14C5-473C-83DF-E5F97016AC8A}"/>
              </a:ext>
            </a:extLst>
          </p:cNvPr>
          <p:cNvSpPr>
            <a:spLocks noChangeArrowheads="1"/>
          </p:cNvSpPr>
          <p:nvPr/>
        </p:nvSpPr>
        <p:spPr bwMode="auto">
          <a:xfrm>
            <a:off x="2606675" y="5516563"/>
            <a:ext cx="5051425" cy="396875"/>
          </a:xfrm>
          <a:prstGeom prst="rect">
            <a:avLst/>
          </a:prstGeom>
          <a:noFill/>
          <a:ln w="9525">
            <a:noFill/>
            <a:miter lim="800000"/>
            <a:headEnd/>
            <a:tailEnd/>
          </a:ln>
          <a:effectLst/>
        </p:spPr>
        <p:txBody>
          <a:bodyPr wrap="none">
            <a:spAutoFit/>
          </a:bodyPr>
          <a:lstStyle/>
          <a:p>
            <a:pPr>
              <a:spcBef>
                <a:spcPct val="50000"/>
              </a:spcBef>
              <a:defRPr/>
            </a:pPr>
            <a:r>
              <a:rPr lang="en-US" altLang="zh-CN" b="1">
                <a:solidFill>
                  <a:schemeClr val="tx2"/>
                </a:solidFill>
                <a:effectLst>
                  <a:outerShdw blurRad="38100" dist="38100" dir="2700000" algn="tl">
                    <a:srgbClr val="C0C0C0"/>
                  </a:outerShdw>
                </a:effectLst>
              </a:rPr>
              <a:t>int a=1,b=1;  sizeof a+b    /* </a:t>
            </a:r>
            <a:r>
              <a:rPr lang="zh-CN" altLang="en-US" b="1">
                <a:solidFill>
                  <a:schemeClr val="tx2"/>
                </a:solidFill>
                <a:effectLst>
                  <a:outerShdw blurRad="38100" dist="38100" dir="2700000" algn="tl">
                    <a:srgbClr val="C0C0C0"/>
                  </a:outerShdw>
                </a:effectLst>
              </a:rPr>
              <a:t>值为</a:t>
            </a:r>
            <a:r>
              <a:rPr lang="en-US" altLang="zh-CN" b="1">
                <a:solidFill>
                  <a:srgbClr val="FF0000"/>
                </a:solidFill>
                <a:effectLst>
                  <a:outerShdw blurRad="38100" dist="38100" dir="2700000" algn="tl">
                    <a:srgbClr val="C0C0C0"/>
                  </a:outerShdw>
                </a:effectLst>
              </a:rPr>
              <a:t>3</a:t>
            </a:r>
            <a:r>
              <a:rPr lang="en-US" altLang="zh-CN" b="1">
                <a:solidFill>
                  <a:schemeClr val="tx2"/>
                </a:solidFill>
                <a:effectLst>
                  <a:outerShdw blurRad="38100" dist="38100" dir="2700000" algn="tl">
                    <a:srgbClr val="C0C0C0"/>
                  </a:outerShdw>
                </a:effectLst>
              </a:rPr>
              <a:t> */</a:t>
            </a:r>
          </a:p>
        </p:txBody>
      </p:sp>
      <p:grpSp>
        <p:nvGrpSpPr>
          <p:cNvPr id="2" name="Group 14">
            <a:extLst>
              <a:ext uri="{FF2B5EF4-FFF2-40B4-BE49-F238E27FC236}">
                <a16:creationId xmlns:a16="http://schemas.microsoft.com/office/drawing/2014/main" id="{2124A22F-0966-48F7-8AF4-5F6E96022F19}"/>
              </a:ext>
            </a:extLst>
          </p:cNvPr>
          <p:cNvGrpSpPr>
            <a:grpSpLocks/>
          </p:cNvGrpSpPr>
          <p:nvPr/>
        </p:nvGrpSpPr>
        <p:grpSpPr bwMode="auto">
          <a:xfrm>
            <a:off x="4510088" y="5843588"/>
            <a:ext cx="935037" cy="396875"/>
            <a:chOff x="2841" y="3681"/>
            <a:chExt cx="589" cy="250"/>
          </a:xfrm>
        </p:grpSpPr>
        <p:sp>
          <p:nvSpPr>
            <p:cNvPr id="39949" name="Line 12">
              <a:extLst>
                <a:ext uri="{FF2B5EF4-FFF2-40B4-BE49-F238E27FC236}">
                  <a16:creationId xmlns:a16="http://schemas.microsoft.com/office/drawing/2014/main" id="{D1DB7EFF-A348-4BA0-9A0E-764078C00370}"/>
                </a:ext>
              </a:extLst>
            </p:cNvPr>
            <p:cNvSpPr>
              <a:spLocks noChangeShapeType="1"/>
            </p:cNvSpPr>
            <p:nvPr/>
          </p:nvSpPr>
          <p:spPr bwMode="auto">
            <a:xfrm>
              <a:off x="2841" y="3714"/>
              <a:ext cx="589" cy="0"/>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7469" name="Text Box 13">
              <a:extLst>
                <a:ext uri="{FF2B5EF4-FFF2-40B4-BE49-F238E27FC236}">
                  <a16:creationId xmlns:a16="http://schemas.microsoft.com/office/drawing/2014/main" id="{4850C4CE-FBE5-4CEC-BAA3-C12E0717350E}"/>
                </a:ext>
              </a:extLst>
            </p:cNvPr>
            <p:cNvSpPr txBox="1">
              <a:spLocks noChangeArrowheads="1"/>
            </p:cNvSpPr>
            <p:nvPr/>
          </p:nvSpPr>
          <p:spPr bwMode="auto">
            <a:xfrm>
              <a:off x="2983" y="3681"/>
              <a:ext cx="272"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solidFill>
                    <a:srgbClr val="FF0000"/>
                  </a:solidFill>
                  <a:effectLst>
                    <a:outerShdw blurRad="38100" dist="38100" dir="2700000" algn="tl">
                      <a:srgbClr val="C0C0C0"/>
                    </a:outerShdw>
                  </a:effectLst>
                </a:rPr>
                <a:t>2</a:t>
              </a:r>
            </a:p>
          </p:txBody>
        </p:sp>
      </p:grpSp>
      <p:grpSp>
        <p:nvGrpSpPr>
          <p:cNvPr id="3" name="Group 17">
            <a:extLst>
              <a:ext uri="{FF2B5EF4-FFF2-40B4-BE49-F238E27FC236}">
                <a16:creationId xmlns:a16="http://schemas.microsoft.com/office/drawing/2014/main" id="{D5560FE5-C63F-472E-9BCB-971899A2CE82}"/>
              </a:ext>
            </a:extLst>
          </p:cNvPr>
          <p:cNvGrpSpPr>
            <a:grpSpLocks/>
          </p:cNvGrpSpPr>
          <p:nvPr/>
        </p:nvGrpSpPr>
        <p:grpSpPr bwMode="auto">
          <a:xfrm>
            <a:off x="4816475" y="5872163"/>
            <a:ext cx="2222500" cy="636587"/>
            <a:chOff x="3022" y="3735"/>
            <a:chExt cx="1400" cy="401"/>
          </a:xfrm>
        </p:grpSpPr>
        <p:sp>
          <p:nvSpPr>
            <p:cNvPr id="39947" name="Line 15">
              <a:extLst>
                <a:ext uri="{FF2B5EF4-FFF2-40B4-BE49-F238E27FC236}">
                  <a16:creationId xmlns:a16="http://schemas.microsoft.com/office/drawing/2014/main" id="{793C0FC8-E9B0-4F60-9963-448584D7CE25}"/>
                </a:ext>
              </a:extLst>
            </p:cNvPr>
            <p:cNvSpPr>
              <a:spLocks noChangeShapeType="1"/>
            </p:cNvSpPr>
            <p:nvPr/>
          </p:nvSpPr>
          <p:spPr bwMode="auto">
            <a:xfrm flipV="1">
              <a:off x="3022" y="3929"/>
              <a:ext cx="655" cy="5"/>
            </a:xfrm>
            <a:prstGeom prst="line">
              <a:avLst/>
            </a:prstGeom>
            <a:noFill/>
            <a:ln w="76200" cmpd="tri">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48" name="Freeform 16">
              <a:extLst>
                <a:ext uri="{FF2B5EF4-FFF2-40B4-BE49-F238E27FC236}">
                  <a16:creationId xmlns:a16="http://schemas.microsoft.com/office/drawing/2014/main" id="{7559ACD5-0909-43C2-88D9-979E67D9BF56}"/>
                </a:ext>
              </a:extLst>
            </p:cNvPr>
            <p:cNvSpPr>
              <a:spLocks/>
            </p:cNvSpPr>
            <p:nvPr/>
          </p:nvSpPr>
          <p:spPr bwMode="auto">
            <a:xfrm>
              <a:off x="3334" y="3735"/>
              <a:ext cx="1088" cy="401"/>
            </a:xfrm>
            <a:custGeom>
              <a:avLst/>
              <a:gdLst>
                <a:gd name="T0" fmla="*/ 0 w 1088"/>
                <a:gd name="T1" fmla="*/ 227 h 401"/>
                <a:gd name="T2" fmla="*/ 317 w 1088"/>
                <a:gd name="T3" fmla="*/ 363 h 401"/>
                <a:gd name="T4" fmla="*/ 1088 w 1088"/>
                <a:gd name="T5" fmla="*/ 0 h 401"/>
                <a:gd name="T6" fmla="*/ 0 60000 65536"/>
                <a:gd name="T7" fmla="*/ 0 60000 65536"/>
                <a:gd name="T8" fmla="*/ 0 60000 65536"/>
                <a:gd name="T9" fmla="*/ 0 w 1088"/>
                <a:gd name="T10" fmla="*/ 0 h 401"/>
                <a:gd name="T11" fmla="*/ 1088 w 1088"/>
                <a:gd name="T12" fmla="*/ 401 h 401"/>
              </a:gdLst>
              <a:ahLst/>
              <a:cxnLst>
                <a:cxn ang="T6">
                  <a:pos x="T0" y="T1"/>
                </a:cxn>
                <a:cxn ang="T7">
                  <a:pos x="T2" y="T3"/>
                </a:cxn>
                <a:cxn ang="T8">
                  <a:pos x="T4" y="T5"/>
                </a:cxn>
              </a:cxnLst>
              <a:rect l="T9" t="T10" r="T11" b="T12"/>
              <a:pathLst>
                <a:path w="1088" h="401">
                  <a:moveTo>
                    <a:pt x="0" y="227"/>
                  </a:moveTo>
                  <a:cubicBezTo>
                    <a:pt x="68" y="314"/>
                    <a:pt x="136" y="401"/>
                    <a:pt x="317" y="363"/>
                  </a:cubicBezTo>
                  <a:cubicBezTo>
                    <a:pt x="498" y="325"/>
                    <a:pt x="793" y="162"/>
                    <a:pt x="1088" y="0"/>
                  </a:cubicBezTo>
                </a:path>
              </a:pathLst>
            </a:custGeom>
            <a:noFill/>
            <a:ln w="44450" cap="flat" cmpd="sng">
              <a:solidFill>
                <a:srgbClr val="FF0000"/>
              </a:solidFill>
              <a:prstDash val="sysDot"/>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7464">
                                            <p:txEl>
                                              <p:pRg st="0" end="0"/>
                                            </p:txEl>
                                          </p:spTgt>
                                        </p:tgtEl>
                                        <p:attrNameLst>
                                          <p:attrName>style.visibility</p:attrName>
                                        </p:attrNameLst>
                                      </p:cBhvr>
                                      <p:to>
                                        <p:strVal val="visible"/>
                                      </p:to>
                                    </p:set>
                                    <p:anim calcmode="lin" valueType="num">
                                      <p:cBhvr>
                                        <p:cTn id="7" dur="1000" fill="hold"/>
                                        <p:tgtEl>
                                          <p:spTgt spid="14746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746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7464">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47464">
                                            <p:txEl>
                                              <p:pRg st="1" end="1"/>
                                            </p:txEl>
                                          </p:spTgt>
                                        </p:tgtEl>
                                        <p:attrNameLst>
                                          <p:attrName>style.visibility</p:attrName>
                                        </p:attrNameLst>
                                      </p:cBhvr>
                                      <p:to>
                                        <p:strVal val="visible"/>
                                      </p:to>
                                    </p:set>
                                    <p:anim calcmode="lin" valueType="num">
                                      <p:cBhvr>
                                        <p:cTn id="12" dur="1000" fill="hold"/>
                                        <p:tgtEl>
                                          <p:spTgt spid="147464">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14746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7464">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47464">
                                            <p:txEl>
                                              <p:pRg st="2" end="2"/>
                                            </p:txEl>
                                          </p:spTgt>
                                        </p:tgtEl>
                                        <p:attrNameLst>
                                          <p:attrName>style.visibility</p:attrName>
                                        </p:attrNameLst>
                                      </p:cBhvr>
                                      <p:to>
                                        <p:strVal val="visible"/>
                                      </p:to>
                                    </p:set>
                                    <p:anim calcmode="lin" valueType="num">
                                      <p:cBhvr>
                                        <p:cTn id="19" dur="1000" fill="hold"/>
                                        <p:tgtEl>
                                          <p:spTgt spid="147464">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14746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4746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47464">
                                            <p:txEl>
                                              <p:pRg st="3" end="3"/>
                                            </p:txEl>
                                          </p:spTgt>
                                        </p:tgtEl>
                                        <p:attrNameLst>
                                          <p:attrName>style.visibility</p:attrName>
                                        </p:attrNameLst>
                                      </p:cBhvr>
                                      <p:to>
                                        <p:strVal val="visible"/>
                                      </p:to>
                                    </p:set>
                                    <p:anim calcmode="lin" valueType="num">
                                      <p:cBhvr>
                                        <p:cTn id="26" dur="1000" fill="hold"/>
                                        <p:tgtEl>
                                          <p:spTgt spid="147464">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14746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47464">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7465"/>
                                        </p:tgtEl>
                                        <p:attrNameLst>
                                          <p:attrName>style.visibility</p:attrName>
                                        </p:attrNameLst>
                                      </p:cBhvr>
                                      <p:to>
                                        <p:strVal val="visible"/>
                                      </p:to>
                                    </p:set>
                                    <p:animEffect transition="in" filter="blinds(horizontal)">
                                      <p:cBhvr>
                                        <p:cTn id="33" dur="500"/>
                                        <p:tgtEl>
                                          <p:spTgt spid="14746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147466"/>
                                        </p:tgtEl>
                                        <p:attrNameLst>
                                          <p:attrName>style.visibility</p:attrName>
                                        </p:attrNameLst>
                                      </p:cBhvr>
                                      <p:to>
                                        <p:strVal val="visible"/>
                                      </p:to>
                                    </p:set>
                                    <p:anim calcmode="lin" valueType="num">
                                      <p:cBhvr>
                                        <p:cTn id="38" dur="1000" fill="hold"/>
                                        <p:tgtEl>
                                          <p:spTgt spid="147466"/>
                                        </p:tgtEl>
                                        <p:attrNameLst>
                                          <p:attrName>ppt_x</p:attrName>
                                        </p:attrNameLst>
                                      </p:cBhvr>
                                      <p:tavLst>
                                        <p:tav tm="0">
                                          <p:val>
                                            <p:strVal val="#ppt_x-.2"/>
                                          </p:val>
                                        </p:tav>
                                        <p:tav tm="100000">
                                          <p:val>
                                            <p:strVal val="#ppt_x"/>
                                          </p:val>
                                        </p:tav>
                                      </p:tavLst>
                                    </p:anim>
                                    <p:anim calcmode="lin" valueType="num">
                                      <p:cBhvr>
                                        <p:cTn id="39" dur="1000" fill="hold"/>
                                        <p:tgtEl>
                                          <p:spTgt spid="147466"/>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474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1000"/>
                                        <p:tgtEl>
                                          <p:spTgt spid="2"/>
                                        </p:tgtEl>
                                      </p:cBhvr>
                                    </p:animEffect>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7"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5" grpId="0"/>
      <p:bldP spid="14746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DB4C6EE9-DE3A-4A00-B39E-B6EB27A002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735C28B4-76EA-4A80-9E4C-4C1CE1E57CE2}" type="slidenum">
              <a:rPr kumimoji="0" lang="en-US" altLang="zh-CN" sz="1800">
                <a:solidFill>
                  <a:srgbClr val="009900"/>
                </a:solidFill>
              </a:rPr>
              <a:pPr eaLnBrk="1" hangingPunct="1"/>
              <a:t>38</a:t>
            </a:fld>
            <a:endParaRPr kumimoji="0" lang="en-US" altLang="zh-CN" sz="1800">
              <a:solidFill>
                <a:srgbClr val="009900"/>
              </a:solidFill>
            </a:endParaRPr>
          </a:p>
        </p:txBody>
      </p:sp>
      <p:sp>
        <p:nvSpPr>
          <p:cNvPr id="40963" name="Rectangle 4">
            <a:extLst>
              <a:ext uri="{FF2B5EF4-FFF2-40B4-BE49-F238E27FC236}">
                <a16:creationId xmlns:a16="http://schemas.microsoft.com/office/drawing/2014/main" id="{27F6B35A-E9D1-4CCF-80B5-AF7F03B880E4}"/>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2.7</a:t>
            </a:r>
            <a:r>
              <a:rPr lang="zh-CN" altLang="en-US" sz="2800" b="1">
                <a:solidFill>
                  <a:srgbClr val="0000FF"/>
                </a:solidFill>
                <a:latin typeface="Times New Roman" panose="02020603050405020304" pitchFamily="18" charset="0"/>
                <a:ea typeface="黑体" panose="02010609060101010101" pitchFamily="49" charset="-122"/>
              </a:rPr>
              <a:t>　位运算与位表达式</a:t>
            </a:r>
          </a:p>
        </p:txBody>
      </p:sp>
      <p:sp>
        <p:nvSpPr>
          <p:cNvPr id="148485" name="Text Box 5">
            <a:extLst>
              <a:ext uri="{FF2B5EF4-FFF2-40B4-BE49-F238E27FC236}">
                <a16:creationId xmlns:a16="http://schemas.microsoft.com/office/drawing/2014/main" id="{EB784BDC-BEB4-48D1-9F5A-3D3A90FCE94F}"/>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aphicFrame>
        <p:nvGraphicFramePr>
          <p:cNvPr id="148786" name="Group 306">
            <a:extLst>
              <a:ext uri="{FF2B5EF4-FFF2-40B4-BE49-F238E27FC236}">
                <a16:creationId xmlns:a16="http://schemas.microsoft.com/office/drawing/2014/main" id="{B93CD404-4452-47B6-AC02-45B7D21D7EBA}"/>
              </a:ext>
            </a:extLst>
          </p:cNvPr>
          <p:cNvGraphicFramePr>
            <a:graphicFrameLocks noGrp="1"/>
          </p:cNvGraphicFramePr>
          <p:nvPr/>
        </p:nvGraphicFramePr>
        <p:xfrm>
          <a:off x="1350963" y="1343025"/>
          <a:ext cx="6892925" cy="792480"/>
        </p:xfrm>
        <a:graphic>
          <a:graphicData uri="http://schemas.openxmlformats.org/drawingml/2006/table">
            <a:tbl>
              <a:tblPr/>
              <a:tblGrid>
                <a:gridCol w="1311275">
                  <a:extLst>
                    <a:ext uri="{9D8B030D-6E8A-4147-A177-3AD203B41FA5}">
                      <a16:colId xmlns:a16="http://schemas.microsoft.com/office/drawing/2014/main" val="3049211711"/>
                    </a:ext>
                  </a:extLst>
                </a:gridCol>
                <a:gridCol w="1325562">
                  <a:extLst>
                    <a:ext uri="{9D8B030D-6E8A-4147-A177-3AD203B41FA5}">
                      <a16:colId xmlns:a16="http://schemas.microsoft.com/office/drawing/2014/main" val="3236931013"/>
                    </a:ext>
                  </a:extLst>
                </a:gridCol>
                <a:gridCol w="912813">
                  <a:extLst>
                    <a:ext uri="{9D8B030D-6E8A-4147-A177-3AD203B41FA5}">
                      <a16:colId xmlns:a16="http://schemas.microsoft.com/office/drawing/2014/main" val="2078171134"/>
                    </a:ext>
                  </a:extLst>
                </a:gridCol>
                <a:gridCol w="836612">
                  <a:extLst>
                    <a:ext uri="{9D8B030D-6E8A-4147-A177-3AD203B41FA5}">
                      <a16:colId xmlns:a16="http://schemas.microsoft.com/office/drawing/2014/main" val="2226771916"/>
                    </a:ext>
                  </a:extLst>
                </a:gridCol>
                <a:gridCol w="922338">
                  <a:extLst>
                    <a:ext uri="{9D8B030D-6E8A-4147-A177-3AD203B41FA5}">
                      <a16:colId xmlns:a16="http://schemas.microsoft.com/office/drawing/2014/main" val="1095559639"/>
                    </a:ext>
                  </a:extLst>
                </a:gridCol>
                <a:gridCol w="792162">
                  <a:extLst>
                    <a:ext uri="{9D8B030D-6E8A-4147-A177-3AD203B41FA5}">
                      <a16:colId xmlns:a16="http://schemas.microsoft.com/office/drawing/2014/main" val="4003980270"/>
                    </a:ext>
                  </a:extLst>
                </a:gridCol>
                <a:gridCol w="792163">
                  <a:extLst>
                    <a:ext uri="{9D8B030D-6E8A-4147-A177-3AD203B41FA5}">
                      <a16:colId xmlns:a16="http://schemas.microsoft.com/office/drawing/2014/main" val="1359296727"/>
                    </a:ext>
                  </a:extLst>
                </a:gridCol>
              </a:tblGrid>
              <a:tr h="3222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运算符：</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&amp;</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&lt;&lt;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&gt;&gt;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030384067"/>
                  </a:ext>
                </a:extLst>
              </a:tr>
              <a:tr h="2873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名  称：</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按位求反</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位与</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位或</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异或</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左移</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右移</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30476514"/>
                  </a:ext>
                </a:extLst>
              </a:tr>
            </a:tbl>
          </a:graphicData>
        </a:graphic>
      </p:graphicFrame>
      <p:sp>
        <p:nvSpPr>
          <p:cNvPr id="148550" name="Text Box 70">
            <a:extLst>
              <a:ext uri="{FF2B5EF4-FFF2-40B4-BE49-F238E27FC236}">
                <a16:creationId xmlns:a16="http://schemas.microsoft.com/office/drawing/2014/main" id="{AC658FAE-07F1-416E-9010-EBD9F7B82C9C}"/>
              </a:ext>
            </a:extLst>
          </p:cNvPr>
          <p:cNvSpPr txBox="1">
            <a:spLocks noChangeArrowheads="1"/>
          </p:cNvSpPr>
          <p:nvPr/>
        </p:nvSpPr>
        <p:spPr bwMode="auto">
          <a:xfrm>
            <a:off x="755650" y="2205038"/>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2.7.1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按位求反运算</a:t>
            </a:r>
          </a:p>
        </p:txBody>
      </p:sp>
      <p:sp>
        <p:nvSpPr>
          <p:cNvPr id="148551" name="Rectangle 71">
            <a:extLst>
              <a:ext uri="{FF2B5EF4-FFF2-40B4-BE49-F238E27FC236}">
                <a16:creationId xmlns:a16="http://schemas.microsoft.com/office/drawing/2014/main" id="{16507512-4131-4127-B82D-989DC9066719}"/>
              </a:ext>
            </a:extLst>
          </p:cNvPr>
          <p:cNvSpPr>
            <a:spLocks noChangeArrowheads="1"/>
          </p:cNvSpPr>
          <p:nvPr/>
        </p:nvSpPr>
        <p:spPr bwMode="auto">
          <a:xfrm>
            <a:off x="755650" y="2667000"/>
            <a:ext cx="7704138" cy="762000"/>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求反运算符</a:t>
            </a: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是单目运算，对操作数的每个二进制位取相反值，即</a:t>
            </a:r>
            <a:r>
              <a:rPr lang="en-US" altLang="zh-CN" b="1">
                <a:effectLst>
                  <a:outerShdw blurRad="38100" dist="38100" dir="2700000" algn="tl">
                    <a:srgbClr val="C0C0C0"/>
                  </a:outerShdw>
                </a:effectLst>
              </a:rPr>
              <a:t>0</a:t>
            </a:r>
            <a:r>
              <a:rPr lang="zh-CN" altLang="en-US" b="1">
                <a:effectLst>
                  <a:outerShdw blurRad="38100" dist="38100" dir="2700000" algn="tl">
                    <a:srgbClr val="C0C0C0"/>
                  </a:outerShdw>
                </a:effectLst>
              </a:rPr>
              <a:t>变</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变</a:t>
            </a:r>
            <a:r>
              <a:rPr lang="en-US" altLang="zh-CN" b="1">
                <a:effectLst>
                  <a:outerShdw blurRad="38100" dist="38100" dir="2700000" algn="tl">
                    <a:srgbClr val="C0C0C0"/>
                  </a:outerShdw>
                </a:effectLst>
              </a:rPr>
              <a:t>0</a:t>
            </a:r>
            <a:r>
              <a:rPr lang="zh-CN" altLang="en-US" b="1">
                <a:effectLst>
                  <a:outerShdw blurRad="38100" dist="38100" dir="2700000" algn="tl">
                    <a:srgbClr val="C0C0C0"/>
                  </a:outerShdw>
                </a:effectLst>
              </a:rPr>
              <a:t>。</a:t>
            </a:r>
            <a:r>
              <a:rPr lang="zh-CN" altLang="en-US" sz="2400"/>
              <a:t> </a:t>
            </a:r>
          </a:p>
        </p:txBody>
      </p:sp>
      <p:sp>
        <p:nvSpPr>
          <p:cNvPr id="148554" name="Text Box 74">
            <a:extLst>
              <a:ext uri="{FF2B5EF4-FFF2-40B4-BE49-F238E27FC236}">
                <a16:creationId xmlns:a16="http://schemas.microsoft.com/office/drawing/2014/main" id="{BA0A51F2-9F94-4796-9415-4550A5C358FE}"/>
              </a:ext>
            </a:extLst>
          </p:cNvPr>
          <p:cNvSpPr txBox="1">
            <a:spLocks noChangeArrowheads="1"/>
          </p:cNvSpPr>
          <p:nvPr/>
        </p:nvSpPr>
        <p:spPr bwMode="auto">
          <a:xfrm>
            <a:off x="827088" y="3500438"/>
            <a:ext cx="76327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short a=5;  unsigned short b=5; </a:t>
            </a:r>
            <a:r>
              <a:rPr lang="zh-CN" altLang="en-US" b="1">
                <a:solidFill>
                  <a:schemeClr val="tx2"/>
                </a:solidFill>
                <a:effectLst>
                  <a:outerShdw blurRad="38100" dist="38100" dir="2700000" algn="tl">
                    <a:srgbClr val="C0C0C0"/>
                  </a:outerShdw>
                </a:effectLst>
              </a:rPr>
              <a:t>，则</a:t>
            </a:r>
          </a:p>
        </p:txBody>
      </p:sp>
      <p:sp>
        <p:nvSpPr>
          <p:cNvPr id="148555" name="Text Box 75">
            <a:extLst>
              <a:ext uri="{FF2B5EF4-FFF2-40B4-BE49-F238E27FC236}">
                <a16:creationId xmlns:a16="http://schemas.microsoft.com/office/drawing/2014/main" id="{06590E0D-49FC-4511-8ABE-C9577733139D}"/>
              </a:ext>
            </a:extLst>
          </p:cNvPr>
          <p:cNvSpPr txBox="1">
            <a:spLocks noChangeArrowheads="1"/>
          </p:cNvSpPr>
          <p:nvPr/>
        </p:nvSpPr>
        <p:spPr bwMode="auto">
          <a:xfrm>
            <a:off x="1609725" y="3932238"/>
            <a:ext cx="360363"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a</a:t>
            </a:r>
          </a:p>
        </p:txBody>
      </p:sp>
      <p:graphicFrame>
        <p:nvGraphicFramePr>
          <p:cNvPr id="148659" name="Group 179">
            <a:extLst>
              <a:ext uri="{FF2B5EF4-FFF2-40B4-BE49-F238E27FC236}">
                <a16:creationId xmlns:a16="http://schemas.microsoft.com/office/drawing/2014/main" id="{BEA0F5D8-6172-4A72-B170-081B8F1273FF}"/>
              </a:ext>
            </a:extLst>
          </p:cNvPr>
          <p:cNvGraphicFramePr>
            <a:graphicFrameLocks noGrp="1"/>
          </p:cNvGraphicFramePr>
          <p:nvPr/>
        </p:nvGraphicFramePr>
        <p:xfrm>
          <a:off x="2012950" y="3997325"/>
          <a:ext cx="6096000" cy="396240"/>
        </p:xfrm>
        <a:graphic>
          <a:graphicData uri="http://schemas.openxmlformats.org/drawingml/2006/table">
            <a:tbl>
              <a:tblPr/>
              <a:tblGrid>
                <a:gridCol w="381000">
                  <a:extLst>
                    <a:ext uri="{9D8B030D-6E8A-4147-A177-3AD203B41FA5}">
                      <a16:colId xmlns:a16="http://schemas.microsoft.com/office/drawing/2014/main" val="1198599217"/>
                    </a:ext>
                  </a:extLst>
                </a:gridCol>
                <a:gridCol w="381000">
                  <a:extLst>
                    <a:ext uri="{9D8B030D-6E8A-4147-A177-3AD203B41FA5}">
                      <a16:colId xmlns:a16="http://schemas.microsoft.com/office/drawing/2014/main" val="1034994466"/>
                    </a:ext>
                  </a:extLst>
                </a:gridCol>
                <a:gridCol w="381000">
                  <a:extLst>
                    <a:ext uri="{9D8B030D-6E8A-4147-A177-3AD203B41FA5}">
                      <a16:colId xmlns:a16="http://schemas.microsoft.com/office/drawing/2014/main" val="550662989"/>
                    </a:ext>
                  </a:extLst>
                </a:gridCol>
                <a:gridCol w="381000">
                  <a:extLst>
                    <a:ext uri="{9D8B030D-6E8A-4147-A177-3AD203B41FA5}">
                      <a16:colId xmlns:a16="http://schemas.microsoft.com/office/drawing/2014/main" val="1544158897"/>
                    </a:ext>
                  </a:extLst>
                </a:gridCol>
                <a:gridCol w="381000">
                  <a:extLst>
                    <a:ext uri="{9D8B030D-6E8A-4147-A177-3AD203B41FA5}">
                      <a16:colId xmlns:a16="http://schemas.microsoft.com/office/drawing/2014/main" val="731961279"/>
                    </a:ext>
                  </a:extLst>
                </a:gridCol>
                <a:gridCol w="381000">
                  <a:extLst>
                    <a:ext uri="{9D8B030D-6E8A-4147-A177-3AD203B41FA5}">
                      <a16:colId xmlns:a16="http://schemas.microsoft.com/office/drawing/2014/main" val="1816993766"/>
                    </a:ext>
                  </a:extLst>
                </a:gridCol>
                <a:gridCol w="381000">
                  <a:extLst>
                    <a:ext uri="{9D8B030D-6E8A-4147-A177-3AD203B41FA5}">
                      <a16:colId xmlns:a16="http://schemas.microsoft.com/office/drawing/2014/main" val="2853592848"/>
                    </a:ext>
                  </a:extLst>
                </a:gridCol>
                <a:gridCol w="381000">
                  <a:extLst>
                    <a:ext uri="{9D8B030D-6E8A-4147-A177-3AD203B41FA5}">
                      <a16:colId xmlns:a16="http://schemas.microsoft.com/office/drawing/2014/main" val="2236681359"/>
                    </a:ext>
                  </a:extLst>
                </a:gridCol>
                <a:gridCol w="381000">
                  <a:extLst>
                    <a:ext uri="{9D8B030D-6E8A-4147-A177-3AD203B41FA5}">
                      <a16:colId xmlns:a16="http://schemas.microsoft.com/office/drawing/2014/main" val="3774576344"/>
                    </a:ext>
                  </a:extLst>
                </a:gridCol>
                <a:gridCol w="381000">
                  <a:extLst>
                    <a:ext uri="{9D8B030D-6E8A-4147-A177-3AD203B41FA5}">
                      <a16:colId xmlns:a16="http://schemas.microsoft.com/office/drawing/2014/main" val="2510301406"/>
                    </a:ext>
                  </a:extLst>
                </a:gridCol>
                <a:gridCol w="381000">
                  <a:extLst>
                    <a:ext uri="{9D8B030D-6E8A-4147-A177-3AD203B41FA5}">
                      <a16:colId xmlns:a16="http://schemas.microsoft.com/office/drawing/2014/main" val="3827805547"/>
                    </a:ext>
                  </a:extLst>
                </a:gridCol>
                <a:gridCol w="381000">
                  <a:extLst>
                    <a:ext uri="{9D8B030D-6E8A-4147-A177-3AD203B41FA5}">
                      <a16:colId xmlns:a16="http://schemas.microsoft.com/office/drawing/2014/main" val="2501274802"/>
                    </a:ext>
                  </a:extLst>
                </a:gridCol>
                <a:gridCol w="381000">
                  <a:extLst>
                    <a:ext uri="{9D8B030D-6E8A-4147-A177-3AD203B41FA5}">
                      <a16:colId xmlns:a16="http://schemas.microsoft.com/office/drawing/2014/main" val="1522535150"/>
                    </a:ext>
                  </a:extLst>
                </a:gridCol>
                <a:gridCol w="381000">
                  <a:extLst>
                    <a:ext uri="{9D8B030D-6E8A-4147-A177-3AD203B41FA5}">
                      <a16:colId xmlns:a16="http://schemas.microsoft.com/office/drawing/2014/main" val="2641015178"/>
                    </a:ext>
                  </a:extLst>
                </a:gridCol>
                <a:gridCol w="381000">
                  <a:extLst>
                    <a:ext uri="{9D8B030D-6E8A-4147-A177-3AD203B41FA5}">
                      <a16:colId xmlns:a16="http://schemas.microsoft.com/office/drawing/2014/main" val="3477722760"/>
                    </a:ext>
                  </a:extLst>
                </a:gridCol>
                <a:gridCol w="381000">
                  <a:extLst>
                    <a:ext uri="{9D8B030D-6E8A-4147-A177-3AD203B41FA5}">
                      <a16:colId xmlns:a16="http://schemas.microsoft.com/office/drawing/2014/main" val="3180006567"/>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82226434"/>
                  </a:ext>
                </a:extLst>
              </a:tr>
            </a:tbl>
          </a:graphicData>
        </a:graphic>
      </p:graphicFrame>
      <p:sp>
        <p:nvSpPr>
          <p:cNvPr id="148660" name="Text Box 180">
            <a:extLst>
              <a:ext uri="{FF2B5EF4-FFF2-40B4-BE49-F238E27FC236}">
                <a16:creationId xmlns:a16="http://schemas.microsoft.com/office/drawing/2014/main" id="{E0451434-07EE-40D5-BF4C-C6A19012CCF8}"/>
              </a:ext>
            </a:extLst>
          </p:cNvPr>
          <p:cNvSpPr txBox="1">
            <a:spLocks noChangeArrowheads="1"/>
          </p:cNvSpPr>
          <p:nvPr/>
        </p:nvSpPr>
        <p:spPr bwMode="auto">
          <a:xfrm>
            <a:off x="1325563" y="4408488"/>
            <a:ext cx="730250"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~a</a:t>
            </a:r>
          </a:p>
        </p:txBody>
      </p:sp>
      <p:graphicFrame>
        <p:nvGraphicFramePr>
          <p:cNvPr id="148701" name="Group 221">
            <a:extLst>
              <a:ext uri="{FF2B5EF4-FFF2-40B4-BE49-F238E27FC236}">
                <a16:creationId xmlns:a16="http://schemas.microsoft.com/office/drawing/2014/main" id="{3F44ADE0-DE44-4B99-9A3C-93C6DB7F266E}"/>
              </a:ext>
            </a:extLst>
          </p:cNvPr>
          <p:cNvGraphicFramePr>
            <a:graphicFrameLocks noGrp="1"/>
          </p:cNvGraphicFramePr>
          <p:nvPr/>
        </p:nvGraphicFramePr>
        <p:xfrm>
          <a:off x="2017713" y="4570413"/>
          <a:ext cx="6096000" cy="396240"/>
        </p:xfrm>
        <a:graphic>
          <a:graphicData uri="http://schemas.openxmlformats.org/drawingml/2006/table">
            <a:tbl>
              <a:tblPr/>
              <a:tblGrid>
                <a:gridCol w="381000">
                  <a:extLst>
                    <a:ext uri="{9D8B030D-6E8A-4147-A177-3AD203B41FA5}">
                      <a16:colId xmlns:a16="http://schemas.microsoft.com/office/drawing/2014/main" val="1498573666"/>
                    </a:ext>
                  </a:extLst>
                </a:gridCol>
                <a:gridCol w="381000">
                  <a:extLst>
                    <a:ext uri="{9D8B030D-6E8A-4147-A177-3AD203B41FA5}">
                      <a16:colId xmlns:a16="http://schemas.microsoft.com/office/drawing/2014/main" val="1210683442"/>
                    </a:ext>
                  </a:extLst>
                </a:gridCol>
                <a:gridCol w="381000">
                  <a:extLst>
                    <a:ext uri="{9D8B030D-6E8A-4147-A177-3AD203B41FA5}">
                      <a16:colId xmlns:a16="http://schemas.microsoft.com/office/drawing/2014/main" val="1691228658"/>
                    </a:ext>
                  </a:extLst>
                </a:gridCol>
                <a:gridCol w="381000">
                  <a:extLst>
                    <a:ext uri="{9D8B030D-6E8A-4147-A177-3AD203B41FA5}">
                      <a16:colId xmlns:a16="http://schemas.microsoft.com/office/drawing/2014/main" val="1878405303"/>
                    </a:ext>
                  </a:extLst>
                </a:gridCol>
                <a:gridCol w="381000">
                  <a:extLst>
                    <a:ext uri="{9D8B030D-6E8A-4147-A177-3AD203B41FA5}">
                      <a16:colId xmlns:a16="http://schemas.microsoft.com/office/drawing/2014/main" val="2116874092"/>
                    </a:ext>
                  </a:extLst>
                </a:gridCol>
                <a:gridCol w="381000">
                  <a:extLst>
                    <a:ext uri="{9D8B030D-6E8A-4147-A177-3AD203B41FA5}">
                      <a16:colId xmlns:a16="http://schemas.microsoft.com/office/drawing/2014/main" val="3810286738"/>
                    </a:ext>
                  </a:extLst>
                </a:gridCol>
                <a:gridCol w="381000">
                  <a:extLst>
                    <a:ext uri="{9D8B030D-6E8A-4147-A177-3AD203B41FA5}">
                      <a16:colId xmlns:a16="http://schemas.microsoft.com/office/drawing/2014/main" val="2579930855"/>
                    </a:ext>
                  </a:extLst>
                </a:gridCol>
                <a:gridCol w="381000">
                  <a:extLst>
                    <a:ext uri="{9D8B030D-6E8A-4147-A177-3AD203B41FA5}">
                      <a16:colId xmlns:a16="http://schemas.microsoft.com/office/drawing/2014/main" val="2147451031"/>
                    </a:ext>
                  </a:extLst>
                </a:gridCol>
                <a:gridCol w="381000">
                  <a:extLst>
                    <a:ext uri="{9D8B030D-6E8A-4147-A177-3AD203B41FA5}">
                      <a16:colId xmlns:a16="http://schemas.microsoft.com/office/drawing/2014/main" val="2909297853"/>
                    </a:ext>
                  </a:extLst>
                </a:gridCol>
                <a:gridCol w="381000">
                  <a:extLst>
                    <a:ext uri="{9D8B030D-6E8A-4147-A177-3AD203B41FA5}">
                      <a16:colId xmlns:a16="http://schemas.microsoft.com/office/drawing/2014/main" val="2815188045"/>
                    </a:ext>
                  </a:extLst>
                </a:gridCol>
                <a:gridCol w="381000">
                  <a:extLst>
                    <a:ext uri="{9D8B030D-6E8A-4147-A177-3AD203B41FA5}">
                      <a16:colId xmlns:a16="http://schemas.microsoft.com/office/drawing/2014/main" val="1580595201"/>
                    </a:ext>
                  </a:extLst>
                </a:gridCol>
                <a:gridCol w="381000">
                  <a:extLst>
                    <a:ext uri="{9D8B030D-6E8A-4147-A177-3AD203B41FA5}">
                      <a16:colId xmlns:a16="http://schemas.microsoft.com/office/drawing/2014/main" val="2649460435"/>
                    </a:ext>
                  </a:extLst>
                </a:gridCol>
                <a:gridCol w="381000">
                  <a:extLst>
                    <a:ext uri="{9D8B030D-6E8A-4147-A177-3AD203B41FA5}">
                      <a16:colId xmlns:a16="http://schemas.microsoft.com/office/drawing/2014/main" val="471381405"/>
                    </a:ext>
                  </a:extLst>
                </a:gridCol>
                <a:gridCol w="381000">
                  <a:extLst>
                    <a:ext uri="{9D8B030D-6E8A-4147-A177-3AD203B41FA5}">
                      <a16:colId xmlns:a16="http://schemas.microsoft.com/office/drawing/2014/main" val="1818333980"/>
                    </a:ext>
                  </a:extLst>
                </a:gridCol>
                <a:gridCol w="381000">
                  <a:extLst>
                    <a:ext uri="{9D8B030D-6E8A-4147-A177-3AD203B41FA5}">
                      <a16:colId xmlns:a16="http://schemas.microsoft.com/office/drawing/2014/main" val="832333746"/>
                    </a:ext>
                  </a:extLst>
                </a:gridCol>
                <a:gridCol w="381000">
                  <a:extLst>
                    <a:ext uri="{9D8B030D-6E8A-4147-A177-3AD203B41FA5}">
                      <a16:colId xmlns:a16="http://schemas.microsoft.com/office/drawing/2014/main" val="3376023348"/>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0638699"/>
                  </a:ext>
                </a:extLst>
              </a:tr>
            </a:tbl>
          </a:graphicData>
        </a:graphic>
      </p:graphicFrame>
      <p:sp>
        <p:nvSpPr>
          <p:cNvPr id="148702" name="AutoShape 222">
            <a:extLst>
              <a:ext uri="{FF2B5EF4-FFF2-40B4-BE49-F238E27FC236}">
                <a16:creationId xmlns:a16="http://schemas.microsoft.com/office/drawing/2014/main" id="{E2B939BD-3BF5-4FF7-941A-5C9071A2CA1F}"/>
              </a:ext>
            </a:extLst>
          </p:cNvPr>
          <p:cNvSpPr>
            <a:spLocks noChangeArrowheads="1"/>
          </p:cNvSpPr>
          <p:nvPr/>
        </p:nvSpPr>
        <p:spPr bwMode="auto">
          <a:xfrm>
            <a:off x="6877050" y="3165475"/>
            <a:ext cx="1800225" cy="431800"/>
          </a:xfrm>
          <a:prstGeom prst="wedgeRoundRectCallout">
            <a:avLst>
              <a:gd name="adj1" fmla="val -19222"/>
              <a:gd name="adj2" fmla="val 272796"/>
              <a:gd name="adj3" fmla="val 16667"/>
            </a:avLst>
          </a:prstGeom>
          <a:noFill/>
          <a:ln w="19050">
            <a:solidFill>
              <a:srgbClr val="339966"/>
            </a:solidFill>
            <a:miter lim="800000"/>
            <a:headEnd/>
            <a:tailEnd/>
          </a:ln>
          <a:effectLst/>
        </p:spPr>
        <p:txBody>
          <a:bodyPr/>
          <a:lstStyle/>
          <a:p>
            <a:pPr algn="ctr">
              <a:defRPr/>
            </a:pPr>
            <a:r>
              <a:rPr lang="zh-CN" altLang="en-US" b="1">
                <a:solidFill>
                  <a:srgbClr val="006699"/>
                </a:solidFill>
                <a:effectLst>
                  <a:outerShdw blurRad="38100" dist="38100" dir="2700000" algn="tl">
                    <a:srgbClr val="C0C0C0"/>
                  </a:outerShdw>
                </a:effectLst>
              </a:rPr>
              <a:t>真值：－</a:t>
            </a:r>
            <a:r>
              <a:rPr lang="en-US" altLang="zh-CN" b="1">
                <a:solidFill>
                  <a:srgbClr val="006699"/>
                </a:solidFill>
                <a:effectLst>
                  <a:outerShdw blurRad="38100" dist="38100" dir="2700000" algn="tl">
                    <a:srgbClr val="C0C0C0"/>
                  </a:outerShdw>
                </a:effectLst>
              </a:rPr>
              <a:t>6</a:t>
            </a:r>
          </a:p>
        </p:txBody>
      </p:sp>
      <p:sp>
        <p:nvSpPr>
          <p:cNvPr id="148703" name="Text Box 223">
            <a:extLst>
              <a:ext uri="{FF2B5EF4-FFF2-40B4-BE49-F238E27FC236}">
                <a16:creationId xmlns:a16="http://schemas.microsoft.com/office/drawing/2014/main" id="{18D7D032-6B55-4AD1-AE83-FF19F1A6F24E}"/>
              </a:ext>
            </a:extLst>
          </p:cNvPr>
          <p:cNvSpPr txBox="1">
            <a:spLocks noChangeArrowheads="1"/>
          </p:cNvSpPr>
          <p:nvPr/>
        </p:nvSpPr>
        <p:spPr bwMode="auto">
          <a:xfrm>
            <a:off x="1616075" y="5003800"/>
            <a:ext cx="360363"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b</a:t>
            </a:r>
          </a:p>
        </p:txBody>
      </p:sp>
      <p:graphicFrame>
        <p:nvGraphicFramePr>
          <p:cNvPr id="148704" name="Group 224">
            <a:extLst>
              <a:ext uri="{FF2B5EF4-FFF2-40B4-BE49-F238E27FC236}">
                <a16:creationId xmlns:a16="http://schemas.microsoft.com/office/drawing/2014/main" id="{8B700D2D-A643-411F-A3C8-083958A86389}"/>
              </a:ext>
            </a:extLst>
          </p:cNvPr>
          <p:cNvGraphicFramePr>
            <a:graphicFrameLocks noGrp="1"/>
          </p:cNvGraphicFramePr>
          <p:nvPr/>
        </p:nvGraphicFramePr>
        <p:xfrm>
          <a:off x="2019300" y="5068888"/>
          <a:ext cx="6096000" cy="396240"/>
        </p:xfrm>
        <a:graphic>
          <a:graphicData uri="http://schemas.openxmlformats.org/drawingml/2006/table">
            <a:tbl>
              <a:tblPr/>
              <a:tblGrid>
                <a:gridCol w="381000">
                  <a:extLst>
                    <a:ext uri="{9D8B030D-6E8A-4147-A177-3AD203B41FA5}">
                      <a16:colId xmlns:a16="http://schemas.microsoft.com/office/drawing/2014/main" val="1559364851"/>
                    </a:ext>
                  </a:extLst>
                </a:gridCol>
                <a:gridCol w="381000">
                  <a:extLst>
                    <a:ext uri="{9D8B030D-6E8A-4147-A177-3AD203B41FA5}">
                      <a16:colId xmlns:a16="http://schemas.microsoft.com/office/drawing/2014/main" val="2935055271"/>
                    </a:ext>
                  </a:extLst>
                </a:gridCol>
                <a:gridCol w="381000">
                  <a:extLst>
                    <a:ext uri="{9D8B030D-6E8A-4147-A177-3AD203B41FA5}">
                      <a16:colId xmlns:a16="http://schemas.microsoft.com/office/drawing/2014/main" val="3000078992"/>
                    </a:ext>
                  </a:extLst>
                </a:gridCol>
                <a:gridCol w="381000">
                  <a:extLst>
                    <a:ext uri="{9D8B030D-6E8A-4147-A177-3AD203B41FA5}">
                      <a16:colId xmlns:a16="http://schemas.microsoft.com/office/drawing/2014/main" val="400911686"/>
                    </a:ext>
                  </a:extLst>
                </a:gridCol>
                <a:gridCol w="381000">
                  <a:extLst>
                    <a:ext uri="{9D8B030D-6E8A-4147-A177-3AD203B41FA5}">
                      <a16:colId xmlns:a16="http://schemas.microsoft.com/office/drawing/2014/main" val="987216530"/>
                    </a:ext>
                  </a:extLst>
                </a:gridCol>
                <a:gridCol w="381000">
                  <a:extLst>
                    <a:ext uri="{9D8B030D-6E8A-4147-A177-3AD203B41FA5}">
                      <a16:colId xmlns:a16="http://schemas.microsoft.com/office/drawing/2014/main" val="2044280577"/>
                    </a:ext>
                  </a:extLst>
                </a:gridCol>
                <a:gridCol w="381000">
                  <a:extLst>
                    <a:ext uri="{9D8B030D-6E8A-4147-A177-3AD203B41FA5}">
                      <a16:colId xmlns:a16="http://schemas.microsoft.com/office/drawing/2014/main" val="4278468186"/>
                    </a:ext>
                  </a:extLst>
                </a:gridCol>
                <a:gridCol w="381000">
                  <a:extLst>
                    <a:ext uri="{9D8B030D-6E8A-4147-A177-3AD203B41FA5}">
                      <a16:colId xmlns:a16="http://schemas.microsoft.com/office/drawing/2014/main" val="4273303885"/>
                    </a:ext>
                  </a:extLst>
                </a:gridCol>
                <a:gridCol w="381000">
                  <a:extLst>
                    <a:ext uri="{9D8B030D-6E8A-4147-A177-3AD203B41FA5}">
                      <a16:colId xmlns:a16="http://schemas.microsoft.com/office/drawing/2014/main" val="1079309701"/>
                    </a:ext>
                  </a:extLst>
                </a:gridCol>
                <a:gridCol w="381000">
                  <a:extLst>
                    <a:ext uri="{9D8B030D-6E8A-4147-A177-3AD203B41FA5}">
                      <a16:colId xmlns:a16="http://schemas.microsoft.com/office/drawing/2014/main" val="1227854356"/>
                    </a:ext>
                  </a:extLst>
                </a:gridCol>
                <a:gridCol w="381000">
                  <a:extLst>
                    <a:ext uri="{9D8B030D-6E8A-4147-A177-3AD203B41FA5}">
                      <a16:colId xmlns:a16="http://schemas.microsoft.com/office/drawing/2014/main" val="3541742927"/>
                    </a:ext>
                  </a:extLst>
                </a:gridCol>
                <a:gridCol w="381000">
                  <a:extLst>
                    <a:ext uri="{9D8B030D-6E8A-4147-A177-3AD203B41FA5}">
                      <a16:colId xmlns:a16="http://schemas.microsoft.com/office/drawing/2014/main" val="3212705742"/>
                    </a:ext>
                  </a:extLst>
                </a:gridCol>
                <a:gridCol w="381000">
                  <a:extLst>
                    <a:ext uri="{9D8B030D-6E8A-4147-A177-3AD203B41FA5}">
                      <a16:colId xmlns:a16="http://schemas.microsoft.com/office/drawing/2014/main" val="2483144006"/>
                    </a:ext>
                  </a:extLst>
                </a:gridCol>
                <a:gridCol w="381000">
                  <a:extLst>
                    <a:ext uri="{9D8B030D-6E8A-4147-A177-3AD203B41FA5}">
                      <a16:colId xmlns:a16="http://schemas.microsoft.com/office/drawing/2014/main" val="3843174243"/>
                    </a:ext>
                  </a:extLst>
                </a:gridCol>
                <a:gridCol w="381000">
                  <a:extLst>
                    <a:ext uri="{9D8B030D-6E8A-4147-A177-3AD203B41FA5}">
                      <a16:colId xmlns:a16="http://schemas.microsoft.com/office/drawing/2014/main" val="3342036421"/>
                    </a:ext>
                  </a:extLst>
                </a:gridCol>
                <a:gridCol w="381000">
                  <a:extLst>
                    <a:ext uri="{9D8B030D-6E8A-4147-A177-3AD203B41FA5}">
                      <a16:colId xmlns:a16="http://schemas.microsoft.com/office/drawing/2014/main" val="3147992495"/>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31121726"/>
                  </a:ext>
                </a:extLst>
              </a:tr>
            </a:tbl>
          </a:graphicData>
        </a:graphic>
      </p:graphicFrame>
      <p:sp>
        <p:nvSpPr>
          <p:cNvPr id="148740" name="Text Box 260">
            <a:extLst>
              <a:ext uri="{FF2B5EF4-FFF2-40B4-BE49-F238E27FC236}">
                <a16:creationId xmlns:a16="http://schemas.microsoft.com/office/drawing/2014/main" id="{BA506526-921B-4F31-A75D-200F89983255}"/>
              </a:ext>
            </a:extLst>
          </p:cNvPr>
          <p:cNvSpPr txBox="1">
            <a:spLocks noChangeArrowheads="1"/>
          </p:cNvSpPr>
          <p:nvPr/>
        </p:nvSpPr>
        <p:spPr bwMode="auto">
          <a:xfrm>
            <a:off x="1331913" y="5480050"/>
            <a:ext cx="730250"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~b</a:t>
            </a:r>
          </a:p>
        </p:txBody>
      </p:sp>
      <p:graphicFrame>
        <p:nvGraphicFramePr>
          <p:cNvPr id="148741" name="Group 261">
            <a:extLst>
              <a:ext uri="{FF2B5EF4-FFF2-40B4-BE49-F238E27FC236}">
                <a16:creationId xmlns:a16="http://schemas.microsoft.com/office/drawing/2014/main" id="{65AD1F94-F379-4E68-B25C-BA1A5A90A48F}"/>
              </a:ext>
            </a:extLst>
          </p:cNvPr>
          <p:cNvGraphicFramePr>
            <a:graphicFrameLocks noGrp="1"/>
          </p:cNvGraphicFramePr>
          <p:nvPr/>
        </p:nvGraphicFramePr>
        <p:xfrm>
          <a:off x="2024063" y="5641975"/>
          <a:ext cx="6096000" cy="396240"/>
        </p:xfrm>
        <a:graphic>
          <a:graphicData uri="http://schemas.openxmlformats.org/drawingml/2006/table">
            <a:tbl>
              <a:tblPr/>
              <a:tblGrid>
                <a:gridCol w="381000">
                  <a:extLst>
                    <a:ext uri="{9D8B030D-6E8A-4147-A177-3AD203B41FA5}">
                      <a16:colId xmlns:a16="http://schemas.microsoft.com/office/drawing/2014/main" val="1692057201"/>
                    </a:ext>
                  </a:extLst>
                </a:gridCol>
                <a:gridCol w="381000">
                  <a:extLst>
                    <a:ext uri="{9D8B030D-6E8A-4147-A177-3AD203B41FA5}">
                      <a16:colId xmlns:a16="http://schemas.microsoft.com/office/drawing/2014/main" val="698930320"/>
                    </a:ext>
                  </a:extLst>
                </a:gridCol>
                <a:gridCol w="381000">
                  <a:extLst>
                    <a:ext uri="{9D8B030D-6E8A-4147-A177-3AD203B41FA5}">
                      <a16:colId xmlns:a16="http://schemas.microsoft.com/office/drawing/2014/main" val="3603250331"/>
                    </a:ext>
                  </a:extLst>
                </a:gridCol>
                <a:gridCol w="381000">
                  <a:extLst>
                    <a:ext uri="{9D8B030D-6E8A-4147-A177-3AD203B41FA5}">
                      <a16:colId xmlns:a16="http://schemas.microsoft.com/office/drawing/2014/main" val="3337661146"/>
                    </a:ext>
                  </a:extLst>
                </a:gridCol>
                <a:gridCol w="381000">
                  <a:extLst>
                    <a:ext uri="{9D8B030D-6E8A-4147-A177-3AD203B41FA5}">
                      <a16:colId xmlns:a16="http://schemas.microsoft.com/office/drawing/2014/main" val="2400510081"/>
                    </a:ext>
                  </a:extLst>
                </a:gridCol>
                <a:gridCol w="381000">
                  <a:extLst>
                    <a:ext uri="{9D8B030D-6E8A-4147-A177-3AD203B41FA5}">
                      <a16:colId xmlns:a16="http://schemas.microsoft.com/office/drawing/2014/main" val="4112255662"/>
                    </a:ext>
                  </a:extLst>
                </a:gridCol>
                <a:gridCol w="381000">
                  <a:extLst>
                    <a:ext uri="{9D8B030D-6E8A-4147-A177-3AD203B41FA5}">
                      <a16:colId xmlns:a16="http://schemas.microsoft.com/office/drawing/2014/main" val="860768334"/>
                    </a:ext>
                  </a:extLst>
                </a:gridCol>
                <a:gridCol w="381000">
                  <a:extLst>
                    <a:ext uri="{9D8B030D-6E8A-4147-A177-3AD203B41FA5}">
                      <a16:colId xmlns:a16="http://schemas.microsoft.com/office/drawing/2014/main" val="4027178724"/>
                    </a:ext>
                  </a:extLst>
                </a:gridCol>
                <a:gridCol w="381000">
                  <a:extLst>
                    <a:ext uri="{9D8B030D-6E8A-4147-A177-3AD203B41FA5}">
                      <a16:colId xmlns:a16="http://schemas.microsoft.com/office/drawing/2014/main" val="942865999"/>
                    </a:ext>
                  </a:extLst>
                </a:gridCol>
                <a:gridCol w="381000">
                  <a:extLst>
                    <a:ext uri="{9D8B030D-6E8A-4147-A177-3AD203B41FA5}">
                      <a16:colId xmlns:a16="http://schemas.microsoft.com/office/drawing/2014/main" val="1226131563"/>
                    </a:ext>
                  </a:extLst>
                </a:gridCol>
                <a:gridCol w="381000">
                  <a:extLst>
                    <a:ext uri="{9D8B030D-6E8A-4147-A177-3AD203B41FA5}">
                      <a16:colId xmlns:a16="http://schemas.microsoft.com/office/drawing/2014/main" val="3693262194"/>
                    </a:ext>
                  </a:extLst>
                </a:gridCol>
                <a:gridCol w="381000">
                  <a:extLst>
                    <a:ext uri="{9D8B030D-6E8A-4147-A177-3AD203B41FA5}">
                      <a16:colId xmlns:a16="http://schemas.microsoft.com/office/drawing/2014/main" val="125026153"/>
                    </a:ext>
                  </a:extLst>
                </a:gridCol>
                <a:gridCol w="381000">
                  <a:extLst>
                    <a:ext uri="{9D8B030D-6E8A-4147-A177-3AD203B41FA5}">
                      <a16:colId xmlns:a16="http://schemas.microsoft.com/office/drawing/2014/main" val="1010035541"/>
                    </a:ext>
                  </a:extLst>
                </a:gridCol>
                <a:gridCol w="381000">
                  <a:extLst>
                    <a:ext uri="{9D8B030D-6E8A-4147-A177-3AD203B41FA5}">
                      <a16:colId xmlns:a16="http://schemas.microsoft.com/office/drawing/2014/main" val="1832805225"/>
                    </a:ext>
                  </a:extLst>
                </a:gridCol>
                <a:gridCol w="381000">
                  <a:extLst>
                    <a:ext uri="{9D8B030D-6E8A-4147-A177-3AD203B41FA5}">
                      <a16:colId xmlns:a16="http://schemas.microsoft.com/office/drawing/2014/main" val="4085392309"/>
                    </a:ext>
                  </a:extLst>
                </a:gridCol>
                <a:gridCol w="381000">
                  <a:extLst>
                    <a:ext uri="{9D8B030D-6E8A-4147-A177-3AD203B41FA5}">
                      <a16:colId xmlns:a16="http://schemas.microsoft.com/office/drawing/2014/main" val="3655813799"/>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86579243"/>
                  </a:ext>
                </a:extLst>
              </a:tr>
            </a:tbl>
          </a:graphicData>
        </a:graphic>
      </p:graphicFrame>
      <p:sp>
        <p:nvSpPr>
          <p:cNvPr id="148777" name="AutoShape 297">
            <a:extLst>
              <a:ext uri="{FF2B5EF4-FFF2-40B4-BE49-F238E27FC236}">
                <a16:creationId xmlns:a16="http://schemas.microsoft.com/office/drawing/2014/main" id="{285D3795-8D8A-4601-B64C-B06A01F80329}"/>
              </a:ext>
            </a:extLst>
          </p:cNvPr>
          <p:cNvSpPr>
            <a:spLocks noChangeArrowheads="1"/>
          </p:cNvSpPr>
          <p:nvPr/>
        </p:nvSpPr>
        <p:spPr bwMode="auto">
          <a:xfrm>
            <a:off x="6588125" y="2205038"/>
            <a:ext cx="2087563" cy="431800"/>
          </a:xfrm>
          <a:prstGeom prst="wedgeRoundRectCallout">
            <a:avLst>
              <a:gd name="adj1" fmla="val -129999"/>
              <a:gd name="adj2" fmla="val 783824"/>
              <a:gd name="adj3" fmla="val 16667"/>
            </a:avLst>
          </a:prstGeom>
          <a:noFill/>
          <a:ln w="19050">
            <a:solidFill>
              <a:srgbClr val="339966"/>
            </a:solidFill>
            <a:miter lim="800000"/>
            <a:headEnd/>
            <a:tailEnd/>
          </a:ln>
          <a:effectLst/>
        </p:spPr>
        <p:txBody>
          <a:bodyPr/>
          <a:lstStyle/>
          <a:p>
            <a:pPr algn="ctr">
              <a:defRPr/>
            </a:pPr>
            <a:r>
              <a:rPr lang="zh-CN" altLang="en-US" b="1" dirty="0">
                <a:solidFill>
                  <a:srgbClr val="006699"/>
                </a:solidFill>
                <a:effectLst>
                  <a:outerShdw blurRad="38100" dist="38100" dir="2700000" algn="tl">
                    <a:srgbClr val="C0C0C0"/>
                  </a:outerShdw>
                </a:effectLst>
              </a:rPr>
              <a:t>真值：</a:t>
            </a:r>
            <a:r>
              <a:rPr lang="en-US" altLang="zh-CN" b="1" dirty="0">
                <a:solidFill>
                  <a:srgbClr val="006699"/>
                </a:solidFill>
                <a:effectLst>
                  <a:outerShdw blurRad="38100" dist="38100" dir="2700000" algn="tl">
                    <a:srgbClr val="C0C0C0"/>
                  </a:outerShdw>
                </a:effectLst>
              </a:rPr>
              <a:t>65530</a:t>
            </a:r>
          </a:p>
        </p:txBody>
      </p:sp>
      <p:sp>
        <p:nvSpPr>
          <p:cNvPr id="41133" name="Text Box 307">
            <a:extLst>
              <a:ext uri="{FF2B5EF4-FFF2-40B4-BE49-F238E27FC236}">
                <a16:creationId xmlns:a16="http://schemas.microsoft.com/office/drawing/2014/main" id="{15871CD9-3321-4C82-9807-EAC0BB6765C6}"/>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3"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550"/>
                                        </p:tgtEl>
                                        <p:attrNameLst>
                                          <p:attrName>style.visibility</p:attrName>
                                        </p:attrNameLst>
                                      </p:cBhvr>
                                      <p:to>
                                        <p:strVal val="visible"/>
                                      </p:to>
                                    </p:set>
                                    <p:animEffect transition="in" filter="blinds(horizontal)">
                                      <p:cBhvr>
                                        <p:cTn id="7" dur="500"/>
                                        <p:tgtEl>
                                          <p:spTgt spid="1485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551"/>
                                        </p:tgtEl>
                                        <p:attrNameLst>
                                          <p:attrName>style.visibility</p:attrName>
                                        </p:attrNameLst>
                                      </p:cBhvr>
                                      <p:to>
                                        <p:strVal val="visible"/>
                                      </p:to>
                                    </p:set>
                                    <p:animEffect transition="in" filter="blinds(horizontal)">
                                      <p:cBhvr>
                                        <p:cTn id="10" dur="500"/>
                                        <p:tgtEl>
                                          <p:spTgt spid="1485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9" presetClass="entr" presetSubtype="0" fill="hold" nodeType="clickEffect">
                                  <p:stCondLst>
                                    <p:cond delay="0"/>
                                  </p:stCondLst>
                                  <p:childTnLst>
                                    <p:set>
                                      <p:cBhvr>
                                        <p:cTn id="14" dur="1" fill="hold">
                                          <p:stCondLst>
                                            <p:cond delay="0"/>
                                          </p:stCondLst>
                                        </p:cTn>
                                        <p:tgtEl>
                                          <p:spTgt spid="148554">
                                            <p:txEl>
                                              <p:pRg st="0" end="0"/>
                                            </p:txEl>
                                          </p:spTgt>
                                        </p:tgtEl>
                                        <p:attrNameLst>
                                          <p:attrName>style.visibility</p:attrName>
                                        </p:attrNameLst>
                                      </p:cBhvr>
                                      <p:to>
                                        <p:strVal val="visible"/>
                                      </p:to>
                                    </p:set>
                                    <p:anim calcmode="lin" valueType="num">
                                      <p:cBhvr>
                                        <p:cTn id="15" dur="1000" fill="hold"/>
                                        <p:tgtEl>
                                          <p:spTgt spid="148554">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1485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4855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148555"/>
                                        </p:tgtEl>
                                        <p:attrNameLst>
                                          <p:attrName>style.visibility</p:attrName>
                                        </p:attrNameLst>
                                      </p:cBhvr>
                                      <p:to>
                                        <p:strVal val="visible"/>
                                      </p:to>
                                    </p:set>
                                    <p:anim calcmode="lin" valueType="num">
                                      <p:cBhvr>
                                        <p:cTn id="22" dur="1000" fill="hold"/>
                                        <p:tgtEl>
                                          <p:spTgt spid="148555"/>
                                        </p:tgtEl>
                                        <p:attrNameLst>
                                          <p:attrName>ppt_x</p:attrName>
                                        </p:attrNameLst>
                                      </p:cBhvr>
                                      <p:tavLst>
                                        <p:tav tm="0">
                                          <p:val>
                                            <p:strVal val="#ppt_x-.2"/>
                                          </p:val>
                                        </p:tav>
                                        <p:tav tm="100000">
                                          <p:val>
                                            <p:strVal val="#ppt_x"/>
                                          </p:val>
                                        </p:tav>
                                      </p:tavLst>
                                    </p:anim>
                                    <p:anim calcmode="lin" valueType="num">
                                      <p:cBhvr>
                                        <p:cTn id="23" dur="1000" fill="hold"/>
                                        <p:tgtEl>
                                          <p:spTgt spid="14855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8555"/>
                                        </p:tgtEl>
                                      </p:cBhvr>
                                    </p:animEffect>
                                  </p:childTnLst>
                                </p:cTn>
                              </p:par>
                              <p:par>
                                <p:cTn id="25" presetID="29" presetClass="entr" presetSubtype="0" fill="hold" nodeType="withEffect">
                                  <p:stCondLst>
                                    <p:cond delay="0"/>
                                  </p:stCondLst>
                                  <p:childTnLst>
                                    <p:set>
                                      <p:cBhvr>
                                        <p:cTn id="26" dur="1" fill="hold">
                                          <p:stCondLst>
                                            <p:cond delay="0"/>
                                          </p:stCondLst>
                                        </p:cTn>
                                        <p:tgtEl>
                                          <p:spTgt spid="148659"/>
                                        </p:tgtEl>
                                        <p:attrNameLst>
                                          <p:attrName>style.visibility</p:attrName>
                                        </p:attrNameLst>
                                      </p:cBhvr>
                                      <p:to>
                                        <p:strVal val="visible"/>
                                      </p:to>
                                    </p:set>
                                    <p:anim calcmode="lin" valueType="num">
                                      <p:cBhvr>
                                        <p:cTn id="27" dur="1000" fill="hold"/>
                                        <p:tgtEl>
                                          <p:spTgt spid="148659"/>
                                        </p:tgtEl>
                                        <p:attrNameLst>
                                          <p:attrName>ppt_x</p:attrName>
                                        </p:attrNameLst>
                                      </p:cBhvr>
                                      <p:tavLst>
                                        <p:tav tm="0">
                                          <p:val>
                                            <p:strVal val="#ppt_x-.2"/>
                                          </p:val>
                                        </p:tav>
                                        <p:tav tm="100000">
                                          <p:val>
                                            <p:strVal val="#ppt_x"/>
                                          </p:val>
                                        </p:tav>
                                      </p:tavLst>
                                    </p:anim>
                                    <p:anim calcmode="lin" valueType="num">
                                      <p:cBhvr>
                                        <p:cTn id="28" dur="1000" fill="hold"/>
                                        <p:tgtEl>
                                          <p:spTgt spid="148659"/>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486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148660"/>
                                        </p:tgtEl>
                                        <p:attrNameLst>
                                          <p:attrName>style.visibility</p:attrName>
                                        </p:attrNameLst>
                                      </p:cBhvr>
                                      <p:to>
                                        <p:strVal val="visible"/>
                                      </p:to>
                                    </p:set>
                                    <p:anim calcmode="lin" valueType="num">
                                      <p:cBhvr>
                                        <p:cTn id="34" dur="1000" fill="hold"/>
                                        <p:tgtEl>
                                          <p:spTgt spid="148660"/>
                                        </p:tgtEl>
                                        <p:attrNameLst>
                                          <p:attrName>ppt_x</p:attrName>
                                        </p:attrNameLst>
                                      </p:cBhvr>
                                      <p:tavLst>
                                        <p:tav tm="0">
                                          <p:val>
                                            <p:strVal val="#ppt_x-.2"/>
                                          </p:val>
                                        </p:tav>
                                        <p:tav tm="100000">
                                          <p:val>
                                            <p:strVal val="#ppt_x"/>
                                          </p:val>
                                        </p:tav>
                                      </p:tavLst>
                                    </p:anim>
                                    <p:anim calcmode="lin" valueType="num">
                                      <p:cBhvr>
                                        <p:cTn id="35" dur="1000" fill="hold"/>
                                        <p:tgtEl>
                                          <p:spTgt spid="148660"/>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48660"/>
                                        </p:tgtEl>
                                      </p:cBhvr>
                                    </p:animEffect>
                                  </p:childTnLst>
                                </p:cTn>
                              </p:par>
                              <p:par>
                                <p:cTn id="37" presetID="29" presetClass="entr" presetSubtype="0" fill="hold" nodeType="withEffect">
                                  <p:stCondLst>
                                    <p:cond delay="0"/>
                                  </p:stCondLst>
                                  <p:childTnLst>
                                    <p:set>
                                      <p:cBhvr>
                                        <p:cTn id="38" dur="1" fill="hold">
                                          <p:stCondLst>
                                            <p:cond delay="0"/>
                                          </p:stCondLst>
                                        </p:cTn>
                                        <p:tgtEl>
                                          <p:spTgt spid="148701"/>
                                        </p:tgtEl>
                                        <p:attrNameLst>
                                          <p:attrName>style.visibility</p:attrName>
                                        </p:attrNameLst>
                                      </p:cBhvr>
                                      <p:to>
                                        <p:strVal val="visible"/>
                                      </p:to>
                                    </p:set>
                                    <p:anim calcmode="lin" valueType="num">
                                      <p:cBhvr>
                                        <p:cTn id="39" dur="1000" fill="hold"/>
                                        <p:tgtEl>
                                          <p:spTgt spid="148701"/>
                                        </p:tgtEl>
                                        <p:attrNameLst>
                                          <p:attrName>ppt_x</p:attrName>
                                        </p:attrNameLst>
                                      </p:cBhvr>
                                      <p:tavLst>
                                        <p:tav tm="0">
                                          <p:val>
                                            <p:strVal val="#ppt_x-.2"/>
                                          </p:val>
                                        </p:tav>
                                        <p:tav tm="100000">
                                          <p:val>
                                            <p:strVal val="#ppt_x"/>
                                          </p:val>
                                        </p:tav>
                                      </p:tavLst>
                                    </p:anim>
                                    <p:anim calcmode="lin" valueType="num">
                                      <p:cBhvr>
                                        <p:cTn id="40" dur="1000" fill="hold"/>
                                        <p:tgtEl>
                                          <p:spTgt spid="148701"/>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487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9" presetClass="entr" presetSubtype="10" fill="hold" grpId="0" nodeType="clickEffect">
                                  <p:stCondLst>
                                    <p:cond delay="0"/>
                                  </p:stCondLst>
                                  <p:childTnLst>
                                    <p:set>
                                      <p:cBhvr>
                                        <p:cTn id="45" dur="1" fill="hold">
                                          <p:stCondLst>
                                            <p:cond delay="0"/>
                                          </p:stCondLst>
                                        </p:cTn>
                                        <p:tgtEl>
                                          <p:spTgt spid="148702"/>
                                        </p:tgtEl>
                                        <p:attrNameLst>
                                          <p:attrName>style.visibility</p:attrName>
                                        </p:attrNameLst>
                                      </p:cBhvr>
                                      <p:to>
                                        <p:strVal val="visible"/>
                                      </p:to>
                                    </p:set>
                                    <p:anim calcmode="lin" valueType="num">
                                      <p:cBhvr>
                                        <p:cTn id="46" dur="5000" fill="hold"/>
                                        <p:tgtEl>
                                          <p:spTgt spid="148702"/>
                                        </p:tgtEl>
                                        <p:attrNameLst>
                                          <p:attrName>ppt_w</p:attrName>
                                        </p:attrNameLst>
                                      </p:cBhvr>
                                      <p:tavLst>
                                        <p:tav tm="0" fmla="#ppt_w*sin(2.5*pi*$)">
                                          <p:val>
                                            <p:fltVal val="0"/>
                                          </p:val>
                                        </p:tav>
                                        <p:tav tm="100000">
                                          <p:val>
                                            <p:fltVal val="1"/>
                                          </p:val>
                                        </p:tav>
                                      </p:tavLst>
                                    </p:anim>
                                    <p:anim calcmode="lin" valueType="num">
                                      <p:cBhvr>
                                        <p:cTn id="47" dur="5000" fill="hold"/>
                                        <p:tgtEl>
                                          <p:spTgt spid="148702"/>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148703"/>
                                        </p:tgtEl>
                                        <p:attrNameLst>
                                          <p:attrName>style.visibility</p:attrName>
                                        </p:attrNameLst>
                                      </p:cBhvr>
                                      <p:to>
                                        <p:strVal val="visible"/>
                                      </p:to>
                                    </p:set>
                                    <p:anim calcmode="lin" valueType="num">
                                      <p:cBhvr>
                                        <p:cTn id="52" dur="1000" fill="hold"/>
                                        <p:tgtEl>
                                          <p:spTgt spid="148703"/>
                                        </p:tgtEl>
                                        <p:attrNameLst>
                                          <p:attrName>ppt_x</p:attrName>
                                        </p:attrNameLst>
                                      </p:cBhvr>
                                      <p:tavLst>
                                        <p:tav tm="0">
                                          <p:val>
                                            <p:strVal val="#ppt_x-.2"/>
                                          </p:val>
                                        </p:tav>
                                        <p:tav tm="100000">
                                          <p:val>
                                            <p:strVal val="#ppt_x"/>
                                          </p:val>
                                        </p:tav>
                                      </p:tavLst>
                                    </p:anim>
                                    <p:anim calcmode="lin" valueType="num">
                                      <p:cBhvr>
                                        <p:cTn id="53" dur="1000" fill="hold"/>
                                        <p:tgtEl>
                                          <p:spTgt spid="148703"/>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48703"/>
                                        </p:tgtEl>
                                      </p:cBhvr>
                                    </p:animEffect>
                                  </p:childTnLst>
                                </p:cTn>
                              </p:par>
                              <p:par>
                                <p:cTn id="55" presetID="29" presetClass="entr" presetSubtype="0" fill="hold" nodeType="withEffect">
                                  <p:stCondLst>
                                    <p:cond delay="0"/>
                                  </p:stCondLst>
                                  <p:childTnLst>
                                    <p:set>
                                      <p:cBhvr>
                                        <p:cTn id="56" dur="1" fill="hold">
                                          <p:stCondLst>
                                            <p:cond delay="0"/>
                                          </p:stCondLst>
                                        </p:cTn>
                                        <p:tgtEl>
                                          <p:spTgt spid="148704"/>
                                        </p:tgtEl>
                                        <p:attrNameLst>
                                          <p:attrName>style.visibility</p:attrName>
                                        </p:attrNameLst>
                                      </p:cBhvr>
                                      <p:to>
                                        <p:strVal val="visible"/>
                                      </p:to>
                                    </p:set>
                                    <p:anim calcmode="lin" valueType="num">
                                      <p:cBhvr>
                                        <p:cTn id="57" dur="1000" fill="hold"/>
                                        <p:tgtEl>
                                          <p:spTgt spid="148704"/>
                                        </p:tgtEl>
                                        <p:attrNameLst>
                                          <p:attrName>ppt_x</p:attrName>
                                        </p:attrNameLst>
                                      </p:cBhvr>
                                      <p:tavLst>
                                        <p:tav tm="0">
                                          <p:val>
                                            <p:strVal val="#ppt_x-.2"/>
                                          </p:val>
                                        </p:tav>
                                        <p:tav tm="100000">
                                          <p:val>
                                            <p:strVal val="#ppt_x"/>
                                          </p:val>
                                        </p:tav>
                                      </p:tavLst>
                                    </p:anim>
                                    <p:anim calcmode="lin" valueType="num">
                                      <p:cBhvr>
                                        <p:cTn id="58" dur="1000" fill="hold"/>
                                        <p:tgtEl>
                                          <p:spTgt spid="14870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48704"/>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148740"/>
                                        </p:tgtEl>
                                        <p:attrNameLst>
                                          <p:attrName>style.visibility</p:attrName>
                                        </p:attrNameLst>
                                      </p:cBhvr>
                                      <p:to>
                                        <p:strVal val="visible"/>
                                      </p:to>
                                    </p:set>
                                    <p:anim calcmode="lin" valueType="num">
                                      <p:cBhvr>
                                        <p:cTn id="62" dur="1000" fill="hold"/>
                                        <p:tgtEl>
                                          <p:spTgt spid="148740"/>
                                        </p:tgtEl>
                                        <p:attrNameLst>
                                          <p:attrName>ppt_x</p:attrName>
                                        </p:attrNameLst>
                                      </p:cBhvr>
                                      <p:tavLst>
                                        <p:tav tm="0">
                                          <p:val>
                                            <p:strVal val="#ppt_x-.2"/>
                                          </p:val>
                                        </p:tav>
                                        <p:tav tm="100000">
                                          <p:val>
                                            <p:strVal val="#ppt_x"/>
                                          </p:val>
                                        </p:tav>
                                      </p:tavLst>
                                    </p:anim>
                                    <p:anim calcmode="lin" valueType="num">
                                      <p:cBhvr>
                                        <p:cTn id="63" dur="1000" fill="hold"/>
                                        <p:tgtEl>
                                          <p:spTgt spid="148740"/>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48740"/>
                                        </p:tgtEl>
                                      </p:cBhvr>
                                    </p:animEffect>
                                  </p:childTnLst>
                                </p:cTn>
                              </p:par>
                              <p:par>
                                <p:cTn id="65" presetID="29" presetClass="entr" presetSubtype="0" fill="hold" nodeType="withEffect">
                                  <p:stCondLst>
                                    <p:cond delay="0"/>
                                  </p:stCondLst>
                                  <p:childTnLst>
                                    <p:set>
                                      <p:cBhvr>
                                        <p:cTn id="66" dur="1" fill="hold">
                                          <p:stCondLst>
                                            <p:cond delay="0"/>
                                          </p:stCondLst>
                                        </p:cTn>
                                        <p:tgtEl>
                                          <p:spTgt spid="148741"/>
                                        </p:tgtEl>
                                        <p:attrNameLst>
                                          <p:attrName>style.visibility</p:attrName>
                                        </p:attrNameLst>
                                      </p:cBhvr>
                                      <p:to>
                                        <p:strVal val="visible"/>
                                      </p:to>
                                    </p:set>
                                    <p:anim calcmode="lin" valueType="num">
                                      <p:cBhvr>
                                        <p:cTn id="67" dur="1000" fill="hold"/>
                                        <p:tgtEl>
                                          <p:spTgt spid="148741"/>
                                        </p:tgtEl>
                                        <p:attrNameLst>
                                          <p:attrName>ppt_x</p:attrName>
                                        </p:attrNameLst>
                                      </p:cBhvr>
                                      <p:tavLst>
                                        <p:tav tm="0">
                                          <p:val>
                                            <p:strVal val="#ppt_x-.2"/>
                                          </p:val>
                                        </p:tav>
                                        <p:tav tm="100000">
                                          <p:val>
                                            <p:strVal val="#ppt_x"/>
                                          </p:val>
                                        </p:tav>
                                      </p:tavLst>
                                    </p:anim>
                                    <p:anim calcmode="lin" valueType="num">
                                      <p:cBhvr>
                                        <p:cTn id="68" dur="1000" fill="hold"/>
                                        <p:tgtEl>
                                          <p:spTgt spid="148741"/>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4874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9" presetClass="entr" presetSubtype="10" fill="hold" grpId="0" nodeType="clickEffect">
                                  <p:stCondLst>
                                    <p:cond delay="0"/>
                                  </p:stCondLst>
                                  <p:childTnLst>
                                    <p:set>
                                      <p:cBhvr>
                                        <p:cTn id="73" dur="1" fill="hold">
                                          <p:stCondLst>
                                            <p:cond delay="0"/>
                                          </p:stCondLst>
                                        </p:cTn>
                                        <p:tgtEl>
                                          <p:spTgt spid="148777"/>
                                        </p:tgtEl>
                                        <p:attrNameLst>
                                          <p:attrName>style.visibility</p:attrName>
                                        </p:attrNameLst>
                                      </p:cBhvr>
                                      <p:to>
                                        <p:strVal val="visible"/>
                                      </p:to>
                                    </p:set>
                                    <p:anim calcmode="lin" valueType="num">
                                      <p:cBhvr>
                                        <p:cTn id="74" dur="5000" fill="hold"/>
                                        <p:tgtEl>
                                          <p:spTgt spid="148777"/>
                                        </p:tgtEl>
                                        <p:attrNameLst>
                                          <p:attrName>ppt_w</p:attrName>
                                        </p:attrNameLst>
                                      </p:cBhvr>
                                      <p:tavLst>
                                        <p:tav tm="0" fmla="#ppt_w*sin(2.5*pi*$)">
                                          <p:val>
                                            <p:fltVal val="0"/>
                                          </p:val>
                                        </p:tav>
                                        <p:tav tm="100000">
                                          <p:val>
                                            <p:fltVal val="1"/>
                                          </p:val>
                                        </p:tav>
                                      </p:tavLst>
                                    </p:anim>
                                    <p:anim calcmode="lin" valueType="num">
                                      <p:cBhvr>
                                        <p:cTn id="75" dur="5000" fill="hold"/>
                                        <p:tgtEl>
                                          <p:spTgt spid="1487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50" grpId="0"/>
      <p:bldP spid="148551" grpId="0"/>
      <p:bldP spid="148555" grpId="0"/>
      <p:bldP spid="148660" grpId="0"/>
      <p:bldP spid="148702" grpId="0" animBg="1"/>
      <p:bldP spid="148703" grpId="0"/>
      <p:bldP spid="148740" grpId="0"/>
      <p:bldP spid="14877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24DA0910-8AE8-4247-8EAC-FAFD6BB3CA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FA1A3514-8662-4C73-92B1-B906453A6328}" type="slidenum">
              <a:rPr kumimoji="0" lang="en-US" altLang="zh-CN" sz="1800">
                <a:solidFill>
                  <a:srgbClr val="009900"/>
                </a:solidFill>
              </a:rPr>
              <a:pPr eaLnBrk="1" hangingPunct="1"/>
              <a:t>39</a:t>
            </a:fld>
            <a:endParaRPr kumimoji="0" lang="en-US" altLang="zh-CN" sz="1800">
              <a:solidFill>
                <a:srgbClr val="009900"/>
              </a:solidFill>
            </a:endParaRPr>
          </a:p>
        </p:txBody>
      </p:sp>
      <p:sp>
        <p:nvSpPr>
          <p:cNvPr id="41987" name="Text Box 4">
            <a:extLst>
              <a:ext uri="{FF2B5EF4-FFF2-40B4-BE49-F238E27FC236}">
                <a16:creationId xmlns:a16="http://schemas.microsoft.com/office/drawing/2014/main" id="{6ACDE9AC-2690-472B-B14D-B30CD2E939F4}"/>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2.7.2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按位与、或、加运算 </a:t>
            </a:r>
          </a:p>
        </p:txBody>
      </p:sp>
      <p:sp>
        <p:nvSpPr>
          <p:cNvPr id="156677" name="Rectangle 5">
            <a:extLst>
              <a:ext uri="{FF2B5EF4-FFF2-40B4-BE49-F238E27FC236}">
                <a16:creationId xmlns:a16="http://schemas.microsoft.com/office/drawing/2014/main" id="{A7B73533-79F0-4AEE-AE92-91B4BCDE3356}"/>
              </a:ext>
            </a:extLst>
          </p:cNvPr>
          <p:cNvSpPr>
            <a:spLocks noChangeArrowheads="1"/>
          </p:cNvSpPr>
          <p:nvPr/>
        </p:nvSpPr>
        <p:spPr bwMode="auto">
          <a:xfrm>
            <a:off x="755650" y="1238250"/>
            <a:ext cx="7704138"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位与</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&amp;</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和位或</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，是按与逻辑与</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&amp;&amp;</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和逻辑或</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的真值表，逐位独立运算。</a:t>
            </a:r>
          </a:p>
        </p:txBody>
      </p:sp>
      <p:sp>
        <p:nvSpPr>
          <p:cNvPr id="156678" name="Text Box 6">
            <a:extLst>
              <a:ext uri="{FF2B5EF4-FFF2-40B4-BE49-F238E27FC236}">
                <a16:creationId xmlns:a16="http://schemas.microsoft.com/office/drawing/2014/main" id="{C4AAB0D4-F0CA-4EB8-8BB1-077AA5822EC0}"/>
              </a:ext>
            </a:extLst>
          </p:cNvPr>
          <p:cNvSpPr txBox="1">
            <a:spLocks noChangeArrowheads="1"/>
          </p:cNvSpPr>
          <p:nvPr/>
        </p:nvSpPr>
        <p:spPr bwMode="auto">
          <a:xfrm>
            <a:off x="1733550" y="2187575"/>
            <a:ext cx="360363"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x</a:t>
            </a:r>
          </a:p>
        </p:txBody>
      </p:sp>
      <p:graphicFrame>
        <p:nvGraphicFramePr>
          <p:cNvPr id="156829" name="Group 157">
            <a:extLst>
              <a:ext uri="{FF2B5EF4-FFF2-40B4-BE49-F238E27FC236}">
                <a16:creationId xmlns:a16="http://schemas.microsoft.com/office/drawing/2014/main" id="{463962AC-2C69-4DA3-8730-551F5C944383}"/>
              </a:ext>
            </a:extLst>
          </p:cNvPr>
          <p:cNvGraphicFramePr>
            <a:graphicFrameLocks noGrp="1"/>
          </p:cNvGraphicFramePr>
          <p:nvPr/>
        </p:nvGraphicFramePr>
        <p:xfrm>
          <a:off x="2124075" y="2276475"/>
          <a:ext cx="6096000" cy="396240"/>
        </p:xfrm>
        <a:graphic>
          <a:graphicData uri="http://schemas.openxmlformats.org/drawingml/2006/table">
            <a:tbl>
              <a:tblPr/>
              <a:tblGrid>
                <a:gridCol w="381000">
                  <a:extLst>
                    <a:ext uri="{9D8B030D-6E8A-4147-A177-3AD203B41FA5}">
                      <a16:colId xmlns:a16="http://schemas.microsoft.com/office/drawing/2014/main" val="1308724464"/>
                    </a:ext>
                  </a:extLst>
                </a:gridCol>
                <a:gridCol w="381000">
                  <a:extLst>
                    <a:ext uri="{9D8B030D-6E8A-4147-A177-3AD203B41FA5}">
                      <a16:colId xmlns:a16="http://schemas.microsoft.com/office/drawing/2014/main" val="2468906785"/>
                    </a:ext>
                  </a:extLst>
                </a:gridCol>
                <a:gridCol w="381000">
                  <a:extLst>
                    <a:ext uri="{9D8B030D-6E8A-4147-A177-3AD203B41FA5}">
                      <a16:colId xmlns:a16="http://schemas.microsoft.com/office/drawing/2014/main" val="1302230243"/>
                    </a:ext>
                  </a:extLst>
                </a:gridCol>
                <a:gridCol w="381000">
                  <a:extLst>
                    <a:ext uri="{9D8B030D-6E8A-4147-A177-3AD203B41FA5}">
                      <a16:colId xmlns:a16="http://schemas.microsoft.com/office/drawing/2014/main" val="2865267900"/>
                    </a:ext>
                  </a:extLst>
                </a:gridCol>
                <a:gridCol w="381000">
                  <a:extLst>
                    <a:ext uri="{9D8B030D-6E8A-4147-A177-3AD203B41FA5}">
                      <a16:colId xmlns:a16="http://schemas.microsoft.com/office/drawing/2014/main" val="1485045089"/>
                    </a:ext>
                  </a:extLst>
                </a:gridCol>
                <a:gridCol w="381000">
                  <a:extLst>
                    <a:ext uri="{9D8B030D-6E8A-4147-A177-3AD203B41FA5}">
                      <a16:colId xmlns:a16="http://schemas.microsoft.com/office/drawing/2014/main" val="4112559977"/>
                    </a:ext>
                  </a:extLst>
                </a:gridCol>
                <a:gridCol w="381000">
                  <a:extLst>
                    <a:ext uri="{9D8B030D-6E8A-4147-A177-3AD203B41FA5}">
                      <a16:colId xmlns:a16="http://schemas.microsoft.com/office/drawing/2014/main" val="2290973884"/>
                    </a:ext>
                  </a:extLst>
                </a:gridCol>
                <a:gridCol w="381000">
                  <a:extLst>
                    <a:ext uri="{9D8B030D-6E8A-4147-A177-3AD203B41FA5}">
                      <a16:colId xmlns:a16="http://schemas.microsoft.com/office/drawing/2014/main" val="335869062"/>
                    </a:ext>
                  </a:extLst>
                </a:gridCol>
                <a:gridCol w="381000">
                  <a:extLst>
                    <a:ext uri="{9D8B030D-6E8A-4147-A177-3AD203B41FA5}">
                      <a16:colId xmlns:a16="http://schemas.microsoft.com/office/drawing/2014/main" val="3218856463"/>
                    </a:ext>
                  </a:extLst>
                </a:gridCol>
                <a:gridCol w="381000">
                  <a:extLst>
                    <a:ext uri="{9D8B030D-6E8A-4147-A177-3AD203B41FA5}">
                      <a16:colId xmlns:a16="http://schemas.microsoft.com/office/drawing/2014/main" val="3256368947"/>
                    </a:ext>
                  </a:extLst>
                </a:gridCol>
                <a:gridCol w="381000">
                  <a:extLst>
                    <a:ext uri="{9D8B030D-6E8A-4147-A177-3AD203B41FA5}">
                      <a16:colId xmlns:a16="http://schemas.microsoft.com/office/drawing/2014/main" val="3908045111"/>
                    </a:ext>
                  </a:extLst>
                </a:gridCol>
                <a:gridCol w="381000">
                  <a:extLst>
                    <a:ext uri="{9D8B030D-6E8A-4147-A177-3AD203B41FA5}">
                      <a16:colId xmlns:a16="http://schemas.microsoft.com/office/drawing/2014/main" val="2061797108"/>
                    </a:ext>
                  </a:extLst>
                </a:gridCol>
                <a:gridCol w="381000">
                  <a:extLst>
                    <a:ext uri="{9D8B030D-6E8A-4147-A177-3AD203B41FA5}">
                      <a16:colId xmlns:a16="http://schemas.microsoft.com/office/drawing/2014/main" val="553548508"/>
                    </a:ext>
                  </a:extLst>
                </a:gridCol>
                <a:gridCol w="381000">
                  <a:extLst>
                    <a:ext uri="{9D8B030D-6E8A-4147-A177-3AD203B41FA5}">
                      <a16:colId xmlns:a16="http://schemas.microsoft.com/office/drawing/2014/main" val="2247943997"/>
                    </a:ext>
                  </a:extLst>
                </a:gridCol>
                <a:gridCol w="381000">
                  <a:extLst>
                    <a:ext uri="{9D8B030D-6E8A-4147-A177-3AD203B41FA5}">
                      <a16:colId xmlns:a16="http://schemas.microsoft.com/office/drawing/2014/main" val="2181107161"/>
                    </a:ext>
                  </a:extLst>
                </a:gridCol>
                <a:gridCol w="381000">
                  <a:extLst>
                    <a:ext uri="{9D8B030D-6E8A-4147-A177-3AD203B41FA5}">
                      <a16:colId xmlns:a16="http://schemas.microsoft.com/office/drawing/2014/main" val="3330940398"/>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5651014"/>
                  </a:ext>
                </a:extLst>
              </a:tr>
            </a:tbl>
          </a:graphicData>
        </a:graphic>
      </p:graphicFrame>
      <p:sp>
        <p:nvSpPr>
          <p:cNvPr id="156715" name="Text Box 43">
            <a:extLst>
              <a:ext uri="{FF2B5EF4-FFF2-40B4-BE49-F238E27FC236}">
                <a16:creationId xmlns:a16="http://schemas.microsoft.com/office/drawing/2014/main" id="{FEC2FEF7-B591-4309-AB90-6329A2533326}"/>
              </a:ext>
            </a:extLst>
          </p:cNvPr>
          <p:cNvSpPr txBox="1">
            <a:spLocks noChangeArrowheads="1"/>
          </p:cNvSpPr>
          <p:nvPr/>
        </p:nvSpPr>
        <p:spPr bwMode="auto">
          <a:xfrm>
            <a:off x="1304925" y="2663825"/>
            <a:ext cx="874713"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mark</a:t>
            </a:r>
          </a:p>
        </p:txBody>
      </p:sp>
      <p:graphicFrame>
        <p:nvGraphicFramePr>
          <p:cNvPr id="156831" name="Group 159">
            <a:extLst>
              <a:ext uri="{FF2B5EF4-FFF2-40B4-BE49-F238E27FC236}">
                <a16:creationId xmlns:a16="http://schemas.microsoft.com/office/drawing/2014/main" id="{D456454D-FBA8-424B-9C37-C44026CD6E19}"/>
              </a:ext>
            </a:extLst>
          </p:cNvPr>
          <p:cNvGraphicFramePr>
            <a:graphicFrameLocks noGrp="1"/>
          </p:cNvGraphicFramePr>
          <p:nvPr/>
        </p:nvGraphicFramePr>
        <p:xfrm>
          <a:off x="2141538" y="2825750"/>
          <a:ext cx="6096000" cy="396240"/>
        </p:xfrm>
        <a:graphic>
          <a:graphicData uri="http://schemas.openxmlformats.org/drawingml/2006/table">
            <a:tbl>
              <a:tblPr/>
              <a:tblGrid>
                <a:gridCol w="381000">
                  <a:extLst>
                    <a:ext uri="{9D8B030D-6E8A-4147-A177-3AD203B41FA5}">
                      <a16:colId xmlns:a16="http://schemas.microsoft.com/office/drawing/2014/main" val="2882830455"/>
                    </a:ext>
                  </a:extLst>
                </a:gridCol>
                <a:gridCol w="381000">
                  <a:extLst>
                    <a:ext uri="{9D8B030D-6E8A-4147-A177-3AD203B41FA5}">
                      <a16:colId xmlns:a16="http://schemas.microsoft.com/office/drawing/2014/main" val="2723187779"/>
                    </a:ext>
                  </a:extLst>
                </a:gridCol>
                <a:gridCol w="381000">
                  <a:extLst>
                    <a:ext uri="{9D8B030D-6E8A-4147-A177-3AD203B41FA5}">
                      <a16:colId xmlns:a16="http://schemas.microsoft.com/office/drawing/2014/main" val="146124783"/>
                    </a:ext>
                  </a:extLst>
                </a:gridCol>
                <a:gridCol w="381000">
                  <a:extLst>
                    <a:ext uri="{9D8B030D-6E8A-4147-A177-3AD203B41FA5}">
                      <a16:colId xmlns:a16="http://schemas.microsoft.com/office/drawing/2014/main" val="1368262361"/>
                    </a:ext>
                  </a:extLst>
                </a:gridCol>
                <a:gridCol w="381000">
                  <a:extLst>
                    <a:ext uri="{9D8B030D-6E8A-4147-A177-3AD203B41FA5}">
                      <a16:colId xmlns:a16="http://schemas.microsoft.com/office/drawing/2014/main" val="1762751465"/>
                    </a:ext>
                  </a:extLst>
                </a:gridCol>
                <a:gridCol w="381000">
                  <a:extLst>
                    <a:ext uri="{9D8B030D-6E8A-4147-A177-3AD203B41FA5}">
                      <a16:colId xmlns:a16="http://schemas.microsoft.com/office/drawing/2014/main" val="4071267188"/>
                    </a:ext>
                  </a:extLst>
                </a:gridCol>
                <a:gridCol w="381000">
                  <a:extLst>
                    <a:ext uri="{9D8B030D-6E8A-4147-A177-3AD203B41FA5}">
                      <a16:colId xmlns:a16="http://schemas.microsoft.com/office/drawing/2014/main" val="1642442469"/>
                    </a:ext>
                  </a:extLst>
                </a:gridCol>
                <a:gridCol w="381000">
                  <a:extLst>
                    <a:ext uri="{9D8B030D-6E8A-4147-A177-3AD203B41FA5}">
                      <a16:colId xmlns:a16="http://schemas.microsoft.com/office/drawing/2014/main" val="3952760035"/>
                    </a:ext>
                  </a:extLst>
                </a:gridCol>
                <a:gridCol w="381000">
                  <a:extLst>
                    <a:ext uri="{9D8B030D-6E8A-4147-A177-3AD203B41FA5}">
                      <a16:colId xmlns:a16="http://schemas.microsoft.com/office/drawing/2014/main" val="3558598611"/>
                    </a:ext>
                  </a:extLst>
                </a:gridCol>
                <a:gridCol w="381000">
                  <a:extLst>
                    <a:ext uri="{9D8B030D-6E8A-4147-A177-3AD203B41FA5}">
                      <a16:colId xmlns:a16="http://schemas.microsoft.com/office/drawing/2014/main" val="2819749617"/>
                    </a:ext>
                  </a:extLst>
                </a:gridCol>
                <a:gridCol w="381000">
                  <a:extLst>
                    <a:ext uri="{9D8B030D-6E8A-4147-A177-3AD203B41FA5}">
                      <a16:colId xmlns:a16="http://schemas.microsoft.com/office/drawing/2014/main" val="3736629958"/>
                    </a:ext>
                  </a:extLst>
                </a:gridCol>
                <a:gridCol w="381000">
                  <a:extLst>
                    <a:ext uri="{9D8B030D-6E8A-4147-A177-3AD203B41FA5}">
                      <a16:colId xmlns:a16="http://schemas.microsoft.com/office/drawing/2014/main" val="1907183437"/>
                    </a:ext>
                  </a:extLst>
                </a:gridCol>
                <a:gridCol w="381000">
                  <a:extLst>
                    <a:ext uri="{9D8B030D-6E8A-4147-A177-3AD203B41FA5}">
                      <a16:colId xmlns:a16="http://schemas.microsoft.com/office/drawing/2014/main" val="1448273934"/>
                    </a:ext>
                  </a:extLst>
                </a:gridCol>
                <a:gridCol w="381000">
                  <a:extLst>
                    <a:ext uri="{9D8B030D-6E8A-4147-A177-3AD203B41FA5}">
                      <a16:colId xmlns:a16="http://schemas.microsoft.com/office/drawing/2014/main" val="389304142"/>
                    </a:ext>
                  </a:extLst>
                </a:gridCol>
                <a:gridCol w="381000">
                  <a:extLst>
                    <a:ext uri="{9D8B030D-6E8A-4147-A177-3AD203B41FA5}">
                      <a16:colId xmlns:a16="http://schemas.microsoft.com/office/drawing/2014/main" val="1592955828"/>
                    </a:ext>
                  </a:extLst>
                </a:gridCol>
                <a:gridCol w="381000">
                  <a:extLst>
                    <a:ext uri="{9D8B030D-6E8A-4147-A177-3AD203B41FA5}">
                      <a16:colId xmlns:a16="http://schemas.microsoft.com/office/drawing/2014/main" val="3558523528"/>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2384550"/>
                  </a:ext>
                </a:extLst>
              </a:tr>
            </a:tbl>
          </a:graphicData>
        </a:graphic>
      </p:graphicFrame>
      <p:sp>
        <p:nvSpPr>
          <p:cNvPr id="156752" name="Text Box 80">
            <a:extLst>
              <a:ext uri="{FF2B5EF4-FFF2-40B4-BE49-F238E27FC236}">
                <a16:creationId xmlns:a16="http://schemas.microsoft.com/office/drawing/2014/main" id="{90991485-050A-4B50-9BE5-4E9C31E757E9}"/>
              </a:ext>
            </a:extLst>
          </p:cNvPr>
          <p:cNvSpPr txBox="1">
            <a:spLocks noChangeArrowheads="1"/>
          </p:cNvSpPr>
          <p:nvPr/>
        </p:nvSpPr>
        <p:spPr bwMode="auto">
          <a:xfrm>
            <a:off x="900113" y="3429000"/>
            <a:ext cx="1295400"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a:t>
            </a:r>
            <a:r>
              <a:rPr lang="en-US" altLang="zh-CN" sz="1000"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&amp;</a:t>
            </a:r>
            <a:r>
              <a:rPr lang="en-US" altLang="zh-CN" sz="1000"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mark</a:t>
            </a:r>
          </a:p>
        </p:txBody>
      </p:sp>
      <p:graphicFrame>
        <p:nvGraphicFramePr>
          <p:cNvPr id="156833" name="Group 161">
            <a:extLst>
              <a:ext uri="{FF2B5EF4-FFF2-40B4-BE49-F238E27FC236}">
                <a16:creationId xmlns:a16="http://schemas.microsoft.com/office/drawing/2014/main" id="{B3B3A47C-B255-499B-AEF6-F91D169C9AB5}"/>
              </a:ext>
            </a:extLst>
          </p:cNvPr>
          <p:cNvGraphicFramePr>
            <a:graphicFrameLocks noGrp="1"/>
          </p:cNvGraphicFramePr>
          <p:nvPr/>
        </p:nvGraphicFramePr>
        <p:xfrm>
          <a:off x="2133600" y="3500438"/>
          <a:ext cx="6096000" cy="396240"/>
        </p:xfrm>
        <a:graphic>
          <a:graphicData uri="http://schemas.openxmlformats.org/drawingml/2006/table">
            <a:tbl>
              <a:tblPr/>
              <a:tblGrid>
                <a:gridCol w="381000">
                  <a:extLst>
                    <a:ext uri="{9D8B030D-6E8A-4147-A177-3AD203B41FA5}">
                      <a16:colId xmlns:a16="http://schemas.microsoft.com/office/drawing/2014/main" val="3525664523"/>
                    </a:ext>
                  </a:extLst>
                </a:gridCol>
                <a:gridCol w="381000">
                  <a:extLst>
                    <a:ext uri="{9D8B030D-6E8A-4147-A177-3AD203B41FA5}">
                      <a16:colId xmlns:a16="http://schemas.microsoft.com/office/drawing/2014/main" val="354923375"/>
                    </a:ext>
                  </a:extLst>
                </a:gridCol>
                <a:gridCol w="381000">
                  <a:extLst>
                    <a:ext uri="{9D8B030D-6E8A-4147-A177-3AD203B41FA5}">
                      <a16:colId xmlns:a16="http://schemas.microsoft.com/office/drawing/2014/main" val="944122468"/>
                    </a:ext>
                  </a:extLst>
                </a:gridCol>
                <a:gridCol w="381000">
                  <a:extLst>
                    <a:ext uri="{9D8B030D-6E8A-4147-A177-3AD203B41FA5}">
                      <a16:colId xmlns:a16="http://schemas.microsoft.com/office/drawing/2014/main" val="2122703308"/>
                    </a:ext>
                  </a:extLst>
                </a:gridCol>
                <a:gridCol w="381000">
                  <a:extLst>
                    <a:ext uri="{9D8B030D-6E8A-4147-A177-3AD203B41FA5}">
                      <a16:colId xmlns:a16="http://schemas.microsoft.com/office/drawing/2014/main" val="4280536136"/>
                    </a:ext>
                  </a:extLst>
                </a:gridCol>
                <a:gridCol w="381000">
                  <a:extLst>
                    <a:ext uri="{9D8B030D-6E8A-4147-A177-3AD203B41FA5}">
                      <a16:colId xmlns:a16="http://schemas.microsoft.com/office/drawing/2014/main" val="3334358746"/>
                    </a:ext>
                  </a:extLst>
                </a:gridCol>
                <a:gridCol w="381000">
                  <a:extLst>
                    <a:ext uri="{9D8B030D-6E8A-4147-A177-3AD203B41FA5}">
                      <a16:colId xmlns:a16="http://schemas.microsoft.com/office/drawing/2014/main" val="1411168260"/>
                    </a:ext>
                  </a:extLst>
                </a:gridCol>
                <a:gridCol w="381000">
                  <a:extLst>
                    <a:ext uri="{9D8B030D-6E8A-4147-A177-3AD203B41FA5}">
                      <a16:colId xmlns:a16="http://schemas.microsoft.com/office/drawing/2014/main" val="4091106969"/>
                    </a:ext>
                  </a:extLst>
                </a:gridCol>
                <a:gridCol w="381000">
                  <a:extLst>
                    <a:ext uri="{9D8B030D-6E8A-4147-A177-3AD203B41FA5}">
                      <a16:colId xmlns:a16="http://schemas.microsoft.com/office/drawing/2014/main" val="1503238546"/>
                    </a:ext>
                  </a:extLst>
                </a:gridCol>
                <a:gridCol w="381000">
                  <a:extLst>
                    <a:ext uri="{9D8B030D-6E8A-4147-A177-3AD203B41FA5}">
                      <a16:colId xmlns:a16="http://schemas.microsoft.com/office/drawing/2014/main" val="594454661"/>
                    </a:ext>
                  </a:extLst>
                </a:gridCol>
                <a:gridCol w="381000">
                  <a:extLst>
                    <a:ext uri="{9D8B030D-6E8A-4147-A177-3AD203B41FA5}">
                      <a16:colId xmlns:a16="http://schemas.microsoft.com/office/drawing/2014/main" val="102762228"/>
                    </a:ext>
                  </a:extLst>
                </a:gridCol>
                <a:gridCol w="381000">
                  <a:extLst>
                    <a:ext uri="{9D8B030D-6E8A-4147-A177-3AD203B41FA5}">
                      <a16:colId xmlns:a16="http://schemas.microsoft.com/office/drawing/2014/main" val="4221230385"/>
                    </a:ext>
                  </a:extLst>
                </a:gridCol>
                <a:gridCol w="381000">
                  <a:extLst>
                    <a:ext uri="{9D8B030D-6E8A-4147-A177-3AD203B41FA5}">
                      <a16:colId xmlns:a16="http://schemas.microsoft.com/office/drawing/2014/main" val="833678098"/>
                    </a:ext>
                  </a:extLst>
                </a:gridCol>
                <a:gridCol w="381000">
                  <a:extLst>
                    <a:ext uri="{9D8B030D-6E8A-4147-A177-3AD203B41FA5}">
                      <a16:colId xmlns:a16="http://schemas.microsoft.com/office/drawing/2014/main" val="2819532277"/>
                    </a:ext>
                  </a:extLst>
                </a:gridCol>
                <a:gridCol w="381000">
                  <a:extLst>
                    <a:ext uri="{9D8B030D-6E8A-4147-A177-3AD203B41FA5}">
                      <a16:colId xmlns:a16="http://schemas.microsoft.com/office/drawing/2014/main" val="243852968"/>
                    </a:ext>
                  </a:extLst>
                </a:gridCol>
                <a:gridCol w="381000">
                  <a:extLst>
                    <a:ext uri="{9D8B030D-6E8A-4147-A177-3AD203B41FA5}">
                      <a16:colId xmlns:a16="http://schemas.microsoft.com/office/drawing/2014/main" val="1414578522"/>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09218329"/>
                  </a:ext>
                </a:extLst>
              </a:tr>
            </a:tbl>
          </a:graphicData>
        </a:graphic>
      </p:graphicFrame>
      <p:graphicFrame>
        <p:nvGraphicFramePr>
          <p:cNvPr id="156944" name="Group 272">
            <a:extLst>
              <a:ext uri="{FF2B5EF4-FFF2-40B4-BE49-F238E27FC236}">
                <a16:creationId xmlns:a16="http://schemas.microsoft.com/office/drawing/2014/main" id="{5EDB6BAF-77E4-4310-9684-D865D06217B5}"/>
              </a:ext>
            </a:extLst>
          </p:cNvPr>
          <p:cNvGraphicFramePr>
            <a:graphicFrameLocks noGrp="1"/>
          </p:cNvGraphicFramePr>
          <p:nvPr/>
        </p:nvGraphicFramePr>
        <p:xfrm>
          <a:off x="2124075" y="4067175"/>
          <a:ext cx="6119813" cy="396240"/>
        </p:xfrm>
        <a:graphic>
          <a:graphicData uri="http://schemas.openxmlformats.org/drawingml/2006/table">
            <a:tbl>
              <a:tblPr/>
              <a:tblGrid>
                <a:gridCol w="404813">
                  <a:extLst>
                    <a:ext uri="{9D8B030D-6E8A-4147-A177-3AD203B41FA5}">
                      <a16:colId xmlns:a16="http://schemas.microsoft.com/office/drawing/2014/main" val="2490774733"/>
                    </a:ext>
                  </a:extLst>
                </a:gridCol>
                <a:gridCol w="381000">
                  <a:extLst>
                    <a:ext uri="{9D8B030D-6E8A-4147-A177-3AD203B41FA5}">
                      <a16:colId xmlns:a16="http://schemas.microsoft.com/office/drawing/2014/main" val="1788836069"/>
                    </a:ext>
                  </a:extLst>
                </a:gridCol>
                <a:gridCol w="381000">
                  <a:extLst>
                    <a:ext uri="{9D8B030D-6E8A-4147-A177-3AD203B41FA5}">
                      <a16:colId xmlns:a16="http://schemas.microsoft.com/office/drawing/2014/main" val="1925770853"/>
                    </a:ext>
                  </a:extLst>
                </a:gridCol>
                <a:gridCol w="381000">
                  <a:extLst>
                    <a:ext uri="{9D8B030D-6E8A-4147-A177-3AD203B41FA5}">
                      <a16:colId xmlns:a16="http://schemas.microsoft.com/office/drawing/2014/main" val="4211976952"/>
                    </a:ext>
                  </a:extLst>
                </a:gridCol>
                <a:gridCol w="381000">
                  <a:extLst>
                    <a:ext uri="{9D8B030D-6E8A-4147-A177-3AD203B41FA5}">
                      <a16:colId xmlns:a16="http://schemas.microsoft.com/office/drawing/2014/main" val="56443374"/>
                    </a:ext>
                  </a:extLst>
                </a:gridCol>
                <a:gridCol w="381000">
                  <a:extLst>
                    <a:ext uri="{9D8B030D-6E8A-4147-A177-3AD203B41FA5}">
                      <a16:colId xmlns:a16="http://schemas.microsoft.com/office/drawing/2014/main" val="2837610169"/>
                    </a:ext>
                  </a:extLst>
                </a:gridCol>
                <a:gridCol w="381000">
                  <a:extLst>
                    <a:ext uri="{9D8B030D-6E8A-4147-A177-3AD203B41FA5}">
                      <a16:colId xmlns:a16="http://schemas.microsoft.com/office/drawing/2014/main" val="3645890788"/>
                    </a:ext>
                  </a:extLst>
                </a:gridCol>
                <a:gridCol w="381000">
                  <a:extLst>
                    <a:ext uri="{9D8B030D-6E8A-4147-A177-3AD203B41FA5}">
                      <a16:colId xmlns:a16="http://schemas.microsoft.com/office/drawing/2014/main" val="3069290002"/>
                    </a:ext>
                  </a:extLst>
                </a:gridCol>
                <a:gridCol w="381000">
                  <a:extLst>
                    <a:ext uri="{9D8B030D-6E8A-4147-A177-3AD203B41FA5}">
                      <a16:colId xmlns:a16="http://schemas.microsoft.com/office/drawing/2014/main" val="438276301"/>
                    </a:ext>
                  </a:extLst>
                </a:gridCol>
                <a:gridCol w="381000">
                  <a:extLst>
                    <a:ext uri="{9D8B030D-6E8A-4147-A177-3AD203B41FA5}">
                      <a16:colId xmlns:a16="http://schemas.microsoft.com/office/drawing/2014/main" val="2448985081"/>
                    </a:ext>
                  </a:extLst>
                </a:gridCol>
                <a:gridCol w="381000">
                  <a:extLst>
                    <a:ext uri="{9D8B030D-6E8A-4147-A177-3AD203B41FA5}">
                      <a16:colId xmlns:a16="http://schemas.microsoft.com/office/drawing/2014/main" val="322834041"/>
                    </a:ext>
                  </a:extLst>
                </a:gridCol>
                <a:gridCol w="381000">
                  <a:extLst>
                    <a:ext uri="{9D8B030D-6E8A-4147-A177-3AD203B41FA5}">
                      <a16:colId xmlns:a16="http://schemas.microsoft.com/office/drawing/2014/main" val="4094033496"/>
                    </a:ext>
                  </a:extLst>
                </a:gridCol>
                <a:gridCol w="381000">
                  <a:extLst>
                    <a:ext uri="{9D8B030D-6E8A-4147-A177-3AD203B41FA5}">
                      <a16:colId xmlns:a16="http://schemas.microsoft.com/office/drawing/2014/main" val="3816314962"/>
                    </a:ext>
                  </a:extLst>
                </a:gridCol>
                <a:gridCol w="381000">
                  <a:extLst>
                    <a:ext uri="{9D8B030D-6E8A-4147-A177-3AD203B41FA5}">
                      <a16:colId xmlns:a16="http://schemas.microsoft.com/office/drawing/2014/main" val="4127224564"/>
                    </a:ext>
                  </a:extLst>
                </a:gridCol>
                <a:gridCol w="381000">
                  <a:extLst>
                    <a:ext uri="{9D8B030D-6E8A-4147-A177-3AD203B41FA5}">
                      <a16:colId xmlns:a16="http://schemas.microsoft.com/office/drawing/2014/main" val="2509819144"/>
                    </a:ext>
                  </a:extLst>
                </a:gridCol>
                <a:gridCol w="381000">
                  <a:extLst>
                    <a:ext uri="{9D8B030D-6E8A-4147-A177-3AD203B41FA5}">
                      <a16:colId xmlns:a16="http://schemas.microsoft.com/office/drawing/2014/main" val="269275158"/>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5611344"/>
                  </a:ext>
                </a:extLst>
              </a:tr>
            </a:tbl>
          </a:graphicData>
        </a:graphic>
      </p:graphicFrame>
      <p:sp>
        <p:nvSpPr>
          <p:cNvPr id="156826" name="Text Box 154">
            <a:extLst>
              <a:ext uri="{FF2B5EF4-FFF2-40B4-BE49-F238E27FC236}">
                <a16:creationId xmlns:a16="http://schemas.microsoft.com/office/drawing/2014/main" id="{246C005F-CED1-4FB3-815C-FABF6AB7B75C}"/>
              </a:ext>
            </a:extLst>
          </p:cNvPr>
          <p:cNvSpPr txBox="1">
            <a:spLocks noChangeArrowheads="1"/>
          </p:cNvSpPr>
          <p:nvPr/>
        </p:nvSpPr>
        <p:spPr bwMode="auto">
          <a:xfrm>
            <a:off x="890588" y="3978275"/>
            <a:ext cx="1295400"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a:t>
            </a:r>
            <a:r>
              <a:rPr lang="en-US" altLang="zh-CN" sz="1000"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a:t>
            </a:r>
            <a:r>
              <a:rPr lang="en-US" altLang="zh-CN" sz="1000" b="1">
                <a:solidFill>
                  <a:schemeClr val="tx2"/>
                </a:solidFill>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mark</a:t>
            </a:r>
          </a:p>
        </p:txBody>
      </p:sp>
      <p:graphicFrame>
        <p:nvGraphicFramePr>
          <p:cNvPr id="156872" name="Group 200">
            <a:extLst>
              <a:ext uri="{FF2B5EF4-FFF2-40B4-BE49-F238E27FC236}">
                <a16:creationId xmlns:a16="http://schemas.microsoft.com/office/drawing/2014/main" id="{ED6E26D5-22EE-44D5-A5BB-5EBB785E3AD1}"/>
              </a:ext>
            </a:extLst>
          </p:cNvPr>
          <p:cNvGraphicFramePr>
            <a:graphicFrameLocks noGrp="1"/>
          </p:cNvGraphicFramePr>
          <p:nvPr/>
        </p:nvGraphicFramePr>
        <p:xfrm>
          <a:off x="2124075" y="2276475"/>
          <a:ext cx="6096000" cy="396240"/>
        </p:xfrm>
        <a:graphic>
          <a:graphicData uri="http://schemas.openxmlformats.org/drawingml/2006/table">
            <a:tbl>
              <a:tblPr/>
              <a:tblGrid>
                <a:gridCol w="381000">
                  <a:extLst>
                    <a:ext uri="{9D8B030D-6E8A-4147-A177-3AD203B41FA5}">
                      <a16:colId xmlns:a16="http://schemas.microsoft.com/office/drawing/2014/main" val="2297009200"/>
                    </a:ext>
                  </a:extLst>
                </a:gridCol>
                <a:gridCol w="381000">
                  <a:extLst>
                    <a:ext uri="{9D8B030D-6E8A-4147-A177-3AD203B41FA5}">
                      <a16:colId xmlns:a16="http://schemas.microsoft.com/office/drawing/2014/main" val="2372501306"/>
                    </a:ext>
                  </a:extLst>
                </a:gridCol>
                <a:gridCol w="381000">
                  <a:extLst>
                    <a:ext uri="{9D8B030D-6E8A-4147-A177-3AD203B41FA5}">
                      <a16:colId xmlns:a16="http://schemas.microsoft.com/office/drawing/2014/main" val="3234680189"/>
                    </a:ext>
                  </a:extLst>
                </a:gridCol>
                <a:gridCol w="381000">
                  <a:extLst>
                    <a:ext uri="{9D8B030D-6E8A-4147-A177-3AD203B41FA5}">
                      <a16:colId xmlns:a16="http://schemas.microsoft.com/office/drawing/2014/main" val="1169350852"/>
                    </a:ext>
                  </a:extLst>
                </a:gridCol>
                <a:gridCol w="381000">
                  <a:extLst>
                    <a:ext uri="{9D8B030D-6E8A-4147-A177-3AD203B41FA5}">
                      <a16:colId xmlns:a16="http://schemas.microsoft.com/office/drawing/2014/main" val="2138490267"/>
                    </a:ext>
                  </a:extLst>
                </a:gridCol>
                <a:gridCol w="381000">
                  <a:extLst>
                    <a:ext uri="{9D8B030D-6E8A-4147-A177-3AD203B41FA5}">
                      <a16:colId xmlns:a16="http://schemas.microsoft.com/office/drawing/2014/main" val="3498057103"/>
                    </a:ext>
                  </a:extLst>
                </a:gridCol>
                <a:gridCol w="381000">
                  <a:extLst>
                    <a:ext uri="{9D8B030D-6E8A-4147-A177-3AD203B41FA5}">
                      <a16:colId xmlns:a16="http://schemas.microsoft.com/office/drawing/2014/main" val="3987152906"/>
                    </a:ext>
                  </a:extLst>
                </a:gridCol>
                <a:gridCol w="381000">
                  <a:extLst>
                    <a:ext uri="{9D8B030D-6E8A-4147-A177-3AD203B41FA5}">
                      <a16:colId xmlns:a16="http://schemas.microsoft.com/office/drawing/2014/main" val="751596918"/>
                    </a:ext>
                  </a:extLst>
                </a:gridCol>
                <a:gridCol w="381000">
                  <a:extLst>
                    <a:ext uri="{9D8B030D-6E8A-4147-A177-3AD203B41FA5}">
                      <a16:colId xmlns:a16="http://schemas.microsoft.com/office/drawing/2014/main" val="1168728082"/>
                    </a:ext>
                  </a:extLst>
                </a:gridCol>
                <a:gridCol w="381000">
                  <a:extLst>
                    <a:ext uri="{9D8B030D-6E8A-4147-A177-3AD203B41FA5}">
                      <a16:colId xmlns:a16="http://schemas.microsoft.com/office/drawing/2014/main" val="3380890225"/>
                    </a:ext>
                  </a:extLst>
                </a:gridCol>
                <a:gridCol w="381000">
                  <a:extLst>
                    <a:ext uri="{9D8B030D-6E8A-4147-A177-3AD203B41FA5}">
                      <a16:colId xmlns:a16="http://schemas.microsoft.com/office/drawing/2014/main" val="715874176"/>
                    </a:ext>
                  </a:extLst>
                </a:gridCol>
                <a:gridCol w="381000">
                  <a:extLst>
                    <a:ext uri="{9D8B030D-6E8A-4147-A177-3AD203B41FA5}">
                      <a16:colId xmlns:a16="http://schemas.microsoft.com/office/drawing/2014/main" val="3648238414"/>
                    </a:ext>
                  </a:extLst>
                </a:gridCol>
                <a:gridCol w="381000">
                  <a:extLst>
                    <a:ext uri="{9D8B030D-6E8A-4147-A177-3AD203B41FA5}">
                      <a16:colId xmlns:a16="http://schemas.microsoft.com/office/drawing/2014/main" val="4269606368"/>
                    </a:ext>
                  </a:extLst>
                </a:gridCol>
                <a:gridCol w="381000">
                  <a:extLst>
                    <a:ext uri="{9D8B030D-6E8A-4147-A177-3AD203B41FA5}">
                      <a16:colId xmlns:a16="http://schemas.microsoft.com/office/drawing/2014/main" val="4221234987"/>
                    </a:ext>
                  </a:extLst>
                </a:gridCol>
                <a:gridCol w="381000">
                  <a:extLst>
                    <a:ext uri="{9D8B030D-6E8A-4147-A177-3AD203B41FA5}">
                      <a16:colId xmlns:a16="http://schemas.microsoft.com/office/drawing/2014/main" val="1126460130"/>
                    </a:ext>
                  </a:extLst>
                </a:gridCol>
                <a:gridCol w="381000">
                  <a:extLst>
                    <a:ext uri="{9D8B030D-6E8A-4147-A177-3AD203B41FA5}">
                      <a16:colId xmlns:a16="http://schemas.microsoft.com/office/drawing/2014/main" val="3759216840"/>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65117220"/>
                  </a:ext>
                </a:extLst>
              </a:tr>
            </a:tbl>
          </a:graphicData>
        </a:graphic>
      </p:graphicFrame>
      <p:graphicFrame>
        <p:nvGraphicFramePr>
          <p:cNvPr id="156908" name="Group 236">
            <a:extLst>
              <a:ext uri="{FF2B5EF4-FFF2-40B4-BE49-F238E27FC236}">
                <a16:creationId xmlns:a16="http://schemas.microsoft.com/office/drawing/2014/main" id="{D9242E49-4AA9-4AF5-8474-4D8D0A8D4B60}"/>
              </a:ext>
            </a:extLst>
          </p:cNvPr>
          <p:cNvGraphicFramePr>
            <a:graphicFrameLocks noGrp="1"/>
          </p:cNvGraphicFramePr>
          <p:nvPr/>
        </p:nvGraphicFramePr>
        <p:xfrm>
          <a:off x="2124075" y="3500438"/>
          <a:ext cx="6096000" cy="396240"/>
        </p:xfrm>
        <a:graphic>
          <a:graphicData uri="http://schemas.openxmlformats.org/drawingml/2006/table">
            <a:tbl>
              <a:tblPr/>
              <a:tblGrid>
                <a:gridCol w="381000">
                  <a:extLst>
                    <a:ext uri="{9D8B030D-6E8A-4147-A177-3AD203B41FA5}">
                      <a16:colId xmlns:a16="http://schemas.microsoft.com/office/drawing/2014/main" val="2989305518"/>
                    </a:ext>
                  </a:extLst>
                </a:gridCol>
                <a:gridCol w="381000">
                  <a:extLst>
                    <a:ext uri="{9D8B030D-6E8A-4147-A177-3AD203B41FA5}">
                      <a16:colId xmlns:a16="http://schemas.microsoft.com/office/drawing/2014/main" val="2401755764"/>
                    </a:ext>
                  </a:extLst>
                </a:gridCol>
                <a:gridCol w="381000">
                  <a:extLst>
                    <a:ext uri="{9D8B030D-6E8A-4147-A177-3AD203B41FA5}">
                      <a16:colId xmlns:a16="http://schemas.microsoft.com/office/drawing/2014/main" val="2849215475"/>
                    </a:ext>
                  </a:extLst>
                </a:gridCol>
                <a:gridCol w="381000">
                  <a:extLst>
                    <a:ext uri="{9D8B030D-6E8A-4147-A177-3AD203B41FA5}">
                      <a16:colId xmlns:a16="http://schemas.microsoft.com/office/drawing/2014/main" val="565476195"/>
                    </a:ext>
                  </a:extLst>
                </a:gridCol>
                <a:gridCol w="381000">
                  <a:extLst>
                    <a:ext uri="{9D8B030D-6E8A-4147-A177-3AD203B41FA5}">
                      <a16:colId xmlns:a16="http://schemas.microsoft.com/office/drawing/2014/main" val="1455226191"/>
                    </a:ext>
                  </a:extLst>
                </a:gridCol>
                <a:gridCol w="381000">
                  <a:extLst>
                    <a:ext uri="{9D8B030D-6E8A-4147-A177-3AD203B41FA5}">
                      <a16:colId xmlns:a16="http://schemas.microsoft.com/office/drawing/2014/main" val="529303531"/>
                    </a:ext>
                  </a:extLst>
                </a:gridCol>
                <a:gridCol w="381000">
                  <a:extLst>
                    <a:ext uri="{9D8B030D-6E8A-4147-A177-3AD203B41FA5}">
                      <a16:colId xmlns:a16="http://schemas.microsoft.com/office/drawing/2014/main" val="1468939049"/>
                    </a:ext>
                  </a:extLst>
                </a:gridCol>
                <a:gridCol w="381000">
                  <a:extLst>
                    <a:ext uri="{9D8B030D-6E8A-4147-A177-3AD203B41FA5}">
                      <a16:colId xmlns:a16="http://schemas.microsoft.com/office/drawing/2014/main" val="729874025"/>
                    </a:ext>
                  </a:extLst>
                </a:gridCol>
                <a:gridCol w="381000">
                  <a:extLst>
                    <a:ext uri="{9D8B030D-6E8A-4147-A177-3AD203B41FA5}">
                      <a16:colId xmlns:a16="http://schemas.microsoft.com/office/drawing/2014/main" val="605309980"/>
                    </a:ext>
                  </a:extLst>
                </a:gridCol>
                <a:gridCol w="381000">
                  <a:extLst>
                    <a:ext uri="{9D8B030D-6E8A-4147-A177-3AD203B41FA5}">
                      <a16:colId xmlns:a16="http://schemas.microsoft.com/office/drawing/2014/main" val="597947751"/>
                    </a:ext>
                  </a:extLst>
                </a:gridCol>
                <a:gridCol w="381000">
                  <a:extLst>
                    <a:ext uri="{9D8B030D-6E8A-4147-A177-3AD203B41FA5}">
                      <a16:colId xmlns:a16="http://schemas.microsoft.com/office/drawing/2014/main" val="3793455811"/>
                    </a:ext>
                  </a:extLst>
                </a:gridCol>
                <a:gridCol w="381000">
                  <a:extLst>
                    <a:ext uri="{9D8B030D-6E8A-4147-A177-3AD203B41FA5}">
                      <a16:colId xmlns:a16="http://schemas.microsoft.com/office/drawing/2014/main" val="4144312129"/>
                    </a:ext>
                  </a:extLst>
                </a:gridCol>
                <a:gridCol w="381000">
                  <a:extLst>
                    <a:ext uri="{9D8B030D-6E8A-4147-A177-3AD203B41FA5}">
                      <a16:colId xmlns:a16="http://schemas.microsoft.com/office/drawing/2014/main" val="127915356"/>
                    </a:ext>
                  </a:extLst>
                </a:gridCol>
                <a:gridCol w="381000">
                  <a:extLst>
                    <a:ext uri="{9D8B030D-6E8A-4147-A177-3AD203B41FA5}">
                      <a16:colId xmlns:a16="http://schemas.microsoft.com/office/drawing/2014/main" val="3943326683"/>
                    </a:ext>
                  </a:extLst>
                </a:gridCol>
                <a:gridCol w="381000">
                  <a:extLst>
                    <a:ext uri="{9D8B030D-6E8A-4147-A177-3AD203B41FA5}">
                      <a16:colId xmlns:a16="http://schemas.microsoft.com/office/drawing/2014/main" val="3150744879"/>
                    </a:ext>
                  </a:extLst>
                </a:gridCol>
                <a:gridCol w="381000">
                  <a:extLst>
                    <a:ext uri="{9D8B030D-6E8A-4147-A177-3AD203B41FA5}">
                      <a16:colId xmlns:a16="http://schemas.microsoft.com/office/drawing/2014/main" val="1160715491"/>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8000"/>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14143317"/>
                  </a:ext>
                </a:extLst>
              </a:tr>
            </a:tbl>
          </a:graphicData>
        </a:graphic>
      </p:graphicFrame>
      <p:graphicFrame>
        <p:nvGraphicFramePr>
          <p:cNvPr id="156945" name="Group 273">
            <a:extLst>
              <a:ext uri="{FF2B5EF4-FFF2-40B4-BE49-F238E27FC236}">
                <a16:creationId xmlns:a16="http://schemas.microsoft.com/office/drawing/2014/main" id="{489F2D51-9834-41D5-BA1A-1286C95E34C2}"/>
              </a:ext>
            </a:extLst>
          </p:cNvPr>
          <p:cNvGraphicFramePr>
            <a:graphicFrameLocks noGrp="1"/>
          </p:cNvGraphicFramePr>
          <p:nvPr/>
        </p:nvGraphicFramePr>
        <p:xfrm>
          <a:off x="2124075" y="4076700"/>
          <a:ext cx="6119813" cy="396240"/>
        </p:xfrm>
        <a:graphic>
          <a:graphicData uri="http://schemas.openxmlformats.org/drawingml/2006/table">
            <a:tbl>
              <a:tblPr/>
              <a:tblGrid>
                <a:gridCol w="404813">
                  <a:extLst>
                    <a:ext uri="{9D8B030D-6E8A-4147-A177-3AD203B41FA5}">
                      <a16:colId xmlns:a16="http://schemas.microsoft.com/office/drawing/2014/main" val="3351828560"/>
                    </a:ext>
                  </a:extLst>
                </a:gridCol>
                <a:gridCol w="381000">
                  <a:extLst>
                    <a:ext uri="{9D8B030D-6E8A-4147-A177-3AD203B41FA5}">
                      <a16:colId xmlns:a16="http://schemas.microsoft.com/office/drawing/2014/main" val="1436062647"/>
                    </a:ext>
                  </a:extLst>
                </a:gridCol>
                <a:gridCol w="381000">
                  <a:extLst>
                    <a:ext uri="{9D8B030D-6E8A-4147-A177-3AD203B41FA5}">
                      <a16:colId xmlns:a16="http://schemas.microsoft.com/office/drawing/2014/main" val="2063449060"/>
                    </a:ext>
                  </a:extLst>
                </a:gridCol>
                <a:gridCol w="381000">
                  <a:extLst>
                    <a:ext uri="{9D8B030D-6E8A-4147-A177-3AD203B41FA5}">
                      <a16:colId xmlns:a16="http://schemas.microsoft.com/office/drawing/2014/main" val="495852813"/>
                    </a:ext>
                  </a:extLst>
                </a:gridCol>
                <a:gridCol w="381000">
                  <a:extLst>
                    <a:ext uri="{9D8B030D-6E8A-4147-A177-3AD203B41FA5}">
                      <a16:colId xmlns:a16="http://schemas.microsoft.com/office/drawing/2014/main" val="1505693045"/>
                    </a:ext>
                  </a:extLst>
                </a:gridCol>
                <a:gridCol w="381000">
                  <a:extLst>
                    <a:ext uri="{9D8B030D-6E8A-4147-A177-3AD203B41FA5}">
                      <a16:colId xmlns:a16="http://schemas.microsoft.com/office/drawing/2014/main" val="2891250028"/>
                    </a:ext>
                  </a:extLst>
                </a:gridCol>
                <a:gridCol w="381000">
                  <a:extLst>
                    <a:ext uri="{9D8B030D-6E8A-4147-A177-3AD203B41FA5}">
                      <a16:colId xmlns:a16="http://schemas.microsoft.com/office/drawing/2014/main" val="2631120380"/>
                    </a:ext>
                  </a:extLst>
                </a:gridCol>
                <a:gridCol w="381000">
                  <a:extLst>
                    <a:ext uri="{9D8B030D-6E8A-4147-A177-3AD203B41FA5}">
                      <a16:colId xmlns:a16="http://schemas.microsoft.com/office/drawing/2014/main" val="466870964"/>
                    </a:ext>
                  </a:extLst>
                </a:gridCol>
                <a:gridCol w="381000">
                  <a:extLst>
                    <a:ext uri="{9D8B030D-6E8A-4147-A177-3AD203B41FA5}">
                      <a16:colId xmlns:a16="http://schemas.microsoft.com/office/drawing/2014/main" val="1766344805"/>
                    </a:ext>
                  </a:extLst>
                </a:gridCol>
                <a:gridCol w="381000">
                  <a:extLst>
                    <a:ext uri="{9D8B030D-6E8A-4147-A177-3AD203B41FA5}">
                      <a16:colId xmlns:a16="http://schemas.microsoft.com/office/drawing/2014/main" val="2607279854"/>
                    </a:ext>
                  </a:extLst>
                </a:gridCol>
                <a:gridCol w="381000">
                  <a:extLst>
                    <a:ext uri="{9D8B030D-6E8A-4147-A177-3AD203B41FA5}">
                      <a16:colId xmlns:a16="http://schemas.microsoft.com/office/drawing/2014/main" val="1525024325"/>
                    </a:ext>
                  </a:extLst>
                </a:gridCol>
                <a:gridCol w="381000">
                  <a:extLst>
                    <a:ext uri="{9D8B030D-6E8A-4147-A177-3AD203B41FA5}">
                      <a16:colId xmlns:a16="http://schemas.microsoft.com/office/drawing/2014/main" val="358505867"/>
                    </a:ext>
                  </a:extLst>
                </a:gridCol>
                <a:gridCol w="381000">
                  <a:extLst>
                    <a:ext uri="{9D8B030D-6E8A-4147-A177-3AD203B41FA5}">
                      <a16:colId xmlns:a16="http://schemas.microsoft.com/office/drawing/2014/main" val="2808085584"/>
                    </a:ext>
                  </a:extLst>
                </a:gridCol>
                <a:gridCol w="381000">
                  <a:extLst>
                    <a:ext uri="{9D8B030D-6E8A-4147-A177-3AD203B41FA5}">
                      <a16:colId xmlns:a16="http://schemas.microsoft.com/office/drawing/2014/main" val="3179682817"/>
                    </a:ext>
                  </a:extLst>
                </a:gridCol>
                <a:gridCol w="381000">
                  <a:extLst>
                    <a:ext uri="{9D8B030D-6E8A-4147-A177-3AD203B41FA5}">
                      <a16:colId xmlns:a16="http://schemas.microsoft.com/office/drawing/2014/main" val="379920763"/>
                    </a:ext>
                  </a:extLst>
                </a:gridCol>
                <a:gridCol w="381000">
                  <a:extLst>
                    <a:ext uri="{9D8B030D-6E8A-4147-A177-3AD203B41FA5}">
                      <a16:colId xmlns:a16="http://schemas.microsoft.com/office/drawing/2014/main" val="3628624822"/>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006699"/>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4471117"/>
                  </a:ext>
                </a:extLst>
              </a:tr>
            </a:tbl>
          </a:graphicData>
        </a:graphic>
      </p:graphicFrame>
      <p:sp>
        <p:nvSpPr>
          <p:cNvPr id="156981" name="Rectangle 309">
            <a:extLst>
              <a:ext uri="{FF2B5EF4-FFF2-40B4-BE49-F238E27FC236}">
                <a16:creationId xmlns:a16="http://schemas.microsoft.com/office/drawing/2014/main" id="{88B5D71B-D756-4BC1-A6AB-C68026DC26A5}"/>
              </a:ext>
            </a:extLst>
          </p:cNvPr>
          <p:cNvSpPr>
            <a:spLocks noChangeArrowheads="1"/>
          </p:cNvSpPr>
          <p:nvPr/>
        </p:nvSpPr>
        <p:spPr bwMode="auto">
          <a:xfrm>
            <a:off x="755650" y="4767263"/>
            <a:ext cx="7704138" cy="822325"/>
          </a:xfrm>
          <a:prstGeom prst="rect">
            <a:avLst/>
          </a:prstGeom>
          <a:solidFill>
            <a:schemeClr val="bg1">
              <a:alpha val="80000"/>
            </a:schemeClr>
          </a:solid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en-US" altLang="zh-CN" b="1">
                <a:solidFill>
                  <a:srgbClr val="006600"/>
                </a:solidFill>
                <a:effectLst>
                  <a:outerShdw blurRad="38100" dist="38100" dir="2700000" algn="tl">
                    <a:srgbClr val="C0C0C0"/>
                  </a:outerShdw>
                </a:effectLst>
              </a:rPr>
              <a:t>MAKR</a:t>
            </a:r>
            <a:r>
              <a:rPr lang="zh-CN" altLang="en-US" b="1">
                <a:solidFill>
                  <a:srgbClr val="006600"/>
                </a:solidFill>
                <a:effectLst>
                  <a:outerShdw blurRad="38100" dist="38100" dir="2700000" algn="tl">
                    <a:srgbClr val="C0C0C0"/>
                  </a:outerShdw>
                </a:effectLst>
              </a:rPr>
              <a:t>值称为</a:t>
            </a:r>
            <a:r>
              <a:rPr lang="zh-CN" altLang="en-US" b="1">
                <a:solidFill>
                  <a:srgbClr val="FF9900"/>
                </a:solidFill>
                <a:effectLst>
                  <a:outerShdw blurRad="38100" dist="38100" dir="2700000" algn="tl">
                    <a:srgbClr val="C0C0C0"/>
                  </a:outerShdw>
                </a:effectLst>
              </a:rPr>
              <a:t>逻辑尺</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或</a:t>
            </a:r>
            <a:r>
              <a:rPr lang="zh-CN" altLang="en-US" b="1">
                <a:solidFill>
                  <a:srgbClr val="FF9900"/>
                </a:solidFill>
                <a:effectLst>
                  <a:outerShdw blurRad="38100" dist="38100" dir="2700000" algn="tl">
                    <a:srgbClr val="C0C0C0"/>
                  </a:outerShdw>
                </a:effectLst>
              </a:rPr>
              <a:t>屏蔽码</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latin typeface="宋体" pitchFamily="2" charset="-122"/>
              </a:rPr>
              <a:t>，其应用十分广泛</a:t>
            </a:r>
            <a:r>
              <a:rPr lang="zh-CN" altLang="en-US" b="1">
                <a:solidFill>
                  <a:srgbClr val="006600"/>
                </a:solidFill>
                <a:effectLst>
                  <a:outerShdw blurRad="38100" dist="38100" dir="2700000" algn="tl">
                    <a:srgbClr val="C0C0C0"/>
                  </a:outerShdw>
                </a:effectLst>
              </a:rPr>
              <a:t>。如果网络</a:t>
            </a:r>
            <a:r>
              <a:rPr lang="en-US" altLang="zh-CN" b="1">
                <a:solidFill>
                  <a:srgbClr val="006600"/>
                </a:solidFill>
                <a:effectLst>
                  <a:outerShdw blurRad="38100" dist="38100" dir="2700000" algn="tl">
                    <a:srgbClr val="C0C0C0"/>
                  </a:outerShdw>
                </a:effectLst>
              </a:rPr>
              <a:t>IP</a:t>
            </a:r>
            <a:r>
              <a:rPr lang="zh-CN" altLang="en-US" b="1">
                <a:solidFill>
                  <a:srgbClr val="006600"/>
                </a:solidFill>
                <a:effectLst>
                  <a:outerShdw blurRad="38100" dist="38100" dir="2700000" algn="tl">
                    <a:srgbClr val="C0C0C0"/>
                  </a:outerShdw>
                </a:effectLst>
              </a:rPr>
              <a:t>地址设置和自动控制系统等。</a:t>
            </a:r>
          </a:p>
        </p:txBody>
      </p:sp>
      <p:sp>
        <p:nvSpPr>
          <p:cNvPr id="156982" name="Text Box 310">
            <a:extLst>
              <a:ext uri="{FF2B5EF4-FFF2-40B4-BE49-F238E27FC236}">
                <a16:creationId xmlns:a16="http://schemas.microsoft.com/office/drawing/2014/main" id="{F15554E1-EB41-46F2-AE86-DCFEA6CBE5AE}"/>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p:cTn id="7" dur="1000" fill="hold"/>
                                        <p:tgtEl>
                                          <p:spTgt spid="156678"/>
                                        </p:tgtEl>
                                        <p:attrNameLst>
                                          <p:attrName>ppt_x</p:attrName>
                                        </p:attrNameLst>
                                      </p:cBhvr>
                                      <p:tavLst>
                                        <p:tav tm="0">
                                          <p:val>
                                            <p:strVal val="#ppt_x-.2"/>
                                          </p:val>
                                        </p:tav>
                                        <p:tav tm="100000">
                                          <p:val>
                                            <p:strVal val="#ppt_x"/>
                                          </p:val>
                                        </p:tav>
                                      </p:tavLst>
                                    </p:anim>
                                    <p:anim calcmode="lin" valueType="num">
                                      <p:cBhvr>
                                        <p:cTn id="8" dur="1000" fill="hold"/>
                                        <p:tgtEl>
                                          <p:spTgt spid="1566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678"/>
                                        </p:tgtEl>
                                      </p:cBhvr>
                                    </p:animEffect>
                                  </p:childTnLst>
                                </p:cTn>
                              </p:par>
                              <p:par>
                                <p:cTn id="10" presetID="29" presetClass="entr" presetSubtype="0" fill="hold" nodeType="withEffect">
                                  <p:stCondLst>
                                    <p:cond delay="0"/>
                                  </p:stCondLst>
                                  <p:childTnLst>
                                    <p:set>
                                      <p:cBhvr>
                                        <p:cTn id="11" dur="1" fill="hold">
                                          <p:stCondLst>
                                            <p:cond delay="0"/>
                                          </p:stCondLst>
                                        </p:cTn>
                                        <p:tgtEl>
                                          <p:spTgt spid="156829"/>
                                        </p:tgtEl>
                                        <p:attrNameLst>
                                          <p:attrName>style.visibility</p:attrName>
                                        </p:attrNameLst>
                                      </p:cBhvr>
                                      <p:to>
                                        <p:strVal val="visible"/>
                                      </p:to>
                                    </p:set>
                                    <p:anim calcmode="lin" valueType="num">
                                      <p:cBhvr>
                                        <p:cTn id="12" dur="1000" fill="hold"/>
                                        <p:tgtEl>
                                          <p:spTgt spid="156829"/>
                                        </p:tgtEl>
                                        <p:attrNameLst>
                                          <p:attrName>ppt_x</p:attrName>
                                        </p:attrNameLst>
                                      </p:cBhvr>
                                      <p:tavLst>
                                        <p:tav tm="0">
                                          <p:val>
                                            <p:strVal val="#ppt_x-.2"/>
                                          </p:val>
                                        </p:tav>
                                        <p:tav tm="100000">
                                          <p:val>
                                            <p:strVal val="#ppt_x"/>
                                          </p:val>
                                        </p:tav>
                                      </p:tavLst>
                                    </p:anim>
                                    <p:anim calcmode="lin" valueType="num">
                                      <p:cBhvr>
                                        <p:cTn id="13" dur="1000" fill="hold"/>
                                        <p:tgtEl>
                                          <p:spTgt spid="15682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6829"/>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56715"/>
                                        </p:tgtEl>
                                        <p:attrNameLst>
                                          <p:attrName>style.visibility</p:attrName>
                                        </p:attrNameLst>
                                      </p:cBhvr>
                                      <p:to>
                                        <p:strVal val="visible"/>
                                      </p:to>
                                    </p:set>
                                    <p:anim calcmode="lin" valueType="num">
                                      <p:cBhvr>
                                        <p:cTn id="17" dur="1000" fill="hold"/>
                                        <p:tgtEl>
                                          <p:spTgt spid="156715"/>
                                        </p:tgtEl>
                                        <p:attrNameLst>
                                          <p:attrName>ppt_x</p:attrName>
                                        </p:attrNameLst>
                                      </p:cBhvr>
                                      <p:tavLst>
                                        <p:tav tm="0">
                                          <p:val>
                                            <p:strVal val="#ppt_x-.2"/>
                                          </p:val>
                                        </p:tav>
                                        <p:tav tm="100000">
                                          <p:val>
                                            <p:strVal val="#ppt_x"/>
                                          </p:val>
                                        </p:tav>
                                      </p:tavLst>
                                    </p:anim>
                                    <p:anim calcmode="lin" valueType="num">
                                      <p:cBhvr>
                                        <p:cTn id="18" dur="1000" fill="hold"/>
                                        <p:tgtEl>
                                          <p:spTgt spid="15671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6715"/>
                                        </p:tgtEl>
                                      </p:cBhvr>
                                    </p:animEffect>
                                  </p:childTnLst>
                                </p:cTn>
                              </p:par>
                              <p:par>
                                <p:cTn id="20" presetID="29" presetClass="entr" presetSubtype="0" fill="hold" nodeType="withEffect">
                                  <p:stCondLst>
                                    <p:cond delay="0"/>
                                  </p:stCondLst>
                                  <p:childTnLst>
                                    <p:set>
                                      <p:cBhvr>
                                        <p:cTn id="21" dur="1" fill="hold">
                                          <p:stCondLst>
                                            <p:cond delay="0"/>
                                          </p:stCondLst>
                                        </p:cTn>
                                        <p:tgtEl>
                                          <p:spTgt spid="156831"/>
                                        </p:tgtEl>
                                        <p:attrNameLst>
                                          <p:attrName>style.visibility</p:attrName>
                                        </p:attrNameLst>
                                      </p:cBhvr>
                                      <p:to>
                                        <p:strVal val="visible"/>
                                      </p:to>
                                    </p:set>
                                    <p:anim calcmode="lin" valueType="num">
                                      <p:cBhvr>
                                        <p:cTn id="22" dur="1000" fill="hold"/>
                                        <p:tgtEl>
                                          <p:spTgt spid="156831"/>
                                        </p:tgtEl>
                                        <p:attrNameLst>
                                          <p:attrName>ppt_x</p:attrName>
                                        </p:attrNameLst>
                                      </p:cBhvr>
                                      <p:tavLst>
                                        <p:tav tm="0">
                                          <p:val>
                                            <p:strVal val="#ppt_x-.2"/>
                                          </p:val>
                                        </p:tav>
                                        <p:tav tm="100000">
                                          <p:val>
                                            <p:strVal val="#ppt_x"/>
                                          </p:val>
                                        </p:tav>
                                      </p:tavLst>
                                    </p:anim>
                                    <p:anim calcmode="lin" valueType="num">
                                      <p:cBhvr>
                                        <p:cTn id="23" dur="1000" fill="hold"/>
                                        <p:tgtEl>
                                          <p:spTgt spid="15683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68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56752"/>
                                        </p:tgtEl>
                                        <p:attrNameLst>
                                          <p:attrName>style.visibility</p:attrName>
                                        </p:attrNameLst>
                                      </p:cBhvr>
                                      <p:to>
                                        <p:strVal val="visible"/>
                                      </p:to>
                                    </p:set>
                                    <p:anim calcmode="lin" valueType="num">
                                      <p:cBhvr>
                                        <p:cTn id="29" dur="1000" fill="hold"/>
                                        <p:tgtEl>
                                          <p:spTgt spid="156752"/>
                                        </p:tgtEl>
                                        <p:attrNameLst>
                                          <p:attrName>ppt_x</p:attrName>
                                        </p:attrNameLst>
                                      </p:cBhvr>
                                      <p:tavLst>
                                        <p:tav tm="0">
                                          <p:val>
                                            <p:strVal val="#ppt_x-.2"/>
                                          </p:val>
                                        </p:tav>
                                        <p:tav tm="100000">
                                          <p:val>
                                            <p:strVal val="#ppt_x"/>
                                          </p:val>
                                        </p:tav>
                                      </p:tavLst>
                                    </p:anim>
                                    <p:anim calcmode="lin" valueType="num">
                                      <p:cBhvr>
                                        <p:cTn id="30" dur="1000" fill="hold"/>
                                        <p:tgtEl>
                                          <p:spTgt spid="15675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56752"/>
                                        </p:tgtEl>
                                      </p:cBhvr>
                                    </p:animEffect>
                                  </p:childTnLst>
                                </p:cTn>
                              </p:par>
                              <p:par>
                                <p:cTn id="32" presetID="29" presetClass="entr" presetSubtype="0" fill="hold" nodeType="withEffect">
                                  <p:stCondLst>
                                    <p:cond delay="0"/>
                                  </p:stCondLst>
                                  <p:childTnLst>
                                    <p:set>
                                      <p:cBhvr>
                                        <p:cTn id="33" dur="1" fill="hold">
                                          <p:stCondLst>
                                            <p:cond delay="0"/>
                                          </p:stCondLst>
                                        </p:cTn>
                                        <p:tgtEl>
                                          <p:spTgt spid="156833"/>
                                        </p:tgtEl>
                                        <p:attrNameLst>
                                          <p:attrName>style.visibility</p:attrName>
                                        </p:attrNameLst>
                                      </p:cBhvr>
                                      <p:to>
                                        <p:strVal val="visible"/>
                                      </p:to>
                                    </p:set>
                                    <p:anim calcmode="lin" valueType="num">
                                      <p:cBhvr>
                                        <p:cTn id="34" dur="1000" fill="hold"/>
                                        <p:tgtEl>
                                          <p:spTgt spid="156833"/>
                                        </p:tgtEl>
                                        <p:attrNameLst>
                                          <p:attrName>ppt_x</p:attrName>
                                        </p:attrNameLst>
                                      </p:cBhvr>
                                      <p:tavLst>
                                        <p:tav tm="0">
                                          <p:val>
                                            <p:strVal val="#ppt_x-.2"/>
                                          </p:val>
                                        </p:tav>
                                        <p:tav tm="100000">
                                          <p:val>
                                            <p:strVal val="#ppt_x"/>
                                          </p:val>
                                        </p:tav>
                                      </p:tavLst>
                                    </p:anim>
                                    <p:anim calcmode="lin" valueType="num">
                                      <p:cBhvr>
                                        <p:cTn id="35" dur="1000" fill="hold"/>
                                        <p:tgtEl>
                                          <p:spTgt spid="156833"/>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68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156944"/>
                                        </p:tgtEl>
                                        <p:attrNameLst>
                                          <p:attrName>style.visibility</p:attrName>
                                        </p:attrNameLst>
                                      </p:cBhvr>
                                      <p:to>
                                        <p:strVal val="visible"/>
                                      </p:to>
                                    </p:set>
                                    <p:anim calcmode="lin" valueType="num">
                                      <p:cBhvr>
                                        <p:cTn id="41" dur="1000" fill="hold"/>
                                        <p:tgtEl>
                                          <p:spTgt spid="156944"/>
                                        </p:tgtEl>
                                        <p:attrNameLst>
                                          <p:attrName>ppt_x</p:attrName>
                                        </p:attrNameLst>
                                      </p:cBhvr>
                                      <p:tavLst>
                                        <p:tav tm="0">
                                          <p:val>
                                            <p:strVal val="#ppt_x-.2"/>
                                          </p:val>
                                        </p:tav>
                                        <p:tav tm="100000">
                                          <p:val>
                                            <p:strVal val="#ppt_x"/>
                                          </p:val>
                                        </p:tav>
                                      </p:tavLst>
                                    </p:anim>
                                    <p:anim calcmode="lin" valueType="num">
                                      <p:cBhvr>
                                        <p:cTn id="42" dur="1000" fill="hold"/>
                                        <p:tgtEl>
                                          <p:spTgt spid="15694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56944"/>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156826"/>
                                        </p:tgtEl>
                                        <p:attrNameLst>
                                          <p:attrName>style.visibility</p:attrName>
                                        </p:attrNameLst>
                                      </p:cBhvr>
                                      <p:to>
                                        <p:strVal val="visible"/>
                                      </p:to>
                                    </p:set>
                                    <p:anim calcmode="lin" valueType="num">
                                      <p:cBhvr>
                                        <p:cTn id="46" dur="1000" fill="hold"/>
                                        <p:tgtEl>
                                          <p:spTgt spid="156826"/>
                                        </p:tgtEl>
                                        <p:attrNameLst>
                                          <p:attrName>ppt_x</p:attrName>
                                        </p:attrNameLst>
                                      </p:cBhvr>
                                      <p:tavLst>
                                        <p:tav tm="0">
                                          <p:val>
                                            <p:strVal val="#ppt_x-.2"/>
                                          </p:val>
                                        </p:tav>
                                        <p:tav tm="100000">
                                          <p:val>
                                            <p:strVal val="#ppt_x"/>
                                          </p:val>
                                        </p:tav>
                                      </p:tavLst>
                                    </p:anim>
                                    <p:anim calcmode="lin" valueType="num">
                                      <p:cBhvr>
                                        <p:cTn id="47" dur="1000" fill="hold"/>
                                        <p:tgtEl>
                                          <p:spTgt spid="156826"/>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568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156872"/>
                                        </p:tgtEl>
                                        <p:attrNameLst>
                                          <p:attrName>style.visibility</p:attrName>
                                        </p:attrNameLst>
                                      </p:cBhvr>
                                      <p:to>
                                        <p:strVal val="visible"/>
                                      </p:to>
                                    </p:set>
                                    <p:animEffect transition="in" filter="fade">
                                      <p:cBhvr>
                                        <p:cTn id="53" dur="2000"/>
                                        <p:tgtEl>
                                          <p:spTgt spid="156872"/>
                                        </p:tgtEl>
                                      </p:cBhvr>
                                    </p:animEffect>
                                  </p:childTnLst>
                                </p:cTn>
                              </p:par>
                              <p:par>
                                <p:cTn id="54" presetID="10" presetClass="entr" presetSubtype="0" fill="hold" nodeType="withEffect">
                                  <p:stCondLst>
                                    <p:cond delay="0"/>
                                  </p:stCondLst>
                                  <p:childTnLst>
                                    <p:set>
                                      <p:cBhvr>
                                        <p:cTn id="55" dur="1" fill="hold">
                                          <p:stCondLst>
                                            <p:cond delay="0"/>
                                          </p:stCondLst>
                                        </p:cTn>
                                        <p:tgtEl>
                                          <p:spTgt spid="156908"/>
                                        </p:tgtEl>
                                        <p:attrNameLst>
                                          <p:attrName>style.visibility</p:attrName>
                                        </p:attrNameLst>
                                      </p:cBhvr>
                                      <p:to>
                                        <p:strVal val="visible"/>
                                      </p:to>
                                    </p:set>
                                    <p:animEffect transition="in" filter="fade">
                                      <p:cBhvr>
                                        <p:cTn id="56" dur="2000"/>
                                        <p:tgtEl>
                                          <p:spTgt spid="156908"/>
                                        </p:tgtEl>
                                      </p:cBhvr>
                                    </p:animEffect>
                                  </p:childTnLst>
                                </p:cTn>
                              </p:par>
                              <p:par>
                                <p:cTn id="57" presetID="10" presetClass="entr" presetSubtype="0" fill="hold" nodeType="withEffect">
                                  <p:stCondLst>
                                    <p:cond delay="0"/>
                                  </p:stCondLst>
                                  <p:childTnLst>
                                    <p:set>
                                      <p:cBhvr>
                                        <p:cTn id="58" dur="1" fill="hold">
                                          <p:stCondLst>
                                            <p:cond delay="0"/>
                                          </p:stCondLst>
                                        </p:cTn>
                                        <p:tgtEl>
                                          <p:spTgt spid="156945"/>
                                        </p:tgtEl>
                                        <p:attrNameLst>
                                          <p:attrName>style.visibility</p:attrName>
                                        </p:attrNameLst>
                                      </p:cBhvr>
                                      <p:to>
                                        <p:strVal val="visible"/>
                                      </p:to>
                                    </p:set>
                                    <p:animEffect transition="in" filter="fade">
                                      <p:cBhvr>
                                        <p:cTn id="59" dur="2000"/>
                                        <p:tgtEl>
                                          <p:spTgt spid="1569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6981"/>
                                        </p:tgtEl>
                                        <p:attrNameLst>
                                          <p:attrName>style.visibility</p:attrName>
                                        </p:attrNameLst>
                                      </p:cBhvr>
                                      <p:to>
                                        <p:strVal val="visible"/>
                                      </p:to>
                                    </p:set>
                                    <p:animEffect transition="in" filter="blinds(horizontal)">
                                      <p:cBhvr>
                                        <p:cTn id="64" dur="500"/>
                                        <p:tgtEl>
                                          <p:spTgt spid="15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P spid="156715" grpId="0"/>
      <p:bldP spid="156752" grpId="0"/>
      <p:bldP spid="156826" grpId="0"/>
      <p:bldP spid="1569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45CAEEED-F01E-4E18-AAF8-5A22E2C358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5929B9D5-0297-47D8-B42D-9FD4214AF901}" type="slidenum">
              <a:rPr kumimoji="0" lang="en-US" altLang="zh-CN" sz="1800">
                <a:solidFill>
                  <a:srgbClr val="009900"/>
                </a:solidFill>
              </a:rPr>
              <a:pPr eaLnBrk="1" hangingPunct="1"/>
              <a:t>4</a:t>
            </a:fld>
            <a:endParaRPr kumimoji="0" lang="en-US" altLang="zh-CN" sz="1800">
              <a:solidFill>
                <a:srgbClr val="009900"/>
              </a:solidFill>
            </a:endParaRPr>
          </a:p>
        </p:txBody>
      </p:sp>
      <p:sp>
        <p:nvSpPr>
          <p:cNvPr id="7171" name="Text Box 4">
            <a:extLst>
              <a:ext uri="{FF2B5EF4-FFF2-40B4-BE49-F238E27FC236}">
                <a16:creationId xmlns:a16="http://schemas.microsoft.com/office/drawing/2014/main" id="{F28530A0-59DA-4F22-A2FC-94B6D9DD19E2}"/>
              </a:ext>
            </a:extLst>
          </p:cNvPr>
          <p:cNvSpPr txBox="1">
            <a:spLocks noChangeArrowheads="1"/>
          </p:cNvSpPr>
          <p:nvPr/>
        </p:nvSpPr>
        <p:spPr bwMode="auto">
          <a:xfrm>
            <a:off x="762000" y="1365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2.1.1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字符集 </a:t>
            </a:r>
          </a:p>
        </p:txBody>
      </p:sp>
      <p:sp>
        <p:nvSpPr>
          <p:cNvPr id="7172" name="Text Box 6">
            <a:extLst>
              <a:ext uri="{FF2B5EF4-FFF2-40B4-BE49-F238E27FC236}">
                <a16:creationId xmlns:a16="http://schemas.microsoft.com/office/drawing/2014/main" id="{BD35C19A-748C-4DF5-933E-D3C2EA934A24}"/>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
        <p:nvSpPr>
          <p:cNvPr id="7173" name="Rectangle 7">
            <a:extLst>
              <a:ext uri="{FF2B5EF4-FFF2-40B4-BE49-F238E27FC236}">
                <a16:creationId xmlns:a16="http://schemas.microsoft.com/office/drawing/2014/main" id="{5B13A75B-5EFB-43E0-96D7-931B66739115}"/>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2.1</a:t>
            </a:r>
            <a:r>
              <a:rPr lang="zh-CN" altLang="en-US" sz="2800" b="1">
                <a:solidFill>
                  <a:srgbClr val="0000FF"/>
                </a:solidFill>
                <a:latin typeface="Times New Roman" panose="02020603050405020304" pitchFamily="18" charset="0"/>
                <a:ea typeface="黑体" panose="02010609060101010101" pitchFamily="49" charset="-122"/>
              </a:rPr>
              <a:t>　</a:t>
            </a:r>
            <a:r>
              <a:rPr lang="zh-CN" altLang="en-US" sz="2800" b="1">
                <a:solidFill>
                  <a:srgbClr val="0000FF"/>
                </a:solidFill>
                <a:ea typeface="黑体" panose="02010609060101010101" pitchFamily="49" charset="-122"/>
              </a:rPr>
              <a:t>字符及词法元素</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82019" name="Rectangle 99">
            <a:extLst>
              <a:ext uri="{FF2B5EF4-FFF2-40B4-BE49-F238E27FC236}">
                <a16:creationId xmlns:a16="http://schemas.microsoft.com/office/drawing/2014/main" id="{817416CB-F231-4521-8BFC-1DC24BF354F2}"/>
              </a:ext>
            </a:extLst>
          </p:cNvPr>
          <p:cNvSpPr>
            <a:spLocks noChangeArrowheads="1"/>
          </p:cNvSpPr>
          <p:nvPr/>
        </p:nvSpPr>
        <p:spPr bwMode="auto">
          <a:xfrm>
            <a:off x="738188" y="1806575"/>
            <a:ext cx="7991475" cy="1798638"/>
          </a:xfrm>
          <a:prstGeom prst="rect">
            <a:avLst/>
          </a:prstGeom>
          <a:noFill/>
          <a:ln w="9525">
            <a:noFill/>
            <a:miter lim="800000"/>
            <a:headEnd/>
            <a:tailEnd/>
          </a:ln>
          <a:effectLst/>
        </p:spPr>
        <p:txBody>
          <a:bodyPr anchor="ctr">
            <a:spAutoFit/>
          </a:bodyPr>
          <a:lstStyle/>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按照语言结构的角度，语言表达的基本形式是句子，句子是由单词依据句法规则构成的，单词是由语言的基本符号依据词法规则组成的。</a:t>
            </a:r>
          </a:p>
          <a:p>
            <a:pPr>
              <a:spcBef>
                <a:spcPct val="20000"/>
              </a:spcBef>
              <a:defRPr/>
            </a:pPr>
            <a:r>
              <a:rPr lang="zh-CN" altLang="en-US" b="1">
                <a:effectLst>
                  <a:outerShdw blurRad="38100" dist="38100" dir="2700000" algn="tl">
                    <a:srgbClr val="C0C0C0"/>
                  </a:outerShdw>
                </a:effectLst>
              </a:rPr>
              <a:t>       语言基本符号的集合，称为</a:t>
            </a:r>
            <a:r>
              <a:rPr lang="zh-CN" altLang="en-US" b="1">
                <a:solidFill>
                  <a:srgbClr val="FF9900"/>
                </a:solidFill>
                <a:effectLst>
                  <a:outerShdw blurRad="38100" dist="38100" dir="2700000" algn="tl">
                    <a:srgbClr val="C0C0C0"/>
                  </a:outerShdw>
                </a:effectLst>
              </a:rPr>
              <a:t>字符集</a:t>
            </a:r>
            <a:r>
              <a:rPr lang="zh-CN" altLang="en-US" b="1">
                <a:effectLst>
                  <a:outerShdw blurRad="38100" dist="38100" dir="2700000" algn="tl">
                    <a:srgbClr val="C0C0C0"/>
                  </a:outerShdw>
                </a:effectLst>
              </a:rPr>
              <a:t>。</a:t>
            </a:r>
          </a:p>
          <a:p>
            <a:pPr>
              <a:spcBef>
                <a:spcPct val="40000"/>
              </a:spcBef>
              <a:defRPr/>
            </a:pPr>
            <a:r>
              <a:rPr lang="zh-CN" altLang="en-US" b="1">
                <a:effectLst>
                  <a:outerShdw blurRad="38100" dist="38100" dir="2700000" algn="tl">
                    <a:srgbClr val="C0C0C0"/>
                  </a:outerShdw>
                </a:effectLst>
              </a:rPr>
              <a:t>       </a:t>
            </a:r>
          </a:p>
        </p:txBody>
      </p:sp>
      <p:grpSp>
        <p:nvGrpSpPr>
          <p:cNvPr id="2" name="Group 106">
            <a:extLst>
              <a:ext uri="{FF2B5EF4-FFF2-40B4-BE49-F238E27FC236}">
                <a16:creationId xmlns:a16="http://schemas.microsoft.com/office/drawing/2014/main" id="{95318E19-75F1-4CCC-956E-C2BFF491D464}"/>
              </a:ext>
            </a:extLst>
          </p:cNvPr>
          <p:cNvGrpSpPr>
            <a:grpSpLocks/>
          </p:cNvGrpSpPr>
          <p:nvPr/>
        </p:nvGrpSpPr>
        <p:grpSpPr bwMode="auto">
          <a:xfrm>
            <a:off x="1258888" y="3284538"/>
            <a:ext cx="6913562" cy="2628900"/>
            <a:chOff x="793" y="2069"/>
            <a:chExt cx="4355" cy="1656"/>
          </a:xfrm>
        </p:grpSpPr>
        <p:sp>
          <p:nvSpPr>
            <p:cNvPr id="82023" name="Rectangle 103">
              <a:extLst>
                <a:ext uri="{FF2B5EF4-FFF2-40B4-BE49-F238E27FC236}">
                  <a16:creationId xmlns:a16="http://schemas.microsoft.com/office/drawing/2014/main" id="{9C8B3FE5-4028-40AB-A1BD-F6E28F9A1BC5}"/>
                </a:ext>
              </a:extLst>
            </p:cNvPr>
            <p:cNvSpPr>
              <a:spLocks noChangeArrowheads="1"/>
            </p:cNvSpPr>
            <p:nvPr/>
          </p:nvSpPr>
          <p:spPr bwMode="auto">
            <a:xfrm>
              <a:off x="1066" y="2325"/>
              <a:ext cx="4082" cy="1400"/>
            </a:xfrm>
            <a:prstGeom prst="rect">
              <a:avLst/>
            </a:prstGeom>
            <a:noFill/>
            <a:ln w="9525">
              <a:noFill/>
              <a:miter lim="800000"/>
              <a:headEnd/>
              <a:tailEnd/>
            </a:ln>
            <a:effectLst/>
          </p:spPr>
          <p:txBody>
            <a:bodyPr anchor="ctr">
              <a:spAutoFit/>
            </a:bodyPr>
            <a:lstStyle/>
            <a:p>
              <a:pPr>
                <a:spcBef>
                  <a:spcPct val="20000"/>
                </a:spcBef>
                <a:buFont typeface="Wingdings" pitchFamily="2" charset="2"/>
                <a:buChar char="u"/>
                <a:tabLst>
                  <a:tab pos="0" algn="l"/>
                </a:tabLst>
                <a:defRPr/>
              </a:pPr>
              <a:r>
                <a:rPr lang="zh-CN" altLang="en-US" b="1">
                  <a:solidFill>
                    <a:schemeClr val="tx2"/>
                  </a:solidFill>
                  <a:effectLst>
                    <a:outerShdw blurRad="38100" dist="38100" dir="2700000" algn="tl">
                      <a:srgbClr val="C0C0C0"/>
                    </a:outerShdw>
                  </a:effectLst>
                </a:rPr>
                <a:t>英文字母：</a:t>
              </a:r>
              <a:r>
                <a:rPr lang="en-US" altLang="zh-CN" b="1">
                  <a:solidFill>
                    <a:schemeClr val="tx2"/>
                  </a:solidFill>
                  <a:effectLst>
                    <a:outerShdw blurRad="38100" dist="38100" dir="2700000" algn="tl">
                      <a:srgbClr val="C0C0C0"/>
                    </a:outerShdw>
                  </a:effectLst>
                </a:rPr>
                <a:t>a~z </a:t>
              </a:r>
              <a:r>
                <a:rPr lang="zh-CN" altLang="en-US" b="1">
                  <a:solidFill>
                    <a:schemeClr val="tx2"/>
                  </a:solidFill>
                  <a:effectLst>
                    <a:outerShdw blurRad="38100" dist="38100" dir="2700000" algn="tl">
                      <a:srgbClr val="C0C0C0"/>
                    </a:outerShdw>
                  </a:effectLst>
                </a:rPr>
                <a:t>和</a:t>
              </a:r>
              <a:r>
                <a:rPr lang="en-US" altLang="zh-CN" b="1">
                  <a:solidFill>
                    <a:schemeClr val="tx2"/>
                  </a:solidFill>
                  <a:effectLst>
                    <a:outerShdw blurRad="38100" dist="38100" dir="2700000" algn="tl">
                      <a:srgbClr val="C0C0C0"/>
                    </a:outerShdw>
                  </a:effectLst>
                </a:rPr>
                <a:t>A~Z</a:t>
              </a:r>
            </a:p>
            <a:p>
              <a:pPr>
                <a:spcBef>
                  <a:spcPct val="20000"/>
                </a:spcBef>
                <a:buFont typeface="Wingdings" pitchFamily="2" charset="2"/>
                <a:buChar char="u"/>
                <a:tabLst>
                  <a:tab pos="0" algn="l"/>
                </a:tabLst>
                <a:defRPr/>
              </a:pPr>
              <a:r>
                <a:rPr lang="zh-CN" altLang="en-US" b="1">
                  <a:solidFill>
                    <a:schemeClr val="tx2"/>
                  </a:solidFill>
                  <a:effectLst>
                    <a:outerShdw blurRad="38100" dist="38100" dir="2700000" algn="tl">
                      <a:srgbClr val="C0C0C0"/>
                    </a:outerShdw>
                  </a:effectLst>
                </a:rPr>
                <a:t>数字字符：</a:t>
              </a:r>
              <a:r>
                <a:rPr lang="en-US" altLang="zh-CN" b="1">
                  <a:solidFill>
                    <a:schemeClr val="tx2"/>
                  </a:solidFill>
                  <a:effectLst>
                    <a:outerShdw blurRad="38100" dist="38100" dir="2700000" algn="tl">
                      <a:srgbClr val="C0C0C0"/>
                    </a:outerShdw>
                  </a:effectLst>
                </a:rPr>
                <a:t>0~9</a:t>
              </a:r>
            </a:p>
            <a:p>
              <a:pPr>
                <a:spcBef>
                  <a:spcPct val="20000"/>
                </a:spcBef>
                <a:buFont typeface="Wingdings" pitchFamily="2" charset="2"/>
                <a:buChar char="u"/>
                <a:tabLst>
                  <a:tab pos="0" algn="l"/>
                </a:tabLst>
                <a:defRPr/>
              </a:pPr>
              <a:r>
                <a:rPr lang="zh-CN" altLang="en-US" b="1">
                  <a:solidFill>
                    <a:schemeClr val="tx2"/>
                  </a:solidFill>
                  <a:effectLst>
                    <a:outerShdw blurRad="38100" dist="38100" dir="2700000" algn="tl">
                      <a:srgbClr val="C0C0C0"/>
                    </a:outerShdw>
                  </a:effectLst>
                </a:rPr>
                <a:t>特殊字符： ！ </a:t>
              </a:r>
              <a:r>
                <a:rPr lang="en-US" altLang="zh-CN" b="1">
                  <a:solidFill>
                    <a:schemeClr val="tx2"/>
                  </a:solidFill>
                  <a:effectLst>
                    <a:outerShdw blurRad="38100" dist="38100" dir="2700000" algn="tl">
                      <a:srgbClr val="C0C0C0"/>
                    </a:outerShdw>
                  </a:effectLst>
                </a:rPr>
                <a:t>"  #  %  &amp;  '  (  )  *  +  ,  -   .  /  :  ; </a:t>
              </a:r>
            </a:p>
            <a:p>
              <a:pPr>
                <a:spcBef>
                  <a:spcPct val="20000"/>
                </a:spcBef>
                <a:buFont typeface="Wingdings" pitchFamily="2" charset="2"/>
                <a:buNone/>
                <a:tabLst>
                  <a:tab pos="0" algn="l"/>
                </a:tabLst>
                <a:defRPr/>
              </a:pPr>
              <a:r>
                <a:rPr lang="en-US" altLang="zh-CN" b="1">
                  <a:solidFill>
                    <a:schemeClr val="tx2"/>
                  </a:solidFill>
                  <a:effectLst>
                    <a:outerShdw blurRad="38100" dist="38100" dir="2700000" algn="tl">
                      <a:srgbClr val="C0C0C0"/>
                    </a:outerShdw>
                  </a:effectLst>
                </a:rPr>
                <a:t>                    &lt;  &gt;  =  ?  [  ]  \  ^  _  {  }  |  ~ </a:t>
              </a:r>
            </a:p>
            <a:p>
              <a:pPr>
                <a:spcBef>
                  <a:spcPct val="20000"/>
                </a:spcBef>
                <a:buFont typeface="Wingdings" pitchFamily="2" charset="2"/>
                <a:buChar char="u"/>
                <a:tabLst>
                  <a:tab pos="0" algn="l"/>
                </a:tabLst>
                <a:defRPr/>
              </a:pPr>
              <a:r>
                <a:rPr lang="zh-CN" altLang="en-US" b="1">
                  <a:solidFill>
                    <a:schemeClr val="tx2"/>
                  </a:solidFill>
                  <a:effectLst>
                    <a:outerShdw blurRad="38100" dist="38100" dir="2700000" algn="tl">
                      <a:srgbClr val="C0C0C0"/>
                    </a:outerShdw>
                  </a:effectLst>
                </a:rPr>
                <a:t>空白字符：空格、换行符、水平制表符（</a:t>
              </a:r>
              <a:r>
                <a:rPr lang="en-US" altLang="zh-CN" b="1">
                  <a:solidFill>
                    <a:schemeClr val="tx2"/>
                  </a:solidFill>
                  <a:effectLst>
                    <a:outerShdw blurRad="38100" dist="38100" dir="2700000" algn="tl">
                      <a:srgbClr val="C0C0C0"/>
                    </a:outerShdw>
                  </a:effectLst>
                </a:rPr>
                <a:t>HT</a:t>
              </a:r>
              <a:r>
                <a:rPr lang="zh-CN" altLang="en-US" b="1">
                  <a:solidFill>
                    <a:schemeClr val="tx2"/>
                  </a:solidFill>
                  <a:effectLst>
                    <a:outerShdw blurRad="38100" dist="38100" dir="2700000" algn="tl">
                      <a:srgbClr val="C0C0C0"/>
                    </a:outerShdw>
                  </a:effectLst>
                </a:rPr>
                <a:t>）、垂直</a:t>
              </a:r>
            </a:p>
            <a:p>
              <a:pPr>
                <a:spcBef>
                  <a:spcPct val="20000"/>
                </a:spcBef>
                <a:buFont typeface="Wingdings" pitchFamily="2" charset="2"/>
                <a:buNone/>
                <a:tabLst>
                  <a:tab pos="0" algn="l"/>
                </a:tabLst>
                <a:defRPr/>
              </a:pPr>
              <a:r>
                <a:rPr lang="zh-CN" altLang="en-US" b="1">
                  <a:solidFill>
                    <a:schemeClr val="tx2"/>
                  </a:solidFill>
                  <a:effectLst>
                    <a:outerShdw blurRad="38100" dist="38100" dir="2700000" algn="tl">
                      <a:srgbClr val="C0C0C0"/>
                    </a:outerShdw>
                  </a:effectLst>
                </a:rPr>
                <a:t>                     制表符（</a:t>
              </a:r>
              <a:r>
                <a:rPr lang="en-US" altLang="zh-CN" b="1">
                  <a:solidFill>
                    <a:schemeClr val="tx2"/>
                  </a:solidFill>
                  <a:effectLst>
                    <a:outerShdw blurRad="38100" dist="38100" dir="2700000" algn="tl">
                      <a:srgbClr val="C0C0C0"/>
                    </a:outerShdw>
                  </a:effectLst>
                </a:rPr>
                <a:t>VT</a:t>
              </a:r>
              <a:r>
                <a:rPr lang="zh-CN" altLang="en-US" b="1">
                  <a:solidFill>
                    <a:schemeClr val="tx2"/>
                  </a:solidFill>
                  <a:effectLst>
                    <a:outerShdw blurRad="38100" dist="38100" dir="2700000" algn="tl">
                      <a:srgbClr val="C0C0C0"/>
                    </a:outerShdw>
                  </a:effectLst>
                </a:rPr>
                <a:t>）、换页符（</a:t>
              </a:r>
              <a:r>
                <a:rPr lang="en-US" altLang="zh-CN" b="1">
                  <a:solidFill>
                    <a:schemeClr val="tx2"/>
                  </a:solidFill>
                  <a:effectLst>
                    <a:outerShdw blurRad="38100" dist="38100" dir="2700000" algn="tl">
                      <a:srgbClr val="C0C0C0"/>
                    </a:outerShdw>
                  </a:effectLst>
                </a:rPr>
                <a:t>FF</a:t>
              </a:r>
              <a:r>
                <a:rPr lang="zh-CN" altLang="en-US" b="1">
                  <a:solidFill>
                    <a:schemeClr val="tx2"/>
                  </a:solidFill>
                  <a:effectLst>
                    <a:outerShdw blurRad="38100" dist="38100" dir="2700000" algn="tl">
                      <a:srgbClr val="C0C0C0"/>
                    </a:outerShdw>
                  </a:effectLst>
                </a:rPr>
                <a:t>）</a:t>
              </a:r>
            </a:p>
          </p:txBody>
        </p:sp>
        <p:sp>
          <p:nvSpPr>
            <p:cNvPr id="82025" name="Rectangle 105">
              <a:extLst>
                <a:ext uri="{FF2B5EF4-FFF2-40B4-BE49-F238E27FC236}">
                  <a16:creationId xmlns:a16="http://schemas.microsoft.com/office/drawing/2014/main" id="{AFAF07D8-4A26-4E8A-AA12-0921C67A89AA}"/>
                </a:ext>
              </a:extLst>
            </p:cNvPr>
            <p:cNvSpPr>
              <a:spLocks noChangeArrowheads="1"/>
            </p:cNvSpPr>
            <p:nvPr/>
          </p:nvSpPr>
          <p:spPr bwMode="auto">
            <a:xfrm>
              <a:off x="793" y="2069"/>
              <a:ext cx="3695" cy="250"/>
            </a:xfrm>
            <a:prstGeom prst="rect">
              <a:avLst/>
            </a:prstGeom>
            <a:noFill/>
            <a:ln w="9525">
              <a:noFill/>
              <a:miter lim="800000"/>
              <a:headEnd/>
              <a:tailEnd/>
            </a:ln>
            <a:effectLst/>
          </p:spPr>
          <p:txBody>
            <a:bodyPr wrap="none">
              <a:spAutoFit/>
            </a:bodyPr>
            <a:lstStyle/>
            <a:p>
              <a:pPr>
                <a:spcBef>
                  <a:spcPct val="20000"/>
                </a:spcBef>
                <a:buFont typeface="Wingdings" pitchFamily="2" charset="2"/>
                <a:buNone/>
                <a:defRPr/>
              </a:pP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语言的字符集是</a:t>
              </a:r>
              <a:r>
                <a:rPr lang="en-US" altLang="zh-CN" b="1">
                  <a:effectLst>
                    <a:outerShdw blurRad="38100" dist="38100" dir="2700000" algn="tl">
                      <a:srgbClr val="C0C0C0"/>
                    </a:outerShdw>
                  </a:effectLst>
                </a:rPr>
                <a:t>7</a:t>
              </a:r>
              <a:r>
                <a:rPr lang="zh-CN" altLang="en-US" b="1">
                  <a:effectLst>
                    <a:outerShdw blurRad="38100" dist="38100" dir="2700000" algn="tl">
                      <a:srgbClr val="C0C0C0"/>
                    </a:outerShdw>
                  </a:effectLst>
                </a:rPr>
                <a:t>位</a:t>
              </a:r>
              <a:r>
                <a:rPr lang="en-US" altLang="zh-CN" b="1">
                  <a:effectLst>
                    <a:outerShdw blurRad="38100" dist="38100" dir="2700000" algn="tl">
                      <a:srgbClr val="C0C0C0"/>
                    </a:outerShdw>
                  </a:effectLst>
                </a:rPr>
                <a:t>ASCII</a:t>
              </a:r>
              <a:r>
                <a:rPr lang="zh-CN" altLang="en-US" b="1">
                  <a:effectLst>
                    <a:outerShdw blurRad="38100" dist="38100" dir="2700000" algn="tl">
                      <a:srgbClr val="C0C0C0"/>
                    </a:outerShdw>
                  </a:effectLst>
                </a:rPr>
                <a:t>码的子集，组成如下：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19"/>
                                        </p:tgtEl>
                                        <p:attrNameLst>
                                          <p:attrName>style.visibility</p:attrName>
                                        </p:attrNameLst>
                                      </p:cBhvr>
                                      <p:to>
                                        <p:strVal val="visible"/>
                                      </p:to>
                                    </p:set>
                                    <p:animEffect transition="in" filter="blinds(horizontal)">
                                      <p:cBhvr>
                                        <p:cTn id="7" dur="500"/>
                                        <p:tgtEl>
                                          <p:spTgt spid="82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A5B6ADEF-59D3-4BB7-83B5-A670D3BF7D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D2E64DDE-C7B5-443C-8A78-7162F378B2F8}" type="slidenum">
              <a:rPr kumimoji="0" lang="en-US" altLang="zh-CN" sz="1800">
                <a:solidFill>
                  <a:srgbClr val="009900"/>
                </a:solidFill>
              </a:rPr>
              <a:pPr eaLnBrk="1" hangingPunct="1"/>
              <a:t>40</a:t>
            </a:fld>
            <a:endParaRPr kumimoji="0" lang="en-US" altLang="zh-CN" sz="1800">
              <a:solidFill>
                <a:srgbClr val="009900"/>
              </a:solidFill>
            </a:endParaRPr>
          </a:p>
        </p:txBody>
      </p:sp>
      <p:sp>
        <p:nvSpPr>
          <p:cNvPr id="157884" name="Text Box 188">
            <a:extLst>
              <a:ext uri="{FF2B5EF4-FFF2-40B4-BE49-F238E27FC236}">
                <a16:creationId xmlns:a16="http://schemas.microsoft.com/office/drawing/2014/main" id="{D984C6FE-1464-4AB3-9F15-AB2AD13F1299}"/>
              </a:ext>
            </a:extLst>
          </p:cNvPr>
          <p:cNvSpPr txBox="1">
            <a:spLocks noChangeArrowheads="1"/>
          </p:cNvSpPr>
          <p:nvPr/>
        </p:nvSpPr>
        <p:spPr bwMode="auto">
          <a:xfrm>
            <a:off x="1363663" y="5772150"/>
            <a:ext cx="788987" cy="396875"/>
          </a:xfrm>
          <a:prstGeom prst="rect">
            <a:avLst/>
          </a:prstGeom>
          <a:solidFill>
            <a:schemeClr val="bg1">
              <a:alpha val="70000"/>
            </a:schemeClr>
          </a:solid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x^y</a:t>
            </a:r>
          </a:p>
        </p:txBody>
      </p:sp>
      <p:sp>
        <p:nvSpPr>
          <p:cNvPr id="43012" name="Text Box 4">
            <a:extLst>
              <a:ext uri="{FF2B5EF4-FFF2-40B4-BE49-F238E27FC236}">
                <a16:creationId xmlns:a16="http://schemas.microsoft.com/office/drawing/2014/main" id="{52890F17-050F-477F-8C8A-ED369832437F}"/>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2.7.2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按位与、或、加运算 </a:t>
            </a:r>
          </a:p>
        </p:txBody>
      </p:sp>
      <p:sp>
        <p:nvSpPr>
          <p:cNvPr id="157701" name="Rectangle 5">
            <a:extLst>
              <a:ext uri="{FF2B5EF4-FFF2-40B4-BE49-F238E27FC236}">
                <a16:creationId xmlns:a16="http://schemas.microsoft.com/office/drawing/2014/main" id="{F7C39D60-0A4A-4824-B5D1-2F61AD960904}"/>
              </a:ext>
            </a:extLst>
          </p:cNvPr>
          <p:cNvSpPr>
            <a:spLocks noChangeArrowheads="1"/>
          </p:cNvSpPr>
          <p:nvPr/>
        </p:nvSpPr>
        <p:spPr bwMode="auto">
          <a:xfrm>
            <a:off x="755650" y="1238250"/>
            <a:ext cx="7704138"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位与</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&amp;</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和位或</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，是按与逻辑与</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&amp;&amp;</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和逻辑或</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的真值表，逐位独立运算。</a:t>
            </a:r>
          </a:p>
        </p:txBody>
      </p:sp>
      <p:sp>
        <p:nvSpPr>
          <p:cNvPr id="157702" name="Rectangle 6">
            <a:extLst>
              <a:ext uri="{FF2B5EF4-FFF2-40B4-BE49-F238E27FC236}">
                <a16:creationId xmlns:a16="http://schemas.microsoft.com/office/drawing/2014/main" id="{5E6B15E4-16D5-4ED8-B8E5-B5F8AB2672C2}"/>
              </a:ext>
            </a:extLst>
          </p:cNvPr>
          <p:cNvSpPr>
            <a:spLocks noChangeArrowheads="1"/>
          </p:cNvSpPr>
          <p:nvPr/>
        </p:nvSpPr>
        <p:spPr bwMode="auto">
          <a:xfrm>
            <a:off x="755650" y="2089150"/>
            <a:ext cx="7704138" cy="45720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位异或</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，是按如下真值表，逐位独立运算。</a:t>
            </a:r>
          </a:p>
        </p:txBody>
      </p:sp>
      <p:graphicFrame>
        <p:nvGraphicFramePr>
          <p:cNvPr id="157734" name="Group 38">
            <a:extLst>
              <a:ext uri="{FF2B5EF4-FFF2-40B4-BE49-F238E27FC236}">
                <a16:creationId xmlns:a16="http://schemas.microsoft.com/office/drawing/2014/main" id="{87315FED-E61A-40C3-ABCD-E35C1720E4B2}"/>
              </a:ext>
            </a:extLst>
          </p:cNvPr>
          <p:cNvGraphicFramePr>
            <a:graphicFrameLocks noGrp="1"/>
          </p:cNvGraphicFramePr>
          <p:nvPr/>
        </p:nvGraphicFramePr>
        <p:xfrm>
          <a:off x="3203575" y="2624138"/>
          <a:ext cx="2663825" cy="2028825"/>
        </p:xfrm>
        <a:graphic>
          <a:graphicData uri="http://schemas.openxmlformats.org/drawingml/2006/table">
            <a:tbl>
              <a:tblPr/>
              <a:tblGrid>
                <a:gridCol w="768350">
                  <a:extLst>
                    <a:ext uri="{9D8B030D-6E8A-4147-A177-3AD203B41FA5}">
                      <a16:colId xmlns:a16="http://schemas.microsoft.com/office/drawing/2014/main" val="2729865398"/>
                    </a:ext>
                  </a:extLst>
                </a:gridCol>
                <a:gridCol w="744538">
                  <a:extLst>
                    <a:ext uri="{9D8B030D-6E8A-4147-A177-3AD203B41FA5}">
                      <a16:colId xmlns:a16="http://schemas.microsoft.com/office/drawing/2014/main" val="2155012541"/>
                    </a:ext>
                  </a:extLst>
                </a:gridCol>
                <a:gridCol w="1150937">
                  <a:extLst>
                    <a:ext uri="{9D8B030D-6E8A-4147-A177-3AD203B41FA5}">
                      <a16:colId xmlns:a16="http://schemas.microsoft.com/office/drawing/2014/main" val="2491640172"/>
                    </a:ext>
                  </a:extLst>
                </a:gridCol>
              </a:tblGrid>
              <a:tr h="4032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p^q</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89390435"/>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1115787"/>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1491601"/>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38278185"/>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413847"/>
                  </a:ext>
                </a:extLst>
              </a:tr>
            </a:tbl>
          </a:graphicData>
        </a:graphic>
      </p:graphicFrame>
      <p:sp>
        <p:nvSpPr>
          <p:cNvPr id="157735" name="Text Box 39">
            <a:extLst>
              <a:ext uri="{FF2B5EF4-FFF2-40B4-BE49-F238E27FC236}">
                <a16:creationId xmlns:a16="http://schemas.microsoft.com/office/drawing/2014/main" id="{B380E4D8-B4B1-4401-A235-8636EFCA1945}"/>
              </a:ext>
            </a:extLst>
          </p:cNvPr>
          <p:cNvSpPr txBox="1">
            <a:spLocks noChangeArrowheads="1"/>
          </p:cNvSpPr>
          <p:nvPr/>
        </p:nvSpPr>
        <p:spPr bwMode="auto">
          <a:xfrm>
            <a:off x="1733550" y="4652963"/>
            <a:ext cx="360363"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x</a:t>
            </a:r>
          </a:p>
        </p:txBody>
      </p:sp>
      <p:graphicFrame>
        <p:nvGraphicFramePr>
          <p:cNvPr id="157736" name="Group 40">
            <a:extLst>
              <a:ext uri="{FF2B5EF4-FFF2-40B4-BE49-F238E27FC236}">
                <a16:creationId xmlns:a16="http://schemas.microsoft.com/office/drawing/2014/main" id="{16C289FB-668F-49A7-913C-9C46D5662D93}"/>
              </a:ext>
            </a:extLst>
          </p:cNvPr>
          <p:cNvGraphicFramePr>
            <a:graphicFrameLocks noGrp="1"/>
          </p:cNvGraphicFramePr>
          <p:nvPr/>
        </p:nvGraphicFramePr>
        <p:xfrm>
          <a:off x="2124075" y="4741863"/>
          <a:ext cx="6096000" cy="396240"/>
        </p:xfrm>
        <a:graphic>
          <a:graphicData uri="http://schemas.openxmlformats.org/drawingml/2006/table">
            <a:tbl>
              <a:tblPr/>
              <a:tblGrid>
                <a:gridCol w="381000">
                  <a:extLst>
                    <a:ext uri="{9D8B030D-6E8A-4147-A177-3AD203B41FA5}">
                      <a16:colId xmlns:a16="http://schemas.microsoft.com/office/drawing/2014/main" val="1186342047"/>
                    </a:ext>
                  </a:extLst>
                </a:gridCol>
                <a:gridCol w="381000">
                  <a:extLst>
                    <a:ext uri="{9D8B030D-6E8A-4147-A177-3AD203B41FA5}">
                      <a16:colId xmlns:a16="http://schemas.microsoft.com/office/drawing/2014/main" val="2089704365"/>
                    </a:ext>
                  </a:extLst>
                </a:gridCol>
                <a:gridCol w="381000">
                  <a:extLst>
                    <a:ext uri="{9D8B030D-6E8A-4147-A177-3AD203B41FA5}">
                      <a16:colId xmlns:a16="http://schemas.microsoft.com/office/drawing/2014/main" val="2702585318"/>
                    </a:ext>
                  </a:extLst>
                </a:gridCol>
                <a:gridCol w="381000">
                  <a:extLst>
                    <a:ext uri="{9D8B030D-6E8A-4147-A177-3AD203B41FA5}">
                      <a16:colId xmlns:a16="http://schemas.microsoft.com/office/drawing/2014/main" val="754574854"/>
                    </a:ext>
                  </a:extLst>
                </a:gridCol>
                <a:gridCol w="381000">
                  <a:extLst>
                    <a:ext uri="{9D8B030D-6E8A-4147-A177-3AD203B41FA5}">
                      <a16:colId xmlns:a16="http://schemas.microsoft.com/office/drawing/2014/main" val="3874708198"/>
                    </a:ext>
                  </a:extLst>
                </a:gridCol>
                <a:gridCol w="381000">
                  <a:extLst>
                    <a:ext uri="{9D8B030D-6E8A-4147-A177-3AD203B41FA5}">
                      <a16:colId xmlns:a16="http://schemas.microsoft.com/office/drawing/2014/main" val="3330926679"/>
                    </a:ext>
                  </a:extLst>
                </a:gridCol>
                <a:gridCol w="381000">
                  <a:extLst>
                    <a:ext uri="{9D8B030D-6E8A-4147-A177-3AD203B41FA5}">
                      <a16:colId xmlns:a16="http://schemas.microsoft.com/office/drawing/2014/main" val="2129199129"/>
                    </a:ext>
                  </a:extLst>
                </a:gridCol>
                <a:gridCol w="381000">
                  <a:extLst>
                    <a:ext uri="{9D8B030D-6E8A-4147-A177-3AD203B41FA5}">
                      <a16:colId xmlns:a16="http://schemas.microsoft.com/office/drawing/2014/main" val="2168270045"/>
                    </a:ext>
                  </a:extLst>
                </a:gridCol>
                <a:gridCol w="381000">
                  <a:extLst>
                    <a:ext uri="{9D8B030D-6E8A-4147-A177-3AD203B41FA5}">
                      <a16:colId xmlns:a16="http://schemas.microsoft.com/office/drawing/2014/main" val="2029113761"/>
                    </a:ext>
                  </a:extLst>
                </a:gridCol>
                <a:gridCol w="381000">
                  <a:extLst>
                    <a:ext uri="{9D8B030D-6E8A-4147-A177-3AD203B41FA5}">
                      <a16:colId xmlns:a16="http://schemas.microsoft.com/office/drawing/2014/main" val="463632463"/>
                    </a:ext>
                  </a:extLst>
                </a:gridCol>
                <a:gridCol w="381000">
                  <a:extLst>
                    <a:ext uri="{9D8B030D-6E8A-4147-A177-3AD203B41FA5}">
                      <a16:colId xmlns:a16="http://schemas.microsoft.com/office/drawing/2014/main" val="1872624417"/>
                    </a:ext>
                  </a:extLst>
                </a:gridCol>
                <a:gridCol w="381000">
                  <a:extLst>
                    <a:ext uri="{9D8B030D-6E8A-4147-A177-3AD203B41FA5}">
                      <a16:colId xmlns:a16="http://schemas.microsoft.com/office/drawing/2014/main" val="2603004550"/>
                    </a:ext>
                  </a:extLst>
                </a:gridCol>
                <a:gridCol w="381000">
                  <a:extLst>
                    <a:ext uri="{9D8B030D-6E8A-4147-A177-3AD203B41FA5}">
                      <a16:colId xmlns:a16="http://schemas.microsoft.com/office/drawing/2014/main" val="3505784909"/>
                    </a:ext>
                  </a:extLst>
                </a:gridCol>
                <a:gridCol w="381000">
                  <a:extLst>
                    <a:ext uri="{9D8B030D-6E8A-4147-A177-3AD203B41FA5}">
                      <a16:colId xmlns:a16="http://schemas.microsoft.com/office/drawing/2014/main" val="2104836206"/>
                    </a:ext>
                  </a:extLst>
                </a:gridCol>
                <a:gridCol w="381000">
                  <a:extLst>
                    <a:ext uri="{9D8B030D-6E8A-4147-A177-3AD203B41FA5}">
                      <a16:colId xmlns:a16="http://schemas.microsoft.com/office/drawing/2014/main" val="1072651695"/>
                    </a:ext>
                  </a:extLst>
                </a:gridCol>
                <a:gridCol w="381000">
                  <a:extLst>
                    <a:ext uri="{9D8B030D-6E8A-4147-A177-3AD203B41FA5}">
                      <a16:colId xmlns:a16="http://schemas.microsoft.com/office/drawing/2014/main" val="3183699970"/>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52278228"/>
                  </a:ext>
                </a:extLst>
              </a:tr>
            </a:tbl>
          </a:graphicData>
        </a:graphic>
      </p:graphicFrame>
      <p:graphicFrame>
        <p:nvGraphicFramePr>
          <p:cNvPr id="157847" name="Group 151">
            <a:extLst>
              <a:ext uri="{FF2B5EF4-FFF2-40B4-BE49-F238E27FC236}">
                <a16:creationId xmlns:a16="http://schemas.microsoft.com/office/drawing/2014/main" id="{6BB70549-BD50-480F-A87B-977803AF2012}"/>
              </a:ext>
            </a:extLst>
          </p:cNvPr>
          <p:cNvGraphicFramePr>
            <a:graphicFrameLocks noGrp="1"/>
          </p:cNvGraphicFramePr>
          <p:nvPr/>
        </p:nvGraphicFramePr>
        <p:xfrm>
          <a:off x="2141538" y="5262563"/>
          <a:ext cx="6096000" cy="396240"/>
        </p:xfrm>
        <a:graphic>
          <a:graphicData uri="http://schemas.openxmlformats.org/drawingml/2006/table">
            <a:tbl>
              <a:tblPr/>
              <a:tblGrid>
                <a:gridCol w="414337">
                  <a:extLst>
                    <a:ext uri="{9D8B030D-6E8A-4147-A177-3AD203B41FA5}">
                      <a16:colId xmlns:a16="http://schemas.microsoft.com/office/drawing/2014/main" val="2713185912"/>
                    </a:ext>
                  </a:extLst>
                </a:gridCol>
                <a:gridCol w="347663">
                  <a:extLst>
                    <a:ext uri="{9D8B030D-6E8A-4147-A177-3AD203B41FA5}">
                      <a16:colId xmlns:a16="http://schemas.microsoft.com/office/drawing/2014/main" val="633142411"/>
                    </a:ext>
                  </a:extLst>
                </a:gridCol>
                <a:gridCol w="381000">
                  <a:extLst>
                    <a:ext uri="{9D8B030D-6E8A-4147-A177-3AD203B41FA5}">
                      <a16:colId xmlns:a16="http://schemas.microsoft.com/office/drawing/2014/main" val="4143043805"/>
                    </a:ext>
                  </a:extLst>
                </a:gridCol>
                <a:gridCol w="381000">
                  <a:extLst>
                    <a:ext uri="{9D8B030D-6E8A-4147-A177-3AD203B41FA5}">
                      <a16:colId xmlns:a16="http://schemas.microsoft.com/office/drawing/2014/main" val="2750033794"/>
                    </a:ext>
                  </a:extLst>
                </a:gridCol>
                <a:gridCol w="381000">
                  <a:extLst>
                    <a:ext uri="{9D8B030D-6E8A-4147-A177-3AD203B41FA5}">
                      <a16:colId xmlns:a16="http://schemas.microsoft.com/office/drawing/2014/main" val="3718418393"/>
                    </a:ext>
                  </a:extLst>
                </a:gridCol>
                <a:gridCol w="381000">
                  <a:extLst>
                    <a:ext uri="{9D8B030D-6E8A-4147-A177-3AD203B41FA5}">
                      <a16:colId xmlns:a16="http://schemas.microsoft.com/office/drawing/2014/main" val="2206694184"/>
                    </a:ext>
                  </a:extLst>
                </a:gridCol>
                <a:gridCol w="381000">
                  <a:extLst>
                    <a:ext uri="{9D8B030D-6E8A-4147-A177-3AD203B41FA5}">
                      <a16:colId xmlns:a16="http://schemas.microsoft.com/office/drawing/2014/main" val="1320705899"/>
                    </a:ext>
                  </a:extLst>
                </a:gridCol>
                <a:gridCol w="381000">
                  <a:extLst>
                    <a:ext uri="{9D8B030D-6E8A-4147-A177-3AD203B41FA5}">
                      <a16:colId xmlns:a16="http://schemas.microsoft.com/office/drawing/2014/main" val="3228664856"/>
                    </a:ext>
                  </a:extLst>
                </a:gridCol>
                <a:gridCol w="381000">
                  <a:extLst>
                    <a:ext uri="{9D8B030D-6E8A-4147-A177-3AD203B41FA5}">
                      <a16:colId xmlns:a16="http://schemas.microsoft.com/office/drawing/2014/main" val="1499951420"/>
                    </a:ext>
                  </a:extLst>
                </a:gridCol>
                <a:gridCol w="381000">
                  <a:extLst>
                    <a:ext uri="{9D8B030D-6E8A-4147-A177-3AD203B41FA5}">
                      <a16:colId xmlns:a16="http://schemas.microsoft.com/office/drawing/2014/main" val="2366899504"/>
                    </a:ext>
                  </a:extLst>
                </a:gridCol>
                <a:gridCol w="381000">
                  <a:extLst>
                    <a:ext uri="{9D8B030D-6E8A-4147-A177-3AD203B41FA5}">
                      <a16:colId xmlns:a16="http://schemas.microsoft.com/office/drawing/2014/main" val="439569451"/>
                    </a:ext>
                  </a:extLst>
                </a:gridCol>
                <a:gridCol w="381000">
                  <a:extLst>
                    <a:ext uri="{9D8B030D-6E8A-4147-A177-3AD203B41FA5}">
                      <a16:colId xmlns:a16="http://schemas.microsoft.com/office/drawing/2014/main" val="4146359093"/>
                    </a:ext>
                  </a:extLst>
                </a:gridCol>
                <a:gridCol w="381000">
                  <a:extLst>
                    <a:ext uri="{9D8B030D-6E8A-4147-A177-3AD203B41FA5}">
                      <a16:colId xmlns:a16="http://schemas.microsoft.com/office/drawing/2014/main" val="129801029"/>
                    </a:ext>
                  </a:extLst>
                </a:gridCol>
                <a:gridCol w="381000">
                  <a:extLst>
                    <a:ext uri="{9D8B030D-6E8A-4147-A177-3AD203B41FA5}">
                      <a16:colId xmlns:a16="http://schemas.microsoft.com/office/drawing/2014/main" val="547214433"/>
                    </a:ext>
                  </a:extLst>
                </a:gridCol>
                <a:gridCol w="381000">
                  <a:extLst>
                    <a:ext uri="{9D8B030D-6E8A-4147-A177-3AD203B41FA5}">
                      <a16:colId xmlns:a16="http://schemas.microsoft.com/office/drawing/2014/main" val="671409338"/>
                    </a:ext>
                  </a:extLst>
                </a:gridCol>
                <a:gridCol w="381000">
                  <a:extLst>
                    <a:ext uri="{9D8B030D-6E8A-4147-A177-3AD203B41FA5}">
                      <a16:colId xmlns:a16="http://schemas.microsoft.com/office/drawing/2014/main" val="145175037"/>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8964467"/>
                  </a:ext>
                </a:extLst>
              </a:tr>
            </a:tbl>
          </a:graphicData>
        </a:graphic>
      </p:graphicFrame>
      <p:sp>
        <p:nvSpPr>
          <p:cNvPr id="157845" name="Text Box 149">
            <a:extLst>
              <a:ext uri="{FF2B5EF4-FFF2-40B4-BE49-F238E27FC236}">
                <a16:creationId xmlns:a16="http://schemas.microsoft.com/office/drawing/2014/main" id="{A647A42E-6FB3-4DF7-9628-F20941A88D95}"/>
              </a:ext>
            </a:extLst>
          </p:cNvPr>
          <p:cNvSpPr txBox="1">
            <a:spLocks noChangeArrowheads="1"/>
          </p:cNvSpPr>
          <p:nvPr/>
        </p:nvSpPr>
        <p:spPr bwMode="auto">
          <a:xfrm>
            <a:off x="1754188" y="5183188"/>
            <a:ext cx="360362" cy="396875"/>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chemeClr val="tx2"/>
                </a:solidFill>
                <a:effectLst>
                  <a:outerShdw blurRad="38100" dist="38100" dir="2700000" algn="tl">
                    <a:srgbClr val="C0C0C0"/>
                  </a:outerShdw>
                </a:effectLst>
              </a:rPr>
              <a:t>y</a:t>
            </a:r>
          </a:p>
        </p:txBody>
      </p:sp>
      <p:graphicFrame>
        <p:nvGraphicFramePr>
          <p:cNvPr id="157894" name="Group 198">
            <a:extLst>
              <a:ext uri="{FF2B5EF4-FFF2-40B4-BE49-F238E27FC236}">
                <a16:creationId xmlns:a16="http://schemas.microsoft.com/office/drawing/2014/main" id="{C41C56D8-11C2-4B67-8663-A196D37713CF}"/>
              </a:ext>
            </a:extLst>
          </p:cNvPr>
          <p:cNvGraphicFramePr>
            <a:graphicFrameLocks noGrp="1"/>
          </p:cNvGraphicFramePr>
          <p:nvPr/>
        </p:nvGraphicFramePr>
        <p:xfrm>
          <a:off x="2151063" y="5789613"/>
          <a:ext cx="6096000" cy="396240"/>
        </p:xfrm>
        <a:graphic>
          <a:graphicData uri="http://schemas.openxmlformats.org/drawingml/2006/table">
            <a:tbl>
              <a:tblPr/>
              <a:tblGrid>
                <a:gridCol w="414337">
                  <a:extLst>
                    <a:ext uri="{9D8B030D-6E8A-4147-A177-3AD203B41FA5}">
                      <a16:colId xmlns:a16="http://schemas.microsoft.com/office/drawing/2014/main" val="511086286"/>
                    </a:ext>
                  </a:extLst>
                </a:gridCol>
                <a:gridCol w="347663">
                  <a:extLst>
                    <a:ext uri="{9D8B030D-6E8A-4147-A177-3AD203B41FA5}">
                      <a16:colId xmlns:a16="http://schemas.microsoft.com/office/drawing/2014/main" val="2876255209"/>
                    </a:ext>
                  </a:extLst>
                </a:gridCol>
                <a:gridCol w="381000">
                  <a:extLst>
                    <a:ext uri="{9D8B030D-6E8A-4147-A177-3AD203B41FA5}">
                      <a16:colId xmlns:a16="http://schemas.microsoft.com/office/drawing/2014/main" val="1088807471"/>
                    </a:ext>
                  </a:extLst>
                </a:gridCol>
                <a:gridCol w="381000">
                  <a:extLst>
                    <a:ext uri="{9D8B030D-6E8A-4147-A177-3AD203B41FA5}">
                      <a16:colId xmlns:a16="http://schemas.microsoft.com/office/drawing/2014/main" val="439795752"/>
                    </a:ext>
                  </a:extLst>
                </a:gridCol>
                <a:gridCol w="381000">
                  <a:extLst>
                    <a:ext uri="{9D8B030D-6E8A-4147-A177-3AD203B41FA5}">
                      <a16:colId xmlns:a16="http://schemas.microsoft.com/office/drawing/2014/main" val="3793528051"/>
                    </a:ext>
                  </a:extLst>
                </a:gridCol>
                <a:gridCol w="381000">
                  <a:extLst>
                    <a:ext uri="{9D8B030D-6E8A-4147-A177-3AD203B41FA5}">
                      <a16:colId xmlns:a16="http://schemas.microsoft.com/office/drawing/2014/main" val="3160692100"/>
                    </a:ext>
                  </a:extLst>
                </a:gridCol>
                <a:gridCol w="381000">
                  <a:extLst>
                    <a:ext uri="{9D8B030D-6E8A-4147-A177-3AD203B41FA5}">
                      <a16:colId xmlns:a16="http://schemas.microsoft.com/office/drawing/2014/main" val="760515010"/>
                    </a:ext>
                  </a:extLst>
                </a:gridCol>
                <a:gridCol w="381000">
                  <a:extLst>
                    <a:ext uri="{9D8B030D-6E8A-4147-A177-3AD203B41FA5}">
                      <a16:colId xmlns:a16="http://schemas.microsoft.com/office/drawing/2014/main" val="3000589798"/>
                    </a:ext>
                  </a:extLst>
                </a:gridCol>
                <a:gridCol w="381000">
                  <a:extLst>
                    <a:ext uri="{9D8B030D-6E8A-4147-A177-3AD203B41FA5}">
                      <a16:colId xmlns:a16="http://schemas.microsoft.com/office/drawing/2014/main" val="1582962880"/>
                    </a:ext>
                  </a:extLst>
                </a:gridCol>
                <a:gridCol w="381000">
                  <a:extLst>
                    <a:ext uri="{9D8B030D-6E8A-4147-A177-3AD203B41FA5}">
                      <a16:colId xmlns:a16="http://schemas.microsoft.com/office/drawing/2014/main" val="2584186058"/>
                    </a:ext>
                  </a:extLst>
                </a:gridCol>
                <a:gridCol w="381000">
                  <a:extLst>
                    <a:ext uri="{9D8B030D-6E8A-4147-A177-3AD203B41FA5}">
                      <a16:colId xmlns:a16="http://schemas.microsoft.com/office/drawing/2014/main" val="159677436"/>
                    </a:ext>
                  </a:extLst>
                </a:gridCol>
                <a:gridCol w="381000">
                  <a:extLst>
                    <a:ext uri="{9D8B030D-6E8A-4147-A177-3AD203B41FA5}">
                      <a16:colId xmlns:a16="http://schemas.microsoft.com/office/drawing/2014/main" val="4244725922"/>
                    </a:ext>
                  </a:extLst>
                </a:gridCol>
                <a:gridCol w="381000">
                  <a:extLst>
                    <a:ext uri="{9D8B030D-6E8A-4147-A177-3AD203B41FA5}">
                      <a16:colId xmlns:a16="http://schemas.microsoft.com/office/drawing/2014/main" val="3652400590"/>
                    </a:ext>
                  </a:extLst>
                </a:gridCol>
                <a:gridCol w="381000">
                  <a:extLst>
                    <a:ext uri="{9D8B030D-6E8A-4147-A177-3AD203B41FA5}">
                      <a16:colId xmlns:a16="http://schemas.microsoft.com/office/drawing/2014/main" val="1006721660"/>
                    </a:ext>
                  </a:extLst>
                </a:gridCol>
                <a:gridCol w="381000">
                  <a:extLst>
                    <a:ext uri="{9D8B030D-6E8A-4147-A177-3AD203B41FA5}">
                      <a16:colId xmlns:a16="http://schemas.microsoft.com/office/drawing/2014/main" val="3354967578"/>
                    </a:ext>
                  </a:extLst>
                </a:gridCol>
                <a:gridCol w="381000">
                  <a:extLst>
                    <a:ext uri="{9D8B030D-6E8A-4147-A177-3AD203B41FA5}">
                      <a16:colId xmlns:a16="http://schemas.microsoft.com/office/drawing/2014/main" val="2198693030"/>
                    </a:ext>
                  </a:extLst>
                </a:gridCol>
              </a:tblGrid>
              <a:tr h="3762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28575"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a:t>
                      </a:r>
                    </a:p>
                  </a:txBody>
                  <a:tcPr horzOverflow="overflow">
                    <a:lnL w="12700" cap="flat" cmpd="sng" algn="ctr">
                      <a:solidFill>
                        <a:srgbClr val="969696"/>
                      </a:solidFill>
                      <a:prstDash val="solid"/>
                      <a:miter lim="800000"/>
                      <a:headEnd type="none" w="med" len="med"/>
                      <a:tailEnd type="none" w="med" len="med"/>
                    </a:lnL>
                    <a:lnR w="12700"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1</a:t>
                      </a:r>
                    </a:p>
                  </a:txBody>
                  <a:tcPr horzOverflow="overflow">
                    <a:lnL w="12700" cap="flat" cmpd="sng" algn="ctr">
                      <a:solidFill>
                        <a:srgbClr val="969696"/>
                      </a:solidFill>
                      <a:prstDash val="solid"/>
                      <a:miter lim="800000"/>
                      <a:headEnd type="none" w="med" len="med"/>
                      <a:tailEnd type="none" w="med" len="med"/>
                    </a:lnL>
                    <a:lnR w="28575" cap="flat" cmpd="sng" algn="ctr">
                      <a:solidFill>
                        <a:srgbClr val="969696"/>
                      </a:solidFill>
                      <a:prstDash val="solid"/>
                      <a:miter lim="800000"/>
                      <a:headEnd type="none" w="med" len="med"/>
                      <a:tailEnd type="none" w="med" len="med"/>
                    </a:lnR>
                    <a:lnT w="28575" cap="flat" cmpd="sng" algn="ctr">
                      <a:solidFill>
                        <a:srgbClr val="969696"/>
                      </a:solidFill>
                      <a:prstDash val="solid"/>
                      <a:miter lim="800000"/>
                      <a:headEnd type="none" w="med" len="med"/>
                      <a:tailEnd type="none" w="med" len="med"/>
                    </a:lnT>
                    <a:lnB w="28575" cap="flat" cmpd="sng" algn="ctr">
                      <a:solidFill>
                        <a:srgbClr val="96969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39462789"/>
                  </a:ext>
                </a:extLst>
              </a:tr>
            </a:tbl>
          </a:graphicData>
        </a:graphic>
      </p:graphicFrame>
      <p:sp>
        <p:nvSpPr>
          <p:cNvPr id="157895" name="Text Box 199">
            <a:extLst>
              <a:ext uri="{FF2B5EF4-FFF2-40B4-BE49-F238E27FC236}">
                <a16:creationId xmlns:a16="http://schemas.microsoft.com/office/drawing/2014/main" id="{41466061-085B-4E39-B388-E6DDA5CC9E46}"/>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7735"/>
                                        </p:tgtEl>
                                        <p:attrNameLst>
                                          <p:attrName>style.visibility</p:attrName>
                                        </p:attrNameLst>
                                      </p:cBhvr>
                                      <p:to>
                                        <p:strVal val="visible"/>
                                      </p:to>
                                    </p:set>
                                    <p:anim calcmode="lin" valueType="num">
                                      <p:cBhvr>
                                        <p:cTn id="7" dur="1000" fill="hold"/>
                                        <p:tgtEl>
                                          <p:spTgt spid="157735"/>
                                        </p:tgtEl>
                                        <p:attrNameLst>
                                          <p:attrName>ppt_x</p:attrName>
                                        </p:attrNameLst>
                                      </p:cBhvr>
                                      <p:tavLst>
                                        <p:tav tm="0">
                                          <p:val>
                                            <p:strVal val="#ppt_x-.2"/>
                                          </p:val>
                                        </p:tav>
                                        <p:tav tm="100000">
                                          <p:val>
                                            <p:strVal val="#ppt_x"/>
                                          </p:val>
                                        </p:tav>
                                      </p:tavLst>
                                    </p:anim>
                                    <p:anim calcmode="lin" valueType="num">
                                      <p:cBhvr>
                                        <p:cTn id="8" dur="1000" fill="hold"/>
                                        <p:tgtEl>
                                          <p:spTgt spid="15773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7735"/>
                                        </p:tgtEl>
                                      </p:cBhvr>
                                    </p:animEffect>
                                  </p:childTnLst>
                                </p:cTn>
                              </p:par>
                              <p:par>
                                <p:cTn id="10" presetID="29" presetClass="entr" presetSubtype="0" fill="hold" nodeType="withEffect">
                                  <p:stCondLst>
                                    <p:cond delay="0"/>
                                  </p:stCondLst>
                                  <p:childTnLst>
                                    <p:set>
                                      <p:cBhvr>
                                        <p:cTn id="11" dur="1" fill="hold">
                                          <p:stCondLst>
                                            <p:cond delay="0"/>
                                          </p:stCondLst>
                                        </p:cTn>
                                        <p:tgtEl>
                                          <p:spTgt spid="157736"/>
                                        </p:tgtEl>
                                        <p:attrNameLst>
                                          <p:attrName>style.visibility</p:attrName>
                                        </p:attrNameLst>
                                      </p:cBhvr>
                                      <p:to>
                                        <p:strVal val="visible"/>
                                      </p:to>
                                    </p:set>
                                    <p:anim calcmode="lin" valueType="num">
                                      <p:cBhvr>
                                        <p:cTn id="12" dur="1000" fill="hold"/>
                                        <p:tgtEl>
                                          <p:spTgt spid="157736"/>
                                        </p:tgtEl>
                                        <p:attrNameLst>
                                          <p:attrName>ppt_x</p:attrName>
                                        </p:attrNameLst>
                                      </p:cBhvr>
                                      <p:tavLst>
                                        <p:tav tm="0">
                                          <p:val>
                                            <p:strVal val="#ppt_x-.2"/>
                                          </p:val>
                                        </p:tav>
                                        <p:tav tm="100000">
                                          <p:val>
                                            <p:strVal val="#ppt_x"/>
                                          </p:val>
                                        </p:tav>
                                      </p:tavLst>
                                    </p:anim>
                                    <p:anim calcmode="lin" valueType="num">
                                      <p:cBhvr>
                                        <p:cTn id="13" dur="1000" fill="hold"/>
                                        <p:tgtEl>
                                          <p:spTgt spid="15773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7736"/>
                                        </p:tgtEl>
                                      </p:cBhvr>
                                    </p:animEffect>
                                  </p:childTnLst>
                                </p:cTn>
                              </p:par>
                              <p:par>
                                <p:cTn id="15" presetID="29" presetClass="entr" presetSubtype="0" fill="hold" nodeType="withEffect">
                                  <p:stCondLst>
                                    <p:cond delay="0"/>
                                  </p:stCondLst>
                                  <p:childTnLst>
                                    <p:set>
                                      <p:cBhvr>
                                        <p:cTn id="16" dur="1" fill="hold">
                                          <p:stCondLst>
                                            <p:cond delay="0"/>
                                          </p:stCondLst>
                                        </p:cTn>
                                        <p:tgtEl>
                                          <p:spTgt spid="157847"/>
                                        </p:tgtEl>
                                        <p:attrNameLst>
                                          <p:attrName>style.visibility</p:attrName>
                                        </p:attrNameLst>
                                      </p:cBhvr>
                                      <p:to>
                                        <p:strVal val="visible"/>
                                      </p:to>
                                    </p:set>
                                    <p:anim calcmode="lin" valueType="num">
                                      <p:cBhvr>
                                        <p:cTn id="17" dur="1000" fill="hold"/>
                                        <p:tgtEl>
                                          <p:spTgt spid="157847"/>
                                        </p:tgtEl>
                                        <p:attrNameLst>
                                          <p:attrName>ppt_x</p:attrName>
                                        </p:attrNameLst>
                                      </p:cBhvr>
                                      <p:tavLst>
                                        <p:tav tm="0">
                                          <p:val>
                                            <p:strVal val="#ppt_x-.2"/>
                                          </p:val>
                                        </p:tav>
                                        <p:tav tm="100000">
                                          <p:val>
                                            <p:strVal val="#ppt_x"/>
                                          </p:val>
                                        </p:tav>
                                      </p:tavLst>
                                    </p:anim>
                                    <p:anim calcmode="lin" valueType="num">
                                      <p:cBhvr>
                                        <p:cTn id="18" dur="1000" fill="hold"/>
                                        <p:tgtEl>
                                          <p:spTgt spid="15784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7847"/>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57845"/>
                                        </p:tgtEl>
                                        <p:attrNameLst>
                                          <p:attrName>style.visibility</p:attrName>
                                        </p:attrNameLst>
                                      </p:cBhvr>
                                      <p:to>
                                        <p:strVal val="visible"/>
                                      </p:to>
                                    </p:set>
                                    <p:anim calcmode="lin" valueType="num">
                                      <p:cBhvr>
                                        <p:cTn id="22" dur="1000" fill="hold"/>
                                        <p:tgtEl>
                                          <p:spTgt spid="157845"/>
                                        </p:tgtEl>
                                        <p:attrNameLst>
                                          <p:attrName>ppt_x</p:attrName>
                                        </p:attrNameLst>
                                      </p:cBhvr>
                                      <p:tavLst>
                                        <p:tav tm="0">
                                          <p:val>
                                            <p:strVal val="#ppt_x-.2"/>
                                          </p:val>
                                        </p:tav>
                                        <p:tav tm="100000">
                                          <p:val>
                                            <p:strVal val="#ppt_x"/>
                                          </p:val>
                                        </p:tav>
                                      </p:tavLst>
                                    </p:anim>
                                    <p:anim calcmode="lin" valueType="num">
                                      <p:cBhvr>
                                        <p:cTn id="23" dur="1000" fill="hold"/>
                                        <p:tgtEl>
                                          <p:spTgt spid="15784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78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57884"/>
                                        </p:tgtEl>
                                        <p:attrNameLst>
                                          <p:attrName>style.visibility</p:attrName>
                                        </p:attrNameLst>
                                      </p:cBhvr>
                                      <p:to>
                                        <p:strVal val="visible"/>
                                      </p:to>
                                    </p:set>
                                    <p:animEffect transition="in" filter="fade">
                                      <p:cBhvr>
                                        <p:cTn id="29" dur="1000"/>
                                        <p:tgtEl>
                                          <p:spTgt spid="157884"/>
                                        </p:tgtEl>
                                      </p:cBhvr>
                                    </p:animEffect>
                                    <p:anim calcmode="lin" valueType="num">
                                      <p:cBhvr>
                                        <p:cTn id="30" dur="1000" fill="hold"/>
                                        <p:tgtEl>
                                          <p:spTgt spid="157884"/>
                                        </p:tgtEl>
                                        <p:attrNameLst>
                                          <p:attrName>ppt_x</p:attrName>
                                        </p:attrNameLst>
                                      </p:cBhvr>
                                      <p:tavLst>
                                        <p:tav tm="0">
                                          <p:val>
                                            <p:strVal val="#ppt_x"/>
                                          </p:val>
                                        </p:tav>
                                        <p:tav tm="100000">
                                          <p:val>
                                            <p:strVal val="#ppt_x"/>
                                          </p:val>
                                        </p:tav>
                                      </p:tavLst>
                                    </p:anim>
                                    <p:anim calcmode="lin" valueType="num">
                                      <p:cBhvr>
                                        <p:cTn id="31" dur="1000" fill="hold"/>
                                        <p:tgtEl>
                                          <p:spTgt spid="157884"/>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57894"/>
                                        </p:tgtEl>
                                        <p:attrNameLst>
                                          <p:attrName>style.visibility</p:attrName>
                                        </p:attrNameLst>
                                      </p:cBhvr>
                                      <p:to>
                                        <p:strVal val="visible"/>
                                      </p:to>
                                    </p:set>
                                    <p:animEffect transition="in" filter="fade">
                                      <p:cBhvr>
                                        <p:cTn id="34" dur="1000"/>
                                        <p:tgtEl>
                                          <p:spTgt spid="157894"/>
                                        </p:tgtEl>
                                      </p:cBhvr>
                                    </p:animEffect>
                                    <p:anim calcmode="lin" valueType="num">
                                      <p:cBhvr>
                                        <p:cTn id="35" dur="1000" fill="hold"/>
                                        <p:tgtEl>
                                          <p:spTgt spid="157894"/>
                                        </p:tgtEl>
                                        <p:attrNameLst>
                                          <p:attrName>ppt_x</p:attrName>
                                        </p:attrNameLst>
                                      </p:cBhvr>
                                      <p:tavLst>
                                        <p:tav tm="0">
                                          <p:val>
                                            <p:strVal val="#ppt_x"/>
                                          </p:val>
                                        </p:tav>
                                        <p:tav tm="100000">
                                          <p:val>
                                            <p:strVal val="#ppt_x"/>
                                          </p:val>
                                        </p:tav>
                                      </p:tavLst>
                                    </p:anim>
                                    <p:anim calcmode="lin" valueType="num">
                                      <p:cBhvr>
                                        <p:cTn id="36" dur="1000" fill="hold"/>
                                        <p:tgtEl>
                                          <p:spTgt spid="1578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84" grpId="0" animBg="1"/>
      <p:bldP spid="157735" grpId="0"/>
      <p:bldP spid="1578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F0653C9B-5422-4AAB-8D45-43BFCC0A47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6556CC64-53BA-4D19-A871-35B3BD190ECD}" type="slidenum">
              <a:rPr kumimoji="0" lang="en-US" altLang="zh-CN" sz="1800">
                <a:solidFill>
                  <a:srgbClr val="009900"/>
                </a:solidFill>
              </a:rPr>
              <a:pPr eaLnBrk="1" hangingPunct="1"/>
              <a:t>41</a:t>
            </a:fld>
            <a:endParaRPr kumimoji="0" lang="en-US" altLang="zh-CN" sz="1800">
              <a:solidFill>
                <a:srgbClr val="009900"/>
              </a:solidFill>
            </a:endParaRPr>
          </a:p>
        </p:txBody>
      </p:sp>
      <p:sp>
        <p:nvSpPr>
          <p:cNvPr id="44035" name="Text Box 4">
            <a:extLst>
              <a:ext uri="{FF2B5EF4-FFF2-40B4-BE49-F238E27FC236}">
                <a16:creationId xmlns:a16="http://schemas.microsoft.com/office/drawing/2014/main" id="{2D48F540-4C69-4209-8EE0-F22764B7B297}"/>
              </a:ext>
            </a:extLst>
          </p:cNvPr>
          <p:cNvSpPr txBox="1">
            <a:spLocks noChangeArrowheads="1"/>
          </p:cNvSpPr>
          <p:nvPr/>
        </p:nvSpPr>
        <p:spPr bwMode="auto">
          <a:xfrm>
            <a:off x="755650" y="739775"/>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2.7.3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左移和右移运算 </a:t>
            </a:r>
          </a:p>
        </p:txBody>
      </p:sp>
      <p:sp>
        <p:nvSpPr>
          <p:cNvPr id="158726" name="Text Box 6">
            <a:extLst>
              <a:ext uri="{FF2B5EF4-FFF2-40B4-BE49-F238E27FC236}">
                <a16:creationId xmlns:a16="http://schemas.microsoft.com/office/drawing/2014/main" id="{D7E68540-3456-40DF-9224-DE4A55477EF4}"/>
              </a:ext>
            </a:extLst>
          </p:cNvPr>
          <p:cNvSpPr txBox="1">
            <a:spLocks noChangeArrowheads="1"/>
          </p:cNvSpPr>
          <p:nvPr/>
        </p:nvSpPr>
        <p:spPr bwMode="auto">
          <a:xfrm>
            <a:off x="827088" y="1125538"/>
            <a:ext cx="7820025" cy="16732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语法：</a:t>
            </a:r>
            <a:r>
              <a:rPr lang="zh-CN" altLang="en-US" b="1">
                <a:solidFill>
                  <a:srgbClr val="FF00FF"/>
                </a:solidFill>
                <a:effectLst>
                  <a:outerShdw blurRad="38100" dist="38100" dir="2700000" algn="tl">
                    <a:srgbClr val="C0C0C0"/>
                  </a:outerShdw>
                </a:effectLst>
              </a:rPr>
              <a:t>  表达式</a:t>
            </a:r>
            <a:r>
              <a:rPr lang="en-US" altLang="zh-CN" b="1">
                <a:solidFill>
                  <a:srgbClr val="FF00FF"/>
                </a:solidFill>
                <a:effectLst>
                  <a:outerShdw blurRad="38100" dist="38100" dir="2700000" algn="tl">
                    <a:srgbClr val="C0C0C0"/>
                  </a:outerShdw>
                </a:effectLst>
              </a:rPr>
              <a:t>1&lt;&lt;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p>
          <a:p>
            <a:pPr>
              <a:lnSpc>
                <a:spcPct val="120000"/>
              </a:lnSpc>
              <a:spcBef>
                <a:spcPct val="20000"/>
              </a:spcBef>
              <a:defRPr/>
            </a:pPr>
            <a:r>
              <a:rPr lang="en-US" altLang="zh-CN" b="1">
                <a:solidFill>
                  <a:srgbClr val="FF00FF"/>
                </a:solidFill>
                <a:effectLst>
                  <a:outerShdw blurRad="38100" dist="38100" dir="2700000" algn="tl">
                    <a:srgbClr val="C0C0C0"/>
                  </a:outerShdw>
                </a:effectLst>
              </a:rPr>
              <a:t>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1&gt;&gt; </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p>
          <a:p>
            <a:pPr>
              <a:lnSpc>
                <a:spcPct val="120000"/>
              </a:lnSpc>
              <a:spcBef>
                <a:spcPct val="20000"/>
              </a:spcBef>
              <a:defRPr/>
            </a:pPr>
            <a:r>
              <a:rPr lang="en-US" altLang="zh-CN" b="1">
                <a:solidFill>
                  <a:srgbClr val="FF00FF"/>
                </a:solidFill>
                <a:effectLst>
                  <a:outerShdw blurRad="38100" dist="38100" dir="2700000" algn="tl">
                    <a:srgbClr val="C0C0C0"/>
                  </a:outerShdw>
                </a:effectLst>
              </a:rPr>
              <a:t>       </a:t>
            </a:r>
            <a:r>
              <a:rPr lang="zh-CN" altLang="en-US" b="1">
                <a:effectLst>
                  <a:outerShdw blurRad="38100" dist="38100" dir="2700000" algn="tl">
                    <a:srgbClr val="C0C0C0"/>
                  </a:outerShdw>
                </a:effectLst>
              </a:rPr>
              <a:t>语义：将</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1</a:t>
            </a:r>
            <a:r>
              <a:rPr lang="zh-CN" altLang="en-US" b="1">
                <a:effectLst>
                  <a:outerShdw blurRad="38100" dist="38100" dir="2700000" algn="tl">
                    <a:srgbClr val="C0C0C0"/>
                  </a:outerShdw>
                </a:effectLst>
              </a:rPr>
              <a:t>的值左移</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&lt;&lt;</a:t>
            </a:r>
            <a:r>
              <a:rPr lang="en-US" altLang="zh-CN" b="1">
                <a:effectLst>
                  <a:outerShdw blurRad="38100" dist="38100" dir="2700000" algn="tl">
                    <a:srgbClr val="C0C0C0"/>
                  </a:outerShdw>
                </a:effectLst>
                <a:latin typeface="宋体" pitchFamily="2" charset="-122"/>
              </a:rPr>
              <a:t>)</a:t>
            </a:r>
            <a:r>
              <a:rPr lang="zh-CN" altLang="en-US" b="1">
                <a:effectLst>
                  <a:outerShdw blurRad="38100" dist="38100" dir="2700000" algn="tl">
                    <a:srgbClr val="C0C0C0"/>
                  </a:outerShdw>
                </a:effectLst>
              </a:rPr>
              <a:t>或右移</a:t>
            </a:r>
            <a:r>
              <a:rPr lang="en-US" altLang="zh-CN" b="1">
                <a:effectLst>
                  <a:outerShdw blurRad="38100" dist="38100" dir="2700000" algn="tl">
                    <a:srgbClr val="C0C0C0"/>
                  </a:outerShdw>
                </a:effectLst>
                <a:latin typeface="宋体" pitchFamily="2" charset="-122"/>
              </a:rPr>
              <a:t>(</a:t>
            </a:r>
            <a:r>
              <a:rPr lang="en-US" altLang="zh-CN" b="1">
                <a:effectLst>
                  <a:outerShdw blurRad="38100" dist="38100" dir="2700000" algn="tl">
                    <a:srgbClr val="C0C0C0"/>
                  </a:outerShdw>
                </a:effectLst>
              </a:rPr>
              <a:t>&gt;&gt;</a:t>
            </a:r>
            <a:r>
              <a:rPr lang="en-US" altLang="zh-CN" b="1">
                <a:effectLst>
                  <a:outerShdw blurRad="38100" dist="38100" dir="2700000" algn="tl">
                    <a:srgbClr val="C0C0C0"/>
                  </a:outerShdw>
                </a:effectLst>
                <a:latin typeface="宋体" pitchFamily="2" charset="-122"/>
              </a:rPr>
              <a:t>)</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之位数，其中，</a:t>
            </a:r>
            <a:r>
              <a:rPr lang="zh-CN" altLang="en-US" b="1">
                <a:solidFill>
                  <a:srgbClr val="FF00FF"/>
                </a:solidFill>
                <a:effectLst>
                  <a:outerShdw blurRad="38100" dist="38100" dir="2700000" algn="tl">
                    <a:srgbClr val="C0C0C0"/>
                  </a:outerShdw>
                </a:effectLst>
              </a:rPr>
              <a:t>表达式</a:t>
            </a:r>
            <a:r>
              <a:rPr lang="en-US" altLang="zh-CN" b="1">
                <a:solidFill>
                  <a:srgbClr val="FF00FF"/>
                </a:solidFill>
                <a:effectLst>
                  <a:outerShdw blurRad="38100" dist="38100" dir="2700000" algn="tl">
                    <a:srgbClr val="C0C0C0"/>
                  </a:outerShdw>
                </a:effectLst>
              </a:rPr>
              <a:t>2</a:t>
            </a:r>
            <a:r>
              <a:rPr lang="zh-CN" altLang="en-US" b="1">
                <a:effectLst>
                  <a:outerShdw blurRad="38100" dist="38100" dir="2700000" algn="tl">
                    <a:srgbClr val="C0C0C0"/>
                  </a:outerShdw>
                </a:effectLst>
              </a:rPr>
              <a:t>为大于</a:t>
            </a:r>
            <a:r>
              <a:rPr lang="en-US" altLang="zh-CN" b="1">
                <a:effectLst>
                  <a:outerShdw blurRad="38100" dist="38100" dir="2700000" algn="tl">
                    <a:srgbClr val="C0C0C0"/>
                  </a:outerShdw>
                </a:effectLst>
              </a:rPr>
              <a:t>0</a:t>
            </a:r>
            <a:r>
              <a:rPr lang="zh-CN" altLang="en-US" b="1">
                <a:effectLst>
                  <a:outerShdw blurRad="38100" dist="38100" dir="2700000" algn="tl">
                    <a:srgbClr val="C0C0C0"/>
                  </a:outerShdw>
                </a:effectLst>
              </a:rPr>
              <a:t>的整型表达式。</a:t>
            </a:r>
          </a:p>
        </p:txBody>
      </p:sp>
      <p:sp>
        <p:nvSpPr>
          <p:cNvPr id="158727" name="Text Box 7">
            <a:extLst>
              <a:ext uri="{FF2B5EF4-FFF2-40B4-BE49-F238E27FC236}">
                <a16:creationId xmlns:a16="http://schemas.microsoft.com/office/drawing/2014/main" id="{3116F51A-A7AA-4754-88FB-754670C44C3E}"/>
              </a:ext>
            </a:extLst>
          </p:cNvPr>
          <p:cNvSpPr txBox="1">
            <a:spLocks noChangeArrowheads="1"/>
          </p:cNvSpPr>
          <p:nvPr/>
        </p:nvSpPr>
        <p:spPr bwMode="auto">
          <a:xfrm>
            <a:off x="7553325" y="522288"/>
            <a:ext cx="13684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solidFill>
                  <a:srgbClr val="DDDDDD"/>
                </a:solidFill>
                <a:effectLst>
                  <a:outerShdw blurRad="38100" dist="38100" dir="2700000" algn="tl">
                    <a:srgbClr val="C0C0C0"/>
                  </a:outerShdw>
                </a:effectLst>
                <a:hlinkClick r:id="rId2" action="ppaction://hlinkpres?slideindex=1&amp;slidetitle="/>
              </a:rPr>
              <a:t>运算符表</a:t>
            </a:r>
            <a:endParaRPr lang="zh-CN" altLang="en-US" sz="1600" b="1">
              <a:solidFill>
                <a:srgbClr val="DDDDDD"/>
              </a:solidFill>
              <a:effectLst>
                <a:outerShdw blurRad="38100" dist="38100" dir="2700000" algn="tl">
                  <a:srgbClr val="C0C0C0"/>
                </a:outerShdw>
              </a:effectLst>
            </a:endParaRPr>
          </a:p>
        </p:txBody>
      </p:sp>
      <p:grpSp>
        <p:nvGrpSpPr>
          <p:cNvPr id="2" name="Group 15">
            <a:extLst>
              <a:ext uri="{FF2B5EF4-FFF2-40B4-BE49-F238E27FC236}">
                <a16:creationId xmlns:a16="http://schemas.microsoft.com/office/drawing/2014/main" id="{D0F656AF-2B59-4B28-802A-70D9FF80709E}"/>
              </a:ext>
            </a:extLst>
          </p:cNvPr>
          <p:cNvGrpSpPr>
            <a:grpSpLocks/>
          </p:cNvGrpSpPr>
          <p:nvPr/>
        </p:nvGrpSpPr>
        <p:grpSpPr bwMode="auto">
          <a:xfrm>
            <a:off x="1692275" y="3213100"/>
            <a:ext cx="6116638" cy="1609725"/>
            <a:chOff x="1066" y="1842"/>
            <a:chExt cx="3853" cy="1014"/>
          </a:xfrm>
        </p:grpSpPr>
        <p:sp>
          <p:nvSpPr>
            <p:cNvPr id="158728" name="Rectangle 8">
              <a:extLst>
                <a:ext uri="{FF2B5EF4-FFF2-40B4-BE49-F238E27FC236}">
                  <a16:creationId xmlns:a16="http://schemas.microsoft.com/office/drawing/2014/main" id="{C4B5F616-C76D-4387-8409-4CF41CF50A3E}"/>
                </a:ext>
              </a:extLst>
            </p:cNvPr>
            <p:cNvSpPr>
              <a:spLocks noChangeArrowheads="1"/>
            </p:cNvSpPr>
            <p:nvPr/>
          </p:nvSpPr>
          <p:spPr bwMode="auto">
            <a:xfrm>
              <a:off x="1163" y="1842"/>
              <a:ext cx="1989" cy="250"/>
            </a:xfrm>
            <a:prstGeom prst="rect">
              <a:avLst/>
            </a:prstGeom>
            <a:noFill/>
            <a:ln w="9525">
              <a:noFill/>
              <a:miter lim="800000"/>
              <a:headEnd/>
              <a:tailEnd/>
            </a:ln>
            <a:effectLst/>
          </p:spPr>
          <p:txBody>
            <a:bodyPr wrap="none">
              <a:spAutoFit/>
            </a:bodyPr>
            <a:lstStyle/>
            <a:p>
              <a:pPr>
                <a:defRPr/>
              </a:pPr>
              <a:r>
                <a:rPr lang="zh-CN" altLang="en-US" b="1">
                  <a:solidFill>
                    <a:srgbClr val="008000"/>
                  </a:solidFill>
                  <a:effectLst>
                    <a:outerShdw blurRad="38100" dist="38100" dir="2700000" algn="tl">
                      <a:srgbClr val="C0C0C0"/>
                    </a:outerShdw>
                  </a:effectLst>
                </a:rPr>
                <a:t>左移：高位丢弃，低位补</a:t>
              </a:r>
              <a:r>
                <a:rPr lang="en-US" altLang="zh-CN" b="1">
                  <a:solidFill>
                    <a:srgbClr val="008000"/>
                  </a:solidFill>
                  <a:effectLst>
                    <a:outerShdw blurRad="38100" dist="38100" dir="2700000" algn="tl">
                      <a:srgbClr val="C0C0C0"/>
                    </a:outerShdw>
                  </a:effectLst>
                </a:rPr>
                <a:t>0</a:t>
              </a:r>
            </a:p>
          </p:txBody>
        </p:sp>
        <p:sp>
          <p:nvSpPr>
            <p:cNvPr id="158730" name="Rectangle 10">
              <a:extLst>
                <a:ext uri="{FF2B5EF4-FFF2-40B4-BE49-F238E27FC236}">
                  <a16:creationId xmlns:a16="http://schemas.microsoft.com/office/drawing/2014/main" id="{49C8E7F2-71F6-4C69-BD21-C6B3C571AF4C}"/>
                </a:ext>
              </a:extLst>
            </p:cNvPr>
            <p:cNvSpPr>
              <a:spLocks noChangeArrowheads="1"/>
            </p:cNvSpPr>
            <p:nvPr/>
          </p:nvSpPr>
          <p:spPr bwMode="auto">
            <a:xfrm>
              <a:off x="1156" y="2403"/>
              <a:ext cx="1726" cy="250"/>
            </a:xfrm>
            <a:prstGeom prst="rect">
              <a:avLst/>
            </a:prstGeom>
            <a:noFill/>
            <a:ln w="9525">
              <a:noFill/>
              <a:miter lim="800000"/>
              <a:headEnd/>
              <a:tailEnd/>
            </a:ln>
            <a:effectLst/>
          </p:spPr>
          <p:txBody>
            <a:bodyPr wrap="none">
              <a:spAutoFit/>
            </a:bodyPr>
            <a:lstStyle/>
            <a:p>
              <a:pPr>
                <a:defRPr/>
              </a:pPr>
              <a:r>
                <a:rPr lang="zh-CN" altLang="en-US" b="1">
                  <a:solidFill>
                    <a:srgbClr val="008000"/>
                  </a:solidFill>
                  <a:effectLst>
                    <a:outerShdw blurRad="38100" dist="38100" dir="2700000" algn="tl">
                      <a:srgbClr val="C0C0C0"/>
                    </a:outerShdw>
                  </a:effectLst>
                </a:rPr>
                <a:t>右移：低位丢弃，高位</a:t>
              </a:r>
            </a:p>
          </p:txBody>
        </p:sp>
        <p:sp>
          <p:nvSpPr>
            <p:cNvPr id="158731" name="Rectangle 11">
              <a:extLst>
                <a:ext uri="{FF2B5EF4-FFF2-40B4-BE49-F238E27FC236}">
                  <a16:creationId xmlns:a16="http://schemas.microsoft.com/office/drawing/2014/main" id="{A344C02A-1A10-425F-B785-A960ABA97026}"/>
                </a:ext>
              </a:extLst>
            </p:cNvPr>
            <p:cNvSpPr>
              <a:spLocks noChangeArrowheads="1"/>
            </p:cNvSpPr>
            <p:nvPr/>
          </p:nvSpPr>
          <p:spPr bwMode="auto">
            <a:xfrm>
              <a:off x="3016" y="2190"/>
              <a:ext cx="1552" cy="288"/>
            </a:xfrm>
            <a:prstGeom prst="rect">
              <a:avLst/>
            </a:prstGeom>
            <a:noFill/>
            <a:ln w="9525">
              <a:noFill/>
              <a:miter lim="800000"/>
              <a:headEnd/>
              <a:tailEnd/>
            </a:ln>
            <a:effectLst/>
          </p:spPr>
          <p:txBody>
            <a:bodyPr anchor="ctr">
              <a:spAutoFit/>
            </a:bodyPr>
            <a:lstStyle/>
            <a:p>
              <a:pPr>
                <a:defRPr/>
              </a:pPr>
              <a:r>
                <a:rPr lang="zh-CN" altLang="en-US" b="1">
                  <a:solidFill>
                    <a:srgbClr val="008000"/>
                  </a:solidFill>
                  <a:effectLst>
                    <a:outerShdw blurRad="38100" dist="38100" dir="2700000" algn="tl">
                      <a:srgbClr val="C0C0C0"/>
                    </a:outerShdw>
                  </a:effectLst>
                </a:rPr>
                <a:t>无符号类型－－补</a:t>
              </a:r>
              <a:r>
                <a:rPr lang="en-US" altLang="zh-CN" b="1">
                  <a:solidFill>
                    <a:srgbClr val="008000"/>
                  </a:solidFill>
                  <a:effectLst>
                    <a:outerShdw blurRad="38100" dist="38100" dir="2700000" algn="tl">
                      <a:srgbClr val="C0C0C0"/>
                    </a:outerShdw>
                  </a:effectLst>
                </a:rPr>
                <a:t>0</a:t>
              </a:r>
              <a:r>
                <a:rPr lang="en-US" altLang="zh-CN" sz="2400"/>
                <a:t> </a:t>
              </a:r>
            </a:p>
          </p:txBody>
        </p:sp>
        <p:sp>
          <p:nvSpPr>
            <p:cNvPr id="158732" name="Rectangle 12">
              <a:extLst>
                <a:ext uri="{FF2B5EF4-FFF2-40B4-BE49-F238E27FC236}">
                  <a16:creationId xmlns:a16="http://schemas.microsoft.com/office/drawing/2014/main" id="{FF4EF414-BF44-4669-B61F-8B2B1433EDE4}"/>
                </a:ext>
              </a:extLst>
            </p:cNvPr>
            <p:cNvSpPr>
              <a:spLocks noChangeArrowheads="1"/>
            </p:cNvSpPr>
            <p:nvPr/>
          </p:nvSpPr>
          <p:spPr bwMode="auto">
            <a:xfrm>
              <a:off x="3016" y="2568"/>
              <a:ext cx="1903" cy="288"/>
            </a:xfrm>
            <a:prstGeom prst="rect">
              <a:avLst/>
            </a:prstGeom>
            <a:noFill/>
            <a:ln w="9525">
              <a:noFill/>
              <a:miter lim="800000"/>
              <a:headEnd/>
              <a:tailEnd/>
            </a:ln>
            <a:effectLst/>
          </p:spPr>
          <p:txBody>
            <a:bodyPr anchor="ctr">
              <a:spAutoFit/>
            </a:bodyPr>
            <a:lstStyle/>
            <a:p>
              <a:pPr>
                <a:defRPr/>
              </a:pPr>
              <a:r>
                <a:rPr lang="zh-CN" altLang="en-US" b="1">
                  <a:solidFill>
                    <a:srgbClr val="008000"/>
                  </a:solidFill>
                  <a:effectLst>
                    <a:outerShdw blurRad="38100" dist="38100" dir="2700000" algn="tl">
                      <a:srgbClr val="C0C0C0"/>
                    </a:outerShdw>
                  </a:effectLst>
                </a:rPr>
                <a:t>有符号类型－－补符号位</a:t>
              </a:r>
              <a:r>
                <a:rPr lang="zh-CN" altLang="en-US" sz="2400"/>
                <a:t> </a:t>
              </a:r>
            </a:p>
          </p:txBody>
        </p:sp>
        <p:sp>
          <p:nvSpPr>
            <p:cNvPr id="44045" name="AutoShape 13">
              <a:extLst>
                <a:ext uri="{FF2B5EF4-FFF2-40B4-BE49-F238E27FC236}">
                  <a16:creationId xmlns:a16="http://schemas.microsoft.com/office/drawing/2014/main" id="{D6037E5F-946E-4DB9-8ED8-859F61D4D0CE}"/>
                </a:ext>
              </a:extLst>
            </p:cNvPr>
            <p:cNvSpPr>
              <a:spLocks/>
            </p:cNvSpPr>
            <p:nvPr/>
          </p:nvSpPr>
          <p:spPr bwMode="auto">
            <a:xfrm>
              <a:off x="2940" y="2302"/>
              <a:ext cx="91" cy="454"/>
            </a:xfrm>
            <a:prstGeom prst="leftBrace">
              <a:avLst>
                <a:gd name="adj1" fmla="val 41575"/>
                <a:gd name="adj2" fmla="val 50000"/>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4046" name="AutoShape 14">
              <a:extLst>
                <a:ext uri="{FF2B5EF4-FFF2-40B4-BE49-F238E27FC236}">
                  <a16:creationId xmlns:a16="http://schemas.microsoft.com/office/drawing/2014/main" id="{DC62D51F-AB28-4912-B924-A9D888A88D60}"/>
                </a:ext>
              </a:extLst>
            </p:cNvPr>
            <p:cNvSpPr>
              <a:spLocks/>
            </p:cNvSpPr>
            <p:nvPr/>
          </p:nvSpPr>
          <p:spPr bwMode="auto">
            <a:xfrm>
              <a:off x="1066" y="1933"/>
              <a:ext cx="90" cy="590"/>
            </a:xfrm>
            <a:prstGeom prst="leftBrace">
              <a:avLst>
                <a:gd name="adj1" fmla="val 54630"/>
                <a:gd name="adj2" fmla="val 50000"/>
              </a:avLst>
            </a:prstGeom>
            <a:noFill/>
            <a:ln w="317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158736" name="AutoShape 16">
            <a:extLst>
              <a:ext uri="{FF2B5EF4-FFF2-40B4-BE49-F238E27FC236}">
                <a16:creationId xmlns:a16="http://schemas.microsoft.com/office/drawing/2014/main" id="{091B985C-C7B0-4739-8379-7AB953E245BD}"/>
              </a:ext>
            </a:extLst>
          </p:cNvPr>
          <p:cNvSpPr>
            <a:spLocks noChangeArrowheads="1"/>
          </p:cNvSpPr>
          <p:nvPr/>
        </p:nvSpPr>
        <p:spPr bwMode="auto">
          <a:xfrm>
            <a:off x="6084888" y="3141663"/>
            <a:ext cx="2116137" cy="503237"/>
          </a:xfrm>
          <a:prstGeom prst="wedgeRoundRectCallout">
            <a:avLst>
              <a:gd name="adj1" fmla="val 4463"/>
              <a:gd name="adj2" fmla="val 213407"/>
              <a:gd name="adj3" fmla="val 16667"/>
            </a:avLst>
          </a:prstGeom>
          <a:noFill/>
          <a:ln w="28575">
            <a:solidFill>
              <a:srgbClr val="008080"/>
            </a:solidFill>
            <a:miter lim="800000"/>
            <a:headEnd/>
            <a:tailEnd/>
          </a:ln>
          <a:effectLst/>
        </p:spPr>
        <p:txBody>
          <a:bodyPr/>
          <a:lstStyle/>
          <a:p>
            <a:pPr>
              <a:defRPr/>
            </a:pPr>
            <a:r>
              <a:rPr lang="zh-CN" altLang="en-US" b="1">
                <a:solidFill>
                  <a:schemeClr val="tx2"/>
                </a:solidFill>
                <a:effectLst>
                  <a:outerShdw blurRad="38100" dist="38100" dir="2700000" algn="tl">
                    <a:srgbClr val="C0C0C0"/>
                  </a:outerShdw>
                </a:effectLst>
              </a:rPr>
              <a:t>有些机器是补</a:t>
            </a:r>
            <a:r>
              <a:rPr lang="en-US" altLang="zh-CN" b="1">
                <a:solidFill>
                  <a:schemeClr val="tx2"/>
                </a:solidFill>
                <a:effectLst>
                  <a:outerShdw blurRad="38100" dist="38100" dir="2700000" algn="tl">
                    <a:srgbClr val="C0C0C0"/>
                  </a:outerShdw>
                </a:effectLst>
              </a:rPr>
              <a:t>0</a:t>
            </a:r>
          </a:p>
        </p:txBody>
      </p:sp>
      <p:sp>
        <p:nvSpPr>
          <p:cNvPr id="158737" name="Rectangle 17">
            <a:extLst>
              <a:ext uri="{FF2B5EF4-FFF2-40B4-BE49-F238E27FC236}">
                <a16:creationId xmlns:a16="http://schemas.microsoft.com/office/drawing/2014/main" id="{2947765C-6D0D-4444-A1EA-5929C6158D05}"/>
              </a:ext>
            </a:extLst>
          </p:cNvPr>
          <p:cNvSpPr>
            <a:spLocks noChangeArrowheads="1"/>
          </p:cNvSpPr>
          <p:nvPr/>
        </p:nvSpPr>
        <p:spPr bwMode="auto">
          <a:xfrm>
            <a:off x="2843213" y="5084763"/>
            <a:ext cx="5111750" cy="882650"/>
          </a:xfrm>
          <a:prstGeom prst="rect">
            <a:avLst/>
          </a:prstGeom>
          <a:solidFill>
            <a:schemeClr val="bg1">
              <a:alpha val="80000"/>
            </a:schemeClr>
          </a:solidFill>
          <a:ln w="9525">
            <a:noFill/>
            <a:miter lim="800000"/>
            <a:headEnd/>
            <a:tailEnd/>
          </a:ln>
          <a:effectLst/>
        </p:spPr>
        <p:txBody>
          <a:bodyPr anchor="ctr">
            <a:spAutoFit/>
          </a:bodyPr>
          <a:lstStyle/>
          <a:p>
            <a:pPr>
              <a:lnSpc>
                <a:spcPct val="120000"/>
              </a:lnSpc>
              <a:spcBef>
                <a:spcPct val="20000"/>
              </a:spcBef>
              <a:defRPr/>
            </a:pPr>
            <a:r>
              <a:rPr lang="zh-CN" altLang="en-US" b="1" dirty="0">
                <a:effectLst>
                  <a:outerShdw blurRad="38100" dist="38100" dir="2700000" algn="tl">
                    <a:srgbClr val="C0C0C0"/>
                  </a:outerShdw>
                </a:effectLst>
              </a:rPr>
              <a:t>提示：左移</a:t>
            </a:r>
            <a:r>
              <a:rPr lang="en-US" altLang="zh-CN" b="1" dirty="0">
                <a:solidFill>
                  <a:srgbClr val="FF0000"/>
                </a:solidFill>
                <a:effectLst>
                  <a:outerShdw blurRad="38100" dist="38100" dir="2700000" algn="tl">
                    <a:srgbClr val="C0C0C0"/>
                  </a:outerShdw>
                </a:effectLst>
              </a:rPr>
              <a:t>1</a:t>
            </a:r>
            <a:r>
              <a:rPr lang="zh-CN" altLang="en-US" b="1" dirty="0">
                <a:effectLst>
                  <a:outerShdw blurRad="38100" dist="38100" dir="2700000" algn="tl">
                    <a:srgbClr val="C0C0C0"/>
                  </a:outerShdw>
                </a:effectLst>
              </a:rPr>
              <a:t>位相当于</a:t>
            </a:r>
            <a:r>
              <a:rPr lang="zh-CN" altLang="en-US" b="1" dirty="0">
                <a:solidFill>
                  <a:srgbClr val="FF00FF"/>
                </a:solidFill>
                <a:effectLst>
                  <a:outerShdw blurRad="38100" dist="38100" dir="2700000" algn="tl">
                    <a:srgbClr val="C0C0C0"/>
                  </a:outerShdw>
                </a:effectLst>
              </a:rPr>
              <a:t>表达式</a:t>
            </a:r>
            <a:r>
              <a:rPr lang="en-US" altLang="zh-CN" b="1" dirty="0">
                <a:solidFill>
                  <a:srgbClr val="FF00FF"/>
                </a:solidFill>
                <a:effectLst>
                  <a:outerShdw blurRad="38100" dist="38100" dir="2700000" algn="tl">
                    <a:srgbClr val="C0C0C0"/>
                  </a:outerShdw>
                </a:effectLst>
              </a:rPr>
              <a:t>1</a:t>
            </a:r>
            <a:r>
              <a:rPr lang="zh-CN" altLang="en-US" b="1" dirty="0">
                <a:effectLst>
                  <a:outerShdw blurRad="38100" dist="38100" dir="2700000" algn="tl">
                    <a:srgbClr val="C0C0C0"/>
                  </a:outerShdw>
                </a:effectLst>
              </a:rPr>
              <a:t>乘以</a:t>
            </a:r>
            <a:r>
              <a:rPr lang="en-US" altLang="zh-CN" b="1" dirty="0">
                <a:solidFill>
                  <a:srgbClr val="FF0000"/>
                </a:solidFill>
                <a:effectLst>
                  <a:outerShdw blurRad="38100" dist="38100" dir="2700000" algn="tl">
                    <a:srgbClr val="C0C0C0"/>
                  </a:outerShdw>
                </a:effectLst>
              </a:rPr>
              <a:t>2</a:t>
            </a:r>
            <a:r>
              <a:rPr lang="zh-CN" altLang="en-US" b="1" dirty="0">
                <a:effectLst>
                  <a:outerShdw blurRad="38100" dist="38100" dir="2700000" algn="tl">
                    <a:srgbClr val="C0C0C0"/>
                  </a:outerShdw>
                </a:effectLst>
              </a:rPr>
              <a:t>；</a:t>
            </a:r>
          </a:p>
          <a:p>
            <a:pPr>
              <a:lnSpc>
                <a:spcPct val="120000"/>
              </a:lnSpc>
              <a:spcBef>
                <a:spcPct val="20000"/>
              </a:spcBef>
              <a:defRPr/>
            </a:pPr>
            <a:r>
              <a:rPr lang="zh-CN" altLang="en-US" b="1" dirty="0">
                <a:effectLst>
                  <a:outerShdw blurRad="38100" dist="38100" dir="2700000" algn="tl">
                    <a:srgbClr val="C0C0C0"/>
                  </a:outerShdw>
                </a:effectLst>
              </a:rPr>
              <a:t>          右移</a:t>
            </a:r>
            <a:r>
              <a:rPr lang="en-US" altLang="zh-CN" b="1" dirty="0">
                <a:solidFill>
                  <a:srgbClr val="FF0000"/>
                </a:solidFill>
                <a:effectLst>
                  <a:outerShdw blurRad="38100" dist="38100" dir="2700000" algn="tl">
                    <a:srgbClr val="C0C0C0"/>
                  </a:outerShdw>
                </a:effectLst>
              </a:rPr>
              <a:t>1</a:t>
            </a:r>
            <a:r>
              <a:rPr lang="zh-CN" altLang="en-US" b="1" dirty="0">
                <a:effectLst>
                  <a:outerShdw blurRad="38100" dist="38100" dir="2700000" algn="tl">
                    <a:srgbClr val="C0C0C0"/>
                  </a:outerShdw>
                </a:effectLst>
              </a:rPr>
              <a:t>位相当于</a:t>
            </a:r>
            <a:r>
              <a:rPr lang="zh-CN" altLang="en-US" b="1" dirty="0">
                <a:solidFill>
                  <a:srgbClr val="FF00FF"/>
                </a:solidFill>
                <a:effectLst>
                  <a:outerShdw blurRad="38100" dist="38100" dir="2700000" algn="tl">
                    <a:srgbClr val="C0C0C0"/>
                  </a:outerShdw>
                </a:effectLst>
              </a:rPr>
              <a:t>表达式</a:t>
            </a:r>
            <a:r>
              <a:rPr lang="en-US" altLang="zh-CN" b="1" dirty="0">
                <a:solidFill>
                  <a:srgbClr val="FF00FF"/>
                </a:solidFill>
                <a:effectLst>
                  <a:outerShdw blurRad="38100" dist="38100" dir="2700000" algn="tl">
                    <a:srgbClr val="C0C0C0"/>
                  </a:outerShdw>
                </a:effectLst>
              </a:rPr>
              <a:t>1</a:t>
            </a:r>
            <a:r>
              <a:rPr lang="zh-CN" altLang="en-US" b="1" dirty="0">
                <a:effectLst>
                  <a:outerShdw blurRad="38100" dist="38100" dir="2700000" algn="tl">
                    <a:srgbClr val="C0C0C0"/>
                  </a:outerShdw>
                </a:effectLst>
              </a:rPr>
              <a:t>除以</a:t>
            </a:r>
            <a:r>
              <a:rPr lang="en-US" altLang="zh-CN" b="1" dirty="0">
                <a:solidFill>
                  <a:srgbClr val="FF0000"/>
                </a:solidFill>
                <a:effectLst>
                  <a:outerShdw blurRad="38100" dist="38100" dir="2700000" algn="tl">
                    <a:srgbClr val="C0C0C0"/>
                  </a:outerShdw>
                </a:effectLst>
              </a:rPr>
              <a:t>2</a:t>
            </a:r>
            <a:r>
              <a:rPr lang="zh-CN" altLang="en-US" b="1" dirty="0">
                <a:effectLst>
                  <a:outerShdw blurRad="38100" dist="38100" dir="2700000" algn="tl">
                    <a:srgbClr val="C0C0C0"/>
                  </a:outerShdw>
                </a:effectLst>
              </a:rPr>
              <a:t>。</a:t>
            </a:r>
            <a:endParaRPr lang="zh-CN" altLang="en-US" b="1" dirty="0">
              <a:solidFill>
                <a:srgbClr val="006600"/>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8726">
                                            <p:txEl>
                                              <p:pRg st="2" end="2"/>
                                            </p:txEl>
                                          </p:spTgt>
                                        </p:tgtEl>
                                        <p:attrNameLst>
                                          <p:attrName>style.visibility</p:attrName>
                                        </p:attrNameLst>
                                      </p:cBhvr>
                                      <p:to>
                                        <p:strVal val="visible"/>
                                      </p:to>
                                    </p:set>
                                    <p:animEffect transition="in" filter="blinds(horizontal)">
                                      <p:cBhvr>
                                        <p:cTn id="7" dur="500"/>
                                        <p:tgtEl>
                                          <p:spTgt spid="15872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58736"/>
                                        </p:tgtEl>
                                        <p:attrNameLst>
                                          <p:attrName>style.visibility</p:attrName>
                                        </p:attrNameLst>
                                      </p:cBhvr>
                                      <p:to>
                                        <p:strVal val="visible"/>
                                      </p:to>
                                    </p:set>
                                    <p:anim calcmode="lin" valueType="num">
                                      <p:cBhvr>
                                        <p:cTn id="19" dur="1000" fill="hold"/>
                                        <p:tgtEl>
                                          <p:spTgt spid="158736"/>
                                        </p:tgtEl>
                                        <p:attrNameLst>
                                          <p:attrName>ppt_x</p:attrName>
                                        </p:attrNameLst>
                                      </p:cBhvr>
                                      <p:tavLst>
                                        <p:tav tm="0">
                                          <p:val>
                                            <p:strVal val="#ppt_x-.2"/>
                                          </p:val>
                                        </p:tav>
                                        <p:tav tm="100000">
                                          <p:val>
                                            <p:strVal val="#ppt_x"/>
                                          </p:val>
                                        </p:tav>
                                      </p:tavLst>
                                    </p:anim>
                                    <p:anim calcmode="lin" valueType="num">
                                      <p:cBhvr>
                                        <p:cTn id="20" dur="1000" fill="hold"/>
                                        <p:tgtEl>
                                          <p:spTgt spid="15873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87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8737"/>
                                        </p:tgtEl>
                                        <p:attrNameLst>
                                          <p:attrName>style.visibility</p:attrName>
                                        </p:attrNameLst>
                                      </p:cBhvr>
                                      <p:to>
                                        <p:strVal val="visible"/>
                                      </p:to>
                                    </p:set>
                                    <p:animEffect transition="in" filter="blinds(horizontal)">
                                      <p:cBhvr>
                                        <p:cTn id="26" dur="500"/>
                                        <p:tgtEl>
                                          <p:spTgt spid="15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6" grpId="0" animBg="1"/>
      <p:bldP spid="1587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60541D62-6D5C-4AC5-9C99-4ACFC8EB9D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487DDD16-2461-4424-8917-01CBC4E8DFCB}" type="slidenum">
              <a:rPr kumimoji="0" lang="en-US" altLang="zh-CN" sz="1800">
                <a:solidFill>
                  <a:srgbClr val="009900"/>
                </a:solidFill>
              </a:rPr>
              <a:pPr eaLnBrk="1" hangingPunct="1"/>
              <a:t>42</a:t>
            </a:fld>
            <a:endParaRPr kumimoji="0" lang="en-US" altLang="zh-CN" sz="1800">
              <a:solidFill>
                <a:srgbClr val="009900"/>
              </a:solidFill>
            </a:endParaRPr>
          </a:p>
        </p:txBody>
      </p:sp>
      <p:sp>
        <p:nvSpPr>
          <p:cNvPr id="159749" name="Rectangle 5">
            <a:extLst>
              <a:ext uri="{FF2B5EF4-FFF2-40B4-BE49-F238E27FC236}">
                <a16:creationId xmlns:a16="http://schemas.microsoft.com/office/drawing/2014/main" id="{5B072BF5-DF98-4A90-BE84-F5810B6263F6}"/>
              </a:ext>
            </a:extLst>
          </p:cNvPr>
          <p:cNvSpPr>
            <a:spLocks noChangeArrowheads="1"/>
          </p:cNvSpPr>
          <p:nvPr/>
        </p:nvSpPr>
        <p:spPr bwMode="auto">
          <a:xfrm>
            <a:off x="755650" y="944563"/>
            <a:ext cx="7704138" cy="396875"/>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假设 </a:t>
            </a:r>
            <a:r>
              <a:rPr lang="en-US" altLang="zh-CN" b="1">
                <a:effectLst>
                  <a:outerShdw blurRad="38100" dist="38100" dir="2700000" algn="tl">
                    <a:srgbClr val="C0C0C0"/>
                  </a:outerShdw>
                </a:effectLst>
              </a:rPr>
              <a:t>int a=11; unsigned b=15; </a:t>
            </a:r>
            <a:r>
              <a:rPr lang="zh-CN" altLang="en-US" b="1">
                <a:effectLst>
                  <a:outerShdw blurRad="38100" dist="38100" dir="2700000" algn="tl">
                    <a:srgbClr val="C0C0C0"/>
                  </a:outerShdw>
                </a:effectLst>
              </a:rPr>
              <a:t>，移位运算例子如下</a:t>
            </a:r>
            <a:r>
              <a:rPr lang="zh-CN" altLang="en-US"/>
              <a:t> </a:t>
            </a:r>
            <a:r>
              <a:rPr lang="zh-CN" altLang="en-US" b="1">
                <a:effectLst>
                  <a:outerShdw blurRad="38100" dist="38100" dir="2700000" algn="tl">
                    <a:srgbClr val="C0C0C0"/>
                  </a:outerShdw>
                </a:effectLst>
              </a:rPr>
              <a:t>。</a:t>
            </a:r>
          </a:p>
        </p:txBody>
      </p:sp>
      <p:graphicFrame>
        <p:nvGraphicFramePr>
          <p:cNvPr id="159867" name="Group 123">
            <a:extLst>
              <a:ext uri="{FF2B5EF4-FFF2-40B4-BE49-F238E27FC236}">
                <a16:creationId xmlns:a16="http://schemas.microsoft.com/office/drawing/2014/main" id="{E608955C-62E1-4D96-8781-27048DA4A52B}"/>
              </a:ext>
            </a:extLst>
          </p:cNvPr>
          <p:cNvGraphicFramePr>
            <a:graphicFrameLocks noGrp="1"/>
          </p:cNvGraphicFramePr>
          <p:nvPr/>
        </p:nvGraphicFramePr>
        <p:xfrm>
          <a:off x="1042988" y="1570038"/>
          <a:ext cx="7169150" cy="4164965"/>
        </p:xfrm>
        <a:graphic>
          <a:graphicData uri="http://schemas.openxmlformats.org/drawingml/2006/table">
            <a:tbl>
              <a:tblPr/>
              <a:tblGrid>
                <a:gridCol w="1039812">
                  <a:extLst>
                    <a:ext uri="{9D8B030D-6E8A-4147-A177-3AD203B41FA5}">
                      <a16:colId xmlns:a16="http://schemas.microsoft.com/office/drawing/2014/main" val="3436354163"/>
                    </a:ext>
                  </a:extLst>
                </a:gridCol>
                <a:gridCol w="2852738">
                  <a:extLst>
                    <a:ext uri="{9D8B030D-6E8A-4147-A177-3AD203B41FA5}">
                      <a16:colId xmlns:a16="http://schemas.microsoft.com/office/drawing/2014/main" val="3238453201"/>
                    </a:ext>
                  </a:extLst>
                </a:gridCol>
                <a:gridCol w="628650">
                  <a:extLst>
                    <a:ext uri="{9D8B030D-6E8A-4147-A177-3AD203B41FA5}">
                      <a16:colId xmlns:a16="http://schemas.microsoft.com/office/drawing/2014/main" val="157188122"/>
                    </a:ext>
                  </a:extLst>
                </a:gridCol>
                <a:gridCol w="2647950">
                  <a:extLst>
                    <a:ext uri="{9D8B030D-6E8A-4147-A177-3AD203B41FA5}">
                      <a16:colId xmlns:a16="http://schemas.microsoft.com/office/drawing/2014/main" val="96100513"/>
                    </a:ext>
                  </a:extLst>
                </a:gridCol>
              </a:tblGrid>
              <a:tr h="415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表达式</a:t>
                      </a:r>
                      <a:endParaRPr kumimoji="1" lang="zh-CN" altLang="en-US"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二进制表示</a:t>
                      </a:r>
                      <a:endParaRPr kumimoji="1" lang="zh-CN" altLang="en-US"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值</a:t>
                      </a:r>
                      <a:endParaRPr kumimoji="1" lang="zh-CN" altLang="en-US"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行 为</a:t>
                      </a:r>
                      <a:endParaRPr kumimoji="1" lang="zh-CN" altLang="en-US"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991868"/>
                  </a:ext>
                </a:extLst>
              </a:tr>
              <a:tr h="34464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b</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a&lt;&lt;2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b&gt;&gt;3</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rPr>
                        <a:t>-a&gt;&gt;2</a:t>
                      </a:r>
                    </a:p>
                  </a:txBody>
                  <a:tcPr horzOverflow="overflow">
                    <a:lnL w="28575"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00000000 00001011</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FF00FF"/>
                          </a:solidFill>
                          <a:effectLst>
                            <a:outerShdw blurRad="38100" dist="38100" dir="2700000" algn="tl">
                              <a:srgbClr val="C0C0C0"/>
                            </a:outerShdw>
                          </a:effectLst>
                          <a:latin typeface="Tahoma" panose="020B0604030504040204" pitchFamily="34" charset="0"/>
                          <a:ea typeface="宋体" panose="02010600030101010101" pitchFamily="2" charset="-122"/>
                        </a:rPr>
                        <a:t>00000000 00001111</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11111111 11110101</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00000000 00101100</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00000000 00000001</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rPr>
                        <a:t>11111111 11111101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11</a:t>
                      </a:r>
                    </a:p>
                    <a:p>
                      <a:pPr marL="0" marR="0" lvl="0" indent="0" algn="r"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15</a:t>
                      </a:r>
                    </a:p>
                    <a:p>
                      <a:pPr marL="0" marR="0" lvl="0" indent="0" algn="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-11</a:t>
                      </a:r>
                    </a:p>
                    <a:p>
                      <a:pPr marL="0" marR="0" lvl="0" indent="0" algn="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44</a:t>
                      </a:r>
                    </a:p>
                    <a:p>
                      <a:pPr marL="0" marR="0" lvl="0" indent="0" algn="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1</a:t>
                      </a:r>
                    </a:p>
                    <a:p>
                      <a:pPr marL="0" marR="0" lvl="0" indent="0" algn="r" defTabSz="914400" rtl="0" eaLnBrk="0" fontAlgn="base" latinLnBrk="0" hangingPunct="0">
                        <a:lnSpc>
                          <a:spcPct val="100000"/>
                        </a:lnSpc>
                        <a:spcBef>
                          <a:spcPct val="0"/>
                        </a:spcBef>
                        <a:spcAft>
                          <a:spcPct val="0"/>
                        </a:spcAft>
                        <a:buClrTx/>
                        <a:buSzTx/>
                        <a:buFontTx/>
                        <a:buNone/>
                        <a:tabLst/>
                      </a:pPr>
                      <a:endPar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对</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a</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进行负号运算</a:t>
                      </a: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a</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左移</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2</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位</a:t>
                      </a: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b</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右移</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3</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位</a:t>
                      </a: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zh-CN" altLang="en-US"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-a</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右移</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2</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位</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zh-CN" altLang="en-US"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补符号位其他机器可能补</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Tahoma" panose="020B0604030504040204" pitchFamily="34" charset="0"/>
                          <a:ea typeface="宋体" panose="02010600030101010101" pitchFamily="2" charset="-122"/>
                        </a:rPr>
                        <a:t>0</a:t>
                      </a:r>
                      <a:r>
                        <a:rPr kumimoji="1" lang="en-US" altLang="zh-CN" sz="2000" b="1" i="0" u="none" strike="noStrike" cap="none" normalizeH="0" baseline="0">
                          <a:ln>
                            <a:noFill/>
                          </a:ln>
                          <a:solidFill>
                            <a:srgbClr val="292929"/>
                          </a:solidFill>
                          <a:effectLst>
                            <a:outerShdw blurRad="38100" dist="38100" dir="2700000" algn="tl">
                              <a:srgbClr val="C0C0C0"/>
                            </a:outerShdw>
                          </a:effectLst>
                          <a:latin typeface="宋体" panose="02010600030101010101" pitchFamily="2" charset="-122"/>
                          <a:ea typeface="宋体" panose="02010600030101010101" pitchFamily="2" charset="-122"/>
                        </a:rPr>
                        <a:t>)</a:t>
                      </a:r>
                    </a:p>
                  </a:txBody>
                  <a:tcPr horzOverflow="overflow">
                    <a:lnL w="12700" cap="flat" cmpd="sng" algn="ctr">
                      <a:solidFill>
                        <a:srgbClr val="000000"/>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21583437"/>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4BCC3041-79D3-4BDA-891A-D5F531F134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5B3F31FE-4792-4E52-A041-9831C2E91C67}" type="slidenum">
              <a:rPr kumimoji="0" lang="en-US" altLang="zh-CN" sz="1800">
                <a:solidFill>
                  <a:srgbClr val="009900"/>
                </a:solidFill>
              </a:rPr>
              <a:pPr eaLnBrk="1" hangingPunct="1"/>
              <a:t>43</a:t>
            </a:fld>
            <a:endParaRPr kumimoji="0" lang="en-US" altLang="zh-CN" sz="1800">
              <a:solidFill>
                <a:srgbClr val="009900"/>
              </a:solidFill>
            </a:endParaRPr>
          </a:p>
        </p:txBody>
      </p:sp>
      <p:sp>
        <p:nvSpPr>
          <p:cNvPr id="160773" name="Rectangle 5">
            <a:extLst>
              <a:ext uri="{FF2B5EF4-FFF2-40B4-BE49-F238E27FC236}">
                <a16:creationId xmlns:a16="http://schemas.microsoft.com/office/drawing/2014/main" id="{CC83ECB1-4C92-41F3-B1F7-11125C8ED0A7}"/>
              </a:ext>
            </a:extLst>
          </p:cNvPr>
          <p:cNvSpPr>
            <a:spLocks noChangeArrowheads="1"/>
          </p:cNvSpPr>
          <p:nvPr/>
        </p:nvSpPr>
        <p:spPr bwMode="auto">
          <a:xfrm>
            <a:off x="755650" y="762000"/>
            <a:ext cx="7704138" cy="762000"/>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2.16</a:t>
            </a:r>
            <a:r>
              <a:rPr lang="en-US" altLang="zh-CN" sz="2400" b="1"/>
              <a:t> </a:t>
            </a:r>
            <a:r>
              <a:rPr lang="en-US" altLang="zh-CN" sz="2400"/>
              <a:t> </a:t>
            </a:r>
            <a:r>
              <a:rPr lang="zh-CN" altLang="en-US" b="1">
                <a:effectLst>
                  <a:outerShdw blurRad="38100" dist="38100" dir="2700000" algn="tl">
                    <a:srgbClr val="C0C0C0"/>
                  </a:outerShdw>
                </a:effectLst>
              </a:rPr>
              <a:t>写一个表达式，取一个整数</a:t>
            </a:r>
            <a:r>
              <a:rPr lang="en-US" altLang="zh-CN" b="1">
                <a:effectLst>
                  <a:outerShdw blurRad="38100" dist="38100" dir="2700000" algn="tl">
                    <a:srgbClr val="C0C0C0"/>
                  </a:outerShdw>
                </a:effectLst>
              </a:rPr>
              <a:t>x</a:t>
            </a:r>
            <a:r>
              <a:rPr lang="zh-CN" altLang="en-US" b="1">
                <a:effectLst>
                  <a:outerShdw blurRad="38100" dist="38100" dir="2700000" algn="tl">
                    <a:srgbClr val="C0C0C0"/>
                  </a:outerShdw>
                </a:effectLst>
              </a:rPr>
              <a:t>，从第</a:t>
            </a:r>
            <a:r>
              <a:rPr lang="en-US" altLang="zh-CN" b="1">
                <a:effectLst>
                  <a:outerShdw blurRad="38100" dist="38100" dir="2700000" algn="tl">
                    <a:srgbClr val="C0C0C0"/>
                  </a:outerShdw>
                </a:effectLst>
              </a:rPr>
              <a:t>m</a:t>
            </a:r>
            <a:r>
              <a:rPr lang="zh-CN" altLang="en-US" b="1">
                <a:effectLst>
                  <a:outerShdw blurRad="38100" dist="38100" dir="2700000" algn="tl">
                    <a:srgbClr val="C0C0C0"/>
                  </a:outerShdw>
                </a:effectLst>
              </a:rPr>
              <a:t>位开始向右的</a:t>
            </a:r>
            <a:r>
              <a:rPr lang="en-US" altLang="zh-CN" b="1">
                <a:effectLst>
                  <a:outerShdw blurRad="38100" dist="38100" dir="2700000" algn="tl">
                    <a:srgbClr val="C0C0C0"/>
                  </a:outerShdw>
                </a:effectLst>
              </a:rPr>
              <a:t>n</a:t>
            </a:r>
            <a:r>
              <a:rPr lang="zh-CN" altLang="en-US" b="1">
                <a:effectLst>
                  <a:outerShdw blurRad="38100" dist="38100" dir="2700000" algn="tl">
                    <a:srgbClr val="C0C0C0"/>
                  </a:outerShdw>
                </a:effectLst>
              </a:rPr>
              <a:t>位，并使其向右端靠齐。</a:t>
            </a:r>
          </a:p>
        </p:txBody>
      </p:sp>
      <p:grpSp>
        <p:nvGrpSpPr>
          <p:cNvPr id="2" name="Group 284">
            <a:extLst>
              <a:ext uri="{FF2B5EF4-FFF2-40B4-BE49-F238E27FC236}">
                <a16:creationId xmlns:a16="http://schemas.microsoft.com/office/drawing/2014/main" id="{B70671D0-4475-4F51-B143-AA4A61134FB2}"/>
              </a:ext>
            </a:extLst>
          </p:cNvPr>
          <p:cNvGrpSpPr>
            <a:grpSpLocks/>
          </p:cNvGrpSpPr>
          <p:nvPr/>
        </p:nvGrpSpPr>
        <p:grpSpPr bwMode="auto">
          <a:xfrm>
            <a:off x="755650" y="2205038"/>
            <a:ext cx="8137525" cy="1476375"/>
            <a:chOff x="476" y="1389"/>
            <a:chExt cx="5126" cy="930"/>
          </a:xfrm>
        </p:grpSpPr>
        <p:grpSp>
          <p:nvGrpSpPr>
            <p:cNvPr id="46111" name="Group 262">
              <a:extLst>
                <a:ext uri="{FF2B5EF4-FFF2-40B4-BE49-F238E27FC236}">
                  <a16:creationId xmlns:a16="http://schemas.microsoft.com/office/drawing/2014/main" id="{F82F85C0-90EC-4899-A9C1-B4A49B9D6522}"/>
                </a:ext>
              </a:extLst>
            </p:cNvPr>
            <p:cNvGrpSpPr>
              <a:grpSpLocks/>
            </p:cNvGrpSpPr>
            <p:nvPr/>
          </p:nvGrpSpPr>
          <p:grpSpPr bwMode="auto">
            <a:xfrm>
              <a:off x="476" y="1706"/>
              <a:ext cx="5126" cy="613"/>
              <a:chOff x="476" y="1943"/>
              <a:chExt cx="5126" cy="613"/>
            </a:xfrm>
          </p:grpSpPr>
          <p:sp>
            <p:nvSpPr>
              <p:cNvPr id="161025" name="Text Box 257">
                <a:extLst>
                  <a:ext uri="{FF2B5EF4-FFF2-40B4-BE49-F238E27FC236}">
                    <a16:creationId xmlns:a16="http://schemas.microsoft.com/office/drawing/2014/main" id="{D860D847-FC5A-4A9A-A06A-C99AB4D6C7F7}"/>
                  </a:ext>
                </a:extLst>
              </p:cNvPr>
              <p:cNvSpPr txBox="1">
                <a:spLocks noChangeArrowheads="1"/>
              </p:cNvSpPr>
              <p:nvPr/>
            </p:nvSpPr>
            <p:spPr bwMode="auto">
              <a:xfrm>
                <a:off x="476" y="1943"/>
                <a:ext cx="5126" cy="300"/>
              </a:xfrm>
              <a:prstGeom prst="rect">
                <a:avLst/>
              </a:prstGeom>
              <a:noFill/>
              <a:ln w="19050">
                <a:solidFill>
                  <a:srgbClr val="808080"/>
                </a:solidFill>
                <a:miter lim="800000"/>
                <a:headEnd/>
                <a:tailEnd/>
              </a:ln>
              <a:effectLst/>
            </p:spPr>
            <p:txBody>
              <a:bodyPr>
                <a:spAutoFit/>
              </a:bodyPr>
              <a:lstStyle/>
              <a:p>
                <a:pPr>
                  <a:spcBef>
                    <a:spcPct val="50000"/>
                  </a:spcBef>
                  <a:defRPr/>
                </a:pPr>
                <a:r>
                  <a:rPr lang="zh-CN" altLang="en-US" sz="2400" b="1" dirty="0">
                    <a:solidFill>
                      <a:srgbClr val="FF0000"/>
                    </a:solidFill>
                    <a:effectLst>
                      <a:outerShdw blurRad="38100" dist="38100" dir="2700000" algn="tl">
                        <a:srgbClr val="C0C0C0"/>
                      </a:outerShdw>
                    </a:effectLst>
                  </a:rPr>
                  <a:t>？         </a:t>
                </a:r>
                <a:r>
                  <a:rPr lang="en-US" altLang="zh-CN" sz="2400" b="1" dirty="0">
                    <a:solidFill>
                      <a:srgbClr val="FF0000"/>
                    </a:solidFill>
                    <a:effectLst>
                      <a:outerShdw blurRad="38100" dist="38100" dir="2700000" algn="tl">
                        <a:srgbClr val="C0C0C0"/>
                      </a:outerShdw>
                    </a:effectLst>
                    <a:latin typeface="Times New Roman"/>
                  </a:rPr>
                  <a:t>…</a:t>
                </a:r>
                <a:r>
                  <a:rPr lang="en-US" altLang="zh-CN" sz="2400" b="1" dirty="0">
                    <a:solidFill>
                      <a:srgbClr val="FF0000"/>
                    </a:solidFill>
                    <a:effectLst>
                      <a:outerShdw blurRad="38100" dist="38100" dir="2700000" algn="tl">
                        <a:srgbClr val="C0C0C0"/>
                      </a:outerShdw>
                    </a:effectLst>
                  </a:rPr>
                  <a:t>          </a:t>
                </a:r>
                <a:r>
                  <a:rPr lang="zh-CN" altLang="en-US" sz="2400" b="1" dirty="0">
                    <a:solidFill>
                      <a:srgbClr val="FF0000"/>
                    </a:solidFill>
                    <a:effectLst>
                      <a:outerShdw blurRad="38100" dist="38100" dir="2700000" algn="tl">
                        <a:srgbClr val="C0C0C0"/>
                      </a:outerShdw>
                    </a:effectLst>
                  </a:rPr>
                  <a:t>？</a:t>
                </a:r>
                <a:r>
                  <a:rPr lang="en-US" altLang="zh-CN" sz="2400" b="1" dirty="0">
                    <a:solidFill>
                      <a:schemeClr val="tx2"/>
                    </a:solidFill>
                    <a:effectLst>
                      <a:outerShdw blurRad="38100" dist="38100" dir="2700000" algn="tl">
                        <a:srgbClr val="C0C0C0"/>
                      </a:outerShdw>
                    </a:effectLst>
                  </a:rPr>
                  <a:t>b</a:t>
                </a:r>
                <a:r>
                  <a:rPr lang="en-US" altLang="zh-CN" b="1" baseline="-25000" dirty="0">
                    <a:solidFill>
                      <a:schemeClr val="tx2"/>
                    </a:solidFill>
                    <a:effectLst>
                      <a:outerShdw blurRad="38100" dist="38100" dir="2700000" algn="tl">
                        <a:srgbClr val="C0C0C0"/>
                      </a:outerShdw>
                    </a:effectLst>
                  </a:rPr>
                  <a:t>16</a:t>
                </a:r>
                <a:r>
                  <a:rPr lang="en-US" altLang="zh-CN" sz="2400" dirty="0">
                    <a:solidFill>
                      <a:schemeClr val="tx2"/>
                    </a:solidFill>
                  </a:rPr>
                  <a:t>     </a:t>
                </a:r>
                <a:r>
                  <a:rPr lang="en-US" altLang="zh-CN" sz="2400" b="1" dirty="0">
                    <a:solidFill>
                      <a:schemeClr val="tx2"/>
                    </a:solidFill>
                    <a:effectLst>
                      <a:outerShdw blurRad="38100" dist="38100" dir="2700000" algn="tl">
                        <a:srgbClr val="C0C0C0"/>
                      </a:outerShdw>
                    </a:effectLst>
                    <a:latin typeface="Times New Roman"/>
                  </a:rPr>
                  <a:t>…</a:t>
                </a:r>
                <a:r>
                  <a:rPr lang="en-US" altLang="zh-CN" sz="2400" dirty="0">
                    <a:solidFill>
                      <a:schemeClr val="tx2"/>
                    </a:solidFill>
                  </a:rPr>
                  <a:t>     </a:t>
                </a:r>
                <a:r>
                  <a:rPr lang="en-US" altLang="zh-CN" sz="2400" b="1" dirty="0">
                    <a:solidFill>
                      <a:schemeClr val="tx2"/>
                    </a:solidFill>
                    <a:effectLst>
                      <a:outerShdw blurRad="38100" dist="38100" dir="2700000" algn="tl">
                        <a:srgbClr val="C0C0C0"/>
                      </a:outerShdw>
                    </a:effectLst>
                  </a:rPr>
                  <a:t>b</a:t>
                </a:r>
                <a:r>
                  <a:rPr lang="en-US" altLang="zh-CN" b="1" baseline="-25000" dirty="0">
                    <a:solidFill>
                      <a:schemeClr val="tx2"/>
                    </a:solidFill>
                    <a:effectLst>
                      <a:outerShdw blurRad="38100" dist="38100" dir="2700000" algn="tl">
                        <a:srgbClr val="C0C0C0"/>
                      </a:outerShdw>
                    </a:effectLst>
                  </a:rPr>
                  <a:t>m+1</a:t>
                </a:r>
                <a:r>
                  <a:rPr lang="en-US" altLang="zh-CN" sz="2400" dirty="0">
                    <a:solidFill>
                      <a:schemeClr val="tx2"/>
                    </a:solidFill>
                  </a:rPr>
                  <a:t> </a:t>
                </a:r>
                <a:r>
                  <a:rPr lang="en-US" altLang="zh-CN" b="1" dirty="0" err="1">
                    <a:solidFill>
                      <a:srgbClr val="FF00FF"/>
                    </a:solidFill>
                    <a:effectLst>
                      <a:outerShdw blurRad="38100" dist="38100" dir="2700000" algn="tl">
                        <a:srgbClr val="C0C0C0"/>
                      </a:outerShdw>
                    </a:effectLst>
                  </a:rPr>
                  <a:t>b</a:t>
                </a:r>
                <a:r>
                  <a:rPr lang="en-US" altLang="zh-CN" b="1" baseline="-25000" dirty="0" err="1">
                    <a:solidFill>
                      <a:srgbClr val="FF00FF"/>
                    </a:solidFill>
                    <a:effectLst>
                      <a:outerShdw blurRad="38100" dist="38100" dir="2700000" algn="tl">
                        <a:srgbClr val="C0C0C0"/>
                      </a:outerShdw>
                    </a:effectLst>
                  </a:rPr>
                  <a:t>m</a:t>
                </a:r>
                <a:r>
                  <a:rPr lang="en-US" altLang="zh-CN" b="1" dirty="0">
                    <a:solidFill>
                      <a:schemeClr val="tx2"/>
                    </a:solidFill>
                    <a:effectLst>
                      <a:outerShdw blurRad="38100" dist="38100" dir="2700000" algn="tl">
                        <a:srgbClr val="C0C0C0"/>
                      </a:outerShdw>
                    </a:effectLst>
                  </a:rPr>
                  <a:t> </a:t>
                </a:r>
                <a:r>
                  <a:rPr lang="en-US" altLang="zh-CN" b="1" dirty="0">
                    <a:solidFill>
                      <a:srgbClr val="FF00FF"/>
                    </a:solidFill>
                    <a:effectLst>
                      <a:outerShdw blurRad="38100" dist="38100" dir="2700000" algn="tl">
                        <a:srgbClr val="C0C0C0"/>
                      </a:outerShdw>
                    </a:effectLst>
                  </a:rPr>
                  <a:t>b</a:t>
                </a:r>
                <a:r>
                  <a:rPr lang="en-US" altLang="zh-CN" b="1" baseline="-25000" dirty="0">
                    <a:solidFill>
                      <a:srgbClr val="FF00FF"/>
                    </a:solidFill>
                    <a:effectLst>
                      <a:outerShdw blurRad="38100" dist="38100" dir="2700000" algn="tl">
                        <a:srgbClr val="C0C0C0"/>
                      </a:outerShdw>
                    </a:effectLst>
                  </a:rPr>
                  <a:t>m-1</a:t>
                </a:r>
                <a:r>
                  <a:rPr lang="en-US" altLang="zh-CN" b="1" dirty="0">
                    <a:solidFill>
                      <a:srgbClr val="FF00FF"/>
                    </a:solidFill>
                    <a:effectLst>
                      <a:outerShdw blurRad="38100" dist="38100" dir="2700000" algn="tl">
                        <a:srgbClr val="C0C0C0"/>
                      </a:outerShdw>
                    </a:effectLst>
                  </a:rPr>
                  <a:t>     </a:t>
                </a:r>
                <a:r>
                  <a:rPr lang="en-US" altLang="zh-CN" sz="2400" b="1" dirty="0">
                    <a:solidFill>
                      <a:srgbClr val="FF00FF"/>
                    </a:solidFill>
                    <a:effectLst>
                      <a:outerShdw blurRad="38100" dist="38100" dir="2700000" algn="tl">
                        <a:srgbClr val="C0C0C0"/>
                      </a:outerShdw>
                    </a:effectLst>
                    <a:latin typeface="Times New Roman"/>
                  </a:rPr>
                  <a:t>…</a:t>
                </a:r>
                <a:r>
                  <a:rPr lang="en-US" altLang="zh-CN" sz="2400" b="1" dirty="0">
                    <a:solidFill>
                      <a:srgbClr val="FF00FF"/>
                    </a:solidFill>
                    <a:effectLst>
                      <a:outerShdw blurRad="38100" dist="38100" dir="2700000" algn="tl">
                        <a:srgbClr val="C0C0C0"/>
                      </a:outerShdw>
                    </a:effectLst>
                  </a:rPr>
                  <a:t>     </a:t>
                </a:r>
                <a:r>
                  <a:rPr lang="en-US" altLang="zh-CN" b="1" dirty="0">
                    <a:solidFill>
                      <a:srgbClr val="FF00FF"/>
                    </a:solidFill>
                    <a:effectLst>
                      <a:outerShdw blurRad="38100" dist="38100" dir="2700000" algn="tl">
                        <a:srgbClr val="C0C0C0"/>
                      </a:outerShdw>
                    </a:effectLst>
                  </a:rPr>
                  <a:t>b</a:t>
                </a:r>
                <a:r>
                  <a:rPr lang="en-US" altLang="zh-CN" b="1" baseline="-25000" dirty="0">
                    <a:solidFill>
                      <a:srgbClr val="FF00FF"/>
                    </a:solidFill>
                    <a:effectLst>
                      <a:outerShdw blurRad="38100" dist="38100" dir="2700000" algn="tl">
                        <a:srgbClr val="C0C0C0"/>
                      </a:outerShdw>
                    </a:effectLst>
                  </a:rPr>
                  <a:t>m-n+1</a:t>
                </a:r>
              </a:p>
            </p:txBody>
          </p:sp>
          <p:sp>
            <p:nvSpPr>
              <p:cNvPr id="46114" name="AutoShape 258">
                <a:extLst>
                  <a:ext uri="{FF2B5EF4-FFF2-40B4-BE49-F238E27FC236}">
                    <a16:creationId xmlns:a16="http://schemas.microsoft.com/office/drawing/2014/main" id="{961A3F43-4A81-4FE7-9A22-7F63AE1EF49D}"/>
                  </a:ext>
                </a:extLst>
              </p:cNvPr>
              <p:cNvSpPr>
                <a:spLocks/>
              </p:cNvSpPr>
              <p:nvPr/>
            </p:nvSpPr>
            <p:spPr bwMode="auto">
              <a:xfrm rot="-5400000">
                <a:off x="1274" y="1526"/>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6115" name="AutoShape 259">
                <a:extLst>
                  <a:ext uri="{FF2B5EF4-FFF2-40B4-BE49-F238E27FC236}">
                    <a16:creationId xmlns:a16="http://schemas.microsoft.com/office/drawing/2014/main" id="{20048AA4-9177-4969-A521-6685240EC36B}"/>
                  </a:ext>
                </a:extLst>
              </p:cNvPr>
              <p:cNvSpPr>
                <a:spLocks/>
              </p:cNvSpPr>
              <p:nvPr/>
            </p:nvSpPr>
            <p:spPr bwMode="auto">
              <a:xfrm rot="-5400000">
                <a:off x="4467" y="1536"/>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028" name="Text Box 260">
                <a:extLst>
                  <a:ext uri="{FF2B5EF4-FFF2-40B4-BE49-F238E27FC236}">
                    <a16:creationId xmlns:a16="http://schemas.microsoft.com/office/drawing/2014/main" id="{0EDD1CFB-B3A3-4FF4-909D-6E39ED9B91B0}"/>
                  </a:ext>
                </a:extLst>
              </p:cNvPr>
              <p:cNvSpPr txBox="1">
                <a:spLocks noChangeArrowheads="1"/>
              </p:cNvSpPr>
              <p:nvPr/>
            </p:nvSpPr>
            <p:spPr bwMode="auto">
              <a:xfrm>
                <a:off x="839" y="229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4D4D4D"/>
                    </a:solidFill>
                    <a:effectLst>
                      <a:outerShdw blurRad="38100" dist="38100" dir="2700000" algn="tl">
                        <a:srgbClr val="C0C0C0"/>
                      </a:outerShdw>
                    </a:effectLst>
                  </a:rPr>
                  <a:t>m-n+1</a:t>
                </a:r>
              </a:p>
            </p:txBody>
          </p:sp>
          <p:sp>
            <p:nvSpPr>
              <p:cNvPr id="161029" name="Text Box 261">
                <a:extLst>
                  <a:ext uri="{FF2B5EF4-FFF2-40B4-BE49-F238E27FC236}">
                    <a16:creationId xmlns:a16="http://schemas.microsoft.com/office/drawing/2014/main" id="{63476A7A-ACCF-4057-A994-A01347042AEB}"/>
                  </a:ext>
                </a:extLst>
              </p:cNvPr>
              <p:cNvSpPr txBox="1">
                <a:spLocks noChangeArrowheads="1"/>
              </p:cNvSpPr>
              <p:nvPr/>
            </p:nvSpPr>
            <p:spPr bwMode="auto">
              <a:xfrm>
                <a:off x="4059" y="2306"/>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4D4D4D"/>
                    </a:solidFill>
                    <a:effectLst>
                      <a:outerShdw blurRad="38100" dist="38100" dir="2700000" algn="tl">
                        <a:srgbClr val="C0C0C0"/>
                      </a:outerShdw>
                    </a:effectLst>
                  </a:rPr>
                  <a:t>n</a:t>
                </a:r>
              </a:p>
            </p:txBody>
          </p:sp>
        </p:grpSp>
        <p:sp>
          <p:nvSpPr>
            <p:cNvPr id="46112" name="AutoShape 264">
              <a:extLst>
                <a:ext uri="{FF2B5EF4-FFF2-40B4-BE49-F238E27FC236}">
                  <a16:creationId xmlns:a16="http://schemas.microsoft.com/office/drawing/2014/main" id="{E195C8BD-D8E0-4ED5-83E2-AE784149026C}"/>
                </a:ext>
              </a:extLst>
            </p:cNvPr>
            <p:cNvSpPr>
              <a:spLocks noChangeArrowheads="1"/>
            </p:cNvSpPr>
            <p:nvPr/>
          </p:nvSpPr>
          <p:spPr bwMode="auto">
            <a:xfrm rot="5400000">
              <a:off x="634" y="1367"/>
              <a:ext cx="227" cy="272"/>
            </a:xfrm>
            <a:prstGeom prst="notched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161035" name="Text Box 267">
            <a:extLst>
              <a:ext uri="{FF2B5EF4-FFF2-40B4-BE49-F238E27FC236}">
                <a16:creationId xmlns:a16="http://schemas.microsoft.com/office/drawing/2014/main" id="{D6B04E59-CD14-4ADC-9488-D2541265FFAA}"/>
              </a:ext>
            </a:extLst>
          </p:cNvPr>
          <p:cNvSpPr txBox="1">
            <a:spLocks noChangeArrowheads="1"/>
          </p:cNvSpPr>
          <p:nvPr/>
        </p:nvSpPr>
        <p:spPr bwMode="auto">
          <a:xfrm>
            <a:off x="1258888" y="2311400"/>
            <a:ext cx="2016125"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006600"/>
                </a:solidFill>
                <a:effectLst>
                  <a:outerShdw blurRad="38100" dist="38100" dir="2700000" algn="tl">
                    <a:srgbClr val="C0C0C0"/>
                  </a:outerShdw>
                </a:effectLst>
              </a:rPr>
              <a:t>x&gt;&gt;m-n+1</a:t>
            </a:r>
          </a:p>
        </p:txBody>
      </p:sp>
      <p:grpSp>
        <p:nvGrpSpPr>
          <p:cNvPr id="4" name="Group 289">
            <a:extLst>
              <a:ext uri="{FF2B5EF4-FFF2-40B4-BE49-F238E27FC236}">
                <a16:creationId xmlns:a16="http://schemas.microsoft.com/office/drawing/2014/main" id="{B5266842-6530-41E1-9A2F-1F58F1B582CE}"/>
              </a:ext>
            </a:extLst>
          </p:cNvPr>
          <p:cNvGrpSpPr>
            <a:grpSpLocks/>
          </p:cNvGrpSpPr>
          <p:nvPr/>
        </p:nvGrpSpPr>
        <p:grpSpPr bwMode="auto">
          <a:xfrm>
            <a:off x="395288" y="2781300"/>
            <a:ext cx="8280400" cy="3527425"/>
            <a:chOff x="249" y="1752"/>
            <a:chExt cx="5216" cy="2222"/>
          </a:xfrm>
        </p:grpSpPr>
        <p:grpSp>
          <p:nvGrpSpPr>
            <p:cNvPr id="46104" name="Group 288">
              <a:extLst>
                <a:ext uri="{FF2B5EF4-FFF2-40B4-BE49-F238E27FC236}">
                  <a16:creationId xmlns:a16="http://schemas.microsoft.com/office/drawing/2014/main" id="{0817E7B8-E39E-46C8-B50E-9AA2E21D96FC}"/>
                </a:ext>
              </a:extLst>
            </p:cNvPr>
            <p:cNvGrpSpPr>
              <a:grpSpLocks/>
            </p:cNvGrpSpPr>
            <p:nvPr/>
          </p:nvGrpSpPr>
          <p:grpSpPr bwMode="auto">
            <a:xfrm>
              <a:off x="476" y="3350"/>
              <a:ext cx="4989" cy="624"/>
              <a:chOff x="476" y="3350"/>
              <a:chExt cx="4989" cy="624"/>
            </a:xfrm>
          </p:grpSpPr>
          <p:sp>
            <p:nvSpPr>
              <p:cNvPr id="161038" name="Text Box 270">
                <a:extLst>
                  <a:ext uri="{FF2B5EF4-FFF2-40B4-BE49-F238E27FC236}">
                    <a16:creationId xmlns:a16="http://schemas.microsoft.com/office/drawing/2014/main" id="{D5F1DD25-63D6-4ED4-A179-28BF3D2CEA85}"/>
                  </a:ext>
                </a:extLst>
              </p:cNvPr>
              <p:cNvSpPr txBox="1">
                <a:spLocks noChangeArrowheads="1"/>
              </p:cNvSpPr>
              <p:nvPr/>
            </p:nvSpPr>
            <p:spPr bwMode="auto">
              <a:xfrm>
                <a:off x="476" y="3350"/>
                <a:ext cx="4989" cy="300"/>
              </a:xfrm>
              <a:prstGeom prst="rect">
                <a:avLst/>
              </a:prstGeom>
              <a:noFill/>
              <a:ln w="19050">
                <a:solidFill>
                  <a:srgbClr val="808080"/>
                </a:solidFill>
                <a:miter lim="800000"/>
                <a:headEnd/>
                <a:tailEnd/>
              </a:ln>
              <a:effectLst/>
            </p:spPr>
            <p:txBody>
              <a:bodyPr>
                <a:spAutoFit/>
              </a:bodyPr>
              <a:lstStyle/>
              <a:p>
                <a:pPr>
                  <a:spcBef>
                    <a:spcPct val="50000"/>
                  </a:spcBef>
                  <a:defRPr/>
                </a:pPr>
                <a:r>
                  <a:rPr lang="en-US" altLang="zh-CN" sz="2400" b="1">
                    <a:solidFill>
                      <a:srgbClr val="FF0000"/>
                    </a:solidFill>
                    <a:effectLst>
                      <a:outerShdw blurRad="38100" dist="38100" dir="2700000" algn="tl">
                        <a:srgbClr val="C0C0C0"/>
                      </a:outerShdw>
                    </a:effectLst>
                  </a:rPr>
                  <a:t>0         </a:t>
                </a:r>
                <a:r>
                  <a:rPr lang="en-US" altLang="zh-CN" sz="2400" b="1">
                    <a:solidFill>
                      <a:srgbClr val="FF0000"/>
                    </a:solidFill>
                    <a:effectLst>
                      <a:outerShdw blurRad="38100" dist="38100" dir="2700000" algn="tl">
                        <a:srgbClr val="C0C0C0"/>
                      </a:outerShdw>
                    </a:effectLst>
                    <a:latin typeface="Times New Roman"/>
                  </a:rPr>
                  <a:t>…</a:t>
                </a:r>
                <a:r>
                  <a:rPr lang="en-US" altLang="zh-CN" sz="2400" b="1">
                    <a:solidFill>
                      <a:srgbClr val="FF0000"/>
                    </a:solidFill>
                    <a:effectLst>
                      <a:outerShdw blurRad="38100" dist="38100" dir="2700000" algn="tl">
                        <a:srgbClr val="C0C0C0"/>
                      </a:outerShdw>
                    </a:effectLst>
                  </a:rPr>
                  <a:t>            0</a:t>
                </a:r>
                <a:r>
                  <a:rPr lang="en-US" altLang="zh-CN" sz="2400" b="1">
                    <a:solidFill>
                      <a:schemeClr val="tx2"/>
                    </a:solidFill>
                    <a:effectLst>
                      <a:outerShdw blurRad="38100" dist="38100" dir="2700000" algn="tl">
                        <a:srgbClr val="C0C0C0"/>
                      </a:outerShdw>
                    </a:effectLst>
                  </a:rPr>
                  <a:t> 0</a:t>
                </a:r>
                <a:r>
                  <a:rPr lang="en-US" altLang="zh-CN" sz="2400">
                    <a:solidFill>
                      <a:schemeClr val="tx2"/>
                    </a:solidFill>
                  </a:rPr>
                  <a:t>       </a:t>
                </a:r>
                <a:r>
                  <a:rPr lang="en-US" altLang="zh-CN" sz="2400" b="1">
                    <a:solidFill>
                      <a:schemeClr val="tx2"/>
                    </a:solidFill>
                    <a:effectLst>
                      <a:outerShdw blurRad="38100" dist="38100" dir="2700000" algn="tl">
                        <a:srgbClr val="C0C0C0"/>
                      </a:outerShdw>
                    </a:effectLst>
                    <a:latin typeface="Times New Roman"/>
                  </a:rPr>
                  <a:t>…</a:t>
                </a:r>
                <a:r>
                  <a:rPr lang="en-US" altLang="zh-CN" sz="2400">
                    <a:solidFill>
                      <a:schemeClr val="tx2"/>
                    </a:solidFill>
                  </a:rPr>
                  <a:t>         </a:t>
                </a:r>
                <a:r>
                  <a:rPr lang="en-US" altLang="zh-CN" sz="2400" b="1">
                    <a:solidFill>
                      <a:schemeClr val="tx2"/>
                    </a:solidFill>
                    <a:effectLst>
                      <a:outerShdw blurRad="38100" dist="38100" dir="2700000" algn="tl">
                        <a:srgbClr val="C0C0C0"/>
                      </a:outerShdw>
                    </a:effectLst>
                  </a:rPr>
                  <a:t>0</a:t>
                </a:r>
                <a:r>
                  <a:rPr lang="en-US" altLang="zh-CN" sz="2400">
                    <a:solidFill>
                      <a:schemeClr val="tx2"/>
                    </a:solidFill>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a:t>
                </a:r>
                <a:r>
                  <a:rPr lang="en-US" altLang="zh-CN" b="1">
                    <a:solidFill>
                      <a:schemeClr val="tx2"/>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m-1</a:t>
                </a:r>
                <a:r>
                  <a:rPr lang="en-US" altLang="zh-CN" b="1">
                    <a:solidFill>
                      <a:srgbClr val="FF00FF"/>
                    </a:solidFill>
                    <a:effectLst>
                      <a:outerShdw blurRad="38100" dist="38100" dir="2700000" algn="tl">
                        <a:srgbClr val="C0C0C0"/>
                      </a:outerShdw>
                    </a:effectLst>
                  </a:rPr>
                  <a:t>     </a:t>
                </a:r>
                <a:r>
                  <a:rPr lang="en-US" altLang="zh-CN" sz="2400" b="1">
                    <a:solidFill>
                      <a:srgbClr val="FF00FF"/>
                    </a:solidFill>
                    <a:effectLst>
                      <a:outerShdw blurRad="38100" dist="38100" dir="2700000" algn="tl">
                        <a:srgbClr val="C0C0C0"/>
                      </a:outerShdw>
                    </a:effectLst>
                    <a:latin typeface="Times New Roman"/>
                  </a:rPr>
                  <a:t>…</a:t>
                </a:r>
                <a:r>
                  <a:rPr lang="en-US" altLang="zh-CN" sz="2400"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m-n+1</a:t>
                </a:r>
              </a:p>
            </p:txBody>
          </p:sp>
          <p:sp>
            <p:nvSpPr>
              <p:cNvPr id="46107" name="AutoShape 271">
                <a:extLst>
                  <a:ext uri="{FF2B5EF4-FFF2-40B4-BE49-F238E27FC236}">
                    <a16:creationId xmlns:a16="http://schemas.microsoft.com/office/drawing/2014/main" id="{E0BDDF90-D0E8-4FB8-8222-BAE9C1CC357B}"/>
                  </a:ext>
                </a:extLst>
              </p:cNvPr>
              <p:cNvSpPr>
                <a:spLocks/>
              </p:cNvSpPr>
              <p:nvPr/>
            </p:nvSpPr>
            <p:spPr bwMode="auto">
              <a:xfrm rot="-5400000">
                <a:off x="2019" y="2216"/>
                <a:ext cx="90" cy="2993"/>
              </a:xfrm>
              <a:prstGeom prst="leftBrace">
                <a:avLst>
                  <a:gd name="adj1" fmla="val 277130"/>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6108" name="AutoShape 272">
                <a:extLst>
                  <a:ext uri="{FF2B5EF4-FFF2-40B4-BE49-F238E27FC236}">
                    <a16:creationId xmlns:a16="http://schemas.microsoft.com/office/drawing/2014/main" id="{FBCE0424-2883-4CF7-8D0E-D9915D77FAC7}"/>
                  </a:ext>
                </a:extLst>
              </p:cNvPr>
              <p:cNvSpPr>
                <a:spLocks/>
              </p:cNvSpPr>
              <p:nvPr/>
            </p:nvSpPr>
            <p:spPr bwMode="auto">
              <a:xfrm rot="-5400000">
                <a:off x="4467" y="2943"/>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041" name="Text Box 273">
                <a:extLst>
                  <a:ext uri="{FF2B5EF4-FFF2-40B4-BE49-F238E27FC236}">
                    <a16:creationId xmlns:a16="http://schemas.microsoft.com/office/drawing/2014/main" id="{9C712052-C718-479D-8315-813C753DBDC9}"/>
                  </a:ext>
                </a:extLst>
              </p:cNvPr>
              <p:cNvSpPr txBox="1">
                <a:spLocks noChangeArrowheads="1"/>
              </p:cNvSpPr>
              <p:nvPr/>
            </p:nvSpPr>
            <p:spPr bwMode="auto">
              <a:xfrm>
                <a:off x="1610" y="3724"/>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4D4D4D"/>
                    </a:solidFill>
                    <a:effectLst>
                      <a:outerShdw blurRad="38100" dist="38100" dir="2700000" algn="tl">
                        <a:srgbClr val="C0C0C0"/>
                      </a:outerShdw>
                    </a:effectLst>
                  </a:rPr>
                  <a:t>16-n</a:t>
                </a:r>
              </a:p>
            </p:txBody>
          </p:sp>
          <p:sp>
            <p:nvSpPr>
              <p:cNvPr id="161042" name="Text Box 274">
                <a:extLst>
                  <a:ext uri="{FF2B5EF4-FFF2-40B4-BE49-F238E27FC236}">
                    <a16:creationId xmlns:a16="http://schemas.microsoft.com/office/drawing/2014/main" id="{F3F36197-2A96-49C8-88D3-E382A05D88BA}"/>
                  </a:ext>
                </a:extLst>
              </p:cNvPr>
              <p:cNvSpPr txBox="1">
                <a:spLocks noChangeArrowheads="1"/>
              </p:cNvSpPr>
              <p:nvPr/>
            </p:nvSpPr>
            <p:spPr bwMode="auto">
              <a:xfrm>
                <a:off x="4059" y="3713"/>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4D4D4D"/>
                    </a:solidFill>
                    <a:effectLst>
                      <a:outerShdw blurRad="38100" dist="38100" dir="2700000" algn="tl">
                        <a:srgbClr val="C0C0C0"/>
                      </a:outerShdw>
                    </a:effectLst>
                  </a:rPr>
                  <a:t>n</a:t>
                </a:r>
              </a:p>
            </p:txBody>
          </p:sp>
        </p:grpSp>
        <p:sp>
          <p:nvSpPr>
            <p:cNvPr id="46105" name="AutoShape 277">
              <a:extLst>
                <a:ext uri="{FF2B5EF4-FFF2-40B4-BE49-F238E27FC236}">
                  <a16:creationId xmlns:a16="http://schemas.microsoft.com/office/drawing/2014/main" id="{94BA84D8-2C0B-4F7B-B62A-5CF23AE036C2}"/>
                </a:ext>
              </a:extLst>
            </p:cNvPr>
            <p:cNvSpPr>
              <a:spLocks noChangeArrowheads="1"/>
            </p:cNvSpPr>
            <p:nvPr/>
          </p:nvSpPr>
          <p:spPr bwMode="auto">
            <a:xfrm>
              <a:off x="249" y="1752"/>
              <a:ext cx="182" cy="1905"/>
            </a:xfrm>
            <a:prstGeom prst="curvedRightArrow">
              <a:avLst>
                <a:gd name="adj1" fmla="val 209341"/>
                <a:gd name="adj2" fmla="val 418681"/>
                <a:gd name="adj3" fmla="val 33333"/>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6" name="Group 286">
            <a:extLst>
              <a:ext uri="{FF2B5EF4-FFF2-40B4-BE49-F238E27FC236}">
                <a16:creationId xmlns:a16="http://schemas.microsoft.com/office/drawing/2014/main" id="{62019102-5799-4E75-80B9-9DC082C1E8B1}"/>
              </a:ext>
            </a:extLst>
          </p:cNvPr>
          <p:cNvGrpSpPr>
            <a:grpSpLocks/>
          </p:cNvGrpSpPr>
          <p:nvPr/>
        </p:nvGrpSpPr>
        <p:grpSpPr bwMode="auto">
          <a:xfrm>
            <a:off x="755650" y="4076700"/>
            <a:ext cx="7920038" cy="990600"/>
            <a:chOff x="476" y="2568"/>
            <a:chExt cx="4989" cy="624"/>
          </a:xfrm>
        </p:grpSpPr>
        <p:sp>
          <p:nvSpPr>
            <p:cNvPr id="161044" name="Text Box 276">
              <a:extLst>
                <a:ext uri="{FF2B5EF4-FFF2-40B4-BE49-F238E27FC236}">
                  <a16:creationId xmlns:a16="http://schemas.microsoft.com/office/drawing/2014/main" id="{6C6F95D9-5C21-4D22-805D-E49EDF4E1A58}"/>
                </a:ext>
              </a:extLst>
            </p:cNvPr>
            <p:cNvSpPr txBox="1">
              <a:spLocks noChangeArrowheads="1"/>
            </p:cNvSpPr>
            <p:nvPr/>
          </p:nvSpPr>
          <p:spPr bwMode="auto">
            <a:xfrm>
              <a:off x="476" y="2568"/>
              <a:ext cx="4989" cy="300"/>
            </a:xfrm>
            <a:prstGeom prst="rect">
              <a:avLst/>
            </a:prstGeom>
            <a:noFill/>
            <a:ln w="19050">
              <a:solidFill>
                <a:srgbClr val="808080"/>
              </a:solidFill>
              <a:miter lim="800000"/>
              <a:headEnd/>
              <a:tailEnd/>
            </a:ln>
            <a:effectLst/>
          </p:spPr>
          <p:txBody>
            <a:bodyPr>
              <a:spAutoFit/>
            </a:bodyPr>
            <a:lstStyle/>
            <a:p>
              <a:pPr>
                <a:spcBef>
                  <a:spcPct val="50000"/>
                </a:spcBef>
                <a:defRPr/>
              </a:pPr>
              <a:r>
                <a:rPr lang="en-US" altLang="zh-CN" sz="2400" b="1">
                  <a:solidFill>
                    <a:srgbClr val="FF0000"/>
                  </a:solidFill>
                  <a:effectLst>
                    <a:outerShdw blurRad="38100" dist="38100" dir="2700000" algn="tl">
                      <a:srgbClr val="C0C0C0"/>
                    </a:outerShdw>
                  </a:effectLst>
                </a:rPr>
                <a:t>0         </a:t>
              </a:r>
              <a:r>
                <a:rPr lang="en-US" altLang="zh-CN" sz="2400" b="1">
                  <a:solidFill>
                    <a:srgbClr val="FF0000"/>
                  </a:solidFill>
                  <a:effectLst>
                    <a:outerShdw blurRad="38100" dist="38100" dir="2700000" algn="tl">
                      <a:srgbClr val="C0C0C0"/>
                    </a:outerShdw>
                  </a:effectLst>
                  <a:latin typeface="Times New Roman"/>
                </a:rPr>
                <a:t>…</a:t>
              </a:r>
              <a:r>
                <a:rPr lang="en-US" altLang="zh-CN" sz="2400" b="1">
                  <a:solidFill>
                    <a:srgbClr val="FF0000"/>
                  </a:solidFill>
                  <a:effectLst>
                    <a:outerShdw blurRad="38100" dist="38100" dir="2700000" algn="tl">
                      <a:srgbClr val="C0C0C0"/>
                    </a:outerShdw>
                  </a:effectLst>
                </a:rPr>
                <a:t>            0</a:t>
              </a:r>
              <a:r>
                <a:rPr lang="en-US" altLang="zh-CN" sz="2400" b="1">
                  <a:solidFill>
                    <a:schemeClr val="tx2"/>
                  </a:solidFill>
                  <a:effectLst>
                    <a:outerShdw blurRad="38100" dist="38100" dir="2700000" algn="tl">
                      <a:srgbClr val="C0C0C0"/>
                    </a:outerShdw>
                  </a:effectLst>
                </a:rPr>
                <a:t> </a:t>
              </a:r>
              <a:r>
                <a:rPr lang="en-US" altLang="zh-CN" sz="2400" b="1">
                  <a:solidFill>
                    <a:srgbClr val="FF0000"/>
                  </a:solidFill>
                  <a:effectLst>
                    <a:outerShdw blurRad="38100" dist="38100" dir="2700000" algn="tl">
                      <a:srgbClr val="C0C0C0"/>
                    </a:outerShdw>
                  </a:effectLst>
                </a:rPr>
                <a:t>0</a:t>
              </a:r>
              <a:r>
                <a:rPr lang="en-US" altLang="zh-CN" sz="2400">
                  <a:solidFill>
                    <a:srgbClr val="FF0000"/>
                  </a:solidFill>
                </a:rPr>
                <a:t>       </a:t>
              </a:r>
              <a:r>
                <a:rPr lang="en-US" altLang="zh-CN" sz="2400" b="1">
                  <a:solidFill>
                    <a:srgbClr val="FF0000"/>
                  </a:solidFill>
                  <a:effectLst>
                    <a:outerShdw blurRad="38100" dist="38100" dir="2700000" algn="tl">
                      <a:srgbClr val="C0C0C0"/>
                    </a:outerShdw>
                  </a:effectLst>
                  <a:latin typeface="Times New Roman"/>
                </a:rPr>
                <a:t>…</a:t>
              </a:r>
              <a:r>
                <a:rPr lang="en-US" altLang="zh-CN" sz="2400">
                  <a:solidFill>
                    <a:srgbClr val="FF0000"/>
                  </a:solidFill>
                </a:rPr>
                <a:t>         </a:t>
              </a:r>
              <a:r>
                <a:rPr lang="en-US" altLang="zh-CN" sz="2400" b="1">
                  <a:solidFill>
                    <a:srgbClr val="FF0000"/>
                  </a:solidFill>
                  <a:effectLst>
                    <a:outerShdw blurRad="38100" dist="38100" dir="2700000" algn="tl">
                      <a:srgbClr val="C0C0C0"/>
                    </a:outerShdw>
                  </a:effectLst>
                </a:rPr>
                <a:t>0</a:t>
              </a:r>
              <a:r>
                <a:rPr lang="en-US" altLang="zh-CN" sz="2400">
                  <a:solidFill>
                    <a:schemeClr val="tx2"/>
                  </a:solidFill>
                </a:rPr>
                <a:t>  </a:t>
              </a:r>
              <a:r>
                <a:rPr lang="en-US" altLang="zh-CN" b="1">
                  <a:solidFill>
                    <a:srgbClr val="FF00FF"/>
                  </a:solidFill>
                  <a:effectLst>
                    <a:outerShdw blurRad="38100" dist="38100" dir="2700000" algn="tl">
                      <a:srgbClr val="C0C0C0"/>
                    </a:outerShdw>
                  </a:effectLst>
                </a:rPr>
                <a:t>1</a:t>
              </a:r>
              <a:r>
                <a:rPr lang="en-US" altLang="zh-CN" b="1">
                  <a:solidFill>
                    <a:schemeClr val="tx2"/>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1        </a:t>
              </a:r>
              <a:r>
                <a:rPr lang="en-US" altLang="zh-CN" sz="2400" b="1">
                  <a:solidFill>
                    <a:srgbClr val="FF00FF"/>
                  </a:solidFill>
                  <a:effectLst>
                    <a:outerShdw blurRad="38100" dist="38100" dir="2700000" algn="tl">
                      <a:srgbClr val="C0C0C0"/>
                    </a:outerShdw>
                  </a:effectLst>
                  <a:latin typeface="Times New Roman"/>
                </a:rPr>
                <a:t>…</a:t>
              </a:r>
              <a:r>
                <a:rPr lang="en-US" altLang="zh-CN" sz="2400" b="1">
                  <a:solidFill>
                    <a:srgbClr val="FF00FF"/>
                  </a:solidFill>
                  <a:effectLst>
                    <a:outerShdw blurRad="38100" dist="38100" dir="2700000" algn="tl">
                      <a:srgbClr val="C0C0C0"/>
                    </a:outerShdw>
                  </a:effectLst>
                </a:rPr>
                <a:t>       1</a:t>
              </a:r>
              <a:endParaRPr lang="en-US" altLang="zh-CN" b="1" baseline="-25000">
                <a:solidFill>
                  <a:srgbClr val="FF00FF"/>
                </a:solidFill>
                <a:effectLst>
                  <a:outerShdw blurRad="38100" dist="38100" dir="2700000" algn="tl">
                    <a:srgbClr val="C0C0C0"/>
                  </a:outerShdw>
                </a:effectLst>
              </a:endParaRPr>
            </a:p>
          </p:txBody>
        </p:sp>
        <p:sp>
          <p:nvSpPr>
            <p:cNvPr id="46100" name="AutoShape 278">
              <a:extLst>
                <a:ext uri="{FF2B5EF4-FFF2-40B4-BE49-F238E27FC236}">
                  <a16:creationId xmlns:a16="http://schemas.microsoft.com/office/drawing/2014/main" id="{9818C4E1-FCEF-47EC-A1E6-FC2F449A3AE3}"/>
                </a:ext>
              </a:extLst>
            </p:cNvPr>
            <p:cNvSpPr>
              <a:spLocks/>
            </p:cNvSpPr>
            <p:nvPr/>
          </p:nvSpPr>
          <p:spPr bwMode="auto">
            <a:xfrm rot="-5400000">
              <a:off x="2019" y="1434"/>
              <a:ext cx="90" cy="2993"/>
            </a:xfrm>
            <a:prstGeom prst="leftBrace">
              <a:avLst>
                <a:gd name="adj1" fmla="val 277130"/>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6101" name="AutoShape 279">
              <a:extLst>
                <a:ext uri="{FF2B5EF4-FFF2-40B4-BE49-F238E27FC236}">
                  <a16:creationId xmlns:a16="http://schemas.microsoft.com/office/drawing/2014/main" id="{1C7829A8-51D0-45D1-8814-001C98C2A7FA}"/>
                </a:ext>
              </a:extLst>
            </p:cNvPr>
            <p:cNvSpPr>
              <a:spLocks/>
            </p:cNvSpPr>
            <p:nvPr/>
          </p:nvSpPr>
          <p:spPr bwMode="auto">
            <a:xfrm rot="-5400000">
              <a:off x="4467" y="2161"/>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048" name="Text Box 280">
              <a:extLst>
                <a:ext uri="{FF2B5EF4-FFF2-40B4-BE49-F238E27FC236}">
                  <a16:creationId xmlns:a16="http://schemas.microsoft.com/office/drawing/2014/main" id="{52A78D31-D0BA-4133-81A6-82E484049BD3}"/>
                </a:ext>
              </a:extLst>
            </p:cNvPr>
            <p:cNvSpPr txBox="1">
              <a:spLocks noChangeArrowheads="1"/>
            </p:cNvSpPr>
            <p:nvPr/>
          </p:nvSpPr>
          <p:spPr bwMode="auto">
            <a:xfrm>
              <a:off x="1610" y="2942"/>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4D4D4D"/>
                  </a:solidFill>
                  <a:effectLst>
                    <a:outerShdw blurRad="38100" dist="38100" dir="2700000" algn="tl">
                      <a:srgbClr val="C0C0C0"/>
                    </a:outerShdw>
                  </a:effectLst>
                </a:rPr>
                <a:t>16-n</a:t>
              </a:r>
            </a:p>
          </p:txBody>
        </p:sp>
        <p:sp>
          <p:nvSpPr>
            <p:cNvPr id="161049" name="Text Box 281">
              <a:extLst>
                <a:ext uri="{FF2B5EF4-FFF2-40B4-BE49-F238E27FC236}">
                  <a16:creationId xmlns:a16="http://schemas.microsoft.com/office/drawing/2014/main" id="{DEC6A392-88EB-45A0-92BC-E03504FD55E2}"/>
                </a:ext>
              </a:extLst>
            </p:cNvPr>
            <p:cNvSpPr txBox="1">
              <a:spLocks noChangeArrowheads="1"/>
            </p:cNvSpPr>
            <p:nvPr/>
          </p:nvSpPr>
          <p:spPr bwMode="auto">
            <a:xfrm>
              <a:off x="4059" y="2931"/>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4D4D4D"/>
                  </a:solidFill>
                  <a:effectLst>
                    <a:outerShdw blurRad="38100" dist="38100" dir="2700000" algn="tl">
                      <a:srgbClr val="C0C0C0"/>
                    </a:outerShdw>
                  </a:effectLst>
                </a:rPr>
                <a:t>n</a:t>
              </a:r>
            </a:p>
          </p:txBody>
        </p:sp>
      </p:grpSp>
      <p:grpSp>
        <p:nvGrpSpPr>
          <p:cNvPr id="7" name="Group 283">
            <a:extLst>
              <a:ext uri="{FF2B5EF4-FFF2-40B4-BE49-F238E27FC236}">
                <a16:creationId xmlns:a16="http://schemas.microsoft.com/office/drawing/2014/main" id="{D2DB4077-8D2A-4406-833F-108ECBA532B6}"/>
              </a:ext>
            </a:extLst>
          </p:cNvPr>
          <p:cNvGrpSpPr>
            <a:grpSpLocks/>
          </p:cNvGrpSpPr>
          <p:nvPr/>
        </p:nvGrpSpPr>
        <p:grpSpPr bwMode="auto">
          <a:xfrm>
            <a:off x="395288" y="1412875"/>
            <a:ext cx="8280400" cy="1231900"/>
            <a:chOff x="249" y="875"/>
            <a:chExt cx="5216" cy="776"/>
          </a:xfrm>
        </p:grpSpPr>
        <p:grpSp>
          <p:nvGrpSpPr>
            <p:cNvPr id="46092" name="Group 255">
              <a:extLst>
                <a:ext uri="{FF2B5EF4-FFF2-40B4-BE49-F238E27FC236}">
                  <a16:creationId xmlns:a16="http://schemas.microsoft.com/office/drawing/2014/main" id="{28A2294F-FEE5-4E0E-B3DF-555152435B97}"/>
                </a:ext>
              </a:extLst>
            </p:cNvPr>
            <p:cNvGrpSpPr>
              <a:grpSpLocks/>
            </p:cNvGrpSpPr>
            <p:nvPr/>
          </p:nvGrpSpPr>
          <p:grpSpPr bwMode="auto">
            <a:xfrm>
              <a:off x="476" y="1026"/>
              <a:ext cx="4989" cy="625"/>
              <a:chOff x="476" y="1026"/>
              <a:chExt cx="4989" cy="625"/>
            </a:xfrm>
          </p:grpSpPr>
          <p:sp>
            <p:nvSpPr>
              <p:cNvPr id="161014" name="Text Box 246">
                <a:extLst>
                  <a:ext uri="{FF2B5EF4-FFF2-40B4-BE49-F238E27FC236}">
                    <a16:creationId xmlns:a16="http://schemas.microsoft.com/office/drawing/2014/main" id="{241C2850-3864-4923-8A45-81CC8C4DCE26}"/>
                  </a:ext>
                </a:extLst>
              </p:cNvPr>
              <p:cNvSpPr txBox="1">
                <a:spLocks noChangeArrowheads="1"/>
              </p:cNvSpPr>
              <p:nvPr/>
            </p:nvSpPr>
            <p:spPr bwMode="auto">
              <a:xfrm>
                <a:off x="476" y="1026"/>
                <a:ext cx="4989" cy="300"/>
              </a:xfrm>
              <a:prstGeom prst="rect">
                <a:avLst/>
              </a:prstGeom>
              <a:noFill/>
              <a:ln w="19050">
                <a:solidFill>
                  <a:srgbClr val="808080"/>
                </a:solid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b</a:t>
                </a:r>
                <a:r>
                  <a:rPr lang="en-US" altLang="zh-CN" b="1" baseline="-25000">
                    <a:solidFill>
                      <a:schemeClr val="tx2"/>
                    </a:solidFill>
                    <a:effectLst>
                      <a:outerShdw blurRad="38100" dist="38100" dir="2700000" algn="tl">
                        <a:srgbClr val="C0C0C0"/>
                      </a:outerShdw>
                    </a:effectLst>
                  </a:rPr>
                  <a:t>15</a:t>
                </a:r>
                <a:r>
                  <a:rPr lang="en-US" altLang="zh-CN" sz="2400">
                    <a:solidFill>
                      <a:schemeClr val="tx2"/>
                    </a:solidFill>
                  </a:rPr>
                  <a:t>     </a:t>
                </a:r>
                <a:r>
                  <a:rPr lang="en-US" altLang="zh-CN" sz="2400" b="1">
                    <a:solidFill>
                      <a:schemeClr val="tx2"/>
                    </a:solidFill>
                    <a:effectLst>
                      <a:outerShdw blurRad="38100" dist="38100" dir="2700000" algn="tl">
                        <a:srgbClr val="C0C0C0"/>
                      </a:outerShdw>
                    </a:effectLst>
                    <a:latin typeface="Times New Roman" charset="0"/>
                  </a:rPr>
                  <a:t>…</a:t>
                </a:r>
                <a:r>
                  <a:rPr lang="en-US" altLang="zh-CN" sz="2400">
                    <a:solidFill>
                      <a:schemeClr val="tx2"/>
                    </a:solidFill>
                  </a:rPr>
                  <a:t>     </a:t>
                </a:r>
                <a:r>
                  <a:rPr lang="en-US" altLang="zh-CN" sz="2400" b="1">
                    <a:solidFill>
                      <a:schemeClr val="tx2"/>
                    </a:solidFill>
                    <a:effectLst>
                      <a:outerShdw blurRad="38100" dist="38100" dir="2700000" algn="tl">
                        <a:srgbClr val="C0C0C0"/>
                      </a:outerShdw>
                    </a:effectLst>
                  </a:rPr>
                  <a:t>b</a:t>
                </a:r>
                <a:r>
                  <a:rPr lang="en-US" altLang="zh-CN" b="1" baseline="-25000">
                    <a:solidFill>
                      <a:schemeClr val="tx2"/>
                    </a:solidFill>
                    <a:effectLst>
                      <a:outerShdw blurRad="38100" dist="38100" dir="2700000" algn="tl">
                        <a:srgbClr val="C0C0C0"/>
                      </a:outerShdw>
                    </a:effectLst>
                  </a:rPr>
                  <a:t>m+1</a:t>
                </a:r>
                <a:r>
                  <a:rPr lang="en-US" altLang="zh-CN" sz="2400">
                    <a:solidFill>
                      <a:schemeClr val="tx2"/>
                    </a:solidFill>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a:t>
                </a:r>
                <a:r>
                  <a:rPr lang="en-US" altLang="zh-CN" b="1">
                    <a:solidFill>
                      <a:schemeClr val="tx2"/>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m-1</a:t>
                </a:r>
                <a:r>
                  <a:rPr lang="en-US" altLang="zh-CN" b="1">
                    <a:solidFill>
                      <a:srgbClr val="FF00FF"/>
                    </a:solidFill>
                    <a:effectLst>
                      <a:outerShdw blurRad="38100" dist="38100" dir="2700000" algn="tl">
                        <a:srgbClr val="C0C0C0"/>
                      </a:outerShdw>
                    </a:effectLst>
                  </a:rPr>
                  <a:t>     </a:t>
                </a:r>
                <a:r>
                  <a:rPr lang="en-US" altLang="zh-CN" sz="2400" b="1">
                    <a:solidFill>
                      <a:srgbClr val="FF00FF"/>
                    </a:solidFill>
                    <a:effectLst>
                      <a:outerShdw blurRad="38100" dist="38100" dir="2700000" algn="tl">
                        <a:srgbClr val="C0C0C0"/>
                      </a:outerShdw>
                    </a:effectLst>
                    <a:latin typeface="Times New Roman" charset="0"/>
                  </a:rPr>
                  <a:t>…</a:t>
                </a:r>
                <a:r>
                  <a:rPr lang="en-US" altLang="zh-CN" sz="2400"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b</a:t>
                </a:r>
                <a:r>
                  <a:rPr lang="en-US" altLang="zh-CN" b="1" baseline="-25000">
                    <a:solidFill>
                      <a:srgbClr val="FF00FF"/>
                    </a:solidFill>
                    <a:effectLst>
                      <a:outerShdw blurRad="38100" dist="38100" dir="2700000" algn="tl">
                        <a:srgbClr val="C0C0C0"/>
                      </a:outerShdw>
                    </a:effectLst>
                  </a:rPr>
                  <a:t>m-n+1</a:t>
                </a:r>
                <a:r>
                  <a:rPr lang="en-US" altLang="zh-CN" b="1">
                    <a:solidFill>
                      <a:schemeClr val="tx2"/>
                    </a:solidFill>
                    <a:effectLst>
                      <a:outerShdw blurRad="38100" dist="38100" dir="2700000" algn="tl">
                        <a:srgbClr val="C0C0C0"/>
                      </a:outerShdw>
                    </a:effectLst>
                  </a:rPr>
                  <a:t>b</a:t>
                </a:r>
                <a:r>
                  <a:rPr lang="en-US" altLang="zh-CN" b="1" baseline="-25000">
                    <a:solidFill>
                      <a:schemeClr val="tx2"/>
                    </a:solidFill>
                    <a:effectLst>
                      <a:outerShdw blurRad="38100" dist="38100" dir="2700000" algn="tl">
                        <a:srgbClr val="C0C0C0"/>
                      </a:outerShdw>
                    </a:effectLst>
                  </a:rPr>
                  <a:t>m-n</a:t>
                </a:r>
                <a:r>
                  <a:rPr lang="en-US" altLang="zh-CN" b="1">
                    <a:solidFill>
                      <a:schemeClr val="tx2"/>
                    </a:solidFill>
                    <a:effectLst>
                      <a:outerShdw blurRad="38100" dist="38100" dir="2700000" algn="tl">
                        <a:srgbClr val="C0C0C0"/>
                      </a:outerShdw>
                    </a:effectLst>
                  </a:rPr>
                  <a:t>          </a:t>
                </a:r>
                <a:r>
                  <a:rPr lang="en-US" altLang="zh-CN" sz="2400" b="1">
                    <a:solidFill>
                      <a:schemeClr val="tx2"/>
                    </a:solidFill>
                    <a:effectLst>
                      <a:outerShdw blurRad="38100" dist="38100" dir="2700000" algn="tl">
                        <a:srgbClr val="C0C0C0"/>
                      </a:outerShdw>
                    </a:effectLst>
                    <a:latin typeface="Times New Roman" charset="0"/>
                  </a:rPr>
                  <a:t>…</a:t>
                </a:r>
                <a:r>
                  <a:rPr lang="en-US" altLang="zh-CN" b="1">
                    <a:solidFill>
                      <a:schemeClr val="tx2"/>
                    </a:solidFill>
                    <a:effectLst>
                      <a:outerShdw blurRad="38100" dist="38100" dir="2700000" algn="tl">
                        <a:srgbClr val="C0C0C0"/>
                      </a:outerShdw>
                    </a:effectLst>
                  </a:rPr>
                  <a:t>          b</a:t>
                </a:r>
                <a:r>
                  <a:rPr lang="en-US" altLang="zh-CN" b="1" baseline="-25000">
                    <a:solidFill>
                      <a:schemeClr val="tx2"/>
                    </a:solidFill>
                    <a:effectLst>
                      <a:outerShdw blurRad="38100" dist="38100" dir="2700000" algn="tl">
                        <a:srgbClr val="C0C0C0"/>
                      </a:outerShdw>
                    </a:effectLst>
                  </a:rPr>
                  <a:t>0</a:t>
                </a:r>
              </a:p>
            </p:txBody>
          </p:sp>
          <p:sp>
            <p:nvSpPr>
              <p:cNvPr id="46095" name="AutoShape 251">
                <a:extLst>
                  <a:ext uri="{FF2B5EF4-FFF2-40B4-BE49-F238E27FC236}">
                    <a16:creationId xmlns:a16="http://schemas.microsoft.com/office/drawing/2014/main" id="{9808C41A-BE8F-46A6-BD77-1C80BD5C6CA7}"/>
                  </a:ext>
                </a:extLst>
              </p:cNvPr>
              <p:cNvSpPr>
                <a:spLocks/>
              </p:cNvSpPr>
              <p:nvPr/>
            </p:nvSpPr>
            <p:spPr bwMode="auto">
              <a:xfrm rot="-5400000">
                <a:off x="2789" y="619"/>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6096" name="AutoShape 252">
                <a:extLst>
                  <a:ext uri="{FF2B5EF4-FFF2-40B4-BE49-F238E27FC236}">
                    <a16:creationId xmlns:a16="http://schemas.microsoft.com/office/drawing/2014/main" id="{D925B43C-1A31-4F2C-B052-40C3DCE37168}"/>
                  </a:ext>
                </a:extLst>
              </p:cNvPr>
              <p:cNvSpPr>
                <a:spLocks/>
              </p:cNvSpPr>
              <p:nvPr/>
            </p:nvSpPr>
            <p:spPr bwMode="auto">
              <a:xfrm rot="-5400000">
                <a:off x="4467" y="619"/>
                <a:ext cx="91" cy="1542"/>
              </a:xfrm>
              <a:prstGeom prst="leftBrace">
                <a:avLst>
                  <a:gd name="adj1" fmla="val 141209"/>
                  <a:gd name="adj2" fmla="val 50000"/>
                </a:avLst>
              </a:prstGeom>
              <a:noFill/>
              <a:ln w="2540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021" name="Text Box 253">
                <a:extLst>
                  <a:ext uri="{FF2B5EF4-FFF2-40B4-BE49-F238E27FC236}">
                    <a16:creationId xmlns:a16="http://schemas.microsoft.com/office/drawing/2014/main" id="{EE9E6603-02DF-494D-9316-D1F1959E76F3}"/>
                  </a:ext>
                </a:extLst>
              </p:cNvPr>
              <p:cNvSpPr txBox="1">
                <a:spLocks noChangeArrowheads="1"/>
              </p:cNvSpPr>
              <p:nvPr/>
            </p:nvSpPr>
            <p:spPr bwMode="auto">
              <a:xfrm>
                <a:off x="2353" y="1401"/>
                <a:ext cx="953"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4D4D4D"/>
                    </a:solidFill>
                    <a:effectLst>
                      <a:outerShdw blurRad="38100" dist="38100" dir="2700000" algn="tl">
                        <a:srgbClr val="C0C0C0"/>
                      </a:outerShdw>
                    </a:effectLst>
                  </a:rPr>
                  <a:t>n</a:t>
                </a:r>
              </a:p>
            </p:txBody>
          </p:sp>
          <p:sp>
            <p:nvSpPr>
              <p:cNvPr id="161022" name="Text Box 254">
                <a:extLst>
                  <a:ext uri="{FF2B5EF4-FFF2-40B4-BE49-F238E27FC236}">
                    <a16:creationId xmlns:a16="http://schemas.microsoft.com/office/drawing/2014/main" id="{E4D90655-FD15-4924-80FA-29A319E2A3DF}"/>
                  </a:ext>
                </a:extLst>
              </p:cNvPr>
              <p:cNvSpPr txBox="1">
                <a:spLocks noChangeArrowheads="1"/>
              </p:cNvSpPr>
              <p:nvPr/>
            </p:nvSpPr>
            <p:spPr bwMode="auto">
              <a:xfrm>
                <a:off x="4059" y="1389"/>
                <a:ext cx="95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4D4D4D"/>
                    </a:solidFill>
                    <a:effectLst>
                      <a:outerShdw blurRad="38100" dist="38100" dir="2700000" algn="tl">
                        <a:srgbClr val="C0C0C0"/>
                      </a:outerShdw>
                    </a:effectLst>
                  </a:rPr>
                  <a:t>m-n+1</a:t>
                </a:r>
              </a:p>
            </p:txBody>
          </p:sp>
        </p:grpSp>
        <p:sp>
          <p:nvSpPr>
            <p:cNvPr id="161050" name="Text Box 282">
              <a:extLst>
                <a:ext uri="{FF2B5EF4-FFF2-40B4-BE49-F238E27FC236}">
                  <a16:creationId xmlns:a16="http://schemas.microsoft.com/office/drawing/2014/main" id="{E9807F02-3E02-4640-AAAE-69F8D41D1F2E}"/>
                </a:ext>
              </a:extLst>
            </p:cNvPr>
            <p:cNvSpPr txBox="1">
              <a:spLocks noChangeArrowheads="1"/>
            </p:cNvSpPr>
            <p:nvPr/>
          </p:nvSpPr>
          <p:spPr bwMode="auto">
            <a:xfrm>
              <a:off x="249" y="875"/>
              <a:ext cx="227" cy="288"/>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effectLst>
                    <a:outerShdw blurRad="38100" dist="38100" dir="2700000" algn="tl">
                      <a:srgbClr val="C0C0C0"/>
                    </a:outerShdw>
                  </a:effectLst>
                </a:rPr>
                <a:t>x</a:t>
              </a:r>
            </a:p>
          </p:txBody>
        </p:sp>
      </p:grpSp>
      <p:sp>
        <p:nvSpPr>
          <p:cNvPr id="161053" name="Text Box 285">
            <a:extLst>
              <a:ext uri="{FF2B5EF4-FFF2-40B4-BE49-F238E27FC236}">
                <a16:creationId xmlns:a16="http://schemas.microsoft.com/office/drawing/2014/main" id="{BF8A349A-9BDC-4BB3-8CA2-7A0733E57F05}"/>
              </a:ext>
            </a:extLst>
          </p:cNvPr>
          <p:cNvSpPr txBox="1">
            <a:spLocks noChangeArrowheads="1"/>
          </p:cNvSpPr>
          <p:nvPr/>
        </p:nvSpPr>
        <p:spPr bwMode="auto">
          <a:xfrm>
            <a:off x="1331913" y="3716338"/>
            <a:ext cx="2266950" cy="396875"/>
          </a:xfrm>
          <a:prstGeom prst="rect">
            <a:avLst/>
          </a:prstGeom>
          <a:noFill/>
          <a:ln w="9525">
            <a:noFill/>
            <a:miter lim="800000"/>
            <a:headEnd/>
            <a:tailEnd/>
          </a:ln>
          <a:effectLst/>
        </p:spPr>
        <p:txBody>
          <a:bodyPr>
            <a:spAutoFit/>
          </a:bodyPr>
          <a:lstStyle/>
          <a:p>
            <a:pPr algn="ctr">
              <a:spcBef>
                <a:spcPct val="50000"/>
              </a:spcBef>
              <a:defRPr/>
            </a:pPr>
            <a:r>
              <a:rPr lang="en-US" altLang="zh-CN" b="1" dirty="0">
                <a:solidFill>
                  <a:srgbClr val="006600"/>
                </a:solidFill>
                <a:effectLst>
                  <a:outerShdw blurRad="38100" dist="38100" dir="2700000" algn="tl">
                    <a:srgbClr val="C0C0C0"/>
                  </a:outerShdw>
                </a:effectLst>
              </a:rPr>
              <a:t>~(~0&lt;&lt;n)</a:t>
            </a:r>
          </a:p>
        </p:txBody>
      </p:sp>
      <p:sp>
        <p:nvSpPr>
          <p:cNvPr id="161055" name="Text Box 287">
            <a:extLst>
              <a:ext uri="{FF2B5EF4-FFF2-40B4-BE49-F238E27FC236}">
                <a16:creationId xmlns:a16="http://schemas.microsoft.com/office/drawing/2014/main" id="{2B1F5162-8A97-4C4B-A251-FCAD6FF60858}"/>
              </a:ext>
            </a:extLst>
          </p:cNvPr>
          <p:cNvSpPr txBox="1">
            <a:spLocks noChangeArrowheads="1"/>
          </p:cNvSpPr>
          <p:nvPr/>
        </p:nvSpPr>
        <p:spPr bwMode="auto">
          <a:xfrm>
            <a:off x="1296988" y="4968875"/>
            <a:ext cx="4138612" cy="396875"/>
          </a:xfrm>
          <a:prstGeom prst="rect">
            <a:avLst/>
          </a:prstGeom>
          <a:noFill/>
          <a:ln w="9525">
            <a:noFill/>
            <a:miter lim="800000"/>
            <a:headEnd/>
            <a:tailEnd/>
          </a:ln>
          <a:effectLst/>
        </p:spPr>
        <p:txBody>
          <a:bodyPr>
            <a:spAutoFit/>
          </a:bodyPr>
          <a:lstStyle/>
          <a:p>
            <a:pPr algn="ctr">
              <a:spcBef>
                <a:spcPct val="50000"/>
              </a:spcBef>
              <a:defRPr/>
            </a:pPr>
            <a:r>
              <a:rPr lang="en-US" altLang="zh-CN" b="1" dirty="0">
                <a:solidFill>
                  <a:srgbClr val="006600"/>
                </a:solidFill>
                <a:effectLst>
                  <a:outerShdw blurRad="38100" dist="38100" dir="2700000" algn="tl">
                    <a:srgbClr val="C0C0C0"/>
                  </a:outerShdw>
                </a:effectLst>
              </a:rPr>
              <a:t>x&gt;&gt;m-n+1 &amp; </a:t>
            </a:r>
            <a:r>
              <a:rPr lang="en-US" altLang="zh-CN" b="1">
                <a:solidFill>
                  <a:srgbClr val="006600"/>
                </a:solidFill>
                <a:effectLst>
                  <a:outerShdw blurRad="38100" dist="38100" dir="2700000" algn="tl">
                    <a:srgbClr val="C0C0C0"/>
                  </a:outerShdw>
                </a:effectLst>
              </a:rPr>
              <a:t>~(~0&lt;&lt;</a:t>
            </a:r>
            <a:r>
              <a:rPr lang="en-US" altLang="zh-CN" b="1" dirty="0">
                <a:solidFill>
                  <a:srgbClr val="006600"/>
                </a:solidFill>
                <a:effectLst>
                  <a:outerShdw blurRad="38100" dist="38100" dir="2700000" algn="tl">
                    <a:srgbClr val="C0C0C0"/>
                  </a:outerShdw>
                </a:effectLst>
              </a:rPr>
              <a:t>n)</a:t>
            </a:r>
          </a:p>
        </p:txBody>
      </p:sp>
      <p:sp>
        <p:nvSpPr>
          <p:cNvPr id="37" name="Text Box 285">
            <a:extLst>
              <a:ext uri="{FF2B5EF4-FFF2-40B4-BE49-F238E27FC236}">
                <a16:creationId xmlns:a16="http://schemas.microsoft.com/office/drawing/2014/main" id="{18F99B8A-8FE7-495F-84A8-E52C9B7B386C}"/>
              </a:ext>
            </a:extLst>
          </p:cNvPr>
          <p:cNvSpPr txBox="1">
            <a:spLocks noChangeArrowheads="1"/>
          </p:cNvSpPr>
          <p:nvPr/>
        </p:nvSpPr>
        <p:spPr bwMode="auto">
          <a:xfrm>
            <a:off x="4067175" y="3716338"/>
            <a:ext cx="4572000" cy="400050"/>
          </a:xfrm>
          <a:prstGeom prst="rect">
            <a:avLst/>
          </a:prstGeom>
          <a:noFill/>
          <a:ln w="9525">
            <a:noFill/>
            <a:miter lim="800000"/>
            <a:headEnd/>
            <a:tailEnd/>
          </a:ln>
          <a:effectLst/>
        </p:spPr>
        <p:txBody>
          <a:bodyPr>
            <a:spAutoFit/>
          </a:bodyPr>
          <a:lstStyle/>
          <a:p>
            <a:pPr algn="ctr">
              <a:spcBef>
                <a:spcPct val="50000"/>
              </a:spcBef>
              <a:defRPr/>
            </a:pPr>
            <a:r>
              <a:rPr lang="zh-CN" altLang="en-US" b="1" dirty="0">
                <a:solidFill>
                  <a:srgbClr val="006600"/>
                </a:solidFill>
                <a:effectLst>
                  <a:outerShdw blurRad="38100" dist="38100" dir="2700000" algn="tl">
                    <a:srgbClr val="C0C0C0"/>
                  </a:outerShdw>
                </a:effectLst>
              </a:rPr>
              <a:t>或</a:t>
            </a:r>
            <a:r>
              <a:rPr lang="en-US" altLang="zh-CN" b="1" dirty="0">
                <a:solidFill>
                  <a:srgbClr val="006600"/>
                </a:solidFill>
                <a:effectLst>
                  <a:outerShdw blurRad="38100" dist="38100" dir="2700000" algn="tl">
                    <a:srgbClr val="C0C0C0"/>
                  </a:outerShdw>
                </a:effectLst>
              </a:rPr>
              <a:t>(unsigned)~0&gt;&gt;16-n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61035"/>
                                        </p:tgtEl>
                                        <p:attrNameLst>
                                          <p:attrName>style.visibility</p:attrName>
                                        </p:attrNameLst>
                                      </p:cBhvr>
                                      <p:to>
                                        <p:strVal val="visible"/>
                                      </p:to>
                                    </p:set>
                                    <p:anim calcmode="lin" valueType="num">
                                      <p:cBhvr>
                                        <p:cTn id="21" dur="1000" fill="hold"/>
                                        <p:tgtEl>
                                          <p:spTgt spid="161035"/>
                                        </p:tgtEl>
                                        <p:attrNameLst>
                                          <p:attrName>ppt_x</p:attrName>
                                        </p:attrNameLst>
                                      </p:cBhvr>
                                      <p:tavLst>
                                        <p:tav tm="0">
                                          <p:val>
                                            <p:strVal val="#ppt_x-.2"/>
                                          </p:val>
                                        </p:tav>
                                        <p:tav tm="100000">
                                          <p:val>
                                            <p:strVal val="#ppt_x"/>
                                          </p:val>
                                        </p:tav>
                                      </p:tavLst>
                                    </p:anim>
                                    <p:anim calcmode="lin" valueType="num">
                                      <p:cBhvr>
                                        <p:cTn id="22" dur="1000" fill="hold"/>
                                        <p:tgtEl>
                                          <p:spTgt spid="161035"/>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610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ppt_x</p:attrName>
                                        </p:attrNameLst>
                                      </p:cBhvr>
                                      <p:tavLst>
                                        <p:tav tm="0">
                                          <p:val>
                                            <p:strVal val="#ppt_x-.2"/>
                                          </p:val>
                                        </p:tav>
                                        <p:tav tm="100000">
                                          <p:val>
                                            <p:strVal val="#ppt_x"/>
                                          </p:val>
                                        </p:tav>
                                      </p:tavLst>
                                    </p:anim>
                                    <p:anim calcmode="lin" valueType="num">
                                      <p:cBhvr>
                                        <p:cTn id="3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61053"/>
                                        </p:tgtEl>
                                        <p:attrNameLst>
                                          <p:attrName>style.visibility</p:attrName>
                                        </p:attrNameLst>
                                      </p:cBhvr>
                                      <p:to>
                                        <p:strVal val="visible"/>
                                      </p:to>
                                    </p:set>
                                    <p:anim calcmode="lin" valueType="num">
                                      <p:cBhvr>
                                        <p:cTn id="42" dur="1000" fill="hold"/>
                                        <p:tgtEl>
                                          <p:spTgt spid="161053"/>
                                        </p:tgtEl>
                                        <p:attrNameLst>
                                          <p:attrName>ppt_x</p:attrName>
                                        </p:attrNameLst>
                                      </p:cBhvr>
                                      <p:tavLst>
                                        <p:tav tm="0">
                                          <p:val>
                                            <p:strVal val="#ppt_x-.2"/>
                                          </p:val>
                                        </p:tav>
                                        <p:tav tm="100000">
                                          <p:val>
                                            <p:strVal val="#ppt_x"/>
                                          </p:val>
                                        </p:tav>
                                      </p:tavLst>
                                    </p:anim>
                                    <p:anim calcmode="lin" valueType="num">
                                      <p:cBhvr>
                                        <p:cTn id="43" dur="1000" fill="hold"/>
                                        <p:tgtEl>
                                          <p:spTgt spid="16105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10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ppt_x</p:attrName>
                                        </p:attrNameLst>
                                      </p:cBhvr>
                                      <p:tavLst>
                                        <p:tav tm="0">
                                          <p:val>
                                            <p:strVal val="#ppt_x-.2"/>
                                          </p:val>
                                        </p:tav>
                                        <p:tav tm="100000">
                                          <p:val>
                                            <p:strVal val="#ppt_x"/>
                                          </p:val>
                                        </p:tav>
                                      </p:tavLst>
                                    </p:anim>
                                    <p:anim calcmode="lin" valueType="num">
                                      <p:cBhvr>
                                        <p:cTn id="50"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61055"/>
                                        </p:tgtEl>
                                        <p:attrNameLst>
                                          <p:attrName>style.visibility</p:attrName>
                                        </p:attrNameLst>
                                      </p:cBhvr>
                                      <p:to>
                                        <p:strVal val="visible"/>
                                      </p:to>
                                    </p:set>
                                    <p:anim calcmode="lin" valueType="num">
                                      <p:cBhvr>
                                        <p:cTn id="56" dur="1000" fill="hold"/>
                                        <p:tgtEl>
                                          <p:spTgt spid="161055"/>
                                        </p:tgtEl>
                                        <p:attrNameLst>
                                          <p:attrName>ppt_x</p:attrName>
                                        </p:attrNameLst>
                                      </p:cBhvr>
                                      <p:tavLst>
                                        <p:tav tm="0">
                                          <p:val>
                                            <p:strVal val="#ppt_x-.2"/>
                                          </p:val>
                                        </p:tav>
                                        <p:tav tm="100000">
                                          <p:val>
                                            <p:strVal val="#ppt_x"/>
                                          </p:val>
                                        </p:tav>
                                      </p:tavLst>
                                    </p:anim>
                                    <p:anim calcmode="lin" valueType="num">
                                      <p:cBhvr>
                                        <p:cTn id="57" dur="1000" fill="hold"/>
                                        <p:tgtEl>
                                          <p:spTgt spid="161055"/>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61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035" grpId="0"/>
      <p:bldP spid="161053" grpId="0"/>
      <p:bldP spid="161055"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C529C641-8869-4A3D-A698-FFAC51C822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F4ADA3F3-8F41-4EEA-84D7-92EB6CD0767E}" type="slidenum">
              <a:rPr kumimoji="0" lang="en-US" altLang="zh-CN" sz="1800">
                <a:solidFill>
                  <a:srgbClr val="009900"/>
                </a:solidFill>
              </a:rPr>
              <a:pPr eaLnBrk="1" hangingPunct="1"/>
              <a:t>44</a:t>
            </a:fld>
            <a:endParaRPr kumimoji="0" lang="en-US" altLang="zh-CN" sz="1800">
              <a:solidFill>
                <a:srgbClr val="009900"/>
              </a:solidFill>
            </a:endParaRPr>
          </a:p>
        </p:txBody>
      </p:sp>
      <p:sp>
        <p:nvSpPr>
          <p:cNvPr id="161796" name="Rectangle 4">
            <a:extLst>
              <a:ext uri="{FF2B5EF4-FFF2-40B4-BE49-F238E27FC236}">
                <a16:creationId xmlns:a16="http://schemas.microsoft.com/office/drawing/2014/main" id="{28FAD5D3-D7E4-4B71-8509-C9C907D30AD0}"/>
              </a:ext>
            </a:extLst>
          </p:cNvPr>
          <p:cNvSpPr>
            <a:spLocks noChangeArrowheads="1"/>
          </p:cNvSpPr>
          <p:nvPr/>
        </p:nvSpPr>
        <p:spPr bwMode="auto">
          <a:xfrm>
            <a:off x="755650" y="765175"/>
            <a:ext cx="7704138" cy="822325"/>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2.17</a:t>
            </a:r>
            <a:r>
              <a:rPr lang="en-US" altLang="zh-CN" sz="2400" b="1"/>
              <a:t> </a:t>
            </a:r>
            <a:r>
              <a:rPr lang="en-US" altLang="zh-CN" sz="2400"/>
              <a:t> </a:t>
            </a:r>
            <a:r>
              <a:rPr lang="zh-CN" altLang="en-US" b="1">
                <a:effectLst>
                  <a:outerShdw blurRad="38100" dist="38100" dir="2700000" algn="tl">
                    <a:srgbClr val="C0C0C0"/>
                  </a:outerShdw>
                </a:effectLst>
              </a:rPr>
              <a:t>压缩和解压：</a:t>
            </a:r>
            <a:r>
              <a:rPr lang="en-US" altLang="zh-CN" b="1">
                <a:effectLst>
                  <a:outerShdw blurRad="38100" dist="38100" dir="2700000" algn="tl">
                    <a:srgbClr val="C0C0C0"/>
                  </a:outerShdw>
                </a:effectLst>
              </a:rPr>
              <a:t>21</a:t>
            </a:r>
            <a:r>
              <a:rPr lang="zh-CN" altLang="en-US" b="1">
                <a:effectLst>
                  <a:outerShdw blurRad="38100" dist="38100" dir="2700000" algn="tl">
                    <a:srgbClr val="C0C0C0"/>
                  </a:outerShdw>
                </a:effectLst>
              </a:rPr>
              <a:t>世纪日期的日、月和年</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个整数压缩成</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个</a:t>
            </a:r>
            <a:r>
              <a:rPr lang="en-US" altLang="zh-CN" b="1">
                <a:effectLst>
                  <a:outerShdw blurRad="38100" dist="38100" dir="2700000" algn="tl">
                    <a:srgbClr val="C0C0C0"/>
                  </a:outerShdw>
                </a:effectLst>
              </a:rPr>
              <a:t>16</a:t>
            </a:r>
            <a:r>
              <a:rPr lang="zh-CN" altLang="en-US" b="1">
                <a:effectLst>
                  <a:outerShdw blurRad="38100" dist="38100" dir="2700000" algn="tl">
                    <a:srgbClr val="C0C0C0"/>
                  </a:outerShdw>
                </a:effectLst>
              </a:rPr>
              <a:t>位的整数</a:t>
            </a:r>
            <a:r>
              <a:rPr lang="zh-CN" altLang="en-US" sz="2400"/>
              <a:t> </a:t>
            </a:r>
            <a:r>
              <a:rPr lang="zh-CN" altLang="en-US" b="1">
                <a:effectLst>
                  <a:outerShdw blurRad="38100" dist="38100" dir="2700000" algn="tl">
                    <a:srgbClr val="C0C0C0"/>
                  </a:outerShdw>
                </a:effectLst>
              </a:rPr>
              <a:t>。</a:t>
            </a:r>
          </a:p>
        </p:txBody>
      </p:sp>
      <p:graphicFrame>
        <p:nvGraphicFramePr>
          <p:cNvPr id="161818" name="Group 26">
            <a:extLst>
              <a:ext uri="{FF2B5EF4-FFF2-40B4-BE49-F238E27FC236}">
                <a16:creationId xmlns:a16="http://schemas.microsoft.com/office/drawing/2014/main" id="{257985E6-F5D0-4ACB-AD45-1E25786BD32F}"/>
              </a:ext>
            </a:extLst>
          </p:cNvPr>
          <p:cNvGraphicFramePr>
            <a:graphicFrameLocks noGrp="1"/>
          </p:cNvGraphicFramePr>
          <p:nvPr/>
        </p:nvGraphicFramePr>
        <p:xfrm>
          <a:off x="1587500" y="4437063"/>
          <a:ext cx="6096000" cy="396875"/>
        </p:xfrm>
        <a:graphic>
          <a:graphicData uri="http://schemas.openxmlformats.org/drawingml/2006/table">
            <a:tbl>
              <a:tblPr/>
              <a:tblGrid>
                <a:gridCol w="1671638">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2640012">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日</a:t>
                      </a: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月</a:t>
                      </a: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年</a:t>
                      </a: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3">
            <a:extLst>
              <a:ext uri="{FF2B5EF4-FFF2-40B4-BE49-F238E27FC236}">
                <a16:creationId xmlns:a16="http://schemas.microsoft.com/office/drawing/2014/main" id="{2589A6A5-D53C-49AC-B7D3-2C2AD941018B}"/>
              </a:ext>
            </a:extLst>
          </p:cNvPr>
          <p:cNvGrpSpPr>
            <a:grpSpLocks/>
          </p:cNvGrpSpPr>
          <p:nvPr/>
        </p:nvGrpSpPr>
        <p:grpSpPr bwMode="auto">
          <a:xfrm>
            <a:off x="1506538" y="4797425"/>
            <a:ext cx="6337300" cy="863600"/>
            <a:chOff x="924" y="1340"/>
            <a:chExt cx="3992" cy="544"/>
          </a:xfrm>
        </p:grpSpPr>
        <p:sp>
          <p:nvSpPr>
            <p:cNvPr id="161797" name="Rectangle 5">
              <a:extLst>
                <a:ext uri="{FF2B5EF4-FFF2-40B4-BE49-F238E27FC236}">
                  <a16:creationId xmlns:a16="http://schemas.microsoft.com/office/drawing/2014/main" id="{23A74C40-38EA-4060-97A5-45AD5D8A0549}"/>
                </a:ext>
              </a:extLst>
            </p:cNvPr>
            <p:cNvSpPr>
              <a:spLocks noChangeArrowheads="1"/>
            </p:cNvSpPr>
            <p:nvPr/>
          </p:nvSpPr>
          <p:spPr bwMode="auto">
            <a:xfrm>
              <a:off x="924" y="1340"/>
              <a:ext cx="3992" cy="252"/>
            </a:xfrm>
            <a:prstGeom prst="rect">
              <a:avLst/>
            </a:prstGeom>
            <a:noFill/>
            <a:ln w="9525">
              <a:noFill/>
              <a:miter lim="800000"/>
              <a:headEnd/>
              <a:tailEnd/>
            </a:ln>
            <a:effectLst/>
          </p:spPr>
          <p:txBody>
            <a:bodyPr anchor="ctr">
              <a:spAutoFit/>
            </a:bodyPr>
            <a:lstStyle/>
            <a:p>
              <a:pPr>
                <a:defRPr/>
              </a:pPr>
              <a:r>
                <a:rPr lang="en-US" altLang="zh-CN" b="1" dirty="0">
                  <a:solidFill>
                    <a:schemeClr val="tx2"/>
                  </a:solidFill>
                  <a:effectLst>
                    <a:outerShdw blurRad="38100" dist="38100" dir="2700000" algn="tl">
                      <a:srgbClr val="C0C0C0"/>
                    </a:outerShdw>
                  </a:effectLst>
                </a:rPr>
                <a:t>15             11 10                7  6                              0</a:t>
              </a:r>
            </a:p>
          </p:txBody>
        </p:sp>
        <p:sp>
          <p:nvSpPr>
            <p:cNvPr id="47151" name="AutoShape 27">
              <a:extLst>
                <a:ext uri="{FF2B5EF4-FFF2-40B4-BE49-F238E27FC236}">
                  <a16:creationId xmlns:a16="http://schemas.microsoft.com/office/drawing/2014/main" id="{A1FB1BF4-4653-40C1-9B71-D6548BDF90BA}"/>
                </a:ext>
              </a:extLst>
            </p:cNvPr>
            <p:cNvSpPr>
              <a:spLocks/>
            </p:cNvSpPr>
            <p:nvPr/>
          </p:nvSpPr>
          <p:spPr bwMode="auto">
            <a:xfrm rot="-5400000">
              <a:off x="3901" y="839"/>
              <a:ext cx="136" cy="1543"/>
            </a:xfrm>
            <a:prstGeom prst="leftBrace">
              <a:avLst>
                <a:gd name="adj1" fmla="val 94547"/>
                <a:gd name="adj2" fmla="val 50000"/>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7152" name="AutoShape 28">
              <a:extLst>
                <a:ext uri="{FF2B5EF4-FFF2-40B4-BE49-F238E27FC236}">
                  <a16:creationId xmlns:a16="http://schemas.microsoft.com/office/drawing/2014/main" id="{07FFF0E9-F813-47DA-B4A7-D12AB122A5F1}"/>
                </a:ext>
              </a:extLst>
            </p:cNvPr>
            <p:cNvSpPr>
              <a:spLocks/>
            </p:cNvSpPr>
            <p:nvPr/>
          </p:nvSpPr>
          <p:spPr bwMode="auto">
            <a:xfrm rot="-5400000">
              <a:off x="1422" y="1135"/>
              <a:ext cx="136" cy="940"/>
            </a:xfrm>
            <a:prstGeom prst="leftBrace">
              <a:avLst>
                <a:gd name="adj1" fmla="val 57598"/>
                <a:gd name="adj2" fmla="val 50000"/>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7153" name="AutoShape 29">
              <a:extLst>
                <a:ext uri="{FF2B5EF4-FFF2-40B4-BE49-F238E27FC236}">
                  <a16:creationId xmlns:a16="http://schemas.microsoft.com/office/drawing/2014/main" id="{A5C4FD72-CC4F-4EBF-93E5-E6FCF6FA96ED}"/>
                </a:ext>
              </a:extLst>
            </p:cNvPr>
            <p:cNvSpPr>
              <a:spLocks/>
            </p:cNvSpPr>
            <p:nvPr/>
          </p:nvSpPr>
          <p:spPr bwMode="auto">
            <a:xfrm rot="-5400000">
              <a:off x="2517" y="1123"/>
              <a:ext cx="136" cy="964"/>
            </a:xfrm>
            <a:prstGeom prst="leftBrace">
              <a:avLst>
                <a:gd name="adj1" fmla="val 59069"/>
                <a:gd name="adj2" fmla="val 50000"/>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822" name="Text Box 30">
              <a:extLst>
                <a:ext uri="{FF2B5EF4-FFF2-40B4-BE49-F238E27FC236}">
                  <a16:creationId xmlns:a16="http://schemas.microsoft.com/office/drawing/2014/main" id="{AC0EFC1E-DDC8-4368-85F8-1A8FB2DD953B}"/>
                </a:ext>
              </a:extLst>
            </p:cNvPr>
            <p:cNvSpPr txBox="1">
              <a:spLocks noChangeArrowheads="1"/>
            </p:cNvSpPr>
            <p:nvPr/>
          </p:nvSpPr>
          <p:spPr bwMode="auto">
            <a:xfrm>
              <a:off x="1286" y="1634"/>
              <a:ext cx="409"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5</a:t>
              </a:r>
            </a:p>
          </p:txBody>
        </p:sp>
        <p:sp>
          <p:nvSpPr>
            <p:cNvPr id="161823" name="Text Box 31">
              <a:extLst>
                <a:ext uri="{FF2B5EF4-FFF2-40B4-BE49-F238E27FC236}">
                  <a16:creationId xmlns:a16="http://schemas.microsoft.com/office/drawing/2014/main" id="{1A4270FD-4964-405F-9BEA-88AB810B5AC3}"/>
                </a:ext>
              </a:extLst>
            </p:cNvPr>
            <p:cNvSpPr txBox="1">
              <a:spLocks noChangeArrowheads="1"/>
            </p:cNvSpPr>
            <p:nvPr/>
          </p:nvSpPr>
          <p:spPr bwMode="auto">
            <a:xfrm>
              <a:off x="2401" y="1622"/>
              <a:ext cx="409"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4</a:t>
              </a:r>
            </a:p>
          </p:txBody>
        </p:sp>
        <p:sp>
          <p:nvSpPr>
            <p:cNvPr id="161824" name="Text Box 32">
              <a:extLst>
                <a:ext uri="{FF2B5EF4-FFF2-40B4-BE49-F238E27FC236}">
                  <a16:creationId xmlns:a16="http://schemas.microsoft.com/office/drawing/2014/main" id="{4494C24F-91B5-4CB8-89F0-60130AF362CB}"/>
                </a:ext>
              </a:extLst>
            </p:cNvPr>
            <p:cNvSpPr txBox="1">
              <a:spLocks noChangeArrowheads="1"/>
            </p:cNvSpPr>
            <p:nvPr/>
          </p:nvSpPr>
          <p:spPr bwMode="auto">
            <a:xfrm>
              <a:off x="3762" y="1634"/>
              <a:ext cx="409" cy="25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b="1">
                  <a:solidFill>
                    <a:srgbClr val="FF00FF"/>
                  </a:solidFill>
                  <a:effectLst>
                    <a:outerShdw blurRad="38100" dist="38100" dir="2700000" algn="tl">
                      <a:srgbClr val="C0C0C0"/>
                    </a:outerShdw>
                  </a:effectLst>
                </a:rPr>
                <a:t>7</a:t>
              </a:r>
            </a:p>
          </p:txBody>
        </p:sp>
      </p:grpSp>
      <p:graphicFrame>
        <p:nvGraphicFramePr>
          <p:cNvPr id="161844" name="Group 52">
            <a:extLst>
              <a:ext uri="{FF2B5EF4-FFF2-40B4-BE49-F238E27FC236}">
                <a16:creationId xmlns:a16="http://schemas.microsoft.com/office/drawing/2014/main" id="{E167F2E8-6A3B-4DDB-8A03-243F4EA4F14D}"/>
              </a:ext>
            </a:extLst>
          </p:cNvPr>
          <p:cNvGraphicFramePr>
            <a:graphicFrameLocks noGrp="1"/>
          </p:cNvGraphicFramePr>
          <p:nvPr/>
        </p:nvGraphicFramePr>
        <p:xfrm>
          <a:off x="1571625" y="1916113"/>
          <a:ext cx="6096000" cy="396875"/>
        </p:xfrm>
        <a:graphic>
          <a:graphicData uri="http://schemas.openxmlformats.org/drawingml/2006/table">
            <a:tbl>
              <a:tblPr/>
              <a:tblGrid>
                <a:gridCol w="1671638">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2640012">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845" name="Text Box 53">
            <a:extLst>
              <a:ext uri="{FF2B5EF4-FFF2-40B4-BE49-F238E27FC236}">
                <a16:creationId xmlns:a16="http://schemas.microsoft.com/office/drawing/2014/main" id="{31868A6A-7B48-43F8-8F4C-97307F2F9CB4}"/>
              </a:ext>
            </a:extLst>
          </p:cNvPr>
          <p:cNvSpPr txBox="1">
            <a:spLocks noChangeArrowheads="1"/>
          </p:cNvSpPr>
          <p:nvPr/>
        </p:nvSpPr>
        <p:spPr bwMode="auto">
          <a:xfrm>
            <a:off x="795338" y="1550988"/>
            <a:ext cx="1223962"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year</a:t>
            </a:r>
          </a:p>
        </p:txBody>
      </p:sp>
      <p:graphicFrame>
        <p:nvGraphicFramePr>
          <p:cNvPr id="161846" name="Group 54">
            <a:extLst>
              <a:ext uri="{FF2B5EF4-FFF2-40B4-BE49-F238E27FC236}">
                <a16:creationId xmlns:a16="http://schemas.microsoft.com/office/drawing/2014/main" id="{DB675E24-CC59-464E-AC23-2DE3D280B378}"/>
              </a:ext>
            </a:extLst>
          </p:cNvPr>
          <p:cNvGraphicFramePr>
            <a:graphicFrameLocks noGrp="1"/>
          </p:cNvGraphicFramePr>
          <p:nvPr/>
        </p:nvGraphicFramePr>
        <p:xfrm>
          <a:off x="1574800" y="2747963"/>
          <a:ext cx="6096000" cy="396875"/>
        </p:xfrm>
        <a:graphic>
          <a:graphicData uri="http://schemas.openxmlformats.org/drawingml/2006/table">
            <a:tbl>
              <a:tblPr/>
              <a:tblGrid>
                <a:gridCol w="1671638">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2640012">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854" name="Text Box 62">
            <a:extLst>
              <a:ext uri="{FF2B5EF4-FFF2-40B4-BE49-F238E27FC236}">
                <a16:creationId xmlns:a16="http://schemas.microsoft.com/office/drawing/2014/main" id="{9F9D710F-28E6-4C4B-AD68-5ABF531496A5}"/>
              </a:ext>
            </a:extLst>
          </p:cNvPr>
          <p:cNvSpPr txBox="1">
            <a:spLocks noChangeArrowheads="1"/>
          </p:cNvSpPr>
          <p:nvPr/>
        </p:nvSpPr>
        <p:spPr bwMode="auto">
          <a:xfrm>
            <a:off x="903288" y="2420938"/>
            <a:ext cx="1223962"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month</a:t>
            </a:r>
          </a:p>
        </p:txBody>
      </p:sp>
      <p:graphicFrame>
        <p:nvGraphicFramePr>
          <p:cNvPr id="161864" name="Group 72">
            <a:extLst>
              <a:ext uri="{FF2B5EF4-FFF2-40B4-BE49-F238E27FC236}">
                <a16:creationId xmlns:a16="http://schemas.microsoft.com/office/drawing/2014/main" id="{5FB2AA8E-665F-4F0D-AA22-A7901D5BE747}"/>
              </a:ext>
            </a:extLst>
          </p:cNvPr>
          <p:cNvGraphicFramePr>
            <a:graphicFrameLocks noGrp="1"/>
          </p:cNvGraphicFramePr>
          <p:nvPr/>
        </p:nvGraphicFramePr>
        <p:xfrm>
          <a:off x="1571625" y="3609975"/>
          <a:ext cx="6096000" cy="396875"/>
        </p:xfrm>
        <a:graphic>
          <a:graphicData uri="http://schemas.openxmlformats.org/drawingml/2006/table">
            <a:tbl>
              <a:tblPr/>
              <a:tblGrid>
                <a:gridCol w="1671638">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2640012">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marT="45793" marB="45793"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872" name="Text Box 80">
            <a:extLst>
              <a:ext uri="{FF2B5EF4-FFF2-40B4-BE49-F238E27FC236}">
                <a16:creationId xmlns:a16="http://schemas.microsoft.com/office/drawing/2014/main" id="{52D974AF-4D9F-4CFF-B3BA-75300E7F3855}"/>
              </a:ext>
            </a:extLst>
          </p:cNvPr>
          <p:cNvSpPr txBox="1">
            <a:spLocks noChangeArrowheads="1"/>
          </p:cNvSpPr>
          <p:nvPr/>
        </p:nvSpPr>
        <p:spPr bwMode="auto">
          <a:xfrm>
            <a:off x="712788" y="3244850"/>
            <a:ext cx="1223962"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chemeClr val="tx2"/>
                </a:solidFill>
                <a:effectLst>
                  <a:outerShdw blurRad="38100" dist="38100" dir="2700000" algn="tl">
                    <a:srgbClr val="C0C0C0"/>
                  </a:outerShdw>
                </a:effectLst>
              </a:rPr>
              <a:t>day</a:t>
            </a:r>
          </a:p>
        </p:txBody>
      </p:sp>
      <p:sp>
        <p:nvSpPr>
          <p:cNvPr id="161873" name="Text Box 81">
            <a:extLst>
              <a:ext uri="{FF2B5EF4-FFF2-40B4-BE49-F238E27FC236}">
                <a16:creationId xmlns:a16="http://schemas.microsoft.com/office/drawing/2014/main" id="{50F02493-F069-4DCB-A470-8C1C0D9B51C9}"/>
              </a:ext>
            </a:extLst>
          </p:cNvPr>
          <p:cNvSpPr txBox="1">
            <a:spLocks noChangeArrowheads="1"/>
          </p:cNvSpPr>
          <p:nvPr/>
        </p:nvSpPr>
        <p:spPr bwMode="auto">
          <a:xfrm>
            <a:off x="819150" y="4086225"/>
            <a:ext cx="1223963" cy="396875"/>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date</a:t>
            </a:r>
          </a:p>
        </p:txBody>
      </p:sp>
      <p:sp>
        <p:nvSpPr>
          <p:cNvPr id="47147" name="AutoShape 82">
            <a:extLst>
              <a:ext uri="{FF2B5EF4-FFF2-40B4-BE49-F238E27FC236}">
                <a16:creationId xmlns:a16="http://schemas.microsoft.com/office/drawing/2014/main" id="{6DF3198C-E1D9-4CDE-ACAA-12169AEF0CAD}"/>
              </a:ext>
            </a:extLst>
          </p:cNvPr>
          <p:cNvSpPr>
            <a:spLocks/>
          </p:cNvSpPr>
          <p:nvPr/>
        </p:nvSpPr>
        <p:spPr bwMode="auto">
          <a:xfrm>
            <a:off x="7740650" y="2060575"/>
            <a:ext cx="215900" cy="1800225"/>
          </a:xfrm>
          <a:prstGeom prst="rightBrace">
            <a:avLst>
              <a:gd name="adj1" fmla="val 69485"/>
              <a:gd name="adj2" fmla="val 50000"/>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875" name="AutoShape 83">
            <a:extLst>
              <a:ext uri="{FF2B5EF4-FFF2-40B4-BE49-F238E27FC236}">
                <a16:creationId xmlns:a16="http://schemas.microsoft.com/office/drawing/2014/main" id="{03E0899A-AB40-4298-8A50-1945B07D3863}"/>
              </a:ext>
            </a:extLst>
          </p:cNvPr>
          <p:cNvSpPr>
            <a:spLocks noChangeArrowheads="1"/>
          </p:cNvSpPr>
          <p:nvPr/>
        </p:nvSpPr>
        <p:spPr bwMode="auto">
          <a:xfrm>
            <a:off x="8029575" y="2852738"/>
            <a:ext cx="142875" cy="2089150"/>
          </a:xfrm>
          <a:prstGeom prst="curvedLeftArrow">
            <a:avLst>
              <a:gd name="adj1" fmla="val 292444"/>
              <a:gd name="adj2" fmla="val 584889"/>
              <a:gd name="adj3" fmla="val 33333"/>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1876" name="Rectangle 84">
            <a:extLst>
              <a:ext uri="{FF2B5EF4-FFF2-40B4-BE49-F238E27FC236}">
                <a16:creationId xmlns:a16="http://schemas.microsoft.com/office/drawing/2014/main" id="{ADEE213F-DC12-4B38-97FC-AE0116ADBA21}"/>
              </a:ext>
            </a:extLst>
          </p:cNvPr>
          <p:cNvSpPr>
            <a:spLocks noChangeArrowheads="1"/>
          </p:cNvSpPr>
          <p:nvPr/>
        </p:nvSpPr>
        <p:spPr bwMode="auto">
          <a:xfrm>
            <a:off x="2124075" y="5661025"/>
            <a:ext cx="5976938" cy="396875"/>
          </a:xfrm>
          <a:prstGeom prst="rect">
            <a:avLst/>
          </a:prstGeom>
          <a:noFill/>
          <a:ln w="9525">
            <a:noFill/>
            <a:miter lim="800000"/>
            <a:headEnd/>
            <a:tailEnd/>
          </a:ln>
          <a:effectLst/>
        </p:spPr>
        <p:txBody>
          <a:bodyPr anchor="ctr">
            <a:spAutoFit/>
          </a:bodyPr>
          <a:lstStyle/>
          <a:p>
            <a:pPr algn="ctr">
              <a:defRPr/>
            </a:pPr>
            <a:r>
              <a:rPr lang="en-US" altLang="zh-CN" b="1">
                <a:effectLst>
                  <a:outerShdw blurRad="38100" dist="38100" dir="2700000" algn="tl">
                    <a:srgbClr val="C0C0C0"/>
                  </a:outerShdw>
                </a:effectLst>
              </a:rPr>
              <a:t>date=</a:t>
            </a:r>
            <a:r>
              <a:rPr lang="en-US" altLang="zh-CN" b="1">
                <a:solidFill>
                  <a:srgbClr val="FF0000"/>
                </a:solidFill>
                <a:effectLst>
                  <a:outerShdw blurRad="38100" dist="38100" dir="2700000" algn="tl">
                    <a:srgbClr val="C0C0C0"/>
                  </a:outerShdw>
                </a:effectLst>
              </a:rPr>
              <a:t>month &lt;&lt;= 7 | day &lt;&lt;= 11 | year</a:t>
            </a:r>
            <a:r>
              <a:rPr lang="en-US" altLang="zh-CN" b="1">
                <a:effectLst>
                  <a:outerShdw blurRad="38100" dist="38100" dir="2700000" algn="tl">
                    <a:srgbClr val="C0C0C0"/>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1844"/>
                                        </p:tgtEl>
                                        <p:attrNameLst>
                                          <p:attrName>style.visibility</p:attrName>
                                        </p:attrNameLst>
                                      </p:cBhvr>
                                      <p:to>
                                        <p:strVal val="visible"/>
                                      </p:to>
                                    </p:set>
                                    <p:anim calcmode="lin" valueType="num">
                                      <p:cBhvr>
                                        <p:cTn id="7" dur="1000" fill="hold"/>
                                        <p:tgtEl>
                                          <p:spTgt spid="161844"/>
                                        </p:tgtEl>
                                        <p:attrNameLst>
                                          <p:attrName>ppt_x</p:attrName>
                                        </p:attrNameLst>
                                      </p:cBhvr>
                                      <p:tavLst>
                                        <p:tav tm="0">
                                          <p:val>
                                            <p:strVal val="#ppt_x-.2"/>
                                          </p:val>
                                        </p:tav>
                                        <p:tav tm="100000">
                                          <p:val>
                                            <p:strVal val="#ppt_x"/>
                                          </p:val>
                                        </p:tav>
                                      </p:tavLst>
                                    </p:anim>
                                    <p:anim calcmode="lin" valueType="num">
                                      <p:cBhvr>
                                        <p:cTn id="8" dur="1000" fill="hold"/>
                                        <p:tgtEl>
                                          <p:spTgt spid="16184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184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61845"/>
                                        </p:tgtEl>
                                        <p:attrNameLst>
                                          <p:attrName>style.visibility</p:attrName>
                                        </p:attrNameLst>
                                      </p:cBhvr>
                                      <p:to>
                                        <p:strVal val="visible"/>
                                      </p:to>
                                    </p:set>
                                    <p:anim calcmode="lin" valueType="num">
                                      <p:cBhvr>
                                        <p:cTn id="12" dur="1000" fill="hold"/>
                                        <p:tgtEl>
                                          <p:spTgt spid="161845"/>
                                        </p:tgtEl>
                                        <p:attrNameLst>
                                          <p:attrName>ppt_x</p:attrName>
                                        </p:attrNameLst>
                                      </p:cBhvr>
                                      <p:tavLst>
                                        <p:tav tm="0">
                                          <p:val>
                                            <p:strVal val="#ppt_x-.2"/>
                                          </p:val>
                                        </p:tav>
                                        <p:tav tm="100000">
                                          <p:val>
                                            <p:strVal val="#ppt_x"/>
                                          </p:val>
                                        </p:tav>
                                      </p:tavLst>
                                    </p:anim>
                                    <p:anim calcmode="lin" valueType="num">
                                      <p:cBhvr>
                                        <p:cTn id="13" dur="1000" fill="hold"/>
                                        <p:tgtEl>
                                          <p:spTgt spid="16184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1845"/>
                                        </p:tgtEl>
                                      </p:cBhvr>
                                    </p:animEffect>
                                  </p:childTnLst>
                                </p:cTn>
                              </p:par>
                              <p:par>
                                <p:cTn id="15" presetID="29" presetClass="entr" presetSubtype="0" fill="hold" nodeType="withEffect">
                                  <p:stCondLst>
                                    <p:cond delay="0"/>
                                  </p:stCondLst>
                                  <p:childTnLst>
                                    <p:set>
                                      <p:cBhvr>
                                        <p:cTn id="16" dur="1" fill="hold">
                                          <p:stCondLst>
                                            <p:cond delay="0"/>
                                          </p:stCondLst>
                                        </p:cTn>
                                        <p:tgtEl>
                                          <p:spTgt spid="161846"/>
                                        </p:tgtEl>
                                        <p:attrNameLst>
                                          <p:attrName>style.visibility</p:attrName>
                                        </p:attrNameLst>
                                      </p:cBhvr>
                                      <p:to>
                                        <p:strVal val="visible"/>
                                      </p:to>
                                    </p:set>
                                    <p:anim calcmode="lin" valueType="num">
                                      <p:cBhvr>
                                        <p:cTn id="17" dur="1000" fill="hold"/>
                                        <p:tgtEl>
                                          <p:spTgt spid="161846"/>
                                        </p:tgtEl>
                                        <p:attrNameLst>
                                          <p:attrName>ppt_x</p:attrName>
                                        </p:attrNameLst>
                                      </p:cBhvr>
                                      <p:tavLst>
                                        <p:tav tm="0">
                                          <p:val>
                                            <p:strVal val="#ppt_x-.2"/>
                                          </p:val>
                                        </p:tav>
                                        <p:tav tm="100000">
                                          <p:val>
                                            <p:strVal val="#ppt_x"/>
                                          </p:val>
                                        </p:tav>
                                      </p:tavLst>
                                    </p:anim>
                                    <p:anim calcmode="lin" valueType="num">
                                      <p:cBhvr>
                                        <p:cTn id="18" dur="1000" fill="hold"/>
                                        <p:tgtEl>
                                          <p:spTgt spid="16184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1846"/>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61854"/>
                                        </p:tgtEl>
                                        <p:attrNameLst>
                                          <p:attrName>style.visibility</p:attrName>
                                        </p:attrNameLst>
                                      </p:cBhvr>
                                      <p:to>
                                        <p:strVal val="visible"/>
                                      </p:to>
                                    </p:set>
                                    <p:anim calcmode="lin" valueType="num">
                                      <p:cBhvr>
                                        <p:cTn id="22" dur="1000" fill="hold"/>
                                        <p:tgtEl>
                                          <p:spTgt spid="161854"/>
                                        </p:tgtEl>
                                        <p:attrNameLst>
                                          <p:attrName>ppt_x</p:attrName>
                                        </p:attrNameLst>
                                      </p:cBhvr>
                                      <p:tavLst>
                                        <p:tav tm="0">
                                          <p:val>
                                            <p:strVal val="#ppt_x-.2"/>
                                          </p:val>
                                        </p:tav>
                                        <p:tav tm="100000">
                                          <p:val>
                                            <p:strVal val="#ppt_x"/>
                                          </p:val>
                                        </p:tav>
                                      </p:tavLst>
                                    </p:anim>
                                    <p:anim calcmode="lin" valueType="num">
                                      <p:cBhvr>
                                        <p:cTn id="23" dur="1000" fill="hold"/>
                                        <p:tgtEl>
                                          <p:spTgt spid="16185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61854"/>
                                        </p:tgtEl>
                                      </p:cBhvr>
                                    </p:animEffect>
                                  </p:childTnLst>
                                </p:cTn>
                              </p:par>
                              <p:par>
                                <p:cTn id="25" presetID="29" presetClass="entr" presetSubtype="0" fill="hold" nodeType="withEffect">
                                  <p:stCondLst>
                                    <p:cond delay="0"/>
                                  </p:stCondLst>
                                  <p:childTnLst>
                                    <p:set>
                                      <p:cBhvr>
                                        <p:cTn id="26" dur="1" fill="hold">
                                          <p:stCondLst>
                                            <p:cond delay="0"/>
                                          </p:stCondLst>
                                        </p:cTn>
                                        <p:tgtEl>
                                          <p:spTgt spid="161864"/>
                                        </p:tgtEl>
                                        <p:attrNameLst>
                                          <p:attrName>style.visibility</p:attrName>
                                        </p:attrNameLst>
                                      </p:cBhvr>
                                      <p:to>
                                        <p:strVal val="visible"/>
                                      </p:to>
                                    </p:set>
                                    <p:anim calcmode="lin" valueType="num">
                                      <p:cBhvr>
                                        <p:cTn id="27" dur="1000" fill="hold"/>
                                        <p:tgtEl>
                                          <p:spTgt spid="161864"/>
                                        </p:tgtEl>
                                        <p:attrNameLst>
                                          <p:attrName>ppt_x</p:attrName>
                                        </p:attrNameLst>
                                      </p:cBhvr>
                                      <p:tavLst>
                                        <p:tav tm="0">
                                          <p:val>
                                            <p:strVal val="#ppt_x-.2"/>
                                          </p:val>
                                        </p:tav>
                                        <p:tav tm="100000">
                                          <p:val>
                                            <p:strVal val="#ppt_x"/>
                                          </p:val>
                                        </p:tav>
                                      </p:tavLst>
                                    </p:anim>
                                    <p:anim calcmode="lin" valueType="num">
                                      <p:cBhvr>
                                        <p:cTn id="28" dur="1000" fill="hold"/>
                                        <p:tgtEl>
                                          <p:spTgt spid="161864"/>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1864"/>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61872"/>
                                        </p:tgtEl>
                                        <p:attrNameLst>
                                          <p:attrName>style.visibility</p:attrName>
                                        </p:attrNameLst>
                                      </p:cBhvr>
                                      <p:to>
                                        <p:strVal val="visible"/>
                                      </p:to>
                                    </p:set>
                                    <p:anim calcmode="lin" valueType="num">
                                      <p:cBhvr>
                                        <p:cTn id="32" dur="1000" fill="hold"/>
                                        <p:tgtEl>
                                          <p:spTgt spid="161872"/>
                                        </p:tgtEl>
                                        <p:attrNameLst>
                                          <p:attrName>ppt_x</p:attrName>
                                        </p:attrNameLst>
                                      </p:cBhvr>
                                      <p:tavLst>
                                        <p:tav tm="0">
                                          <p:val>
                                            <p:strVal val="#ppt_x-.2"/>
                                          </p:val>
                                        </p:tav>
                                        <p:tav tm="100000">
                                          <p:val>
                                            <p:strVal val="#ppt_x"/>
                                          </p:val>
                                        </p:tav>
                                      </p:tavLst>
                                    </p:anim>
                                    <p:anim calcmode="lin" valueType="num">
                                      <p:cBhvr>
                                        <p:cTn id="33" dur="1000" fill="hold"/>
                                        <p:tgtEl>
                                          <p:spTgt spid="161872"/>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618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7" presetClass="entr" presetSubtype="0" fill="hold" nodeType="clickEffect">
                                  <p:stCondLst>
                                    <p:cond delay="0"/>
                                  </p:stCondLst>
                                  <p:childTnLst>
                                    <p:set>
                                      <p:cBhvr>
                                        <p:cTn id="38" dur="1" fill="hold">
                                          <p:stCondLst>
                                            <p:cond delay="0"/>
                                          </p:stCondLst>
                                        </p:cTn>
                                        <p:tgtEl>
                                          <p:spTgt spid="161818"/>
                                        </p:tgtEl>
                                        <p:attrNameLst>
                                          <p:attrName>style.visibility</p:attrName>
                                        </p:attrNameLst>
                                      </p:cBhvr>
                                      <p:to>
                                        <p:strVal val="visible"/>
                                      </p:to>
                                    </p:set>
                                    <p:animEffect transition="in" filter="fade">
                                      <p:cBhvr>
                                        <p:cTn id="39" dur="1000"/>
                                        <p:tgtEl>
                                          <p:spTgt spid="161818"/>
                                        </p:tgtEl>
                                      </p:cBhvr>
                                    </p:animEffect>
                                    <p:anim calcmode="lin" valueType="num">
                                      <p:cBhvr>
                                        <p:cTn id="40" dur="1000" fill="hold"/>
                                        <p:tgtEl>
                                          <p:spTgt spid="161818"/>
                                        </p:tgtEl>
                                        <p:attrNameLst>
                                          <p:attrName>ppt_x</p:attrName>
                                        </p:attrNameLst>
                                      </p:cBhvr>
                                      <p:tavLst>
                                        <p:tav tm="0">
                                          <p:val>
                                            <p:strVal val="#ppt_x"/>
                                          </p:val>
                                        </p:tav>
                                        <p:tav tm="100000">
                                          <p:val>
                                            <p:strVal val="#ppt_x"/>
                                          </p:val>
                                        </p:tav>
                                      </p:tavLst>
                                    </p:anim>
                                    <p:anim calcmode="lin" valueType="num">
                                      <p:cBhvr>
                                        <p:cTn id="41" dur="1000" fill="hold"/>
                                        <p:tgtEl>
                                          <p:spTgt spid="161818"/>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61873"/>
                                        </p:tgtEl>
                                        <p:attrNameLst>
                                          <p:attrName>style.visibility</p:attrName>
                                        </p:attrNameLst>
                                      </p:cBhvr>
                                      <p:to>
                                        <p:strVal val="visible"/>
                                      </p:to>
                                    </p:set>
                                    <p:animEffect transition="in" filter="fade">
                                      <p:cBhvr>
                                        <p:cTn id="49" dur="1000"/>
                                        <p:tgtEl>
                                          <p:spTgt spid="161873"/>
                                        </p:tgtEl>
                                      </p:cBhvr>
                                    </p:animEffect>
                                    <p:anim calcmode="lin" valueType="num">
                                      <p:cBhvr>
                                        <p:cTn id="50" dur="1000" fill="hold"/>
                                        <p:tgtEl>
                                          <p:spTgt spid="161873"/>
                                        </p:tgtEl>
                                        <p:attrNameLst>
                                          <p:attrName>ppt_x</p:attrName>
                                        </p:attrNameLst>
                                      </p:cBhvr>
                                      <p:tavLst>
                                        <p:tav tm="0">
                                          <p:val>
                                            <p:strVal val="#ppt_x"/>
                                          </p:val>
                                        </p:tav>
                                        <p:tav tm="100000">
                                          <p:val>
                                            <p:strVal val="#ppt_x"/>
                                          </p:val>
                                        </p:tav>
                                      </p:tavLst>
                                    </p:anim>
                                    <p:anim calcmode="lin" valueType="num">
                                      <p:cBhvr>
                                        <p:cTn id="51" dur="1000" fill="hold"/>
                                        <p:tgtEl>
                                          <p:spTgt spid="161873"/>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61875"/>
                                        </p:tgtEl>
                                        <p:attrNameLst>
                                          <p:attrName>style.visibility</p:attrName>
                                        </p:attrNameLst>
                                      </p:cBhvr>
                                      <p:to>
                                        <p:strVal val="visible"/>
                                      </p:to>
                                    </p:set>
                                    <p:animEffect transition="in" filter="fade">
                                      <p:cBhvr>
                                        <p:cTn id="54" dur="1000"/>
                                        <p:tgtEl>
                                          <p:spTgt spid="161875"/>
                                        </p:tgtEl>
                                      </p:cBhvr>
                                    </p:animEffect>
                                    <p:anim calcmode="lin" valueType="num">
                                      <p:cBhvr>
                                        <p:cTn id="55" dur="1000" fill="hold"/>
                                        <p:tgtEl>
                                          <p:spTgt spid="161875"/>
                                        </p:tgtEl>
                                        <p:attrNameLst>
                                          <p:attrName>ppt_x</p:attrName>
                                        </p:attrNameLst>
                                      </p:cBhvr>
                                      <p:tavLst>
                                        <p:tav tm="0">
                                          <p:val>
                                            <p:strVal val="#ppt_x"/>
                                          </p:val>
                                        </p:tav>
                                        <p:tav tm="100000">
                                          <p:val>
                                            <p:strVal val="#ppt_x"/>
                                          </p:val>
                                        </p:tav>
                                      </p:tavLst>
                                    </p:anim>
                                    <p:anim calcmode="lin" valueType="num">
                                      <p:cBhvr>
                                        <p:cTn id="56" dur="1000" fill="hold"/>
                                        <p:tgtEl>
                                          <p:spTgt spid="161875"/>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grpId="0" nodeType="clickEffect">
                                  <p:stCondLst>
                                    <p:cond delay="0"/>
                                  </p:stCondLst>
                                  <p:childTnLst>
                                    <p:set>
                                      <p:cBhvr>
                                        <p:cTn id="60" dur="1" fill="hold">
                                          <p:stCondLst>
                                            <p:cond delay="0"/>
                                          </p:stCondLst>
                                        </p:cTn>
                                        <p:tgtEl>
                                          <p:spTgt spid="161876"/>
                                        </p:tgtEl>
                                        <p:attrNameLst>
                                          <p:attrName>style.visibility</p:attrName>
                                        </p:attrNameLst>
                                      </p:cBhvr>
                                      <p:to>
                                        <p:strVal val="visible"/>
                                      </p:to>
                                    </p:set>
                                    <p:anim calcmode="lin" valueType="num">
                                      <p:cBhvr>
                                        <p:cTn id="61" dur="1000" fill="hold"/>
                                        <p:tgtEl>
                                          <p:spTgt spid="161876"/>
                                        </p:tgtEl>
                                        <p:attrNameLst>
                                          <p:attrName>ppt_x</p:attrName>
                                        </p:attrNameLst>
                                      </p:cBhvr>
                                      <p:tavLst>
                                        <p:tav tm="0">
                                          <p:val>
                                            <p:strVal val="#ppt_x-.2"/>
                                          </p:val>
                                        </p:tav>
                                        <p:tav tm="100000">
                                          <p:val>
                                            <p:strVal val="#ppt_x"/>
                                          </p:val>
                                        </p:tav>
                                      </p:tavLst>
                                    </p:anim>
                                    <p:anim calcmode="lin" valueType="num">
                                      <p:cBhvr>
                                        <p:cTn id="62" dur="1000" fill="hold"/>
                                        <p:tgtEl>
                                          <p:spTgt spid="161876"/>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61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5" grpId="0"/>
      <p:bldP spid="161854" grpId="0"/>
      <p:bldP spid="161872" grpId="0"/>
      <p:bldP spid="161873" grpId="0"/>
      <p:bldP spid="161875" grpId="0" animBg="1"/>
      <p:bldP spid="16187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D4D0C0FE-FB92-4BE2-8685-A9DA86ED0F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DB5746B6-8345-4124-8CD2-E07F865DB3E4}" type="slidenum">
              <a:rPr kumimoji="0" lang="en-US" altLang="zh-CN" sz="1800">
                <a:solidFill>
                  <a:srgbClr val="009900"/>
                </a:solidFill>
              </a:rPr>
              <a:pPr eaLnBrk="1" hangingPunct="1"/>
              <a:t>45</a:t>
            </a:fld>
            <a:endParaRPr kumimoji="0" lang="en-US" altLang="zh-CN" sz="1800">
              <a:solidFill>
                <a:srgbClr val="009900"/>
              </a:solidFill>
            </a:endParaRPr>
          </a:p>
        </p:txBody>
      </p:sp>
      <p:sp>
        <p:nvSpPr>
          <p:cNvPr id="48131" name="Rectangle 4">
            <a:extLst>
              <a:ext uri="{FF2B5EF4-FFF2-40B4-BE49-F238E27FC236}">
                <a16:creationId xmlns:a16="http://schemas.microsoft.com/office/drawing/2014/main" id="{BEEB12C2-547C-42C4-A651-02CA13302EFF}"/>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2.8</a:t>
            </a:r>
            <a:r>
              <a:rPr lang="zh-CN" altLang="en-US" sz="2800" b="1">
                <a:solidFill>
                  <a:srgbClr val="0000FF"/>
                </a:solidFill>
                <a:latin typeface="Times New Roman" panose="02020603050405020304" pitchFamily="18" charset="0"/>
                <a:ea typeface="黑体" panose="02010609060101010101" pitchFamily="49" charset="-122"/>
              </a:rPr>
              <a:t>　类型转换</a:t>
            </a:r>
          </a:p>
        </p:txBody>
      </p:sp>
      <p:sp>
        <p:nvSpPr>
          <p:cNvPr id="48132" name="Text Box 5">
            <a:extLst>
              <a:ext uri="{FF2B5EF4-FFF2-40B4-BE49-F238E27FC236}">
                <a16:creationId xmlns:a16="http://schemas.microsoft.com/office/drawing/2014/main" id="{0B8D1FA0-5477-43BB-A156-1DA3B0E0204B}"/>
              </a:ext>
            </a:extLst>
          </p:cNvPr>
          <p:cNvSpPr txBox="1">
            <a:spLocks noChangeArrowheads="1"/>
          </p:cNvSpPr>
          <p:nvPr/>
        </p:nvSpPr>
        <p:spPr bwMode="auto">
          <a:xfrm>
            <a:off x="762000" y="1365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2.8.1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整数提升 </a:t>
            </a:r>
          </a:p>
        </p:txBody>
      </p:sp>
      <p:sp>
        <p:nvSpPr>
          <p:cNvPr id="149510" name="Rectangle 6">
            <a:extLst>
              <a:ext uri="{FF2B5EF4-FFF2-40B4-BE49-F238E27FC236}">
                <a16:creationId xmlns:a16="http://schemas.microsoft.com/office/drawing/2014/main" id="{1579EA46-0CFD-4450-97E2-5C7D8DA00A8A}"/>
              </a:ext>
            </a:extLst>
          </p:cNvPr>
          <p:cNvSpPr>
            <a:spLocks noChangeArrowheads="1"/>
          </p:cNvSpPr>
          <p:nvPr/>
        </p:nvSpPr>
        <p:spPr bwMode="auto">
          <a:xfrm>
            <a:off x="755650" y="1844675"/>
            <a:ext cx="7704138" cy="11874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任何表达式中的</a:t>
            </a:r>
            <a:r>
              <a:rPr lang="en-US" altLang="zh-CN" b="1">
                <a:effectLst>
                  <a:outerShdw blurRad="38100" dist="38100" dir="2700000" algn="tl">
                    <a:srgbClr val="C0C0C0"/>
                  </a:outerShdw>
                </a:effectLst>
              </a:rPr>
              <a:t>char</a:t>
            </a:r>
            <a:r>
              <a:rPr lang="zh-CN" altLang="en-US" sz="1800" b="1">
                <a:effectLst>
                  <a:outerShdw blurRad="38100" dist="38100" dir="2700000" algn="tl">
                    <a:srgbClr val="C0C0C0"/>
                  </a:outerShdw>
                </a:effectLst>
              </a:rPr>
              <a:t>、</a:t>
            </a:r>
            <a:r>
              <a:rPr lang="en-US" altLang="zh-CN" b="1">
                <a:effectLst>
                  <a:outerShdw blurRad="38100" dist="38100" dir="2700000" algn="tl">
                    <a:srgbClr val="C0C0C0"/>
                  </a:outerShdw>
                </a:effectLst>
              </a:rPr>
              <a:t>signed char</a:t>
            </a:r>
            <a:r>
              <a:rPr lang="zh-CN" altLang="en-US" sz="1800" b="1">
                <a:effectLst>
                  <a:outerShdw blurRad="38100" dist="38100" dir="2700000" algn="tl">
                    <a:srgbClr val="C0C0C0"/>
                  </a:outerShdw>
                </a:effectLst>
              </a:rPr>
              <a:t>、</a:t>
            </a:r>
            <a:r>
              <a:rPr lang="en-US" altLang="zh-CN" b="1">
                <a:effectLst>
                  <a:outerShdw blurRad="38100" dist="38100" dir="2700000" algn="tl">
                    <a:srgbClr val="C0C0C0"/>
                  </a:outerShdw>
                </a:effectLst>
              </a:rPr>
              <a:t>unsigned char</a:t>
            </a:r>
            <a:r>
              <a:rPr lang="zh-CN" altLang="en-US" sz="1800" b="1">
                <a:effectLst>
                  <a:outerShdw blurRad="38100" dist="38100" dir="2700000" algn="tl">
                    <a:srgbClr val="C0C0C0"/>
                  </a:outerShdw>
                </a:effectLst>
              </a:rPr>
              <a:t>、</a:t>
            </a:r>
            <a:r>
              <a:rPr lang="en-US" altLang="zh-CN" b="1">
                <a:effectLst>
                  <a:outerShdw blurRad="38100" dist="38100" dir="2700000" algn="tl">
                    <a:srgbClr val="C0C0C0"/>
                  </a:outerShdw>
                </a:effectLst>
              </a:rPr>
              <a:t>short </a:t>
            </a:r>
            <a:r>
              <a:rPr lang="zh-CN" altLang="en-US" b="1">
                <a:effectLst>
                  <a:outerShdw blurRad="38100" dist="38100" dir="2700000" algn="tl">
                    <a:srgbClr val="C0C0C0"/>
                  </a:outerShdw>
                </a:effectLst>
              </a:rPr>
              <a:t>和</a:t>
            </a:r>
            <a:r>
              <a:rPr lang="en-US" altLang="zh-CN" b="1">
                <a:effectLst>
                  <a:outerShdw blurRad="38100" dist="38100" dir="2700000" algn="tl">
                    <a:srgbClr val="C0C0C0"/>
                  </a:outerShdw>
                </a:effectLst>
              </a:rPr>
              <a:t>unsigned short</a:t>
            </a:r>
            <a:r>
              <a:rPr lang="zh-CN" altLang="en-US" b="1">
                <a:effectLst>
                  <a:outerShdw blurRad="38100" dist="38100" dir="2700000" algn="tl">
                    <a:srgbClr val="C0C0C0"/>
                  </a:outerShdw>
                </a:effectLst>
              </a:rPr>
              <a:t>都要先转换成</a:t>
            </a:r>
            <a:r>
              <a:rPr lang="en-US" altLang="zh-CN" b="1">
                <a:effectLst>
                  <a:outerShdw blurRad="38100" dist="38100" dir="2700000" algn="tl">
                    <a:srgbClr val="C0C0C0"/>
                  </a:outerShdw>
                </a:effectLst>
              </a:rPr>
              <a:t>int</a:t>
            </a:r>
            <a:r>
              <a:rPr lang="zh-CN" altLang="en-US" b="1">
                <a:effectLst>
                  <a:outerShdw blurRad="38100" dist="38100" dir="2700000" algn="tl">
                    <a:srgbClr val="C0C0C0"/>
                  </a:outerShdw>
                </a:effectLst>
              </a:rPr>
              <a:t>或</a:t>
            </a:r>
            <a:r>
              <a:rPr lang="en-US" altLang="zh-CN" b="1">
                <a:effectLst>
                  <a:outerShdw blurRad="38100" dist="38100" dir="2700000" algn="tl">
                    <a:srgbClr val="C0C0C0"/>
                  </a:outerShdw>
                </a:effectLst>
              </a:rPr>
              <a:t>unsigned</a:t>
            </a:r>
            <a:r>
              <a:rPr lang="zh-CN" altLang="en-US" b="1">
                <a:effectLst>
                  <a:outerShdw blurRad="38100" dist="38100" dir="2700000" algn="tl">
                    <a:srgbClr val="C0C0C0"/>
                  </a:outerShdw>
                </a:effectLst>
              </a:rPr>
              <a:t>之后，才参与各种运算。这种转换，称为</a:t>
            </a:r>
            <a:r>
              <a:rPr lang="zh-CN" altLang="en-US" b="1">
                <a:effectLst>
                  <a:outerShdw blurRad="38100" dist="38100" dir="2700000" algn="tl">
                    <a:srgbClr val="C0C0C0"/>
                  </a:outerShdw>
                </a:effectLst>
                <a:latin typeface="Times New Roman"/>
              </a:rPr>
              <a:t>“</a:t>
            </a:r>
            <a:r>
              <a:rPr lang="zh-CN" altLang="en-US" b="1">
                <a:solidFill>
                  <a:srgbClr val="FF9900"/>
                </a:solidFill>
                <a:effectLst>
                  <a:outerShdw blurRad="38100" dist="38100" dir="2700000" algn="tl">
                    <a:srgbClr val="C0C0C0"/>
                  </a:outerShdw>
                </a:effectLst>
              </a:rPr>
              <a:t>整数提升</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a:t>
            </a:r>
          </a:p>
        </p:txBody>
      </p:sp>
      <p:sp>
        <p:nvSpPr>
          <p:cNvPr id="149511" name="Rectangle 7">
            <a:extLst>
              <a:ext uri="{FF2B5EF4-FFF2-40B4-BE49-F238E27FC236}">
                <a16:creationId xmlns:a16="http://schemas.microsoft.com/office/drawing/2014/main" id="{8FC53B6A-E1F9-407C-AA77-2C28BDDA1B10}"/>
              </a:ext>
            </a:extLst>
          </p:cNvPr>
          <p:cNvSpPr>
            <a:spLocks noChangeArrowheads="1"/>
          </p:cNvSpPr>
          <p:nvPr/>
        </p:nvSpPr>
        <p:spPr bwMode="auto">
          <a:xfrm>
            <a:off x="755650" y="3068638"/>
            <a:ext cx="7704138"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如果原类型的</a:t>
            </a:r>
            <a:r>
              <a:rPr lang="zh-CN" altLang="en-US" b="1">
                <a:solidFill>
                  <a:srgbClr val="FF0000"/>
                </a:solidFill>
                <a:effectLst>
                  <a:outerShdw blurRad="38100" dist="38100" dir="2700000" algn="tl">
                    <a:srgbClr val="C0C0C0"/>
                  </a:outerShdw>
                </a:effectLst>
              </a:rPr>
              <a:t>所有值</a:t>
            </a:r>
            <a:r>
              <a:rPr lang="zh-CN" altLang="en-US" b="1">
                <a:effectLst>
                  <a:outerShdw blurRad="38100" dist="38100" dir="2700000" algn="tl">
                    <a:srgbClr val="C0C0C0"/>
                  </a:outerShdw>
                </a:effectLst>
              </a:rPr>
              <a:t>可以用</a:t>
            </a:r>
            <a:r>
              <a:rPr lang="en-US" altLang="zh-CN" b="1">
                <a:effectLst>
                  <a:outerShdw blurRad="38100" dist="38100" dir="2700000" algn="tl">
                    <a:srgbClr val="C0C0C0"/>
                  </a:outerShdw>
                </a:effectLst>
              </a:rPr>
              <a:t>int</a:t>
            </a:r>
            <a:r>
              <a:rPr lang="zh-CN" altLang="en-US" b="1">
                <a:effectLst>
                  <a:outerShdw blurRad="38100" dist="38100" dir="2700000" algn="tl">
                    <a:srgbClr val="C0C0C0"/>
                  </a:outerShdw>
                </a:effectLst>
              </a:rPr>
              <a:t>表示，则转换成</a:t>
            </a:r>
            <a:r>
              <a:rPr lang="en-US" altLang="zh-CN" b="1">
                <a:effectLst>
                  <a:outerShdw blurRad="38100" dist="38100" dir="2700000" algn="tl">
                    <a:srgbClr val="C0C0C0"/>
                  </a:outerShdw>
                </a:effectLst>
              </a:rPr>
              <a:t>int</a:t>
            </a:r>
            <a:r>
              <a:rPr lang="zh-CN" altLang="en-US" b="1">
                <a:effectLst>
                  <a:outerShdw blurRad="38100" dist="38100" dir="2700000" algn="tl">
                    <a:srgbClr val="C0C0C0"/>
                  </a:outerShdw>
                </a:effectLst>
              </a:rPr>
              <a:t>，否则转换成</a:t>
            </a:r>
            <a:r>
              <a:rPr lang="en-US" altLang="zh-CN" b="1">
                <a:effectLst>
                  <a:outerShdw blurRad="38100" dist="38100" dir="2700000" algn="tl">
                    <a:srgbClr val="C0C0C0"/>
                  </a:outerShdw>
                </a:effectLst>
              </a:rPr>
              <a:t>unsigned</a:t>
            </a:r>
            <a:r>
              <a:rPr lang="zh-CN" altLang="en-US" b="1">
                <a:effectLst>
                  <a:outerShdw blurRad="38100" dist="38100" dir="2700000" algn="tl">
                    <a:srgbClr val="C0C0C0"/>
                  </a:outerShdw>
                </a:effectLst>
              </a:rPr>
              <a:t>。</a:t>
            </a:r>
          </a:p>
        </p:txBody>
      </p:sp>
      <p:sp>
        <p:nvSpPr>
          <p:cNvPr id="149512" name="Text Box 8">
            <a:extLst>
              <a:ext uri="{FF2B5EF4-FFF2-40B4-BE49-F238E27FC236}">
                <a16:creationId xmlns:a16="http://schemas.microsoft.com/office/drawing/2014/main" id="{DCF69039-2E64-4833-9E6C-D1DE7D2F8F4B}"/>
              </a:ext>
            </a:extLst>
          </p:cNvPr>
          <p:cNvSpPr txBox="1">
            <a:spLocks noChangeArrowheads="1"/>
          </p:cNvSpPr>
          <p:nvPr/>
        </p:nvSpPr>
        <p:spPr bwMode="auto">
          <a:xfrm>
            <a:off x="7461250" y="5991225"/>
            <a:ext cx="1152525" cy="336550"/>
          </a:xfrm>
          <a:prstGeom prst="rect">
            <a:avLst/>
          </a:prstGeom>
          <a:noFill/>
          <a:ln w="9525">
            <a:noFill/>
            <a:miter lim="800000"/>
            <a:headEnd/>
            <a:tailEnd/>
          </a:ln>
          <a:effectLst/>
        </p:spPr>
        <p:txBody>
          <a:bodyPr>
            <a:spAutoFit/>
          </a:bodyPr>
          <a:lstStyle/>
          <a:p>
            <a:pPr algn="ctr">
              <a:spcBef>
                <a:spcPct val="50000"/>
              </a:spcBef>
              <a:defRPr/>
            </a:pPr>
            <a:r>
              <a:rPr lang="zh-CN" altLang="en-US" sz="1600" b="1">
                <a:effectLst>
                  <a:outerShdw blurRad="38100" dist="38100" dir="2700000" algn="tl">
                    <a:srgbClr val="C0C0C0"/>
                  </a:outerShdw>
                </a:effectLst>
                <a:hlinkClick r:id="rId2" action="ppaction://hlinkpres?slideindex=1&amp;slidetitle="/>
              </a:rPr>
              <a:t>整数提升</a:t>
            </a:r>
            <a:endParaRPr lang="zh-CN" altLang="en-US" sz="1600" b="1">
              <a:effectLst>
                <a:outerShdw blurRad="38100" dist="38100" dir="2700000" algn="tl">
                  <a:srgbClr val="C0C0C0"/>
                </a:outerShdw>
              </a:effectLst>
            </a:endParaRPr>
          </a:p>
        </p:txBody>
      </p:sp>
      <p:sp>
        <p:nvSpPr>
          <p:cNvPr id="149513" name="Rectangle 9">
            <a:extLst>
              <a:ext uri="{FF2B5EF4-FFF2-40B4-BE49-F238E27FC236}">
                <a16:creationId xmlns:a16="http://schemas.microsoft.com/office/drawing/2014/main" id="{37BB4BAE-D516-46A1-AE6A-B35A96A55C33}"/>
              </a:ext>
            </a:extLst>
          </p:cNvPr>
          <p:cNvSpPr>
            <a:spLocks noChangeArrowheads="1"/>
          </p:cNvSpPr>
          <p:nvPr/>
        </p:nvSpPr>
        <p:spPr bwMode="auto">
          <a:xfrm>
            <a:off x="755650" y="3967163"/>
            <a:ext cx="7704138" cy="1247775"/>
          </a:xfrm>
          <a:prstGeom prst="rect">
            <a:avLst/>
          </a:prstGeom>
          <a:solidFill>
            <a:schemeClr val="accent1">
              <a:alpha val="10001"/>
            </a:schemeClr>
          </a:solid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FFFFFF"/>
                  </a:outerShdw>
                </a:effectLst>
              </a:rPr>
              <a:t>       </a:t>
            </a:r>
            <a:r>
              <a:rPr lang="zh-CN" altLang="en-US" b="1">
                <a:solidFill>
                  <a:srgbClr val="006600"/>
                </a:solidFill>
                <a:effectLst>
                  <a:outerShdw blurRad="38100" dist="38100" dir="2700000" algn="tl">
                    <a:srgbClr val="000000"/>
                  </a:outerShdw>
                </a:effectLst>
              </a:rPr>
              <a:t>提升方法：</a:t>
            </a:r>
          </a:p>
          <a:p>
            <a:pPr>
              <a:lnSpc>
                <a:spcPct val="120000"/>
              </a:lnSpc>
              <a:spcBef>
                <a:spcPct val="20000"/>
              </a:spcBef>
              <a:defRPr/>
            </a:pPr>
            <a:r>
              <a:rPr lang="zh-CN" altLang="en-US" b="1">
                <a:solidFill>
                  <a:srgbClr val="006600"/>
                </a:solidFill>
                <a:effectLst>
                  <a:outerShdw blurRad="38100" dist="38100" dir="2700000" algn="tl">
                    <a:srgbClr val="000000"/>
                  </a:outerShdw>
                </a:effectLst>
              </a:rPr>
              <a:t>       无符号整数提升，扩展位填充</a:t>
            </a:r>
            <a:r>
              <a:rPr lang="en-US" altLang="zh-CN" b="1">
                <a:solidFill>
                  <a:srgbClr val="006600"/>
                </a:solidFill>
                <a:effectLst>
                  <a:outerShdw blurRad="38100" dist="38100" dir="2700000" algn="tl">
                    <a:srgbClr val="000000"/>
                  </a:outerShdw>
                </a:effectLst>
              </a:rPr>
              <a:t>0</a:t>
            </a:r>
            <a:r>
              <a:rPr lang="zh-CN" altLang="en-US" b="1">
                <a:solidFill>
                  <a:srgbClr val="006600"/>
                </a:solidFill>
                <a:effectLst>
                  <a:outerShdw blurRad="38100" dist="38100" dir="2700000" algn="tl">
                    <a:srgbClr val="000000"/>
                  </a:outerShdw>
                </a:effectLst>
              </a:rPr>
              <a:t>；有符号整数提升，扩展位填充符号位。</a:t>
            </a:r>
          </a:p>
        </p:txBody>
      </p:sp>
      <p:sp>
        <p:nvSpPr>
          <p:cNvPr id="149515" name="Text Box 11">
            <a:extLst>
              <a:ext uri="{FF2B5EF4-FFF2-40B4-BE49-F238E27FC236}">
                <a16:creationId xmlns:a16="http://schemas.microsoft.com/office/drawing/2014/main" id="{6F510F8A-5EBF-4F6D-AB96-AF18B57B4228}"/>
              </a:ext>
            </a:extLst>
          </p:cNvPr>
          <p:cNvSpPr txBox="1">
            <a:spLocks noChangeArrowheads="1"/>
          </p:cNvSpPr>
          <p:nvPr/>
        </p:nvSpPr>
        <p:spPr bwMode="auto">
          <a:xfrm>
            <a:off x="2268538" y="5289550"/>
            <a:ext cx="6191250" cy="396875"/>
          </a:xfrm>
          <a:prstGeom prst="rect">
            <a:avLst/>
          </a:prstGeom>
          <a:noFill/>
          <a:ln w="9525">
            <a:noFill/>
            <a:miter lim="800000"/>
            <a:headEnd/>
            <a:tailEnd/>
          </a:ln>
          <a:effectLst/>
        </p:spPr>
        <p:txBody>
          <a:bodyPr>
            <a:spAutoFit/>
          </a:bodyPr>
          <a:lstStyle/>
          <a:p>
            <a:pPr>
              <a:spcBef>
                <a:spcPct val="50000"/>
              </a:spcBef>
              <a:defRPr/>
            </a:pP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16</a:t>
            </a:r>
            <a:r>
              <a:rPr lang="zh-CN" altLang="en-US" b="1">
                <a:solidFill>
                  <a:schemeClr val="tx2"/>
                </a:solidFill>
                <a:effectLst>
                  <a:outerShdw blurRad="38100" dist="38100" dir="2700000" algn="tl">
                    <a:srgbClr val="C0C0C0"/>
                  </a:outerShdw>
                </a:effectLst>
              </a:rPr>
              <a:t>位版，</a:t>
            </a:r>
            <a:r>
              <a:rPr lang="en-US" altLang="zh-CN" b="1">
                <a:solidFill>
                  <a:schemeClr val="tx2"/>
                </a:solidFill>
                <a:effectLst>
                  <a:outerShdw blurRad="38100" dist="38100" dir="2700000" algn="tl">
                    <a:srgbClr val="C0C0C0"/>
                  </a:outerShdw>
                </a:effectLst>
              </a:rPr>
              <a:t>signed char x=-3;</a:t>
            </a:r>
            <a:r>
              <a:rPr lang="zh-CN" altLang="en-US" b="1">
                <a:solidFill>
                  <a:schemeClr val="tx2"/>
                </a:solidFill>
                <a:effectLst>
                  <a:outerShdw blurRad="38100" dist="38100" dir="2700000" algn="tl">
                    <a:srgbClr val="C0C0C0"/>
                  </a:outerShdw>
                </a:effectLst>
              </a:rPr>
              <a:t>，则 </a:t>
            </a:r>
          </a:p>
        </p:txBody>
      </p:sp>
      <p:sp>
        <p:nvSpPr>
          <p:cNvPr id="149516" name="Text Box 12">
            <a:extLst>
              <a:ext uri="{FF2B5EF4-FFF2-40B4-BE49-F238E27FC236}">
                <a16:creationId xmlns:a16="http://schemas.microsoft.com/office/drawing/2014/main" id="{BA03A1F3-337F-4CCA-8A03-C62519C4A52F}"/>
              </a:ext>
            </a:extLst>
          </p:cNvPr>
          <p:cNvSpPr txBox="1">
            <a:spLocks noChangeArrowheads="1"/>
          </p:cNvSpPr>
          <p:nvPr/>
        </p:nvSpPr>
        <p:spPr bwMode="auto">
          <a:xfrm>
            <a:off x="2781300" y="5653088"/>
            <a:ext cx="1511300" cy="396875"/>
          </a:xfrm>
          <a:prstGeom prst="rect">
            <a:avLst/>
          </a:prstGeom>
          <a:noFill/>
          <a:ln w="9525">
            <a:noFill/>
            <a:miter lim="800000"/>
            <a:headEnd/>
            <a:tailEnd/>
          </a:ln>
          <a:effectLst/>
        </p:spPr>
        <p:txBody>
          <a:bodyPr>
            <a:spAutoFit/>
          </a:bodyPr>
          <a:lstStyle/>
          <a:p>
            <a:pPr>
              <a:spcBef>
                <a:spcPct val="50000"/>
              </a:spcBef>
              <a:defRPr/>
            </a:pPr>
            <a:r>
              <a:rPr lang="en-US" altLang="zh-CN" b="1" dirty="0">
                <a:solidFill>
                  <a:srgbClr val="FF0000"/>
                </a:solidFill>
                <a:effectLst>
                  <a:outerShdw blurRad="38100" dist="38100" dir="2700000" algn="tl">
                    <a:srgbClr val="C0C0C0"/>
                  </a:outerShdw>
                </a:effectLst>
              </a:rPr>
              <a:t>1</a:t>
            </a:r>
            <a:r>
              <a:rPr lang="en-US" altLang="zh-CN" b="1" dirty="0">
                <a:solidFill>
                  <a:srgbClr val="FF00FF"/>
                </a:solidFill>
                <a:effectLst>
                  <a:outerShdw blurRad="38100" dist="38100" dir="2700000" algn="tl">
                    <a:srgbClr val="C0C0C0"/>
                  </a:outerShdw>
                </a:effectLst>
              </a:rPr>
              <a:t>1111101</a:t>
            </a:r>
          </a:p>
        </p:txBody>
      </p:sp>
      <p:grpSp>
        <p:nvGrpSpPr>
          <p:cNvPr id="2" name="Group 15">
            <a:extLst>
              <a:ext uri="{FF2B5EF4-FFF2-40B4-BE49-F238E27FC236}">
                <a16:creationId xmlns:a16="http://schemas.microsoft.com/office/drawing/2014/main" id="{9B1EE97E-E5A9-4F33-A4B8-353C26A3AC0C}"/>
              </a:ext>
            </a:extLst>
          </p:cNvPr>
          <p:cNvGrpSpPr>
            <a:grpSpLocks/>
          </p:cNvGrpSpPr>
          <p:nvPr/>
        </p:nvGrpSpPr>
        <p:grpSpPr bwMode="auto">
          <a:xfrm>
            <a:off x="4275138" y="5653088"/>
            <a:ext cx="3249612" cy="400050"/>
            <a:chOff x="2693" y="3561"/>
            <a:chExt cx="2047" cy="252"/>
          </a:xfrm>
        </p:grpSpPr>
        <p:sp>
          <p:nvSpPr>
            <p:cNvPr id="149517" name="Text Box 13">
              <a:extLst>
                <a:ext uri="{FF2B5EF4-FFF2-40B4-BE49-F238E27FC236}">
                  <a16:creationId xmlns:a16="http://schemas.microsoft.com/office/drawing/2014/main" id="{13AEC527-818B-413C-B0FB-DA296E035F6A}"/>
                </a:ext>
              </a:extLst>
            </p:cNvPr>
            <p:cNvSpPr txBox="1">
              <a:spLocks noChangeArrowheads="1"/>
            </p:cNvSpPr>
            <p:nvPr/>
          </p:nvSpPr>
          <p:spPr bwMode="auto">
            <a:xfrm>
              <a:off x="2971" y="3561"/>
              <a:ext cx="1769" cy="252"/>
            </a:xfrm>
            <a:prstGeom prst="rect">
              <a:avLst/>
            </a:prstGeom>
            <a:noFill/>
            <a:ln w="9525">
              <a:noFill/>
              <a:miter lim="800000"/>
              <a:headEnd/>
              <a:tailEnd/>
            </a:ln>
            <a:effectLst/>
          </p:spPr>
          <p:txBody>
            <a:bodyPr>
              <a:spAutoFit/>
            </a:bodyPr>
            <a:lstStyle/>
            <a:p>
              <a:pPr>
                <a:spcBef>
                  <a:spcPct val="50000"/>
                </a:spcBef>
                <a:defRPr/>
              </a:pPr>
              <a:r>
                <a:rPr lang="en-US" altLang="zh-CN" b="1" dirty="0">
                  <a:solidFill>
                    <a:schemeClr val="folHlink"/>
                  </a:solidFill>
                  <a:effectLst>
                    <a:outerShdw blurRad="38100" dist="38100" dir="2700000" algn="tl">
                      <a:srgbClr val="C0C0C0"/>
                    </a:outerShdw>
                  </a:effectLst>
                </a:rPr>
                <a:t>11111111</a:t>
              </a:r>
              <a:r>
                <a:rPr lang="en-US" altLang="zh-CN" b="1" dirty="0">
                  <a:solidFill>
                    <a:srgbClr val="FF0000"/>
                  </a:solidFill>
                  <a:effectLst>
                    <a:outerShdw blurRad="38100" dist="38100" dir="2700000" algn="tl">
                      <a:srgbClr val="C0C0C0"/>
                    </a:outerShdw>
                  </a:effectLst>
                </a:rPr>
                <a:t>1</a:t>
              </a:r>
              <a:r>
                <a:rPr lang="en-US" altLang="zh-CN" b="1" dirty="0">
                  <a:solidFill>
                    <a:srgbClr val="FF00FF"/>
                  </a:solidFill>
                  <a:effectLst>
                    <a:outerShdw blurRad="38100" dist="38100" dir="2700000" algn="tl">
                      <a:srgbClr val="C0C0C0"/>
                    </a:outerShdw>
                  </a:effectLst>
                </a:rPr>
                <a:t>1111101</a:t>
              </a:r>
            </a:p>
          </p:txBody>
        </p:sp>
        <p:sp>
          <p:nvSpPr>
            <p:cNvPr id="48142" name="AutoShape 14">
              <a:extLst>
                <a:ext uri="{FF2B5EF4-FFF2-40B4-BE49-F238E27FC236}">
                  <a16:creationId xmlns:a16="http://schemas.microsoft.com/office/drawing/2014/main" id="{90B26194-436C-4A49-94AD-5807AD0570A8}"/>
                </a:ext>
              </a:extLst>
            </p:cNvPr>
            <p:cNvSpPr>
              <a:spLocks noChangeArrowheads="1"/>
            </p:cNvSpPr>
            <p:nvPr/>
          </p:nvSpPr>
          <p:spPr bwMode="auto">
            <a:xfrm>
              <a:off x="2693" y="3636"/>
              <a:ext cx="272" cy="112"/>
            </a:xfrm>
            <a:prstGeom prst="notchedRightArrow">
              <a:avLst>
                <a:gd name="adj1" fmla="val 50000"/>
                <a:gd name="adj2" fmla="val 6071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48140" name="Text Box 16">
            <a:extLst>
              <a:ext uri="{FF2B5EF4-FFF2-40B4-BE49-F238E27FC236}">
                <a16:creationId xmlns:a16="http://schemas.microsoft.com/office/drawing/2014/main" id="{CC7164F7-F41A-4E18-9F3B-BE2AE4D59769}"/>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3"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12"/>
                                        </p:tgtEl>
                                        <p:attrNameLst>
                                          <p:attrName>style.visibility</p:attrName>
                                        </p:attrNameLst>
                                      </p:cBhvr>
                                      <p:to>
                                        <p:strVal val="visible"/>
                                      </p:to>
                                    </p:set>
                                    <p:animEffect transition="in" filter="blinds(horizontal)">
                                      <p:cBhvr>
                                        <p:cTn id="12" dur="500"/>
                                        <p:tgtEl>
                                          <p:spTgt spid="149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49513"/>
                                        </p:tgtEl>
                                        <p:attrNameLst>
                                          <p:attrName>style.visibility</p:attrName>
                                        </p:attrNameLst>
                                      </p:cBhvr>
                                      <p:to>
                                        <p:strVal val="visible"/>
                                      </p:to>
                                    </p:set>
                                    <p:animEffect transition="in" filter="fade">
                                      <p:cBhvr>
                                        <p:cTn id="17" dur="1000"/>
                                        <p:tgtEl>
                                          <p:spTgt spid="149513"/>
                                        </p:tgtEl>
                                      </p:cBhvr>
                                    </p:animEffect>
                                    <p:anim calcmode="lin" valueType="num">
                                      <p:cBhvr>
                                        <p:cTn id="18" dur="1000" fill="hold"/>
                                        <p:tgtEl>
                                          <p:spTgt spid="149513"/>
                                        </p:tgtEl>
                                        <p:attrNameLst>
                                          <p:attrName>ppt_x</p:attrName>
                                        </p:attrNameLst>
                                      </p:cBhvr>
                                      <p:tavLst>
                                        <p:tav tm="0">
                                          <p:val>
                                            <p:strVal val="#ppt_x"/>
                                          </p:val>
                                        </p:tav>
                                        <p:tav tm="100000">
                                          <p:val>
                                            <p:strVal val="#ppt_x"/>
                                          </p:val>
                                        </p:tav>
                                      </p:tavLst>
                                    </p:anim>
                                    <p:anim calcmode="lin" valueType="num">
                                      <p:cBhvr>
                                        <p:cTn id="19" dur="1000" fill="hold"/>
                                        <p:tgtEl>
                                          <p:spTgt spid="149513"/>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149515"/>
                                        </p:tgtEl>
                                        <p:attrNameLst>
                                          <p:attrName>style.visibility</p:attrName>
                                        </p:attrNameLst>
                                      </p:cBhvr>
                                      <p:to>
                                        <p:strVal val="visible"/>
                                      </p:to>
                                    </p:set>
                                    <p:anim calcmode="lin" valueType="num">
                                      <p:cBhvr>
                                        <p:cTn id="24" dur="1000" fill="hold"/>
                                        <p:tgtEl>
                                          <p:spTgt spid="149515"/>
                                        </p:tgtEl>
                                        <p:attrNameLst>
                                          <p:attrName>ppt_x</p:attrName>
                                        </p:attrNameLst>
                                      </p:cBhvr>
                                      <p:tavLst>
                                        <p:tav tm="0">
                                          <p:val>
                                            <p:strVal val="#ppt_x-.2"/>
                                          </p:val>
                                        </p:tav>
                                        <p:tav tm="100000">
                                          <p:val>
                                            <p:strVal val="#ppt_x"/>
                                          </p:val>
                                        </p:tav>
                                      </p:tavLst>
                                    </p:anim>
                                    <p:anim calcmode="lin" valueType="num">
                                      <p:cBhvr>
                                        <p:cTn id="25" dur="1000" fill="hold"/>
                                        <p:tgtEl>
                                          <p:spTgt spid="14951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95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49516">
                                            <p:txEl>
                                              <p:pRg st="0" end="0"/>
                                            </p:txEl>
                                          </p:spTgt>
                                        </p:tgtEl>
                                        <p:attrNameLst>
                                          <p:attrName>style.visibility</p:attrName>
                                        </p:attrNameLst>
                                      </p:cBhvr>
                                      <p:to>
                                        <p:strVal val="visible"/>
                                      </p:to>
                                    </p:set>
                                    <p:anim calcmode="lin" valueType="num">
                                      <p:cBhvr>
                                        <p:cTn id="31" dur="1000" fill="hold"/>
                                        <p:tgtEl>
                                          <p:spTgt spid="149516">
                                            <p:txEl>
                                              <p:pRg st="0" end="0"/>
                                            </p:txEl>
                                          </p:spTgt>
                                        </p:tgtEl>
                                        <p:attrNameLst>
                                          <p:attrName>ppt_x</p:attrName>
                                        </p:attrNameLst>
                                      </p:cBhvr>
                                      <p:tavLst>
                                        <p:tav tm="0">
                                          <p:val>
                                            <p:strVal val="#ppt_x-.2"/>
                                          </p:val>
                                        </p:tav>
                                        <p:tav tm="100000">
                                          <p:val>
                                            <p:strVal val="#ppt_x"/>
                                          </p:val>
                                        </p:tav>
                                      </p:tavLst>
                                    </p:anim>
                                    <p:anim calcmode="lin" valueType="num">
                                      <p:cBhvr>
                                        <p:cTn id="32" dur="1000" fill="hold"/>
                                        <p:tgtEl>
                                          <p:spTgt spid="14951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49516">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1000" fill="hold"/>
                                        <p:tgtEl>
                                          <p:spTgt spid="2"/>
                                        </p:tgtEl>
                                        <p:attrNameLst>
                                          <p:attrName>ppt_x</p:attrName>
                                        </p:attrNameLst>
                                      </p:cBhvr>
                                      <p:tavLst>
                                        <p:tav tm="0">
                                          <p:val>
                                            <p:strVal val="#ppt_x-.2"/>
                                          </p:val>
                                        </p:tav>
                                        <p:tav tm="100000">
                                          <p:val>
                                            <p:strVal val="#ppt_x"/>
                                          </p:val>
                                        </p:tav>
                                      </p:tavLst>
                                    </p:anim>
                                    <p:anim calcmode="lin" valueType="num">
                                      <p:cBhvr>
                                        <p:cTn id="39"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P spid="149512" grpId="0"/>
      <p:bldP spid="149513" grpId="0" animBg="1"/>
      <p:bldP spid="1495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27B21104-34E2-4F7E-BC0D-74CB575307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D097E68C-4E19-4E7A-8BD0-861C6ED300F1}" type="slidenum">
              <a:rPr kumimoji="0" lang="en-US" altLang="zh-CN" sz="1800">
                <a:solidFill>
                  <a:srgbClr val="009900"/>
                </a:solidFill>
              </a:rPr>
              <a:pPr eaLnBrk="1" hangingPunct="1"/>
              <a:t>46</a:t>
            </a:fld>
            <a:endParaRPr kumimoji="0" lang="en-US" altLang="zh-CN" sz="1800">
              <a:solidFill>
                <a:srgbClr val="009900"/>
              </a:solidFill>
            </a:endParaRPr>
          </a:p>
        </p:txBody>
      </p:sp>
      <p:sp>
        <p:nvSpPr>
          <p:cNvPr id="49155" name="Text Box 4">
            <a:extLst>
              <a:ext uri="{FF2B5EF4-FFF2-40B4-BE49-F238E27FC236}">
                <a16:creationId xmlns:a16="http://schemas.microsoft.com/office/drawing/2014/main" id="{58914BAF-83C4-4000-8CB7-232E821AE36B}"/>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2.8.2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一般算术转换 </a:t>
            </a:r>
          </a:p>
        </p:txBody>
      </p:sp>
      <p:sp>
        <p:nvSpPr>
          <p:cNvPr id="162822" name="Rectangle 6">
            <a:extLst>
              <a:ext uri="{FF2B5EF4-FFF2-40B4-BE49-F238E27FC236}">
                <a16:creationId xmlns:a16="http://schemas.microsoft.com/office/drawing/2014/main" id="{0615EA13-FA58-4F2E-B928-D463827DC7FA}"/>
              </a:ext>
            </a:extLst>
          </p:cNvPr>
          <p:cNvSpPr>
            <a:spLocks noChangeArrowheads="1"/>
          </p:cNvSpPr>
          <p:nvPr/>
        </p:nvSpPr>
        <p:spPr bwMode="auto">
          <a:xfrm>
            <a:off x="755650" y="1125538"/>
            <a:ext cx="7704138"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除赋值运算之外引起的类型转换，称为</a:t>
            </a:r>
            <a:r>
              <a:rPr lang="zh-CN" altLang="en-US" b="1">
                <a:solidFill>
                  <a:srgbClr val="FF9900"/>
                </a:solidFill>
                <a:effectLst>
                  <a:outerShdw blurRad="38100" dist="38100" dir="2700000" algn="tl">
                    <a:srgbClr val="C0C0C0"/>
                  </a:outerShdw>
                </a:effectLst>
              </a:rPr>
              <a:t>算术转换</a:t>
            </a:r>
            <a:r>
              <a:rPr lang="zh-CN" altLang="en-US" b="1">
                <a:effectLst>
                  <a:outerShdw blurRad="38100" dist="38100" dir="2700000" algn="tl">
                    <a:srgbClr val="C0C0C0"/>
                  </a:outerShdw>
                </a:effectLst>
              </a:rPr>
              <a:t>。整数提升之后，如果表达式的两个操作数类型不相同，就会发生算术转换。</a:t>
            </a:r>
            <a:endParaRPr lang="zh-CN" altLang="en-US"/>
          </a:p>
        </p:txBody>
      </p:sp>
      <p:grpSp>
        <p:nvGrpSpPr>
          <p:cNvPr id="49157" name="Group 12">
            <a:extLst>
              <a:ext uri="{FF2B5EF4-FFF2-40B4-BE49-F238E27FC236}">
                <a16:creationId xmlns:a16="http://schemas.microsoft.com/office/drawing/2014/main" id="{0B6B0B7C-855C-4D3C-A72B-F81DC816BA19}"/>
              </a:ext>
            </a:extLst>
          </p:cNvPr>
          <p:cNvGrpSpPr>
            <a:grpSpLocks/>
          </p:cNvGrpSpPr>
          <p:nvPr/>
        </p:nvGrpSpPr>
        <p:grpSpPr bwMode="auto">
          <a:xfrm>
            <a:off x="468313" y="2205038"/>
            <a:ext cx="8207375" cy="385762"/>
            <a:chOff x="295" y="1389"/>
            <a:chExt cx="5170" cy="243"/>
          </a:xfrm>
        </p:grpSpPr>
        <p:sp>
          <p:nvSpPr>
            <p:cNvPr id="49181" name="Line 8">
              <a:extLst>
                <a:ext uri="{FF2B5EF4-FFF2-40B4-BE49-F238E27FC236}">
                  <a16:creationId xmlns:a16="http://schemas.microsoft.com/office/drawing/2014/main" id="{00FE8DCB-D0A6-401C-958E-DBE7680B7213}"/>
                </a:ext>
              </a:extLst>
            </p:cNvPr>
            <p:cNvSpPr>
              <a:spLocks noChangeShapeType="1"/>
            </p:cNvSpPr>
            <p:nvPr/>
          </p:nvSpPr>
          <p:spPr bwMode="auto">
            <a:xfrm flipV="1">
              <a:off x="1760" y="1389"/>
              <a:ext cx="0" cy="1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9">
              <a:extLst>
                <a:ext uri="{FF2B5EF4-FFF2-40B4-BE49-F238E27FC236}">
                  <a16:creationId xmlns:a16="http://schemas.microsoft.com/office/drawing/2014/main" id="{50D45686-834C-4F66-9693-D9BEF77C8CB5}"/>
                </a:ext>
              </a:extLst>
            </p:cNvPr>
            <p:cNvSpPr>
              <a:spLocks noChangeShapeType="1"/>
            </p:cNvSpPr>
            <p:nvPr/>
          </p:nvSpPr>
          <p:spPr bwMode="auto">
            <a:xfrm>
              <a:off x="1760" y="1389"/>
              <a:ext cx="131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10">
              <a:extLst>
                <a:ext uri="{FF2B5EF4-FFF2-40B4-BE49-F238E27FC236}">
                  <a16:creationId xmlns:a16="http://schemas.microsoft.com/office/drawing/2014/main" id="{BBD78BF0-2BF3-4319-ABE3-222F0D6357E0}"/>
                </a:ext>
              </a:extLst>
            </p:cNvPr>
            <p:cNvSpPr>
              <a:spLocks noChangeShapeType="1"/>
            </p:cNvSpPr>
            <p:nvPr/>
          </p:nvSpPr>
          <p:spPr bwMode="auto">
            <a:xfrm>
              <a:off x="3070" y="1389"/>
              <a:ext cx="0" cy="106"/>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162827" name="Text Box 11">
              <a:extLst>
                <a:ext uri="{FF2B5EF4-FFF2-40B4-BE49-F238E27FC236}">
                  <a16:creationId xmlns:a16="http://schemas.microsoft.com/office/drawing/2014/main" id="{A2410CC4-FCED-468D-9A51-074B1E27B2B5}"/>
                </a:ext>
              </a:extLst>
            </p:cNvPr>
            <p:cNvSpPr txBox="1">
              <a:spLocks noChangeArrowheads="1"/>
            </p:cNvSpPr>
            <p:nvPr/>
          </p:nvSpPr>
          <p:spPr bwMode="auto">
            <a:xfrm>
              <a:off x="295" y="1465"/>
              <a:ext cx="5170" cy="167"/>
            </a:xfrm>
            <a:prstGeom prst="rect">
              <a:avLst/>
            </a:prstGeom>
            <a:noFill/>
            <a:ln w="9525">
              <a:noFill/>
              <a:miter lim="800000"/>
              <a:headEnd/>
              <a:tailEnd/>
            </a:ln>
          </p:spPr>
          <p:txBody>
            <a:bodyPr lIns="0" tIns="0" rIns="0" bIns="0"/>
            <a:lstStyle/>
            <a:p>
              <a:pPr algn="ctr">
                <a:defRPr/>
              </a:pPr>
              <a:r>
                <a:rPr lang="en-US" altLang="zh-CN" sz="1600" b="1">
                  <a:solidFill>
                    <a:srgbClr val="FF00FF"/>
                  </a:solidFill>
                  <a:effectLst>
                    <a:outerShdw blurRad="38100" dist="38100" dir="2700000" algn="tl">
                      <a:srgbClr val="C0C0C0"/>
                    </a:outerShdw>
                  </a:effectLst>
                  <a:latin typeface="Times New Roman" pitchFamily="18" charset="0"/>
                </a:rPr>
                <a:t>char / short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int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unsigned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long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unsigned long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float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double </a:t>
              </a:r>
              <a:r>
                <a:rPr lang="en-US" altLang="zh-CN" sz="1600" b="1">
                  <a:solidFill>
                    <a:srgbClr val="FF00FF"/>
                  </a:solidFill>
                  <a:effectLst>
                    <a:outerShdw blurRad="38100" dist="38100" dir="2700000" algn="tl">
                      <a:srgbClr val="C0C0C0"/>
                    </a:outerShdw>
                  </a:effectLst>
                  <a:latin typeface="Times New Roman" pitchFamily="18" charset="0"/>
                  <a:sym typeface="Symbol" pitchFamily="18" charset="2"/>
                </a:rPr>
                <a:t></a:t>
              </a:r>
              <a:r>
                <a:rPr lang="en-US" altLang="zh-CN" sz="1600" b="1">
                  <a:solidFill>
                    <a:srgbClr val="FF00FF"/>
                  </a:solidFill>
                  <a:effectLst>
                    <a:outerShdw blurRad="38100" dist="38100" dir="2700000" algn="tl">
                      <a:srgbClr val="C0C0C0"/>
                    </a:outerShdw>
                  </a:effectLst>
                  <a:latin typeface="Times New Roman" pitchFamily="18" charset="0"/>
                </a:rPr>
                <a:t> long double</a:t>
              </a:r>
              <a:endParaRPr lang="en-US" altLang="zh-CN" sz="1600" b="1">
                <a:solidFill>
                  <a:srgbClr val="FF00FF"/>
                </a:solidFill>
                <a:effectLst>
                  <a:outerShdw blurRad="38100" dist="38100" dir="2700000" algn="tl">
                    <a:srgbClr val="C0C0C0"/>
                  </a:outerShdw>
                </a:effectLst>
              </a:endParaRPr>
            </a:p>
          </p:txBody>
        </p:sp>
      </p:grpSp>
      <p:sp>
        <p:nvSpPr>
          <p:cNvPr id="162829" name="Rectangle 13">
            <a:extLst>
              <a:ext uri="{FF2B5EF4-FFF2-40B4-BE49-F238E27FC236}">
                <a16:creationId xmlns:a16="http://schemas.microsoft.com/office/drawing/2014/main" id="{283A2367-B659-424E-A288-DB8CBE31735A}"/>
              </a:ext>
            </a:extLst>
          </p:cNvPr>
          <p:cNvSpPr>
            <a:spLocks noChangeArrowheads="1"/>
          </p:cNvSpPr>
          <p:nvPr/>
        </p:nvSpPr>
        <p:spPr bwMode="auto">
          <a:xfrm>
            <a:off x="736600" y="2617788"/>
            <a:ext cx="7704138" cy="11874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2.12  </a:t>
            </a:r>
            <a:r>
              <a:rPr lang="zh-CN" altLang="en-US" b="1">
                <a:solidFill>
                  <a:schemeClr val="tx2"/>
                </a:solidFill>
                <a:effectLst>
                  <a:outerShdw blurRad="38100" dist="38100" dir="2700000" algn="tl">
                    <a:srgbClr val="C0C0C0"/>
                  </a:outerShdw>
                </a:effectLst>
              </a:rPr>
              <a:t>设</a:t>
            </a:r>
            <a:r>
              <a:rPr lang="en-US" altLang="zh-CN" b="1">
                <a:solidFill>
                  <a:schemeClr val="tx2"/>
                </a:solidFill>
                <a:effectLst>
                  <a:outerShdw blurRad="38100" dist="38100" dir="2700000" algn="tl">
                    <a:srgbClr val="C0C0C0"/>
                  </a:outerShdw>
                </a:effectLst>
              </a:rPr>
              <a:t>c</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l</a:t>
            </a:r>
            <a:r>
              <a:rPr lang="zh-CN" altLang="en-US" b="1">
                <a:solidFill>
                  <a:schemeClr val="tx2"/>
                </a:solidFill>
                <a:effectLst>
                  <a:outerShdw blurRad="38100" dist="38100" dir="2700000" algn="tl">
                    <a:srgbClr val="C0C0C0"/>
                  </a:outerShdw>
                </a:effectLst>
              </a:rPr>
              <a:t>和</a:t>
            </a:r>
            <a:r>
              <a:rPr lang="en-US" altLang="zh-CN" b="1">
                <a:solidFill>
                  <a:schemeClr val="tx2"/>
                </a:solidFill>
                <a:effectLst>
                  <a:outerShdw blurRad="38100" dist="38100" dir="2700000" algn="tl">
                    <a:srgbClr val="C0C0C0"/>
                  </a:outerShdw>
                </a:effectLst>
              </a:rPr>
              <a:t>d</a:t>
            </a:r>
            <a:r>
              <a:rPr lang="zh-CN" altLang="en-US" b="1">
                <a:solidFill>
                  <a:schemeClr val="tx2"/>
                </a:solidFill>
                <a:effectLst>
                  <a:outerShdw blurRad="38100" dist="38100" dir="2700000" algn="tl">
                    <a:srgbClr val="C0C0C0"/>
                  </a:outerShdw>
                </a:effectLst>
              </a:rPr>
              <a:t>分别为</a:t>
            </a:r>
            <a:r>
              <a:rPr lang="en-US" altLang="zh-CN" b="1">
                <a:solidFill>
                  <a:schemeClr val="tx2"/>
                </a:solidFill>
                <a:effectLst>
                  <a:outerShdw blurRad="38100" dist="38100" dir="2700000" algn="tl">
                    <a:srgbClr val="C0C0C0"/>
                  </a:outerShdw>
                </a:effectLst>
              </a:rPr>
              <a:t>char</a:t>
            </a:r>
            <a:r>
              <a:rPr lang="zh-CN" altLang="en-US" b="1">
                <a:solidFill>
                  <a:schemeClr val="tx2"/>
                </a:solidFill>
                <a:effectLst>
                  <a:outerShdw blurRad="38100" dist="38100" dir="2700000" algn="tl">
                    <a:srgbClr val="C0C0C0"/>
                  </a:outerShdw>
                </a:effectLst>
              </a:rPr>
              <a:t>、</a:t>
            </a:r>
            <a:r>
              <a:rPr lang="en-US" altLang="zh-CN" b="1">
                <a:solidFill>
                  <a:schemeClr val="tx2"/>
                </a:solidFill>
                <a:effectLst>
                  <a:outerShdw blurRad="38100" dist="38100" dir="2700000" algn="tl">
                    <a:srgbClr val="C0C0C0"/>
                  </a:outerShdw>
                </a:effectLst>
              </a:rPr>
              <a:t>long</a:t>
            </a:r>
            <a:r>
              <a:rPr lang="zh-CN" altLang="en-US" b="1">
                <a:solidFill>
                  <a:schemeClr val="tx2"/>
                </a:solidFill>
                <a:effectLst>
                  <a:outerShdw blurRad="38100" dist="38100" dir="2700000" algn="tl">
                    <a:srgbClr val="C0C0C0"/>
                  </a:outerShdw>
                </a:effectLst>
              </a:rPr>
              <a:t>和</a:t>
            </a:r>
            <a:r>
              <a:rPr lang="en-US" altLang="zh-CN" b="1">
                <a:solidFill>
                  <a:schemeClr val="tx2"/>
                </a:solidFill>
                <a:effectLst>
                  <a:outerShdw blurRad="38100" dist="38100" dir="2700000" algn="tl">
                    <a:srgbClr val="C0C0C0"/>
                  </a:outerShdw>
                </a:effectLst>
              </a:rPr>
              <a:t>double</a:t>
            </a:r>
            <a:r>
              <a:rPr lang="zh-CN" altLang="en-US" b="1">
                <a:solidFill>
                  <a:schemeClr val="tx2"/>
                </a:solidFill>
                <a:effectLst>
                  <a:outerShdw blurRad="38100" dist="38100" dir="2700000" algn="tl">
                    <a:srgbClr val="C0C0C0"/>
                  </a:outerShdw>
                </a:effectLst>
              </a:rPr>
              <a:t>型变量，则表达式：</a:t>
            </a:r>
          </a:p>
          <a:p>
            <a:pPr algn="ctr">
              <a:defRPr/>
            </a:pPr>
            <a:r>
              <a:rPr lang="en-US" altLang="zh-CN" sz="2400" b="1">
                <a:solidFill>
                  <a:schemeClr val="tx2"/>
                </a:solidFill>
                <a:effectLst>
                  <a:outerShdw blurRad="38100" dist="38100" dir="2700000" algn="tl">
                    <a:srgbClr val="C0C0C0"/>
                  </a:outerShdw>
                </a:effectLst>
              </a:rPr>
              <a:t>c      *      l      +   d</a:t>
            </a:r>
          </a:p>
        </p:txBody>
      </p:sp>
      <p:grpSp>
        <p:nvGrpSpPr>
          <p:cNvPr id="3" name="Group 26">
            <a:extLst>
              <a:ext uri="{FF2B5EF4-FFF2-40B4-BE49-F238E27FC236}">
                <a16:creationId xmlns:a16="http://schemas.microsoft.com/office/drawing/2014/main" id="{51DF214A-458F-4EBD-B7C3-054D97C83614}"/>
              </a:ext>
            </a:extLst>
          </p:cNvPr>
          <p:cNvGrpSpPr>
            <a:grpSpLocks/>
          </p:cNvGrpSpPr>
          <p:nvPr/>
        </p:nvGrpSpPr>
        <p:grpSpPr bwMode="auto">
          <a:xfrm>
            <a:off x="3025775" y="3770313"/>
            <a:ext cx="576263" cy="549275"/>
            <a:chOff x="1906" y="2375"/>
            <a:chExt cx="363" cy="346"/>
          </a:xfrm>
        </p:grpSpPr>
        <p:sp>
          <p:nvSpPr>
            <p:cNvPr id="49179" name="Line 14">
              <a:extLst>
                <a:ext uri="{FF2B5EF4-FFF2-40B4-BE49-F238E27FC236}">
                  <a16:creationId xmlns:a16="http://schemas.microsoft.com/office/drawing/2014/main" id="{4E5A971C-358E-456B-84EC-330FA35F085E}"/>
                </a:ext>
              </a:extLst>
            </p:cNvPr>
            <p:cNvSpPr>
              <a:spLocks noChangeShapeType="1"/>
            </p:cNvSpPr>
            <p:nvPr/>
          </p:nvSpPr>
          <p:spPr bwMode="auto">
            <a:xfrm>
              <a:off x="2097" y="2375"/>
              <a:ext cx="0" cy="136"/>
            </a:xfrm>
            <a:prstGeom prst="line">
              <a:avLst/>
            </a:prstGeom>
            <a:noFill/>
            <a:ln w="2857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2832" name="Text Box 16">
              <a:extLst>
                <a:ext uri="{FF2B5EF4-FFF2-40B4-BE49-F238E27FC236}">
                  <a16:creationId xmlns:a16="http://schemas.microsoft.com/office/drawing/2014/main" id="{2AB70B87-E6AD-44E7-B728-07C41D284605}"/>
                </a:ext>
              </a:extLst>
            </p:cNvPr>
            <p:cNvSpPr txBox="1">
              <a:spLocks noChangeArrowheads="1"/>
            </p:cNvSpPr>
            <p:nvPr/>
          </p:nvSpPr>
          <p:spPr bwMode="auto">
            <a:xfrm>
              <a:off x="1906" y="2471"/>
              <a:ext cx="363"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int</a:t>
              </a:r>
            </a:p>
          </p:txBody>
        </p:sp>
      </p:grpSp>
      <p:grpSp>
        <p:nvGrpSpPr>
          <p:cNvPr id="4" name="Group 28">
            <a:extLst>
              <a:ext uri="{FF2B5EF4-FFF2-40B4-BE49-F238E27FC236}">
                <a16:creationId xmlns:a16="http://schemas.microsoft.com/office/drawing/2014/main" id="{DAB79D3A-E3D2-45EB-A83F-4263CE7FE30F}"/>
              </a:ext>
            </a:extLst>
          </p:cNvPr>
          <p:cNvGrpSpPr>
            <a:grpSpLocks/>
          </p:cNvGrpSpPr>
          <p:nvPr/>
        </p:nvGrpSpPr>
        <p:grpSpPr bwMode="auto">
          <a:xfrm>
            <a:off x="3348038" y="4724400"/>
            <a:ext cx="1368425" cy="581025"/>
            <a:chOff x="2109" y="2976"/>
            <a:chExt cx="862" cy="366"/>
          </a:xfrm>
        </p:grpSpPr>
        <p:sp>
          <p:nvSpPr>
            <p:cNvPr id="49177" name="AutoShape 19">
              <a:extLst>
                <a:ext uri="{FF2B5EF4-FFF2-40B4-BE49-F238E27FC236}">
                  <a16:creationId xmlns:a16="http://schemas.microsoft.com/office/drawing/2014/main" id="{186BE325-7EBA-49C1-9CC4-BAC2160FEB32}"/>
                </a:ext>
              </a:extLst>
            </p:cNvPr>
            <p:cNvSpPr>
              <a:spLocks/>
            </p:cNvSpPr>
            <p:nvPr/>
          </p:nvSpPr>
          <p:spPr bwMode="auto">
            <a:xfrm rot="-5400000">
              <a:off x="2472" y="2613"/>
              <a:ext cx="136" cy="862"/>
            </a:xfrm>
            <a:prstGeom prst="leftBrace">
              <a:avLst>
                <a:gd name="adj1" fmla="val 52819"/>
                <a:gd name="adj2" fmla="val 50000"/>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2836" name="Text Box 20">
              <a:extLst>
                <a:ext uri="{FF2B5EF4-FFF2-40B4-BE49-F238E27FC236}">
                  <a16:creationId xmlns:a16="http://schemas.microsoft.com/office/drawing/2014/main" id="{3AD55421-0C86-4FE8-A4C9-03383AD834F5}"/>
                </a:ext>
              </a:extLst>
            </p:cNvPr>
            <p:cNvSpPr txBox="1">
              <a:spLocks noChangeArrowheads="1"/>
            </p:cNvSpPr>
            <p:nvPr/>
          </p:nvSpPr>
          <p:spPr bwMode="auto">
            <a:xfrm>
              <a:off x="2205" y="3092"/>
              <a:ext cx="66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long</a:t>
              </a:r>
            </a:p>
          </p:txBody>
        </p:sp>
      </p:grpSp>
      <p:grpSp>
        <p:nvGrpSpPr>
          <p:cNvPr id="5" name="Group 27">
            <a:extLst>
              <a:ext uri="{FF2B5EF4-FFF2-40B4-BE49-F238E27FC236}">
                <a16:creationId xmlns:a16="http://schemas.microsoft.com/office/drawing/2014/main" id="{F6F0FB07-51D6-4FEC-A831-C7DED9B6CBA3}"/>
              </a:ext>
            </a:extLst>
          </p:cNvPr>
          <p:cNvGrpSpPr>
            <a:grpSpLocks/>
          </p:cNvGrpSpPr>
          <p:nvPr/>
        </p:nvGrpSpPr>
        <p:grpSpPr bwMode="auto">
          <a:xfrm>
            <a:off x="2790825" y="4278313"/>
            <a:ext cx="1052513" cy="477837"/>
            <a:chOff x="1758" y="2695"/>
            <a:chExt cx="663" cy="301"/>
          </a:xfrm>
        </p:grpSpPr>
        <p:sp>
          <p:nvSpPr>
            <p:cNvPr id="162834" name="Text Box 18">
              <a:extLst>
                <a:ext uri="{FF2B5EF4-FFF2-40B4-BE49-F238E27FC236}">
                  <a16:creationId xmlns:a16="http://schemas.microsoft.com/office/drawing/2014/main" id="{6E14BA67-99AC-48DD-8B16-6B307688E114}"/>
                </a:ext>
              </a:extLst>
            </p:cNvPr>
            <p:cNvSpPr txBox="1">
              <a:spLocks noChangeArrowheads="1"/>
            </p:cNvSpPr>
            <p:nvPr/>
          </p:nvSpPr>
          <p:spPr bwMode="auto">
            <a:xfrm>
              <a:off x="1758" y="2746"/>
              <a:ext cx="66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long</a:t>
              </a:r>
            </a:p>
          </p:txBody>
        </p:sp>
        <p:sp>
          <p:nvSpPr>
            <p:cNvPr id="49176" name="Line 21">
              <a:extLst>
                <a:ext uri="{FF2B5EF4-FFF2-40B4-BE49-F238E27FC236}">
                  <a16:creationId xmlns:a16="http://schemas.microsoft.com/office/drawing/2014/main" id="{88F94781-2A07-426D-AEA1-F38744E0DED8}"/>
                </a:ext>
              </a:extLst>
            </p:cNvPr>
            <p:cNvSpPr>
              <a:spLocks noChangeShapeType="1"/>
            </p:cNvSpPr>
            <p:nvPr/>
          </p:nvSpPr>
          <p:spPr bwMode="auto">
            <a:xfrm>
              <a:off x="2097" y="2695"/>
              <a:ext cx="0" cy="136"/>
            </a:xfrm>
            <a:prstGeom prst="line">
              <a:avLst/>
            </a:prstGeom>
            <a:noFill/>
            <a:ln w="2857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9">
            <a:extLst>
              <a:ext uri="{FF2B5EF4-FFF2-40B4-BE49-F238E27FC236}">
                <a16:creationId xmlns:a16="http://schemas.microsoft.com/office/drawing/2014/main" id="{5FBD1B10-9DD9-4432-A96A-7D1174BC0B8D}"/>
              </a:ext>
            </a:extLst>
          </p:cNvPr>
          <p:cNvGrpSpPr>
            <a:grpSpLocks/>
          </p:cNvGrpSpPr>
          <p:nvPr/>
        </p:nvGrpSpPr>
        <p:grpSpPr bwMode="auto">
          <a:xfrm>
            <a:off x="3492500" y="5300663"/>
            <a:ext cx="1052513" cy="496887"/>
            <a:chOff x="2199" y="3327"/>
            <a:chExt cx="663" cy="313"/>
          </a:xfrm>
        </p:grpSpPr>
        <p:sp>
          <p:nvSpPr>
            <p:cNvPr id="162838" name="Text Box 22">
              <a:extLst>
                <a:ext uri="{FF2B5EF4-FFF2-40B4-BE49-F238E27FC236}">
                  <a16:creationId xmlns:a16="http://schemas.microsoft.com/office/drawing/2014/main" id="{B322F728-03F8-43EE-AFF3-3EC29755A447}"/>
                </a:ext>
              </a:extLst>
            </p:cNvPr>
            <p:cNvSpPr txBox="1">
              <a:spLocks noChangeArrowheads="1"/>
            </p:cNvSpPr>
            <p:nvPr/>
          </p:nvSpPr>
          <p:spPr bwMode="auto">
            <a:xfrm>
              <a:off x="2199" y="3390"/>
              <a:ext cx="66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double</a:t>
              </a:r>
            </a:p>
          </p:txBody>
        </p:sp>
        <p:sp>
          <p:nvSpPr>
            <p:cNvPr id="49174" name="Line 23">
              <a:extLst>
                <a:ext uri="{FF2B5EF4-FFF2-40B4-BE49-F238E27FC236}">
                  <a16:creationId xmlns:a16="http://schemas.microsoft.com/office/drawing/2014/main" id="{547A915C-A7C5-4EDE-8A5E-EE19A1CA4716}"/>
                </a:ext>
              </a:extLst>
            </p:cNvPr>
            <p:cNvSpPr>
              <a:spLocks noChangeShapeType="1"/>
            </p:cNvSpPr>
            <p:nvPr/>
          </p:nvSpPr>
          <p:spPr bwMode="auto">
            <a:xfrm>
              <a:off x="2538" y="3327"/>
              <a:ext cx="0" cy="136"/>
            </a:xfrm>
            <a:prstGeom prst="line">
              <a:avLst/>
            </a:prstGeom>
            <a:noFill/>
            <a:ln w="2857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30">
            <a:extLst>
              <a:ext uri="{FF2B5EF4-FFF2-40B4-BE49-F238E27FC236}">
                <a16:creationId xmlns:a16="http://schemas.microsoft.com/office/drawing/2014/main" id="{B7ECC950-9B5A-48C2-8397-EF9F1DCB2782}"/>
              </a:ext>
            </a:extLst>
          </p:cNvPr>
          <p:cNvGrpSpPr>
            <a:grpSpLocks/>
          </p:cNvGrpSpPr>
          <p:nvPr/>
        </p:nvGrpSpPr>
        <p:grpSpPr bwMode="auto">
          <a:xfrm>
            <a:off x="4067175" y="5734050"/>
            <a:ext cx="2027238" cy="574675"/>
            <a:chOff x="2556" y="3612"/>
            <a:chExt cx="1277" cy="362"/>
          </a:xfrm>
        </p:grpSpPr>
        <p:sp>
          <p:nvSpPr>
            <p:cNvPr id="49171" name="AutoShape 24">
              <a:extLst>
                <a:ext uri="{FF2B5EF4-FFF2-40B4-BE49-F238E27FC236}">
                  <a16:creationId xmlns:a16="http://schemas.microsoft.com/office/drawing/2014/main" id="{0E6D3CE1-60CD-4BC1-A810-B02D37E0B19F}"/>
                </a:ext>
              </a:extLst>
            </p:cNvPr>
            <p:cNvSpPr>
              <a:spLocks/>
            </p:cNvSpPr>
            <p:nvPr/>
          </p:nvSpPr>
          <p:spPr bwMode="auto">
            <a:xfrm rot="-5400000">
              <a:off x="3127" y="3041"/>
              <a:ext cx="136" cy="1277"/>
            </a:xfrm>
            <a:prstGeom prst="leftBrace">
              <a:avLst>
                <a:gd name="adj1" fmla="val 78248"/>
                <a:gd name="adj2" fmla="val 50000"/>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62841" name="Text Box 25">
              <a:extLst>
                <a:ext uri="{FF2B5EF4-FFF2-40B4-BE49-F238E27FC236}">
                  <a16:creationId xmlns:a16="http://schemas.microsoft.com/office/drawing/2014/main" id="{72FDB42E-B1FC-4E38-898A-9A288D9569B5}"/>
                </a:ext>
              </a:extLst>
            </p:cNvPr>
            <p:cNvSpPr txBox="1">
              <a:spLocks noChangeArrowheads="1"/>
            </p:cNvSpPr>
            <p:nvPr/>
          </p:nvSpPr>
          <p:spPr bwMode="auto">
            <a:xfrm>
              <a:off x="2885" y="3724"/>
              <a:ext cx="663" cy="250"/>
            </a:xfrm>
            <a:prstGeom prst="rect">
              <a:avLst/>
            </a:prstGeom>
            <a:noFill/>
            <a:ln w="9525">
              <a:noFill/>
              <a:miter lim="800000"/>
              <a:headEnd/>
              <a:tailEnd/>
            </a:ln>
            <a:effectLst/>
          </p:spPr>
          <p:txBody>
            <a:bodyPr>
              <a:spAutoFit/>
            </a:bodyPr>
            <a:lstStyle/>
            <a:p>
              <a:pPr algn="ctr">
                <a:spcBef>
                  <a:spcPct val="50000"/>
                </a:spcBef>
                <a:defRPr/>
              </a:pPr>
              <a:r>
                <a:rPr lang="en-US" altLang="zh-CN" b="1">
                  <a:solidFill>
                    <a:srgbClr val="FF00FF"/>
                  </a:solidFill>
                  <a:effectLst>
                    <a:outerShdw blurRad="38100" dist="38100" dir="2700000" algn="tl">
                      <a:srgbClr val="C0C0C0"/>
                    </a:outerShdw>
                  </a:effectLst>
                </a:rPr>
                <a:t>double</a:t>
              </a:r>
            </a:p>
          </p:txBody>
        </p:sp>
      </p:grpSp>
      <p:sp>
        <p:nvSpPr>
          <p:cNvPr id="162848" name="Rectangle 32">
            <a:extLst>
              <a:ext uri="{FF2B5EF4-FFF2-40B4-BE49-F238E27FC236}">
                <a16:creationId xmlns:a16="http://schemas.microsoft.com/office/drawing/2014/main" id="{AE9A62CA-DA63-4575-AD5E-3C8F7561AA0D}"/>
              </a:ext>
            </a:extLst>
          </p:cNvPr>
          <p:cNvSpPr>
            <a:spLocks noChangeArrowheads="1"/>
          </p:cNvSpPr>
          <p:nvPr/>
        </p:nvSpPr>
        <p:spPr bwMode="auto">
          <a:xfrm>
            <a:off x="755650" y="3879850"/>
            <a:ext cx="7704138" cy="45720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a:t>
            </a:r>
            <a:r>
              <a:rPr lang="en-US" altLang="zh-CN" b="1">
                <a:solidFill>
                  <a:schemeClr val="tx2"/>
                </a:solidFill>
                <a:effectLst>
                  <a:outerShdw blurRad="38100" dist="38100" dir="2700000" algn="tl">
                    <a:srgbClr val="C0C0C0"/>
                  </a:outerShdw>
                </a:effectLst>
              </a:rPr>
              <a:t>2.13   </a:t>
            </a:r>
            <a:r>
              <a:rPr lang="zh-CN" altLang="en-US" b="1">
                <a:solidFill>
                  <a:schemeClr val="tx2"/>
                </a:solidFill>
                <a:effectLst>
                  <a:outerShdw blurRad="38100" dist="38100" dir="2700000" algn="tl">
                    <a:srgbClr val="C0C0C0"/>
                  </a:outerShdw>
                </a:effectLst>
              </a:rPr>
              <a:t>计算表达式   </a:t>
            </a:r>
            <a:r>
              <a:rPr lang="en-US" altLang="zh-CN" b="1">
                <a:solidFill>
                  <a:srgbClr val="FF00FF"/>
                </a:solidFill>
                <a:effectLst>
                  <a:outerShdw blurRad="38100" dist="38100" dir="2700000" algn="tl">
                    <a:srgbClr val="C0C0C0"/>
                  </a:outerShdw>
                </a:effectLst>
              </a:rPr>
              <a:t>-1 &lt; 1U</a:t>
            </a:r>
            <a:r>
              <a:rPr lang="en-US" altLang="zh-CN"/>
              <a:t> </a:t>
            </a:r>
            <a:r>
              <a:rPr lang="zh-CN" altLang="en-US" b="1">
                <a:solidFill>
                  <a:schemeClr val="tx2"/>
                </a:solidFill>
                <a:effectLst>
                  <a:outerShdw blurRad="38100" dist="38100" dir="2700000" algn="tl">
                    <a:srgbClr val="C0C0C0"/>
                  </a:outerShdw>
                </a:effectLst>
              </a:rPr>
              <a:t>的值。</a:t>
            </a:r>
          </a:p>
        </p:txBody>
      </p:sp>
      <p:grpSp>
        <p:nvGrpSpPr>
          <p:cNvPr id="8" name="Group 33">
            <a:extLst>
              <a:ext uri="{FF2B5EF4-FFF2-40B4-BE49-F238E27FC236}">
                <a16:creationId xmlns:a16="http://schemas.microsoft.com/office/drawing/2014/main" id="{15916945-02DB-4742-8998-35CC8E65D98F}"/>
              </a:ext>
            </a:extLst>
          </p:cNvPr>
          <p:cNvGrpSpPr>
            <a:grpSpLocks/>
          </p:cNvGrpSpPr>
          <p:nvPr/>
        </p:nvGrpSpPr>
        <p:grpSpPr bwMode="auto">
          <a:xfrm>
            <a:off x="2843213" y="4324350"/>
            <a:ext cx="4681537" cy="774700"/>
            <a:chOff x="1791" y="3011"/>
            <a:chExt cx="2949" cy="488"/>
          </a:xfrm>
        </p:grpSpPr>
        <p:sp>
          <p:nvSpPr>
            <p:cNvPr id="162850" name="Text Box 34">
              <a:extLst>
                <a:ext uri="{FF2B5EF4-FFF2-40B4-BE49-F238E27FC236}">
                  <a16:creationId xmlns:a16="http://schemas.microsoft.com/office/drawing/2014/main" id="{1B164122-6614-4FAE-8ACE-2895E8B87947}"/>
                </a:ext>
              </a:extLst>
            </p:cNvPr>
            <p:cNvSpPr txBox="1">
              <a:spLocks noChangeArrowheads="1"/>
            </p:cNvSpPr>
            <p:nvPr/>
          </p:nvSpPr>
          <p:spPr bwMode="auto">
            <a:xfrm>
              <a:off x="1791" y="3011"/>
              <a:ext cx="2949"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[-1]</a:t>
              </a:r>
              <a:r>
                <a:rPr lang="zh-CN" altLang="en-US" b="1" baseline="-25000">
                  <a:solidFill>
                    <a:srgbClr val="FF00FF"/>
                  </a:solidFill>
                  <a:effectLst>
                    <a:outerShdw blurRad="38100" dist="38100" dir="2700000" algn="tl">
                      <a:srgbClr val="C0C0C0"/>
                    </a:outerShdw>
                  </a:effectLst>
                </a:rPr>
                <a:t>补</a:t>
              </a:r>
              <a:r>
                <a:rPr lang="en-US" altLang="zh-CN" b="1">
                  <a:solidFill>
                    <a:srgbClr val="FF00FF"/>
                  </a:solidFill>
                  <a:effectLst>
                    <a:outerShdw blurRad="38100" dist="38100" dir="2700000" algn="tl">
                      <a:srgbClr val="C0C0C0"/>
                    </a:outerShdw>
                  </a:effectLst>
                </a:rPr>
                <a:t>=1111 1111 1111 1111</a:t>
              </a:r>
            </a:p>
          </p:txBody>
        </p:sp>
        <p:sp>
          <p:nvSpPr>
            <p:cNvPr id="162851" name="Text Box 35">
              <a:extLst>
                <a:ext uri="{FF2B5EF4-FFF2-40B4-BE49-F238E27FC236}">
                  <a16:creationId xmlns:a16="http://schemas.microsoft.com/office/drawing/2014/main" id="{F23E4D35-D88D-481C-8D6B-C9102C4D1068}"/>
                </a:ext>
              </a:extLst>
            </p:cNvPr>
            <p:cNvSpPr txBox="1">
              <a:spLocks noChangeArrowheads="1"/>
            </p:cNvSpPr>
            <p:nvPr/>
          </p:nvSpPr>
          <p:spPr bwMode="auto">
            <a:xfrm>
              <a:off x="1791" y="3249"/>
              <a:ext cx="2722" cy="250"/>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00FF"/>
                  </a:solidFill>
                  <a:effectLst>
                    <a:outerShdw blurRad="38100" dist="38100" dir="2700000" algn="tl">
                      <a:srgbClr val="C0C0C0"/>
                    </a:outerShdw>
                  </a:effectLst>
                </a:rPr>
                <a:t>[ 1</a:t>
              </a:r>
              <a:r>
                <a:rPr lang="en-US" altLang="zh-CN" sz="1000"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a:t>
              </a:r>
              <a:r>
                <a:rPr lang="zh-CN" altLang="en-US" b="1" baseline="-25000">
                  <a:solidFill>
                    <a:srgbClr val="FF00FF"/>
                  </a:solidFill>
                  <a:effectLst>
                    <a:outerShdw blurRad="38100" dist="38100" dir="2700000" algn="tl">
                      <a:srgbClr val="C0C0C0"/>
                    </a:outerShdw>
                  </a:effectLst>
                </a:rPr>
                <a:t>补</a:t>
              </a:r>
              <a:r>
                <a:rPr lang="en-US" altLang="zh-CN" b="1">
                  <a:solidFill>
                    <a:srgbClr val="FF00FF"/>
                  </a:solidFill>
                  <a:effectLst>
                    <a:outerShdw blurRad="38100" dist="38100" dir="2700000" algn="tl">
                      <a:srgbClr val="C0C0C0"/>
                    </a:outerShdw>
                  </a:effectLst>
                </a:rPr>
                <a:t>=0000 0000 0000 0001</a:t>
              </a:r>
            </a:p>
          </p:txBody>
        </p:sp>
      </p:grpSp>
      <p:sp>
        <p:nvSpPr>
          <p:cNvPr id="162852" name="Rectangle 36">
            <a:extLst>
              <a:ext uri="{FF2B5EF4-FFF2-40B4-BE49-F238E27FC236}">
                <a16:creationId xmlns:a16="http://schemas.microsoft.com/office/drawing/2014/main" id="{F191E3E8-E4EF-49E3-A7C2-E4553F3C4FA0}"/>
              </a:ext>
            </a:extLst>
          </p:cNvPr>
          <p:cNvSpPr>
            <a:spLocks noChangeArrowheads="1"/>
          </p:cNvSpPr>
          <p:nvPr/>
        </p:nvSpPr>
        <p:spPr bwMode="auto">
          <a:xfrm>
            <a:off x="2771775" y="5219700"/>
            <a:ext cx="5616575" cy="396875"/>
          </a:xfrm>
          <a:prstGeom prst="rect">
            <a:avLst/>
          </a:prstGeom>
          <a:noFill/>
          <a:ln w="9525">
            <a:noFill/>
            <a:miter lim="800000"/>
            <a:headEnd/>
            <a:tailEnd/>
          </a:ln>
          <a:effectLst/>
        </p:spPr>
        <p:txBody>
          <a:bodyPr>
            <a:spAutoFit/>
          </a:bodyPr>
          <a:lstStyle/>
          <a:p>
            <a:pPr>
              <a:defRPr/>
            </a:pPr>
            <a:r>
              <a:rPr lang="zh-CN" altLang="en-US" b="1">
                <a:solidFill>
                  <a:schemeClr val="tx2"/>
                </a:solidFill>
                <a:effectLst>
                  <a:outerShdw blurRad="38100" dist="38100" dir="2700000" algn="tl">
                    <a:srgbClr val="C0C0C0"/>
                  </a:outerShdw>
                </a:effectLst>
              </a:rPr>
              <a:t>表达式   </a:t>
            </a:r>
            <a:r>
              <a:rPr lang="en-US" altLang="zh-CN" b="1">
                <a:solidFill>
                  <a:srgbClr val="FF00FF"/>
                </a:solidFill>
                <a:effectLst>
                  <a:outerShdw blurRad="38100" dist="38100" dir="2700000" algn="tl">
                    <a:srgbClr val="C0C0C0"/>
                  </a:outerShdw>
                </a:effectLst>
              </a:rPr>
              <a:t>-1 &lt; 1U</a:t>
            </a:r>
            <a:r>
              <a:rPr lang="en-US" altLang="zh-CN"/>
              <a:t> </a:t>
            </a:r>
            <a:r>
              <a:rPr lang="zh-CN" altLang="en-US" b="1">
                <a:solidFill>
                  <a:schemeClr val="tx2"/>
                </a:solidFill>
                <a:effectLst>
                  <a:outerShdw blurRad="38100" dist="38100" dir="2700000" algn="tl">
                    <a:srgbClr val="C0C0C0"/>
                  </a:outerShdw>
                </a:effectLst>
              </a:rPr>
              <a:t>的值为</a:t>
            </a:r>
            <a:r>
              <a:rPr lang="en-US" altLang="zh-CN" b="1">
                <a:solidFill>
                  <a:srgbClr val="FF0000"/>
                </a:solidFill>
                <a:effectLst>
                  <a:outerShdw blurRad="38100" dist="38100" dir="2700000" algn="tl">
                    <a:srgbClr val="C0C0C0"/>
                  </a:outerShdw>
                </a:effectLst>
              </a:rPr>
              <a:t>0</a:t>
            </a:r>
            <a:r>
              <a:rPr lang="zh-CN" altLang="en-US" b="1">
                <a:solidFill>
                  <a:schemeClr val="tx2"/>
                </a:solidFill>
                <a:effectLst>
                  <a:outerShdw blurRad="38100" dist="38100" dir="2700000" algn="tl">
                    <a:srgbClr val="C0C0C0"/>
                  </a:outerShdw>
                </a:effectLst>
              </a:rPr>
              <a:t>，即逻辑假值</a:t>
            </a:r>
            <a:r>
              <a:rPr lang="en-US" altLang="zh-CN" b="1">
                <a:solidFill>
                  <a:srgbClr val="FF0000"/>
                </a:solidFill>
                <a:effectLst>
                  <a:outerShdw blurRad="38100" dist="38100" dir="2700000" algn="tl">
                    <a:srgbClr val="C0C0C0"/>
                  </a:outerShdw>
                </a:effectLst>
              </a:rPr>
              <a:t>false</a:t>
            </a:r>
            <a:r>
              <a:rPr lang="zh-CN" altLang="en-US" b="1">
                <a:solidFill>
                  <a:schemeClr val="tx2"/>
                </a:solidFill>
                <a:effectLst>
                  <a:outerShdw blurRad="38100" dist="38100" dir="2700000" algn="tl">
                    <a:srgbClr val="C0C0C0"/>
                  </a:outerShdw>
                </a:effectLst>
              </a:rPr>
              <a:t>。</a:t>
            </a:r>
          </a:p>
        </p:txBody>
      </p:sp>
      <p:sp>
        <p:nvSpPr>
          <p:cNvPr id="162853" name="Rectangle 37">
            <a:extLst>
              <a:ext uri="{FF2B5EF4-FFF2-40B4-BE49-F238E27FC236}">
                <a16:creationId xmlns:a16="http://schemas.microsoft.com/office/drawing/2014/main" id="{63A46CD0-A5BB-4FA5-94B5-3A5B94A4FE8C}"/>
              </a:ext>
            </a:extLst>
          </p:cNvPr>
          <p:cNvSpPr>
            <a:spLocks noChangeArrowheads="1"/>
          </p:cNvSpPr>
          <p:nvPr/>
        </p:nvSpPr>
        <p:spPr bwMode="auto">
          <a:xfrm>
            <a:off x="2484438" y="5734050"/>
            <a:ext cx="6119812" cy="396875"/>
          </a:xfrm>
          <a:prstGeom prst="rect">
            <a:avLst/>
          </a:prstGeom>
          <a:noFill/>
          <a:ln w="9525">
            <a:noFill/>
            <a:miter lim="800000"/>
            <a:headEnd/>
            <a:tailEnd/>
          </a:ln>
          <a:effectLst/>
        </p:spPr>
        <p:txBody>
          <a:bodyPr>
            <a:spAutoFit/>
          </a:bodyPr>
          <a:lstStyle/>
          <a:p>
            <a:pPr>
              <a:defRPr/>
            </a:pPr>
            <a:r>
              <a:rPr lang="zh-CN" altLang="en-US" b="1">
                <a:solidFill>
                  <a:srgbClr val="006600"/>
                </a:solidFill>
                <a:effectLst>
                  <a:outerShdw blurRad="38100" dist="38100" dir="2700000" algn="tl">
                    <a:srgbClr val="C0C0C0"/>
                  </a:outerShdw>
                </a:effectLst>
              </a:rPr>
              <a:t>转换方法：等长整数转换保持位串不变，取消符号。</a:t>
            </a:r>
          </a:p>
        </p:txBody>
      </p:sp>
      <p:sp>
        <p:nvSpPr>
          <p:cNvPr id="162854" name="AutoShape 38">
            <a:extLst>
              <a:ext uri="{FF2B5EF4-FFF2-40B4-BE49-F238E27FC236}">
                <a16:creationId xmlns:a16="http://schemas.microsoft.com/office/drawing/2014/main" id="{A63E7C58-0889-40D5-B66C-BA54C57A0E1E}"/>
              </a:ext>
            </a:extLst>
          </p:cNvPr>
          <p:cNvSpPr>
            <a:spLocks noChangeArrowheads="1"/>
          </p:cNvSpPr>
          <p:nvPr/>
        </p:nvSpPr>
        <p:spPr bwMode="auto">
          <a:xfrm>
            <a:off x="4500563" y="549275"/>
            <a:ext cx="4175125" cy="431800"/>
          </a:xfrm>
          <a:prstGeom prst="wedgeRoundRectCallout">
            <a:avLst>
              <a:gd name="adj1" fmla="val -13310"/>
              <a:gd name="adj2" fmla="val 104412"/>
              <a:gd name="adj3" fmla="val 16667"/>
            </a:avLst>
          </a:prstGeom>
          <a:solidFill>
            <a:schemeClr val="accent1">
              <a:alpha val="20000"/>
            </a:schemeClr>
          </a:solidFill>
          <a:ln w="19050">
            <a:solidFill>
              <a:srgbClr val="008080"/>
            </a:solidFill>
            <a:miter lim="800000"/>
            <a:headEnd/>
            <a:tailEnd/>
          </a:ln>
          <a:effectLst/>
        </p:spPr>
        <p:txBody>
          <a:bodyPr/>
          <a:lstStyle/>
          <a:p>
            <a:pPr algn="ctr">
              <a:defRPr/>
            </a:pPr>
            <a:r>
              <a:rPr lang="zh-CN" altLang="en-US" b="1">
                <a:solidFill>
                  <a:schemeClr val="tx2"/>
                </a:solidFill>
                <a:effectLst>
                  <a:outerShdw blurRad="38100" dist="38100" dir="2700000" algn="tl">
                    <a:srgbClr val="000000"/>
                  </a:outerShdw>
                </a:effectLst>
              </a:rPr>
              <a:t>算术运算、关系运算和条件运算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2854"/>
                                        </p:tgtEl>
                                        <p:attrNameLst>
                                          <p:attrName>style.visibility</p:attrName>
                                        </p:attrNameLst>
                                      </p:cBhvr>
                                      <p:to>
                                        <p:strVal val="visible"/>
                                      </p:to>
                                    </p:set>
                                    <p:anim calcmode="lin" valueType="num">
                                      <p:cBhvr>
                                        <p:cTn id="7" dur="1000" fill="hold"/>
                                        <p:tgtEl>
                                          <p:spTgt spid="162854"/>
                                        </p:tgtEl>
                                        <p:attrNameLst>
                                          <p:attrName>ppt_x</p:attrName>
                                        </p:attrNameLst>
                                      </p:cBhvr>
                                      <p:tavLst>
                                        <p:tav tm="0">
                                          <p:val>
                                            <p:strVal val="#ppt_x-.2"/>
                                          </p:val>
                                        </p:tav>
                                        <p:tav tm="100000">
                                          <p:val>
                                            <p:strVal val="#ppt_x"/>
                                          </p:val>
                                        </p:tav>
                                      </p:tavLst>
                                    </p:anim>
                                    <p:anim calcmode="lin" valueType="num">
                                      <p:cBhvr>
                                        <p:cTn id="8" dur="1000" fill="hold"/>
                                        <p:tgtEl>
                                          <p:spTgt spid="16285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28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62829"/>
                                        </p:tgtEl>
                                        <p:attrNameLst>
                                          <p:attrName>style.visibility</p:attrName>
                                        </p:attrNameLst>
                                      </p:cBhvr>
                                      <p:to>
                                        <p:strVal val="visible"/>
                                      </p:to>
                                    </p:set>
                                    <p:anim calcmode="lin" valueType="num">
                                      <p:cBhvr>
                                        <p:cTn id="14" dur="1000" fill="hold"/>
                                        <p:tgtEl>
                                          <p:spTgt spid="162829"/>
                                        </p:tgtEl>
                                        <p:attrNameLst>
                                          <p:attrName>ppt_x</p:attrName>
                                        </p:attrNameLst>
                                      </p:cBhvr>
                                      <p:tavLst>
                                        <p:tav tm="0">
                                          <p:val>
                                            <p:strVal val="#ppt_x-.2"/>
                                          </p:val>
                                        </p:tav>
                                        <p:tav tm="100000">
                                          <p:val>
                                            <p:strVal val="#ppt_x"/>
                                          </p:val>
                                        </p:tav>
                                      </p:tavLst>
                                    </p:anim>
                                    <p:anim calcmode="lin" valueType="num">
                                      <p:cBhvr>
                                        <p:cTn id="15" dur="1000" fill="hold"/>
                                        <p:tgtEl>
                                          <p:spTgt spid="16282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28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8" presetClass="exit" presetSubtype="16" fill="hold" nodeType="withEffect">
                                  <p:stCondLst>
                                    <p:cond delay="0"/>
                                  </p:stCondLst>
                                  <p:childTnLst>
                                    <p:animEffect transition="out" filter="diamond(in)">
                                      <p:cBhvr>
                                        <p:cTn id="53" dur="2000"/>
                                        <p:tgtEl>
                                          <p:spTgt spid="3"/>
                                        </p:tgtEl>
                                      </p:cBhvr>
                                    </p:animEffect>
                                    <p:set>
                                      <p:cBhvr>
                                        <p:cTn id="54" dur="1" fill="hold">
                                          <p:stCondLst>
                                            <p:cond delay="1999"/>
                                          </p:stCondLst>
                                        </p:cTn>
                                        <p:tgtEl>
                                          <p:spTgt spid="3"/>
                                        </p:tgtEl>
                                        <p:attrNameLst>
                                          <p:attrName>style.visibility</p:attrName>
                                        </p:attrNameLst>
                                      </p:cBhvr>
                                      <p:to>
                                        <p:strVal val="hidden"/>
                                      </p:to>
                                    </p:set>
                                  </p:childTnLst>
                                </p:cTn>
                              </p:par>
                              <p:par>
                                <p:cTn id="55" presetID="8" presetClass="exit" presetSubtype="16" fill="hold" nodeType="withEffect">
                                  <p:stCondLst>
                                    <p:cond delay="0"/>
                                  </p:stCondLst>
                                  <p:childTnLst>
                                    <p:animEffect transition="out" filter="diamond(in)">
                                      <p:cBhvr>
                                        <p:cTn id="56" dur="2000"/>
                                        <p:tgtEl>
                                          <p:spTgt spid="4"/>
                                        </p:tgtEl>
                                      </p:cBhvr>
                                    </p:animEffect>
                                    <p:set>
                                      <p:cBhvr>
                                        <p:cTn id="57" dur="1" fill="hold">
                                          <p:stCondLst>
                                            <p:cond delay="1999"/>
                                          </p:stCondLst>
                                        </p:cTn>
                                        <p:tgtEl>
                                          <p:spTgt spid="4"/>
                                        </p:tgtEl>
                                        <p:attrNameLst>
                                          <p:attrName>style.visibility</p:attrName>
                                        </p:attrNameLst>
                                      </p:cBhvr>
                                      <p:to>
                                        <p:strVal val="hidden"/>
                                      </p:to>
                                    </p:set>
                                  </p:childTnLst>
                                </p:cTn>
                              </p:par>
                              <p:par>
                                <p:cTn id="58" presetID="8" presetClass="exit" presetSubtype="16" fill="hold" nodeType="withEffect">
                                  <p:stCondLst>
                                    <p:cond delay="0"/>
                                  </p:stCondLst>
                                  <p:childTnLst>
                                    <p:animEffect transition="out" filter="diamond(in)">
                                      <p:cBhvr>
                                        <p:cTn id="59" dur="2000"/>
                                        <p:tgtEl>
                                          <p:spTgt spid="5"/>
                                        </p:tgtEl>
                                      </p:cBhvr>
                                    </p:animEffect>
                                    <p:set>
                                      <p:cBhvr>
                                        <p:cTn id="60" dur="1" fill="hold">
                                          <p:stCondLst>
                                            <p:cond delay="1999"/>
                                          </p:stCondLst>
                                        </p:cTn>
                                        <p:tgtEl>
                                          <p:spTgt spid="5"/>
                                        </p:tgtEl>
                                        <p:attrNameLst>
                                          <p:attrName>style.visibility</p:attrName>
                                        </p:attrNameLst>
                                      </p:cBhvr>
                                      <p:to>
                                        <p:strVal val="hidden"/>
                                      </p:to>
                                    </p:set>
                                  </p:childTnLst>
                                </p:cTn>
                              </p:par>
                              <p:par>
                                <p:cTn id="61" presetID="8" presetClass="exit" presetSubtype="16" fill="hold" nodeType="withEffect">
                                  <p:stCondLst>
                                    <p:cond delay="0"/>
                                  </p:stCondLst>
                                  <p:childTnLst>
                                    <p:animEffect transition="out" filter="diamond(in)">
                                      <p:cBhvr>
                                        <p:cTn id="62" dur="2000"/>
                                        <p:tgtEl>
                                          <p:spTgt spid="6"/>
                                        </p:tgtEl>
                                      </p:cBhvr>
                                    </p:animEffect>
                                    <p:set>
                                      <p:cBhvr>
                                        <p:cTn id="63" dur="1" fill="hold">
                                          <p:stCondLst>
                                            <p:cond delay="1999"/>
                                          </p:stCondLst>
                                        </p:cTn>
                                        <p:tgtEl>
                                          <p:spTgt spid="6"/>
                                        </p:tgtEl>
                                        <p:attrNameLst>
                                          <p:attrName>style.visibility</p:attrName>
                                        </p:attrNameLst>
                                      </p:cBhvr>
                                      <p:to>
                                        <p:strVal val="hidden"/>
                                      </p:to>
                                    </p:set>
                                  </p:childTnLst>
                                </p:cTn>
                              </p:par>
                              <p:par>
                                <p:cTn id="64" presetID="8" presetClass="exit" presetSubtype="16" fill="hold" nodeType="withEffect">
                                  <p:stCondLst>
                                    <p:cond delay="0"/>
                                  </p:stCondLst>
                                  <p:childTnLst>
                                    <p:animEffect transition="out" filter="diamond(in)">
                                      <p:cBhvr>
                                        <p:cTn id="65" dur="2000"/>
                                        <p:tgtEl>
                                          <p:spTgt spid="7"/>
                                        </p:tgtEl>
                                      </p:cBhvr>
                                    </p:animEffect>
                                    <p:set>
                                      <p:cBhvr>
                                        <p:cTn id="66" dur="1" fill="hold">
                                          <p:stCondLst>
                                            <p:cond delay="1999"/>
                                          </p:stCondLst>
                                        </p:cTn>
                                        <p:tgtEl>
                                          <p:spTgt spid="7"/>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9" presetClass="entr" presetSubtype="0" fill="hold" grpId="0" nodeType="clickEffect">
                                  <p:stCondLst>
                                    <p:cond delay="0"/>
                                  </p:stCondLst>
                                  <p:childTnLst>
                                    <p:set>
                                      <p:cBhvr>
                                        <p:cTn id="70" dur="1" fill="hold">
                                          <p:stCondLst>
                                            <p:cond delay="0"/>
                                          </p:stCondLst>
                                        </p:cTn>
                                        <p:tgtEl>
                                          <p:spTgt spid="162848"/>
                                        </p:tgtEl>
                                        <p:attrNameLst>
                                          <p:attrName>style.visibility</p:attrName>
                                        </p:attrNameLst>
                                      </p:cBhvr>
                                      <p:to>
                                        <p:strVal val="visible"/>
                                      </p:to>
                                    </p:set>
                                    <p:anim calcmode="lin" valueType="num">
                                      <p:cBhvr>
                                        <p:cTn id="71" dur="1000" fill="hold"/>
                                        <p:tgtEl>
                                          <p:spTgt spid="162848"/>
                                        </p:tgtEl>
                                        <p:attrNameLst>
                                          <p:attrName>ppt_x</p:attrName>
                                        </p:attrNameLst>
                                      </p:cBhvr>
                                      <p:tavLst>
                                        <p:tav tm="0">
                                          <p:val>
                                            <p:strVal val="#ppt_x-.2"/>
                                          </p:val>
                                        </p:tav>
                                        <p:tav tm="100000">
                                          <p:val>
                                            <p:strVal val="#ppt_x"/>
                                          </p:val>
                                        </p:tav>
                                      </p:tavLst>
                                    </p:anim>
                                    <p:anim calcmode="lin" valueType="num">
                                      <p:cBhvr>
                                        <p:cTn id="72" dur="1000" fill="hold"/>
                                        <p:tgtEl>
                                          <p:spTgt spid="162848"/>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6284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7" presetClass="entr" presetSubtype="0"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9" presetClass="entr" presetSubtype="0" fill="hold" grpId="0" nodeType="clickEffect">
                                  <p:stCondLst>
                                    <p:cond delay="0"/>
                                  </p:stCondLst>
                                  <p:childTnLst>
                                    <p:set>
                                      <p:cBhvr>
                                        <p:cTn id="84" dur="1" fill="hold">
                                          <p:stCondLst>
                                            <p:cond delay="0"/>
                                          </p:stCondLst>
                                        </p:cTn>
                                        <p:tgtEl>
                                          <p:spTgt spid="162852"/>
                                        </p:tgtEl>
                                        <p:attrNameLst>
                                          <p:attrName>style.visibility</p:attrName>
                                        </p:attrNameLst>
                                      </p:cBhvr>
                                      <p:to>
                                        <p:strVal val="visible"/>
                                      </p:to>
                                    </p:set>
                                    <p:anim calcmode="lin" valueType="num">
                                      <p:cBhvr>
                                        <p:cTn id="85" dur="1000" fill="hold"/>
                                        <p:tgtEl>
                                          <p:spTgt spid="162852"/>
                                        </p:tgtEl>
                                        <p:attrNameLst>
                                          <p:attrName>ppt_x</p:attrName>
                                        </p:attrNameLst>
                                      </p:cBhvr>
                                      <p:tavLst>
                                        <p:tav tm="0">
                                          <p:val>
                                            <p:strVal val="#ppt_x-.2"/>
                                          </p:val>
                                        </p:tav>
                                        <p:tav tm="100000">
                                          <p:val>
                                            <p:strVal val="#ppt_x"/>
                                          </p:val>
                                        </p:tav>
                                      </p:tavLst>
                                    </p:anim>
                                    <p:anim calcmode="lin" valueType="num">
                                      <p:cBhvr>
                                        <p:cTn id="86" dur="1000" fill="hold"/>
                                        <p:tgtEl>
                                          <p:spTgt spid="162852"/>
                                        </p:tgtEl>
                                        <p:attrNameLst>
                                          <p:attrName>ppt_y</p:attrName>
                                        </p:attrNameLst>
                                      </p:cBhvr>
                                      <p:tavLst>
                                        <p:tav tm="0">
                                          <p:val>
                                            <p:strVal val="#ppt_y"/>
                                          </p:val>
                                        </p:tav>
                                        <p:tav tm="100000">
                                          <p:val>
                                            <p:strVal val="#ppt_y"/>
                                          </p:val>
                                        </p:tav>
                                      </p:tavLst>
                                    </p:anim>
                                    <p:animEffect transition="in" filter="wipe(right)" prLst="gradientSize: 0.1">
                                      <p:cBhvr>
                                        <p:cTn id="87" dur="1000"/>
                                        <p:tgtEl>
                                          <p:spTgt spid="16285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9" presetClass="entr" presetSubtype="0" fill="hold" grpId="0" nodeType="clickEffect">
                                  <p:stCondLst>
                                    <p:cond delay="0"/>
                                  </p:stCondLst>
                                  <p:childTnLst>
                                    <p:set>
                                      <p:cBhvr>
                                        <p:cTn id="91" dur="1" fill="hold">
                                          <p:stCondLst>
                                            <p:cond delay="0"/>
                                          </p:stCondLst>
                                        </p:cTn>
                                        <p:tgtEl>
                                          <p:spTgt spid="162853"/>
                                        </p:tgtEl>
                                        <p:attrNameLst>
                                          <p:attrName>style.visibility</p:attrName>
                                        </p:attrNameLst>
                                      </p:cBhvr>
                                      <p:to>
                                        <p:strVal val="visible"/>
                                      </p:to>
                                    </p:set>
                                    <p:anim calcmode="lin" valueType="num">
                                      <p:cBhvr>
                                        <p:cTn id="92" dur="1000" fill="hold"/>
                                        <p:tgtEl>
                                          <p:spTgt spid="162853"/>
                                        </p:tgtEl>
                                        <p:attrNameLst>
                                          <p:attrName>ppt_x</p:attrName>
                                        </p:attrNameLst>
                                      </p:cBhvr>
                                      <p:tavLst>
                                        <p:tav tm="0">
                                          <p:val>
                                            <p:strVal val="#ppt_x-.2"/>
                                          </p:val>
                                        </p:tav>
                                        <p:tav tm="100000">
                                          <p:val>
                                            <p:strVal val="#ppt_x"/>
                                          </p:val>
                                        </p:tav>
                                      </p:tavLst>
                                    </p:anim>
                                    <p:anim calcmode="lin" valueType="num">
                                      <p:cBhvr>
                                        <p:cTn id="93" dur="1000" fill="hold"/>
                                        <p:tgtEl>
                                          <p:spTgt spid="162853"/>
                                        </p:tgtEl>
                                        <p:attrNameLst>
                                          <p:attrName>ppt_y</p:attrName>
                                        </p:attrNameLst>
                                      </p:cBhvr>
                                      <p:tavLst>
                                        <p:tav tm="0">
                                          <p:val>
                                            <p:strVal val="#ppt_y"/>
                                          </p:val>
                                        </p:tav>
                                        <p:tav tm="100000">
                                          <p:val>
                                            <p:strVal val="#ppt_y"/>
                                          </p:val>
                                        </p:tav>
                                      </p:tavLst>
                                    </p:anim>
                                    <p:animEffect transition="in" filter="wipe(right)" prLst="gradientSize: 0.1">
                                      <p:cBhvr>
                                        <p:cTn id="94" dur="1000"/>
                                        <p:tgtEl>
                                          <p:spTgt spid="162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9" grpId="0"/>
      <p:bldP spid="162848" grpId="0"/>
      <p:bldP spid="162852" grpId="0"/>
      <p:bldP spid="162853" grpId="0"/>
      <p:bldP spid="16285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2D047AA7-96F5-43AE-8505-1E320EF3D0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171D8EDB-FE21-42CE-989E-CF8D2FF9A63E}" type="slidenum">
              <a:rPr kumimoji="0" lang="en-US" altLang="zh-CN" sz="1800">
                <a:solidFill>
                  <a:srgbClr val="009900"/>
                </a:solidFill>
              </a:rPr>
              <a:pPr eaLnBrk="1" hangingPunct="1"/>
              <a:t>47</a:t>
            </a:fld>
            <a:endParaRPr kumimoji="0" lang="en-US" altLang="zh-CN" sz="1800">
              <a:solidFill>
                <a:srgbClr val="009900"/>
              </a:solidFill>
            </a:endParaRPr>
          </a:p>
        </p:txBody>
      </p:sp>
      <p:sp>
        <p:nvSpPr>
          <p:cNvPr id="169988" name="Text Box 4">
            <a:extLst>
              <a:ext uri="{FF2B5EF4-FFF2-40B4-BE49-F238E27FC236}">
                <a16:creationId xmlns:a16="http://schemas.microsoft.com/office/drawing/2014/main" id="{58834C79-5251-4100-9572-8E55805C2D71}"/>
              </a:ext>
            </a:extLst>
          </p:cNvPr>
          <p:cNvSpPr txBox="1">
            <a:spLocks noChangeArrowheads="1"/>
          </p:cNvSpPr>
          <p:nvPr/>
        </p:nvSpPr>
        <p:spPr bwMode="auto">
          <a:xfrm>
            <a:off x="827088" y="836613"/>
            <a:ext cx="7632700" cy="854075"/>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课堂练习</a:t>
            </a:r>
          </a:p>
          <a:p>
            <a:pPr>
              <a:spcBef>
                <a:spcPct val="50000"/>
              </a:spcBef>
              <a:defRPr/>
            </a:pPr>
            <a:r>
              <a:rPr lang="zh-CN" altLang="en-US" b="1">
                <a:effectLst>
                  <a:outerShdw blurRad="38100" dist="38100" dir="2700000" algn="tl">
                    <a:srgbClr val="C0C0C0"/>
                  </a:outerShdw>
                </a:effectLst>
              </a:rPr>
              <a:t>       指出下列表达式的类型。</a:t>
            </a:r>
            <a:r>
              <a:rPr lang="en-US" altLang="zh-CN" b="1">
                <a:solidFill>
                  <a:schemeClr val="tx2"/>
                </a:solidFill>
                <a:effectLst>
                  <a:outerShdw blurRad="38100" dist="38100" dir="2700000" algn="tl">
                    <a:srgbClr val="C0C0C0"/>
                  </a:outerShdw>
                </a:effectLst>
                <a:latin typeface="宋体" pitchFamily="2" charset="-122"/>
              </a:rPr>
              <a:t>(</a:t>
            </a:r>
            <a:r>
              <a:rPr lang="zh-CN" altLang="en-US" b="1">
                <a:solidFill>
                  <a:schemeClr val="tx2"/>
                </a:solidFill>
                <a:effectLst>
                  <a:outerShdw blurRad="38100" dist="38100" dir="2700000" algn="tl">
                    <a:srgbClr val="C0C0C0"/>
                  </a:outerShdw>
                </a:effectLst>
              </a:rPr>
              <a:t>假设</a:t>
            </a:r>
            <a:r>
              <a:rPr lang="en-US" altLang="zh-CN" b="1">
                <a:solidFill>
                  <a:schemeClr val="tx2"/>
                </a:solidFill>
                <a:effectLst>
                  <a:outerShdw blurRad="38100" dist="38100" dir="2700000" algn="tl">
                    <a:srgbClr val="C0C0C0"/>
                  </a:outerShdw>
                </a:effectLst>
              </a:rPr>
              <a:t>16</a:t>
            </a:r>
            <a:r>
              <a:rPr lang="zh-CN" altLang="en-US" b="1">
                <a:solidFill>
                  <a:schemeClr val="tx2"/>
                </a:solidFill>
                <a:effectLst>
                  <a:outerShdw blurRad="38100" dist="38100" dir="2700000" algn="tl">
                    <a:srgbClr val="C0C0C0"/>
                  </a:outerShdw>
                </a:effectLst>
              </a:rPr>
              <a:t>位版</a:t>
            </a:r>
            <a:r>
              <a:rPr lang="en-US" altLang="zh-CN" b="1">
                <a:solidFill>
                  <a:schemeClr val="tx2"/>
                </a:solidFill>
                <a:effectLst>
                  <a:outerShdw blurRad="38100" dist="38100" dir="2700000" algn="tl">
                    <a:srgbClr val="C0C0C0"/>
                  </a:outerShdw>
                </a:effectLst>
                <a:latin typeface="宋体" pitchFamily="2" charset="-122"/>
              </a:rPr>
              <a:t>)</a:t>
            </a:r>
          </a:p>
        </p:txBody>
      </p:sp>
      <p:sp>
        <p:nvSpPr>
          <p:cNvPr id="169989" name="Text Box 5">
            <a:extLst>
              <a:ext uri="{FF2B5EF4-FFF2-40B4-BE49-F238E27FC236}">
                <a16:creationId xmlns:a16="http://schemas.microsoft.com/office/drawing/2014/main" id="{20FE1EAE-FABA-41BC-BB09-8BF41F891CA7}"/>
              </a:ext>
            </a:extLst>
          </p:cNvPr>
          <p:cNvSpPr txBox="1">
            <a:spLocks noChangeArrowheads="1"/>
          </p:cNvSpPr>
          <p:nvPr/>
        </p:nvSpPr>
        <p:spPr bwMode="auto">
          <a:xfrm>
            <a:off x="1403350" y="1846263"/>
            <a:ext cx="3240088"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1.</a:t>
            </a:r>
            <a:r>
              <a:rPr lang="en-US" altLang="zh-CN" b="1">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12</a:t>
            </a: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3.14</a:t>
            </a:r>
          </a:p>
        </p:txBody>
      </p:sp>
      <p:sp>
        <p:nvSpPr>
          <p:cNvPr id="169990" name="Text Box 6">
            <a:extLst>
              <a:ext uri="{FF2B5EF4-FFF2-40B4-BE49-F238E27FC236}">
                <a16:creationId xmlns:a16="http://schemas.microsoft.com/office/drawing/2014/main" id="{CE534271-0490-4528-B189-84EBD3493E8A}"/>
              </a:ext>
            </a:extLst>
          </p:cNvPr>
          <p:cNvSpPr txBox="1">
            <a:spLocks noChangeArrowheads="1"/>
          </p:cNvSpPr>
          <p:nvPr/>
        </p:nvSpPr>
        <p:spPr bwMode="auto">
          <a:xfrm>
            <a:off x="4645025" y="1852613"/>
            <a:ext cx="19431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808080"/>
                </a:solidFill>
                <a:effectLst>
                  <a:outerShdw blurRad="38100" dist="38100" dir="2700000" algn="tl">
                    <a:srgbClr val="C0C0C0"/>
                  </a:outerShdw>
                </a:effectLst>
                <a:sym typeface="Symbol" pitchFamily="18" charset="2"/>
              </a:rPr>
              <a:t></a:t>
            </a:r>
            <a:r>
              <a:rPr lang="en-US" altLang="zh-CN" b="1">
                <a:solidFill>
                  <a:schemeClr val="hlink"/>
                </a:solidFill>
                <a:sym typeface="Symbol" pitchFamily="18" charset="2"/>
              </a:rPr>
              <a:t>    </a:t>
            </a:r>
            <a:r>
              <a:rPr lang="en-US" altLang="zh-CN"/>
              <a:t> </a:t>
            </a:r>
            <a:r>
              <a:rPr lang="en-US" altLang="zh-CN" b="1">
                <a:solidFill>
                  <a:srgbClr val="FF0066"/>
                </a:solidFill>
                <a:effectLst>
                  <a:outerShdw blurRad="38100" dist="38100" dir="2700000" algn="tl">
                    <a:srgbClr val="C0C0C0"/>
                  </a:outerShdw>
                </a:effectLst>
              </a:rPr>
              <a:t>double</a:t>
            </a:r>
          </a:p>
        </p:txBody>
      </p:sp>
      <p:sp>
        <p:nvSpPr>
          <p:cNvPr id="169991" name="Text Box 7">
            <a:extLst>
              <a:ext uri="{FF2B5EF4-FFF2-40B4-BE49-F238E27FC236}">
                <a16:creationId xmlns:a16="http://schemas.microsoft.com/office/drawing/2014/main" id="{C5FA491B-6769-405E-9F5E-49C65C86E2C0}"/>
              </a:ext>
            </a:extLst>
          </p:cNvPr>
          <p:cNvSpPr txBox="1">
            <a:spLocks noChangeArrowheads="1"/>
          </p:cNvSpPr>
          <p:nvPr/>
        </p:nvSpPr>
        <p:spPr bwMode="auto">
          <a:xfrm>
            <a:off x="1403350" y="2378075"/>
            <a:ext cx="3240088"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2.</a:t>
            </a:r>
            <a:r>
              <a:rPr lang="en-US" altLang="zh-CN" b="1">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12</a:t>
            </a: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3.14</a:t>
            </a:r>
            <a:r>
              <a:rPr lang="zh-CN" altLang="en-US" b="1">
                <a:solidFill>
                  <a:srgbClr val="FF00FF"/>
                </a:solidFill>
                <a:effectLst>
                  <a:outerShdw blurRad="38100" dist="38100" dir="2700000" algn="tl">
                    <a:srgbClr val="C0C0C0"/>
                  </a:outerShdw>
                </a:effectLst>
              </a:rPr>
              <a:t>，’</a:t>
            </a:r>
            <a:r>
              <a:rPr lang="en-US" altLang="zh-CN" b="1">
                <a:solidFill>
                  <a:srgbClr val="FF00FF"/>
                </a:solidFill>
                <a:effectLst>
                  <a:outerShdw blurRad="38100" dist="38100" dir="2700000" algn="tl">
                    <a:srgbClr val="C0C0C0"/>
                  </a:outerShdw>
                </a:effectLst>
              </a:rPr>
              <a:t>a’</a:t>
            </a:r>
          </a:p>
        </p:txBody>
      </p:sp>
      <p:sp>
        <p:nvSpPr>
          <p:cNvPr id="169992" name="Text Box 8">
            <a:extLst>
              <a:ext uri="{FF2B5EF4-FFF2-40B4-BE49-F238E27FC236}">
                <a16:creationId xmlns:a16="http://schemas.microsoft.com/office/drawing/2014/main" id="{FDD70F3E-3CAF-41C5-9B18-AA2244EC68FE}"/>
              </a:ext>
            </a:extLst>
          </p:cNvPr>
          <p:cNvSpPr txBox="1">
            <a:spLocks noChangeArrowheads="1"/>
          </p:cNvSpPr>
          <p:nvPr/>
        </p:nvSpPr>
        <p:spPr bwMode="auto">
          <a:xfrm>
            <a:off x="4664075" y="2384425"/>
            <a:ext cx="1943100"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808080"/>
                </a:solidFill>
                <a:effectLst>
                  <a:outerShdw blurRad="38100" dist="38100" dir="2700000" algn="tl">
                    <a:srgbClr val="C0C0C0"/>
                  </a:outerShdw>
                </a:effectLst>
                <a:sym typeface="Symbol" pitchFamily="18" charset="2"/>
              </a:rPr>
              <a:t></a:t>
            </a:r>
            <a:r>
              <a:rPr lang="en-US" altLang="zh-CN" b="1">
                <a:solidFill>
                  <a:schemeClr val="hlink"/>
                </a:solidFill>
                <a:sym typeface="Symbol" pitchFamily="18" charset="2"/>
              </a:rPr>
              <a:t>    </a:t>
            </a:r>
            <a:r>
              <a:rPr lang="en-US" altLang="zh-CN"/>
              <a:t> </a:t>
            </a:r>
            <a:r>
              <a:rPr lang="en-US" altLang="zh-CN" b="1">
                <a:solidFill>
                  <a:srgbClr val="FF0066"/>
                </a:solidFill>
                <a:effectLst>
                  <a:outerShdw blurRad="38100" dist="38100" dir="2700000" algn="tl">
                    <a:srgbClr val="C0C0C0"/>
                  </a:outerShdw>
                </a:effectLst>
              </a:rPr>
              <a:t>int</a:t>
            </a:r>
          </a:p>
        </p:txBody>
      </p:sp>
      <p:sp>
        <p:nvSpPr>
          <p:cNvPr id="169993" name="Text Box 9">
            <a:extLst>
              <a:ext uri="{FF2B5EF4-FFF2-40B4-BE49-F238E27FC236}">
                <a16:creationId xmlns:a16="http://schemas.microsoft.com/office/drawing/2014/main" id="{060AF654-69BE-4AD8-922D-0BFD82C547F2}"/>
              </a:ext>
            </a:extLst>
          </p:cNvPr>
          <p:cNvSpPr txBox="1">
            <a:spLocks noChangeArrowheads="1"/>
          </p:cNvSpPr>
          <p:nvPr/>
        </p:nvSpPr>
        <p:spPr bwMode="auto">
          <a:xfrm>
            <a:off x="1403350" y="2887663"/>
            <a:ext cx="3240088"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3.</a:t>
            </a:r>
            <a:r>
              <a:rPr lang="en-US" altLang="zh-CN" b="1">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1&gt;2 ? 314u : ’a’</a:t>
            </a:r>
          </a:p>
        </p:txBody>
      </p:sp>
      <p:sp>
        <p:nvSpPr>
          <p:cNvPr id="169994" name="Text Box 10">
            <a:extLst>
              <a:ext uri="{FF2B5EF4-FFF2-40B4-BE49-F238E27FC236}">
                <a16:creationId xmlns:a16="http://schemas.microsoft.com/office/drawing/2014/main" id="{8F1DAD2C-58C8-48F9-AA96-15B129E9527F}"/>
              </a:ext>
            </a:extLst>
          </p:cNvPr>
          <p:cNvSpPr txBox="1">
            <a:spLocks noChangeArrowheads="1"/>
          </p:cNvSpPr>
          <p:nvPr/>
        </p:nvSpPr>
        <p:spPr bwMode="auto">
          <a:xfrm>
            <a:off x="4672013" y="2849563"/>
            <a:ext cx="2708275"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808080"/>
                </a:solidFill>
                <a:effectLst>
                  <a:outerShdw blurRad="38100" dist="38100" dir="2700000" algn="tl">
                    <a:srgbClr val="C0C0C0"/>
                  </a:outerShdw>
                </a:effectLst>
                <a:sym typeface="Symbol" pitchFamily="18" charset="2"/>
              </a:rPr>
              <a:t></a:t>
            </a:r>
            <a:r>
              <a:rPr lang="en-US" altLang="zh-CN" b="1">
                <a:solidFill>
                  <a:schemeClr val="hlink"/>
                </a:solidFill>
                <a:sym typeface="Symbol" pitchFamily="18" charset="2"/>
              </a:rPr>
              <a:t>    </a:t>
            </a:r>
            <a:r>
              <a:rPr lang="en-US" altLang="zh-CN"/>
              <a:t> </a:t>
            </a:r>
            <a:r>
              <a:rPr lang="en-US" altLang="zh-CN" b="1">
                <a:solidFill>
                  <a:srgbClr val="FF0066"/>
                </a:solidFill>
                <a:effectLst>
                  <a:outerShdw blurRad="38100" dist="38100" dir="2700000" algn="tl">
                    <a:srgbClr val="C0C0C0"/>
                  </a:outerShdw>
                </a:effectLst>
              </a:rPr>
              <a:t>unsigned </a:t>
            </a:r>
            <a:r>
              <a:rPr lang="en-US" altLang="zh-CN" b="1">
                <a:solidFill>
                  <a:srgbClr val="808080"/>
                </a:solidFill>
                <a:effectLst>
                  <a:outerShdw blurRad="38100" dist="38100" dir="2700000" algn="tl">
                    <a:srgbClr val="C0C0C0"/>
                  </a:outerShdw>
                </a:effectLst>
              </a:rPr>
              <a:t>int</a:t>
            </a:r>
          </a:p>
        </p:txBody>
      </p:sp>
      <p:sp>
        <p:nvSpPr>
          <p:cNvPr id="169997" name="Text Box 13">
            <a:extLst>
              <a:ext uri="{FF2B5EF4-FFF2-40B4-BE49-F238E27FC236}">
                <a16:creationId xmlns:a16="http://schemas.microsoft.com/office/drawing/2014/main" id="{439E4017-0576-4DD3-B898-22ADF957E9F7}"/>
              </a:ext>
            </a:extLst>
          </p:cNvPr>
          <p:cNvSpPr txBox="1">
            <a:spLocks noChangeArrowheads="1"/>
          </p:cNvSpPr>
          <p:nvPr/>
        </p:nvSpPr>
        <p:spPr bwMode="auto">
          <a:xfrm>
            <a:off x="1403350" y="3425825"/>
            <a:ext cx="3240088" cy="39687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4.</a:t>
            </a:r>
            <a:r>
              <a:rPr lang="en-US" altLang="zh-CN" b="1">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120==2.0</a:t>
            </a:r>
          </a:p>
        </p:txBody>
      </p:sp>
      <p:sp>
        <p:nvSpPr>
          <p:cNvPr id="169998" name="Text Box 14">
            <a:extLst>
              <a:ext uri="{FF2B5EF4-FFF2-40B4-BE49-F238E27FC236}">
                <a16:creationId xmlns:a16="http://schemas.microsoft.com/office/drawing/2014/main" id="{651645D0-7B2D-4A92-9E2B-CAE8EF2E1F84}"/>
              </a:ext>
            </a:extLst>
          </p:cNvPr>
          <p:cNvSpPr txBox="1">
            <a:spLocks noChangeArrowheads="1"/>
          </p:cNvSpPr>
          <p:nvPr/>
        </p:nvSpPr>
        <p:spPr bwMode="auto">
          <a:xfrm>
            <a:off x="4672013" y="3387725"/>
            <a:ext cx="2708275" cy="39687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808080"/>
                </a:solidFill>
                <a:effectLst>
                  <a:outerShdw blurRad="38100" dist="38100" dir="2700000" algn="tl">
                    <a:srgbClr val="C0C0C0"/>
                  </a:outerShdw>
                </a:effectLst>
                <a:sym typeface="Symbol" pitchFamily="18" charset="2"/>
              </a:rPr>
              <a:t></a:t>
            </a:r>
            <a:r>
              <a:rPr lang="en-US" altLang="zh-CN" b="1">
                <a:solidFill>
                  <a:schemeClr val="hlink"/>
                </a:solidFill>
                <a:sym typeface="Symbol" pitchFamily="18" charset="2"/>
              </a:rPr>
              <a:t>    </a:t>
            </a:r>
            <a:r>
              <a:rPr lang="en-US" altLang="zh-CN"/>
              <a:t> </a:t>
            </a:r>
            <a:r>
              <a:rPr lang="en-US" altLang="zh-CN" b="1">
                <a:solidFill>
                  <a:srgbClr val="FF0066"/>
                </a:solidFill>
                <a:effectLst>
                  <a:outerShdw blurRad="38100" dist="38100" dir="2700000" algn="tl">
                    <a:srgbClr val="C0C0C0"/>
                  </a:outerShdw>
                </a:effectLst>
              </a:rPr>
              <a:t>int   </a:t>
            </a:r>
            <a:r>
              <a:rPr lang="zh-CN" altLang="en-US" b="1">
                <a:solidFill>
                  <a:srgbClr val="DDDDDD"/>
                </a:solidFill>
                <a:effectLst>
                  <a:outerShdw blurRad="38100" dist="38100" dir="2700000" algn="tl">
                    <a:srgbClr val="C0C0C0"/>
                  </a:outerShdw>
                </a:effectLst>
              </a:rPr>
              <a:t>逻辑型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9990">
                                            <p:txEl>
                                              <p:pRg st="0" end="0"/>
                                            </p:txEl>
                                          </p:spTgt>
                                        </p:tgtEl>
                                        <p:attrNameLst>
                                          <p:attrName>style.visibility</p:attrName>
                                        </p:attrNameLst>
                                      </p:cBhvr>
                                      <p:to>
                                        <p:strVal val="visible"/>
                                      </p:to>
                                    </p:set>
                                    <p:anim calcmode="lin" valueType="num">
                                      <p:cBhvr>
                                        <p:cTn id="7" dur="1000" fill="hold"/>
                                        <p:tgtEl>
                                          <p:spTgt spid="16999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6999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99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69991"/>
                                        </p:tgtEl>
                                        <p:attrNameLst>
                                          <p:attrName>style.visibility</p:attrName>
                                        </p:attrNameLst>
                                      </p:cBhvr>
                                      <p:to>
                                        <p:strVal val="visible"/>
                                      </p:to>
                                    </p:set>
                                    <p:anim calcmode="lin" valueType="num">
                                      <p:cBhvr>
                                        <p:cTn id="14" dur="1000" fill="hold"/>
                                        <p:tgtEl>
                                          <p:spTgt spid="169991"/>
                                        </p:tgtEl>
                                        <p:attrNameLst>
                                          <p:attrName>ppt_x</p:attrName>
                                        </p:attrNameLst>
                                      </p:cBhvr>
                                      <p:tavLst>
                                        <p:tav tm="0">
                                          <p:val>
                                            <p:strVal val="#ppt_x-.2"/>
                                          </p:val>
                                        </p:tav>
                                        <p:tav tm="100000">
                                          <p:val>
                                            <p:strVal val="#ppt_x"/>
                                          </p:val>
                                        </p:tav>
                                      </p:tavLst>
                                    </p:anim>
                                    <p:anim calcmode="lin" valueType="num">
                                      <p:cBhvr>
                                        <p:cTn id="15" dur="1000" fill="hold"/>
                                        <p:tgtEl>
                                          <p:spTgt spid="16999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99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69992">
                                            <p:txEl>
                                              <p:pRg st="0" end="0"/>
                                            </p:txEl>
                                          </p:spTgt>
                                        </p:tgtEl>
                                        <p:attrNameLst>
                                          <p:attrName>style.visibility</p:attrName>
                                        </p:attrNameLst>
                                      </p:cBhvr>
                                      <p:to>
                                        <p:strVal val="visible"/>
                                      </p:to>
                                    </p:set>
                                    <p:anim calcmode="lin" valueType="num">
                                      <p:cBhvr>
                                        <p:cTn id="21" dur="1000" fill="hold"/>
                                        <p:tgtEl>
                                          <p:spTgt spid="169992">
                                            <p:txEl>
                                              <p:pRg st="0" end="0"/>
                                            </p:txEl>
                                          </p:spTgt>
                                        </p:tgtEl>
                                        <p:attrNameLst>
                                          <p:attrName>ppt_x</p:attrName>
                                        </p:attrNameLst>
                                      </p:cBhvr>
                                      <p:tavLst>
                                        <p:tav tm="0">
                                          <p:val>
                                            <p:strVal val="#ppt_x-.2"/>
                                          </p:val>
                                        </p:tav>
                                        <p:tav tm="100000">
                                          <p:val>
                                            <p:strVal val="#ppt_x"/>
                                          </p:val>
                                        </p:tav>
                                      </p:tavLst>
                                    </p:anim>
                                    <p:anim calcmode="lin" valueType="num">
                                      <p:cBhvr>
                                        <p:cTn id="22" dur="1000" fill="hold"/>
                                        <p:tgtEl>
                                          <p:spTgt spid="16999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6999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69993">
                                            <p:txEl>
                                              <p:pRg st="0" end="0"/>
                                            </p:txEl>
                                          </p:spTgt>
                                        </p:tgtEl>
                                        <p:attrNameLst>
                                          <p:attrName>style.visibility</p:attrName>
                                        </p:attrNameLst>
                                      </p:cBhvr>
                                      <p:to>
                                        <p:strVal val="visible"/>
                                      </p:to>
                                    </p:set>
                                    <p:anim calcmode="lin" valueType="num">
                                      <p:cBhvr>
                                        <p:cTn id="28" dur="1000" fill="hold"/>
                                        <p:tgtEl>
                                          <p:spTgt spid="169993">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16999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6999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69994">
                                            <p:txEl>
                                              <p:pRg st="0" end="0"/>
                                            </p:txEl>
                                          </p:spTgt>
                                        </p:tgtEl>
                                        <p:attrNameLst>
                                          <p:attrName>style.visibility</p:attrName>
                                        </p:attrNameLst>
                                      </p:cBhvr>
                                      <p:to>
                                        <p:strVal val="visible"/>
                                      </p:to>
                                    </p:set>
                                    <p:anim calcmode="lin" valueType="num">
                                      <p:cBhvr>
                                        <p:cTn id="35" dur="1000" fill="hold"/>
                                        <p:tgtEl>
                                          <p:spTgt spid="169994">
                                            <p:txEl>
                                              <p:pRg st="0" end="0"/>
                                            </p:txEl>
                                          </p:spTgt>
                                        </p:tgtEl>
                                        <p:attrNameLst>
                                          <p:attrName>ppt_x</p:attrName>
                                        </p:attrNameLst>
                                      </p:cBhvr>
                                      <p:tavLst>
                                        <p:tav tm="0">
                                          <p:val>
                                            <p:strVal val="#ppt_x-.2"/>
                                          </p:val>
                                        </p:tav>
                                        <p:tav tm="100000">
                                          <p:val>
                                            <p:strVal val="#ppt_x"/>
                                          </p:val>
                                        </p:tav>
                                      </p:tavLst>
                                    </p:anim>
                                    <p:anim calcmode="lin" valueType="num">
                                      <p:cBhvr>
                                        <p:cTn id="36" dur="1000" fill="hold"/>
                                        <p:tgtEl>
                                          <p:spTgt spid="1699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6999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69997"/>
                                        </p:tgtEl>
                                        <p:attrNameLst>
                                          <p:attrName>style.visibility</p:attrName>
                                        </p:attrNameLst>
                                      </p:cBhvr>
                                      <p:to>
                                        <p:strVal val="visible"/>
                                      </p:to>
                                    </p:set>
                                    <p:anim calcmode="lin" valueType="num">
                                      <p:cBhvr>
                                        <p:cTn id="42" dur="1000" fill="hold"/>
                                        <p:tgtEl>
                                          <p:spTgt spid="169997"/>
                                        </p:tgtEl>
                                        <p:attrNameLst>
                                          <p:attrName>ppt_x</p:attrName>
                                        </p:attrNameLst>
                                      </p:cBhvr>
                                      <p:tavLst>
                                        <p:tav tm="0">
                                          <p:val>
                                            <p:strVal val="#ppt_x-.2"/>
                                          </p:val>
                                        </p:tav>
                                        <p:tav tm="100000">
                                          <p:val>
                                            <p:strVal val="#ppt_x"/>
                                          </p:val>
                                        </p:tav>
                                      </p:tavLst>
                                    </p:anim>
                                    <p:anim calcmode="lin" valueType="num">
                                      <p:cBhvr>
                                        <p:cTn id="43" dur="1000" fill="hold"/>
                                        <p:tgtEl>
                                          <p:spTgt spid="169997"/>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699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69998">
                                            <p:txEl>
                                              <p:pRg st="0" end="0"/>
                                            </p:txEl>
                                          </p:spTgt>
                                        </p:tgtEl>
                                        <p:attrNameLst>
                                          <p:attrName>style.visibility</p:attrName>
                                        </p:attrNameLst>
                                      </p:cBhvr>
                                      <p:to>
                                        <p:strVal val="visible"/>
                                      </p:to>
                                    </p:set>
                                    <p:anim calcmode="lin" valueType="num">
                                      <p:cBhvr>
                                        <p:cTn id="49" dur="1000" fill="hold"/>
                                        <p:tgtEl>
                                          <p:spTgt spid="169998">
                                            <p:txEl>
                                              <p:pRg st="0" end="0"/>
                                            </p:txEl>
                                          </p:spTgt>
                                        </p:tgtEl>
                                        <p:attrNameLst>
                                          <p:attrName>ppt_x</p:attrName>
                                        </p:attrNameLst>
                                      </p:cBhvr>
                                      <p:tavLst>
                                        <p:tav tm="0">
                                          <p:val>
                                            <p:strVal val="#ppt_x-.2"/>
                                          </p:val>
                                        </p:tav>
                                        <p:tav tm="100000">
                                          <p:val>
                                            <p:strVal val="#ppt_x"/>
                                          </p:val>
                                        </p:tav>
                                      </p:tavLst>
                                    </p:anim>
                                    <p:anim calcmode="lin" valueType="num">
                                      <p:cBhvr>
                                        <p:cTn id="50" dur="1000" fill="hold"/>
                                        <p:tgtEl>
                                          <p:spTgt spid="16999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699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p:bldP spid="1699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E2DBCA05-D518-4BCC-8A52-08892CE10A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2B335D60-992D-4537-91F3-3CF9E6C1A96A}" type="slidenum">
              <a:rPr kumimoji="0" lang="en-US" altLang="zh-CN" sz="1800">
                <a:solidFill>
                  <a:srgbClr val="009900"/>
                </a:solidFill>
              </a:rPr>
              <a:pPr eaLnBrk="1" hangingPunct="1"/>
              <a:t>48</a:t>
            </a:fld>
            <a:endParaRPr kumimoji="0" lang="en-US" altLang="zh-CN" sz="1800">
              <a:solidFill>
                <a:srgbClr val="009900"/>
              </a:solidFill>
            </a:endParaRPr>
          </a:p>
        </p:txBody>
      </p:sp>
      <p:sp>
        <p:nvSpPr>
          <p:cNvPr id="51203" name="Text Box 4">
            <a:extLst>
              <a:ext uri="{FF2B5EF4-FFF2-40B4-BE49-F238E27FC236}">
                <a16:creationId xmlns:a16="http://schemas.microsoft.com/office/drawing/2014/main" id="{6DEAE3F5-DD86-44D0-89F2-BB27DEBFFBB0}"/>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2.8.3</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赋值转换 </a:t>
            </a:r>
          </a:p>
        </p:txBody>
      </p:sp>
      <p:sp>
        <p:nvSpPr>
          <p:cNvPr id="163850" name="Rectangle 10">
            <a:extLst>
              <a:ext uri="{FF2B5EF4-FFF2-40B4-BE49-F238E27FC236}">
                <a16:creationId xmlns:a16="http://schemas.microsoft.com/office/drawing/2014/main" id="{2B2DD705-8C8F-4E33-A7CF-8E8806782AD2}"/>
              </a:ext>
            </a:extLst>
          </p:cNvPr>
          <p:cNvSpPr>
            <a:spLocks noChangeArrowheads="1"/>
          </p:cNvSpPr>
          <p:nvPr/>
        </p:nvSpPr>
        <p:spPr bwMode="auto">
          <a:xfrm>
            <a:off x="755650" y="1125538"/>
            <a:ext cx="7704138" cy="11874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赋值运算也会发生自动转换，赋值转换规则为：</a:t>
            </a:r>
            <a:r>
              <a:rPr lang="zh-CN" altLang="en-US" b="1">
                <a:solidFill>
                  <a:srgbClr val="FF0000"/>
                </a:solidFill>
                <a:effectLst>
                  <a:outerShdw blurRad="38100" dist="38100" dir="2700000" algn="tl">
                    <a:srgbClr val="C0C0C0"/>
                  </a:outerShdw>
                </a:effectLst>
              </a:rPr>
              <a:t>右操作数的值被转换为左操作数的类型</a:t>
            </a:r>
            <a:r>
              <a:rPr lang="zh-CN" altLang="en-US" b="1">
                <a:effectLst>
                  <a:outerShdw blurRad="38100" dist="38100" dir="2700000" algn="tl">
                    <a:srgbClr val="C0C0C0"/>
                  </a:outerShdw>
                </a:effectLst>
              </a:rPr>
              <a:t>。赋值转换不受算术转换规则的约束，赋值表达式结果的类型完全由赋值运算符左操作数的类型决定。</a:t>
            </a:r>
            <a:r>
              <a:rPr lang="zh-CN" altLang="en-US"/>
              <a:t> </a:t>
            </a:r>
          </a:p>
        </p:txBody>
      </p:sp>
      <p:sp>
        <p:nvSpPr>
          <p:cNvPr id="163851" name="Rectangle 11">
            <a:extLst>
              <a:ext uri="{FF2B5EF4-FFF2-40B4-BE49-F238E27FC236}">
                <a16:creationId xmlns:a16="http://schemas.microsoft.com/office/drawing/2014/main" id="{367BE8F4-BD4B-45EC-B12F-38AB7B673C59}"/>
              </a:ext>
            </a:extLst>
          </p:cNvPr>
          <p:cNvSpPr>
            <a:spLocks noChangeArrowheads="1"/>
          </p:cNvSpPr>
          <p:nvPr/>
        </p:nvSpPr>
        <p:spPr bwMode="auto">
          <a:xfrm>
            <a:off x="755650" y="2481263"/>
            <a:ext cx="7704138" cy="1308100"/>
          </a:xfrm>
          <a:prstGeom prst="rect">
            <a:avLst/>
          </a:prstGeom>
          <a:solidFill>
            <a:schemeClr val="accent1">
              <a:alpha val="10001"/>
            </a:schemeClr>
          </a:solid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FFFFFF"/>
                  </a:outerShdw>
                </a:effectLst>
              </a:rPr>
              <a:t>       </a:t>
            </a:r>
            <a:r>
              <a:rPr lang="zh-CN" altLang="en-US" b="1">
                <a:solidFill>
                  <a:srgbClr val="006600"/>
                </a:solidFill>
                <a:effectLst>
                  <a:outerShdw blurRad="38100" dist="38100" dir="2700000" algn="tl">
                    <a:srgbClr val="000000"/>
                  </a:outerShdw>
                </a:effectLst>
              </a:rPr>
              <a:t>转换方法：</a:t>
            </a:r>
          </a:p>
          <a:p>
            <a:pPr>
              <a:lnSpc>
                <a:spcPct val="120000"/>
              </a:lnSpc>
              <a:spcBef>
                <a:spcPct val="20000"/>
              </a:spcBef>
              <a:defRPr/>
            </a:pPr>
            <a:r>
              <a:rPr lang="zh-CN" altLang="en-US" b="1">
                <a:solidFill>
                  <a:srgbClr val="006600"/>
                </a:solidFill>
                <a:effectLst>
                  <a:outerShdw blurRad="38100" dist="38100" dir="2700000" algn="tl">
                    <a:srgbClr val="000000"/>
                  </a:outerShdw>
                </a:effectLst>
              </a:rPr>
              <a:t>              长整数→短整数，保留低位，舍去高位；</a:t>
            </a:r>
          </a:p>
          <a:p>
            <a:pPr>
              <a:lnSpc>
                <a:spcPct val="120000"/>
              </a:lnSpc>
              <a:spcBef>
                <a:spcPct val="20000"/>
              </a:spcBef>
              <a:defRPr/>
            </a:pPr>
            <a:r>
              <a:rPr lang="zh-CN" altLang="en-US" b="1">
                <a:solidFill>
                  <a:srgbClr val="006600"/>
                </a:solidFill>
                <a:effectLst>
                  <a:outerShdw blurRad="38100" dist="38100" dir="2700000" algn="tl">
                    <a:srgbClr val="000000"/>
                  </a:outerShdw>
                </a:effectLst>
              </a:rPr>
              <a:t>              浮点数→整数，保留整数位，舍去小数位。</a:t>
            </a:r>
          </a:p>
        </p:txBody>
      </p:sp>
      <p:sp>
        <p:nvSpPr>
          <p:cNvPr id="163852" name="Rectangle 12">
            <a:extLst>
              <a:ext uri="{FF2B5EF4-FFF2-40B4-BE49-F238E27FC236}">
                <a16:creationId xmlns:a16="http://schemas.microsoft.com/office/drawing/2014/main" id="{76D220A2-AEB5-47C9-8C5A-5813189AF1CD}"/>
              </a:ext>
            </a:extLst>
          </p:cNvPr>
          <p:cNvSpPr>
            <a:spLocks noChangeArrowheads="1"/>
          </p:cNvSpPr>
          <p:nvPr/>
        </p:nvSpPr>
        <p:spPr bwMode="auto">
          <a:xfrm>
            <a:off x="736600" y="4092575"/>
            <a:ext cx="7704138" cy="1857375"/>
          </a:xfrm>
          <a:prstGeom prst="rect">
            <a:avLst/>
          </a:prstGeom>
          <a:noFill/>
          <a:ln w="9525">
            <a:noFill/>
            <a:miter lim="800000"/>
            <a:headEnd/>
            <a:tailEnd/>
          </a:ln>
          <a:effectLst/>
        </p:spPr>
        <p:txBody>
          <a:bodyPr anchor="ctr">
            <a:spAutoFit/>
          </a:bodyPr>
          <a:lstStyle/>
          <a:p>
            <a:pPr>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  设</a:t>
            </a:r>
            <a:r>
              <a:rPr lang="en-US" altLang="zh-CN" b="1">
                <a:solidFill>
                  <a:schemeClr val="tx2"/>
                </a:solidFill>
                <a:effectLst>
                  <a:outerShdw blurRad="38100" dist="38100" dir="2700000" algn="tl">
                    <a:srgbClr val="C0C0C0"/>
                  </a:outerShdw>
                </a:effectLst>
              </a:rPr>
              <a:t>short s=5; double d=2.9; </a:t>
            </a:r>
            <a:r>
              <a:rPr lang="zh-CN" altLang="en-US" b="1">
                <a:solidFill>
                  <a:schemeClr val="tx2"/>
                </a:solidFill>
                <a:effectLst>
                  <a:outerShdw blurRad="38100" dist="38100" dir="2700000" algn="tl">
                    <a:srgbClr val="C0C0C0"/>
                  </a:outerShdw>
                </a:effectLst>
              </a:rPr>
              <a:t>则表达式</a:t>
            </a:r>
          </a:p>
          <a:p>
            <a:pPr algn="ctr">
              <a:defRPr/>
            </a:pPr>
            <a:endParaRPr lang="zh-CN" altLang="en-US" sz="2400" b="1">
              <a:solidFill>
                <a:schemeClr val="tx2"/>
              </a:solidFill>
              <a:effectLst>
                <a:outerShdw blurRad="38100" dist="38100" dir="2700000" algn="tl">
                  <a:srgbClr val="C0C0C0"/>
                </a:outerShdw>
              </a:effectLst>
            </a:endParaRPr>
          </a:p>
          <a:p>
            <a:pPr algn="ctr">
              <a:defRPr/>
            </a:pPr>
            <a:r>
              <a:rPr lang="en-US" altLang="zh-CN" sz="2400" b="1">
                <a:solidFill>
                  <a:srgbClr val="FF00FF"/>
                </a:solidFill>
                <a:effectLst>
                  <a:outerShdw blurRad="38100" dist="38100" dir="2700000" algn="tl">
                    <a:srgbClr val="C0C0C0"/>
                  </a:outerShdw>
                </a:effectLst>
              </a:rPr>
              <a:t>s  =  d</a:t>
            </a:r>
          </a:p>
          <a:p>
            <a:pPr algn="ctr">
              <a:defRPr/>
            </a:pPr>
            <a:endParaRPr lang="en-US" altLang="zh-CN" sz="2400" b="1">
              <a:solidFill>
                <a:schemeClr val="tx2"/>
              </a:solidFill>
              <a:effectLst>
                <a:outerShdw blurRad="38100" dist="38100" dir="2700000" algn="tl">
                  <a:srgbClr val="C0C0C0"/>
                </a:outerShdw>
              </a:effectLst>
            </a:endParaRPr>
          </a:p>
          <a:p>
            <a:pPr algn="ctr">
              <a:defRPr/>
            </a:pPr>
            <a:r>
              <a:rPr lang="en-US" altLang="zh-CN" sz="2400" b="1">
                <a:solidFill>
                  <a:srgbClr val="FF00FF"/>
                </a:solidFill>
                <a:effectLst>
                  <a:outerShdw blurRad="38100" dist="38100" dir="2700000" algn="tl">
                    <a:srgbClr val="C0C0C0"/>
                  </a:outerShdw>
                </a:effectLst>
              </a:rPr>
              <a:t>d  =  s</a:t>
            </a:r>
          </a:p>
        </p:txBody>
      </p:sp>
      <p:sp>
        <p:nvSpPr>
          <p:cNvPr id="163853" name="AutoShape 13">
            <a:extLst>
              <a:ext uri="{FF2B5EF4-FFF2-40B4-BE49-F238E27FC236}">
                <a16:creationId xmlns:a16="http://schemas.microsoft.com/office/drawing/2014/main" id="{E054AE54-E436-4699-9B0D-F268228DC3A6}"/>
              </a:ext>
            </a:extLst>
          </p:cNvPr>
          <p:cNvSpPr>
            <a:spLocks noChangeArrowheads="1"/>
          </p:cNvSpPr>
          <p:nvPr/>
        </p:nvSpPr>
        <p:spPr bwMode="auto">
          <a:xfrm>
            <a:off x="6659563" y="4365625"/>
            <a:ext cx="1657350" cy="431800"/>
          </a:xfrm>
          <a:prstGeom prst="wedgeRoundRectCallout">
            <a:avLst>
              <a:gd name="adj1" fmla="val -128833"/>
              <a:gd name="adj2" fmla="val 58824"/>
              <a:gd name="adj3" fmla="val 16667"/>
            </a:avLst>
          </a:prstGeom>
          <a:noFill/>
          <a:ln w="19050">
            <a:solidFill>
              <a:srgbClr val="008080"/>
            </a:solidFill>
            <a:miter lim="800000"/>
            <a:headEnd/>
            <a:tailEnd/>
          </a:ln>
          <a:effectLst/>
        </p:spPr>
        <p:txBody>
          <a:bodyPr/>
          <a:lstStyle/>
          <a:p>
            <a:pPr algn="ctr">
              <a:defRPr/>
            </a:pPr>
            <a:r>
              <a:rPr lang="en-US" altLang="zh-CN" b="1">
                <a:solidFill>
                  <a:srgbClr val="FF00FF"/>
                </a:solidFill>
                <a:effectLst>
                  <a:outerShdw blurRad="38100" dist="38100" dir="2700000" algn="tl">
                    <a:srgbClr val="C0C0C0"/>
                  </a:outerShdw>
                </a:effectLst>
              </a:rPr>
              <a:t>Short:  2</a:t>
            </a:r>
          </a:p>
        </p:txBody>
      </p:sp>
      <p:sp>
        <p:nvSpPr>
          <p:cNvPr id="163854" name="AutoShape 14">
            <a:extLst>
              <a:ext uri="{FF2B5EF4-FFF2-40B4-BE49-F238E27FC236}">
                <a16:creationId xmlns:a16="http://schemas.microsoft.com/office/drawing/2014/main" id="{3BD8137C-7418-4CA9-9CEB-88D71FFB5872}"/>
              </a:ext>
            </a:extLst>
          </p:cNvPr>
          <p:cNvSpPr>
            <a:spLocks noChangeArrowheads="1"/>
          </p:cNvSpPr>
          <p:nvPr/>
        </p:nvSpPr>
        <p:spPr bwMode="auto">
          <a:xfrm>
            <a:off x="6516688" y="5157788"/>
            <a:ext cx="1871662" cy="431800"/>
          </a:xfrm>
          <a:prstGeom prst="wedgeRoundRectCallout">
            <a:avLst>
              <a:gd name="adj1" fmla="val -110898"/>
              <a:gd name="adj2" fmla="val 54412"/>
              <a:gd name="adj3" fmla="val 16667"/>
            </a:avLst>
          </a:prstGeom>
          <a:noFill/>
          <a:ln w="19050">
            <a:solidFill>
              <a:srgbClr val="008080"/>
            </a:solidFill>
            <a:miter lim="800000"/>
            <a:headEnd/>
            <a:tailEnd/>
          </a:ln>
          <a:effectLst/>
        </p:spPr>
        <p:txBody>
          <a:bodyPr/>
          <a:lstStyle/>
          <a:p>
            <a:pPr algn="ctr">
              <a:defRPr/>
            </a:pPr>
            <a:r>
              <a:rPr lang="en-US" altLang="zh-CN" b="1">
                <a:solidFill>
                  <a:srgbClr val="FF00FF"/>
                </a:solidFill>
                <a:effectLst>
                  <a:outerShdw blurRad="38100" dist="38100" dir="2700000" algn="tl">
                    <a:srgbClr val="C0C0C0"/>
                  </a:outerShdw>
                </a:effectLst>
              </a:rPr>
              <a:t>double:  5.0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3851"/>
                                        </p:tgtEl>
                                        <p:attrNameLst>
                                          <p:attrName>style.visibility</p:attrName>
                                        </p:attrNameLst>
                                      </p:cBhvr>
                                      <p:to>
                                        <p:strVal val="visible"/>
                                      </p:to>
                                    </p:set>
                                    <p:animEffect transition="in" filter="fade">
                                      <p:cBhvr>
                                        <p:cTn id="7" dur="1000"/>
                                        <p:tgtEl>
                                          <p:spTgt spid="163851"/>
                                        </p:tgtEl>
                                      </p:cBhvr>
                                    </p:animEffect>
                                    <p:anim calcmode="lin" valueType="num">
                                      <p:cBhvr>
                                        <p:cTn id="8" dur="1000" fill="hold"/>
                                        <p:tgtEl>
                                          <p:spTgt spid="163851"/>
                                        </p:tgtEl>
                                        <p:attrNameLst>
                                          <p:attrName>ppt_x</p:attrName>
                                        </p:attrNameLst>
                                      </p:cBhvr>
                                      <p:tavLst>
                                        <p:tav tm="0">
                                          <p:val>
                                            <p:strVal val="#ppt_x"/>
                                          </p:val>
                                        </p:tav>
                                        <p:tav tm="100000">
                                          <p:val>
                                            <p:strVal val="#ppt_x"/>
                                          </p:val>
                                        </p:tav>
                                      </p:tavLst>
                                    </p:anim>
                                    <p:anim calcmode="lin" valueType="num">
                                      <p:cBhvr>
                                        <p:cTn id="9" dur="1000" fill="hold"/>
                                        <p:tgtEl>
                                          <p:spTgt spid="16385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63852"/>
                                        </p:tgtEl>
                                        <p:attrNameLst>
                                          <p:attrName>style.visibility</p:attrName>
                                        </p:attrNameLst>
                                      </p:cBhvr>
                                      <p:to>
                                        <p:strVal val="visible"/>
                                      </p:to>
                                    </p:set>
                                    <p:anim calcmode="lin" valueType="num">
                                      <p:cBhvr>
                                        <p:cTn id="14" dur="1000" fill="hold"/>
                                        <p:tgtEl>
                                          <p:spTgt spid="163852"/>
                                        </p:tgtEl>
                                        <p:attrNameLst>
                                          <p:attrName>ppt_x</p:attrName>
                                        </p:attrNameLst>
                                      </p:cBhvr>
                                      <p:tavLst>
                                        <p:tav tm="0">
                                          <p:val>
                                            <p:strVal val="#ppt_x-.2"/>
                                          </p:val>
                                        </p:tav>
                                        <p:tav tm="100000">
                                          <p:val>
                                            <p:strVal val="#ppt_x"/>
                                          </p:val>
                                        </p:tav>
                                      </p:tavLst>
                                    </p:anim>
                                    <p:anim calcmode="lin" valueType="num">
                                      <p:cBhvr>
                                        <p:cTn id="15" dur="1000" fill="hold"/>
                                        <p:tgtEl>
                                          <p:spTgt spid="16385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38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63853"/>
                                        </p:tgtEl>
                                        <p:attrNameLst>
                                          <p:attrName>style.visibility</p:attrName>
                                        </p:attrNameLst>
                                      </p:cBhvr>
                                      <p:to>
                                        <p:strVal val="visible"/>
                                      </p:to>
                                    </p:set>
                                    <p:anim calcmode="lin" valueType="num">
                                      <p:cBhvr>
                                        <p:cTn id="21" dur="1000" fill="hold"/>
                                        <p:tgtEl>
                                          <p:spTgt spid="163853"/>
                                        </p:tgtEl>
                                        <p:attrNameLst>
                                          <p:attrName>ppt_x</p:attrName>
                                        </p:attrNameLst>
                                      </p:cBhvr>
                                      <p:tavLst>
                                        <p:tav tm="0">
                                          <p:val>
                                            <p:strVal val="#ppt_x-.2"/>
                                          </p:val>
                                        </p:tav>
                                        <p:tav tm="100000">
                                          <p:val>
                                            <p:strVal val="#ppt_x"/>
                                          </p:val>
                                        </p:tav>
                                      </p:tavLst>
                                    </p:anim>
                                    <p:anim calcmode="lin" valueType="num">
                                      <p:cBhvr>
                                        <p:cTn id="22" dur="1000" fill="hold"/>
                                        <p:tgtEl>
                                          <p:spTgt spid="16385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638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63854"/>
                                        </p:tgtEl>
                                        <p:attrNameLst>
                                          <p:attrName>style.visibility</p:attrName>
                                        </p:attrNameLst>
                                      </p:cBhvr>
                                      <p:to>
                                        <p:strVal val="visible"/>
                                      </p:to>
                                    </p:set>
                                    <p:anim calcmode="lin" valueType="num">
                                      <p:cBhvr>
                                        <p:cTn id="28" dur="1000" fill="hold"/>
                                        <p:tgtEl>
                                          <p:spTgt spid="163854"/>
                                        </p:tgtEl>
                                        <p:attrNameLst>
                                          <p:attrName>ppt_x</p:attrName>
                                        </p:attrNameLst>
                                      </p:cBhvr>
                                      <p:tavLst>
                                        <p:tav tm="0">
                                          <p:val>
                                            <p:strVal val="#ppt_x-.2"/>
                                          </p:val>
                                        </p:tav>
                                        <p:tav tm="100000">
                                          <p:val>
                                            <p:strVal val="#ppt_x"/>
                                          </p:val>
                                        </p:tav>
                                      </p:tavLst>
                                    </p:anim>
                                    <p:anim calcmode="lin" valueType="num">
                                      <p:cBhvr>
                                        <p:cTn id="29" dur="1000" fill="hold"/>
                                        <p:tgtEl>
                                          <p:spTgt spid="163854"/>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63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1" grpId="0" animBg="1"/>
      <p:bldP spid="163852" grpId="0"/>
      <p:bldP spid="163853" grpId="0" animBg="1"/>
      <p:bldP spid="1638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8147E6D6-E4E1-414A-BCC9-324C4340B9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04BC038F-CBBB-46AB-93E9-B89AB73E2022}" type="slidenum">
              <a:rPr kumimoji="0" lang="en-US" altLang="zh-CN" sz="1800">
                <a:solidFill>
                  <a:srgbClr val="009900"/>
                </a:solidFill>
              </a:rPr>
              <a:pPr eaLnBrk="1" hangingPunct="1"/>
              <a:t>49</a:t>
            </a:fld>
            <a:endParaRPr kumimoji="0" lang="en-US" altLang="zh-CN" sz="1800">
              <a:solidFill>
                <a:srgbClr val="009900"/>
              </a:solidFill>
            </a:endParaRPr>
          </a:p>
        </p:txBody>
      </p:sp>
      <p:sp>
        <p:nvSpPr>
          <p:cNvPr id="52227" name="Text Box 4">
            <a:extLst>
              <a:ext uri="{FF2B5EF4-FFF2-40B4-BE49-F238E27FC236}">
                <a16:creationId xmlns:a16="http://schemas.microsoft.com/office/drawing/2014/main" id="{AC0E964A-98BB-4811-A2EA-46625019652A}"/>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2.8.4</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强制转换 </a:t>
            </a:r>
          </a:p>
        </p:txBody>
      </p:sp>
      <p:sp>
        <p:nvSpPr>
          <p:cNvPr id="164869" name="Rectangle 5">
            <a:extLst>
              <a:ext uri="{FF2B5EF4-FFF2-40B4-BE49-F238E27FC236}">
                <a16:creationId xmlns:a16="http://schemas.microsoft.com/office/drawing/2014/main" id="{F5B70BB0-D866-42D7-8EBD-F97E10FCC1CE}"/>
              </a:ext>
            </a:extLst>
          </p:cNvPr>
          <p:cNvSpPr>
            <a:spLocks noChangeArrowheads="1"/>
          </p:cNvSpPr>
          <p:nvPr/>
        </p:nvSpPr>
        <p:spPr bwMode="auto">
          <a:xfrm>
            <a:off x="755650" y="1139825"/>
            <a:ext cx="7704138" cy="1857375"/>
          </a:xfrm>
          <a:prstGeom prst="rect">
            <a:avLst/>
          </a:prstGeom>
          <a:noFill/>
          <a:ln w="9525">
            <a:noFill/>
            <a:miter lim="800000"/>
            <a:headEnd/>
            <a:tailEnd/>
          </a:ln>
          <a:effectLst/>
        </p:spPr>
        <p:txBody>
          <a:bodyPr anchor="ctr">
            <a:spAutoFit/>
          </a:bodyPr>
          <a:lstStyle/>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利用强制类型转换运算符将一个操作数转换成所需类型，其形式为：</a:t>
            </a:r>
          </a:p>
          <a:p>
            <a:pPr algn="ctr">
              <a:spcBef>
                <a:spcPct val="20000"/>
              </a:spcBef>
              <a:defRPr/>
            </a:pPr>
            <a:r>
              <a:rPr lang="en-US" altLang="zh-CN" b="1">
                <a:solidFill>
                  <a:srgbClr val="FF00FF"/>
                </a:solidFill>
                <a:effectLst>
                  <a:outerShdw blurRad="38100" dist="38100" dir="2700000" algn="tl">
                    <a:srgbClr val="C0C0C0"/>
                  </a:outerShdw>
                </a:effectLst>
                <a:latin typeface="宋体" pitchFamily="2" charset="-122"/>
              </a:rPr>
              <a:t>(</a:t>
            </a:r>
            <a:r>
              <a:rPr lang="zh-CN" altLang="en-US" b="1">
                <a:solidFill>
                  <a:srgbClr val="FF00FF"/>
                </a:solidFill>
                <a:effectLst>
                  <a:outerShdw blurRad="38100" dist="38100" dir="2700000" algn="tl">
                    <a:srgbClr val="C0C0C0"/>
                  </a:outerShdw>
                </a:effectLst>
              </a:rPr>
              <a:t>类型名</a:t>
            </a:r>
            <a:r>
              <a:rPr lang="en-US" altLang="zh-CN" b="1">
                <a:solidFill>
                  <a:srgbClr val="FF00FF"/>
                </a:solidFill>
                <a:effectLst>
                  <a:outerShdw blurRad="38100" dist="38100" dir="2700000" algn="tl">
                    <a:srgbClr val="C0C0C0"/>
                  </a:outerShdw>
                </a:effectLst>
                <a:latin typeface="宋体" pitchFamily="2" charset="-122"/>
              </a:rPr>
              <a:t>)</a:t>
            </a:r>
            <a:r>
              <a:rPr lang="en-US" altLang="zh-CN" b="1">
                <a:solidFill>
                  <a:srgbClr val="FF00FF"/>
                </a:solidFill>
                <a:effectLst>
                  <a:outerShdw blurRad="38100" dist="38100" dir="2700000" algn="tl">
                    <a:srgbClr val="C0C0C0"/>
                  </a:outerShdw>
                </a:effectLst>
              </a:rPr>
              <a:t> </a:t>
            </a:r>
            <a:r>
              <a:rPr lang="zh-CN" altLang="en-US" b="1">
                <a:solidFill>
                  <a:srgbClr val="FF00FF"/>
                </a:solidFill>
                <a:effectLst>
                  <a:outerShdw blurRad="38100" dist="38100" dir="2700000" algn="tl">
                    <a:srgbClr val="C0C0C0"/>
                  </a:outerShdw>
                </a:effectLst>
              </a:rPr>
              <a:t>操作数</a:t>
            </a:r>
          </a:p>
          <a:p>
            <a:pPr>
              <a:lnSpc>
                <a:spcPct val="120000"/>
              </a:lnSpc>
              <a:spcBef>
                <a:spcPct val="20000"/>
              </a:spcBef>
              <a:defRPr/>
            </a:pPr>
            <a:r>
              <a:rPr lang="zh-CN" altLang="en-US" b="1">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rPr>
              <a:t>强制类型转换运算符</a:t>
            </a:r>
            <a:r>
              <a:rPr lang="zh-CN" altLang="en-US" sz="800" b="1">
                <a:solidFill>
                  <a:srgbClr val="006600"/>
                </a:solidFill>
                <a:effectLst>
                  <a:outerShdw blurRad="38100" dist="38100" dir="2700000" algn="tl">
                    <a:srgbClr val="C0C0C0"/>
                  </a:outerShdw>
                </a:effectLst>
              </a:rPr>
              <a:t> </a:t>
            </a:r>
            <a:r>
              <a:rPr lang="zh-CN" altLang="en-US" b="1">
                <a:solidFill>
                  <a:srgbClr val="006600"/>
                </a:solidFill>
                <a:effectLst>
                  <a:outerShdw blurRad="38100" dist="38100" dir="2700000" algn="tl">
                    <a:srgbClr val="C0C0C0"/>
                  </a:outerShdw>
                </a:effectLst>
                <a:latin typeface="Times New Roman"/>
              </a:rPr>
              <a:t>“</a:t>
            </a:r>
            <a:r>
              <a:rPr lang="en-US" altLang="zh-CN" b="1">
                <a:solidFill>
                  <a:srgbClr val="006600"/>
                </a:solidFill>
                <a:effectLst>
                  <a:outerShdw blurRad="38100" dist="38100" dir="2700000" algn="tl">
                    <a:srgbClr val="C0C0C0"/>
                  </a:outerShdw>
                </a:effectLst>
                <a:latin typeface="宋体" pitchFamily="2" charset="-122"/>
              </a:rPr>
              <a:t>(</a:t>
            </a:r>
            <a:r>
              <a:rPr lang="zh-CN" altLang="en-US" b="1">
                <a:solidFill>
                  <a:srgbClr val="006600"/>
                </a:solidFill>
                <a:effectLst>
                  <a:outerShdw blurRad="38100" dist="38100" dir="2700000" algn="tl">
                    <a:srgbClr val="C0C0C0"/>
                  </a:outerShdw>
                </a:effectLst>
              </a:rPr>
              <a:t>类型名</a:t>
            </a:r>
            <a:r>
              <a:rPr lang="en-US" altLang="zh-CN" b="1">
                <a:solidFill>
                  <a:srgbClr val="006600"/>
                </a:solidFill>
                <a:effectLst>
                  <a:outerShdw blurRad="38100" dist="38100" dir="2700000" algn="tl">
                    <a:srgbClr val="C0C0C0"/>
                  </a:outerShdw>
                </a:effectLst>
                <a:latin typeface="宋体" pitchFamily="2" charset="-122"/>
              </a:rPr>
              <a:t>)</a:t>
            </a:r>
            <a:r>
              <a:rPr lang="en-US" altLang="zh-CN" b="1">
                <a:solidFill>
                  <a:srgbClr val="006600"/>
                </a:solidFill>
                <a:effectLst>
                  <a:outerShdw blurRad="38100" dist="38100" dir="2700000" algn="tl">
                    <a:srgbClr val="C0C0C0"/>
                  </a:outerShdw>
                </a:effectLst>
                <a:latin typeface="Times New Roman"/>
              </a:rPr>
              <a:t>”</a:t>
            </a:r>
            <a:r>
              <a:rPr lang="zh-CN" altLang="en-US" b="1">
                <a:solidFill>
                  <a:srgbClr val="006600"/>
                </a:solidFill>
                <a:effectLst>
                  <a:outerShdw blurRad="38100" dist="38100" dir="2700000" algn="tl">
                    <a:srgbClr val="C0C0C0"/>
                  </a:outerShdw>
                </a:effectLst>
              </a:rPr>
              <a:t>是单目运算符，与其它的单目运算符有同样的优先级和右结合性。</a:t>
            </a:r>
            <a:r>
              <a:rPr lang="zh-CN" altLang="en-US"/>
              <a:t> </a:t>
            </a:r>
          </a:p>
        </p:txBody>
      </p:sp>
      <p:sp>
        <p:nvSpPr>
          <p:cNvPr id="164871" name="Rectangle 7">
            <a:extLst>
              <a:ext uri="{FF2B5EF4-FFF2-40B4-BE49-F238E27FC236}">
                <a16:creationId xmlns:a16="http://schemas.microsoft.com/office/drawing/2014/main" id="{BB0F9243-C19B-4631-A1A6-059F1BFAB989}"/>
              </a:ext>
            </a:extLst>
          </p:cNvPr>
          <p:cNvSpPr>
            <a:spLocks noChangeArrowheads="1"/>
          </p:cNvSpPr>
          <p:nvPr/>
        </p:nvSpPr>
        <p:spPr bwMode="auto">
          <a:xfrm>
            <a:off x="736600" y="3213100"/>
            <a:ext cx="7704138" cy="2406650"/>
          </a:xfrm>
          <a:prstGeom prst="rect">
            <a:avLst/>
          </a:prstGeom>
          <a:noFill/>
          <a:ln w="9525">
            <a:noFill/>
            <a:miter lim="800000"/>
            <a:headEnd/>
            <a:tailEnd/>
          </a:ln>
          <a:effectLst/>
        </p:spPr>
        <p:txBody>
          <a:bodyPr anchor="ctr">
            <a:spAutoFit/>
          </a:bodyPr>
          <a:lstStyle/>
          <a:p>
            <a:pPr>
              <a:lnSpc>
                <a:spcPct val="120000"/>
              </a:lnSpc>
              <a:spcBef>
                <a:spcPct val="4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   表达式如下：</a:t>
            </a:r>
          </a:p>
          <a:p>
            <a:pPr>
              <a:lnSpc>
                <a:spcPct val="120000"/>
              </a:lnSpc>
              <a:spcBef>
                <a:spcPct val="40000"/>
              </a:spcBef>
              <a:defRPr/>
            </a:pPr>
            <a:r>
              <a:rPr lang="zh-CN" altLang="en-US" b="1">
                <a:solidFill>
                  <a:schemeClr val="tx2"/>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(double) i</a:t>
            </a:r>
          </a:p>
          <a:p>
            <a:pPr>
              <a:lnSpc>
                <a:spcPct val="120000"/>
              </a:lnSpc>
              <a:spcBef>
                <a:spcPct val="40000"/>
              </a:spcBef>
              <a:defRPr/>
            </a:pPr>
            <a:r>
              <a:rPr lang="en-US" altLang="zh-CN" b="1">
                <a:solidFill>
                  <a:srgbClr val="FF00FF"/>
                </a:solidFill>
                <a:effectLst>
                  <a:outerShdw blurRad="38100" dist="38100" dir="2700000" algn="tl">
                    <a:srgbClr val="C0C0C0"/>
                  </a:outerShdw>
                </a:effectLst>
              </a:rPr>
              <a:t>                         (long) ('a'-32)</a:t>
            </a:r>
          </a:p>
          <a:p>
            <a:pPr>
              <a:lnSpc>
                <a:spcPct val="120000"/>
              </a:lnSpc>
              <a:spcBef>
                <a:spcPct val="40000"/>
              </a:spcBef>
              <a:defRPr/>
            </a:pPr>
            <a:r>
              <a:rPr lang="en-US" altLang="zh-CN"/>
              <a:t>                        </a:t>
            </a:r>
            <a:r>
              <a:rPr lang="en-US" altLang="zh-CN" b="1">
                <a:solidFill>
                  <a:srgbClr val="FF0000"/>
                </a:solidFill>
                <a:effectLst>
                  <a:outerShdw blurRad="38100" dist="38100" dir="2700000" algn="tl">
                    <a:srgbClr val="C0C0C0"/>
                  </a:outerShdw>
                </a:effectLst>
              </a:rPr>
              <a:t>(double) x = 10</a:t>
            </a:r>
            <a:r>
              <a:rPr lang="en-US" altLang="zh-CN"/>
              <a:t>    </a:t>
            </a:r>
            <a:r>
              <a:rPr lang="zh-CN" altLang="en-US" b="1">
                <a:solidFill>
                  <a:schemeClr val="folHlink"/>
                </a:solidFill>
                <a:effectLst>
                  <a:outerShdw blurRad="38100" dist="38100" dir="2700000" algn="tl">
                    <a:srgbClr val="C0C0C0"/>
                  </a:outerShdw>
                </a:effectLst>
                <a:latin typeface="宋体" pitchFamily="2" charset="-122"/>
              </a:rPr>
              <a:t>－－－ 错误表达式！</a:t>
            </a:r>
          </a:p>
          <a:p>
            <a:pPr>
              <a:lnSpc>
                <a:spcPct val="120000"/>
              </a:lnSpc>
              <a:spcBef>
                <a:spcPct val="40000"/>
              </a:spcBef>
              <a:defRPr/>
            </a:pPr>
            <a:r>
              <a:rPr lang="zh-CN" altLang="en-US" b="1">
                <a:solidFill>
                  <a:srgbClr val="FF0000"/>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(double) (x = 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64871">
                                            <p:txEl>
                                              <p:pRg st="0" end="0"/>
                                            </p:txEl>
                                          </p:spTgt>
                                        </p:tgtEl>
                                        <p:attrNameLst>
                                          <p:attrName>style.visibility</p:attrName>
                                        </p:attrNameLst>
                                      </p:cBhvr>
                                      <p:to>
                                        <p:strVal val="visible"/>
                                      </p:to>
                                    </p:set>
                                    <p:anim calcmode="lin" valueType="num">
                                      <p:cBhvr>
                                        <p:cTn id="7" dur="1000" fill="hold"/>
                                        <p:tgtEl>
                                          <p:spTgt spid="16487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6487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4871">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64871">
                                            <p:txEl>
                                              <p:pRg st="1" end="1"/>
                                            </p:txEl>
                                          </p:spTgt>
                                        </p:tgtEl>
                                        <p:attrNameLst>
                                          <p:attrName>style.visibility</p:attrName>
                                        </p:attrNameLst>
                                      </p:cBhvr>
                                      <p:to>
                                        <p:strVal val="visible"/>
                                      </p:to>
                                    </p:set>
                                    <p:anim calcmode="lin" valueType="num">
                                      <p:cBhvr>
                                        <p:cTn id="12" dur="1000" fill="hold"/>
                                        <p:tgtEl>
                                          <p:spTgt spid="164871">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16487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487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64871">
                                            <p:txEl>
                                              <p:pRg st="2" end="2"/>
                                            </p:txEl>
                                          </p:spTgt>
                                        </p:tgtEl>
                                        <p:attrNameLst>
                                          <p:attrName>style.visibility</p:attrName>
                                        </p:attrNameLst>
                                      </p:cBhvr>
                                      <p:to>
                                        <p:strVal val="visible"/>
                                      </p:to>
                                    </p:set>
                                    <p:anim calcmode="lin" valueType="num">
                                      <p:cBhvr>
                                        <p:cTn id="19" dur="1000" fill="hold"/>
                                        <p:tgtEl>
                                          <p:spTgt spid="164871">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16487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487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64871">
                                            <p:txEl>
                                              <p:pRg st="3" end="3"/>
                                            </p:txEl>
                                          </p:spTgt>
                                        </p:tgtEl>
                                        <p:attrNameLst>
                                          <p:attrName>style.visibility</p:attrName>
                                        </p:attrNameLst>
                                      </p:cBhvr>
                                      <p:to>
                                        <p:strVal val="visible"/>
                                      </p:to>
                                    </p:set>
                                    <p:anim calcmode="lin" valueType="num">
                                      <p:cBhvr>
                                        <p:cTn id="26" dur="1000" fill="hold"/>
                                        <p:tgtEl>
                                          <p:spTgt spid="164871">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16487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6487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164871">
                                            <p:txEl>
                                              <p:pRg st="4" end="4"/>
                                            </p:txEl>
                                          </p:spTgt>
                                        </p:tgtEl>
                                        <p:attrNameLst>
                                          <p:attrName>style.visibility</p:attrName>
                                        </p:attrNameLst>
                                      </p:cBhvr>
                                      <p:to>
                                        <p:strVal val="visible"/>
                                      </p:to>
                                    </p:set>
                                    <p:anim calcmode="lin" valueType="num">
                                      <p:cBhvr>
                                        <p:cTn id="33" dur="1000" fill="hold"/>
                                        <p:tgtEl>
                                          <p:spTgt spid="164871">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16487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648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2DE31885-5019-4FF4-A725-9094E4FA3B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F1DC484A-7311-4F7D-B31C-ED5D1879AAE5}" type="slidenum">
              <a:rPr kumimoji="0" lang="en-US" altLang="zh-CN" sz="1800">
                <a:solidFill>
                  <a:srgbClr val="009900"/>
                </a:solidFill>
              </a:rPr>
              <a:pPr eaLnBrk="1" hangingPunct="1"/>
              <a:t>5</a:t>
            </a:fld>
            <a:endParaRPr kumimoji="0" lang="en-US" altLang="zh-CN" sz="1800">
              <a:solidFill>
                <a:srgbClr val="009900"/>
              </a:solidFill>
            </a:endParaRPr>
          </a:p>
        </p:txBody>
      </p:sp>
      <p:sp>
        <p:nvSpPr>
          <p:cNvPr id="91166" name="Rectangle 30">
            <a:extLst>
              <a:ext uri="{FF2B5EF4-FFF2-40B4-BE49-F238E27FC236}">
                <a16:creationId xmlns:a16="http://schemas.microsoft.com/office/drawing/2014/main" id="{B4E1924D-49B8-4BB2-AC73-3D67C07CE5B2}"/>
              </a:ext>
            </a:extLst>
          </p:cNvPr>
          <p:cNvSpPr>
            <a:spLocks noChangeArrowheads="1"/>
          </p:cNvSpPr>
          <p:nvPr/>
        </p:nvSpPr>
        <p:spPr bwMode="auto">
          <a:xfrm>
            <a:off x="1042988" y="3213100"/>
            <a:ext cx="7200900" cy="1771650"/>
          </a:xfrm>
          <a:prstGeom prst="rect">
            <a:avLst/>
          </a:prstGeom>
          <a:noFill/>
          <a:ln w="9525">
            <a:noFill/>
            <a:miter lim="800000"/>
            <a:headEnd/>
            <a:tailEnd/>
          </a:ln>
          <a:effectLst/>
        </p:spPr>
        <p:txBody>
          <a:bodyPr>
            <a:spAutoFit/>
          </a:bodyPr>
          <a:lstStyle/>
          <a:p>
            <a:pPr>
              <a:spcBef>
                <a:spcPct val="20000"/>
              </a:spcBef>
              <a:defRPr/>
            </a:pPr>
            <a:r>
              <a:rPr lang="en-US" altLang="zh-CN" sz="2400" b="1">
                <a:effectLst>
                  <a:outerShdw blurRad="38100" dist="38100" dir="2700000" algn="tl">
                    <a:srgbClr val="C0C0C0"/>
                  </a:outerShdw>
                </a:effectLst>
              </a:rPr>
              <a:t>         </a:t>
            </a:r>
            <a:r>
              <a:rPr lang="en-US" altLang="zh-CN" sz="2400" b="1">
                <a:solidFill>
                  <a:srgbClr val="0000FF"/>
                </a:solidFill>
                <a:effectLst>
                  <a:outerShdw blurRad="38100" dist="38100" dir="2700000" algn="tl">
                    <a:srgbClr val="C0C0C0"/>
                  </a:outerShdw>
                </a:effectLst>
              </a:rPr>
              <a:t>sum     =      x    +    y</a:t>
            </a:r>
          </a:p>
          <a:p>
            <a:pPr>
              <a:spcBef>
                <a:spcPct val="20000"/>
              </a:spcBef>
              <a:defRPr/>
            </a:pPr>
            <a:r>
              <a:rPr lang="en-US" altLang="zh-CN" sz="2400" b="1">
                <a:solidFill>
                  <a:srgbClr val="0000FF"/>
                </a:solidFill>
                <a:effectLst>
                  <a:outerShdw blurRad="38100" dist="38100" dir="2700000" algn="tl">
                    <a:srgbClr val="C0C0C0"/>
                  </a:outerShdw>
                </a:effectLst>
              </a:rPr>
              <a:t>         sum  =      x    +    y</a:t>
            </a:r>
          </a:p>
          <a:p>
            <a:pPr>
              <a:spcBef>
                <a:spcPct val="20000"/>
              </a:spcBef>
              <a:defRPr/>
            </a:pPr>
            <a:r>
              <a:rPr lang="en-US" altLang="zh-CN" sz="2400" b="1">
                <a:solidFill>
                  <a:srgbClr val="0000FF"/>
                </a:solidFill>
                <a:effectLst>
                  <a:outerShdw blurRad="38100" dist="38100" dir="2700000" algn="tl">
                    <a:srgbClr val="C0C0C0"/>
                  </a:outerShdw>
                </a:effectLst>
              </a:rPr>
              <a:t>         sum= x    +y</a:t>
            </a:r>
          </a:p>
          <a:p>
            <a:pPr>
              <a:spcBef>
                <a:spcPct val="20000"/>
              </a:spcBef>
              <a:defRPr/>
            </a:pPr>
            <a:r>
              <a:rPr lang="en-US" altLang="zh-CN" sz="2400" b="1">
                <a:solidFill>
                  <a:srgbClr val="0000FF"/>
                </a:solidFill>
                <a:effectLst>
                  <a:outerShdw blurRad="38100" dist="38100" dir="2700000" algn="tl">
                    <a:srgbClr val="C0C0C0"/>
                  </a:outerShdw>
                </a:effectLst>
              </a:rPr>
              <a:t>         su  m  =x+y</a:t>
            </a:r>
          </a:p>
        </p:txBody>
      </p:sp>
      <p:sp>
        <p:nvSpPr>
          <p:cNvPr id="8196" name="Text Box 4">
            <a:extLst>
              <a:ext uri="{FF2B5EF4-FFF2-40B4-BE49-F238E27FC236}">
                <a16:creationId xmlns:a16="http://schemas.microsoft.com/office/drawing/2014/main" id="{0E6D3A7D-8D26-4814-9F7B-FB13D0ADA1D7}"/>
              </a:ext>
            </a:extLst>
          </p:cNvPr>
          <p:cNvSpPr txBox="1">
            <a:spLocks noChangeArrowheads="1"/>
          </p:cNvSpPr>
          <p:nvPr/>
        </p:nvSpPr>
        <p:spPr bwMode="auto">
          <a:xfrm>
            <a:off x="762000" y="6921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2.1.2</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词法元素 </a:t>
            </a:r>
          </a:p>
        </p:txBody>
      </p:sp>
      <p:sp>
        <p:nvSpPr>
          <p:cNvPr id="91154" name="Rectangle 18">
            <a:extLst>
              <a:ext uri="{FF2B5EF4-FFF2-40B4-BE49-F238E27FC236}">
                <a16:creationId xmlns:a16="http://schemas.microsoft.com/office/drawing/2014/main" id="{59EC2FD6-1957-4187-9336-8964AB22F0AD}"/>
              </a:ext>
            </a:extLst>
          </p:cNvPr>
          <p:cNvSpPr>
            <a:spLocks noChangeArrowheads="1"/>
          </p:cNvSpPr>
          <p:nvPr/>
        </p:nvSpPr>
        <p:spPr bwMode="auto">
          <a:xfrm>
            <a:off x="827088" y="1130300"/>
            <a:ext cx="7489825" cy="8953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400" dirty="0"/>
              <a:t>      </a:t>
            </a:r>
            <a:r>
              <a:rPr lang="en-US" altLang="zh-CN" b="1" dirty="0">
                <a:effectLst>
                  <a:outerShdw blurRad="38100" dist="38100" dir="2700000" algn="tl">
                    <a:srgbClr val="C0C0C0"/>
                  </a:outerShdw>
                </a:effectLst>
              </a:rPr>
              <a:t>C</a:t>
            </a:r>
            <a:r>
              <a:rPr lang="zh-CN" altLang="en-US" b="1" dirty="0">
                <a:effectLst>
                  <a:outerShdw blurRad="38100" dist="38100" dir="2700000" algn="tl">
                    <a:srgbClr val="C0C0C0"/>
                  </a:outerShdw>
                </a:effectLst>
              </a:rPr>
              <a:t>语言中单词，共分</a:t>
            </a:r>
            <a:r>
              <a:rPr lang="en-US" altLang="zh-CN" b="1" dirty="0">
                <a:effectLst>
                  <a:outerShdw blurRad="38100" dist="38100" dir="2700000" algn="tl">
                    <a:srgbClr val="C0C0C0"/>
                  </a:outerShdw>
                </a:effectLst>
              </a:rPr>
              <a:t>5</a:t>
            </a:r>
            <a:r>
              <a:rPr lang="zh-CN" altLang="en-US" b="1" dirty="0">
                <a:effectLst>
                  <a:outerShdw blurRad="38100" dist="38100" dir="2700000" algn="tl">
                    <a:srgbClr val="C0C0C0"/>
                  </a:outerShdw>
                </a:effectLst>
              </a:rPr>
              <a:t>类：</a:t>
            </a:r>
            <a:r>
              <a:rPr lang="zh-CN" altLang="en-US" b="1" dirty="0">
                <a:solidFill>
                  <a:srgbClr val="FF9900"/>
                </a:solidFill>
                <a:effectLst>
                  <a:outerShdw blurRad="38100" dist="38100" dir="2700000" algn="tl">
                    <a:srgbClr val="C0C0C0"/>
                  </a:outerShdw>
                </a:effectLst>
              </a:rPr>
              <a:t>标识符</a:t>
            </a:r>
            <a:r>
              <a:rPr lang="zh-CN" altLang="en-US" b="1" dirty="0">
                <a:effectLst>
                  <a:outerShdw blurRad="38100" dist="38100" dir="2700000" algn="tl">
                    <a:srgbClr val="C0C0C0"/>
                  </a:outerShdw>
                </a:effectLst>
              </a:rPr>
              <a:t>、</a:t>
            </a:r>
            <a:r>
              <a:rPr lang="zh-CN" altLang="en-US" b="1" dirty="0">
                <a:solidFill>
                  <a:srgbClr val="FF9900"/>
                </a:solidFill>
                <a:effectLst>
                  <a:outerShdw blurRad="38100" dist="38100" dir="2700000" algn="tl">
                    <a:srgbClr val="C0C0C0"/>
                  </a:outerShdw>
                </a:effectLst>
              </a:rPr>
              <a:t>关键字</a:t>
            </a:r>
            <a:r>
              <a:rPr lang="zh-CN" altLang="en-US" b="1" dirty="0">
                <a:effectLst>
                  <a:outerShdw blurRad="38100" dist="38100" dir="2700000" algn="tl">
                    <a:srgbClr val="C0C0C0"/>
                  </a:outerShdw>
                </a:effectLst>
              </a:rPr>
              <a:t>、</a:t>
            </a:r>
            <a:r>
              <a:rPr lang="zh-CN" altLang="en-US" b="1" dirty="0">
                <a:solidFill>
                  <a:srgbClr val="FF9900"/>
                </a:solidFill>
                <a:effectLst>
                  <a:outerShdw blurRad="38100" dist="38100" dir="2700000" algn="tl">
                    <a:srgbClr val="C0C0C0"/>
                  </a:outerShdw>
                </a:effectLst>
              </a:rPr>
              <a:t>常量</a:t>
            </a:r>
            <a:r>
              <a:rPr lang="zh-CN" altLang="en-US" b="1" dirty="0">
                <a:effectLst>
                  <a:outerShdw blurRad="38100" dist="38100" dir="2700000" algn="tl">
                    <a:srgbClr val="C0C0C0"/>
                  </a:outerShdw>
                </a:effectLst>
              </a:rPr>
              <a:t>、</a:t>
            </a:r>
            <a:r>
              <a:rPr lang="zh-CN" altLang="en-US" b="1" dirty="0">
                <a:solidFill>
                  <a:srgbClr val="FF9900"/>
                </a:solidFill>
                <a:effectLst>
                  <a:outerShdw blurRad="38100" dist="38100" dir="2700000" algn="tl">
                    <a:srgbClr val="C0C0C0"/>
                  </a:outerShdw>
                </a:effectLst>
              </a:rPr>
              <a:t>运算符</a:t>
            </a:r>
            <a:r>
              <a:rPr lang="zh-CN" altLang="en-US" b="1" dirty="0">
                <a:effectLst>
                  <a:outerShdw blurRad="38100" dist="38100" dir="2700000" algn="tl">
                    <a:srgbClr val="C0C0C0"/>
                  </a:outerShdw>
                </a:effectLst>
              </a:rPr>
              <a:t>和</a:t>
            </a:r>
            <a:r>
              <a:rPr lang="zh-CN" altLang="en-US" b="1" dirty="0">
                <a:solidFill>
                  <a:srgbClr val="FF9900"/>
                </a:solidFill>
                <a:effectLst>
                  <a:outerShdw blurRad="38100" dist="38100" dir="2700000" algn="tl">
                    <a:srgbClr val="C0C0C0"/>
                  </a:outerShdw>
                </a:effectLst>
              </a:rPr>
              <a:t>定界符</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标点符号</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rPr>
              <a:t>。</a:t>
            </a:r>
          </a:p>
        </p:txBody>
      </p:sp>
      <p:sp>
        <p:nvSpPr>
          <p:cNvPr id="91156" name="Text Box 20">
            <a:extLst>
              <a:ext uri="{FF2B5EF4-FFF2-40B4-BE49-F238E27FC236}">
                <a16:creationId xmlns:a16="http://schemas.microsoft.com/office/drawing/2014/main" id="{E9E1F2F2-A082-49C6-AF82-CE285B3A51E1}"/>
              </a:ext>
            </a:extLst>
          </p:cNvPr>
          <p:cNvSpPr txBox="1">
            <a:spLocks noChangeArrowheads="1"/>
          </p:cNvSpPr>
          <p:nvPr/>
        </p:nvSpPr>
        <p:spPr bwMode="auto">
          <a:xfrm>
            <a:off x="971550" y="2133600"/>
            <a:ext cx="7345363" cy="762000"/>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2.1  sum=x+y</a:t>
            </a:r>
          </a:p>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该表达式，共</a:t>
            </a:r>
            <a:r>
              <a:rPr lang="en-US" altLang="zh-CN" b="1">
                <a:effectLst>
                  <a:outerShdw blurRad="38100" dist="38100" dir="2700000" algn="tl">
                    <a:srgbClr val="C0C0C0"/>
                  </a:outerShdw>
                </a:effectLst>
              </a:rPr>
              <a:t>5</a:t>
            </a:r>
            <a:r>
              <a:rPr lang="zh-CN" altLang="en-US" b="1">
                <a:effectLst>
                  <a:outerShdw blurRad="38100" dist="38100" dir="2700000" algn="tl">
                    <a:srgbClr val="C0C0C0"/>
                  </a:outerShdw>
                </a:effectLst>
              </a:rPr>
              <a:t>个单词</a:t>
            </a:r>
            <a:r>
              <a:rPr lang="en-US" altLang="zh-CN" b="1">
                <a:solidFill>
                  <a:srgbClr val="0000FF"/>
                </a:solidFill>
                <a:effectLst>
                  <a:outerShdw blurRad="38100" dist="38100" dir="2700000" algn="tl">
                    <a:srgbClr val="C0C0C0"/>
                  </a:outerShdw>
                </a:effectLst>
              </a:rPr>
              <a:t>sum</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x</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和</a:t>
            </a:r>
            <a:r>
              <a:rPr lang="en-US" altLang="zh-CN" b="1">
                <a:solidFill>
                  <a:srgbClr val="0000FF"/>
                </a:solidFill>
                <a:effectLst>
                  <a:outerShdw blurRad="38100" dist="38100" dir="2700000" algn="tl">
                    <a:srgbClr val="C0C0C0"/>
                  </a:outerShdw>
                </a:effectLst>
              </a:rPr>
              <a:t>y</a:t>
            </a:r>
            <a:r>
              <a:rPr lang="zh-CN" altLang="en-US" b="1">
                <a:effectLst>
                  <a:outerShdw blurRad="38100" dist="38100" dir="2700000" algn="tl">
                    <a:srgbClr val="C0C0C0"/>
                  </a:outerShdw>
                </a:effectLst>
              </a:rPr>
              <a:t>。 </a:t>
            </a:r>
          </a:p>
        </p:txBody>
      </p:sp>
      <p:grpSp>
        <p:nvGrpSpPr>
          <p:cNvPr id="2" name="Group 26">
            <a:extLst>
              <a:ext uri="{FF2B5EF4-FFF2-40B4-BE49-F238E27FC236}">
                <a16:creationId xmlns:a16="http://schemas.microsoft.com/office/drawing/2014/main" id="{83761C71-A4AB-476D-9636-27E234316219}"/>
              </a:ext>
            </a:extLst>
          </p:cNvPr>
          <p:cNvGrpSpPr>
            <a:grpSpLocks/>
          </p:cNvGrpSpPr>
          <p:nvPr/>
        </p:nvGrpSpPr>
        <p:grpSpPr bwMode="auto">
          <a:xfrm>
            <a:off x="4572000" y="1700213"/>
            <a:ext cx="1962150" cy="865187"/>
            <a:chOff x="2880" y="1071"/>
            <a:chExt cx="1236" cy="545"/>
          </a:xfrm>
        </p:grpSpPr>
        <p:sp>
          <p:nvSpPr>
            <p:cNvPr id="8214" name="Line 23">
              <a:extLst>
                <a:ext uri="{FF2B5EF4-FFF2-40B4-BE49-F238E27FC236}">
                  <a16:creationId xmlns:a16="http://schemas.microsoft.com/office/drawing/2014/main" id="{018D0FEC-BC69-46A8-AA30-258724AC51D2}"/>
                </a:ext>
              </a:extLst>
            </p:cNvPr>
            <p:cNvSpPr>
              <a:spLocks noChangeShapeType="1"/>
            </p:cNvSpPr>
            <p:nvPr/>
          </p:nvSpPr>
          <p:spPr bwMode="auto">
            <a:xfrm flipH="1">
              <a:off x="2880" y="1071"/>
              <a:ext cx="91" cy="545"/>
            </a:xfrm>
            <a:prstGeom prst="line">
              <a:avLst/>
            </a:prstGeom>
            <a:noFill/>
            <a:ln w="38100">
              <a:solidFill>
                <a:srgbClr val="FF00FF"/>
              </a:solidFill>
              <a:prstDash val="dash"/>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15" name="Line 24">
              <a:extLst>
                <a:ext uri="{FF2B5EF4-FFF2-40B4-BE49-F238E27FC236}">
                  <a16:creationId xmlns:a16="http://schemas.microsoft.com/office/drawing/2014/main" id="{9224FA18-4DCB-42BF-9B5C-F2226A1AC37F}"/>
                </a:ext>
              </a:extLst>
            </p:cNvPr>
            <p:cNvSpPr>
              <a:spLocks noChangeShapeType="1"/>
            </p:cNvSpPr>
            <p:nvPr/>
          </p:nvSpPr>
          <p:spPr bwMode="auto">
            <a:xfrm>
              <a:off x="3060" y="1098"/>
              <a:ext cx="455" cy="518"/>
            </a:xfrm>
            <a:prstGeom prst="line">
              <a:avLst/>
            </a:prstGeom>
            <a:noFill/>
            <a:ln w="38100">
              <a:solidFill>
                <a:srgbClr val="FF00FF"/>
              </a:solidFill>
              <a:prstDash val="dash"/>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16" name="Line 25">
              <a:extLst>
                <a:ext uri="{FF2B5EF4-FFF2-40B4-BE49-F238E27FC236}">
                  <a16:creationId xmlns:a16="http://schemas.microsoft.com/office/drawing/2014/main" id="{0642829D-3E0D-4C79-9EAC-212A4844F6AF}"/>
                </a:ext>
              </a:extLst>
            </p:cNvPr>
            <p:cNvSpPr>
              <a:spLocks noChangeShapeType="1"/>
            </p:cNvSpPr>
            <p:nvPr/>
          </p:nvSpPr>
          <p:spPr bwMode="auto">
            <a:xfrm>
              <a:off x="3152" y="1071"/>
              <a:ext cx="964" cy="543"/>
            </a:xfrm>
            <a:prstGeom prst="line">
              <a:avLst/>
            </a:prstGeom>
            <a:noFill/>
            <a:ln w="38100">
              <a:solidFill>
                <a:srgbClr val="FF00FF"/>
              </a:solidFill>
              <a:prstDash val="dash"/>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9">
            <a:extLst>
              <a:ext uri="{FF2B5EF4-FFF2-40B4-BE49-F238E27FC236}">
                <a16:creationId xmlns:a16="http://schemas.microsoft.com/office/drawing/2014/main" id="{09B92F65-01CA-4AAE-A557-3CB9076AFCF0}"/>
              </a:ext>
            </a:extLst>
          </p:cNvPr>
          <p:cNvGrpSpPr>
            <a:grpSpLocks/>
          </p:cNvGrpSpPr>
          <p:nvPr/>
        </p:nvGrpSpPr>
        <p:grpSpPr bwMode="auto">
          <a:xfrm>
            <a:off x="5219700" y="1628775"/>
            <a:ext cx="2376488" cy="936625"/>
            <a:chOff x="3288" y="1026"/>
            <a:chExt cx="1497" cy="590"/>
          </a:xfrm>
        </p:grpSpPr>
        <p:sp>
          <p:nvSpPr>
            <p:cNvPr id="8212" name="Line 27">
              <a:extLst>
                <a:ext uri="{FF2B5EF4-FFF2-40B4-BE49-F238E27FC236}">
                  <a16:creationId xmlns:a16="http://schemas.microsoft.com/office/drawing/2014/main" id="{D8AC1564-D9E0-4822-BFF1-6EF1F992BCB8}"/>
                </a:ext>
              </a:extLst>
            </p:cNvPr>
            <p:cNvSpPr>
              <a:spLocks noChangeShapeType="1"/>
            </p:cNvSpPr>
            <p:nvPr/>
          </p:nvSpPr>
          <p:spPr bwMode="auto">
            <a:xfrm flipV="1">
              <a:off x="3288" y="1026"/>
              <a:ext cx="1406" cy="590"/>
            </a:xfrm>
            <a:prstGeom prst="line">
              <a:avLst/>
            </a:prstGeom>
            <a:noFill/>
            <a:ln w="38100">
              <a:solidFill>
                <a:srgbClr val="00808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3" name="Line 28">
              <a:extLst>
                <a:ext uri="{FF2B5EF4-FFF2-40B4-BE49-F238E27FC236}">
                  <a16:creationId xmlns:a16="http://schemas.microsoft.com/office/drawing/2014/main" id="{CFEDD7A1-6688-4651-989F-29BA886B69E1}"/>
                </a:ext>
              </a:extLst>
            </p:cNvPr>
            <p:cNvSpPr>
              <a:spLocks noChangeShapeType="1"/>
            </p:cNvSpPr>
            <p:nvPr/>
          </p:nvSpPr>
          <p:spPr bwMode="auto">
            <a:xfrm flipV="1">
              <a:off x="3878" y="1026"/>
              <a:ext cx="907" cy="587"/>
            </a:xfrm>
            <a:prstGeom prst="line">
              <a:avLst/>
            </a:prstGeom>
            <a:noFill/>
            <a:ln w="38100">
              <a:solidFill>
                <a:srgbClr val="00808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67" name="Text Box 31">
            <a:extLst>
              <a:ext uri="{FF2B5EF4-FFF2-40B4-BE49-F238E27FC236}">
                <a16:creationId xmlns:a16="http://schemas.microsoft.com/office/drawing/2014/main" id="{A3EC9249-8E9B-4EF2-9B01-56C649A37CF9}"/>
              </a:ext>
            </a:extLst>
          </p:cNvPr>
          <p:cNvSpPr txBox="1">
            <a:spLocks noChangeArrowheads="1"/>
          </p:cNvSpPr>
          <p:nvPr/>
        </p:nvSpPr>
        <p:spPr bwMode="auto">
          <a:xfrm>
            <a:off x="6526213" y="3240088"/>
            <a:ext cx="647700" cy="45720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rgbClr val="FF00FF"/>
                </a:solidFill>
                <a:effectLst>
                  <a:outerShdw blurRad="38100" dist="38100" dir="2700000" algn="tl">
                    <a:srgbClr val="C0C0C0"/>
                  </a:outerShdw>
                </a:effectLst>
              </a:rPr>
              <a:t>5</a:t>
            </a:r>
          </a:p>
        </p:txBody>
      </p:sp>
      <p:sp>
        <p:nvSpPr>
          <p:cNvPr id="91168" name="Text Box 32">
            <a:extLst>
              <a:ext uri="{FF2B5EF4-FFF2-40B4-BE49-F238E27FC236}">
                <a16:creationId xmlns:a16="http://schemas.microsoft.com/office/drawing/2014/main" id="{5194F428-751D-4E2A-ACEF-F59EB29CA173}"/>
              </a:ext>
            </a:extLst>
          </p:cNvPr>
          <p:cNvSpPr txBox="1">
            <a:spLocks noChangeArrowheads="1"/>
          </p:cNvSpPr>
          <p:nvPr/>
        </p:nvSpPr>
        <p:spPr bwMode="auto">
          <a:xfrm>
            <a:off x="6526213" y="3644900"/>
            <a:ext cx="647700" cy="45720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rgbClr val="FF00FF"/>
                </a:solidFill>
                <a:effectLst>
                  <a:outerShdw blurRad="38100" dist="38100" dir="2700000" algn="tl">
                    <a:srgbClr val="C0C0C0"/>
                  </a:outerShdw>
                </a:effectLst>
              </a:rPr>
              <a:t>5</a:t>
            </a:r>
          </a:p>
        </p:txBody>
      </p:sp>
      <p:sp>
        <p:nvSpPr>
          <p:cNvPr id="91169" name="Text Box 33">
            <a:extLst>
              <a:ext uri="{FF2B5EF4-FFF2-40B4-BE49-F238E27FC236}">
                <a16:creationId xmlns:a16="http://schemas.microsoft.com/office/drawing/2014/main" id="{C4984BB1-C636-4CB6-94B5-D3746CEF8D54}"/>
              </a:ext>
            </a:extLst>
          </p:cNvPr>
          <p:cNvSpPr txBox="1">
            <a:spLocks noChangeArrowheads="1"/>
          </p:cNvSpPr>
          <p:nvPr/>
        </p:nvSpPr>
        <p:spPr bwMode="auto">
          <a:xfrm>
            <a:off x="6535738" y="4124325"/>
            <a:ext cx="647700" cy="45720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rgbClr val="FF00FF"/>
                </a:solidFill>
                <a:effectLst>
                  <a:outerShdw blurRad="38100" dist="38100" dir="2700000" algn="tl">
                    <a:srgbClr val="C0C0C0"/>
                  </a:outerShdw>
                </a:effectLst>
              </a:rPr>
              <a:t>5</a:t>
            </a:r>
          </a:p>
        </p:txBody>
      </p:sp>
      <p:sp>
        <p:nvSpPr>
          <p:cNvPr id="91170" name="Text Box 34">
            <a:extLst>
              <a:ext uri="{FF2B5EF4-FFF2-40B4-BE49-F238E27FC236}">
                <a16:creationId xmlns:a16="http://schemas.microsoft.com/office/drawing/2014/main" id="{2BD2BDD4-7318-4F93-BBC2-82C44311D54D}"/>
              </a:ext>
            </a:extLst>
          </p:cNvPr>
          <p:cNvSpPr txBox="1">
            <a:spLocks noChangeArrowheads="1"/>
          </p:cNvSpPr>
          <p:nvPr/>
        </p:nvSpPr>
        <p:spPr bwMode="auto">
          <a:xfrm>
            <a:off x="6526213" y="4575175"/>
            <a:ext cx="647700" cy="457200"/>
          </a:xfrm>
          <a:prstGeom prst="rect">
            <a:avLst/>
          </a:prstGeom>
          <a:noFill/>
          <a:ln w="9525">
            <a:noFill/>
            <a:miter lim="800000"/>
            <a:headEnd/>
            <a:tailEnd/>
          </a:ln>
          <a:effec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400" b="1">
                <a:solidFill>
                  <a:srgbClr val="FF00FF"/>
                </a:solidFill>
                <a:effectLst>
                  <a:outerShdw blurRad="38100" dist="38100" dir="2700000" algn="tl">
                    <a:srgbClr val="C0C0C0"/>
                  </a:outerShdw>
                </a:effectLst>
              </a:rPr>
              <a:t>6</a:t>
            </a:r>
          </a:p>
        </p:txBody>
      </p:sp>
      <p:sp>
        <p:nvSpPr>
          <p:cNvPr id="91171" name="Text Box 35">
            <a:extLst>
              <a:ext uri="{FF2B5EF4-FFF2-40B4-BE49-F238E27FC236}">
                <a16:creationId xmlns:a16="http://schemas.microsoft.com/office/drawing/2014/main" id="{4DA59470-B20E-4AC9-8C92-4431481F8701}"/>
              </a:ext>
            </a:extLst>
          </p:cNvPr>
          <p:cNvSpPr txBox="1">
            <a:spLocks noChangeArrowheads="1"/>
          </p:cNvSpPr>
          <p:nvPr/>
        </p:nvSpPr>
        <p:spPr bwMode="auto">
          <a:xfrm>
            <a:off x="971550" y="2997200"/>
            <a:ext cx="7345363" cy="82232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2.2  int  a</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b=10</a:t>
            </a:r>
            <a:r>
              <a:rPr lang="zh-CN" altLang="en-US" sz="2400" b="1">
                <a:effectLst>
                  <a:outerShdw blurRad="38100" dist="38100" dir="2700000" algn="tl">
                    <a:srgbClr val="C0C0C0"/>
                  </a:outerShdw>
                </a:effectLst>
              </a:rPr>
              <a:t>；</a:t>
            </a:r>
            <a:r>
              <a:rPr lang="zh-CN" altLang="en-US"/>
              <a:t> </a:t>
            </a:r>
            <a:endParaRPr lang="zh-CN" altLang="en-US" b="1">
              <a:effectLst>
                <a:outerShdw blurRad="38100" dist="38100" dir="2700000" algn="tl">
                  <a:srgbClr val="C0C0C0"/>
                </a:outerShdw>
              </a:effectLst>
            </a:endParaRPr>
          </a:p>
          <a:p>
            <a:pPr>
              <a:defRPr/>
            </a:pPr>
            <a:r>
              <a:rPr lang="zh-CN" altLang="en-US" b="1">
                <a:effectLst>
                  <a:outerShdw blurRad="38100" dist="38100" dir="2700000" algn="tl">
                    <a:srgbClr val="C0C0C0"/>
                  </a:outerShdw>
                </a:effectLst>
              </a:rPr>
              <a:t>           该语句，共</a:t>
            </a:r>
            <a:r>
              <a:rPr lang="en-US" altLang="zh-CN" b="1">
                <a:effectLst>
                  <a:outerShdw blurRad="38100" dist="38100" dir="2700000" algn="tl">
                    <a:srgbClr val="C0C0C0"/>
                  </a:outerShdw>
                </a:effectLst>
              </a:rPr>
              <a:t>7</a:t>
            </a:r>
            <a:r>
              <a:rPr lang="zh-CN" altLang="en-US" b="1">
                <a:effectLst>
                  <a:outerShdw blurRad="38100" dist="38100" dir="2700000" algn="tl">
                    <a:srgbClr val="C0C0C0"/>
                  </a:outerShdw>
                </a:effectLst>
              </a:rPr>
              <a:t>个单词</a:t>
            </a:r>
            <a:r>
              <a:rPr lang="en-US" altLang="zh-CN" b="1">
                <a:solidFill>
                  <a:srgbClr val="0000FF"/>
                </a:solidFill>
                <a:effectLst>
                  <a:outerShdw blurRad="38100" dist="38100" dir="2700000" algn="tl">
                    <a:srgbClr val="C0C0C0"/>
                  </a:outerShdw>
                </a:effectLst>
              </a:rPr>
              <a:t>int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a:t>
            </a:r>
            <a:r>
              <a:rPr lang="zh-CN" altLang="en-US" b="1">
                <a:effectLst>
                  <a:outerShdw blurRad="38100" dist="38100" dir="2700000" algn="tl">
                    <a:srgbClr val="C0C0C0"/>
                  </a:outerShdw>
                </a:effectLst>
              </a:rPr>
              <a:t>、</a:t>
            </a:r>
            <a:r>
              <a:rPr lang="zh-CN" altLang="en-US"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b</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10</a:t>
            </a:r>
            <a:r>
              <a:rPr lang="zh-CN" altLang="en-US" b="1">
                <a:effectLst>
                  <a:outerShdw blurRad="38100" dist="38100" dir="2700000" algn="tl">
                    <a:srgbClr val="C0C0C0"/>
                  </a:outerShdw>
                </a:effectLst>
              </a:rPr>
              <a:t>和</a:t>
            </a:r>
            <a:r>
              <a:rPr lang="zh-CN" altLang="en-US" sz="2400"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 </a:t>
            </a:r>
          </a:p>
        </p:txBody>
      </p:sp>
      <p:grpSp>
        <p:nvGrpSpPr>
          <p:cNvPr id="4" name="Group 40">
            <a:extLst>
              <a:ext uri="{FF2B5EF4-FFF2-40B4-BE49-F238E27FC236}">
                <a16:creationId xmlns:a16="http://schemas.microsoft.com/office/drawing/2014/main" id="{F29AE925-B04C-4348-913B-419380281B9A}"/>
              </a:ext>
            </a:extLst>
          </p:cNvPr>
          <p:cNvGrpSpPr>
            <a:grpSpLocks/>
          </p:cNvGrpSpPr>
          <p:nvPr/>
        </p:nvGrpSpPr>
        <p:grpSpPr bwMode="auto">
          <a:xfrm>
            <a:off x="1692275" y="1628775"/>
            <a:ext cx="5400675" cy="1871663"/>
            <a:chOff x="1066" y="1026"/>
            <a:chExt cx="3402" cy="1179"/>
          </a:xfrm>
        </p:grpSpPr>
        <p:sp>
          <p:nvSpPr>
            <p:cNvPr id="8209" name="Line 37">
              <a:extLst>
                <a:ext uri="{FF2B5EF4-FFF2-40B4-BE49-F238E27FC236}">
                  <a16:creationId xmlns:a16="http://schemas.microsoft.com/office/drawing/2014/main" id="{BC37B253-E227-44DA-966C-DE980D249A90}"/>
                </a:ext>
              </a:extLst>
            </p:cNvPr>
            <p:cNvSpPr>
              <a:spLocks noChangeShapeType="1"/>
            </p:cNvSpPr>
            <p:nvPr/>
          </p:nvSpPr>
          <p:spPr bwMode="auto">
            <a:xfrm flipV="1">
              <a:off x="2789" y="1026"/>
              <a:ext cx="817" cy="1179"/>
            </a:xfrm>
            <a:prstGeom prst="line">
              <a:avLst/>
            </a:prstGeom>
            <a:noFill/>
            <a:ln w="38100">
              <a:solidFill>
                <a:srgbClr val="FF00FF"/>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0" name="Line 38">
              <a:extLst>
                <a:ext uri="{FF2B5EF4-FFF2-40B4-BE49-F238E27FC236}">
                  <a16:creationId xmlns:a16="http://schemas.microsoft.com/office/drawing/2014/main" id="{E0444F4D-9327-448E-9604-14EEF1D96C8D}"/>
                </a:ext>
              </a:extLst>
            </p:cNvPr>
            <p:cNvSpPr>
              <a:spLocks noChangeShapeType="1"/>
            </p:cNvSpPr>
            <p:nvPr/>
          </p:nvSpPr>
          <p:spPr bwMode="auto">
            <a:xfrm flipH="1" flipV="1">
              <a:off x="4195" y="1026"/>
              <a:ext cx="0" cy="1134"/>
            </a:xfrm>
            <a:prstGeom prst="line">
              <a:avLst/>
            </a:prstGeom>
            <a:noFill/>
            <a:ln w="38100">
              <a:solidFill>
                <a:srgbClr val="008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1" name="Line 39">
              <a:extLst>
                <a:ext uri="{FF2B5EF4-FFF2-40B4-BE49-F238E27FC236}">
                  <a16:creationId xmlns:a16="http://schemas.microsoft.com/office/drawing/2014/main" id="{083237FC-6EC4-4FAA-A5BA-1E73C6A8EB38}"/>
                </a:ext>
              </a:extLst>
            </p:cNvPr>
            <p:cNvSpPr>
              <a:spLocks noChangeShapeType="1"/>
            </p:cNvSpPr>
            <p:nvPr/>
          </p:nvSpPr>
          <p:spPr bwMode="auto">
            <a:xfrm flipH="1" flipV="1">
              <a:off x="1066" y="1253"/>
              <a:ext cx="3402" cy="952"/>
            </a:xfrm>
            <a:prstGeom prst="line">
              <a:avLst/>
            </a:prstGeom>
            <a:noFill/>
            <a:ln w="3810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77" name="Text Box 41">
            <a:extLst>
              <a:ext uri="{FF2B5EF4-FFF2-40B4-BE49-F238E27FC236}">
                <a16:creationId xmlns:a16="http://schemas.microsoft.com/office/drawing/2014/main" id="{9D0BA6FB-CEA1-4DCD-A02D-48B76C6F4F77}"/>
              </a:ext>
            </a:extLst>
          </p:cNvPr>
          <p:cNvSpPr txBox="1">
            <a:spLocks noChangeArrowheads="1"/>
          </p:cNvSpPr>
          <p:nvPr/>
        </p:nvSpPr>
        <p:spPr bwMode="auto">
          <a:xfrm>
            <a:off x="971550" y="3975100"/>
            <a:ext cx="7345363" cy="822325"/>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2.3  </a:t>
            </a:r>
            <a:r>
              <a:rPr lang="en-US" altLang="zh-CN" sz="2400" b="1">
                <a:effectLst>
                  <a:outerShdw blurRad="38100" dist="38100" dir="2700000" algn="tl">
                    <a:srgbClr val="C0C0C0"/>
                  </a:outerShdw>
                </a:effectLst>
              </a:rPr>
              <a:t>+++++y</a:t>
            </a:r>
            <a:r>
              <a:rPr lang="en-US" altLang="zh-CN" sz="2400"/>
              <a:t> </a:t>
            </a:r>
            <a:r>
              <a:rPr lang="en-US" altLang="zh-CN"/>
              <a:t> </a:t>
            </a:r>
            <a:endParaRPr lang="en-US" altLang="zh-CN" b="1">
              <a:effectLst>
                <a:outerShdw blurRad="38100" dist="38100" dir="2700000" algn="tl">
                  <a:srgbClr val="C0C0C0"/>
                </a:outerShdw>
              </a:effectLst>
            </a:endParaRPr>
          </a:p>
          <a:p>
            <a:pPr>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该表达式，共</a:t>
            </a: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个单词</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a:t>
            </a:r>
            <a:r>
              <a:rPr lang="en-US" altLang="zh-CN" b="1">
                <a:solidFill>
                  <a:srgbClr val="0000FF"/>
                </a:solidFill>
                <a:effectLst>
                  <a:outerShdw blurRad="38100" dist="38100" dir="2700000" algn="tl">
                    <a:srgbClr val="C0C0C0"/>
                  </a:outerShdw>
                </a:effectLst>
              </a:rPr>
              <a:t>+</a:t>
            </a:r>
            <a:r>
              <a:rPr lang="zh-CN" altLang="en-US" b="1">
                <a:effectLst>
                  <a:outerShdw blurRad="38100" dist="38100" dir="2700000" algn="tl">
                    <a:srgbClr val="C0C0C0"/>
                  </a:outerShdw>
                </a:effectLst>
              </a:rPr>
              <a:t>和</a:t>
            </a:r>
            <a:r>
              <a:rPr lang="en-US" altLang="zh-CN" b="1">
                <a:solidFill>
                  <a:srgbClr val="0000FF"/>
                </a:solidFill>
                <a:effectLst>
                  <a:outerShdw blurRad="38100" dist="38100" dir="2700000" algn="tl">
                    <a:srgbClr val="C0C0C0"/>
                  </a:outerShdw>
                </a:effectLst>
              </a:rPr>
              <a:t>y</a:t>
            </a:r>
            <a:r>
              <a:rPr lang="zh-CN" altLang="en-US" b="1">
                <a:effectLst>
                  <a:outerShdw blurRad="38100" dist="38100" dir="2700000" algn="tl">
                    <a:srgbClr val="C0C0C0"/>
                  </a:outerShdw>
                </a:effectLst>
              </a:rPr>
              <a:t>。 </a:t>
            </a:r>
          </a:p>
        </p:txBody>
      </p:sp>
      <p:sp>
        <p:nvSpPr>
          <p:cNvPr id="91178" name="Text Box 42">
            <a:extLst>
              <a:ext uri="{FF2B5EF4-FFF2-40B4-BE49-F238E27FC236}">
                <a16:creationId xmlns:a16="http://schemas.microsoft.com/office/drawing/2014/main" id="{68FFA8EC-FCFD-418B-9804-57C1050868E5}"/>
              </a:ext>
            </a:extLst>
          </p:cNvPr>
          <p:cNvSpPr txBox="1">
            <a:spLocks noChangeArrowheads="1"/>
          </p:cNvSpPr>
          <p:nvPr/>
        </p:nvSpPr>
        <p:spPr bwMode="auto">
          <a:xfrm>
            <a:off x="3132138" y="4951413"/>
            <a:ext cx="4608512" cy="1127125"/>
          </a:xfrm>
          <a:prstGeom prst="rect">
            <a:avLst/>
          </a:prstGeom>
          <a:noFill/>
          <a:ln w="9525">
            <a:noFill/>
            <a:miter lim="800000"/>
            <a:headEnd/>
            <a:tailEnd/>
          </a:ln>
          <a:effectLst/>
        </p:spPr>
        <p:txBody>
          <a:bodyPr>
            <a:spAutoFit/>
          </a:bodyPr>
          <a:lstStyle/>
          <a:p>
            <a:pPr>
              <a:spcBef>
                <a:spcPct val="50000"/>
              </a:spcBef>
              <a:defRPr/>
            </a:pPr>
            <a:r>
              <a:rPr lang="en-US" altLang="zh-CN" b="1">
                <a:solidFill>
                  <a:srgbClr val="008000"/>
                </a:solidFill>
                <a:effectLst>
                  <a:outerShdw blurRad="38100" dist="38100" dir="2700000" algn="tl">
                    <a:srgbClr val="C0C0C0"/>
                  </a:outerShdw>
                </a:effectLst>
              </a:rPr>
              <a:t>⑴ </a:t>
            </a:r>
            <a:r>
              <a:rPr lang="zh-CN" altLang="en-US" b="1">
                <a:solidFill>
                  <a:srgbClr val="008000"/>
                </a:solidFill>
                <a:effectLst>
                  <a:outerShdw blurRad="38100" dist="38100" dir="2700000" algn="tl">
                    <a:srgbClr val="C0C0C0"/>
                  </a:outerShdw>
                </a:effectLst>
              </a:rPr>
              <a:t>按单词种类和词法规则区分单词；</a:t>
            </a:r>
          </a:p>
          <a:p>
            <a:pPr>
              <a:spcBef>
                <a:spcPct val="20000"/>
              </a:spcBef>
              <a:defRPr/>
            </a:pPr>
            <a:r>
              <a:rPr lang="zh-CN" altLang="en-US" b="1">
                <a:solidFill>
                  <a:srgbClr val="008000"/>
                </a:solidFill>
                <a:effectLst>
                  <a:outerShdw blurRad="38100" dist="38100" dir="2700000" algn="tl">
                    <a:srgbClr val="C0C0C0"/>
                  </a:outerShdw>
                </a:effectLst>
              </a:rPr>
              <a:t>⑵ 空格符起到单词间隔和排版之作用；</a:t>
            </a:r>
          </a:p>
          <a:p>
            <a:pPr>
              <a:spcBef>
                <a:spcPct val="20000"/>
              </a:spcBef>
              <a:defRPr/>
            </a:pPr>
            <a:r>
              <a:rPr lang="zh-CN" altLang="en-US" b="1">
                <a:solidFill>
                  <a:srgbClr val="008000"/>
                </a:solidFill>
                <a:effectLst>
                  <a:outerShdw blurRad="38100" dist="38100" dir="2700000" algn="tl">
                    <a:srgbClr val="C0C0C0"/>
                  </a:outerShdw>
                </a:effectLst>
              </a:rPr>
              <a:t>⑶ 回车符起到单词间隔和换行之作用；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56"/>
                                        </p:tgtEl>
                                        <p:attrNameLst>
                                          <p:attrName>style.visibility</p:attrName>
                                        </p:attrNameLst>
                                      </p:cBhvr>
                                      <p:to>
                                        <p:strVal val="visible"/>
                                      </p:to>
                                    </p:set>
                                    <p:animEffect transition="in" filter="blinds(horizontal)">
                                      <p:cBhvr>
                                        <p:cTn id="7" dur="500"/>
                                        <p:tgtEl>
                                          <p:spTgt spid="91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xit" presetSubtype="16" fill="hold" nodeType="clickEffect">
                                  <p:stCondLst>
                                    <p:cond delay="0"/>
                                  </p:stCondLst>
                                  <p:childTnLst>
                                    <p:animEffect transition="out" filter="diamond(in)">
                                      <p:cBhvr>
                                        <p:cTn id="25" dur="2000"/>
                                        <p:tgtEl>
                                          <p:spTgt spid="2"/>
                                        </p:tgtEl>
                                      </p:cBhvr>
                                    </p:animEffect>
                                    <p:set>
                                      <p:cBhvr>
                                        <p:cTn id="26" dur="1" fill="hold">
                                          <p:stCondLst>
                                            <p:cond delay="1999"/>
                                          </p:stCondLst>
                                        </p:cTn>
                                        <p:tgtEl>
                                          <p:spTgt spid="2"/>
                                        </p:tgtEl>
                                        <p:attrNameLst>
                                          <p:attrName>style.visibility</p:attrName>
                                        </p:attrNameLst>
                                      </p:cBhvr>
                                      <p:to>
                                        <p:strVal val="hidden"/>
                                      </p:to>
                                    </p:set>
                                  </p:childTnLst>
                                </p:cTn>
                              </p:par>
                              <p:par>
                                <p:cTn id="27" presetID="8" presetClass="exit" presetSubtype="16" fill="hold" nodeType="withEffect">
                                  <p:stCondLst>
                                    <p:cond delay="0"/>
                                  </p:stCondLst>
                                  <p:childTnLst>
                                    <p:animEffect transition="out" filter="diamond(in)">
                                      <p:cBhvr>
                                        <p:cTn id="28" dur="2000"/>
                                        <p:tgtEl>
                                          <p:spTgt spid="3"/>
                                        </p:tgtEl>
                                      </p:cBhvr>
                                    </p:animEffect>
                                    <p:set>
                                      <p:cBhvr>
                                        <p:cTn id="29" dur="1" fill="hold">
                                          <p:stCondLst>
                                            <p:cond delay="1999"/>
                                          </p:stCondLst>
                                        </p:cTn>
                                        <p:tgtEl>
                                          <p:spTgt spid="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91166"/>
                                        </p:tgtEl>
                                        <p:attrNameLst>
                                          <p:attrName>style.visibility</p:attrName>
                                        </p:attrNameLst>
                                      </p:cBhvr>
                                      <p:to>
                                        <p:strVal val="visible"/>
                                      </p:to>
                                    </p:set>
                                    <p:animEffect transition="in" filter="fade">
                                      <p:cBhvr>
                                        <p:cTn id="34" dur="1000"/>
                                        <p:tgtEl>
                                          <p:spTgt spid="91166"/>
                                        </p:tgtEl>
                                      </p:cBhvr>
                                    </p:animEffect>
                                    <p:anim calcmode="lin" valueType="num">
                                      <p:cBhvr>
                                        <p:cTn id="35" dur="1000" fill="hold"/>
                                        <p:tgtEl>
                                          <p:spTgt spid="91166"/>
                                        </p:tgtEl>
                                        <p:attrNameLst>
                                          <p:attrName>ppt_x</p:attrName>
                                        </p:attrNameLst>
                                      </p:cBhvr>
                                      <p:tavLst>
                                        <p:tav tm="0">
                                          <p:val>
                                            <p:strVal val="#ppt_x"/>
                                          </p:val>
                                        </p:tav>
                                        <p:tav tm="100000">
                                          <p:val>
                                            <p:strVal val="#ppt_x"/>
                                          </p:val>
                                        </p:tav>
                                      </p:tavLst>
                                    </p:anim>
                                    <p:anim calcmode="lin" valueType="num">
                                      <p:cBhvr>
                                        <p:cTn id="36" dur="1000" fill="hold"/>
                                        <p:tgtEl>
                                          <p:spTgt spid="91166"/>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5" presetClass="entr" presetSubtype="0" fill="hold" grpId="0" nodeType="clickEffect">
                                  <p:stCondLst>
                                    <p:cond delay="0"/>
                                  </p:stCondLst>
                                  <p:iterate type="lt">
                                    <p:tmPct val="10000"/>
                                  </p:iterate>
                                  <p:childTnLst>
                                    <p:set>
                                      <p:cBhvr>
                                        <p:cTn id="40" dur="1" fill="hold">
                                          <p:stCondLst>
                                            <p:cond delay="0"/>
                                          </p:stCondLst>
                                        </p:cTn>
                                        <p:tgtEl>
                                          <p:spTgt spid="91167"/>
                                        </p:tgtEl>
                                        <p:attrNameLst>
                                          <p:attrName>style.visibility</p:attrName>
                                        </p:attrNameLst>
                                      </p:cBhvr>
                                      <p:to>
                                        <p:strVal val="visible"/>
                                      </p:to>
                                    </p:set>
                                    <p:animEffect transition="in" filter="fade">
                                      <p:cBhvr>
                                        <p:cTn id="41" dur="2000"/>
                                        <p:tgtEl>
                                          <p:spTgt spid="91167"/>
                                        </p:tgtEl>
                                      </p:cBhvr>
                                    </p:animEffect>
                                    <p:anim calcmode="lin" valueType="num">
                                      <p:cBhvr>
                                        <p:cTn id="42" dur="2000" fill="hold"/>
                                        <p:tgtEl>
                                          <p:spTgt spid="91167"/>
                                        </p:tgtEl>
                                        <p:attrNameLst>
                                          <p:attrName>ppt_w</p:attrName>
                                        </p:attrNameLst>
                                      </p:cBhvr>
                                      <p:tavLst>
                                        <p:tav tm="0" fmla="#ppt_w*sin(2.5*pi*$)">
                                          <p:val>
                                            <p:fltVal val="0"/>
                                          </p:val>
                                        </p:tav>
                                        <p:tav tm="100000">
                                          <p:val>
                                            <p:fltVal val="1"/>
                                          </p:val>
                                        </p:tav>
                                      </p:tavLst>
                                    </p:anim>
                                    <p:anim calcmode="lin" valueType="num">
                                      <p:cBhvr>
                                        <p:cTn id="43" dur="2000" fill="hold"/>
                                        <p:tgtEl>
                                          <p:spTgt spid="91167"/>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5" presetClass="entr" presetSubtype="0" fill="hold" grpId="0" nodeType="clickEffect">
                                  <p:stCondLst>
                                    <p:cond delay="0"/>
                                  </p:stCondLst>
                                  <p:iterate type="lt">
                                    <p:tmPct val="10000"/>
                                  </p:iterate>
                                  <p:childTnLst>
                                    <p:set>
                                      <p:cBhvr>
                                        <p:cTn id="47" dur="1" fill="hold">
                                          <p:stCondLst>
                                            <p:cond delay="0"/>
                                          </p:stCondLst>
                                        </p:cTn>
                                        <p:tgtEl>
                                          <p:spTgt spid="91168"/>
                                        </p:tgtEl>
                                        <p:attrNameLst>
                                          <p:attrName>style.visibility</p:attrName>
                                        </p:attrNameLst>
                                      </p:cBhvr>
                                      <p:to>
                                        <p:strVal val="visible"/>
                                      </p:to>
                                    </p:set>
                                    <p:animEffect transition="in" filter="fade">
                                      <p:cBhvr>
                                        <p:cTn id="48" dur="2000"/>
                                        <p:tgtEl>
                                          <p:spTgt spid="91168"/>
                                        </p:tgtEl>
                                      </p:cBhvr>
                                    </p:animEffect>
                                    <p:anim calcmode="lin" valueType="num">
                                      <p:cBhvr>
                                        <p:cTn id="49" dur="2000" fill="hold"/>
                                        <p:tgtEl>
                                          <p:spTgt spid="91168"/>
                                        </p:tgtEl>
                                        <p:attrNameLst>
                                          <p:attrName>ppt_w</p:attrName>
                                        </p:attrNameLst>
                                      </p:cBhvr>
                                      <p:tavLst>
                                        <p:tav tm="0" fmla="#ppt_w*sin(2.5*pi*$)">
                                          <p:val>
                                            <p:fltVal val="0"/>
                                          </p:val>
                                        </p:tav>
                                        <p:tav tm="100000">
                                          <p:val>
                                            <p:fltVal val="1"/>
                                          </p:val>
                                        </p:tav>
                                      </p:tavLst>
                                    </p:anim>
                                    <p:anim calcmode="lin" valueType="num">
                                      <p:cBhvr>
                                        <p:cTn id="50" dur="2000" fill="hold"/>
                                        <p:tgtEl>
                                          <p:spTgt spid="91168"/>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5" presetClass="entr" presetSubtype="0" fill="hold" grpId="0" nodeType="clickEffect">
                                  <p:stCondLst>
                                    <p:cond delay="0"/>
                                  </p:stCondLst>
                                  <p:iterate type="lt">
                                    <p:tmPct val="10000"/>
                                  </p:iterate>
                                  <p:childTnLst>
                                    <p:set>
                                      <p:cBhvr>
                                        <p:cTn id="54" dur="1" fill="hold">
                                          <p:stCondLst>
                                            <p:cond delay="0"/>
                                          </p:stCondLst>
                                        </p:cTn>
                                        <p:tgtEl>
                                          <p:spTgt spid="91169"/>
                                        </p:tgtEl>
                                        <p:attrNameLst>
                                          <p:attrName>style.visibility</p:attrName>
                                        </p:attrNameLst>
                                      </p:cBhvr>
                                      <p:to>
                                        <p:strVal val="visible"/>
                                      </p:to>
                                    </p:set>
                                    <p:animEffect transition="in" filter="fade">
                                      <p:cBhvr>
                                        <p:cTn id="55" dur="2000"/>
                                        <p:tgtEl>
                                          <p:spTgt spid="91169"/>
                                        </p:tgtEl>
                                      </p:cBhvr>
                                    </p:animEffect>
                                    <p:anim calcmode="lin" valueType="num">
                                      <p:cBhvr>
                                        <p:cTn id="56" dur="2000" fill="hold"/>
                                        <p:tgtEl>
                                          <p:spTgt spid="91169"/>
                                        </p:tgtEl>
                                        <p:attrNameLst>
                                          <p:attrName>ppt_w</p:attrName>
                                        </p:attrNameLst>
                                      </p:cBhvr>
                                      <p:tavLst>
                                        <p:tav tm="0" fmla="#ppt_w*sin(2.5*pi*$)">
                                          <p:val>
                                            <p:fltVal val="0"/>
                                          </p:val>
                                        </p:tav>
                                        <p:tav tm="100000">
                                          <p:val>
                                            <p:fltVal val="1"/>
                                          </p:val>
                                        </p:tav>
                                      </p:tavLst>
                                    </p:anim>
                                    <p:anim calcmode="lin" valueType="num">
                                      <p:cBhvr>
                                        <p:cTn id="57" dur="2000" fill="hold"/>
                                        <p:tgtEl>
                                          <p:spTgt spid="91169"/>
                                        </p:tgtEl>
                                        <p:attrNameLst>
                                          <p:attrName>ppt_h</p:attrName>
                                        </p:attrNameLst>
                                      </p:cBhvr>
                                      <p:tavLst>
                                        <p:tav tm="0">
                                          <p:val>
                                            <p:strVal val="#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5" presetClass="entr" presetSubtype="0" fill="hold" grpId="0" nodeType="clickEffect">
                                  <p:stCondLst>
                                    <p:cond delay="0"/>
                                  </p:stCondLst>
                                  <p:iterate type="lt">
                                    <p:tmPct val="10000"/>
                                  </p:iterate>
                                  <p:childTnLst>
                                    <p:set>
                                      <p:cBhvr>
                                        <p:cTn id="61" dur="1" fill="hold">
                                          <p:stCondLst>
                                            <p:cond delay="0"/>
                                          </p:stCondLst>
                                        </p:cTn>
                                        <p:tgtEl>
                                          <p:spTgt spid="91170"/>
                                        </p:tgtEl>
                                        <p:attrNameLst>
                                          <p:attrName>style.visibility</p:attrName>
                                        </p:attrNameLst>
                                      </p:cBhvr>
                                      <p:to>
                                        <p:strVal val="visible"/>
                                      </p:to>
                                    </p:set>
                                    <p:animEffect transition="in" filter="fade">
                                      <p:cBhvr>
                                        <p:cTn id="62" dur="2000"/>
                                        <p:tgtEl>
                                          <p:spTgt spid="91170"/>
                                        </p:tgtEl>
                                      </p:cBhvr>
                                    </p:animEffect>
                                    <p:anim calcmode="lin" valueType="num">
                                      <p:cBhvr>
                                        <p:cTn id="63" dur="2000" fill="hold"/>
                                        <p:tgtEl>
                                          <p:spTgt spid="91170"/>
                                        </p:tgtEl>
                                        <p:attrNameLst>
                                          <p:attrName>ppt_w</p:attrName>
                                        </p:attrNameLst>
                                      </p:cBhvr>
                                      <p:tavLst>
                                        <p:tav tm="0" fmla="#ppt_w*sin(2.5*pi*$)">
                                          <p:val>
                                            <p:fltVal val="0"/>
                                          </p:val>
                                        </p:tav>
                                        <p:tav tm="100000">
                                          <p:val>
                                            <p:fltVal val="1"/>
                                          </p:val>
                                        </p:tav>
                                      </p:tavLst>
                                    </p:anim>
                                    <p:anim calcmode="lin" valueType="num">
                                      <p:cBhvr>
                                        <p:cTn id="64" dur="2000" fill="hold"/>
                                        <p:tgtEl>
                                          <p:spTgt spid="91170"/>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8" presetClass="exit" presetSubtype="16" fill="hold" grpId="1" nodeType="clickEffect">
                                  <p:stCondLst>
                                    <p:cond delay="0"/>
                                  </p:stCondLst>
                                  <p:childTnLst>
                                    <p:animEffect transition="out" filter="diamond(in)">
                                      <p:cBhvr>
                                        <p:cTn id="68" dur="2000"/>
                                        <p:tgtEl>
                                          <p:spTgt spid="91166"/>
                                        </p:tgtEl>
                                      </p:cBhvr>
                                    </p:animEffect>
                                    <p:set>
                                      <p:cBhvr>
                                        <p:cTn id="69" dur="1" fill="hold">
                                          <p:stCondLst>
                                            <p:cond delay="1999"/>
                                          </p:stCondLst>
                                        </p:cTn>
                                        <p:tgtEl>
                                          <p:spTgt spid="91166"/>
                                        </p:tgtEl>
                                        <p:attrNameLst>
                                          <p:attrName>style.visibility</p:attrName>
                                        </p:attrNameLst>
                                      </p:cBhvr>
                                      <p:to>
                                        <p:strVal val="hidden"/>
                                      </p:to>
                                    </p:set>
                                  </p:childTnLst>
                                </p:cTn>
                              </p:par>
                              <p:par>
                                <p:cTn id="70" presetID="8" presetClass="exit" presetSubtype="16" fill="hold" grpId="1" nodeType="withEffect">
                                  <p:stCondLst>
                                    <p:cond delay="0"/>
                                  </p:stCondLst>
                                  <p:iterate type="lt">
                                    <p:tmPct val="0"/>
                                  </p:iterate>
                                  <p:childTnLst>
                                    <p:animEffect transition="out" filter="diamond(in)">
                                      <p:cBhvr>
                                        <p:cTn id="71" dur="2000"/>
                                        <p:tgtEl>
                                          <p:spTgt spid="91167"/>
                                        </p:tgtEl>
                                      </p:cBhvr>
                                    </p:animEffect>
                                    <p:set>
                                      <p:cBhvr>
                                        <p:cTn id="72" dur="1" fill="hold">
                                          <p:stCondLst>
                                            <p:cond delay="1999"/>
                                          </p:stCondLst>
                                        </p:cTn>
                                        <p:tgtEl>
                                          <p:spTgt spid="91167"/>
                                        </p:tgtEl>
                                        <p:attrNameLst>
                                          <p:attrName>style.visibility</p:attrName>
                                        </p:attrNameLst>
                                      </p:cBhvr>
                                      <p:to>
                                        <p:strVal val="hidden"/>
                                      </p:to>
                                    </p:set>
                                  </p:childTnLst>
                                </p:cTn>
                              </p:par>
                              <p:par>
                                <p:cTn id="73" presetID="8" presetClass="exit" presetSubtype="16" fill="hold" grpId="1" nodeType="withEffect">
                                  <p:stCondLst>
                                    <p:cond delay="0"/>
                                  </p:stCondLst>
                                  <p:iterate type="lt">
                                    <p:tmPct val="0"/>
                                  </p:iterate>
                                  <p:childTnLst>
                                    <p:animEffect transition="out" filter="diamond(in)">
                                      <p:cBhvr>
                                        <p:cTn id="74" dur="2000"/>
                                        <p:tgtEl>
                                          <p:spTgt spid="91168"/>
                                        </p:tgtEl>
                                      </p:cBhvr>
                                    </p:animEffect>
                                    <p:set>
                                      <p:cBhvr>
                                        <p:cTn id="75" dur="1" fill="hold">
                                          <p:stCondLst>
                                            <p:cond delay="1999"/>
                                          </p:stCondLst>
                                        </p:cTn>
                                        <p:tgtEl>
                                          <p:spTgt spid="91168"/>
                                        </p:tgtEl>
                                        <p:attrNameLst>
                                          <p:attrName>style.visibility</p:attrName>
                                        </p:attrNameLst>
                                      </p:cBhvr>
                                      <p:to>
                                        <p:strVal val="hidden"/>
                                      </p:to>
                                    </p:set>
                                  </p:childTnLst>
                                </p:cTn>
                              </p:par>
                              <p:par>
                                <p:cTn id="76" presetID="8" presetClass="exit" presetSubtype="16" fill="hold" grpId="1" nodeType="withEffect">
                                  <p:stCondLst>
                                    <p:cond delay="0"/>
                                  </p:stCondLst>
                                  <p:iterate type="lt">
                                    <p:tmPct val="0"/>
                                  </p:iterate>
                                  <p:childTnLst>
                                    <p:animEffect transition="out" filter="diamond(in)">
                                      <p:cBhvr>
                                        <p:cTn id="77" dur="2000"/>
                                        <p:tgtEl>
                                          <p:spTgt spid="91169"/>
                                        </p:tgtEl>
                                      </p:cBhvr>
                                    </p:animEffect>
                                    <p:set>
                                      <p:cBhvr>
                                        <p:cTn id="78" dur="1" fill="hold">
                                          <p:stCondLst>
                                            <p:cond delay="1999"/>
                                          </p:stCondLst>
                                        </p:cTn>
                                        <p:tgtEl>
                                          <p:spTgt spid="91169"/>
                                        </p:tgtEl>
                                        <p:attrNameLst>
                                          <p:attrName>style.visibility</p:attrName>
                                        </p:attrNameLst>
                                      </p:cBhvr>
                                      <p:to>
                                        <p:strVal val="hidden"/>
                                      </p:to>
                                    </p:set>
                                  </p:childTnLst>
                                </p:cTn>
                              </p:par>
                              <p:par>
                                <p:cTn id="79" presetID="8" presetClass="exit" presetSubtype="16" fill="hold" grpId="1" nodeType="withEffect">
                                  <p:stCondLst>
                                    <p:cond delay="0"/>
                                  </p:stCondLst>
                                  <p:iterate type="lt">
                                    <p:tmPct val="0"/>
                                  </p:iterate>
                                  <p:childTnLst>
                                    <p:animEffect transition="out" filter="diamond(in)">
                                      <p:cBhvr>
                                        <p:cTn id="80" dur="2000"/>
                                        <p:tgtEl>
                                          <p:spTgt spid="91170"/>
                                        </p:tgtEl>
                                      </p:cBhvr>
                                    </p:animEffect>
                                    <p:set>
                                      <p:cBhvr>
                                        <p:cTn id="81" dur="1" fill="hold">
                                          <p:stCondLst>
                                            <p:cond delay="1999"/>
                                          </p:stCondLst>
                                        </p:cTn>
                                        <p:tgtEl>
                                          <p:spTgt spid="91170"/>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1171"/>
                                        </p:tgtEl>
                                        <p:attrNameLst>
                                          <p:attrName>style.visibility</p:attrName>
                                        </p:attrNameLst>
                                      </p:cBhvr>
                                      <p:to>
                                        <p:strVal val="visible"/>
                                      </p:to>
                                    </p:set>
                                    <p:animEffect transition="in" filter="blinds(horizontal)">
                                      <p:cBhvr>
                                        <p:cTn id="86" dur="500"/>
                                        <p:tgtEl>
                                          <p:spTgt spid="9117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2" presetClass="entr" presetSubtype="0"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1000"/>
                                        <p:tgtEl>
                                          <p:spTgt spid="4"/>
                                        </p:tgtEl>
                                      </p:cBhvr>
                                    </p:animEffect>
                                    <p:anim calcmode="lin" valueType="num">
                                      <p:cBhvr>
                                        <p:cTn id="92" dur="1000" fill="hold"/>
                                        <p:tgtEl>
                                          <p:spTgt spid="4"/>
                                        </p:tgtEl>
                                        <p:attrNameLst>
                                          <p:attrName>ppt_x</p:attrName>
                                        </p:attrNameLst>
                                      </p:cBhvr>
                                      <p:tavLst>
                                        <p:tav tm="0">
                                          <p:val>
                                            <p:strVal val="#ppt_x"/>
                                          </p:val>
                                        </p:tav>
                                        <p:tav tm="100000">
                                          <p:val>
                                            <p:strVal val="#ppt_x"/>
                                          </p:val>
                                        </p:tav>
                                      </p:tavLst>
                                    </p:anim>
                                    <p:anim calcmode="lin" valueType="num">
                                      <p:cBhvr>
                                        <p:cTn id="9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8" presetClass="exit" presetSubtype="16" fill="hold" nodeType="clickEffect">
                                  <p:stCondLst>
                                    <p:cond delay="0"/>
                                  </p:stCondLst>
                                  <p:childTnLst>
                                    <p:animEffect transition="out" filter="diamond(in)">
                                      <p:cBhvr>
                                        <p:cTn id="97" dur="2000"/>
                                        <p:tgtEl>
                                          <p:spTgt spid="4"/>
                                        </p:tgtEl>
                                      </p:cBhvr>
                                    </p:animEffect>
                                    <p:set>
                                      <p:cBhvr>
                                        <p:cTn id="98" dur="1" fill="hold">
                                          <p:stCondLst>
                                            <p:cond delay="1999"/>
                                          </p:stCondLst>
                                        </p:cTn>
                                        <p:tgtEl>
                                          <p:spTgt spid="4"/>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91177"/>
                                        </p:tgtEl>
                                        <p:attrNameLst>
                                          <p:attrName>style.visibility</p:attrName>
                                        </p:attrNameLst>
                                      </p:cBhvr>
                                      <p:to>
                                        <p:strVal val="visible"/>
                                      </p:to>
                                    </p:set>
                                    <p:animEffect transition="in" filter="blinds(horizontal)">
                                      <p:cBhvr>
                                        <p:cTn id="103" dur="500"/>
                                        <p:tgtEl>
                                          <p:spTgt spid="9117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91178">
                                            <p:txEl>
                                              <p:pRg st="0" end="0"/>
                                            </p:txEl>
                                          </p:spTgt>
                                        </p:tgtEl>
                                        <p:attrNameLst>
                                          <p:attrName>style.visibility</p:attrName>
                                        </p:attrNameLst>
                                      </p:cBhvr>
                                      <p:to>
                                        <p:strVal val="visible"/>
                                      </p:to>
                                    </p:set>
                                    <p:animEffect transition="in" filter="blinds(horizontal)">
                                      <p:cBhvr>
                                        <p:cTn id="108" dur="500"/>
                                        <p:tgtEl>
                                          <p:spTgt spid="91178">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91178">
                                            <p:txEl>
                                              <p:pRg st="1" end="1"/>
                                            </p:txEl>
                                          </p:spTgt>
                                        </p:tgtEl>
                                        <p:attrNameLst>
                                          <p:attrName>style.visibility</p:attrName>
                                        </p:attrNameLst>
                                      </p:cBhvr>
                                      <p:to>
                                        <p:strVal val="visible"/>
                                      </p:to>
                                    </p:set>
                                    <p:animEffect transition="in" filter="blinds(horizontal)">
                                      <p:cBhvr>
                                        <p:cTn id="113" dur="500"/>
                                        <p:tgtEl>
                                          <p:spTgt spid="91178">
                                            <p:txEl>
                                              <p:pRg st="1" end="1"/>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91178">
                                            <p:txEl>
                                              <p:pRg st="2" end="2"/>
                                            </p:txEl>
                                          </p:spTgt>
                                        </p:tgtEl>
                                        <p:attrNameLst>
                                          <p:attrName>style.visibility</p:attrName>
                                        </p:attrNameLst>
                                      </p:cBhvr>
                                      <p:to>
                                        <p:strVal val="visible"/>
                                      </p:to>
                                    </p:set>
                                    <p:animEffect transition="in" filter="blinds(horizontal)">
                                      <p:cBhvr>
                                        <p:cTn id="118" dur="500"/>
                                        <p:tgtEl>
                                          <p:spTgt spid="911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6" grpId="0"/>
      <p:bldP spid="91166" grpId="1"/>
      <p:bldP spid="91156" grpId="0"/>
      <p:bldP spid="91167" grpId="0"/>
      <p:bldP spid="91167" grpId="1"/>
      <p:bldP spid="91168" grpId="0"/>
      <p:bldP spid="91168" grpId="1"/>
      <p:bldP spid="91169" grpId="0"/>
      <p:bldP spid="91169" grpId="1"/>
      <p:bldP spid="91170" grpId="0"/>
      <p:bldP spid="91170" grpId="1"/>
      <p:bldP spid="91171" grpId="0"/>
      <p:bldP spid="9117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D77C6D9C-C6DB-4604-BBCC-3DAB3BAA0E11}"/>
              </a:ext>
            </a:extLst>
          </p:cNvPr>
          <p:cNvSpPr>
            <a:spLocks noGrp="1"/>
          </p:cNvSpPr>
          <p:nvPr>
            <p:ph type="sldNum" sz="quarter" idx="10"/>
          </p:nvPr>
        </p:nvSpPr>
        <p:spPr/>
        <p:txBody>
          <a:bodyPr/>
          <a:lstStyle/>
          <a:p>
            <a:fld id="{1E0B3A00-FB6E-46DF-8ABF-BC51B8110DA2}" type="slidenum">
              <a:rPr lang="en-US" altLang="zh-CN"/>
              <a:pPr/>
              <a:t>50</a:t>
            </a:fld>
            <a:endParaRPr lang="en-US" altLang="zh-CN"/>
          </a:p>
        </p:txBody>
      </p:sp>
      <p:sp>
        <p:nvSpPr>
          <p:cNvPr id="87622" name="Rectangle 582">
            <a:extLst>
              <a:ext uri="{FF2B5EF4-FFF2-40B4-BE49-F238E27FC236}">
                <a16:creationId xmlns:a16="http://schemas.microsoft.com/office/drawing/2014/main" id="{E35191F3-BB64-4A00-BEFB-E8927E952EA4}"/>
              </a:ext>
            </a:extLst>
          </p:cNvPr>
          <p:cNvSpPr>
            <a:spLocks noChangeArrowheads="1"/>
          </p:cNvSpPr>
          <p:nvPr/>
        </p:nvSpPr>
        <p:spPr bwMode="auto">
          <a:xfrm>
            <a:off x="1716088" y="3756025"/>
            <a:ext cx="5761037" cy="1660525"/>
          </a:xfrm>
          <a:prstGeom prst="rect">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09" name="Text Box 569">
            <a:extLst>
              <a:ext uri="{FF2B5EF4-FFF2-40B4-BE49-F238E27FC236}">
                <a16:creationId xmlns:a16="http://schemas.microsoft.com/office/drawing/2014/main" id="{78FBA822-AC77-40A1-B830-9B497CD599E3}"/>
              </a:ext>
            </a:extLst>
          </p:cNvPr>
          <p:cNvSpPr txBox="1">
            <a:spLocks noChangeArrowheads="1"/>
          </p:cNvSpPr>
          <p:nvPr/>
        </p:nvSpPr>
        <p:spPr bwMode="auto">
          <a:xfrm>
            <a:off x="1782763" y="1452563"/>
            <a:ext cx="23764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b="1">
                <a:effectLst>
                  <a:outerShdw blurRad="38100" dist="38100" dir="2700000" algn="tl">
                    <a:srgbClr val="C0C0C0"/>
                  </a:outerShdw>
                </a:effectLst>
                <a:latin typeface="Arial" panose="020B0604020202020204" pitchFamily="34" charset="0"/>
              </a:rPr>
              <a:t>char</a:t>
            </a:r>
          </a:p>
          <a:p>
            <a:r>
              <a:rPr kumimoji="0" lang="en-US" altLang="zh-CN" sz="2000" b="1">
                <a:effectLst>
                  <a:outerShdw blurRad="38100" dist="38100" dir="2700000" algn="tl">
                    <a:srgbClr val="C0C0C0"/>
                  </a:outerShdw>
                </a:effectLst>
                <a:latin typeface="Arial" panose="020B0604020202020204" pitchFamily="34" charset="0"/>
              </a:rPr>
              <a:t>signed char</a:t>
            </a:r>
          </a:p>
          <a:p>
            <a:r>
              <a:rPr kumimoji="0" lang="en-US" altLang="zh-CN" sz="2000" b="1">
                <a:effectLst>
                  <a:outerShdw blurRad="38100" dist="38100" dir="2700000" algn="tl">
                    <a:srgbClr val="C0C0C0"/>
                  </a:outerShdw>
                </a:effectLst>
                <a:latin typeface="Arial" panose="020B0604020202020204" pitchFamily="34" charset="0"/>
              </a:rPr>
              <a:t>unsigned char</a:t>
            </a:r>
          </a:p>
          <a:p>
            <a:r>
              <a:rPr kumimoji="0" lang="en-US" altLang="zh-CN" sz="2000" b="1">
                <a:effectLst>
                  <a:outerShdw blurRad="38100" dist="38100" dir="2700000" algn="tl">
                    <a:srgbClr val="C0C0C0"/>
                  </a:outerShdw>
                </a:effectLst>
                <a:latin typeface="Arial" panose="020B0604020202020204" pitchFamily="34" charset="0"/>
              </a:rPr>
              <a:t>signed short int</a:t>
            </a:r>
          </a:p>
        </p:txBody>
      </p:sp>
      <p:sp>
        <p:nvSpPr>
          <p:cNvPr id="87610" name="Text Box 570">
            <a:extLst>
              <a:ext uri="{FF2B5EF4-FFF2-40B4-BE49-F238E27FC236}">
                <a16:creationId xmlns:a16="http://schemas.microsoft.com/office/drawing/2014/main" id="{2493C346-A0DA-4C85-A7A7-B9F16EC7F145}"/>
              </a:ext>
            </a:extLst>
          </p:cNvPr>
          <p:cNvSpPr txBox="1">
            <a:spLocks noChangeArrowheads="1"/>
          </p:cNvSpPr>
          <p:nvPr/>
        </p:nvSpPr>
        <p:spPr bwMode="auto">
          <a:xfrm>
            <a:off x="5610225" y="1930400"/>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int</a:t>
            </a:r>
          </a:p>
        </p:txBody>
      </p:sp>
      <p:sp>
        <p:nvSpPr>
          <p:cNvPr id="87611" name="AutoShape 571">
            <a:extLst>
              <a:ext uri="{FF2B5EF4-FFF2-40B4-BE49-F238E27FC236}">
                <a16:creationId xmlns:a16="http://schemas.microsoft.com/office/drawing/2014/main" id="{A13E368E-2705-4C31-9EB9-F1CA33D81954}"/>
              </a:ext>
            </a:extLst>
          </p:cNvPr>
          <p:cNvSpPr>
            <a:spLocks/>
          </p:cNvSpPr>
          <p:nvPr/>
        </p:nvSpPr>
        <p:spPr bwMode="auto">
          <a:xfrm>
            <a:off x="4302125" y="1597025"/>
            <a:ext cx="144463" cy="1079500"/>
          </a:xfrm>
          <a:prstGeom prst="rightBrace">
            <a:avLst>
              <a:gd name="adj1" fmla="val 6227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12" name="AutoShape 572">
            <a:extLst>
              <a:ext uri="{FF2B5EF4-FFF2-40B4-BE49-F238E27FC236}">
                <a16:creationId xmlns:a16="http://schemas.microsoft.com/office/drawing/2014/main" id="{35490135-C60F-4417-9FCF-9895E9C10863}"/>
              </a:ext>
            </a:extLst>
          </p:cNvPr>
          <p:cNvSpPr>
            <a:spLocks noChangeArrowheads="1"/>
          </p:cNvSpPr>
          <p:nvPr/>
        </p:nvSpPr>
        <p:spPr bwMode="auto">
          <a:xfrm>
            <a:off x="4530725" y="2071688"/>
            <a:ext cx="1079500" cy="144462"/>
          </a:xfrm>
          <a:prstGeom prst="notchedRightArrow">
            <a:avLst>
              <a:gd name="adj1" fmla="val 50000"/>
              <a:gd name="adj2" fmla="val 1868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13" name="Text Box 573">
            <a:extLst>
              <a:ext uri="{FF2B5EF4-FFF2-40B4-BE49-F238E27FC236}">
                <a16:creationId xmlns:a16="http://schemas.microsoft.com/office/drawing/2014/main" id="{2940FAA1-24F3-4D47-801E-64894FD2952F}"/>
              </a:ext>
            </a:extLst>
          </p:cNvPr>
          <p:cNvSpPr txBox="1">
            <a:spLocks noChangeArrowheads="1"/>
          </p:cNvSpPr>
          <p:nvPr/>
        </p:nvSpPr>
        <p:spPr bwMode="auto">
          <a:xfrm>
            <a:off x="1782763" y="2676525"/>
            <a:ext cx="316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unsigned short int</a:t>
            </a:r>
          </a:p>
        </p:txBody>
      </p:sp>
      <p:sp>
        <p:nvSpPr>
          <p:cNvPr id="87614" name="Text Box 574">
            <a:extLst>
              <a:ext uri="{FF2B5EF4-FFF2-40B4-BE49-F238E27FC236}">
                <a16:creationId xmlns:a16="http://schemas.microsoft.com/office/drawing/2014/main" id="{F217F44C-9A90-405D-BF18-2379B088325B}"/>
              </a:ext>
            </a:extLst>
          </p:cNvPr>
          <p:cNvSpPr txBox="1">
            <a:spLocks noChangeArrowheads="1"/>
          </p:cNvSpPr>
          <p:nvPr/>
        </p:nvSpPr>
        <p:spPr bwMode="auto">
          <a:xfrm>
            <a:off x="5599113" y="2686050"/>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unsigned int</a:t>
            </a:r>
          </a:p>
        </p:txBody>
      </p:sp>
      <p:sp>
        <p:nvSpPr>
          <p:cNvPr id="87615" name="AutoShape 575">
            <a:extLst>
              <a:ext uri="{FF2B5EF4-FFF2-40B4-BE49-F238E27FC236}">
                <a16:creationId xmlns:a16="http://schemas.microsoft.com/office/drawing/2014/main" id="{2261884A-7459-45D0-A5FC-810A1B589E11}"/>
              </a:ext>
            </a:extLst>
          </p:cNvPr>
          <p:cNvSpPr>
            <a:spLocks noChangeArrowheads="1"/>
          </p:cNvSpPr>
          <p:nvPr/>
        </p:nvSpPr>
        <p:spPr bwMode="auto">
          <a:xfrm>
            <a:off x="4518025" y="2836863"/>
            <a:ext cx="1079500" cy="144462"/>
          </a:xfrm>
          <a:prstGeom prst="notchedRightArrow">
            <a:avLst>
              <a:gd name="adj1" fmla="val 50000"/>
              <a:gd name="adj2" fmla="val 1868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16" name="Text Box 576">
            <a:extLst>
              <a:ext uri="{FF2B5EF4-FFF2-40B4-BE49-F238E27FC236}">
                <a16:creationId xmlns:a16="http://schemas.microsoft.com/office/drawing/2014/main" id="{A8E3A1C9-867D-4EEC-9D27-88AA8275F4EE}"/>
              </a:ext>
            </a:extLst>
          </p:cNvPr>
          <p:cNvSpPr txBox="1">
            <a:spLocks noChangeArrowheads="1"/>
          </p:cNvSpPr>
          <p:nvPr/>
        </p:nvSpPr>
        <p:spPr bwMode="auto">
          <a:xfrm>
            <a:off x="1782763" y="1092200"/>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16</a:t>
            </a:r>
            <a:r>
              <a:rPr kumimoji="0" lang="zh-CN" altLang="en-US" sz="2000" b="1">
                <a:effectLst>
                  <a:outerShdw blurRad="38100" dist="38100" dir="2700000" algn="tl">
                    <a:srgbClr val="C0C0C0"/>
                  </a:outerShdw>
                </a:effectLst>
                <a:latin typeface="Arial" panose="020B0604020202020204" pitchFamily="34" charset="0"/>
              </a:rPr>
              <a:t>位版</a:t>
            </a:r>
          </a:p>
        </p:txBody>
      </p:sp>
      <p:sp>
        <p:nvSpPr>
          <p:cNvPr id="87617" name="Text Box 577">
            <a:extLst>
              <a:ext uri="{FF2B5EF4-FFF2-40B4-BE49-F238E27FC236}">
                <a16:creationId xmlns:a16="http://schemas.microsoft.com/office/drawing/2014/main" id="{947F70ED-B181-425E-9B5C-C57B33E20AD2}"/>
              </a:ext>
            </a:extLst>
          </p:cNvPr>
          <p:cNvSpPr txBox="1">
            <a:spLocks noChangeArrowheads="1"/>
          </p:cNvSpPr>
          <p:nvPr/>
        </p:nvSpPr>
        <p:spPr bwMode="auto">
          <a:xfrm>
            <a:off x="1782763" y="3757613"/>
            <a:ext cx="24479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000" b="1">
                <a:effectLst>
                  <a:outerShdw blurRad="38100" dist="38100" dir="2700000" algn="tl">
                    <a:srgbClr val="C0C0C0"/>
                  </a:outerShdw>
                </a:effectLst>
                <a:latin typeface="Arial" panose="020B0604020202020204" pitchFamily="34" charset="0"/>
              </a:rPr>
              <a:t>char</a:t>
            </a:r>
          </a:p>
          <a:p>
            <a:r>
              <a:rPr kumimoji="0" lang="en-US" altLang="zh-CN" sz="2000" b="1">
                <a:effectLst>
                  <a:outerShdw blurRad="38100" dist="38100" dir="2700000" algn="tl">
                    <a:srgbClr val="C0C0C0"/>
                  </a:outerShdw>
                </a:effectLst>
                <a:latin typeface="Arial" panose="020B0604020202020204" pitchFamily="34" charset="0"/>
              </a:rPr>
              <a:t>signed char</a:t>
            </a:r>
          </a:p>
          <a:p>
            <a:r>
              <a:rPr kumimoji="0" lang="en-US" altLang="zh-CN" sz="2000" b="1">
                <a:effectLst>
                  <a:outerShdw blurRad="38100" dist="38100" dir="2700000" algn="tl">
                    <a:srgbClr val="C0C0C0"/>
                  </a:outerShdw>
                </a:effectLst>
                <a:latin typeface="Arial" panose="020B0604020202020204" pitchFamily="34" charset="0"/>
              </a:rPr>
              <a:t>unsigned char</a:t>
            </a:r>
          </a:p>
          <a:p>
            <a:r>
              <a:rPr kumimoji="0" lang="en-US" altLang="zh-CN" sz="2000" b="1">
                <a:effectLst>
                  <a:outerShdw blurRad="38100" dist="38100" dir="2700000" algn="tl">
                    <a:srgbClr val="C0C0C0"/>
                  </a:outerShdw>
                </a:effectLst>
                <a:latin typeface="Arial" panose="020B0604020202020204" pitchFamily="34" charset="0"/>
              </a:rPr>
              <a:t>signed short int</a:t>
            </a:r>
          </a:p>
          <a:p>
            <a:r>
              <a:rPr kumimoji="0" lang="en-US" altLang="zh-CN" sz="2000" b="1">
                <a:effectLst>
                  <a:outerShdw blurRad="38100" dist="38100" dir="2700000" algn="tl">
                    <a:srgbClr val="C0C0C0"/>
                  </a:outerShdw>
                </a:effectLst>
                <a:latin typeface="Arial" panose="020B0604020202020204" pitchFamily="34" charset="0"/>
              </a:rPr>
              <a:t>unsigned short int</a:t>
            </a:r>
          </a:p>
        </p:txBody>
      </p:sp>
      <p:sp>
        <p:nvSpPr>
          <p:cNvPr id="87618" name="Text Box 578">
            <a:extLst>
              <a:ext uri="{FF2B5EF4-FFF2-40B4-BE49-F238E27FC236}">
                <a16:creationId xmlns:a16="http://schemas.microsoft.com/office/drawing/2014/main" id="{9569F36F-CCC3-4D5A-B22B-7C1CD10332DA}"/>
              </a:ext>
            </a:extLst>
          </p:cNvPr>
          <p:cNvSpPr txBox="1">
            <a:spLocks noChangeArrowheads="1"/>
          </p:cNvSpPr>
          <p:nvPr/>
        </p:nvSpPr>
        <p:spPr bwMode="auto">
          <a:xfrm>
            <a:off x="5724525" y="4371975"/>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int</a:t>
            </a:r>
          </a:p>
        </p:txBody>
      </p:sp>
      <p:sp>
        <p:nvSpPr>
          <p:cNvPr id="87619" name="AutoShape 579">
            <a:extLst>
              <a:ext uri="{FF2B5EF4-FFF2-40B4-BE49-F238E27FC236}">
                <a16:creationId xmlns:a16="http://schemas.microsoft.com/office/drawing/2014/main" id="{06B3CB7B-61F0-4608-A5CC-A3417A81252C}"/>
              </a:ext>
            </a:extLst>
          </p:cNvPr>
          <p:cNvSpPr>
            <a:spLocks/>
          </p:cNvSpPr>
          <p:nvPr/>
        </p:nvSpPr>
        <p:spPr bwMode="auto">
          <a:xfrm>
            <a:off x="4344988" y="3902075"/>
            <a:ext cx="217487" cy="1368425"/>
          </a:xfrm>
          <a:prstGeom prst="rightBrace">
            <a:avLst>
              <a:gd name="adj1" fmla="val 5243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20" name="AutoShape 580">
            <a:extLst>
              <a:ext uri="{FF2B5EF4-FFF2-40B4-BE49-F238E27FC236}">
                <a16:creationId xmlns:a16="http://schemas.microsoft.com/office/drawing/2014/main" id="{DE66965A-353C-4D8C-8118-17A2E4E1A6D0}"/>
              </a:ext>
            </a:extLst>
          </p:cNvPr>
          <p:cNvSpPr>
            <a:spLocks noChangeArrowheads="1"/>
          </p:cNvSpPr>
          <p:nvPr/>
        </p:nvSpPr>
        <p:spPr bwMode="auto">
          <a:xfrm>
            <a:off x="4673600" y="4506913"/>
            <a:ext cx="1079500" cy="144462"/>
          </a:xfrm>
          <a:prstGeom prst="notchedRightArrow">
            <a:avLst>
              <a:gd name="adj1" fmla="val 50000"/>
              <a:gd name="adj2" fmla="val 1868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621" name="Text Box 581">
            <a:extLst>
              <a:ext uri="{FF2B5EF4-FFF2-40B4-BE49-F238E27FC236}">
                <a16:creationId xmlns:a16="http://schemas.microsoft.com/office/drawing/2014/main" id="{1D940048-57C0-45E3-9EFB-4574C8E1E7C0}"/>
              </a:ext>
            </a:extLst>
          </p:cNvPr>
          <p:cNvSpPr txBox="1">
            <a:spLocks noChangeArrowheads="1"/>
          </p:cNvSpPr>
          <p:nvPr/>
        </p:nvSpPr>
        <p:spPr bwMode="auto">
          <a:xfrm>
            <a:off x="1782763" y="3406775"/>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000" b="1">
                <a:effectLst>
                  <a:outerShdw blurRad="38100" dist="38100" dir="2700000" algn="tl">
                    <a:srgbClr val="C0C0C0"/>
                  </a:outerShdw>
                </a:effectLst>
                <a:latin typeface="Arial" panose="020B0604020202020204" pitchFamily="34" charset="0"/>
              </a:rPr>
              <a:t>32</a:t>
            </a:r>
            <a:r>
              <a:rPr kumimoji="0" lang="zh-CN" altLang="en-US" sz="2000" b="1">
                <a:effectLst>
                  <a:outerShdw blurRad="38100" dist="38100" dir="2700000" algn="tl">
                    <a:srgbClr val="C0C0C0"/>
                  </a:outerShdw>
                </a:effectLst>
                <a:latin typeface="Arial" panose="020B0604020202020204" pitchFamily="34" charset="0"/>
              </a:rPr>
              <a:t>位版</a:t>
            </a:r>
          </a:p>
        </p:txBody>
      </p:sp>
      <p:sp>
        <p:nvSpPr>
          <p:cNvPr id="87623" name="Rectangle 583">
            <a:extLst>
              <a:ext uri="{FF2B5EF4-FFF2-40B4-BE49-F238E27FC236}">
                <a16:creationId xmlns:a16="http://schemas.microsoft.com/office/drawing/2014/main" id="{C54D7B20-C370-40E9-9919-8679C251A8CF}"/>
              </a:ext>
            </a:extLst>
          </p:cNvPr>
          <p:cNvSpPr>
            <a:spLocks noChangeArrowheads="1"/>
          </p:cNvSpPr>
          <p:nvPr/>
        </p:nvSpPr>
        <p:spPr bwMode="auto">
          <a:xfrm>
            <a:off x="1763713" y="1447800"/>
            <a:ext cx="5761037" cy="1660525"/>
          </a:xfrm>
          <a:prstGeom prst="rect">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A4545779-5B52-4875-9E2A-42056838F7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A522E0DC-C0D1-413E-A5A2-5BB78CD4B7EE}" type="slidenum">
              <a:rPr kumimoji="0" lang="en-US" altLang="zh-CN" sz="1800">
                <a:solidFill>
                  <a:srgbClr val="009900"/>
                </a:solidFill>
              </a:rPr>
              <a:pPr eaLnBrk="1" hangingPunct="1"/>
              <a:t>51</a:t>
            </a:fld>
            <a:endParaRPr kumimoji="0" lang="en-US" altLang="zh-CN" sz="1800">
              <a:solidFill>
                <a:srgbClr val="009900"/>
              </a:solidFill>
            </a:endParaRPr>
          </a:p>
        </p:txBody>
      </p:sp>
      <p:sp>
        <p:nvSpPr>
          <p:cNvPr id="53251" name="Rectangle 4">
            <a:extLst>
              <a:ext uri="{FF2B5EF4-FFF2-40B4-BE49-F238E27FC236}">
                <a16:creationId xmlns:a16="http://schemas.microsoft.com/office/drawing/2014/main" id="{916D2CD6-AA6E-4C6B-BFDB-4084D803D49C}"/>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2.9</a:t>
            </a:r>
            <a:r>
              <a:rPr lang="zh-CN" altLang="en-US" sz="2800" b="1">
                <a:solidFill>
                  <a:srgbClr val="0000FF"/>
                </a:solidFill>
                <a:latin typeface="Times New Roman" panose="02020603050405020304" pitchFamily="18" charset="0"/>
                <a:ea typeface="黑体" panose="02010609060101010101" pitchFamily="49" charset="-122"/>
              </a:rPr>
              <a:t>　枚举类型</a:t>
            </a:r>
          </a:p>
        </p:txBody>
      </p:sp>
      <p:sp>
        <p:nvSpPr>
          <p:cNvPr id="150533" name="Text Box 5">
            <a:extLst>
              <a:ext uri="{FF2B5EF4-FFF2-40B4-BE49-F238E27FC236}">
                <a16:creationId xmlns:a16="http://schemas.microsoft.com/office/drawing/2014/main" id="{52F7ACD2-4F68-4F50-9F5C-6C817B118CB3}"/>
              </a:ext>
            </a:extLst>
          </p:cNvPr>
          <p:cNvSpPr txBox="1">
            <a:spLocks noChangeArrowheads="1"/>
          </p:cNvSpPr>
          <p:nvPr/>
        </p:nvSpPr>
        <p:spPr bwMode="auto">
          <a:xfrm>
            <a:off x="828675" y="1341438"/>
            <a:ext cx="30956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1.  </a:t>
            </a:r>
            <a:r>
              <a:rPr lang="zh-CN" altLang="en-US" sz="2400" b="1">
                <a:solidFill>
                  <a:schemeClr val="tx2"/>
                </a:solidFill>
                <a:effectLst>
                  <a:outerShdw blurRad="38100" dist="38100" dir="2700000" algn="tl">
                    <a:srgbClr val="C0C0C0"/>
                  </a:outerShdw>
                </a:effectLst>
              </a:rPr>
              <a:t>枚举类型定义</a:t>
            </a:r>
          </a:p>
        </p:txBody>
      </p:sp>
      <p:sp>
        <p:nvSpPr>
          <p:cNvPr id="150534" name="Rectangle 6">
            <a:extLst>
              <a:ext uri="{FF2B5EF4-FFF2-40B4-BE49-F238E27FC236}">
                <a16:creationId xmlns:a16="http://schemas.microsoft.com/office/drawing/2014/main" id="{E7C40D9C-DB48-4242-80E5-E97617A4E688}"/>
              </a:ext>
            </a:extLst>
          </p:cNvPr>
          <p:cNvSpPr>
            <a:spLocks noChangeArrowheads="1"/>
          </p:cNvSpPr>
          <p:nvPr/>
        </p:nvSpPr>
        <p:spPr bwMode="auto">
          <a:xfrm>
            <a:off x="755650" y="1844675"/>
            <a:ext cx="7704138" cy="1268413"/>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枚举类型定义的形式如下，其中，</a:t>
            </a:r>
            <a:r>
              <a:rPr lang="en-US" altLang="zh-CN" b="1">
                <a:effectLst>
                  <a:outerShdw blurRad="38100" dist="38100" dir="2700000" algn="tl">
                    <a:srgbClr val="C0C0C0"/>
                  </a:outerShdw>
                </a:effectLst>
              </a:rPr>
              <a:t>[ ] </a:t>
            </a:r>
            <a:r>
              <a:rPr lang="zh-CN" altLang="en-US" b="1">
                <a:effectLst>
                  <a:outerShdw blurRad="38100" dist="38100" dir="2700000" algn="tl">
                    <a:srgbClr val="C0C0C0"/>
                  </a:outerShdw>
                </a:effectLst>
              </a:rPr>
              <a:t>表示任选项。</a:t>
            </a:r>
            <a:r>
              <a:rPr lang="zh-CN" altLang="en-US"/>
              <a:t> </a:t>
            </a:r>
            <a:endParaRPr lang="zh-CN" altLang="en-US" b="1">
              <a:effectLst>
                <a:outerShdw blurRad="38100" dist="38100" dir="2700000" algn="tl">
                  <a:srgbClr val="C0C0C0"/>
                </a:outerShdw>
              </a:effectLst>
            </a:endParaRPr>
          </a:p>
          <a:p>
            <a:pPr algn="ctr">
              <a:lnSpc>
                <a:spcPct val="120000"/>
              </a:lnSpc>
              <a:spcBef>
                <a:spcPct val="20000"/>
              </a:spcBef>
              <a:defRPr/>
            </a:pPr>
            <a:r>
              <a:rPr lang="en-US" altLang="zh-CN" sz="1800" b="1">
                <a:solidFill>
                  <a:srgbClr val="FF00FF"/>
                </a:solidFill>
                <a:effectLst>
                  <a:outerShdw blurRad="38100" dist="38100" dir="2700000" algn="tl">
                    <a:srgbClr val="C0C0C0"/>
                  </a:outerShdw>
                </a:effectLst>
              </a:rPr>
              <a:t>enum [</a:t>
            </a:r>
            <a:r>
              <a:rPr lang="zh-CN" altLang="en-US" sz="1800" b="1">
                <a:solidFill>
                  <a:srgbClr val="FF00FF"/>
                </a:solidFill>
                <a:effectLst>
                  <a:outerShdw blurRad="38100" dist="38100" dir="2700000" algn="tl">
                    <a:srgbClr val="C0C0C0"/>
                  </a:outerShdw>
                </a:effectLst>
              </a:rPr>
              <a:t>枚举名</a:t>
            </a:r>
            <a:r>
              <a:rPr lang="en-US" altLang="zh-CN" sz="1800" b="1">
                <a:solidFill>
                  <a:srgbClr val="FF00FF"/>
                </a:solidFill>
                <a:effectLst>
                  <a:outerShdw blurRad="38100" dist="38100" dir="2700000" algn="tl">
                    <a:srgbClr val="C0C0C0"/>
                  </a:outerShdw>
                </a:effectLst>
              </a:rPr>
              <a:t>] { </a:t>
            </a:r>
            <a:r>
              <a:rPr lang="zh-CN" altLang="en-US" sz="1800" b="1">
                <a:solidFill>
                  <a:srgbClr val="FF00FF"/>
                </a:solidFill>
                <a:effectLst>
                  <a:outerShdw blurRad="38100" dist="38100" dir="2700000" algn="tl">
                    <a:srgbClr val="C0C0C0"/>
                  </a:outerShdw>
                </a:effectLst>
              </a:rPr>
              <a:t>标识符</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常量表达式</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，标识符</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常量表达式</a:t>
            </a:r>
            <a:r>
              <a:rPr lang="en-US" altLang="zh-CN" sz="1800" b="1">
                <a:solidFill>
                  <a:srgbClr val="FF00FF"/>
                </a:solidFill>
                <a:effectLst>
                  <a:outerShdw blurRad="38100" dist="38100" dir="2700000" algn="tl">
                    <a:srgbClr val="C0C0C0"/>
                  </a:outerShdw>
                </a:effectLst>
              </a:rPr>
              <a:t>]</a:t>
            </a:r>
            <a:r>
              <a:rPr lang="zh-CN" altLang="en-US" sz="1800" b="1">
                <a:solidFill>
                  <a:srgbClr val="FF00FF"/>
                </a:solidFill>
                <a:effectLst>
                  <a:outerShdw blurRad="38100" dist="38100" dir="2700000" algn="tl">
                    <a:srgbClr val="C0C0C0"/>
                  </a:outerShdw>
                </a:effectLst>
              </a:rPr>
              <a:t>，</a:t>
            </a:r>
            <a:r>
              <a:rPr lang="en-US" altLang="zh-CN" sz="1800" b="1">
                <a:solidFill>
                  <a:srgbClr val="FF00FF"/>
                </a:solidFill>
                <a:effectLst>
                  <a:outerShdw blurRad="38100" dist="38100" dir="2700000" algn="tl">
                    <a:srgbClr val="C0C0C0"/>
                  </a:outerShdw>
                </a:effectLst>
                <a:latin typeface="Times New Roman"/>
              </a:rPr>
              <a:t>…</a:t>
            </a:r>
            <a:r>
              <a:rPr lang="en-US" altLang="zh-CN" sz="1800" b="1">
                <a:solidFill>
                  <a:srgbClr val="FF00FF"/>
                </a:solidFill>
                <a:effectLst>
                  <a:outerShdw blurRad="38100" dist="38100" dir="2700000" algn="tl">
                    <a:srgbClr val="C0C0C0"/>
                  </a:outerShdw>
                </a:effectLst>
              </a:rPr>
              <a:t> } ;</a:t>
            </a:r>
          </a:p>
          <a:p>
            <a:pPr>
              <a:lnSpc>
                <a:spcPct val="120000"/>
              </a:lnSpc>
              <a:spcBef>
                <a:spcPct val="20000"/>
              </a:spcBef>
              <a:defRPr/>
            </a:pPr>
            <a:endParaRPr lang="en-US" altLang="zh-CN"/>
          </a:p>
        </p:txBody>
      </p:sp>
      <p:sp>
        <p:nvSpPr>
          <p:cNvPr id="150535" name="Rectangle 7">
            <a:extLst>
              <a:ext uri="{FF2B5EF4-FFF2-40B4-BE49-F238E27FC236}">
                <a16:creationId xmlns:a16="http://schemas.microsoft.com/office/drawing/2014/main" id="{4CB4DD52-E06B-4742-BA77-9C4851C72B35}"/>
              </a:ext>
            </a:extLst>
          </p:cNvPr>
          <p:cNvSpPr>
            <a:spLocks noChangeArrowheads="1"/>
          </p:cNvSpPr>
          <p:nvPr/>
        </p:nvSpPr>
        <p:spPr bwMode="auto">
          <a:xfrm>
            <a:off x="900113" y="2636838"/>
            <a:ext cx="7704137" cy="8826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solidFill>
                  <a:schemeClr val="tx2"/>
                </a:solidFill>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例如，定义枚举类型</a:t>
            </a:r>
            <a:r>
              <a:rPr lang="en-US" altLang="zh-CN" b="1">
                <a:solidFill>
                  <a:schemeClr val="tx2"/>
                </a:solidFill>
                <a:effectLst>
                  <a:outerShdw blurRad="38100" dist="38100" dir="2700000" algn="tl">
                    <a:srgbClr val="C0C0C0"/>
                  </a:outerShdw>
                </a:effectLst>
              </a:rPr>
              <a:t>week</a:t>
            </a:r>
            <a:r>
              <a:rPr lang="zh-CN" altLang="en-US" b="1">
                <a:solidFill>
                  <a:schemeClr val="tx2"/>
                </a:solidFill>
                <a:effectLst>
                  <a:outerShdw blurRad="38100" dist="38100" dir="2700000" algn="tl">
                    <a:srgbClr val="C0C0C0"/>
                  </a:outerShdw>
                </a:effectLst>
              </a:rPr>
              <a:t>：</a:t>
            </a:r>
          </a:p>
          <a:p>
            <a:pPr algn="ctr">
              <a:lnSpc>
                <a:spcPct val="120000"/>
              </a:lnSpc>
              <a:spcBef>
                <a:spcPct val="20000"/>
              </a:spcBef>
              <a:defRPr/>
            </a:pPr>
            <a:r>
              <a:rPr lang="en-US" altLang="zh-CN" b="1">
                <a:solidFill>
                  <a:srgbClr val="FF00FF"/>
                </a:solidFill>
                <a:effectLst>
                  <a:outerShdw blurRad="38100" dist="38100" dir="2700000" algn="tl">
                    <a:srgbClr val="C0C0C0"/>
                  </a:outerShdw>
                </a:effectLst>
              </a:rPr>
              <a:t>enum week { SUN, MON, TUE, WED, THU, FRI, SAT } ;</a:t>
            </a:r>
          </a:p>
        </p:txBody>
      </p:sp>
      <p:sp>
        <p:nvSpPr>
          <p:cNvPr id="150536" name="Rectangle 8">
            <a:extLst>
              <a:ext uri="{FF2B5EF4-FFF2-40B4-BE49-F238E27FC236}">
                <a16:creationId xmlns:a16="http://schemas.microsoft.com/office/drawing/2014/main" id="{D50ADFBC-38C5-4C4F-B1D1-019F3A083FCE}"/>
              </a:ext>
            </a:extLst>
          </p:cNvPr>
          <p:cNvSpPr>
            <a:spLocks noChangeArrowheads="1"/>
          </p:cNvSpPr>
          <p:nvPr/>
        </p:nvSpPr>
        <p:spPr bwMode="auto">
          <a:xfrm>
            <a:off x="755650" y="3717925"/>
            <a:ext cx="7704138" cy="130810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枚举类型</a:t>
            </a:r>
            <a:r>
              <a:rPr lang="en-US" altLang="zh-CN" b="1">
                <a:solidFill>
                  <a:schemeClr val="tx2"/>
                </a:solidFill>
                <a:effectLst>
                  <a:outerShdw blurRad="38100" dist="38100" dir="2700000" algn="tl">
                    <a:srgbClr val="C0C0C0"/>
                  </a:outerShdw>
                </a:effectLst>
              </a:rPr>
              <a:t>week</a:t>
            </a:r>
            <a:r>
              <a:rPr lang="zh-CN" altLang="en-US" b="1">
                <a:solidFill>
                  <a:schemeClr val="tx2"/>
                </a:solidFill>
                <a:effectLst>
                  <a:outerShdw blurRad="38100" dist="38100" dir="2700000" algn="tl">
                    <a:srgbClr val="C0C0C0"/>
                  </a:outerShdw>
                </a:effectLst>
              </a:rPr>
              <a:t>定义变量</a:t>
            </a:r>
            <a:r>
              <a:rPr lang="en-US" altLang="zh-CN" b="1">
                <a:solidFill>
                  <a:schemeClr val="tx2"/>
                </a:solidFill>
                <a:effectLst>
                  <a:outerShdw blurRad="38100" dist="38100" dir="2700000" algn="tl">
                    <a:srgbClr val="C0C0C0"/>
                  </a:outerShdw>
                </a:effectLst>
              </a:rPr>
              <a:t>day</a:t>
            </a:r>
            <a:r>
              <a:rPr lang="zh-CN" altLang="en-US" b="1">
                <a:solidFill>
                  <a:schemeClr val="tx2"/>
                </a:solidFill>
                <a:effectLst>
                  <a:outerShdw blurRad="38100" dist="38100" dir="2700000" algn="tl">
                    <a:srgbClr val="C0C0C0"/>
                  </a:outerShdw>
                </a:effectLst>
              </a:rPr>
              <a:t>如下：</a:t>
            </a:r>
          </a:p>
          <a:p>
            <a:pPr>
              <a:lnSpc>
                <a:spcPct val="120000"/>
              </a:lnSpc>
              <a:spcBef>
                <a:spcPct val="20000"/>
              </a:spcBef>
              <a:defRPr/>
            </a:pPr>
            <a:r>
              <a:rPr lang="zh-CN" altLang="en-US" b="1">
                <a:solidFill>
                  <a:srgbClr val="FF00FF"/>
                </a:solidFill>
                <a:effectLst>
                  <a:outerShdw blurRad="38100" dist="38100" dir="2700000" algn="tl">
                    <a:srgbClr val="C0C0C0"/>
                  </a:outerShdw>
                </a:effectLst>
              </a:rPr>
              <a:t>       </a:t>
            </a:r>
            <a:r>
              <a:rPr lang="en-US" altLang="zh-CN" b="1">
                <a:solidFill>
                  <a:srgbClr val="FF00FF"/>
                </a:solidFill>
                <a:effectLst>
                  <a:outerShdw blurRad="38100" dist="38100" dir="2700000" algn="tl">
                    <a:srgbClr val="C0C0C0"/>
                  </a:outerShdw>
                </a:effectLst>
              </a:rPr>
              <a:t>enum week day ;</a:t>
            </a:r>
          </a:p>
          <a:p>
            <a:pPr>
              <a:lnSpc>
                <a:spcPct val="120000"/>
              </a:lnSpc>
              <a:spcBef>
                <a:spcPct val="20000"/>
              </a:spcBef>
              <a:defRPr/>
            </a:pPr>
            <a:r>
              <a:rPr lang="en-US" altLang="zh-CN" b="1">
                <a:solidFill>
                  <a:srgbClr val="FF00FF"/>
                </a:solidFill>
                <a:effectLst>
                  <a:outerShdw blurRad="38100" dist="38100" dir="2700000" algn="tl">
                    <a:srgbClr val="C0C0C0"/>
                  </a:outerShdw>
                </a:effectLst>
              </a:rPr>
              <a:t>       enum week </a:t>
            </a:r>
            <a:r>
              <a:rPr lang="en-US" altLang="zh-CN" sz="1800" b="1">
                <a:solidFill>
                  <a:srgbClr val="FF00FF"/>
                </a:solidFill>
                <a:effectLst>
                  <a:outerShdw blurRad="38100" dist="38100" dir="2700000" algn="tl">
                    <a:srgbClr val="C0C0C0"/>
                  </a:outerShdw>
                </a:effectLst>
              </a:rPr>
              <a:t>{ SUN, MON, TUE, WED, THU, FRI, SAT } </a:t>
            </a:r>
            <a:r>
              <a:rPr lang="en-US" altLang="zh-CN" b="1">
                <a:solidFill>
                  <a:srgbClr val="FF00FF"/>
                </a:solidFill>
                <a:effectLst>
                  <a:outerShdw blurRad="38100" dist="38100" dir="2700000" algn="tl">
                    <a:srgbClr val="C0C0C0"/>
                  </a:outerShdw>
                </a:effectLst>
              </a:rPr>
              <a:t>day ;</a:t>
            </a:r>
            <a:endParaRPr lang="en-US" altLang="zh-CN"/>
          </a:p>
        </p:txBody>
      </p:sp>
      <p:sp>
        <p:nvSpPr>
          <p:cNvPr id="150537" name="Text Box 9">
            <a:extLst>
              <a:ext uri="{FF2B5EF4-FFF2-40B4-BE49-F238E27FC236}">
                <a16:creationId xmlns:a16="http://schemas.microsoft.com/office/drawing/2014/main" id="{D572A43B-B9EA-43A4-99FF-1E4D887BF2E5}"/>
              </a:ext>
            </a:extLst>
          </p:cNvPr>
          <p:cNvSpPr txBox="1">
            <a:spLocks noChangeArrowheads="1"/>
          </p:cNvSpPr>
          <p:nvPr/>
        </p:nvSpPr>
        <p:spPr bwMode="auto">
          <a:xfrm>
            <a:off x="2627313" y="5192713"/>
            <a:ext cx="5329237" cy="396875"/>
          </a:xfrm>
          <a:prstGeom prst="rect">
            <a:avLst/>
          </a:prstGeom>
          <a:noFill/>
          <a:ln w="9525">
            <a:noFill/>
            <a:miter lim="800000"/>
            <a:headEnd/>
            <a:tailEnd/>
          </a:ln>
          <a:effectLst/>
        </p:spPr>
        <p:txBody>
          <a:bodyPr>
            <a:spAutoFit/>
          </a:bodyPr>
          <a:lstStyle/>
          <a:p>
            <a:pPr>
              <a:spcBef>
                <a:spcPct val="50000"/>
              </a:spcBef>
              <a:defRPr/>
            </a:pPr>
            <a:r>
              <a:rPr lang="zh-CN" altLang="en-US" b="1">
                <a:solidFill>
                  <a:schemeClr val="tx2"/>
                </a:solidFill>
                <a:effectLst>
                  <a:outerShdw blurRad="38100" dist="38100" dir="2700000" algn="tl">
                    <a:srgbClr val="C0C0C0"/>
                  </a:outerShdw>
                </a:effectLst>
              </a:rPr>
              <a:t>表达式：</a:t>
            </a:r>
            <a:r>
              <a:rPr lang="en-US" altLang="zh-CN" b="1">
                <a:solidFill>
                  <a:schemeClr val="tx2"/>
                </a:solidFill>
                <a:effectLst>
                  <a:outerShdw blurRad="38100" dist="38100" dir="2700000" algn="tl">
                    <a:srgbClr val="C0C0C0"/>
                  </a:outerShdw>
                </a:effectLst>
              </a:rPr>
              <a:t>day=SUN           day&lt;TUE</a:t>
            </a:r>
          </a:p>
        </p:txBody>
      </p:sp>
      <p:sp>
        <p:nvSpPr>
          <p:cNvPr id="150538" name="Rectangle 10">
            <a:extLst>
              <a:ext uri="{FF2B5EF4-FFF2-40B4-BE49-F238E27FC236}">
                <a16:creationId xmlns:a16="http://schemas.microsoft.com/office/drawing/2014/main" id="{19F645E3-06EB-4E0A-A123-20E01636E5AE}"/>
              </a:ext>
            </a:extLst>
          </p:cNvPr>
          <p:cNvSpPr>
            <a:spLocks noChangeArrowheads="1"/>
          </p:cNvSpPr>
          <p:nvPr/>
        </p:nvSpPr>
        <p:spPr bwMode="auto">
          <a:xfrm>
            <a:off x="2484438" y="5734050"/>
            <a:ext cx="6119812" cy="396875"/>
          </a:xfrm>
          <a:prstGeom prst="rect">
            <a:avLst/>
          </a:prstGeom>
          <a:noFill/>
          <a:ln w="9525">
            <a:noFill/>
            <a:miter lim="800000"/>
            <a:headEnd/>
            <a:tailEnd/>
          </a:ln>
          <a:effectLst/>
        </p:spPr>
        <p:txBody>
          <a:bodyPr>
            <a:spAutoFit/>
          </a:bodyPr>
          <a:lstStyle/>
          <a:p>
            <a:pPr algn="ctr">
              <a:defRPr/>
            </a:pPr>
            <a:r>
              <a:rPr lang="zh-CN" altLang="en-US" b="1" dirty="0">
                <a:solidFill>
                  <a:srgbClr val="006600"/>
                </a:solidFill>
                <a:effectLst>
                  <a:outerShdw blurRad="38100" dist="38100" dir="2700000" algn="tl">
                    <a:srgbClr val="C0C0C0"/>
                  </a:outerShdw>
                </a:effectLst>
              </a:rPr>
              <a:t>补充说明：枚举类型占用字节数与</a:t>
            </a:r>
            <a:r>
              <a:rPr lang="en-US" altLang="zh-CN" b="1" dirty="0" err="1">
                <a:solidFill>
                  <a:srgbClr val="006600"/>
                </a:solidFill>
                <a:effectLst>
                  <a:outerShdw blurRad="38100" dist="38100" dir="2700000" algn="tl">
                    <a:srgbClr val="C0C0C0"/>
                  </a:outerShdw>
                </a:effectLst>
              </a:rPr>
              <a:t>int</a:t>
            </a:r>
            <a:r>
              <a:rPr lang="zh-CN" altLang="en-US" b="1" dirty="0">
                <a:solidFill>
                  <a:srgbClr val="006600"/>
                </a:solidFill>
                <a:effectLst>
                  <a:outerShdw blurRad="38100" dist="38100" dir="2700000" algn="tl">
                    <a:srgbClr val="C0C0C0"/>
                  </a:outerShdw>
                </a:effectLst>
              </a:rPr>
              <a:t>相同。</a:t>
            </a:r>
          </a:p>
        </p:txBody>
      </p:sp>
      <p:sp>
        <p:nvSpPr>
          <p:cNvPr id="53258" name="Text Box 11">
            <a:extLst>
              <a:ext uri="{FF2B5EF4-FFF2-40B4-BE49-F238E27FC236}">
                <a16:creationId xmlns:a16="http://schemas.microsoft.com/office/drawing/2014/main" id="{1247BF9D-CCE4-4C70-BA67-0BBF655FAD0C}"/>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0535"/>
                                        </p:tgtEl>
                                        <p:attrNameLst>
                                          <p:attrName>style.visibility</p:attrName>
                                        </p:attrNameLst>
                                      </p:cBhvr>
                                      <p:to>
                                        <p:strVal val="visible"/>
                                      </p:to>
                                    </p:set>
                                    <p:anim calcmode="lin" valueType="num">
                                      <p:cBhvr>
                                        <p:cTn id="7" dur="1000" fill="hold"/>
                                        <p:tgtEl>
                                          <p:spTgt spid="150535"/>
                                        </p:tgtEl>
                                        <p:attrNameLst>
                                          <p:attrName>ppt_x</p:attrName>
                                        </p:attrNameLst>
                                      </p:cBhvr>
                                      <p:tavLst>
                                        <p:tav tm="0">
                                          <p:val>
                                            <p:strVal val="#ppt_x-.2"/>
                                          </p:val>
                                        </p:tav>
                                        <p:tav tm="100000">
                                          <p:val>
                                            <p:strVal val="#ppt_x"/>
                                          </p:val>
                                        </p:tav>
                                      </p:tavLst>
                                    </p:anim>
                                    <p:anim calcmode="lin" valueType="num">
                                      <p:cBhvr>
                                        <p:cTn id="8" dur="1000" fill="hold"/>
                                        <p:tgtEl>
                                          <p:spTgt spid="15053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053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0536">
                                            <p:txEl>
                                              <p:pRg st="0" end="0"/>
                                            </p:txEl>
                                          </p:spTgt>
                                        </p:tgtEl>
                                        <p:attrNameLst>
                                          <p:attrName>style.visibility</p:attrName>
                                        </p:attrNameLst>
                                      </p:cBhvr>
                                      <p:to>
                                        <p:strVal val="visible"/>
                                      </p:to>
                                    </p:set>
                                    <p:anim calcmode="lin" valueType="num">
                                      <p:cBhvr>
                                        <p:cTn id="14" dur="1000" fill="hold"/>
                                        <p:tgtEl>
                                          <p:spTgt spid="150536">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5053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0536">
                                            <p:txEl>
                                              <p:pRg st="0" end="0"/>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150536">
                                            <p:txEl>
                                              <p:pRg st="1" end="1"/>
                                            </p:txEl>
                                          </p:spTgt>
                                        </p:tgtEl>
                                        <p:attrNameLst>
                                          <p:attrName>style.visibility</p:attrName>
                                        </p:attrNameLst>
                                      </p:cBhvr>
                                      <p:to>
                                        <p:strVal val="visible"/>
                                      </p:to>
                                    </p:set>
                                    <p:anim calcmode="lin" valueType="num">
                                      <p:cBhvr>
                                        <p:cTn id="19" dur="1000" fill="hold"/>
                                        <p:tgtEl>
                                          <p:spTgt spid="150536">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15053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053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50536">
                                            <p:txEl>
                                              <p:pRg st="2" end="2"/>
                                            </p:txEl>
                                          </p:spTgt>
                                        </p:tgtEl>
                                        <p:attrNameLst>
                                          <p:attrName>style.visibility</p:attrName>
                                        </p:attrNameLst>
                                      </p:cBhvr>
                                      <p:to>
                                        <p:strVal val="visible"/>
                                      </p:to>
                                    </p:set>
                                    <p:anim calcmode="lin" valueType="num">
                                      <p:cBhvr>
                                        <p:cTn id="26" dur="1000" fill="hold"/>
                                        <p:tgtEl>
                                          <p:spTgt spid="150536">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15053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50536">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150537">
                                            <p:txEl>
                                              <p:pRg st="0" end="0"/>
                                            </p:txEl>
                                          </p:spTgt>
                                        </p:tgtEl>
                                        <p:attrNameLst>
                                          <p:attrName>style.visibility</p:attrName>
                                        </p:attrNameLst>
                                      </p:cBhvr>
                                      <p:to>
                                        <p:strVal val="visible"/>
                                      </p:to>
                                    </p:set>
                                    <p:anim calcmode="lin" valueType="num">
                                      <p:cBhvr>
                                        <p:cTn id="33" dur="1000" fill="hold"/>
                                        <p:tgtEl>
                                          <p:spTgt spid="150537">
                                            <p:txEl>
                                              <p:pRg st="0" end="0"/>
                                            </p:txEl>
                                          </p:spTgt>
                                        </p:tgtEl>
                                        <p:attrNameLst>
                                          <p:attrName>ppt_x</p:attrName>
                                        </p:attrNameLst>
                                      </p:cBhvr>
                                      <p:tavLst>
                                        <p:tav tm="0">
                                          <p:val>
                                            <p:strVal val="#ppt_x-.2"/>
                                          </p:val>
                                        </p:tav>
                                        <p:tav tm="100000">
                                          <p:val>
                                            <p:strVal val="#ppt_x"/>
                                          </p:val>
                                        </p:tav>
                                      </p:tavLst>
                                    </p:anim>
                                    <p:anim calcmode="lin" valueType="num">
                                      <p:cBhvr>
                                        <p:cTn id="34" dur="1000" fill="hold"/>
                                        <p:tgtEl>
                                          <p:spTgt spid="15053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50537">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150538">
                                            <p:txEl>
                                              <p:pRg st="0" end="0"/>
                                            </p:txEl>
                                          </p:spTgt>
                                        </p:tgtEl>
                                        <p:attrNameLst>
                                          <p:attrName>style.visibility</p:attrName>
                                        </p:attrNameLst>
                                      </p:cBhvr>
                                      <p:to>
                                        <p:strVal val="visible"/>
                                      </p:to>
                                    </p:set>
                                    <p:anim calcmode="lin" valueType="num">
                                      <p:cBhvr>
                                        <p:cTn id="40" dur="1000" fill="hold"/>
                                        <p:tgtEl>
                                          <p:spTgt spid="150538">
                                            <p:txEl>
                                              <p:pRg st="0" end="0"/>
                                            </p:txEl>
                                          </p:spTgt>
                                        </p:tgtEl>
                                        <p:attrNameLst>
                                          <p:attrName>ppt_x</p:attrName>
                                        </p:attrNameLst>
                                      </p:cBhvr>
                                      <p:tavLst>
                                        <p:tav tm="0">
                                          <p:val>
                                            <p:strVal val="#ppt_x-.2"/>
                                          </p:val>
                                        </p:tav>
                                        <p:tav tm="100000">
                                          <p:val>
                                            <p:strVal val="#ppt_x"/>
                                          </p:val>
                                        </p:tav>
                                      </p:tavLst>
                                    </p:anim>
                                    <p:anim calcmode="lin" valueType="num">
                                      <p:cBhvr>
                                        <p:cTn id="41" dur="1000" fill="hold"/>
                                        <p:tgtEl>
                                          <p:spTgt spid="15053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505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a:extLst>
              <a:ext uri="{FF2B5EF4-FFF2-40B4-BE49-F238E27FC236}">
                <a16:creationId xmlns:a16="http://schemas.microsoft.com/office/drawing/2014/main" id="{D4444B65-49BD-4372-945F-FEF2A147E1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534FE890-A009-4670-BFB4-CC239F565A02}" type="slidenum">
              <a:rPr kumimoji="0" lang="en-US" altLang="zh-CN" sz="1800">
                <a:solidFill>
                  <a:srgbClr val="009900"/>
                </a:solidFill>
              </a:rPr>
              <a:pPr eaLnBrk="1" hangingPunct="1"/>
              <a:t>52</a:t>
            </a:fld>
            <a:endParaRPr kumimoji="0" lang="en-US" altLang="zh-CN" sz="1800">
              <a:solidFill>
                <a:srgbClr val="009900"/>
              </a:solidFill>
            </a:endParaRPr>
          </a:p>
        </p:txBody>
      </p:sp>
      <p:sp>
        <p:nvSpPr>
          <p:cNvPr id="54275" name="Rectangle 4">
            <a:extLst>
              <a:ext uri="{FF2B5EF4-FFF2-40B4-BE49-F238E27FC236}">
                <a16:creationId xmlns:a16="http://schemas.microsoft.com/office/drawing/2014/main" id="{2D1B7825-F583-43D8-AEBA-BDFA93D707A8}"/>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2.9</a:t>
            </a:r>
            <a:r>
              <a:rPr lang="zh-CN" altLang="en-US" sz="2800" b="1">
                <a:solidFill>
                  <a:srgbClr val="0000FF"/>
                </a:solidFill>
                <a:latin typeface="Times New Roman" panose="02020603050405020304" pitchFamily="18" charset="0"/>
                <a:ea typeface="黑体" panose="02010609060101010101" pitchFamily="49" charset="-122"/>
              </a:rPr>
              <a:t>　枚举类型</a:t>
            </a:r>
          </a:p>
        </p:txBody>
      </p:sp>
      <p:sp>
        <p:nvSpPr>
          <p:cNvPr id="165893" name="Text Box 5">
            <a:extLst>
              <a:ext uri="{FF2B5EF4-FFF2-40B4-BE49-F238E27FC236}">
                <a16:creationId xmlns:a16="http://schemas.microsoft.com/office/drawing/2014/main" id="{DEE291B1-08B6-4766-B822-9ADC1F03A0F8}"/>
              </a:ext>
            </a:extLst>
          </p:cNvPr>
          <p:cNvSpPr txBox="1">
            <a:spLocks noChangeArrowheads="1"/>
          </p:cNvSpPr>
          <p:nvPr/>
        </p:nvSpPr>
        <p:spPr bwMode="auto">
          <a:xfrm>
            <a:off x="828675" y="1341438"/>
            <a:ext cx="4175125"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chemeClr val="tx2"/>
                </a:solidFill>
                <a:effectLst>
                  <a:outerShdw blurRad="38100" dist="38100" dir="2700000" algn="tl">
                    <a:srgbClr val="C0C0C0"/>
                  </a:outerShdw>
                </a:effectLst>
              </a:rPr>
              <a:t>2.  </a:t>
            </a:r>
            <a:r>
              <a:rPr lang="zh-CN" altLang="en-US" sz="2400" b="1">
                <a:solidFill>
                  <a:schemeClr val="tx2"/>
                </a:solidFill>
                <a:effectLst>
                  <a:outerShdw blurRad="38100" dist="38100" dir="2700000" algn="tl">
                    <a:srgbClr val="C0C0C0"/>
                  </a:outerShdw>
                </a:effectLst>
              </a:rPr>
              <a:t>用枚举类型定义符号常量 </a:t>
            </a:r>
          </a:p>
        </p:txBody>
      </p:sp>
      <p:sp>
        <p:nvSpPr>
          <p:cNvPr id="165894" name="Rectangle 6">
            <a:extLst>
              <a:ext uri="{FF2B5EF4-FFF2-40B4-BE49-F238E27FC236}">
                <a16:creationId xmlns:a16="http://schemas.microsoft.com/office/drawing/2014/main" id="{91EAC221-6947-4A70-B3FC-004E40DD270D}"/>
              </a:ext>
            </a:extLst>
          </p:cNvPr>
          <p:cNvSpPr>
            <a:spLocks noChangeArrowheads="1"/>
          </p:cNvSpPr>
          <p:nvPr/>
        </p:nvSpPr>
        <p:spPr bwMode="auto">
          <a:xfrm>
            <a:off x="900113" y="1916113"/>
            <a:ext cx="7488237" cy="1311275"/>
          </a:xfrm>
          <a:prstGeom prst="rect">
            <a:avLst/>
          </a:prstGeom>
          <a:noFill/>
          <a:ln w="9525">
            <a:noFill/>
            <a:miter lim="800000"/>
            <a:headEnd/>
            <a:tailEnd/>
          </a:ln>
          <a:effectLst/>
        </p:spPr>
        <p:txBody>
          <a:bodyPr anchor="ctr">
            <a:spAutoFit/>
          </a:bodyPr>
          <a:lstStyle/>
          <a:p>
            <a:pPr indent="276225">
              <a:defRPr/>
            </a:pPr>
            <a:r>
              <a:rPr lang="en-US" altLang="zh-CN" b="1" dirty="0">
                <a:effectLst>
                  <a:outerShdw blurRad="38100" dist="38100" dir="2700000" algn="tl">
                    <a:srgbClr val="C0C0C0"/>
                  </a:outerShdw>
                </a:effectLst>
              </a:rPr>
              <a:t>                 #define DATA_OK     0</a:t>
            </a:r>
          </a:p>
          <a:p>
            <a:pPr indent="276225">
              <a:defRPr/>
            </a:pPr>
            <a:r>
              <a:rPr lang="en-US" altLang="zh-CN" b="1" dirty="0">
                <a:effectLst>
                  <a:outerShdw blurRad="38100" dist="38100" dir="2700000" algn="tl">
                    <a:srgbClr val="C0C0C0"/>
                  </a:outerShdw>
                </a:effectLst>
              </a:rPr>
              <a:t>                 #define TOO_SMALL 1</a:t>
            </a:r>
          </a:p>
          <a:p>
            <a:pPr indent="276225">
              <a:defRPr/>
            </a:pPr>
            <a:r>
              <a:rPr lang="en-US" altLang="zh-CN" b="1" dirty="0">
                <a:effectLst>
                  <a:outerShdw blurRad="38100" dist="38100" dir="2700000" algn="tl">
                    <a:srgbClr val="C0C0C0"/>
                  </a:outerShdw>
                </a:effectLst>
              </a:rPr>
              <a:t>                 #define TOO_BIG      2</a:t>
            </a:r>
          </a:p>
          <a:p>
            <a:pPr indent="276225">
              <a:defRPr/>
            </a:pPr>
            <a:r>
              <a:rPr lang="en-US" altLang="zh-CN" b="1" dirty="0">
                <a:effectLst>
                  <a:outerShdw blurRad="38100" dist="38100" dir="2700000" algn="tl">
                    <a:srgbClr val="C0C0C0"/>
                  </a:outerShdw>
                </a:effectLst>
              </a:rPr>
              <a:t>                 #define NO_INPUT  -1</a:t>
            </a:r>
          </a:p>
        </p:txBody>
      </p:sp>
      <p:grpSp>
        <p:nvGrpSpPr>
          <p:cNvPr id="2" name="Group 9">
            <a:extLst>
              <a:ext uri="{FF2B5EF4-FFF2-40B4-BE49-F238E27FC236}">
                <a16:creationId xmlns:a16="http://schemas.microsoft.com/office/drawing/2014/main" id="{3DEF7693-415F-4112-9F21-70A52F130C57}"/>
              </a:ext>
            </a:extLst>
          </p:cNvPr>
          <p:cNvGrpSpPr>
            <a:grpSpLocks/>
          </p:cNvGrpSpPr>
          <p:nvPr/>
        </p:nvGrpSpPr>
        <p:grpSpPr bwMode="auto">
          <a:xfrm>
            <a:off x="900113" y="3322638"/>
            <a:ext cx="7488237" cy="1474787"/>
            <a:chOff x="567" y="2093"/>
            <a:chExt cx="4717" cy="929"/>
          </a:xfrm>
        </p:grpSpPr>
        <p:sp>
          <p:nvSpPr>
            <p:cNvPr id="165895" name="Rectangle 7">
              <a:extLst>
                <a:ext uri="{FF2B5EF4-FFF2-40B4-BE49-F238E27FC236}">
                  <a16:creationId xmlns:a16="http://schemas.microsoft.com/office/drawing/2014/main" id="{3BFEF4D4-37D3-49D5-A1BF-4104F5CD0DFD}"/>
                </a:ext>
              </a:extLst>
            </p:cNvPr>
            <p:cNvSpPr>
              <a:spLocks noChangeArrowheads="1"/>
            </p:cNvSpPr>
            <p:nvPr/>
          </p:nvSpPr>
          <p:spPr bwMode="auto">
            <a:xfrm>
              <a:off x="567" y="2772"/>
              <a:ext cx="4717" cy="250"/>
            </a:xfrm>
            <a:prstGeom prst="rect">
              <a:avLst/>
            </a:prstGeom>
            <a:noFill/>
            <a:ln w="9525">
              <a:noFill/>
              <a:miter lim="800000"/>
              <a:headEnd/>
              <a:tailEnd/>
            </a:ln>
            <a:effectLst/>
          </p:spPr>
          <p:txBody>
            <a:bodyPr anchor="ctr">
              <a:spAutoFit/>
            </a:bodyPr>
            <a:lstStyle/>
            <a:p>
              <a:pPr indent="276225" algn="ctr">
                <a:defRPr/>
              </a:pPr>
              <a:r>
                <a:rPr lang="en-US" altLang="zh-CN" b="1">
                  <a:effectLst>
                    <a:outerShdw blurRad="38100" dist="38100" dir="2700000" algn="tl">
                      <a:srgbClr val="C0C0C0"/>
                    </a:outerShdw>
                  </a:effectLst>
                </a:rPr>
                <a:t>enum  </a:t>
              </a:r>
              <a:r>
                <a:rPr lang="en-US" altLang="zh-CN" sz="1800" b="1">
                  <a:effectLst>
                    <a:outerShdw blurRad="38100" dist="38100" dir="2700000" algn="tl">
                      <a:srgbClr val="C0C0C0"/>
                    </a:outerShdw>
                  </a:effectLst>
                </a:rPr>
                <a:t>{ DATA_OK, TOO_SMALL, TOO_BIG , NO_INPUT=-1}</a:t>
              </a:r>
              <a:r>
                <a:rPr lang="en-US" altLang="zh-CN"/>
                <a:t> </a:t>
              </a:r>
            </a:p>
          </p:txBody>
        </p:sp>
        <p:sp>
          <p:nvSpPr>
            <p:cNvPr id="54280" name="AutoShape 8">
              <a:extLst>
                <a:ext uri="{FF2B5EF4-FFF2-40B4-BE49-F238E27FC236}">
                  <a16:creationId xmlns:a16="http://schemas.microsoft.com/office/drawing/2014/main" id="{1D13CEE1-E657-4E1D-8A70-D0A155A84227}"/>
                </a:ext>
              </a:extLst>
            </p:cNvPr>
            <p:cNvSpPr>
              <a:spLocks noChangeArrowheads="1"/>
            </p:cNvSpPr>
            <p:nvPr/>
          </p:nvSpPr>
          <p:spPr bwMode="auto">
            <a:xfrm rot="5400000">
              <a:off x="2358" y="2161"/>
              <a:ext cx="635" cy="49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8 w 21600"/>
                <a:gd name="T13" fmla="*/ 5411 h 21600"/>
                <a:gd name="T14" fmla="*/ 18913 w 21600"/>
                <a:gd name="T15" fmla="*/ 1618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978932A9-EA03-4110-A65E-68312A1485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0A98D1B6-385D-49BE-BBC3-330840772A86}" type="slidenum">
              <a:rPr kumimoji="0" lang="en-US" altLang="zh-CN" sz="1800">
                <a:solidFill>
                  <a:srgbClr val="009900"/>
                </a:solidFill>
              </a:rPr>
              <a:pPr eaLnBrk="1" hangingPunct="1"/>
              <a:t>53</a:t>
            </a:fld>
            <a:endParaRPr kumimoji="0" lang="en-US" altLang="zh-CN" sz="1800">
              <a:solidFill>
                <a:srgbClr val="009900"/>
              </a:solidFill>
            </a:endParaRPr>
          </a:p>
        </p:txBody>
      </p:sp>
      <p:sp>
        <p:nvSpPr>
          <p:cNvPr id="166916" name="Rectangle 4">
            <a:extLst>
              <a:ext uri="{FF2B5EF4-FFF2-40B4-BE49-F238E27FC236}">
                <a16:creationId xmlns:a16="http://schemas.microsoft.com/office/drawing/2014/main" id="{76F21221-0578-43BA-8C33-C8D24A8E039C}"/>
              </a:ext>
            </a:extLst>
          </p:cNvPr>
          <p:cNvSpPr>
            <a:spLocks noChangeArrowheads="1"/>
          </p:cNvSpPr>
          <p:nvPr/>
        </p:nvSpPr>
        <p:spPr bwMode="auto">
          <a:xfrm>
            <a:off x="1116013" y="3444875"/>
            <a:ext cx="719137" cy="457200"/>
          </a:xfrm>
          <a:prstGeom prst="rect">
            <a:avLst/>
          </a:prstGeom>
          <a:noFill/>
          <a:ln w="9525">
            <a:noFill/>
            <a:miter lim="800000"/>
            <a:headEnd/>
            <a:tailEnd/>
          </a:ln>
          <a:effectLst/>
        </p:spPr>
        <p:txBody>
          <a:bodyPr anchor="ctr">
            <a:spAutoFit/>
          </a:bodyPr>
          <a:lstStyle/>
          <a:p>
            <a:pPr algn="ctr">
              <a:defRPr/>
            </a:pPr>
            <a:r>
              <a:rPr lang="zh-CN" altLang="en-US" b="1">
                <a:effectLst>
                  <a:outerShdw blurRad="38100" dist="38100" dir="2700000" algn="tl">
                    <a:srgbClr val="C0C0C0"/>
                  </a:outerShdw>
                </a:effectLst>
              </a:rPr>
              <a:t>语句</a:t>
            </a:r>
            <a:r>
              <a:rPr lang="zh-CN" altLang="en-US" sz="2400"/>
              <a:t> </a:t>
            </a:r>
          </a:p>
        </p:txBody>
      </p:sp>
      <p:sp>
        <p:nvSpPr>
          <p:cNvPr id="166917" name="Rectangle 5">
            <a:extLst>
              <a:ext uri="{FF2B5EF4-FFF2-40B4-BE49-F238E27FC236}">
                <a16:creationId xmlns:a16="http://schemas.microsoft.com/office/drawing/2014/main" id="{7BC0E53F-41D6-402A-98FE-5B97B939792F}"/>
              </a:ext>
            </a:extLst>
          </p:cNvPr>
          <p:cNvSpPr>
            <a:spLocks noChangeArrowheads="1"/>
          </p:cNvSpPr>
          <p:nvPr/>
        </p:nvSpPr>
        <p:spPr bwMode="auto">
          <a:xfrm>
            <a:off x="2103438" y="2198688"/>
            <a:ext cx="1301750"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说明语句</a:t>
            </a:r>
            <a:r>
              <a:rPr lang="zh-CN" altLang="en-US" sz="2400"/>
              <a:t> </a:t>
            </a:r>
          </a:p>
        </p:txBody>
      </p:sp>
      <p:sp>
        <p:nvSpPr>
          <p:cNvPr id="166918" name="Rectangle 6">
            <a:extLst>
              <a:ext uri="{FF2B5EF4-FFF2-40B4-BE49-F238E27FC236}">
                <a16:creationId xmlns:a16="http://schemas.microsoft.com/office/drawing/2014/main" id="{7D54A87C-6580-4B15-AB24-5CFEF3092D33}"/>
              </a:ext>
            </a:extLst>
          </p:cNvPr>
          <p:cNvSpPr>
            <a:spLocks noChangeArrowheads="1"/>
          </p:cNvSpPr>
          <p:nvPr/>
        </p:nvSpPr>
        <p:spPr bwMode="auto">
          <a:xfrm>
            <a:off x="2130425" y="4008438"/>
            <a:ext cx="1557338"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可执行语句</a:t>
            </a:r>
            <a:r>
              <a:rPr lang="zh-CN" altLang="en-US" sz="2400"/>
              <a:t> </a:t>
            </a:r>
          </a:p>
        </p:txBody>
      </p:sp>
      <p:sp>
        <p:nvSpPr>
          <p:cNvPr id="166919" name="Rectangle 7">
            <a:extLst>
              <a:ext uri="{FF2B5EF4-FFF2-40B4-BE49-F238E27FC236}">
                <a16:creationId xmlns:a16="http://schemas.microsoft.com/office/drawing/2014/main" id="{CC859A0B-761B-4FA1-B2C0-D28B4B4663A0}"/>
              </a:ext>
            </a:extLst>
          </p:cNvPr>
          <p:cNvSpPr>
            <a:spLocks noChangeArrowheads="1"/>
          </p:cNvSpPr>
          <p:nvPr/>
        </p:nvSpPr>
        <p:spPr bwMode="auto">
          <a:xfrm>
            <a:off x="3857625" y="3144838"/>
            <a:ext cx="1557338" cy="457200"/>
          </a:xfrm>
          <a:prstGeom prst="rect">
            <a:avLst/>
          </a:prstGeom>
          <a:noFill/>
          <a:ln w="9525">
            <a:noFill/>
            <a:miter lim="800000"/>
            <a:headEnd/>
            <a:tailEnd/>
          </a:ln>
          <a:effectLst/>
        </p:spPr>
        <p:txBody>
          <a:bodyPr wrap="none" anchor="ctr">
            <a:spAutoFit/>
          </a:bodyPr>
          <a:lstStyle/>
          <a:p>
            <a:pPr>
              <a:defRPr/>
            </a:pPr>
            <a:r>
              <a:rPr lang="zh-CN" altLang="en-US" b="1">
                <a:solidFill>
                  <a:srgbClr val="FF00FF"/>
                </a:solidFill>
                <a:effectLst>
                  <a:outerShdw blurRad="38100" dist="38100" dir="2700000" algn="tl">
                    <a:srgbClr val="C0C0C0"/>
                  </a:outerShdw>
                </a:effectLst>
              </a:rPr>
              <a:t>表达式语句</a:t>
            </a:r>
            <a:r>
              <a:rPr lang="zh-CN" altLang="en-US" sz="2400">
                <a:solidFill>
                  <a:srgbClr val="FF00FF"/>
                </a:solidFill>
              </a:rPr>
              <a:t> </a:t>
            </a:r>
          </a:p>
        </p:txBody>
      </p:sp>
      <p:sp>
        <p:nvSpPr>
          <p:cNvPr id="166920" name="Rectangle 8">
            <a:extLst>
              <a:ext uri="{FF2B5EF4-FFF2-40B4-BE49-F238E27FC236}">
                <a16:creationId xmlns:a16="http://schemas.microsoft.com/office/drawing/2014/main" id="{B84D4512-47C4-4DB2-9D5F-087397AA6130}"/>
              </a:ext>
            </a:extLst>
          </p:cNvPr>
          <p:cNvSpPr>
            <a:spLocks noChangeArrowheads="1"/>
          </p:cNvSpPr>
          <p:nvPr/>
        </p:nvSpPr>
        <p:spPr bwMode="auto">
          <a:xfrm>
            <a:off x="3865563" y="3582988"/>
            <a:ext cx="1046162"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复合句</a:t>
            </a:r>
            <a:r>
              <a:rPr lang="zh-CN" altLang="en-US" sz="2400"/>
              <a:t> </a:t>
            </a:r>
          </a:p>
        </p:txBody>
      </p:sp>
      <p:sp>
        <p:nvSpPr>
          <p:cNvPr id="166921" name="Rectangle 9">
            <a:extLst>
              <a:ext uri="{FF2B5EF4-FFF2-40B4-BE49-F238E27FC236}">
                <a16:creationId xmlns:a16="http://schemas.microsoft.com/office/drawing/2014/main" id="{BE08EE21-E56A-44F4-8566-0B9D982ED6FF}"/>
              </a:ext>
            </a:extLst>
          </p:cNvPr>
          <p:cNvSpPr>
            <a:spLocks noChangeArrowheads="1"/>
          </p:cNvSpPr>
          <p:nvPr/>
        </p:nvSpPr>
        <p:spPr bwMode="auto">
          <a:xfrm>
            <a:off x="3927475" y="4033838"/>
            <a:ext cx="1581150" cy="457200"/>
          </a:xfrm>
          <a:prstGeom prst="rect">
            <a:avLst/>
          </a:prstGeom>
          <a:noFill/>
          <a:ln w="9525">
            <a:noFill/>
            <a:miter lim="800000"/>
            <a:headEnd/>
            <a:tailEnd/>
          </a:ln>
          <a:effectLst/>
        </p:spPr>
        <p:txBody>
          <a:bodyPr wrap="none" anchor="ctr">
            <a:spAutoFit/>
          </a:bodyPr>
          <a:lstStyle/>
          <a:p>
            <a:pPr>
              <a:defRPr/>
            </a:pPr>
            <a:r>
              <a:rPr lang="en-US" altLang="zh-CN" b="1">
                <a:effectLst>
                  <a:outerShdw blurRad="38100" dist="38100" dir="2700000" algn="tl">
                    <a:srgbClr val="C0C0C0"/>
                  </a:outerShdw>
                </a:effectLst>
              </a:rPr>
              <a:t>if-else</a:t>
            </a:r>
            <a:r>
              <a:rPr lang="zh-CN" altLang="en-US" b="1">
                <a:effectLst>
                  <a:outerShdw blurRad="38100" dist="38100" dir="2700000" algn="tl">
                    <a:srgbClr val="C0C0C0"/>
                  </a:outerShdw>
                </a:effectLst>
              </a:rPr>
              <a:t>语句</a:t>
            </a:r>
            <a:r>
              <a:rPr lang="zh-CN" altLang="en-US" sz="2400"/>
              <a:t> </a:t>
            </a:r>
          </a:p>
        </p:txBody>
      </p:sp>
      <p:sp>
        <p:nvSpPr>
          <p:cNvPr id="166922" name="Rectangle 10">
            <a:extLst>
              <a:ext uri="{FF2B5EF4-FFF2-40B4-BE49-F238E27FC236}">
                <a16:creationId xmlns:a16="http://schemas.microsoft.com/office/drawing/2014/main" id="{4F331735-10C8-4940-817D-CEFA5EB14869}"/>
              </a:ext>
            </a:extLst>
          </p:cNvPr>
          <p:cNvSpPr>
            <a:spLocks noChangeArrowheads="1"/>
          </p:cNvSpPr>
          <p:nvPr/>
        </p:nvSpPr>
        <p:spPr bwMode="auto">
          <a:xfrm>
            <a:off x="3914775" y="4584700"/>
            <a:ext cx="1481138" cy="457200"/>
          </a:xfrm>
          <a:prstGeom prst="rect">
            <a:avLst/>
          </a:prstGeom>
          <a:noFill/>
          <a:ln w="9525">
            <a:noFill/>
            <a:miter lim="800000"/>
            <a:headEnd/>
            <a:tailEnd/>
          </a:ln>
          <a:effectLst/>
        </p:spPr>
        <p:txBody>
          <a:bodyPr wrap="none" anchor="ctr">
            <a:spAutoFit/>
          </a:bodyPr>
          <a:lstStyle/>
          <a:p>
            <a:pPr>
              <a:defRPr/>
            </a:pPr>
            <a:r>
              <a:rPr lang="en-US" altLang="zh-CN" b="1">
                <a:effectLst>
                  <a:outerShdw blurRad="38100" dist="38100" dir="2700000" algn="tl">
                    <a:srgbClr val="C0C0C0"/>
                  </a:outerShdw>
                </a:effectLst>
              </a:rPr>
              <a:t>while</a:t>
            </a:r>
            <a:r>
              <a:rPr lang="zh-CN" altLang="en-US" b="1">
                <a:effectLst>
                  <a:outerShdw blurRad="38100" dist="38100" dir="2700000" algn="tl">
                    <a:srgbClr val="C0C0C0"/>
                  </a:outerShdw>
                </a:effectLst>
              </a:rPr>
              <a:t>语句</a:t>
            </a:r>
            <a:r>
              <a:rPr lang="zh-CN" altLang="en-US" sz="2400"/>
              <a:t> </a:t>
            </a:r>
          </a:p>
        </p:txBody>
      </p:sp>
      <p:sp>
        <p:nvSpPr>
          <p:cNvPr id="166923" name="Rectangle 11">
            <a:extLst>
              <a:ext uri="{FF2B5EF4-FFF2-40B4-BE49-F238E27FC236}">
                <a16:creationId xmlns:a16="http://schemas.microsoft.com/office/drawing/2014/main" id="{6E86D3FD-F975-47E8-88CC-00AF3F536874}"/>
              </a:ext>
            </a:extLst>
          </p:cNvPr>
          <p:cNvSpPr>
            <a:spLocks noChangeArrowheads="1"/>
          </p:cNvSpPr>
          <p:nvPr/>
        </p:nvSpPr>
        <p:spPr bwMode="auto">
          <a:xfrm>
            <a:off x="3830638" y="1631950"/>
            <a:ext cx="1301750"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常量语句</a:t>
            </a:r>
            <a:r>
              <a:rPr lang="zh-CN" altLang="en-US" sz="2400"/>
              <a:t> </a:t>
            </a:r>
          </a:p>
        </p:txBody>
      </p:sp>
      <p:sp>
        <p:nvSpPr>
          <p:cNvPr id="166924" name="Rectangle 12">
            <a:extLst>
              <a:ext uri="{FF2B5EF4-FFF2-40B4-BE49-F238E27FC236}">
                <a16:creationId xmlns:a16="http://schemas.microsoft.com/office/drawing/2014/main" id="{D64C2B76-56CD-4875-99F1-5ECC418714BE}"/>
              </a:ext>
            </a:extLst>
          </p:cNvPr>
          <p:cNvSpPr>
            <a:spLocks noChangeArrowheads="1"/>
          </p:cNvSpPr>
          <p:nvPr/>
        </p:nvSpPr>
        <p:spPr bwMode="auto">
          <a:xfrm>
            <a:off x="3830638" y="2182813"/>
            <a:ext cx="1301750" cy="457200"/>
          </a:xfrm>
          <a:prstGeom prst="rect">
            <a:avLst/>
          </a:prstGeom>
          <a:noFill/>
          <a:ln w="9525">
            <a:noFill/>
            <a:miter lim="800000"/>
            <a:headEnd/>
            <a:tailEnd/>
          </a:ln>
          <a:effectLst/>
        </p:spPr>
        <p:txBody>
          <a:bodyPr wrap="none" anchor="ctr">
            <a:spAutoFit/>
          </a:bodyPr>
          <a:lstStyle/>
          <a:p>
            <a:pPr>
              <a:defRPr/>
            </a:pPr>
            <a:r>
              <a:rPr lang="zh-CN" altLang="en-US" b="1">
                <a:effectLst>
                  <a:outerShdw blurRad="38100" dist="38100" dir="2700000" algn="tl">
                    <a:srgbClr val="C0C0C0"/>
                  </a:outerShdw>
                </a:effectLst>
              </a:rPr>
              <a:t>变量语句</a:t>
            </a:r>
            <a:r>
              <a:rPr lang="zh-CN" altLang="en-US" sz="2400"/>
              <a:t> </a:t>
            </a:r>
          </a:p>
        </p:txBody>
      </p:sp>
      <p:sp>
        <p:nvSpPr>
          <p:cNvPr id="166925" name="Rectangle 13">
            <a:extLst>
              <a:ext uri="{FF2B5EF4-FFF2-40B4-BE49-F238E27FC236}">
                <a16:creationId xmlns:a16="http://schemas.microsoft.com/office/drawing/2014/main" id="{DDD3DFB5-3B8B-4837-AD4B-831AAC395955}"/>
              </a:ext>
            </a:extLst>
          </p:cNvPr>
          <p:cNvSpPr>
            <a:spLocks noChangeArrowheads="1"/>
          </p:cNvSpPr>
          <p:nvPr/>
        </p:nvSpPr>
        <p:spPr bwMode="auto">
          <a:xfrm>
            <a:off x="3865563" y="2749550"/>
            <a:ext cx="1262062" cy="457200"/>
          </a:xfrm>
          <a:prstGeom prst="rect">
            <a:avLst/>
          </a:prstGeom>
          <a:noFill/>
          <a:ln w="9525">
            <a:noFill/>
            <a:miter lim="800000"/>
            <a:headEnd/>
            <a:tailEnd/>
          </a:ln>
          <a:effectLst/>
        </p:spPr>
        <p:txBody>
          <a:bodyPr anchor="ctr">
            <a:spAutoFit/>
          </a:bodyPr>
          <a:lstStyle/>
          <a:p>
            <a:pPr algn="ctr">
              <a:defRPr/>
            </a:pPr>
            <a:r>
              <a:rPr lang="en-US" altLang="zh-CN" sz="2400" b="1">
                <a:effectLst>
                  <a:outerShdw blurRad="38100" dist="38100" dir="2700000" algn="tl">
                    <a:srgbClr val="C0C0C0"/>
                  </a:outerShdw>
                </a:effectLst>
                <a:latin typeface="Times New Roman"/>
              </a:rPr>
              <a:t>…</a:t>
            </a:r>
            <a:endParaRPr lang="en-US" altLang="zh-CN" sz="2400" b="1">
              <a:effectLst>
                <a:outerShdw blurRad="38100" dist="38100" dir="2700000" algn="tl">
                  <a:srgbClr val="C0C0C0"/>
                </a:outerShdw>
              </a:effectLst>
            </a:endParaRPr>
          </a:p>
        </p:txBody>
      </p:sp>
      <p:sp>
        <p:nvSpPr>
          <p:cNvPr id="166926" name="Rectangle 14">
            <a:extLst>
              <a:ext uri="{FF2B5EF4-FFF2-40B4-BE49-F238E27FC236}">
                <a16:creationId xmlns:a16="http://schemas.microsoft.com/office/drawing/2014/main" id="{FE1F893D-DAD1-4497-876E-B76D117ADF53}"/>
              </a:ext>
            </a:extLst>
          </p:cNvPr>
          <p:cNvSpPr>
            <a:spLocks noChangeArrowheads="1"/>
          </p:cNvSpPr>
          <p:nvPr/>
        </p:nvSpPr>
        <p:spPr bwMode="auto">
          <a:xfrm>
            <a:off x="3965575" y="4987925"/>
            <a:ext cx="1262063" cy="457200"/>
          </a:xfrm>
          <a:prstGeom prst="rect">
            <a:avLst/>
          </a:prstGeom>
          <a:noFill/>
          <a:ln w="9525">
            <a:noFill/>
            <a:miter lim="800000"/>
            <a:headEnd/>
            <a:tailEnd/>
          </a:ln>
          <a:effectLst/>
        </p:spPr>
        <p:txBody>
          <a:bodyPr anchor="ctr">
            <a:spAutoFit/>
          </a:bodyPr>
          <a:lstStyle/>
          <a:p>
            <a:pPr algn="ctr">
              <a:defRPr/>
            </a:pPr>
            <a:r>
              <a:rPr lang="en-US" altLang="zh-CN" sz="2400" b="1">
                <a:effectLst>
                  <a:outerShdw blurRad="38100" dist="38100" dir="2700000" algn="tl">
                    <a:srgbClr val="C0C0C0"/>
                  </a:outerShdw>
                </a:effectLst>
                <a:latin typeface="Times New Roman"/>
              </a:rPr>
              <a:t>…</a:t>
            </a:r>
            <a:endParaRPr lang="en-US" altLang="zh-CN" sz="2400" b="1">
              <a:effectLst>
                <a:outerShdw blurRad="38100" dist="38100" dir="2700000" algn="tl">
                  <a:srgbClr val="C0C0C0"/>
                </a:outerShdw>
              </a:effectLst>
            </a:endParaRPr>
          </a:p>
        </p:txBody>
      </p:sp>
      <p:sp>
        <p:nvSpPr>
          <p:cNvPr id="55310" name="AutoShape 15">
            <a:extLst>
              <a:ext uri="{FF2B5EF4-FFF2-40B4-BE49-F238E27FC236}">
                <a16:creationId xmlns:a16="http://schemas.microsoft.com/office/drawing/2014/main" id="{D217E677-FAFF-4341-8B91-0ED0E0280217}"/>
              </a:ext>
            </a:extLst>
          </p:cNvPr>
          <p:cNvSpPr>
            <a:spLocks/>
          </p:cNvSpPr>
          <p:nvPr/>
        </p:nvSpPr>
        <p:spPr bwMode="auto">
          <a:xfrm>
            <a:off x="3614738" y="1847850"/>
            <a:ext cx="144462" cy="1223963"/>
          </a:xfrm>
          <a:prstGeom prst="leftBrace">
            <a:avLst>
              <a:gd name="adj1" fmla="val 70605"/>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55311" name="AutoShape 16">
            <a:extLst>
              <a:ext uri="{FF2B5EF4-FFF2-40B4-BE49-F238E27FC236}">
                <a16:creationId xmlns:a16="http://schemas.microsoft.com/office/drawing/2014/main" id="{E3BD8E38-A7F8-4153-BC90-4559CBF9EF10}"/>
              </a:ext>
            </a:extLst>
          </p:cNvPr>
          <p:cNvSpPr>
            <a:spLocks/>
          </p:cNvSpPr>
          <p:nvPr/>
        </p:nvSpPr>
        <p:spPr bwMode="auto">
          <a:xfrm>
            <a:off x="3614738" y="3341688"/>
            <a:ext cx="139700" cy="1916112"/>
          </a:xfrm>
          <a:prstGeom prst="leftBrace">
            <a:avLst>
              <a:gd name="adj1" fmla="val 114299"/>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55312" name="AutoShape 17">
            <a:extLst>
              <a:ext uri="{FF2B5EF4-FFF2-40B4-BE49-F238E27FC236}">
                <a16:creationId xmlns:a16="http://schemas.microsoft.com/office/drawing/2014/main" id="{41AE9E63-304F-4C62-9E24-7CB2A3AA9FFF}"/>
              </a:ext>
            </a:extLst>
          </p:cNvPr>
          <p:cNvSpPr>
            <a:spLocks/>
          </p:cNvSpPr>
          <p:nvPr/>
        </p:nvSpPr>
        <p:spPr bwMode="auto">
          <a:xfrm>
            <a:off x="1908175" y="2452688"/>
            <a:ext cx="217488" cy="1800225"/>
          </a:xfrm>
          <a:prstGeom prst="leftBrace">
            <a:avLst>
              <a:gd name="adj1" fmla="val 68978"/>
              <a:gd name="adj2" fmla="val 5038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55313" name="Rectangle 18">
            <a:extLst>
              <a:ext uri="{FF2B5EF4-FFF2-40B4-BE49-F238E27FC236}">
                <a16:creationId xmlns:a16="http://schemas.microsoft.com/office/drawing/2014/main" id="{C447BD9D-B5A0-4F2E-BBE2-B61C320D61B9}"/>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ea typeface="黑体" panose="02010609060101010101" pitchFamily="49" charset="-122"/>
              </a:rPr>
              <a:t>表达式与表达式语句</a:t>
            </a:r>
          </a:p>
        </p:txBody>
      </p:sp>
      <p:grpSp>
        <p:nvGrpSpPr>
          <p:cNvPr id="2" name="Group 21">
            <a:extLst>
              <a:ext uri="{FF2B5EF4-FFF2-40B4-BE49-F238E27FC236}">
                <a16:creationId xmlns:a16="http://schemas.microsoft.com/office/drawing/2014/main" id="{43DF4EC5-CC8B-4662-9749-387824D4A52A}"/>
              </a:ext>
            </a:extLst>
          </p:cNvPr>
          <p:cNvGrpSpPr>
            <a:grpSpLocks/>
          </p:cNvGrpSpPr>
          <p:nvPr/>
        </p:nvGrpSpPr>
        <p:grpSpPr bwMode="auto">
          <a:xfrm>
            <a:off x="5435600" y="3213100"/>
            <a:ext cx="2879725" cy="396875"/>
            <a:chOff x="3409" y="2019"/>
            <a:chExt cx="1814" cy="250"/>
          </a:xfrm>
        </p:grpSpPr>
        <p:sp>
          <p:nvSpPr>
            <p:cNvPr id="166931" name="Text Box 19">
              <a:extLst>
                <a:ext uri="{FF2B5EF4-FFF2-40B4-BE49-F238E27FC236}">
                  <a16:creationId xmlns:a16="http://schemas.microsoft.com/office/drawing/2014/main" id="{2617F5A3-BD29-4F71-823B-4900C6FCAFB3}"/>
                </a:ext>
              </a:extLst>
            </p:cNvPr>
            <p:cNvSpPr txBox="1">
              <a:spLocks noChangeArrowheads="1"/>
            </p:cNvSpPr>
            <p:nvPr/>
          </p:nvSpPr>
          <p:spPr bwMode="auto">
            <a:xfrm>
              <a:off x="3772" y="2019"/>
              <a:ext cx="1451" cy="250"/>
            </a:xfrm>
            <a:prstGeom prst="rect">
              <a:avLst/>
            </a:prstGeom>
            <a:solidFill>
              <a:schemeClr val="accent1">
                <a:alpha val="10001"/>
              </a:schemeClr>
            </a:solidFill>
            <a:ln w="9525">
              <a:noFill/>
              <a:miter lim="800000"/>
              <a:headEnd/>
              <a:tailEnd/>
            </a:ln>
            <a:effectLst/>
          </p:spPr>
          <p:txBody>
            <a:bodyPr>
              <a:spAutoFit/>
            </a:bodyPr>
            <a:lstStyle/>
            <a:p>
              <a:pPr algn="ctr">
                <a:spcBef>
                  <a:spcPct val="50000"/>
                </a:spcBef>
                <a:defRPr/>
              </a:pPr>
              <a:r>
                <a:rPr lang="zh-CN" altLang="en-US" b="1">
                  <a:solidFill>
                    <a:schemeClr val="tx2"/>
                  </a:solidFill>
                  <a:effectLst>
                    <a:outerShdw blurRad="38100" dist="38100" dir="2700000" algn="tl">
                      <a:srgbClr val="000000"/>
                    </a:outerShdw>
                  </a:effectLst>
                </a:rPr>
                <a:t>语法：</a:t>
              </a:r>
              <a:r>
                <a:rPr lang="zh-CN" altLang="en-US" b="1">
                  <a:effectLst>
                    <a:outerShdw blurRad="38100" dist="38100" dir="2700000" algn="tl">
                      <a:srgbClr val="FFFFFF"/>
                    </a:outerShdw>
                  </a:effectLst>
                </a:rPr>
                <a:t>   </a:t>
              </a:r>
              <a:r>
                <a:rPr lang="zh-CN" altLang="en-US" b="1">
                  <a:solidFill>
                    <a:srgbClr val="FF00FF"/>
                  </a:solidFill>
                  <a:effectLst>
                    <a:outerShdw blurRad="38100" dist="38100" dir="2700000" algn="tl">
                      <a:srgbClr val="000000"/>
                    </a:outerShdw>
                  </a:effectLst>
                </a:rPr>
                <a:t>表达式 </a:t>
              </a:r>
              <a:r>
                <a:rPr lang="en-US" altLang="zh-CN" b="1">
                  <a:solidFill>
                    <a:srgbClr val="FF00FF"/>
                  </a:solidFill>
                  <a:effectLst>
                    <a:outerShdw blurRad="38100" dist="38100" dir="2700000" algn="tl">
                      <a:srgbClr val="000000"/>
                    </a:outerShdw>
                  </a:effectLst>
                </a:rPr>
                <a:t>;</a:t>
              </a:r>
            </a:p>
          </p:txBody>
        </p:sp>
        <p:sp>
          <p:nvSpPr>
            <p:cNvPr id="55316" name="AutoShape 20">
              <a:extLst>
                <a:ext uri="{FF2B5EF4-FFF2-40B4-BE49-F238E27FC236}">
                  <a16:creationId xmlns:a16="http://schemas.microsoft.com/office/drawing/2014/main" id="{68826ED7-19FF-405E-84F0-A9F3BE0E8FAD}"/>
                </a:ext>
              </a:extLst>
            </p:cNvPr>
            <p:cNvSpPr>
              <a:spLocks noChangeArrowheads="1"/>
            </p:cNvSpPr>
            <p:nvPr/>
          </p:nvSpPr>
          <p:spPr bwMode="auto">
            <a:xfrm>
              <a:off x="3409" y="2097"/>
              <a:ext cx="318" cy="90"/>
            </a:xfrm>
            <a:prstGeom prst="rightArrow">
              <a:avLst>
                <a:gd name="adj1" fmla="val 50000"/>
                <a:gd name="adj2" fmla="val 88333"/>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a:extLst>
              <a:ext uri="{FF2B5EF4-FFF2-40B4-BE49-F238E27FC236}">
                <a16:creationId xmlns:a16="http://schemas.microsoft.com/office/drawing/2014/main" id="{B33F6649-FDF4-48A8-95E6-3B7221B20B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CECB0791-D0DA-4CA2-87D1-3CECDADD7BC6}" type="slidenum">
              <a:rPr kumimoji="0" lang="en-US" altLang="zh-CN" sz="1800">
                <a:solidFill>
                  <a:srgbClr val="009900"/>
                </a:solidFill>
              </a:rPr>
              <a:pPr eaLnBrk="1" hangingPunct="1"/>
              <a:t>54</a:t>
            </a:fld>
            <a:endParaRPr kumimoji="0" lang="en-US" altLang="zh-CN" sz="1800">
              <a:solidFill>
                <a:srgbClr val="009900"/>
              </a:solidFill>
            </a:endParaRPr>
          </a:p>
        </p:txBody>
      </p:sp>
      <p:sp>
        <p:nvSpPr>
          <p:cNvPr id="167940" name="Rectangle 4">
            <a:extLst>
              <a:ext uri="{FF2B5EF4-FFF2-40B4-BE49-F238E27FC236}">
                <a16:creationId xmlns:a16="http://schemas.microsoft.com/office/drawing/2014/main" id="{F8AD4145-83BB-4DE0-A905-9F981612EE05}"/>
              </a:ext>
            </a:extLst>
          </p:cNvPr>
          <p:cNvSpPr>
            <a:spLocks noChangeArrowheads="1"/>
          </p:cNvSpPr>
          <p:nvPr/>
        </p:nvSpPr>
        <p:spPr bwMode="auto">
          <a:xfrm>
            <a:off x="685800" y="692150"/>
            <a:ext cx="1293813"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800000"/>
                </a:solidFill>
                <a:effectLst>
                  <a:outerShdw blurRad="38100" dist="38100" dir="2700000" algn="tl">
                    <a:srgbClr val="C0C0C0"/>
                  </a:outerShdw>
                </a:effectLst>
                <a:latin typeface="Times New Roman" pitchFamily="18" charset="0"/>
              </a:rPr>
              <a:t>小结</a:t>
            </a:r>
          </a:p>
        </p:txBody>
      </p:sp>
      <p:grpSp>
        <p:nvGrpSpPr>
          <p:cNvPr id="56324" name="Group 18">
            <a:extLst>
              <a:ext uri="{FF2B5EF4-FFF2-40B4-BE49-F238E27FC236}">
                <a16:creationId xmlns:a16="http://schemas.microsoft.com/office/drawing/2014/main" id="{002FD721-9DA6-497F-9057-27A004654F20}"/>
              </a:ext>
            </a:extLst>
          </p:cNvPr>
          <p:cNvGrpSpPr>
            <a:grpSpLocks/>
          </p:cNvGrpSpPr>
          <p:nvPr/>
        </p:nvGrpSpPr>
        <p:grpSpPr bwMode="auto">
          <a:xfrm>
            <a:off x="1476375" y="1052513"/>
            <a:ext cx="5595938" cy="2501900"/>
            <a:chOff x="1396" y="663"/>
            <a:chExt cx="3525" cy="1576"/>
          </a:xfrm>
        </p:grpSpPr>
        <p:sp>
          <p:nvSpPr>
            <p:cNvPr id="167945" name="Text Box 9">
              <a:extLst>
                <a:ext uri="{FF2B5EF4-FFF2-40B4-BE49-F238E27FC236}">
                  <a16:creationId xmlns:a16="http://schemas.microsoft.com/office/drawing/2014/main" id="{00AF294C-D642-438D-9C00-9472ABA4C7C9}"/>
                </a:ext>
              </a:extLst>
            </p:cNvPr>
            <p:cNvSpPr txBox="1">
              <a:spLocks noChangeArrowheads="1"/>
            </p:cNvSpPr>
            <p:nvPr/>
          </p:nvSpPr>
          <p:spPr bwMode="auto">
            <a:xfrm>
              <a:off x="2055" y="663"/>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标识符</a:t>
              </a:r>
            </a:p>
          </p:txBody>
        </p:sp>
        <p:sp>
          <p:nvSpPr>
            <p:cNvPr id="167946" name="Text Box 10">
              <a:extLst>
                <a:ext uri="{FF2B5EF4-FFF2-40B4-BE49-F238E27FC236}">
                  <a16:creationId xmlns:a16="http://schemas.microsoft.com/office/drawing/2014/main" id="{5D5B13E9-2D87-48E8-8659-F4702DC20292}"/>
                </a:ext>
              </a:extLst>
            </p:cNvPr>
            <p:cNvSpPr txBox="1">
              <a:spLocks noChangeArrowheads="1"/>
            </p:cNvSpPr>
            <p:nvPr/>
          </p:nvSpPr>
          <p:spPr bwMode="auto">
            <a:xfrm>
              <a:off x="2055" y="1003"/>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关键字</a:t>
              </a:r>
            </a:p>
          </p:txBody>
        </p:sp>
        <p:sp>
          <p:nvSpPr>
            <p:cNvPr id="167947" name="Text Box 11">
              <a:extLst>
                <a:ext uri="{FF2B5EF4-FFF2-40B4-BE49-F238E27FC236}">
                  <a16:creationId xmlns:a16="http://schemas.microsoft.com/office/drawing/2014/main" id="{4FD85F26-17D0-4970-A0CF-D7843AC90C72}"/>
                </a:ext>
              </a:extLst>
            </p:cNvPr>
            <p:cNvSpPr txBox="1">
              <a:spLocks noChangeArrowheads="1"/>
            </p:cNvSpPr>
            <p:nvPr/>
          </p:nvSpPr>
          <p:spPr bwMode="auto">
            <a:xfrm>
              <a:off x="2055" y="1342"/>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常量</a:t>
              </a:r>
            </a:p>
          </p:txBody>
        </p:sp>
        <p:sp>
          <p:nvSpPr>
            <p:cNvPr id="167948" name="Text Box 12">
              <a:extLst>
                <a:ext uri="{FF2B5EF4-FFF2-40B4-BE49-F238E27FC236}">
                  <a16:creationId xmlns:a16="http://schemas.microsoft.com/office/drawing/2014/main" id="{40EFBBD0-85F5-4367-AA90-D0F7DA651F96}"/>
                </a:ext>
              </a:extLst>
            </p:cNvPr>
            <p:cNvSpPr txBox="1">
              <a:spLocks noChangeArrowheads="1"/>
            </p:cNvSpPr>
            <p:nvPr/>
          </p:nvSpPr>
          <p:spPr bwMode="auto">
            <a:xfrm>
              <a:off x="2064" y="1664"/>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运算符</a:t>
              </a:r>
            </a:p>
          </p:txBody>
        </p:sp>
        <p:sp>
          <p:nvSpPr>
            <p:cNvPr id="167949" name="Text Box 13">
              <a:extLst>
                <a:ext uri="{FF2B5EF4-FFF2-40B4-BE49-F238E27FC236}">
                  <a16:creationId xmlns:a16="http://schemas.microsoft.com/office/drawing/2014/main" id="{FEAAB14C-A6FB-4367-B2B6-8143147C90E2}"/>
                </a:ext>
              </a:extLst>
            </p:cNvPr>
            <p:cNvSpPr txBox="1">
              <a:spLocks noChangeArrowheads="1"/>
            </p:cNvSpPr>
            <p:nvPr/>
          </p:nvSpPr>
          <p:spPr bwMode="auto">
            <a:xfrm>
              <a:off x="2055" y="1989"/>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定界符</a:t>
              </a:r>
            </a:p>
          </p:txBody>
        </p:sp>
        <p:sp>
          <p:nvSpPr>
            <p:cNvPr id="167950" name="Text Box 14">
              <a:extLst>
                <a:ext uri="{FF2B5EF4-FFF2-40B4-BE49-F238E27FC236}">
                  <a16:creationId xmlns:a16="http://schemas.microsoft.com/office/drawing/2014/main" id="{2D7E017F-AE74-412C-83AD-92A5A9412FE4}"/>
                </a:ext>
              </a:extLst>
            </p:cNvPr>
            <p:cNvSpPr txBox="1">
              <a:spLocks noChangeArrowheads="1"/>
            </p:cNvSpPr>
            <p:nvPr/>
          </p:nvSpPr>
          <p:spPr bwMode="auto">
            <a:xfrm>
              <a:off x="1396" y="1320"/>
              <a:ext cx="499"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单词</a:t>
              </a:r>
            </a:p>
          </p:txBody>
        </p:sp>
        <p:sp>
          <p:nvSpPr>
            <p:cNvPr id="56345" name="AutoShape 16">
              <a:extLst>
                <a:ext uri="{FF2B5EF4-FFF2-40B4-BE49-F238E27FC236}">
                  <a16:creationId xmlns:a16="http://schemas.microsoft.com/office/drawing/2014/main" id="{AE0AFDE4-546D-40D5-A1D4-814F8B9BF93E}"/>
                </a:ext>
              </a:extLst>
            </p:cNvPr>
            <p:cNvSpPr>
              <a:spLocks/>
            </p:cNvSpPr>
            <p:nvPr/>
          </p:nvSpPr>
          <p:spPr bwMode="auto">
            <a:xfrm>
              <a:off x="1895" y="799"/>
              <a:ext cx="181" cy="1316"/>
            </a:xfrm>
            <a:prstGeom prst="leftBrace">
              <a:avLst>
                <a:gd name="adj1" fmla="val 60589"/>
                <a:gd name="adj2" fmla="val 50000"/>
              </a:avLst>
            </a:prstGeom>
            <a:noFill/>
            <a:ln w="31750">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3" name="Group 19">
            <a:extLst>
              <a:ext uri="{FF2B5EF4-FFF2-40B4-BE49-F238E27FC236}">
                <a16:creationId xmlns:a16="http://schemas.microsoft.com/office/drawing/2014/main" id="{C391DE17-E7AD-4013-80C9-2243EE9722A9}"/>
              </a:ext>
            </a:extLst>
          </p:cNvPr>
          <p:cNvGrpSpPr>
            <a:grpSpLocks/>
          </p:cNvGrpSpPr>
          <p:nvPr/>
        </p:nvGrpSpPr>
        <p:grpSpPr bwMode="auto">
          <a:xfrm>
            <a:off x="1476375" y="3716338"/>
            <a:ext cx="5562600" cy="1985962"/>
            <a:chOff x="1417" y="2361"/>
            <a:chExt cx="3504" cy="1251"/>
          </a:xfrm>
        </p:grpSpPr>
        <p:sp>
          <p:nvSpPr>
            <p:cNvPr id="167941" name="Text Box 5">
              <a:extLst>
                <a:ext uri="{FF2B5EF4-FFF2-40B4-BE49-F238E27FC236}">
                  <a16:creationId xmlns:a16="http://schemas.microsoft.com/office/drawing/2014/main" id="{4358C10D-D197-4768-9D30-490B51115907}"/>
                </a:ext>
              </a:extLst>
            </p:cNvPr>
            <p:cNvSpPr txBox="1">
              <a:spLocks noChangeArrowheads="1"/>
            </p:cNvSpPr>
            <p:nvPr/>
          </p:nvSpPr>
          <p:spPr bwMode="auto">
            <a:xfrm>
              <a:off x="2055" y="2361"/>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预编译语句：＃</a:t>
              </a:r>
              <a:r>
                <a:rPr lang="en-US" altLang="zh-CN" b="1">
                  <a:effectLst>
                    <a:outerShdw blurRad="38100" dist="38100" dir="2700000" algn="tl">
                      <a:srgbClr val="C0C0C0"/>
                    </a:outerShdw>
                  </a:effectLst>
                </a:rPr>
                <a:t>define </a:t>
              </a:r>
              <a:r>
                <a:rPr lang="zh-CN" altLang="en-US" b="1">
                  <a:effectLst>
                    <a:outerShdw blurRad="38100" dist="38100" dir="2700000" algn="tl">
                      <a:srgbClr val="C0C0C0"/>
                    </a:outerShdw>
                  </a:effectLst>
                </a:rPr>
                <a:t>语句</a:t>
              </a:r>
            </a:p>
          </p:txBody>
        </p:sp>
        <p:sp>
          <p:nvSpPr>
            <p:cNvPr id="167942" name="Text Box 6">
              <a:extLst>
                <a:ext uri="{FF2B5EF4-FFF2-40B4-BE49-F238E27FC236}">
                  <a16:creationId xmlns:a16="http://schemas.microsoft.com/office/drawing/2014/main" id="{56CF6869-79FD-45FF-88FF-63E9494A512E}"/>
                </a:ext>
              </a:extLst>
            </p:cNvPr>
            <p:cNvSpPr txBox="1">
              <a:spLocks noChangeArrowheads="1"/>
            </p:cNvSpPr>
            <p:nvPr/>
          </p:nvSpPr>
          <p:spPr bwMode="auto">
            <a:xfrm>
              <a:off x="2055" y="2701"/>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常量说明语句：</a:t>
              </a:r>
              <a:r>
                <a:rPr lang="en-US" altLang="zh-CN" b="1">
                  <a:effectLst>
                    <a:outerShdw blurRad="38100" dist="38100" dir="2700000" algn="tl">
                      <a:srgbClr val="C0C0C0"/>
                    </a:outerShdw>
                  </a:effectLst>
                </a:rPr>
                <a:t>const </a:t>
              </a:r>
              <a:r>
                <a:rPr lang="zh-CN" altLang="en-US" b="1">
                  <a:effectLst>
                    <a:outerShdw blurRad="38100" dist="38100" dir="2700000" algn="tl">
                      <a:srgbClr val="C0C0C0"/>
                    </a:outerShdw>
                  </a:effectLst>
                </a:rPr>
                <a:t>语句</a:t>
              </a:r>
            </a:p>
          </p:txBody>
        </p:sp>
        <p:sp>
          <p:nvSpPr>
            <p:cNvPr id="167943" name="Text Box 7">
              <a:extLst>
                <a:ext uri="{FF2B5EF4-FFF2-40B4-BE49-F238E27FC236}">
                  <a16:creationId xmlns:a16="http://schemas.microsoft.com/office/drawing/2014/main" id="{11CCC9BE-F572-474C-ABEC-18D35D8FFA6C}"/>
                </a:ext>
              </a:extLst>
            </p:cNvPr>
            <p:cNvSpPr txBox="1">
              <a:spLocks noChangeArrowheads="1"/>
            </p:cNvSpPr>
            <p:nvPr/>
          </p:nvSpPr>
          <p:spPr bwMode="auto">
            <a:xfrm>
              <a:off x="2055" y="3040"/>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变量说明语句</a:t>
              </a:r>
            </a:p>
          </p:txBody>
        </p:sp>
        <p:sp>
          <p:nvSpPr>
            <p:cNvPr id="167944" name="Text Box 8">
              <a:extLst>
                <a:ext uri="{FF2B5EF4-FFF2-40B4-BE49-F238E27FC236}">
                  <a16:creationId xmlns:a16="http://schemas.microsoft.com/office/drawing/2014/main" id="{25477E58-BA8A-4356-9E6E-9D8A08703DC1}"/>
                </a:ext>
              </a:extLst>
            </p:cNvPr>
            <p:cNvSpPr txBox="1">
              <a:spLocks noChangeArrowheads="1"/>
            </p:cNvSpPr>
            <p:nvPr/>
          </p:nvSpPr>
          <p:spPr bwMode="auto">
            <a:xfrm>
              <a:off x="2064" y="3362"/>
              <a:ext cx="2857" cy="250"/>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C0C0C0"/>
                    </a:outerShdw>
                  </a:effectLst>
                </a:rPr>
                <a:t>表达式语句</a:t>
              </a:r>
            </a:p>
          </p:txBody>
        </p:sp>
        <p:sp>
          <p:nvSpPr>
            <p:cNvPr id="167951" name="Text Box 15">
              <a:extLst>
                <a:ext uri="{FF2B5EF4-FFF2-40B4-BE49-F238E27FC236}">
                  <a16:creationId xmlns:a16="http://schemas.microsoft.com/office/drawing/2014/main" id="{859373C9-0E09-4BB4-AEC5-ADE2597BB5D2}"/>
                </a:ext>
              </a:extLst>
            </p:cNvPr>
            <p:cNvSpPr txBox="1">
              <a:spLocks noChangeArrowheads="1"/>
            </p:cNvSpPr>
            <p:nvPr/>
          </p:nvSpPr>
          <p:spPr bwMode="auto">
            <a:xfrm>
              <a:off x="1417" y="2857"/>
              <a:ext cx="499"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语句</a:t>
              </a:r>
            </a:p>
          </p:txBody>
        </p:sp>
        <p:sp>
          <p:nvSpPr>
            <p:cNvPr id="56338" name="AutoShape 17">
              <a:extLst>
                <a:ext uri="{FF2B5EF4-FFF2-40B4-BE49-F238E27FC236}">
                  <a16:creationId xmlns:a16="http://schemas.microsoft.com/office/drawing/2014/main" id="{0FB91B76-0B4F-4182-B170-AB1687F0A167}"/>
                </a:ext>
              </a:extLst>
            </p:cNvPr>
            <p:cNvSpPr>
              <a:spLocks/>
            </p:cNvSpPr>
            <p:nvPr/>
          </p:nvSpPr>
          <p:spPr bwMode="auto">
            <a:xfrm>
              <a:off x="1910" y="2466"/>
              <a:ext cx="181" cy="1056"/>
            </a:xfrm>
            <a:prstGeom prst="leftBrace">
              <a:avLst>
                <a:gd name="adj1" fmla="val 48619"/>
                <a:gd name="adj2" fmla="val 50000"/>
              </a:avLst>
            </a:prstGeom>
            <a:noFill/>
            <a:ln w="31750">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4" name="Group 28">
            <a:extLst>
              <a:ext uri="{FF2B5EF4-FFF2-40B4-BE49-F238E27FC236}">
                <a16:creationId xmlns:a16="http://schemas.microsoft.com/office/drawing/2014/main" id="{760E2714-2496-4841-8A45-E0A66975052F}"/>
              </a:ext>
            </a:extLst>
          </p:cNvPr>
          <p:cNvGrpSpPr>
            <a:grpSpLocks/>
          </p:cNvGrpSpPr>
          <p:nvPr/>
        </p:nvGrpSpPr>
        <p:grpSpPr bwMode="auto">
          <a:xfrm>
            <a:off x="5003800" y="1196975"/>
            <a:ext cx="3313113" cy="1944688"/>
            <a:chOff x="3152" y="754"/>
            <a:chExt cx="2087" cy="1225"/>
          </a:xfrm>
        </p:grpSpPr>
        <p:sp>
          <p:nvSpPr>
            <p:cNvPr id="167956" name="AutoShape 20">
              <a:extLst>
                <a:ext uri="{FF2B5EF4-FFF2-40B4-BE49-F238E27FC236}">
                  <a16:creationId xmlns:a16="http://schemas.microsoft.com/office/drawing/2014/main" id="{A427BB99-4103-45BB-B07E-D8E950F2423D}"/>
                </a:ext>
              </a:extLst>
            </p:cNvPr>
            <p:cNvSpPr>
              <a:spLocks noChangeArrowheads="1"/>
            </p:cNvSpPr>
            <p:nvPr/>
          </p:nvSpPr>
          <p:spPr bwMode="auto">
            <a:xfrm>
              <a:off x="3152" y="754"/>
              <a:ext cx="2087" cy="1225"/>
            </a:xfrm>
            <a:prstGeom prst="cloudCallout">
              <a:avLst>
                <a:gd name="adj1" fmla="val -36056"/>
                <a:gd name="adj2" fmla="val 11796"/>
              </a:avLst>
            </a:prstGeom>
            <a:noFill/>
            <a:ln w="31750">
              <a:solidFill>
                <a:srgbClr val="008080"/>
              </a:solidFill>
              <a:prstDash val="sysDot"/>
              <a:miter lim="800000"/>
              <a:headEnd/>
              <a:tailEnd/>
            </a:ln>
            <a:effectLst/>
          </p:spPr>
          <p:txBody>
            <a:bodyPr rIns="72000" anchor="ctr" anchorCtr="1"/>
            <a:lstStyle/>
            <a:p>
              <a:pPr algn="ctr">
                <a:defRPr/>
              </a:pPr>
              <a:r>
                <a:rPr lang="zh-CN" altLang="en-US" b="1">
                  <a:solidFill>
                    <a:srgbClr val="FF9900"/>
                  </a:solidFill>
                  <a:effectLst>
                    <a:outerShdw blurRad="38100" dist="38100" dir="2700000" algn="tl">
                      <a:srgbClr val="C0C0C0"/>
                    </a:outerShdw>
                  </a:effectLst>
                </a:rPr>
                <a:t>数据类型</a:t>
              </a:r>
            </a:p>
            <a:p>
              <a:pPr algn="ctr">
                <a:defRPr/>
              </a:pPr>
              <a:r>
                <a:rPr lang="zh-CN" altLang="en-US" b="1">
                  <a:solidFill>
                    <a:srgbClr val="FF9900"/>
                  </a:solidFill>
                  <a:effectLst>
                    <a:outerShdw blurRad="38100" dist="38100" dir="2700000" algn="tl">
                      <a:srgbClr val="C0C0C0"/>
                    </a:outerShdw>
                  </a:effectLst>
                </a:rPr>
                <a:t>常量</a:t>
              </a:r>
            </a:p>
            <a:p>
              <a:pPr algn="ctr">
                <a:defRPr/>
              </a:pPr>
              <a:r>
                <a:rPr lang="zh-CN" altLang="en-US" b="1">
                  <a:solidFill>
                    <a:srgbClr val="FF9900"/>
                  </a:solidFill>
                  <a:effectLst>
                    <a:outerShdw blurRad="38100" dist="38100" dir="2700000" algn="tl">
                      <a:srgbClr val="C0C0C0"/>
                    </a:outerShdw>
                  </a:effectLst>
                </a:rPr>
                <a:t>变量</a:t>
              </a:r>
            </a:p>
            <a:p>
              <a:pPr algn="ctr">
                <a:defRPr/>
              </a:pPr>
              <a:r>
                <a:rPr lang="zh-CN" altLang="en-US" b="1">
                  <a:solidFill>
                    <a:srgbClr val="FF9900"/>
                  </a:solidFill>
                  <a:effectLst>
                    <a:outerShdw blurRad="38100" dist="38100" dir="2700000" algn="tl">
                      <a:srgbClr val="C0C0C0"/>
                    </a:outerShdw>
                  </a:effectLst>
                </a:rPr>
                <a:t>表达式</a:t>
              </a:r>
            </a:p>
          </p:txBody>
        </p:sp>
        <p:sp>
          <p:nvSpPr>
            <p:cNvPr id="167958" name="Text Box 22">
              <a:extLst>
                <a:ext uri="{FF2B5EF4-FFF2-40B4-BE49-F238E27FC236}">
                  <a16:creationId xmlns:a16="http://schemas.microsoft.com/office/drawing/2014/main" id="{44B16C08-D7F1-460C-B56C-B62A3ACA01DE}"/>
                </a:ext>
              </a:extLst>
            </p:cNvPr>
            <p:cNvSpPr txBox="1">
              <a:spLocks noChangeArrowheads="1"/>
            </p:cNvSpPr>
            <p:nvPr/>
          </p:nvSpPr>
          <p:spPr bwMode="auto">
            <a:xfrm>
              <a:off x="4830" y="863"/>
              <a:ext cx="318" cy="826"/>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00FF"/>
                  </a:solidFill>
                  <a:effectLst>
                    <a:outerShdw blurRad="38100" dist="38100" dir="2700000" algn="tl">
                      <a:srgbClr val="C0C0C0"/>
                    </a:outerShdw>
                  </a:effectLst>
                  <a:ea typeface="华文彩云" pitchFamily="2" charset="-122"/>
                </a:rPr>
                <a:t>核心概念</a:t>
              </a:r>
            </a:p>
          </p:txBody>
        </p:sp>
      </p:grpSp>
      <p:grpSp>
        <p:nvGrpSpPr>
          <p:cNvPr id="5" name="Group 27">
            <a:extLst>
              <a:ext uri="{FF2B5EF4-FFF2-40B4-BE49-F238E27FC236}">
                <a16:creationId xmlns:a16="http://schemas.microsoft.com/office/drawing/2014/main" id="{600C4901-29B3-4326-A23A-BDE955B2DB84}"/>
              </a:ext>
            </a:extLst>
          </p:cNvPr>
          <p:cNvGrpSpPr>
            <a:grpSpLocks/>
          </p:cNvGrpSpPr>
          <p:nvPr/>
        </p:nvGrpSpPr>
        <p:grpSpPr bwMode="auto">
          <a:xfrm>
            <a:off x="5219700" y="3429000"/>
            <a:ext cx="3100388" cy="2087563"/>
            <a:chOff x="3470" y="2432"/>
            <a:chExt cx="1953" cy="1315"/>
          </a:xfrm>
        </p:grpSpPr>
        <p:sp>
          <p:nvSpPr>
            <p:cNvPr id="167957" name="AutoShape 21">
              <a:extLst>
                <a:ext uri="{FF2B5EF4-FFF2-40B4-BE49-F238E27FC236}">
                  <a16:creationId xmlns:a16="http://schemas.microsoft.com/office/drawing/2014/main" id="{9702AE71-5EE6-4EE4-9C30-10D17A30DE93}"/>
                </a:ext>
              </a:extLst>
            </p:cNvPr>
            <p:cNvSpPr>
              <a:spLocks noChangeArrowheads="1"/>
            </p:cNvSpPr>
            <p:nvPr/>
          </p:nvSpPr>
          <p:spPr bwMode="auto">
            <a:xfrm>
              <a:off x="3470" y="2432"/>
              <a:ext cx="1950" cy="1315"/>
            </a:xfrm>
            <a:prstGeom prst="cloudCallout">
              <a:avLst>
                <a:gd name="adj1" fmla="val -36361"/>
                <a:gd name="adj2" fmla="val 9773"/>
              </a:avLst>
            </a:prstGeom>
            <a:noFill/>
            <a:ln w="31750">
              <a:solidFill>
                <a:srgbClr val="008080"/>
              </a:solidFill>
              <a:prstDash val="sysDot"/>
              <a:miter lim="800000"/>
              <a:headEnd/>
              <a:tailEnd/>
            </a:ln>
            <a:effectLst/>
          </p:spPr>
          <p:txBody>
            <a:bodyPr rIns="72000" anchor="ctr" anchorCtr="1"/>
            <a:lstStyle/>
            <a:p>
              <a:pPr algn="ctr">
                <a:defRPr/>
              </a:pPr>
              <a:r>
                <a:rPr lang="zh-CN" altLang="en-US" b="1">
                  <a:solidFill>
                    <a:srgbClr val="FF9900"/>
                  </a:solidFill>
                  <a:effectLst>
                    <a:outerShdw blurRad="38100" dist="38100" dir="2700000" algn="tl">
                      <a:srgbClr val="C0C0C0"/>
                    </a:outerShdw>
                  </a:effectLst>
                </a:rPr>
                <a:t>优先级和结合性</a:t>
              </a:r>
            </a:p>
            <a:p>
              <a:pPr algn="ctr">
                <a:defRPr/>
              </a:pPr>
              <a:r>
                <a:rPr lang="zh-CN" altLang="en-US" b="1">
                  <a:solidFill>
                    <a:srgbClr val="FF9900"/>
                  </a:solidFill>
                  <a:effectLst>
                    <a:outerShdw blurRad="38100" dist="38100" dir="2700000" algn="tl">
                      <a:srgbClr val="C0C0C0"/>
                    </a:outerShdw>
                  </a:effectLst>
                </a:rPr>
                <a:t>位运算</a:t>
              </a:r>
            </a:p>
            <a:p>
              <a:pPr algn="ctr">
                <a:defRPr/>
              </a:pPr>
              <a:r>
                <a:rPr lang="zh-CN" altLang="en-US" b="1">
                  <a:solidFill>
                    <a:srgbClr val="FF9900"/>
                  </a:solidFill>
                  <a:effectLst>
                    <a:outerShdw blurRad="38100" dist="38100" dir="2700000" algn="tl">
                      <a:srgbClr val="C0C0C0"/>
                    </a:outerShdw>
                  </a:effectLst>
                </a:rPr>
                <a:t>自增自减运算</a:t>
              </a:r>
            </a:p>
            <a:p>
              <a:pPr algn="ctr">
                <a:defRPr/>
              </a:pPr>
              <a:r>
                <a:rPr lang="zh-CN" altLang="en-US" b="1">
                  <a:solidFill>
                    <a:srgbClr val="FF9900"/>
                  </a:solidFill>
                  <a:effectLst>
                    <a:outerShdw blurRad="38100" dist="38100" dir="2700000" algn="tl">
                      <a:srgbClr val="C0C0C0"/>
                    </a:outerShdw>
                  </a:effectLst>
                </a:rPr>
                <a:t>条件运算</a:t>
              </a:r>
            </a:p>
            <a:p>
              <a:pPr algn="ctr">
                <a:defRPr/>
              </a:pPr>
              <a:r>
                <a:rPr lang="zh-CN" altLang="en-US" b="1">
                  <a:solidFill>
                    <a:srgbClr val="FF9900"/>
                  </a:solidFill>
                  <a:effectLst>
                    <a:outerShdw blurRad="38100" dist="38100" dir="2700000" algn="tl">
                      <a:srgbClr val="C0C0C0"/>
                    </a:outerShdw>
                  </a:effectLst>
                </a:rPr>
                <a:t>类型转换</a:t>
              </a:r>
            </a:p>
          </p:txBody>
        </p:sp>
        <p:sp>
          <p:nvSpPr>
            <p:cNvPr id="167959" name="Text Box 23">
              <a:extLst>
                <a:ext uri="{FF2B5EF4-FFF2-40B4-BE49-F238E27FC236}">
                  <a16:creationId xmlns:a16="http://schemas.microsoft.com/office/drawing/2014/main" id="{1EBE61B7-1BBF-4240-85E6-1766781A4555}"/>
                </a:ext>
              </a:extLst>
            </p:cNvPr>
            <p:cNvSpPr txBox="1">
              <a:spLocks noChangeArrowheads="1"/>
            </p:cNvSpPr>
            <p:nvPr/>
          </p:nvSpPr>
          <p:spPr bwMode="auto">
            <a:xfrm>
              <a:off x="5045" y="2524"/>
              <a:ext cx="378" cy="827"/>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00FF"/>
                  </a:solidFill>
                  <a:effectLst>
                    <a:outerShdw blurRad="38100" dist="38100" dir="2700000" algn="tl">
                      <a:srgbClr val="C0C0C0"/>
                    </a:outerShdw>
                  </a:effectLst>
                  <a:ea typeface="华文彩云" pitchFamily="2" charset="-122"/>
                </a:rPr>
                <a:t>知识难点</a:t>
              </a:r>
            </a:p>
          </p:txBody>
        </p:sp>
      </p:grpSp>
      <p:sp>
        <p:nvSpPr>
          <p:cNvPr id="56328" name="Text Box 29">
            <a:extLst>
              <a:ext uri="{FF2B5EF4-FFF2-40B4-BE49-F238E27FC236}">
                <a16:creationId xmlns:a16="http://schemas.microsoft.com/office/drawing/2014/main" id="{F6D07B5F-E56C-4F5B-9CE1-DB9856EB0268}"/>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0" fill="hold"/>
                                        <p:tgtEl>
                                          <p:spTgt spid="4"/>
                                        </p:tgtEl>
                                        <p:attrNameLst>
                                          <p:attrName>ppt_w</p:attrName>
                                        </p:attrNameLst>
                                      </p:cBhvr>
                                      <p:tavLst>
                                        <p:tav tm="0" fmla="#ppt_w*sin(2.5*pi*$)">
                                          <p:val>
                                            <p:fltVal val="0"/>
                                          </p:val>
                                        </p:tav>
                                        <p:tav tm="100000">
                                          <p:val>
                                            <p:fltVal val="1"/>
                                          </p:val>
                                        </p:tav>
                                      </p:tavLst>
                                    </p:anim>
                                    <p:anim calcmode="lin" valueType="num">
                                      <p:cBhvr>
                                        <p:cTn id="13" dur="5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0" fill="hold"/>
                                        <p:tgtEl>
                                          <p:spTgt spid="5"/>
                                        </p:tgtEl>
                                        <p:attrNameLst>
                                          <p:attrName>ppt_w</p:attrName>
                                        </p:attrNameLst>
                                      </p:cBhvr>
                                      <p:tavLst>
                                        <p:tav tm="0" fmla="#ppt_w*sin(2.5*pi*$)">
                                          <p:val>
                                            <p:fltVal val="0"/>
                                          </p:val>
                                        </p:tav>
                                        <p:tav tm="100000">
                                          <p:val>
                                            <p:fltVal val="1"/>
                                          </p:val>
                                        </p:tav>
                                      </p:tavLst>
                                    </p:anim>
                                    <p:anim calcmode="lin" valueType="num">
                                      <p:cBhvr>
                                        <p:cTn id="19"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C2EFCE62-5186-4165-B676-6AA579FCFA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3A41383-D2F2-46AD-8562-37C79C3EE45D}" type="slidenum">
              <a:rPr kumimoji="0" lang="en-US" altLang="zh-CN" sz="1800">
                <a:solidFill>
                  <a:srgbClr val="009900"/>
                </a:solidFill>
              </a:rPr>
              <a:pPr eaLnBrk="1" hangingPunct="1"/>
              <a:t>55</a:t>
            </a:fld>
            <a:endParaRPr kumimoji="0" lang="en-US" altLang="zh-CN" sz="1800">
              <a:solidFill>
                <a:srgbClr val="009900"/>
              </a:solidFill>
            </a:endParaRPr>
          </a:p>
        </p:txBody>
      </p:sp>
      <p:sp>
        <p:nvSpPr>
          <p:cNvPr id="57347" name="Rectangle 4">
            <a:extLst>
              <a:ext uri="{FF2B5EF4-FFF2-40B4-BE49-F238E27FC236}">
                <a16:creationId xmlns:a16="http://schemas.microsoft.com/office/drawing/2014/main" id="{222637EF-DE00-440C-B74F-A9885BAB138A}"/>
              </a:ext>
            </a:extLst>
          </p:cNvPr>
          <p:cNvSpPr>
            <a:spLocks noChangeArrowheads="1"/>
          </p:cNvSpPr>
          <p:nvPr/>
        </p:nvSpPr>
        <p:spPr bwMode="auto">
          <a:xfrm>
            <a:off x="746125" y="5157788"/>
            <a:ext cx="1512888" cy="431800"/>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26981" name="Text Box 5">
            <a:extLst>
              <a:ext uri="{FF2B5EF4-FFF2-40B4-BE49-F238E27FC236}">
                <a16:creationId xmlns:a16="http://schemas.microsoft.com/office/drawing/2014/main" id="{E06B6540-43F2-4B24-BE24-FECCE3B3E180}"/>
              </a:ext>
            </a:extLst>
          </p:cNvPr>
          <p:cNvSpPr txBox="1">
            <a:spLocks noChangeArrowheads="1"/>
          </p:cNvSpPr>
          <p:nvPr/>
        </p:nvSpPr>
        <p:spPr bwMode="auto">
          <a:xfrm>
            <a:off x="684213" y="1323975"/>
            <a:ext cx="7974012" cy="4410075"/>
          </a:xfrm>
          <a:prstGeom prst="rect">
            <a:avLst/>
          </a:prstGeom>
          <a:noFill/>
          <a:ln w="9525">
            <a:noFill/>
            <a:miter lim="800000"/>
            <a:headEnd/>
            <a:tailEnd/>
          </a:ln>
          <a:effectLst/>
        </p:spPr>
        <p:txBody>
          <a:bodyPr>
            <a:spAutoFit/>
          </a:bodyPr>
          <a:lstStyle/>
          <a:p>
            <a:pPr>
              <a:lnSpc>
                <a:spcPct val="120000"/>
              </a:lnSpc>
              <a:spcBef>
                <a:spcPct val="20000"/>
              </a:spcBef>
              <a:defRPr/>
            </a:pPr>
            <a:r>
              <a:rPr lang="zh-CN" altLang="en-US" b="1">
                <a:latin typeface="Times New Roman" pitchFamily="18" charset="0"/>
              </a:rPr>
              <a:t>　　</a:t>
            </a:r>
            <a:r>
              <a:rPr lang="zh-CN" altLang="en-US" b="1">
                <a:effectLst>
                  <a:outerShdw blurRad="38100" dist="38100" dir="2700000" algn="tl">
                    <a:srgbClr val="C0C0C0"/>
                  </a:outerShdw>
                </a:effectLst>
              </a:rPr>
              <a:t>本章内容是</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语言编写程序的重要基础。</a:t>
            </a:r>
          </a:p>
          <a:p>
            <a:pPr>
              <a:lnSpc>
                <a:spcPct val="120000"/>
              </a:lnSpc>
              <a:spcBef>
                <a:spcPct val="20000"/>
              </a:spcBef>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语言单词共分</a:t>
            </a:r>
            <a:r>
              <a:rPr lang="en-US" altLang="zh-CN" b="1">
                <a:effectLst>
                  <a:outerShdw blurRad="38100" dist="38100" dir="2700000" algn="tl">
                    <a:srgbClr val="C0C0C0"/>
                  </a:outerShdw>
                </a:effectLst>
              </a:rPr>
              <a:t>5</a:t>
            </a:r>
            <a:r>
              <a:rPr lang="zh-CN" altLang="en-US" b="1">
                <a:effectLst>
                  <a:outerShdw blurRad="38100" dist="38100" dir="2700000" algn="tl">
                    <a:srgbClr val="C0C0C0"/>
                  </a:outerShdw>
                </a:effectLst>
              </a:rPr>
              <a:t>类：标识符、关键字、常量、运算符和定界符。  </a:t>
            </a:r>
          </a:p>
          <a:p>
            <a:pPr>
              <a:lnSpc>
                <a:spcPct val="120000"/>
              </a:lnSpc>
              <a:spcBef>
                <a:spcPct val="20000"/>
              </a:spcBef>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语言提供的基本数据类型有：字符型、整型、短整型、长整形以及单精度、双精度和高精度浮点型。</a:t>
            </a:r>
          </a:p>
          <a:p>
            <a:pPr>
              <a:lnSpc>
                <a:spcPct val="120000"/>
              </a:lnSpc>
              <a:spcBef>
                <a:spcPct val="20000"/>
              </a:spcBef>
              <a:defRPr/>
            </a:pPr>
            <a:r>
              <a:rPr lang="zh-CN" altLang="en-US" b="1">
                <a:effectLst>
                  <a:outerShdw blurRad="38100" dist="38100" dir="2700000" algn="tl">
                    <a:srgbClr val="C0C0C0"/>
                  </a:outerShdw>
                </a:effectLst>
              </a:rPr>
              <a:t>       在新的</a:t>
            </a:r>
            <a:r>
              <a:rPr lang="en-US" altLang="zh-CN" b="1">
                <a:effectLst>
                  <a:outerShdw blurRad="38100" dist="38100" dir="2700000" algn="tl">
                    <a:srgbClr val="C0C0C0"/>
                  </a:outerShdw>
                </a:effectLst>
              </a:rPr>
              <a:t>C99</a:t>
            </a:r>
            <a:r>
              <a:rPr lang="zh-CN" altLang="en-US" b="1">
                <a:effectLst>
                  <a:outerShdw blurRad="38100" dist="38100" dir="2700000" algn="tl">
                    <a:srgbClr val="C0C0C0"/>
                  </a:outerShdw>
                </a:effectLst>
              </a:rPr>
              <a:t>标准中增加了布尔类型、长长整型、复数类型等。</a:t>
            </a:r>
          </a:p>
          <a:p>
            <a:pPr>
              <a:lnSpc>
                <a:spcPct val="120000"/>
              </a:lnSpc>
              <a:spcBef>
                <a:spcPct val="20000"/>
              </a:spcBef>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语言提供了很多的运算符，除了通常的算术、关系、逻辑和赋值运算符外，还有一些</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特有的运算符：自增自减、条件、逗号、复合赋值、</a:t>
            </a:r>
            <a:r>
              <a:rPr lang="en-US" altLang="zh-CN" b="1">
                <a:effectLst>
                  <a:outerShdw blurRad="38100" dist="38100" dir="2700000" algn="tl">
                    <a:srgbClr val="C0C0C0"/>
                  </a:outerShdw>
                </a:effectLst>
              </a:rPr>
              <a:t>sizeof</a:t>
            </a:r>
            <a:r>
              <a:rPr lang="zh-CN" altLang="en-US" b="1">
                <a:effectLst>
                  <a:outerShdw blurRad="38100" dist="38100" dir="2700000" algn="tl">
                    <a:srgbClr val="C0C0C0"/>
                  </a:outerShdw>
                </a:effectLst>
              </a:rPr>
              <a:t>和位运算符。</a:t>
            </a:r>
          </a:p>
          <a:p>
            <a:pPr>
              <a:lnSpc>
                <a:spcPct val="120000"/>
              </a:lnSpc>
              <a:spcBef>
                <a:spcPct val="20000"/>
              </a:spcBef>
              <a:defRPr/>
            </a:pPr>
            <a:r>
              <a:rPr lang="zh-CN" altLang="en-US" b="1">
                <a:effectLst>
                  <a:outerShdw blurRad="38100" dist="38100" dir="2700000" algn="tl">
                    <a:srgbClr val="C0C0C0"/>
                  </a:outerShdw>
                </a:effectLst>
              </a:rPr>
              <a:t>       每个表达式都有一个值和类型，运算符的优先级和结合性规则决定了表达式求值的顺序，在表达式的计算过程中，会涉及到类型之间的转换问题－－自动类型转换和强制类型转换。</a:t>
            </a:r>
            <a:r>
              <a:rPr lang="zh-CN" altLang="en-US"/>
              <a:t> </a:t>
            </a:r>
          </a:p>
        </p:txBody>
      </p:sp>
      <p:sp>
        <p:nvSpPr>
          <p:cNvPr id="126982" name="Rectangle 6">
            <a:extLst>
              <a:ext uri="{FF2B5EF4-FFF2-40B4-BE49-F238E27FC236}">
                <a16:creationId xmlns:a16="http://schemas.microsoft.com/office/drawing/2014/main" id="{7069C84D-F2F2-4514-8F89-43821F3792BF}"/>
              </a:ext>
            </a:extLst>
          </p:cNvPr>
          <p:cNvSpPr>
            <a:spLocks noChangeArrowheads="1"/>
          </p:cNvSpPr>
          <p:nvPr/>
        </p:nvSpPr>
        <p:spPr bwMode="auto">
          <a:xfrm>
            <a:off x="685800" y="692150"/>
            <a:ext cx="1293813"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800000"/>
                </a:solidFill>
                <a:effectLst>
                  <a:outerShdw blurRad="38100" dist="38100" dir="2700000" algn="tl">
                    <a:srgbClr val="C0C0C0"/>
                  </a:outerShdw>
                </a:effectLst>
                <a:latin typeface="Times New Roman" pitchFamily="18" charset="0"/>
              </a:rPr>
              <a:t>小结</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75289863-319F-409D-BBB8-2477DA381B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DCB25984-4AF4-4662-AC62-CC0C0BAE228E}" type="slidenum">
              <a:rPr kumimoji="0" lang="en-US" altLang="zh-CN" sz="1800">
                <a:solidFill>
                  <a:srgbClr val="009900"/>
                </a:solidFill>
              </a:rPr>
              <a:pPr eaLnBrk="1" hangingPunct="1"/>
              <a:t>56</a:t>
            </a:fld>
            <a:endParaRPr kumimoji="0" lang="en-US" altLang="zh-CN" sz="1800">
              <a:solidFill>
                <a:srgbClr val="009900"/>
              </a:solidFill>
            </a:endParaRPr>
          </a:p>
        </p:txBody>
      </p:sp>
      <p:sp>
        <p:nvSpPr>
          <p:cNvPr id="168964" name="Text Box 4">
            <a:extLst>
              <a:ext uri="{FF2B5EF4-FFF2-40B4-BE49-F238E27FC236}">
                <a16:creationId xmlns:a16="http://schemas.microsoft.com/office/drawing/2014/main" id="{E0D662AD-92D3-4A5B-8ECB-0B10FFA11DCC}"/>
              </a:ext>
            </a:extLst>
          </p:cNvPr>
          <p:cNvSpPr txBox="1">
            <a:spLocks noChangeArrowheads="1"/>
          </p:cNvSpPr>
          <p:nvPr/>
        </p:nvSpPr>
        <p:spPr bwMode="auto">
          <a:xfrm>
            <a:off x="2627313" y="1125538"/>
            <a:ext cx="3889375" cy="457200"/>
          </a:xfrm>
          <a:prstGeom prst="rect">
            <a:avLst/>
          </a:prstGeom>
          <a:noFill/>
          <a:ln w="9525">
            <a:noFill/>
            <a:miter lim="800000"/>
            <a:headEnd/>
            <a:tailEnd/>
          </a:ln>
          <a:effectLst/>
        </p:spPr>
        <p:txBody>
          <a:bodyPr>
            <a:spAutoFit/>
          </a:bodyPr>
          <a:lstStyle/>
          <a:p>
            <a:pPr algn="ctr">
              <a:spcBef>
                <a:spcPct val="50000"/>
              </a:spcBef>
              <a:defRPr/>
            </a:pPr>
            <a:r>
              <a:rPr lang="zh-CN" altLang="en-US" sz="2400" b="1">
                <a:effectLst>
                  <a:outerShdw blurRad="38100" dist="38100" dir="2700000" algn="tl">
                    <a:srgbClr val="C0C0C0"/>
                  </a:outerShdw>
                </a:effectLst>
                <a:latin typeface="黑体" pitchFamily="49" charset="-122"/>
                <a:ea typeface="黑体" pitchFamily="49" charset="-122"/>
              </a:rPr>
              <a:t>作  业</a:t>
            </a:r>
          </a:p>
        </p:txBody>
      </p:sp>
      <p:sp>
        <p:nvSpPr>
          <p:cNvPr id="168965" name="Text Box 5">
            <a:extLst>
              <a:ext uri="{FF2B5EF4-FFF2-40B4-BE49-F238E27FC236}">
                <a16:creationId xmlns:a16="http://schemas.microsoft.com/office/drawing/2014/main" id="{6374C576-07E2-475A-9F51-EF4C57D08875}"/>
              </a:ext>
            </a:extLst>
          </p:cNvPr>
          <p:cNvSpPr txBox="1">
            <a:spLocks noChangeArrowheads="1"/>
          </p:cNvSpPr>
          <p:nvPr/>
        </p:nvSpPr>
        <p:spPr bwMode="auto">
          <a:xfrm>
            <a:off x="1619250" y="1841500"/>
            <a:ext cx="6408738" cy="1384300"/>
          </a:xfrm>
          <a:prstGeom prst="rect">
            <a:avLst/>
          </a:prstGeom>
          <a:noFill/>
          <a:ln w="9525">
            <a:noFill/>
            <a:miter lim="800000"/>
            <a:headEnd/>
            <a:tailEnd/>
          </a:ln>
          <a:effectLst/>
        </p:spPr>
        <p:txBody>
          <a:bodyPr>
            <a:spAutoFit/>
          </a:bodyPr>
          <a:lstStyle/>
          <a:p>
            <a:pPr>
              <a:spcBef>
                <a:spcPct val="50000"/>
              </a:spcBef>
              <a:defRPr/>
            </a:pPr>
            <a:r>
              <a:rPr lang="zh-CN" altLang="en-US" sz="2400" b="1" dirty="0">
                <a:effectLst>
                  <a:outerShdw blurRad="38100" dist="38100" dir="2700000" algn="tl">
                    <a:srgbClr val="C0C0C0"/>
                  </a:outerShdw>
                </a:effectLst>
              </a:rPr>
              <a:t>习题二</a:t>
            </a:r>
          </a:p>
          <a:p>
            <a:pPr>
              <a:spcBef>
                <a:spcPct val="50000"/>
              </a:spcBef>
              <a:defRPr/>
            </a:pPr>
            <a:r>
              <a:rPr lang="zh-CN" altLang="en-US" b="1" dirty="0">
                <a:effectLst>
                  <a:outerShdw blurRad="38100" dist="38100" dir="2700000" algn="tl">
                    <a:srgbClr val="C0C0C0"/>
                  </a:outerShdw>
                </a:effectLst>
              </a:rPr>
              <a:t>             </a:t>
            </a:r>
            <a:r>
              <a:rPr lang="en-US" altLang="zh-CN" b="1" dirty="0">
                <a:effectLst>
                  <a:outerShdw blurRad="38100" dist="38100" dir="2700000" algn="tl">
                    <a:srgbClr val="C0C0C0"/>
                  </a:outerShdw>
                </a:effectLst>
              </a:rPr>
              <a:t>2.3      2.4       2.6     2.7     2.8 </a:t>
            </a:r>
          </a:p>
          <a:p>
            <a:pPr>
              <a:spcBef>
                <a:spcPct val="50000"/>
              </a:spcBef>
              <a:defRPr/>
            </a:pPr>
            <a:r>
              <a:rPr lang="en-US" altLang="zh-CN" b="1" dirty="0">
                <a:effectLst>
                  <a:outerShdw blurRad="38100" dist="38100" dir="2700000" algn="tl">
                    <a:srgbClr val="C0C0C0"/>
                  </a:outerShdw>
                </a:effectLst>
              </a:rPr>
              <a:t>             2.10   2.11     </a:t>
            </a:r>
            <a:r>
              <a:rPr lang="en-US" altLang="zh-CN" b="1">
                <a:effectLst>
                  <a:outerShdw blurRad="38100" dist="38100" dir="2700000" algn="tl">
                    <a:srgbClr val="C0C0C0"/>
                  </a:outerShdw>
                </a:effectLst>
              </a:rPr>
              <a:t>2.16     2.18</a:t>
            </a:r>
            <a:endParaRPr lang="en-US" altLang="zh-CN" b="1" dirty="0">
              <a:effectLst>
                <a:outerShdw blurRad="38100" dist="38100" dir="2700000" algn="tl">
                  <a:srgbClr val="C0C0C0"/>
                </a:outerShdw>
              </a:effectLst>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9247D779-C50F-4AD8-8D6F-1977DA21D9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330786B0-DFBF-4B13-90CE-4C7604C0AE80}" type="slidenum">
              <a:rPr kumimoji="0" lang="en-US" altLang="zh-CN" sz="1800">
                <a:solidFill>
                  <a:srgbClr val="009900"/>
                </a:solidFill>
              </a:rPr>
              <a:pPr eaLnBrk="1" hangingPunct="1"/>
              <a:t>6</a:t>
            </a:fld>
            <a:endParaRPr kumimoji="0" lang="en-US" altLang="zh-CN" sz="1800">
              <a:solidFill>
                <a:srgbClr val="009900"/>
              </a:solidFill>
            </a:endParaRPr>
          </a:p>
        </p:txBody>
      </p:sp>
      <p:sp>
        <p:nvSpPr>
          <p:cNvPr id="87413" name="Rectangle 373">
            <a:extLst>
              <a:ext uri="{FF2B5EF4-FFF2-40B4-BE49-F238E27FC236}">
                <a16:creationId xmlns:a16="http://schemas.microsoft.com/office/drawing/2014/main" id="{6ED8356B-D7EF-4EBB-AF40-2FD60E53333D}"/>
              </a:ext>
            </a:extLst>
          </p:cNvPr>
          <p:cNvSpPr>
            <a:spLocks noChangeArrowheads="1"/>
          </p:cNvSpPr>
          <p:nvPr/>
        </p:nvSpPr>
        <p:spPr bwMode="auto">
          <a:xfrm>
            <a:off x="900113" y="2852738"/>
            <a:ext cx="7559675" cy="1006475"/>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a:t>
            </a:r>
            <a:r>
              <a:rPr lang="en-US" altLang="zh-CN" b="1">
                <a:solidFill>
                  <a:srgbClr val="4D4D4D"/>
                </a:solidFill>
                <a:effectLst>
                  <a:outerShdw blurRad="38100" dist="38100" dir="2700000" algn="tl">
                    <a:srgbClr val="C0C0C0"/>
                  </a:outerShdw>
                </a:effectLst>
              </a:rPr>
              <a:t>{ }  ----  </a:t>
            </a:r>
            <a:r>
              <a:rPr lang="zh-CN" altLang="en-US" b="1">
                <a:solidFill>
                  <a:srgbClr val="4D4D4D"/>
                </a:solidFill>
                <a:effectLst>
                  <a:outerShdw blurRad="38100" dist="38100" dir="2700000" algn="tl">
                    <a:srgbClr val="C0C0C0"/>
                  </a:outerShdw>
                </a:effectLst>
              </a:rPr>
              <a:t>括起来的部分重复</a:t>
            </a:r>
            <a:r>
              <a:rPr lang="en-US" altLang="zh-CN" b="1">
                <a:solidFill>
                  <a:srgbClr val="4D4D4D"/>
                </a:solidFill>
                <a:effectLst>
                  <a:outerShdw blurRad="38100" dist="38100" dir="2700000" algn="tl">
                    <a:srgbClr val="C0C0C0"/>
                  </a:outerShdw>
                </a:effectLst>
              </a:rPr>
              <a:t>0</a:t>
            </a:r>
            <a:r>
              <a:rPr lang="zh-CN" altLang="en-US" b="1">
                <a:solidFill>
                  <a:srgbClr val="4D4D4D"/>
                </a:solidFill>
                <a:effectLst>
                  <a:outerShdw blurRad="38100" dist="38100" dir="2700000" algn="tl">
                    <a:srgbClr val="C0C0C0"/>
                  </a:outerShdw>
                </a:effectLst>
              </a:rPr>
              <a:t>次或多次。</a:t>
            </a:r>
          </a:p>
          <a:p>
            <a:pPr>
              <a:defRPr/>
            </a:pPr>
            <a:r>
              <a:rPr lang="zh-CN" altLang="en-US" b="1">
                <a:solidFill>
                  <a:srgbClr val="4D4D4D"/>
                </a:solidFill>
                <a:effectLst>
                  <a:outerShdw blurRad="38100" dist="38100" dir="2700000" algn="tl">
                    <a:srgbClr val="C0C0C0"/>
                  </a:outerShdw>
                </a:effectLst>
              </a:rPr>
              <a:t>        </a:t>
            </a:r>
            <a:r>
              <a:rPr lang="en-US" altLang="zh-CN" b="1">
                <a:solidFill>
                  <a:srgbClr val="4D4D4D"/>
                </a:solidFill>
                <a:effectLst>
                  <a:outerShdw blurRad="38100" dist="38100" dir="2700000" algn="tl">
                    <a:srgbClr val="C0C0C0"/>
                  </a:outerShdw>
                </a:effectLst>
              </a:rPr>
              <a:t>[ ]   ----  </a:t>
            </a:r>
            <a:r>
              <a:rPr lang="zh-CN" altLang="en-US" b="1">
                <a:solidFill>
                  <a:srgbClr val="4D4D4D"/>
                </a:solidFill>
                <a:effectLst>
                  <a:outerShdw blurRad="38100" dist="38100" dir="2700000" algn="tl">
                    <a:srgbClr val="C0C0C0"/>
                  </a:outerShdw>
                </a:effectLst>
              </a:rPr>
              <a:t>括起来的部分出现</a:t>
            </a:r>
            <a:r>
              <a:rPr lang="en-US" altLang="zh-CN" b="1">
                <a:solidFill>
                  <a:srgbClr val="4D4D4D"/>
                </a:solidFill>
                <a:effectLst>
                  <a:outerShdw blurRad="38100" dist="38100" dir="2700000" algn="tl">
                    <a:srgbClr val="C0C0C0"/>
                  </a:outerShdw>
                </a:effectLst>
              </a:rPr>
              <a:t>0</a:t>
            </a:r>
            <a:r>
              <a:rPr lang="zh-CN" altLang="en-US" b="1">
                <a:solidFill>
                  <a:srgbClr val="4D4D4D"/>
                </a:solidFill>
                <a:effectLst>
                  <a:outerShdw blurRad="38100" dist="38100" dir="2700000" algn="tl">
                    <a:srgbClr val="C0C0C0"/>
                  </a:outerShdw>
                </a:effectLst>
              </a:rPr>
              <a:t>次或</a:t>
            </a:r>
            <a:r>
              <a:rPr lang="en-US" altLang="zh-CN" b="1">
                <a:solidFill>
                  <a:srgbClr val="4D4D4D"/>
                </a:solidFill>
                <a:effectLst>
                  <a:outerShdw blurRad="38100" dist="38100" dir="2700000" algn="tl">
                    <a:srgbClr val="C0C0C0"/>
                  </a:outerShdw>
                </a:effectLst>
              </a:rPr>
              <a:t>1</a:t>
            </a:r>
            <a:r>
              <a:rPr lang="zh-CN" altLang="en-US" b="1">
                <a:solidFill>
                  <a:srgbClr val="4D4D4D"/>
                </a:solidFill>
                <a:effectLst>
                  <a:outerShdw blurRad="38100" dist="38100" dir="2700000" algn="tl">
                    <a:srgbClr val="C0C0C0"/>
                  </a:outerShdw>
                </a:effectLst>
              </a:rPr>
              <a:t>次。</a:t>
            </a:r>
          </a:p>
          <a:p>
            <a:pPr>
              <a:defRPr/>
            </a:pPr>
            <a:r>
              <a:rPr lang="zh-CN" altLang="en-US" b="1">
                <a:solidFill>
                  <a:srgbClr val="4D4D4D"/>
                </a:solidFill>
                <a:effectLst>
                  <a:outerShdw blurRad="38100" dist="38100" dir="2700000" algn="tl">
                    <a:srgbClr val="C0C0C0"/>
                  </a:outerShdw>
                </a:effectLst>
              </a:rPr>
              <a:t>        </a:t>
            </a:r>
            <a:r>
              <a:rPr lang="en-US" altLang="zh-CN" b="1">
                <a:solidFill>
                  <a:srgbClr val="4D4D4D"/>
                </a:solidFill>
                <a:effectLst>
                  <a:outerShdw blurRad="38100" dist="38100" dir="2700000" algn="tl">
                    <a:srgbClr val="C0C0C0"/>
                  </a:outerShdw>
                </a:effectLst>
              </a:rPr>
              <a:t>( )   ----  </a:t>
            </a:r>
            <a:r>
              <a:rPr lang="zh-CN" altLang="en-US" b="1">
                <a:solidFill>
                  <a:srgbClr val="4D4D4D"/>
                </a:solidFill>
                <a:effectLst>
                  <a:outerShdw blurRad="38100" dist="38100" dir="2700000" algn="tl">
                    <a:srgbClr val="C0C0C0"/>
                  </a:outerShdw>
                </a:effectLst>
              </a:rPr>
              <a:t>表示结成一组。</a:t>
            </a:r>
          </a:p>
        </p:txBody>
      </p:sp>
      <p:sp>
        <p:nvSpPr>
          <p:cNvPr id="9220" name="Rectangle 350">
            <a:extLst>
              <a:ext uri="{FF2B5EF4-FFF2-40B4-BE49-F238E27FC236}">
                <a16:creationId xmlns:a16="http://schemas.microsoft.com/office/drawing/2014/main" id="{CCF175BD-C91E-4B72-9A73-11F1DCF27B99}"/>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2.2</a:t>
            </a:r>
            <a:r>
              <a:rPr lang="zh-CN" altLang="en-US" sz="2800" b="1">
                <a:solidFill>
                  <a:srgbClr val="0000FF"/>
                </a:solidFill>
                <a:latin typeface="Times New Roman" panose="02020603050405020304" pitchFamily="18" charset="0"/>
                <a:ea typeface="黑体" panose="02010609060101010101" pitchFamily="49" charset="-122"/>
              </a:rPr>
              <a:t>　语法规则</a:t>
            </a:r>
          </a:p>
        </p:txBody>
      </p:sp>
      <p:sp>
        <p:nvSpPr>
          <p:cNvPr id="87406" name="Text Box 366">
            <a:extLst>
              <a:ext uri="{FF2B5EF4-FFF2-40B4-BE49-F238E27FC236}">
                <a16:creationId xmlns:a16="http://schemas.microsoft.com/office/drawing/2014/main" id="{A6A151CA-EAF9-4517-AD03-D1085DDDB01D}"/>
              </a:ext>
            </a:extLst>
          </p:cNvPr>
          <p:cNvSpPr txBox="1">
            <a:spLocks noChangeArrowheads="1"/>
          </p:cNvSpPr>
          <p:nvPr/>
        </p:nvSpPr>
        <p:spPr bwMode="auto">
          <a:xfrm>
            <a:off x="762000" y="1365250"/>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2.2.1</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en-US" altLang="zh-CN" sz="2400" b="1">
                <a:solidFill>
                  <a:srgbClr val="CC0099"/>
                </a:solidFill>
                <a:effectLst>
                  <a:outerShdw blurRad="38100" dist="38100" dir="2700000" algn="tl">
                    <a:srgbClr val="C0C0C0"/>
                  </a:outerShdw>
                </a:effectLst>
                <a:ea typeface="黑体" pitchFamily="49" charset="-122"/>
              </a:rPr>
              <a:t>BNF</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范式</a:t>
            </a:r>
            <a:r>
              <a:rPr lang="zh-CN" altLang="en-US" sz="2400"/>
              <a:t> </a:t>
            </a:r>
            <a:r>
              <a:rPr lang="zh-CN" altLang="en-US" sz="2400" b="1">
                <a:solidFill>
                  <a:srgbClr val="CC0099"/>
                </a:solidFill>
                <a:latin typeface="Times New Roman" pitchFamily="18" charset="0"/>
                <a:ea typeface="黑体" pitchFamily="49" charset="-122"/>
              </a:rPr>
              <a:t> </a:t>
            </a:r>
          </a:p>
        </p:txBody>
      </p:sp>
      <p:sp>
        <p:nvSpPr>
          <p:cNvPr id="87407" name="Text Box 367">
            <a:extLst>
              <a:ext uri="{FF2B5EF4-FFF2-40B4-BE49-F238E27FC236}">
                <a16:creationId xmlns:a16="http://schemas.microsoft.com/office/drawing/2014/main" id="{8F45B854-3C15-4E4F-BE88-929CC3136A6F}"/>
              </a:ext>
            </a:extLst>
          </p:cNvPr>
          <p:cNvSpPr txBox="1">
            <a:spLocks noChangeArrowheads="1"/>
          </p:cNvSpPr>
          <p:nvPr/>
        </p:nvSpPr>
        <p:spPr bwMode="auto">
          <a:xfrm>
            <a:off x="755650" y="2420938"/>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2.2.2</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en-US" altLang="zh-CN" sz="2400" b="1">
                <a:solidFill>
                  <a:srgbClr val="CC0099"/>
                </a:solidFill>
                <a:ea typeface="黑体" pitchFamily="49" charset="-122"/>
              </a:rPr>
              <a:t>E</a:t>
            </a:r>
            <a:r>
              <a:rPr lang="en-US" altLang="zh-CN" sz="2400" b="1">
                <a:solidFill>
                  <a:srgbClr val="CC0099"/>
                </a:solidFill>
                <a:effectLst>
                  <a:outerShdw blurRad="38100" dist="38100" dir="2700000" algn="tl">
                    <a:srgbClr val="C0C0C0"/>
                  </a:outerShdw>
                </a:effectLst>
                <a:ea typeface="黑体" pitchFamily="49" charset="-122"/>
              </a:rPr>
              <a:t>BNF</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范式</a:t>
            </a:r>
            <a:r>
              <a:rPr lang="zh-CN" altLang="en-US" sz="2400"/>
              <a:t> </a:t>
            </a:r>
            <a:r>
              <a:rPr lang="zh-CN" altLang="en-US" sz="2400" b="1">
                <a:solidFill>
                  <a:srgbClr val="CC0099"/>
                </a:solidFill>
                <a:latin typeface="Times New Roman" pitchFamily="18" charset="0"/>
                <a:ea typeface="黑体" pitchFamily="49" charset="-122"/>
              </a:rPr>
              <a:t> </a:t>
            </a:r>
          </a:p>
        </p:txBody>
      </p:sp>
      <p:sp>
        <p:nvSpPr>
          <p:cNvPr id="87408" name="Text Box 368">
            <a:extLst>
              <a:ext uri="{FF2B5EF4-FFF2-40B4-BE49-F238E27FC236}">
                <a16:creationId xmlns:a16="http://schemas.microsoft.com/office/drawing/2014/main" id="{DD16122C-8C07-4E16-8FC6-B3BF94B31E94}"/>
              </a:ext>
            </a:extLst>
          </p:cNvPr>
          <p:cNvSpPr txBox="1">
            <a:spLocks noChangeArrowheads="1"/>
          </p:cNvSpPr>
          <p:nvPr/>
        </p:nvSpPr>
        <p:spPr bwMode="auto">
          <a:xfrm>
            <a:off x="762000" y="4340225"/>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2.2.3</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语法图</a:t>
            </a:r>
            <a:r>
              <a:rPr lang="zh-CN" altLang="en-US" sz="2400"/>
              <a:t> </a:t>
            </a:r>
            <a:r>
              <a:rPr lang="zh-CN" altLang="en-US" sz="2400" b="1">
                <a:solidFill>
                  <a:srgbClr val="CC0099"/>
                </a:solidFill>
                <a:latin typeface="Times New Roman" pitchFamily="18" charset="0"/>
                <a:ea typeface="黑体" pitchFamily="49" charset="-122"/>
              </a:rPr>
              <a:t> </a:t>
            </a:r>
          </a:p>
        </p:txBody>
      </p:sp>
      <p:sp>
        <p:nvSpPr>
          <p:cNvPr id="87411" name="Rectangle 371">
            <a:extLst>
              <a:ext uri="{FF2B5EF4-FFF2-40B4-BE49-F238E27FC236}">
                <a16:creationId xmlns:a16="http://schemas.microsoft.com/office/drawing/2014/main" id="{B60FDE9F-E035-475A-85C4-B1BB41ACB20F}"/>
              </a:ext>
            </a:extLst>
          </p:cNvPr>
          <p:cNvSpPr>
            <a:spLocks noChangeArrowheads="1"/>
          </p:cNvSpPr>
          <p:nvPr/>
        </p:nvSpPr>
        <p:spPr bwMode="auto">
          <a:xfrm>
            <a:off x="900113" y="1844675"/>
            <a:ext cx="7559675" cy="457200"/>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&lt;</a:t>
            </a:r>
            <a:r>
              <a:rPr lang="zh-CN" altLang="en-US" b="1">
                <a:effectLst>
                  <a:outerShdw blurRad="38100" dist="38100" dir="2700000" algn="tl">
                    <a:srgbClr val="C0C0C0"/>
                  </a:outerShdw>
                </a:effectLst>
              </a:rPr>
              <a:t>实数</a:t>
            </a:r>
            <a:r>
              <a:rPr lang="en-US" altLang="zh-CN" b="1">
                <a:effectLst>
                  <a:outerShdw blurRad="38100" dist="38100" dir="2700000" algn="tl">
                    <a:srgbClr val="C0C0C0"/>
                  </a:outerShdw>
                </a:effectLst>
              </a:rPr>
              <a:t>&gt; ::= &lt;</a:t>
            </a:r>
            <a:r>
              <a:rPr lang="zh-CN" altLang="en-US" b="1">
                <a:effectLst>
                  <a:outerShdw blurRad="38100" dist="38100" dir="2700000" algn="tl">
                    <a:srgbClr val="C0C0C0"/>
                  </a:outerShdw>
                </a:effectLst>
              </a:rPr>
              <a:t>整数部分</a:t>
            </a:r>
            <a:r>
              <a:rPr lang="en-US" altLang="zh-CN" b="1">
                <a:effectLst>
                  <a:outerShdw blurRad="38100" dist="38100" dir="2700000" algn="tl">
                    <a:srgbClr val="C0C0C0"/>
                  </a:outerShdw>
                </a:effectLst>
              </a:rPr>
              <a:t>&gt; . &lt;</a:t>
            </a:r>
            <a:r>
              <a:rPr lang="zh-CN" altLang="en-US" b="1">
                <a:effectLst>
                  <a:outerShdw blurRad="38100" dist="38100" dir="2700000" algn="tl">
                    <a:srgbClr val="C0C0C0"/>
                  </a:outerShdw>
                </a:effectLst>
              </a:rPr>
              <a:t>小数部分</a:t>
            </a:r>
            <a:r>
              <a:rPr lang="en-US" altLang="zh-CN" b="1">
                <a:effectLst>
                  <a:outerShdw blurRad="38100" dist="38100" dir="2700000" algn="tl">
                    <a:srgbClr val="C0C0C0"/>
                  </a:outerShdw>
                </a:effectLst>
              </a:rPr>
              <a:t>&gt;| . &lt;</a:t>
            </a:r>
            <a:r>
              <a:rPr lang="zh-CN" altLang="en-US" b="1">
                <a:effectLst>
                  <a:outerShdw blurRad="38100" dist="38100" dir="2700000" algn="tl">
                    <a:srgbClr val="C0C0C0"/>
                  </a:outerShdw>
                </a:effectLst>
              </a:rPr>
              <a:t>小数部分</a:t>
            </a:r>
            <a:r>
              <a:rPr lang="en-US" altLang="zh-CN" b="1">
                <a:effectLst>
                  <a:outerShdw blurRad="38100" dist="38100" dir="2700000" algn="tl">
                    <a:srgbClr val="C0C0C0"/>
                  </a:outerShdw>
                </a:effectLst>
              </a:rPr>
              <a:t>&gt;</a:t>
            </a:r>
            <a:r>
              <a:rPr lang="en-US" altLang="zh-CN" sz="2400"/>
              <a:t> </a:t>
            </a:r>
          </a:p>
        </p:txBody>
      </p:sp>
      <p:sp>
        <p:nvSpPr>
          <p:cNvPr id="87412" name="Rectangle 372">
            <a:extLst>
              <a:ext uri="{FF2B5EF4-FFF2-40B4-BE49-F238E27FC236}">
                <a16:creationId xmlns:a16="http://schemas.microsoft.com/office/drawing/2014/main" id="{51120D46-A9F0-4D7D-AE47-195C75FDB5DD}"/>
              </a:ext>
            </a:extLst>
          </p:cNvPr>
          <p:cNvSpPr>
            <a:spLocks noChangeArrowheads="1"/>
          </p:cNvSpPr>
          <p:nvPr/>
        </p:nvSpPr>
        <p:spPr bwMode="auto">
          <a:xfrm>
            <a:off x="900113" y="3824288"/>
            <a:ext cx="7559675" cy="396875"/>
          </a:xfrm>
          <a:prstGeom prst="rect">
            <a:avLst/>
          </a:prstGeom>
          <a:noFill/>
          <a:ln w="9525">
            <a:noFill/>
            <a:miter lim="800000"/>
            <a:headEnd/>
            <a:tailEnd/>
          </a:ln>
          <a:effectLst/>
        </p:spPr>
        <p:txBody>
          <a:bodyPr anchor="ctr">
            <a:spAutoFit/>
          </a:bodyPr>
          <a:lstStyle/>
          <a:p>
            <a:pPr>
              <a:defRPr/>
            </a:pPr>
            <a:r>
              <a:rPr lang="en-US" altLang="zh-CN" b="1">
                <a:effectLst>
                  <a:outerShdw blurRad="38100" dist="38100" dir="2700000" algn="tl">
                    <a:srgbClr val="C0C0C0"/>
                  </a:outerShdw>
                </a:effectLst>
              </a:rPr>
              <a:t>         &lt;</a:t>
            </a:r>
            <a:r>
              <a:rPr lang="zh-CN" altLang="en-US" b="1">
                <a:effectLst>
                  <a:outerShdw blurRad="38100" dist="38100" dir="2700000" algn="tl">
                    <a:srgbClr val="C0C0C0"/>
                  </a:outerShdw>
                </a:effectLst>
              </a:rPr>
              <a:t>实数</a:t>
            </a:r>
            <a:r>
              <a:rPr lang="en-US" altLang="zh-CN" b="1">
                <a:effectLst>
                  <a:outerShdw blurRad="38100" dist="38100" dir="2700000" algn="tl">
                    <a:srgbClr val="C0C0C0"/>
                  </a:outerShdw>
                </a:effectLst>
              </a:rPr>
              <a:t>&gt; ::= [&lt;</a:t>
            </a:r>
            <a:r>
              <a:rPr lang="zh-CN" altLang="en-US" b="1">
                <a:effectLst>
                  <a:outerShdw blurRad="38100" dist="38100" dir="2700000" algn="tl">
                    <a:srgbClr val="C0C0C0"/>
                  </a:outerShdw>
                </a:effectLst>
              </a:rPr>
              <a:t>整数部分</a:t>
            </a:r>
            <a:r>
              <a:rPr lang="en-US" altLang="zh-CN" b="1">
                <a:effectLst>
                  <a:outerShdw blurRad="38100" dist="38100" dir="2700000" algn="tl">
                    <a:srgbClr val="C0C0C0"/>
                  </a:outerShdw>
                </a:effectLst>
              </a:rPr>
              <a:t>&gt;] . &lt;</a:t>
            </a:r>
            <a:r>
              <a:rPr lang="zh-CN" altLang="en-US" b="1">
                <a:effectLst>
                  <a:outerShdw blurRad="38100" dist="38100" dir="2700000" algn="tl">
                    <a:srgbClr val="C0C0C0"/>
                  </a:outerShdw>
                </a:effectLst>
              </a:rPr>
              <a:t>小数部分</a:t>
            </a:r>
            <a:r>
              <a:rPr lang="en-US" altLang="zh-CN" b="1">
                <a:effectLst>
                  <a:outerShdw blurRad="38100" dist="38100" dir="2700000" algn="tl">
                    <a:srgbClr val="C0C0C0"/>
                  </a:outerShdw>
                </a:effectLst>
              </a:rPr>
              <a:t>&gt;</a:t>
            </a:r>
            <a:endParaRPr lang="en-US" altLang="zh-CN" sz="2400"/>
          </a:p>
        </p:txBody>
      </p:sp>
      <p:grpSp>
        <p:nvGrpSpPr>
          <p:cNvPr id="2" name="Group 404">
            <a:extLst>
              <a:ext uri="{FF2B5EF4-FFF2-40B4-BE49-F238E27FC236}">
                <a16:creationId xmlns:a16="http://schemas.microsoft.com/office/drawing/2014/main" id="{A64C4D40-3C26-4CB4-9E3F-F9534F1F56EF}"/>
              </a:ext>
            </a:extLst>
          </p:cNvPr>
          <p:cNvGrpSpPr>
            <a:grpSpLocks/>
          </p:cNvGrpSpPr>
          <p:nvPr/>
        </p:nvGrpSpPr>
        <p:grpSpPr bwMode="auto">
          <a:xfrm>
            <a:off x="1547813" y="4581525"/>
            <a:ext cx="6553200" cy="1281113"/>
            <a:chOff x="975" y="2902"/>
            <a:chExt cx="4128" cy="807"/>
          </a:xfrm>
        </p:grpSpPr>
        <p:sp>
          <p:nvSpPr>
            <p:cNvPr id="87425" name="Text Box 385">
              <a:extLst>
                <a:ext uri="{FF2B5EF4-FFF2-40B4-BE49-F238E27FC236}">
                  <a16:creationId xmlns:a16="http://schemas.microsoft.com/office/drawing/2014/main" id="{E92F01FC-4B72-4E4C-8DEB-392B90E08267}"/>
                </a:ext>
              </a:extLst>
            </p:cNvPr>
            <p:cNvSpPr txBox="1">
              <a:spLocks noChangeArrowheads="1"/>
            </p:cNvSpPr>
            <p:nvPr/>
          </p:nvSpPr>
          <p:spPr bwMode="auto">
            <a:xfrm>
              <a:off x="975" y="3147"/>
              <a:ext cx="680"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标识符</a:t>
              </a:r>
            </a:p>
          </p:txBody>
        </p:sp>
        <p:sp>
          <p:nvSpPr>
            <p:cNvPr id="9229" name="Line 386">
              <a:extLst>
                <a:ext uri="{FF2B5EF4-FFF2-40B4-BE49-F238E27FC236}">
                  <a16:creationId xmlns:a16="http://schemas.microsoft.com/office/drawing/2014/main" id="{DB16B3EC-4BC2-4588-B0BF-EDB58F84E462}"/>
                </a:ext>
              </a:extLst>
            </p:cNvPr>
            <p:cNvSpPr>
              <a:spLocks noChangeShapeType="1"/>
            </p:cNvSpPr>
            <p:nvPr/>
          </p:nvSpPr>
          <p:spPr bwMode="auto">
            <a:xfrm>
              <a:off x="1604" y="3306"/>
              <a:ext cx="45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230" name="Group 390">
              <a:extLst>
                <a:ext uri="{FF2B5EF4-FFF2-40B4-BE49-F238E27FC236}">
                  <a16:creationId xmlns:a16="http://schemas.microsoft.com/office/drawing/2014/main" id="{0DBF43DA-B0B3-4021-B7D6-7242FC02E9FF}"/>
                </a:ext>
              </a:extLst>
            </p:cNvPr>
            <p:cNvGrpSpPr>
              <a:grpSpLocks/>
            </p:cNvGrpSpPr>
            <p:nvPr/>
          </p:nvGrpSpPr>
          <p:grpSpPr bwMode="auto">
            <a:xfrm>
              <a:off x="2070" y="3175"/>
              <a:ext cx="590" cy="272"/>
              <a:chOff x="2076" y="3231"/>
              <a:chExt cx="590" cy="272"/>
            </a:xfrm>
          </p:grpSpPr>
          <p:sp>
            <p:nvSpPr>
              <p:cNvPr id="87427" name="Text Box 387">
                <a:extLst>
                  <a:ext uri="{FF2B5EF4-FFF2-40B4-BE49-F238E27FC236}">
                    <a16:creationId xmlns:a16="http://schemas.microsoft.com/office/drawing/2014/main" id="{3AB95F4A-3FF3-4AFB-BB74-68F7D9FCC5BD}"/>
                  </a:ext>
                </a:extLst>
              </p:cNvPr>
              <p:cNvSpPr txBox="1">
                <a:spLocks noChangeArrowheads="1"/>
              </p:cNvSpPr>
              <p:nvPr/>
            </p:nvSpPr>
            <p:spPr bwMode="auto">
              <a:xfrm>
                <a:off x="2109" y="3249"/>
                <a:ext cx="544"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字母</a:t>
                </a:r>
              </a:p>
            </p:txBody>
          </p:sp>
          <p:sp>
            <p:nvSpPr>
              <p:cNvPr id="9245" name="Oval 389">
                <a:extLst>
                  <a:ext uri="{FF2B5EF4-FFF2-40B4-BE49-F238E27FC236}">
                    <a16:creationId xmlns:a16="http://schemas.microsoft.com/office/drawing/2014/main" id="{AFFD8E33-BB3B-4777-B9BD-7E5354C03EF2}"/>
                  </a:ext>
                </a:extLst>
              </p:cNvPr>
              <p:cNvSpPr>
                <a:spLocks noChangeArrowheads="1"/>
              </p:cNvSpPr>
              <p:nvPr/>
            </p:nvSpPr>
            <p:spPr bwMode="auto">
              <a:xfrm>
                <a:off x="2076" y="3231"/>
                <a:ext cx="590" cy="272"/>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9231" name="Group 391">
              <a:extLst>
                <a:ext uri="{FF2B5EF4-FFF2-40B4-BE49-F238E27FC236}">
                  <a16:creationId xmlns:a16="http://schemas.microsoft.com/office/drawing/2014/main" id="{A778B651-246E-4979-B235-EC4F1B4DF64C}"/>
                </a:ext>
              </a:extLst>
            </p:cNvPr>
            <p:cNvGrpSpPr>
              <a:grpSpLocks/>
            </p:cNvGrpSpPr>
            <p:nvPr/>
          </p:nvGrpSpPr>
          <p:grpSpPr bwMode="auto">
            <a:xfrm>
              <a:off x="3550" y="2902"/>
              <a:ext cx="590" cy="272"/>
              <a:chOff x="2076" y="3231"/>
              <a:chExt cx="590" cy="272"/>
            </a:xfrm>
          </p:grpSpPr>
          <p:sp>
            <p:nvSpPr>
              <p:cNvPr id="87432" name="Text Box 392">
                <a:extLst>
                  <a:ext uri="{FF2B5EF4-FFF2-40B4-BE49-F238E27FC236}">
                    <a16:creationId xmlns:a16="http://schemas.microsoft.com/office/drawing/2014/main" id="{B772D39F-73A3-4306-A9ED-837ADFC7A50B}"/>
                  </a:ext>
                </a:extLst>
              </p:cNvPr>
              <p:cNvSpPr txBox="1">
                <a:spLocks noChangeArrowheads="1"/>
              </p:cNvSpPr>
              <p:nvPr/>
            </p:nvSpPr>
            <p:spPr bwMode="auto">
              <a:xfrm>
                <a:off x="2109" y="3249"/>
                <a:ext cx="544"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字母</a:t>
                </a:r>
              </a:p>
            </p:txBody>
          </p:sp>
          <p:sp>
            <p:nvSpPr>
              <p:cNvPr id="9243" name="Oval 393">
                <a:extLst>
                  <a:ext uri="{FF2B5EF4-FFF2-40B4-BE49-F238E27FC236}">
                    <a16:creationId xmlns:a16="http://schemas.microsoft.com/office/drawing/2014/main" id="{A3AEF71F-842B-4512-84F4-10153C070F7E}"/>
                  </a:ext>
                </a:extLst>
              </p:cNvPr>
              <p:cNvSpPr>
                <a:spLocks noChangeArrowheads="1"/>
              </p:cNvSpPr>
              <p:nvPr/>
            </p:nvSpPr>
            <p:spPr bwMode="auto">
              <a:xfrm>
                <a:off x="2076" y="3231"/>
                <a:ext cx="590" cy="272"/>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9232" name="Group 394">
              <a:extLst>
                <a:ext uri="{FF2B5EF4-FFF2-40B4-BE49-F238E27FC236}">
                  <a16:creationId xmlns:a16="http://schemas.microsoft.com/office/drawing/2014/main" id="{9732DD10-D9E1-424A-815A-0305C0BF0944}"/>
                </a:ext>
              </a:extLst>
            </p:cNvPr>
            <p:cNvGrpSpPr>
              <a:grpSpLocks/>
            </p:cNvGrpSpPr>
            <p:nvPr/>
          </p:nvGrpSpPr>
          <p:grpSpPr bwMode="auto">
            <a:xfrm>
              <a:off x="3568" y="3437"/>
              <a:ext cx="590" cy="272"/>
              <a:chOff x="2076" y="3231"/>
              <a:chExt cx="590" cy="272"/>
            </a:xfrm>
          </p:grpSpPr>
          <p:sp>
            <p:nvSpPr>
              <p:cNvPr id="87435" name="Text Box 395">
                <a:extLst>
                  <a:ext uri="{FF2B5EF4-FFF2-40B4-BE49-F238E27FC236}">
                    <a16:creationId xmlns:a16="http://schemas.microsoft.com/office/drawing/2014/main" id="{76F4DA7F-92BC-461C-8F99-D3CCB10880BB}"/>
                  </a:ext>
                </a:extLst>
              </p:cNvPr>
              <p:cNvSpPr txBox="1">
                <a:spLocks noChangeArrowheads="1"/>
              </p:cNvSpPr>
              <p:nvPr/>
            </p:nvSpPr>
            <p:spPr bwMode="auto">
              <a:xfrm>
                <a:off x="2109" y="3249"/>
                <a:ext cx="544"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数字</a:t>
                </a:r>
              </a:p>
            </p:txBody>
          </p:sp>
          <p:sp>
            <p:nvSpPr>
              <p:cNvPr id="9241" name="Oval 396">
                <a:extLst>
                  <a:ext uri="{FF2B5EF4-FFF2-40B4-BE49-F238E27FC236}">
                    <a16:creationId xmlns:a16="http://schemas.microsoft.com/office/drawing/2014/main" id="{CD801DFA-08C1-4681-84EF-9AECA668AD12}"/>
                  </a:ext>
                </a:extLst>
              </p:cNvPr>
              <p:cNvSpPr>
                <a:spLocks noChangeArrowheads="1"/>
              </p:cNvSpPr>
              <p:nvPr/>
            </p:nvSpPr>
            <p:spPr bwMode="auto">
              <a:xfrm>
                <a:off x="2076" y="3231"/>
                <a:ext cx="590" cy="272"/>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9233" name="Line 397">
              <a:extLst>
                <a:ext uri="{FF2B5EF4-FFF2-40B4-BE49-F238E27FC236}">
                  <a16:creationId xmlns:a16="http://schemas.microsoft.com/office/drawing/2014/main" id="{DAB6E5B7-01B0-4822-9AF8-417170B734F2}"/>
                </a:ext>
              </a:extLst>
            </p:cNvPr>
            <p:cNvSpPr>
              <a:spLocks noChangeShapeType="1"/>
            </p:cNvSpPr>
            <p:nvPr/>
          </p:nvSpPr>
          <p:spPr bwMode="auto">
            <a:xfrm>
              <a:off x="2672" y="3310"/>
              <a:ext cx="243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4" name="Line 398">
              <a:extLst>
                <a:ext uri="{FF2B5EF4-FFF2-40B4-BE49-F238E27FC236}">
                  <a16:creationId xmlns:a16="http://schemas.microsoft.com/office/drawing/2014/main" id="{14C5B224-5E43-4CFD-B544-D6540197084A}"/>
                </a:ext>
              </a:extLst>
            </p:cNvPr>
            <p:cNvSpPr>
              <a:spLocks noChangeShapeType="1"/>
            </p:cNvSpPr>
            <p:nvPr/>
          </p:nvSpPr>
          <p:spPr bwMode="auto">
            <a:xfrm flipV="1">
              <a:off x="4684" y="3038"/>
              <a:ext cx="0" cy="5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5" name="Line 399">
              <a:extLst>
                <a:ext uri="{FF2B5EF4-FFF2-40B4-BE49-F238E27FC236}">
                  <a16:creationId xmlns:a16="http://schemas.microsoft.com/office/drawing/2014/main" id="{67985F49-4E89-49D6-A764-5D541018AE9D}"/>
                </a:ext>
              </a:extLst>
            </p:cNvPr>
            <p:cNvSpPr>
              <a:spLocks noChangeShapeType="1"/>
            </p:cNvSpPr>
            <p:nvPr/>
          </p:nvSpPr>
          <p:spPr bwMode="auto">
            <a:xfrm flipH="1">
              <a:off x="4139" y="3038"/>
              <a:ext cx="54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6" name="Line 400">
              <a:extLst>
                <a:ext uri="{FF2B5EF4-FFF2-40B4-BE49-F238E27FC236}">
                  <a16:creationId xmlns:a16="http://schemas.microsoft.com/office/drawing/2014/main" id="{2AFC710A-45E1-43AB-956E-83C12C40CBFE}"/>
                </a:ext>
              </a:extLst>
            </p:cNvPr>
            <p:cNvSpPr>
              <a:spLocks noChangeShapeType="1"/>
            </p:cNvSpPr>
            <p:nvPr/>
          </p:nvSpPr>
          <p:spPr bwMode="auto">
            <a:xfrm flipH="1">
              <a:off x="4149" y="3583"/>
              <a:ext cx="54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7" name="Line 401">
              <a:extLst>
                <a:ext uri="{FF2B5EF4-FFF2-40B4-BE49-F238E27FC236}">
                  <a16:creationId xmlns:a16="http://schemas.microsoft.com/office/drawing/2014/main" id="{EC3005BD-1B1D-458C-B032-84F784EDDAC7}"/>
                </a:ext>
              </a:extLst>
            </p:cNvPr>
            <p:cNvSpPr>
              <a:spLocks noChangeShapeType="1"/>
            </p:cNvSpPr>
            <p:nvPr/>
          </p:nvSpPr>
          <p:spPr bwMode="auto">
            <a:xfrm flipV="1">
              <a:off x="3015" y="3038"/>
              <a:ext cx="0" cy="5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8" name="Line 402">
              <a:extLst>
                <a:ext uri="{FF2B5EF4-FFF2-40B4-BE49-F238E27FC236}">
                  <a16:creationId xmlns:a16="http://schemas.microsoft.com/office/drawing/2014/main" id="{B916B459-2AF5-4ED8-97BE-D0317A139011}"/>
                </a:ext>
              </a:extLst>
            </p:cNvPr>
            <p:cNvSpPr>
              <a:spLocks noChangeShapeType="1"/>
            </p:cNvSpPr>
            <p:nvPr/>
          </p:nvSpPr>
          <p:spPr bwMode="auto">
            <a:xfrm flipH="1">
              <a:off x="2994" y="3038"/>
              <a:ext cx="545"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9" name="Line 403">
              <a:extLst>
                <a:ext uri="{FF2B5EF4-FFF2-40B4-BE49-F238E27FC236}">
                  <a16:creationId xmlns:a16="http://schemas.microsoft.com/office/drawing/2014/main" id="{01B86969-2849-48E9-A3C7-ACAFD1F3ED59}"/>
                </a:ext>
              </a:extLst>
            </p:cNvPr>
            <p:cNvSpPr>
              <a:spLocks noChangeShapeType="1"/>
            </p:cNvSpPr>
            <p:nvPr/>
          </p:nvSpPr>
          <p:spPr bwMode="auto">
            <a:xfrm flipH="1">
              <a:off x="3015" y="3583"/>
              <a:ext cx="545"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227" name="Text Box 405">
            <a:extLst>
              <a:ext uri="{FF2B5EF4-FFF2-40B4-BE49-F238E27FC236}">
                <a16:creationId xmlns:a16="http://schemas.microsoft.com/office/drawing/2014/main" id="{FFC56E69-94F6-474B-8EF9-A8D690CA6EB1}"/>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407"/>
                                        </p:tgtEl>
                                        <p:attrNameLst>
                                          <p:attrName>style.visibility</p:attrName>
                                        </p:attrNameLst>
                                      </p:cBhvr>
                                      <p:to>
                                        <p:strVal val="visible"/>
                                      </p:to>
                                    </p:set>
                                    <p:animEffect transition="in" filter="blinds(horizontal)">
                                      <p:cBhvr>
                                        <p:cTn id="7" dur="500"/>
                                        <p:tgtEl>
                                          <p:spTgt spid="874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7413"/>
                                        </p:tgtEl>
                                        <p:attrNameLst>
                                          <p:attrName>style.visibility</p:attrName>
                                        </p:attrNameLst>
                                      </p:cBhvr>
                                      <p:to>
                                        <p:strVal val="visible"/>
                                      </p:to>
                                    </p:set>
                                    <p:animEffect transition="in" filter="blinds(horizontal)">
                                      <p:cBhvr>
                                        <p:cTn id="10" dur="500"/>
                                        <p:tgtEl>
                                          <p:spTgt spid="874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7412">
                                            <p:txEl>
                                              <p:pRg st="0" end="0"/>
                                            </p:txEl>
                                          </p:spTgt>
                                        </p:tgtEl>
                                        <p:attrNameLst>
                                          <p:attrName>style.visibility</p:attrName>
                                        </p:attrNameLst>
                                      </p:cBhvr>
                                      <p:to>
                                        <p:strVal val="visible"/>
                                      </p:to>
                                    </p:set>
                                    <p:animEffect transition="in" filter="blinds(horizontal)">
                                      <p:cBhvr>
                                        <p:cTn id="15" dur="500"/>
                                        <p:tgtEl>
                                          <p:spTgt spid="8741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7408"/>
                                        </p:tgtEl>
                                        <p:attrNameLst>
                                          <p:attrName>style.visibility</p:attrName>
                                        </p:attrNameLst>
                                      </p:cBhvr>
                                      <p:to>
                                        <p:strVal val="visible"/>
                                      </p:to>
                                    </p:set>
                                    <p:animEffect transition="in" filter="blinds(horizontal)">
                                      <p:cBhvr>
                                        <p:cTn id="20" dur="500"/>
                                        <p:tgtEl>
                                          <p:spTgt spid="87408"/>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13" grpId="0"/>
      <p:bldP spid="87407" grpId="0"/>
      <p:bldP spid="874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A457F4E7-A05A-4B82-A07B-95EAE1FC74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95055C2B-52B2-4AA3-B074-17D9DA9069F3}" type="slidenum">
              <a:rPr kumimoji="0" lang="en-US" altLang="zh-CN" sz="1800">
                <a:solidFill>
                  <a:srgbClr val="009900"/>
                </a:solidFill>
              </a:rPr>
              <a:pPr eaLnBrk="1" hangingPunct="1"/>
              <a:t>7</a:t>
            </a:fld>
            <a:endParaRPr kumimoji="0" lang="en-US" altLang="zh-CN" sz="1800">
              <a:solidFill>
                <a:srgbClr val="009900"/>
              </a:solidFill>
            </a:endParaRPr>
          </a:p>
        </p:txBody>
      </p:sp>
      <p:sp>
        <p:nvSpPr>
          <p:cNvPr id="10243" name="AutoShape 57">
            <a:hlinkClick r:id="rId2" action="ppaction://hlinksldjump" highlightClick="1"/>
            <a:extLst>
              <a:ext uri="{FF2B5EF4-FFF2-40B4-BE49-F238E27FC236}">
                <a16:creationId xmlns:a16="http://schemas.microsoft.com/office/drawing/2014/main" id="{657C8483-50E6-4D81-9071-F7469BFC7C74}"/>
              </a:ext>
            </a:extLst>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0244" name="Rectangle 58">
            <a:extLst>
              <a:ext uri="{FF2B5EF4-FFF2-40B4-BE49-F238E27FC236}">
                <a16:creationId xmlns:a16="http://schemas.microsoft.com/office/drawing/2014/main" id="{C07509A3-3FA3-47BC-B1B3-78A3D4F626C3}"/>
              </a:ext>
            </a:extLst>
          </p:cNvPr>
          <p:cNvSpPr>
            <a:spLocks noChangeArrowheads="1"/>
          </p:cNvSpPr>
          <p:nvPr/>
        </p:nvSpPr>
        <p:spPr bwMode="auto">
          <a:xfrm>
            <a:off x="72390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2.3</a:t>
            </a:r>
            <a:r>
              <a:rPr lang="zh-CN" altLang="en-US" sz="2800" b="1">
                <a:solidFill>
                  <a:srgbClr val="0000FF"/>
                </a:solidFill>
                <a:latin typeface="Times New Roman" panose="02020603050405020304" pitchFamily="18" charset="0"/>
                <a:ea typeface="黑体" panose="02010609060101010101" pitchFamily="49" charset="-122"/>
              </a:rPr>
              <a:t>　标识符、关键字及分隔符</a:t>
            </a:r>
          </a:p>
        </p:txBody>
      </p:sp>
      <p:sp>
        <p:nvSpPr>
          <p:cNvPr id="41078" name="Text Box 118">
            <a:extLst>
              <a:ext uri="{FF2B5EF4-FFF2-40B4-BE49-F238E27FC236}">
                <a16:creationId xmlns:a16="http://schemas.microsoft.com/office/drawing/2014/main" id="{883747E3-6B21-4D12-A3AB-27FD3A2140AB}"/>
              </a:ext>
            </a:extLst>
          </p:cNvPr>
          <p:cNvSpPr txBox="1">
            <a:spLocks noChangeArrowheads="1"/>
          </p:cNvSpPr>
          <p:nvPr/>
        </p:nvSpPr>
        <p:spPr bwMode="auto">
          <a:xfrm>
            <a:off x="762000" y="1365250"/>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2.3.1</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标识符</a:t>
            </a:r>
            <a:r>
              <a:rPr lang="zh-CN" altLang="en-US" sz="2400"/>
              <a:t> </a:t>
            </a:r>
            <a:r>
              <a:rPr lang="zh-CN" altLang="en-US" sz="2400" b="1">
                <a:solidFill>
                  <a:srgbClr val="CC0099"/>
                </a:solidFill>
                <a:latin typeface="Times New Roman" pitchFamily="18" charset="0"/>
                <a:ea typeface="黑体" pitchFamily="49" charset="-122"/>
              </a:rPr>
              <a:t> </a:t>
            </a:r>
          </a:p>
        </p:txBody>
      </p:sp>
      <p:sp>
        <p:nvSpPr>
          <p:cNvPr id="41079" name="Rectangle 119">
            <a:extLst>
              <a:ext uri="{FF2B5EF4-FFF2-40B4-BE49-F238E27FC236}">
                <a16:creationId xmlns:a16="http://schemas.microsoft.com/office/drawing/2014/main" id="{BE2D7855-F765-4E5C-8544-CB0702616DE3}"/>
              </a:ext>
            </a:extLst>
          </p:cNvPr>
          <p:cNvSpPr>
            <a:spLocks noChangeArrowheads="1"/>
          </p:cNvSpPr>
          <p:nvPr/>
        </p:nvSpPr>
        <p:spPr bwMode="auto">
          <a:xfrm>
            <a:off x="900113" y="1697038"/>
            <a:ext cx="7632700" cy="8953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400"/>
              <a:t>      </a:t>
            </a:r>
            <a:r>
              <a:rPr lang="zh-CN" altLang="en-US" b="1">
                <a:solidFill>
                  <a:srgbClr val="FF9900"/>
                </a:solidFill>
                <a:effectLst>
                  <a:outerShdw blurRad="38100" dist="38100" dir="2700000" algn="tl">
                    <a:srgbClr val="C0C0C0"/>
                  </a:outerShdw>
                </a:effectLst>
              </a:rPr>
              <a:t>标识符</a:t>
            </a:r>
            <a:r>
              <a:rPr lang="zh-CN" altLang="en-US" b="1">
                <a:effectLst>
                  <a:outerShdw blurRad="38100" dist="38100" dir="2700000" algn="tl">
                    <a:srgbClr val="C0C0C0"/>
                  </a:outerShdw>
                </a:effectLst>
              </a:rPr>
              <a:t>是以字母或下划线开头的、由字母、数字和下划线符号组成符号序列。 </a:t>
            </a:r>
          </a:p>
        </p:txBody>
      </p:sp>
      <p:grpSp>
        <p:nvGrpSpPr>
          <p:cNvPr id="2" name="Group 144">
            <a:extLst>
              <a:ext uri="{FF2B5EF4-FFF2-40B4-BE49-F238E27FC236}">
                <a16:creationId xmlns:a16="http://schemas.microsoft.com/office/drawing/2014/main" id="{AA351081-DA61-4903-B384-2359AC2FB8F2}"/>
              </a:ext>
            </a:extLst>
          </p:cNvPr>
          <p:cNvGrpSpPr>
            <a:grpSpLocks/>
          </p:cNvGrpSpPr>
          <p:nvPr/>
        </p:nvGrpSpPr>
        <p:grpSpPr bwMode="auto">
          <a:xfrm>
            <a:off x="1403350" y="2420938"/>
            <a:ext cx="6553200" cy="2016125"/>
            <a:chOff x="929" y="1434"/>
            <a:chExt cx="4128" cy="1270"/>
          </a:xfrm>
        </p:grpSpPr>
        <p:sp>
          <p:nvSpPr>
            <p:cNvPr id="41081" name="Text Box 121">
              <a:extLst>
                <a:ext uri="{FF2B5EF4-FFF2-40B4-BE49-F238E27FC236}">
                  <a16:creationId xmlns:a16="http://schemas.microsoft.com/office/drawing/2014/main" id="{81336EBD-2CBE-438D-A6B1-015662417B8B}"/>
                </a:ext>
              </a:extLst>
            </p:cNvPr>
            <p:cNvSpPr txBox="1">
              <a:spLocks noChangeArrowheads="1"/>
            </p:cNvSpPr>
            <p:nvPr/>
          </p:nvSpPr>
          <p:spPr bwMode="auto">
            <a:xfrm>
              <a:off x="929" y="1916"/>
              <a:ext cx="680" cy="250"/>
            </a:xfrm>
            <a:prstGeom prst="rect">
              <a:avLst/>
            </a:prstGeom>
            <a:noFill/>
            <a:ln w="9525">
              <a:noFill/>
              <a:miter lim="800000"/>
              <a:headEnd/>
              <a:tailEnd/>
            </a:ln>
            <a:effectLst/>
          </p:spPr>
          <p:txBody>
            <a:bodyPr>
              <a:spAutoFit/>
            </a:bodyPr>
            <a:lstStyle/>
            <a:p>
              <a:pPr algn="ctr">
                <a:spcBef>
                  <a:spcPct val="50000"/>
                </a:spcBef>
                <a:defRPr/>
              </a:pPr>
              <a:r>
                <a:rPr lang="zh-CN" altLang="en-US" b="1">
                  <a:effectLst>
                    <a:outerShdw blurRad="38100" dist="38100" dir="2700000" algn="tl">
                      <a:srgbClr val="C0C0C0"/>
                    </a:outerShdw>
                  </a:effectLst>
                </a:rPr>
                <a:t>标识符</a:t>
              </a:r>
            </a:p>
          </p:txBody>
        </p:sp>
        <p:sp>
          <p:nvSpPr>
            <p:cNvPr id="10263" name="Line 122">
              <a:extLst>
                <a:ext uri="{FF2B5EF4-FFF2-40B4-BE49-F238E27FC236}">
                  <a16:creationId xmlns:a16="http://schemas.microsoft.com/office/drawing/2014/main" id="{ECEC3719-23FD-4215-BB3A-DDA73919D008}"/>
                </a:ext>
              </a:extLst>
            </p:cNvPr>
            <p:cNvSpPr>
              <a:spLocks noChangeShapeType="1"/>
            </p:cNvSpPr>
            <p:nvPr/>
          </p:nvSpPr>
          <p:spPr bwMode="auto">
            <a:xfrm>
              <a:off x="1558" y="2075"/>
              <a:ext cx="45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084" name="Text Box 124">
              <a:extLst>
                <a:ext uri="{FF2B5EF4-FFF2-40B4-BE49-F238E27FC236}">
                  <a16:creationId xmlns:a16="http://schemas.microsoft.com/office/drawing/2014/main" id="{441C4096-E84A-4518-B2DC-2BD66A577E95}"/>
                </a:ext>
              </a:extLst>
            </p:cNvPr>
            <p:cNvSpPr txBox="1">
              <a:spLocks noChangeArrowheads="1"/>
            </p:cNvSpPr>
            <p:nvPr/>
          </p:nvSpPr>
          <p:spPr bwMode="auto">
            <a:xfrm>
              <a:off x="1955" y="1836"/>
              <a:ext cx="693" cy="442"/>
            </a:xfrm>
            <a:prstGeom prst="rect">
              <a:avLst/>
            </a:prstGeom>
            <a:noFill/>
            <a:ln w="9525">
              <a:noFill/>
              <a:miter lim="800000"/>
              <a:headEnd/>
              <a:tailEnd/>
            </a:ln>
            <a:effectLst/>
          </p:spPr>
          <p:txBody>
            <a:bodyPr>
              <a:spAutoFit/>
            </a:bodyPr>
            <a:lstStyle/>
            <a:p>
              <a:pPr algn="ctr">
                <a:defRPr/>
              </a:pPr>
              <a:r>
                <a:rPr lang="zh-CN" altLang="en-US" b="1">
                  <a:effectLst>
                    <a:outerShdw blurRad="38100" dist="38100" dir="2700000" algn="tl">
                      <a:srgbClr val="C0C0C0"/>
                    </a:outerShdw>
                  </a:effectLst>
                </a:rPr>
                <a:t>字母</a:t>
              </a:r>
            </a:p>
            <a:p>
              <a:pPr algn="ctr">
                <a:defRPr/>
              </a:pPr>
              <a:r>
                <a:rPr lang="zh-CN" altLang="en-US" b="1">
                  <a:effectLst>
                    <a:outerShdw blurRad="38100" dist="38100" dir="2700000" algn="tl">
                      <a:srgbClr val="C0C0C0"/>
                    </a:outerShdw>
                  </a:effectLst>
                </a:rPr>
                <a:t>下划线</a:t>
              </a:r>
            </a:p>
          </p:txBody>
        </p:sp>
        <p:sp>
          <p:nvSpPr>
            <p:cNvPr id="10265" name="Oval 125">
              <a:extLst>
                <a:ext uri="{FF2B5EF4-FFF2-40B4-BE49-F238E27FC236}">
                  <a16:creationId xmlns:a16="http://schemas.microsoft.com/office/drawing/2014/main" id="{3A08F28D-98FD-437B-AB26-579A34BE0CB7}"/>
                </a:ext>
              </a:extLst>
            </p:cNvPr>
            <p:cNvSpPr>
              <a:spLocks noChangeArrowheads="1"/>
            </p:cNvSpPr>
            <p:nvPr/>
          </p:nvSpPr>
          <p:spPr bwMode="auto">
            <a:xfrm>
              <a:off x="2018" y="1842"/>
              <a:ext cx="590" cy="499"/>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10266" name="Line 132">
              <a:extLst>
                <a:ext uri="{FF2B5EF4-FFF2-40B4-BE49-F238E27FC236}">
                  <a16:creationId xmlns:a16="http://schemas.microsoft.com/office/drawing/2014/main" id="{21C899B8-C821-4FC8-B184-82E78161AF9F}"/>
                </a:ext>
              </a:extLst>
            </p:cNvPr>
            <p:cNvSpPr>
              <a:spLocks noChangeShapeType="1"/>
            </p:cNvSpPr>
            <p:nvPr/>
          </p:nvSpPr>
          <p:spPr bwMode="auto">
            <a:xfrm>
              <a:off x="2626" y="2079"/>
              <a:ext cx="243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7" name="Line 133">
              <a:extLst>
                <a:ext uri="{FF2B5EF4-FFF2-40B4-BE49-F238E27FC236}">
                  <a16:creationId xmlns:a16="http://schemas.microsoft.com/office/drawing/2014/main" id="{B0F9E1C1-7759-48D3-83BF-16DDB8D1BFB5}"/>
                </a:ext>
              </a:extLst>
            </p:cNvPr>
            <p:cNvSpPr>
              <a:spLocks noChangeShapeType="1"/>
            </p:cNvSpPr>
            <p:nvPr/>
          </p:nvSpPr>
          <p:spPr bwMode="auto">
            <a:xfrm flipV="1">
              <a:off x="4649" y="1688"/>
              <a:ext cx="0" cy="77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8" name="Line 134">
              <a:extLst>
                <a:ext uri="{FF2B5EF4-FFF2-40B4-BE49-F238E27FC236}">
                  <a16:creationId xmlns:a16="http://schemas.microsoft.com/office/drawing/2014/main" id="{51A723B6-0492-4B35-ABE3-796639E96260}"/>
                </a:ext>
              </a:extLst>
            </p:cNvPr>
            <p:cNvSpPr>
              <a:spLocks noChangeShapeType="1"/>
            </p:cNvSpPr>
            <p:nvPr/>
          </p:nvSpPr>
          <p:spPr bwMode="auto">
            <a:xfrm flipH="1">
              <a:off x="4093" y="1689"/>
              <a:ext cx="54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69" name="Line 135">
              <a:extLst>
                <a:ext uri="{FF2B5EF4-FFF2-40B4-BE49-F238E27FC236}">
                  <a16:creationId xmlns:a16="http://schemas.microsoft.com/office/drawing/2014/main" id="{544F5032-9244-4B96-BA0C-9C546843F64B}"/>
                </a:ext>
              </a:extLst>
            </p:cNvPr>
            <p:cNvSpPr>
              <a:spLocks noChangeShapeType="1"/>
            </p:cNvSpPr>
            <p:nvPr/>
          </p:nvSpPr>
          <p:spPr bwMode="auto">
            <a:xfrm flipH="1">
              <a:off x="4103" y="2464"/>
              <a:ext cx="545"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70" name="Line 136">
              <a:extLst>
                <a:ext uri="{FF2B5EF4-FFF2-40B4-BE49-F238E27FC236}">
                  <a16:creationId xmlns:a16="http://schemas.microsoft.com/office/drawing/2014/main" id="{63ED5101-D55F-40A3-8311-5C5DC8345B8B}"/>
                </a:ext>
              </a:extLst>
            </p:cNvPr>
            <p:cNvSpPr>
              <a:spLocks noChangeShapeType="1"/>
            </p:cNvSpPr>
            <p:nvPr/>
          </p:nvSpPr>
          <p:spPr bwMode="auto">
            <a:xfrm flipV="1">
              <a:off x="2959" y="1691"/>
              <a:ext cx="0" cy="77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1" name="Line 137">
              <a:extLst>
                <a:ext uri="{FF2B5EF4-FFF2-40B4-BE49-F238E27FC236}">
                  <a16:creationId xmlns:a16="http://schemas.microsoft.com/office/drawing/2014/main" id="{F740CE3E-9C88-4E86-AEE8-46C997674669}"/>
                </a:ext>
              </a:extLst>
            </p:cNvPr>
            <p:cNvSpPr>
              <a:spLocks noChangeShapeType="1"/>
            </p:cNvSpPr>
            <p:nvPr/>
          </p:nvSpPr>
          <p:spPr bwMode="auto">
            <a:xfrm flipH="1">
              <a:off x="2948" y="1689"/>
              <a:ext cx="545"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2" name="Line 138">
              <a:extLst>
                <a:ext uri="{FF2B5EF4-FFF2-40B4-BE49-F238E27FC236}">
                  <a16:creationId xmlns:a16="http://schemas.microsoft.com/office/drawing/2014/main" id="{B4F9FCCF-BEF2-4ED6-89FE-ED30A50B5F55}"/>
                </a:ext>
              </a:extLst>
            </p:cNvPr>
            <p:cNvSpPr>
              <a:spLocks noChangeShapeType="1"/>
            </p:cNvSpPr>
            <p:nvPr/>
          </p:nvSpPr>
          <p:spPr bwMode="auto">
            <a:xfrm flipH="1">
              <a:off x="2969" y="2464"/>
              <a:ext cx="545"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100" name="Text Box 140">
              <a:extLst>
                <a:ext uri="{FF2B5EF4-FFF2-40B4-BE49-F238E27FC236}">
                  <a16:creationId xmlns:a16="http://schemas.microsoft.com/office/drawing/2014/main" id="{DD11AA46-E7C2-48C1-A9F2-2E9A76A56B9A}"/>
                </a:ext>
              </a:extLst>
            </p:cNvPr>
            <p:cNvSpPr txBox="1">
              <a:spLocks noChangeArrowheads="1"/>
            </p:cNvSpPr>
            <p:nvPr/>
          </p:nvSpPr>
          <p:spPr bwMode="auto">
            <a:xfrm>
              <a:off x="3424" y="1434"/>
              <a:ext cx="693" cy="442"/>
            </a:xfrm>
            <a:prstGeom prst="rect">
              <a:avLst/>
            </a:prstGeom>
            <a:noFill/>
            <a:ln w="9525">
              <a:noFill/>
              <a:miter lim="800000"/>
              <a:headEnd/>
              <a:tailEnd/>
            </a:ln>
            <a:effectLst/>
          </p:spPr>
          <p:txBody>
            <a:bodyPr>
              <a:spAutoFit/>
            </a:bodyPr>
            <a:lstStyle/>
            <a:p>
              <a:pPr algn="ctr">
                <a:defRPr/>
              </a:pPr>
              <a:r>
                <a:rPr lang="zh-CN" altLang="en-US" b="1">
                  <a:effectLst>
                    <a:outerShdw blurRad="38100" dist="38100" dir="2700000" algn="tl">
                      <a:srgbClr val="C0C0C0"/>
                    </a:outerShdw>
                  </a:effectLst>
                </a:rPr>
                <a:t>字母</a:t>
              </a:r>
            </a:p>
            <a:p>
              <a:pPr algn="ctr">
                <a:defRPr/>
              </a:pPr>
              <a:r>
                <a:rPr lang="zh-CN" altLang="en-US" b="1">
                  <a:effectLst>
                    <a:outerShdw blurRad="38100" dist="38100" dir="2700000" algn="tl">
                      <a:srgbClr val="C0C0C0"/>
                    </a:outerShdw>
                  </a:effectLst>
                </a:rPr>
                <a:t>下划线</a:t>
              </a:r>
            </a:p>
          </p:txBody>
        </p:sp>
        <p:sp>
          <p:nvSpPr>
            <p:cNvPr id="10274" name="Oval 141">
              <a:extLst>
                <a:ext uri="{FF2B5EF4-FFF2-40B4-BE49-F238E27FC236}">
                  <a16:creationId xmlns:a16="http://schemas.microsoft.com/office/drawing/2014/main" id="{21A88E94-03A1-475E-AD6E-8FFDFBCC3D4A}"/>
                </a:ext>
              </a:extLst>
            </p:cNvPr>
            <p:cNvSpPr>
              <a:spLocks noChangeArrowheads="1"/>
            </p:cNvSpPr>
            <p:nvPr/>
          </p:nvSpPr>
          <p:spPr bwMode="auto">
            <a:xfrm>
              <a:off x="3487" y="1440"/>
              <a:ext cx="590" cy="499"/>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sp>
          <p:nvSpPr>
            <p:cNvPr id="41102" name="Text Box 142">
              <a:extLst>
                <a:ext uri="{FF2B5EF4-FFF2-40B4-BE49-F238E27FC236}">
                  <a16:creationId xmlns:a16="http://schemas.microsoft.com/office/drawing/2014/main" id="{0162466B-B4D3-4AAB-895E-A1F60D4DDC4C}"/>
                </a:ext>
              </a:extLst>
            </p:cNvPr>
            <p:cNvSpPr txBox="1">
              <a:spLocks noChangeArrowheads="1"/>
            </p:cNvSpPr>
            <p:nvPr/>
          </p:nvSpPr>
          <p:spPr bwMode="auto">
            <a:xfrm>
              <a:off x="3500" y="2317"/>
              <a:ext cx="693" cy="250"/>
            </a:xfrm>
            <a:prstGeom prst="rect">
              <a:avLst/>
            </a:prstGeom>
            <a:noFill/>
            <a:ln w="9525">
              <a:noFill/>
              <a:miter lim="800000"/>
              <a:headEnd/>
              <a:tailEnd/>
            </a:ln>
            <a:effectLst/>
          </p:spPr>
          <p:txBody>
            <a:bodyPr>
              <a:spAutoFit/>
            </a:bodyPr>
            <a:lstStyle/>
            <a:p>
              <a:pPr algn="ctr">
                <a:defRPr/>
              </a:pPr>
              <a:r>
                <a:rPr lang="zh-CN" altLang="en-US" b="1">
                  <a:effectLst>
                    <a:outerShdw blurRad="38100" dist="38100" dir="2700000" algn="tl">
                      <a:srgbClr val="C0C0C0"/>
                    </a:outerShdw>
                  </a:effectLst>
                </a:rPr>
                <a:t>数字</a:t>
              </a:r>
            </a:p>
          </p:txBody>
        </p:sp>
        <p:sp>
          <p:nvSpPr>
            <p:cNvPr id="10276" name="Oval 143">
              <a:extLst>
                <a:ext uri="{FF2B5EF4-FFF2-40B4-BE49-F238E27FC236}">
                  <a16:creationId xmlns:a16="http://schemas.microsoft.com/office/drawing/2014/main" id="{402769E0-79E8-499A-A890-169C6C81B191}"/>
                </a:ext>
              </a:extLst>
            </p:cNvPr>
            <p:cNvSpPr>
              <a:spLocks noChangeArrowheads="1"/>
            </p:cNvSpPr>
            <p:nvPr/>
          </p:nvSpPr>
          <p:spPr bwMode="auto">
            <a:xfrm>
              <a:off x="3533" y="2205"/>
              <a:ext cx="590" cy="499"/>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sp>
        <p:nvSpPr>
          <p:cNvPr id="41105" name="Rectangle 145">
            <a:extLst>
              <a:ext uri="{FF2B5EF4-FFF2-40B4-BE49-F238E27FC236}">
                <a16:creationId xmlns:a16="http://schemas.microsoft.com/office/drawing/2014/main" id="{3627432D-55C4-4C4D-AB42-6C922E75BFCD}"/>
              </a:ext>
            </a:extLst>
          </p:cNvPr>
          <p:cNvSpPr>
            <a:spLocks noChangeArrowheads="1"/>
          </p:cNvSpPr>
          <p:nvPr/>
        </p:nvSpPr>
        <p:spPr bwMode="auto">
          <a:xfrm>
            <a:off x="900113" y="4556125"/>
            <a:ext cx="7561262" cy="13938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标识符        </a:t>
            </a:r>
            <a:r>
              <a:rPr lang="en-US" altLang="zh-CN" b="1">
                <a:effectLst>
                  <a:outerShdw blurRad="38100" dist="38100" dir="2700000" algn="tl">
                    <a:srgbClr val="C0C0C0"/>
                  </a:outerShdw>
                </a:effectLst>
              </a:rPr>
              <a:t>K      _id      x_coord      time1</a:t>
            </a:r>
          </a:p>
          <a:p>
            <a:pPr>
              <a:lnSpc>
                <a:spcPct val="120000"/>
              </a:lnSpc>
              <a:spcBef>
                <a:spcPct val="20000"/>
              </a:spcBef>
              <a:defRPr/>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非标识符    </a:t>
            </a:r>
            <a:r>
              <a:rPr lang="en-US" altLang="zh-CN" b="1">
                <a:effectLst>
                  <a:outerShdw blurRad="38100" dist="38100" dir="2700000" algn="tl">
                    <a:srgbClr val="C0C0C0"/>
                  </a:outerShdw>
                </a:effectLst>
              </a:rPr>
              <a:t>20_sum        </a:t>
            </a:r>
            <a:r>
              <a:rPr lang="zh-CN" altLang="en-US" b="1">
                <a:effectLst>
                  <a:outerShdw blurRad="38100" dist="38100" dir="2700000" algn="tl">
                    <a:srgbClr val="C0C0C0"/>
                  </a:outerShdw>
                </a:effectLst>
              </a:rPr>
              <a:t>（不能以数字开头）</a:t>
            </a:r>
          </a:p>
          <a:p>
            <a:pPr>
              <a:lnSpc>
                <a:spcPct val="120000"/>
              </a:lnSpc>
              <a:spcBef>
                <a:spcPct val="20000"/>
              </a:spcBef>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not#me        </a:t>
            </a:r>
            <a:r>
              <a:rPr lang="zh-CN" altLang="en-US" b="1">
                <a:effectLst>
                  <a:outerShdw blurRad="38100" dist="38100" dir="2700000" algn="tl">
                    <a:srgbClr val="C0C0C0"/>
                  </a:outerShdw>
                </a:effectLst>
              </a:rPr>
              <a:t>（特殊符号</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不是组成字符）</a:t>
            </a:r>
            <a:r>
              <a:rPr lang="zh-CN" altLang="en-US" sz="2400"/>
              <a:t> </a:t>
            </a:r>
          </a:p>
        </p:txBody>
      </p:sp>
      <p:sp>
        <p:nvSpPr>
          <p:cNvPr id="41106" name="Rectangle 146">
            <a:extLst>
              <a:ext uri="{FF2B5EF4-FFF2-40B4-BE49-F238E27FC236}">
                <a16:creationId xmlns:a16="http://schemas.microsoft.com/office/drawing/2014/main" id="{30BC64EB-369E-4455-80C1-52F06F618C4D}"/>
              </a:ext>
            </a:extLst>
          </p:cNvPr>
          <p:cNvSpPr>
            <a:spLocks noChangeArrowheads="1"/>
          </p:cNvSpPr>
          <p:nvPr/>
        </p:nvSpPr>
        <p:spPr bwMode="auto">
          <a:xfrm>
            <a:off x="900113" y="3902075"/>
            <a:ext cx="7632700" cy="8953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sz="2400"/>
              <a:t>      </a:t>
            </a:r>
            <a:r>
              <a:rPr lang="en-US" altLang="zh-CN" b="1">
                <a:solidFill>
                  <a:srgbClr val="008000"/>
                </a:solidFill>
                <a:effectLst>
                  <a:outerShdw blurRad="38100" dist="38100" dir="2700000" algn="tl">
                    <a:srgbClr val="C0C0C0"/>
                  </a:outerShdw>
                </a:effectLst>
              </a:rPr>
              <a:t>C</a:t>
            </a:r>
            <a:r>
              <a:rPr lang="zh-CN" altLang="en-US" b="1">
                <a:solidFill>
                  <a:srgbClr val="008000"/>
                </a:solidFill>
                <a:effectLst>
                  <a:outerShdw blurRad="38100" dist="38100" dir="2700000" algn="tl">
                    <a:srgbClr val="C0C0C0"/>
                  </a:outerShdw>
                </a:effectLst>
              </a:rPr>
              <a:t>语言中是区别大小写字母的。</a:t>
            </a:r>
            <a:r>
              <a:rPr lang="en-US" altLang="zh-CN" b="1">
                <a:solidFill>
                  <a:srgbClr val="FF00FF"/>
                </a:solidFill>
                <a:effectLst>
                  <a:outerShdw blurRad="38100" dist="38100" dir="2700000" algn="tl">
                    <a:srgbClr val="C0C0C0"/>
                  </a:outerShdw>
                </a:effectLst>
              </a:rPr>
              <a:t>Time</a:t>
            </a:r>
            <a:r>
              <a:rPr lang="zh-CN" altLang="en-US" b="1">
                <a:effectLst>
                  <a:outerShdw blurRad="38100" dist="38100" dir="2700000" algn="tl">
                    <a:srgbClr val="C0C0C0"/>
                  </a:outerShdw>
                </a:effectLst>
              </a:rPr>
              <a:t>和</a:t>
            </a:r>
            <a:r>
              <a:rPr lang="en-US" altLang="zh-CN" b="1">
                <a:solidFill>
                  <a:srgbClr val="FF00FF"/>
                </a:solidFill>
                <a:effectLst>
                  <a:outerShdw blurRad="38100" dist="38100" dir="2700000" algn="tl">
                    <a:srgbClr val="C0C0C0"/>
                  </a:outerShdw>
                </a:effectLst>
              </a:rPr>
              <a:t>time</a:t>
            </a:r>
            <a:r>
              <a:rPr lang="zh-CN" altLang="en-US" b="1">
                <a:effectLst>
                  <a:outerShdw blurRad="38100" dist="38100" dir="2700000" algn="tl">
                    <a:srgbClr val="C0C0C0"/>
                  </a:outerShdw>
                </a:effectLst>
              </a:rPr>
              <a:t>以是不同的两个标识符。 </a:t>
            </a:r>
          </a:p>
        </p:txBody>
      </p:sp>
      <p:grpSp>
        <p:nvGrpSpPr>
          <p:cNvPr id="3" name="Group 147">
            <a:extLst>
              <a:ext uri="{FF2B5EF4-FFF2-40B4-BE49-F238E27FC236}">
                <a16:creationId xmlns:a16="http://schemas.microsoft.com/office/drawing/2014/main" id="{EA8C7175-2471-4BE8-854A-A1C1D23FCF1B}"/>
              </a:ext>
            </a:extLst>
          </p:cNvPr>
          <p:cNvGrpSpPr>
            <a:grpSpLocks/>
          </p:cNvGrpSpPr>
          <p:nvPr/>
        </p:nvGrpSpPr>
        <p:grpSpPr bwMode="auto">
          <a:xfrm>
            <a:off x="900113" y="4652963"/>
            <a:ext cx="2644775" cy="1282700"/>
            <a:chOff x="567" y="971"/>
            <a:chExt cx="1666" cy="808"/>
          </a:xfrm>
        </p:grpSpPr>
        <p:sp>
          <p:nvSpPr>
            <p:cNvPr id="41108" name="Rectangle 148">
              <a:extLst>
                <a:ext uri="{FF2B5EF4-FFF2-40B4-BE49-F238E27FC236}">
                  <a16:creationId xmlns:a16="http://schemas.microsoft.com/office/drawing/2014/main" id="{3A7F1B30-05E0-4D38-8B4D-0F455C29DA86}"/>
                </a:ext>
              </a:extLst>
            </p:cNvPr>
            <p:cNvSpPr>
              <a:spLocks noChangeArrowheads="1"/>
            </p:cNvSpPr>
            <p:nvPr/>
          </p:nvSpPr>
          <p:spPr bwMode="auto">
            <a:xfrm>
              <a:off x="567" y="1207"/>
              <a:ext cx="635" cy="288"/>
            </a:xfrm>
            <a:prstGeom prst="rect">
              <a:avLst/>
            </a:prstGeom>
            <a:noFill/>
            <a:ln w="9525">
              <a:noFill/>
              <a:miter lim="800000"/>
              <a:headEnd/>
              <a:tailEnd/>
            </a:ln>
            <a:effectLst/>
          </p:spPr>
          <p:txBody>
            <a:bodyPr anchor="ctr">
              <a:spAutoFit/>
            </a:bodyPr>
            <a:lstStyle/>
            <a:p>
              <a:pPr algn="ctr">
                <a:lnSpc>
                  <a:spcPct val="120000"/>
                </a:lnSpc>
                <a:spcBef>
                  <a:spcPct val="20000"/>
                </a:spcBef>
                <a:defRPr/>
              </a:pPr>
              <a:r>
                <a:rPr lang="zh-CN" altLang="en-US" b="1">
                  <a:effectLst>
                    <a:outerShdw blurRad="38100" dist="38100" dir="2700000" algn="tl">
                      <a:srgbClr val="C0C0C0"/>
                    </a:outerShdw>
                  </a:effectLst>
                </a:rPr>
                <a:t>标识符 </a:t>
              </a:r>
            </a:p>
          </p:txBody>
        </p:sp>
        <p:sp>
          <p:nvSpPr>
            <p:cNvPr id="41109" name="Rectangle 149">
              <a:extLst>
                <a:ext uri="{FF2B5EF4-FFF2-40B4-BE49-F238E27FC236}">
                  <a16:creationId xmlns:a16="http://schemas.microsoft.com/office/drawing/2014/main" id="{A7984971-438D-4E02-941C-EE7D59849304}"/>
                </a:ext>
              </a:extLst>
            </p:cNvPr>
            <p:cNvSpPr>
              <a:spLocks noChangeArrowheads="1"/>
            </p:cNvSpPr>
            <p:nvPr/>
          </p:nvSpPr>
          <p:spPr bwMode="auto">
            <a:xfrm>
              <a:off x="1281" y="971"/>
              <a:ext cx="952" cy="288"/>
            </a:xfrm>
            <a:prstGeom prst="rect">
              <a:avLst/>
            </a:prstGeom>
            <a:noFill/>
            <a:ln w="9525">
              <a:noFill/>
              <a:miter lim="800000"/>
              <a:headEnd/>
              <a:tailEnd/>
            </a:ln>
            <a:effectLst/>
          </p:spPr>
          <p:txBody>
            <a:bodyPr anchor="ctr">
              <a:spAutoFit/>
            </a:bodyPr>
            <a:lstStyle/>
            <a:p>
              <a:pPr>
                <a:lnSpc>
                  <a:spcPct val="120000"/>
                </a:lnSpc>
                <a:spcBef>
                  <a:spcPct val="20000"/>
                </a:spcBef>
                <a:defRPr/>
              </a:pPr>
              <a:r>
                <a:rPr lang="zh-CN" altLang="en-US" b="1">
                  <a:effectLst>
                    <a:outerShdw blurRad="38100" dist="38100" dir="2700000" algn="tl">
                      <a:srgbClr val="C0C0C0"/>
                    </a:outerShdw>
                  </a:effectLst>
                </a:rPr>
                <a:t>一般标识符 </a:t>
              </a:r>
            </a:p>
          </p:txBody>
        </p:sp>
        <p:sp>
          <p:nvSpPr>
            <p:cNvPr id="41110" name="Rectangle 150">
              <a:extLst>
                <a:ext uri="{FF2B5EF4-FFF2-40B4-BE49-F238E27FC236}">
                  <a16:creationId xmlns:a16="http://schemas.microsoft.com/office/drawing/2014/main" id="{D5944685-590D-42D2-ADBB-9CE95F73AC0B}"/>
                </a:ext>
              </a:extLst>
            </p:cNvPr>
            <p:cNvSpPr>
              <a:spLocks noChangeArrowheads="1"/>
            </p:cNvSpPr>
            <p:nvPr/>
          </p:nvSpPr>
          <p:spPr bwMode="auto">
            <a:xfrm>
              <a:off x="1298" y="1491"/>
              <a:ext cx="713" cy="288"/>
            </a:xfrm>
            <a:prstGeom prst="rect">
              <a:avLst/>
            </a:prstGeom>
            <a:noFill/>
            <a:ln w="9525">
              <a:noFill/>
              <a:miter lim="800000"/>
              <a:headEnd/>
              <a:tailEnd/>
            </a:ln>
            <a:effectLst/>
          </p:spPr>
          <p:txBody>
            <a:bodyPr anchor="ctr">
              <a:spAutoFit/>
            </a:bodyPr>
            <a:lstStyle/>
            <a:p>
              <a:pPr>
                <a:lnSpc>
                  <a:spcPct val="120000"/>
                </a:lnSpc>
                <a:spcBef>
                  <a:spcPct val="20000"/>
                </a:spcBef>
                <a:defRPr/>
              </a:pPr>
              <a:r>
                <a:rPr lang="zh-CN" altLang="en-US" b="1">
                  <a:effectLst>
                    <a:outerShdw blurRad="38100" dist="38100" dir="2700000" algn="tl">
                      <a:srgbClr val="C0C0C0"/>
                    </a:outerShdw>
                  </a:effectLst>
                </a:rPr>
                <a:t>关键字 </a:t>
              </a:r>
            </a:p>
          </p:txBody>
        </p:sp>
        <p:sp>
          <p:nvSpPr>
            <p:cNvPr id="10261" name="AutoShape 151">
              <a:extLst>
                <a:ext uri="{FF2B5EF4-FFF2-40B4-BE49-F238E27FC236}">
                  <a16:creationId xmlns:a16="http://schemas.microsoft.com/office/drawing/2014/main" id="{D9479D8C-0B37-4F8A-B353-ED6F87088EDD}"/>
                </a:ext>
              </a:extLst>
            </p:cNvPr>
            <p:cNvSpPr>
              <a:spLocks/>
            </p:cNvSpPr>
            <p:nvPr/>
          </p:nvSpPr>
          <p:spPr bwMode="auto">
            <a:xfrm>
              <a:off x="1232" y="1156"/>
              <a:ext cx="90" cy="499"/>
            </a:xfrm>
            <a:prstGeom prst="leftBrace">
              <a:avLst>
                <a:gd name="adj1" fmla="val 46204"/>
                <a:gd name="adj2" fmla="val 50102"/>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en-CA" altLang="zh-CN"/>
            </a:p>
          </p:txBody>
        </p:sp>
      </p:grpSp>
      <p:grpSp>
        <p:nvGrpSpPr>
          <p:cNvPr id="4" name="Group 152">
            <a:extLst>
              <a:ext uri="{FF2B5EF4-FFF2-40B4-BE49-F238E27FC236}">
                <a16:creationId xmlns:a16="http://schemas.microsoft.com/office/drawing/2014/main" id="{39A6D4BB-7351-4308-B50A-EB03402959F8}"/>
              </a:ext>
            </a:extLst>
          </p:cNvPr>
          <p:cNvGrpSpPr>
            <a:grpSpLocks/>
          </p:cNvGrpSpPr>
          <p:nvPr/>
        </p:nvGrpSpPr>
        <p:grpSpPr bwMode="auto">
          <a:xfrm>
            <a:off x="3492500" y="4697413"/>
            <a:ext cx="5011738" cy="701675"/>
            <a:chOff x="2200" y="999"/>
            <a:chExt cx="3157" cy="442"/>
          </a:xfrm>
        </p:grpSpPr>
        <p:sp>
          <p:nvSpPr>
            <p:cNvPr id="41113" name="Text Box 153">
              <a:extLst>
                <a:ext uri="{FF2B5EF4-FFF2-40B4-BE49-F238E27FC236}">
                  <a16:creationId xmlns:a16="http://schemas.microsoft.com/office/drawing/2014/main" id="{B46F6218-0A3F-483E-A131-BEC5270B6FB2}"/>
                </a:ext>
              </a:extLst>
            </p:cNvPr>
            <p:cNvSpPr txBox="1">
              <a:spLocks noChangeArrowheads="1"/>
            </p:cNvSpPr>
            <p:nvPr/>
          </p:nvSpPr>
          <p:spPr bwMode="auto">
            <a:xfrm>
              <a:off x="2454" y="999"/>
              <a:ext cx="2903" cy="442"/>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zh-CN" altLang="en-US" b="1">
                  <a:solidFill>
                    <a:schemeClr val="tx2"/>
                  </a:solidFill>
                  <a:effectLst>
                    <a:outerShdw blurRad="38100" dist="38100" dir="2700000" algn="tl">
                      <a:srgbClr val="C0C0C0"/>
                    </a:outerShdw>
                  </a:effectLst>
                </a:rPr>
                <a:t>程序员构造使用的标识符，其词义由说明语句给出。</a:t>
              </a:r>
            </a:p>
          </p:txBody>
        </p:sp>
        <p:sp>
          <p:nvSpPr>
            <p:cNvPr id="10257" name="Line 154">
              <a:extLst>
                <a:ext uri="{FF2B5EF4-FFF2-40B4-BE49-F238E27FC236}">
                  <a16:creationId xmlns:a16="http://schemas.microsoft.com/office/drawing/2014/main" id="{E0D3F5FD-A214-4EE6-8526-6B3F32DCED04}"/>
                </a:ext>
              </a:extLst>
            </p:cNvPr>
            <p:cNvSpPr>
              <a:spLocks noChangeShapeType="1"/>
            </p:cNvSpPr>
            <p:nvPr/>
          </p:nvSpPr>
          <p:spPr bwMode="auto">
            <a:xfrm>
              <a:off x="2200" y="1162"/>
              <a:ext cx="362" cy="0"/>
            </a:xfrm>
            <a:prstGeom prst="line">
              <a:avLst/>
            </a:prstGeom>
            <a:noFill/>
            <a:ln w="57150">
              <a:solidFill>
                <a:srgbClr val="33CCCC"/>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55">
            <a:extLst>
              <a:ext uri="{FF2B5EF4-FFF2-40B4-BE49-F238E27FC236}">
                <a16:creationId xmlns:a16="http://schemas.microsoft.com/office/drawing/2014/main" id="{7CF8600C-4F0C-494E-834C-EE3F13028AD9}"/>
              </a:ext>
            </a:extLst>
          </p:cNvPr>
          <p:cNvGrpSpPr>
            <a:grpSpLocks/>
          </p:cNvGrpSpPr>
          <p:nvPr/>
        </p:nvGrpSpPr>
        <p:grpSpPr bwMode="auto">
          <a:xfrm>
            <a:off x="3492500" y="5522913"/>
            <a:ext cx="5040313" cy="701675"/>
            <a:chOff x="2200" y="1519"/>
            <a:chExt cx="3175" cy="442"/>
          </a:xfrm>
        </p:grpSpPr>
        <p:sp>
          <p:nvSpPr>
            <p:cNvPr id="41116" name="Text Box 156">
              <a:extLst>
                <a:ext uri="{FF2B5EF4-FFF2-40B4-BE49-F238E27FC236}">
                  <a16:creationId xmlns:a16="http://schemas.microsoft.com/office/drawing/2014/main" id="{5961F520-C149-4A88-8F32-E3388A8E130E}"/>
                </a:ext>
              </a:extLst>
            </p:cNvPr>
            <p:cNvSpPr txBox="1">
              <a:spLocks noChangeArrowheads="1"/>
            </p:cNvSpPr>
            <p:nvPr/>
          </p:nvSpPr>
          <p:spPr bwMode="auto">
            <a:xfrm>
              <a:off x="2472" y="1519"/>
              <a:ext cx="2903" cy="442"/>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C0C0C0"/>
                    </a:outerShdw>
                  </a:effectLst>
                </a:rPr>
                <a:t>       </a:t>
              </a:r>
              <a:r>
                <a:rPr lang="en-US" altLang="zh-CN" b="1">
                  <a:solidFill>
                    <a:schemeClr val="tx2"/>
                  </a:solidFill>
                  <a:effectLst>
                    <a:outerShdw blurRad="38100" dist="38100" dir="2700000" algn="tl">
                      <a:srgbClr val="C0C0C0"/>
                    </a:outerShdw>
                  </a:effectLst>
                </a:rPr>
                <a:t>C</a:t>
              </a:r>
              <a:r>
                <a:rPr lang="zh-CN" altLang="en-US" b="1">
                  <a:solidFill>
                    <a:schemeClr val="tx2"/>
                  </a:solidFill>
                  <a:effectLst>
                    <a:outerShdw blurRad="38100" dist="38100" dir="2700000" algn="tl">
                      <a:srgbClr val="C0C0C0"/>
                    </a:outerShdw>
                  </a:effectLst>
                </a:rPr>
                <a:t>语言保留使用的标识符，其词义由</a:t>
              </a:r>
              <a:r>
                <a:rPr lang="en-US" altLang="zh-CN" b="1">
                  <a:solidFill>
                    <a:schemeClr val="tx2"/>
                  </a:solidFill>
                  <a:effectLst>
                    <a:outerShdw blurRad="38100" dist="38100" dir="2700000" algn="tl">
                      <a:srgbClr val="C0C0C0"/>
                    </a:outerShdw>
                  </a:effectLst>
                </a:rPr>
                <a:t>C</a:t>
              </a:r>
              <a:r>
                <a:rPr lang="zh-CN" altLang="en-US" b="1">
                  <a:solidFill>
                    <a:schemeClr val="tx2"/>
                  </a:solidFill>
                  <a:effectLst>
                    <a:outerShdw blurRad="38100" dist="38100" dir="2700000" algn="tl">
                      <a:srgbClr val="C0C0C0"/>
                    </a:outerShdw>
                  </a:effectLst>
                </a:rPr>
                <a:t>语言预先约定。</a:t>
              </a:r>
            </a:p>
          </p:txBody>
        </p:sp>
        <p:sp>
          <p:nvSpPr>
            <p:cNvPr id="10255" name="Line 157">
              <a:extLst>
                <a:ext uri="{FF2B5EF4-FFF2-40B4-BE49-F238E27FC236}">
                  <a16:creationId xmlns:a16="http://schemas.microsoft.com/office/drawing/2014/main" id="{A79A0987-A42B-4D97-BF01-E450C63F32BA}"/>
                </a:ext>
              </a:extLst>
            </p:cNvPr>
            <p:cNvSpPr>
              <a:spLocks noChangeShapeType="1"/>
            </p:cNvSpPr>
            <p:nvPr/>
          </p:nvSpPr>
          <p:spPr bwMode="auto">
            <a:xfrm>
              <a:off x="2200" y="1661"/>
              <a:ext cx="362" cy="0"/>
            </a:xfrm>
            <a:prstGeom prst="line">
              <a:avLst/>
            </a:prstGeom>
            <a:noFill/>
            <a:ln w="57150">
              <a:solidFill>
                <a:srgbClr val="33CCCC"/>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3" name="Text Box 158">
            <a:extLst>
              <a:ext uri="{FF2B5EF4-FFF2-40B4-BE49-F238E27FC236}">
                <a16:creationId xmlns:a16="http://schemas.microsoft.com/office/drawing/2014/main" id="{F1FD5B3E-C3FD-4008-945D-6D43CE8086FE}"/>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1105"/>
                                        </p:tgtEl>
                                        <p:attrNameLst>
                                          <p:attrName>style.visibility</p:attrName>
                                        </p:attrNameLst>
                                      </p:cBhvr>
                                      <p:to>
                                        <p:strVal val="visible"/>
                                      </p:to>
                                    </p:set>
                                    <p:animEffect transition="in" filter="fade">
                                      <p:cBhvr>
                                        <p:cTn id="12" dur="1000"/>
                                        <p:tgtEl>
                                          <p:spTgt spid="41105"/>
                                        </p:tgtEl>
                                      </p:cBhvr>
                                    </p:animEffect>
                                    <p:anim calcmode="lin" valueType="num">
                                      <p:cBhvr>
                                        <p:cTn id="13" dur="1000" fill="hold"/>
                                        <p:tgtEl>
                                          <p:spTgt spid="41105"/>
                                        </p:tgtEl>
                                        <p:attrNameLst>
                                          <p:attrName>ppt_x</p:attrName>
                                        </p:attrNameLst>
                                      </p:cBhvr>
                                      <p:tavLst>
                                        <p:tav tm="0">
                                          <p:val>
                                            <p:strVal val="#ppt_x"/>
                                          </p:val>
                                        </p:tav>
                                        <p:tav tm="100000">
                                          <p:val>
                                            <p:strVal val="#ppt_x"/>
                                          </p:val>
                                        </p:tav>
                                      </p:tavLst>
                                    </p:anim>
                                    <p:anim calcmode="lin" valueType="num">
                                      <p:cBhvr>
                                        <p:cTn id="14" dur="1000" fill="hold"/>
                                        <p:tgtEl>
                                          <p:spTgt spid="4110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xit" presetSubtype="16" fill="hold" nodeType="clickEffect">
                                  <p:stCondLst>
                                    <p:cond delay="0"/>
                                  </p:stCondLst>
                                  <p:childTnLst>
                                    <p:animEffect transition="out" filter="diamond(in)">
                                      <p:cBhvr>
                                        <p:cTn id="18" dur="2000"/>
                                        <p:tgtEl>
                                          <p:spTgt spid="2"/>
                                        </p:tgtEl>
                                      </p:cBhvr>
                                    </p:animEffect>
                                    <p:set>
                                      <p:cBhvr>
                                        <p:cTn id="19" dur="1" fill="hold">
                                          <p:stCondLst>
                                            <p:cond delay="1999"/>
                                          </p:stCondLst>
                                        </p:cTn>
                                        <p:tgtEl>
                                          <p:spTgt spid="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grpId="1" nodeType="clickEffect">
                                  <p:stCondLst>
                                    <p:cond delay="0"/>
                                  </p:stCondLst>
                                  <p:childTnLst>
                                    <p:animMotion origin="layout" path="M 0 0 L 0 -0.28356 " pathEditMode="relative" ptsTypes="AA">
                                      <p:cBhvr>
                                        <p:cTn id="23" dur="2000" fill="hold"/>
                                        <p:tgtEl>
                                          <p:spTgt spid="41105"/>
                                        </p:tgtEl>
                                        <p:attrNameLst>
                                          <p:attrName>ppt_x</p:attrName>
                                          <p:attrName>ppt_y</p:attrName>
                                        </p:attrNameLst>
                                      </p:cBhvr>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1106"/>
                                        </p:tgtEl>
                                        <p:attrNameLst>
                                          <p:attrName>style.visibility</p:attrName>
                                        </p:attrNameLst>
                                      </p:cBhvr>
                                      <p:to>
                                        <p:strVal val="visible"/>
                                      </p:to>
                                    </p:set>
                                    <p:animEffect transition="in" filter="blinds(horizontal)">
                                      <p:cBhvr>
                                        <p:cTn id="28" dur="500"/>
                                        <p:tgtEl>
                                          <p:spTgt spid="411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ppt_x</p:attrName>
                                        </p:attrNameLst>
                                      </p:cBhvr>
                                      <p:tavLst>
                                        <p:tav tm="0">
                                          <p:val>
                                            <p:strVal val="#ppt_x-.2"/>
                                          </p:val>
                                        </p:tav>
                                        <p:tav tm="100000">
                                          <p:val>
                                            <p:strVal val="#ppt_x"/>
                                          </p:val>
                                        </p:tav>
                                      </p:tavLst>
                                    </p:anim>
                                    <p:anim calcmode="lin" valueType="num">
                                      <p:cBhvr>
                                        <p:cTn id="34"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ppt_x</p:attrName>
                                        </p:attrNameLst>
                                      </p:cBhvr>
                                      <p:tavLst>
                                        <p:tav tm="0">
                                          <p:val>
                                            <p:strVal val="#ppt_x-.2"/>
                                          </p:val>
                                        </p:tav>
                                        <p:tav tm="100000">
                                          <p:val>
                                            <p:strVal val="#ppt_x"/>
                                          </p:val>
                                        </p:tav>
                                      </p:tavLst>
                                    </p:anim>
                                    <p:anim calcmode="lin" valueType="num">
                                      <p:cBhvr>
                                        <p:cTn id="4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2" dur="10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ppt_x</p:attrName>
                                        </p:attrNameLst>
                                      </p:cBhvr>
                                      <p:tavLst>
                                        <p:tav tm="0">
                                          <p:val>
                                            <p:strVal val="#ppt_x-.2"/>
                                          </p:val>
                                        </p:tav>
                                        <p:tav tm="100000">
                                          <p:val>
                                            <p:strVal val="#ppt_x"/>
                                          </p:val>
                                        </p:tav>
                                      </p:tavLst>
                                    </p:anim>
                                    <p:anim calcmode="lin" valueType="num">
                                      <p:cBhvr>
                                        <p:cTn id="4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5" grpId="0"/>
      <p:bldP spid="41105" grpId="1"/>
      <p:bldP spid="411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0ED4B4B5-9CF4-43B7-A36A-845CB28370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5ABA6C1C-DEC4-4948-9CCE-2CA4EE7E58ED}" type="slidenum">
              <a:rPr kumimoji="0" lang="en-US" altLang="zh-CN" sz="1800">
                <a:solidFill>
                  <a:srgbClr val="009900"/>
                </a:solidFill>
              </a:rPr>
              <a:pPr eaLnBrk="1" hangingPunct="1"/>
              <a:t>8</a:t>
            </a:fld>
            <a:endParaRPr kumimoji="0" lang="en-US" altLang="zh-CN" sz="1800">
              <a:solidFill>
                <a:srgbClr val="009900"/>
              </a:solidFill>
            </a:endParaRPr>
          </a:p>
        </p:txBody>
      </p:sp>
      <p:graphicFrame>
        <p:nvGraphicFramePr>
          <p:cNvPr id="128029" name="Group 29">
            <a:extLst>
              <a:ext uri="{FF2B5EF4-FFF2-40B4-BE49-F238E27FC236}">
                <a16:creationId xmlns:a16="http://schemas.microsoft.com/office/drawing/2014/main" id="{B125EB8A-56C6-4167-A69C-51851CDA7E34}"/>
              </a:ext>
            </a:extLst>
          </p:cNvPr>
          <p:cNvGraphicFramePr>
            <a:graphicFrameLocks noGrp="1"/>
          </p:cNvGraphicFramePr>
          <p:nvPr/>
        </p:nvGraphicFramePr>
        <p:xfrm>
          <a:off x="250825" y="2420938"/>
          <a:ext cx="8712200" cy="2447925"/>
        </p:xfrm>
        <a:graphic>
          <a:graphicData uri="http://schemas.openxmlformats.org/drawingml/2006/table">
            <a:tbl>
              <a:tblPr/>
              <a:tblGrid>
                <a:gridCol w="8712200">
                  <a:extLst>
                    <a:ext uri="{9D8B030D-6E8A-4147-A177-3AD203B41FA5}">
                      <a16:colId xmlns:a16="http://schemas.microsoft.com/office/drawing/2014/main" val="20000"/>
                    </a:ext>
                  </a:extLst>
                </a:gridCol>
              </a:tblGrid>
              <a:tr h="2447925">
                <a:tc>
                  <a:txBody>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1" lang="en-US" altLang="zh-CN" sz="900" b="0" i="0" u="none" strike="noStrike" cap="none" normalizeH="0" baseline="0">
                        <a:ln>
                          <a:noFill/>
                        </a:ln>
                        <a:solidFill>
                          <a:schemeClr val="tx1"/>
                        </a:solidFill>
                        <a:effectLst/>
                        <a:latin typeface="宋体" pitchFamily="2" charset="-122"/>
                        <a:ea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auto    _Bool </a:t>
                      </a:r>
                      <a:r>
                        <a:rPr kumimoji="1" lang="en-US" altLang="zh-CN" sz="20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break      case        char    _Complex </a:t>
                      </a:r>
                      <a:r>
                        <a:rPr kumimoji="1" lang="en-US" altLang="zh-CN" sz="20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a:t>
                      </a: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const   continue      default    restrict </a:t>
                      </a:r>
                      <a:r>
                        <a:rPr kumimoji="1" lang="en-US" altLang="zh-CN" sz="20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do      double</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else    enum          extern     float       for     goto</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if      _Imaginary </a:t>
                      </a:r>
                      <a:r>
                        <a:rPr kumimoji="1" lang="en-US" altLang="zh-CN" sz="20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inline </a:t>
                      </a:r>
                      <a:r>
                        <a:rPr kumimoji="1" lang="en-US" altLang="zh-CN" sz="20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int         long    register</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return  short         signed     sizeof      static  struct</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switch  typedef       union      unsigned    void    volatile</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While</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8015" name="Text Box 15">
            <a:extLst>
              <a:ext uri="{FF2B5EF4-FFF2-40B4-BE49-F238E27FC236}">
                <a16:creationId xmlns:a16="http://schemas.microsoft.com/office/drawing/2014/main" id="{41189F62-D250-4FB7-9D6D-F4D1707489A6}"/>
              </a:ext>
            </a:extLst>
          </p:cNvPr>
          <p:cNvSpPr txBox="1">
            <a:spLocks noChangeArrowheads="1"/>
          </p:cNvSpPr>
          <p:nvPr/>
        </p:nvSpPr>
        <p:spPr bwMode="auto">
          <a:xfrm>
            <a:off x="762000" y="739775"/>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2.3.2</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关键字</a:t>
            </a:r>
            <a:r>
              <a:rPr lang="zh-CN" altLang="en-US" sz="2400"/>
              <a:t> </a:t>
            </a:r>
            <a:r>
              <a:rPr lang="zh-CN" altLang="en-US" sz="2400" b="1">
                <a:solidFill>
                  <a:srgbClr val="CC0099"/>
                </a:solidFill>
                <a:latin typeface="Times New Roman" pitchFamily="18" charset="0"/>
                <a:ea typeface="黑体" pitchFamily="49" charset="-122"/>
              </a:rPr>
              <a:t> </a:t>
            </a:r>
          </a:p>
        </p:txBody>
      </p:sp>
      <p:sp>
        <p:nvSpPr>
          <p:cNvPr id="128016" name="Rectangle 16">
            <a:extLst>
              <a:ext uri="{FF2B5EF4-FFF2-40B4-BE49-F238E27FC236}">
                <a16:creationId xmlns:a16="http://schemas.microsoft.com/office/drawing/2014/main" id="{21A8A507-8446-47EB-AA9E-475A7E2DB735}"/>
              </a:ext>
            </a:extLst>
          </p:cNvPr>
          <p:cNvSpPr>
            <a:spLocks noChangeArrowheads="1"/>
          </p:cNvSpPr>
          <p:nvPr/>
        </p:nvSpPr>
        <p:spPr bwMode="auto">
          <a:xfrm>
            <a:off x="682625" y="1136650"/>
            <a:ext cx="7921625"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latin typeface="宋体" pitchFamily="2" charset="-122"/>
              </a:rPr>
              <a:t>    </a:t>
            </a:r>
            <a:r>
              <a:rPr lang="zh-CN" altLang="en-US" b="1">
                <a:solidFill>
                  <a:srgbClr val="FF9900"/>
                </a:solidFill>
                <a:effectLst>
                  <a:outerShdw blurRad="38100" dist="38100" dir="2700000" algn="tl">
                    <a:srgbClr val="C0C0C0"/>
                  </a:outerShdw>
                </a:effectLst>
              </a:rPr>
              <a:t>关键字</a:t>
            </a:r>
            <a:r>
              <a:rPr lang="zh-CN" altLang="en-US" b="1">
                <a:effectLst>
                  <a:outerShdw blurRad="38100" dist="38100" dir="2700000" algn="tl">
                    <a:srgbClr val="C0C0C0"/>
                  </a:outerShdw>
                </a:effectLst>
                <a:latin typeface="宋体" pitchFamily="2" charset="-122"/>
              </a:rPr>
              <a:t>也称作</a:t>
            </a:r>
            <a:r>
              <a:rPr lang="zh-CN" altLang="en-US" b="1">
                <a:solidFill>
                  <a:srgbClr val="FF9900"/>
                </a:solidFill>
                <a:effectLst>
                  <a:outerShdw blurRad="38100" dist="38100" dir="2700000" algn="tl">
                    <a:srgbClr val="C0C0C0"/>
                  </a:outerShdw>
                </a:effectLst>
              </a:rPr>
              <a:t>保留字</a:t>
            </a:r>
            <a:r>
              <a:rPr lang="zh-CN" altLang="en-US" b="1">
                <a:effectLst>
                  <a:outerShdw blurRad="38100" dist="38100" dir="2700000" algn="tl">
                    <a:srgbClr val="C0C0C0"/>
                  </a:outerShdw>
                </a:effectLst>
                <a:latin typeface="宋体" pitchFamily="2" charset="-122"/>
              </a:rPr>
              <a:t>，是被系统赋予特定含义并有专门用途的标识符，程序员不能作为一般标识符使用。 </a:t>
            </a:r>
          </a:p>
        </p:txBody>
      </p:sp>
      <p:sp>
        <p:nvSpPr>
          <p:cNvPr id="128017" name="Rectangle 17">
            <a:extLst>
              <a:ext uri="{FF2B5EF4-FFF2-40B4-BE49-F238E27FC236}">
                <a16:creationId xmlns:a16="http://schemas.microsoft.com/office/drawing/2014/main" id="{EF3C699E-15CA-43DC-9332-B1453A446F81}"/>
              </a:ext>
            </a:extLst>
          </p:cNvPr>
          <p:cNvSpPr>
            <a:spLocks noChangeArrowheads="1"/>
          </p:cNvSpPr>
          <p:nvPr/>
        </p:nvSpPr>
        <p:spPr bwMode="auto">
          <a:xfrm>
            <a:off x="2843213" y="1989138"/>
            <a:ext cx="3021012" cy="396875"/>
          </a:xfrm>
          <a:prstGeom prst="rect">
            <a:avLst/>
          </a:prstGeom>
          <a:noFill/>
          <a:ln w="9525">
            <a:noFill/>
            <a:miter lim="800000"/>
            <a:headEnd/>
            <a:tailEnd/>
          </a:ln>
          <a:effectLst/>
        </p:spPr>
        <p:txBody>
          <a:bodyPr wrap="none" anchor="ctr">
            <a:spAutoFit/>
          </a:bodyPr>
          <a:lstStyle/>
          <a:p>
            <a:pPr algn="ctr">
              <a:defRPr/>
            </a:pPr>
            <a:r>
              <a:rPr lang="zh-CN" altLang="en-US" b="1">
                <a:effectLst>
                  <a:outerShdw blurRad="38100" dist="38100" dir="2700000" algn="tl">
                    <a:srgbClr val="C0C0C0"/>
                  </a:outerShdw>
                </a:effectLst>
                <a:latin typeface="黑体" pitchFamily="49" charset="-122"/>
                <a:ea typeface="黑体" pitchFamily="49" charset="-122"/>
              </a:rPr>
              <a:t>表</a:t>
            </a:r>
            <a:r>
              <a:rPr lang="en-US" altLang="zh-CN" b="1">
                <a:effectLst>
                  <a:outerShdw blurRad="38100" dist="38100" dir="2700000" algn="tl">
                    <a:srgbClr val="C0C0C0"/>
                  </a:outerShdw>
                </a:effectLst>
                <a:latin typeface="黑体" pitchFamily="49" charset="-122"/>
                <a:ea typeface="黑体" pitchFamily="49" charset="-122"/>
              </a:rPr>
              <a:t>2.2  </a:t>
            </a:r>
            <a:r>
              <a:rPr lang="zh-CN" altLang="en-US" b="1">
                <a:effectLst>
                  <a:outerShdw blurRad="38100" dist="38100" dir="2700000" algn="tl">
                    <a:srgbClr val="C0C0C0"/>
                  </a:outerShdw>
                </a:effectLst>
                <a:latin typeface="黑体" pitchFamily="49" charset="-122"/>
                <a:ea typeface="黑体" pitchFamily="49" charset="-122"/>
              </a:rPr>
              <a:t>标准</a:t>
            </a:r>
            <a:r>
              <a:rPr lang="en-US" altLang="zh-CN" b="1">
                <a:effectLst>
                  <a:outerShdw blurRad="38100" dist="38100" dir="2700000" algn="tl">
                    <a:srgbClr val="C0C0C0"/>
                  </a:outerShdw>
                </a:effectLst>
                <a:latin typeface="黑体" pitchFamily="49" charset="-122"/>
                <a:ea typeface="黑体" pitchFamily="49" charset="-122"/>
              </a:rPr>
              <a:t>C</a:t>
            </a:r>
            <a:r>
              <a:rPr lang="zh-CN" altLang="en-US" b="1">
                <a:effectLst>
                  <a:outerShdw blurRad="38100" dist="38100" dir="2700000" algn="tl">
                    <a:srgbClr val="C0C0C0"/>
                  </a:outerShdw>
                </a:effectLst>
                <a:latin typeface="黑体" pitchFamily="49" charset="-122"/>
                <a:ea typeface="黑体" pitchFamily="49" charset="-122"/>
              </a:rPr>
              <a:t>的关键字</a:t>
            </a:r>
            <a:endParaRPr lang="zh-CN" altLang="en-US" b="1">
              <a:effectLst>
                <a:outerShdw blurRad="38100" dist="38100" dir="2700000" algn="tl">
                  <a:srgbClr val="C0C0C0"/>
                </a:outerShdw>
              </a:effectLst>
              <a:latin typeface="Times New Roman" pitchFamily="18" charset="0"/>
            </a:endParaRPr>
          </a:p>
        </p:txBody>
      </p:sp>
      <p:sp>
        <p:nvSpPr>
          <p:cNvPr id="128030" name="Text Box 30">
            <a:extLst>
              <a:ext uri="{FF2B5EF4-FFF2-40B4-BE49-F238E27FC236}">
                <a16:creationId xmlns:a16="http://schemas.microsoft.com/office/drawing/2014/main" id="{A904BB07-B726-4273-9DA8-FC756C7D873F}"/>
              </a:ext>
            </a:extLst>
          </p:cNvPr>
          <p:cNvSpPr txBox="1">
            <a:spLocks noChangeArrowheads="1"/>
          </p:cNvSpPr>
          <p:nvPr/>
        </p:nvSpPr>
        <p:spPr bwMode="auto">
          <a:xfrm>
            <a:off x="755650" y="2565400"/>
            <a:ext cx="5033963" cy="457200"/>
          </a:xfrm>
          <a:prstGeom prst="rect">
            <a:avLst/>
          </a:prstGeom>
          <a:noFill/>
          <a:ln w="9525">
            <a:noFill/>
            <a:miter lim="800000"/>
            <a:headEnd/>
            <a:tailEnd/>
          </a:ln>
          <a:effectLst/>
        </p:spPr>
        <p:txBody>
          <a:bodyPr>
            <a:spAutoFit/>
          </a:bodyPr>
          <a:lstStyle/>
          <a:p>
            <a:pPr>
              <a:spcBef>
                <a:spcPct val="50000"/>
              </a:spcBef>
              <a:defRPr/>
            </a:pPr>
            <a:r>
              <a:rPr lang="en-US" altLang="zh-CN" sz="2400" b="1">
                <a:solidFill>
                  <a:srgbClr val="CC0099"/>
                </a:solidFill>
                <a:latin typeface="Times New Roman" pitchFamily="18" charset="0"/>
                <a:ea typeface="黑体" pitchFamily="49" charset="-122"/>
              </a:rPr>
              <a:t>2.3.3</a:t>
            </a:r>
            <a:r>
              <a:rPr lang="en-US" altLang="en-US" sz="2400" b="1">
                <a:solidFill>
                  <a:srgbClr val="CC0099"/>
                </a:solidFill>
                <a:latin typeface="Times New Roman" pitchFamily="18" charset="0"/>
                <a:ea typeface="黑体" pitchFamily="49" charset="-122"/>
              </a:rPr>
              <a:t> </a:t>
            </a:r>
            <a:r>
              <a:rPr lang="en-US" altLang="zh-CN" sz="2400" b="1">
                <a:solidFill>
                  <a:srgbClr val="CC0099"/>
                </a:solidFill>
                <a:latin typeface="Times New Roman" pitchFamily="18" charset="0"/>
                <a:ea typeface="黑体" pitchFamily="49" charset="-122"/>
              </a:rPr>
              <a:t> </a:t>
            </a:r>
            <a:r>
              <a:rPr lang="zh-CN" altLang="en-US" sz="2400" b="1">
                <a:solidFill>
                  <a:srgbClr val="CC0099"/>
                </a:solidFill>
                <a:effectLst>
                  <a:outerShdw blurRad="38100" dist="38100" dir="2700000" algn="tl">
                    <a:srgbClr val="C0C0C0"/>
                  </a:outerShdw>
                </a:effectLst>
                <a:latin typeface="Times New Roman" pitchFamily="18" charset="0"/>
                <a:ea typeface="黑体" pitchFamily="49" charset="-122"/>
              </a:rPr>
              <a:t>分隔符</a:t>
            </a:r>
            <a:r>
              <a:rPr lang="zh-CN" altLang="en-US" sz="2400"/>
              <a:t> </a:t>
            </a:r>
            <a:r>
              <a:rPr lang="zh-CN" altLang="en-US" sz="2400" b="1">
                <a:solidFill>
                  <a:srgbClr val="CC0099"/>
                </a:solidFill>
                <a:latin typeface="Times New Roman" pitchFamily="18" charset="0"/>
                <a:ea typeface="黑体" pitchFamily="49" charset="-122"/>
              </a:rPr>
              <a:t> </a:t>
            </a:r>
          </a:p>
        </p:txBody>
      </p:sp>
      <p:sp>
        <p:nvSpPr>
          <p:cNvPr id="128031" name="Rectangle 31">
            <a:extLst>
              <a:ext uri="{FF2B5EF4-FFF2-40B4-BE49-F238E27FC236}">
                <a16:creationId xmlns:a16="http://schemas.microsoft.com/office/drawing/2014/main" id="{A1B889FC-3AB8-4694-995F-72A526711D32}"/>
              </a:ext>
            </a:extLst>
          </p:cNvPr>
          <p:cNvSpPr>
            <a:spLocks noChangeArrowheads="1"/>
          </p:cNvSpPr>
          <p:nvPr/>
        </p:nvSpPr>
        <p:spPr bwMode="auto">
          <a:xfrm>
            <a:off x="676275" y="2962275"/>
            <a:ext cx="7921625" cy="8223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latin typeface="宋体" pitchFamily="2" charset="-122"/>
              </a:rPr>
              <a:t>    </a:t>
            </a:r>
            <a:r>
              <a:rPr lang="zh-CN" altLang="en-US" b="1">
                <a:solidFill>
                  <a:srgbClr val="FF9900"/>
                </a:solidFill>
                <a:effectLst>
                  <a:outerShdw blurRad="38100" dist="38100" dir="2700000" algn="tl">
                    <a:srgbClr val="C0C0C0"/>
                  </a:outerShdw>
                </a:effectLst>
              </a:rPr>
              <a:t>分隔符</a:t>
            </a:r>
            <a:r>
              <a:rPr lang="zh-CN" altLang="en-US" b="1">
                <a:effectLst>
                  <a:outerShdw blurRad="38100" dist="38100" dir="2700000" algn="tl">
                    <a:srgbClr val="C0C0C0"/>
                  </a:outerShdw>
                </a:effectLst>
              </a:rPr>
              <a:t>统称为空白字符，包括空格符、制表符、换行符、换页符及注释符，它们在语法上仅起分隔单词的作用。</a:t>
            </a:r>
            <a:r>
              <a:rPr lang="zh-CN" altLang="en-US" b="1">
                <a:effectLst>
                  <a:outerShdw blurRad="38100" dist="38100" dir="2700000" algn="tl">
                    <a:srgbClr val="C0C0C0"/>
                  </a:outerShdw>
                </a:effectLst>
                <a:latin typeface="宋体" pitchFamily="2" charset="-122"/>
              </a:rPr>
              <a:t> </a:t>
            </a:r>
          </a:p>
        </p:txBody>
      </p:sp>
      <p:sp>
        <p:nvSpPr>
          <p:cNvPr id="128032" name="Rectangle 32">
            <a:extLst>
              <a:ext uri="{FF2B5EF4-FFF2-40B4-BE49-F238E27FC236}">
                <a16:creationId xmlns:a16="http://schemas.microsoft.com/office/drawing/2014/main" id="{6F57BE98-0916-4736-8870-AB5A92A4D1CE}"/>
              </a:ext>
            </a:extLst>
          </p:cNvPr>
          <p:cNvSpPr>
            <a:spLocks noChangeArrowheads="1"/>
          </p:cNvSpPr>
          <p:nvPr/>
        </p:nvSpPr>
        <p:spPr bwMode="auto">
          <a:xfrm>
            <a:off x="682625" y="3716338"/>
            <a:ext cx="7921625" cy="1187450"/>
          </a:xfrm>
          <a:prstGeom prst="rect">
            <a:avLst/>
          </a:prstGeom>
          <a:noFill/>
          <a:ln w="9525">
            <a:noFill/>
            <a:miter lim="800000"/>
            <a:headEnd/>
            <a:tailEnd/>
          </a:ln>
          <a:effectLst/>
        </p:spPr>
        <p:txBody>
          <a:bodyPr anchor="ctr">
            <a:spAutoFit/>
          </a:bodyPr>
          <a:lstStyle/>
          <a:p>
            <a:pPr>
              <a:lnSpc>
                <a:spcPct val="120000"/>
              </a:lnSpc>
              <a:spcBef>
                <a:spcPct val="20000"/>
              </a:spcBef>
              <a:defRPr/>
            </a:pPr>
            <a:r>
              <a:rPr lang="en-US" altLang="zh-CN" b="1">
                <a:effectLst>
                  <a:outerShdw blurRad="38100" dist="38100" dir="2700000" algn="tl">
                    <a:srgbClr val="C0C0C0"/>
                  </a:outerShdw>
                </a:effectLst>
                <a:latin typeface="宋体" pitchFamily="2" charset="-122"/>
              </a:rPr>
              <a:t>    </a:t>
            </a:r>
            <a:r>
              <a:rPr lang="zh-CN" altLang="en-US" b="1">
                <a:effectLst>
                  <a:outerShdw blurRad="38100" dist="38100" dir="2700000" algn="tl">
                    <a:srgbClr val="C0C0C0"/>
                  </a:outerShdw>
                </a:effectLst>
              </a:rPr>
              <a:t>当程序中两个相邻的单词之间不用分隔符就不能将两者区分开时则必须加分隔符（通常用空格符）。为了使程序更加清晰，便于阅读，任何单词之间都可以加适当空格符。</a:t>
            </a:r>
            <a:endParaRPr lang="zh-CN" altLang="en-US" b="1">
              <a:effectLst>
                <a:outerShdw blurRad="38100" dist="38100" dir="2700000" algn="tl">
                  <a:srgbClr val="C0C0C0"/>
                </a:outerShdw>
              </a:effectLst>
              <a:latin typeface="宋体" pitchFamily="2" charset="-122"/>
            </a:endParaRPr>
          </a:p>
        </p:txBody>
      </p:sp>
      <p:sp>
        <p:nvSpPr>
          <p:cNvPr id="128033" name="Rectangle 33">
            <a:extLst>
              <a:ext uri="{FF2B5EF4-FFF2-40B4-BE49-F238E27FC236}">
                <a16:creationId xmlns:a16="http://schemas.microsoft.com/office/drawing/2014/main" id="{CBBAEC20-3E46-46FC-BBC2-879F71E5586C}"/>
              </a:ext>
            </a:extLst>
          </p:cNvPr>
          <p:cNvSpPr>
            <a:spLocks noChangeArrowheads="1"/>
          </p:cNvSpPr>
          <p:nvPr/>
        </p:nvSpPr>
        <p:spPr bwMode="auto">
          <a:xfrm>
            <a:off x="2484438" y="5157788"/>
            <a:ext cx="5832475" cy="530225"/>
          </a:xfrm>
          <a:prstGeom prst="rect">
            <a:avLst/>
          </a:prstGeom>
          <a:noFill/>
          <a:ln w="9525">
            <a:noFill/>
            <a:miter lim="800000"/>
            <a:headEnd/>
            <a:tailEnd/>
          </a:ln>
          <a:effectLst/>
        </p:spPr>
        <p:txBody>
          <a:bodyPr anchor="ctr">
            <a:spAutoFit/>
          </a:bodyPr>
          <a:lstStyle/>
          <a:p>
            <a:pPr>
              <a:lnSpc>
                <a:spcPct val="120000"/>
              </a:lnSpc>
              <a:spcBef>
                <a:spcPct val="20000"/>
              </a:spcBef>
              <a:defRPr/>
            </a:pPr>
            <a:r>
              <a:rPr lang="zh-CN" altLang="en-US" sz="2400" b="1">
                <a:solidFill>
                  <a:srgbClr val="008000"/>
                </a:solidFill>
                <a:effectLst>
                  <a:outerShdw blurRad="38100" dist="38100" dir="2700000" algn="tl">
                    <a:srgbClr val="C0C0C0"/>
                  </a:outerShdw>
                </a:effectLst>
                <a:latin typeface="宋体" pitchFamily="2" charset="-122"/>
              </a:rPr>
              <a:t>例如，</a:t>
            </a:r>
            <a:r>
              <a:rPr lang="en-US" altLang="zh-CN" sz="2400" b="1">
                <a:solidFill>
                  <a:srgbClr val="008000"/>
                </a:solidFill>
                <a:effectLst>
                  <a:outerShdw blurRad="38100" dist="38100" dir="2700000" algn="tl">
                    <a:srgbClr val="C0C0C0"/>
                  </a:outerShdw>
                </a:effectLst>
              </a:rPr>
              <a:t>int  x</a:t>
            </a:r>
            <a:r>
              <a:rPr lang="zh-CN" altLang="en-US" sz="2400" b="1">
                <a:solidFill>
                  <a:srgbClr val="008000"/>
                </a:solidFill>
                <a:effectLst>
                  <a:outerShdw blurRad="38100" dist="38100" dir="2700000" algn="tl">
                    <a:srgbClr val="C0C0C0"/>
                  </a:outerShdw>
                </a:effectLst>
              </a:rPr>
              <a:t>，</a:t>
            </a:r>
            <a:r>
              <a:rPr lang="en-US" altLang="zh-CN" sz="2400" b="1">
                <a:solidFill>
                  <a:srgbClr val="008000"/>
                </a:solidFill>
                <a:effectLst>
                  <a:outerShdw blurRad="38100" dist="38100" dir="2700000" algn="tl">
                    <a:srgbClr val="C0C0C0"/>
                  </a:outerShdw>
                </a:effectLst>
              </a:rPr>
              <a:t>y</a:t>
            </a:r>
            <a:r>
              <a:rPr lang="zh-CN" altLang="en-US" sz="2400" b="1">
                <a:solidFill>
                  <a:srgbClr val="008000"/>
                </a:solidFill>
                <a:effectLst>
                  <a:outerShdw blurRad="38100" dist="38100" dir="2700000" algn="tl">
                    <a:srgbClr val="C0C0C0"/>
                  </a:outerShdw>
                </a:effectLst>
              </a:rPr>
              <a:t>；不能写成 </a:t>
            </a:r>
            <a:r>
              <a:rPr lang="en-US" altLang="zh-CN" sz="2400" b="1">
                <a:solidFill>
                  <a:srgbClr val="008000"/>
                </a:solidFill>
                <a:effectLst>
                  <a:outerShdw blurRad="38100" dist="38100" dir="2700000" algn="tl">
                    <a:srgbClr val="C0C0C0"/>
                  </a:outerShdw>
                </a:effectLst>
              </a:rPr>
              <a:t>intx</a:t>
            </a:r>
            <a:r>
              <a:rPr lang="en-US" altLang="zh-CN" sz="2400" b="1">
                <a:solidFill>
                  <a:srgbClr val="008000"/>
                </a:solidFill>
                <a:effectLst>
                  <a:outerShdw blurRad="38100" dist="38100" dir="2700000" algn="tl">
                    <a:srgbClr val="C0C0C0"/>
                  </a:outerShdw>
                </a:effectLst>
                <a:latin typeface="宋体" pitchFamily="2" charset="-122"/>
              </a:rPr>
              <a:t>,</a:t>
            </a:r>
            <a:r>
              <a:rPr lang="en-US" altLang="zh-CN" sz="2400" b="1">
                <a:solidFill>
                  <a:srgbClr val="008000"/>
                </a:solidFill>
                <a:effectLst>
                  <a:outerShdw blurRad="38100" dist="38100" dir="2700000" algn="tl">
                    <a:srgbClr val="C0C0C0"/>
                  </a:outerShdw>
                </a:effectLst>
              </a:rPr>
              <a:t>y</a:t>
            </a:r>
            <a:r>
              <a:rPr lang="zh-CN" altLang="en-US" sz="2400" b="1">
                <a:solidFill>
                  <a:srgbClr val="008000"/>
                </a:solidFill>
                <a:effectLst>
                  <a:outerShdw blurRad="38100" dist="38100" dir="2700000" algn="tl">
                    <a:srgbClr val="C0C0C0"/>
                  </a:outerShdw>
                </a:effectLst>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8017"/>
                                        </p:tgtEl>
                                        <p:attrNameLst>
                                          <p:attrName>style.visibility</p:attrName>
                                        </p:attrNameLst>
                                      </p:cBhvr>
                                      <p:to>
                                        <p:strVal val="visible"/>
                                      </p:to>
                                    </p:set>
                                    <p:animEffect transition="in" filter="fade">
                                      <p:cBhvr>
                                        <p:cTn id="7" dur="1000"/>
                                        <p:tgtEl>
                                          <p:spTgt spid="128017"/>
                                        </p:tgtEl>
                                      </p:cBhvr>
                                    </p:animEffect>
                                    <p:anim calcmode="lin" valueType="num">
                                      <p:cBhvr>
                                        <p:cTn id="8" dur="1000" fill="hold"/>
                                        <p:tgtEl>
                                          <p:spTgt spid="128017"/>
                                        </p:tgtEl>
                                        <p:attrNameLst>
                                          <p:attrName>ppt_x</p:attrName>
                                        </p:attrNameLst>
                                      </p:cBhvr>
                                      <p:tavLst>
                                        <p:tav tm="0">
                                          <p:val>
                                            <p:strVal val="#ppt_x"/>
                                          </p:val>
                                        </p:tav>
                                        <p:tav tm="100000">
                                          <p:val>
                                            <p:strVal val="#ppt_x"/>
                                          </p:val>
                                        </p:tav>
                                      </p:tavLst>
                                    </p:anim>
                                    <p:anim calcmode="lin" valueType="num">
                                      <p:cBhvr>
                                        <p:cTn id="9" dur="1000" fill="hold"/>
                                        <p:tgtEl>
                                          <p:spTgt spid="12801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8029"/>
                                        </p:tgtEl>
                                        <p:attrNameLst>
                                          <p:attrName>style.visibility</p:attrName>
                                        </p:attrNameLst>
                                      </p:cBhvr>
                                      <p:to>
                                        <p:strVal val="visible"/>
                                      </p:to>
                                    </p:set>
                                    <p:animEffect transition="in" filter="fade">
                                      <p:cBhvr>
                                        <p:cTn id="12" dur="1000"/>
                                        <p:tgtEl>
                                          <p:spTgt spid="128029"/>
                                        </p:tgtEl>
                                      </p:cBhvr>
                                    </p:animEffect>
                                    <p:anim calcmode="lin" valueType="num">
                                      <p:cBhvr>
                                        <p:cTn id="13" dur="1000" fill="hold"/>
                                        <p:tgtEl>
                                          <p:spTgt spid="128029"/>
                                        </p:tgtEl>
                                        <p:attrNameLst>
                                          <p:attrName>ppt_x</p:attrName>
                                        </p:attrNameLst>
                                      </p:cBhvr>
                                      <p:tavLst>
                                        <p:tav tm="0">
                                          <p:val>
                                            <p:strVal val="#ppt_x"/>
                                          </p:val>
                                        </p:tav>
                                        <p:tav tm="100000">
                                          <p:val>
                                            <p:strVal val="#ppt_x"/>
                                          </p:val>
                                        </p:tav>
                                      </p:tavLst>
                                    </p:anim>
                                    <p:anim calcmode="lin" valueType="num">
                                      <p:cBhvr>
                                        <p:cTn id="14" dur="1000" fill="hold"/>
                                        <p:tgtEl>
                                          <p:spTgt spid="12802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xit" presetSubtype="16" fill="hold" grpId="1" nodeType="clickEffect">
                                  <p:stCondLst>
                                    <p:cond delay="0"/>
                                  </p:stCondLst>
                                  <p:childTnLst>
                                    <p:animEffect transition="out" filter="diamond(in)">
                                      <p:cBhvr>
                                        <p:cTn id="18" dur="2000"/>
                                        <p:tgtEl>
                                          <p:spTgt spid="128017"/>
                                        </p:tgtEl>
                                      </p:cBhvr>
                                    </p:animEffect>
                                    <p:set>
                                      <p:cBhvr>
                                        <p:cTn id="19" dur="1" fill="hold">
                                          <p:stCondLst>
                                            <p:cond delay="1999"/>
                                          </p:stCondLst>
                                        </p:cTn>
                                        <p:tgtEl>
                                          <p:spTgt spid="128017"/>
                                        </p:tgtEl>
                                        <p:attrNameLst>
                                          <p:attrName>style.visibility</p:attrName>
                                        </p:attrNameLst>
                                      </p:cBhvr>
                                      <p:to>
                                        <p:strVal val="hidden"/>
                                      </p:to>
                                    </p:set>
                                  </p:childTnLst>
                                </p:cTn>
                              </p:par>
                              <p:par>
                                <p:cTn id="20" presetID="8" presetClass="exit" presetSubtype="16" fill="hold" nodeType="withEffect">
                                  <p:stCondLst>
                                    <p:cond delay="0"/>
                                  </p:stCondLst>
                                  <p:childTnLst>
                                    <p:animEffect transition="out" filter="diamond(in)">
                                      <p:cBhvr>
                                        <p:cTn id="21" dur="2000"/>
                                        <p:tgtEl>
                                          <p:spTgt spid="128029"/>
                                        </p:tgtEl>
                                      </p:cBhvr>
                                    </p:animEffect>
                                    <p:set>
                                      <p:cBhvr>
                                        <p:cTn id="22" dur="1" fill="hold">
                                          <p:stCondLst>
                                            <p:cond delay="1999"/>
                                          </p:stCondLst>
                                        </p:cTn>
                                        <p:tgtEl>
                                          <p:spTgt spid="12802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31"/>
                                        </p:tgtEl>
                                        <p:attrNameLst>
                                          <p:attrName>style.visibility</p:attrName>
                                        </p:attrNameLst>
                                      </p:cBhvr>
                                      <p:to>
                                        <p:strVal val="visible"/>
                                      </p:to>
                                    </p:set>
                                    <p:animEffect transition="in" filter="blinds(horizontal)">
                                      <p:cBhvr>
                                        <p:cTn id="27" dur="500"/>
                                        <p:tgtEl>
                                          <p:spTgt spid="12803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8030"/>
                                        </p:tgtEl>
                                        <p:attrNameLst>
                                          <p:attrName>style.visibility</p:attrName>
                                        </p:attrNameLst>
                                      </p:cBhvr>
                                      <p:to>
                                        <p:strVal val="visible"/>
                                      </p:to>
                                    </p:set>
                                    <p:animEffect transition="in" filter="blinds(horizontal)">
                                      <p:cBhvr>
                                        <p:cTn id="30" dur="500"/>
                                        <p:tgtEl>
                                          <p:spTgt spid="1280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8032"/>
                                        </p:tgtEl>
                                        <p:attrNameLst>
                                          <p:attrName>style.visibility</p:attrName>
                                        </p:attrNameLst>
                                      </p:cBhvr>
                                      <p:to>
                                        <p:strVal val="visible"/>
                                      </p:to>
                                    </p:set>
                                    <p:animEffect transition="in" filter="blinds(horizontal)">
                                      <p:cBhvr>
                                        <p:cTn id="35" dur="500"/>
                                        <p:tgtEl>
                                          <p:spTgt spid="1280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128033"/>
                                        </p:tgtEl>
                                        <p:attrNameLst>
                                          <p:attrName>style.visibility</p:attrName>
                                        </p:attrNameLst>
                                      </p:cBhvr>
                                      <p:to>
                                        <p:strVal val="visible"/>
                                      </p:to>
                                    </p:set>
                                    <p:anim calcmode="lin" valueType="num">
                                      <p:cBhvr>
                                        <p:cTn id="40" dur="1000" fill="hold"/>
                                        <p:tgtEl>
                                          <p:spTgt spid="128033"/>
                                        </p:tgtEl>
                                        <p:attrNameLst>
                                          <p:attrName>ppt_x</p:attrName>
                                        </p:attrNameLst>
                                      </p:cBhvr>
                                      <p:tavLst>
                                        <p:tav tm="0">
                                          <p:val>
                                            <p:strVal val="#ppt_x-.2"/>
                                          </p:val>
                                        </p:tav>
                                        <p:tav tm="100000">
                                          <p:val>
                                            <p:strVal val="#ppt_x"/>
                                          </p:val>
                                        </p:tav>
                                      </p:tavLst>
                                    </p:anim>
                                    <p:anim calcmode="lin" valueType="num">
                                      <p:cBhvr>
                                        <p:cTn id="41" dur="1000" fill="hold"/>
                                        <p:tgtEl>
                                          <p:spTgt spid="12803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28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7" grpId="0"/>
      <p:bldP spid="128017" grpId="1"/>
      <p:bldP spid="128030" grpId="0"/>
      <p:bldP spid="128031" grpId="0"/>
      <p:bldP spid="128032" grpId="0"/>
      <p:bldP spid="1280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5D949464-254D-4D3E-A62B-205FCFBC22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fld id="{E24CFE06-41F2-43CC-8743-98EAE13B9ED4}" type="slidenum">
              <a:rPr kumimoji="0" lang="en-US" altLang="zh-CN" sz="1800">
                <a:solidFill>
                  <a:srgbClr val="009900"/>
                </a:solidFill>
              </a:rPr>
              <a:pPr eaLnBrk="1" hangingPunct="1"/>
              <a:t>9</a:t>
            </a:fld>
            <a:endParaRPr kumimoji="0" lang="en-US" altLang="zh-CN" sz="1800">
              <a:solidFill>
                <a:srgbClr val="009900"/>
              </a:solidFill>
            </a:endParaRPr>
          </a:p>
        </p:txBody>
      </p:sp>
      <p:sp>
        <p:nvSpPr>
          <p:cNvPr id="12291" name="Rectangle 30">
            <a:extLst>
              <a:ext uri="{FF2B5EF4-FFF2-40B4-BE49-F238E27FC236}">
                <a16:creationId xmlns:a16="http://schemas.microsoft.com/office/drawing/2014/main" id="{6C054D23-3C0A-4A87-9B8C-DB2C011CFDD8}"/>
              </a:ext>
            </a:extLst>
          </p:cNvPr>
          <p:cNvSpPr>
            <a:spLocks noChangeArrowheads="1"/>
          </p:cNvSpPr>
          <p:nvPr/>
        </p:nvSpPr>
        <p:spPr bwMode="auto">
          <a:xfrm>
            <a:off x="755650" y="765175"/>
            <a:ext cx="6872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solidFill>
                  <a:srgbClr val="0000FF"/>
                </a:solidFill>
                <a:latin typeface="Times New Roman" panose="02020603050405020304" pitchFamily="18" charset="0"/>
                <a:ea typeface="黑体" panose="02010609060101010101" pitchFamily="49" charset="-122"/>
              </a:rPr>
              <a:t>2.4</a:t>
            </a:r>
            <a:r>
              <a:rPr lang="zh-CN" altLang="en-US" sz="2800" b="1">
                <a:solidFill>
                  <a:srgbClr val="0000FF"/>
                </a:solidFill>
                <a:latin typeface="Times New Roman" panose="02020603050405020304" pitchFamily="18" charset="0"/>
                <a:ea typeface="黑体" panose="02010609060101010101" pitchFamily="49" charset="-122"/>
              </a:rPr>
              <a:t>　基本数据类型</a:t>
            </a:r>
          </a:p>
        </p:txBody>
      </p:sp>
      <p:sp>
        <p:nvSpPr>
          <p:cNvPr id="12292" name="Text Box 31">
            <a:extLst>
              <a:ext uri="{FF2B5EF4-FFF2-40B4-BE49-F238E27FC236}">
                <a16:creationId xmlns:a16="http://schemas.microsoft.com/office/drawing/2014/main" id="{BF963ADA-E32B-4A94-B873-98820A09F466}"/>
              </a:ext>
            </a:extLst>
          </p:cNvPr>
          <p:cNvSpPr txBox="1">
            <a:spLocks noChangeArrowheads="1"/>
          </p:cNvSpPr>
          <p:nvPr/>
        </p:nvSpPr>
        <p:spPr bwMode="auto">
          <a:xfrm>
            <a:off x="762000" y="1365250"/>
            <a:ext cx="503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99"/>
                </a:solidFill>
                <a:latin typeface="Times New Roman" panose="02020603050405020304" pitchFamily="18" charset="0"/>
                <a:ea typeface="黑体" panose="02010609060101010101" pitchFamily="49" charset="-122"/>
              </a:rPr>
              <a:t>2.4.1</a:t>
            </a:r>
            <a:r>
              <a:rPr lang="en-US" altLang="en-US" sz="2400" b="1">
                <a:solidFill>
                  <a:srgbClr val="CC0099"/>
                </a:solidFill>
                <a:latin typeface="Times New Roman" panose="02020603050405020304" pitchFamily="18" charset="0"/>
                <a:ea typeface="黑体" panose="02010609060101010101" pitchFamily="49" charset="-122"/>
              </a:rPr>
              <a:t> </a:t>
            </a:r>
            <a:r>
              <a:rPr lang="zh-CN" altLang="en-US" sz="2400" b="1">
                <a:solidFill>
                  <a:srgbClr val="CC0099"/>
                </a:solidFill>
                <a:latin typeface="Times New Roman" panose="02020603050405020304" pitchFamily="18" charset="0"/>
                <a:ea typeface="黑体" panose="02010609060101010101" pitchFamily="49" charset="-122"/>
              </a:rPr>
              <a:t>　基本类型的分类 </a:t>
            </a:r>
          </a:p>
        </p:txBody>
      </p:sp>
      <p:sp>
        <p:nvSpPr>
          <p:cNvPr id="94253" name="Rectangle 45">
            <a:extLst>
              <a:ext uri="{FF2B5EF4-FFF2-40B4-BE49-F238E27FC236}">
                <a16:creationId xmlns:a16="http://schemas.microsoft.com/office/drawing/2014/main" id="{148E08D7-91D9-4B54-8105-2465EA8ED61D}"/>
              </a:ext>
            </a:extLst>
          </p:cNvPr>
          <p:cNvSpPr>
            <a:spLocks noChangeArrowheads="1"/>
          </p:cNvSpPr>
          <p:nvPr/>
        </p:nvSpPr>
        <p:spPr bwMode="auto">
          <a:xfrm>
            <a:off x="2967038" y="1736725"/>
            <a:ext cx="3317875" cy="396875"/>
          </a:xfrm>
          <a:prstGeom prst="rect">
            <a:avLst/>
          </a:prstGeom>
          <a:noFill/>
          <a:ln w="9525">
            <a:noFill/>
            <a:miter lim="800000"/>
            <a:headEnd/>
            <a:tailEnd/>
          </a:ln>
          <a:effectLst/>
        </p:spPr>
        <p:txBody>
          <a:bodyPr wrap="none" anchor="ctr">
            <a:spAutoFit/>
          </a:bodyPr>
          <a:lstStyle/>
          <a:p>
            <a:pPr algn="ctr">
              <a:defRPr/>
            </a:pPr>
            <a:r>
              <a:rPr lang="zh-CN" altLang="en-US" b="1">
                <a:effectLst>
                  <a:outerShdw blurRad="38100" dist="38100" dir="2700000" algn="tl">
                    <a:srgbClr val="C0C0C0"/>
                  </a:outerShdw>
                </a:effectLst>
                <a:latin typeface="宋体" pitchFamily="2" charset="-122"/>
              </a:rPr>
              <a:t>表</a:t>
            </a:r>
            <a:r>
              <a:rPr lang="en-US" altLang="zh-CN" b="1">
                <a:effectLst>
                  <a:outerShdw blurRad="38100" dist="38100" dir="2700000" algn="tl">
                    <a:srgbClr val="C0C0C0"/>
                  </a:outerShdw>
                </a:effectLst>
                <a:latin typeface="宋体" pitchFamily="2" charset="-122"/>
              </a:rPr>
              <a:t>2.3  </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latin typeface="宋体" pitchFamily="2" charset="-122"/>
              </a:rPr>
              <a:t>语言类型与类别</a:t>
            </a:r>
          </a:p>
        </p:txBody>
      </p:sp>
      <p:graphicFrame>
        <p:nvGraphicFramePr>
          <p:cNvPr id="94349" name="Group 141">
            <a:extLst>
              <a:ext uri="{FF2B5EF4-FFF2-40B4-BE49-F238E27FC236}">
                <a16:creationId xmlns:a16="http://schemas.microsoft.com/office/drawing/2014/main" id="{2C4EA146-48FF-4462-8C7E-0792F437640A}"/>
              </a:ext>
            </a:extLst>
          </p:cNvPr>
          <p:cNvGraphicFramePr>
            <a:graphicFrameLocks noGrp="1"/>
          </p:cNvGraphicFramePr>
          <p:nvPr/>
        </p:nvGraphicFramePr>
        <p:xfrm>
          <a:off x="900113" y="2133600"/>
          <a:ext cx="7488237" cy="4054474"/>
        </p:xfrm>
        <a:graphic>
          <a:graphicData uri="http://schemas.openxmlformats.org/drawingml/2006/table">
            <a:tbl>
              <a:tblPr/>
              <a:tblGrid>
                <a:gridCol w="4968875">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258887">
                  <a:extLst>
                    <a:ext uri="{9D8B030D-6E8A-4147-A177-3AD203B41FA5}">
                      <a16:colId xmlns:a16="http://schemas.microsoft.com/office/drawing/2014/main" val="20002"/>
                    </a:ext>
                  </a:extLst>
                </a:gridCol>
              </a:tblGrid>
              <a:tr h="39630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C</a:t>
                      </a: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语言类型</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类型分类</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hMerge="1">
                  <a:txBody>
                    <a:bodyPr/>
                    <a:lstStyle/>
                    <a:p>
                      <a:endParaRPr lang="en-CA"/>
                    </a:p>
                  </a:txBody>
                  <a:tcPr/>
                </a:tc>
                <a:extLst>
                  <a:ext uri="{0D108BD9-81ED-4DB2-BD59-A6C34878D82A}">
                    <a16:rowId xmlns:a16="http://schemas.microsoft.com/office/drawing/2014/main" val="10000"/>
                  </a:ext>
                </a:extLst>
              </a:tr>
              <a:tr h="1463269">
                <a:tc>
                  <a:txBody>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short, int, long, </a:t>
                      </a:r>
                      <a:r>
                        <a:rPr kumimoji="1" lang="en-US" altLang="zh-CN" sz="1800" b="1" i="0" u="none" strike="noStrike" cap="none" normalizeH="0" baseline="0">
                          <a:ln>
                            <a:noFill/>
                          </a:ln>
                          <a:solidFill>
                            <a:srgbClr val="9933FF"/>
                          </a:solidFill>
                          <a:effectLst>
                            <a:outerShdw blurRad="38100" dist="38100" dir="2700000" algn="tl">
                              <a:srgbClr val="C0C0C0"/>
                            </a:outerShdw>
                          </a:effectLst>
                          <a:latin typeface="宋体" pitchFamily="2" charset="-122"/>
                          <a:ea typeface="宋体" pitchFamily="2" charset="-122"/>
                        </a:rPr>
                        <a:t>long long</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3000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(signed</a:t>
                      </a:r>
                      <a:r>
                        <a:rPr kumimoji="1" lang="zh-CN" altLang="en-US"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和 </a:t>
                      </a:r>
                      <a:r>
                        <a:rPr kumimoji="1" lang="en-US" altLang="zh-CN"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unsigned)</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Char</a:t>
                      </a:r>
                      <a:r>
                        <a:rPr kumimoji="1" lang="en-US" altLang="zh-CN"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(signed</a:t>
                      </a:r>
                      <a:r>
                        <a:rPr kumimoji="1" lang="zh-CN" altLang="en-US"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和 </a:t>
                      </a:r>
                      <a:r>
                        <a:rPr kumimoji="1" lang="en-US" altLang="zh-CN"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rPr>
                        <a:t>unsigned)</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9933FF"/>
                          </a:solidFill>
                          <a:effectLst>
                            <a:outerShdw blurRad="38100" dist="38100" dir="2700000" algn="tl">
                              <a:srgbClr val="C0C0C0"/>
                            </a:outerShdw>
                          </a:effectLst>
                          <a:latin typeface="宋体" pitchFamily="2" charset="-122"/>
                          <a:ea typeface="宋体" pitchFamily="2" charset="-122"/>
                        </a:rPr>
                        <a:t>_Bool</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30000">
                          <a:ln>
                            <a:noFill/>
                          </a:ln>
                          <a:solidFill>
                            <a:srgbClr val="B2B2B2"/>
                          </a:solidFill>
                          <a:effectLst>
                            <a:outerShdw blurRad="38100" dist="38100" dir="2700000" algn="tl">
                              <a:srgbClr val="C0C0C0"/>
                            </a:outerShdw>
                          </a:effectLst>
                          <a:latin typeface="宋体" pitchFamily="2" charset="-122"/>
                          <a:ea typeface="宋体" pitchFamily="2" charset="-122"/>
                        </a:rPr>
                        <a:t>#</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enum {… }</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整型</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基本类型</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80">
                <a:tc>
                  <a:txBody>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float, double, long double</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9933FF"/>
                          </a:solidFill>
                          <a:effectLst>
                            <a:outerShdw blurRad="38100" dist="38100" dir="2700000" algn="tl">
                              <a:srgbClr val="C0C0C0"/>
                            </a:outerShdw>
                          </a:effectLst>
                          <a:latin typeface="宋体" pitchFamily="2" charset="-122"/>
                          <a:ea typeface="宋体" pitchFamily="2" charset="-122"/>
                        </a:rPr>
                        <a:t>_Complex</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30000">
                          <a:ln>
                            <a:noFill/>
                          </a:ln>
                          <a:solidFill>
                            <a:srgbClr val="B2B2B2"/>
                          </a:solidFill>
                          <a:effectLst>
                            <a:outerShdw blurRad="38100" dist="38100" dir="2700000" algn="tl">
                              <a:srgbClr val="C0C0C0"/>
                            </a:outerShdw>
                          </a:effectLst>
                          <a:latin typeface="宋体" pitchFamily="2" charset="-122"/>
                          <a:ea typeface="宋体" pitchFamily="2" charset="-122"/>
                        </a:rPr>
                        <a:t>#</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0">
                          <a:ln>
                            <a:noFill/>
                          </a:ln>
                          <a:solidFill>
                            <a:srgbClr val="9933FF"/>
                          </a:solidFill>
                          <a:effectLst>
                            <a:outerShdw blurRad="38100" dist="38100" dir="2700000" algn="tl">
                              <a:srgbClr val="C0C0C0"/>
                            </a:outerShdw>
                          </a:effectLst>
                          <a:latin typeface="宋体" pitchFamily="2" charset="-122"/>
                          <a:ea typeface="宋体" pitchFamily="2" charset="-122"/>
                        </a:rPr>
                        <a:t>_Imaginary</a:t>
                      </a: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 </a:t>
                      </a:r>
                      <a:r>
                        <a:rPr kumimoji="1" lang="en-US" altLang="zh-CN" sz="1800" b="1" i="0" u="none" strike="noStrike" cap="none" normalizeH="0" baseline="30000">
                          <a:ln>
                            <a:noFill/>
                          </a:ln>
                          <a:solidFill>
                            <a:srgbClr val="B2B2B2"/>
                          </a:solidFill>
                          <a:effectLst>
                            <a:outerShdw blurRad="38100" dist="38100" dir="2700000" algn="tl">
                              <a:srgbClr val="C0C0C0"/>
                            </a:outerShdw>
                          </a:effectLst>
                          <a:latin typeface="宋体" pitchFamily="2" charset="-122"/>
                          <a:ea typeface="宋体" pitchFamily="2" charset="-122"/>
                        </a:rPr>
                        <a:t>#</a:t>
                      </a:r>
                      <a:endParaRPr kumimoji="1" lang="en-US" altLang="zh-CN" sz="1800" b="1" i="0" u="none" strike="noStrike" cap="none" normalizeH="0" baseline="0">
                        <a:ln>
                          <a:noFill/>
                        </a:ln>
                        <a:solidFill>
                          <a:srgbClr val="B2B2B2"/>
                        </a:solidFill>
                        <a:effectLst>
                          <a:outerShdw blurRad="38100" dist="38100" dir="2700000" algn="tl">
                            <a:srgbClr val="C0C0C0"/>
                          </a:outerShdw>
                        </a:effectLst>
                        <a:latin typeface="宋体" pitchFamily="2" charset="-122"/>
                        <a:ea typeface="宋体" pitchFamily="2" charset="-122"/>
                      </a:endParaRP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浮点型</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复数类型</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vMerge="1">
                  <a:txBody>
                    <a:bodyPr/>
                    <a:lstStyle/>
                    <a:p>
                      <a:endParaRPr lang="en-CA"/>
                    </a:p>
                  </a:txBody>
                  <a:tcPr/>
                </a:tc>
                <a:extLst>
                  <a:ext uri="{0D108BD9-81ED-4DB2-BD59-A6C34878D82A}">
                    <a16:rowId xmlns:a16="http://schemas.microsoft.com/office/drawing/2014/main" val="10002"/>
                  </a:ext>
                </a:extLst>
              </a:tr>
              <a:tr h="1188906">
                <a:tc>
                  <a:txBody>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T *</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T […]</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struct {…}</a:t>
                      </a:r>
                    </a:p>
                    <a:p>
                      <a:pPr marL="0" marR="0" lvl="0" indent="1143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union {…}</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指针类型</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数组类型</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结构类型</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联合类型</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导出类型</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8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void</a:t>
                      </a:r>
                    </a:p>
                  </a:txBody>
                  <a:tcPr marT="45727" marB="4572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空类型</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hMerge="1">
                  <a:txBody>
                    <a:bodyPr/>
                    <a:lstStyle/>
                    <a:p>
                      <a:endParaRPr lang="en-CA"/>
                    </a:p>
                  </a:txBody>
                  <a:tcPr/>
                </a:tc>
                <a:extLst>
                  <a:ext uri="{0D108BD9-81ED-4DB2-BD59-A6C34878D82A}">
                    <a16:rowId xmlns:a16="http://schemas.microsoft.com/office/drawing/2014/main" val="10004"/>
                  </a:ext>
                </a:extLst>
              </a:tr>
            </a:tbl>
          </a:graphicData>
        </a:graphic>
      </p:graphicFrame>
      <p:sp>
        <p:nvSpPr>
          <p:cNvPr id="12317" name="Text Box 143">
            <a:extLst>
              <a:ext uri="{FF2B5EF4-FFF2-40B4-BE49-F238E27FC236}">
                <a16:creationId xmlns:a16="http://schemas.microsoft.com/office/drawing/2014/main" id="{17C70C77-6E56-45BC-8426-6A11015F775F}"/>
              </a:ext>
            </a:extLst>
          </p:cNvPr>
          <p:cNvSpPr txBox="1">
            <a:spLocks noChangeArrowheads="1"/>
          </p:cNvSpPr>
          <p:nvPr/>
        </p:nvSpPr>
        <p:spPr bwMode="auto">
          <a:xfrm flipH="1">
            <a:off x="8480425" y="5999163"/>
            <a:ext cx="511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anose="020B0604030504040204" pitchFamily="34" charset="0"/>
                <a:ea typeface="宋体" panose="02010600030101010101" pitchFamily="2" charset="-122"/>
              </a:defRPr>
            </a:lvl1pPr>
            <a:lvl2pPr marL="742950" indent="-285750" eaLnBrk="0" hangingPunct="0">
              <a:defRPr kumimoji="1" sz="20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000" u="sng">
                <a:hlinkClick r:id="rId2" action="ppaction://hlinksldjump"/>
              </a:rPr>
              <a:t>目录</a:t>
            </a:r>
            <a:endParaRPr lang="zh-CN" altLang="en-US" sz="1000" u="sng"/>
          </a:p>
        </p:txBody>
      </p:sp>
    </p:spTree>
  </p:cSld>
  <p:clrMapOvr>
    <a:masterClrMapping/>
  </p:clrMapOvr>
  <p:transition/>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7215</TotalTime>
  <Words>6791</Words>
  <Application>Microsoft Office PowerPoint</Application>
  <PresentationFormat>全屏显示(4:3)</PresentationFormat>
  <Paragraphs>1438</Paragraphs>
  <Slides>56</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7" baseType="lpstr">
      <vt:lpstr>Tahoma</vt:lpstr>
      <vt:lpstr>宋体</vt:lpstr>
      <vt:lpstr>Arial</vt:lpstr>
      <vt:lpstr>Wingdings</vt:lpstr>
      <vt:lpstr>Times New Roman</vt:lpstr>
      <vt:lpstr>楷体_GB2312</vt:lpstr>
      <vt:lpstr>黑体</vt:lpstr>
      <vt:lpstr>Symbol</vt:lpstr>
      <vt:lpstr>华文彩云</vt:lpstr>
      <vt:lpstr>Blends</vt:lpstr>
      <vt:lpstr>Equation.DSMT4</vt:lpstr>
      <vt:lpstr>第2章　数据类型、运算符        和表达式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胡 沁心</cp:lastModifiedBy>
  <cp:revision>1370</cp:revision>
  <dcterms:created xsi:type="dcterms:W3CDTF">2006-07-11T01:51:13Z</dcterms:created>
  <dcterms:modified xsi:type="dcterms:W3CDTF">2023-12-18T12:35:26Z</dcterms:modified>
</cp:coreProperties>
</file>