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96" r:id="rId5"/>
    <p:sldId id="321" r:id="rId6"/>
    <p:sldId id="324" r:id="rId7"/>
    <p:sldId id="325" r:id="rId8"/>
    <p:sldId id="303" r:id="rId9"/>
    <p:sldId id="300" r:id="rId10"/>
    <p:sldId id="323" r:id="rId11"/>
    <p:sldId id="327" r:id="rId12"/>
    <p:sldId id="328" r:id="rId13"/>
    <p:sldId id="326" r:id="rId14"/>
    <p:sldId id="301" r:id="rId15"/>
    <p:sldId id="305" r:id="rId16"/>
    <p:sldId id="329" r:id="rId17"/>
    <p:sldId id="270" r:id="rId18"/>
    <p:sldId id="330" r:id="rId19"/>
    <p:sldId id="331" r:id="rId20"/>
    <p:sldId id="332" r:id="rId21"/>
    <p:sldId id="333" r:id="rId22"/>
    <p:sldId id="306" r:id="rId23"/>
    <p:sldId id="265" r:id="rId24"/>
    <p:sldId id="278" r:id="rId25"/>
    <p:sldId id="279" r:id="rId26"/>
    <p:sldId id="280" r:id="rId27"/>
    <p:sldId id="334" r:id="rId28"/>
    <p:sldId id="335" r:id="rId29"/>
    <p:sldId id="281" r:id="rId30"/>
    <p:sldId id="336" r:id="rId31"/>
    <p:sldId id="337" r:id="rId32"/>
    <p:sldId id="338" r:id="rId33"/>
    <p:sldId id="283" r:id="rId34"/>
    <p:sldId id="340" r:id="rId35"/>
    <p:sldId id="341" r:id="rId36"/>
    <p:sldId id="342" r:id="rId37"/>
    <p:sldId id="339" r:id="rId38"/>
    <p:sldId id="319" r:id="rId39"/>
    <p:sldId id="320" r:id="rId40"/>
  </p:sldIdLst>
  <p:sldSz cx="9144000" cy="6858000" type="screen4x3"/>
  <p:notesSz cx="6858000" cy="97107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99FFCC"/>
    <a:srgbClr val="008000"/>
    <a:srgbClr val="FF00FF"/>
    <a:srgbClr val="0000FF"/>
    <a:srgbClr val="4D4D4D"/>
    <a:srgbClr val="3333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86" autoAdjust="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364" y="-72"/>
      </p:cViewPr>
      <p:guideLst>
        <p:guide orient="horz" pos="305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53EDA1B-782D-4751-B0A1-D3F662547C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1259B8E-C08A-4837-945C-DCE8934C64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0B9C76A3-C618-4E4F-BF31-F4F196096A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6547E895-641E-40D0-9AC0-D6E7A21585C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B9037E5-A464-44A1-83ED-0A35D5D6BC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0C11DBD-F63F-4C0A-ADEA-3C8E9CA607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6ABC52B-299D-4ED7-9E96-7917F672509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8028F0-6E54-4F86-92F0-C0FF1F3E800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01713" y="728663"/>
            <a:ext cx="4854575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D1AEAFA-839B-41D1-A9E3-BB96B7B532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13275"/>
            <a:ext cx="50292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06955A0-8664-4CDF-ACF1-1200BEE6C4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C2D6DB7-3008-46DC-A1A6-7744B52CB2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E7E9CE2-C5D3-4E8B-A2B2-158E685BBB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花">
            <a:extLst>
              <a:ext uri="{FF2B5EF4-FFF2-40B4-BE49-F238E27FC236}">
                <a16:creationId xmlns:a16="http://schemas.microsoft.com/office/drawing/2014/main" id="{AFC62DC6-EE73-46D7-B7B5-AF7D3D616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4075"/>
            <a:ext cx="4800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草">
            <a:extLst>
              <a:ext uri="{FF2B5EF4-FFF2-40B4-BE49-F238E27FC236}">
                <a16:creationId xmlns:a16="http://schemas.microsoft.com/office/drawing/2014/main" id="{3ED46E49-2BBC-4F52-9545-1929861F5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logo001">
            <a:extLst>
              <a:ext uri="{FF2B5EF4-FFF2-40B4-BE49-F238E27FC236}">
                <a16:creationId xmlns:a16="http://schemas.microsoft.com/office/drawing/2014/main" id="{B10A2311-2002-47B9-94F7-D634D0420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"/>
            <a:ext cx="29337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685A234-30E2-4026-8CC1-9A68D3FCDA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fld id="{EE98702E-12E7-4A5F-9FE3-DAA378971D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1380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2447DE5-51F6-4306-8D60-AAE609D3ED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12BFA-2230-4A93-8866-531C66D43E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7761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381000"/>
            <a:ext cx="19510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381000"/>
            <a:ext cx="5700712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C1A9619-2F66-416C-8E00-B9CF1EBB8A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3C484-DEEC-4892-A6EB-74D5B674F2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89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2C768D5-AEEB-4591-A62E-88CBCAC5A1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B6E4E-A922-4D12-8232-A34733FC42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4934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E5B2002-D489-410B-BA15-ABFDF3EFE1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17910-AD95-480E-AB6D-195A46104A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7380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4121090C-7134-4F83-9102-4A9B2FDC06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4B9FC1-621D-4975-8011-525BA7E368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2758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CC912F2-6094-4CAC-9F41-F226A962DA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E9B05-C048-4C66-8E30-F851FB6662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4244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A971FD05-891A-462E-9C87-AC209FA1DA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16D06-D185-4307-ADD0-8ED8D6CFA3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48637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E8800F68-4023-4FBD-A512-65AF3C6325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1BB56-D65E-4F6C-A13D-FD721602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0012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4763285-4B01-4FD1-9FF8-2BB7CDDD61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CAB614-A07C-49F5-8C14-5B754A86D1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157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780CAF44-C694-4CE7-8DC7-AF42B482E7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9AFEE-F541-46EC-9C0F-09D1B0754C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1771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>
            <a:extLst>
              <a:ext uri="{FF2B5EF4-FFF2-40B4-BE49-F238E27FC236}">
                <a16:creationId xmlns:a16="http://schemas.microsoft.com/office/drawing/2014/main" id="{7C6C94B9-3577-4D79-85FC-94A7A19F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315075"/>
            <a:ext cx="6705600" cy="533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8CD32D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27" name="Picture 14" descr="花">
            <a:extLst>
              <a:ext uri="{FF2B5EF4-FFF2-40B4-BE49-F238E27FC236}">
                <a16:creationId xmlns:a16="http://schemas.microsoft.com/office/drawing/2014/main" id="{36A028DF-2935-465B-8036-92F667E1E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9838"/>
            <a:ext cx="25146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9">
            <a:extLst>
              <a:ext uri="{FF2B5EF4-FFF2-40B4-BE49-F238E27FC236}">
                <a16:creationId xmlns:a16="http://schemas.microsoft.com/office/drawing/2014/main" id="{8155BA5E-2C40-4CD9-A46D-55587709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3810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642F3B77-C92B-43E7-A257-CC085A735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15" descr="草">
            <a:extLst>
              <a:ext uri="{FF2B5EF4-FFF2-40B4-BE49-F238E27FC236}">
                <a16:creationId xmlns:a16="http://schemas.microsoft.com/office/drawing/2014/main" id="{E000A73F-EEDA-4006-8B7F-EA376C363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9" name="Rectangle 17">
            <a:extLst>
              <a:ext uri="{FF2B5EF4-FFF2-40B4-BE49-F238E27FC236}">
                <a16:creationId xmlns:a16="http://schemas.microsoft.com/office/drawing/2014/main" id="{0F40656E-2254-418C-AE09-C0301D358F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53175"/>
            <a:ext cx="1905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 b="1">
                <a:solidFill>
                  <a:srgbClr val="009900"/>
                </a:solidFill>
              </a:defRPr>
            </a:lvl1pPr>
          </a:lstStyle>
          <a:p>
            <a:fld id="{C5A99255-7F97-43EA-809F-1B4E96D03D1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22">
            <a:extLst>
              <a:ext uri="{FF2B5EF4-FFF2-40B4-BE49-F238E27FC236}">
                <a16:creationId xmlns:a16="http://schemas.microsoft.com/office/drawing/2014/main" id="{C6BED26D-62AA-4F87-9BB1-061F23DCE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25" y="6372225"/>
            <a:ext cx="2698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rgbClr val="069406"/>
                </a:solidFill>
                <a:latin typeface="Times New Roman" panose="02020603050405020304" pitchFamily="18" charset="0"/>
                <a:ea typeface="楷体_GB2312" pitchFamily="49" charset="-122"/>
              </a:rPr>
              <a:t>华中科技大学计算机学院</a:t>
            </a:r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A318901F-B74E-4A51-BE10-EAC74F8B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69850"/>
            <a:ext cx="1878013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>
                <a:solidFill>
                  <a:srgbClr val="006600"/>
                </a:solidFill>
                <a:ea typeface="楷体_GB2312" pitchFamily="49" charset="-122"/>
              </a:rPr>
              <a:t>C</a:t>
            </a:r>
            <a:r>
              <a:rPr lang="zh-CN" altLang="en-US" sz="2000" b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语言程序设计</a:t>
            </a:r>
          </a:p>
        </p:txBody>
      </p:sp>
      <p:pic>
        <p:nvPicPr>
          <p:cNvPr id="1034" name="Picture 24" descr="logo001">
            <a:extLst>
              <a:ext uri="{FF2B5EF4-FFF2-40B4-BE49-F238E27FC236}">
                <a16:creationId xmlns:a16="http://schemas.microsoft.com/office/drawing/2014/main" id="{595C49D8-0A35-444E-BFE9-175946C66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&#31532;03&#31456;&#12288;&#22522;&#26412;&#30340;&#26631;&#20934;&#36755;&#20837;&#19982;&#36755;&#20986;&#65293;&#23383;&#31526;&#27169;&#24335;&#26174;&#31034;&#22120;.pp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1532;03&#31456;&#12288;&#22522;&#26412;&#30340;&#26631;&#20934;&#36755;&#20837;&#19982;&#36755;&#20986;&#65293;&#23383;&#31526;&#27169;&#24335;&#26174;&#31034;&#22120;.pp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1532;03&#31456;&#12288;&#22522;&#26412;&#30340;&#26631;&#20934;&#36755;&#20837;&#19982;&#36755;&#20986;&#65293;&#23383;&#31526;&#27169;&#24335;&#26174;&#31034;&#22120;.ppt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&#31532;03&#31456;&#12288;&#22522;&#26412;&#30340;&#26631;&#20934;&#36755;&#20837;&#19982;&#36755;&#20986;&#65293;&#23383;&#31526;&#27169;&#24335;&#26174;&#31034;&#22120;.pp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9.xml"/><Relationship Id="rId7" Type="http://schemas.openxmlformats.org/officeDocument/2006/relationships/slide" Target="slide3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17.xml"/><Relationship Id="rId9" Type="http://schemas.openxmlformats.org/officeDocument/2006/relationships/slide" Target="slide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1532;03&#31456;&#12288;&#22522;&#26412;&#30340;&#26631;&#20934;&#36755;&#20837;&#19982;&#36755;&#20986;&#65293;&#23383;&#31526;&#27169;&#24335;&#26174;&#31034;&#22120;.pp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&#31532;03&#31456;&#12288;&#22522;&#26412;&#30340;&#26631;&#20934;&#36755;&#20837;&#19982;&#36755;&#20986;&#65293;&#23383;&#31526;&#27169;&#24335;&#26174;&#31034;&#22120;.pp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p147-salton.pdf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EBBF690-4FDD-43C7-8590-8243BFC6C4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8175" y="2492375"/>
            <a:ext cx="5616575" cy="838200"/>
          </a:xfrm>
        </p:spPr>
        <p:txBody>
          <a:bodyPr/>
          <a:lstStyle/>
          <a:p>
            <a:pPr algn="ctr" eaLnBrk="1" hangingPunct="1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章　函数与程序结构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A9DB5E22-4A96-45CD-9130-CD3C75E98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3381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C</a:t>
            </a: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语言程序设计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26B80EE0-09C8-4DEE-BCD7-DC99ED8A0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5105400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主讲教师：祝建华 </a:t>
            </a:r>
          </a:p>
        </p:txBody>
      </p:sp>
      <p:pic>
        <p:nvPicPr>
          <p:cNvPr id="5125" name="Picture 11" descr="struct_intro">
            <a:extLst>
              <a:ext uri="{FF2B5EF4-FFF2-40B4-BE49-F238E27FC236}">
                <a16:creationId xmlns:a16="http://schemas.microsoft.com/office/drawing/2014/main" id="{287AC6DD-B7A8-4D38-93B9-994E8DE9D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981075"/>
            <a:ext cx="10080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F8E1156B-6532-42B3-9B64-D9F10740C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363710-FFFC-4157-9B8E-A2EE8216413C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08AB4772-4F7C-417E-9120-2F783B8F5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573713"/>
            <a:ext cx="576263" cy="720725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2101" name="Text Box 5">
            <a:extLst>
              <a:ext uri="{FF2B5EF4-FFF2-40B4-BE49-F238E27FC236}">
                <a16:creationId xmlns:a16="http://schemas.microsoft.com/office/drawing/2014/main" id="{6394283A-4520-4A02-80E7-F605BC85B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65175"/>
            <a:ext cx="760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编写一个显示从整数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2~5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幂表的程序。</a:t>
            </a:r>
          </a:p>
        </p:txBody>
      </p:sp>
      <p:sp>
        <p:nvSpPr>
          <p:cNvPr id="132102" name="Rectangle 6">
            <a:extLst>
              <a:ext uri="{FF2B5EF4-FFF2-40B4-BE49-F238E27FC236}">
                <a16:creationId xmlns:a16="http://schemas.microsoft.com/office/drawing/2014/main" id="{E7ED1244-83B1-4C51-BCC8-5A6C1C17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120775"/>
            <a:ext cx="7896225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问题可以分解成如下子问题如下，每个子问题单独设计成函数；之后，这些函数通过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main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函数调用方式，完成问题的实现。</a:t>
            </a:r>
          </a:p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⑴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显示标题。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prn_banner()</a:t>
            </a:r>
            <a:r>
              <a:rPr lang="en-US" altLang="zh-CN"/>
              <a:t> 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⑵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显示各列上部的标题部分。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prn_headings()</a:t>
            </a:r>
            <a:r>
              <a:rPr lang="en-US" altLang="zh-CN" sz="2000">
                <a:solidFill>
                  <a:schemeClr val="tx2"/>
                </a:solidFill>
              </a:rPr>
              <a:t> </a:t>
            </a:r>
            <a:endParaRPr lang="en-US" altLang="zh-CN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⑶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显示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至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次幂。其中，计算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Power()</a:t>
            </a:r>
            <a:r>
              <a:rPr lang="en-US" altLang="zh-CN"/>
              <a:t> </a:t>
            </a:r>
          </a:p>
        </p:txBody>
      </p:sp>
      <p:sp>
        <p:nvSpPr>
          <p:cNvPr id="132103" name="Rectangle 7">
            <a:extLst>
              <a:ext uri="{FF2B5EF4-FFF2-40B4-BE49-F238E27FC236}">
                <a16:creationId xmlns:a16="http://schemas.microsoft.com/office/drawing/2014/main" id="{6C67560E-3299-47C4-874B-653A6451D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781300"/>
            <a:ext cx="5529262" cy="351472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**************************************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*                        A TABLE OF POWERS                  *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**************************************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Int     Square      Cube    Quartic    Quintic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1            1               1              1               1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2            4               8            16             32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3            9             27             81          243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4          16             64          256        1024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5          25           125          625        3125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6          36           216        1296        7776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7          49           343        2401      16807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8          64           512        4096      32768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9          81           729        6561      59049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10       100         1000     10000    100000</a:t>
            </a:r>
          </a:p>
        </p:txBody>
      </p:sp>
      <p:grpSp>
        <p:nvGrpSpPr>
          <p:cNvPr id="14343" name="Group 30">
            <a:extLst>
              <a:ext uri="{FF2B5EF4-FFF2-40B4-BE49-F238E27FC236}">
                <a16:creationId xmlns:a16="http://schemas.microsoft.com/office/drawing/2014/main" id="{FF49464C-1C55-4CB9-9198-2B6D47CC6F62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060575"/>
            <a:ext cx="374650" cy="1358900"/>
            <a:chOff x="1011" y="1304"/>
            <a:chExt cx="236" cy="856"/>
          </a:xfrm>
        </p:grpSpPr>
        <p:sp>
          <p:nvSpPr>
            <p:cNvPr id="14359" name="AutoShape 31">
              <a:extLst>
                <a:ext uri="{FF2B5EF4-FFF2-40B4-BE49-F238E27FC236}">
                  <a16:creationId xmlns:a16="http://schemas.microsoft.com/office/drawing/2014/main" id="{DEFD1B8C-FB88-423C-8C8B-565358B1B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1797"/>
              <a:ext cx="136" cy="363"/>
            </a:xfrm>
            <a:prstGeom prst="leftBrace">
              <a:avLst>
                <a:gd name="adj1" fmla="val 22243"/>
                <a:gd name="adj2" fmla="val 50000"/>
              </a:avLst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360" name="Freeform 32">
              <a:extLst>
                <a:ext uri="{FF2B5EF4-FFF2-40B4-BE49-F238E27FC236}">
                  <a16:creationId xmlns:a16="http://schemas.microsoft.com/office/drawing/2014/main" id="{DDE2F4BE-4671-49BE-B3F7-AA7996476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1304"/>
              <a:ext cx="205" cy="681"/>
            </a:xfrm>
            <a:custGeom>
              <a:avLst/>
              <a:gdLst>
                <a:gd name="T0" fmla="*/ 69 w 205"/>
                <a:gd name="T1" fmla="*/ 681 h 681"/>
                <a:gd name="T2" fmla="*/ 23 w 205"/>
                <a:gd name="T3" fmla="*/ 227 h 681"/>
                <a:gd name="T4" fmla="*/ 205 w 205"/>
                <a:gd name="T5" fmla="*/ 0 h 681"/>
                <a:gd name="T6" fmla="*/ 0 60000 65536"/>
                <a:gd name="T7" fmla="*/ 0 60000 65536"/>
                <a:gd name="T8" fmla="*/ 0 60000 65536"/>
                <a:gd name="T9" fmla="*/ 0 w 205"/>
                <a:gd name="T10" fmla="*/ 0 h 681"/>
                <a:gd name="T11" fmla="*/ 205 w 205"/>
                <a:gd name="T12" fmla="*/ 681 h 6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" h="681">
                  <a:moveTo>
                    <a:pt x="69" y="681"/>
                  </a:moveTo>
                  <a:cubicBezTo>
                    <a:pt x="34" y="510"/>
                    <a:pt x="0" y="340"/>
                    <a:pt x="23" y="227"/>
                  </a:cubicBezTo>
                  <a:cubicBezTo>
                    <a:pt x="46" y="114"/>
                    <a:pt x="125" y="57"/>
                    <a:pt x="205" y="0"/>
                  </a:cubicBezTo>
                </a:path>
              </a:pathLst>
            </a:custGeom>
            <a:noFill/>
            <a:ln w="19050" cap="flat" cmpd="sng">
              <a:solidFill>
                <a:srgbClr val="008080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3">
            <a:extLst>
              <a:ext uri="{FF2B5EF4-FFF2-40B4-BE49-F238E27FC236}">
                <a16:creationId xmlns:a16="http://schemas.microsoft.com/office/drawing/2014/main" id="{0D7BAD6E-B2CB-4F00-A7FA-6F8DC799E0BF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3500438"/>
            <a:ext cx="1728788" cy="2524125"/>
            <a:chOff x="2354" y="28"/>
            <a:chExt cx="1089" cy="1590"/>
          </a:xfrm>
        </p:grpSpPr>
        <p:sp>
          <p:nvSpPr>
            <p:cNvPr id="14346" name="Oval 34">
              <a:extLst>
                <a:ext uri="{FF2B5EF4-FFF2-40B4-BE49-F238E27FC236}">
                  <a16:creationId xmlns:a16="http://schemas.microsoft.com/office/drawing/2014/main" id="{4A3D3CFE-474B-4D87-A4B4-856CB66E2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264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2131" name="Text Box 35">
              <a:extLst>
                <a:ext uri="{FF2B5EF4-FFF2-40B4-BE49-F238E27FC236}">
                  <a16:creationId xmlns:a16="http://schemas.microsoft.com/office/drawing/2014/main" id="{F3D6B8B9-61EE-45C1-98BC-14A83A403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" y="255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begin</a:t>
              </a:r>
            </a:p>
          </p:txBody>
        </p:sp>
        <p:grpSp>
          <p:nvGrpSpPr>
            <p:cNvPr id="14348" name="Group 36">
              <a:extLst>
                <a:ext uri="{FF2B5EF4-FFF2-40B4-BE49-F238E27FC236}">
                  <a16:creationId xmlns:a16="http://schemas.microsoft.com/office/drawing/2014/main" id="{4818CAB3-4B18-4C9F-90B2-F2782CBCB0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8" y="1419"/>
              <a:ext cx="544" cy="199"/>
              <a:chOff x="2466" y="3718"/>
              <a:chExt cx="544" cy="199"/>
            </a:xfrm>
          </p:grpSpPr>
          <p:sp>
            <p:nvSpPr>
              <p:cNvPr id="14357" name="Oval 37">
                <a:extLst>
                  <a:ext uri="{FF2B5EF4-FFF2-40B4-BE49-F238E27FC236}">
                    <a16:creationId xmlns:a16="http://schemas.microsoft.com/office/drawing/2014/main" id="{F58E7026-4785-4406-9BE4-39E5440A8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3735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32134" name="Text Box 38">
                <a:extLst>
                  <a:ext uri="{FF2B5EF4-FFF2-40B4-BE49-F238E27FC236}">
                    <a16:creationId xmlns:a16="http://schemas.microsoft.com/office/drawing/2014/main" id="{E59AA582-DE00-42E8-80BD-3B8084BCF0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71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end</a:t>
                </a:r>
              </a:p>
            </p:txBody>
          </p:sp>
        </p:grpSp>
        <p:sp>
          <p:nvSpPr>
            <p:cNvPr id="14349" name="Line 39">
              <a:extLst>
                <a:ext uri="{FF2B5EF4-FFF2-40B4-BE49-F238E27FC236}">
                  <a16:creationId xmlns:a16="http://schemas.microsoft.com/office/drawing/2014/main" id="{BBB1E0F0-F12F-4A08-ABC2-90654D825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437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0" name="Line 40">
              <a:extLst>
                <a:ext uri="{FF2B5EF4-FFF2-40B4-BE49-F238E27FC236}">
                  <a16:creationId xmlns:a16="http://schemas.microsoft.com/office/drawing/2014/main" id="{C9F98140-CDAC-4DF1-9920-35B7C3AC3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75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1" name="Line 41">
              <a:extLst>
                <a:ext uri="{FF2B5EF4-FFF2-40B4-BE49-F238E27FC236}">
                  <a16:creationId xmlns:a16="http://schemas.microsoft.com/office/drawing/2014/main" id="{4B69B446-12BE-4E2B-8BC4-0F085070F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4" y="105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38" name="Text Box 42">
              <a:extLst>
                <a:ext uri="{FF2B5EF4-FFF2-40B4-BE49-F238E27FC236}">
                  <a16:creationId xmlns:a16="http://schemas.microsoft.com/office/drawing/2014/main" id="{FEC3C2B0-2E06-48B0-9E96-C699DE8BD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527"/>
              <a:ext cx="1089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输出标题第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行</a:t>
              </a:r>
              <a:endParaRPr lang="zh-CN" altLang="en-US" sz="1600"/>
            </a:p>
          </p:txBody>
        </p:sp>
        <p:sp>
          <p:nvSpPr>
            <p:cNvPr id="14353" name="Line 43">
              <a:extLst>
                <a:ext uri="{FF2B5EF4-FFF2-40B4-BE49-F238E27FC236}">
                  <a16:creationId xmlns:a16="http://schemas.microsoft.com/office/drawing/2014/main" id="{3E1338AC-1928-4338-862C-03F87536D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36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40" name="Text Box 44">
              <a:extLst>
                <a:ext uri="{FF2B5EF4-FFF2-40B4-BE49-F238E27FC236}">
                  <a16:creationId xmlns:a16="http://schemas.microsoft.com/office/drawing/2014/main" id="{0292C6C2-9BA8-4808-9423-96E3D4175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835"/>
              <a:ext cx="1089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输出标题第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行</a:t>
              </a:r>
              <a:endParaRPr lang="zh-CN" altLang="en-US" sz="1600"/>
            </a:p>
          </p:txBody>
        </p:sp>
        <p:sp>
          <p:nvSpPr>
            <p:cNvPr id="132141" name="Text Box 45">
              <a:extLst>
                <a:ext uri="{FF2B5EF4-FFF2-40B4-BE49-F238E27FC236}">
                  <a16:creationId xmlns:a16="http://schemas.microsoft.com/office/drawing/2014/main" id="{FEE5B956-17E5-40E2-A912-429A0BBD8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1144"/>
              <a:ext cx="1089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输出标题第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行</a:t>
              </a:r>
              <a:endParaRPr lang="zh-CN" altLang="en-US" sz="1600"/>
            </a:p>
          </p:txBody>
        </p:sp>
        <p:sp>
          <p:nvSpPr>
            <p:cNvPr id="132142" name="Text Box 46">
              <a:extLst>
                <a:ext uri="{FF2B5EF4-FFF2-40B4-BE49-F238E27FC236}">
                  <a16:creationId xmlns:a16="http://schemas.microsoft.com/office/drawing/2014/main" id="{86F80F42-E5F9-4439-99FF-EF03F0F4E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" y="28"/>
              <a:ext cx="9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prn_banner()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  <p:sp>
        <p:nvSpPr>
          <p:cNvPr id="132143" name="Rectangle 47">
            <a:extLst>
              <a:ext uri="{FF2B5EF4-FFF2-40B4-BE49-F238E27FC236}">
                <a16:creationId xmlns:a16="http://schemas.microsoft.com/office/drawing/2014/main" id="{F0824465-3D8F-4174-AAD2-E4FEFD357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933825"/>
            <a:ext cx="6480175" cy="1749425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rnd">
            <a:solidFill>
              <a:srgbClr val="008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void  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prn_banner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(void) {</a:t>
            </a:r>
          </a:p>
          <a:p>
            <a:pPr eaLnBrk="1" hangingPunct="1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("\n %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s%s%s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\n",</a:t>
            </a:r>
          </a:p>
          <a:p>
            <a:pPr eaLnBrk="1" hangingPunct="1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" ************************************ \n",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" *       A TABLE OF POWERS                               * \n",</a:t>
            </a:r>
          </a:p>
          <a:p>
            <a:pPr eaLnBrk="1" hangingPunct="1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" ************************************ \n" );</a:t>
            </a:r>
          </a:p>
          <a:p>
            <a:pPr eaLnBrk="1" hangingPunct="1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132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2000"/>
                                        <p:tgtEl>
                                          <p:spTgt spid="132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2000"/>
                                        <p:tgtEl>
                                          <p:spTgt spid="132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2000"/>
                                        <p:tgtEl>
                                          <p:spTgt spid="132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2000"/>
                                        <p:tgtEl>
                                          <p:spTgt spid="132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132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" dur="2000"/>
                                        <p:tgtEl>
                                          <p:spTgt spid="132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2000"/>
                                        <p:tgtEl>
                                          <p:spTgt spid="132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2000"/>
                                        <p:tgtEl>
                                          <p:spTgt spid="1321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2000"/>
                                        <p:tgtEl>
                                          <p:spTgt spid="1321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2000"/>
                                        <p:tgtEl>
                                          <p:spTgt spid="1321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39653 0.0004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2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>
            <a:extLst>
              <a:ext uri="{FF2B5EF4-FFF2-40B4-BE49-F238E27FC236}">
                <a16:creationId xmlns:a16="http://schemas.microsoft.com/office/drawing/2014/main" id="{6EFF6D0F-A16E-43F0-8F05-7DA04DFC6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C7B2C3-46C3-49E5-B721-52BAFF64C635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D3D00EFE-6D86-4EC6-8370-271DF46A9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573713"/>
            <a:ext cx="576263" cy="720725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A6B2BB16-20CF-4A68-98AD-03BF4BA1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65175"/>
            <a:ext cx="760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编写一个显示从整数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2~5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幂表的程序。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4D1C014-450E-4D52-8EB4-7C43BE71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120775"/>
            <a:ext cx="7896225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问题可以分解成如下子问题如下，每个子问题单独设计成函数；之后，这些函数通过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main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函数调用方式，完成问题的实现。</a:t>
            </a:r>
          </a:p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⑴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显示标题。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prn_banner()</a:t>
            </a:r>
            <a:r>
              <a:rPr lang="en-US" altLang="zh-CN"/>
              <a:t> 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⑵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显示各列上部的标题部分。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prn_headings()</a:t>
            </a:r>
            <a:r>
              <a:rPr lang="en-US" altLang="zh-CN" sz="2000">
                <a:solidFill>
                  <a:schemeClr val="tx2"/>
                </a:solidFill>
              </a:rPr>
              <a:t> </a:t>
            </a:r>
            <a:endParaRPr lang="en-US" altLang="zh-CN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⑶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显示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至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次幂。其中，计算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Power()</a:t>
            </a:r>
            <a:r>
              <a:rPr lang="en-US" altLang="zh-CN"/>
              <a:t> 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26F5D8EC-2732-43CF-A6A1-F27BAED62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781300"/>
            <a:ext cx="5529262" cy="351472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**************************************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*                        A TABLE OF POWERS                  *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**************************************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Int     Square      Cube    Quartic    Quintic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1            1               1              1               1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2            4               8             16            32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3            9             27             81          243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4          16             64           256        1024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5          25           125           625        3125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6          36           216         1296        7776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7          49           343         2401      16807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8          64           512         4096      32768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9          81           729         6561      59049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10       100         1000      10000    100000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9B1DB050-325D-46FF-9154-7F178799A521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349500"/>
            <a:ext cx="684213" cy="1439863"/>
            <a:chOff x="816" y="1480"/>
            <a:chExt cx="431" cy="907"/>
          </a:xfrm>
        </p:grpSpPr>
        <p:sp>
          <p:nvSpPr>
            <p:cNvPr id="15379" name="AutoShape 27">
              <a:extLst>
                <a:ext uri="{FF2B5EF4-FFF2-40B4-BE49-F238E27FC236}">
                  <a16:creationId xmlns:a16="http://schemas.microsoft.com/office/drawing/2014/main" id="{8D6E107D-5F1C-444A-99E6-2426AAA45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2205"/>
              <a:ext cx="136" cy="182"/>
            </a:xfrm>
            <a:prstGeom prst="leftBrace">
              <a:avLst>
                <a:gd name="adj1" fmla="val 11152"/>
                <a:gd name="adj2" fmla="val 50000"/>
              </a:avLst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5380" name="Freeform 28">
              <a:extLst>
                <a:ext uri="{FF2B5EF4-FFF2-40B4-BE49-F238E27FC236}">
                  <a16:creationId xmlns:a16="http://schemas.microsoft.com/office/drawing/2014/main" id="{21E5A9B0-D11E-45E2-9DBF-37D339BF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480"/>
              <a:ext cx="386" cy="816"/>
            </a:xfrm>
            <a:custGeom>
              <a:avLst/>
              <a:gdLst>
                <a:gd name="T0" fmla="*/ 250 w 386"/>
                <a:gd name="T1" fmla="*/ 816 h 816"/>
                <a:gd name="T2" fmla="*/ 23 w 386"/>
                <a:gd name="T3" fmla="*/ 226 h 816"/>
                <a:gd name="T4" fmla="*/ 386 w 386"/>
                <a:gd name="T5" fmla="*/ 0 h 816"/>
                <a:gd name="T6" fmla="*/ 0 60000 65536"/>
                <a:gd name="T7" fmla="*/ 0 60000 65536"/>
                <a:gd name="T8" fmla="*/ 0 60000 65536"/>
                <a:gd name="T9" fmla="*/ 0 w 386"/>
                <a:gd name="T10" fmla="*/ 0 h 816"/>
                <a:gd name="T11" fmla="*/ 386 w 38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6" h="816">
                  <a:moveTo>
                    <a:pt x="250" y="816"/>
                  </a:moveTo>
                  <a:cubicBezTo>
                    <a:pt x="125" y="589"/>
                    <a:pt x="0" y="362"/>
                    <a:pt x="23" y="226"/>
                  </a:cubicBezTo>
                  <a:cubicBezTo>
                    <a:pt x="46" y="90"/>
                    <a:pt x="216" y="45"/>
                    <a:pt x="386" y="0"/>
                  </a:cubicBezTo>
                </a:path>
              </a:pathLst>
            </a:custGeom>
            <a:noFill/>
            <a:ln w="19050" cap="flat" cmpd="sng">
              <a:solidFill>
                <a:srgbClr val="008080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9">
            <a:extLst>
              <a:ext uri="{FF2B5EF4-FFF2-40B4-BE49-F238E27FC236}">
                <a16:creationId xmlns:a16="http://schemas.microsoft.com/office/drawing/2014/main" id="{6492AFC3-A75B-4863-BDFE-B20B18A77BF9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4076700"/>
            <a:ext cx="1852613" cy="1498600"/>
            <a:chOff x="2294" y="1924"/>
            <a:chExt cx="1167" cy="944"/>
          </a:xfrm>
        </p:grpSpPr>
        <p:sp>
          <p:nvSpPr>
            <p:cNvPr id="15370" name="Oval 30">
              <a:extLst>
                <a:ext uri="{FF2B5EF4-FFF2-40B4-BE49-F238E27FC236}">
                  <a16:creationId xmlns:a16="http://schemas.microsoft.com/office/drawing/2014/main" id="{7F3C9CD1-C6B1-4B36-8E46-E2D0166E1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2124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6223" name="Text Box 31">
              <a:extLst>
                <a:ext uri="{FF2B5EF4-FFF2-40B4-BE49-F238E27FC236}">
                  <a16:creationId xmlns:a16="http://schemas.microsoft.com/office/drawing/2014/main" id="{FA0F5BD2-0756-49D6-AA7D-BDC647274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1" y="2115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begin</a:t>
              </a:r>
            </a:p>
          </p:txBody>
        </p:sp>
        <p:grpSp>
          <p:nvGrpSpPr>
            <p:cNvPr id="15372" name="Group 32">
              <a:extLst>
                <a:ext uri="{FF2B5EF4-FFF2-40B4-BE49-F238E27FC236}">
                  <a16:creationId xmlns:a16="http://schemas.microsoft.com/office/drawing/2014/main" id="{B586CD53-55B7-4729-8203-CF536A1E9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2669"/>
              <a:ext cx="544" cy="199"/>
              <a:chOff x="2466" y="3718"/>
              <a:chExt cx="544" cy="199"/>
            </a:xfrm>
          </p:grpSpPr>
          <p:sp>
            <p:nvSpPr>
              <p:cNvPr id="15377" name="Oval 33">
                <a:extLst>
                  <a:ext uri="{FF2B5EF4-FFF2-40B4-BE49-F238E27FC236}">
                    <a16:creationId xmlns:a16="http://schemas.microsoft.com/office/drawing/2014/main" id="{51B36873-3047-4102-AEC3-36A9A818C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3735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36226" name="Text Box 34">
                <a:extLst>
                  <a:ext uri="{FF2B5EF4-FFF2-40B4-BE49-F238E27FC236}">
                    <a16:creationId xmlns:a16="http://schemas.microsoft.com/office/drawing/2014/main" id="{E37226CC-A1AC-4944-8E6D-2D198B2AA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71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end</a:t>
                </a:r>
              </a:p>
            </p:txBody>
          </p:sp>
        </p:grpSp>
        <p:sp>
          <p:nvSpPr>
            <p:cNvPr id="15373" name="Line 35">
              <a:extLst>
                <a:ext uri="{FF2B5EF4-FFF2-40B4-BE49-F238E27FC236}">
                  <a16:creationId xmlns:a16="http://schemas.microsoft.com/office/drawing/2014/main" id="{848F204F-0809-4CA9-BBA1-DCC14F0A3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" y="2297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228" name="Text Box 36">
              <a:extLst>
                <a:ext uri="{FF2B5EF4-FFF2-40B4-BE49-F238E27FC236}">
                  <a16:creationId xmlns:a16="http://schemas.microsoft.com/office/drawing/2014/main" id="{17E59829-C97E-419A-AA5B-97B473A9D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387"/>
              <a:ext cx="1089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输出表头</a:t>
              </a:r>
              <a:endParaRPr lang="zh-CN" altLang="en-US" sz="1600"/>
            </a:p>
          </p:txBody>
        </p:sp>
        <p:sp>
          <p:nvSpPr>
            <p:cNvPr id="15375" name="Line 37">
              <a:extLst>
                <a:ext uri="{FF2B5EF4-FFF2-40B4-BE49-F238E27FC236}">
                  <a16:creationId xmlns:a16="http://schemas.microsoft.com/office/drawing/2014/main" id="{5E7562C9-CF3C-44DF-819D-6D9E90650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" y="261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230" name="Text Box 38">
              <a:extLst>
                <a:ext uri="{FF2B5EF4-FFF2-40B4-BE49-F238E27FC236}">
                  <a16:creationId xmlns:a16="http://schemas.microsoft.com/office/drawing/2014/main" id="{AC532787-4B69-4C27-A73E-8150EF16C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1924"/>
              <a:ext cx="116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6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prn_headings()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36231" name="Rectangle 39">
            <a:extLst>
              <a:ext uri="{FF2B5EF4-FFF2-40B4-BE49-F238E27FC236}">
                <a16:creationId xmlns:a16="http://schemas.microsoft.com/office/drawing/2014/main" id="{357F052E-ED89-491D-A9E5-DB5687B89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4221163"/>
            <a:ext cx="6053138" cy="120015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rnd">
            <a:solidFill>
              <a:srgbClr val="008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void  prn_headings(void){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printf("\n %5s%10s%10s%10s%10s\n",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"Int","Square","Cube","Quartic","Quintic");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" dur="2000"/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2000"/>
                                        <p:tgtEl>
                                          <p:spTgt spid="136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" dur="2000"/>
                                        <p:tgtEl>
                                          <p:spTgt spid="136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" dur="2000"/>
                                        <p:tgtEl>
                                          <p:spTgt spid="136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2000"/>
                                        <p:tgtEl>
                                          <p:spTgt spid="136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2000"/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2000"/>
                                        <p:tgtEl>
                                          <p:spTgt spid="136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2000"/>
                                        <p:tgtEl>
                                          <p:spTgt spid="136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9" dur="2000"/>
                                        <p:tgtEl>
                                          <p:spTgt spid="136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2" dur="2000"/>
                                        <p:tgtEl>
                                          <p:spTgt spid="136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5" dur="2000"/>
                                        <p:tgtEl>
                                          <p:spTgt spid="136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8" dur="2000"/>
                                        <p:tgtEl>
                                          <p:spTgt spid="1361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1" dur="2000"/>
                                        <p:tgtEl>
                                          <p:spTgt spid="1361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36407 -0.0009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1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59A7EB97-4AF8-4C25-8BFA-83CB9A420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010F94-56F9-41E7-A435-E990FBF4DFE0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7221" name="Text Box 5">
            <a:extLst>
              <a:ext uri="{FF2B5EF4-FFF2-40B4-BE49-F238E27FC236}">
                <a16:creationId xmlns:a16="http://schemas.microsoft.com/office/drawing/2014/main" id="{E15262DC-F9CD-43E7-88F7-11C8EDD7B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65175"/>
            <a:ext cx="760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编写一个显示从整数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2~5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幂表的程序。</a:t>
            </a:r>
          </a:p>
        </p:txBody>
      </p:sp>
      <p:sp>
        <p:nvSpPr>
          <p:cNvPr id="137222" name="Rectangle 6">
            <a:extLst>
              <a:ext uri="{FF2B5EF4-FFF2-40B4-BE49-F238E27FC236}">
                <a16:creationId xmlns:a16="http://schemas.microsoft.com/office/drawing/2014/main" id="{A1BC69FB-056A-4C36-A715-0CC35B366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111250"/>
            <a:ext cx="789622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问题可以分解成如下子问题如下，每个子问题单独设计成函数；之后，这些函数通过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main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函数调用方式，完成问题的实现。</a:t>
            </a:r>
          </a:p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⑴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显示标题。</a:t>
            </a:r>
            <a:r>
              <a:rPr lang="en-US" altLang="zh-CN" sz="20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prn_banner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r>
              <a:rPr lang="en-US" altLang="zh-CN" dirty="0"/>
              <a:t> 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⑵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显示各列上部的标题部分。</a:t>
            </a:r>
            <a:r>
              <a:rPr lang="en-US" altLang="zh-CN" sz="20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prn_headings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endParaRPr lang="en-US" altLang="zh-CN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⑶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显示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至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次幂。其中，计算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 b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Power()</a:t>
            </a:r>
            <a:r>
              <a:rPr lang="en-US" altLang="zh-CN" dirty="0"/>
              <a:t> </a:t>
            </a:r>
          </a:p>
        </p:txBody>
      </p:sp>
      <p:sp>
        <p:nvSpPr>
          <p:cNvPr id="137223" name="Rectangle 7">
            <a:extLst>
              <a:ext uri="{FF2B5EF4-FFF2-40B4-BE49-F238E27FC236}">
                <a16:creationId xmlns:a16="http://schemas.microsoft.com/office/drawing/2014/main" id="{43A7C9AA-D1EB-47BB-8F06-AD1E430C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781300"/>
            <a:ext cx="5529262" cy="351472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**************************************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*                        A TABLE OF POWERS                  *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**************************************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Int     Square      Cube    Quartic    Quintic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1            1               1              1               1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2            4               8             16            32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3            9             27             81          243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4          16             64           256        1024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5          25           125           625        3125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6          36           216         1296        7776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7          49           343         2401      16807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8          64           512         4096      32768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9          81           729         6561      59049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10       100         1000      10000    100000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BD06CEF1-BD90-4DAE-B8BD-CF6B6FB30577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2565400"/>
            <a:ext cx="3048000" cy="1800225"/>
            <a:chOff x="3424" y="1616"/>
            <a:chExt cx="1920" cy="1134"/>
          </a:xfrm>
        </p:grpSpPr>
        <p:sp>
          <p:nvSpPr>
            <p:cNvPr id="16421" name="Oval 22">
              <a:extLst>
                <a:ext uri="{FF2B5EF4-FFF2-40B4-BE49-F238E27FC236}">
                  <a16:creationId xmlns:a16="http://schemas.microsoft.com/office/drawing/2014/main" id="{2D2627F9-AB8A-474B-85CE-748B73795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523"/>
              <a:ext cx="363" cy="227"/>
            </a:xfrm>
            <a:prstGeom prst="ellips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422" name="Freeform 23">
              <a:extLst>
                <a:ext uri="{FF2B5EF4-FFF2-40B4-BE49-F238E27FC236}">
                  <a16:creationId xmlns:a16="http://schemas.microsoft.com/office/drawing/2014/main" id="{E5C0B5F5-D444-41D7-AFBD-16DEF3D05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616"/>
              <a:ext cx="1557" cy="998"/>
            </a:xfrm>
            <a:custGeom>
              <a:avLst/>
              <a:gdLst>
                <a:gd name="T0" fmla="*/ 0 w 1557"/>
                <a:gd name="T1" fmla="*/ 998 h 998"/>
                <a:gd name="T2" fmla="*/ 1180 w 1557"/>
                <a:gd name="T3" fmla="*/ 725 h 998"/>
                <a:gd name="T4" fmla="*/ 1542 w 1557"/>
                <a:gd name="T5" fmla="*/ 136 h 998"/>
                <a:gd name="T6" fmla="*/ 1270 w 1557"/>
                <a:gd name="T7" fmla="*/ 0 h 9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7"/>
                <a:gd name="T13" fmla="*/ 0 h 998"/>
                <a:gd name="T14" fmla="*/ 1557 w 1557"/>
                <a:gd name="T15" fmla="*/ 998 h 9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7" h="998">
                  <a:moveTo>
                    <a:pt x="0" y="998"/>
                  </a:moveTo>
                  <a:cubicBezTo>
                    <a:pt x="461" y="933"/>
                    <a:pt x="923" y="869"/>
                    <a:pt x="1180" y="725"/>
                  </a:cubicBezTo>
                  <a:cubicBezTo>
                    <a:pt x="1437" y="581"/>
                    <a:pt x="1527" y="257"/>
                    <a:pt x="1542" y="136"/>
                  </a:cubicBezTo>
                  <a:cubicBezTo>
                    <a:pt x="1557" y="15"/>
                    <a:pt x="1413" y="7"/>
                    <a:pt x="1270" y="0"/>
                  </a:cubicBezTo>
                </a:path>
              </a:pathLst>
            </a:custGeom>
            <a:noFill/>
            <a:ln w="25400" cap="flat" cmpd="sng">
              <a:solidFill>
                <a:srgbClr val="008080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33E0D001-009A-429E-BF7F-04656454543D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2708275"/>
            <a:ext cx="1851025" cy="3602038"/>
            <a:chOff x="-10" y="1706"/>
            <a:chExt cx="1166" cy="2269"/>
          </a:xfrm>
        </p:grpSpPr>
        <p:sp>
          <p:nvSpPr>
            <p:cNvPr id="16393" name="Rectangle 52">
              <a:extLst>
                <a:ext uri="{FF2B5EF4-FFF2-40B4-BE49-F238E27FC236}">
                  <a16:creationId xmlns:a16="http://schemas.microsoft.com/office/drawing/2014/main" id="{609E8A2B-E908-4A7B-A8F9-87171BE97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1752"/>
              <a:ext cx="1134" cy="2223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pSp>
          <p:nvGrpSpPr>
            <p:cNvPr id="16394" name="Group 25">
              <a:extLst>
                <a:ext uri="{FF2B5EF4-FFF2-40B4-BE49-F238E27FC236}">
                  <a16:creationId xmlns:a16="http://schemas.microsoft.com/office/drawing/2014/main" id="{B89C8750-D103-4170-9F3A-E70A1E061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" y="1706"/>
              <a:ext cx="1134" cy="2237"/>
              <a:chOff x="4108" y="442"/>
              <a:chExt cx="1134" cy="2237"/>
            </a:xfrm>
          </p:grpSpPr>
          <p:sp>
            <p:nvSpPr>
              <p:cNvPr id="16395" name="Oval 26">
                <a:extLst>
                  <a:ext uri="{FF2B5EF4-FFF2-40B4-BE49-F238E27FC236}">
                    <a16:creationId xmlns:a16="http://schemas.microsoft.com/office/drawing/2014/main" id="{3EFCC0E0-1916-49FB-A3A1-F74A06E33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5" y="643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37243" name="Text Box 27">
                <a:extLst>
                  <a:ext uri="{FF2B5EF4-FFF2-40B4-BE49-F238E27FC236}">
                    <a16:creationId xmlns:a16="http://schemas.microsoft.com/office/drawing/2014/main" id="{2A7D0492-3E30-4C62-9A70-11744C6A96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634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begin</a:t>
                </a:r>
              </a:p>
            </p:txBody>
          </p:sp>
          <p:sp>
            <p:nvSpPr>
              <p:cNvPr id="16397" name="Oval 28">
                <a:extLst>
                  <a:ext uri="{FF2B5EF4-FFF2-40B4-BE49-F238E27FC236}">
                    <a16:creationId xmlns:a16="http://schemas.microsoft.com/office/drawing/2014/main" id="{4E6ED1A4-F263-43A8-91BC-C28E7F37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7" y="2497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37245" name="Text Box 29">
                <a:extLst>
                  <a:ext uri="{FF2B5EF4-FFF2-40B4-BE49-F238E27FC236}">
                    <a16:creationId xmlns:a16="http://schemas.microsoft.com/office/drawing/2014/main" id="{03DDE3FD-6422-4E83-9507-B3151951B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7" y="2480"/>
                <a:ext cx="75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return</a:t>
                </a: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zh-CN" sz="1400" b="1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</a:p>
            </p:txBody>
          </p:sp>
          <p:sp>
            <p:nvSpPr>
              <p:cNvPr id="137246" name="Text Box 30">
                <a:extLst>
                  <a:ext uri="{FF2B5EF4-FFF2-40B4-BE49-F238E27FC236}">
                    <a16:creationId xmlns:a16="http://schemas.microsoft.com/office/drawing/2014/main" id="{3FBEB5DB-6EBB-41A3-A6AD-427F429A8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5" y="1207"/>
                <a:ext cx="505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i←1</a:t>
                </a:r>
              </a:p>
            </p:txBody>
          </p:sp>
          <p:sp>
            <p:nvSpPr>
              <p:cNvPr id="16400" name="AutoShape 31">
                <a:extLst>
                  <a:ext uri="{FF2B5EF4-FFF2-40B4-BE49-F238E27FC236}">
                    <a16:creationId xmlns:a16="http://schemas.microsoft.com/office/drawing/2014/main" id="{B125C694-04F6-4BA8-A206-6F6DBF3E4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1501"/>
                <a:ext cx="635" cy="227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37248" name="Text Box 32">
                <a:extLst>
                  <a:ext uri="{FF2B5EF4-FFF2-40B4-BE49-F238E27FC236}">
                    <a16:creationId xmlns:a16="http://schemas.microsoft.com/office/drawing/2014/main" id="{06CBB46C-0590-46EC-80B0-A1B6AEB1A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0" y="1504"/>
                <a:ext cx="52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i≤n</a:t>
                </a:r>
              </a:p>
            </p:txBody>
          </p:sp>
          <p:sp>
            <p:nvSpPr>
              <p:cNvPr id="137249" name="Text Box 33">
                <a:extLst>
                  <a:ext uri="{FF2B5EF4-FFF2-40B4-BE49-F238E27FC236}">
                    <a16:creationId xmlns:a16="http://schemas.microsoft.com/office/drawing/2014/main" id="{14E507F9-4436-4025-8512-A0A40A290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3" y="1842"/>
                <a:ext cx="692" cy="2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p←p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*x</a:t>
                </a:r>
              </a:p>
            </p:txBody>
          </p:sp>
          <p:sp>
            <p:nvSpPr>
              <p:cNvPr id="16403" name="Line 34">
                <a:extLst>
                  <a:ext uri="{FF2B5EF4-FFF2-40B4-BE49-F238E27FC236}">
                    <a16:creationId xmlns:a16="http://schemas.microsoft.com/office/drawing/2014/main" id="{84C39F83-AA74-4326-80D7-DF2FC309F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5" y="81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51" name="Text Box 35">
                <a:extLst>
                  <a:ext uri="{FF2B5EF4-FFF2-40B4-BE49-F238E27FC236}">
                    <a16:creationId xmlns:a16="http://schemas.microsoft.com/office/drawing/2014/main" id="{30C47DE0-E73F-4661-AA94-C492CBCAD1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" y="1430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137252" name="Text Box 36">
                <a:extLst>
                  <a:ext uri="{FF2B5EF4-FFF2-40B4-BE49-F238E27FC236}">
                    <a16:creationId xmlns:a16="http://schemas.microsoft.com/office/drawing/2014/main" id="{92B7C330-5EAA-4829-850E-0CECB21542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8" y="1648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</a:p>
            </p:txBody>
          </p:sp>
          <p:sp>
            <p:nvSpPr>
              <p:cNvPr id="16406" name="Line 37">
                <a:extLst>
                  <a:ext uri="{FF2B5EF4-FFF2-40B4-BE49-F238E27FC236}">
                    <a16:creationId xmlns:a16="http://schemas.microsoft.com/office/drawing/2014/main" id="{FCC70020-9740-47BF-B459-C6EF44F00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1" y="1616"/>
                <a:ext cx="16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7" name="Line 38">
                <a:extLst>
                  <a:ext uri="{FF2B5EF4-FFF2-40B4-BE49-F238E27FC236}">
                    <a16:creationId xmlns:a16="http://schemas.microsoft.com/office/drawing/2014/main" id="{7B0DBCEE-91BF-4D11-A12F-9755D5D39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5" y="112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8" name="Line 39">
                <a:extLst>
                  <a:ext uri="{FF2B5EF4-FFF2-40B4-BE49-F238E27FC236}">
                    <a16:creationId xmlns:a16="http://schemas.microsoft.com/office/drawing/2014/main" id="{A6F06FAC-A649-4504-9F86-FB81082DF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1" y="1721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9" name="Line 40">
                <a:extLst>
                  <a:ext uri="{FF2B5EF4-FFF2-40B4-BE49-F238E27FC236}">
                    <a16:creationId xmlns:a16="http://schemas.microsoft.com/office/drawing/2014/main" id="{C01D0476-1C67-4A92-A933-DDC5B12E2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8" y="1425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0" name="Line 41">
                <a:extLst>
                  <a:ext uri="{FF2B5EF4-FFF2-40B4-BE49-F238E27FC236}">
                    <a16:creationId xmlns:a16="http://schemas.microsoft.com/office/drawing/2014/main" id="{3CF39329-0B21-485A-917B-A6E1A50C0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206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1" name="Line 42">
                <a:extLst>
                  <a:ext uri="{FF2B5EF4-FFF2-40B4-BE49-F238E27FC236}">
                    <a16:creationId xmlns:a16="http://schemas.microsoft.com/office/drawing/2014/main" id="{E1CD9658-0E32-47CB-9544-9FDB19E12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3" y="2423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59" name="Text Box 43">
                <a:extLst>
                  <a:ext uri="{FF2B5EF4-FFF2-40B4-BE49-F238E27FC236}">
                    <a16:creationId xmlns:a16="http://schemas.microsoft.com/office/drawing/2014/main" id="{B30FC828-D9D0-4E23-B4F1-109182FD1E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6" y="2145"/>
                <a:ext cx="544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i←i+1</a:t>
                </a:r>
              </a:p>
            </p:txBody>
          </p:sp>
          <p:sp>
            <p:nvSpPr>
              <p:cNvPr id="16413" name="Line 44">
                <a:extLst>
                  <a:ext uri="{FF2B5EF4-FFF2-40B4-BE49-F238E27FC236}">
                    <a16:creationId xmlns:a16="http://schemas.microsoft.com/office/drawing/2014/main" id="{5994C8B1-08A6-4725-A1EC-F4E3904BB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7" y="2066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4" name="Line 45">
                <a:extLst>
                  <a:ext uri="{FF2B5EF4-FFF2-40B4-BE49-F238E27FC236}">
                    <a16:creationId xmlns:a16="http://schemas.microsoft.com/office/drawing/2014/main" id="{C0DACAB8-4F0F-4E93-9F80-E3150EFFD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94" y="1616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5" name="Line 46">
                <a:extLst>
                  <a:ext uri="{FF2B5EF4-FFF2-40B4-BE49-F238E27FC236}">
                    <a16:creationId xmlns:a16="http://schemas.microsoft.com/office/drawing/2014/main" id="{7491D2E6-7626-40AB-8D38-A3C085762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3" y="2426"/>
                <a:ext cx="4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6" name="Line 47">
                <a:extLst>
                  <a:ext uri="{FF2B5EF4-FFF2-40B4-BE49-F238E27FC236}">
                    <a16:creationId xmlns:a16="http://schemas.microsoft.com/office/drawing/2014/main" id="{B01FCEFD-BCED-4FAD-8BFE-274E55446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8" y="1616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7" name="Line 48">
                <a:extLst>
                  <a:ext uri="{FF2B5EF4-FFF2-40B4-BE49-F238E27FC236}">
                    <a16:creationId xmlns:a16="http://schemas.microsoft.com/office/drawing/2014/main" id="{0B579645-984C-4C3C-AB9F-D1A97B881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3" y="1616"/>
                <a:ext cx="1" cy="6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8" name="Line 49">
                <a:extLst>
                  <a:ext uri="{FF2B5EF4-FFF2-40B4-BE49-F238E27FC236}">
                    <a16:creationId xmlns:a16="http://schemas.microsoft.com/office/drawing/2014/main" id="{676DCBFF-B532-4033-8307-EEE1E2896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3" y="2229"/>
                <a:ext cx="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66" name="Text Box 50">
                <a:extLst>
                  <a:ext uri="{FF2B5EF4-FFF2-40B4-BE49-F238E27FC236}">
                    <a16:creationId xmlns:a16="http://schemas.microsoft.com/office/drawing/2014/main" id="{F18A7531-CDE9-452A-BB4F-1EA847381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8" y="442"/>
                <a:ext cx="1134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 dirty="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power(</a:t>
                </a:r>
                <a:r>
                  <a:rPr lang="en-US" altLang="zh-CN" sz="1600" b="1" dirty="0" err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x,n</a:t>
                </a:r>
                <a:r>
                  <a:rPr lang="en-US" altLang="zh-CN" sz="1600" b="1" dirty="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)</a:t>
                </a:r>
                <a:endParaRPr lang="en-US" altLang="zh-CN" sz="1600" dirty="0"/>
              </a:p>
            </p:txBody>
          </p:sp>
          <p:sp>
            <p:nvSpPr>
              <p:cNvPr id="137267" name="Text Box 51">
                <a:extLst>
                  <a:ext uri="{FF2B5EF4-FFF2-40B4-BE49-F238E27FC236}">
                    <a16:creationId xmlns:a16="http://schemas.microsoft.com/office/drawing/2014/main" id="{92D78A7F-3E1D-4FAF-B8D2-B4756AD01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8" y="904"/>
                <a:ext cx="505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p←1</a:t>
                </a:r>
              </a:p>
            </p:txBody>
          </p:sp>
        </p:grpSp>
      </p:grpSp>
      <p:sp>
        <p:nvSpPr>
          <p:cNvPr id="137272" name="Rectangle 56">
            <a:extLst>
              <a:ext uri="{FF2B5EF4-FFF2-40B4-BE49-F238E27FC236}">
                <a16:creationId xmlns:a16="http://schemas.microsoft.com/office/drawing/2014/main" id="{805E9B05-DEC1-40CD-A707-945D6A987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500438"/>
            <a:ext cx="4537075" cy="2235200"/>
          </a:xfrm>
          <a:prstGeom prst="rect">
            <a:avLst/>
          </a:prstGeom>
          <a:solidFill>
            <a:schemeClr val="bg1">
              <a:alpha val="89999"/>
            </a:schemeClr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/*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函数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power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：计算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2000" b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, n &gt;0 */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double  power(int x, int n){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int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double  p;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for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=1,p=1;i&lt;=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n;i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++) p*=x;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return  p;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" dur="2000"/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2000"/>
                                        <p:tgtEl>
                                          <p:spTgt spid="13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" dur="2000"/>
                                        <p:tgtEl>
                                          <p:spTgt spid="137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" dur="2000"/>
                                        <p:tgtEl>
                                          <p:spTgt spid="137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2000"/>
                                        <p:tgtEl>
                                          <p:spTgt spid="137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2000"/>
                                        <p:tgtEl>
                                          <p:spTgt spid="137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2000"/>
                                        <p:tgtEl>
                                          <p:spTgt spid="137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2000"/>
                                        <p:tgtEl>
                                          <p:spTgt spid="137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9" dur="2000"/>
                                        <p:tgtEl>
                                          <p:spTgt spid="137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2" dur="2000"/>
                                        <p:tgtEl>
                                          <p:spTgt spid="137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5" dur="2000"/>
                                        <p:tgtEl>
                                          <p:spTgt spid="1372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8" dur="2000"/>
                                        <p:tgtEl>
                                          <p:spTgt spid="1372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1" dur="2000"/>
                                        <p:tgtEl>
                                          <p:spTgt spid="1372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60116E-6 L -0.23733 2.60116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7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7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13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>
            <a:extLst>
              <a:ext uri="{FF2B5EF4-FFF2-40B4-BE49-F238E27FC236}">
                <a16:creationId xmlns:a16="http://schemas.microsoft.com/office/drawing/2014/main" id="{2CD605A5-3B8C-4AFD-8D1A-14F1C1362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DE7C4D-CBC0-4B24-8B1D-8EF0038E1CC2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17411" name="Group 115">
            <a:extLst>
              <a:ext uri="{FF2B5EF4-FFF2-40B4-BE49-F238E27FC236}">
                <a16:creationId xmlns:a16="http://schemas.microsoft.com/office/drawing/2014/main" id="{AC5A6511-90BB-489C-BCAC-135968644084}"/>
              </a:ext>
            </a:extLst>
          </p:cNvPr>
          <p:cNvGrpSpPr>
            <a:grpSpLocks/>
          </p:cNvGrpSpPr>
          <p:nvPr/>
        </p:nvGrpSpPr>
        <p:grpSpPr bwMode="auto">
          <a:xfrm>
            <a:off x="1252538" y="333375"/>
            <a:ext cx="2311400" cy="6134100"/>
            <a:chOff x="487" y="230"/>
            <a:chExt cx="1456" cy="3864"/>
          </a:xfrm>
        </p:grpSpPr>
        <p:grpSp>
          <p:nvGrpSpPr>
            <p:cNvPr id="17470" name="Group 4">
              <a:extLst>
                <a:ext uri="{FF2B5EF4-FFF2-40B4-BE49-F238E27FC236}">
                  <a16:creationId xmlns:a16="http://schemas.microsoft.com/office/drawing/2014/main" id="{AD208672-B5C1-4716-B781-5B56B6ADC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55"/>
              <a:ext cx="1331" cy="3839"/>
              <a:chOff x="2336" y="210"/>
              <a:chExt cx="1331" cy="3839"/>
            </a:xfrm>
          </p:grpSpPr>
          <p:sp>
            <p:nvSpPr>
              <p:cNvPr id="17472" name="Oval 5">
                <a:extLst>
                  <a:ext uri="{FF2B5EF4-FFF2-40B4-BE49-F238E27FC236}">
                    <a16:creationId xmlns:a16="http://schemas.microsoft.com/office/drawing/2014/main" id="{8F1F151B-61F2-48DF-8E40-7959453ED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" y="219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35174" name="Text Box 6">
                <a:extLst>
                  <a:ext uri="{FF2B5EF4-FFF2-40B4-BE49-F238E27FC236}">
                    <a16:creationId xmlns:a16="http://schemas.microsoft.com/office/drawing/2014/main" id="{FD90B20E-D2C9-4A3E-A1FC-ED1F32FF5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0" y="210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begin</a:t>
                </a:r>
              </a:p>
            </p:txBody>
          </p:sp>
          <p:grpSp>
            <p:nvGrpSpPr>
              <p:cNvPr id="17474" name="Group 7">
                <a:extLst>
                  <a:ext uri="{FF2B5EF4-FFF2-40B4-BE49-F238E27FC236}">
                    <a16:creationId xmlns:a16="http://schemas.microsoft.com/office/drawing/2014/main" id="{1119FC87-E469-4279-9581-9F548F110B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9" y="3850"/>
                <a:ext cx="544" cy="199"/>
                <a:chOff x="2466" y="3718"/>
                <a:chExt cx="544" cy="199"/>
              </a:xfrm>
            </p:grpSpPr>
            <p:sp>
              <p:nvSpPr>
                <p:cNvPr id="17524" name="Oval 8">
                  <a:extLst>
                    <a:ext uri="{FF2B5EF4-FFF2-40B4-BE49-F238E27FC236}">
                      <a16:creationId xmlns:a16="http://schemas.microsoft.com/office/drawing/2014/main" id="{4C69DB24-80C2-4823-9D30-C00EBA0508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3735"/>
                  <a:ext cx="499" cy="18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35177" name="Text Box 9">
                  <a:extLst>
                    <a:ext uri="{FF2B5EF4-FFF2-40B4-BE49-F238E27FC236}">
                      <a16:creationId xmlns:a16="http://schemas.microsoft.com/office/drawing/2014/main" id="{609696F7-F4B8-4FE5-B4DF-5AF724B340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66" y="3718"/>
                  <a:ext cx="5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14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end</a:t>
                  </a:r>
                </a:p>
              </p:txBody>
            </p:sp>
          </p:grpSp>
          <p:sp>
            <p:nvSpPr>
              <p:cNvPr id="135178" name="Text Box 10">
                <a:extLst>
                  <a:ext uri="{FF2B5EF4-FFF2-40B4-BE49-F238E27FC236}">
                    <a16:creationId xmlns:a16="http://schemas.microsoft.com/office/drawing/2014/main" id="{06F02461-B61F-46A5-A080-CC1B86BA7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2" y="1075"/>
                <a:ext cx="505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i←1</a:t>
                </a:r>
              </a:p>
            </p:txBody>
          </p:sp>
          <p:sp>
            <p:nvSpPr>
              <p:cNvPr id="17476" name="AutoShape 11">
                <a:extLst>
                  <a:ext uri="{FF2B5EF4-FFF2-40B4-BE49-F238E27FC236}">
                    <a16:creationId xmlns:a16="http://schemas.microsoft.com/office/drawing/2014/main" id="{CC58CC36-B9A0-4EA1-843E-D0107D72C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7" y="1369"/>
                <a:ext cx="635" cy="227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35180" name="Text Box 12">
                <a:extLst>
                  <a:ext uri="{FF2B5EF4-FFF2-40B4-BE49-F238E27FC236}">
                    <a16:creationId xmlns:a16="http://schemas.microsoft.com/office/drawing/2014/main" id="{E520822C-2BFD-4393-B476-A62240C4B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7" y="1372"/>
                <a:ext cx="52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i≤10</a:t>
                </a:r>
              </a:p>
            </p:txBody>
          </p:sp>
          <p:sp>
            <p:nvSpPr>
              <p:cNvPr id="135181" name="Text Box 13">
                <a:extLst>
                  <a:ext uri="{FF2B5EF4-FFF2-40B4-BE49-F238E27FC236}">
                    <a16:creationId xmlns:a16="http://schemas.microsoft.com/office/drawing/2014/main" id="{0E3DFEEF-DD09-41F2-AA15-56FAFB821A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" y="1710"/>
                <a:ext cx="692" cy="2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endPara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7479" name="Line 14">
                <a:extLst>
                  <a:ext uri="{FF2B5EF4-FFF2-40B4-BE49-F238E27FC236}">
                    <a16:creationId xmlns:a16="http://schemas.microsoft.com/office/drawing/2014/main" id="{8461DDDC-9673-44E3-B124-25DB7A7BA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392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0" name="Line 15">
                <a:extLst>
                  <a:ext uri="{FF2B5EF4-FFF2-40B4-BE49-F238E27FC236}">
                    <a16:creationId xmlns:a16="http://schemas.microsoft.com/office/drawing/2014/main" id="{C8109F58-E7BA-43F5-90A3-152CBC52E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709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1" name="Line 16">
                <a:extLst>
                  <a:ext uri="{FF2B5EF4-FFF2-40B4-BE49-F238E27FC236}">
                    <a16:creationId xmlns:a16="http://schemas.microsoft.com/office/drawing/2014/main" id="{B91E65B4-442B-4E93-9A84-4812C0831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5" y="3058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185" name="Text Box 17">
                <a:extLst>
                  <a:ext uri="{FF2B5EF4-FFF2-40B4-BE49-F238E27FC236}">
                    <a16:creationId xmlns:a16="http://schemas.microsoft.com/office/drawing/2014/main" id="{9ECFCACD-FDFF-467E-9979-5D7BD599B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3" y="1298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135186" name="Text Box 18">
                <a:extLst>
                  <a:ext uri="{FF2B5EF4-FFF2-40B4-BE49-F238E27FC236}">
                    <a16:creationId xmlns:a16="http://schemas.microsoft.com/office/drawing/2014/main" id="{8201E764-9715-4E1F-81EA-ADBCF982E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5" y="1516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</a:p>
            </p:txBody>
          </p:sp>
          <p:sp>
            <p:nvSpPr>
              <p:cNvPr id="135187" name="Text Box 19">
                <a:extLst>
                  <a:ext uri="{FF2B5EF4-FFF2-40B4-BE49-F238E27FC236}">
                    <a16:creationId xmlns:a16="http://schemas.microsoft.com/office/drawing/2014/main" id="{180D8D68-664D-4AC7-9BFC-1AFEE71E42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2" y="2248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17485" name="Line 20">
                <a:extLst>
                  <a:ext uri="{FF2B5EF4-FFF2-40B4-BE49-F238E27FC236}">
                    <a16:creationId xmlns:a16="http://schemas.microsoft.com/office/drawing/2014/main" id="{BD77E602-61F1-4C2D-A3BD-9ED85BB6C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0" y="1480"/>
                <a:ext cx="367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189" name="Text Box 21">
                <a:extLst>
                  <a:ext uri="{FF2B5EF4-FFF2-40B4-BE49-F238E27FC236}">
                    <a16:creationId xmlns:a16="http://schemas.microsoft.com/office/drawing/2014/main" id="{FD9C88BF-E563-4F21-8FF7-18EA5DE636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2943"/>
                <a:ext cx="544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j←j+1</a:t>
                </a:r>
              </a:p>
            </p:txBody>
          </p:sp>
          <p:grpSp>
            <p:nvGrpSpPr>
              <p:cNvPr id="17487" name="Group 22">
                <a:extLst>
                  <a:ext uri="{FF2B5EF4-FFF2-40B4-BE49-F238E27FC236}">
                    <a16:creationId xmlns:a16="http://schemas.microsoft.com/office/drawing/2014/main" id="{4B7C33E4-9544-4C19-9ABB-67F8B6CA82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4" y="479"/>
                <a:ext cx="1089" cy="230"/>
                <a:chOff x="2653" y="1111"/>
                <a:chExt cx="1089" cy="230"/>
              </a:xfrm>
            </p:grpSpPr>
            <p:sp>
              <p:nvSpPr>
                <p:cNvPr id="135191" name="Text Box 23">
                  <a:extLst>
                    <a:ext uri="{FF2B5EF4-FFF2-40B4-BE49-F238E27FC236}">
                      <a16:creationId xmlns:a16="http://schemas.microsoft.com/office/drawing/2014/main" id="{9AB27616-F686-4B92-BABD-4FD591F53C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53" y="1117"/>
                  <a:ext cx="1089" cy="22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1600" b="1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prn_banner</a:t>
                  </a:r>
                </a:p>
              </p:txBody>
            </p:sp>
            <p:sp>
              <p:nvSpPr>
                <p:cNvPr id="17522" name="Line 24">
                  <a:extLst>
                    <a:ext uri="{FF2B5EF4-FFF2-40B4-BE49-F238E27FC236}">
                      <a16:creationId xmlns:a16="http://schemas.microsoft.com/office/drawing/2014/main" id="{5425712B-8017-4C35-8818-DBF89D2574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7" y="1111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523" name="Line 25">
                  <a:extLst>
                    <a:ext uri="{FF2B5EF4-FFF2-40B4-BE49-F238E27FC236}">
                      <a16:creationId xmlns:a16="http://schemas.microsoft.com/office/drawing/2014/main" id="{2166C2A6-0E54-403E-90A1-587F8E398D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6" y="1111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7488" name="Line 26">
                <a:extLst>
                  <a:ext uri="{FF2B5EF4-FFF2-40B4-BE49-F238E27FC236}">
                    <a16:creationId xmlns:a16="http://schemas.microsoft.com/office/drawing/2014/main" id="{65030CE5-E095-46D8-B2D8-45E729287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2" y="993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489" name="Group 27">
                <a:extLst>
                  <a:ext uri="{FF2B5EF4-FFF2-40B4-BE49-F238E27FC236}">
                    <a16:creationId xmlns:a16="http://schemas.microsoft.com/office/drawing/2014/main" id="{900FA281-5BB7-4C89-8CEB-B459F8C390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2" y="773"/>
                <a:ext cx="1089" cy="230"/>
                <a:chOff x="2653" y="1111"/>
                <a:chExt cx="1089" cy="230"/>
              </a:xfrm>
            </p:grpSpPr>
            <p:sp>
              <p:nvSpPr>
                <p:cNvPr id="135196" name="Text Box 28">
                  <a:extLst>
                    <a:ext uri="{FF2B5EF4-FFF2-40B4-BE49-F238E27FC236}">
                      <a16:creationId xmlns:a16="http://schemas.microsoft.com/office/drawing/2014/main" id="{E00ED540-6808-4F59-8EB9-1B2B984226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53" y="1117"/>
                  <a:ext cx="1089" cy="22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1600" b="1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prn_headings</a:t>
                  </a:r>
                </a:p>
              </p:txBody>
            </p:sp>
            <p:sp>
              <p:nvSpPr>
                <p:cNvPr id="17519" name="Line 29">
                  <a:extLst>
                    <a:ext uri="{FF2B5EF4-FFF2-40B4-BE49-F238E27FC236}">
                      <a16:creationId xmlns:a16="http://schemas.microsoft.com/office/drawing/2014/main" id="{C69FD8F4-6DD0-4748-86E6-1D5C00ADE1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7" y="1111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520" name="Line 30">
                  <a:extLst>
                    <a:ext uri="{FF2B5EF4-FFF2-40B4-BE49-F238E27FC236}">
                      <a16:creationId xmlns:a16="http://schemas.microsoft.com/office/drawing/2014/main" id="{D1C1FC23-B4F5-456D-9118-EE8718FE55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6" y="1111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7490" name="Line 31">
                <a:extLst>
                  <a:ext uri="{FF2B5EF4-FFF2-40B4-BE49-F238E27FC236}">
                    <a16:creationId xmlns:a16="http://schemas.microsoft.com/office/drawing/2014/main" id="{4EF6D41A-DFCA-475F-9B84-A56DEADBC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589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1" name="Line 32">
                <a:extLst>
                  <a:ext uri="{FF2B5EF4-FFF2-40B4-BE49-F238E27FC236}">
                    <a16:creationId xmlns:a16="http://schemas.microsoft.com/office/drawing/2014/main" id="{BABC7243-D44E-4BB6-9D26-A30494A5D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5" y="1293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201" name="Text Box 33">
                <a:extLst>
                  <a:ext uri="{FF2B5EF4-FFF2-40B4-BE49-F238E27FC236}">
                    <a16:creationId xmlns:a16="http://schemas.microsoft.com/office/drawing/2014/main" id="{385C3732-A6DB-467E-8EFA-7EC1749EB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016"/>
                <a:ext cx="505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j←2</a:t>
                </a:r>
              </a:p>
            </p:txBody>
          </p:sp>
          <p:sp>
            <p:nvSpPr>
              <p:cNvPr id="17493" name="AutoShape 34">
                <a:extLst>
                  <a:ext uri="{FF2B5EF4-FFF2-40B4-BE49-F238E27FC236}">
                    <a16:creationId xmlns:a16="http://schemas.microsoft.com/office/drawing/2014/main" id="{39030BBB-15DB-497B-9BF9-68C36ECD7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" y="2310"/>
                <a:ext cx="635" cy="227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35203" name="Text Box 35">
                <a:extLst>
                  <a:ext uri="{FF2B5EF4-FFF2-40B4-BE49-F238E27FC236}">
                    <a16:creationId xmlns:a16="http://schemas.microsoft.com/office/drawing/2014/main" id="{3E819705-0E3B-423B-99CB-A170820C5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3" y="2313"/>
                <a:ext cx="40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j≤5</a:t>
                </a:r>
              </a:p>
            </p:txBody>
          </p:sp>
          <p:sp>
            <p:nvSpPr>
              <p:cNvPr id="135204" name="Text Box 36">
                <a:extLst>
                  <a:ext uri="{FF2B5EF4-FFF2-40B4-BE49-F238E27FC236}">
                    <a16:creationId xmlns:a16="http://schemas.microsoft.com/office/drawing/2014/main" id="{D060FB70-E8FA-4E90-B825-6CB1F7EC7A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9" y="2457"/>
                <a:ext cx="22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</a:p>
            </p:txBody>
          </p:sp>
          <p:sp>
            <p:nvSpPr>
              <p:cNvPr id="17496" name="Line 37">
                <a:extLst>
                  <a:ext uri="{FF2B5EF4-FFF2-40B4-BE49-F238E27FC236}">
                    <a16:creationId xmlns:a16="http://schemas.microsoft.com/office/drawing/2014/main" id="{43711E7F-868E-4CDA-876F-BA9B1E6AD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6" y="193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7" name="Line 38">
                <a:extLst>
                  <a:ext uri="{FF2B5EF4-FFF2-40B4-BE49-F238E27FC236}">
                    <a16:creationId xmlns:a16="http://schemas.microsoft.com/office/drawing/2014/main" id="{5E90C268-1DBE-4D66-A33F-ACDA1C94F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2" y="2530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8" name="Line 39">
                <a:extLst>
                  <a:ext uri="{FF2B5EF4-FFF2-40B4-BE49-F238E27FC236}">
                    <a16:creationId xmlns:a16="http://schemas.microsoft.com/office/drawing/2014/main" id="{CB367757-DE15-4854-AA79-BAC884BB3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9" y="223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499" name="Group 40">
                <a:extLst>
                  <a:ext uri="{FF2B5EF4-FFF2-40B4-BE49-F238E27FC236}">
                    <a16:creationId xmlns:a16="http://schemas.microsoft.com/office/drawing/2014/main" id="{72BF2D7E-0A43-4846-9572-F0B59695D9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4" y="2641"/>
                <a:ext cx="1089" cy="227"/>
                <a:chOff x="2653" y="1111"/>
                <a:chExt cx="1089" cy="227"/>
              </a:xfrm>
            </p:grpSpPr>
            <p:sp>
              <p:nvSpPr>
                <p:cNvPr id="135209" name="Text Box 41">
                  <a:extLst>
                    <a:ext uri="{FF2B5EF4-FFF2-40B4-BE49-F238E27FC236}">
                      <a16:creationId xmlns:a16="http://schemas.microsoft.com/office/drawing/2014/main" id="{FA063158-7AB5-422C-8FB4-CA3C5160EA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53" y="1117"/>
                  <a:ext cx="1089" cy="21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1600" b="1" dirty="0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显示</a:t>
                  </a:r>
                  <a:r>
                    <a:rPr lang="en-US" altLang="zh-CN" sz="1600" b="1" dirty="0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power(</a:t>
                  </a:r>
                  <a:r>
                    <a:rPr lang="en-US" altLang="zh-CN" sz="1600" b="1" dirty="0" err="1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i,j</a:t>
                  </a:r>
                  <a:r>
                    <a:rPr lang="en-US" altLang="zh-CN" sz="1600" b="1" dirty="0">
                      <a:solidFill>
                        <a:srgbClr val="FF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)</a:t>
                  </a:r>
                  <a:endParaRPr lang="en-US" altLang="zh-CN" sz="1600" dirty="0"/>
                </a:p>
              </p:txBody>
            </p:sp>
            <p:sp>
              <p:nvSpPr>
                <p:cNvPr id="17516" name="Line 42">
                  <a:extLst>
                    <a:ext uri="{FF2B5EF4-FFF2-40B4-BE49-F238E27FC236}">
                      <a16:creationId xmlns:a16="http://schemas.microsoft.com/office/drawing/2014/main" id="{BECF1473-161A-4025-A6E3-0DC8ED34E0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7" y="1111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517" name="Line 43">
                  <a:extLst>
                    <a:ext uri="{FF2B5EF4-FFF2-40B4-BE49-F238E27FC236}">
                      <a16:creationId xmlns:a16="http://schemas.microsoft.com/office/drawing/2014/main" id="{24395A78-6961-4CD0-A961-38FB08B643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6" y="1111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7500" name="Line 44">
                <a:extLst>
                  <a:ext uri="{FF2B5EF4-FFF2-40B4-BE49-F238E27FC236}">
                    <a16:creationId xmlns:a16="http://schemas.microsoft.com/office/drawing/2014/main" id="{9F4C9FC8-DCBD-4A90-850E-F9EE6A823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4" y="3793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1" name="Line 45">
                <a:extLst>
                  <a:ext uri="{FF2B5EF4-FFF2-40B4-BE49-F238E27FC236}">
                    <a16:creationId xmlns:a16="http://schemas.microsoft.com/office/drawing/2014/main" id="{A1F3717A-8396-4E69-B6C9-BBADA9C04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2868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214" name="Text Box 46">
                <a:extLst>
                  <a:ext uri="{FF2B5EF4-FFF2-40B4-BE49-F238E27FC236}">
                    <a16:creationId xmlns:a16="http://schemas.microsoft.com/office/drawing/2014/main" id="{26779FD8-7107-4B89-8F98-F780546DF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3" y="3239"/>
                <a:ext cx="692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输出</a:t>
                </a: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\n</a:t>
                </a:r>
              </a:p>
            </p:txBody>
          </p:sp>
          <p:sp>
            <p:nvSpPr>
              <p:cNvPr id="135215" name="Text Box 47">
                <a:extLst>
                  <a:ext uri="{FF2B5EF4-FFF2-40B4-BE49-F238E27FC236}">
                    <a16:creationId xmlns:a16="http://schemas.microsoft.com/office/drawing/2014/main" id="{8A5DBDF4-83D9-465B-A045-3CB2673176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2" y="3524"/>
                <a:ext cx="544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i←i+1</a:t>
                </a:r>
              </a:p>
            </p:txBody>
          </p:sp>
          <p:sp>
            <p:nvSpPr>
              <p:cNvPr id="17504" name="Line 48">
                <a:extLst>
                  <a:ext uri="{FF2B5EF4-FFF2-40B4-BE49-F238E27FC236}">
                    <a16:creationId xmlns:a16="http://schemas.microsoft.com/office/drawing/2014/main" id="{3F2C8390-9DB4-423F-8666-F67A754F4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4" y="3449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5" name="Line 49">
                <a:extLst>
                  <a:ext uri="{FF2B5EF4-FFF2-40B4-BE49-F238E27FC236}">
                    <a16:creationId xmlns:a16="http://schemas.microsoft.com/office/drawing/2014/main" id="{F4735439-F5C6-4B73-AE56-9846498CF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7" y="243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6" name="Line 50">
                <a:extLst>
                  <a:ext uri="{FF2B5EF4-FFF2-40B4-BE49-F238E27FC236}">
                    <a16:creationId xmlns:a16="http://schemas.microsoft.com/office/drawing/2014/main" id="{FAC7003E-A648-4783-B825-86A3C04E0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426"/>
                <a:ext cx="0" cy="6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7" name="Line 51">
                <a:extLst>
                  <a:ext uri="{FF2B5EF4-FFF2-40B4-BE49-F238E27FC236}">
                    <a16:creationId xmlns:a16="http://schemas.microsoft.com/office/drawing/2014/main" id="{2F0B93DB-AC8C-4760-91E0-01651ADF1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" y="3339"/>
                <a:ext cx="2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8" name="Line 52">
                <a:extLst>
                  <a:ext uri="{FF2B5EF4-FFF2-40B4-BE49-F238E27FC236}">
                    <a16:creationId xmlns:a16="http://schemas.microsoft.com/office/drawing/2014/main" id="{B49C94FF-F323-4D36-99F3-A1CEE052B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8" y="2426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09" name="Line 53">
                <a:extLst>
                  <a:ext uri="{FF2B5EF4-FFF2-40B4-BE49-F238E27FC236}">
                    <a16:creationId xmlns:a16="http://schemas.microsoft.com/office/drawing/2014/main" id="{50AB988B-1E9E-4F73-BA43-83A6FDFB8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0" y="2432"/>
                <a:ext cx="2" cy="9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10" name="Line 54">
                <a:extLst>
                  <a:ext uri="{FF2B5EF4-FFF2-40B4-BE49-F238E27FC236}">
                    <a16:creationId xmlns:a16="http://schemas.microsoft.com/office/drawing/2014/main" id="{86B392D7-EB9B-4468-B6C1-93EAE4D23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" y="1480"/>
                <a:ext cx="0" cy="23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11" name="Line 55">
                <a:extLst>
                  <a:ext uri="{FF2B5EF4-FFF2-40B4-BE49-F238E27FC236}">
                    <a16:creationId xmlns:a16="http://schemas.microsoft.com/office/drawing/2014/main" id="{05BD2FB3-8B79-4611-996F-E2F9058EB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3" y="3793"/>
                <a:ext cx="6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12" name="Line 56">
                <a:extLst>
                  <a:ext uri="{FF2B5EF4-FFF2-40B4-BE49-F238E27FC236}">
                    <a16:creationId xmlns:a16="http://schemas.microsoft.com/office/drawing/2014/main" id="{51B23E82-D547-4BE3-BC27-0FAAC5A7C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1486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13" name="Line 57">
                <a:extLst>
                  <a:ext uri="{FF2B5EF4-FFF2-40B4-BE49-F238E27FC236}">
                    <a16:creationId xmlns:a16="http://schemas.microsoft.com/office/drawing/2014/main" id="{510280B0-EC28-4924-B843-8C0A355E3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1480"/>
                <a:ext cx="0" cy="21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14" name="Line 58">
                <a:extLst>
                  <a:ext uri="{FF2B5EF4-FFF2-40B4-BE49-F238E27FC236}">
                    <a16:creationId xmlns:a16="http://schemas.microsoft.com/office/drawing/2014/main" id="{D04FB52C-A032-4689-98E4-1CD09F55F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3612"/>
                <a:ext cx="4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5227" name="Text Box 59">
              <a:extLst>
                <a:ext uri="{FF2B5EF4-FFF2-40B4-BE49-F238E27FC236}">
                  <a16:creationId xmlns:a16="http://schemas.microsoft.com/office/drawing/2014/main" id="{10B48587-EB83-4D01-9BAA-6524C6C2E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230"/>
              <a:ext cx="5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main()</a:t>
              </a:r>
            </a:p>
          </p:txBody>
        </p:sp>
      </p:grpSp>
      <p:grpSp>
        <p:nvGrpSpPr>
          <p:cNvPr id="17412" name="Group 173">
            <a:extLst>
              <a:ext uri="{FF2B5EF4-FFF2-40B4-BE49-F238E27FC236}">
                <a16:creationId xmlns:a16="http://schemas.microsoft.com/office/drawing/2014/main" id="{E3E82225-3F7D-43A4-B1A0-AC9AA8E21F3D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765175"/>
            <a:ext cx="1728788" cy="2524125"/>
            <a:chOff x="2354" y="28"/>
            <a:chExt cx="1089" cy="1590"/>
          </a:xfrm>
        </p:grpSpPr>
        <p:sp>
          <p:nvSpPr>
            <p:cNvPr id="17457" name="Oval 61">
              <a:extLst>
                <a:ext uri="{FF2B5EF4-FFF2-40B4-BE49-F238E27FC236}">
                  <a16:creationId xmlns:a16="http://schemas.microsoft.com/office/drawing/2014/main" id="{85F54027-7920-45FA-92B7-057E1F36F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264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5230" name="Text Box 62">
              <a:extLst>
                <a:ext uri="{FF2B5EF4-FFF2-40B4-BE49-F238E27FC236}">
                  <a16:creationId xmlns:a16="http://schemas.microsoft.com/office/drawing/2014/main" id="{FEC32327-9BD6-4C6B-906F-6BF58CA5B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" y="255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begin</a:t>
              </a:r>
            </a:p>
          </p:txBody>
        </p:sp>
        <p:grpSp>
          <p:nvGrpSpPr>
            <p:cNvPr id="17459" name="Group 63">
              <a:extLst>
                <a:ext uri="{FF2B5EF4-FFF2-40B4-BE49-F238E27FC236}">
                  <a16:creationId xmlns:a16="http://schemas.microsoft.com/office/drawing/2014/main" id="{B7C00A79-AD3C-4DB1-B912-AE8A27C78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8" y="1419"/>
              <a:ext cx="544" cy="199"/>
              <a:chOff x="2466" y="3718"/>
              <a:chExt cx="544" cy="199"/>
            </a:xfrm>
          </p:grpSpPr>
          <p:sp>
            <p:nvSpPr>
              <p:cNvPr id="17468" name="Oval 64">
                <a:extLst>
                  <a:ext uri="{FF2B5EF4-FFF2-40B4-BE49-F238E27FC236}">
                    <a16:creationId xmlns:a16="http://schemas.microsoft.com/office/drawing/2014/main" id="{2A52C828-B9B2-4A3A-A86F-62000FC2D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3735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35233" name="Text Box 65">
                <a:extLst>
                  <a:ext uri="{FF2B5EF4-FFF2-40B4-BE49-F238E27FC236}">
                    <a16:creationId xmlns:a16="http://schemas.microsoft.com/office/drawing/2014/main" id="{58590486-5C87-455F-AD47-0945EEBC5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71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return</a:t>
                </a:r>
              </a:p>
            </p:txBody>
          </p:sp>
        </p:grpSp>
        <p:sp>
          <p:nvSpPr>
            <p:cNvPr id="17460" name="Line 70">
              <a:extLst>
                <a:ext uri="{FF2B5EF4-FFF2-40B4-BE49-F238E27FC236}">
                  <a16:creationId xmlns:a16="http://schemas.microsoft.com/office/drawing/2014/main" id="{044C50C2-05FC-41D3-BE00-90B4A36B7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437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1" name="Line 71">
              <a:extLst>
                <a:ext uri="{FF2B5EF4-FFF2-40B4-BE49-F238E27FC236}">
                  <a16:creationId xmlns:a16="http://schemas.microsoft.com/office/drawing/2014/main" id="{9AD59017-B9E9-4CF1-88AF-E466EBAAE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75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2" name="Line 82">
              <a:extLst>
                <a:ext uri="{FF2B5EF4-FFF2-40B4-BE49-F238E27FC236}">
                  <a16:creationId xmlns:a16="http://schemas.microsoft.com/office/drawing/2014/main" id="{42532612-32D8-40AD-8664-40A68CEF4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4" y="105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65" name="Text Box 97">
              <a:extLst>
                <a:ext uri="{FF2B5EF4-FFF2-40B4-BE49-F238E27FC236}">
                  <a16:creationId xmlns:a16="http://schemas.microsoft.com/office/drawing/2014/main" id="{DCB3C085-AFFC-4984-A676-5396E78B9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527"/>
              <a:ext cx="1089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输出标题第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行</a:t>
              </a:r>
              <a:endParaRPr lang="zh-CN" altLang="en-US" sz="1600"/>
            </a:p>
          </p:txBody>
        </p:sp>
        <p:sp>
          <p:nvSpPr>
            <p:cNvPr id="17464" name="Line 100">
              <a:extLst>
                <a:ext uri="{FF2B5EF4-FFF2-40B4-BE49-F238E27FC236}">
                  <a16:creationId xmlns:a16="http://schemas.microsoft.com/office/drawing/2014/main" id="{48E254C9-F251-4262-AC87-1554C7693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36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338" name="Text Box 170">
              <a:extLst>
                <a:ext uri="{FF2B5EF4-FFF2-40B4-BE49-F238E27FC236}">
                  <a16:creationId xmlns:a16="http://schemas.microsoft.com/office/drawing/2014/main" id="{E0E99421-F114-41FC-A64C-B237A4500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835"/>
              <a:ext cx="1089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输出标题第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行</a:t>
              </a:r>
              <a:endParaRPr lang="zh-CN" altLang="en-US" sz="1600"/>
            </a:p>
          </p:txBody>
        </p:sp>
        <p:sp>
          <p:nvSpPr>
            <p:cNvPr id="135339" name="Text Box 171">
              <a:extLst>
                <a:ext uri="{FF2B5EF4-FFF2-40B4-BE49-F238E27FC236}">
                  <a16:creationId xmlns:a16="http://schemas.microsoft.com/office/drawing/2014/main" id="{F399ECE2-8783-4920-AD7D-91AAFA251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1144"/>
              <a:ext cx="1089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输出标题第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行</a:t>
              </a:r>
              <a:endParaRPr lang="zh-CN" altLang="en-US" sz="1600"/>
            </a:p>
          </p:txBody>
        </p:sp>
        <p:sp>
          <p:nvSpPr>
            <p:cNvPr id="135340" name="Text Box 172">
              <a:extLst>
                <a:ext uri="{FF2B5EF4-FFF2-40B4-BE49-F238E27FC236}">
                  <a16:creationId xmlns:a16="http://schemas.microsoft.com/office/drawing/2014/main" id="{39DB2A0A-D756-47E1-8CDC-E361F09CC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" y="28"/>
              <a:ext cx="9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prn_banner()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17413" name="Group 188">
            <a:extLst>
              <a:ext uri="{FF2B5EF4-FFF2-40B4-BE49-F238E27FC236}">
                <a16:creationId xmlns:a16="http://schemas.microsoft.com/office/drawing/2014/main" id="{B0377F65-8C29-4E7E-A1B2-D132501CD084}"/>
              </a:ext>
            </a:extLst>
          </p:cNvPr>
          <p:cNvGrpSpPr>
            <a:grpSpLocks/>
          </p:cNvGrpSpPr>
          <p:nvPr/>
        </p:nvGrpSpPr>
        <p:grpSpPr bwMode="auto">
          <a:xfrm>
            <a:off x="4087813" y="3716338"/>
            <a:ext cx="1852612" cy="1498600"/>
            <a:chOff x="2294" y="1924"/>
            <a:chExt cx="1167" cy="944"/>
          </a:xfrm>
        </p:grpSpPr>
        <p:sp>
          <p:nvSpPr>
            <p:cNvPr id="17448" name="Oval 175">
              <a:extLst>
                <a:ext uri="{FF2B5EF4-FFF2-40B4-BE49-F238E27FC236}">
                  <a16:creationId xmlns:a16="http://schemas.microsoft.com/office/drawing/2014/main" id="{9EF12C28-A98E-4597-B2E9-15C8321AD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2124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5344" name="Text Box 176">
              <a:extLst>
                <a:ext uri="{FF2B5EF4-FFF2-40B4-BE49-F238E27FC236}">
                  <a16:creationId xmlns:a16="http://schemas.microsoft.com/office/drawing/2014/main" id="{E64D79FE-22D2-4E5C-ABD8-76C9E8207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1" y="2115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begin</a:t>
              </a:r>
            </a:p>
          </p:txBody>
        </p:sp>
        <p:grpSp>
          <p:nvGrpSpPr>
            <p:cNvPr id="17450" name="Group 177">
              <a:extLst>
                <a:ext uri="{FF2B5EF4-FFF2-40B4-BE49-F238E27FC236}">
                  <a16:creationId xmlns:a16="http://schemas.microsoft.com/office/drawing/2014/main" id="{B0A92A27-F0BB-4699-B2DC-396D7B515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2669"/>
              <a:ext cx="544" cy="199"/>
              <a:chOff x="2466" y="3718"/>
              <a:chExt cx="544" cy="199"/>
            </a:xfrm>
          </p:grpSpPr>
          <p:sp>
            <p:nvSpPr>
              <p:cNvPr id="17455" name="Oval 178">
                <a:extLst>
                  <a:ext uri="{FF2B5EF4-FFF2-40B4-BE49-F238E27FC236}">
                    <a16:creationId xmlns:a16="http://schemas.microsoft.com/office/drawing/2014/main" id="{D5BB7A35-7D1D-469F-B1BB-08DAE4D74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3735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35347" name="Text Box 179">
                <a:extLst>
                  <a:ext uri="{FF2B5EF4-FFF2-40B4-BE49-F238E27FC236}">
                    <a16:creationId xmlns:a16="http://schemas.microsoft.com/office/drawing/2014/main" id="{D7C56303-80AB-4E7F-BC35-B123CA7B8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71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return</a:t>
                </a:r>
              </a:p>
            </p:txBody>
          </p:sp>
        </p:grpSp>
        <p:sp>
          <p:nvSpPr>
            <p:cNvPr id="17451" name="Line 180">
              <a:extLst>
                <a:ext uri="{FF2B5EF4-FFF2-40B4-BE49-F238E27FC236}">
                  <a16:creationId xmlns:a16="http://schemas.microsoft.com/office/drawing/2014/main" id="{0A7C2B93-6F43-4450-A5EA-5E3AFE417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" y="2297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351" name="Text Box 183">
              <a:extLst>
                <a:ext uri="{FF2B5EF4-FFF2-40B4-BE49-F238E27FC236}">
                  <a16:creationId xmlns:a16="http://schemas.microsoft.com/office/drawing/2014/main" id="{B43D0A45-05D3-4386-BA85-9751DA150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387"/>
              <a:ext cx="1089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输出表头</a:t>
              </a:r>
              <a:endParaRPr lang="zh-CN" altLang="en-US" sz="1600"/>
            </a:p>
          </p:txBody>
        </p:sp>
        <p:sp>
          <p:nvSpPr>
            <p:cNvPr id="17453" name="Line 184">
              <a:extLst>
                <a:ext uri="{FF2B5EF4-FFF2-40B4-BE49-F238E27FC236}">
                  <a16:creationId xmlns:a16="http://schemas.microsoft.com/office/drawing/2014/main" id="{51A1CD5D-0CDC-49D1-8C85-2FD723706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" y="261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355" name="Text Box 187">
              <a:extLst>
                <a:ext uri="{FF2B5EF4-FFF2-40B4-BE49-F238E27FC236}">
                  <a16:creationId xmlns:a16="http://schemas.microsoft.com/office/drawing/2014/main" id="{48657395-F12B-4579-9109-B0FEB0020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1924"/>
              <a:ext cx="116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6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prn_headings()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7414" name="Group 196">
            <a:extLst>
              <a:ext uri="{FF2B5EF4-FFF2-40B4-BE49-F238E27FC236}">
                <a16:creationId xmlns:a16="http://schemas.microsoft.com/office/drawing/2014/main" id="{45CB1080-FCA7-4BCC-8137-07E5D0CB9256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765175"/>
            <a:ext cx="1800225" cy="3551238"/>
            <a:chOff x="4108" y="442"/>
            <a:chExt cx="1134" cy="2237"/>
          </a:xfrm>
        </p:grpSpPr>
        <p:sp>
          <p:nvSpPr>
            <p:cNvPr id="17422" name="Oval 116">
              <a:extLst>
                <a:ext uri="{FF2B5EF4-FFF2-40B4-BE49-F238E27FC236}">
                  <a16:creationId xmlns:a16="http://schemas.microsoft.com/office/drawing/2014/main" id="{BB77B4EB-55AD-4B49-B388-A0CC440B3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643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5285" name="Text Box 117">
              <a:extLst>
                <a:ext uri="{FF2B5EF4-FFF2-40B4-BE49-F238E27FC236}">
                  <a16:creationId xmlns:a16="http://schemas.microsoft.com/office/drawing/2014/main" id="{0C851019-C425-43A0-AFF0-0A70A12DA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3" y="634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begin</a:t>
              </a:r>
            </a:p>
          </p:txBody>
        </p:sp>
        <p:sp>
          <p:nvSpPr>
            <p:cNvPr id="17424" name="Oval 119">
              <a:extLst>
                <a:ext uri="{FF2B5EF4-FFF2-40B4-BE49-F238E27FC236}">
                  <a16:creationId xmlns:a16="http://schemas.microsoft.com/office/drawing/2014/main" id="{6A64A252-2B04-4056-9AE0-F3709B08D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497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5288" name="Text Box 120">
              <a:extLst>
                <a:ext uri="{FF2B5EF4-FFF2-40B4-BE49-F238E27FC236}">
                  <a16:creationId xmlns:a16="http://schemas.microsoft.com/office/drawing/2014/main" id="{204E58E9-601A-49F4-B8CE-43A54DAF3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7" y="2480"/>
              <a:ext cx="7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return</a:t>
              </a: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1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</a:p>
          </p:txBody>
        </p:sp>
        <p:sp>
          <p:nvSpPr>
            <p:cNvPr id="135289" name="Text Box 121">
              <a:extLst>
                <a:ext uri="{FF2B5EF4-FFF2-40B4-BE49-F238E27FC236}">
                  <a16:creationId xmlns:a16="http://schemas.microsoft.com/office/drawing/2014/main" id="{566049EE-45A1-4985-A04C-7A6E7CA0C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5" y="1207"/>
              <a:ext cx="505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i←1</a:t>
              </a:r>
            </a:p>
          </p:txBody>
        </p:sp>
        <p:sp>
          <p:nvSpPr>
            <p:cNvPr id="17427" name="AutoShape 122">
              <a:extLst>
                <a:ext uri="{FF2B5EF4-FFF2-40B4-BE49-F238E27FC236}">
                  <a16:creationId xmlns:a16="http://schemas.microsoft.com/office/drawing/2014/main" id="{A5141CB1-281D-4EA1-B256-500F9D906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1501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5291" name="Text Box 123">
              <a:extLst>
                <a:ext uri="{FF2B5EF4-FFF2-40B4-BE49-F238E27FC236}">
                  <a16:creationId xmlns:a16="http://schemas.microsoft.com/office/drawing/2014/main" id="{D9B62FA3-1610-450B-9CD2-D37B28CDC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1504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i≤n</a:t>
              </a:r>
            </a:p>
          </p:txBody>
        </p:sp>
        <p:sp>
          <p:nvSpPr>
            <p:cNvPr id="135292" name="Text Box 124">
              <a:extLst>
                <a:ext uri="{FF2B5EF4-FFF2-40B4-BE49-F238E27FC236}">
                  <a16:creationId xmlns:a16="http://schemas.microsoft.com/office/drawing/2014/main" id="{24D4377A-B330-4331-8F49-8B3AA2979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" y="1842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p←p*x</a:t>
              </a:r>
            </a:p>
          </p:txBody>
        </p:sp>
        <p:sp>
          <p:nvSpPr>
            <p:cNvPr id="17430" name="Line 125">
              <a:extLst>
                <a:ext uri="{FF2B5EF4-FFF2-40B4-BE49-F238E27FC236}">
                  <a16:creationId xmlns:a16="http://schemas.microsoft.com/office/drawing/2014/main" id="{56737176-3E91-48EF-A8E8-E135E18B3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" y="81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96" name="Text Box 128">
              <a:extLst>
                <a:ext uri="{FF2B5EF4-FFF2-40B4-BE49-F238E27FC236}">
                  <a16:creationId xmlns:a16="http://schemas.microsoft.com/office/drawing/2014/main" id="{7476C0DE-BE58-44E9-A772-A7B692554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" y="1430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35297" name="Text Box 129">
              <a:extLst>
                <a:ext uri="{FF2B5EF4-FFF2-40B4-BE49-F238E27FC236}">
                  <a16:creationId xmlns:a16="http://schemas.microsoft.com/office/drawing/2014/main" id="{C7888E5F-4906-49EB-AE37-99DF2F071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1648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7433" name="Line 131">
              <a:extLst>
                <a:ext uri="{FF2B5EF4-FFF2-40B4-BE49-F238E27FC236}">
                  <a16:creationId xmlns:a16="http://schemas.microsoft.com/office/drawing/2014/main" id="{BC1FFCF1-6957-4998-A9F1-A55D65688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1616"/>
              <a:ext cx="1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4" name="Line 137">
              <a:extLst>
                <a:ext uri="{FF2B5EF4-FFF2-40B4-BE49-F238E27FC236}">
                  <a16:creationId xmlns:a16="http://schemas.microsoft.com/office/drawing/2014/main" id="{30B563C0-EB8A-4BAF-8C04-7DE37790F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" y="112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5" name="Line 142">
              <a:extLst>
                <a:ext uri="{FF2B5EF4-FFF2-40B4-BE49-F238E27FC236}">
                  <a16:creationId xmlns:a16="http://schemas.microsoft.com/office/drawing/2014/main" id="{62C42238-184D-4F90-8982-DE86F1F19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" y="1721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6" name="Line 143">
              <a:extLst>
                <a:ext uri="{FF2B5EF4-FFF2-40B4-BE49-F238E27FC236}">
                  <a16:creationId xmlns:a16="http://schemas.microsoft.com/office/drawing/2014/main" id="{9B10FB5C-7E7A-4D82-A761-BE175B846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8" y="142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7" name="Line 148">
              <a:extLst>
                <a:ext uri="{FF2B5EF4-FFF2-40B4-BE49-F238E27FC236}">
                  <a16:creationId xmlns:a16="http://schemas.microsoft.com/office/drawing/2014/main" id="{62A8B838-BD43-4592-A9B7-C401632FF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206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8" name="Line 155">
              <a:extLst>
                <a:ext uri="{FF2B5EF4-FFF2-40B4-BE49-F238E27FC236}">
                  <a16:creationId xmlns:a16="http://schemas.microsoft.com/office/drawing/2014/main" id="{28535149-8257-4ADF-87C0-36DC21922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" y="2423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326" name="Text Box 158">
              <a:extLst>
                <a:ext uri="{FF2B5EF4-FFF2-40B4-BE49-F238E27FC236}">
                  <a16:creationId xmlns:a16="http://schemas.microsoft.com/office/drawing/2014/main" id="{6F52BA95-73AE-4626-B459-DBE8351F4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2145"/>
              <a:ext cx="544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i←i+1</a:t>
              </a:r>
            </a:p>
          </p:txBody>
        </p:sp>
        <p:sp>
          <p:nvSpPr>
            <p:cNvPr id="17440" name="Line 159">
              <a:extLst>
                <a:ext uri="{FF2B5EF4-FFF2-40B4-BE49-F238E27FC236}">
                  <a16:creationId xmlns:a16="http://schemas.microsoft.com/office/drawing/2014/main" id="{69CAE074-2B42-4B17-AFEC-C5BEBA61A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7" y="206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1" name="Line 165">
              <a:extLst>
                <a:ext uri="{FF2B5EF4-FFF2-40B4-BE49-F238E27FC236}">
                  <a16:creationId xmlns:a16="http://schemas.microsoft.com/office/drawing/2014/main" id="{C6AF5FBD-856A-4F51-9FA9-9D23C5F83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94" y="1616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2" name="Line 166">
              <a:extLst>
                <a:ext uri="{FF2B5EF4-FFF2-40B4-BE49-F238E27FC236}">
                  <a16:creationId xmlns:a16="http://schemas.microsoft.com/office/drawing/2014/main" id="{509C890E-9043-4D40-8FC8-5A3F9B4C4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3" y="2426"/>
              <a:ext cx="4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3" name="Line 167">
              <a:extLst>
                <a:ext uri="{FF2B5EF4-FFF2-40B4-BE49-F238E27FC236}">
                  <a16:creationId xmlns:a16="http://schemas.microsoft.com/office/drawing/2014/main" id="{E5950A7B-F19B-4EF9-8D91-FDB90F268D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8" y="1616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4" name="Line 168">
              <a:extLst>
                <a:ext uri="{FF2B5EF4-FFF2-40B4-BE49-F238E27FC236}">
                  <a16:creationId xmlns:a16="http://schemas.microsoft.com/office/drawing/2014/main" id="{27556D22-7612-40FA-820B-82B0B07A8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616"/>
              <a:ext cx="1" cy="6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5" name="Line 169">
              <a:extLst>
                <a:ext uri="{FF2B5EF4-FFF2-40B4-BE49-F238E27FC236}">
                  <a16:creationId xmlns:a16="http://schemas.microsoft.com/office/drawing/2014/main" id="{05A6F8B8-2C59-4641-990A-A17C87EED9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3" y="2229"/>
              <a:ext cx="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359" name="Text Box 191">
              <a:extLst>
                <a:ext uri="{FF2B5EF4-FFF2-40B4-BE49-F238E27FC236}">
                  <a16:creationId xmlns:a16="http://schemas.microsoft.com/office/drawing/2014/main" id="{5F63A7FE-86F0-4D15-8985-A502E2932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442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power(</a:t>
              </a:r>
              <a:r>
                <a:rPr lang="en-US" altLang="zh-CN" sz="1600" b="1" dirty="0" err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x,n</a:t>
              </a:r>
              <a:r>
                <a:rPr lang="en-US" altLang="zh-CN" sz="16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</a:t>
              </a:r>
              <a:endParaRPr lang="en-US" altLang="zh-CN" sz="1600" dirty="0"/>
            </a:p>
          </p:txBody>
        </p:sp>
        <p:sp>
          <p:nvSpPr>
            <p:cNvPr id="135362" name="Text Box 194">
              <a:extLst>
                <a:ext uri="{FF2B5EF4-FFF2-40B4-BE49-F238E27FC236}">
                  <a16:creationId xmlns:a16="http://schemas.microsoft.com/office/drawing/2014/main" id="{EE0B696D-6F29-4435-A766-BB6A04EF7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" y="904"/>
              <a:ext cx="505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p←1</a:t>
              </a:r>
            </a:p>
          </p:txBody>
        </p:sp>
      </p:grpSp>
      <p:sp>
        <p:nvSpPr>
          <p:cNvPr id="135371" name="Line 203">
            <a:extLst>
              <a:ext uri="{FF2B5EF4-FFF2-40B4-BE49-F238E27FC236}">
                <a16:creationId xmlns:a16="http://schemas.microsoft.com/office/drawing/2014/main" id="{6396ABB7-32C4-4227-BD0A-85E53C3A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33375"/>
            <a:ext cx="0" cy="576263"/>
          </a:xfrm>
          <a:prstGeom prst="line">
            <a:avLst/>
          </a:prstGeom>
          <a:noFill/>
          <a:ln w="57150">
            <a:solidFill>
              <a:srgbClr val="008080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5372" name="Freeform 204">
            <a:extLst>
              <a:ext uri="{FF2B5EF4-FFF2-40B4-BE49-F238E27FC236}">
                <a16:creationId xmlns:a16="http://schemas.microsoft.com/office/drawing/2014/main" id="{EF3158EA-B735-446E-B0D0-0A96563AD56C}"/>
              </a:ext>
            </a:extLst>
          </p:cNvPr>
          <p:cNvSpPr>
            <a:spLocks/>
          </p:cNvSpPr>
          <p:nvPr/>
        </p:nvSpPr>
        <p:spPr bwMode="auto">
          <a:xfrm>
            <a:off x="2843213" y="692150"/>
            <a:ext cx="2089150" cy="457200"/>
          </a:xfrm>
          <a:custGeom>
            <a:avLst/>
            <a:gdLst>
              <a:gd name="T0" fmla="*/ 0 w 1316"/>
              <a:gd name="T1" fmla="*/ 2147483646 h 288"/>
              <a:gd name="T2" fmla="*/ 2147483646 w 1316"/>
              <a:gd name="T3" fmla="*/ 2147483646 h 288"/>
              <a:gd name="T4" fmla="*/ 2147483646 w 1316"/>
              <a:gd name="T5" fmla="*/ 2147483646 h 288"/>
              <a:gd name="T6" fmla="*/ 2147483646 w 1316"/>
              <a:gd name="T7" fmla="*/ 2147483646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316"/>
              <a:gd name="T13" fmla="*/ 0 h 288"/>
              <a:gd name="T14" fmla="*/ 1316 w 131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6" h="288">
                <a:moveTo>
                  <a:pt x="0" y="151"/>
                </a:moveTo>
                <a:cubicBezTo>
                  <a:pt x="223" y="90"/>
                  <a:pt x="446" y="30"/>
                  <a:pt x="635" y="15"/>
                </a:cubicBezTo>
                <a:cubicBezTo>
                  <a:pt x="824" y="0"/>
                  <a:pt x="1020" y="15"/>
                  <a:pt x="1134" y="61"/>
                </a:cubicBezTo>
                <a:cubicBezTo>
                  <a:pt x="1248" y="107"/>
                  <a:pt x="1282" y="197"/>
                  <a:pt x="1316" y="288"/>
                </a:cubicBezTo>
              </a:path>
            </a:pathLst>
          </a:custGeom>
          <a:noFill/>
          <a:ln w="57150" cap="flat" cmpd="sng">
            <a:solidFill>
              <a:srgbClr val="008080"/>
            </a:solidFill>
            <a:prstDash val="sysDot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5373" name="Freeform 205">
            <a:extLst>
              <a:ext uri="{FF2B5EF4-FFF2-40B4-BE49-F238E27FC236}">
                <a16:creationId xmlns:a16="http://schemas.microsoft.com/office/drawing/2014/main" id="{43F5E5EC-B1E7-4540-A020-4A6E2A325D5D}"/>
              </a:ext>
            </a:extLst>
          </p:cNvPr>
          <p:cNvSpPr>
            <a:spLocks/>
          </p:cNvSpPr>
          <p:nvPr/>
        </p:nvSpPr>
        <p:spPr bwMode="auto">
          <a:xfrm>
            <a:off x="3276600" y="692150"/>
            <a:ext cx="1655763" cy="2689225"/>
          </a:xfrm>
          <a:custGeom>
            <a:avLst/>
            <a:gdLst>
              <a:gd name="T0" fmla="*/ 2147483646 w 1043"/>
              <a:gd name="T1" fmla="*/ 2147483646 h 1694"/>
              <a:gd name="T2" fmla="*/ 2147483646 w 1043"/>
              <a:gd name="T3" fmla="*/ 2147483646 h 1694"/>
              <a:gd name="T4" fmla="*/ 2147483646 w 1043"/>
              <a:gd name="T5" fmla="*/ 2147483646 h 1694"/>
              <a:gd name="T6" fmla="*/ 2147483646 w 1043"/>
              <a:gd name="T7" fmla="*/ 2147483646 h 1694"/>
              <a:gd name="T8" fmla="*/ 0 w 1043"/>
              <a:gd name="T9" fmla="*/ 2147483646 h 16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3"/>
              <a:gd name="T16" fmla="*/ 0 h 1694"/>
              <a:gd name="T17" fmla="*/ 1043 w 1043"/>
              <a:gd name="T18" fmla="*/ 1694 h 16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3" h="1694">
                <a:moveTo>
                  <a:pt x="1043" y="1535"/>
                </a:moveTo>
                <a:cubicBezTo>
                  <a:pt x="1043" y="1614"/>
                  <a:pt x="1043" y="1694"/>
                  <a:pt x="952" y="1671"/>
                </a:cubicBezTo>
                <a:cubicBezTo>
                  <a:pt x="861" y="1648"/>
                  <a:pt x="604" y="1647"/>
                  <a:pt x="498" y="1398"/>
                </a:cubicBezTo>
                <a:cubicBezTo>
                  <a:pt x="392" y="1149"/>
                  <a:pt x="400" y="348"/>
                  <a:pt x="317" y="174"/>
                </a:cubicBezTo>
                <a:cubicBezTo>
                  <a:pt x="234" y="0"/>
                  <a:pt x="117" y="177"/>
                  <a:pt x="0" y="355"/>
                </a:cubicBezTo>
              </a:path>
            </a:pathLst>
          </a:custGeom>
          <a:noFill/>
          <a:ln w="57150" cap="flat" cmpd="sng">
            <a:solidFill>
              <a:srgbClr val="008080"/>
            </a:solidFill>
            <a:prstDash val="sysDot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5374" name="Freeform 206">
            <a:extLst>
              <a:ext uri="{FF2B5EF4-FFF2-40B4-BE49-F238E27FC236}">
                <a16:creationId xmlns:a16="http://schemas.microsoft.com/office/drawing/2014/main" id="{6DBC9C30-E9D3-422C-9BAC-F075EA7AB5A9}"/>
              </a:ext>
            </a:extLst>
          </p:cNvPr>
          <p:cNvSpPr>
            <a:spLocks/>
          </p:cNvSpPr>
          <p:nvPr/>
        </p:nvSpPr>
        <p:spPr bwMode="auto">
          <a:xfrm>
            <a:off x="2987675" y="1484313"/>
            <a:ext cx="2039938" cy="2449512"/>
          </a:xfrm>
          <a:custGeom>
            <a:avLst/>
            <a:gdLst>
              <a:gd name="T0" fmla="*/ 0 w 1285"/>
              <a:gd name="T1" fmla="*/ 0 h 1543"/>
              <a:gd name="T2" fmla="*/ 2147483646 w 1285"/>
              <a:gd name="T3" fmla="*/ 2147483646 h 1543"/>
              <a:gd name="T4" fmla="*/ 2147483646 w 1285"/>
              <a:gd name="T5" fmla="*/ 2147483646 h 1543"/>
              <a:gd name="T6" fmla="*/ 2147483646 w 1285"/>
              <a:gd name="T7" fmla="*/ 2147483646 h 1543"/>
              <a:gd name="T8" fmla="*/ 2147483646 w 1285"/>
              <a:gd name="T9" fmla="*/ 2147483646 h 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5"/>
              <a:gd name="T16" fmla="*/ 0 h 1543"/>
              <a:gd name="T17" fmla="*/ 1285 w 1285"/>
              <a:gd name="T18" fmla="*/ 1543 h 1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5" h="1543">
                <a:moveTo>
                  <a:pt x="0" y="0"/>
                </a:moveTo>
                <a:cubicBezTo>
                  <a:pt x="196" y="117"/>
                  <a:pt x="393" y="235"/>
                  <a:pt x="499" y="454"/>
                </a:cubicBezTo>
                <a:cubicBezTo>
                  <a:pt x="605" y="673"/>
                  <a:pt x="522" y="1165"/>
                  <a:pt x="635" y="1316"/>
                </a:cubicBezTo>
                <a:cubicBezTo>
                  <a:pt x="748" y="1467"/>
                  <a:pt x="1073" y="1323"/>
                  <a:pt x="1179" y="1361"/>
                </a:cubicBezTo>
                <a:cubicBezTo>
                  <a:pt x="1285" y="1399"/>
                  <a:pt x="1277" y="1471"/>
                  <a:pt x="1270" y="1543"/>
                </a:cubicBezTo>
              </a:path>
            </a:pathLst>
          </a:custGeom>
          <a:noFill/>
          <a:ln w="57150" cap="flat" cmpd="sng">
            <a:solidFill>
              <a:srgbClr val="008080"/>
            </a:solidFill>
            <a:prstDash val="sysDot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5375" name="Freeform 207">
            <a:extLst>
              <a:ext uri="{FF2B5EF4-FFF2-40B4-BE49-F238E27FC236}">
                <a16:creationId xmlns:a16="http://schemas.microsoft.com/office/drawing/2014/main" id="{E5C82954-2ADF-49AF-94B3-6AD217E67CFC}"/>
              </a:ext>
            </a:extLst>
          </p:cNvPr>
          <p:cNvSpPr>
            <a:spLocks/>
          </p:cNvSpPr>
          <p:nvPr/>
        </p:nvSpPr>
        <p:spPr bwMode="auto">
          <a:xfrm>
            <a:off x="2916238" y="1700213"/>
            <a:ext cx="2087562" cy="3840162"/>
          </a:xfrm>
          <a:custGeom>
            <a:avLst/>
            <a:gdLst>
              <a:gd name="T0" fmla="*/ 2147483646 w 1315"/>
              <a:gd name="T1" fmla="*/ 2147483646 h 2419"/>
              <a:gd name="T2" fmla="*/ 2147483646 w 1315"/>
              <a:gd name="T3" fmla="*/ 2147483646 h 2419"/>
              <a:gd name="T4" fmla="*/ 2147483646 w 1315"/>
              <a:gd name="T5" fmla="*/ 2147483646 h 2419"/>
              <a:gd name="T6" fmla="*/ 2147483646 w 1315"/>
              <a:gd name="T7" fmla="*/ 2147483646 h 2419"/>
              <a:gd name="T8" fmla="*/ 0 w 1315"/>
              <a:gd name="T9" fmla="*/ 2147483646 h 24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5"/>
              <a:gd name="T16" fmla="*/ 0 h 2419"/>
              <a:gd name="T17" fmla="*/ 1315 w 1315"/>
              <a:gd name="T18" fmla="*/ 2419 h 24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5" h="2419">
                <a:moveTo>
                  <a:pt x="1315" y="2139"/>
                </a:moveTo>
                <a:cubicBezTo>
                  <a:pt x="1296" y="2210"/>
                  <a:pt x="1277" y="2282"/>
                  <a:pt x="1179" y="2275"/>
                </a:cubicBezTo>
                <a:cubicBezTo>
                  <a:pt x="1081" y="2268"/>
                  <a:pt x="846" y="2419"/>
                  <a:pt x="725" y="2094"/>
                </a:cubicBezTo>
                <a:cubicBezTo>
                  <a:pt x="604" y="1769"/>
                  <a:pt x="574" y="650"/>
                  <a:pt x="453" y="325"/>
                </a:cubicBezTo>
                <a:cubicBezTo>
                  <a:pt x="332" y="0"/>
                  <a:pt x="166" y="71"/>
                  <a:pt x="0" y="143"/>
                </a:cubicBezTo>
              </a:path>
            </a:pathLst>
          </a:custGeom>
          <a:noFill/>
          <a:ln w="57150" cap="flat" cmpd="sng">
            <a:solidFill>
              <a:srgbClr val="008080"/>
            </a:solidFill>
            <a:prstDash val="sysDot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5376" name="Freeform 208">
            <a:extLst>
              <a:ext uri="{FF2B5EF4-FFF2-40B4-BE49-F238E27FC236}">
                <a16:creationId xmlns:a16="http://schemas.microsoft.com/office/drawing/2014/main" id="{644F7F81-E184-4884-B3CD-7173597EA5A3}"/>
              </a:ext>
            </a:extLst>
          </p:cNvPr>
          <p:cNvSpPr>
            <a:spLocks/>
          </p:cNvSpPr>
          <p:nvPr/>
        </p:nvSpPr>
        <p:spPr bwMode="auto">
          <a:xfrm>
            <a:off x="3059113" y="-26988"/>
            <a:ext cx="3817937" cy="5938838"/>
          </a:xfrm>
          <a:custGeom>
            <a:avLst/>
            <a:gdLst>
              <a:gd name="T0" fmla="*/ 0 w 2405"/>
              <a:gd name="T1" fmla="*/ 2147483646 h 3741"/>
              <a:gd name="T2" fmla="*/ 2147483646 w 2405"/>
              <a:gd name="T3" fmla="*/ 2147483646 h 3741"/>
              <a:gd name="T4" fmla="*/ 2147483646 w 2405"/>
              <a:gd name="T5" fmla="*/ 2147483646 h 3741"/>
              <a:gd name="T6" fmla="*/ 2147483646 w 2405"/>
              <a:gd name="T7" fmla="*/ 2147483646 h 3741"/>
              <a:gd name="T8" fmla="*/ 2147483646 w 2405"/>
              <a:gd name="T9" fmla="*/ 2147483646 h 3741"/>
              <a:gd name="T10" fmla="*/ 2147483646 w 2405"/>
              <a:gd name="T11" fmla="*/ 2147483646 h 37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5"/>
              <a:gd name="T19" fmla="*/ 0 h 3741"/>
              <a:gd name="T20" fmla="*/ 2405 w 2405"/>
              <a:gd name="T21" fmla="*/ 3741 h 37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5" h="3741">
                <a:moveTo>
                  <a:pt x="0" y="2736"/>
                </a:moveTo>
                <a:cubicBezTo>
                  <a:pt x="128" y="2653"/>
                  <a:pt x="257" y="2570"/>
                  <a:pt x="363" y="2691"/>
                </a:cubicBezTo>
                <a:cubicBezTo>
                  <a:pt x="469" y="2812"/>
                  <a:pt x="393" y="3371"/>
                  <a:pt x="635" y="3462"/>
                </a:cubicBezTo>
                <a:cubicBezTo>
                  <a:pt x="877" y="3553"/>
                  <a:pt x="1603" y="3741"/>
                  <a:pt x="1815" y="3235"/>
                </a:cubicBezTo>
                <a:cubicBezTo>
                  <a:pt x="2027" y="2729"/>
                  <a:pt x="1808" y="846"/>
                  <a:pt x="1906" y="423"/>
                </a:cubicBezTo>
                <a:cubicBezTo>
                  <a:pt x="2004" y="0"/>
                  <a:pt x="2204" y="347"/>
                  <a:pt x="2405" y="695"/>
                </a:cubicBezTo>
              </a:path>
            </a:pathLst>
          </a:custGeom>
          <a:noFill/>
          <a:ln w="57150" cap="flat" cmpd="sng">
            <a:solidFill>
              <a:srgbClr val="008080"/>
            </a:solidFill>
            <a:prstDash val="sysDot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5378" name="Freeform 210">
            <a:extLst>
              <a:ext uri="{FF2B5EF4-FFF2-40B4-BE49-F238E27FC236}">
                <a16:creationId xmlns:a16="http://schemas.microsoft.com/office/drawing/2014/main" id="{10A50116-8CDC-436C-BAE1-E32B5A9EDC8B}"/>
              </a:ext>
            </a:extLst>
          </p:cNvPr>
          <p:cNvSpPr>
            <a:spLocks/>
          </p:cNvSpPr>
          <p:nvPr/>
        </p:nvSpPr>
        <p:spPr bwMode="auto">
          <a:xfrm>
            <a:off x="2987675" y="4292600"/>
            <a:ext cx="4032250" cy="1608138"/>
          </a:xfrm>
          <a:custGeom>
            <a:avLst/>
            <a:gdLst>
              <a:gd name="T0" fmla="*/ 2147483646 w 2540"/>
              <a:gd name="T1" fmla="*/ 0 h 1013"/>
              <a:gd name="T2" fmla="*/ 2147483646 w 2540"/>
              <a:gd name="T3" fmla="*/ 2147483646 h 1013"/>
              <a:gd name="T4" fmla="*/ 2147483646 w 2540"/>
              <a:gd name="T5" fmla="*/ 2147483646 h 1013"/>
              <a:gd name="T6" fmla="*/ 2147483646 w 2540"/>
              <a:gd name="T7" fmla="*/ 2147483646 h 1013"/>
              <a:gd name="T8" fmla="*/ 0 w 2540"/>
              <a:gd name="T9" fmla="*/ 2147483646 h 1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0"/>
              <a:gd name="T16" fmla="*/ 0 h 1013"/>
              <a:gd name="T17" fmla="*/ 2540 w 2540"/>
              <a:gd name="T18" fmla="*/ 1013 h 10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0" h="1013">
                <a:moveTo>
                  <a:pt x="2540" y="0"/>
                </a:moveTo>
                <a:cubicBezTo>
                  <a:pt x="2336" y="355"/>
                  <a:pt x="2132" y="711"/>
                  <a:pt x="1814" y="862"/>
                </a:cubicBezTo>
                <a:cubicBezTo>
                  <a:pt x="1496" y="1013"/>
                  <a:pt x="869" y="991"/>
                  <a:pt x="635" y="908"/>
                </a:cubicBezTo>
                <a:cubicBezTo>
                  <a:pt x="401" y="825"/>
                  <a:pt x="514" y="454"/>
                  <a:pt x="408" y="363"/>
                </a:cubicBezTo>
                <a:cubicBezTo>
                  <a:pt x="302" y="272"/>
                  <a:pt x="151" y="317"/>
                  <a:pt x="0" y="363"/>
                </a:cubicBezTo>
              </a:path>
            </a:pathLst>
          </a:custGeom>
          <a:noFill/>
          <a:ln w="57150" cap="flat" cmpd="sng">
            <a:solidFill>
              <a:srgbClr val="008080"/>
            </a:solidFill>
            <a:prstDash val="sysDot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3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3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3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3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3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3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1CF69566-C40E-47A3-A4A4-2F0CA8FC5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7D2602-3315-41F2-8A42-02C4BF7CA00A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8435" name="Rectangle 105">
            <a:extLst>
              <a:ext uri="{FF2B5EF4-FFF2-40B4-BE49-F238E27FC236}">
                <a16:creationId xmlns:a16="http://schemas.microsoft.com/office/drawing/2014/main" id="{F5C8A465-63A4-4DA1-AEB8-2B93753C8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81150"/>
            <a:ext cx="2447925" cy="43180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8436" name="Text Box 51">
            <a:extLst>
              <a:ext uri="{FF2B5EF4-FFF2-40B4-BE49-F238E27FC236}">
                <a16:creationId xmlns:a16="http://schemas.microsoft.com/office/drawing/2014/main" id="{1C3719E2-7E51-448D-9274-1EF4AF3EC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5.2.2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400" b="1">
                <a:solidFill>
                  <a:srgbClr val="CC0099"/>
                </a:solidFill>
                <a:ea typeface="黑体" panose="02010609060101010101" pitchFamily="49" charset="-122"/>
              </a:rPr>
              <a:t>retun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 </a:t>
            </a:r>
          </a:p>
        </p:txBody>
      </p:sp>
      <p:sp>
        <p:nvSpPr>
          <p:cNvPr id="89192" name="Text Box 104">
            <a:extLst>
              <a:ext uri="{FF2B5EF4-FFF2-40B4-BE49-F238E27FC236}">
                <a16:creationId xmlns:a16="http://schemas.microsoft.com/office/drawing/2014/main" id="{37723634-F888-4D95-890F-4EBF758D7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25538"/>
            <a:ext cx="7632700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return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语句的一般形式为：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	     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 [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;</a:t>
            </a:r>
            <a:endParaRPr lang="en-US" altLang="zh-CN" sz="20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函数返回值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 其数据类型与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函数类型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一致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在发生不一致的情况下，函数类型为基本类型时引起类型自动转换，否则需要强制转换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；函数没有返回值时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为空。</a:t>
            </a:r>
            <a:endParaRPr lang="zh-CN" altLang="en-US" sz="20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语句是将程序执行流程转移到函数的调用处之下一个计算步骤。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如果函数执行结束时没有遇到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语句，按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return;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语句执行。</a:t>
            </a:r>
          </a:p>
        </p:txBody>
      </p:sp>
      <p:grpSp>
        <p:nvGrpSpPr>
          <p:cNvPr id="2" name="Group 110">
            <a:extLst>
              <a:ext uri="{FF2B5EF4-FFF2-40B4-BE49-F238E27FC236}">
                <a16:creationId xmlns:a16="http://schemas.microsoft.com/office/drawing/2014/main" id="{5E10A599-9907-4635-B4FB-9F9080350399}"/>
              </a:ext>
            </a:extLst>
          </p:cNvPr>
          <p:cNvGrpSpPr>
            <a:grpSpLocks/>
          </p:cNvGrpSpPr>
          <p:nvPr/>
        </p:nvGrpSpPr>
        <p:grpSpPr bwMode="auto">
          <a:xfrm>
            <a:off x="808038" y="4365625"/>
            <a:ext cx="4197350" cy="1552575"/>
            <a:chOff x="509" y="2750"/>
            <a:chExt cx="2644" cy="978"/>
          </a:xfrm>
        </p:grpSpPr>
        <p:sp>
          <p:nvSpPr>
            <p:cNvPr id="18441" name="Rectangle 109">
              <a:extLst>
                <a:ext uri="{FF2B5EF4-FFF2-40B4-BE49-F238E27FC236}">
                  <a16:creationId xmlns:a16="http://schemas.microsoft.com/office/drawing/2014/main" id="{B7DB3EA3-2931-4522-BF08-AC9D004E2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249"/>
              <a:ext cx="862" cy="453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9194" name="Text Box 106">
              <a:extLst>
                <a:ext uri="{FF2B5EF4-FFF2-40B4-BE49-F238E27FC236}">
                  <a16:creationId xmlns:a16="http://schemas.microsoft.com/office/drawing/2014/main" id="{DA43C1ED-0ED1-43AF-A308-11E4D4A30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" y="2750"/>
              <a:ext cx="2644" cy="978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例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5.2   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写一个函数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is_prime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，判断整数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是否素数。如果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是素数，则返回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；如果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不是素数，则返回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  <a:r>
                <a: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。 </a:t>
              </a:r>
            </a:p>
          </p:txBody>
        </p:sp>
      </p:grpSp>
      <p:sp>
        <p:nvSpPr>
          <p:cNvPr id="89195" name="Rectangle 107">
            <a:extLst>
              <a:ext uri="{FF2B5EF4-FFF2-40B4-BE49-F238E27FC236}">
                <a16:creationId xmlns:a16="http://schemas.microsoft.com/office/drawing/2014/main" id="{8C2F61E1-BDB8-4DB4-8A4A-7C198ED42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789363"/>
            <a:ext cx="3319463" cy="2573337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 cap="rnd">
            <a:solidFill>
              <a:srgbClr val="00808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int  is_prime(int n){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int  k,limit;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if (n==2) 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return 1;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if (!(n % 2)) 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return 0;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limit=n/2 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for (k=3;k&lt;=limit;k+=2)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if (!(n % k)) 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return 0;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return 1;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89196" name="AutoShape 108">
            <a:extLst>
              <a:ext uri="{FF2B5EF4-FFF2-40B4-BE49-F238E27FC236}">
                <a16:creationId xmlns:a16="http://schemas.microsoft.com/office/drawing/2014/main" id="{1FA3E4A4-9A1E-4977-9C95-02C888ECC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620713"/>
            <a:ext cx="4032250" cy="720725"/>
          </a:xfrm>
          <a:prstGeom prst="wedgeRoundRectCallout">
            <a:avLst>
              <a:gd name="adj1" fmla="val -41931"/>
              <a:gd name="adj2" fmla="val 394935"/>
              <a:gd name="adj3" fmla="val 16667"/>
            </a:avLst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1800" b="1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思考题：⑴给出算法框图；</a:t>
            </a:r>
          </a:p>
          <a:p>
            <a:pPr eaLnBrk="1" hangingPunct="1">
              <a:defRPr/>
            </a:pPr>
            <a:r>
              <a:rPr lang="zh-CN" altLang="en-US" sz="1800" b="1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⑵给出结构化算法及程序。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9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9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8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5" grpId="0" animBg="1"/>
      <p:bldP spid="891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>
            <a:extLst>
              <a:ext uri="{FF2B5EF4-FFF2-40B4-BE49-F238E27FC236}">
                <a16:creationId xmlns:a16="http://schemas.microsoft.com/office/drawing/2014/main" id="{1173EF85-9EBC-4A3F-9FFA-9ADE5B23B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85A93A-2E98-4CE0-BA44-AAD6A34B5984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9459" name="Rectangle 39">
            <a:extLst>
              <a:ext uri="{FF2B5EF4-FFF2-40B4-BE49-F238E27FC236}">
                <a16:creationId xmlns:a16="http://schemas.microsoft.com/office/drawing/2014/main" id="{1201FD03-C97E-437A-AA22-D2B890714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700213"/>
            <a:ext cx="3095625" cy="360362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9460" name="Text Box 28">
            <a:extLst>
              <a:ext uri="{FF2B5EF4-FFF2-40B4-BE49-F238E27FC236}">
                <a16:creationId xmlns:a16="http://schemas.microsoft.com/office/drawing/2014/main" id="{1B07C497-D5CA-4244-A8B9-05AE3CF66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5.2.3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sz="2400" b="1">
                <a:solidFill>
                  <a:srgbClr val="CC0099"/>
                </a:solidFill>
                <a:ea typeface="黑体" panose="02010609060101010101" pitchFamily="49" charset="-122"/>
              </a:rPr>
              <a:t>函数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的声明 </a:t>
            </a:r>
          </a:p>
        </p:txBody>
      </p:sp>
      <p:sp>
        <p:nvSpPr>
          <p:cNvPr id="93215" name="Rectangle 31">
            <a:extLst>
              <a:ext uri="{FF2B5EF4-FFF2-40B4-BE49-F238E27FC236}">
                <a16:creationId xmlns:a16="http://schemas.microsoft.com/office/drawing/2014/main" id="{BE03DB2E-D475-42B1-AB68-A1B716D66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4306888"/>
            <a:ext cx="77454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如果一个函数同时使用函数定义和函数说明，则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函数名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函数类型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参数表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必须一致。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在函数说明中参数可以缺省参数名，而仅仅使用参数类型。</a:t>
            </a:r>
          </a:p>
        </p:txBody>
      </p:sp>
      <p:sp>
        <p:nvSpPr>
          <p:cNvPr id="93216" name="Text Box 32">
            <a:extLst>
              <a:ext uri="{FF2B5EF4-FFF2-40B4-BE49-F238E27FC236}">
                <a16:creationId xmlns:a16="http://schemas.microsoft.com/office/drawing/2014/main" id="{3300BD78-AE32-4999-8C5D-48F8B65AF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96975"/>
            <a:ext cx="76327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函数说明语句的一般形式为：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	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类型名 函数名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参数列表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类型名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函数返回值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的数据类型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简称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函数类型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，没有返回值时使用关键字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void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参数列表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是说明函数参数的名称、类型和个数，格式如下，如果没有参数时使用关键字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void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93218" name="Text Box 34">
            <a:extLst>
              <a:ext uri="{FF2B5EF4-FFF2-40B4-BE49-F238E27FC236}">
                <a16:creationId xmlns:a16="http://schemas.microsoft.com/office/drawing/2014/main" id="{AC8DAC5A-48AF-4F1E-B554-8ECD20A0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351213"/>
            <a:ext cx="6837363" cy="366712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类型名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参数名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][, 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类型名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[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参数名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],  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, 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类型名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[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参数名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]]</a:t>
            </a:r>
          </a:p>
        </p:txBody>
      </p:sp>
      <p:sp>
        <p:nvSpPr>
          <p:cNvPr id="93219" name="Text Box 35">
            <a:extLst>
              <a:ext uri="{FF2B5EF4-FFF2-40B4-BE49-F238E27FC236}">
                <a16:creationId xmlns:a16="http://schemas.microsoft.com/office/drawing/2014/main" id="{B2F26A37-CEBD-4093-AD41-F11CC3E49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789363"/>
            <a:ext cx="727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函数说明中给出的参数称为函数的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形式参数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，简称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形参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2000" b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B440D055-5F20-419F-B151-30B7F581DE97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1052513"/>
            <a:ext cx="5189537" cy="1071562"/>
            <a:chOff x="1698" y="663"/>
            <a:chExt cx="3269" cy="675"/>
          </a:xfrm>
        </p:grpSpPr>
        <p:sp>
          <p:nvSpPr>
            <p:cNvPr id="93220" name="AutoShape 36">
              <a:extLst>
                <a:ext uri="{FF2B5EF4-FFF2-40B4-BE49-F238E27FC236}">
                  <a16:creationId xmlns:a16="http://schemas.microsoft.com/office/drawing/2014/main" id="{CAEB9E16-B0D4-4D6A-BB2E-A6530DCEC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663"/>
              <a:ext cx="953" cy="318"/>
            </a:xfrm>
            <a:prstGeom prst="wedgeRoundRectCallout">
              <a:avLst>
                <a:gd name="adj1" fmla="val -95644"/>
                <a:gd name="adj2" fmla="val 68241"/>
                <a:gd name="adj3" fmla="val 16667"/>
              </a:avLst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r>
                <a:rPr lang="zh-CN" altLang="en-US" sz="2000" b="1">
                  <a:solidFill>
                    <a:srgbClr val="0099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函数原型</a:t>
              </a:r>
            </a:p>
          </p:txBody>
        </p:sp>
        <p:sp>
          <p:nvSpPr>
            <p:cNvPr id="19478" name="AutoShape 37">
              <a:extLst>
                <a:ext uri="{FF2B5EF4-FFF2-40B4-BE49-F238E27FC236}">
                  <a16:creationId xmlns:a16="http://schemas.microsoft.com/office/drawing/2014/main" id="{7B94DE22-1AD7-4A98-8388-F80F37394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1026"/>
              <a:ext cx="1854" cy="31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" name="Group 40">
            <a:extLst>
              <a:ext uri="{FF2B5EF4-FFF2-40B4-BE49-F238E27FC236}">
                <a16:creationId xmlns:a16="http://schemas.microsoft.com/office/drawing/2014/main" id="{5970085A-511C-41A1-8133-2EB78A4D3DD2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5300663"/>
            <a:ext cx="4176712" cy="1063625"/>
            <a:chOff x="1882" y="3203"/>
            <a:chExt cx="2631" cy="869"/>
          </a:xfrm>
        </p:grpSpPr>
        <p:sp>
          <p:nvSpPr>
            <p:cNvPr id="19467" name="Rectangle 41">
              <a:extLst>
                <a:ext uri="{FF2B5EF4-FFF2-40B4-BE49-F238E27FC236}">
                  <a16:creationId xmlns:a16="http://schemas.microsoft.com/office/drawing/2014/main" id="{E4E336DF-730C-4F8E-BD6D-833CFDBC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240"/>
              <a:ext cx="2631" cy="740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pSp>
          <p:nvGrpSpPr>
            <p:cNvPr id="19468" name="Group 42">
              <a:extLst>
                <a:ext uri="{FF2B5EF4-FFF2-40B4-BE49-F238E27FC236}">
                  <a16:creationId xmlns:a16="http://schemas.microsoft.com/office/drawing/2014/main" id="{0EFA82C6-6B1C-4C3B-9594-609AE8DE1C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3203"/>
              <a:ext cx="2425" cy="869"/>
              <a:chOff x="1973" y="3203"/>
              <a:chExt cx="2425" cy="869"/>
            </a:xfrm>
          </p:grpSpPr>
          <p:sp>
            <p:nvSpPr>
              <p:cNvPr id="93227" name="Text Box 43">
                <a:extLst>
                  <a:ext uri="{FF2B5EF4-FFF2-40B4-BE49-F238E27FC236}">
                    <a16:creationId xmlns:a16="http://schemas.microsoft.com/office/drawing/2014/main" id="{D1D9EFD4-A3A3-40C3-9935-35F67FEF9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3497"/>
                <a:ext cx="635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函数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93228" name="Text Box 44">
                <a:extLst>
                  <a:ext uri="{FF2B5EF4-FFF2-40B4-BE49-F238E27FC236}">
                    <a16:creationId xmlns:a16="http://schemas.microsoft.com/office/drawing/2014/main" id="{3CEB6294-32B1-4A23-BEA3-7A4033FC0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3" y="3488"/>
                <a:ext cx="635" cy="3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函数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9471" name="Line 45">
                <a:extLst>
                  <a:ext uri="{FF2B5EF4-FFF2-40B4-BE49-F238E27FC236}">
                    <a16:creationId xmlns:a16="http://schemas.microsoft.com/office/drawing/2014/main" id="{033277B7-8782-4E42-B2AA-DB2F5FF4C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4" y="3624"/>
                <a:ext cx="1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230" name="Text Box 46">
                <a:extLst>
                  <a:ext uri="{FF2B5EF4-FFF2-40B4-BE49-F238E27FC236}">
                    <a16:creationId xmlns:a16="http://schemas.microsoft.com/office/drawing/2014/main" id="{805DD21C-7C8D-4A53-A088-A2649E37CD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7" y="3478"/>
                <a:ext cx="454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call</a:t>
                </a:r>
              </a:p>
            </p:txBody>
          </p:sp>
          <p:sp>
            <p:nvSpPr>
              <p:cNvPr id="19473" name="Freeform 47">
                <a:extLst>
                  <a:ext uri="{FF2B5EF4-FFF2-40B4-BE49-F238E27FC236}">
                    <a16:creationId xmlns:a16="http://schemas.microsoft.com/office/drawing/2014/main" id="{3B49DF14-A0D3-44AE-8361-54616EE0E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" y="3475"/>
                <a:ext cx="1134" cy="91"/>
              </a:xfrm>
              <a:custGeom>
                <a:avLst/>
                <a:gdLst>
                  <a:gd name="T0" fmla="*/ 0 w 1134"/>
                  <a:gd name="T1" fmla="*/ 91 h 91"/>
                  <a:gd name="T2" fmla="*/ 544 w 1134"/>
                  <a:gd name="T3" fmla="*/ 0 h 91"/>
                  <a:gd name="T4" fmla="*/ 1134 w 1134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1134"/>
                  <a:gd name="T10" fmla="*/ 0 h 91"/>
                  <a:gd name="T11" fmla="*/ 1134 w 1134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4" h="91">
                    <a:moveTo>
                      <a:pt x="0" y="91"/>
                    </a:moveTo>
                    <a:cubicBezTo>
                      <a:pt x="177" y="45"/>
                      <a:pt x="355" y="0"/>
                      <a:pt x="544" y="0"/>
                    </a:cubicBezTo>
                    <a:cubicBezTo>
                      <a:pt x="733" y="0"/>
                      <a:pt x="933" y="45"/>
                      <a:pt x="1134" y="91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ysDot"/>
                <a:miter lim="800000"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4" name="Freeform 48">
                <a:extLst>
                  <a:ext uri="{FF2B5EF4-FFF2-40B4-BE49-F238E27FC236}">
                    <a16:creationId xmlns:a16="http://schemas.microsoft.com/office/drawing/2014/main" id="{6B84B4B9-D63E-4F7C-A910-0CF29D725D8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608" y="3657"/>
                <a:ext cx="1134" cy="91"/>
              </a:xfrm>
              <a:custGeom>
                <a:avLst/>
                <a:gdLst>
                  <a:gd name="T0" fmla="*/ 0 w 1134"/>
                  <a:gd name="T1" fmla="*/ 91 h 91"/>
                  <a:gd name="T2" fmla="*/ 544 w 1134"/>
                  <a:gd name="T3" fmla="*/ 0 h 91"/>
                  <a:gd name="T4" fmla="*/ 1134 w 1134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1134"/>
                  <a:gd name="T10" fmla="*/ 0 h 91"/>
                  <a:gd name="T11" fmla="*/ 1134 w 1134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4" h="91">
                    <a:moveTo>
                      <a:pt x="0" y="91"/>
                    </a:moveTo>
                    <a:cubicBezTo>
                      <a:pt x="177" y="45"/>
                      <a:pt x="355" y="0"/>
                      <a:pt x="544" y="0"/>
                    </a:cubicBezTo>
                    <a:cubicBezTo>
                      <a:pt x="733" y="0"/>
                      <a:pt x="933" y="45"/>
                      <a:pt x="1134" y="91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ysDot"/>
                <a:miter lim="800000"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233" name="Text Box 49">
                <a:extLst>
                  <a:ext uri="{FF2B5EF4-FFF2-40B4-BE49-F238E27FC236}">
                    <a16:creationId xmlns:a16="http://schemas.microsoft.com/office/drawing/2014/main" id="{A0FE2A2C-E756-46D8-AF20-C6130BC563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1" y="3203"/>
                <a:ext cx="454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参数</a:t>
                </a:r>
              </a:p>
            </p:txBody>
          </p:sp>
          <p:sp>
            <p:nvSpPr>
              <p:cNvPr id="93234" name="Text Box 50">
                <a:extLst>
                  <a:ext uri="{FF2B5EF4-FFF2-40B4-BE49-F238E27FC236}">
                    <a16:creationId xmlns:a16="http://schemas.microsoft.com/office/drawing/2014/main" id="{E3E58FF4-1346-4B15-AA88-73582D1720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748"/>
                <a:ext cx="599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返回值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3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3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18" grpId="0" animBg="1"/>
      <p:bldP spid="932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388C7777-A137-40AA-B7FC-9C42008C6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68DBF7-6B5C-4169-A48E-F50945D453D5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8246" name="Rectangle 6">
            <a:extLst>
              <a:ext uri="{FF2B5EF4-FFF2-40B4-BE49-F238E27FC236}">
                <a16:creationId xmlns:a16="http://schemas.microsoft.com/office/drawing/2014/main" id="{94408BE5-DA5E-461F-9313-DCB09178D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692150"/>
            <a:ext cx="7745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与标识符常量和变量一样，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语言的函数遵守先声明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或定义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后使用的原则。</a:t>
            </a:r>
          </a:p>
        </p:txBody>
      </p:sp>
      <p:sp>
        <p:nvSpPr>
          <p:cNvPr id="138247" name="Rectangle 7">
            <a:extLst>
              <a:ext uri="{FF2B5EF4-FFF2-40B4-BE49-F238E27FC236}">
                <a16:creationId xmlns:a16="http://schemas.microsoft.com/office/drawing/2014/main" id="{9AB649C5-1555-4FC5-9A86-50439880B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81138"/>
            <a:ext cx="3678237" cy="402272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/>
              <a:t> 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endParaRPr lang="en-US" altLang="zh-CN" sz="1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  power(int x,int n){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eaLnBrk="1" hangingPunct="1">
              <a:defRPr/>
            </a:pPr>
            <a:endParaRPr lang="en-US" altLang="zh-CN" sz="2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 main(void){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power(a, b)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/>
              <a:t>   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eaLnBrk="1" hangingPunct="1">
              <a:defRPr/>
            </a:pPr>
            <a:endParaRPr lang="en-US" altLang="zh-CN" sz="1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endParaRPr lang="en-US" altLang="zh-CN" sz="1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50" name="Rectangle 10">
            <a:extLst>
              <a:ext uri="{FF2B5EF4-FFF2-40B4-BE49-F238E27FC236}">
                <a16:creationId xmlns:a16="http://schemas.microsoft.com/office/drawing/2014/main" id="{C69C7CC9-D1DD-4F39-8BFD-248928E1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1036638"/>
            <a:ext cx="3678237" cy="447992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/>
              <a:t> 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endParaRPr lang="en-US" altLang="zh-CN" sz="1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  power(int x,int n);</a:t>
            </a:r>
          </a:p>
          <a:p>
            <a:pPr eaLnBrk="1" hangingPunct="1">
              <a:defRPr/>
            </a:pPr>
            <a:endParaRPr lang="en-US" altLang="zh-CN" sz="1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 main(void){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power(a, b)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/>
              <a:t>   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eaLnBrk="1" hangingPunct="1">
              <a:defRPr/>
            </a:pPr>
            <a:endParaRPr lang="en-US" altLang="zh-CN" sz="1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endParaRPr lang="en-US" altLang="zh-CN" sz="1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  power(int x,int n){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53" name="Text Box 13">
            <a:extLst>
              <a:ext uri="{FF2B5EF4-FFF2-40B4-BE49-F238E27FC236}">
                <a16:creationId xmlns:a16="http://schemas.microsoft.com/office/drawing/2014/main" id="{97164364-F510-4059-BACD-A3A183CA0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575300"/>
            <a:ext cx="6048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如果先使用后定义且没有函数说明，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语言约定为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型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函数。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animBg="1"/>
      <p:bldP spid="138250" grpId="0" animBg="1"/>
      <p:bldP spid="1382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B733DC52-CB11-4593-B5EA-1F17DE8A7D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FB3BF8-BD53-41A3-9485-176433A37477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1507" name="Rectangle 124">
            <a:extLst>
              <a:ext uri="{FF2B5EF4-FFF2-40B4-BE49-F238E27FC236}">
                <a16:creationId xmlns:a16="http://schemas.microsoft.com/office/drawing/2014/main" id="{B112F8D5-4129-48CA-88CF-29F5DEA37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19388"/>
            <a:ext cx="2735263" cy="43180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08" name="AutoShape 5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1B61BB6-676C-474E-9AAC-0175FE76B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09" name="Rectangle 58">
            <a:extLst>
              <a:ext uri="{FF2B5EF4-FFF2-40B4-BE49-F238E27FC236}">
                <a16:creationId xmlns:a16="http://schemas.microsoft.com/office/drawing/2014/main" id="{4D5236A9-F659-4608-9AF7-063C97E12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5.3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函数调用与参数传递</a:t>
            </a:r>
          </a:p>
        </p:txBody>
      </p:sp>
      <p:sp>
        <p:nvSpPr>
          <p:cNvPr id="21510" name="Text Box 118">
            <a:extLst>
              <a:ext uri="{FF2B5EF4-FFF2-40B4-BE49-F238E27FC236}">
                <a16:creationId xmlns:a16="http://schemas.microsoft.com/office/drawing/2014/main" id="{C6AA55C8-D097-40A0-BBCF-6D59F5BDCA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41079" name="Text Box 119">
            <a:extLst>
              <a:ext uri="{FF2B5EF4-FFF2-40B4-BE49-F238E27FC236}">
                <a16:creationId xmlns:a16="http://schemas.microsoft.com/office/drawing/2014/main" id="{F4C92DF3-C4EC-4713-80A0-1E5439733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19275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．函数调用的形式</a:t>
            </a:r>
          </a:p>
        </p:txBody>
      </p:sp>
      <p:sp>
        <p:nvSpPr>
          <p:cNvPr id="21512" name="Text Box 120">
            <a:extLst>
              <a:ext uri="{FF2B5EF4-FFF2-40B4-BE49-F238E27FC236}">
                <a16:creationId xmlns:a16="http://schemas.microsoft.com/office/drawing/2014/main" id="{F32B6BB5-3ACB-4DBF-9E76-D36EDD874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652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5.3.1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函数调用 </a:t>
            </a:r>
          </a:p>
        </p:txBody>
      </p:sp>
      <p:sp>
        <p:nvSpPr>
          <p:cNvPr id="41081" name="Text Box 121">
            <a:extLst>
              <a:ext uri="{FF2B5EF4-FFF2-40B4-BE49-F238E27FC236}">
                <a16:creationId xmlns:a16="http://schemas.microsoft.com/office/drawing/2014/main" id="{DA729069-4881-4264-BFEC-E3614B688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60600"/>
            <a:ext cx="7632700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函数调用的一般形式为：</a:t>
            </a:r>
            <a:endParaRPr lang="zh-CN" altLang="en-US" sz="20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函数名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[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参数列表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])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函数名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是已经定义或说明的函数名称；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参数列表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格式如下，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这里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实际参数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，简称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实参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41082" name="Text Box 122">
            <a:extLst>
              <a:ext uri="{FF2B5EF4-FFF2-40B4-BE49-F238E27FC236}">
                <a16:creationId xmlns:a16="http://schemas.microsoft.com/office/drawing/2014/main" id="{D1964DA5-6F22-4D63-ACD5-D0585BFAE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005263"/>
            <a:ext cx="4392613" cy="366712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表达式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表达式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 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, 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表达式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altLang="zh-CN" sz="1800" b="1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83" name="Rectangle 123">
            <a:extLst>
              <a:ext uri="{FF2B5EF4-FFF2-40B4-BE49-F238E27FC236}">
                <a16:creationId xmlns:a16="http://schemas.microsoft.com/office/drawing/2014/main" id="{697591B1-6DC1-4DF0-A228-F6FEC27D9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4410075"/>
            <a:ext cx="77454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实参必须与函数定义或说明中的形参之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个数、次序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类型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保持一致。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如果函数定义或说明中参数列表为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void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，函数调用中的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参数列表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为空。</a:t>
            </a:r>
          </a:p>
        </p:txBody>
      </p:sp>
      <p:sp>
        <p:nvSpPr>
          <p:cNvPr id="41086" name="Text Box 126">
            <a:extLst>
              <a:ext uri="{FF2B5EF4-FFF2-40B4-BE49-F238E27FC236}">
                <a16:creationId xmlns:a16="http://schemas.microsoft.com/office/drawing/2014/main" id="{9DD1D9D9-4D82-4FCC-8D96-3DD799629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695950"/>
            <a:ext cx="6048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函数调用是作为运算对象，出现在表达式之中。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2" grpId="0" animBg="1"/>
      <p:bldP spid="410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743A38A3-425D-4D94-BB53-D49A57BC79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E04B37-917C-4428-9721-9FDA5F4C233D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036AB92F-2834-4BAC-83F6-5949E674C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1557338"/>
            <a:ext cx="2232025" cy="1027112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pic>
        <p:nvPicPr>
          <p:cNvPr id="22532" name="Picture 220" descr="显示器图片">
            <a:hlinkClick r:id="rId2"/>
            <a:extLst>
              <a:ext uri="{FF2B5EF4-FFF2-40B4-BE49-F238E27FC236}">
                <a16:creationId xmlns:a16="http://schemas.microsoft.com/office/drawing/2014/main" id="{5AD73F6D-65A1-48F1-91B5-86248AC6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5084763"/>
            <a:ext cx="295116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 Box 4">
            <a:extLst>
              <a:ext uri="{FF2B5EF4-FFF2-40B4-BE49-F238E27FC236}">
                <a16:creationId xmlns:a16="http://schemas.microsoft.com/office/drawing/2014/main" id="{E1231B85-99A8-4B32-BFAC-FBA5863F9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．函数调用的执行过程</a:t>
            </a:r>
          </a:p>
        </p:txBody>
      </p:sp>
      <p:sp>
        <p:nvSpPr>
          <p:cNvPr id="80" name="Rectangle 5">
            <a:extLst>
              <a:ext uri="{FF2B5EF4-FFF2-40B4-BE49-F238E27FC236}">
                <a16:creationId xmlns:a16="http://schemas.microsoft.com/office/drawing/2014/main" id="{BAECD291-FEF3-47C0-B12D-DFF14763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1196975"/>
            <a:ext cx="774541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遇到函数调用时，其执行过程如下：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⑴ 传递参数</a:t>
            </a:r>
          </a:p>
          <a:p>
            <a:pPr algn="just" eaLnBrk="1" hangingPunct="1"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⑵ 执行函数</a:t>
            </a:r>
          </a:p>
          <a:p>
            <a:pPr algn="just" eaLnBrk="1" hangingPunct="1"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⑶ 返回调用处</a:t>
            </a:r>
          </a:p>
          <a:p>
            <a:pPr algn="just" eaLnBrk="1" hangingPunct="1"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</a:t>
            </a:r>
          </a:p>
        </p:txBody>
      </p:sp>
      <p:sp>
        <p:nvSpPr>
          <p:cNvPr id="81" name="Rectangle 7">
            <a:extLst>
              <a:ext uri="{FF2B5EF4-FFF2-40B4-BE49-F238E27FC236}">
                <a16:creationId xmlns:a16="http://schemas.microsoft.com/office/drawing/2014/main" id="{AE2CFF3C-23B9-44F1-A366-C2FE56392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2720975"/>
            <a:ext cx="3241675" cy="34448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#include&lt;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&gt;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  max(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int,int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void  main(void){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int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m,a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=3,b=4;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m    =    max(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a,b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("%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d",m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  max(int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x,int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y){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if    (x&gt;y)    return x;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else     return y;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2F4D27BA-6EA8-42D1-B76C-B93E844DF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36" t="33463" r="13776" b="20470"/>
          <a:stretch>
            <a:fillRect/>
          </a:stretch>
        </p:blipFill>
        <p:spPr bwMode="auto">
          <a:xfrm>
            <a:off x="5765800" y="620713"/>
            <a:ext cx="2951163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6013A74F-D375-4C88-8AA0-32F808E5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1" t="33463" r="32304" b="20470"/>
          <a:stretch>
            <a:fillRect/>
          </a:stretch>
        </p:blipFill>
        <p:spPr bwMode="auto">
          <a:xfrm>
            <a:off x="5838825" y="620713"/>
            <a:ext cx="2808288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F9282750-469B-48F0-B406-5981F2BC4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222375"/>
            <a:ext cx="1944687" cy="86201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main:m: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a: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b: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0319E3F-A89A-4066-ADBB-6C127696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1700213"/>
            <a:ext cx="35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4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EEA3712-A225-441A-AB6A-499511E37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1444625"/>
            <a:ext cx="35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3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2238BA0-61C5-48DF-9E1E-C2CCB6034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190750"/>
            <a:ext cx="1944687" cy="60483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max: x: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y: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00913AA-E35E-43FA-8388-4BDD869AA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13" y="2424113"/>
            <a:ext cx="35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4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FD8CFE8-CC97-4625-9369-68B6E5CF4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168525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3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C7B14B00-8503-4D58-8E6D-BE54BB4DD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24275"/>
            <a:ext cx="288925" cy="215900"/>
          </a:xfrm>
          <a:prstGeom prst="rightArrow">
            <a:avLst>
              <a:gd name="adj1" fmla="val 50000"/>
              <a:gd name="adj2" fmla="val 5002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81A0055-F239-4F50-A766-CBFDC6CED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1157288"/>
            <a:ext cx="35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4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92" name="Text Box 221">
            <a:extLst>
              <a:ext uri="{FF2B5EF4-FFF2-40B4-BE49-F238E27FC236}">
                <a16:creationId xmlns:a16="http://schemas.microsoft.com/office/drawing/2014/main" id="{E94CD67B-F4EC-4FDB-9CC7-AF69D6791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192713"/>
            <a:ext cx="719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_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3.7037E-6 L 0.11806 0.0462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93 0.04629 L -0.02361 0.182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27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0.18264 L 0.00799 0.2247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22199 L 0.03143 0.2666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43 0.26667 L -1.94444E-6 0.0504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-1134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4976 L -0.00139 0.0898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9027 L -0.00781 0.1300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4" grpId="0" animBg="1"/>
      <p:bldP spid="84" grpId="1" animBg="1"/>
      <p:bldP spid="85" grpId="0"/>
      <p:bldP spid="85" grpId="1"/>
      <p:bldP spid="86" grpId="0"/>
      <p:bldP spid="86" grpId="1"/>
      <p:bldP spid="87" grpId="0" animBg="1"/>
      <p:bldP spid="87" grpId="1" animBg="1"/>
      <p:bldP spid="88" grpId="0"/>
      <p:bldP spid="88" grpId="1"/>
      <p:bldP spid="89" grpId="0"/>
      <p:bldP spid="89" grpId="1"/>
      <p:bldP spid="90" grpId="0" animBg="1"/>
      <p:bldP spid="90" grpId="1" animBg="1"/>
      <p:bldP spid="90" grpId="2" animBg="1"/>
      <p:bldP spid="90" grpId="3" animBg="1"/>
      <p:bldP spid="90" grpId="4" animBg="1"/>
      <p:bldP spid="90" grpId="5" animBg="1"/>
      <p:bldP spid="90" grpId="6" animBg="1"/>
      <p:bldP spid="90" grpId="7" animBg="1"/>
      <p:bldP spid="91" grpId="0"/>
      <p:bldP spid="91" grpId="1"/>
      <p:bldP spid="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>
            <a:extLst>
              <a:ext uri="{FF2B5EF4-FFF2-40B4-BE49-F238E27FC236}">
                <a16:creationId xmlns:a16="http://schemas.microsoft.com/office/drawing/2014/main" id="{36F4EB48-F0DA-47DC-9E0E-61D6BF5F7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9688C7-9DA1-4BA5-9D0E-C1FD87BF42A8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40292" name="Text Box 4">
            <a:extLst>
              <a:ext uri="{FF2B5EF4-FFF2-40B4-BE49-F238E27FC236}">
                <a16:creationId xmlns:a16="http://schemas.microsoft.com/office/drawing/2014/main" id="{908496AD-E522-4B77-A22C-D28024547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65175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．参数求值顺序</a:t>
            </a:r>
          </a:p>
        </p:txBody>
      </p:sp>
      <p:sp>
        <p:nvSpPr>
          <p:cNvPr id="140293" name="Rectangle 5">
            <a:extLst>
              <a:ext uri="{FF2B5EF4-FFF2-40B4-BE49-F238E27FC236}">
                <a16:creationId xmlns:a16="http://schemas.microsoft.com/office/drawing/2014/main" id="{CFAFD42B-79C8-4C59-B1C1-72708E3A6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1233488"/>
            <a:ext cx="77454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遇到函数调用时，第一步是计算实参值并传给形参，即传参。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计算实参值的顺序，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语言标准没有具体约定，由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编译器确定，即或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从左至右顺序计算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，或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从右至左顺序计算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140294" name="Rectangle 6">
            <a:extLst>
              <a:ext uri="{FF2B5EF4-FFF2-40B4-BE49-F238E27FC236}">
                <a16:creationId xmlns:a16="http://schemas.microsoft.com/office/drawing/2014/main" id="{E2F56522-B06A-437D-BD6E-B1154BAF2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535238"/>
            <a:ext cx="77454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例如，假设变量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的值为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，函数调用为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max (a, a++) 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6495C4E9-CB2B-4FDF-8091-398EC554B0E5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357563"/>
            <a:ext cx="2520950" cy="1728787"/>
            <a:chOff x="884" y="2124"/>
            <a:chExt cx="1588" cy="1089"/>
          </a:xfrm>
        </p:grpSpPr>
        <p:sp>
          <p:nvSpPr>
            <p:cNvPr id="23568" name="Rectangle 13">
              <a:extLst>
                <a:ext uri="{FF2B5EF4-FFF2-40B4-BE49-F238E27FC236}">
                  <a16:creationId xmlns:a16="http://schemas.microsoft.com/office/drawing/2014/main" id="{4B2BE08E-C812-4247-A7CB-FA38ABE40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124"/>
              <a:ext cx="1588" cy="1089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pSp>
          <p:nvGrpSpPr>
            <p:cNvPr id="23569" name="Group 12">
              <a:extLst>
                <a:ext uri="{FF2B5EF4-FFF2-40B4-BE49-F238E27FC236}">
                  <a16:creationId xmlns:a16="http://schemas.microsoft.com/office/drawing/2014/main" id="{7479C0F0-C9C4-4D46-BADF-6758B79AE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2137"/>
              <a:ext cx="1569" cy="1066"/>
              <a:chOff x="884" y="2137"/>
              <a:chExt cx="1569" cy="1066"/>
            </a:xfrm>
          </p:grpSpPr>
          <p:sp>
            <p:nvSpPr>
              <p:cNvPr id="140295" name="Rectangle 7">
                <a:extLst>
                  <a:ext uri="{FF2B5EF4-FFF2-40B4-BE49-F238E27FC236}">
                    <a16:creationId xmlns:a16="http://schemas.microsoft.com/office/drawing/2014/main" id="{D86F0ED4-C38D-4B27-A7E8-949ADC1ED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2137"/>
                <a:ext cx="156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从左至右顺序计算：</a:t>
                </a:r>
              </a:p>
            </p:txBody>
          </p:sp>
          <p:sp>
            <p:nvSpPr>
              <p:cNvPr id="140296" name="Rectangle 8">
                <a:extLst>
                  <a:ext uri="{FF2B5EF4-FFF2-40B4-BE49-F238E27FC236}">
                    <a16:creationId xmlns:a16="http://schemas.microsoft.com/office/drawing/2014/main" id="{CF7A733A-DD39-4AE3-93A7-4303794B0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447"/>
                <a:ext cx="12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solidFill>
                      <a:srgbClr val="0066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max (a, a++)</a:t>
                </a:r>
              </a:p>
            </p:txBody>
          </p:sp>
          <p:sp>
            <p:nvSpPr>
              <p:cNvPr id="140297" name="Text Box 9">
                <a:extLst>
                  <a:ext uri="{FF2B5EF4-FFF2-40B4-BE49-F238E27FC236}">
                    <a16:creationId xmlns:a16="http://schemas.microsoft.com/office/drawing/2014/main" id="{8C2BA395-A63B-4A77-87E8-DA614EBFF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0" y="2953"/>
                <a:ext cx="5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0066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1,   1</a:t>
                </a:r>
              </a:p>
            </p:txBody>
          </p:sp>
          <p:sp>
            <p:nvSpPr>
              <p:cNvPr id="23573" name="Line 10">
                <a:extLst>
                  <a:ext uri="{FF2B5EF4-FFF2-40B4-BE49-F238E27FC236}">
                    <a16:creationId xmlns:a16="http://schemas.microsoft.com/office/drawing/2014/main" id="{5CABA02F-3C82-44CF-ADE6-048B0E57C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0" y="2719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4" name="Line 11">
                <a:extLst>
                  <a:ext uri="{FF2B5EF4-FFF2-40B4-BE49-F238E27FC236}">
                    <a16:creationId xmlns:a16="http://schemas.microsoft.com/office/drawing/2014/main" id="{6E0A6A5A-D53B-4FE5-9889-D0B3E7C2F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713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C381EBC0-D238-4ED5-9DA4-A93497BB30B4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3357563"/>
            <a:ext cx="2520950" cy="1728787"/>
            <a:chOff x="884" y="2124"/>
            <a:chExt cx="1588" cy="1089"/>
          </a:xfrm>
        </p:grpSpPr>
        <p:sp>
          <p:nvSpPr>
            <p:cNvPr id="23561" name="Rectangle 16">
              <a:extLst>
                <a:ext uri="{FF2B5EF4-FFF2-40B4-BE49-F238E27FC236}">
                  <a16:creationId xmlns:a16="http://schemas.microsoft.com/office/drawing/2014/main" id="{AAFA2A98-A9FC-40F7-B688-98825DD0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124"/>
              <a:ext cx="1588" cy="1089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pSp>
          <p:nvGrpSpPr>
            <p:cNvPr id="23562" name="Group 17">
              <a:extLst>
                <a:ext uri="{FF2B5EF4-FFF2-40B4-BE49-F238E27FC236}">
                  <a16:creationId xmlns:a16="http://schemas.microsoft.com/office/drawing/2014/main" id="{A9B6CAE6-3B21-4106-983F-FE2F6F4B3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2137"/>
              <a:ext cx="1569" cy="1066"/>
              <a:chOff x="884" y="2137"/>
              <a:chExt cx="1569" cy="1066"/>
            </a:xfrm>
          </p:grpSpPr>
          <p:sp>
            <p:nvSpPr>
              <p:cNvPr id="140306" name="Rectangle 18">
                <a:extLst>
                  <a:ext uri="{FF2B5EF4-FFF2-40B4-BE49-F238E27FC236}">
                    <a16:creationId xmlns:a16="http://schemas.microsoft.com/office/drawing/2014/main" id="{9470FFD7-4C4A-42FE-9004-0F99D3296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2137"/>
                <a:ext cx="156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从右至左顺序计算：</a:t>
                </a:r>
              </a:p>
            </p:txBody>
          </p:sp>
          <p:sp>
            <p:nvSpPr>
              <p:cNvPr id="140307" name="Rectangle 19">
                <a:extLst>
                  <a:ext uri="{FF2B5EF4-FFF2-40B4-BE49-F238E27FC236}">
                    <a16:creationId xmlns:a16="http://schemas.microsoft.com/office/drawing/2014/main" id="{06586D87-BFCA-477A-B759-578751F58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447"/>
                <a:ext cx="12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solidFill>
                      <a:srgbClr val="0066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max (a, a++)</a:t>
                </a:r>
              </a:p>
            </p:txBody>
          </p:sp>
          <p:sp>
            <p:nvSpPr>
              <p:cNvPr id="140308" name="Text Box 20">
                <a:extLst>
                  <a:ext uri="{FF2B5EF4-FFF2-40B4-BE49-F238E27FC236}">
                    <a16:creationId xmlns:a16="http://schemas.microsoft.com/office/drawing/2014/main" id="{921B834C-27DC-4ED9-9A25-89ED843A4F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0" y="2953"/>
                <a:ext cx="5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0066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2,   1</a:t>
                </a:r>
              </a:p>
            </p:txBody>
          </p:sp>
          <p:sp>
            <p:nvSpPr>
              <p:cNvPr id="23566" name="Line 21">
                <a:extLst>
                  <a:ext uri="{FF2B5EF4-FFF2-40B4-BE49-F238E27FC236}">
                    <a16:creationId xmlns:a16="http://schemas.microsoft.com/office/drawing/2014/main" id="{7AD7C135-1EC6-4904-8405-4C83A27C7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0" y="2719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7" name="Line 22">
                <a:extLst>
                  <a:ext uri="{FF2B5EF4-FFF2-40B4-BE49-F238E27FC236}">
                    <a16:creationId xmlns:a16="http://schemas.microsoft.com/office/drawing/2014/main" id="{A9130F7E-279D-4676-B69E-252E14AFF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713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40311" name="Text Box 23">
            <a:extLst>
              <a:ext uri="{FF2B5EF4-FFF2-40B4-BE49-F238E27FC236}">
                <a16:creationId xmlns:a16="http://schemas.microsoft.com/office/drawing/2014/main" id="{3EB8A799-8C26-4B31-9313-511A0CD28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5300663"/>
            <a:ext cx="6337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这种由于求值顺序不同使实参值不同的情况，称为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实参表达式的副作用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4" grpId="0"/>
      <p:bldP spid="1403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BE3DCE9E-C5D1-4FF5-AEBF-EBD987CEC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4DB0BF-97F2-4C2D-BDBE-C5D8C9D813DA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6147" name="Rectangle 31">
            <a:extLst>
              <a:ext uri="{FF2B5EF4-FFF2-40B4-BE49-F238E27FC236}">
                <a16:creationId xmlns:a16="http://schemas.microsoft.com/office/drawing/2014/main" id="{E5713E5A-3F73-41D2-A5E8-68B3B79CE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7621588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　　</a:t>
            </a:r>
            <a:r>
              <a:rPr lang="zh-CN" altLang="en-US" sz="2000" b="1"/>
              <a:t>本章介绍了结构化编程基本思想和</a:t>
            </a:r>
            <a:r>
              <a:rPr lang="en-US" altLang="zh-CN" sz="2000" b="1"/>
              <a:t>C</a:t>
            </a:r>
            <a:r>
              <a:rPr lang="zh-CN" altLang="en-US" sz="2000" b="1"/>
              <a:t>程序的一般结构，详细描述函数</a:t>
            </a:r>
            <a:r>
              <a:rPr lang="en-US" altLang="zh-CN" sz="2000" b="1">
                <a:latin typeface="宋体" panose="02010600030101010101" pitchFamily="2" charset="-122"/>
              </a:rPr>
              <a:t>(</a:t>
            </a:r>
            <a:r>
              <a:rPr lang="zh-CN" altLang="en-US" sz="2000" b="1"/>
              <a:t>子程序</a:t>
            </a:r>
            <a:r>
              <a:rPr lang="en-US" altLang="zh-CN" sz="2000" b="1">
                <a:latin typeface="宋体" panose="02010600030101010101" pitchFamily="2" charset="-122"/>
              </a:rPr>
              <a:t>)</a:t>
            </a:r>
            <a:r>
              <a:rPr lang="zh-CN" altLang="en-US" sz="2000" b="1"/>
              <a:t>的机制，包括函数定义、函数声明、函数调用、变量的存储类型、参数数目可变的函数等，讨论多文件程序设计的一般规则。</a:t>
            </a:r>
            <a:r>
              <a:rPr lang="zh-CN" altLang="en-US" sz="2400"/>
              <a:t> </a:t>
            </a:r>
            <a:endParaRPr lang="zh-CN" altLang="en-US" sz="2000" b="1"/>
          </a:p>
        </p:txBody>
      </p:sp>
      <p:sp>
        <p:nvSpPr>
          <p:cNvPr id="6148" name="Text Box 32">
            <a:extLst>
              <a:ext uri="{FF2B5EF4-FFF2-40B4-BE49-F238E27FC236}">
                <a16:creationId xmlns:a16="http://schemas.microsoft.com/office/drawing/2014/main" id="{2641F328-7581-4445-80FA-1850F2F93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1066800"/>
            <a:ext cx="165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内容摘要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6DFCD3F7-A748-43C3-9F91-41CA213531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00041D-1C7B-4A40-AB44-D4DED313C4BD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E20792AE-75E7-41EB-983E-C9E061BB1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5.3.2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sz="2400" b="1">
                <a:solidFill>
                  <a:srgbClr val="CC0099"/>
                </a:solidFill>
                <a:ea typeface="黑体" panose="02010609060101010101" pitchFamily="49" charset="-122"/>
              </a:rPr>
              <a:t>参数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的值传递 </a:t>
            </a:r>
          </a:p>
        </p:txBody>
      </p:sp>
      <p:sp>
        <p:nvSpPr>
          <p:cNvPr id="141317" name="Rectangle 5">
            <a:extLst>
              <a:ext uri="{FF2B5EF4-FFF2-40B4-BE49-F238E27FC236}">
                <a16:creationId xmlns:a16="http://schemas.microsoft.com/office/drawing/2014/main" id="{4E0263FF-B271-4FFE-89D4-5AF6CD73B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1125538"/>
            <a:ext cx="7745413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函数调用时，将实参传送给形参称为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参数传递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在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中参数的传递方式是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值传递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，即计算每一个实参值，传递给相应的形参。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这样，如果实参是一个变量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，形参也是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，则实参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和形参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各自有不同的存储单元，被调用函数不能改变实参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的值。</a:t>
            </a: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5262306D-1CF3-4731-973F-231C364CC2B4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170238"/>
            <a:ext cx="4176712" cy="1147762"/>
            <a:chOff x="1655" y="1997"/>
            <a:chExt cx="2631" cy="723"/>
          </a:xfrm>
        </p:grpSpPr>
        <p:sp>
          <p:nvSpPr>
            <p:cNvPr id="24585" name="Rectangle 7">
              <a:extLst>
                <a:ext uri="{FF2B5EF4-FFF2-40B4-BE49-F238E27FC236}">
                  <a16:creationId xmlns:a16="http://schemas.microsoft.com/office/drawing/2014/main" id="{8EF47C81-76F5-4687-86F4-EDA2E25F7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997"/>
              <a:ext cx="2631" cy="723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1321" name="Text Box 9">
              <a:extLst>
                <a:ext uri="{FF2B5EF4-FFF2-40B4-BE49-F238E27FC236}">
                  <a16:creationId xmlns:a16="http://schemas.microsoft.com/office/drawing/2014/main" id="{FE44AFBC-D572-4217-B128-6F8BAFB3F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251"/>
              <a:ext cx="635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函数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41322" name="Text Box 10">
              <a:extLst>
                <a:ext uri="{FF2B5EF4-FFF2-40B4-BE49-F238E27FC236}">
                  <a16:creationId xmlns:a16="http://schemas.microsoft.com/office/drawing/2014/main" id="{C4D5F0BD-6F6F-4190-912D-B1EE8A776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244"/>
              <a:ext cx="635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函数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24588" name="Line 11">
              <a:extLst>
                <a:ext uri="{FF2B5EF4-FFF2-40B4-BE49-F238E27FC236}">
                  <a16:creationId xmlns:a16="http://schemas.microsoft.com/office/drawing/2014/main" id="{361A7463-415E-4C32-AACC-B1A23A28F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7" y="2349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24" name="Text Box 12">
              <a:extLst>
                <a:ext uri="{FF2B5EF4-FFF2-40B4-BE49-F238E27FC236}">
                  <a16:creationId xmlns:a16="http://schemas.microsoft.com/office/drawing/2014/main" id="{2299A242-7E5D-4735-8FC9-3312E1DA8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0" y="2236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call</a:t>
              </a:r>
            </a:p>
          </p:txBody>
        </p:sp>
        <p:sp>
          <p:nvSpPr>
            <p:cNvPr id="24590" name="Freeform 13">
              <a:extLst>
                <a:ext uri="{FF2B5EF4-FFF2-40B4-BE49-F238E27FC236}">
                  <a16:creationId xmlns:a16="http://schemas.microsoft.com/office/drawing/2014/main" id="{6B401EEC-BAFA-4411-8693-285CDD59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2227"/>
              <a:ext cx="1134" cy="70"/>
            </a:xfrm>
            <a:custGeom>
              <a:avLst/>
              <a:gdLst>
                <a:gd name="T0" fmla="*/ 0 w 1134"/>
                <a:gd name="T1" fmla="*/ 5 h 91"/>
                <a:gd name="T2" fmla="*/ 544 w 1134"/>
                <a:gd name="T3" fmla="*/ 0 h 91"/>
                <a:gd name="T4" fmla="*/ 1134 w 1134"/>
                <a:gd name="T5" fmla="*/ 5 h 91"/>
                <a:gd name="T6" fmla="*/ 0 60000 65536"/>
                <a:gd name="T7" fmla="*/ 0 60000 65536"/>
                <a:gd name="T8" fmla="*/ 0 60000 65536"/>
                <a:gd name="T9" fmla="*/ 0 w 1134"/>
                <a:gd name="T10" fmla="*/ 0 h 91"/>
                <a:gd name="T11" fmla="*/ 1134 w 113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4" h="91">
                  <a:moveTo>
                    <a:pt x="0" y="91"/>
                  </a:moveTo>
                  <a:cubicBezTo>
                    <a:pt x="177" y="45"/>
                    <a:pt x="355" y="0"/>
                    <a:pt x="544" y="0"/>
                  </a:cubicBezTo>
                  <a:cubicBezTo>
                    <a:pt x="733" y="0"/>
                    <a:pt x="933" y="45"/>
                    <a:pt x="1134" y="9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1" name="Freeform 14">
              <a:extLst>
                <a:ext uri="{FF2B5EF4-FFF2-40B4-BE49-F238E27FC236}">
                  <a16:creationId xmlns:a16="http://schemas.microsoft.com/office/drawing/2014/main" id="{AD198636-5A50-4C34-A509-6E4FEB4F73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381" y="2387"/>
              <a:ext cx="1134" cy="70"/>
            </a:xfrm>
            <a:custGeom>
              <a:avLst/>
              <a:gdLst>
                <a:gd name="T0" fmla="*/ 0 w 1134"/>
                <a:gd name="T1" fmla="*/ 5 h 91"/>
                <a:gd name="T2" fmla="*/ 544 w 1134"/>
                <a:gd name="T3" fmla="*/ 0 h 91"/>
                <a:gd name="T4" fmla="*/ 1134 w 1134"/>
                <a:gd name="T5" fmla="*/ 5 h 91"/>
                <a:gd name="T6" fmla="*/ 0 60000 65536"/>
                <a:gd name="T7" fmla="*/ 0 60000 65536"/>
                <a:gd name="T8" fmla="*/ 0 60000 65536"/>
                <a:gd name="T9" fmla="*/ 0 w 1134"/>
                <a:gd name="T10" fmla="*/ 0 h 91"/>
                <a:gd name="T11" fmla="*/ 1134 w 113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4" h="91">
                  <a:moveTo>
                    <a:pt x="0" y="91"/>
                  </a:moveTo>
                  <a:cubicBezTo>
                    <a:pt x="177" y="45"/>
                    <a:pt x="355" y="0"/>
                    <a:pt x="544" y="0"/>
                  </a:cubicBezTo>
                  <a:cubicBezTo>
                    <a:pt x="733" y="0"/>
                    <a:pt x="933" y="45"/>
                    <a:pt x="1134" y="91"/>
                  </a:cubicBezTo>
                </a:path>
              </a:pathLst>
            </a:custGeom>
            <a:noFill/>
            <a:ln w="28575" cap="flat" cmpd="sng">
              <a:solidFill>
                <a:srgbClr val="008080"/>
              </a:solidFill>
              <a:prstDash val="sysDot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27" name="Text Box 15">
              <a:extLst>
                <a:ext uri="{FF2B5EF4-FFF2-40B4-BE49-F238E27FC236}">
                  <a16:creationId xmlns:a16="http://schemas.microsoft.com/office/drawing/2014/main" id="{F6D7C381-0876-4AE3-8544-BF0A9BE19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024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参数</a:t>
              </a:r>
            </a:p>
          </p:txBody>
        </p:sp>
        <p:sp>
          <p:nvSpPr>
            <p:cNvPr id="141328" name="Text Box 16">
              <a:extLst>
                <a:ext uri="{FF2B5EF4-FFF2-40B4-BE49-F238E27FC236}">
                  <a16:creationId xmlns:a16="http://schemas.microsoft.com/office/drawing/2014/main" id="{D4DBDD09-A34D-47EE-A9CF-F0C1E9FA1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432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返回值</a:t>
              </a:r>
            </a:p>
          </p:txBody>
        </p:sp>
      </p:grpSp>
      <p:sp>
        <p:nvSpPr>
          <p:cNvPr id="141334" name="Rectangle 22">
            <a:extLst>
              <a:ext uri="{FF2B5EF4-FFF2-40B4-BE49-F238E27FC236}">
                <a16:creationId xmlns:a16="http://schemas.microsoft.com/office/drawing/2014/main" id="{F8930905-5FA2-472C-BD61-B0C3A5695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4365625"/>
            <a:ext cx="7745412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如果函数返回时需要将计算结果传回给主函数，如何实现呢？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方法一    函数值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方法二    参数传地址值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方法三    变量作用域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全局量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141336" name="Freeform 24">
            <a:extLst>
              <a:ext uri="{FF2B5EF4-FFF2-40B4-BE49-F238E27FC236}">
                <a16:creationId xmlns:a16="http://schemas.microsoft.com/office/drawing/2014/main" id="{D2F28315-82EB-4886-B6BD-240F0FD156C3}"/>
              </a:ext>
            </a:extLst>
          </p:cNvPr>
          <p:cNvSpPr>
            <a:spLocks/>
          </p:cNvSpPr>
          <p:nvPr/>
        </p:nvSpPr>
        <p:spPr bwMode="auto">
          <a:xfrm>
            <a:off x="3770313" y="3543300"/>
            <a:ext cx="1800225" cy="111125"/>
          </a:xfrm>
          <a:custGeom>
            <a:avLst/>
            <a:gdLst>
              <a:gd name="T0" fmla="*/ 0 w 1134"/>
              <a:gd name="T1" fmla="*/ 2147483646 h 91"/>
              <a:gd name="T2" fmla="*/ 2147483646 w 1134"/>
              <a:gd name="T3" fmla="*/ 0 h 91"/>
              <a:gd name="T4" fmla="*/ 2147483646 w 1134"/>
              <a:gd name="T5" fmla="*/ 2147483646 h 91"/>
              <a:gd name="T6" fmla="*/ 0 60000 65536"/>
              <a:gd name="T7" fmla="*/ 0 60000 65536"/>
              <a:gd name="T8" fmla="*/ 0 60000 65536"/>
              <a:gd name="T9" fmla="*/ 0 w 1134"/>
              <a:gd name="T10" fmla="*/ 0 h 91"/>
              <a:gd name="T11" fmla="*/ 1134 w 1134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4" h="91">
                <a:moveTo>
                  <a:pt x="0" y="91"/>
                </a:moveTo>
                <a:cubicBezTo>
                  <a:pt x="177" y="45"/>
                  <a:pt x="355" y="0"/>
                  <a:pt x="544" y="0"/>
                </a:cubicBezTo>
                <a:cubicBezTo>
                  <a:pt x="733" y="0"/>
                  <a:pt x="933" y="45"/>
                  <a:pt x="1134" y="9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ysDot"/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8" name="Freeform 26">
            <a:extLst>
              <a:ext uri="{FF2B5EF4-FFF2-40B4-BE49-F238E27FC236}">
                <a16:creationId xmlns:a16="http://schemas.microsoft.com/office/drawing/2014/main" id="{24FAC9B5-C0DD-40A6-8BAB-2B5EC1BC0752}"/>
              </a:ext>
            </a:extLst>
          </p:cNvPr>
          <p:cNvSpPr>
            <a:spLocks/>
          </p:cNvSpPr>
          <p:nvPr/>
        </p:nvSpPr>
        <p:spPr bwMode="auto">
          <a:xfrm rot="10800000">
            <a:off x="3779838" y="3789363"/>
            <a:ext cx="1800225" cy="111125"/>
          </a:xfrm>
          <a:custGeom>
            <a:avLst/>
            <a:gdLst>
              <a:gd name="T0" fmla="*/ 0 w 1134"/>
              <a:gd name="T1" fmla="*/ 2147483646 h 91"/>
              <a:gd name="T2" fmla="*/ 2147483646 w 1134"/>
              <a:gd name="T3" fmla="*/ 0 h 91"/>
              <a:gd name="T4" fmla="*/ 2147483646 w 1134"/>
              <a:gd name="T5" fmla="*/ 2147483646 h 91"/>
              <a:gd name="T6" fmla="*/ 0 60000 65536"/>
              <a:gd name="T7" fmla="*/ 0 60000 65536"/>
              <a:gd name="T8" fmla="*/ 0 60000 65536"/>
              <a:gd name="T9" fmla="*/ 0 w 1134"/>
              <a:gd name="T10" fmla="*/ 0 h 91"/>
              <a:gd name="T11" fmla="*/ 1134 w 1134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4" h="91">
                <a:moveTo>
                  <a:pt x="0" y="91"/>
                </a:moveTo>
                <a:cubicBezTo>
                  <a:pt x="177" y="45"/>
                  <a:pt x="355" y="0"/>
                  <a:pt x="544" y="0"/>
                </a:cubicBezTo>
                <a:cubicBezTo>
                  <a:pt x="733" y="0"/>
                  <a:pt x="933" y="45"/>
                  <a:pt x="1134" y="91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ysDot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1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41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1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1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41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41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>
            <a:extLst>
              <a:ext uri="{FF2B5EF4-FFF2-40B4-BE49-F238E27FC236}">
                <a16:creationId xmlns:a16="http://schemas.microsoft.com/office/drawing/2014/main" id="{D6B46647-E574-4080-B6F1-FE84CD26C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0F05BD-8CD5-4FA8-826B-10FA1D1152C0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8628C3-55CF-4BC1-9C16-FFBFB07D6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476250"/>
            <a:ext cx="774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5.3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下面的程序说明了值传递概念。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B50AC39A-A409-4815-8AD0-BAAA05E8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52500"/>
            <a:ext cx="5900737" cy="470852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long  fac(int);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 main(){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int  n=4;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printf("%d\n",n);         /* </a:t>
            </a:r>
            <a:r>
              <a:rPr lang="zh-CN" altLang="en-US" sz="2000"/>
              <a:t>输出</a:t>
            </a:r>
            <a:r>
              <a:rPr lang="en-US" altLang="zh-CN" sz="2000"/>
              <a:t>4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printf("%ld\n",fac(n)); /* </a:t>
            </a:r>
            <a:r>
              <a:rPr lang="zh-CN" altLang="en-US" sz="2000"/>
              <a:t>输出</a:t>
            </a:r>
            <a:r>
              <a:rPr lang="en-US" altLang="zh-CN" sz="2000"/>
              <a:t>24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printf("%d\n",n);        /* </a:t>
            </a:r>
            <a:r>
              <a:rPr lang="zh-CN" altLang="en-US" sz="2000"/>
              <a:t>输出</a:t>
            </a:r>
            <a:r>
              <a:rPr lang="en-US" altLang="zh-CN" sz="2000"/>
              <a:t>4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long  fac(int n){             /* </a:t>
            </a:r>
            <a:r>
              <a:rPr lang="zh-CN" altLang="en-US" sz="2000"/>
              <a:t>计算</a:t>
            </a:r>
            <a:r>
              <a:rPr lang="en-US" altLang="zh-CN" sz="2000"/>
              <a:t>n</a:t>
            </a:r>
            <a:r>
              <a:rPr lang="zh-CN" altLang="en-US" sz="2000"/>
              <a:t>的阶乘 *</a:t>
            </a:r>
            <a:r>
              <a:rPr lang="en-US" altLang="zh-CN" sz="2000"/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long  f=1;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for( ;n&gt;0;--n)  f *=n ; /* main</a:t>
            </a:r>
            <a:r>
              <a:rPr lang="zh-CN" altLang="en-US" sz="2000"/>
              <a:t>中的</a:t>
            </a:r>
            <a:r>
              <a:rPr lang="en-US" altLang="zh-CN" sz="2000"/>
              <a:t>n</a:t>
            </a:r>
            <a:r>
              <a:rPr lang="zh-CN" altLang="en-US" sz="2000"/>
              <a:t>值未改变 *</a:t>
            </a:r>
            <a:r>
              <a:rPr lang="en-US" altLang="zh-CN" sz="2000"/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printf("%d\n",n);        /* </a:t>
            </a:r>
            <a:r>
              <a:rPr lang="zh-CN" altLang="en-US" sz="2000"/>
              <a:t>输出</a:t>
            </a:r>
            <a:r>
              <a:rPr lang="en-US" altLang="zh-CN" sz="2000"/>
              <a:t>0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return(f);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pic>
        <p:nvPicPr>
          <p:cNvPr id="25605" name="图片 5">
            <a:extLst>
              <a:ext uri="{FF2B5EF4-FFF2-40B4-BE49-F238E27FC236}">
                <a16:creationId xmlns:a16="http://schemas.microsoft.com/office/drawing/2014/main" id="{F0FC3FBE-55F7-460D-B32C-1AE67CE2A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1" t="33463" r="32304" b="20470"/>
          <a:stretch>
            <a:fillRect/>
          </a:stretch>
        </p:blipFill>
        <p:spPr bwMode="auto">
          <a:xfrm>
            <a:off x="6272213" y="404813"/>
            <a:ext cx="2808287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514A81-938E-45C8-87AE-EACBA8FC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1012825"/>
            <a:ext cx="1944687" cy="3492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main:n: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7DAC6C-7C27-4CEF-A5BC-460FEE0DC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1444625"/>
            <a:ext cx="1944687" cy="60483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fac: n: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f: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B7713F-3200-4309-8AEF-AB28FBA31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1371600"/>
            <a:ext cx="35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4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4DF1D6-F166-480D-9D45-A1FC7CC73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5" y="947738"/>
            <a:ext cx="35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4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CD76DBD3-9855-4E54-9A16-3B69F33D3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44675"/>
            <a:ext cx="288925" cy="215900"/>
          </a:xfrm>
          <a:prstGeom prst="rightArrow">
            <a:avLst>
              <a:gd name="adj1" fmla="val 50000"/>
              <a:gd name="adj2" fmla="val 5002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pic>
        <p:nvPicPr>
          <p:cNvPr id="25611" name="Picture 220" descr="显示器图片">
            <a:hlinkClick r:id="rId3"/>
            <a:extLst>
              <a:ext uri="{FF2B5EF4-FFF2-40B4-BE49-F238E27FC236}">
                <a16:creationId xmlns:a16="http://schemas.microsoft.com/office/drawing/2014/main" id="{9778A158-2300-45D1-AFA2-B92F8F01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73613"/>
            <a:ext cx="2951163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21">
            <a:extLst>
              <a:ext uri="{FF2B5EF4-FFF2-40B4-BE49-F238E27FC236}">
                <a16:creationId xmlns:a16="http://schemas.microsoft.com/office/drawing/2014/main" id="{4BFF312F-09F8-488F-9548-0832BF700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4773613"/>
            <a:ext cx="719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_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442738-F26C-449E-B929-C6090BA4F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1628775"/>
            <a:ext cx="35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1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64B5EC-95A6-4316-A875-563B7644B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275" y="1376363"/>
            <a:ext cx="35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0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7F13BB-8D19-4519-895B-06127C571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975" y="1628775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24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8" name="Text Box 221">
            <a:extLst>
              <a:ext uri="{FF2B5EF4-FFF2-40B4-BE49-F238E27FC236}">
                <a16:creationId xmlns:a16="http://schemas.microsoft.com/office/drawing/2014/main" id="{0E8DF411-B8E3-4AF5-93DF-E4B9C08AE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057775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_</a:t>
            </a:r>
          </a:p>
        </p:txBody>
      </p:sp>
      <p:sp>
        <p:nvSpPr>
          <p:cNvPr id="19" name="Text Box 221">
            <a:extLst>
              <a:ext uri="{FF2B5EF4-FFF2-40B4-BE49-F238E27FC236}">
                <a16:creationId xmlns:a16="http://schemas.microsoft.com/office/drawing/2014/main" id="{93BA078F-97BF-4006-9040-FBB6A6F3D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773613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" name="Text Box 221">
            <a:extLst>
              <a:ext uri="{FF2B5EF4-FFF2-40B4-BE49-F238E27FC236}">
                <a16:creationId xmlns:a16="http://schemas.microsoft.com/office/drawing/2014/main" id="{746E923C-8333-4EA8-9F47-CD9E816DC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330825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24</a:t>
            </a:r>
            <a:r>
              <a:rPr lang="en-US" altLang="zh-CN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_</a:t>
            </a:r>
          </a:p>
        </p:txBody>
      </p:sp>
      <p:sp>
        <p:nvSpPr>
          <p:cNvPr id="21" name="Text Box 221">
            <a:extLst>
              <a:ext uri="{FF2B5EF4-FFF2-40B4-BE49-F238E27FC236}">
                <a16:creationId xmlns:a16="http://schemas.microsoft.com/office/drawing/2014/main" id="{202C7B75-3A33-41E9-AF93-F80761A46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072063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22" name="Text Box 221">
            <a:extLst>
              <a:ext uri="{FF2B5EF4-FFF2-40B4-BE49-F238E27FC236}">
                <a16:creationId xmlns:a16="http://schemas.microsoft.com/office/drawing/2014/main" id="{CE57C785-E34C-49E0-9EF2-21112D82A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597525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_</a:t>
            </a:r>
          </a:p>
        </p:txBody>
      </p:sp>
      <p:sp>
        <p:nvSpPr>
          <p:cNvPr id="23" name="Text Box 221">
            <a:extLst>
              <a:ext uri="{FF2B5EF4-FFF2-40B4-BE49-F238E27FC236}">
                <a16:creationId xmlns:a16="http://schemas.microsoft.com/office/drawing/2014/main" id="{F0419063-14F1-498C-A237-0CFEECF6E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345113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0023 L -0.00573 -0.00023 C -0.00504 0.00232 -0.00417 0.00509 -0.00348 0.00787 C -0.00313 0.00903 -0.00313 0.01019 -0.00278 0.01111 C -0.00226 0.01227 -0.00157 0.0132 -0.00122 0.01412 C 0.00034 0.01829 -0.00104 0.0169 0.00034 0.02153 C 0.00086 0.02269 0.00156 0.02361 0.00191 0.02454 C 0.0026 0.02662 0.00208 0.02963 0.00347 0.03079 L 0.00816 0.03496 C 0.00902 0.03565 0.00989 0.03634 0.01059 0.03704 C 0.01128 0.0382 0.0118 0.04005 0.01284 0.04028 C 0.01614 0.04097 0.01961 0.04028 0.02309 0.04028 " pathEditMode="relative" ptsTypes="AAAAAAAAAA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0.03912 L 0.02083 0.03912 C 0.02048 0.0456 0.02031 0.05232 0.01996 0.0588 C 0.01979 0.06065 0.01927 0.06227 0.01927 0.06412 C 0.01927 0.07176 0.01944 0.0794 0.01996 0.08704 C 0.01996 0.0882 0.02083 0.09028 0.02083 0.09028 " pathEditMode="relative" ptsTypes="AAAA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71 0.08912 L 0.01771 0.08912 C 0.01736 0.0919 0.01753 0.09884 0.01597 0.10255 C 0.01562 0.10371 0.01493 0.10463 0.01441 0.10579 C 0.01389 0.10718 0.01336 0.10834 0.01284 0.10996 C 0.01232 0.11204 0.01128 0.11621 0.01128 0.11621 C 0.01111 0.12037 0.01041 0.12454 0.01059 0.12871 C 0.01059 0.12986 0.01146 0.13102 0.01215 0.13172 C 0.01354 0.13357 0.01493 0.13542 0.01684 0.13588 C 0.02152 0.13727 0.01944 0.13658 0.02309 0.1382 C 0.02343 0.13704 0.0243 0.13588 0.02396 0.13496 C 0.02291 0.13264 0.02135 0.13287 0.01996 0.13287 " pathEditMode="relative" ptsTypes="AAAAAAAAAA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6 0.13403 L 0.01996 0.13403 C 0.07534 0.12547 0.01736 0.13403 0.17222 0.13172 C 0.1743 0.13172 0.17639 0.13102 0.17847 0.13079 C 0.18107 0.13033 0.18368 0.12963 0.18628 0.12963 C 0.19461 0.1294 0.20295 0.12963 0.21146 0.12963 " pathEditMode="relative" ptsTypes="AAAA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9 0.12986 L 0.21059 0.12986 C 0.1934 0.14213 0.21128 0.13056 0.18628 0.14028 C 0.18402 0.14097 0.18229 0.14329 0.18003 0.14445 C 0.17847 0.14514 0.17691 0.14537 0.17534 0.14653 C 0.1743 0.14722 0.17326 0.14815 0.17222 0.14861 C 0.1684 0.15023 0.16441 0.15139 0.16059 0.15278 C 0.1585 0.15347 0.15625 0.15347 0.15434 0.15486 C 0.15277 0.15579 0.15121 0.15741 0.14965 0.15787 C 0.14427 0.15972 0.13836 0.15949 0.13316 0.16204 L 0.11597 0.17037 C 0.11336 0.17176 0.11093 0.17384 0.10816 0.17454 L 0.09722 0.17778 C 0.09548 0.17917 0.09357 0.18033 0.09184 0.18195 C 0.08784 0.18496 0.0875 0.18681 0.08159 0.18912 L 0.07621 0.19121 C 0.06684 0.19884 0.07864 0.18959 0.06684 0.19746 C 0.06597 0.19815 0.06527 0.19884 0.06441 0.19954 C 0.06319 0.2007 0.06198 0.20185 0.06059 0.20278 C 0.05885 0.20394 0.05677 0.2044 0.05503 0.20579 C 0.05121 0.20903 0.04774 0.21273 0.04409 0.21621 C 0.0434 0.2169 0.04253 0.21759 0.04184 0.21829 L 0.03941 0.22037 C 0.03802 0.22639 0.03975 0.22107 0.03559 0.22662 C 0.0342 0.22871 0.03298 0.23102 0.03159 0.23287 C 0.0309 0.23403 0.03003 0.23496 0.02934 0.23611 C 0.02864 0.23704 0.02847 0.23843 0.02777 0.23912 C 0.02691 0.24051 0.02552 0.24121 0.02465 0.24236 C 0.02396 0.24329 0.02361 0.24445 0.02309 0.24537 C 0.02239 0.24676 0.0217 0.24838 0.02066 0.24954 C 0.01979 0.25093 0.01875 0.25185 0.01753 0.25278 C 0.01267 0.25741 0.01441 0.25625 0.01059 0.25787 C 0.01007 0.25903 0.00972 0.26019 0.00902 0.26111 C 0.00521 0.2669 0.00555 0.26621 0.00191 0.26945 C 3.33333E-6 0.27732 0.0026 0.26759 -0.00035 0.2757 C -0.00365 0.28426 0.00173 0.27292 -0.00261 0.28195 L -0.00191 0.29144 " pathEditMode="relative" ptsTypes="AAAAAAAAAAAAAAAAAAAAAAAAAAAAAAAAAAA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2882 L -0.00417 0.2882 C -0.00295 0.29097 -0.00157 0.29352 -0.00035 0.29653 C 3.33333E-6 0.29746 3.33333E-6 0.29861 0.00034 0.29954 C 0.00538 0.31158 0.00139 0.30139 0.0059 0.30903 C 0.00711 0.31088 0.0085 0.31273 0.00902 0.31505 L 0.01059 0.32153 C 0.01146 0.3338 0.01128 0.32894 0.01128 0.33611 " pathEditMode="relative" ptsTypes="AAAAAA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89 0.33658 L 0.00989 0.33681 C 0.01146 0.35486 0.01059 0.34259 0.01059 0.37292 " pathEditMode="relative" rAng="0" ptsTypes="AAA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0.37153 L 0.00972 0.37153 C 0.00955 0.37454 0.00937 0.37755 0.00902 0.38079 C 0.00885 0.38287 0.00833 0.38496 0.00833 0.38704 C 0.00833 0.39607 0.0085 0.40509 0.00902 0.41412 C 0.01007 0.43403 0.00972 0.40116 0.00972 0.42037 " pathEditMode="relative" ptsTypes="AAAAAA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0.4206 L 0.00746 0.4206 C 0.00764 0.42917 0.00781 0.43773 0.00816 0.44653 C 0.00833 0.44815 0.00902 0.45 0.00902 0.45162 C 0.0092 0.45625 0.00902 0.46065 0.00902 0.46528 " pathEditMode="relative" ptsTypes="AAAAA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46412 L 0.00833 0.46412 C 0.00781 0.46088 0.00711 0.45787 0.00677 0.45463 C 0.00607 0.44746 0.00521 0.43287 0.00521 0.43287 C 0.00486 0.42246 0.00451 0.41204 0.00434 0.40162 C 0.00399 0.37454 0.00399 0.34746 0.00364 0.32037 C 0.00347 0.31713 0.00295 0.31412 0.00277 0.31088 C 0.00243 0.30625 0.00243 0.30116 0.00208 0.29653 C 0.00173 0.29121 0.00086 0.28611 0.00052 0.28079 C -0.00018 0.27176 -0.00104 0.25371 -0.00104 0.25371 C -0.00139 0.24005 -0.00087 0.22963 -0.00261 0.21736 C -0.00278 0.21597 -0.00313 0.21459 -0.0033 0.2132 C -0.00295 0.2 -0.00261 0.18681 -0.00191 0.17361 C -0.00174 0.17222 -0.00139 0.17084 -0.00104 0.16945 C -0.0007 0.16829 3.33333E-6 0.16736 0.00052 0.16621 C 0.00191 0.16065 0.00034 0.16574 0.00277 0.15996 C 0.00347 0.1588 0.00399 0.15741 0.00434 0.15579 C 0.00468 0.15486 0.00486 0.15371 0.00521 0.15278 C 0.00625 0.14977 0.00729 0.14884 0.00902 0.14653 C 0.00937 0.14537 0.00937 0.14445 0.00989 0.14329 C 0.01024 0.14236 0.01111 0.14144 0.01146 0.14028 C 0.0118 0.13866 0.0118 0.13681 0.01215 0.13496 C 0.01232 0.13426 0.01267 0.13357 0.01302 0.1331 " pathEditMode="relative" ptsTypes="AAAAAAAAAAAAAAAAAAAAAAA">
                                      <p:cBhvr>
                                        <p:cTn id="8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1 0.13403 L 0.01371 0.13403 C 0.01336 0.13866 0.01319 0.14375 0.01284 0.14838 C 0.01284 0.15 0.01232 0.15116 0.01215 0.15255 C 0.0118 0.15463 0.01163 0.15672 0.01146 0.15903 C 0.01163 0.16713 0.01215 0.17547 0.01215 0.18403 " pathEditMode="relative" ptsTypes="AAAAAA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0.18195 L 0.01146 0.18195 C 0.01024 0.20371 0.01059 0.19144 0.01059 0.21829 " pathEditMode="relative" ptsTypes="AAA">
                                      <p:cBhvr>
                                        <p:cTn id="10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1" grpId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2" grpId="10" animBg="1"/>
      <p:bldP spid="12" grpId="11" animBg="1"/>
      <p:bldP spid="12" grpId="12" animBg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20" grpId="0"/>
      <p:bldP spid="20" grpId="1"/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A020C893-0DC5-43E1-BEF3-F413C6D0D4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AD31BC-9597-4B3F-940E-B7F09665C8F2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6627" name="Rectangle 30">
            <a:extLst>
              <a:ext uri="{FF2B5EF4-FFF2-40B4-BE49-F238E27FC236}">
                <a16:creationId xmlns:a16="http://schemas.microsoft.com/office/drawing/2014/main" id="{B3B817A7-61BE-4B2C-986C-265236CC2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4.4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作用域</a:t>
            </a:r>
          </a:p>
        </p:txBody>
      </p:sp>
      <p:sp>
        <p:nvSpPr>
          <p:cNvPr id="26628" name="Text Box 45">
            <a:extLst>
              <a:ext uri="{FF2B5EF4-FFF2-40B4-BE49-F238E27FC236}">
                <a16:creationId xmlns:a16="http://schemas.microsoft.com/office/drawing/2014/main" id="{873B18FA-E9C7-4C54-83A5-4A1B9C2203F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94254" name="Rectangle 46">
            <a:extLst>
              <a:ext uri="{FF2B5EF4-FFF2-40B4-BE49-F238E27FC236}">
                <a16:creationId xmlns:a16="http://schemas.microsoft.com/office/drawing/2014/main" id="{98891517-3883-4B66-9E38-B42084B53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1270000"/>
            <a:ext cx="76009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程序中可以使用标识符的程序区域，称为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标识符的作用域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在函数内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定义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的变量称为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局部变量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，其作用域是定义该变量的程序块。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在函数外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定义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的变量称为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外部变量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，其作用域从其定义处开始一直到其所在文件的末尾。</a:t>
            </a:r>
          </a:p>
        </p:txBody>
      </p:sp>
      <p:sp>
        <p:nvSpPr>
          <p:cNvPr id="94255" name="Rectangle 47">
            <a:extLst>
              <a:ext uri="{FF2B5EF4-FFF2-40B4-BE49-F238E27FC236}">
                <a16:creationId xmlns:a16="http://schemas.microsoft.com/office/drawing/2014/main" id="{A73C6C2C-07DD-4E86-AE21-1E20F8CC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3384550"/>
            <a:ext cx="2519362" cy="2781300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int  sp=0;</a:t>
            </a:r>
          </a:p>
          <a:p>
            <a:pPr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 main(){</a:t>
            </a:r>
          </a:p>
          <a:p>
            <a:pPr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…</a:t>
            </a:r>
            <a:endParaRPr lang="en-US" altLang="zh-CN" sz="16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  <a:p>
            <a:pPr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double  val;</a:t>
            </a:r>
          </a:p>
          <a:p>
            <a:pPr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 push(double  f ){</a:t>
            </a:r>
          </a:p>
          <a:p>
            <a:pPr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…</a:t>
            </a:r>
            <a:endParaRPr lang="en-US" altLang="zh-CN" sz="16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  <a:p>
            <a:pPr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double  pop(void){</a:t>
            </a:r>
          </a:p>
          <a:p>
            <a:pPr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…</a:t>
            </a:r>
            <a:endParaRPr lang="en-US" altLang="zh-CN" sz="16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grpSp>
        <p:nvGrpSpPr>
          <p:cNvPr id="2" name="Group 59">
            <a:extLst>
              <a:ext uri="{FF2B5EF4-FFF2-40B4-BE49-F238E27FC236}">
                <a16:creationId xmlns:a16="http://schemas.microsoft.com/office/drawing/2014/main" id="{EE2C9C81-2E0F-4DC6-A4A8-4759F4CBD9B4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4508500"/>
            <a:ext cx="1871663" cy="1511300"/>
            <a:chOff x="2472" y="2840"/>
            <a:chExt cx="1179" cy="952"/>
          </a:xfrm>
        </p:grpSpPr>
        <p:sp>
          <p:nvSpPr>
            <p:cNvPr id="26640" name="Line 51">
              <a:extLst>
                <a:ext uri="{FF2B5EF4-FFF2-40B4-BE49-F238E27FC236}">
                  <a16:creationId xmlns:a16="http://schemas.microsoft.com/office/drawing/2014/main" id="{E27217D0-71D0-4006-A0F9-D7B603059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840"/>
              <a:ext cx="1179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1" name="Line 52">
              <a:extLst>
                <a:ext uri="{FF2B5EF4-FFF2-40B4-BE49-F238E27FC236}">
                  <a16:creationId xmlns:a16="http://schemas.microsoft.com/office/drawing/2014/main" id="{7E12353F-6512-483E-8B88-2D393875C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840"/>
              <a:ext cx="0" cy="95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58">
            <a:extLst>
              <a:ext uri="{FF2B5EF4-FFF2-40B4-BE49-F238E27FC236}">
                <a16:creationId xmlns:a16="http://schemas.microsoft.com/office/drawing/2014/main" id="{F7D1499D-21AB-4CB4-8D09-D5048F2F2BDC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4797425"/>
            <a:ext cx="2663825" cy="522288"/>
            <a:chOff x="1746" y="3022"/>
            <a:chExt cx="1678" cy="329"/>
          </a:xfrm>
        </p:grpSpPr>
        <p:sp>
          <p:nvSpPr>
            <p:cNvPr id="26637" name="Line 53">
              <a:extLst>
                <a:ext uri="{FF2B5EF4-FFF2-40B4-BE49-F238E27FC236}">
                  <a16:creationId xmlns:a16="http://schemas.microsoft.com/office/drawing/2014/main" id="{4AAD979B-8AA5-455D-A8C1-4B5462600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022"/>
              <a:ext cx="45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Line 54">
              <a:extLst>
                <a:ext uri="{FF2B5EF4-FFF2-40B4-BE49-F238E27FC236}">
                  <a16:creationId xmlns:a16="http://schemas.microsoft.com/office/drawing/2014/main" id="{41211310-6320-4CAA-9D40-F45EDB103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034"/>
              <a:ext cx="0" cy="317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9" name="Line 55">
              <a:extLst>
                <a:ext uri="{FF2B5EF4-FFF2-40B4-BE49-F238E27FC236}">
                  <a16:creationId xmlns:a16="http://schemas.microsoft.com/office/drawing/2014/main" id="{17C059F1-5E80-41A1-AF8C-1AE495218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339"/>
              <a:ext cx="1678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57">
            <a:extLst>
              <a:ext uri="{FF2B5EF4-FFF2-40B4-BE49-F238E27FC236}">
                <a16:creationId xmlns:a16="http://schemas.microsoft.com/office/drawing/2014/main" id="{9D88B726-005D-4157-84AE-28E347809E71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573463"/>
            <a:ext cx="3455988" cy="2447925"/>
            <a:chOff x="1746" y="2251"/>
            <a:chExt cx="2177" cy="1542"/>
          </a:xfrm>
        </p:grpSpPr>
        <p:sp>
          <p:nvSpPr>
            <p:cNvPr id="26634" name="Line 49">
              <a:extLst>
                <a:ext uri="{FF2B5EF4-FFF2-40B4-BE49-F238E27FC236}">
                  <a16:creationId xmlns:a16="http://schemas.microsoft.com/office/drawing/2014/main" id="{690F5008-A945-4981-8534-D614D11E2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5" y="2251"/>
              <a:ext cx="154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Line 50">
              <a:extLst>
                <a:ext uri="{FF2B5EF4-FFF2-40B4-BE49-F238E27FC236}">
                  <a16:creationId xmlns:a16="http://schemas.microsoft.com/office/drawing/2014/main" id="{1F4E5ADE-AFAF-4CFA-9DC8-5DA7DFED2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2251"/>
              <a:ext cx="0" cy="154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6" name="Line 56">
              <a:extLst>
                <a:ext uri="{FF2B5EF4-FFF2-40B4-BE49-F238E27FC236}">
                  <a16:creationId xmlns:a16="http://schemas.microsoft.com/office/drawing/2014/main" id="{2BBDFDC8-9B70-4091-AA90-96ADB8ECA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793"/>
              <a:ext cx="2176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DD31D422-848A-4940-9153-524258FC0E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ECEDB2-C57D-439B-937D-F10674AA2AD0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2" name="Group 52">
            <a:extLst>
              <a:ext uri="{FF2B5EF4-FFF2-40B4-BE49-F238E27FC236}">
                <a16:creationId xmlns:a16="http://schemas.microsoft.com/office/drawing/2014/main" id="{9F2AF80F-368B-42A5-8C69-01B6E3F206CF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492375"/>
            <a:ext cx="7640637" cy="782638"/>
            <a:chOff x="521" y="1616"/>
            <a:chExt cx="4813" cy="493"/>
          </a:xfrm>
        </p:grpSpPr>
        <p:sp>
          <p:nvSpPr>
            <p:cNvPr id="27677" name="Rectangle 51">
              <a:extLst>
                <a:ext uri="{FF2B5EF4-FFF2-40B4-BE49-F238E27FC236}">
                  <a16:creationId xmlns:a16="http://schemas.microsoft.com/office/drawing/2014/main" id="{F71D24F7-711B-4E55-BDBD-950B919BE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1836"/>
              <a:ext cx="2450" cy="273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9441" name="Text Box 49">
              <a:extLst>
                <a:ext uri="{FF2B5EF4-FFF2-40B4-BE49-F238E27FC236}">
                  <a16:creationId xmlns:a16="http://schemas.microsoft.com/office/drawing/2014/main" id="{9F2DC519-B4C5-40B1-BEA0-E48C0F1C7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616"/>
              <a:ext cx="481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变量说明语句一般格式：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  </a:t>
              </a: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数据类型  变量表；</a:t>
              </a:r>
              <a:endPara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7652" name="AutoShape 19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FC04FA6-1547-493F-B8F5-311346415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7653" name="Rectangle 40">
            <a:extLst>
              <a:ext uri="{FF2B5EF4-FFF2-40B4-BE49-F238E27FC236}">
                <a16:creationId xmlns:a16="http://schemas.microsoft.com/office/drawing/2014/main" id="{B90FC283-1B49-4F59-B04A-E1CD6A97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5.5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存储类型</a:t>
            </a:r>
          </a:p>
        </p:txBody>
      </p:sp>
      <p:sp>
        <p:nvSpPr>
          <p:cNvPr id="27654" name="Text Box 42">
            <a:extLst>
              <a:ext uri="{FF2B5EF4-FFF2-40B4-BE49-F238E27FC236}">
                <a16:creationId xmlns:a16="http://schemas.microsoft.com/office/drawing/2014/main" id="{D27752A3-8B14-40F5-AF10-3B582DBFE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354138"/>
            <a:ext cx="74882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/>
              <a:t>       </a:t>
            </a:r>
            <a:r>
              <a:rPr lang="zh-CN" altLang="en-US" sz="2000" b="1"/>
              <a:t>在</a:t>
            </a:r>
            <a:r>
              <a:rPr lang="en-US" altLang="zh-CN" sz="2000" b="1"/>
              <a:t>C</a:t>
            </a:r>
            <a:r>
              <a:rPr lang="zh-CN" altLang="en-US" sz="2000" b="1"/>
              <a:t>中每一个变量和函数都有两个属性：数据类型和存储类型。四个存储类型关键字分别是：</a:t>
            </a:r>
            <a:r>
              <a:rPr lang="en-US" altLang="zh-CN" sz="2000" b="1"/>
              <a:t>auto</a:t>
            </a:r>
            <a:r>
              <a:rPr lang="en-US" altLang="zh-CN" sz="2000" b="1">
                <a:latin typeface="宋体" panose="02010600030101010101" pitchFamily="2" charset="-122"/>
              </a:rPr>
              <a:t>(</a:t>
            </a:r>
            <a:r>
              <a:rPr lang="zh-CN" altLang="en-US" sz="2000" b="1"/>
              <a:t>自动</a:t>
            </a:r>
            <a:r>
              <a:rPr lang="en-US" altLang="zh-CN" sz="2000" b="1">
                <a:latin typeface="宋体" panose="02010600030101010101" pitchFamily="2" charset="-122"/>
              </a:rPr>
              <a:t>)</a:t>
            </a:r>
            <a:r>
              <a:rPr lang="zh-CN" altLang="en-US" sz="2000" b="1"/>
              <a:t>、</a:t>
            </a:r>
            <a:r>
              <a:rPr lang="en-US" altLang="zh-CN" sz="2000" b="1"/>
              <a:t>extern</a:t>
            </a:r>
            <a:r>
              <a:rPr lang="en-US" altLang="zh-CN" sz="2000" b="1">
                <a:latin typeface="宋体" panose="02010600030101010101" pitchFamily="2" charset="-122"/>
              </a:rPr>
              <a:t>(</a:t>
            </a:r>
            <a:r>
              <a:rPr lang="zh-CN" altLang="en-US" sz="2000" b="1"/>
              <a:t>外部</a:t>
            </a:r>
            <a:r>
              <a:rPr lang="en-US" altLang="zh-CN" sz="2000" b="1">
                <a:latin typeface="宋体" panose="02010600030101010101" pitchFamily="2" charset="-122"/>
              </a:rPr>
              <a:t>)</a:t>
            </a:r>
            <a:r>
              <a:rPr lang="zh-CN" altLang="en-US" sz="2000" b="1"/>
              <a:t>、</a:t>
            </a:r>
            <a:r>
              <a:rPr lang="en-US" altLang="zh-CN" sz="2000" b="1"/>
              <a:t>static</a:t>
            </a:r>
            <a:r>
              <a:rPr lang="en-US" altLang="zh-CN" sz="2000" b="1">
                <a:latin typeface="宋体" panose="02010600030101010101" pitchFamily="2" charset="-122"/>
              </a:rPr>
              <a:t>(</a:t>
            </a:r>
            <a:r>
              <a:rPr lang="zh-CN" altLang="en-US" sz="2000" b="1"/>
              <a:t>静态</a:t>
            </a:r>
            <a:r>
              <a:rPr lang="en-US" altLang="zh-CN" sz="2000" b="1">
                <a:latin typeface="宋体" panose="02010600030101010101" pitchFamily="2" charset="-122"/>
              </a:rPr>
              <a:t>)</a:t>
            </a:r>
            <a:r>
              <a:rPr lang="zh-CN" altLang="en-US" sz="2000" b="1"/>
              <a:t>和</a:t>
            </a:r>
            <a:r>
              <a:rPr lang="en-US" altLang="zh-CN" sz="2000" b="1"/>
              <a:t>register</a:t>
            </a:r>
            <a:r>
              <a:rPr lang="en-US" altLang="zh-CN" sz="2000" b="1">
                <a:latin typeface="宋体" panose="02010600030101010101" pitchFamily="2" charset="-122"/>
              </a:rPr>
              <a:t>(</a:t>
            </a:r>
            <a:r>
              <a:rPr lang="zh-CN" altLang="en-US" sz="2000" b="1"/>
              <a:t>寄存器</a:t>
            </a:r>
            <a:r>
              <a:rPr lang="en-US" altLang="zh-CN" sz="2000" b="1">
                <a:latin typeface="宋体" panose="02010600030101010101" pitchFamily="2" charset="-122"/>
              </a:rPr>
              <a:t>)</a:t>
            </a:r>
            <a:r>
              <a:rPr lang="zh-CN" altLang="en-US" sz="2000" b="1"/>
              <a:t>。</a:t>
            </a:r>
            <a:r>
              <a:rPr lang="zh-CN" altLang="en-US" sz="2400"/>
              <a:t> </a:t>
            </a:r>
          </a:p>
        </p:txBody>
      </p:sp>
      <p:sp>
        <p:nvSpPr>
          <p:cNvPr id="27655" name="Text Box 48">
            <a:extLst>
              <a:ext uri="{FF2B5EF4-FFF2-40B4-BE49-F238E27FC236}">
                <a16:creationId xmlns:a16="http://schemas.microsoft.com/office/drawing/2014/main" id="{B0FAB40E-58C7-400F-99DB-63B977F29AE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59442" name="Text Box 50">
            <a:extLst>
              <a:ext uri="{FF2B5EF4-FFF2-40B4-BE49-F238E27FC236}">
                <a16:creationId xmlns:a16="http://schemas.microsoft.com/office/drawing/2014/main" id="{4B7F95C3-613A-4DF0-B224-E75276C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2846388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存储类型</a:t>
            </a:r>
          </a:p>
        </p:txBody>
      </p:sp>
      <p:sp>
        <p:nvSpPr>
          <p:cNvPr id="59458" name="Rectangle 66">
            <a:extLst>
              <a:ext uri="{FF2B5EF4-FFF2-40B4-BE49-F238E27FC236}">
                <a16:creationId xmlns:a16="http://schemas.microsoft.com/office/drawing/2014/main" id="{1D104202-C611-4B67-8E64-C29DF7FD9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87725"/>
            <a:ext cx="741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存储类型决定变量的作用域、存储分配方式、生命周期和初始化方式。</a:t>
            </a:r>
            <a:r>
              <a:rPr lang="zh-CN" altLang="en-US"/>
              <a:t> </a:t>
            </a:r>
          </a:p>
        </p:txBody>
      </p:sp>
      <p:grpSp>
        <p:nvGrpSpPr>
          <p:cNvPr id="3" name="Group 76">
            <a:extLst>
              <a:ext uri="{FF2B5EF4-FFF2-40B4-BE49-F238E27FC236}">
                <a16:creationId xmlns:a16="http://schemas.microsoft.com/office/drawing/2014/main" id="{D0F88475-64D2-4241-BED0-C2446E75DAB9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4148138"/>
            <a:ext cx="5575300" cy="2017712"/>
            <a:chOff x="1474" y="2613"/>
            <a:chExt cx="3512" cy="1271"/>
          </a:xfrm>
        </p:grpSpPr>
        <p:grpSp>
          <p:nvGrpSpPr>
            <p:cNvPr id="27659" name="Group 73">
              <a:extLst>
                <a:ext uri="{FF2B5EF4-FFF2-40B4-BE49-F238E27FC236}">
                  <a16:creationId xmlns:a16="http://schemas.microsoft.com/office/drawing/2014/main" id="{726E33C5-C290-4707-84D7-E5B060241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613"/>
              <a:ext cx="2472" cy="1271"/>
              <a:chOff x="1655" y="2568"/>
              <a:chExt cx="2472" cy="1271"/>
            </a:xfrm>
          </p:grpSpPr>
          <p:sp>
            <p:nvSpPr>
              <p:cNvPr id="27664" name="Rectangle 65">
                <a:extLst>
                  <a:ext uri="{FF2B5EF4-FFF2-40B4-BE49-F238E27FC236}">
                    <a16:creationId xmlns:a16="http://schemas.microsoft.com/office/drawing/2014/main" id="{FC048122-DE46-4900-A81E-A6A1E5DF0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614"/>
                <a:ext cx="2472" cy="1225"/>
              </a:xfrm>
              <a:prstGeom prst="rect">
                <a:avLst/>
              </a:prstGeom>
              <a:solidFill>
                <a:schemeClr val="accent1">
                  <a:alpha val="1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9445" name="Text Box 53">
                <a:extLst>
                  <a:ext uri="{FF2B5EF4-FFF2-40B4-BE49-F238E27FC236}">
                    <a16:creationId xmlns:a16="http://schemas.microsoft.com/office/drawing/2014/main" id="{8512E466-CC42-4ABC-888E-7B33C3910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9" y="2726"/>
                <a:ext cx="7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外部变量</a:t>
                </a:r>
              </a:p>
            </p:txBody>
          </p:sp>
          <p:sp>
            <p:nvSpPr>
              <p:cNvPr id="59446" name="Text Box 54">
                <a:extLst>
                  <a:ext uri="{FF2B5EF4-FFF2-40B4-BE49-F238E27FC236}">
                    <a16:creationId xmlns:a16="http://schemas.microsoft.com/office/drawing/2014/main" id="{84904E16-B6CB-48DC-BD4C-E7F80BB0D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9" y="3271"/>
                <a:ext cx="7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局部变量</a:t>
                </a:r>
              </a:p>
            </p:txBody>
          </p:sp>
          <p:sp>
            <p:nvSpPr>
              <p:cNvPr id="59447" name="Text Box 55">
                <a:extLst>
                  <a:ext uri="{FF2B5EF4-FFF2-40B4-BE49-F238E27FC236}">
                    <a16:creationId xmlns:a16="http://schemas.microsoft.com/office/drawing/2014/main" id="{7A1A4C23-2B64-41D1-85E7-DB66CD4F1A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5" y="2568"/>
                <a:ext cx="7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extern</a:t>
                </a:r>
              </a:p>
            </p:txBody>
          </p:sp>
          <p:sp>
            <p:nvSpPr>
              <p:cNvPr id="59448" name="Text Box 56">
                <a:extLst>
                  <a:ext uri="{FF2B5EF4-FFF2-40B4-BE49-F238E27FC236}">
                    <a16:creationId xmlns:a16="http://schemas.microsoft.com/office/drawing/2014/main" id="{B0722A16-AE52-4868-A2A6-32500E3F6A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2908"/>
                <a:ext cx="7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static</a:t>
                </a:r>
              </a:p>
            </p:txBody>
          </p:sp>
          <p:sp>
            <p:nvSpPr>
              <p:cNvPr id="59449" name="Text Box 57">
                <a:extLst>
                  <a:ext uri="{FF2B5EF4-FFF2-40B4-BE49-F238E27FC236}">
                    <a16:creationId xmlns:a16="http://schemas.microsoft.com/office/drawing/2014/main" id="{86373A7F-EB82-4459-94B9-D423415D1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5" y="3282"/>
                <a:ext cx="7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auto</a:t>
                </a:r>
              </a:p>
            </p:txBody>
          </p:sp>
          <p:sp>
            <p:nvSpPr>
              <p:cNvPr id="59450" name="Text Box 58">
                <a:extLst>
                  <a:ext uri="{FF2B5EF4-FFF2-40B4-BE49-F238E27FC236}">
                    <a16:creationId xmlns:a16="http://schemas.microsoft.com/office/drawing/2014/main" id="{B06D8162-4592-4342-A3E9-6A3F78E826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" y="3567"/>
                <a:ext cx="7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register</a:t>
                </a:r>
              </a:p>
            </p:txBody>
          </p:sp>
          <p:sp>
            <p:nvSpPr>
              <p:cNvPr id="27671" name="Line 59">
                <a:extLst>
                  <a:ext uri="{FF2B5EF4-FFF2-40B4-BE49-F238E27FC236}">
                    <a16:creationId xmlns:a16="http://schemas.microsoft.com/office/drawing/2014/main" id="{69DF85F2-7C54-47EB-A2C9-B4FF59A9A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9" y="3415"/>
                <a:ext cx="636" cy="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2" name="Line 60">
                <a:extLst>
                  <a:ext uri="{FF2B5EF4-FFF2-40B4-BE49-F238E27FC236}">
                    <a16:creationId xmlns:a16="http://schemas.microsoft.com/office/drawing/2014/main" id="{D04B354F-5468-4C71-A419-9E981485F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8" y="2704"/>
                <a:ext cx="666" cy="128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3" name="Line 61">
                <a:extLst>
                  <a:ext uri="{FF2B5EF4-FFF2-40B4-BE49-F238E27FC236}">
                    <a16:creationId xmlns:a16="http://schemas.microsoft.com/office/drawing/2014/main" id="{B7EE93D1-379A-48D4-9D30-0A1D611F5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2910"/>
                <a:ext cx="675" cy="115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4" name="Line 62">
                <a:extLst>
                  <a:ext uri="{FF2B5EF4-FFF2-40B4-BE49-F238E27FC236}">
                    <a16:creationId xmlns:a16="http://schemas.microsoft.com/office/drawing/2014/main" id="{F1F53F24-CF40-4E0C-897A-3E8CC9414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7" y="3135"/>
                <a:ext cx="636" cy="204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5" name="Line 63">
                <a:extLst>
                  <a:ext uri="{FF2B5EF4-FFF2-40B4-BE49-F238E27FC236}">
                    <a16:creationId xmlns:a16="http://schemas.microsoft.com/office/drawing/2014/main" id="{D970CEBF-E817-4FAC-95EA-2A1C9952A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7" y="3495"/>
                <a:ext cx="636" cy="204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6" name="Line 70">
                <a:extLst>
                  <a:ext uri="{FF2B5EF4-FFF2-40B4-BE49-F238E27FC236}">
                    <a16:creationId xmlns:a16="http://schemas.microsoft.com/office/drawing/2014/main" id="{0A7D5519-67BD-402F-A464-06BCFE9C0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7" y="2795"/>
                <a:ext cx="681" cy="49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660" name="Line 71">
              <a:extLst>
                <a:ext uri="{FF2B5EF4-FFF2-40B4-BE49-F238E27FC236}">
                  <a16:creationId xmlns:a16="http://schemas.microsoft.com/office/drawing/2014/main" id="{BE97E9BE-008F-47C8-B0C2-48EEFAAA5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2" y="3323"/>
              <a:ext cx="39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1" name="Line 72">
              <a:extLst>
                <a:ext uri="{FF2B5EF4-FFF2-40B4-BE49-F238E27FC236}">
                  <a16:creationId xmlns:a16="http://schemas.microsoft.com/office/drawing/2014/main" id="{80A73647-94B2-45FB-B539-D43599D9E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2" y="3096"/>
              <a:ext cx="394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6" name="Text Box 74">
              <a:extLst>
                <a:ext uri="{FF2B5EF4-FFF2-40B4-BE49-F238E27FC236}">
                  <a16:creationId xmlns:a16="http://schemas.microsoft.com/office/drawing/2014/main" id="{AE9BA6BC-D065-4275-AEE5-FE5622DAA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5" y="2959"/>
              <a:ext cx="5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3333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定义：</a:t>
              </a:r>
            </a:p>
          </p:txBody>
        </p:sp>
        <p:sp>
          <p:nvSpPr>
            <p:cNvPr id="59467" name="Text Box 75">
              <a:extLst>
                <a:ext uri="{FF2B5EF4-FFF2-40B4-BE49-F238E27FC236}">
                  <a16:creationId xmlns:a16="http://schemas.microsoft.com/office/drawing/2014/main" id="{1303E69E-6888-4C0F-8D77-B58C6666B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3193"/>
              <a:ext cx="5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3333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声明：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42" grpId="0"/>
      <p:bldP spid="594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8911ECDB-A83A-4EB4-AA15-496038237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704D94-BBCE-4FEB-B996-6F86CB6C63FF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8675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755D839-652D-4B27-9AF1-8950DF3E9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8676" name="Text Box 6">
            <a:extLst>
              <a:ext uri="{FF2B5EF4-FFF2-40B4-BE49-F238E27FC236}">
                <a16:creationId xmlns:a16="http://schemas.microsoft.com/office/drawing/2014/main" id="{D95DC552-04F0-41E5-A802-B9DD57852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68338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5.5.1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存储类型</a:t>
            </a:r>
            <a:r>
              <a:rPr lang="en-US" altLang="zh-CN" sz="2400" b="1">
                <a:solidFill>
                  <a:srgbClr val="CC0099"/>
                </a:solidFill>
                <a:ea typeface="黑体" panose="02010609060101010101" pitchFamily="49" charset="-122"/>
              </a:rPr>
              <a:t>auto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EA3CB7B7-C5DD-4F55-8E8F-CC202034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076325"/>
            <a:ext cx="7631112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存储类型是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auto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的变量称为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自动变量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。局部变量的缺省存储类型是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auto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作用域限于定义它的块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复合语句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，从块内定义之后直到该块结束之内有效。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当执行的进入块时，系统为自动变量分配内存；当退出块时，系统释放分配的内存。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自动变量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没有缺省初值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，如果定义时没有显示初始化，其初值是不确定的。 </a:t>
            </a:r>
          </a:p>
        </p:txBody>
      </p:sp>
      <p:sp>
        <p:nvSpPr>
          <p:cNvPr id="28678" name="Rectangle 69">
            <a:extLst>
              <a:ext uri="{FF2B5EF4-FFF2-40B4-BE49-F238E27FC236}">
                <a16:creationId xmlns:a16="http://schemas.microsoft.com/office/drawing/2014/main" id="{9B2D13B6-37BB-4B5B-AEF6-CB8192807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9937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8679" name="Rectangle 73">
            <a:extLst>
              <a:ext uri="{FF2B5EF4-FFF2-40B4-BE49-F238E27FC236}">
                <a16:creationId xmlns:a16="http://schemas.microsoft.com/office/drawing/2014/main" id="{F29A1B0D-87BB-47F5-93F1-ABE2B642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22574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8680" name="Rectangle 77">
            <a:extLst>
              <a:ext uri="{FF2B5EF4-FFF2-40B4-BE49-F238E27FC236}">
                <a16:creationId xmlns:a16="http://schemas.microsoft.com/office/drawing/2014/main" id="{C44C92DF-82F2-4DB7-A475-7195151A0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9937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8681" name="Rectangle 81">
            <a:extLst>
              <a:ext uri="{FF2B5EF4-FFF2-40B4-BE49-F238E27FC236}">
                <a16:creationId xmlns:a16="http://schemas.microsoft.com/office/drawing/2014/main" id="{DBF9EC2A-63B8-48A0-A248-88AA9373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22574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8682" name="Rectangle 83">
            <a:extLst>
              <a:ext uri="{FF2B5EF4-FFF2-40B4-BE49-F238E27FC236}">
                <a16:creationId xmlns:a16="http://schemas.microsoft.com/office/drawing/2014/main" id="{315BC064-828A-43BE-A3BA-D2E065C98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9937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8683" name="Rectangle 87">
            <a:extLst>
              <a:ext uri="{FF2B5EF4-FFF2-40B4-BE49-F238E27FC236}">
                <a16:creationId xmlns:a16="http://schemas.microsoft.com/office/drawing/2014/main" id="{1D568D1E-2699-43B5-948A-BBFAC9BB5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22574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8684" name="Rectangle 90">
            <a:extLst>
              <a:ext uri="{FF2B5EF4-FFF2-40B4-BE49-F238E27FC236}">
                <a16:creationId xmlns:a16="http://schemas.microsoft.com/office/drawing/2014/main" id="{5791A380-17EA-4CAA-8EC4-EDA9AE4C6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9937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8685" name="Rectangle 94">
            <a:extLst>
              <a:ext uri="{FF2B5EF4-FFF2-40B4-BE49-F238E27FC236}">
                <a16:creationId xmlns:a16="http://schemas.microsoft.com/office/drawing/2014/main" id="{F33DCD98-AA41-46B3-8254-5E0F30949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22574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8686" name="Rectangle 97">
            <a:extLst>
              <a:ext uri="{FF2B5EF4-FFF2-40B4-BE49-F238E27FC236}">
                <a16:creationId xmlns:a16="http://schemas.microsoft.com/office/drawing/2014/main" id="{96319BE2-4940-42D4-906F-025CB8318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9937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8687" name="Rectangle 101">
            <a:extLst>
              <a:ext uri="{FF2B5EF4-FFF2-40B4-BE49-F238E27FC236}">
                <a16:creationId xmlns:a16="http://schemas.microsoft.com/office/drawing/2014/main" id="{E7A99A29-A26F-4479-B5FF-2EDA74CF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22574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2838" name="Rectangle 374">
            <a:extLst>
              <a:ext uri="{FF2B5EF4-FFF2-40B4-BE49-F238E27FC236}">
                <a16:creationId xmlns:a16="http://schemas.microsoft.com/office/drawing/2014/main" id="{F3A3B239-9217-496D-8476-8FA1028C6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4237038"/>
            <a:ext cx="7605712" cy="126047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对于多重嵌套，外层块的变量名在内层块中是有效的。如果一个变量名同时出现在外层块和内层块中，内层块屏蔽外层块的同名变量，即就近有效原则。</a:t>
            </a:r>
            <a:r>
              <a:rPr lang="zh-CN" altLang="en-US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8D568FFC-1E86-44F0-8B17-DC1CE2CA3D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5DF6BE-785F-4ACE-AE98-A224597458C7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9699" name="AutoShape 13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FA14E7A-8B90-4A48-AC83-E0C958AD3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pic>
        <p:nvPicPr>
          <p:cNvPr id="29700" name="Picture 394" descr="显示器图片">
            <a:hlinkClick r:id="rId3"/>
            <a:extLst>
              <a:ext uri="{FF2B5EF4-FFF2-40B4-BE49-F238E27FC236}">
                <a16:creationId xmlns:a16="http://schemas.microsoft.com/office/drawing/2014/main" id="{33186737-C6E8-4D67-A98B-DCFB09D1C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4724400"/>
            <a:ext cx="30972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91">
            <a:extLst>
              <a:ext uri="{FF2B5EF4-FFF2-40B4-BE49-F238E27FC236}">
                <a16:creationId xmlns:a16="http://schemas.microsoft.com/office/drawing/2014/main" id="{F3331298-04E8-47D1-A1E3-A51274F75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692150"/>
            <a:ext cx="7631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5.4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下面的程序说明了块多重嵌套时自动变量的作用域。</a:t>
            </a:r>
          </a:p>
        </p:txBody>
      </p:sp>
      <p:sp>
        <p:nvSpPr>
          <p:cNvPr id="10" name="Rectangle 392">
            <a:extLst>
              <a:ext uri="{FF2B5EF4-FFF2-40B4-BE49-F238E27FC236}">
                <a16:creationId xmlns:a16="http://schemas.microsoft.com/office/drawing/2014/main" id="{FEE3E744-86C4-4FA6-9EEF-21D461CAD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279525"/>
            <a:ext cx="4356100" cy="34448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#include&lt;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&gt;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void  main(void){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int  a=2,b=4;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("a=%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d,b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=%d\n",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a,b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{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int  a;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a=3;b=5;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("a=%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d,b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=%d\n",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a,b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}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("a=%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d,b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=%d\n",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a,b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</a:p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11" name="Rectangle 393">
            <a:extLst>
              <a:ext uri="{FF2B5EF4-FFF2-40B4-BE49-F238E27FC236}">
                <a16:creationId xmlns:a16="http://schemas.microsoft.com/office/drawing/2014/main" id="{86939016-8474-4222-A683-E0AE62155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5045075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a=3,b=5</a:t>
            </a:r>
          </a:p>
        </p:txBody>
      </p:sp>
      <p:grpSp>
        <p:nvGrpSpPr>
          <p:cNvPr id="12" name="Group 57">
            <a:extLst>
              <a:ext uri="{FF2B5EF4-FFF2-40B4-BE49-F238E27FC236}">
                <a16:creationId xmlns:a16="http://schemas.microsoft.com/office/drawing/2014/main" id="{10394BEE-06E0-4B61-827E-CA590415F49B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2133600"/>
            <a:ext cx="4608512" cy="2447925"/>
            <a:chOff x="1020" y="2251"/>
            <a:chExt cx="2903" cy="1542"/>
          </a:xfrm>
        </p:grpSpPr>
        <p:sp>
          <p:nvSpPr>
            <p:cNvPr id="29712" name="Line 49">
              <a:extLst>
                <a:ext uri="{FF2B5EF4-FFF2-40B4-BE49-F238E27FC236}">
                  <a16:creationId xmlns:a16="http://schemas.microsoft.com/office/drawing/2014/main" id="{04181911-3516-4D6D-9CC0-2E4755804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5" y="2251"/>
              <a:ext cx="154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3" name="Line 50">
              <a:extLst>
                <a:ext uri="{FF2B5EF4-FFF2-40B4-BE49-F238E27FC236}">
                  <a16:creationId xmlns:a16="http://schemas.microsoft.com/office/drawing/2014/main" id="{3EA12A05-A0F1-4E7C-B022-5E76D8C41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2251"/>
              <a:ext cx="0" cy="154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4" name="Line 56">
              <a:extLst>
                <a:ext uri="{FF2B5EF4-FFF2-40B4-BE49-F238E27FC236}">
                  <a16:creationId xmlns:a16="http://schemas.microsoft.com/office/drawing/2014/main" id="{4E00AF28-2346-461E-A9B7-29D970A2A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3793"/>
              <a:ext cx="290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58">
            <a:extLst>
              <a:ext uri="{FF2B5EF4-FFF2-40B4-BE49-F238E27FC236}">
                <a16:creationId xmlns:a16="http://schemas.microsoft.com/office/drawing/2014/main" id="{2B345EE7-65CD-431D-A25D-44009ABD6077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986088"/>
            <a:ext cx="4103687" cy="965200"/>
            <a:chOff x="839" y="3022"/>
            <a:chExt cx="2585" cy="329"/>
          </a:xfrm>
        </p:grpSpPr>
        <p:sp>
          <p:nvSpPr>
            <p:cNvPr id="29709" name="Line 53">
              <a:extLst>
                <a:ext uri="{FF2B5EF4-FFF2-40B4-BE49-F238E27FC236}">
                  <a16:creationId xmlns:a16="http://schemas.microsoft.com/office/drawing/2014/main" id="{00775B70-3EFA-426A-AB0F-F1371FF8B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022"/>
              <a:ext cx="2086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0" name="Line 54">
              <a:extLst>
                <a:ext uri="{FF2B5EF4-FFF2-40B4-BE49-F238E27FC236}">
                  <a16:creationId xmlns:a16="http://schemas.microsoft.com/office/drawing/2014/main" id="{D313384F-CF74-49D0-B0A6-D0E45D528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034"/>
              <a:ext cx="0" cy="317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1" name="Line 55">
              <a:extLst>
                <a:ext uri="{FF2B5EF4-FFF2-40B4-BE49-F238E27FC236}">
                  <a16:creationId xmlns:a16="http://schemas.microsoft.com/office/drawing/2014/main" id="{7E99E37F-66CA-46B2-9348-A60B15BFE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9" y="3339"/>
              <a:ext cx="2585" cy="1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E0ABAEB-63A1-4EA2-9ADA-A21FACE0B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349500"/>
            <a:ext cx="288925" cy="215900"/>
          </a:xfrm>
          <a:prstGeom prst="rightArrow">
            <a:avLst>
              <a:gd name="adj1" fmla="val 50000"/>
              <a:gd name="adj2" fmla="val 5002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" name="Rectangle 393">
            <a:extLst>
              <a:ext uri="{FF2B5EF4-FFF2-40B4-BE49-F238E27FC236}">
                <a16:creationId xmlns:a16="http://schemas.microsoft.com/office/drawing/2014/main" id="{B8A26EB7-E24D-4E36-BC0F-0BFD8E0B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797425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a=2,b=4</a:t>
            </a:r>
          </a:p>
        </p:txBody>
      </p:sp>
      <p:sp>
        <p:nvSpPr>
          <p:cNvPr id="22" name="Rectangle 393">
            <a:extLst>
              <a:ext uri="{FF2B5EF4-FFF2-40B4-BE49-F238E27FC236}">
                <a16:creationId xmlns:a16="http://schemas.microsoft.com/office/drawing/2014/main" id="{794E2074-5791-4190-A0AA-81673F864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373688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a=2,b=5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116 L -0.0026 0.00116 C -0.00087 0.02894 -0.00295 0.00093 -0.00121 0.01875 C -0.00087 0.02176 -0.00087 0.025 -0.00034 0.02801 C -2.22222E-6 0.0301 0.0007 0.03218 0.00122 0.03426 C 0.00139 0.03681 0.00174 0.03912 0.00191 0.04167 C 0.00226 0.04422 0.00226 0.04723 0.00278 0.04977 C 0.00365 0.0544 0.00521 0.05625 0.00591 0.06019 C 0.00729 0.06875 0.00538 0.06412 0.00816 0.06968 C 0.00903 0.08426 0.00886 0.07871 0.00886 0.08635 " pathEditMode="relative" ptsTypes="AAAAAAAA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0.08959 L 0.00816 0.08959 C 0.00382 0.10695 0.00486 0.0963 0.00573 0.11135 C 0.00608 0.11783 0.0066 0.13125 0.0066 0.13125 " pathEditMode="relative" ptsTypes="AA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13033 L 0.00365 0.13033 C 0.00434 0.15996 0.00417 0.14676 0.00417 0.16968 " pathEditMode="relative" ptsTypes="A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17084 L 0.00434 0.17084 C 0.004 0.17894 0.00365 0.18727 0.00347 0.19561 C 0.00313 0.21343 0.00313 0.23102 0.00261 0.24885 C 0.00261 0.25047 0.00191 0.25209 0.00191 0.25394 C 0.00174 0.25926 0.00191 0.26436 0.00191 0.26968 " pathEditMode="relative" ptsTypes="AAAAAA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animBg="1"/>
      <p:bldP spid="20" grpId="1" animBg="1"/>
      <p:bldP spid="20" grpId="2" animBg="1"/>
      <p:bldP spid="20" grpId="3" animBg="1"/>
      <p:bldP spid="20" grpId="4" animBg="1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30FC253F-C1B9-4C1B-92FF-B42F8069E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3FCABA-3069-4573-A6C5-56333C641A13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0723" name="AutoShape 5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596ACC6-EBC9-4E9F-A6CA-6AEF6A6AD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4564" name="Text Box 52">
            <a:extLst>
              <a:ext uri="{FF2B5EF4-FFF2-40B4-BE49-F238E27FC236}">
                <a16:creationId xmlns:a16="http://schemas.microsoft.com/office/drawing/2014/main" id="{17700522-5DC8-409E-87BA-FBA2D6692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68338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5.5.2</a:t>
            </a:r>
            <a:r>
              <a:rPr lang="en-US" altLang="en-US" b="1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b="1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存储类型</a:t>
            </a:r>
            <a:r>
              <a:rPr lang="en-US" altLang="zh-CN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extern</a:t>
            </a:r>
            <a:r>
              <a:rPr lang="en-US" altLang="zh-CN" b="1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64568" name="Rectangle 56">
            <a:extLst>
              <a:ext uri="{FF2B5EF4-FFF2-40B4-BE49-F238E27FC236}">
                <a16:creationId xmlns:a16="http://schemas.microsoft.com/office/drawing/2014/main" id="{AF5EA20E-E1F2-4AC3-AD46-98965E4DB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171575"/>
            <a:ext cx="7631112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存储类型是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extern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的变量称为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外部变量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。外部变量的缺省存储类型是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extern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，表示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变量的定义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程序开始运行，系统为外部变量分配内存，直到整个程序运行结束后才被收回。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如果定义时没有对外部变量显示初始化，其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缺省初值是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外部变量的作用域是从定义之后直到所在源文件结束的所有函数。在其它源程序文件中，通过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extern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声明变量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与定义同名外部变量，外部变量的作用域可以扩大到所有文件。</a:t>
            </a:r>
          </a:p>
        </p:txBody>
      </p:sp>
      <p:sp>
        <p:nvSpPr>
          <p:cNvPr id="64569" name="Rectangle 57">
            <a:extLst>
              <a:ext uri="{FF2B5EF4-FFF2-40B4-BE49-F238E27FC236}">
                <a16:creationId xmlns:a16="http://schemas.microsoft.com/office/drawing/2014/main" id="{21D3A143-1BBE-49E6-87F8-B5A47864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4365625"/>
            <a:ext cx="3419475" cy="19208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#include&lt;stdio.h&gt;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int status;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extern float  sum; 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 main(void){</a:t>
            </a: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grpSp>
        <p:nvGrpSpPr>
          <p:cNvPr id="2" name="Group 62">
            <a:extLst>
              <a:ext uri="{FF2B5EF4-FFF2-40B4-BE49-F238E27FC236}">
                <a16:creationId xmlns:a16="http://schemas.microsoft.com/office/drawing/2014/main" id="{45DC0746-4FE1-4067-9EE8-1D1F3D98D85B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581150"/>
            <a:ext cx="4440237" cy="3348038"/>
            <a:chOff x="249" y="996"/>
            <a:chExt cx="2797" cy="2109"/>
          </a:xfrm>
        </p:grpSpPr>
        <p:sp>
          <p:nvSpPr>
            <p:cNvPr id="30732" name="Oval 58">
              <a:extLst>
                <a:ext uri="{FF2B5EF4-FFF2-40B4-BE49-F238E27FC236}">
                  <a16:creationId xmlns:a16="http://schemas.microsoft.com/office/drawing/2014/main" id="{35C0DE78-A2F2-4CE4-8FDC-4BA5B64D3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996"/>
              <a:ext cx="816" cy="282"/>
            </a:xfrm>
            <a:prstGeom prst="ellipse">
              <a:avLst/>
            </a:prstGeom>
            <a:noFill/>
            <a:ln w="38100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0733" name="Freeform 60">
              <a:extLst>
                <a:ext uri="{FF2B5EF4-FFF2-40B4-BE49-F238E27FC236}">
                  <a16:creationId xmlns:a16="http://schemas.microsoft.com/office/drawing/2014/main" id="{3D078536-950B-4B38-80DD-F187AE2D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" y="1207"/>
              <a:ext cx="2003" cy="1898"/>
            </a:xfrm>
            <a:custGeom>
              <a:avLst/>
              <a:gdLst>
                <a:gd name="T0" fmla="*/ 2003 w 2003"/>
                <a:gd name="T1" fmla="*/ 7 h 1898"/>
                <a:gd name="T2" fmla="*/ 370 w 2003"/>
                <a:gd name="T3" fmla="*/ 98 h 1898"/>
                <a:gd name="T4" fmla="*/ 7 w 2003"/>
                <a:gd name="T5" fmla="*/ 597 h 1898"/>
                <a:gd name="T6" fmla="*/ 325 w 2003"/>
                <a:gd name="T7" fmla="*/ 1686 h 1898"/>
                <a:gd name="T8" fmla="*/ 1685 w 2003"/>
                <a:gd name="T9" fmla="*/ 1867 h 1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3"/>
                <a:gd name="T16" fmla="*/ 0 h 1898"/>
                <a:gd name="T17" fmla="*/ 2003 w 2003"/>
                <a:gd name="T18" fmla="*/ 1898 h 18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3" h="1898">
                  <a:moveTo>
                    <a:pt x="2003" y="7"/>
                  </a:moveTo>
                  <a:cubicBezTo>
                    <a:pt x="1353" y="3"/>
                    <a:pt x="703" y="0"/>
                    <a:pt x="370" y="98"/>
                  </a:cubicBezTo>
                  <a:cubicBezTo>
                    <a:pt x="37" y="196"/>
                    <a:pt x="14" y="332"/>
                    <a:pt x="7" y="597"/>
                  </a:cubicBezTo>
                  <a:cubicBezTo>
                    <a:pt x="0" y="862"/>
                    <a:pt x="45" y="1474"/>
                    <a:pt x="325" y="1686"/>
                  </a:cubicBezTo>
                  <a:cubicBezTo>
                    <a:pt x="605" y="1898"/>
                    <a:pt x="1145" y="1882"/>
                    <a:pt x="1685" y="1867"/>
                  </a:cubicBezTo>
                </a:path>
              </a:pathLst>
            </a:custGeom>
            <a:noFill/>
            <a:ln w="31750" cap="flat" cmpd="sng">
              <a:solidFill>
                <a:srgbClr val="008080"/>
              </a:solidFill>
              <a:prstDash val="sysDot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63">
            <a:extLst>
              <a:ext uri="{FF2B5EF4-FFF2-40B4-BE49-F238E27FC236}">
                <a16:creationId xmlns:a16="http://schemas.microsoft.com/office/drawing/2014/main" id="{C6168FEE-DFB7-4A7F-929B-5B8F193CDDA0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3557588"/>
            <a:ext cx="3071812" cy="1600200"/>
            <a:chOff x="2789" y="2241"/>
            <a:chExt cx="1935" cy="1008"/>
          </a:xfrm>
        </p:grpSpPr>
        <p:sp>
          <p:nvSpPr>
            <p:cNvPr id="30730" name="Oval 59">
              <a:extLst>
                <a:ext uri="{FF2B5EF4-FFF2-40B4-BE49-F238E27FC236}">
                  <a16:creationId xmlns:a16="http://schemas.microsoft.com/office/drawing/2014/main" id="{9ECA075D-8D9D-493E-90A8-41984F6B5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241"/>
              <a:ext cx="1270" cy="282"/>
            </a:xfrm>
            <a:prstGeom prst="ellipse">
              <a:avLst/>
            </a:prstGeom>
            <a:noFill/>
            <a:ln w="38100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0731" name="Freeform 61">
              <a:extLst>
                <a:ext uri="{FF2B5EF4-FFF2-40B4-BE49-F238E27FC236}">
                  <a16:creationId xmlns:a16="http://schemas.microsoft.com/office/drawing/2014/main" id="{A1D4A85F-E23A-414E-AA1C-A666430B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" y="2432"/>
              <a:ext cx="1254" cy="817"/>
            </a:xfrm>
            <a:custGeom>
              <a:avLst/>
              <a:gdLst>
                <a:gd name="T0" fmla="*/ 499 w 1254"/>
                <a:gd name="T1" fmla="*/ 0 h 817"/>
                <a:gd name="T2" fmla="*/ 1224 w 1254"/>
                <a:gd name="T3" fmla="*/ 408 h 817"/>
                <a:gd name="T4" fmla="*/ 680 w 1254"/>
                <a:gd name="T5" fmla="*/ 681 h 817"/>
                <a:gd name="T6" fmla="*/ 0 w 1254"/>
                <a:gd name="T7" fmla="*/ 817 h 8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4"/>
                <a:gd name="T13" fmla="*/ 0 h 817"/>
                <a:gd name="T14" fmla="*/ 1254 w 1254"/>
                <a:gd name="T15" fmla="*/ 817 h 8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4" h="817">
                  <a:moveTo>
                    <a:pt x="499" y="0"/>
                  </a:moveTo>
                  <a:cubicBezTo>
                    <a:pt x="846" y="147"/>
                    <a:pt x="1194" y="295"/>
                    <a:pt x="1224" y="408"/>
                  </a:cubicBezTo>
                  <a:cubicBezTo>
                    <a:pt x="1254" y="521"/>
                    <a:pt x="884" y="613"/>
                    <a:pt x="680" y="681"/>
                  </a:cubicBezTo>
                  <a:cubicBezTo>
                    <a:pt x="476" y="749"/>
                    <a:pt x="238" y="783"/>
                    <a:pt x="0" y="817"/>
                  </a:cubicBezTo>
                </a:path>
              </a:pathLst>
            </a:custGeom>
            <a:noFill/>
            <a:ln w="31750" cap="flat" cmpd="sng">
              <a:solidFill>
                <a:srgbClr val="008080"/>
              </a:solidFill>
              <a:prstDash val="sysDot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4576" name="Rectangle 64">
            <a:extLst>
              <a:ext uri="{FF2B5EF4-FFF2-40B4-BE49-F238E27FC236}">
                <a16:creationId xmlns:a16="http://schemas.microsoft.com/office/drawing/2014/main" id="{EFA2CB1E-98DA-4327-8E2B-160950D2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4508500"/>
            <a:ext cx="7631112" cy="16129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外部变量的声明语句可以在函数之外，也可以在函数内部。如果在函数之外声明，从声明之后直到文件结束的所有函数都有效。如果在函数内部声明，从声明之后函数内部有效。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如果在函数内部声明，与局部变量同名时，局部变量有效。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4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2" dur="2000"/>
                                        <p:tgtEl>
                                          <p:spTgt spid="64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69" grpId="0" animBg="1"/>
      <p:bldP spid="64569" grpId="1" animBg="1"/>
      <p:bldP spid="645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>
            <a:extLst>
              <a:ext uri="{FF2B5EF4-FFF2-40B4-BE49-F238E27FC236}">
                <a16:creationId xmlns:a16="http://schemas.microsoft.com/office/drawing/2014/main" id="{7F49CC5A-2A13-40A8-87DC-0DE822C55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1EC607-B0CA-418F-8E82-B993DA4DC82B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1747" name="Rectangle 6">
            <a:extLst>
              <a:ext uri="{FF2B5EF4-FFF2-40B4-BE49-F238E27FC236}">
                <a16:creationId xmlns:a16="http://schemas.microsoft.com/office/drawing/2014/main" id="{B58FE715-9E26-4B55-AAA6-CFA07318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5300663"/>
            <a:ext cx="1008063" cy="865187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CDD581F7-D20C-43DA-887E-1D282CAAD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196975"/>
            <a:ext cx="5773738" cy="49688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int  n;                /* </a:t>
            </a:r>
            <a:r>
              <a:rPr lang="zh-CN" altLang="en-US" sz="2000"/>
              <a:t>外部变量</a:t>
            </a:r>
            <a:r>
              <a:rPr lang="en-US" altLang="zh-CN" sz="2000"/>
              <a:t>,</a:t>
            </a:r>
            <a:r>
              <a:rPr lang="zh-CN" altLang="en-US" sz="2000"/>
              <a:t>等价于</a:t>
            </a:r>
            <a:r>
              <a:rPr lang="en-US" altLang="zh-CN" sz="2000"/>
              <a:t>int  n =0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int  f1(void 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n++;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return 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 f2(int x){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n=x;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int 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printf("global n is %d on entering main \n",n);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f2(10);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for (i=0;i&lt;3;i++)  printf("%6d",f1());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printf("\nglobal n is %d on exiting main \n",n);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26BA9AF-2CDD-41B1-A88A-336C04407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692150"/>
            <a:ext cx="7631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5.5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下面的程序说明了外部变量的缺省初值和作用域。 </a:t>
            </a:r>
          </a:p>
        </p:txBody>
      </p:sp>
      <p:pic>
        <p:nvPicPr>
          <p:cNvPr id="31750" name="Picture 7" descr="显示器图片">
            <a:hlinkClick r:id="rId2"/>
            <a:extLst>
              <a:ext uri="{FF2B5EF4-FFF2-40B4-BE49-F238E27FC236}">
                <a16:creationId xmlns:a16="http://schemas.microsoft.com/office/drawing/2014/main" id="{032D4FA1-3152-4636-826D-A60B3EE3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475"/>
            <a:ext cx="460851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C85484E3-BF4D-40C7-A211-EF169264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432050"/>
            <a:ext cx="27543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76225" algn="ctr" eaLnBrk="1" hangingPunct="1">
              <a:defRPr/>
            </a:pP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global n is 0 on entering main</a:t>
            </a:r>
          </a:p>
        </p:txBody>
      </p:sp>
      <p:grpSp>
        <p:nvGrpSpPr>
          <p:cNvPr id="31752" name="组合 2">
            <a:extLst>
              <a:ext uri="{FF2B5EF4-FFF2-40B4-BE49-F238E27FC236}">
                <a16:creationId xmlns:a16="http://schemas.microsoft.com/office/drawing/2014/main" id="{0236F082-F57E-4505-88A7-4188BA5935A8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1244600"/>
            <a:ext cx="2520950" cy="4416425"/>
            <a:chOff x="-36512" y="1244823"/>
            <a:chExt cx="2808288" cy="4416425"/>
          </a:xfrm>
        </p:grpSpPr>
        <p:pic>
          <p:nvPicPr>
            <p:cNvPr id="31769" name="图片 7">
              <a:extLst>
                <a:ext uri="{FF2B5EF4-FFF2-40B4-BE49-F238E27FC236}">
                  <a16:creationId xmlns:a16="http://schemas.microsoft.com/office/drawing/2014/main" id="{533C3870-BBD7-4257-926D-8ABAE56DD1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01" t="33463" r="32304" b="20470"/>
            <a:stretch>
              <a:fillRect/>
            </a:stretch>
          </p:blipFill>
          <p:spPr bwMode="auto">
            <a:xfrm>
              <a:off x="-36512" y="1244823"/>
              <a:ext cx="2808288" cy="441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70" name="矩形 1">
              <a:extLst>
                <a:ext uri="{FF2B5EF4-FFF2-40B4-BE49-F238E27FC236}">
                  <a16:creationId xmlns:a16="http://schemas.microsoft.com/office/drawing/2014/main" id="{E497731C-ADC6-40A9-AC8A-154A07614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40" y="3449940"/>
              <a:ext cx="2088232" cy="864096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19A8C78-C9B2-4B15-AE42-32BBEFDCA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471863"/>
            <a:ext cx="574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n:  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4C114D-4958-4E7D-9A9D-73DA92BC1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55788"/>
            <a:ext cx="1800225" cy="3492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main:i: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C7F600-8512-42AE-A252-13C88FA06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16150"/>
            <a:ext cx="1800225" cy="3492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f2: x</a:t>
            </a:r>
            <a:r>
              <a:rPr lang="zh-CN" altLang="en-US" sz="2000">
                <a:latin typeface="宋体" panose="02010600030101010101" pitchFamily="2" charset="-122"/>
              </a:rPr>
              <a:t>：</a:t>
            </a:r>
            <a:r>
              <a:rPr lang="en-US" altLang="zh-CN" sz="2000">
                <a:latin typeface="宋体" panose="02010600030101010101" pitchFamily="2" charset="-122"/>
              </a:rPr>
              <a:t>10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52F83E-563F-49B6-A187-E36652662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19325"/>
            <a:ext cx="1800225" cy="34766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f1: &lt;</a:t>
            </a:r>
            <a:r>
              <a:rPr lang="zh-CN" altLang="en-US" sz="1100">
                <a:latin typeface="宋体" panose="02010600030101010101" pitchFamily="2" charset="-122"/>
              </a:rPr>
              <a:t>无局部变量</a:t>
            </a:r>
            <a:r>
              <a:rPr lang="en-US" altLang="zh-CN" sz="2000">
                <a:latin typeface="宋体" panose="02010600030101010101" pitchFamily="2" charset="-122"/>
              </a:rPr>
              <a:t>&gt;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06984DB-E20E-44A0-94DC-25028EFA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076700"/>
            <a:ext cx="288925" cy="215900"/>
          </a:xfrm>
          <a:prstGeom prst="rightArrow">
            <a:avLst>
              <a:gd name="adj1" fmla="val 50000"/>
              <a:gd name="adj2" fmla="val 5002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C3DCE26-377D-48C5-9088-5C7560BF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636838"/>
            <a:ext cx="6588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76225" algn="ctr" eaLnBrk="1" hangingPunct="1">
              <a:defRPr/>
            </a:pP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774E9E9C-41BD-4FDE-A122-779E62F99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852738"/>
            <a:ext cx="27352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76225" algn="ctr" eaLnBrk="1" hangingPunct="1">
              <a:defRPr/>
            </a:pP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global n is 13 on exiting main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71AD57-448D-4995-95E2-BF60B4695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500438"/>
            <a:ext cx="3238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BAD0B02-7947-40B0-82F1-40DF499B2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500438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10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B6D9B7-3808-49A7-9D98-2A1AB3494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3500438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11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3A519B-5684-4B3A-B8D2-5B5E77638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3500438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12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25F044-0C77-4CD1-A02C-2F9CBE20C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500438"/>
            <a:ext cx="4619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13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AE6C01CF-9857-45F3-9728-C3839A07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636838"/>
            <a:ext cx="6588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76225" algn="ctr" eaLnBrk="1" hangingPunct="1">
              <a:defRPr/>
            </a:pP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EDF06E0-7F46-4A6F-911F-765E61298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2647950"/>
            <a:ext cx="6588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76225" algn="ctr" eaLnBrk="1" hangingPunct="1">
              <a:defRPr/>
            </a:pP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13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60AA71F-18D6-4F1D-835B-5A443E6E2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1844675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4F3CD08-F69D-4540-98B5-EBEC2548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1855788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0.00115 L -0.00312 0.00115 C -0.00156 0.00694 -0.0007 0.01157 0.00139 0.01666 C 0.0019 0.01782 0.00244 0.01875 0.00296 0.0199 C 0.0033 0.02268 0.0033 0.02546 0.00382 0.02824 C 0.00416 0.03032 0.00539 0.03449 0.00539 0.03449 C 0.00556 0.0375 0.0059 0.04074 0.00608 0.04398 C 0.00643 0.04745 0.0066 0.05092 0.00695 0.05439 C 0.00711 0.05671 0.00711 0.05925 0.00764 0.06157 C 0.00799 0.06273 0.00886 0.06365 0.00921 0.06481 C 0.00955 0.06574 0.00973 0.06689 0.01007 0.06782 C 0.01112 0.07962 0.01077 0.07337 0.01077 0.0868 " pathEditMode="relative" ptsTypes="AAAAAAAAAA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4 0.08564 L 0.01164 0.08564 C 0.01077 0.08842 0.00973 0.09097 0.00938 0.09398 C 0.0066 0.10995 0.01042 0.09791 0.00711 0.1074 C 0.0073 0.10925 0.00711 0.11111 0.00782 0.11273 C 0.00816 0.11365 0.00973 0.11342 0.01007 0.11481 C 0.01077 0.11736 0.01077 0.12314 0.01077 0.12314 " pathEditMode="relative" ptsTypes="AAAAAAA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4 0.12199 L 0.01164 0.12199 C 0.01129 0.11527 0.01112 0.10856 0.01077 0.10208 C 0.01042 0.09537 0.00955 0.08888 0.00921 0.0824 C 0.00903 0.07708 0.00886 0.07175 0.0085 0.06666 C 0.00834 0.06388 0.00782 0.06111 0.00764 0.05833 C 0.00711 0.05115 0.0066 0.04375 0.00608 0.03657 C 0.0059 0.03194 0.00573 0.02731 0.00539 0.02291 C 0.00521 0.02083 0.00469 0.01875 0.00451 0.01666 C 0.004 0.00949 0.00296 -0.0051 0.00296 -0.0051 C 0.00278 -0.03195 0.00278 -0.0588 0.00226 -0.08542 C 0.00226 -0.0875 0.00156 -0.08959 0.00139 -0.09167 C 0.00105 -0.09584 0.0007 -0.1 0.0007 -0.10417 C 0.00052 -0.1176 0.0007 -0.13125 0.0007 -0.14468 " pathEditMode="relative" ptsTypes="AAAAAAAAAAAA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4237 L -0.00087 -0.14237 L -0.00087 -0.04885 " pathEditMode="relative" ptsTypes="A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4769 L 5E-6 -0.04769 C 0.00226 0.00949 0.0007 -0.02894 0.00296 0.03356 C 0.00382 0.05717 0.00278 0.04768 0.00539 0.06365 C 0.00626 0.07638 0.00695 0.0912 0.0085 0.10324 C 0.00903 0.1074 0.00973 0.11157 0.01007 0.11574 C 0.01025 0.11736 0.01112 0.13194 0.01164 0.13449 C 0.01216 0.13773 0.0132 0.14074 0.01407 0.14398 C 0.01424 0.1449 0.01424 0.14606 0.01476 0.14699 C 0.01702 0.15138 0.01598 0.14907 0.01789 0.15439 C 0.01893 0.16157 0.01823 0.15787 0.02032 0.16574 C 0.02032 0.16574 0.02171 0.17199 0.02171 0.17199 L 0.02344 0.17314 " pathEditMode="relative" ptsTypes="AAAAAAAAAAAAA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57 0.17314 L 0.02257 0.17314 C 0.02327 0.17013 0.02414 0.16759 0.02483 0.16458 C 0.03351 0.13333 0.02518 0.08032 0.02483 0.06365 C 0.02483 0.06041 0.02414 0.04953 0.02327 0.0449 C 0.02275 0.0412 0.02119 0.0368 0.02014 0.03333 C 0.01997 0.03078 0.01945 0.025 0.01858 0.02199 C 0.01823 0.0206 0.01754 0.01921 0.01702 0.01782 C 0.01563 0.00555 0.01702 0.01666 0.01546 0.0074 C 0.01528 0.00555 0.01511 0.00393 0.01476 0.00208 C 0.01407 -0.00047 0.0132 -0.00278 0.01233 -0.0051 C 0.01181 -0.00903 0.01146 -0.01274 0.01077 -0.01667 C 0.01042 -0.01945 0.00955 -0.022 0.00921 -0.025 C 0.00886 -0.02871 0.00886 -0.03264 0.0085 -0.03635 C 0.00834 -0.0382 0.0073 -0.04584 0.00695 -0.04792 C 0.00643 -0.05024 0.0059 -0.05278 0.00539 -0.0551 C 0.00504 -0.05857 0.00487 -0.06204 0.00451 -0.06551 C 0.00435 -0.06737 0.004 -0.06899 0.00382 -0.07084 C 0.00348 -0.07362 0.0033 -0.07639 0.00296 -0.07917 C 0.00278 -0.08149 0.00244 -0.08403 0.00226 -0.08635 C 0.0019 -0.09028 0.00174 -0.09399 0.00139 -0.09792 C 0.00105 -0.10371 0.00035 -0.10973 -0.00017 -0.11551 C -0.00017 -0.1176 -0.00139 -0.1676 -0.00173 -0.17176 C -0.0019 -0.17616 -0.00277 -0.1801 -0.00329 -0.18426 C -0.00348 -0.19028 -0.00364 -0.19607 -0.004 -0.20209 C -0.00416 -0.20348 -0.00451 -0.20487 -0.00487 -0.20625 C -0.00504 -0.20834 -0.0052 -0.21042 -0.00555 -0.2125 C -0.00608 -0.21528 -0.00677 -0.21806 -0.00711 -0.22084 C -0.00764 -0.225 -0.00799 -0.22917 -0.00869 -0.23334 C -0.00903 -0.23473 -0.0092 -0.23612 -0.00954 -0.2375 C -0.00972 -0.23913 -0.0099 -0.24098 -0.01024 -0.2426 C -0.01077 -0.24491 -0.01129 -0.24676 -0.01181 -0.24885 C -0.01216 -0.25 -0.0125 -0.25093 -0.01268 -0.25209 C -0.01285 -0.25417 -0.0132 -0.25625 -0.01337 -0.25834 C -0.01424 -0.26713 -0.01424 -0.26991 -0.01494 -0.27917 C -0.01511 -0.28195 -0.01546 -0.28473 -0.01563 -0.2875 C -0.01546 -0.29676 -0.01494 -0.30625 -0.01494 -0.31551 " pathEditMode="relative" ptsTypes="AAAAAAAAAAAAAAAAAAAAAAAAAAAAAAAAAAA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-0.31227 L -0.01407 -0.31227 C -0.01303 -0.30973 -0.01216 -0.30672 -0.01094 -0.30417 C -0.0106 -0.30301 -0.0099 -0.30209 -0.00938 -0.30093 C -0.00799 -0.29769 -0.00799 -0.29653 -0.00624 -0.29375 C -0.00555 -0.2926 -0.00468 -0.29167 -0.004 -0.29051 C -0.00121 -0.28612 -0.00381 -0.2882 5E-6 -0.28635 C 0.00416 -0.27801 -0.00139 -0.2882 0.00382 -0.28125 C 0.00903 -0.27431 0.00156 -0.28149 0.00782 -0.27593 L 0.01094 -0.26968 C 0.01268 -0.26621 0.01181 -0.2676 0.01337 -0.26551 " pathEditMode="relative" ptsTypes="AAAAAAAAAAA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 -0.26968 L 0.0132 -0.26968 C 0.01285 -0.26667 0.01268 -0.26343 0.01233 -0.26042 C 0.01216 -0.25857 0.01164 -0.25695 0.01164 -0.2551 C 0.01164 -0.25 0.01198 -0.24468 0.01233 -0.23959 C 0.01251 -0.23843 0.0132 -0.2375 0.0132 -0.23635 C 0.01337 -0.23264 0.0132 -0.22871 0.0132 -0.22477 " pathEditMode="relative" ptsTypes="AAAAAAA">
                                      <p:cBhvr>
                                        <p:cTn id="6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1 -0.2257 L 0.01251 -0.2257 C 0.01355 -0.22153 0.01476 -0.21598 0.01719 -0.21227 C 0.01771 -0.21135 0.01876 -0.21088 0.01945 -0.21019 C 0.02084 -0.2088 0.02205 -0.20741 0.02344 -0.20602 C 0.02882 -0.20047 0.02188 -0.2088 0.03039 -0.19885 C 0.03126 -0.19769 0.03195 -0.19653 0.03282 -0.19561 C 0.03403 -0.19422 0.03542 -0.19283 0.03664 -0.19144 C 0.03751 -0.19051 0.0382 -0.18936 0.03907 -0.18843 C 0.03976 -0.1875 0.04063 -0.18704 0.04132 -0.18635 C 0.04237 -0.18496 0.04341 -0.18334 0.04445 -0.18218 C 0.04549 -0.18102 0.04653 -0.1801 0.04757 -0.17894 C 0.04862 -0.17778 0.04948 -0.17593 0.0507 -0.17477 C 0.05157 -0.17385 0.05278 -0.17362 0.05382 -0.17269 C 0.05539 -0.17153 0.0599 -0.16737 0.06164 -0.16551 C 0.06251 -0.16459 0.0632 -0.1632 0.06407 -0.16227 C 0.06494 -0.16112 0.06615 -0.16042 0.06719 -0.15926 C 0.06962 -0.15625 0.07153 -0.15255 0.07414 -0.14977 C 0.07535 -0.14838 0.07674 -0.14723 0.07796 -0.14561 C 0.07987 -0.14329 0.0816 -0.14075 0.08351 -0.13843 C 0.08421 -0.13727 0.08507 -0.13635 0.08594 -0.13519 C 0.08733 -0.13288 0.08889 -0.13033 0.09046 -0.12801 C 0.09861 -0.11621 0.09011 -0.12987 0.09532 -0.12061 C 0.09619 -0.11899 0.09756 -0.11737 0.09844 -0.11551 C 0.09966 -0.1125 0.10001 -0.10903 0.10157 -0.10602 C 0.10365 -0.10163 0.10695 -0.09815 0.10921 -0.09352 L 0.12032 -0.07269 C 0.12205 -0.06922 0.12396 -0.06598 0.1257 -0.06227 C 0.12726 -0.05926 0.12848 -0.05579 0.13039 -0.05301 C 0.13195 -0.05047 0.13351 -0.04815 0.13507 -0.04561 C 0.13629 -0.04399 0.13785 -0.0426 0.13907 -0.04051 C 0.14376 -0.03149 0.14237 -0.02755 0.14983 -0.01968 C 0.15226 -0.01737 0.15521 -0.01551 0.15695 -0.0125 C 0.16112 -0.00487 0.15816 -0.0095 0.16632 -0.00093 C 0.16771 0.00046 0.16928 0.00138 0.17032 0.00324 C 0.1724 0.00694 0.17518 0.01203 0.17796 0.01458 C 0.17917 0.01574 0.18073 0.01597 0.18195 0.01666 C 0.18542 0.02129 0.18751 0.02453 0.19132 0.02824 C 0.19254 0.02939 0.1941 0.03009 0.19532 0.03125 C 0.19619 0.03217 0.19671 0.03356 0.19757 0.03449 C 0.19931 0.03611 0.20122 0.03703 0.20296 0.03865 C 0.20747 0.04259 0.21146 0.04791 0.21632 0.05115 C 0.21737 0.05185 0.21841 0.05231 0.21945 0.05324 C 0.22049 0.05416 0.22136 0.05555 0.22257 0.05625 C 0.22518 0.05833 0.22796 0.05925 0.23039 0.06157 C 0.23108 0.06226 0.23195 0.06296 0.23282 0.06365 C 0.23473 0.06574 0.23664 0.06805 0.23907 0.0699 C 0.24358 0.07337 0.24341 0.07291 0.24844 0.075 L 0.24844 0.075 C 0.25226 0.07754 0.25035 0.07662 0.25382 0.07824 C 0.25417 0.0787 0.25834 0.08287 0.25921 0.08333 C 0.26077 0.08425 0.26233 0.08472 0.26407 0.08541 C 0.26476 0.08587 0.26563 0.08611 0.26632 0.08657 C 0.27518 0.09236 0.27136 0.09074 0.27726 0.09282 C 0.2783 0.09351 0.27935 0.09421 0.28039 0.0949 C 0.28108 0.09537 0.28195 0.09537 0.28282 0.09583 C 0.28351 0.09652 0.28421 0.09745 0.28507 0.09791 C 0.28577 0.09837 0.28664 0.09861 0.28733 0.09907 C 0.28855 0.09953 0.28941 0.10046 0.29046 0.10115 C 0.29428 0.10324 0.29428 0.10277 0.29757 0.10532 C 0.29844 0.10578 0.29914 0.10671 0.29983 0.1074 C 0.30521 0.11087 0.29896 0.10509 0.30539 0.11041 C 0.30643 0.11134 0.3073 0.11273 0.30851 0.11365 C 0.30973 0.11458 0.31372 0.1155 0.31476 0.11574 C 0.32014 0.12037 0.31337 0.11481 0.32171 0.1199 C 0.32257 0.12037 0.32327 0.12129 0.32414 0.12199 C 0.32535 0.12268 0.32848 0.12361 0.32969 0.12407 C 0.33039 0.1243 0.33108 0.12476 0.33195 0.125 C 0.33664 0.13125 0.3323 0.12615 0.34219 0.1324 C 0.34844 0.13634 0.33994 0.13287 0.34757 0.13541 C 0.35001 0.1375 0.35035 0.13796 0.35296 0.13958 C 0.35382 0.14004 0.35469 0.14027 0.35539 0.14074 C 0.35643 0.1412 0.35747 0.14236 0.35851 0.14282 C 0.36007 0.14328 0.36164 0.14351 0.3632 0.14375 L 0.37032 0.14699 C 0.37101 0.14722 0.37188 0.14745 0.37257 0.14791 C 0.37518 0.14953 0.37553 0.15023 0.37796 0.15115 C 0.38004 0.15185 0.3823 0.15231 0.38421 0.15324 C 0.38994 0.15555 0.38282 0.15254 0.38976 0.15532 C 0.39063 0.15555 0.39132 0.15601 0.39219 0.15625 L 0.39844 0.15833 C 0.39914 0.15949 0.39983 0.16064 0.4007 0.16157 C 0.40209 0.16273 0.40712 0.16342 0.40782 0.16365 C 0.4099 0.16412 0.41198 0.16504 0.41407 0.16574 L 0.42032 0.16782 L 0.42344 0.16875 C 0.42448 0.16921 0.42657 0.16828 0.42657 0.1699 L 0.42657 0.17199 " pathEditMode="relative" ptsTypes="AAAAAAAAAAAAAAAAAAAAAAAAAAAAAAAAAAAAAAAAAAAAAAAAAAAAAAAAAAAAAAAAAAAAAAAAAAAAAAAAAAAAAAAA"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6 0.17106 L 0.01876 0.17106 C 0.01893 0.18518 0.01893 0.19953 0.01945 0.21365 C 0.01945 0.21481 0.02032 0.21689 0.02032 0.21689 " pathEditMode="relative" ptsTypes="AAAA">
                                      <p:cBhvr>
                                        <p:cTn id="10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20" grpId="9" animBg="1"/>
      <p:bldP spid="20" grpId="10" animBg="1"/>
      <p:bldP spid="21" grpId="0"/>
      <p:bldP spid="22" grpId="0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8" grpId="0"/>
      <p:bldP spid="29" grpId="0"/>
      <p:bldP spid="30" grpId="0"/>
      <p:bldP spid="30" grpId="1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94794FEA-480C-4BA7-A7A4-E2D99B302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8FB5C9-4793-4DEE-BF69-D3D0822A4BA5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2771" name="Rectangle 9">
            <a:extLst>
              <a:ext uri="{FF2B5EF4-FFF2-40B4-BE49-F238E27FC236}">
                <a16:creationId xmlns:a16="http://schemas.microsoft.com/office/drawing/2014/main" id="{A07821EC-85B0-4F7A-AA6C-52C19E35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373688"/>
            <a:ext cx="649287" cy="1295400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7E4F8371-06F4-4CCD-B3FE-080A300C5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549275"/>
            <a:ext cx="7631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5.6     </a:t>
            </a:r>
            <a:r>
              <a:rPr lang="zh-CN" altLang="en-US" sz="2000" b="1"/>
              <a:t>修改例</a:t>
            </a:r>
            <a:r>
              <a:rPr lang="en-US" altLang="zh-CN" sz="2000" b="1"/>
              <a:t>5.5</a:t>
            </a:r>
            <a:r>
              <a:rPr lang="zh-CN" altLang="en-US" sz="2000" b="1"/>
              <a:t>的程序分别放在两个文件</a:t>
            </a:r>
            <a:r>
              <a:rPr lang="en-US" altLang="zh-CN" sz="2000" b="1"/>
              <a:t>file1.c</a:t>
            </a:r>
            <a:r>
              <a:rPr lang="zh-CN" altLang="en-US" sz="2000" b="1"/>
              <a:t>和</a:t>
            </a:r>
            <a:r>
              <a:rPr lang="en-US" altLang="zh-CN" sz="2000" b="1"/>
              <a:t>file2.c</a:t>
            </a:r>
            <a:r>
              <a:rPr lang="zh-CN" altLang="en-US" sz="2000" b="1"/>
              <a:t>中。</a:t>
            </a: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29F7ED76-E231-4452-8C77-D97A100C0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3" y="1052513"/>
            <a:ext cx="6083300" cy="3122612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#include&lt;stdio.h&gt;</a:t>
            </a:r>
          </a:p>
          <a:p>
            <a:pPr eaLnBrk="1" hangingPunct="1">
              <a:defRPr/>
            </a:pP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n;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   /* </a:t>
            </a:r>
            <a:r>
              <a:rPr lang="zh-CN" altLang="en-US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定义外部变量 *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int  f1(void);         /* f1</a:t>
            </a:r>
            <a:r>
              <a:rPr lang="zh-CN" altLang="en-US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的函数原型 *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 f2(int);         /* f2</a:t>
            </a:r>
            <a:r>
              <a:rPr lang="zh-CN" altLang="en-US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的函数原型 *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 main(void){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int  i;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printf("global n is %d on entering main \n",n);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f2(10);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for (i=0;i&lt;3;i++) printf("%6d",f1());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printf("\nglobal n is %d on exiting main \n",n);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868DB357-442A-4751-A5DA-9E6B1EEAE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4292600"/>
            <a:ext cx="6084888" cy="2389188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extern  int n;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/*</a:t>
            </a:r>
            <a:r>
              <a:rPr lang="zh-CN" altLang="en-US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外部变量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zh-CN" altLang="en-US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的声明*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  <a:r>
              <a:rPr lang="en-US" altLang="zh-CN"/>
              <a:t> 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int  f1(void){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n++;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return  n;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 f2(int x){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n=x;</a:t>
            </a:r>
          </a:p>
          <a:p>
            <a:pPr eaLnBrk="1" hangingPunct="1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DB650C51-224C-424A-BFEA-01A796CD7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0525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file1.c</a:t>
            </a:r>
          </a:p>
        </p:txBody>
      </p:sp>
      <p:sp>
        <p:nvSpPr>
          <p:cNvPr id="144392" name="Rectangle 8">
            <a:extLst>
              <a:ext uri="{FF2B5EF4-FFF2-40B4-BE49-F238E27FC236}">
                <a16:creationId xmlns:a16="http://schemas.microsoft.com/office/drawing/2014/main" id="{83A657F6-5396-4896-BD69-6A7C50AD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3053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file2.c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2E3A3F5A-4E3C-4494-B8B3-CC1EF25E78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5A6945-03C3-40F7-BEAC-C5C9377F5C43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3795" name="AutoShape 3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DC6A527-3328-4D52-B7BD-E5FB52FBA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5571" name="Text Box 35">
            <a:extLst>
              <a:ext uri="{FF2B5EF4-FFF2-40B4-BE49-F238E27FC236}">
                <a16:creationId xmlns:a16="http://schemas.microsoft.com/office/drawing/2014/main" id="{B27F4053-A5CE-499F-9512-8B8F3D9A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68338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5.5.3</a:t>
            </a:r>
            <a:r>
              <a:rPr lang="en-US" altLang="en-US" b="1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b="1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存储类型</a:t>
            </a:r>
            <a:r>
              <a:rPr lang="en-US" altLang="zh-CN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static</a:t>
            </a:r>
            <a:r>
              <a:rPr lang="en-US" altLang="zh-CN"/>
              <a:t> </a:t>
            </a:r>
          </a:p>
        </p:txBody>
      </p:sp>
      <p:sp>
        <p:nvSpPr>
          <p:cNvPr id="65588" name="Rectangle 52">
            <a:extLst>
              <a:ext uri="{FF2B5EF4-FFF2-40B4-BE49-F238E27FC236}">
                <a16:creationId xmlns:a16="http://schemas.microsoft.com/office/drawing/2014/main" id="{0B7F4809-8534-4E62-842D-7FE6B8250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125538"/>
            <a:ext cx="7631112" cy="498475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存储类型是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static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的变量称为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静态变量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。定义在函数之外的静态变量称为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外部静态变量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，定义在函数之内的静态变量称为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局部静态变量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程序开始运行，系统为静态变量分配内存，直到整个程序运行结束后才被收回。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如果定义时没有对静态变量显示初始化，其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缺省初值是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外部静态变量的作用域与外部变量一样。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但不能通过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extern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声明变量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扩大作用域至所有文件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/>
              <a:t>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局部静态变量的作用域是与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auto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变量一样，不同的之处如下：           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① 仅仅第一次函数执行、遇到局部静态变量定义时候，为其置指定初值；</a:t>
            </a:r>
          </a:p>
          <a:p>
            <a:pPr eaLnBrk="1" hangingPunct="1">
              <a:defRPr/>
            </a:pP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② 退出所在函数后，分配给局部静态变量内存没有收回，函数再次执行进入时，其值保持有效。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>
            <a:extLst>
              <a:ext uri="{FF2B5EF4-FFF2-40B4-BE49-F238E27FC236}">
                <a16:creationId xmlns:a16="http://schemas.microsoft.com/office/drawing/2014/main" id="{F9ADA4E1-7F40-4451-981B-2067DF157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A7477B-782C-47DC-BC35-EE4FDB450A69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65466DE3-364B-4839-B56F-7BF2CA0DF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13398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重点讲解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FB0E971A-87D9-4F79-8BE2-7719644E2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844675"/>
            <a:ext cx="5522912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2" action="ppaction://hlinksldjump"/>
              </a:rPr>
              <a:t>5.1</a:t>
            </a:r>
            <a:r>
              <a:rPr lang="zh-CN" altLang="en-US" sz="2400" b="1">
                <a:latin typeface="Times New Roman" panose="02020603050405020304" pitchFamily="18" charset="0"/>
                <a:hlinkClick r:id="rId2" action="ppaction://hlinksldjump"/>
              </a:rPr>
              <a:t>　</a:t>
            </a:r>
            <a:r>
              <a:rPr lang="en-US" altLang="zh-CN" sz="2400" b="1">
                <a:hlinkClick r:id="rId2" action="ppaction://hlinksldjump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hlinkClick r:id="rId2" action="ppaction://hlinksldjump"/>
              </a:rPr>
              <a:t>程序一般结构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3" action="ppaction://hlinksldjump"/>
              </a:rPr>
              <a:t>5.2</a:t>
            </a:r>
            <a:r>
              <a:rPr lang="zh-CN" altLang="en-US" sz="2400" b="1">
                <a:latin typeface="Times New Roman" panose="02020603050405020304" pitchFamily="18" charset="0"/>
                <a:hlinkClick r:id="rId3" action="ppaction://hlinksldjump"/>
              </a:rPr>
              <a:t>　</a:t>
            </a:r>
            <a:r>
              <a:rPr lang="zh-CN" altLang="en-US" sz="2400" b="1">
                <a:hlinkClick r:id="rId3" action="ppaction://hlinksldjump"/>
              </a:rPr>
              <a:t>函数</a:t>
            </a:r>
            <a:r>
              <a:rPr lang="zh-CN" altLang="en-US" sz="2400" b="1">
                <a:latin typeface="Times New Roman" panose="02020603050405020304" pitchFamily="18" charset="0"/>
                <a:hlinkClick r:id="rId3" action="ppaction://hlinksldjump"/>
              </a:rPr>
              <a:t>的定义与函数原型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4" action="ppaction://hlinksldjump"/>
              </a:rPr>
              <a:t>5.3</a:t>
            </a:r>
            <a:r>
              <a:rPr lang="zh-CN" altLang="en-US" sz="2400" b="1">
                <a:latin typeface="Times New Roman" panose="02020603050405020304" pitchFamily="18" charset="0"/>
                <a:hlinkClick r:id="rId4" action="ppaction://hlinksldjump"/>
              </a:rPr>
              <a:t>　函数调用与参数传递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5" action="ppaction://hlinksldjump"/>
              </a:rPr>
              <a:t>5.4</a:t>
            </a:r>
            <a:r>
              <a:rPr lang="zh-CN" altLang="en-US" sz="2400" b="1">
                <a:latin typeface="Times New Roman" panose="02020603050405020304" pitchFamily="18" charset="0"/>
                <a:hlinkClick r:id="rId5" action="ppaction://hlinksldjump"/>
              </a:rPr>
              <a:t>　作用域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6" action="ppaction://hlinksldjump"/>
              </a:rPr>
              <a:t>5.5</a:t>
            </a:r>
            <a:r>
              <a:rPr lang="zh-CN" altLang="en-US" sz="2400" b="1">
                <a:latin typeface="Times New Roman" panose="02020603050405020304" pitchFamily="18" charset="0"/>
                <a:hlinkClick r:id="rId6" action="ppaction://hlinksldjump"/>
              </a:rPr>
              <a:t>　存储类型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7" action="ppaction://hlinksldjump"/>
              </a:rPr>
              <a:t>5.6</a:t>
            </a:r>
            <a:r>
              <a:rPr lang="zh-CN" altLang="en-US" sz="2400" b="1">
                <a:solidFill>
                  <a:srgbClr val="0000FF"/>
                </a:solidFill>
                <a:hlinkClick r:id="rId7" action="ppaction://hlinksldjump"/>
              </a:rPr>
              <a:t>　递归</a:t>
            </a:r>
            <a:r>
              <a:rPr lang="zh-CN" altLang="en-US" sz="2400" b="1">
                <a:solidFill>
                  <a:srgbClr val="0000FF"/>
                </a:solidFill>
              </a:rPr>
              <a:t>（见教材第</a:t>
            </a:r>
            <a:r>
              <a:rPr lang="en-US" altLang="zh-CN" sz="2400" b="1">
                <a:solidFill>
                  <a:srgbClr val="0000FF"/>
                </a:solidFill>
              </a:rPr>
              <a:t>12</a:t>
            </a:r>
            <a:r>
              <a:rPr lang="zh-CN" altLang="en-US" sz="2400" b="1">
                <a:solidFill>
                  <a:srgbClr val="0000FF"/>
                </a:solidFill>
              </a:rPr>
              <a:t>章）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hlinkClick r:id="rId8" action="ppaction://hlinksldjump"/>
              </a:rPr>
              <a:t>5.7</a:t>
            </a:r>
            <a:r>
              <a:rPr lang="zh-CN" altLang="en-US" sz="2400" b="1">
                <a:hlinkClick r:id="rId8" action="ppaction://hlinksldjump"/>
              </a:rPr>
              <a:t>　</a:t>
            </a:r>
            <a:r>
              <a:rPr lang="zh-CN" altLang="en-US" sz="2400" b="1">
                <a:solidFill>
                  <a:srgbClr val="0000FF"/>
                </a:solidFill>
                <a:hlinkClick r:id="rId8" action="ppaction://hlinksldjump"/>
              </a:rPr>
              <a:t>参多文件的</a:t>
            </a:r>
            <a:r>
              <a:rPr lang="en-US" altLang="zh-CN" sz="2400" b="1">
                <a:solidFill>
                  <a:srgbClr val="0000FF"/>
                </a:solidFill>
                <a:hlinkClick r:id="rId8" action="ppaction://hlinksldjump"/>
              </a:rPr>
              <a:t>C</a:t>
            </a:r>
            <a:r>
              <a:rPr lang="zh-CN" altLang="en-US" sz="2400" b="1">
                <a:solidFill>
                  <a:srgbClr val="0000FF"/>
                </a:solidFill>
                <a:hlinkClick r:id="rId8" action="ppaction://hlinksldjump"/>
              </a:rPr>
              <a:t>程序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78AD482B-D88C-4764-95DF-2A659E301AC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9" action="ppaction://hlinksldjump"/>
              </a:rPr>
              <a:t>小结</a:t>
            </a:r>
            <a:endParaRPr lang="zh-CN" altLang="en-US" sz="1000" u="sng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B50419AD-2A38-4F4E-B4FD-2675AEE998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DEB6D4-1534-4B66-A868-F5A07D07FEC0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1FE67CA8-822E-4B29-8DA6-A8C32DEB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39775"/>
            <a:ext cx="763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5.7    </a:t>
            </a:r>
            <a:r>
              <a:rPr lang="zh-CN" altLang="en-US" sz="2000" b="1" dirty="0"/>
              <a:t>下面的程序说明静态局部变量值的连续性。</a:t>
            </a:r>
          </a:p>
        </p:txBody>
      </p:sp>
      <p:sp>
        <p:nvSpPr>
          <p:cNvPr id="34820" name="Rectangle 5">
            <a:extLst>
              <a:ext uri="{FF2B5EF4-FFF2-40B4-BE49-F238E27FC236}">
                <a16:creationId xmlns:a16="http://schemas.microsoft.com/office/drawing/2014/main" id="{B529FB1D-1FAE-462E-A75C-01A2D10A6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35088"/>
            <a:ext cx="4537075" cy="37496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long  fac(int);        /* </a:t>
            </a:r>
            <a:r>
              <a:rPr lang="zh-CN" altLang="en-US" sz="2000"/>
              <a:t>函数原型 *</a:t>
            </a:r>
            <a:r>
              <a:rPr lang="en-US" altLang="zh-CN" sz="2000"/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int 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for(i=1;i&lt;4;i++)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printf("%d!=%ld\n",i,fac(i));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long  fac(int  n){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static  long f=1; /* </a:t>
            </a:r>
            <a:r>
              <a:rPr lang="zh-CN" altLang="en-US" sz="2000"/>
              <a:t>静态局部变量 *</a:t>
            </a:r>
            <a:r>
              <a:rPr lang="en-US" altLang="zh-CN" sz="2000"/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f *=n;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return 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grpSp>
        <p:nvGrpSpPr>
          <p:cNvPr id="34821" name="组合 2">
            <a:extLst>
              <a:ext uri="{FF2B5EF4-FFF2-40B4-BE49-F238E27FC236}">
                <a16:creationId xmlns:a16="http://schemas.microsoft.com/office/drawing/2014/main" id="{38B7A593-512B-44AB-962D-3D010135302E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476250"/>
            <a:ext cx="2520950" cy="4416425"/>
            <a:chOff x="-36512" y="1244823"/>
            <a:chExt cx="2808288" cy="4416425"/>
          </a:xfrm>
        </p:grpSpPr>
        <p:pic>
          <p:nvPicPr>
            <p:cNvPr id="34842" name="图片 7">
              <a:extLst>
                <a:ext uri="{FF2B5EF4-FFF2-40B4-BE49-F238E27FC236}">
                  <a16:creationId xmlns:a16="http://schemas.microsoft.com/office/drawing/2014/main" id="{2309E791-EAAD-4F9C-8A3B-6EF133B00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01" t="33463" r="32304" b="20470"/>
            <a:stretch>
              <a:fillRect/>
            </a:stretch>
          </p:blipFill>
          <p:spPr bwMode="auto">
            <a:xfrm>
              <a:off x="-36512" y="1244823"/>
              <a:ext cx="2808288" cy="441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43" name="矩形 1">
              <a:extLst>
                <a:ext uri="{FF2B5EF4-FFF2-40B4-BE49-F238E27FC236}">
                  <a16:creationId xmlns:a16="http://schemas.microsoft.com/office/drawing/2014/main" id="{5B4E1DB2-2F4C-46F8-A834-30E0E322C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40" y="3449940"/>
              <a:ext cx="2088232" cy="864096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66E62EE3-237A-48CA-8FB2-3BBAB6948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2703513"/>
            <a:ext cx="574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f:   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C4D52F7-044B-4215-ABB0-096D53238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1087438"/>
            <a:ext cx="1800225" cy="3492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main:i: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18896C-EE99-44BA-B904-61DEF15E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1484313"/>
            <a:ext cx="1800225" cy="3492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fac: n</a:t>
            </a:r>
            <a:r>
              <a:rPr lang="zh-CN" altLang="en-US" sz="2000">
                <a:latin typeface="宋体" panose="02010600030101010101" pitchFamily="2" charset="-122"/>
              </a:rPr>
              <a:t>：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8FE7BBB0-35DB-4F67-8040-5C051BBA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2060575"/>
            <a:ext cx="288925" cy="215900"/>
          </a:xfrm>
          <a:prstGeom prst="rightArrow">
            <a:avLst>
              <a:gd name="adj1" fmla="val 50000"/>
              <a:gd name="adj2" fmla="val 5002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054982C-6E2E-44EE-ACB5-E926FE248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2697163"/>
            <a:ext cx="3238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47A25A9-D5AF-40D8-A208-0A291F486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2708275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6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3D2C78A-1E9F-433D-8AB1-96DB9376F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2698750"/>
            <a:ext cx="4619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5C895D-8B97-4194-ACA2-F5AF5E144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175" y="1084263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4D0A065-AFDA-48E1-856F-49077C13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175" y="1092200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3</a:t>
            </a:r>
          </a:p>
        </p:txBody>
      </p:sp>
      <p:pic>
        <p:nvPicPr>
          <p:cNvPr id="34831" name="Picture 6" descr="显示器图片">
            <a:hlinkClick r:id="rId3"/>
            <a:extLst>
              <a:ext uri="{FF2B5EF4-FFF2-40B4-BE49-F238E27FC236}">
                <a16:creationId xmlns:a16="http://schemas.microsoft.com/office/drawing/2014/main" id="{E6F60918-0212-41A2-95CB-C6A10137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508500"/>
            <a:ext cx="2808287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15">
            <a:extLst>
              <a:ext uri="{FF2B5EF4-FFF2-40B4-BE49-F238E27FC236}">
                <a16:creationId xmlns:a16="http://schemas.microsoft.com/office/drawing/2014/main" id="{B80E112F-A7ED-43B9-B0DE-0D2A7CC0D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988" y="4652963"/>
            <a:ext cx="685800" cy="274637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1!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＝ 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47BDABB8-4657-4811-9BFC-A5F2F56EB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813" y="4911725"/>
            <a:ext cx="685800" cy="274638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2!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＝ 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D928080E-A4F0-4C81-A2B8-E54A1C751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5137150"/>
            <a:ext cx="685800" cy="274638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3!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＝ 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273DB85-E38B-4802-98B4-32581C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1089025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DDD929B-6E4F-4ED5-A9E3-EDC1179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1120775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4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7E351F7-CA65-4216-B1BD-039964999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175" y="1495425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8B8509-BE95-43C4-B3D6-D9E9C8C21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1484313"/>
            <a:ext cx="1800225" cy="3492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fac: n</a:t>
            </a:r>
            <a:r>
              <a:rPr lang="zh-CN" altLang="en-US" sz="2000">
                <a:latin typeface="宋体" panose="02010600030101010101" pitchFamily="2" charset="-122"/>
              </a:rPr>
              <a:t>：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861A815-1491-4C65-B563-6CBF27DD3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1495425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C59E29A-313B-46B6-B8CB-C38B3D300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1484313"/>
            <a:ext cx="1800225" cy="3492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fac: n</a:t>
            </a:r>
            <a:r>
              <a:rPr lang="zh-CN" altLang="en-US" sz="2000">
                <a:latin typeface="宋体" panose="02010600030101010101" pitchFamily="2" charset="-122"/>
              </a:rPr>
              <a:t>：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78210B1-1B34-4659-B583-E757FE42E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175" y="1495425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0.00162 L -0.00486 -0.00162 C -0.00278 0.0007 -0.0007 0.00301 0.00139 0.00556 C 0.01024 0.01736 -0.00452 0.00093 0.00764 0.01389 C 0.00816 0.01528 0.00851 0.01667 0.0092 0.01806 C 0.01007 0.02014 0.01198 0.02361 0.01302 0.02524 C 0.01371 0.02871 0.01389 0.03079 0.01545 0.03357 C 0.01597 0.03473 0.01701 0.03565 0.01771 0.03681 C 0.01823 0.03843 0.01875 0.04028 0.01927 0.0419 C 0.01996 0.04375 0.02101 0.04537 0.0217 0.04723 C 0.02205 0.04838 0.02205 0.05 0.02239 0.05139 C 0.02291 0.05278 0.02361 0.05394 0.02396 0.05556 C 0.02448 0.05672 0.0243 0.05834 0.02482 0.05973 C 0.02535 0.06111 0.02639 0.0625 0.02708 0.06389 C 0.02743 0.06482 0.02743 0.06598 0.02795 0.0669 C 0.02847 0.06783 0.02951 0.06829 0.03021 0.06899 C 0.03107 0.06991 0.03177 0.07107 0.03264 0.07223 C 0.03489 0.08102 0.0342 0.07616 0.0342 0.08681 " pathEditMode="relative" ptsTypes="AAAAAAAAAAAAAAAAAA">
                                      <p:cBhvr>
                                        <p:cTn id="1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2 0.08681 L 0.0342 0.08704 L 0.0559 0.09005 C 0.06007 0.09051 0.06476 0.09098 0.06927 0.09167 C 0.07222 0.09213 0.07535 0.09283 0.07847 0.09352 C 0.08246 0.09399 0.08611 0.09422 0.09045 0.09514 L 0.10017 0.09699 C 0.10347 0.09815 0.10555 0.09861 0.10851 0.10047 C 0.10937 0.1007 0.11024 0.10116 0.11128 0.10232 C 0.11215 0.10348 0.11302 0.10463 0.11423 0.10579 C 0.12726 0.12061 0.11007 0.1007 0.12031 0.11111 C 0.12135 0.11181 0.12187 0.11389 0.12309 0.11459 C 0.12413 0.11528 0.12535 0.11528 0.12673 0.11598 C 0.1276 0.11713 0.12847 0.11806 0.12934 0.11829 C 0.1309 0.11922 0.13246 0.11922 0.13403 0.11991 C 0.13576 0.12107 0.13698 0.12246 0.13837 0.12338 C 0.14236 0.1257 0.14271 0.12477 0.14687 0.12686 C 0.14861 0.12801 0.15052 0.1294 0.15208 0.1301 C 0.15694 0.13287 0.15885 0.13125 0.16319 0.13403 C 0.16493 0.13519 0.16597 0.13658 0.16753 0.1375 C 0.16927 0.13866 0.17135 0.13889 0.17291 0.13936 C 0.18298 0.14167 0.18646 0.14167 0.19774 0.14283 C 0.20816 0.14537 0.20035 0.14352 0.21319 0.1463 C 0.21597 0.14653 0.2184 0.14815 0.22135 0.14815 C 0.2467 0.15162 0.28177 0.15116 0.30312 0.15162 C 0.3191 0.15394 0.31788 0.15394 0.33698 0.1551 C 0.36962 0.15718 0.36892 0.13635 0.36892 0.16274 " pathEditMode="relative" rAng="0" ptsTypes="AAAAAAAAAAAAAAAAAAAAAAAAAAA">
                                      <p:cBhvr>
                                        <p:cTn id="2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75 0.16297 L 0.36875 0.16297 C 0.35729 0.16621 0.36337 0.16505 0.34757 0.16598 C 0.34149 0.16644 0.33559 0.1669 0.32951 0.1669 L 0.17951 0.16806 C 0.14566 0.17292 0.17864 0.16875 0.11545 0.17107 C 0.11354 0.1713 0.1118 0.17199 0.10989 0.17223 C 0.10208 0.17315 0.09427 0.17408 0.08646 0.17431 L 0.04896 0.17524 C 0.04739 0.17593 0.04583 0.17686 0.04427 0.17732 C 0.04323 0.17778 0.04219 0.17824 0.04114 0.17848 C 0.03993 0.17894 0.03854 0.17917 0.03732 0.1794 C 0.03646 0.17986 0.03576 0.18033 0.03489 0.18056 C 0.02864 0.18241 0.03194 0.18079 0.02639 0.18264 C 0.02552 0.18287 0.02482 0.18334 0.02396 0.18357 C 0.02274 0.18403 0.02135 0.18426 0.02014 0.18473 C 0.01805 0.18542 0.01597 0.18611 0.01389 0.18681 C 0.01285 0.18704 0.01163 0.18727 0.01076 0.18774 C 0.00555 0.19051 0.00816 0.18959 0.00295 0.19098 C 0.00087 0.19236 -0.00104 0.19445 -0.0033 0.19514 C -0.0132 0.19838 -0.00104 0.19422 -0.00886 0.19723 C -0.0099 0.19769 -0.01094 0.19792 -0.01198 0.19815 C -0.01372 0.20764 -0.01285 0.20394 -0.01424 0.20973 C -0.01285 0.22014 -0.01493 0.21042 -0.01111 0.21806 C -0.0092 0.22199 -0.01215 0.22084 -0.00799 0.22431 C -0.00764 0.22454 -0.00695 0.22431 -0.00643 0.22431 " pathEditMode="relative" ptsTypes="AAAAAAAAAAAAAAAAAAAAAAAAAA">
                                      <p:cBhvr>
                                        <p:cTn id="3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22338 L -0.00868 0.22338 C -0.0066 0.2257 -0.00434 0.22778 -0.00243 0.23056 C -0.00191 0.23149 -0.00209 0.23287 -0.00174 0.2338 C -0.00104 0.23496 1.94444E-6 0.23565 0.00069 0.23681 C 0.00729 0.24815 0.00087 0.23912 0.00607 0.2463 C 0.0066 0.24838 0.00677 0.2507 0.00764 0.25255 C 0.00955 0.25602 0.01024 0.25695 0.01076 0.26181 C 0.01198 0.27061 0.01146 0.26598 0.01232 0.27547 C 0.01267 0.28125 0.01285 0.28727 0.01319 0.29306 C 0.01337 0.29491 0.01371 0.29676 0.01389 0.29838 C 0.01441 0.30093 0.01562 0.30579 0.01562 0.30579 " pathEditMode="relative" ptsTypes="AAAAAAAAAAAA"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30463 L 0.01389 0.30463 C 0.01354 0.30764 0.01337 0.31088 0.01302 0.31389 C 0.01215 0.3213 0.01163 0.31135 0.01146 0.32338 C 0.01128 0.33357 0.01146 0.34422 0.01146 0.35463 " pathEditMode="relative" ptsTypes="AAAAA">
                                      <p:cBhvr>
                                        <p:cTn id="4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35463 L 0.0125 0.35463 C 0.01267 0.34584 0.01285 0.33704 0.01319 0.32848 C 0.01337 0.32524 0.01389 0.32223 0.01389 0.31922 C 0.01441 0.31019 0.01441 0.30093 0.01476 0.29213 C 0.01493 0.28843 0.01528 0.28519 0.01545 0.28172 C 0.0158 0.27709 0.0158 0.27246 0.01632 0.26806 C 0.01649 0.26621 0.01753 0.26459 0.01788 0.26297 C 0.01962 0.25533 0.01771 0.2551 0.02014 0.24514 C 0.02048 0.24399 0.02083 0.24306 0.02101 0.24213 C 0.02135 0.24051 0.02187 0.23635 0.02257 0.23473 C 0.02291 0.23357 0.02361 0.23264 0.02413 0.23172 C 0.02413 0.23102 0.02517 0.22524 0.02569 0.22431 C 0.02621 0.22315 0.02726 0.22223 0.02795 0.2213 C 0.03194 0.20787 0.02673 0.22431 0.03194 0.21088 C 0.03246 0.20903 0.03281 0.20718 0.03351 0.20556 C 0.03576 0.19954 0.03455 0.20556 0.03663 0.19838 C 0.03698 0.19699 0.03698 0.19537 0.03732 0.19422 C 0.03802 0.19236 0.03906 0.19074 0.03976 0.18889 C 0.0401 0.18797 0.0401 0.18681 0.04045 0.18588 C 0.04444 0.17524 0.03941 0.19121 0.04357 0.17848 C 0.04392 0.17755 0.0441 0.17639 0.04427 0.17547 C 0.04479 0.17385 0.04548 0.17269 0.04583 0.1713 C 0.04618 0.17014 0.04635 0.16899 0.0467 0.16806 C 0.04705 0.1669 0.04774 0.16598 0.04826 0.16505 C 0.04844 0.16366 0.04861 0.16204 0.04896 0.16088 C 0.0493 0.15973 0.05052 0.1588 0.05052 0.15764 C 0.05104 0.14977 0.05052 0.14167 0.05052 0.1338 " pathEditMode="relative" ptsTypes="AAAAAAAAAAAAAAAAAAAAAAAAAA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13 0.13565 L 0.04913 0.13565 C 0.04982 0.13264 0.05052 0.1294 0.05139 0.12639 C 0.05173 0.12524 0.05208 0.12385 0.05295 0.12338 C 0.05434 0.12223 0.05607 0.1213 0.05764 0.1213 L 0.10226 0.12014 C 0.13281 0.1176 0.11823 0.11852 0.14601 0.11713 C 0.14861 0.11667 0.15121 0.11644 0.15382 0.11598 C 0.15486 0.11574 0.15573 0.11528 0.15694 0.11505 C 0.15885 0.11459 0.16094 0.11412 0.16319 0.11389 C 0.16597 0.11343 0.16892 0.1132 0.1717 0.11297 C 0.17361 0.1125 0.17535 0.11204 0.17726 0.11181 C 0.17951 0.11135 0.18194 0.11111 0.1842 0.11088 C 0.1875 0.11019 0.19618 0.10718 0.19757 0.10672 C 0.19826 0.10625 0.19896 0.10579 0.19982 0.10556 C 0.20746 0.10371 0.21979 0.10371 0.22569 0.10348 C 0.22726 0.10278 0.22899 0.10278 0.23021 0.10139 C 0.2309 0.1007 0.23073 0.09931 0.23107 0.09838 C 0.2316 0.09676 0.23212 0.09537 0.23264 0.09422 C 0.23316 0.09306 0.23385 0.09213 0.2342 0.09098 C 0.23489 0.08889 0.23576 0.08473 0.23576 0.08473 C 0.23559 0.08033 0.23594 0.07547 0.23507 0.0713 C 0.23455 0.06968 0.23281 0.06922 0.23194 0.06806 C 0.22726 0.06274 0.23055 0.06482 0.22639 0.06297 C 0.20538 0.06366 0.18264 0.05973 0.16163 0.06598 C 0.16041 0.06644 0.15955 0.06667 0.15851 0.06713 C 0.15069 0.07385 0.15226 0.06968 0.15069 0.07639 C 0.15087 0.08102 0.15069 0.08542 0.15139 0.09005 C 0.15156 0.09121 0.15226 0.09236 0.15295 0.09306 C 0.15434 0.09468 0.15764 0.09723 0.15764 0.09723 C 0.15816 0.09838 0.15851 0.09954 0.1592 0.10047 C 0.15989 0.10116 0.16076 0.10093 0.16163 0.10139 C 0.16267 0.10232 0.16371 0.10348 0.16476 0.10463 C 0.16545 0.10556 0.16614 0.10695 0.16701 0.10764 C 0.16771 0.10834 0.16857 0.10834 0.16944 0.1088 C 0.17222 0.10973 0.17726 0.11111 0.17951 0.11181 C 0.18038 0.11204 0.18107 0.11274 0.18194 0.11297 C 0.19045 0.11505 0.20937 0.11829 0.21476 0.11922 C 0.21545 0.11945 0.21614 0.11991 0.21701 0.12014 C 0.22465 0.12269 0.2309 0.12176 0.23958 0.12223 C 0.24184 0.12292 0.2441 0.12292 0.24601 0.12431 C 0.25191 0.12894 0.24757 0.12639 0.25295 0.12848 C 0.25451 0.12917 0.25607 0.13033 0.25764 0.13056 C 0.26024 0.13102 0.2651 0.13195 0.26788 0.13264 C 0.26892 0.13287 0.26979 0.13334 0.27083 0.13357 C 0.27222 0.13403 0.27361 0.13426 0.27482 0.13473 C 0.27639 0.13519 0.27795 0.13611 0.27951 0.13681 C 0.28212 0.13797 0.28472 0.13912 0.28732 0.13982 L 0.29357 0.1419 C 0.30087 0.14838 0.29045 0.13982 0.29913 0.14514 C 0.31458 0.15486 0.3033 0.1507 0.31632 0.1544 C 0.31701 0.1551 0.31771 0.15602 0.31857 0.15649 C 0.31962 0.15718 0.32066 0.15741 0.3217 0.15764 C 0.33316 0.16088 0.32621 0.15903 0.33889 0.16065 C 0.3408 0.16088 0.34253 0.16135 0.34444 0.16181 C 0.34653 0.16274 0.34844 0.16412 0.35069 0.16482 C 0.35989 0.16829 0.36285 0.1669 0.37413 0.1669 " pathEditMode="relative" ptsTypes="AAAAAAAAAAAAAAAAAAAAAAAAAAAAAAAAAAAAAAAAAAAAAAAAAAAAAAAAA">
                                      <p:cBhvr>
                                        <p:cTn id="6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326 0.16922 L 0.37326 0.16922 L 0.34201 0.16806 C 0.33628 0.16783 0.33055 0.16713 0.32482 0.16713 L 0.11857 0.16806 C 0.10972 0.16852 0.10087 0.16829 0.09201 0.16922 C 0.08351 0.16991 0.07535 0.17199 0.06701 0.17338 C 0.06389 0.17385 0.06076 0.17385 0.05764 0.17431 C 0.05521 0.17454 0.05295 0.175 0.05052 0.17547 C 0.04878 0.1757 0.04687 0.17616 0.04514 0.17639 C 0.03837 0.17686 0.0316 0.17709 0.02482 0.17755 C 0.0217 0.17778 0.01857 0.17778 0.01545 0.17848 C 0.01337 0.17894 0.01128 0.17986 0.0092 0.18056 L 0.00607 0.18172 C 0.00364 0.1838 0.00208 0.18542 -0.00104 0.18681 C -0.00434 0.18843 -0.00452 0.18704 -0.00729 0.18889 C -0.00816 0.18959 -0.00886 0.19028 -0.00955 0.19098 C -0.01337 0.19491 -0.01302 0.19445 -0.0158 0.19838 C -0.01563 0.20486 -0.01649 0.21181 -0.01511 0.21806 C -0.01459 0.22061 -0.01198 0.22084 -0.01042 0.22223 C -0.00712 0.22524 -0.00886 0.22408 -0.00486 0.22547 C 0.00243 0.22431 0.00208 0.22755 0.00208 0.22338 " pathEditMode="relative" ptsTypes="AAAAAAAAAAAAAAAAAAAAAA">
                                      <p:cBhvr>
                                        <p:cTn id="7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22547 L -0.00399 0.22547 C -0.00382 0.22616 -0.00156 0.23403 -0.00104 0.23681 C -0.00035 0.23936 0.00052 0.24537 0.00139 0.24723 C 0.00278 0.25 0.00347 0.25116 0.00451 0.25463 C 0.00521 0.25649 0.00521 0.25903 0.00607 0.26088 C 0.01059 0.26968 0.00521 0.25834 0.00833 0.26713 C 0.00885 0.26806 0.00937 0.26899 0.01007 0.27014 L 0.01232 0.27963 L 0.01389 0.28588 C 0.01441 0.28889 0.0151 0.29213 0.01545 0.29514 C 0.0158 0.29815 0.01632 0.30463 0.01632 0.30463 " pathEditMode="relative" ptsTypes="AAAAAAAAAAAA">
                                      <p:cBhvr>
                                        <p:cTn id="8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6 0.30579 L 0.01476 0.30579 C 0.01493 0.3088 0.0151 0.31181 0.01545 0.31505 C 0.0158 0.31783 0.01701 0.32338 0.01701 0.32338 C 0.01666 0.33056 0.01666 0.33774 0.01614 0.34514 C 0.01528 0.3588 0.01545 0.34375 0.01545 0.34931 " pathEditMode="relative" ptsTypes="AAAAAA">
                                      <p:cBhvr>
                                        <p:cTn id="8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19 0.35348 L 0.01319 0.35348 C 0.01354 0.32292 0.01389 0.29236 0.01458 0.26181 C 0.01476 0.25649 0.01632 0.24792 0.01701 0.24306 C 0.01788 0.23658 0.01701 0.23936 0.01927 0.23473 C 0.01962 0.23357 0.01996 0.23264 0.02014 0.23149 C 0.02048 0.22986 0.02031 0.22801 0.02083 0.22639 C 0.02135 0.225 0.02239 0.22431 0.02326 0.22315 C 0.02396 0.21899 0.02396 0.21667 0.02552 0.21274 C 0.02639 0.21065 0.02864 0.20649 0.02864 0.20649 C 0.03055 0.19375 0.02778 0.20764 0.03177 0.19815 C 0.03229 0.19699 0.03212 0.19537 0.03264 0.19399 C 0.03316 0.1926 0.0342 0.19144 0.03489 0.18982 C 0.03906 0.18125 0.03455 0.18959 0.03732 0.18264 C 0.03767 0.18149 0.03837 0.18056 0.03889 0.1794 C 0.03906 0.17801 0.03923 0.17662 0.03958 0.17524 C 0.03993 0.17408 0.0408 0.17338 0.04114 0.17223 C 0.04166 0.17061 0.04166 0.16875 0.04201 0.1669 C 0.04305 0.16088 0.04271 0.1669 0.04357 0.15857 C 0.04548 0.1382 0.04305 0.1544 0.04514 0.14514 C 0.04531 0.14422 0.04618 0.13889 0.0467 0.13774 C 0.04705 0.13704 0.04774 0.13635 0.04826 0.13588 " pathEditMode="relative" ptsTypes="AAAAAAAAAAAAAAAAAAAAAA">
                                      <p:cBhvr>
                                        <p:cTn id="9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13 0.13681 L 0.04913 0.13681 C 0.05121 0.13264 0.05364 0.12871 0.05538 0.12431 C 0.0559 0.12292 0.05607 0.1213 0.05694 0.12014 C 0.05746 0.11945 0.05851 0.11945 0.0592 0.11922 C 0.06007 0.11852 0.06076 0.1176 0.06163 0.11713 C 0.06285 0.11644 0.06875 0.11505 0.06944 0.11505 L 0.23576 0.11389 C 0.23819 0.11366 0.24062 0.11389 0.24288 0.11297 C 0.24375 0.1125 0.24375 0.11065 0.24444 0.10973 C 0.24514 0.10857 0.24601 0.10764 0.2467 0.10672 C 0.24705 0.10533 0.24705 0.10371 0.24757 0.10255 C 0.24982 0.09537 0.24861 0.10324 0.24982 0.0963 C 0.25035 0.09329 0.25104 0.0875 0.25139 0.08473 C 0.25087 0.07986 0.25104 0.075 0.24982 0.07014 C 0.24878 0.06551 0.24548 0.06412 0.24288 0.06181 C 0.24184 0.06088 0.2408 0.05973 0.23976 0.0588 C 0.23819 0.05741 0.23646 0.05602 0.23507 0.05463 C 0.23403 0.05348 0.23298 0.05232 0.23194 0.05139 C 0.23038 0.05047 0.22882 0.05024 0.22726 0.04931 C 0.22587 0.04861 0.22448 0.04815 0.22326 0.04723 C 0.22187 0.04653 0.22083 0.04514 0.21944 0.04422 C 0.2191 0.04399 0.21423 0.04144 0.21319 0.04098 C 0.21128 0.04051 0.20955 0.04028 0.20764 0.04005 C 0.20087 0.03542 0.20521 0.0375 0.19757 0.03588 L 0.1842 0.03264 C 0.18264 0.03241 0.18107 0.03195 0.17951 0.03172 L 0.17413 0.03079 C 0.16944 0.03125 0.16458 0.03125 0.16007 0.03264 C 0.15903 0.03311 0.15903 0.03496 0.15851 0.03588 C 0.15781 0.03681 0.15694 0.03727 0.15607 0.03797 C 0.1559 0.03889 0.15573 0.04005 0.15538 0.04098 C 0.15416 0.04468 0.15382 0.04514 0.15226 0.04838 C 0.15191 0.04977 0.15173 0.05116 0.15139 0.05255 C 0.15087 0.05463 0.14982 0.0588 0.14982 0.0588 C 0.14965 0.06158 0.14948 0.06436 0.14913 0.06713 C 0.14896 0.06829 0.14844 0.06922 0.14826 0.07014 C 0.14791 0.07153 0.14774 0.07292 0.14757 0.07431 C 0.14791 0.08658 0.14496 0.09445 0.14982 0.10255 C 0.15052 0.10371 0.15121 0.10486 0.15226 0.10556 C 0.15295 0.10625 0.15382 0.10625 0.15451 0.10672 C 0.15538 0.10764 0.1559 0.10903 0.15694 0.10973 C 0.15937 0.11204 0.16285 0.11297 0.16545 0.11389 C 0.16684 0.11505 0.16805 0.11621 0.16944 0.11713 C 0.17014 0.1176 0.17101 0.11783 0.1717 0.11806 C 0.18316 0.12107 0.17864 0.11945 0.18976 0.1213 C 0.19132 0.12153 0.19288 0.12223 0.19444 0.12223 C 0.21285 0.12292 0.23142 0.12292 0.24982 0.12338 L 0.25764 0.12431 C 0.26007 0.12477 0.26232 0.12524 0.26476 0.12547 C 0.27361 0.12593 0.28246 0.12593 0.29132 0.12639 C 0.29601 0.12662 0.30069 0.12709 0.30538 0.12755 C 0.30642 0.12778 0.31163 0.12871 0.31319 0.12963 C 0.31406 0.1301 0.31476 0.13102 0.31545 0.13172 C 0.31962 0.13982 0.31805 0.13542 0.32014 0.14422 L 0.32101 0.14723 L 0.3217 0.15047 C 0.32187 0.15116 0.32257 0.15811 0.32326 0.15973 C 0.32396 0.16088 0.325 0.16181 0.32569 0.16297 C 0.32621 0.16389 0.32656 0.16528 0.32726 0.16598 C 0.32795 0.16667 0.32882 0.16644 0.32951 0.16713 C 0.33125 0.16829 0.3342 0.1713 0.3342 0.1713 C 0.33871 0.17084 0.34323 0.17084 0.34757 0.17014 C 0.34844 0.17014 0.34913 0.16922 0.34982 0.16922 C 0.35295 0.16852 0.35607 0.16852 0.3592 0.16806 C 0.36059 0.16736 0.36354 0.16621 0.36476 0.16598 C 0.36701 0.16574 0.36944 0.16598 0.37187 0.16598 " pathEditMode="relative" ptsTypes="AAAAAAAAAAAAAAAAAAAAAAAAAAAAAAAAAAAAAAAAAAAAAAAAAAAAAAAAAAAAAAAAAAA">
                                      <p:cBhvr>
                                        <p:cTn id="10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84 0.16899 L 0.36684 0.16899 L 0.32482 0.1669 C 0.32031 0.16667 0.31597 0.16621 0.31146 0.16598 L 0.26545 0.16482 C 0.26302 0.16459 0.26076 0.16412 0.25833 0.16389 C 0.25191 0.16343 0.24531 0.16343 0.23889 0.16274 C 0.23541 0.1625 0.23212 0.16135 0.22864 0.16088 L 0.03194 0.16181 C 0.02899 0.16181 0.02621 0.16227 0.02326 0.16274 C 0.02257 0.16297 0.02187 0.16366 0.02101 0.16389 C 0.01892 0.16436 0.01684 0.16459 0.01476 0.16482 L 0.00764 0.16806 L 0.00538 0.16899 C 0.00451 0.17014 0.00399 0.17153 0.00295 0.17223 C 0.00208 0.17292 0.00087 0.17269 -0.00018 0.17315 C -0.00104 0.17385 -0.00156 0.17477 -0.00243 0.17524 C -0.00886 0.17963 -0.00035 0.17246 -0.00712 0.17848 C -0.01094 0.18611 -0.00608 0.17662 -0.01111 0.18473 C -0.01268 0.18727 -0.01528 0.19445 -0.0158 0.19607 C -0.01597 0.19723 -0.01615 0.19815 -0.01649 0.19931 C -0.01945 0.20741 -0.01684 0.19769 -0.01875 0.20556 C -0.01858 0.21111 -0.01858 0.21667 -0.01806 0.22223 C -0.01788 0.22361 -0.01667 0.22778 -0.0158 0.22848 C -0.01459 0.22917 -0.01302 0.22894 -0.01181 0.2294 C -0.00955 0.2301 -0.00712 0.23079 -0.00486 0.23149 C -0.0033 0.23195 -0.00174 0.23218 -0.00018 0.23264 C 0.00226 0.23218 0.00486 0.23287 0.00694 0.23149 C 0.00781 0.23102 0.00451 0.2294 0.00451 0.2294 " pathEditMode="relative" ptsTypes="AAAAAAAAAAAAAAAAAAAAAAAAAAAAA">
                                      <p:cBhvr>
                                        <p:cTn id="11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22963 L 1.94444E-6 0.22963 C 0.00469 0.24861 -0.00018 0.23125 0.00451 0.24422 C 0.00607 0.24815 0.0059 0.24885 0.00694 0.25255 C 0.00746 0.25417 0.00798 0.25602 0.00851 0.25764 C 0.00885 0.25903 0.00903 0.26042 0.0092 0.26181 C 0.01076 0.26945 0.0092 0.25949 0.01076 0.27014 C 0.01111 0.27709 0.01111 0.28403 0.01163 0.29098 C 0.01267 0.30973 0.01232 0.2757 0.01232 0.30162 " pathEditMode="relative" ptsTypes="AAAAAAAAA">
                                      <p:cBhvr>
                                        <p:cTn id="1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30672 L 0.01389 0.30672 C 0.01406 0.3132 0.01423 0.31991 0.01458 0.32639 C 0.01476 0.32824 0.0151 0.32986 0.01545 0.33172 C 0.01562 0.3338 0.01597 0.33588 0.01614 0.33797 C 0.01701 0.35394 0.01302 0.35348 0.01788 0.35348 " pathEditMode="relative" ptsTypes="AAAAAA">
                                      <p:cBhvr>
                                        <p:cTn id="13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32 0.35463 L 0.01632 0.35463 C 0.01649 0.35139 0.01684 0.34838 0.01701 0.34514 C 0.0184 0.3044 0.01476 0.31968 0.01857 0.3044 C 0.01875 0.28774 0.01892 0.27107 0.01927 0.2544 C 0.01944 0.25024 0.01962 0.24607 0.02014 0.2419 C 0.02048 0.23936 0.02118 0.23704 0.0217 0.23473 C 0.02205 0.22917 0.02239 0.22061 0.02326 0.21482 C 0.02344 0.21389 0.02378 0.21274 0.02396 0.21181 C 0.0243 0.20996 0.0243 0.20811 0.02482 0.20649 C 0.02517 0.2051 0.02587 0.20371 0.02639 0.20232 C 0.02726 0.19236 0.02656 0.19584 0.02864 0.18681 C 0.02899 0.18565 0.02916 0.18449 0.02951 0.18357 C 0.02986 0.18241 0.03055 0.18149 0.03107 0.18056 C 0.0316 0.17709 0.03229 0.17315 0.03333 0.17014 C 0.03403 0.16829 0.03489 0.16667 0.03576 0.16482 C 0.03594 0.16343 0.03611 0.16204 0.03646 0.16065 C 0.03767 0.15579 0.03941 0.15186 0.04114 0.14723 C 0.04166 0.14584 0.04201 0.14422 0.04271 0.14306 C 0.04357 0.14167 0.04427 0.14028 0.04514 0.13889 C 0.04618 0.13681 0.04826 0.13264 0.04826 0.13264 " pathEditMode="relative" ptsTypes="AAAAAAAAAAAAAAAAAAAAA">
                                      <p:cBhvr>
                                        <p:cTn id="1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01 0.14005 L 0.04601 0.14005 C 0.04601 0.13959 0.04705 0.12524 0.04913 0.12223 C 0.05035 0.12037 0.05243 0.11991 0.05382 0.11806 C 0.05607 0.11505 0.05764 0.11019 0.06076 0.1088 C 0.06788 0.10556 0.0566 0.11042 0.06701 0.10672 C 0.06857 0.10602 0.07014 0.10533 0.0717 0.10463 C 0.12153 0.10903 0.07101 0.1051 0.1592 0.10764 C 0.16111 0.10764 0.16285 0.10834 0.16476 0.1088 C 0.16701 0.10903 0.16944 0.10973 0.1717 0.10973 C 0.18455 0.11042 0.19722 0.11042 0.21007 0.11088 C 0.22621 0.11274 0.22847 0.11343 0.25139 0.11088 C 0.2526 0.11065 0.25607 0.10556 0.25694 0.10463 C 0.25746 0.10324 0.25781 0.10162 0.25851 0.10047 C 0.2592 0.09885 0.26024 0.09769 0.26076 0.0963 C 0.2618 0.09352 0.26215 0.09051 0.26319 0.08797 C 0.26371 0.08635 0.26493 0.08519 0.26545 0.0838 C 0.26701 0.07986 0.26719 0.07755 0.26788 0.07338 C 0.26753 0.06736 0.2691 0.06088 0.26701 0.05556 C 0.2658 0.05232 0.2618 0.05301 0.2592 0.05139 C 0.25833 0.05093 0.25781 0.04977 0.25694 0.04931 C 0.25278 0.04815 0.24861 0.04838 0.24444 0.04723 C 0.24097 0.04653 0.23767 0.04514 0.2342 0.04422 C 0.23298 0.04375 0.2316 0.04352 0.23038 0.04329 L 0.16319 0.04422 C 0.16076 0.04422 0.15607 0.04769 0.15451 0.04838 C 0.15347 0.04885 0.15243 0.04908 0.15139 0.04931 C 0.14982 0.05047 0.14739 0.05186 0.14601 0.05348 C 0.1408 0.05973 0.14149 0.0588 0.13889 0.06389 C 0.13767 0.07593 0.13732 0.07524 0.13889 0.09213 C 0.13923 0.09584 0.14149 0.09746 0.14357 0.09931 C 0.14601 0.10162 0.14722 0.10255 0.14982 0.10348 C 0.15121 0.10394 0.15243 0.10394 0.15382 0.10463 C 0.1559 0.10533 0.15781 0.10672 0.16007 0.10764 C 0.16354 0.10903 0.16476 0.1088 0.16857 0.1088 " pathEditMode="relative" ptsTypes="AAAAAAAAAAAAAAAAAAAAAAAAAAAAAAAAAAA">
                                      <p:cBhvr>
                                        <p:cTn id="1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44 0.10996 L 0.16944 0.10996 C 0.15798 0.11297 0.16528 0.11135 0.15451 0.11297 L 0.14201 0.11505 C 0.13993 0.11551 0.13785 0.11598 0.13576 0.11598 L 0.04427 0.11922 L 0.04045 0.12014 C 0.03889 0.12061 0.03732 0.12084 0.03576 0.1213 C 0.03194 0.12223 0.02604 0.12408 0.02239 0.12547 C 0.02066 0.12616 0.01875 0.12686 0.01701 0.12755 C 0.01597 0.12871 0.01476 0.12963 0.01389 0.13079 C 0.01198 0.13264 0.01041 0.13542 0.00833 0.13681 C 0.00712 0.13774 0.00573 0.13774 0.00451 0.13797 C 0.00416 0.1382 -0.00104 0.14213 -0.00174 0.14329 C -0.00347 0.14514 -0.00486 0.14746 -0.00643 0.14931 C -0.01007 0.15371 -0.01372 0.15764 -0.01736 0.16181 C -0.01632 0.16505 -0.0158 0.16852 -0.01424 0.1713 C -0.01337 0.17315 -0.01181 0.17431 -0.01042 0.17547 C -0.00278 0.18218 -0.00747 0.17755 0.00052 0.18172 C 0.00208 0.18264 0.00364 0.1838 0.00521 0.18496 C 0.00781 0.18449 0.01059 0.18519 0.01302 0.1838 C 0.01389 0.18334 0.01163 0.18172 0.01076 0.18172 C 0.00989 0.18172 0.0118 0.18311 0.01232 0.1838 " pathEditMode="relative" ptsTypes="AAAAAAAAAAAAAAAAAAAAAAA">
                                      <p:cBhvr>
                                        <p:cTn id="16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49" grpId="6" animBg="1"/>
      <p:bldP spid="49" grpId="7" animBg="1"/>
      <p:bldP spid="49" grpId="8" animBg="1"/>
      <p:bldP spid="49" grpId="9" animBg="1"/>
      <p:bldP spid="49" grpId="10" animBg="1"/>
      <p:bldP spid="49" grpId="11" animBg="1"/>
      <p:bldP spid="49" grpId="12" animBg="1"/>
      <p:bldP spid="49" grpId="13" animBg="1"/>
      <p:bldP spid="49" grpId="14" animBg="1"/>
      <p:bldP spid="49" grpId="15" animBg="1"/>
      <p:bldP spid="49" grpId="16" animBg="1"/>
      <p:bldP spid="49" grpId="17" animBg="1"/>
      <p:bldP spid="49" grpId="18" animBg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6" grpId="0" animBg="1"/>
      <p:bldP spid="57" grpId="0" animBg="1"/>
      <p:bldP spid="58" grpId="0" animBg="1"/>
      <p:bldP spid="59" grpId="0"/>
      <p:bldP spid="59" grpId="1"/>
      <p:bldP spid="59" grpId="2"/>
      <p:bldP spid="60" grpId="0"/>
      <p:bldP spid="60" grpId="1"/>
      <p:bldP spid="61" grpId="0"/>
      <p:bldP spid="61" grpId="1"/>
      <p:bldP spid="62" grpId="0" animBg="1"/>
      <p:bldP spid="62" grpId="1" animBg="1"/>
      <p:bldP spid="63" grpId="0"/>
      <p:bldP spid="63" grpId="1"/>
      <p:bldP spid="64" grpId="0" animBg="1"/>
      <p:bldP spid="64" grpId="1" animBg="1"/>
      <p:bldP spid="65" grpId="0"/>
      <p:bldP spid="6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>
            <a:extLst>
              <a:ext uri="{FF2B5EF4-FFF2-40B4-BE49-F238E27FC236}">
                <a16:creationId xmlns:a16="http://schemas.microsoft.com/office/drawing/2014/main" id="{F726EC55-13B9-4750-A8C9-1540EF07A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75516C-61A0-4A34-9966-8B19A5A78421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3F00293-63E7-4BBB-8282-A1F43C567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549275"/>
            <a:ext cx="7631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5.8   </a:t>
            </a:r>
            <a:r>
              <a:rPr lang="zh-CN" altLang="en-US" sz="2000" b="1"/>
              <a:t>下面的程序说明静态外部变量的作用域限制在本文件。</a:t>
            </a:r>
            <a:r>
              <a:rPr lang="zh-CN" altLang="en-US" sz="2000"/>
              <a:t> </a:t>
            </a: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22595F12-E9E4-49CA-802C-6620CA45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1277938"/>
            <a:ext cx="4937125" cy="4978400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#define  INITIAL_SEED        17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#define  MULTIPLIER          25173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#define  INCREMENT           13849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#define  MODULUS             65535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#define  FLOATING_MODULUS    65535.0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FF"/>
                </a:solidFill>
              </a:rPr>
              <a:t>static unsigned  seed=INITIAL_SEED;</a:t>
            </a:r>
            <a:r>
              <a:rPr lang="en-US" altLang="zh-CN" sz="200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unsigned  random(void){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seed=(MULTIPLIER*seed+INCREMENT)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%(MODULUS+1);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return  seed;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double  probability(void){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seed=(MULTIPLIER*seed+INCREMENT)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%(MODULUS+1);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return(seed/FLOATING_MODULUS);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35845" name="Rectangle 6">
            <a:extLst>
              <a:ext uri="{FF2B5EF4-FFF2-40B4-BE49-F238E27FC236}">
                <a16:creationId xmlns:a16="http://schemas.microsoft.com/office/drawing/2014/main" id="{228524FA-DEA0-4411-ACF5-5539CA3AF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1303338"/>
            <a:ext cx="3843337" cy="3149600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unsigned  random(void);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double  probability(void);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int 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for (i= 0;i&lt;6;i++){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printf ("%u\t",random());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printf ("%f\n",probability());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35846" name="Rectangle 8">
            <a:extLst>
              <a:ext uri="{FF2B5EF4-FFF2-40B4-BE49-F238E27FC236}">
                <a16:creationId xmlns:a16="http://schemas.microsoft.com/office/drawing/2014/main" id="{500588F4-D75F-4360-BC35-EF6F5C7A1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08050"/>
            <a:ext cx="107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file1.c </a:t>
            </a:r>
          </a:p>
        </p:txBody>
      </p:sp>
      <p:sp>
        <p:nvSpPr>
          <p:cNvPr id="35847" name="Rectangle 9">
            <a:extLst>
              <a:ext uri="{FF2B5EF4-FFF2-40B4-BE49-F238E27FC236}">
                <a16:creationId xmlns:a16="http://schemas.microsoft.com/office/drawing/2014/main" id="{54B9728C-5286-4C19-98AE-EDF816ED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927100"/>
            <a:ext cx="107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file2.c </a:t>
            </a:r>
          </a:p>
        </p:txBody>
      </p:sp>
      <p:sp>
        <p:nvSpPr>
          <p:cNvPr id="147468" name="Text Box 12">
            <a:extLst>
              <a:ext uri="{FF2B5EF4-FFF2-40B4-BE49-F238E27FC236}">
                <a16:creationId xmlns:a16="http://schemas.microsoft.com/office/drawing/2014/main" id="{3C8CA8CB-C20B-46FA-97E3-C10AEE130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868863"/>
            <a:ext cx="3384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 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file1.c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中定义的外部静态</a:t>
            </a:r>
            <a:r>
              <a:rPr lang="en-US" altLang="zh-CN" sz="2000" b="1">
                <a:solidFill>
                  <a:srgbClr val="FF00FF"/>
                </a:solidFill>
              </a:rPr>
              <a:t>seed</a:t>
            </a:r>
            <a:r>
              <a:rPr lang="zh-CN" altLang="en-US" sz="2000" b="1">
                <a:solidFill>
                  <a:srgbClr val="008000"/>
                </a:solidFill>
              </a:rPr>
              <a:t>，在</a:t>
            </a:r>
            <a:r>
              <a:rPr lang="en-US" altLang="zh-CN" sz="2000" b="1">
                <a:solidFill>
                  <a:srgbClr val="008000"/>
                </a:solidFill>
              </a:rPr>
              <a:t>file2.c</a:t>
            </a:r>
            <a:r>
              <a:rPr lang="zh-CN" altLang="en-US" sz="2000" b="1">
                <a:solidFill>
                  <a:srgbClr val="008000"/>
                </a:solidFill>
              </a:rPr>
              <a:t>中是无效！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27521935-657F-4004-86C9-B41C524160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A8FEB2-FBEE-4497-87EC-46F7A5B7B4BE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48484" name="Text Box 4">
            <a:extLst>
              <a:ext uri="{FF2B5EF4-FFF2-40B4-BE49-F238E27FC236}">
                <a16:creationId xmlns:a16="http://schemas.microsoft.com/office/drawing/2014/main" id="{67924EC3-7991-4490-8670-668728C51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68338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5.5.4</a:t>
            </a:r>
            <a:r>
              <a:rPr lang="en-US" altLang="en-US" b="1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b="1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存储类型</a:t>
            </a:r>
            <a:r>
              <a:rPr lang="en-US" altLang="zh-CN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register</a:t>
            </a:r>
            <a:r>
              <a:rPr lang="en-US" altLang="zh-CN"/>
              <a:t> </a:t>
            </a:r>
          </a:p>
        </p:txBody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1FB489BE-2F79-4B84-B31B-C3C7ECB6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7631113" cy="2403475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存储类型是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register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的变量称为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寄存器变量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作用仅仅是建议编译器把该变量存储在计算机的高速硬件寄存器中，目的是为了提高程序的执行速度。除此之外，其余特性和自动变量完全相同。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当没有可以分配的寄存器时，编译器就忽略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register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建议，视同自动变量处理，在内存分配存储空间。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38E04633-DF20-4093-9E98-AD0635959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573463"/>
            <a:ext cx="5327650" cy="265112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076325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indent="1076325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{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register int  i;</a:t>
            </a:r>
          </a:p>
          <a:p>
            <a:pPr indent="1076325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for (i=0;i&lt;=N;i++) {</a:t>
            </a:r>
          </a:p>
          <a:p>
            <a:pPr indent="1076325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indent="1076325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}</a:t>
            </a:r>
          </a:p>
          <a:p>
            <a:pPr indent="1076325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…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indent="1076325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  <a:r>
              <a:rPr lang="en-US" altLang="zh-CN"/>
              <a:t> </a:t>
            </a:r>
          </a:p>
          <a:p>
            <a:pPr indent="1076325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…</a:t>
            </a:r>
            <a:r>
              <a:rPr lang="en-US" altLang="zh-CN"/>
              <a:t>         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067F5175-15AF-4AB6-A333-226CA1510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A2693-8377-4A01-AE58-378BB3E6BF78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7891" name="Rectangle 34">
            <a:extLst>
              <a:ext uri="{FF2B5EF4-FFF2-40B4-BE49-F238E27FC236}">
                <a16:creationId xmlns:a16="http://schemas.microsoft.com/office/drawing/2014/main" id="{476E3FF3-3743-45C3-9397-ED6683CE9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3" y="2060575"/>
            <a:ext cx="6553200" cy="338455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7892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3A2290C-93EA-4FFD-B749-490E3EFDF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7893" name="Rectangle 12">
            <a:extLst>
              <a:ext uri="{FF2B5EF4-FFF2-40B4-BE49-F238E27FC236}">
                <a16:creationId xmlns:a16="http://schemas.microsoft.com/office/drawing/2014/main" id="{D5DFA8A3-4D3A-4297-92F6-C244E3422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20713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5.6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递归</a:t>
            </a:r>
          </a:p>
        </p:txBody>
      </p:sp>
      <p:sp>
        <p:nvSpPr>
          <p:cNvPr id="37894" name="Text Box 17">
            <a:extLst>
              <a:ext uri="{FF2B5EF4-FFF2-40B4-BE49-F238E27FC236}">
                <a16:creationId xmlns:a16="http://schemas.microsoft.com/office/drawing/2014/main" id="{E9DC8602-2D7E-454C-B39F-5F0F19F8E79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37895" name="Text Box 19">
            <a:extLst>
              <a:ext uri="{FF2B5EF4-FFF2-40B4-BE49-F238E27FC236}">
                <a16:creationId xmlns:a16="http://schemas.microsoft.com/office/drawing/2014/main" id="{B404E3B8-3501-4F80-9C57-B013D743C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119188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5.6.1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递归函数与递归调用 </a:t>
            </a: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83197527-2364-41AF-BCDB-12C5B1272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1611313"/>
            <a:ext cx="7775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⑴ </a:t>
            </a:r>
            <a:r>
              <a:rPr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自己定义自己，称为递归定义。</a:t>
            </a:r>
          </a:p>
        </p:txBody>
      </p:sp>
      <p:grpSp>
        <p:nvGrpSpPr>
          <p:cNvPr id="37897" name="Group 33">
            <a:extLst>
              <a:ext uri="{FF2B5EF4-FFF2-40B4-BE49-F238E27FC236}">
                <a16:creationId xmlns:a16="http://schemas.microsoft.com/office/drawing/2014/main" id="{C145877A-BBE8-4370-A6F6-75BD7BEC86F9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2819400"/>
            <a:ext cx="4265612" cy="936625"/>
            <a:chOff x="1896" y="1842"/>
            <a:chExt cx="2687" cy="590"/>
          </a:xfrm>
        </p:grpSpPr>
        <p:sp>
          <p:nvSpPr>
            <p:cNvPr id="37906" name="Text Box 22">
              <a:extLst>
                <a:ext uri="{FF2B5EF4-FFF2-40B4-BE49-F238E27FC236}">
                  <a16:creationId xmlns:a16="http://schemas.microsoft.com/office/drawing/2014/main" id="{3AD2BF02-A34A-42F0-9829-CA79972CA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1998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n! =</a:t>
              </a:r>
              <a:r>
                <a:rPr lang="en-US" altLang="zh-CN" sz="2400"/>
                <a:t> </a:t>
              </a:r>
            </a:p>
          </p:txBody>
        </p:sp>
        <p:sp>
          <p:nvSpPr>
            <p:cNvPr id="37907" name="Text Box 23">
              <a:extLst>
                <a:ext uri="{FF2B5EF4-FFF2-40B4-BE49-F238E27FC236}">
                  <a16:creationId xmlns:a16="http://schemas.microsoft.com/office/drawing/2014/main" id="{E776889D-00ED-4B21-A026-99C30E94D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182"/>
              <a:ext cx="20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n</a:t>
              </a:r>
              <a:r>
                <a:rPr lang="en-US" altLang="zh-CN" sz="2000" b="1" baseline="-2000"/>
                <a:t>*</a:t>
              </a:r>
              <a:r>
                <a:rPr lang="en-US" altLang="zh-CN" sz="2000" b="1"/>
                <a:t>(n-1)!           (n&gt;1)</a:t>
              </a:r>
            </a:p>
          </p:txBody>
        </p:sp>
        <p:sp>
          <p:nvSpPr>
            <p:cNvPr id="37908" name="Text Box 24">
              <a:extLst>
                <a:ext uri="{FF2B5EF4-FFF2-40B4-BE49-F238E27FC236}">
                  <a16:creationId xmlns:a16="http://schemas.microsoft.com/office/drawing/2014/main" id="{6E24714C-F8CF-4539-A261-70BFA6444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1842"/>
              <a:ext cx="20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1                       (n=1)</a:t>
              </a:r>
            </a:p>
          </p:txBody>
        </p:sp>
        <p:sp>
          <p:nvSpPr>
            <p:cNvPr id="37909" name="AutoShape 25">
              <a:extLst>
                <a:ext uri="{FF2B5EF4-FFF2-40B4-BE49-F238E27FC236}">
                  <a16:creationId xmlns:a16="http://schemas.microsoft.com/office/drawing/2014/main" id="{77526EA4-CEA5-4DAA-9CE2-2C50A508D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1900"/>
              <a:ext cx="45" cy="499"/>
            </a:xfrm>
            <a:prstGeom prst="leftBrace">
              <a:avLst>
                <a:gd name="adj1" fmla="val 92407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7898" name="Group 26">
            <a:extLst>
              <a:ext uri="{FF2B5EF4-FFF2-40B4-BE49-F238E27FC236}">
                <a16:creationId xmlns:a16="http://schemas.microsoft.com/office/drawing/2014/main" id="{9833A4CC-A899-4595-93B3-297AD43AEE06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4292600"/>
            <a:ext cx="4503737" cy="936625"/>
            <a:chOff x="1631" y="1694"/>
            <a:chExt cx="2837" cy="590"/>
          </a:xfrm>
        </p:grpSpPr>
        <p:sp>
          <p:nvSpPr>
            <p:cNvPr id="37902" name="Text Box 27">
              <a:extLst>
                <a:ext uri="{FF2B5EF4-FFF2-40B4-BE49-F238E27FC236}">
                  <a16:creationId xmlns:a16="http://schemas.microsoft.com/office/drawing/2014/main" id="{E7AEA389-9EDB-4A90-9DEB-23BB10FE4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1" y="1850"/>
              <a:ext cx="7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f(n) = </a:t>
              </a:r>
            </a:p>
          </p:txBody>
        </p:sp>
        <p:sp>
          <p:nvSpPr>
            <p:cNvPr id="37903" name="Text Box 28">
              <a:extLst>
                <a:ext uri="{FF2B5EF4-FFF2-40B4-BE49-F238E27FC236}">
                  <a16:creationId xmlns:a16="http://schemas.microsoft.com/office/drawing/2014/main" id="{6DD24815-DA89-4428-8896-33C39C28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034"/>
              <a:ext cx="20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n</a:t>
              </a:r>
              <a:r>
                <a:rPr lang="en-US" altLang="zh-CN" sz="2000" b="1" baseline="-2000"/>
                <a:t>*</a:t>
              </a:r>
              <a:r>
                <a:rPr lang="en-US" altLang="zh-CN" sz="2000" b="1"/>
                <a:t>f(n-1)           (n&gt;1)</a:t>
              </a:r>
            </a:p>
          </p:txBody>
        </p:sp>
        <p:sp>
          <p:nvSpPr>
            <p:cNvPr id="37904" name="Text Box 29">
              <a:extLst>
                <a:ext uri="{FF2B5EF4-FFF2-40B4-BE49-F238E27FC236}">
                  <a16:creationId xmlns:a16="http://schemas.microsoft.com/office/drawing/2014/main" id="{2B5105BC-C731-444D-918B-78A84B912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1694"/>
              <a:ext cx="20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1                       (n=1)</a:t>
              </a:r>
            </a:p>
          </p:txBody>
        </p:sp>
        <p:sp>
          <p:nvSpPr>
            <p:cNvPr id="37905" name="AutoShape 30">
              <a:extLst>
                <a:ext uri="{FF2B5EF4-FFF2-40B4-BE49-F238E27FC236}">
                  <a16:creationId xmlns:a16="http://schemas.microsoft.com/office/drawing/2014/main" id="{3FDA9DF9-784E-4046-A45C-32F81806E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" y="1759"/>
              <a:ext cx="45" cy="499"/>
            </a:xfrm>
            <a:prstGeom prst="leftBrace">
              <a:avLst>
                <a:gd name="adj1" fmla="val 92407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37899" name="Text Box 31">
            <a:extLst>
              <a:ext uri="{FF2B5EF4-FFF2-40B4-BE49-F238E27FC236}">
                <a16:creationId xmlns:a16="http://schemas.microsoft.com/office/drawing/2014/main" id="{F4B30671-3CF9-47BE-8238-89C96E09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93382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/>
              <a:t>或者：</a:t>
            </a:r>
          </a:p>
        </p:txBody>
      </p:sp>
      <p:sp>
        <p:nvSpPr>
          <p:cNvPr id="37900" name="Rectangle 32">
            <a:extLst>
              <a:ext uri="{FF2B5EF4-FFF2-40B4-BE49-F238E27FC236}">
                <a16:creationId xmlns:a16="http://schemas.microsoft.com/office/drawing/2014/main" id="{40B2494A-BB02-4858-9134-7653F87EE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168525"/>
            <a:ext cx="7559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        </a:t>
            </a:r>
            <a:r>
              <a:rPr lang="zh-CN" altLang="en-US" sz="2000" b="1"/>
              <a:t>例如，</a:t>
            </a:r>
            <a:r>
              <a:rPr lang="en-US" altLang="zh-CN" sz="2000" b="1"/>
              <a:t>n</a:t>
            </a:r>
            <a:r>
              <a:rPr lang="zh-CN" altLang="en-US" sz="2000" b="1"/>
              <a:t>阶乘</a:t>
            </a:r>
            <a:r>
              <a:rPr lang="en-US" altLang="zh-CN" sz="2000" b="1">
                <a:latin typeface="宋体" panose="02010600030101010101" pitchFamily="2" charset="-122"/>
              </a:rPr>
              <a:t>(</a:t>
            </a:r>
            <a:r>
              <a:rPr lang="en-US" altLang="zh-CN" sz="2000" b="1"/>
              <a:t>n!</a:t>
            </a:r>
            <a:r>
              <a:rPr lang="en-US" altLang="zh-CN" sz="2000" b="1">
                <a:latin typeface="宋体" panose="02010600030101010101" pitchFamily="2" charset="-122"/>
              </a:rPr>
              <a:t>)</a:t>
            </a:r>
            <a:r>
              <a:rPr lang="zh-CN" altLang="en-US" sz="2000" b="1"/>
              <a:t>的定义。</a:t>
            </a:r>
            <a:r>
              <a:rPr lang="en-US" altLang="zh-CN" sz="2000" b="1">
                <a:solidFill>
                  <a:srgbClr val="5F5F5F"/>
                </a:solidFill>
              </a:rPr>
              <a:t>(n!=n*(n-1)* </a:t>
            </a:r>
            <a:r>
              <a:rPr lang="en-US" altLang="zh-CN" sz="2000" b="1">
                <a:solidFill>
                  <a:srgbClr val="5F5F5F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000" b="1">
                <a:solidFill>
                  <a:srgbClr val="5F5F5F"/>
                </a:solidFill>
              </a:rPr>
              <a:t> *2*1)</a:t>
            </a:r>
          </a:p>
        </p:txBody>
      </p:sp>
      <p:sp>
        <p:nvSpPr>
          <p:cNvPr id="67619" name="Text Box 35">
            <a:extLst>
              <a:ext uri="{FF2B5EF4-FFF2-40B4-BE49-F238E27FC236}">
                <a16:creationId xmlns:a16="http://schemas.microsoft.com/office/drawing/2014/main" id="{99BB59A6-5E77-4563-9D75-D43AB9B50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516563"/>
            <a:ext cx="5832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递归结束条件称为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递归出口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。递归定义中必须存在递归出口。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12DC594C-7478-432E-93F7-E9E1814B11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A1945C-EBE2-410C-9402-FA3934BEB8FA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51556" name="Text Box 4">
            <a:extLst>
              <a:ext uri="{FF2B5EF4-FFF2-40B4-BE49-F238E27FC236}">
                <a16:creationId xmlns:a16="http://schemas.microsoft.com/office/drawing/2014/main" id="{76D46E81-124D-4A7A-86A2-98D07829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728663"/>
            <a:ext cx="7775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⑵ </a:t>
            </a:r>
            <a:r>
              <a:rPr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自己调用自己，称为递归定义。</a:t>
            </a:r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924BA77F-BB7B-4257-81E5-91F63C8D5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220788"/>
            <a:ext cx="3671887" cy="38893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917" name="Text Box 9">
            <a:extLst>
              <a:ext uri="{FF2B5EF4-FFF2-40B4-BE49-F238E27FC236}">
                <a16:creationId xmlns:a16="http://schemas.microsoft.com/office/drawing/2014/main" id="{122A7CB1-920E-42D9-98D7-D97272636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1624013"/>
            <a:ext cx="331152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int  </a:t>
            </a:r>
            <a:r>
              <a:rPr lang="en-US" altLang="zh-CN" sz="2000">
                <a:solidFill>
                  <a:srgbClr val="FF00FF"/>
                </a:solidFill>
              </a:rPr>
              <a:t>f(int n)</a:t>
            </a:r>
            <a:r>
              <a:rPr lang="en-US" altLang="zh-CN" sz="20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int 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if(n==1) R=1;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else   R=n*</a:t>
            </a:r>
            <a:r>
              <a:rPr lang="en-US" altLang="zh-CN" sz="2000">
                <a:solidFill>
                  <a:srgbClr val="FF00FF"/>
                </a:solidFill>
              </a:rPr>
              <a:t>f(n-1)</a:t>
            </a:r>
            <a:r>
              <a:rPr lang="en-US" altLang="zh-CN" sz="200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    return</a:t>
            </a:r>
            <a:r>
              <a:rPr lang="en-US" altLang="zh-CN" sz="2000"/>
              <a:t> 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main(void){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int N=3,S;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S=f(N);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printf(</a:t>
            </a:r>
            <a:r>
              <a:rPr lang="en-US" altLang="zh-CN" sz="2000">
                <a:latin typeface="Times New Roman" panose="02020603050405020304" pitchFamily="18" charset="0"/>
              </a:rPr>
              <a:t>“</a:t>
            </a:r>
            <a:r>
              <a:rPr lang="en-US" altLang="zh-CN" sz="2000"/>
              <a:t>%d! = %d\n</a:t>
            </a:r>
            <a:r>
              <a:rPr lang="en-US" altLang="zh-CN" sz="2000">
                <a:latin typeface="Times New Roman" panose="02020603050405020304" pitchFamily="18" charset="0"/>
              </a:rPr>
              <a:t>”</a:t>
            </a:r>
            <a:r>
              <a:rPr lang="en-US" altLang="zh-CN" sz="2000"/>
              <a:t>,S);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38918" name="Rectangle 10">
            <a:extLst>
              <a:ext uri="{FF2B5EF4-FFF2-40B4-BE49-F238E27FC236}">
                <a16:creationId xmlns:a16="http://schemas.microsoft.com/office/drawing/2014/main" id="{06028B5A-33A4-463C-BE0C-8A0764EEA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1239838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例如，计算</a:t>
            </a:r>
            <a:r>
              <a:rPr lang="en-US" altLang="zh-CN" sz="2000" b="1"/>
              <a:t>n</a:t>
            </a:r>
            <a:r>
              <a:rPr lang="zh-CN" altLang="en-US" sz="2000" b="1"/>
              <a:t>阶乘的递归程序。</a:t>
            </a:r>
          </a:p>
        </p:txBody>
      </p:sp>
      <p:grpSp>
        <p:nvGrpSpPr>
          <p:cNvPr id="38919" name="Group 16">
            <a:extLst>
              <a:ext uri="{FF2B5EF4-FFF2-40B4-BE49-F238E27FC236}">
                <a16:creationId xmlns:a16="http://schemas.microsoft.com/office/drawing/2014/main" id="{3C4E3F79-175C-4336-9D5E-4C9FFD61C98A}"/>
              </a:ext>
            </a:extLst>
          </p:cNvPr>
          <p:cNvGrpSpPr>
            <a:grpSpLocks/>
          </p:cNvGrpSpPr>
          <p:nvPr/>
        </p:nvGrpSpPr>
        <p:grpSpPr bwMode="auto">
          <a:xfrm>
            <a:off x="4919663" y="5267325"/>
            <a:ext cx="3352800" cy="936625"/>
            <a:chOff x="2582" y="3294"/>
            <a:chExt cx="2112" cy="590"/>
          </a:xfrm>
        </p:grpSpPr>
        <p:sp>
          <p:nvSpPr>
            <p:cNvPr id="38939" name="Text Box 12">
              <a:extLst>
                <a:ext uri="{FF2B5EF4-FFF2-40B4-BE49-F238E27FC236}">
                  <a16:creationId xmlns:a16="http://schemas.microsoft.com/office/drawing/2014/main" id="{BD682484-DA02-44DE-8265-FB9514972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3480"/>
              <a:ext cx="5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f(n)=</a:t>
              </a:r>
            </a:p>
          </p:txBody>
        </p:sp>
        <p:sp>
          <p:nvSpPr>
            <p:cNvPr id="38940" name="Text Box 13">
              <a:extLst>
                <a:ext uri="{FF2B5EF4-FFF2-40B4-BE49-F238E27FC236}">
                  <a16:creationId xmlns:a16="http://schemas.microsoft.com/office/drawing/2014/main" id="{69C51469-EF46-4B28-BECE-FDDE4C53A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3634"/>
              <a:ext cx="14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n</a:t>
              </a:r>
              <a:r>
                <a:rPr lang="en-US" altLang="zh-CN" sz="2000" b="1" baseline="-2000"/>
                <a:t>*</a:t>
              </a:r>
              <a:r>
                <a:rPr lang="en-US" altLang="zh-CN" sz="2000" b="1"/>
                <a:t>f(n-1)    (n&gt;1)</a:t>
              </a:r>
            </a:p>
          </p:txBody>
        </p:sp>
        <p:sp>
          <p:nvSpPr>
            <p:cNvPr id="38941" name="Text Box 14">
              <a:extLst>
                <a:ext uri="{FF2B5EF4-FFF2-40B4-BE49-F238E27FC236}">
                  <a16:creationId xmlns:a16="http://schemas.microsoft.com/office/drawing/2014/main" id="{BC3C4029-4DAA-43D5-8C0A-021C2D229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8" y="3294"/>
              <a:ext cx="1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1                (n=1)</a:t>
              </a:r>
            </a:p>
          </p:txBody>
        </p:sp>
        <p:sp>
          <p:nvSpPr>
            <p:cNvPr id="38942" name="AutoShape 15">
              <a:extLst>
                <a:ext uri="{FF2B5EF4-FFF2-40B4-BE49-F238E27FC236}">
                  <a16:creationId xmlns:a16="http://schemas.microsoft.com/office/drawing/2014/main" id="{031C2F7E-49EF-424D-B444-A6AAED7B9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3359"/>
              <a:ext cx="45" cy="499"/>
            </a:xfrm>
            <a:prstGeom prst="leftBrace">
              <a:avLst>
                <a:gd name="adj1" fmla="val 92407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" name="Group 39">
            <a:extLst>
              <a:ext uri="{FF2B5EF4-FFF2-40B4-BE49-F238E27FC236}">
                <a16:creationId xmlns:a16="http://schemas.microsoft.com/office/drawing/2014/main" id="{16D7CA8A-B099-4B88-AC8D-80147205A843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213100"/>
            <a:ext cx="3311525" cy="2997200"/>
            <a:chOff x="703" y="2024"/>
            <a:chExt cx="2086" cy="1888"/>
          </a:xfrm>
        </p:grpSpPr>
        <p:sp>
          <p:nvSpPr>
            <p:cNvPr id="38928" name="Rectangle 37">
              <a:extLst>
                <a:ext uri="{FF2B5EF4-FFF2-40B4-BE49-F238E27FC236}">
                  <a16:creationId xmlns:a16="http://schemas.microsoft.com/office/drawing/2014/main" id="{78DB2D5B-996A-489B-84FD-EB5841376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024"/>
              <a:ext cx="2086" cy="1888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pSp>
          <p:nvGrpSpPr>
            <p:cNvPr id="38929" name="Group 33">
              <a:extLst>
                <a:ext uri="{FF2B5EF4-FFF2-40B4-BE49-F238E27FC236}">
                  <a16:creationId xmlns:a16="http://schemas.microsoft.com/office/drawing/2014/main" id="{BEE70011-0BBC-4A8D-BB1F-DA44B77ED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2086"/>
              <a:ext cx="1572" cy="1526"/>
              <a:chOff x="884" y="1796"/>
              <a:chExt cx="1572" cy="1526"/>
            </a:xfrm>
          </p:grpSpPr>
          <p:sp>
            <p:nvSpPr>
              <p:cNvPr id="151573" name="Text Box 21">
                <a:extLst>
                  <a:ext uri="{FF2B5EF4-FFF2-40B4-BE49-F238E27FC236}">
                    <a16:creationId xmlns:a16="http://schemas.microsoft.com/office/drawing/2014/main" id="{84027775-BE3E-472B-A5DC-3DE194ECD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" y="2024"/>
                <a:ext cx="4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P()</a:t>
                </a:r>
              </a:p>
            </p:txBody>
          </p:sp>
          <p:sp>
            <p:nvSpPr>
              <p:cNvPr id="38932" name="Rectangle 22">
                <a:extLst>
                  <a:ext uri="{FF2B5EF4-FFF2-40B4-BE49-F238E27FC236}">
                    <a16:creationId xmlns:a16="http://schemas.microsoft.com/office/drawing/2014/main" id="{B41B94F5-5753-4C02-9077-A4C9B15F1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115"/>
                <a:ext cx="771" cy="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1575" name="Text Box 23">
                <a:extLst>
                  <a:ext uri="{FF2B5EF4-FFF2-40B4-BE49-F238E27FC236}">
                    <a16:creationId xmlns:a16="http://schemas.microsoft.com/office/drawing/2014/main" id="{76669302-87C2-486C-892F-293FFC7E7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" y="2750"/>
                <a:ext cx="4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Q()</a:t>
                </a:r>
              </a:p>
            </p:txBody>
          </p:sp>
          <p:sp>
            <p:nvSpPr>
              <p:cNvPr id="38934" name="Rectangle 24">
                <a:extLst>
                  <a:ext uri="{FF2B5EF4-FFF2-40B4-BE49-F238E27FC236}">
                    <a16:creationId xmlns:a16="http://schemas.microsoft.com/office/drawing/2014/main" id="{53DA65BD-1657-447B-A06D-D1A2A1662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841"/>
                <a:ext cx="771" cy="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8935" name="Line 25">
                <a:extLst>
                  <a:ext uri="{FF2B5EF4-FFF2-40B4-BE49-F238E27FC236}">
                    <a16:creationId xmlns:a16="http://schemas.microsoft.com/office/drawing/2014/main" id="{E89C19EF-BB42-4DBB-A94F-0704056EB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2308"/>
                <a:ext cx="0" cy="5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 type="diamond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581" name="Text Box 29">
                <a:extLst>
                  <a:ext uri="{FF2B5EF4-FFF2-40B4-BE49-F238E27FC236}">
                    <a16:creationId xmlns:a16="http://schemas.microsoft.com/office/drawing/2014/main" id="{C6E3AED8-B770-4126-B5FA-5D990A4AFA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2" y="2182"/>
                <a:ext cx="4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Q()</a:t>
                </a:r>
              </a:p>
            </p:txBody>
          </p:sp>
          <p:sp>
            <p:nvSpPr>
              <p:cNvPr id="151582" name="Text Box 30">
                <a:extLst>
                  <a:ext uri="{FF2B5EF4-FFF2-40B4-BE49-F238E27FC236}">
                    <a16:creationId xmlns:a16="http://schemas.microsoft.com/office/drawing/2014/main" id="{78DF7625-0964-4C36-A39E-D3FAD2B7DA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2" y="2908"/>
                <a:ext cx="4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P()</a:t>
                </a:r>
              </a:p>
            </p:txBody>
          </p:sp>
          <p:sp>
            <p:nvSpPr>
              <p:cNvPr id="38938" name="Freeform 32">
                <a:extLst>
                  <a:ext uri="{FF2B5EF4-FFF2-40B4-BE49-F238E27FC236}">
                    <a16:creationId xmlns:a16="http://schemas.microsoft.com/office/drawing/2014/main" id="{4229D052-2B16-4B35-AFCE-F53EE80C6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6" y="1796"/>
                <a:ext cx="710" cy="1526"/>
              </a:xfrm>
              <a:custGeom>
                <a:avLst/>
                <a:gdLst>
                  <a:gd name="T0" fmla="*/ 91 w 710"/>
                  <a:gd name="T1" fmla="*/ 1307 h 1526"/>
                  <a:gd name="T2" fmla="*/ 499 w 710"/>
                  <a:gd name="T3" fmla="*/ 1443 h 1526"/>
                  <a:gd name="T4" fmla="*/ 680 w 710"/>
                  <a:gd name="T5" fmla="*/ 808 h 1526"/>
                  <a:gd name="T6" fmla="*/ 635 w 710"/>
                  <a:gd name="T7" fmla="*/ 128 h 1526"/>
                  <a:gd name="T8" fmla="*/ 227 w 710"/>
                  <a:gd name="T9" fmla="*/ 37 h 1526"/>
                  <a:gd name="T10" fmla="*/ 0 w 710"/>
                  <a:gd name="T11" fmla="*/ 309 h 15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0"/>
                  <a:gd name="T19" fmla="*/ 0 h 1526"/>
                  <a:gd name="T20" fmla="*/ 710 w 710"/>
                  <a:gd name="T21" fmla="*/ 1526 h 15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0" h="1526">
                    <a:moveTo>
                      <a:pt x="91" y="1307"/>
                    </a:moveTo>
                    <a:cubicBezTo>
                      <a:pt x="246" y="1416"/>
                      <a:pt x="401" y="1526"/>
                      <a:pt x="499" y="1443"/>
                    </a:cubicBezTo>
                    <a:cubicBezTo>
                      <a:pt x="597" y="1360"/>
                      <a:pt x="657" y="1027"/>
                      <a:pt x="680" y="808"/>
                    </a:cubicBezTo>
                    <a:cubicBezTo>
                      <a:pt x="703" y="589"/>
                      <a:pt x="710" y="256"/>
                      <a:pt x="635" y="128"/>
                    </a:cubicBezTo>
                    <a:cubicBezTo>
                      <a:pt x="560" y="0"/>
                      <a:pt x="333" y="7"/>
                      <a:pt x="227" y="37"/>
                    </a:cubicBezTo>
                    <a:cubicBezTo>
                      <a:pt x="121" y="67"/>
                      <a:pt x="60" y="188"/>
                      <a:pt x="0" y="309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miter lim="800000"/>
                <a:headEnd type="diamond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1586" name="Text Box 34">
              <a:extLst>
                <a:ext uri="{FF2B5EF4-FFF2-40B4-BE49-F238E27FC236}">
                  <a16:creationId xmlns:a16="http://schemas.microsoft.com/office/drawing/2014/main" id="{5BC427D7-F21E-4C3C-9AD9-C791BA819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" y="3648"/>
              <a:ext cx="1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间接递归调用</a:t>
              </a:r>
            </a:p>
          </p:txBody>
        </p:sp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342B67E2-1A79-46BE-9BEA-7D76EBFD9F5D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196975"/>
            <a:ext cx="3311525" cy="1871663"/>
            <a:chOff x="703" y="754"/>
            <a:chExt cx="2086" cy="1179"/>
          </a:xfrm>
        </p:grpSpPr>
        <p:sp>
          <p:nvSpPr>
            <p:cNvPr id="38922" name="Rectangle 36">
              <a:extLst>
                <a:ext uri="{FF2B5EF4-FFF2-40B4-BE49-F238E27FC236}">
                  <a16:creationId xmlns:a16="http://schemas.microsoft.com/office/drawing/2014/main" id="{0A9D0F82-B43C-434E-A822-003BE467D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754"/>
              <a:ext cx="2086" cy="1179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51570" name="Text Box 18">
              <a:extLst>
                <a:ext uri="{FF2B5EF4-FFF2-40B4-BE49-F238E27FC236}">
                  <a16:creationId xmlns:a16="http://schemas.microsoft.com/office/drawing/2014/main" id="{989FA750-585D-41CB-9F82-C72DA98B4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071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P()</a:t>
              </a:r>
            </a:p>
          </p:txBody>
        </p:sp>
        <p:sp>
          <p:nvSpPr>
            <p:cNvPr id="38924" name="Rectangle 19">
              <a:extLst>
                <a:ext uri="{FF2B5EF4-FFF2-40B4-BE49-F238E27FC236}">
                  <a16:creationId xmlns:a16="http://schemas.microsoft.com/office/drawing/2014/main" id="{AD942191-9D11-476F-B38A-1CDADC7AE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162"/>
              <a:ext cx="771" cy="4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8925" name="Freeform 20">
              <a:extLst>
                <a:ext uri="{FF2B5EF4-FFF2-40B4-BE49-F238E27FC236}">
                  <a16:creationId xmlns:a16="http://schemas.microsoft.com/office/drawing/2014/main" id="{B4BE1118-197E-49C8-9F63-3E2260B78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822"/>
              <a:ext cx="740" cy="763"/>
            </a:xfrm>
            <a:custGeom>
              <a:avLst/>
              <a:gdLst>
                <a:gd name="T0" fmla="*/ 45 w 740"/>
                <a:gd name="T1" fmla="*/ 567 h 763"/>
                <a:gd name="T2" fmla="*/ 499 w 740"/>
                <a:gd name="T3" fmla="*/ 748 h 763"/>
                <a:gd name="T4" fmla="*/ 680 w 740"/>
                <a:gd name="T5" fmla="*/ 658 h 763"/>
                <a:gd name="T6" fmla="*/ 680 w 740"/>
                <a:gd name="T7" fmla="*/ 159 h 763"/>
                <a:gd name="T8" fmla="*/ 318 w 740"/>
                <a:gd name="T9" fmla="*/ 23 h 763"/>
                <a:gd name="T10" fmla="*/ 0 w 740"/>
                <a:gd name="T11" fmla="*/ 295 h 7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0"/>
                <a:gd name="T19" fmla="*/ 0 h 763"/>
                <a:gd name="T20" fmla="*/ 740 w 740"/>
                <a:gd name="T21" fmla="*/ 763 h 7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0" h="763">
                  <a:moveTo>
                    <a:pt x="45" y="567"/>
                  </a:moveTo>
                  <a:cubicBezTo>
                    <a:pt x="219" y="650"/>
                    <a:pt x="393" y="733"/>
                    <a:pt x="499" y="748"/>
                  </a:cubicBezTo>
                  <a:cubicBezTo>
                    <a:pt x="605" y="763"/>
                    <a:pt x="650" y="756"/>
                    <a:pt x="680" y="658"/>
                  </a:cubicBezTo>
                  <a:cubicBezTo>
                    <a:pt x="710" y="560"/>
                    <a:pt x="740" y="265"/>
                    <a:pt x="680" y="159"/>
                  </a:cubicBezTo>
                  <a:cubicBezTo>
                    <a:pt x="620" y="53"/>
                    <a:pt x="431" y="0"/>
                    <a:pt x="318" y="23"/>
                  </a:cubicBezTo>
                  <a:cubicBezTo>
                    <a:pt x="205" y="46"/>
                    <a:pt x="102" y="170"/>
                    <a:pt x="0" y="295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miter lim="800000"/>
              <a:headEnd type="diamond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0" name="Text Box 28">
              <a:extLst>
                <a:ext uri="{FF2B5EF4-FFF2-40B4-BE49-F238E27FC236}">
                  <a16:creationId xmlns:a16="http://schemas.microsoft.com/office/drawing/2014/main" id="{E32495E2-D21A-4A57-BEBB-38113DC4E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1237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P()</a:t>
              </a:r>
            </a:p>
          </p:txBody>
        </p:sp>
        <p:sp>
          <p:nvSpPr>
            <p:cNvPr id="151587" name="Text Box 35">
              <a:extLst>
                <a:ext uri="{FF2B5EF4-FFF2-40B4-BE49-F238E27FC236}">
                  <a16:creationId xmlns:a16="http://schemas.microsoft.com/office/drawing/2014/main" id="{6DC55762-FB9F-41AA-9659-E26F7E950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" y="1670"/>
              <a:ext cx="1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直接递归调用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6" descr="显示器图片">
            <a:hlinkClick r:id="rId2"/>
            <a:extLst>
              <a:ext uri="{FF2B5EF4-FFF2-40B4-BE49-F238E27FC236}">
                <a16:creationId xmlns:a16="http://schemas.microsoft.com/office/drawing/2014/main" id="{C8913380-B0C5-4C7E-97EE-E02E52346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221163"/>
            <a:ext cx="280828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灯片编号占位符 1">
            <a:extLst>
              <a:ext uri="{FF2B5EF4-FFF2-40B4-BE49-F238E27FC236}">
                <a16:creationId xmlns:a16="http://schemas.microsoft.com/office/drawing/2014/main" id="{C348BE75-CD68-4D8D-BE11-BAC7457A51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6B0EAA-19B9-4DBF-B579-2739BB21DE64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8CE5D481-8BF3-4308-B7BC-1A3352A93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452438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5.6.2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递归调用执行过程 </a:t>
            </a:r>
          </a:p>
        </p:txBody>
      </p:sp>
      <p:sp>
        <p:nvSpPr>
          <p:cNvPr id="39941" name="Text Box 6">
            <a:extLst>
              <a:ext uri="{FF2B5EF4-FFF2-40B4-BE49-F238E27FC236}">
                <a16:creationId xmlns:a16="http://schemas.microsoft.com/office/drawing/2014/main" id="{92915A55-544A-4507-9E3F-C8E6C9157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2928938"/>
            <a:ext cx="3311525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main(){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int N=3,S;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S=f(N);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printf(</a:t>
            </a:r>
            <a:r>
              <a:rPr lang="en-US" altLang="zh-CN" sz="2000">
                <a:latin typeface="Times New Roman" panose="02020603050405020304" pitchFamily="18" charset="0"/>
              </a:rPr>
              <a:t>“</a:t>
            </a:r>
            <a:r>
              <a:rPr lang="en-US" altLang="zh-CN" sz="2000"/>
              <a:t>%d! = %d\n</a:t>
            </a:r>
            <a:r>
              <a:rPr lang="en-US" altLang="zh-CN" sz="2000">
                <a:latin typeface="Times New Roman" panose="02020603050405020304" pitchFamily="18" charset="0"/>
              </a:rPr>
              <a:t>”</a:t>
            </a:r>
            <a:r>
              <a:rPr lang="en-US" altLang="zh-CN" sz="2000"/>
              <a:t>,S);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39942" name="Text Box 7">
            <a:extLst>
              <a:ext uri="{FF2B5EF4-FFF2-40B4-BE49-F238E27FC236}">
                <a16:creationId xmlns:a16="http://schemas.microsoft.com/office/drawing/2014/main" id="{7B8DCA2F-5591-45D7-946E-B0ADC8076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836613"/>
            <a:ext cx="3311525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000"/>
              <a:t>int  f(int n){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int R;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if(n==1) R=1;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else   R=n*f(n-1);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return R;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  <p:pic>
        <p:nvPicPr>
          <p:cNvPr id="39943" name="图片 7">
            <a:extLst>
              <a:ext uri="{FF2B5EF4-FFF2-40B4-BE49-F238E27FC236}">
                <a16:creationId xmlns:a16="http://schemas.microsoft.com/office/drawing/2014/main" id="{399DEEC6-D484-4845-B6E8-5C71F107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1" t="33463" r="32304" b="20470"/>
          <a:stretch>
            <a:fillRect/>
          </a:stretch>
        </p:blipFill>
        <p:spPr bwMode="auto">
          <a:xfrm>
            <a:off x="5507038" y="476250"/>
            <a:ext cx="25209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F42E35E1-C402-4DA6-81EE-BFF4164A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196975"/>
            <a:ext cx="1800225" cy="60483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main:N: 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     S</a:t>
            </a:r>
            <a:r>
              <a:rPr lang="zh-CN" altLang="en-US" sz="1800">
                <a:latin typeface="宋体" panose="02010600030101010101" pitchFamily="2" charset="-122"/>
              </a:rPr>
              <a:t>：</a:t>
            </a:r>
            <a:endParaRPr lang="en-US" altLang="zh-CN" sz="1800">
              <a:latin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51FBFCF-E2B3-433C-90BE-CD74F3B80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816100"/>
            <a:ext cx="1800225" cy="60483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f:   n</a:t>
            </a:r>
            <a:r>
              <a:rPr lang="zh-CN" altLang="en-US" sz="1800">
                <a:latin typeface="宋体" panose="02010600030101010101" pitchFamily="2" charset="-122"/>
              </a:rPr>
              <a:t>：</a:t>
            </a:r>
            <a:r>
              <a:rPr lang="en-US" altLang="zh-CN" sz="1800">
                <a:latin typeface="宋体" panose="02010600030101010101" pitchFamily="2" charset="-122"/>
              </a:rPr>
              <a:t>3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     R</a:t>
            </a:r>
            <a:r>
              <a:rPr lang="zh-CN" altLang="en-US" sz="1800">
                <a:latin typeface="宋体" panose="02010600030101010101" pitchFamily="2" charset="-122"/>
              </a:rPr>
              <a:t>：</a:t>
            </a:r>
            <a:endParaRPr lang="en-US" altLang="zh-CN" sz="1800">
              <a:latin typeface="宋体" panose="02010600030101010101" pitchFamily="2" charset="-122"/>
            </a:endParaRP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12D97AC6-BCCA-4312-90E4-A19CCDAD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040063"/>
            <a:ext cx="288925" cy="215900"/>
          </a:xfrm>
          <a:prstGeom prst="rightArrow">
            <a:avLst>
              <a:gd name="adj1" fmla="val 50000"/>
              <a:gd name="adj2" fmla="val 5002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F945DEE-8AC0-4478-B9A0-39D3643A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363" y="1476375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6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3CFD466-546F-4689-AF4D-4AF146F6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420938"/>
            <a:ext cx="1800225" cy="6048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f:   n</a:t>
            </a:r>
            <a:r>
              <a:rPr lang="zh-CN" altLang="en-US" sz="1800">
                <a:latin typeface="宋体" panose="02010600030101010101" pitchFamily="2" charset="-122"/>
              </a:rPr>
              <a:t>：</a:t>
            </a:r>
            <a:r>
              <a:rPr lang="en-US" altLang="zh-CN" sz="1800">
                <a:latin typeface="宋体" panose="02010600030101010101" pitchFamily="2" charset="-122"/>
              </a:rPr>
              <a:t>2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     R</a:t>
            </a:r>
            <a:r>
              <a:rPr lang="zh-CN" altLang="en-US" sz="1800">
                <a:latin typeface="宋体" panose="02010600030101010101" pitchFamily="2" charset="-122"/>
              </a:rPr>
              <a:t>：</a:t>
            </a:r>
            <a:endParaRPr lang="en-US" altLang="zh-CN" sz="1800">
              <a:latin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A4D68BE-5D8C-486E-B236-1902FC5D8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040063"/>
            <a:ext cx="1800225" cy="6048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f:   n</a:t>
            </a:r>
            <a:r>
              <a:rPr lang="zh-CN" altLang="en-US" sz="1800">
                <a:latin typeface="宋体" panose="02010600030101010101" pitchFamily="2" charset="-122"/>
              </a:rPr>
              <a:t>：</a:t>
            </a:r>
            <a:r>
              <a:rPr lang="en-US" altLang="zh-CN" sz="1800">
                <a:latin typeface="宋体" panose="02010600030101010101" pitchFamily="2" charset="-122"/>
              </a:rPr>
              <a:t>1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     R</a:t>
            </a:r>
            <a:r>
              <a:rPr lang="zh-CN" altLang="en-US" sz="1800">
                <a:latin typeface="宋体" panose="02010600030101010101" pitchFamily="2" charset="-122"/>
              </a:rPr>
              <a:t>：</a:t>
            </a:r>
            <a:endParaRPr lang="en-US" altLang="zh-CN" sz="1800">
              <a:latin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691AD82-D141-4490-AF50-9091C0DE2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363" y="2071688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6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7BAE1C4-8593-400D-8EE2-BA651F6F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3295650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91EA1E4-E37E-49C7-946D-B2BF061A2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0" y="2682875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87FBC7A-E43C-4548-AA48-1CF5A064B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1217613"/>
            <a:ext cx="460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7BD5D87A-7751-4B60-BD0F-94C19317B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2200275"/>
            <a:ext cx="11509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FF0000"/>
                </a:solidFill>
              </a:rPr>
              <a:t>返回值：</a:t>
            </a:r>
            <a:r>
              <a:rPr lang="en-US" altLang="zh-CN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DA0A9575-8878-4BCE-BFCD-16047C64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2176463"/>
            <a:ext cx="11509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FF0000"/>
                </a:solidFill>
              </a:rPr>
              <a:t>返回值：</a:t>
            </a:r>
            <a:r>
              <a:rPr lang="en-US" altLang="zh-CN" sz="16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" name="Rectangle 17">
            <a:extLst>
              <a:ext uri="{FF2B5EF4-FFF2-40B4-BE49-F238E27FC236}">
                <a16:creationId xmlns:a16="http://schemas.microsoft.com/office/drawing/2014/main" id="{8FD7DF97-2214-4B59-BF50-86B192477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4422775"/>
            <a:ext cx="685800" cy="274638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3!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＝ 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152651" name="Text Box 75">
            <a:extLst>
              <a:ext uri="{FF2B5EF4-FFF2-40B4-BE49-F238E27FC236}">
                <a16:creationId xmlns:a16="http://schemas.microsoft.com/office/drawing/2014/main" id="{1B420EA4-0895-4F9F-9E09-937DD09BC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38" y="5981700"/>
            <a:ext cx="6154737" cy="400050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执行特点：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</a:t>
            </a:r>
            <a:r>
              <a:rPr lang="zh-CN" alt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次调用，直到递归出口；之后沿路回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归</a:t>
            </a:r>
            <a:r>
              <a:rPr lang="zh-CN" alt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0301 L -0.00226 0.00324 C -0.00052 0.00625 0.00139 0.00972 0.00313 0.01319 C 0.00417 0.01528 0.00469 0.01805 0.00625 0.01944 C 0.00695 0.02014 0.00781 0.02083 0.00851 0.02153 C 0.01563 0.03009 0.01129 0.02778 0.01632 0.02986 C 0.01719 0.03125 0.01771 0.0331 0.01875 0.03403 C 0.01979 0.03518 0.02135 0.03542 0.02257 0.03611 C 0.02379 0.03704 0.02465 0.03819 0.0257 0.03935 C 0.02622 0.04028 0.02656 0.04143 0.02726 0.04236 C 0.0316 0.04907 0.02986 0.04861 0.03281 0.04861 " pathEditMode="relative" rAng="0" ptsTypes="AAAAAAAAA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14 0.05 L 0.02014 0.05023 C 0.02014 0.05 0.02292 0.06273 0.02431 0.06528 C 0.02483 0.06643 0.0257 0.06667 0.02639 0.06805 C 0.03056 0.07523 0.02743 0.07245 0.03142 0.07477 C 0.03455 0.08449 0.03247 0.08241 0.03629 0.08495 C 0.03681 0.08611 0.03715 0.08773 0.03767 0.08889 C 0.03837 0.09028 0.03924 0.09074 0.03993 0.09167 C 0.0408 0.09259 0.04167 0.09398 0.04288 0.09444 C 0.04497 0.09606 0.04948 0.09699 0.05139 0.09745 C 0.0658 0.09977 0.07014 0.10023 0.08351 0.10185 L 0.07899 0.10023 " pathEditMode="relative" rAng="0" ptsTypes="AAAAAAAAAA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69 0.10208 L 0.07969 0.10231 C 0.07934 0.09815 0.07917 0.09421 0.07882 0.09051 C 0.07865 0.08866 0.0783 0.08704 0.07813 0.08518 C 0.07778 0.08287 0.0776 0.08032 0.07726 0.07801 C 0.07708 0.06643 0.07708 0.05509 0.07656 0.04352 C 0.07587 0.03287 0.075 0.03542 0.07344 0.02685 C 0.07222 0.0206 0.07292 0.02407 0.07101 0.01643 C 0.07083 0.01551 0.07066 0.01435 0.07031 0.01343 C 0.06979 0.01204 0.0691 0.01065 0.06875 0.00926 C 0.06823 0.00787 0.06823 0.00625 0.06788 0.0044 C 0.06754 0.00278 0.06684 0.00093 0.06632 -0.00093 C 0.06528 -0.0044 0.06545 -0.0044 0.06406 -0.00857 C 0.06354 -0.00972 0.06285 -0.01042 0.0625 -0.01157 C 0.06146 -0.01412 0.06163 -0.01667 0.06094 -0.01898 C 0.05903 -0.02546 0.05903 -0.0213 0.05781 -0.0294 C 0.05764 -0.03009 0.05695 -0.03634 0.05625 -0.03796 C 0.05556 -0.03889 0.05469 -0.03982 0.05382 -0.04074 C 0.05365 -0.04329 0.05347 -0.04421 0.05313 -0.04607 C 0.0526 -0.04769 0.05208 -0.04954 0.05156 -0.05116 C 0.04566 -0.06829 0.04757 -0.06343 0.04132 -0.07732 C 0.03681 -0.09931 0.04184 -0.07894 0.03507 -0.09815 C 0.03212 -0.10671 0.03629 -0.09815 0.03351 -0.10532 C 0.03316 -0.10648 0.03247 -0.10741 0.03195 -0.10857 C 0.03142 -0.11019 0.03108 -0.11204 0.03038 -0.11366 C 0.03004 -0.11505 0.02934 -0.11644 0.02882 -0.11782 C 0.0283 -0.11991 0.02813 -0.12222 0.02726 -0.12407 C 0.02656 -0.12593 0.0257 -0.12755 0.025 -0.1294 C 0.02413 -0.13171 0.02361 -0.13426 0.02257 -0.13657 C 0.02205 -0.13796 0.02101 -0.13866 0.02031 -0.13982 C 0.01962 -0.14097 0.01701 -0.14537 0.01632 -0.14699 C 0.0158 -0.14838 0.01528 -0.14977 0.01476 -0.15116 C 0.01424 -0.15301 0.01389 -0.15486 0.0132 -0.15648 C 0.01181 -0.15995 0.01007 -0.1632 0.00781 -0.16574 C 0.00712 -0.16667 0.00625 -0.16713 0.00538 -0.16782 C 0.00521 -0.16898 0.00504 -0.17014 0.00469 -0.17107 C 0.00417 -0.17222 0.00365 -0.17315 0.00313 -0.17407 C 0.00052 -0.17894 0.00122 -0.17755 -0.00156 -0.18148 C -0.00191 -0.18241 -0.00191 -0.1838 -0.00243 -0.18449 C -0.00365 -0.18681 -0.0059 -0.18843 -0.00712 -0.19074 C -0.00764 -0.1919 -0.00799 -0.19306 -0.00868 -0.19398 C -0.00937 -0.19514 -0.01024 -0.19583 -0.01094 -0.19699 C -0.01163 -0.19838 -0.01198 -0.2 -0.0125 -0.20116 C -0.01441 -0.20556 -0.0158 -0.20787 -0.01805 -0.21157 C -0.01979 -0.22176 -0.01736 -0.20926 -0.02031 -0.22107 C -0.02066 -0.22245 -0.02083 -0.22384 -0.02118 -0.22523 C -0.02153 -0.22732 -0.02222 -0.2294 -0.02274 -0.23148 L -0.02344 -0.23449 L -0.02413 -0.23773 C -0.02396 -0.24468 -0.02396 -0.25162 -0.02344 -0.25857 C -0.02326 -0.26065 -0.02222 -0.26273 -0.02187 -0.26482 C -0.0217 -0.2662 -0.02153 -0.26759 -0.02118 -0.26898 C -0.02066 -0.27014 -0.01996 -0.27107 -0.01962 -0.27199 C -0.01892 -0.27407 -0.01858 -0.27616 -0.01805 -0.27824 C -0.01771 -0.2794 -0.01771 -0.28056 -0.01719 -0.28148 L -0.01094 -0.29398 C -0.01042 -0.29491 -0.01024 -0.2963 -0.00937 -0.29699 C -0.00642 -0.29977 -0.00799 -0.29884 -0.00469 -0.30023 C -0.00226 -0.3037 -0.00347 -0.30324 -0.00156 -0.30324 " pathEditMode="relative" rAng="0" ptsTypes="AAAAAAAAAAAAAAAAAAAAAAAAAAAAAAAAAAAAAAAAAAAAAAAAAAAAAAAAAAA">
                                      <p:cBhvr>
                                        <p:cTn id="2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30324 L -0.00399 -0.30301 C -0.0033 -0.3007 -0.0026 -0.29769 -0.00174 -0.29514 C -0.00139 -0.29398 -0.00052 -0.29306 -0.00017 -0.2919 C 0.0026 -0.28357 -0.00052 -0.28727 0.00382 -0.28357 C 0.00504 -0.27801 0.00399 -0.28125 0.00764 -0.27431 C 0.00816 -0.27315 0.00885 -0.27222 0.0092 -0.27107 C 0.01042 -0.26644 0.00955 -0.26898 0.01163 -0.26366 C 0.01181 -0.26204 0.01198 -0.26019 0.01233 -0.25857 C 0.0125 -0.25741 0.01285 -0.25648 0.0132 -0.25532 C 0.01337 -0.25417 0.01354 -0.25255 0.01389 -0.25116 C 0.01406 -0.25023 0.01441 -0.24931 0.01476 -0.24815 C 0.01754 -0.23426 0.01493 -0.24514 0.01788 -0.23264 C 0.01806 -0.23148 0.01823 -0.23032 0.01858 -0.2294 C 0.01892 -0.22824 0.01962 -0.22732 0.02014 -0.22616 C 0.02049 -0.22523 0.02049 -0.22407 0.02101 -0.22315 C 0.0217 -0.2213 0.02413 -0.21736 0.02483 -0.21597 C 0.0283 -0.20903 0.02552 -0.21204 0.02951 -0.20857 L 0.03038 -0.20116 " pathEditMode="relative" rAng="0" ptsTypes="AAAAAAAAAAAAAAAAAAA">
                                      <p:cBhvr>
                                        <p:cTn id="3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69 -0.20116 L 0.02969 -0.20093 C 0.03195 -0.20093 0.03438 -0.2007 0.03663 -0.20023 C 0.03958 -0.19954 0.03854 -0.19884 0.04132 -0.19699 C 0.04201 -0.19653 0.04288 -0.19653 0.04358 -0.19607 C 0.04688 -0.19329 0.04635 -0.19352 0.0507 -0.19097 C 0.05191 -0.19005 0.0533 -0.18935 0.05469 -0.18866 C 0.0559 -0.1882 0.05712 -0.1882 0.05851 -0.18773 C 0.06667 -0.1831 0.06111 -0.18542 0.07031 -0.18357 C 0.07153 -0.18333 0.07292 -0.18287 0.07413 -0.18264 C 0.07708 -0.18148 0.07656 -0.18079 0.08038 -0.18032 C 0.08785 -0.17986 0.09549 -0.17986 0.10295 -0.1794 C 0.10504 -0.17917 0.10712 -0.1787 0.1092 -0.17847 C 0.1132 -0.17801 0.11719 -0.17801 0.12101 -0.17732 C 0.12344 -0.17685 0.1257 -0.17593 0.12795 -0.17523 C 0.12951 -0.17477 0.13108 -0.17454 0.13281 -0.17431 C 0.13559 -0.17384 0.13854 -0.17361 0.14132 -0.17315 C 0.14375 -0.17292 0.14601 -0.17245 0.14844 -0.17199 C 0.14948 -0.17176 0.15052 -0.17153 0.15156 -0.17107 C 0.15781 -0.16829 0.15313 -0.16945 0.16007 -0.1669 C 0.16129 -0.16644 0.16267 -0.16644 0.16406 -0.16597 C 0.16563 -0.16528 0.17135 -0.16227 0.17413 -0.16181 C 0.17639 -0.16111 0.17882 -0.16088 0.18108 -0.16065 C 0.19115 -0.15741 0.18438 -0.15926 0.20608 -0.15857 L 0.24844 -0.15741 C 0.24653 -0.15787 0.24462 -0.1581 0.24288 -0.15857 C 0.23854 -0.15972 0.24184 -0.15949 0.23976 -0.15949 " pathEditMode="relative" rAng="0" ptsTypes="AAAAAAAAAAAAAAAAAAAAAAAAAAA">
                                      <p:cBhvr>
                                        <p:cTn id="3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5 -0.15741 L 0.2375 -0.15718 C 0.2349 -0.15718 0.23264 -0.15718 0.23038 -0.15648 C 0.22934 -0.15602 0.22865 -0.15486 0.22795 -0.1544 C 0.22448 -0.15232 0.22344 -0.15232 0.22031 -0.15116 C 0.21945 -0.15093 0.21875 -0.15046 0.21788 -0.15023 C 0.21337 -0.14861 0.21111 -0.14861 0.20625 -0.14815 C 0.20504 -0.14769 0.20399 -0.14745 0.20295 -0.14699 C 0.20226 -0.14676 0.20156 -0.14607 0.2007 -0.14607 C 0.19323 -0.14537 0.18559 -0.14537 0.17795 -0.14491 L 0.15851 -0.14375 C 0.1342 -0.14468 0.12309 -0.14421 0.1007 -0.14699 C 0.09983 -0.14699 0.09913 -0.14769 0.09844 -0.14815 C 0.09705 -0.14838 0.09583 -0.14884 0.09445 -0.14907 C 0.09375 -0.14977 0.09306 -0.1507 0.09219 -0.15116 C 0.09132 -0.15162 0.09063 -0.15185 0.08976 -0.15232 C 0.08247 -0.15486 0.08438 -0.15417 0.07656 -0.15532 C 0.06806 -0.15903 0.0809 -0.15301 0.07188 -0.15857 C 0.07031 -0.15926 0.06875 -0.15995 0.06719 -0.16065 C 0.06632 -0.16088 0.06563 -0.16134 0.06476 -0.16157 C 0.06267 -0.16227 0.06059 -0.1632 0.05851 -0.16366 C 0.05677 -0.16412 0.05486 -0.16435 0.05313 -0.16482 C 0.05174 -0.16505 0.05052 -0.16551 0.04913 -0.16574 C 0.04809 -0.16759 0.0474 -0.16945 0.04601 -0.17107 C 0.04549 -0.17176 0.04445 -0.1713 0.04375 -0.17199 C 0.04201 -0.17384 0.04063 -0.17616 0.03906 -0.17824 C 0.0382 -0.1794 0.03767 -0.18056 0.03663 -0.18148 C 0.03594 -0.18218 0.03507 -0.18264 0.03438 -0.18357 C 0.03351 -0.18449 0.03264 -0.18542 0.03195 -0.18657 C 0.03142 -0.1875 0.03125 -0.18889 0.03038 -0.18982 C 0.02986 -0.19051 0.02882 -0.19051 0.02813 -0.19074 C 0.0276 -0.1919 0.02726 -0.19306 0.02656 -0.19398 C 0.02205 -0.2 0.02639 -0.19144 0.02188 -0.19907 C 0.02188 -0.19884 0.01788 -0.20695 0.01719 -0.20857 C 0.01667 -0.20949 0.01597 -0.21042 0.01563 -0.21157 C 0.01528 -0.21273 0.01528 -0.21389 0.01476 -0.21482 C 0.01389 -0.2169 0.01163 -0.22107 0.01163 -0.22083 C 0.01024 -0.22685 0.01181 -0.22153 0.00938 -0.22732 C 0.00885 -0.2287 0.00816 -0.23009 0.00781 -0.23148 C 0.00747 -0.23241 0.00729 -0.23357 0.00695 -0.23449 C 0.0066 -0.23565 0.0059 -0.23657 0.00538 -0.23773 C 0.00521 -0.23866 0.00486 -0.23982 0.00469 -0.24074 C 0.00434 -0.24282 0.00434 -0.24514 0.00382 -0.24699 C 0.00347 -0.24861 0.00278 -0.24977 0.00226 -0.25116 C 0.00191 -0.25232 0.00191 -0.25324 0.00156 -0.2544 C -0.00121 -0.26435 0.00104 -0.25556 -0.00087 -0.26273 C -0.00104 -0.27107 -0.00104 -0.2794 -0.00156 -0.28773 C -0.00156 -0.28889 -0.00226 -0.28982 -0.00243 -0.29074 C -0.00278 -0.29329 -0.00295 -0.2956 -0.00312 -0.29815 C -0.0033 -0.30116 -0.00312 -0.3044 -0.00312 -0.30741 " pathEditMode="relative" rAng="0" ptsTypes="AAAAAAAAAAAAAAAAAAAAAAAAAAAAAAAAAAAAAAAAAAAAAAAAAA"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9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25 -0.20208 L 0.03125 -0.20185 C 0.03351 -0.19977 0.03576 -0.19722 0.0382 -0.19491 C 0.03889 -0.19445 0.03993 -0.19445 0.04045 -0.19398 C 0.04149 -0.19306 0.04201 -0.19167 0.04288 -0.19074 C 0.04358 -0.19028 0.04445 -0.19028 0.04514 -0.18982 C 0.04879 -0.1875 0.04653 -0.18704 0.05139 -0.18657 C 0.06163 -0.18611 0.0717 -0.18588 0.08195 -0.18565 C 0.08524 -0.18519 0.08872 -0.18472 0.09201 -0.18449 C 0.09879 -0.18403 0.10556 -0.18403 0.11233 -0.18357 C 0.11424 -0.18333 0.12222 -0.18125 0.12326 -0.18032 C 0.12431 -0.17963 0.12535 -0.17894 0.12639 -0.17824 C 0.13229 -0.17546 0.1309 -0.17685 0.13663 -0.17523 C 0.13872 -0.17454 0.1408 -0.17384 0.14288 -0.17315 C 0.14358 -0.17292 0.14445 -0.17222 0.14514 -0.17222 C 0.15365 -0.16991 0.16719 -0.17037 0.17326 -0.17014 C 0.17639 -0.16968 0.18299 -0.16921 0.18663 -0.16806 C 0.1882 -0.16736 0.18976 -0.1669 0.19132 -0.16597 C 0.19375 -0.16412 0.19618 -0.16227 0.19913 -0.16181 C 0.2007 -0.16134 0.20226 -0.16088 0.20382 -0.16065 C 0.21129 -0.15949 0.22066 -0.15903 0.22795 -0.15857 C 0.23125 -0.15718 0.22951 -0.15764 0.23351 -0.15764 " pathEditMode="relative" rAng="0" ptsTypes="AAAAAAAAAAAAAAAAAAAAAA">
                                      <p:cBhvr>
                                        <p:cTn id="4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51 -0.15347 L 0.23351 -0.15324 C 0.23108 -0.15232 0.22882 -0.15116 0.22639 -0.15023 C 0.22483 -0.14977 0.22326 -0.14907 0.2217 -0.14907 L 0.13507 -0.15023 C 0.13247 -0.1507 0.12986 -0.1507 0.12726 -0.15139 C 0.12517 -0.15185 0.12309 -0.15278 0.12101 -0.15347 C 0.11945 -0.1537 0.1184 -0.15417 0.11788 -0.1544 L 0.1132 -0.15556 C 0.10938 -0.16065 0.1125 -0.15695 0.10781 -0.16065 C 0.10695 -0.16134 0.10625 -0.16204 0.10538 -0.16273 C 0.10313 -0.16435 0.1 -0.1662 0.09757 -0.1669 C 0.09635 -0.16736 0.09497 -0.16759 0.09375 -0.16806 C 0.09201 -0.16852 0.09063 -0.16945 0.08906 -0.17014 C 0.08802 -0.17037 0.08698 -0.1706 0.08594 -0.17107 C 0.08438 -0.17176 0.08125 -0.17315 0.08125 -0.17292 C 0.07882 -0.1757 0.07674 -0.17847 0.07413 -0.18056 C 0.07309 -0.18125 0.07153 -0.18102 0.07031 -0.18148 C 0.06875 -0.18218 0.06719 -0.18287 0.06563 -0.18357 C 0.06024 -0.18588 0.06094 -0.18542 0.05625 -0.18681 C 0.05104 -0.19144 0.05677 -0.18588 0.05156 -0.1919 C 0.05052 -0.19306 0.04948 -0.19398 0.04844 -0.19514 C 0.04809 -0.19607 0.04809 -0.19722 0.04757 -0.19815 C 0.0467 -0.20023 0.04445 -0.20394 0.04288 -0.20556 C 0.04097 -0.20764 0.03663 -0.21181 0.03663 -0.21157 C 0.03559 -0.21389 0.03507 -0.21667 0.03351 -0.21806 C 0.03195 -0.21945 0.02951 -0.22153 0.02813 -0.22315 C 0.02639 -0.22523 0.02465 -0.22708 0.02344 -0.2294 C 0.02292 -0.23056 0.02222 -0.23148 0.02188 -0.23264 C 0.02153 -0.23357 0.02153 -0.23472 0.02101 -0.23565 C 0.02049 -0.23704 0.01945 -0.23773 0.01875 -0.23889 C 0.01823 -0.24051 0.01788 -0.24236 0.01719 -0.24398 C 0.01684 -0.24514 0.01615 -0.24607 0.01563 -0.24722 C 0.0151 -0.24861 0.01458 -0.25 0.01406 -0.25139 C 0.01354 -0.25301 0.0132 -0.25486 0.0125 -0.25648 C 0.01181 -0.2581 0.01094 -0.25926 0.01007 -0.26065 C 0.00955 -0.26181 0.00903 -0.26273 0.00851 -0.26389 C 0.00747 -0.26667 0.00677 -0.26968 0.00538 -0.27222 C 0.00486 -0.27315 0.00434 -0.27431 0.00382 -0.27523 C 0.00347 -0.27639 0.00365 -0.27755 0.00313 -0.27847 C 0.00243 -0.27963 0.00139 -0.28032 0.0007 -0.28148 C -0.00035 -0.2838 -0.00087 -0.28634 -0.00156 -0.28889 L -0.00226 -0.3044 " pathEditMode="relative" rAng="0" ptsTypes="AAAAAAAAAAAAAAAAAAAAAAAAAAAAAAAAAAAAAAAAAAA">
                                      <p:cBhvr>
                                        <p:cTn id="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8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30532 L -0.00625 -0.30509 C -0.00521 -0.30255 -0.00417 -0.3 -0.00312 -0.29699 C -0.00278 -0.29583 -0.00295 -0.29421 -0.00243 -0.29282 C -0.00191 -0.2919 -0.00087 -0.29144 -5.55556E-7 -0.29097 C 0.00052 -0.28912 0.00087 -0.28727 0.00156 -0.28565 C 0.00208 -0.28403 0.00313 -0.28287 0.00382 -0.28148 C 0.00486 -0.2794 0.0059 -0.27732 0.00695 -0.27523 C 0.0099 -0.27014 0.00851 -0.27245 0.01094 -0.26782 C 0.01111 -0.2669 0.01129 -0.26574 0.01163 -0.26482 C 0.01441 -0.25741 0.01198 -0.26667 0.01476 -0.25764 C 0.01597 -0.25324 0.01597 -0.2507 0.01788 -0.24699 C 0.01875 -0.24537 0.01997 -0.24375 0.02101 -0.2419 C 0.02205 -0.23982 0.02309 -0.23773 0.02413 -0.23565 C 0.02465 -0.23449 0.02535 -0.23357 0.0257 -0.23264 L 0.02726 -0.22847 C 0.02778 -0.21713 0.02587 -0.21574 0.02969 -0.20949 C 0.03004 -0.2088 0.03073 -0.2081 0.03125 -0.20741 " pathEditMode="relative" rAng="0" ptsTypes="AAAAAAAAAAAAAAAAAA">
                                      <p:cBhvr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69 -0.20232 L 0.02969 -0.20208 L 0.04132 -0.2044 C 0.04288 -0.20463 0.04445 -0.20509 0.04601 -0.20556 C 0.04792 -0.20602 0.04965 -0.20695 0.05156 -0.20741 C 0.06684 -0.20718 0.08229 -0.20718 0.09757 -0.20648 C 0.10226 -0.20625 0.11163 -0.2044 0.11163 -0.20417 C 0.11406 -0.2037 0.11632 -0.20324 0.11875 -0.20232 C 0.12031 -0.20185 0.12344 -0.20023 0.12344 -0.2 C 0.15382 -0.20162 0.14063 -0.20139 0.16337 -0.20139 " pathEditMode="relative" rAng="0" ptsTypes="AAAAAAAAAA">
                                      <p:cBhvr>
                                        <p:cTn id="6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-0.20625 L 0.1625 -0.20602 C 0.16007 -0.20602 0.15764 -0.20579 0.15538 -0.20532 C 0.15313 -0.20486 0.1507 -0.20394 0.14826 -0.20324 C 0.1467 -0.20185 0.14549 -0.19977 0.14358 -0.19907 C 0.13906 -0.19745 0.14167 -0.19838 0.13576 -0.19699 C 0.13472 -0.1963 0.13385 -0.19537 0.13264 -0.19491 C 0.13177 -0.19445 0.13056 -0.19421 0.12951 -0.19398 C 0.12882 -0.19352 0.12795 -0.19306 0.12726 -0.19282 C 0.12465 -0.1919 0.12188 -0.19144 0.11945 -0.18982 C 0.1184 -0.18912 0.11736 -0.18843 0.11632 -0.18773 C 0.11545 -0.18704 0.11476 -0.18611 0.11389 -0.18565 C 0.1132 -0.18519 0.11233 -0.18495 0.11163 -0.18449 C 0.11024 -0.1838 0.10903 -0.1831 0.10764 -0.18241 C 0.10469 -0.18102 0.10573 -0.18171 0.10226 -0.18032 C 0.09445 -0.17732 0.1066 -0.18148 0.0967 -0.17824 C 0.09601 -0.17755 0.09531 -0.17685 0.09445 -0.17616 C 0.09254 -0.175 0.08924 -0.17454 0.08733 -0.17407 C 0.08663 -0.17384 0.08576 -0.17338 0.08507 -0.17315 C 0.08403 -0.17269 0.08299 -0.17245 0.08195 -0.17199 C 0.08056 -0.17153 0.07934 -0.1706 0.07795 -0.16991 C 0.07639 -0.16921 0.07483 -0.16898 0.07326 -0.16782 C 0.06632 -0.1632 0.06927 -0.16482 0.06476 -0.16273 C 0.06389 -0.16157 0.06337 -0.16019 0.06233 -0.15949 C 0.06094 -0.15857 0.05764 -0.15741 0.05764 -0.15718 C 0.0566 -0.15648 0.05556 -0.15532 0.05451 -0.1544 C 0.05347 -0.15347 0.05226 -0.15324 0.05139 -0.15232 C 0.0467 -0.14699 0.05313 -0.1507 0.04757 -0.14815 C 0.04705 -0.14722 0.0467 -0.14583 0.04601 -0.14514 C 0.04549 -0.14445 0.04063 -0.14306 0.04045 -0.14306 C 0.03889 -0.14236 0.03576 -0.14097 0.03576 -0.14074 C 0.03524 -0.13982 0.0349 -0.13866 0.0342 -0.13773 C 0.03333 -0.13681 0.0316 -0.13704 0.03108 -0.13565 C 0.03021 -0.13357 0.03056 -0.13079 0.03038 -0.12847 C 0.03056 -0.12384 0.02986 -0.11898 0.03108 -0.11482 C 0.0316 -0.1132 0.03611 -0.11019 0.0382 -0.10972 C 0.03889 -0.10949 0.03976 -0.10972 0.04045 -0.10972 " pathEditMode="relative" rAng="0" ptsTypes="AAAAAAAAAAAAAAAAAAAAAAAAAAAAAAAAAAAAA">
                                      <p:cBhvr>
                                        <p:cTn id="6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89 -0.10625 L 0.03889 -0.10602 C 0.0382 -0.10949 0.0375 -0.11273 0.03663 -0.11574 C 0.03611 -0.1169 0.03542 -0.11782 0.03507 -0.11898 C 0.03438 -0.12083 0.03351 -0.12523 0.03351 -0.125 C 0.03368 -0.12801 0.03385 -0.13333 0.03507 -0.13657 C 0.03542 -0.13773 0.03611 -0.13866 0.03663 -0.13982 C 0.03715 -0.1412 0.03733 -0.14282 0.0382 -0.14398 C 0.04063 -0.14745 0.04306 -0.14792 0.04601 -0.15023 C 0.0467 -0.15093 0.0474 -0.15185 0.04826 -0.15232 C 0.05087 -0.15324 0.05347 -0.1537 0.05608 -0.1544 C 0.06337 -0.15648 0.05399 -0.15463 0.06632 -0.15648 C 0.06701 -0.15671 0.06771 -0.15741 0.06858 -0.15741 C 0.07986 -0.1581 0.16545 -0.15972 0.16858 -0.15949 C 0.1691 -0.15949 0.16858 -0.1581 0.16858 -0.15741 " pathEditMode="relative" rAng="0" ptsTypes="AAAAAAAAAAAAAAA">
                                      <p:cBhvr>
                                        <p:cTn id="7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88 -0.15648 L 0.16788 -0.15625 C 0.13229 -0.15903 0.13924 -0.15903 0.08038 -0.15556 C 0.07465 -0.15509 0.06892 -0.15324 0.0632 -0.15232 C 0.0599 -0.15185 0.05642 -0.15162 0.05295 -0.15139 C 0.05191 -0.15093 0.05104 -0.15046 0.05 -0.15023 C 0.04583 -0.14954 0.0375 -0.14815 0.0375 -0.14792 C 0.03559 -0.14745 0.03351 -0.14769 0.03195 -0.14607 C 0.03108 -0.14537 0.03108 -0.14352 0.03125 -0.1419 C 0.03195 -0.11343 0.02969 -0.12361 0.03507 -0.11065 C 0.03542 -0.11019 0.03559 -0.10926 0.03594 -0.10857 " pathEditMode="relative" rAng="0" ptsTypes="AAAAAAAAAAA">
                                      <p:cBhvr>
                                        <p:cTn id="8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76 -0.10324 L 0.03576 -0.10301 C 0.03403 -0.10579 0.03229 -0.10833 0.03038 -0.11065 C 0.02969 -0.11157 0.02865 -0.11181 0.02795 -0.11273 C 0.02726 -0.11366 0.02691 -0.11482 0.02639 -0.11597 C 0.02465 -0.11898 0.02257 -0.12199 0.02101 -0.12523 L 0.01788 -0.13148 C 0.01806 -0.13611 0.01788 -0.14074 0.01858 -0.14514 C 0.01892 -0.14653 0.0224 -0.15139 0.02326 -0.15232 C 0.02448 -0.1537 0.03038 -0.15949 0.03108 -0.15972 C 0.03195 -0.15995 0.03264 -0.16019 0.03351 -0.16065 C 0.0342 -0.16134 0.0349 -0.16227 0.03576 -0.16273 C 0.03733 -0.16366 0.03906 -0.16389 0.04045 -0.16482 L 0.04358 -0.1669 L 0.1092 -0.16597 C 0.11632 -0.16574 0.11476 -0.16435 0.1217 -0.16273 C 0.12465 -0.16227 0.13767 -0.16088 0.13976 -0.16065 C 0.14097 -0.16042 0.14236 -0.15995 0.14358 -0.15972 C 0.14549 -0.15926 0.1474 -0.15926 0.14913 -0.15857 C 0.15 -0.15857 0.1507 -0.15764 0.15139 -0.15764 C 0.15712 -0.15741 0.16285 -0.15764 0.16875 -0.15764 " pathEditMode="relative" rAng="0" ptsTypes="AAAAAAAAAAAAAAAAAAAAA">
                                      <p:cBhvr>
                                        <p:cTn id="9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49 -0.1544 L 0.16649 -0.15417 C 0.16372 -0.15486 0.16129 -0.15532 0.15851 -0.15532 C 0.15747 -0.15532 0.1566 -0.15463 0.15538 -0.1544 C 0.15208 -0.15394 0.14861 -0.15347 0.14531 -0.15347 C 0.13125 -0.15278 0.11719 -0.15255 0.10313 -0.15232 L 0.0882 -0.15116 C 0.08073 -0.1507 0.07795 -0.15023 0.07101 -0.14931 C 0.06615 -0.14838 0.06458 -0.14815 0.06007 -0.14699 C 0.05885 -0.14676 0.05747 -0.1463 0.05625 -0.14607 C 0.05208 -0.14537 0.04774 -0.14491 0.04375 -0.14398 C 0.03646 -0.14236 0.04063 -0.14306 0.03125 -0.1419 C 0.02413 -0.13866 0.03524 -0.14352 0.025 -0.13982 C 0.02326 -0.13935 0.02188 -0.13843 0.02031 -0.13773 C 0.01875 -0.13634 0.01649 -0.13472 0.01563 -0.13264 C 0.01528 -0.13171 0.01406 -0.12338 0.01406 -0.12315 C 0.01406 -0.12292 0.01476 -0.11505 0.01563 -0.11366 C 0.01615 -0.11273 0.01719 -0.1125 0.01788 -0.11181 C 0.01875 -0.11065 0.01927 -0.10949 0.02031 -0.10857 C 0.02535 -0.10324 0.02413 -0.10463 0.03038 -0.10347 C 0.03195 -0.10232 0.03351 -0.10116 0.03507 -0.10023 C 0.03576 -0.09977 0.0375 -0.09907 0.0375 -0.09884 " pathEditMode="relative" rAng="0" ptsTypes="AAAAAAAAAAAAAAAAAAAAAA">
                                      <p:cBhvr>
                                        <p:cTn id="10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63 -0.10741 L 0.03663 -0.10718 C 0.03264 -0.10648 0.02865 -0.10602 0.02483 -0.1044 C 0.02101 -0.10255 0.01771 -0.09931 0.01389 -0.09699 C 0.01024 -0.09491 0.00642 -0.09329 0.00295 -0.09074 C -0.00555 -0.08472 -0.00139 -0.08588 -0.00712 -0.07732 C -0.00833 -0.0757 -0.00972 -0.07454 -0.01111 -0.07315 C -0.01215 -0.06991 -0.01302 -0.0669 -0.01424 -0.06366 C -0.01545 -0.06019 -0.01719 -0.05695 -0.01805 -0.05324 C -0.01979 -0.04699 -0.02187 -0.03357 -0.02187 -0.03333 C -0.01892 0.02755 -0.0217 -0.00486 -0.01805 0.02593 C -0.01771 0.02824 -0.01771 0.03079 -0.01736 0.0331 C -0.01684 0.03588 -0.01389 0.0456 -0.01337 0.04768 C -0.01233 0.05185 -0.01146 0.05602 -0.01024 0.06018 C -0.00885 0.06458 -0.00694 0.06852 -0.00555 0.07268 C -0.00486 0.07523 -0.00399 0.07755 -0.0033 0.08009 C -0.00295 0.08102 -0.00278 0.08218 -0.00243 0.0831 C -0.00208 0.08426 -0.00139 0.08518 -0.00087 0.08634 C -5.55556E-7 0.08866 0.00052 0.0912 0.00139 0.09352 C 0.00208 0.09537 0.00365 0.09815 0.00538 0.09884 C 0.00747 0.0993 0.02517 0.10069 0.0257 0.10093 C 0.03073 0.09977 0.03073 0.10162 0.03264 0.09676 C 0.03281 0.0963 0.03264 0.09583 0.03264 0.0956 " pathEditMode="relative" rAng="0" ptsTypes="AAAAAAAAAAAAAAAAAAAAAAA">
                                      <p:cBhvr>
                                        <p:cTn id="1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25 0.10093 L 0.03125 0.10116 C 0.0316 0.11088 0.03177 0.11829 0.03281 0.12801 C 0.03299 0.13009 0.03351 0.13194 0.03351 0.13403 C 0.03368 0.13889 0.03351 0.14375 0.03351 0.14884 " pathEditMode="relative" rAng="0" ptsTypes="AAAAA">
                                      <p:cBhvr>
                                        <p:cTn id="1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08 0.14907 L 0.03108 0.14907 C 0.02813 0.15139 0.02483 0.15301 0.0224 0.15625 C 0.01945 0.16018 0.02101 0.15856 0.01771 0.16157 C 0.01406 0.16875 0.01615 0.16643 0.01233 0.16991 C 0.01181 0.1713 0.01146 0.17268 0.01076 0.17407 C 0.00799 0.17847 0.00625 0.17893 0.00451 0.18333 C 0.00417 0.18426 0.00399 0.18542 0.00382 0.18657 C 0.00469 0.19074 0.00486 0.19028 0.00521 0.19583 C 0.00538 0.19676 0.00521 0.19792 0.00521 0.19907 " pathEditMode="relative" ptsTypes="AAAAAAAAAA">
                                      <p:cBhvr>
                                        <p:cTn id="1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1" grpId="10" animBg="1"/>
      <p:bldP spid="41" grpId="11" animBg="1"/>
      <p:bldP spid="41" grpId="12" animBg="1"/>
      <p:bldP spid="41" grpId="13" animBg="1"/>
      <p:bldP spid="41" grpId="14" animBg="1"/>
      <p:bldP spid="41" grpId="15" animBg="1"/>
      <p:bldP spid="41" grpId="16" animBg="1"/>
      <p:bldP spid="41" grpId="17" animBg="1"/>
      <p:bldP spid="41" grpId="18" animBg="1"/>
      <p:bldP spid="42" grpId="0"/>
      <p:bldP spid="42" grpId="1"/>
      <p:bldP spid="43" grpId="0" animBg="1"/>
      <p:bldP spid="43" grpId="1" animBg="1"/>
      <p:bldP spid="44" grpId="0" animBg="1"/>
      <p:bldP spid="44" grpId="1" animBg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2" grpId="0" animBg="1"/>
      <p:bldP spid="15265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2F5F00E3-4B15-4937-AD92-810A72F65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AB950B-3A74-40A9-BB51-6F42AA3F8AC5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40963" name="Text Box 4">
            <a:extLst>
              <a:ext uri="{FF2B5EF4-FFF2-40B4-BE49-F238E27FC236}">
                <a16:creationId xmlns:a16="http://schemas.microsoft.com/office/drawing/2014/main" id="{4B033DBF-EB86-4C75-B6EB-91B9FACF5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668338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5.6.3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400" b="1">
                <a:solidFill>
                  <a:srgbClr val="CC0099"/>
                </a:solidFill>
                <a:ea typeface="黑体" panose="02010609060101010101" pitchFamily="49" charset="-122"/>
              </a:rPr>
              <a:t>Fibonacci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数列的递归求解 </a:t>
            </a:r>
          </a:p>
        </p:txBody>
      </p:sp>
      <p:sp>
        <p:nvSpPr>
          <p:cNvPr id="153605" name="Rectangle 5">
            <a:extLst>
              <a:ext uri="{FF2B5EF4-FFF2-40B4-BE49-F238E27FC236}">
                <a16:creationId xmlns:a16="http://schemas.microsoft.com/office/drawing/2014/main" id="{F9033ED4-FC6C-4187-A020-A3A66A4B6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100138"/>
            <a:ext cx="7631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5.12    </a:t>
            </a:r>
            <a:r>
              <a:rPr lang="zh-CN" altLang="en-US" sz="2000" b="1"/>
              <a:t>编写一个递归函数计算</a:t>
            </a:r>
            <a:r>
              <a:rPr lang="en-US" altLang="zh-CN" sz="2000" b="1"/>
              <a:t>Fibonacci</a:t>
            </a:r>
            <a:r>
              <a:rPr lang="zh-CN" altLang="en-US" sz="2000" b="1"/>
              <a:t>数列的第</a:t>
            </a:r>
            <a:r>
              <a:rPr lang="en-US" altLang="zh-CN" sz="2000" b="1"/>
              <a:t>n</a:t>
            </a:r>
            <a:r>
              <a:rPr lang="zh-CN" altLang="en-US" sz="2000" b="1"/>
              <a:t>项。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7B980BB9-5BC0-47D8-AFE8-EBF7463C7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40966" name="Object 6">
            <a:extLst>
              <a:ext uri="{FF2B5EF4-FFF2-40B4-BE49-F238E27FC236}">
                <a16:creationId xmlns:a16="http://schemas.microsoft.com/office/drawing/2014/main" id="{A394C3F4-8CCC-43DC-B779-4BA990902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3925" y="1916113"/>
          <a:ext cx="50419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r:id="rId3" imgW="2743200" imgH="457200" progId="Equation.3">
                  <p:embed/>
                </p:oleObj>
              </mc:Choice>
              <mc:Fallback>
                <p:oleObj r:id="rId3" imgW="2743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1916113"/>
                        <a:ext cx="504190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8" name="Rectangle 8">
            <a:extLst>
              <a:ext uri="{FF2B5EF4-FFF2-40B4-BE49-F238E27FC236}">
                <a16:creationId xmlns:a16="http://schemas.microsoft.com/office/drawing/2014/main" id="{3FEC9B21-811B-46B0-8800-C65DD4A4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233738"/>
            <a:ext cx="6303962" cy="228282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/>
              <a:t>long 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fibonacci(long n)</a:t>
            </a:r>
          </a:p>
          <a:p>
            <a:pPr eaLnBrk="1" hangingPunct="1">
              <a:defRPr/>
            </a:pPr>
            <a:r>
              <a:rPr lang="en-US" altLang="zh-CN"/>
              <a:t>{</a:t>
            </a:r>
          </a:p>
          <a:p>
            <a:pPr eaLnBrk="1" hangingPunct="1">
              <a:defRPr/>
            </a:pPr>
            <a:r>
              <a:rPr lang="en-US" altLang="zh-CN"/>
              <a:t>    if (n==1||n==2) return 1;</a:t>
            </a:r>
          </a:p>
          <a:p>
            <a:pPr eaLnBrk="1" hangingPunct="1">
              <a:defRPr/>
            </a:pPr>
            <a:r>
              <a:rPr lang="en-US" altLang="zh-CN"/>
              <a:t>        else </a:t>
            </a:r>
          </a:p>
          <a:p>
            <a:pPr eaLnBrk="1" hangingPunct="1">
              <a:defRPr/>
            </a:pPr>
            <a:r>
              <a:rPr lang="en-US" altLang="zh-CN"/>
              <a:t>           return  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fibonacci(n-1)</a:t>
            </a:r>
            <a:r>
              <a:rPr lang="en-US" altLang="zh-CN"/>
              <a:t>+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fibonacci(n-2)</a:t>
            </a:r>
            <a:r>
              <a:rPr lang="en-US" altLang="zh-CN"/>
              <a:t>;</a:t>
            </a:r>
          </a:p>
          <a:p>
            <a:pPr eaLnBrk="1" hangingPunct="1">
              <a:defRPr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>
            <a:extLst>
              <a:ext uri="{FF2B5EF4-FFF2-40B4-BE49-F238E27FC236}">
                <a16:creationId xmlns:a16="http://schemas.microsoft.com/office/drawing/2014/main" id="{0675ECAF-CEAC-4D8B-8630-BD18143A6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197095-5967-4798-88D8-1564B65C2CBA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41987" name="Rectangle 6">
            <a:extLst>
              <a:ext uri="{FF2B5EF4-FFF2-40B4-BE49-F238E27FC236}">
                <a16:creationId xmlns:a16="http://schemas.microsoft.com/office/drawing/2014/main" id="{76C36F2C-EB9A-418F-8DAE-57D8A8A77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157788"/>
            <a:ext cx="1584325" cy="719137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328EF377-8742-4D61-98B8-0480A664C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20713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5.7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多文件的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</a:t>
            </a: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0C480C32-2996-49B6-B583-08DF5931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354138"/>
            <a:ext cx="748823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大型的程序不易把它们放进一个文件中。不仅编辑起来比较困难，并且程序很小的改动，整个程序都要重新编译一遍。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解决该问题的办法是，把该程序分解存放在不同的文件中。每个文件独立编译成目标文件，然后再把这些目标文件和系统库连接在一起，建立一个完整的可执行程序。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建立包含多个源文件的程序具有如下方面的优点：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⑴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能够提高软件的可重用性和良好的软件工程。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⑵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修改某个文件时不必重新编译其它文件。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⑶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编于多人分别编写与调试程序。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endParaRPr lang="zh-CN" altLang="en-US" sz="20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90" name="Text Box 7">
            <a:extLst>
              <a:ext uri="{FF2B5EF4-FFF2-40B4-BE49-F238E27FC236}">
                <a16:creationId xmlns:a16="http://schemas.microsoft.com/office/drawing/2014/main" id="{12E5647C-DA9F-43C3-AAF0-A42579240A1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6FCD0A25-B74E-485A-B4FB-1F99DF130B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E62686-D7BB-4205-9D1E-2C7DB9CE10AB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3CCB8B55-1590-4900-AB6F-B57B6B0E6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68413"/>
            <a:ext cx="7974013" cy="109696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b="1">
                <a:latin typeface="Times New Roman" pitchFamily="18" charset="0"/>
              </a:rPr>
              <a:t>　　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本章讨论子程序设计技术，重点介绍结构化程序设计思想、子程序定义与调用、子程序数据交换、存储类型与变量的作用域、递归程序以及多文件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语言程序构造。</a:t>
            </a:r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CBD66063-EA5F-4DBE-92F1-D1345FC5A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92150"/>
            <a:ext cx="1293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小结</a:t>
            </a:r>
          </a:p>
        </p:txBody>
      </p:sp>
      <p:sp>
        <p:nvSpPr>
          <p:cNvPr id="43013" name="Text Box 7">
            <a:extLst>
              <a:ext uri="{FF2B5EF4-FFF2-40B4-BE49-F238E27FC236}">
                <a16:creationId xmlns:a16="http://schemas.microsoft.com/office/drawing/2014/main" id="{CA34866B-DE4B-41BF-959D-0C29C28CCFF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126984" name="Rectangle 8">
            <a:extLst>
              <a:ext uri="{FF2B5EF4-FFF2-40B4-BE49-F238E27FC236}">
                <a16:creationId xmlns:a16="http://schemas.microsoft.com/office/drawing/2014/main" id="{59FDD53E-4C76-4AC0-8107-E826D21FD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463800"/>
            <a:ext cx="774541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子程序数据交换方法：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函数值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参数传地址值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变量作用域</a:t>
            </a:r>
            <a:endParaRPr lang="zh-CN" altLang="en-US" sz="20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6985" name="Rectangle 9">
            <a:extLst>
              <a:ext uri="{FF2B5EF4-FFF2-40B4-BE49-F238E27FC236}">
                <a16:creationId xmlns:a16="http://schemas.microsoft.com/office/drawing/2014/main" id="{301C0D0C-FA65-4B6E-8799-6D8E7C6B8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013200"/>
            <a:ext cx="7745412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数据存储类型：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extern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static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register</a:t>
            </a:r>
          </a:p>
        </p:txBody>
      </p:sp>
      <p:sp>
        <p:nvSpPr>
          <p:cNvPr id="43016" name="AutoShape 10">
            <a:extLst>
              <a:ext uri="{FF2B5EF4-FFF2-40B4-BE49-F238E27FC236}">
                <a16:creationId xmlns:a16="http://schemas.microsoft.com/office/drawing/2014/main" id="{B264FE64-2931-49DD-9F95-F2A8834F032F}"/>
              </a:ext>
            </a:extLst>
          </p:cNvPr>
          <p:cNvSpPr>
            <a:spLocks/>
          </p:cNvSpPr>
          <p:nvPr/>
        </p:nvSpPr>
        <p:spPr bwMode="auto">
          <a:xfrm>
            <a:off x="3525838" y="3025775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3017" name="AutoShape 11">
            <a:extLst>
              <a:ext uri="{FF2B5EF4-FFF2-40B4-BE49-F238E27FC236}">
                <a16:creationId xmlns:a16="http://schemas.microsoft.com/office/drawing/2014/main" id="{6432E1EE-131D-4FF7-9053-F2E3103344E1}"/>
              </a:ext>
            </a:extLst>
          </p:cNvPr>
          <p:cNvSpPr>
            <a:spLocks/>
          </p:cNvSpPr>
          <p:nvPr/>
        </p:nvSpPr>
        <p:spPr bwMode="auto">
          <a:xfrm>
            <a:off x="3535363" y="4652963"/>
            <a:ext cx="215900" cy="1090612"/>
          </a:xfrm>
          <a:prstGeom prst="leftBrace">
            <a:avLst>
              <a:gd name="adj1" fmla="val 42096"/>
              <a:gd name="adj2" fmla="val 50000"/>
            </a:avLst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6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6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6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6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26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6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6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26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69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69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69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6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6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26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6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6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26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6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6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26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6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6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126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964113C1-3E3B-422B-8DA1-FD75D1ADDE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7E8258-3043-4B69-9218-595E25ECBED9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28004" name="Text Box 4">
            <a:extLst>
              <a:ext uri="{FF2B5EF4-FFF2-40B4-BE49-F238E27FC236}">
                <a16:creationId xmlns:a16="http://schemas.microsoft.com/office/drawing/2014/main" id="{F0735799-7C98-47D1-957A-A76F3767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836613"/>
            <a:ext cx="5616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作  业</a:t>
            </a:r>
          </a:p>
        </p:txBody>
      </p:sp>
      <p:sp>
        <p:nvSpPr>
          <p:cNvPr id="128005" name="Text Box 5">
            <a:extLst>
              <a:ext uri="{FF2B5EF4-FFF2-40B4-BE49-F238E27FC236}">
                <a16:creationId xmlns:a16="http://schemas.microsoft.com/office/drawing/2014/main" id="{00866770-0DAB-465B-BF64-05B3DD14D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57338"/>
            <a:ext cx="74453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latin typeface="+mn-ea"/>
                <a:ea typeface="+mn-ea"/>
              </a:rPr>
              <a:t>5.1</a:t>
            </a:r>
            <a:r>
              <a:rPr lang="zh-CN" altLang="zh-CN" sz="2800" dirty="0">
                <a:latin typeface="+mn-ea"/>
                <a:ea typeface="+mn-ea"/>
              </a:rPr>
              <a:t>，</a:t>
            </a:r>
            <a:r>
              <a:rPr lang="en-US" altLang="zh-CN" sz="2800" dirty="0">
                <a:latin typeface="+mn-ea"/>
                <a:ea typeface="+mn-ea"/>
              </a:rPr>
              <a:t>5.6</a:t>
            </a:r>
            <a:r>
              <a:rPr lang="zh-CN" altLang="zh-CN" sz="2800" dirty="0">
                <a:latin typeface="+mn-ea"/>
                <a:ea typeface="+mn-ea"/>
              </a:rPr>
              <a:t>，</a:t>
            </a:r>
            <a:r>
              <a:rPr lang="en-US" altLang="zh-CN" sz="2800" dirty="0">
                <a:latin typeface="+mn-ea"/>
                <a:ea typeface="+mn-ea"/>
              </a:rPr>
              <a:t>5.7</a:t>
            </a:r>
            <a:r>
              <a:rPr lang="zh-CN" altLang="zh-CN" sz="2800" dirty="0">
                <a:latin typeface="+mn-ea"/>
                <a:ea typeface="+mn-ea"/>
              </a:rPr>
              <a:t>，</a:t>
            </a:r>
            <a:r>
              <a:rPr lang="en-US" altLang="zh-CN" sz="2800" dirty="0">
                <a:latin typeface="+mn-ea"/>
                <a:ea typeface="+mn-ea"/>
              </a:rPr>
              <a:t>5.8</a:t>
            </a:r>
            <a:r>
              <a:rPr lang="zh-CN" altLang="zh-CN" sz="2800" dirty="0">
                <a:latin typeface="+mn-ea"/>
                <a:ea typeface="+mn-ea"/>
              </a:rPr>
              <a:t>，</a:t>
            </a:r>
            <a:r>
              <a:rPr lang="en-US" altLang="zh-CN" sz="2800" dirty="0">
                <a:latin typeface="+mn-ea"/>
                <a:ea typeface="+mn-ea"/>
              </a:rPr>
              <a:t>5.11</a:t>
            </a:r>
            <a:r>
              <a:rPr lang="zh-CN" altLang="zh-CN" sz="2800" dirty="0">
                <a:latin typeface="+mn-ea"/>
                <a:ea typeface="+mn-ea"/>
              </a:rPr>
              <a:t>，</a:t>
            </a:r>
            <a:r>
              <a:rPr lang="en-US" altLang="zh-CN" sz="2800" dirty="0">
                <a:latin typeface="+mn-ea"/>
                <a:ea typeface="+mn-ea"/>
              </a:rPr>
              <a:t>5.13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latin typeface="+mn-ea"/>
                <a:ea typeface="+mn-ea"/>
              </a:rPr>
              <a:t>12.1    12.3</a:t>
            </a:r>
            <a:endParaRPr lang="zh-CN" altLang="zh-CN" sz="2800" dirty="0">
              <a:latin typeface="+mn-ea"/>
              <a:ea typeface="+mn-ea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A9AF7EA1-AE28-4F7D-8E89-187758B747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6BC06E-1715-480C-87F5-21E508E6F6A9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8195" name="Text Box 4">
            <a:extLst>
              <a:ext uri="{FF2B5EF4-FFF2-40B4-BE49-F238E27FC236}">
                <a16:creationId xmlns:a16="http://schemas.microsoft.com/office/drawing/2014/main" id="{5B68ECE0-EE9E-4BBC-8239-A1AAF2828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652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5.1.1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结构化程序设计 </a:t>
            </a:r>
          </a:p>
        </p:txBody>
      </p:sp>
      <p:sp>
        <p:nvSpPr>
          <p:cNvPr id="8196" name="Text Box 6">
            <a:extLst>
              <a:ext uri="{FF2B5EF4-FFF2-40B4-BE49-F238E27FC236}">
                <a16:creationId xmlns:a16="http://schemas.microsoft.com/office/drawing/2014/main" id="{7C7DA781-3DD7-4372-A64E-D0552B57480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C5E4C2A3-7980-4628-8216-C0D92C5FD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程序的一般结构</a:t>
            </a:r>
          </a:p>
        </p:txBody>
      </p:sp>
      <p:sp>
        <p:nvSpPr>
          <p:cNvPr id="82026" name="Text Box 106">
            <a:extLst>
              <a:ext uri="{FF2B5EF4-FFF2-40B4-BE49-F238E27FC236}">
                <a16:creationId xmlns:a16="http://schemas.microsoft.com/office/drawing/2014/main" id="{389A8324-32DA-4383-8E45-1C920084B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1774825"/>
            <a:ext cx="7608888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对于复杂的计算问题，解决的方法是将问题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分解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成子问题分别设计算法，再将其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组合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从而获得问题的解决方案。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子问题的算法对应的程序称为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子程序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grpSp>
        <p:nvGrpSpPr>
          <p:cNvPr id="2" name="Group 119">
            <a:extLst>
              <a:ext uri="{FF2B5EF4-FFF2-40B4-BE49-F238E27FC236}">
                <a16:creationId xmlns:a16="http://schemas.microsoft.com/office/drawing/2014/main" id="{2AF027DF-2619-44B3-9BA1-2D0BAF670D71}"/>
              </a:ext>
            </a:extLst>
          </p:cNvPr>
          <p:cNvGrpSpPr>
            <a:grpSpLocks/>
          </p:cNvGrpSpPr>
          <p:nvPr/>
        </p:nvGrpSpPr>
        <p:grpSpPr bwMode="auto">
          <a:xfrm>
            <a:off x="1974850" y="3049588"/>
            <a:ext cx="5410200" cy="1295400"/>
            <a:chOff x="1184" y="2015"/>
            <a:chExt cx="3408" cy="816"/>
          </a:xfrm>
        </p:grpSpPr>
        <p:sp>
          <p:nvSpPr>
            <p:cNvPr id="8215" name="Rectangle 118">
              <a:extLst>
                <a:ext uri="{FF2B5EF4-FFF2-40B4-BE49-F238E27FC236}">
                  <a16:creationId xmlns:a16="http://schemas.microsoft.com/office/drawing/2014/main" id="{71543293-209C-4D92-AD55-C9E23145C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" y="2015"/>
              <a:ext cx="3402" cy="816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pSp>
          <p:nvGrpSpPr>
            <p:cNvPr id="8216" name="Group 114">
              <a:extLst>
                <a:ext uri="{FF2B5EF4-FFF2-40B4-BE49-F238E27FC236}">
                  <a16:creationId xmlns:a16="http://schemas.microsoft.com/office/drawing/2014/main" id="{9CE91E79-6536-4C49-8729-6487297A3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4" y="2024"/>
              <a:ext cx="2807" cy="776"/>
              <a:chOff x="889" y="2024"/>
              <a:chExt cx="2807" cy="776"/>
            </a:xfrm>
          </p:grpSpPr>
          <p:sp>
            <p:nvSpPr>
              <p:cNvPr id="82028" name="Text Box 108">
                <a:extLst>
                  <a:ext uri="{FF2B5EF4-FFF2-40B4-BE49-F238E27FC236}">
                    <a16:creationId xmlns:a16="http://schemas.microsoft.com/office/drawing/2014/main" id="{0E672701-F251-4305-911C-92A49B8959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9" y="2303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子程序</a:t>
                </a:r>
              </a:p>
            </p:txBody>
          </p:sp>
          <p:sp>
            <p:nvSpPr>
              <p:cNvPr id="82029" name="Text Box 109">
                <a:extLst>
                  <a:ext uri="{FF2B5EF4-FFF2-40B4-BE49-F238E27FC236}">
                    <a16:creationId xmlns:a16="http://schemas.microsoft.com/office/drawing/2014/main" id="{A5C05A37-A093-42B6-9358-0A33D79B1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9" y="2030"/>
                <a:ext cx="17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没有返回值的子程序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)</a:t>
                </a:r>
              </a:p>
            </p:txBody>
          </p:sp>
          <p:sp>
            <p:nvSpPr>
              <p:cNvPr id="82030" name="Text Box 110">
                <a:extLst>
                  <a:ext uri="{FF2B5EF4-FFF2-40B4-BE49-F238E27FC236}">
                    <a16:creationId xmlns:a16="http://schemas.microsoft.com/office/drawing/2014/main" id="{31FADF59-1EFB-42D8-8452-CF6617656E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2" y="2545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函数</a:t>
                </a:r>
              </a:p>
            </p:txBody>
          </p:sp>
          <p:sp>
            <p:nvSpPr>
              <p:cNvPr id="82031" name="Text Box 111">
                <a:extLst>
                  <a:ext uri="{FF2B5EF4-FFF2-40B4-BE49-F238E27FC236}">
                    <a16:creationId xmlns:a16="http://schemas.microsoft.com/office/drawing/2014/main" id="{B2D2004B-CD56-4EE4-A735-28AEDBA6B4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2" y="2024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过程</a:t>
                </a:r>
              </a:p>
            </p:txBody>
          </p:sp>
          <p:sp>
            <p:nvSpPr>
              <p:cNvPr id="82032" name="Text Box 112">
                <a:extLst>
                  <a:ext uri="{FF2B5EF4-FFF2-40B4-BE49-F238E27FC236}">
                    <a16:creationId xmlns:a16="http://schemas.microsoft.com/office/drawing/2014/main" id="{39ABE4C5-E3C7-4014-9562-B3C573544A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2" y="2550"/>
                <a:ext cx="17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具有返回值的子程序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)</a:t>
                </a:r>
              </a:p>
            </p:txBody>
          </p:sp>
          <p:sp>
            <p:nvSpPr>
              <p:cNvPr id="8222" name="AutoShape 113">
                <a:extLst>
                  <a:ext uri="{FF2B5EF4-FFF2-40B4-BE49-F238E27FC236}">
                    <a16:creationId xmlns:a16="http://schemas.microsoft.com/office/drawing/2014/main" id="{61C322E4-199E-470C-849A-3A53F4145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2" y="2160"/>
                <a:ext cx="91" cy="544"/>
              </a:xfrm>
              <a:prstGeom prst="leftBrace">
                <a:avLst>
                  <a:gd name="adj1" fmla="val 4981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</p:grpSp>
      <p:grpSp>
        <p:nvGrpSpPr>
          <p:cNvPr id="4" name="Group 117">
            <a:extLst>
              <a:ext uri="{FF2B5EF4-FFF2-40B4-BE49-F238E27FC236}">
                <a16:creationId xmlns:a16="http://schemas.microsoft.com/office/drawing/2014/main" id="{9D9B1D66-7D94-4A8A-955C-1A941717D13A}"/>
              </a:ext>
            </a:extLst>
          </p:cNvPr>
          <p:cNvGrpSpPr>
            <a:grpSpLocks/>
          </p:cNvGrpSpPr>
          <p:nvPr/>
        </p:nvGrpSpPr>
        <p:grpSpPr bwMode="auto">
          <a:xfrm>
            <a:off x="6419850" y="3251200"/>
            <a:ext cx="915988" cy="915988"/>
            <a:chOff x="3969" y="2160"/>
            <a:chExt cx="577" cy="577"/>
          </a:xfrm>
        </p:grpSpPr>
        <p:sp>
          <p:nvSpPr>
            <p:cNvPr id="8213" name="AutoShape 115">
              <a:extLst>
                <a:ext uri="{FF2B5EF4-FFF2-40B4-BE49-F238E27FC236}">
                  <a16:creationId xmlns:a16="http://schemas.microsoft.com/office/drawing/2014/main" id="{F6BA036C-F00E-4E84-81CD-11AE33652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2160"/>
              <a:ext cx="91" cy="577"/>
            </a:xfrm>
            <a:prstGeom prst="rightBrace">
              <a:avLst>
                <a:gd name="adj1" fmla="val 52839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036" name="Text Box 116">
              <a:extLst>
                <a:ext uri="{FF2B5EF4-FFF2-40B4-BE49-F238E27FC236}">
                  <a16:creationId xmlns:a16="http://schemas.microsoft.com/office/drawing/2014/main" id="{5A34AF45-1A74-4FC5-98F4-9C6BB7E57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2" y="2302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函数</a:t>
              </a:r>
            </a:p>
          </p:txBody>
        </p:sp>
      </p:grpSp>
      <p:sp>
        <p:nvSpPr>
          <p:cNvPr id="82040" name="Text Box 120">
            <a:extLst>
              <a:ext uri="{FF2B5EF4-FFF2-40B4-BE49-F238E27FC236}">
                <a16:creationId xmlns:a16="http://schemas.microsoft.com/office/drawing/2014/main" id="{2B211B4B-C9CF-4C81-B5BB-CB687E041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335463"/>
            <a:ext cx="7731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组合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是通过子过程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函数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之间调用方法实现。子程序之间数据交换可以采用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变量作用域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参数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返回值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种方式。</a:t>
            </a:r>
          </a:p>
        </p:txBody>
      </p:sp>
      <p:grpSp>
        <p:nvGrpSpPr>
          <p:cNvPr id="5" name="Group 132">
            <a:extLst>
              <a:ext uri="{FF2B5EF4-FFF2-40B4-BE49-F238E27FC236}">
                <a16:creationId xmlns:a16="http://schemas.microsoft.com/office/drawing/2014/main" id="{95F1C4DE-9743-40BB-A63C-1E8DC445CA47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5056188"/>
            <a:ext cx="4176713" cy="1262062"/>
            <a:chOff x="1882" y="3203"/>
            <a:chExt cx="2631" cy="795"/>
          </a:xfrm>
        </p:grpSpPr>
        <p:sp>
          <p:nvSpPr>
            <p:cNvPr id="8203" name="Rectangle 131">
              <a:extLst>
                <a:ext uri="{FF2B5EF4-FFF2-40B4-BE49-F238E27FC236}">
                  <a16:creationId xmlns:a16="http://schemas.microsoft.com/office/drawing/2014/main" id="{94E23D4B-5C7A-4D1B-8F7C-20609E002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240"/>
              <a:ext cx="2631" cy="740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pSp>
          <p:nvGrpSpPr>
            <p:cNvPr id="8204" name="Group 130">
              <a:extLst>
                <a:ext uri="{FF2B5EF4-FFF2-40B4-BE49-F238E27FC236}">
                  <a16:creationId xmlns:a16="http://schemas.microsoft.com/office/drawing/2014/main" id="{5EAACEEB-1CE5-40D6-8F35-6A2313187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3203"/>
              <a:ext cx="2425" cy="795"/>
              <a:chOff x="1973" y="3203"/>
              <a:chExt cx="2425" cy="795"/>
            </a:xfrm>
          </p:grpSpPr>
          <p:sp>
            <p:nvSpPr>
              <p:cNvPr id="82041" name="Text Box 121">
                <a:extLst>
                  <a:ext uri="{FF2B5EF4-FFF2-40B4-BE49-F238E27FC236}">
                    <a16:creationId xmlns:a16="http://schemas.microsoft.com/office/drawing/2014/main" id="{69B1033A-092B-48A0-8150-5B9236A973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3498"/>
                <a:ext cx="635" cy="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函数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82042" name="Text Box 122">
                <a:extLst>
                  <a:ext uri="{FF2B5EF4-FFF2-40B4-BE49-F238E27FC236}">
                    <a16:creationId xmlns:a16="http://schemas.microsoft.com/office/drawing/2014/main" id="{2871E493-E351-4CC5-9361-55570AAC0F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3" y="3488"/>
                <a:ext cx="635" cy="2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函数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8207" name="Line 123">
                <a:extLst>
                  <a:ext uri="{FF2B5EF4-FFF2-40B4-BE49-F238E27FC236}">
                    <a16:creationId xmlns:a16="http://schemas.microsoft.com/office/drawing/2014/main" id="{4A85CBDA-B956-4E19-AC40-9DE439FA2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4" y="3624"/>
                <a:ext cx="1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044" name="Text Box 124">
                <a:extLst>
                  <a:ext uri="{FF2B5EF4-FFF2-40B4-BE49-F238E27FC236}">
                    <a16:creationId xmlns:a16="http://schemas.microsoft.com/office/drawing/2014/main" id="{B5AB801E-C775-429C-A736-1FDDEFA8AF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7" y="3478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call</a:t>
                </a:r>
              </a:p>
            </p:txBody>
          </p:sp>
          <p:sp>
            <p:nvSpPr>
              <p:cNvPr id="8209" name="Freeform 126">
                <a:extLst>
                  <a:ext uri="{FF2B5EF4-FFF2-40B4-BE49-F238E27FC236}">
                    <a16:creationId xmlns:a16="http://schemas.microsoft.com/office/drawing/2014/main" id="{88860E82-5472-408C-AC78-7D6CC030C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" y="3475"/>
                <a:ext cx="1134" cy="91"/>
              </a:xfrm>
              <a:custGeom>
                <a:avLst/>
                <a:gdLst>
                  <a:gd name="T0" fmla="*/ 0 w 1134"/>
                  <a:gd name="T1" fmla="*/ 91 h 91"/>
                  <a:gd name="T2" fmla="*/ 544 w 1134"/>
                  <a:gd name="T3" fmla="*/ 0 h 91"/>
                  <a:gd name="T4" fmla="*/ 1134 w 1134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1134"/>
                  <a:gd name="T10" fmla="*/ 0 h 91"/>
                  <a:gd name="T11" fmla="*/ 1134 w 1134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4" h="91">
                    <a:moveTo>
                      <a:pt x="0" y="91"/>
                    </a:moveTo>
                    <a:cubicBezTo>
                      <a:pt x="177" y="45"/>
                      <a:pt x="355" y="0"/>
                      <a:pt x="544" y="0"/>
                    </a:cubicBezTo>
                    <a:cubicBezTo>
                      <a:pt x="733" y="0"/>
                      <a:pt x="933" y="45"/>
                      <a:pt x="1134" y="91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ysDot"/>
                <a:miter lim="800000"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10" name="Freeform 127">
                <a:extLst>
                  <a:ext uri="{FF2B5EF4-FFF2-40B4-BE49-F238E27FC236}">
                    <a16:creationId xmlns:a16="http://schemas.microsoft.com/office/drawing/2014/main" id="{395BA316-B8FF-4678-9A72-8373359774F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608" y="3657"/>
                <a:ext cx="1134" cy="91"/>
              </a:xfrm>
              <a:custGeom>
                <a:avLst/>
                <a:gdLst>
                  <a:gd name="T0" fmla="*/ 0 w 1134"/>
                  <a:gd name="T1" fmla="*/ 91 h 91"/>
                  <a:gd name="T2" fmla="*/ 544 w 1134"/>
                  <a:gd name="T3" fmla="*/ 0 h 91"/>
                  <a:gd name="T4" fmla="*/ 1134 w 1134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1134"/>
                  <a:gd name="T10" fmla="*/ 0 h 91"/>
                  <a:gd name="T11" fmla="*/ 1134 w 1134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4" h="91">
                    <a:moveTo>
                      <a:pt x="0" y="91"/>
                    </a:moveTo>
                    <a:cubicBezTo>
                      <a:pt x="177" y="45"/>
                      <a:pt x="355" y="0"/>
                      <a:pt x="544" y="0"/>
                    </a:cubicBezTo>
                    <a:cubicBezTo>
                      <a:pt x="733" y="0"/>
                      <a:pt x="933" y="45"/>
                      <a:pt x="1134" y="91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ysDot"/>
                <a:miter lim="800000"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048" name="Text Box 128">
                <a:extLst>
                  <a:ext uri="{FF2B5EF4-FFF2-40B4-BE49-F238E27FC236}">
                    <a16:creationId xmlns:a16="http://schemas.microsoft.com/office/drawing/2014/main" id="{565625EE-BE0F-4A39-8902-F7B50726D4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1" y="3203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参数</a:t>
                </a:r>
              </a:p>
            </p:txBody>
          </p:sp>
          <p:sp>
            <p:nvSpPr>
              <p:cNvPr id="82049" name="Text Box 129">
                <a:extLst>
                  <a:ext uri="{FF2B5EF4-FFF2-40B4-BE49-F238E27FC236}">
                    <a16:creationId xmlns:a16="http://schemas.microsoft.com/office/drawing/2014/main" id="{5E2D5B37-2653-4519-B9A5-746503E350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748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返回值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>
            <a:extLst>
              <a:ext uri="{FF2B5EF4-FFF2-40B4-BE49-F238E27FC236}">
                <a16:creationId xmlns:a16="http://schemas.microsoft.com/office/drawing/2014/main" id="{0F007FB4-6DE1-45AF-B520-50683FE934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43BC99-DE43-4D67-A8B1-8E56E7FE2531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EA83CDEF-72B1-4F6A-88B5-5B74E5A650F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5013325"/>
            <a:ext cx="7354887" cy="1085850"/>
            <a:chOff x="521" y="3220"/>
            <a:chExt cx="4633" cy="684"/>
          </a:xfrm>
        </p:grpSpPr>
        <p:sp>
          <p:nvSpPr>
            <p:cNvPr id="9248" name="Rectangle 6">
              <a:extLst>
                <a:ext uri="{FF2B5EF4-FFF2-40B4-BE49-F238E27FC236}">
                  <a16:creationId xmlns:a16="http://schemas.microsoft.com/office/drawing/2014/main" id="{F6F104C3-55D6-47AC-8211-61A3C4909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220"/>
              <a:ext cx="931" cy="684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29028" name="Text Box 4">
              <a:extLst>
                <a:ext uri="{FF2B5EF4-FFF2-40B4-BE49-F238E27FC236}">
                  <a16:creationId xmlns:a16="http://schemas.microsoft.com/office/drawing/2014/main" id="{C1851458-F697-4C83-A9F7-D474A496F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" y="3326"/>
              <a:ext cx="4624" cy="558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 </a:t>
              </a:r>
              <a:r>
                <a:rPr lang="en-US" altLang="zh-CN" sz="16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1968</a:t>
              </a:r>
              <a:r>
                <a:rPr lang="zh-CN" altLang="en-US" sz="16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年，</a:t>
              </a:r>
              <a:r>
                <a:rPr lang="en-US" altLang="zh-CN" sz="16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Edsger W. Dijkstra </a:t>
              </a:r>
              <a:r>
                <a:rPr lang="zh-CN" altLang="en-US" sz="16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撰写了“</a:t>
              </a:r>
              <a:r>
                <a:rPr lang="en-US" altLang="zh-CN" sz="16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hlinkClick r:id="rId2" action="ppaction://hlinkfile"/>
                </a:rPr>
                <a:t>Go To Statement Considered Harmful</a:t>
              </a:r>
              <a:r>
                <a:rPr lang="en-US" altLang="zh-CN" sz="16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"</a:t>
              </a:r>
              <a:r>
                <a:rPr lang="zh-CN" altLang="en-US" sz="16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一文。这篇文章被认为是现代编程语言逐渐不鼓励使用</a:t>
              </a:r>
              <a:r>
                <a:rPr lang="en-US" altLang="zh-CN" sz="16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GOTO </a:t>
              </a:r>
              <a:r>
                <a:rPr lang="zh-CN" altLang="en-US" sz="16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语句，而使用编程控制结构，如</a:t>
              </a:r>
              <a:r>
                <a:rPr lang="en-US" altLang="zh-CN" sz="16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while loop</a:t>
              </a:r>
              <a:r>
                <a:rPr lang="zh-CN" altLang="en-US" sz="16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等等的一个分水岭。</a:t>
              </a:r>
            </a:p>
          </p:txBody>
        </p:sp>
      </p:grpSp>
      <p:sp>
        <p:nvSpPr>
          <p:cNvPr id="129029" name="Text Box 5">
            <a:extLst>
              <a:ext uri="{FF2B5EF4-FFF2-40B4-BE49-F238E27FC236}">
                <a16:creationId xmlns:a16="http://schemas.microsoft.com/office/drawing/2014/main" id="{FBA233C1-3038-4A81-9EB1-01B2830E5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65175"/>
            <a:ext cx="7608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广义的结构化程序设计包含两个层次的内容：</a:t>
            </a:r>
            <a:r>
              <a:rPr lang="zh-CN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⑴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系统模块化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⑵模块结构化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 </a:t>
            </a:r>
          </a:p>
        </p:txBody>
      </p:sp>
      <p:sp>
        <p:nvSpPr>
          <p:cNvPr id="129032" name="Text Box 8">
            <a:extLst>
              <a:ext uri="{FF2B5EF4-FFF2-40B4-BE49-F238E27FC236}">
                <a16:creationId xmlns:a16="http://schemas.microsoft.com/office/drawing/2014/main" id="{C0B7268B-7014-410C-929F-56E465FD6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1531938"/>
            <a:ext cx="7608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⑴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系统模块化：</a:t>
            </a:r>
            <a:r>
              <a:rPr lang="zh-CN" altLang="en-US" sz="2000" b="1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自顶向下逐步分解。</a:t>
            </a:r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773B9897-F287-46EA-B830-8580A2B58270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1989138"/>
            <a:ext cx="5011737" cy="2492375"/>
            <a:chOff x="1435" y="1195"/>
            <a:chExt cx="3157" cy="1570"/>
          </a:xfrm>
        </p:grpSpPr>
        <p:sp>
          <p:nvSpPr>
            <p:cNvPr id="9226" name="Rectangle 33">
              <a:extLst>
                <a:ext uri="{FF2B5EF4-FFF2-40B4-BE49-F238E27FC236}">
                  <a16:creationId xmlns:a16="http://schemas.microsoft.com/office/drawing/2014/main" id="{CEE421A0-402E-4778-87F7-8EE6C3C8A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1195"/>
              <a:ext cx="3157" cy="1570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pSp>
          <p:nvGrpSpPr>
            <p:cNvPr id="9227" name="Group 32">
              <a:extLst>
                <a:ext uri="{FF2B5EF4-FFF2-40B4-BE49-F238E27FC236}">
                  <a16:creationId xmlns:a16="http://schemas.microsoft.com/office/drawing/2014/main" id="{E1D5C132-7F0B-492D-848F-2E0CDE5EDD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3" y="1252"/>
              <a:ext cx="3040" cy="1452"/>
              <a:chOff x="1338" y="1253"/>
              <a:chExt cx="3040" cy="1452"/>
            </a:xfrm>
          </p:grpSpPr>
          <p:sp>
            <p:nvSpPr>
              <p:cNvPr id="9228" name="Rectangle 11">
                <a:extLst>
                  <a:ext uri="{FF2B5EF4-FFF2-40B4-BE49-F238E27FC236}">
                    <a16:creationId xmlns:a16="http://schemas.microsoft.com/office/drawing/2014/main" id="{16B87709-3862-41E9-B8EB-C67F6F749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6" y="1253"/>
                <a:ext cx="454" cy="2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29" name="Rectangle 12">
                <a:extLst>
                  <a:ext uri="{FF2B5EF4-FFF2-40B4-BE49-F238E27FC236}">
                    <a16:creationId xmlns:a16="http://schemas.microsoft.com/office/drawing/2014/main" id="{02B4188C-0BD6-4ACE-9EB7-8191A5036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649"/>
                <a:ext cx="454" cy="2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0" name="Rectangle 13">
                <a:extLst>
                  <a:ext uri="{FF2B5EF4-FFF2-40B4-BE49-F238E27FC236}">
                    <a16:creationId xmlns:a16="http://schemas.microsoft.com/office/drawing/2014/main" id="{FBFC968C-20E0-4332-93FA-7DCB61D01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454" cy="2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1" name="Rectangle 14">
                <a:extLst>
                  <a:ext uri="{FF2B5EF4-FFF2-40B4-BE49-F238E27FC236}">
                    <a16:creationId xmlns:a16="http://schemas.microsoft.com/office/drawing/2014/main" id="{7A6AD304-2031-43C1-91DF-6FC1A4E36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1649"/>
                <a:ext cx="454" cy="2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2" name="Rectangle 15">
                <a:extLst>
                  <a:ext uri="{FF2B5EF4-FFF2-40B4-BE49-F238E27FC236}">
                    <a16:creationId xmlns:a16="http://schemas.microsoft.com/office/drawing/2014/main" id="{1D515596-24B7-40E5-927D-E28317D57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1649"/>
                <a:ext cx="454" cy="2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3" name="Rectangle 17">
                <a:extLst>
                  <a:ext uri="{FF2B5EF4-FFF2-40B4-BE49-F238E27FC236}">
                    <a16:creationId xmlns:a16="http://schemas.microsoft.com/office/drawing/2014/main" id="{01AA7209-1530-4B32-8DA5-8430717DF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2103"/>
                <a:ext cx="454" cy="2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4" name="Rectangle 18">
                <a:extLst>
                  <a:ext uri="{FF2B5EF4-FFF2-40B4-BE49-F238E27FC236}">
                    <a16:creationId xmlns:a16="http://schemas.microsoft.com/office/drawing/2014/main" id="{4BFEC74A-2814-45DF-BBF3-61F28B2CA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2103"/>
                <a:ext cx="454" cy="2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5" name="Rectangle 19">
                <a:extLst>
                  <a:ext uri="{FF2B5EF4-FFF2-40B4-BE49-F238E27FC236}">
                    <a16:creationId xmlns:a16="http://schemas.microsoft.com/office/drawing/2014/main" id="{F4833098-8CFA-4AB7-B3CD-6F824DCA7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" y="2466"/>
                <a:ext cx="454" cy="2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6" name="Rectangle 20">
                <a:extLst>
                  <a:ext uri="{FF2B5EF4-FFF2-40B4-BE49-F238E27FC236}">
                    <a16:creationId xmlns:a16="http://schemas.microsoft.com/office/drawing/2014/main" id="{B5D02A5F-648D-408E-A1C1-BC14DF225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6" y="2478"/>
                <a:ext cx="454" cy="2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7" name="Line 21">
                <a:extLst>
                  <a:ext uri="{FF2B5EF4-FFF2-40B4-BE49-F238E27FC236}">
                    <a16:creationId xmlns:a16="http://schemas.microsoft.com/office/drawing/2014/main" id="{0FF4815C-C15B-4D40-8031-F6BB94E70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5" y="1365"/>
                <a:ext cx="104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8" name="Line 22">
                <a:extLst>
                  <a:ext uri="{FF2B5EF4-FFF2-40B4-BE49-F238E27FC236}">
                    <a16:creationId xmlns:a16="http://schemas.microsoft.com/office/drawing/2014/main" id="{1AC971BC-D823-4A7B-B0B5-6DAB9B1BA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9" y="1356"/>
                <a:ext cx="1061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39" name="Line 23">
                <a:extLst>
                  <a:ext uri="{FF2B5EF4-FFF2-40B4-BE49-F238E27FC236}">
                    <a16:creationId xmlns:a16="http://schemas.microsoft.com/office/drawing/2014/main" id="{52B198B7-FC2E-4AA2-A9B7-9B13B3D4C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6" y="1480"/>
                <a:ext cx="273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40" name="Line 24">
                <a:extLst>
                  <a:ext uri="{FF2B5EF4-FFF2-40B4-BE49-F238E27FC236}">
                    <a16:creationId xmlns:a16="http://schemas.microsoft.com/office/drawing/2014/main" id="{D9E8C16F-ADBA-45E7-A371-975467ED1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" y="1480"/>
                <a:ext cx="317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41" name="Line 25">
                <a:extLst>
                  <a:ext uri="{FF2B5EF4-FFF2-40B4-BE49-F238E27FC236}">
                    <a16:creationId xmlns:a16="http://schemas.microsoft.com/office/drawing/2014/main" id="{97CB90A8-BB00-4A91-A6C9-05ED86699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8" y="1888"/>
                <a:ext cx="31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42" name="Line 26">
                <a:extLst>
                  <a:ext uri="{FF2B5EF4-FFF2-40B4-BE49-F238E27FC236}">
                    <a16:creationId xmlns:a16="http://schemas.microsoft.com/office/drawing/2014/main" id="{9B755A6B-E7B4-4512-91E0-32F03B0CE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2" y="1894"/>
                <a:ext cx="392" cy="1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43" name="Line 27">
                <a:extLst>
                  <a:ext uri="{FF2B5EF4-FFF2-40B4-BE49-F238E27FC236}">
                    <a16:creationId xmlns:a16="http://schemas.microsoft.com/office/drawing/2014/main" id="{A0BA603C-CDD0-48D4-BD93-1E4F5C2CF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888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44" name="Line 28">
                <a:extLst>
                  <a:ext uri="{FF2B5EF4-FFF2-40B4-BE49-F238E27FC236}">
                    <a16:creationId xmlns:a16="http://schemas.microsoft.com/office/drawing/2014/main" id="{D70BF4F9-F469-4875-87D7-B90256265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1888"/>
                <a:ext cx="136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45" name="Line 29">
                <a:extLst>
                  <a:ext uri="{FF2B5EF4-FFF2-40B4-BE49-F238E27FC236}">
                    <a16:creationId xmlns:a16="http://schemas.microsoft.com/office/drawing/2014/main" id="{9DE3384D-B67F-4DB7-9F26-3A5530288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2341"/>
                <a:ext cx="602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46" name="Line 30">
                <a:extLst>
                  <a:ext uri="{FF2B5EF4-FFF2-40B4-BE49-F238E27FC236}">
                    <a16:creationId xmlns:a16="http://schemas.microsoft.com/office/drawing/2014/main" id="{3C73A06C-D090-4F2B-8FF7-935A855AE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2" y="2341"/>
                <a:ext cx="531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47" name="Line 31">
                <a:extLst>
                  <a:ext uri="{FF2B5EF4-FFF2-40B4-BE49-F238E27FC236}">
                    <a16:creationId xmlns:a16="http://schemas.microsoft.com/office/drawing/2014/main" id="{DC526CC1-642E-4C59-A91C-9E416EB58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6" y="1888"/>
                <a:ext cx="227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29059" name="Text Box 35">
            <a:extLst>
              <a:ext uri="{FF2B5EF4-FFF2-40B4-BE49-F238E27FC236}">
                <a16:creationId xmlns:a16="http://schemas.microsoft.com/office/drawing/2014/main" id="{43A575AD-DBF2-4610-B088-BBA967BFA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4556125"/>
            <a:ext cx="760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⑵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模块结构化：</a:t>
            </a:r>
            <a:r>
              <a:rPr lang="zh-CN" altLang="en-US" sz="2000" b="1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单入口单出口流程。</a:t>
            </a:r>
          </a:p>
        </p:txBody>
      </p:sp>
      <p:sp>
        <p:nvSpPr>
          <p:cNvPr id="129060" name="AutoShape 36">
            <a:extLst>
              <a:ext uri="{FF2B5EF4-FFF2-40B4-BE49-F238E27FC236}">
                <a16:creationId xmlns:a16="http://schemas.microsoft.com/office/drawing/2014/main" id="{D247A55D-C9BD-4896-A830-E8F34A3AC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268413"/>
            <a:ext cx="1873250" cy="431800"/>
          </a:xfrm>
          <a:prstGeom prst="wedgeRoundRectCallout">
            <a:avLst>
              <a:gd name="adj1" fmla="val -113981"/>
              <a:gd name="adj2" fmla="val 65440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《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软件工程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》</a:t>
            </a:r>
          </a:p>
        </p:txBody>
      </p:sp>
      <p:sp>
        <p:nvSpPr>
          <p:cNvPr id="129061" name="AutoShape 37">
            <a:extLst>
              <a:ext uri="{FF2B5EF4-FFF2-40B4-BE49-F238E27FC236}">
                <a16:creationId xmlns:a16="http://schemas.microsoft.com/office/drawing/2014/main" id="{96CDA405-B468-4187-A151-94ECE845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652963"/>
            <a:ext cx="2592388" cy="431800"/>
          </a:xfrm>
          <a:prstGeom prst="wedgeRoundRectCallout">
            <a:avLst>
              <a:gd name="adj1" fmla="val -68921"/>
              <a:gd name="adj2" fmla="val -20588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《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程序设计方法学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2" grpId="0"/>
      <p:bldP spid="129059" grpId="0"/>
      <p:bldP spid="129060" grpId="0" animBg="1"/>
      <p:bldP spid="1290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43EF18FD-1CF5-4282-88FB-3767D534EE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8AE928-5934-4985-9CD1-40D94D9EF79E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3140" name="Rectangle 20">
            <a:extLst>
              <a:ext uri="{FF2B5EF4-FFF2-40B4-BE49-F238E27FC236}">
                <a16:creationId xmlns:a16="http://schemas.microsoft.com/office/drawing/2014/main" id="{99D3ABE8-AA30-482F-9186-CB84AE585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573713"/>
            <a:ext cx="576263" cy="720725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B156E95E-95B8-4707-818D-0ECCA236E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65175"/>
            <a:ext cx="760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编写一个显示从整数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2~5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幂表的程序。</a:t>
            </a:r>
          </a:p>
        </p:txBody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E852A7CA-6604-4C12-BA93-B42FB8A62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1120775"/>
            <a:ext cx="7896225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问题可以分解成如下子问题如下，每个子问题单独设计成函数；之后，这些函数通过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main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函数调用方式，完成问题的实现。</a:t>
            </a:r>
          </a:p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⑴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显示标题。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prn_banner()</a:t>
            </a:r>
            <a:r>
              <a:rPr lang="en-US" altLang="zh-CN"/>
              <a:t> 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⑵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显示各列上部的标题部分。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prn_headings()</a:t>
            </a:r>
            <a:r>
              <a:rPr lang="en-US" altLang="zh-CN" sz="2000">
                <a:solidFill>
                  <a:schemeClr val="tx2"/>
                </a:solidFill>
              </a:rPr>
              <a:t> </a:t>
            </a:r>
            <a:endParaRPr lang="en-US" altLang="zh-CN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⑶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显示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至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次幂。其中，计算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Power()</a:t>
            </a:r>
            <a:r>
              <a:rPr lang="en-US" altLang="zh-CN"/>
              <a:t> </a:t>
            </a:r>
          </a:p>
        </p:txBody>
      </p:sp>
      <p:sp>
        <p:nvSpPr>
          <p:cNvPr id="133126" name="Rectangle 6">
            <a:extLst>
              <a:ext uri="{FF2B5EF4-FFF2-40B4-BE49-F238E27FC236}">
                <a16:creationId xmlns:a16="http://schemas.microsoft.com/office/drawing/2014/main" id="{3B528A02-88F4-4257-A496-045F326DB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2781300"/>
            <a:ext cx="5673725" cy="351472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**************************************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*                        A TABLE OF POWERS                  *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**************************************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Int     Square      Cube    Quartic    Quintic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1            1               1              1               1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2            4               8            16             32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3            9             27             81          243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4          16             64          256        1024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5          25           125          625        3125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6          36           216        1296        7776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7          49           343        2401      16807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8          64           512        4096      32768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9          81           729        6561      59049</a:t>
            </a:r>
          </a:p>
          <a:p>
            <a:pPr indent="276225" eaLnBrk="1" hangingPunct="1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10       100         1000     10000    100000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F654E2B7-B231-4BE3-985C-E2B3C201B2BE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060575"/>
            <a:ext cx="374650" cy="1358900"/>
            <a:chOff x="1011" y="1304"/>
            <a:chExt cx="236" cy="856"/>
          </a:xfrm>
        </p:grpSpPr>
        <p:sp>
          <p:nvSpPr>
            <p:cNvPr id="10266" name="AutoShape 7">
              <a:extLst>
                <a:ext uri="{FF2B5EF4-FFF2-40B4-BE49-F238E27FC236}">
                  <a16:creationId xmlns:a16="http://schemas.microsoft.com/office/drawing/2014/main" id="{287FFD3B-9E2B-4C91-8522-016D5B0A4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1797"/>
              <a:ext cx="136" cy="363"/>
            </a:xfrm>
            <a:prstGeom prst="leftBrace">
              <a:avLst>
                <a:gd name="adj1" fmla="val 22243"/>
                <a:gd name="adj2" fmla="val 50000"/>
              </a:avLst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67" name="Freeform 9">
              <a:extLst>
                <a:ext uri="{FF2B5EF4-FFF2-40B4-BE49-F238E27FC236}">
                  <a16:creationId xmlns:a16="http://schemas.microsoft.com/office/drawing/2014/main" id="{0A42B965-0A3A-4D74-ADF9-471BB918D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1304"/>
              <a:ext cx="205" cy="681"/>
            </a:xfrm>
            <a:custGeom>
              <a:avLst/>
              <a:gdLst>
                <a:gd name="T0" fmla="*/ 69 w 205"/>
                <a:gd name="T1" fmla="*/ 681 h 681"/>
                <a:gd name="T2" fmla="*/ 23 w 205"/>
                <a:gd name="T3" fmla="*/ 227 h 681"/>
                <a:gd name="T4" fmla="*/ 205 w 205"/>
                <a:gd name="T5" fmla="*/ 0 h 681"/>
                <a:gd name="T6" fmla="*/ 0 60000 65536"/>
                <a:gd name="T7" fmla="*/ 0 60000 65536"/>
                <a:gd name="T8" fmla="*/ 0 60000 65536"/>
                <a:gd name="T9" fmla="*/ 0 w 205"/>
                <a:gd name="T10" fmla="*/ 0 h 681"/>
                <a:gd name="T11" fmla="*/ 205 w 205"/>
                <a:gd name="T12" fmla="*/ 681 h 6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" h="681">
                  <a:moveTo>
                    <a:pt x="69" y="681"/>
                  </a:moveTo>
                  <a:cubicBezTo>
                    <a:pt x="34" y="510"/>
                    <a:pt x="0" y="340"/>
                    <a:pt x="23" y="227"/>
                  </a:cubicBezTo>
                  <a:cubicBezTo>
                    <a:pt x="46" y="114"/>
                    <a:pt x="125" y="57"/>
                    <a:pt x="205" y="0"/>
                  </a:cubicBezTo>
                </a:path>
              </a:pathLst>
            </a:custGeom>
            <a:noFill/>
            <a:ln w="19050" cap="flat" cmpd="sng">
              <a:solidFill>
                <a:srgbClr val="008080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37FBE08B-5A93-451B-95E2-71DA990B38AB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349500"/>
            <a:ext cx="684213" cy="1439863"/>
            <a:chOff x="816" y="1480"/>
            <a:chExt cx="431" cy="907"/>
          </a:xfrm>
        </p:grpSpPr>
        <p:sp>
          <p:nvSpPr>
            <p:cNvPr id="10264" name="AutoShape 11">
              <a:extLst>
                <a:ext uri="{FF2B5EF4-FFF2-40B4-BE49-F238E27FC236}">
                  <a16:creationId xmlns:a16="http://schemas.microsoft.com/office/drawing/2014/main" id="{31951155-3E77-43D6-BD96-54962AD74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2205"/>
              <a:ext cx="136" cy="182"/>
            </a:xfrm>
            <a:prstGeom prst="leftBrace">
              <a:avLst>
                <a:gd name="adj1" fmla="val 11152"/>
                <a:gd name="adj2" fmla="val 50000"/>
              </a:avLst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65" name="Freeform 12">
              <a:extLst>
                <a:ext uri="{FF2B5EF4-FFF2-40B4-BE49-F238E27FC236}">
                  <a16:creationId xmlns:a16="http://schemas.microsoft.com/office/drawing/2014/main" id="{66732B29-4D47-44F5-92C6-473DE2898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480"/>
              <a:ext cx="386" cy="816"/>
            </a:xfrm>
            <a:custGeom>
              <a:avLst/>
              <a:gdLst>
                <a:gd name="T0" fmla="*/ 250 w 386"/>
                <a:gd name="T1" fmla="*/ 816 h 816"/>
                <a:gd name="T2" fmla="*/ 23 w 386"/>
                <a:gd name="T3" fmla="*/ 226 h 816"/>
                <a:gd name="T4" fmla="*/ 386 w 386"/>
                <a:gd name="T5" fmla="*/ 0 h 816"/>
                <a:gd name="T6" fmla="*/ 0 60000 65536"/>
                <a:gd name="T7" fmla="*/ 0 60000 65536"/>
                <a:gd name="T8" fmla="*/ 0 60000 65536"/>
                <a:gd name="T9" fmla="*/ 0 w 386"/>
                <a:gd name="T10" fmla="*/ 0 h 816"/>
                <a:gd name="T11" fmla="*/ 386 w 38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6" h="816">
                  <a:moveTo>
                    <a:pt x="250" y="816"/>
                  </a:moveTo>
                  <a:cubicBezTo>
                    <a:pt x="125" y="589"/>
                    <a:pt x="0" y="362"/>
                    <a:pt x="23" y="226"/>
                  </a:cubicBezTo>
                  <a:cubicBezTo>
                    <a:pt x="46" y="90"/>
                    <a:pt x="216" y="45"/>
                    <a:pt x="386" y="0"/>
                  </a:cubicBezTo>
                </a:path>
              </a:pathLst>
            </a:custGeom>
            <a:noFill/>
            <a:ln w="19050" cap="flat" cmpd="sng">
              <a:solidFill>
                <a:srgbClr val="008080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A69E601C-1833-4D79-8284-F232978B1B08}"/>
              </a:ext>
            </a:extLst>
          </p:cNvPr>
          <p:cNvGrpSpPr>
            <a:grpSpLocks/>
          </p:cNvGrpSpPr>
          <p:nvPr/>
        </p:nvGrpSpPr>
        <p:grpSpPr bwMode="auto">
          <a:xfrm>
            <a:off x="1296988" y="2636838"/>
            <a:ext cx="795337" cy="3567112"/>
            <a:chOff x="758" y="1661"/>
            <a:chExt cx="501" cy="2247"/>
          </a:xfrm>
        </p:grpSpPr>
        <p:sp>
          <p:nvSpPr>
            <p:cNvPr id="10262" name="AutoShape 14">
              <a:extLst>
                <a:ext uri="{FF2B5EF4-FFF2-40B4-BE49-F238E27FC236}">
                  <a16:creationId xmlns:a16="http://schemas.microsoft.com/office/drawing/2014/main" id="{53FBDEE9-B78B-44AE-BCDF-6EC8A22DA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" y="2411"/>
              <a:ext cx="182" cy="1497"/>
            </a:xfrm>
            <a:prstGeom prst="leftBrace">
              <a:avLst>
                <a:gd name="adj1" fmla="val 68544"/>
                <a:gd name="adj2" fmla="val 50000"/>
              </a:avLst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63" name="Freeform 16">
              <a:extLst>
                <a:ext uri="{FF2B5EF4-FFF2-40B4-BE49-F238E27FC236}">
                  <a16:creationId xmlns:a16="http://schemas.microsoft.com/office/drawing/2014/main" id="{5827B2A4-0A19-4C1A-AB23-57A8263E1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1661"/>
              <a:ext cx="432" cy="1497"/>
            </a:xfrm>
            <a:custGeom>
              <a:avLst/>
              <a:gdLst>
                <a:gd name="T0" fmla="*/ 296 w 432"/>
                <a:gd name="T1" fmla="*/ 1497 h 1497"/>
                <a:gd name="T2" fmla="*/ 23 w 432"/>
                <a:gd name="T3" fmla="*/ 499 h 1497"/>
                <a:gd name="T4" fmla="*/ 432 w 432"/>
                <a:gd name="T5" fmla="*/ 0 h 1497"/>
                <a:gd name="T6" fmla="*/ 0 60000 65536"/>
                <a:gd name="T7" fmla="*/ 0 60000 65536"/>
                <a:gd name="T8" fmla="*/ 0 60000 65536"/>
                <a:gd name="T9" fmla="*/ 0 w 432"/>
                <a:gd name="T10" fmla="*/ 0 h 1497"/>
                <a:gd name="T11" fmla="*/ 432 w 432"/>
                <a:gd name="T12" fmla="*/ 1497 h 14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97">
                  <a:moveTo>
                    <a:pt x="296" y="1497"/>
                  </a:moveTo>
                  <a:cubicBezTo>
                    <a:pt x="148" y="1122"/>
                    <a:pt x="0" y="748"/>
                    <a:pt x="23" y="499"/>
                  </a:cubicBezTo>
                  <a:cubicBezTo>
                    <a:pt x="46" y="250"/>
                    <a:pt x="239" y="125"/>
                    <a:pt x="432" y="0"/>
                  </a:cubicBezTo>
                </a:path>
              </a:pathLst>
            </a:custGeom>
            <a:noFill/>
            <a:ln w="19050" cap="flat" cmpd="sng">
              <a:solidFill>
                <a:srgbClr val="008080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组合 28">
            <a:extLst>
              <a:ext uri="{FF2B5EF4-FFF2-40B4-BE49-F238E27FC236}">
                <a16:creationId xmlns:a16="http://schemas.microsoft.com/office/drawing/2014/main" id="{A3C68F68-8512-4AA9-B511-4F1F49C87669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068638"/>
            <a:ext cx="6049962" cy="1927225"/>
            <a:chOff x="7596336" y="3068641"/>
            <a:chExt cx="6049964" cy="1927229"/>
          </a:xfrm>
        </p:grpSpPr>
        <p:sp>
          <p:nvSpPr>
            <p:cNvPr id="133155" name="Text Box 35">
              <a:extLst>
                <a:ext uri="{FF2B5EF4-FFF2-40B4-BE49-F238E27FC236}">
                  <a16:creationId xmlns:a16="http://schemas.microsoft.com/office/drawing/2014/main" id="{4B3D73C3-576E-4423-9418-6C73622A1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336" y="3857630"/>
              <a:ext cx="1873251" cy="415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power</a:t>
              </a:r>
            </a:p>
          </p:txBody>
        </p:sp>
        <p:sp>
          <p:nvSpPr>
            <p:cNvPr id="133156" name="Text Box 36">
              <a:extLst>
                <a:ext uri="{FF2B5EF4-FFF2-40B4-BE49-F238E27FC236}">
                  <a16:creationId xmlns:a16="http://schemas.microsoft.com/office/drawing/2014/main" id="{49BD393F-75A7-4973-8704-F36570C35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5487" y="3851280"/>
              <a:ext cx="1873251" cy="415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 dirty="0" err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prn_heading</a:t>
              </a:r>
              <a:endPara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157" name="Text Box 37">
              <a:extLst>
                <a:ext uri="{FF2B5EF4-FFF2-40B4-BE49-F238E27FC236}">
                  <a16:creationId xmlns:a16="http://schemas.microsoft.com/office/drawing/2014/main" id="{FDD6250D-6324-4FD3-B757-4D7B4893B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3049" y="3849693"/>
              <a:ext cx="1873251" cy="415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prn_banner</a:t>
              </a:r>
            </a:p>
          </p:txBody>
        </p:sp>
        <p:sp>
          <p:nvSpPr>
            <p:cNvPr id="133158" name="Text Box 38">
              <a:extLst>
                <a:ext uri="{FF2B5EF4-FFF2-40B4-BE49-F238E27FC236}">
                  <a16:creationId xmlns:a16="http://schemas.microsoft.com/office/drawing/2014/main" id="{570479A8-D6E7-4698-BF27-7D3D3A953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3424" y="3068641"/>
              <a:ext cx="1873251" cy="415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main</a:t>
              </a:r>
            </a:p>
          </p:txBody>
        </p:sp>
        <p:sp>
          <p:nvSpPr>
            <p:cNvPr id="133159" name="Text Box 39">
              <a:extLst>
                <a:ext uri="{FF2B5EF4-FFF2-40B4-BE49-F238E27FC236}">
                  <a16:creationId xmlns:a16="http://schemas.microsoft.com/office/drawing/2014/main" id="{68FFB497-8545-473F-B968-8530D5441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3424" y="4579944"/>
              <a:ext cx="1873251" cy="415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printf</a:t>
              </a:r>
            </a:p>
          </p:txBody>
        </p:sp>
        <p:sp>
          <p:nvSpPr>
            <p:cNvPr id="10257" name="Line 40">
              <a:extLst>
                <a:ext uri="{FF2B5EF4-FFF2-40B4-BE49-F238E27FC236}">
                  <a16:creationId xmlns:a16="http://schemas.microsoft.com/office/drawing/2014/main" id="{E6E73008-57BA-4285-AFC4-1AB82377D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2112" y="3490917"/>
              <a:ext cx="0" cy="360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8" name="Line 41">
              <a:extLst>
                <a:ext uri="{FF2B5EF4-FFF2-40B4-BE49-F238E27FC236}">
                  <a16:creationId xmlns:a16="http://schemas.microsoft.com/office/drawing/2014/main" id="{00F46844-B50A-4FD7-B344-CF0D56273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56774" y="3490917"/>
              <a:ext cx="1704975" cy="344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9" name="Line 42">
              <a:extLst>
                <a:ext uri="{FF2B5EF4-FFF2-40B4-BE49-F238E27FC236}">
                  <a16:creationId xmlns:a16="http://schemas.microsoft.com/office/drawing/2014/main" id="{35814B29-9339-4B48-A288-59218183E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0887" y="3490917"/>
              <a:ext cx="1719263" cy="325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0" name="Line 43">
              <a:extLst>
                <a:ext uri="{FF2B5EF4-FFF2-40B4-BE49-F238E27FC236}">
                  <a16:creationId xmlns:a16="http://schemas.microsoft.com/office/drawing/2014/main" id="{63669E99-5D0E-493A-B7C4-573503486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12587" y="4283081"/>
              <a:ext cx="0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" name="Line 45">
              <a:extLst>
                <a:ext uri="{FF2B5EF4-FFF2-40B4-BE49-F238E27FC236}">
                  <a16:creationId xmlns:a16="http://schemas.microsoft.com/office/drawing/2014/main" id="{33A8E667-DC48-48A4-BF72-A51DF40C16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57049" y="4283081"/>
              <a:ext cx="1881188" cy="257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3166" name="Text Box 46">
            <a:extLst>
              <a:ext uri="{FF2B5EF4-FFF2-40B4-BE49-F238E27FC236}">
                <a16:creationId xmlns:a16="http://schemas.microsoft.com/office/drawing/2014/main" id="{8FD7C1F5-725F-4DA6-B871-116D5634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00663"/>
            <a:ext cx="6264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itchFamily="18" charset="0"/>
              </a:rPr>
              <a:t>        </a:t>
            </a:r>
            <a:r>
              <a:rPr lang="en-US" altLang="zh-CN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main</a:t>
            </a:r>
            <a:r>
              <a:rPr lang="zh-CN" alt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函数是唯一的，是程序首先执行的函数；其它的函数是通过“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调用</a:t>
            </a:r>
            <a:r>
              <a:rPr lang="zh-CN" alt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”获得执行。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1" dur="2000"/>
                                        <p:tgtEl>
                                          <p:spTgt spid="133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4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0" grpId="0" animBg="1"/>
      <p:bldP spid="133125" grpId="0"/>
      <p:bldP spid="133126" grpId="0" animBg="1"/>
      <p:bldP spid="133126" grpId="1" animBg="1"/>
      <p:bldP spid="1331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>
            <a:extLst>
              <a:ext uri="{FF2B5EF4-FFF2-40B4-BE49-F238E27FC236}">
                <a16:creationId xmlns:a16="http://schemas.microsoft.com/office/drawing/2014/main" id="{C174459A-C2ED-4BA4-AFFF-3719C4858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31D78F-8A27-4EB3-82E5-E1ECB5E6C207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11267" name="Group 122">
            <a:extLst>
              <a:ext uri="{FF2B5EF4-FFF2-40B4-BE49-F238E27FC236}">
                <a16:creationId xmlns:a16="http://schemas.microsoft.com/office/drawing/2014/main" id="{958BB0D3-17B1-48E8-8CDE-27979168A632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549275"/>
            <a:ext cx="2112962" cy="6094413"/>
            <a:chOff x="2336" y="210"/>
            <a:chExt cx="1331" cy="3839"/>
          </a:xfrm>
        </p:grpSpPr>
        <p:sp>
          <p:nvSpPr>
            <p:cNvPr id="11270" name="Oval 52">
              <a:extLst>
                <a:ext uri="{FF2B5EF4-FFF2-40B4-BE49-F238E27FC236}">
                  <a16:creationId xmlns:a16="http://schemas.microsoft.com/office/drawing/2014/main" id="{3A16C9D8-E54E-4211-BC48-769B2A58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19"/>
              <a:ext cx="499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4197" name="Text Box 53">
              <a:extLst>
                <a:ext uri="{FF2B5EF4-FFF2-40B4-BE49-F238E27FC236}">
                  <a16:creationId xmlns:a16="http://schemas.microsoft.com/office/drawing/2014/main" id="{93C48426-667D-4A8C-BF53-A8D2A9109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210"/>
              <a:ext cx="5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begin</a:t>
              </a:r>
            </a:p>
          </p:txBody>
        </p:sp>
        <p:grpSp>
          <p:nvGrpSpPr>
            <p:cNvPr id="11272" name="Group 54">
              <a:extLst>
                <a:ext uri="{FF2B5EF4-FFF2-40B4-BE49-F238E27FC236}">
                  <a16:creationId xmlns:a16="http://schemas.microsoft.com/office/drawing/2014/main" id="{CC59ABED-2753-43C1-A967-F762291B8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9" y="3850"/>
              <a:ext cx="544" cy="199"/>
              <a:chOff x="2466" y="3718"/>
              <a:chExt cx="544" cy="199"/>
            </a:xfrm>
          </p:grpSpPr>
          <p:sp>
            <p:nvSpPr>
              <p:cNvPr id="11322" name="Oval 55">
                <a:extLst>
                  <a:ext uri="{FF2B5EF4-FFF2-40B4-BE49-F238E27FC236}">
                    <a16:creationId xmlns:a16="http://schemas.microsoft.com/office/drawing/2014/main" id="{E59E8002-0F0C-4546-AD59-42F25C2DF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3735"/>
                <a:ext cx="499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34200" name="Text Box 56">
                <a:extLst>
                  <a:ext uri="{FF2B5EF4-FFF2-40B4-BE49-F238E27FC236}">
                    <a16:creationId xmlns:a16="http://schemas.microsoft.com/office/drawing/2014/main" id="{DF8F1F54-94F2-497F-9CB8-40F059E048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718"/>
                <a:ext cx="5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end</a:t>
                </a:r>
              </a:p>
            </p:txBody>
          </p:sp>
        </p:grpSp>
        <p:sp>
          <p:nvSpPr>
            <p:cNvPr id="134202" name="Text Box 58">
              <a:extLst>
                <a:ext uri="{FF2B5EF4-FFF2-40B4-BE49-F238E27FC236}">
                  <a16:creationId xmlns:a16="http://schemas.microsoft.com/office/drawing/2014/main" id="{55348277-80C1-4E6E-970F-D8B36CAAA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075"/>
              <a:ext cx="505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i←1</a:t>
              </a:r>
            </a:p>
          </p:txBody>
        </p:sp>
        <p:sp>
          <p:nvSpPr>
            <p:cNvPr id="11274" name="AutoShape 59">
              <a:extLst>
                <a:ext uri="{FF2B5EF4-FFF2-40B4-BE49-F238E27FC236}">
                  <a16:creationId xmlns:a16="http://schemas.microsoft.com/office/drawing/2014/main" id="{CF97C3BA-4203-48CF-89E4-57456ACD1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7" y="1369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4204" name="Text Box 60">
              <a:extLst>
                <a:ext uri="{FF2B5EF4-FFF2-40B4-BE49-F238E27FC236}">
                  <a16:creationId xmlns:a16="http://schemas.microsoft.com/office/drawing/2014/main" id="{2687A5AC-DABB-40CA-80F5-6ABA3B3FC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7" y="1372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i≤10</a:t>
              </a:r>
            </a:p>
          </p:txBody>
        </p:sp>
        <p:sp>
          <p:nvSpPr>
            <p:cNvPr id="134207" name="Text Box 63">
              <a:extLst>
                <a:ext uri="{FF2B5EF4-FFF2-40B4-BE49-F238E27FC236}">
                  <a16:creationId xmlns:a16="http://schemas.microsoft.com/office/drawing/2014/main" id="{36C0077C-EB29-4AE4-9440-50B517447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710"/>
              <a:ext cx="692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endPara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277" name="Line 64">
              <a:extLst>
                <a:ext uri="{FF2B5EF4-FFF2-40B4-BE49-F238E27FC236}">
                  <a16:creationId xmlns:a16="http://schemas.microsoft.com/office/drawing/2014/main" id="{B4B6B5B7-9532-456C-9359-1FDAD933A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39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8" name="Line 65">
              <a:extLst>
                <a:ext uri="{FF2B5EF4-FFF2-40B4-BE49-F238E27FC236}">
                  <a16:creationId xmlns:a16="http://schemas.microsoft.com/office/drawing/2014/main" id="{688340E6-8565-4B60-91F8-9748343B6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70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9" name="Line 70">
              <a:extLst>
                <a:ext uri="{FF2B5EF4-FFF2-40B4-BE49-F238E27FC236}">
                  <a16:creationId xmlns:a16="http://schemas.microsoft.com/office/drawing/2014/main" id="{A9E84D55-BF95-4562-BF6A-450407796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5" y="3058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218" name="Text Box 74">
              <a:extLst>
                <a:ext uri="{FF2B5EF4-FFF2-40B4-BE49-F238E27FC236}">
                  <a16:creationId xmlns:a16="http://schemas.microsoft.com/office/drawing/2014/main" id="{A77C5313-BBA8-4599-8BB9-F46573585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3" y="1298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34221" name="Text Box 77">
              <a:extLst>
                <a:ext uri="{FF2B5EF4-FFF2-40B4-BE49-F238E27FC236}">
                  <a16:creationId xmlns:a16="http://schemas.microsoft.com/office/drawing/2014/main" id="{122CD752-E3A9-4B2D-BE88-197348B34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1516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34222" name="Text Box 78">
              <a:extLst>
                <a:ext uri="{FF2B5EF4-FFF2-40B4-BE49-F238E27FC236}">
                  <a16:creationId xmlns:a16="http://schemas.microsoft.com/office/drawing/2014/main" id="{D8AB07F7-698C-4DD8-A1BC-7A40E26CC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" y="2248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  <p:sp>
          <p:nvSpPr>
            <p:cNvPr id="11283" name="Line 81">
              <a:extLst>
                <a:ext uri="{FF2B5EF4-FFF2-40B4-BE49-F238E27FC236}">
                  <a16:creationId xmlns:a16="http://schemas.microsoft.com/office/drawing/2014/main" id="{38F095D5-EB3C-4FD6-93DD-CCF04BAC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" y="1480"/>
              <a:ext cx="367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227" name="Text Box 83">
              <a:extLst>
                <a:ext uri="{FF2B5EF4-FFF2-40B4-BE49-F238E27FC236}">
                  <a16:creationId xmlns:a16="http://schemas.microsoft.com/office/drawing/2014/main" id="{415D54B6-8053-4913-9357-2430281B5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6" y="2943"/>
              <a:ext cx="544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j←j+1</a:t>
              </a:r>
            </a:p>
          </p:txBody>
        </p:sp>
        <p:grpSp>
          <p:nvGrpSpPr>
            <p:cNvPr id="11285" name="Group 88">
              <a:extLst>
                <a:ext uri="{FF2B5EF4-FFF2-40B4-BE49-F238E27FC236}">
                  <a16:creationId xmlns:a16="http://schemas.microsoft.com/office/drawing/2014/main" id="{C823472E-05EE-490A-9368-EE4596B27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4" y="479"/>
              <a:ext cx="1089" cy="227"/>
              <a:chOff x="2653" y="1111"/>
              <a:chExt cx="1089" cy="227"/>
            </a:xfrm>
          </p:grpSpPr>
          <p:sp>
            <p:nvSpPr>
              <p:cNvPr id="134201" name="Text Box 57">
                <a:extLst>
                  <a:ext uri="{FF2B5EF4-FFF2-40B4-BE49-F238E27FC236}">
                    <a16:creationId xmlns:a16="http://schemas.microsoft.com/office/drawing/2014/main" id="{A3C4C983-6283-475B-92EE-DF14145BA4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3" y="1117"/>
                <a:ext cx="1089" cy="2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 dirty="0" err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Prn_banner</a:t>
                </a:r>
                <a:endParaRPr lang="en-US" altLang="zh-CN" sz="1600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11320" name="Line 85">
                <a:extLst>
                  <a:ext uri="{FF2B5EF4-FFF2-40B4-BE49-F238E27FC236}">
                    <a16:creationId xmlns:a16="http://schemas.microsoft.com/office/drawing/2014/main" id="{995B12A3-6CA8-46A4-A0B3-BD260B30E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" y="111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21" name="Line 86">
                <a:extLst>
                  <a:ext uri="{FF2B5EF4-FFF2-40B4-BE49-F238E27FC236}">
                    <a16:creationId xmlns:a16="http://schemas.microsoft.com/office/drawing/2014/main" id="{943B6C22-2F95-43F6-977D-3D5A5B50B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6" y="111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286" name="Line 89">
              <a:extLst>
                <a:ext uri="{FF2B5EF4-FFF2-40B4-BE49-F238E27FC236}">
                  <a16:creationId xmlns:a16="http://schemas.microsoft.com/office/drawing/2014/main" id="{4AB24DF8-21EE-4A8A-A477-16504A090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993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1287" name="Group 90">
              <a:extLst>
                <a:ext uri="{FF2B5EF4-FFF2-40B4-BE49-F238E27FC236}">
                  <a16:creationId xmlns:a16="http://schemas.microsoft.com/office/drawing/2014/main" id="{75119F77-163D-426C-ACDB-0A660F372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2" y="773"/>
              <a:ext cx="1089" cy="227"/>
              <a:chOff x="2653" y="1111"/>
              <a:chExt cx="1089" cy="227"/>
            </a:xfrm>
          </p:grpSpPr>
          <p:sp>
            <p:nvSpPr>
              <p:cNvPr id="134235" name="Text Box 91">
                <a:extLst>
                  <a:ext uri="{FF2B5EF4-FFF2-40B4-BE49-F238E27FC236}">
                    <a16:creationId xmlns:a16="http://schemas.microsoft.com/office/drawing/2014/main" id="{290C6032-9545-4E06-8ABC-84E9733B0E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3" y="1117"/>
                <a:ext cx="1089" cy="2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 dirty="0" err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prn_headings</a:t>
                </a:r>
                <a:endParaRPr lang="en-US" altLang="zh-CN" sz="1600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11317" name="Line 92">
                <a:extLst>
                  <a:ext uri="{FF2B5EF4-FFF2-40B4-BE49-F238E27FC236}">
                    <a16:creationId xmlns:a16="http://schemas.microsoft.com/office/drawing/2014/main" id="{C8D83AFB-0DAE-40EE-9D66-006516B05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" y="111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18" name="Line 93">
                <a:extLst>
                  <a:ext uri="{FF2B5EF4-FFF2-40B4-BE49-F238E27FC236}">
                    <a16:creationId xmlns:a16="http://schemas.microsoft.com/office/drawing/2014/main" id="{9095E772-63A4-4319-BE22-A5B0A4C5C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6" y="111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288" name="Line 94">
              <a:extLst>
                <a:ext uri="{FF2B5EF4-FFF2-40B4-BE49-F238E27FC236}">
                  <a16:creationId xmlns:a16="http://schemas.microsoft.com/office/drawing/2014/main" id="{1FA36277-63CD-401D-BC46-FDA0EFEBF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158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9" name="Line 95">
              <a:extLst>
                <a:ext uri="{FF2B5EF4-FFF2-40B4-BE49-F238E27FC236}">
                  <a16:creationId xmlns:a16="http://schemas.microsoft.com/office/drawing/2014/main" id="{BC2F4378-11A9-4CC1-84EA-5A49B9C3A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" y="1293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240" name="Text Box 96">
              <a:extLst>
                <a:ext uri="{FF2B5EF4-FFF2-40B4-BE49-F238E27FC236}">
                  <a16:creationId xmlns:a16="http://schemas.microsoft.com/office/drawing/2014/main" id="{9DD0E607-E08B-4016-8AAA-8FF0A4DCF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016"/>
              <a:ext cx="505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j←2</a:t>
              </a:r>
            </a:p>
          </p:txBody>
        </p:sp>
        <p:sp>
          <p:nvSpPr>
            <p:cNvPr id="11291" name="AutoShape 97">
              <a:extLst>
                <a:ext uri="{FF2B5EF4-FFF2-40B4-BE49-F238E27FC236}">
                  <a16:creationId xmlns:a16="http://schemas.microsoft.com/office/drawing/2014/main" id="{5D11D3B1-345B-4A77-9A9C-CEDB06841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2310"/>
              <a:ext cx="635" cy="2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4242" name="Text Box 98">
              <a:extLst>
                <a:ext uri="{FF2B5EF4-FFF2-40B4-BE49-F238E27FC236}">
                  <a16:creationId xmlns:a16="http://schemas.microsoft.com/office/drawing/2014/main" id="{B0A6A7C7-7943-409E-A471-2CCF292A2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" y="2313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j≤5</a:t>
              </a:r>
            </a:p>
          </p:txBody>
        </p:sp>
        <p:sp>
          <p:nvSpPr>
            <p:cNvPr id="134243" name="Text Box 99">
              <a:extLst>
                <a:ext uri="{FF2B5EF4-FFF2-40B4-BE49-F238E27FC236}">
                  <a16:creationId xmlns:a16="http://schemas.microsoft.com/office/drawing/2014/main" id="{21F7C4CB-53B7-464A-98F8-2E5269A3D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9" y="2457"/>
              <a:ext cx="2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1294" name="Line 100">
              <a:extLst>
                <a:ext uri="{FF2B5EF4-FFF2-40B4-BE49-F238E27FC236}">
                  <a16:creationId xmlns:a16="http://schemas.microsoft.com/office/drawing/2014/main" id="{BFC6BEAC-DFDC-48CB-8A2E-5AA04C3B5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193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5" name="Line 101">
              <a:extLst>
                <a:ext uri="{FF2B5EF4-FFF2-40B4-BE49-F238E27FC236}">
                  <a16:creationId xmlns:a16="http://schemas.microsoft.com/office/drawing/2014/main" id="{FFF792A4-38DE-4E4E-A418-E72648C56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2" y="253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6" name="Line 102">
              <a:extLst>
                <a:ext uri="{FF2B5EF4-FFF2-40B4-BE49-F238E27FC236}">
                  <a16:creationId xmlns:a16="http://schemas.microsoft.com/office/drawing/2014/main" id="{875B0927-7924-49E7-8CDD-55CA7442E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" y="223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1297" name="Group 103">
              <a:extLst>
                <a:ext uri="{FF2B5EF4-FFF2-40B4-BE49-F238E27FC236}">
                  <a16:creationId xmlns:a16="http://schemas.microsoft.com/office/drawing/2014/main" id="{9BD7119C-B05A-446A-9A54-4A74939B0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4" y="2641"/>
              <a:ext cx="1089" cy="230"/>
              <a:chOff x="2653" y="1111"/>
              <a:chExt cx="1089" cy="230"/>
            </a:xfrm>
          </p:grpSpPr>
          <p:sp>
            <p:nvSpPr>
              <p:cNvPr id="134248" name="Text Box 104">
                <a:extLst>
                  <a:ext uri="{FF2B5EF4-FFF2-40B4-BE49-F238E27FC236}">
                    <a16:creationId xmlns:a16="http://schemas.microsoft.com/office/drawing/2014/main" id="{2E70C01D-4BAE-49AF-B302-47D240820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3" y="1117"/>
                <a:ext cx="1089" cy="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6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prn_power(i,j)</a:t>
                </a:r>
                <a:endParaRPr lang="en-US" altLang="zh-CN" sz="1600"/>
              </a:p>
            </p:txBody>
          </p:sp>
          <p:sp>
            <p:nvSpPr>
              <p:cNvPr id="11314" name="Line 105">
                <a:extLst>
                  <a:ext uri="{FF2B5EF4-FFF2-40B4-BE49-F238E27FC236}">
                    <a16:creationId xmlns:a16="http://schemas.microsoft.com/office/drawing/2014/main" id="{59FC97DE-EA8F-4E40-8A52-AFD00ACDB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" y="111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15" name="Line 106">
                <a:extLst>
                  <a:ext uri="{FF2B5EF4-FFF2-40B4-BE49-F238E27FC236}">
                    <a16:creationId xmlns:a16="http://schemas.microsoft.com/office/drawing/2014/main" id="{890CEA57-6BF4-4359-A7AD-BEA836902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6" y="111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298" name="Line 107">
              <a:extLst>
                <a:ext uri="{FF2B5EF4-FFF2-40B4-BE49-F238E27FC236}">
                  <a16:creationId xmlns:a16="http://schemas.microsoft.com/office/drawing/2014/main" id="{CE4C658A-D55E-493E-A8C8-981042BF0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3793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9" name="Line 108">
              <a:extLst>
                <a:ext uri="{FF2B5EF4-FFF2-40B4-BE49-F238E27FC236}">
                  <a16:creationId xmlns:a16="http://schemas.microsoft.com/office/drawing/2014/main" id="{C0837F0C-785A-448F-8DE3-11A84C1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2868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253" name="Text Box 109">
              <a:extLst>
                <a:ext uri="{FF2B5EF4-FFF2-40B4-BE49-F238E27FC236}">
                  <a16:creationId xmlns:a16="http://schemas.microsoft.com/office/drawing/2014/main" id="{A1A1F79F-A9B8-4C33-852F-12403BA91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3239"/>
              <a:ext cx="69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</a:t>
              </a: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\n</a:t>
              </a:r>
            </a:p>
          </p:txBody>
        </p:sp>
        <p:sp>
          <p:nvSpPr>
            <p:cNvPr id="134254" name="Text Box 110">
              <a:extLst>
                <a:ext uri="{FF2B5EF4-FFF2-40B4-BE49-F238E27FC236}">
                  <a16:creationId xmlns:a16="http://schemas.microsoft.com/office/drawing/2014/main" id="{14E6F2CC-4DAC-4AD6-8A7F-992FA7354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3524"/>
              <a:ext cx="544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i←i+1</a:t>
              </a:r>
            </a:p>
          </p:txBody>
        </p:sp>
        <p:sp>
          <p:nvSpPr>
            <p:cNvPr id="11302" name="Line 111">
              <a:extLst>
                <a:ext uri="{FF2B5EF4-FFF2-40B4-BE49-F238E27FC236}">
                  <a16:creationId xmlns:a16="http://schemas.microsoft.com/office/drawing/2014/main" id="{9CBCDEC1-BB76-434F-96F1-C074D9C20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344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3" name="Line 112">
              <a:extLst>
                <a:ext uri="{FF2B5EF4-FFF2-40B4-BE49-F238E27FC236}">
                  <a16:creationId xmlns:a16="http://schemas.microsoft.com/office/drawing/2014/main" id="{9AA0DA9F-CDBC-4996-BA14-97BA0B6D7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7" y="243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4" name="Line 113">
              <a:extLst>
                <a:ext uri="{FF2B5EF4-FFF2-40B4-BE49-F238E27FC236}">
                  <a16:creationId xmlns:a16="http://schemas.microsoft.com/office/drawing/2014/main" id="{FB6497C9-2A69-46B1-A6DC-C1EB4A727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426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5" name="Line 114">
              <a:extLst>
                <a:ext uri="{FF2B5EF4-FFF2-40B4-BE49-F238E27FC236}">
                  <a16:creationId xmlns:a16="http://schemas.microsoft.com/office/drawing/2014/main" id="{245A5C44-B96E-4BF8-AA63-95C9572AF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3339"/>
              <a:ext cx="2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6" name="Line 115">
              <a:extLst>
                <a:ext uri="{FF2B5EF4-FFF2-40B4-BE49-F238E27FC236}">
                  <a16:creationId xmlns:a16="http://schemas.microsoft.com/office/drawing/2014/main" id="{57E5DC8F-B954-4D9F-BE80-69ABF776E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8" y="242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7" name="Line 116">
              <a:extLst>
                <a:ext uri="{FF2B5EF4-FFF2-40B4-BE49-F238E27FC236}">
                  <a16:creationId xmlns:a16="http://schemas.microsoft.com/office/drawing/2014/main" id="{5639B371-FEF4-40DA-AF35-92539F5ED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0" y="2432"/>
              <a:ext cx="2" cy="9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8" name="Line 117">
              <a:extLst>
                <a:ext uri="{FF2B5EF4-FFF2-40B4-BE49-F238E27FC236}">
                  <a16:creationId xmlns:a16="http://schemas.microsoft.com/office/drawing/2014/main" id="{1D3FBE09-37BF-46D5-8262-C289E579B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" y="1480"/>
              <a:ext cx="0" cy="2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9" name="Line 118">
              <a:extLst>
                <a:ext uri="{FF2B5EF4-FFF2-40B4-BE49-F238E27FC236}">
                  <a16:creationId xmlns:a16="http://schemas.microsoft.com/office/drawing/2014/main" id="{68D595E1-B9F1-4682-A776-1FE48351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3793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0" name="Line 119">
              <a:extLst>
                <a:ext uri="{FF2B5EF4-FFF2-40B4-BE49-F238E27FC236}">
                  <a16:creationId xmlns:a16="http://schemas.microsoft.com/office/drawing/2014/main" id="{9951385B-E742-4ABC-9DE8-2DBABDF29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486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1" name="Line 120">
              <a:extLst>
                <a:ext uri="{FF2B5EF4-FFF2-40B4-BE49-F238E27FC236}">
                  <a16:creationId xmlns:a16="http://schemas.microsoft.com/office/drawing/2014/main" id="{E64EB987-BD7B-464A-BBC4-3C3AAF8AC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480"/>
              <a:ext cx="0" cy="2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2" name="Line 121">
              <a:extLst>
                <a:ext uri="{FF2B5EF4-FFF2-40B4-BE49-F238E27FC236}">
                  <a16:creationId xmlns:a16="http://schemas.microsoft.com/office/drawing/2014/main" id="{DC1FB96B-ADBA-4063-9026-71D888B09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612"/>
              <a:ext cx="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4267" name="Text Box 123">
            <a:extLst>
              <a:ext uri="{FF2B5EF4-FFF2-40B4-BE49-F238E27FC236}">
                <a16:creationId xmlns:a16="http://schemas.microsoft.com/office/drawing/2014/main" id="{B45BA087-3A31-4DB6-A6B4-BEDA19332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544513"/>
            <a:ext cx="855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main()</a:t>
            </a:r>
          </a:p>
        </p:txBody>
      </p:sp>
      <p:sp>
        <p:nvSpPr>
          <p:cNvPr id="11269" name="Rectangle 124">
            <a:extLst>
              <a:ext uri="{FF2B5EF4-FFF2-40B4-BE49-F238E27FC236}">
                <a16:creationId xmlns:a16="http://schemas.microsoft.com/office/drawing/2014/main" id="{24B1986A-4747-4B7C-9873-7675E730B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125538"/>
            <a:ext cx="4051300" cy="46640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#include&lt;stdio.h&gt;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 prn_banner(void);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 prn_headings(void);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double  power(int x,int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 </a:t>
            </a:r>
            <a:r>
              <a:rPr lang="en-US" altLang="zh-CN" sz="2000">
                <a:solidFill>
                  <a:srgbClr val="FF0000"/>
                </a:solidFill>
              </a:rPr>
              <a:t>main</a:t>
            </a:r>
            <a:r>
              <a:rPr lang="en-US" altLang="zh-CN" sz="2000"/>
              <a:t>(void){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int  i,j;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</a:t>
            </a:r>
            <a:r>
              <a:rPr lang="en-US" altLang="zh-CN" sz="2000">
                <a:solidFill>
                  <a:srgbClr val="FF00FF"/>
                </a:solidFill>
              </a:rPr>
              <a:t>prn_banner()</a:t>
            </a:r>
            <a:r>
              <a:rPr lang="en-US" altLang="zh-CN" sz="2000"/>
              <a:t> ;  /*</a:t>
            </a:r>
            <a:r>
              <a:rPr lang="zh-CN" altLang="en-US" sz="2000"/>
              <a:t>显示标题*</a:t>
            </a:r>
            <a:r>
              <a:rPr lang="en-US" altLang="zh-CN" sz="2000"/>
              <a:t>/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</a:t>
            </a:r>
            <a:r>
              <a:rPr lang="en-US" altLang="zh-CN" sz="2000">
                <a:solidFill>
                  <a:srgbClr val="FF00FF"/>
                </a:solidFill>
              </a:rPr>
              <a:t>prn_headings()</a:t>
            </a:r>
            <a:r>
              <a:rPr lang="en-US" altLang="zh-CN" sz="2000"/>
              <a:t>;  /*</a:t>
            </a:r>
            <a:r>
              <a:rPr lang="zh-CN" altLang="en-US" sz="2000"/>
              <a:t>显示表头*</a:t>
            </a:r>
            <a:r>
              <a:rPr lang="en-US" altLang="zh-CN" sz="2000"/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for(i=1;i&lt;=10;i++)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printf("%5d",i);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for(j=2;j&lt;=5;j++)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printf("%10.0f", </a:t>
            </a:r>
            <a:r>
              <a:rPr lang="en-US" altLang="zh-CN" sz="2000">
                <a:solidFill>
                  <a:srgbClr val="FF00FF"/>
                </a:solidFill>
              </a:rPr>
              <a:t>power(i,j)</a:t>
            </a:r>
            <a:r>
              <a:rPr lang="en-US" altLang="zh-CN" sz="200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printf("\n");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E768B853-938E-4F37-87E0-52E326C3AC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14EE0E-E438-4EB3-BF9A-F9A5AD93379E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6182D47D-9D7D-4DF0-A7D7-D429D2B39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5.1.2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400" b="1">
                <a:solidFill>
                  <a:srgbClr val="CC0099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程序的一般结构 </a:t>
            </a:r>
          </a:p>
        </p:txBody>
      </p:sp>
      <p:grpSp>
        <p:nvGrpSpPr>
          <p:cNvPr id="2" name="Group 54">
            <a:extLst>
              <a:ext uri="{FF2B5EF4-FFF2-40B4-BE49-F238E27FC236}">
                <a16:creationId xmlns:a16="http://schemas.microsoft.com/office/drawing/2014/main" id="{AA1A7CE6-DD4F-4D18-B05F-273D85413BD8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738313"/>
            <a:ext cx="2592387" cy="2762250"/>
            <a:chOff x="431" y="1095"/>
            <a:chExt cx="1633" cy="1740"/>
          </a:xfrm>
        </p:grpSpPr>
        <p:sp>
          <p:nvSpPr>
            <p:cNvPr id="12313" name="Rectangle 18">
              <a:extLst>
                <a:ext uri="{FF2B5EF4-FFF2-40B4-BE49-F238E27FC236}">
                  <a16:creationId xmlns:a16="http://schemas.microsoft.com/office/drawing/2014/main" id="{17D55A40-405A-4C70-A134-4922FEA9C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383"/>
              <a:ext cx="1633" cy="14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2314" name="Text Box 19">
              <a:extLst>
                <a:ext uri="{FF2B5EF4-FFF2-40B4-BE49-F238E27FC236}">
                  <a16:creationId xmlns:a16="http://schemas.microsoft.com/office/drawing/2014/main" id="{4C98218C-F7DD-4481-8158-E20648E3E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" y="1095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prog1.c</a:t>
              </a:r>
            </a:p>
          </p:txBody>
        </p:sp>
        <p:sp>
          <p:nvSpPr>
            <p:cNvPr id="91157" name="Text Box 21">
              <a:extLst>
                <a:ext uri="{FF2B5EF4-FFF2-40B4-BE49-F238E27FC236}">
                  <a16:creationId xmlns:a16="http://schemas.microsoft.com/office/drawing/2014/main" id="{DA5D24BE-4197-474E-97E0-6ADE87532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429"/>
              <a:ext cx="11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预编译部分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</a:p>
          </p:txBody>
        </p:sp>
        <p:sp>
          <p:nvSpPr>
            <p:cNvPr id="91158" name="Text Box 22">
              <a:extLst>
                <a:ext uri="{FF2B5EF4-FFF2-40B4-BE49-F238E27FC236}">
                  <a16:creationId xmlns:a16="http://schemas.microsoft.com/office/drawing/2014/main" id="{6FF5CA90-2E91-4E41-A51A-BF5A7B3D5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672"/>
              <a:ext cx="1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函数声明部分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</a:p>
          </p:txBody>
        </p:sp>
        <p:sp>
          <p:nvSpPr>
            <p:cNvPr id="91159" name="Text Box 23">
              <a:extLst>
                <a:ext uri="{FF2B5EF4-FFF2-40B4-BE49-F238E27FC236}">
                  <a16:creationId xmlns:a16="http://schemas.microsoft.com/office/drawing/2014/main" id="{745BAE07-9391-491F-BBD3-B657C6D35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950"/>
              <a:ext cx="1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全局变量说明部分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</a:p>
          </p:txBody>
        </p:sp>
        <p:sp>
          <p:nvSpPr>
            <p:cNvPr id="91160" name="Text Box 24">
              <a:extLst>
                <a:ext uri="{FF2B5EF4-FFF2-40B4-BE49-F238E27FC236}">
                  <a16:creationId xmlns:a16="http://schemas.microsoft.com/office/drawing/2014/main" id="{DFE6FD32-CF0B-4C91-AE3D-7A5B576AF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245"/>
              <a:ext cx="14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main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定义部分</a:t>
              </a:r>
            </a:p>
          </p:txBody>
        </p:sp>
        <p:sp>
          <p:nvSpPr>
            <p:cNvPr id="91161" name="Text Box 25">
              <a:extLst>
                <a:ext uri="{FF2B5EF4-FFF2-40B4-BE49-F238E27FC236}">
                  <a16:creationId xmlns:a16="http://schemas.microsoft.com/office/drawing/2014/main" id="{CDE3D53C-6C18-4BF5-BFED-ADB96899E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" y="2494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函数定义部分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</a:p>
          </p:txBody>
        </p:sp>
      </p:grpSp>
      <p:grpSp>
        <p:nvGrpSpPr>
          <p:cNvPr id="3" name="Group 36">
            <a:extLst>
              <a:ext uri="{FF2B5EF4-FFF2-40B4-BE49-F238E27FC236}">
                <a16:creationId xmlns:a16="http://schemas.microsoft.com/office/drawing/2014/main" id="{7FBB3F10-9436-4FC7-850B-9A8C2C012E45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746250"/>
            <a:ext cx="2592387" cy="2762250"/>
            <a:chOff x="567" y="1282"/>
            <a:chExt cx="1633" cy="1740"/>
          </a:xfrm>
        </p:grpSpPr>
        <p:sp>
          <p:nvSpPr>
            <p:cNvPr id="12306" name="Rectangle 37">
              <a:extLst>
                <a:ext uri="{FF2B5EF4-FFF2-40B4-BE49-F238E27FC236}">
                  <a16:creationId xmlns:a16="http://schemas.microsoft.com/office/drawing/2014/main" id="{889D7BA0-A848-4780-9D80-8C2FCF716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570"/>
              <a:ext cx="1633" cy="14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2307" name="Text Box 38">
              <a:extLst>
                <a:ext uri="{FF2B5EF4-FFF2-40B4-BE49-F238E27FC236}">
                  <a16:creationId xmlns:a16="http://schemas.microsoft.com/office/drawing/2014/main" id="{7B16B0A2-8C84-43A7-A8A1-0DED8954D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1282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prog2.c</a:t>
              </a:r>
            </a:p>
          </p:txBody>
        </p:sp>
        <p:sp>
          <p:nvSpPr>
            <p:cNvPr id="91175" name="Text Box 39">
              <a:extLst>
                <a:ext uri="{FF2B5EF4-FFF2-40B4-BE49-F238E27FC236}">
                  <a16:creationId xmlns:a16="http://schemas.microsoft.com/office/drawing/2014/main" id="{83BC6CB4-3F33-4ECA-8D34-11ED75165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616"/>
              <a:ext cx="11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预编译部分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</a:p>
          </p:txBody>
        </p:sp>
        <p:sp>
          <p:nvSpPr>
            <p:cNvPr id="91176" name="Text Box 40">
              <a:extLst>
                <a:ext uri="{FF2B5EF4-FFF2-40B4-BE49-F238E27FC236}">
                  <a16:creationId xmlns:a16="http://schemas.microsoft.com/office/drawing/2014/main" id="{9D078C25-EF2C-41AE-9CC1-E6ACFEEBD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859"/>
              <a:ext cx="1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函数声明部分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</a:p>
          </p:txBody>
        </p:sp>
        <p:sp>
          <p:nvSpPr>
            <p:cNvPr id="91177" name="Text Box 41">
              <a:extLst>
                <a:ext uri="{FF2B5EF4-FFF2-40B4-BE49-F238E27FC236}">
                  <a16:creationId xmlns:a16="http://schemas.microsoft.com/office/drawing/2014/main" id="{1BE63FCC-D95F-4CA9-9E50-FCBADC803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137"/>
              <a:ext cx="1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全局变量说明部分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</a:p>
          </p:txBody>
        </p:sp>
        <p:sp>
          <p:nvSpPr>
            <p:cNvPr id="91178" name="Text Box 42">
              <a:extLst>
                <a:ext uri="{FF2B5EF4-FFF2-40B4-BE49-F238E27FC236}">
                  <a16:creationId xmlns:a16="http://schemas.microsoft.com/office/drawing/2014/main" id="{AF800B40-0356-40E2-885D-E2110E555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432"/>
              <a:ext cx="14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DDDDD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main</a:t>
              </a:r>
              <a:r>
                <a:rPr lang="zh-CN" altLang="en-US" sz="2000" b="1">
                  <a:solidFill>
                    <a:srgbClr val="DDDDD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定义部分</a:t>
              </a:r>
            </a:p>
          </p:txBody>
        </p:sp>
        <p:sp>
          <p:nvSpPr>
            <p:cNvPr id="91179" name="Text Box 43">
              <a:extLst>
                <a:ext uri="{FF2B5EF4-FFF2-40B4-BE49-F238E27FC236}">
                  <a16:creationId xmlns:a16="http://schemas.microsoft.com/office/drawing/2014/main" id="{9C71D98E-31D4-4625-841D-8273B3918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2681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函数定义部分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</a:p>
          </p:txBody>
        </p:sp>
      </p:grpSp>
      <p:grpSp>
        <p:nvGrpSpPr>
          <p:cNvPr id="4" name="Group 44">
            <a:extLst>
              <a:ext uri="{FF2B5EF4-FFF2-40B4-BE49-F238E27FC236}">
                <a16:creationId xmlns:a16="http://schemas.microsoft.com/office/drawing/2014/main" id="{F4E5B390-74B9-456D-AC07-02F2CA466BA1}"/>
              </a:ext>
            </a:extLst>
          </p:cNvPr>
          <p:cNvGrpSpPr>
            <a:grpSpLocks/>
          </p:cNvGrpSpPr>
          <p:nvPr/>
        </p:nvGrpSpPr>
        <p:grpSpPr bwMode="auto">
          <a:xfrm>
            <a:off x="6018213" y="1746250"/>
            <a:ext cx="2592387" cy="2762250"/>
            <a:chOff x="567" y="1282"/>
            <a:chExt cx="1633" cy="1740"/>
          </a:xfrm>
        </p:grpSpPr>
        <p:sp>
          <p:nvSpPr>
            <p:cNvPr id="12299" name="Rectangle 45">
              <a:extLst>
                <a:ext uri="{FF2B5EF4-FFF2-40B4-BE49-F238E27FC236}">
                  <a16:creationId xmlns:a16="http://schemas.microsoft.com/office/drawing/2014/main" id="{C03A0841-2F16-4CE9-AF0B-B718E9945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570"/>
              <a:ext cx="1633" cy="14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2300" name="Text Box 46">
              <a:extLst>
                <a:ext uri="{FF2B5EF4-FFF2-40B4-BE49-F238E27FC236}">
                  <a16:creationId xmlns:a16="http://schemas.microsoft.com/office/drawing/2014/main" id="{B735D4BB-A82C-4ECD-985E-CC8F3B318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1282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prog3.c</a:t>
              </a:r>
            </a:p>
          </p:txBody>
        </p:sp>
        <p:sp>
          <p:nvSpPr>
            <p:cNvPr id="91183" name="Text Box 47">
              <a:extLst>
                <a:ext uri="{FF2B5EF4-FFF2-40B4-BE49-F238E27FC236}">
                  <a16:creationId xmlns:a16="http://schemas.microsoft.com/office/drawing/2014/main" id="{BD7B5268-4CEA-4763-AF8C-E7320F16B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616"/>
              <a:ext cx="11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预编译部分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</a:p>
          </p:txBody>
        </p:sp>
        <p:sp>
          <p:nvSpPr>
            <p:cNvPr id="91184" name="Text Box 48">
              <a:extLst>
                <a:ext uri="{FF2B5EF4-FFF2-40B4-BE49-F238E27FC236}">
                  <a16:creationId xmlns:a16="http://schemas.microsoft.com/office/drawing/2014/main" id="{F61B1736-D593-4B57-A3EA-5E9D46CE1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859"/>
              <a:ext cx="1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函数声明部分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</a:p>
          </p:txBody>
        </p:sp>
        <p:sp>
          <p:nvSpPr>
            <p:cNvPr id="91185" name="Text Box 49">
              <a:extLst>
                <a:ext uri="{FF2B5EF4-FFF2-40B4-BE49-F238E27FC236}">
                  <a16:creationId xmlns:a16="http://schemas.microsoft.com/office/drawing/2014/main" id="{80387DB3-CB03-4420-9B6F-DA648F680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137"/>
              <a:ext cx="1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全局变量说明部分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</a:p>
          </p:txBody>
        </p:sp>
        <p:sp>
          <p:nvSpPr>
            <p:cNvPr id="91186" name="Text Box 50">
              <a:extLst>
                <a:ext uri="{FF2B5EF4-FFF2-40B4-BE49-F238E27FC236}">
                  <a16:creationId xmlns:a16="http://schemas.microsoft.com/office/drawing/2014/main" id="{0034C95A-C660-4A16-AF22-7D9ED6F86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432"/>
              <a:ext cx="14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DDDDD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main</a:t>
              </a:r>
              <a:r>
                <a:rPr lang="zh-CN" altLang="en-US" sz="2000" b="1">
                  <a:solidFill>
                    <a:srgbClr val="DDDDD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定义部分</a:t>
              </a:r>
            </a:p>
          </p:txBody>
        </p:sp>
        <p:sp>
          <p:nvSpPr>
            <p:cNvPr id="91187" name="Text Box 51">
              <a:extLst>
                <a:ext uri="{FF2B5EF4-FFF2-40B4-BE49-F238E27FC236}">
                  <a16:creationId xmlns:a16="http://schemas.microsoft.com/office/drawing/2014/main" id="{3094D6EF-BD78-4B02-890A-52AA0F041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2681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函数定义部分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</a:t>
              </a:r>
            </a:p>
          </p:txBody>
        </p:sp>
      </p:grpSp>
      <p:sp>
        <p:nvSpPr>
          <p:cNvPr id="91188" name="Rectangle 52">
            <a:extLst>
              <a:ext uri="{FF2B5EF4-FFF2-40B4-BE49-F238E27FC236}">
                <a16:creationId xmlns:a16="http://schemas.microsoft.com/office/drawing/2014/main" id="{80E14DE5-6E00-4043-B613-53554E9D2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00213"/>
            <a:ext cx="8351837" cy="3529012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91189" name="Text Box 53">
            <a:extLst>
              <a:ext uri="{FF2B5EF4-FFF2-40B4-BE49-F238E27FC236}">
                <a16:creationId xmlns:a16="http://schemas.microsoft.com/office/drawing/2014/main" id="{4FC9B2BB-DF68-4107-B92A-0608D490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68413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Project.prj</a:t>
            </a:r>
          </a:p>
        </p:txBody>
      </p:sp>
      <p:sp>
        <p:nvSpPr>
          <p:cNvPr id="91191" name="Rectangle 55">
            <a:extLst>
              <a:ext uri="{FF2B5EF4-FFF2-40B4-BE49-F238E27FC236}">
                <a16:creationId xmlns:a16="http://schemas.microsoft.com/office/drawing/2014/main" id="{DC12D8CF-2400-408F-AF66-B6BA24C3F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4627563"/>
            <a:ext cx="2058987" cy="476250"/>
          </a:xfrm>
          <a:prstGeom prst="rect">
            <a:avLst/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系统标准函数库</a:t>
            </a:r>
            <a:r>
              <a:rPr lang="zh-CN" altLang="en-US"/>
              <a:t> </a:t>
            </a:r>
          </a:p>
        </p:txBody>
      </p:sp>
      <p:sp>
        <p:nvSpPr>
          <p:cNvPr id="91192" name="Text Box 56">
            <a:extLst>
              <a:ext uri="{FF2B5EF4-FFF2-40B4-BE49-F238E27FC236}">
                <a16:creationId xmlns:a16="http://schemas.microsoft.com/office/drawing/2014/main" id="{9C7E83C1-671E-49E5-8A2B-F2A75EE84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00663"/>
            <a:ext cx="6264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latin typeface="Times New Roman" pitchFamily="18" charset="0"/>
              </a:rPr>
              <a:t>        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main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函数是唯一的，是程序首先执行的函数；其它的函数是通过“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调用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”获得执行。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9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9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9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8" grpId="0" animBg="1"/>
      <p:bldP spid="91189" grpId="0"/>
      <p:bldP spid="91191" grpId="0" animBg="1"/>
      <p:bldP spid="911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>
            <a:extLst>
              <a:ext uri="{FF2B5EF4-FFF2-40B4-BE49-F238E27FC236}">
                <a16:creationId xmlns:a16="http://schemas.microsoft.com/office/drawing/2014/main" id="{3F40431D-A4CD-4D40-9A82-FB732EDB78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AC75A7-5D3C-4B98-AC88-939FCF08FB5D}" type="slidenum">
              <a:rPr kumimoji="0" lang="en-US" altLang="zh-CN" sz="1800">
                <a:solidFill>
                  <a:srgbClr val="00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315" name="Rectangle 380">
            <a:extLst>
              <a:ext uri="{FF2B5EF4-FFF2-40B4-BE49-F238E27FC236}">
                <a16:creationId xmlns:a16="http://schemas.microsoft.com/office/drawing/2014/main" id="{CBF01509-79D0-4233-8090-37CB66F3A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125663"/>
            <a:ext cx="3384550" cy="165735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16" name="Rectangle 350">
            <a:extLst>
              <a:ext uri="{FF2B5EF4-FFF2-40B4-BE49-F238E27FC236}">
                <a16:creationId xmlns:a16="http://schemas.microsoft.com/office/drawing/2014/main" id="{5B9B2AA6-AB02-4EF0-BAC6-65F815108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5.2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函数的定义与函数原型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7" name="Text Box 366">
            <a:extLst>
              <a:ext uri="{FF2B5EF4-FFF2-40B4-BE49-F238E27FC236}">
                <a16:creationId xmlns:a16="http://schemas.microsoft.com/office/drawing/2014/main" id="{EF2B02ED-0EF5-4E91-8186-967E3A3EBEB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13318" name="Text Box 367">
            <a:extLst>
              <a:ext uri="{FF2B5EF4-FFF2-40B4-BE49-F238E27FC236}">
                <a16:creationId xmlns:a16="http://schemas.microsoft.com/office/drawing/2014/main" id="{6B3B3101-C5B3-42A2-B79A-31A5354DE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652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5.2.1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函数的定义 </a:t>
            </a:r>
          </a:p>
        </p:txBody>
      </p:sp>
      <p:sp>
        <p:nvSpPr>
          <p:cNvPr id="87408" name="Text Box 368">
            <a:extLst>
              <a:ext uri="{FF2B5EF4-FFF2-40B4-BE49-F238E27FC236}">
                <a16:creationId xmlns:a16="http://schemas.microsoft.com/office/drawing/2014/main" id="{7F7F99F8-F050-44C3-9851-C3ADB78FB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65300"/>
            <a:ext cx="7632700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函数定义的一般形式为：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	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类型名 函数名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参数列表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            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说明部分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            执行部分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       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类型名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函数返回值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的数据类型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简称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函数类型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，没有返回值时使用关键字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void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函数名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符合标识符构词规则；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参数列表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是说明函数参数的名称、类型和个数，格式如下，如果没有参数时使用关键字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void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87409" name="Rectangle 369">
            <a:extLst>
              <a:ext uri="{FF2B5EF4-FFF2-40B4-BE49-F238E27FC236}">
                <a16:creationId xmlns:a16="http://schemas.microsoft.com/office/drawing/2014/main" id="{1A0B4C76-3204-4451-8AC4-05C6470AC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198688"/>
            <a:ext cx="2951162" cy="431800"/>
          </a:xfrm>
          <a:prstGeom prst="rect">
            <a:avLst/>
          </a:prstGeom>
          <a:noFill/>
          <a:ln w="19050">
            <a:solidFill>
              <a:srgbClr val="008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2" name="Group 376">
            <a:extLst>
              <a:ext uri="{FF2B5EF4-FFF2-40B4-BE49-F238E27FC236}">
                <a16:creationId xmlns:a16="http://schemas.microsoft.com/office/drawing/2014/main" id="{C8CE0969-59E1-43B4-A83B-D8B999DD26B5}"/>
              </a:ext>
            </a:extLst>
          </p:cNvPr>
          <p:cNvGrpSpPr>
            <a:grpSpLocks/>
          </p:cNvGrpSpPr>
          <p:nvPr/>
        </p:nvGrpSpPr>
        <p:grpSpPr bwMode="auto">
          <a:xfrm>
            <a:off x="2665413" y="2198688"/>
            <a:ext cx="3275012" cy="1549400"/>
            <a:chOff x="1679" y="1480"/>
            <a:chExt cx="2063" cy="976"/>
          </a:xfrm>
        </p:grpSpPr>
        <p:sp>
          <p:nvSpPr>
            <p:cNvPr id="13326" name="Line 370">
              <a:extLst>
                <a:ext uri="{FF2B5EF4-FFF2-40B4-BE49-F238E27FC236}">
                  <a16:creationId xmlns:a16="http://schemas.microsoft.com/office/drawing/2014/main" id="{63B03AAB-E64C-4D10-96D2-6A14EB464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480"/>
              <a:ext cx="0" cy="317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7" name="Line 371">
              <a:extLst>
                <a:ext uri="{FF2B5EF4-FFF2-40B4-BE49-F238E27FC236}">
                  <a16:creationId xmlns:a16="http://schemas.microsoft.com/office/drawing/2014/main" id="{C1EB7C16-A843-4542-8C4B-5660AF9BA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" y="1480"/>
              <a:ext cx="136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8" name="Line 372">
              <a:extLst>
                <a:ext uri="{FF2B5EF4-FFF2-40B4-BE49-F238E27FC236}">
                  <a16:creationId xmlns:a16="http://schemas.microsoft.com/office/drawing/2014/main" id="{240EA015-0853-4C10-9183-A065B4DDE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480"/>
              <a:ext cx="0" cy="975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9" name="Line 373">
              <a:extLst>
                <a:ext uri="{FF2B5EF4-FFF2-40B4-BE49-F238E27FC236}">
                  <a16:creationId xmlns:a16="http://schemas.microsoft.com/office/drawing/2014/main" id="{BD3795FB-58A0-4ABB-A4F1-986A4C454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" y="1797"/>
              <a:ext cx="1904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0" name="Line 374">
              <a:extLst>
                <a:ext uri="{FF2B5EF4-FFF2-40B4-BE49-F238E27FC236}">
                  <a16:creationId xmlns:a16="http://schemas.microsoft.com/office/drawing/2014/main" id="{3E5071AB-BAB0-40A6-874E-AE8AC33F1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6" y="2456"/>
              <a:ext cx="2043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1" name="Line 375">
              <a:extLst>
                <a:ext uri="{FF2B5EF4-FFF2-40B4-BE49-F238E27FC236}">
                  <a16:creationId xmlns:a16="http://schemas.microsoft.com/office/drawing/2014/main" id="{FC735DC4-4E37-40C6-8E4D-947766B1F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97"/>
              <a:ext cx="0" cy="635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7417" name="AutoShape 377">
            <a:extLst>
              <a:ext uri="{FF2B5EF4-FFF2-40B4-BE49-F238E27FC236}">
                <a16:creationId xmlns:a16="http://schemas.microsoft.com/office/drawing/2014/main" id="{D4A2A43B-E7C0-4D39-A923-7B3CDDA3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406525"/>
            <a:ext cx="1223962" cy="431800"/>
          </a:xfrm>
          <a:prstGeom prst="wedgeRoundRectCallout">
            <a:avLst>
              <a:gd name="adj1" fmla="val -158171"/>
              <a:gd name="adj2" fmla="val 130148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函数头</a:t>
            </a:r>
          </a:p>
        </p:txBody>
      </p:sp>
      <p:sp>
        <p:nvSpPr>
          <p:cNvPr id="87418" name="AutoShape 378">
            <a:extLst>
              <a:ext uri="{FF2B5EF4-FFF2-40B4-BE49-F238E27FC236}">
                <a16:creationId xmlns:a16="http://schemas.microsoft.com/office/drawing/2014/main" id="{C1F944C2-3228-40D8-84DF-0098B0C1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054225"/>
            <a:ext cx="1223962" cy="431800"/>
          </a:xfrm>
          <a:prstGeom prst="wedgeRoundRectCallout">
            <a:avLst>
              <a:gd name="adj1" fmla="val -91245"/>
              <a:gd name="adj2" fmla="val 88236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函数体</a:t>
            </a:r>
          </a:p>
        </p:txBody>
      </p:sp>
      <p:sp>
        <p:nvSpPr>
          <p:cNvPr id="87419" name="Text Box 379">
            <a:extLst>
              <a:ext uri="{FF2B5EF4-FFF2-40B4-BE49-F238E27FC236}">
                <a16:creationId xmlns:a16="http://schemas.microsoft.com/office/drawing/2014/main" id="{39546BE2-C071-4DEE-A5AC-2E2A71589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222875"/>
            <a:ext cx="6624638" cy="366713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类型名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参数名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[; 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类型名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参数名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; 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类型名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参数名</a:t>
            </a:r>
            <a:r>
              <a:rPr lang="en-US" altLang="zh-CN" sz="1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87421" name="Text Box 381">
            <a:extLst>
              <a:ext uri="{FF2B5EF4-FFF2-40B4-BE49-F238E27FC236}">
                <a16:creationId xmlns:a16="http://schemas.microsoft.com/office/drawing/2014/main" id="{3CD41D6F-9A41-42FD-8FFE-30599DB7C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708650"/>
            <a:ext cx="6426200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函数定义中给出的参数称为函数的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形式参数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，简称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形参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8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7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09" grpId="0" animBg="1"/>
      <p:bldP spid="87417" grpId="0" animBg="1"/>
      <p:bldP spid="87418" grpId="0" animBg="1"/>
      <p:bldP spid="87419" grpId="0" animBg="1"/>
      <p:bldP spid="87421" grpId="0" animBg="1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CC0066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5775</TotalTime>
  <Words>5214</Words>
  <Application>Microsoft Office PowerPoint</Application>
  <PresentationFormat>全屏显示(4:3)</PresentationFormat>
  <Paragraphs>756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Tahoma</vt:lpstr>
      <vt:lpstr>宋体</vt:lpstr>
      <vt:lpstr>Arial</vt:lpstr>
      <vt:lpstr>Wingdings</vt:lpstr>
      <vt:lpstr>Times New Roman</vt:lpstr>
      <vt:lpstr>楷体_GB2312</vt:lpstr>
      <vt:lpstr>黑体</vt:lpstr>
      <vt:lpstr>Blends</vt:lpstr>
      <vt:lpstr>Equation.3</vt:lpstr>
      <vt:lpstr>第5章　函数与程序结构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胡 沁心</cp:lastModifiedBy>
  <cp:revision>1225</cp:revision>
  <dcterms:created xsi:type="dcterms:W3CDTF">2006-07-11T01:51:13Z</dcterms:created>
  <dcterms:modified xsi:type="dcterms:W3CDTF">2023-12-18T13:15:56Z</dcterms:modified>
</cp:coreProperties>
</file>