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97" r:id="rId5"/>
    <p:sldId id="296" r:id="rId6"/>
    <p:sldId id="323" r:id="rId7"/>
    <p:sldId id="324" r:id="rId8"/>
    <p:sldId id="325" r:id="rId9"/>
    <p:sldId id="300" r:id="rId10"/>
    <p:sldId id="321" r:id="rId11"/>
    <p:sldId id="270" r:id="rId12"/>
    <p:sldId id="322" r:id="rId13"/>
    <p:sldId id="306" r:id="rId14"/>
    <p:sldId id="265" r:id="rId15"/>
    <p:sldId id="283" r:id="rId16"/>
    <p:sldId id="319" r:id="rId17"/>
    <p:sldId id="320" r:id="rId18"/>
  </p:sldIdLst>
  <p:sldSz cx="9144000" cy="6858000" type="screen4x3"/>
  <p:notesSz cx="6858000" cy="971073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5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FFCC"/>
    <a:srgbClr val="99FFCC"/>
    <a:srgbClr val="FF99FF"/>
    <a:srgbClr val="CC00FF"/>
    <a:srgbClr val="006600"/>
    <a:srgbClr val="FF0066"/>
    <a:srgbClr val="FF00FF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94686" autoAdjust="0"/>
  </p:normalViewPr>
  <p:slideViewPr>
    <p:cSldViewPr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364" y="-72"/>
      </p:cViewPr>
      <p:guideLst>
        <p:guide orient="horz" pos="305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2FB925A-8443-4C62-9E9F-76A2A17734E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05F68083-5791-4941-A17D-47328902C83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398930D6-B5BC-46C8-905A-ECC7EA103A0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24963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AE90948C-85A8-4E41-9D8D-E5D2D160F9F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224963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8E96C08-D2AF-431C-BD3D-8CC28AAB95B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96E5BD4-2954-46B5-8488-5EA4DA41F10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1319C39-6759-4BF9-8083-A30363B91E9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557290A-5319-4939-8EDC-B1CFA9635402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01713" y="728663"/>
            <a:ext cx="4854575" cy="3641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5F1F792-91BF-4D9F-B9D7-BBD484CD987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13275"/>
            <a:ext cx="5029200" cy="436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F4B7156-8831-4280-BC50-962C083330F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24963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DA2778C4-21E7-4CD2-8E52-77B6E230F8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224963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48E5467-A5E9-4177-AA56-2629183D3C1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花">
            <a:extLst>
              <a:ext uri="{FF2B5EF4-FFF2-40B4-BE49-F238E27FC236}">
                <a16:creationId xmlns:a16="http://schemas.microsoft.com/office/drawing/2014/main" id="{675542CA-FC45-4B46-994A-541BA546F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94075"/>
            <a:ext cx="480060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7" descr="草">
            <a:extLst>
              <a:ext uri="{FF2B5EF4-FFF2-40B4-BE49-F238E27FC236}">
                <a16:creationId xmlns:a16="http://schemas.microsoft.com/office/drawing/2014/main" id="{89E2B743-34F9-4D1B-8147-07CBAD943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9" descr="logo001">
            <a:extLst>
              <a:ext uri="{FF2B5EF4-FFF2-40B4-BE49-F238E27FC236}">
                <a16:creationId xmlns:a16="http://schemas.microsoft.com/office/drawing/2014/main" id="{FFFF326F-A30F-4211-AB94-FCEACC0F7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28600"/>
            <a:ext cx="29337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14400" y="1600200"/>
            <a:ext cx="7772400" cy="1143000"/>
          </a:xfrm>
        </p:spPr>
        <p:txBody>
          <a:bodyPr/>
          <a:lstStyle>
            <a:lvl1pPr>
              <a:defRPr>
                <a:solidFill>
                  <a:srgbClr val="0066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2766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FC9200BA-6D67-4782-B84B-68D8FDA0AFC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 b="0">
                <a:solidFill>
                  <a:schemeClr val="bg2"/>
                </a:solidFill>
              </a:defRPr>
            </a:lvl1pPr>
          </a:lstStyle>
          <a:p>
            <a:fld id="{EE5C6421-D99B-45FB-A355-D70997443FA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940163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3BBECCE5-DA2B-47F4-AB97-F95860D6713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68C0AF-D2DD-4FDA-B1CB-C67652E76E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67768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381000"/>
            <a:ext cx="1951038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381000"/>
            <a:ext cx="5700712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944B2858-DAE0-48E9-B3C8-C2A787880B3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4C96CB-8D1D-463F-AFDE-C835344986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645018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572BAA0A-F6B1-46DE-AAE8-E9ADF4AA7E6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14881-2E32-49C2-A5C3-68CEDE82C30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027751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B7F6D986-03AC-4455-B113-BE4CDACC8AD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B1B12E-013F-4760-BB5F-57D5ACD2357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078721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1E261D41-4439-4629-B713-6F49674D20E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F7186-2F01-47B5-84E8-553D7BC3986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550253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E316275E-4BD6-4C9F-99A3-3552B3E2191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D733EF-DCBA-4844-AEE4-32D8EECE995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322236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7">
            <a:extLst>
              <a:ext uri="{FF2B5EF4-FFF2-40B4-BE49-F238E27FC236}">
                <a16:creationId xmlns:a16="http://schemas.microsoft.com/office/drawing/2014/main" id="{A3FEEBB5-6D6E-4CC0-8150-43B419B9C61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CBE616-8FEC-4354-A05F-F4E812660D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97417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E31241CE-897B-41FA-A0F1-2FCB82B518C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573E3-339A-4BE8-99B8-2E17BD7BD37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195802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95DC3324-EF21-4D64-AC1D-B0E93862F93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979F00-98C6-4BE6-808A-1AA8FEE4CB3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84101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C9B16B20-D773-4CEC-9890-5267D934F84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BDA710-901C-48A9-8E8B-A86EBE12491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155279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1">
            <a:extLst>
              <a:ext uri="{FF2B5EF4-FFF2-40B4-BE49-F238E27FC236}">
                <a16:creationId xmlns:a16="http://schemas.microsoft.com/office/drawing/2014/main" id="{43AA2AF3-E30F-4117-925F-F61184675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6315075"/>
            <a:ext cx="6705600" cy="5334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8CD32D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pic>
        <p:nvPicPr>
          <p:cNvPr id="1027" name="Picture 14" descr="花">
            <a:extLst>
              <a:ext uri="{FF2B5EF4-FFF2-40B4-BE49-F238E27FC236}">
                <a16:creationId xmlns:a16="http://schemas.microsoft.com/office/drawing/2014/main" id="{8FAD72A3-9826-41A2-A3BB-545BCD36A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49838"/>
            <a:ext cx="2514600" cy="180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9">
            <a:extLst>
              <a:ext uri="{FF2B5EF4-FFF2-40B4-BE49-F238E27FC236}">
                <a16:creationId xmlns:a16="http://schemas.microsoft.com/office/drawing/2014/main" id="{1F4736C9-0841-4879-A31B-08EC5F52A8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381000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10">
            <a:extLst>
              <a:ext uri="{FF2B5EF4-FFF2-40B4-BE49-F238E27FC236}">
                <a16:creationId xmlns:a16="http://schemas.microsoft.com/office/drawing/2014/main" id="{00F324EB-5C11-4592-BE2E-5B63FEC9EA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7526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30" name="Picture 15" descr="草">
            <a:extLst>
              <a:ext uri="{FF2B5EF4-FFF2-40B4-BE49-F238E27FC236}">
                <a16:creationId xmlns:a16="http://schemas.microsoft.com/office/drawing/2014/main" id="{4B8C62D7-4407-4B54-A222-FEA65AB81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9" name="Rectangle 17">
            <a:extLst>
              <a:ext uri="{FF2B5EF4-FFF2-40B4-BE49-F238E27FC236}">
                <a16:creationId xmlns:a16="http://schemas.microsoft.com/office/drawing/2014/main" id="{75F7BE48-29F3-4CCB-A293-8B61FA08EB0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53175"/>
            <a:ext cx="190500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800" b="1">
                <a:solidFill>
                  <a:srgbClr val="009900"/>
                </a:solidFill>
              </a:defRPr>
            </a:lvl1pPr>
          </a:lstStyle>
          <a:p>
            <a:fld id="{5FDC8072-C76E-4A61-9E5B-C8F14C514F9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2" name="Rectangle 22">
            <a:extLst>
              <a:ext uri="{FF2B5EF4-FFF2-40B4-BE49-F238E27FC236}">
                <a16:creationId xmlns:a16="http://schemas.microsoft.com/office/drawing/2014/main" id="{36E3F849-D60E-43C2-91C3-D57B7AA4D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3625" y="6372225"/>
            <a:ext cx="26987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800" b="1">
                <a:solidFill>
                  <a:srgbClr val="069406"/>
                </a:solidFill>
                <a:latin typeface="Times New Roman" panose="02020603050405020304" pitchFamily="18" charset="0"/>
                <a:ea typeface="楷体_GB2312" pitchFamily="49" charset="-122"/>
              </a:rPr>
              <a:t>华中科技大学计算机学院</a:t>
            </a:r>
          </a:p>
        </p:txBody>
      </p:sp>
      <p:sp>
        <p:nvSpPr>
          <p:cNvPr id="1033" name="Rectangle 23">
            <a:extLst>
              <a:ext uri="{FF2B5EF4-FFF2-40B4-BE49-F238E27FC236}">
                <a16:creationId xmlns:a16="http://schemas.microsoft.com/office/drawing/2014/main" id="{F344D82C-9BA1-494F-9D79-47FAE9A57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" y="69850"/>
            <a:ext cx="1878013" cy="396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b="1">
                <a:solidFill>
                  <a:srgbClr val="006600"/>
                </a:solidFill>
                <a:ea typeface="楷体_GB2312" pitchFamily="49" charset="-122"/>
              </a:rPr>
              <a:t>C</a:t>
            </a:r>
            <a:r>
              <a:rPr lang="zh-CN" altLang="en-US" sz="2000" b="1">
                <a:solidFill>
                  <a:srgbClr val="006600"/>
                </a:solidFill>
                <a:latin typeface="Times New Roman" panose="02020603050405020304" pitchFamily="18" charset="0"/>
                <a:ea typeface="楷体_GB2312" pitchFamily="49" charset="-122"/>
              </a:rPr>
              <a:t>语言程序设计</a:t>
            </a:r>
          </a:p>
        </p:txBody>
      </p:sp>
      <p:pic>
        <p:nvPicPr>
          <p:cNvPr id="1034" name="Picture 24" descr="logo001">
            <a:extLst>
              <a:ext uri="{FF2B5EF4-FFF2-40B4-BE49-F238E27FC236}">
                <a16:creationId xmlns:a16="http://schemas.microsoft.com/office/drawing/2014/main" id="{C01AECBD-46EA-417E-AD32-39AC0A6FF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0"/>
            <a:ext cx="2438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4.xml"/><Relationship Id="rId5" Type="http://schemas.openxmlformats.org/officeDocument/2006/relationships/slide" Target="slide13.xml"/><Relationship Id="rId4" Type="http://schemas.openxmlformats.org/officeDocument/2006/relationships/slide" Target="slide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hyperlink" Target="&#31532;06&#31456;&#12288;&#39044;&#32534;&#35793;&#22788;&#29702;%20-%20&#65283;include&#20363;.ppt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B4A5BA9-0358-4ADE-A1D5-98C2988DE7F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08175" y="2492375"/>
            <a:ext cx="5410200" cy="838200"/>
          </a:xfrm>
        </p:spPr>
        <p:txBody>
          <a:bodyPr/>
          <a:lstStyle/>
          <a:p>
            <a:pPr algn="ctr" eaLnBrk="1" hangingPunct="1"/>
            <a:r>
              <a:rPr lang="zh-CN" altLang="en-US" sz="4000" b="1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4000" b="1">
                <a:latin typeface="Times New Roman" panose="02020603050405020304" pitchFamily="18" charset="0"/>
                <a:ea typeface="黑体" panose="02010609060101010101" pitchFamily="49" charset="-122"/>
              </a:rPr>
              <a:t>6</a:t>
            </a:r>
            <a:r>
              <a:rPr lang="zh-CN" altLang="en-US" sz="4000" b="1">
                <a:latin typeface="黑体" panose="02010609060101010101" pitchFamily="49" charset="-122"/>
                <a:ea typeface="黑体" panose="02010609060101010101" pitchFamily="49" charset="-122"/>
              </a:rPr>
              <a:t>章　预编译处理</a:t>
            </a:r>
          </a:p>
        </p:txBody>
      </p:sp>
      <p:sp>
        <p:nvSpPr>
          <p:cNvPr id="5123" name="Rectangle 4">
            <a:extLst>
              <a:ext uri="{FF2B5EF4-FFF2-40B4-BE49-F238E27FC236}">
                <a16:creationId xmlns:a16="http://schemas.microsoft.com/office/drawing/2014/main" id="{D282A45B-CDE8-4A0A-B458-5D1DFDE99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71600"/>
            <a:ext cx="33813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solidFill>
                  <a:schemeClr val="tx2"/>
                </a:solidFill>
              </a:rPr>
              <a:t>C</a:t>
            </a:r>
            <a:r>
              <a:rPr lang="zh-CN" altLang="en-US" sz="36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语言程序设计</a:t>
            </a:r>
          </a:p>
        </p:txBody>
      </p:sp>
      <p:sp>
        <p:nvSpPr>
          <p:cNvPr id="5124" name="Rectangle 6">
            <a:extLst>
              <a:ext uri="{FF2B5EF4-FFF2-40B4-BE49-F238E27FC236}">
                <a16:creationId xmlns:a16="http://schemas.microsoft.com/office/drawing/2014/main" id="{C16C147C-B513-436C-9ECF-22F3FEF74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3050" y="5105400"/>
            <a:ext cx="2711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主讲教师：祝建华 </a:t>
            </a:r>
          </a:p>
        </p:txBody>
      </p:sp>
      <p:pic>
        <p:nvPicPr>
          <p:cNvPr id="5125" name="Picture 11" descr="struct_intro">
            <a:extLst>
              <a:ext uri="{FF2B5EF4-FFF2-40B4-BE49-F238E27FC236}">
                <a16:creationId xmlns:a16="http://schemas.microsoft.com/office/drawing/2014/main" id="{CD2130B2-C9CE-4970-A611-3E98662CB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981075"/>
            <a:ext cx="1008063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68">
            <a:extLst>
              <a:ext uri="{FF2B5EF4-FFF2-40B4-BE49-F238E27FC236}">
                <a16:creationId xmlns:a16="http://schemas.microsoft.com/office/drawing/2014/main" id="{280EEDEC-2FC0-4253-A360-865825AD6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1743075"/>
            <a:ext cx="5327650" cy="3416300"/>
          </a:xfrm>
          <a:prstGeom prst="rect">
            <a:avLst/>
          </a:prstGeom>
          <a:solidFill>
            <a:schemeClr val="accent1">
              <a:alpha val="10196"/>
            </a:schemeClr>
          </a:solidFill>
          <a:ln>
            <a:noFill/>
          </a:ln>
        </p:spPr>
        <p:txBody>
          <a:bodyPr anchor="ctr">
            <a:spAutoFit/>
          </a:bodyPr>
          <a:lstStyle>
            <a:lvl1pPr indent="4000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dirty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#define  R    3.0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dirty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#define  H    10.0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dirty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#define  PI   3.14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dirty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#define  L     2*PI*R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dirty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#define  S     PI*R*R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dirty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#define  V     S*H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main(void){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("L=%f\n",2*3.14*3.0);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(“S=%f\n",3.14*3.0*3.0);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(“V=%f\n”, 3.14*3.0*3.0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10.0);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</p:txBody>
      </p:sp>
      <p:sp>
        <p:nvSpPr>
          <p:cNvPr id="13315" name="灯片编号占位符 1">
            <a:extLst>
              <a:ext uri="{FF2B5EF4-FFF2-40B4-BE49-F238E27FC236}">
                <a16:creationId xmlns:a16="http://schemas.microsoft.com/office/drawing/2014/main" id="{6DEDF077-4E46-432D-9CC8-CD6A7A5522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CD3728-C699-414D-BF41-7D27EEBCF112}" type="slidenum">
              <a:rPr kumimoji="0" lang="en-US" altLang="zh-CN" sz="180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zh-CN" sz="1800">
              <a:solidFill>
                <a:srgbClr val="0099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6" name="Text Box 351">
            <a:extLst>
              <a:ext uri="{FF2B5EF4-FFF2-40B4-BE49-F238E27FC236}">
                <a16:creationId xmlns:a16="http://schemas.microsoft.com/office/drawing/2014/main" id="{12FDB301-CD3C-4803-9884-9F82E5573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400" y="650875"/>
            <a:ext cx="7745413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在进行宏定义是，也可以使用已经定义的宏，可以层层替换。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例：计算圆柱体的圆的周长、底面积和体积。</a:t>
            </a:r>
          </a:p>
        </p:txBody>
      </p:sp>
      <p:sp>
        <p:nvSpPr>
          <p:cNvPr id="13317" name="Text Box 366">
            <a:extLst>
              <a:ext uri="{FF2B5EF4-FFF2-40B4-BE49-F238E27FC236}">
                <a16:creationId xmlns:a16="http://schemas.microsoft.com/office/drawing/2014/main" id="{F82885E1-11FE-44BD-97A4-2F4F41479DA3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480425" y="5999163"/>
            <a:ext cx="511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000" u="sng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目录</a:t>
            </a:r>
            <a:endParaRPr lang="zh-CN" altLang="en-US" sz="10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408" name="Rectangle 368">
            <a:extLst>
              <a:ext uri="{FF2B5EF4-FFF2-40B4-BE49-F238E27FC236}">
                <a16:creationId xmlns:a16="http://schemas.microsoft.com/office/drawing/2014/main" id="{3E3BD73A-BFE4-4347-8E11-119DB5D7E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1741488"/>
            <a:ext cx="3541712" cy="3416300"/>
          </a:xfrm>
          <a:prstGeom prst="rect">
            <a:avLst/>
          </a:prstGeom>
          <a:solidFill>
            <a:schemeClr val="accent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000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#include  &lt;stdio.h&gt;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#define  R    3.0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#define  H    10.0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#define  PI   3.14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#define  L     2*PI*R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#define  S     PI*R*R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#define  V     S*H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void main(void){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printf("L=%f\n",L);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printf(“S=%f\n",S);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printf(“V=%f\n",V);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6" dur="2000" fill="hold"/>
                                        <p:tgtEl>
                                          <p:spTgt spid="874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740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>
            <a:extLst>
              <a:ext uri="{FF2B5EF4-FFF2-40B4-BE49-F238E27FC236}">
                <a16:creationId xmlns:a16="http://schemas.microsoft.com/office/drawing/2014/main" id="{016BB8BE-7C16-4A29-A3AF-ED02E6E75C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4811B1-1532-4413-B897-AF7DF514A5F9}" type="slidenum">
              <a:rPr kumimoji="0" lang="en-US" altLang="zh-CN" sz="180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zh-CN" sz="1800">
              <a:solidFill>
                <a:srgbClr val="0099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39" name="Rectangle 121">
            <a:extLst>
              <a:ext uri="{FF2B5EF4-FFF2-40B4-BE49-F238E27FC236}">
                <a16:creationId xmlns:a16="http://schemas.microsoft.com/office/drawing/2014/main" id="{D40ABD9F-13E7-445F-A9B2-D52A35819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363" y="1728788"/>
            <a:ext cx="6797675" cy="423862"/>
          </a:xfrm>
          <a:prstGeom prst="rect">
            <a:avLst/>
          </a:prstGeom>
          <a:solidFill>
            <a:schemeClr val="accent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80" name="Text Box 120">
            <a:extLst>
              <a:ext uri="{FF2B5EF4-FFF2-40B4-BE49-F238E27FC236}">
                <a16:creationId xmlns:a16="http://schemas.microsoft.com/office/drawing/2014/main" id="{8EE841FB-0DA9-4D0A-A951-694F7AC50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400" y="1187450"/>
            <a:ext cx="7745413" cy="294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带参数的宏名定义的一般形式为： </a:t>
            </a:r>
          </a:p>
          <a:p>
            <a:pPr algn="ctr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#define  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标识符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标识符</a:t>
            </a:r>
            <a:r>
              <a:rPr lang="en-US" altLang="zh-CN" sz="2000" b="1" baseline="-250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[,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标识符</a:t>
            </a:r>
            <a:r>
              <a:rPr lang="en-US" altLang="zh-CN" sz="2000" b="1" baseline="-250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标识符</a:t>
            </a:r>
            <a:r>
              <a:rPr lang="en-US" altLang="zh-CN" sz="2000" b="1" baseline="-250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])  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字符串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其中，</a:t>
            </a:r>
            <a:r>
              <a:rPr lang="zh-CN" altLang="en-US" sz="2000" b="1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标识符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为所定义的宏名，</a:t>
            </a:r>
            <a:r>
              <a:rPr lang="zh-CN" altLang="en-US" sz="2000" b="1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标识符</a:t>
            </a:r>
            <a:r>
              <a:rPr lang="en-US" altLang="zh-CN" sz="2000" b="1" baseline="-2500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为宏名的形式参数，</a:t>
            </a:r>
            <a:r>
              <a:rPr lang="zh-CN" altLang="en-US" sz="2000" b="1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字符串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可以是常数、表达式、格式串等任意字符。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       预处理程序是将源程序中出现的所有带参的</a:t>
            </a:r>
            <a:r>
              <a:rPr lang="zh-CN" altLang="en-US" sz="2000" b="1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标识符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即带参宏名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，首先用其实参逐一替换</a:t>
            </a:r>
            <a:r>
              <a:rPr lang="zh-CN" altLang="en-US" sz="2000" b="1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字符串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中的形参，之后形实替换后的字符串，替换带参宏。</a:t>
            </a:r>
          </a:p>
        </p:txBody>
      </p:sp>
      <p:sp>
        <p:nvSpPr>
          <p:cNvPr id="41089" name="Rectangle 129">
            <a:extLst>
              <a:ext uri="{FF2B5EF4-FFF2-40B4-BE49-F238E27FC236}">
                <a16:creationId xmlns:a16="http://schemas.microsoft.com/office/drawing/2014/main" id="{21AAF6DF-8EDC-4062-98E2-2BC012AC3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4422775"/>
            <a:ext cx="5975350" cy="1814513"/>
          </a:xfrm>
          <a:prstGeom prst="rect">
            <a:avLst/>
          </a:prstGeom>
          <a:solidFill>
            <a:schemeClr val="accent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2" name="AutoShape 5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C38DEA8B-BB1F-4FE4-8E90-D034FE50B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9675" y="6477000"/>
            <a:ext cx="228600" cy="228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3" name="Text Box 118">
            <a:extLst>
              <a:ext uri="{FF2B5EF4-FFF2-40B4-BE49-F238E27FC236}">
                <a16:creationId xmlns:a16="http://schemas.microsoft.com/office/drawing/2014/main" id="{CB65DDF4-FE0E-4D29-AB4D-ED56178A7414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480425" y="5999163"/>
            <a:ext cx="511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000" u="sng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目录</a:t>
            </a:r>
            <a:endParaRPr lang="zh-CN" altLang="en-US" sz="10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4" name="Rectangle 119">
            <a:extLst>
              <a:ext uri="{FF2B5EF4-FFF2-40B4-BE49-F238E27FC236}">
                <a16:creationId xmlns:a16="http://schemas.microsoft.com/office/drawing/2014/main" id="{ECF5D52D-5B06-477B-9650-C100D53AC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693738"/>
            <a:ext cx="68722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6.3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带参数的宏定义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#define</a:t>
            </a:r>
            <a:r>
              <a:rPr lang="en-US" altLang="zh-CN" sz="44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1082" name="Rectangle 122">
            <a:extLst>
              <a:ext uri="{FF2B5EF4-FFF2-40B4-BE49-F238E27FC236}">
                <a16:creationId xmlns:a16="http://schemas.microsoft.com/office/drawing/2014/main" id="{C919D716-5563-4930-B704-A9ED3554A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338" y="4429125"/>
            <a:ext cx="283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#define  SQ(x)  ((x)*(x))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1083" name="Rectangle 123">
            <a:extLst>
              <a:ext uri="{FF2B5EF4-FFF2-40B4-BE49-F238E27FC236}">
                <a16:creationId xmlns:a16="http://schemas.microsoft.com/office/drawing/2014/main" id="{088A0A97-C31F-4A8B-AD25-4208C03A8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8738" y="4906963"/>
            <a:ext cx="11620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SQ(a+1) </a:t>
            </a:r>
          </a:p>
        </p:txBody>
      </p:sp>
      <p:sp>
        <p:nvSpPr>
          <p:cNvPr id="41084" name="Rectangle 124">
            <a:extLst>
              <a:ext uri="{FF2B5EF4-FFF2-40B4-BE49-F238E27FC236}">
                <a16:creationId xmlns:a16="http://schemas.microsoft.com/office/drawing/2014/main" id="{42E0E0BC-65A1-45AE-A263-A2F817B1C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4700" y="4911725"/>
            <a:ext cx="1819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((a+1) * (a+1)) </a:t>
            </a:r>
          </a:p>
        </p:txBody>
      </p:sp>
      <p:sp>
        <p:nvSpPr>
          <p:cNvPr id="41085" name="Rectangle 125">
            <a:extLst>
              <a:ext uri="{FF2B5EF4-FFF2-40B4-BE49-F238E27FC236}">
                <a16:creationId xmlns:a16="http://schemas.microsoft.com/office/drawing/2014/main" id="{2A6E3069-1142-43EA-B5C6-A8D021C84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4450" y="5346700"/>
            <a:ext cx="14128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SQ(SQ(a))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1086" name="Rectangle 126">
            <a:extLst>
              <a:ext uri="{FF2B5EF4-FFF2-40B4-BE49-F238E27FC236}">
                <a16:creationId xmlns:a16="http://schemas.microsoft.com/office/drawing/2014/main" id="{4B62C0EB-333F-46F2-B3A2-A676AE788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2475" y="5334000"/>
            <a:ext cx="23066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((SQ(a)) * (SQ(a)))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1087" name="AutoShape 127">
            <a:extLst>
              <a:ext uri="{FF2B5EF4-FFF2-40B4-BE49-F238E27FC236}">
                <a16:creationId xmlns:a16="http://schemas.microsoft.com/office/drawing/2014/main" id="{987AC407-E9E9-4217-BCD6-9D6D530EF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6713" y="5053013"/>
            <a:ext cx="431800" cy="144462"/>
          </a:xfrm>
          <a:prstGeom prst="chevron">
            <a:avLst>
              <a:gd name="adj" fmla="val 7472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88" name="AutoShape 128">
            <a:extLst>
              <a:ext uri="{FF2B5EF4-FFF2-40B4-BE49-F238E27FC236}">
                <a16:creationId xmlns:a16="http://schemas.microsoft.com/office/drawing/2014/main" id="{06143ED9-59A0-4530-B01E-8D1608D9F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7188" y="5527675"/>
            <a:ext cx="431800" cy="144463"/>
          </a:xfrm>
          <a:prstGeom prst="chevron">
            <a:avLst>
              <a:gd name="adj" fmla="val 747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26">
            <a:extLst>
              <a:ext uri="{FF2B5EF4-FFF2-40B4-BE49-F238E27FC236}">
                <a16:creationId xmlns:a16="http://schemas.microsoft.com/office/drawing/2014/main" id="{D9704750-09FB-451F-9336-91596D387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5488" y="5732463"/>
            <a:ext cx="28162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((((a)*(a))) * (((a)*(a))))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7" name="AutoShape 128">
            <a:extLst>
              <a:ext uri="{FF2B5EF4-FFF2-40B4-BE49-F238E27FC236}">
                <a16:creationId xmlns:a16="http://schemas.microsoft.com/office/drawing/2014/main" id="{07608786-FD94-4849-B546-00C08EAEC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5926138"/>
            <a:ext cx="431800" cy="146050"/>
          </a:xfrm>
          <a:prstGeom prst="chevron">
            <a:avLst>
              <a:gd name="adj" fmla="val 7391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1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4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1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4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1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1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4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1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1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1000"/>
                                        <p:tgtEl>
                                          <p:spTgt spid="4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1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0" dur="1000"/>
                                        <p:tgtEl>
                                          <p:spTgt spid="4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1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1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" dur="1000"/>
                                        <p:tgtEl>
                                          <p:spTgt spid="4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1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1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2" dur="1000"/>
                                        <p:tgtEl>
                                          <p:spTgt spid="4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89" grpId="0" animBg="1"/>
      <p:bldP spid="41082" grpId="0"/>
      <p:bldP spid="41083" grpId="0"/>
      <p:bldP spid="41084" grpId="0"/>
      <p:bldP spid="41085" grpId="0"/>
      <p:bldP spid="41086" grpId="0"/>
      <p:bldP spid="41087" grpId="0" animBg="1"/>
      <p:bldP spid="41088" grpId="0" animBg="1"/>
      <p:bldP spid="16" grpId="0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>
            <a:extLst>
              <a:ext uri="{FF2B5EF4-FFF2-40B4-BE49-F238E27FC236}">
                <a16:creationId xmlns:a16="http://schemas.microsoft.com/office/drawing/2014/main" id="{977B6B15-6D4B-4079-B170-E32D24913A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F86B24-BE47-45F4-9992-265244E5043A}" type="slidenum">
              <a:rPr kumimoji="0" lang="en-US" altLang="zh-CN" sz="180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zh-CN" sz="1800">
              <a:solidFill>
                <a:srgbClr val="0099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3" name="Text Box 120">
            <a:extLst>
              <a:ext uri="{FF2B5EF4-FFF2-40B4-BE49-F238E27FC236}">
                <a16:creationId xmlns:a16="http://schemas.microsoft.com/office/drawing/2014/main" id="{0E634DE1-39E3-4B0E-8CC9-3DA9C584F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400" y="765175"/>
            <a:ext cx="774541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例：定义一个带参的宏，计算二个数的和与乘积。</a:t>
            </a:r>
          </a:p>
        </p:txBody>
      </p:sp>
      <p:sp>
        <p:nvSpPr>
          <p:cNvPr id="41089" name="Rectangle 129">
            <a:extLst>
              <a:ext uri="{FF2B5EF4-FFF2-40B4-BE49-F238E27FC236}">
                <a16:creationId xmlns:a16="http://schemas.microsoft.com/office/drawing/2014/main" id="{B9904E13-1C29-4934-B595-80CC1BA7A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7088" y="1268413"/>
            <a:ext cx="5975350" cy="1008062"/>
          </a:xfrm>
          <a:prstGeom prst="rect">
            <a:avLst/>
          </a:prstGeom>
          <a:solidFill>
            <a:schemeClr val="accent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5" name="AutoShape 5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CE9449CB-13AF-4D7C-ABA8-F4D3A4955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9675" y="6477000"/>
            <a:ext cx="228600" cy="228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6" name="Text Box 118">
            <a:extLst>
              <a:ext uri="{FF2B5EF4-FFF2-40B4-BE49-F238E27FC236}">
                <a16:creationId xmlns:a16="http://schemas.microsoft.com/office/drawing/2014/main" id="{EF9CADE4-04F5-4419-8694-0DE9879AC7D3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459788" y="5999163"/>
            <a:ext cx="511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000" u="sng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目录</a:t>
            </a:r>
            <a:endParaRPr lang="zh-CN" altLang="en-US" sz="10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82" name="Rectangle 122">
            <a:extLst>
              <a:ext uri="{FF2B5EF4-FFF2-40B4-BE49-F238E27FC236}">
                <a16:creationId xmlns:a16="http://schemas.microsoft.com/office/drawing/2014/main" id="{2006B9E2-ED9F-4F67-B3BC-56B3ABFF5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1888" y="1331913"/>
            <a:ext cx="55991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#define  ADD(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)        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a+b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6" name="Rectangle 122">
            <a:extLst>
              <a:ext uri="{FF2B5EF4-FFF2-40B4-BE49-F238E27FC236}">
                <a16:creationId xmlns:a16="http://schemas.microsoft.com/office/drawing/2014/main" id="{4E4C55E4-578E-48CD-B582-76206C5DC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425" y="1731963"/>
            <a:ext cx="56007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#define  MUL(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)              a*b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7" name="Rectangle 129">
            <a:extLst>
              <a:ext uri="{FF2B5EF4-FFF2-40B4-BE49-F238E27FC236}">
                <a16:creationId xmlns:a16="http://schemas.microsoft.com/office/drawing/2014/main" id="{41690670-92FB-4E75-B14B-1E6A061BC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7088" y="2349500"/>
            <a:ext cx="5975350" cy="2447925"/>
          </a:xfrm>
          <a:prstGeom prst="rect">
            <a:avLst/>
          </a:prstGeom>
          <a:solidFill>
            <a:schemeClr val="accent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22">
            <a:extLst>
              <a:ext uri="{FF2B5EF4-FFF2-40B4-BE49-F238E27FC236}">
                <a16:creationId xmlns:a16="http://schemas.microsoft.com/office/drawing/2014/main" id="{FEB82D53-33B6-42A0-9030-B2BA30CCC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1888" y="2420938"/>
            <a:ext cx="55991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(“ADD=%d”,        ADD(10,20));     //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显示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30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0" name="Rectangle 122">
            <a:extLst>
              <a:ext uri="{FF2B5EF4-FFF2-40B4-BE49-F238E27FC236}">
                <a16:creationId xmlns:a16="http://schemas.microsoft.com/office/drawing/2014/main" id="{A03CC846-00FB-490B-9080-583497B89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00" y="2852738"/>
            <a:ext cx="56007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(“ADD=%d”,        ADD(2&gt;1,3&gt;1));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1" name="Rectangle 122">
            <a:extLst>
              <a:ext uri="{FF2B5EF4-FFF2-40B4-BE49-F238E27FC236}">
                <a16:creationId xmlns:a16="http://schemas.microsoft.com/office/drawing/2014/main" id="{6F58A261-7F27-4F99-B0E1-4C332C300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2988" y="3278188"/>
            <a:ext cx="5599112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2&gt;1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和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3&gt;1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成立，似乎结果为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，但实际上结果为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0</a:t>
            </a:r>
          </a:p>
          <a:p>
            <a:pPr eaLnBrk="1" hangingPunct="1"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原因是展开后表达式为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zh-CN" altLang="en-US" sz="2000" b="1" dirty="0">
                <a:latin typeface="Times New Roman" pitchFamily="18" charset="0"/>
                <a:ea typeface="+mn-ea"/>
                <a:cs typeface="Times New Roman" pitchFamily="18" charset="0"/>
              </a:rPr>
              <a:t>：</a:t>
            </a:r>
            <a:r>
              <a:rPr lang="en-US" altLang="zh-CN" sz="2000" b="1" dirty="0">
                <a:latin typeface="Times New Roman" pitchFamily="18" charset="0"/>
                <a:ea typeface="+mn-ea"/>
                <a:cs typeface="Times New Roman" pitchFamily="18" charset="0"/>
              </a:rPr>
              <a:t>2&gt;1+3&gt;1,</a:t>
            </a:r>
            <a:r>
              <a:rPr lang="zh-CN" altLang="en-US" sz="2000" b="1" dirty="0">
                <a:latin typeface="Times New Roman" pitchFamily="18" charset="0"/>
                <a:ea typeface="+mn-ea"/>
                <a:cs typeface="Times New Roman" pitchFamily="18" charset="0"/>
              </a:rPr>
              <a:t>值为</a:t>
            </a:r>
            <a:r>
              <a:rPr lang="en-US" altLang="zh-CN" sz="2000" b="1" dirty="0">
                <a:latin typeface="Times New Roman" pitchFamily="18" charset="0"/>
                <a:ea typeface="+mn-ea"/>
                <a:cs typeface="Times New Roman" pitchFamily="18" charset="0"/>
              </a:rPr>
              <a:t>0</a:t>
            </a:r>
            <a:r>
              <a:rPr lang="zh-CN" altLang="en-US" sz="2000" b="1" dirty="0">
                <a:latin typeface="Times New Roman" pitchFamily="18" charset="0"/>
                <a:ea typeface="+mn-ea"/>
                <a:cs typeface="Times New Roman" pitchFamily="18" charset="0"/>
              </a:rPr>
              <a:t>。</a:t>
            </a:r>
            <a:endParaRPr lang="en-US" altLang="zh-CN" sz="2000" b="1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altLang="zh-CN" sz="2000" b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zh-CN" altLang="en-US" sz="2000" b="1" dirty="0">
                <a:latin typeface="Times New Roman" pitchFamily="18" charset="0"/>
                <a:ea typeface="+mn-ea"/>
                <a:cs typeface="Times New Roman" pitchFamily="18" charset="0"/>
              </a:rPr>
              <a:t>所以</a:t>
            </a:r>
            <a:r>
              <a:rPr lang="en-US" altLang="zh-CN" sz="2000" b="1" dirty="0">
                <a:latin typeface="Times New Roman" pitchFamily="18" charset="0"/>
                <a:ea typeface="+mn-ea"/>
                <a:cs typeface="Times New Roman" pitchFamily="18" charset="0"/>
              </a:rPr>
              <a:t>ADD </a:t>
            </a:r>
            <a:r>
              <a:rPr lang="zh-CN" altLang="en-US" sz="2000" b="1" dirty="0">
                <a:latin typeface="Times New Roman" pitchFamily="18" charset="0"/>
                <a:ea typeface="+mn-ea"/>
                <a:cs typeface="Times New Roman" pitchFamily="18" charset="0"/>
              </a:rPr>
              <a:t>中的</a:t>
            </a:r>
            <a:r>
              <a:rPr lang="en-US" altLang="zh-CN" sz="2000" b="1" dirty="0"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zh-CN" altLang="en-US" sz="2000" b="1" dirty="0">
                <a:latin typeface="Times New Roman" pitchFamily="18" charset="0"/>
                <a:ea typeface="+mn-ea"/>
                <a:cs typeface="Times New Roman" pitchFamily="18" charset="0"/>
              </a:rPr>
              <a:t>，</a:t>
            </a:r>
            <a:r>
              <a:rPr lang="en-US" altLang="zh-CN" sz="2000" b="1" dirty="0">
                <a:latin typeface="Times New Roman" pitchFamily="18" charset="0"/>
                <a:ea typeface="+mn-ea"/>
                <a:cs typeface="Times New Roman" pitchFamily="18" charset="0"/>
              </a:rPr>
              <a:t>b</a:t>
            </a:r>
            <a:r>
              <a:rPr lang="zh-CN" altLang="en-US" sz="2000" b="1" dirty="0">
                <a:latin typeface="Times New Roman" pitchFamily="18" charset="0"/>
                <a:ea typeface="+mn-ea"/>
                <a:cs typeface="Times New Roman" pitchFamily="18" charset="0"/>
              </a:rPr>
              <a:t>要用括号</a:t>
            </a: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括</a:t>
            </a:r>
            <a:r>
              <a:rPr lang="zh-CN" altLang="en-US" sz="2000" b="1" dirty="0">
                <a:latin typeface="Times New Roman" pitchFamily="18" charset="0"/>
                <a:ea typeface="+mn-ea"/>
                <a:cs typeface="Times New Roman" pitchFamily="18" charset="0"/>
              </a:rPr>
              <a:t>起。</a:t>
            </a:r>
            <a:endParaRPr lang="en-US" altLang="zh-CN" sz="20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2" name="Rectangle 122">
            <a:extLst>
              <a:ext uri="{FF2B5EF4-FFF2-40B4-BE49-F238E27FC236}">
                <a16:creationId xmlns:a16="http://schemas.microsoft.com/office/drawing/2014/main" id="{17B3FD55-4D24-4E10-BB46-0477A56A4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425" y="1341438"/>
            <a:ext cx="56007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#define  ADD(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)              (a)+(b)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3" name="Rectangle 122">
            <a:extLst>
              <a:ext uri="{FF2B5EF4-FFF2-40B4-BE49-F238E27FC236}">
                <a16:creationId xmlns:a16="http://schemas.microsoft.com/office/drawing/2014/main" id="{FC577429-6A28-4174-BE3C-E6C4FC6F7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1888" y="4292600"/>
            <a:ext cx="55991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zh-CN" altLang="en-US" sz="2000" b="1" dirty="0">
                <a:latin typeface="Times New Roman" pitchFamily="18" charset="0"/>
                <a:ea typeface="+mn-ea"/>
                <a:cs typeface="Times New Roman" pitchFamily="18" charset="0"/>
              </a:rPr>
              <a:t>同理</a:t>
            </a:r>
            <a:r>
              <a:rPr lang="en-US" altLang="zh-CN" sz="2000" b="1" dirty="0">
                <a:latin typeface="Times New Roman" pitchFamily="18" charset="0"/>
                <a:ea typeface="+mn-ea"/>
                <a:cs typeface="Times New Roman" pitchFamily="18" charset="0"/>
              </a:rPr>
              <a:t>MUL </a:t>
            </a:r>
            <a:r>
              <a:rPr lang="zh-CN" altLang="en-US" sz="2000" b="1" dirty="0">
                <a:latin typeface="Times New Roman" pitchFamily="18" charset="0"/>
                <a:ea typeface="+mn-ea"/>
                <a:cs typeface="Times New Roman" pitchFamily="18" charset="0"/>
              </a:rPr>
              <a:t>中的</a:t>
            </a:r>
            <a:r>
              <a:rPr lang="en-US" altLang="zh-CN" sz="2000" b="1" dirty="0"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zh-CN" altLang="en-US" sz="2000" b="1" dirty="0">
                <a:latin typeface="Times New Roman" pitchFamily="18" charset="0"/>
                <a:ea typeface="+mn-ea"/>
                <a:cs typeface="Times New Roman" pitchFamily="18" charset="0"/>
              </a:rPr>
              <a:t>，</a:t>
            </a:r>
            <a:r>
              <a:rPr lang="en-US" altLang="zh-CN" sz="2000" b="1" dirty="0">
                <a:latin typeface="Times New Roman" pitchFamily="18" charset="0"/>
                <a:ea typeface="+mn-ea"/>
                <a:cs typeface="Times New Roman" pitchFamily="18" charset="0"/>
              </a:rPr>
              <a:t>b</a:t>
            </a:r>
            <a:r>
              <a:rPr lang="zh-CN" altLang="en-US" sz="2000" b="1" dirty="0">
                <a:latin typeface="Times New Roman" pitchFamily="18" charset="0"/>
                <a:ea typeface="+mn-ea"/>
                <a:cs typeface="Times New Roman" pitchFamily="18" charset="0"/>
              </a:rPr>
              <a:t>要用括号</a:t>
            </a: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括</a:t>
            </a:r>
            <a:r>
              <a:rPr lang="zh-CN" altLang="en-US" sz="2000" b="1" dirty="0">
                <a:latin typeface="Times New Roman" pitchFamily="18" charset="0"/>
                <a:ea typeface="+mn-ea"/>
                <a:cs typeface="Times New Roman" pitchFamily="18" charset="0"/>
              </a:rPr>
              <a:t>起。</a:t>
            </a:r>
            <a:endParaRPr lang="en-US" altLang="zh-CN" sz="20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4" name="Rectangle 122">
            <a:extLst>
              <a:ext uri="{FF2B5EF4-FFF2-40B4-BE49-F238E27FC236}">
                <a16:creationId xmlns:a16="http://schemas.microsoft.com/office/drawing/2014/main" id="{4F097319-CD8C-441D-9541-75E5E81F8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1888" y="1731963"/>
            <a:ext cx="5599112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#define  MUL(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)             (a)*(b)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6" name="Rectangle 122">
            <a:extLst>
              <a:ext uri="{FF2B5EF4-FFF2-40B4-BE49-F238E27FC236}">
                <a16:creationId xmlns:a16="http://schemas.microsoft.com/office/drawing/2014/main" id="{DB1F5F35-15B4-4FF2-B2CD-4299A83E1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025" y="4941888"/>
            <a:ext cx="5600700" cy="132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zh-CN" altLang="en-US" sz="2000" b="1" dirty="0">
                <a:latin typeface="Times New Roman" pitchFamily="18" charset="0"/>
                <a:ea typeface="+mn-ea"/>
                <a:cs typeface="Times New Roman" pitchFamily="18" charset="0"/>
              </a:rPr>
              <a:t>再考虑：</a:t>
            </a:r>
            <a:endParaRPr lang="en-US" altLang="zh-CN" sz="2000" b="1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altLang="zh-CN" sz="2000" b="1" dirty="0">
                <a:latin typeface="Times New Roman" pitchFamily="18" charset="0"/>
                <a:ea typeface="+mn-ea"/>
                <a:cs typeface="Times New Roman" pitchFamily="18" charset="0"/>
              </a:rPr>
              <a:t>MUL(ADD(</a:t>
            </a:r>
            <a:r>
              <a:rPr lang="en-US" altLang="zh-CN" sz="2000" b="1" dirty="0" err="1">
                <a:latin typeface="Times New Roman" pitchFamily="18" charset="0"/>
                <a:ea typeface="+mn-ea"/>
                <a:cs typeface="Times New Roman" pitchFamily="18" charset="0"/>
              </a:rPr>
              <a:t>a,b</a:t>
            </a:r>
            <a:r>
              <a:rPr lang="en-US" altLang="zh-CN" sz="2000" b="1" dirty="0">
                <a:latin typeface="Times New Roman" pitchFamily="18" charset="0"/>
                <a:ea typeface="+mn-ea"/>
                <a:cs typeface="Times New Roman" pitchFamily="18" charset="0"/>
              </a:rPr>
              <a:t>),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ADD(</a:t>
            </a:r>
            <a:r>
              <a:rPr lang="en-US" altLang="zh-CN" sz="2000" b="1" dirty="0" err="1"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等类似的使用，则应再加括号。</a:t>
            </a:r>
            <a:endParaRPr lang="en-US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en-US" altLang="zh-CN" sz="20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7" name="Rectangle 129">
            <a:extLst>
              <a:ext uri="{FF2B5EF4-FFF2-40B4-BE49-F238E27FC236}">
                <a16:creationId xmlns:a16="http://schemas.microsoft.com/office/drawing/2014/main" id="{EB3BEAA3-4886-43EA-9F14-E206DC36A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7088" y="4941888"/>
            <a:ext cx="5975350" cy="1295400"/>
          </a:xfrm>
          <a:prstGeom prst="rect">
            <a:avLst/>
          </a:prstGeom>
          <a:solidFill>
            <a:schemeClr val="accent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122">
            <a:extLst>
              <a:ext uri="{FF2B5EF4-FFF2-40B4-BE49-F238E27FC236}">
                <a16:creationId xmlns:a16="http://schemas.microsoft.com/office/drawing/2014/main" id="{A035E067-59B4-4948-BE98-EDCC4DE8A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1341438"/>
            <a:ext cx="56007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#define  ADD(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)             ( (a)+(b))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9" name="Rectangle 122">
            <a:extLst>
              <a:ext uri="{FF2B5EF4-FFF2-40B4-BE49-F238E27FC236}">
                <a16:creationId xmlns:a16="http://schemas.microsoft.com/office/drawing/2014/main" id="{8F9D7E55-2095-441D-B1A6-2D78AB677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875" y="1731963"/>
            <a:ext cx="5599113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#define  MUL(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)             ((a)*(b))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1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4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7" dur="500"/>
                                        <p:tgtEl>
                                          <p:spTgt spid="410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89" grpId="0" animBg="1"/>
      <p:bldP spid="41082" grpId="0"/>
      <p:bldP spid="41082" grpId="1"/>
      <p:bldP spid="16" grpId="0"/>
      <p:bldP spid="16" grpId="1"/>
      <p:bldP spid="17" grpId="0" animBg="1"/>
      <p:bldP spid="18" grpId="0"/>
      <p:bldP spid="20" grpId="0"/>
      <p:bldP spid="21" grpId="0"/>
      <p:bldP spid="22" grpId="0"/>
      <p:bldP spid="22" grpId="1"/>
      <p:bldP spid="23" grpId="0"/>
      <p:bldP spid="24" grpId="0"/>
      <p:bldP spid="24" grpId="1"/>
      <p:bldP spid="26" grpId="0"/>
      <p:bldP spid="27" grpId="0" animBg="1"/>
      <p:bldP spid="28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1">
            <a:extLst>
              <a:ext uri="{FF2B5EF4-FFF2-40B4-BE49-F238E27FC236}">
                <a16:creationId xmlns:a16="http://schemas.microsoft.com/office/drawing/2014/main" id="{C4576AE9-2DD7-47B7-AA71-954E390182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66202F0-BAE8-4917-B0E9-07833BE8EEDE}" type="slidenum">
              <a:rPr kumimoji="0" lang="en-US" altLang="zh-CN" sz="180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zh-CN" sz="1800">
              <a:solidFill>
                <a:srgbClr val="0099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7" name="Rectangle 51">
            <a:extLst>
              <a:ext uri="{FF2B5EF4-FFF2-40B4-BE49-F238E27FC236}">
                <a16:creationId xmlns:a16="http://schemas.microsoft.com/office/drawing/2014/main" id="{2AAEF4C8-C97B-491E-A89B-C007326D8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3573463"/>
            <a:ext cx="5256212" cy="2592387"/>
          </a:xfrm>
          <a:prstGeom prst="rect">
            <a:avLst/>
          </a:prstGeom>
          <a:solidFill>
            <a:schemeClr val="accent1">
              <a:alpha val="10196"/>
            </a:schemeClr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8" name="Rectangle 30">
            <a:extLst>
              <a:ext uri="{FF2B5EF4-FFF2-40B4-BE49-F238E27FC236}">
                <a16:creationId xmlns:a16="http://schemas.microsoft.com/office/drawing/2014/main" id="{75E8532F-698F-4799-88D0-F8675A8C3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765175"/>
            <a:ext cx="68722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6.4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取消宏定义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#undef</a:t>
            </a:r>
            <a:r>
              <a:rPr lang="en-US" altLang="zh-CN" sz="44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6389" name="Text Box 45">
            <a:extLst>
              <a:ext uri="{FF2B5EF4-FFF2-40B4-BE49-F238E27FC236}">
                <a16:creationId xmlns:a16="http://schemas.microsoft.com/office/drawing/2014/main" id="{099B1656-EB9C-4F0E-8E5A-48535EEFA165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480425" y="5999163"/>
            <a:ext cx="511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000" u="sng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目录</a:t>
            </a:r>
            <a:endParaRPr lang="zh-CN" altLang="en-US" sz="10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254" name="Text Box 46">
            <a:extLst>
              <a:ext uri="{FF2B5EF4-FFF2-40B4-BE49-F238E27FC236}">
                <a16:creationId xmlns:a16="http://schemas.microsoft.com/office/drawing/2014/main" id="{08D856FC-3858-4621-80F7-177ABDD3E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400" y="1187450"/>
            <a:ext cx="7745413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取消宏名定义的一般形式为： </a:t>
            </a:r>
          </a:p>
          <a:p>
            <a:pPr algn="ctr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#undefine  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标识符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其中，</a:t>
            </a:r>
            <a:r>
              <a:rPr lang="zh-CN" altLang="en-US" sz="2000" b="1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标识符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为所定义的宏名。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       预处理程序是将源程序中宏定义的</a:t>
            </a:r>
            <a:r>
              <a:rPr lang="zh-CN" altLang="en-US" sz="2000" b="1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标识符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，取消其定义。</a:t>
            </a:r>
            <a:r>
              <a:rPr lang="zh-CN" altLang="en-US" sz="20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即宏名的作用域从其定义点开始直到该宏定义指令所在文件结束。</a:t>
            </a:r>
            <a:endParaRPr lang="zh-CN" altLang="en-US" sz="200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6391" name="Group 50">
            <a:extLst>
              <a:ext uri="{FF2B5EF4-FFF2-40B4-BE49-F238E27FC236}">
                <a16:creationId xmlns:a16="http://schemas.microsoft.com/office/drawing/2014/main" id="{DD0FA6DD-C021-4044-A120-6C124BE41B38}"/>
              </a:ext>
            </a:extLst>
          </p:cNvPr>
          <p:cNvGrpSpPr>
            <a:grpSpLocks/>
          </p:cNvGrpSpPr>
          <p:nvPr/>
        </p:nvGrpSpPr>
        <p:grpSpPr bwMode="auto">
          <a:xfrm>
            <a:off x="2578100" y="3414713"/>
            <a:ext cx="2476500" cy="2427287"/>
            <a:chOff x="2077" y="2151"/>
            <a:chExt cx="1560" cy="1529"/>
          </a:xfrm>
        </p:grpSpPr>
        <p:sp>
          <p:nvSpPr>
            <p:cNvPr id="94256" name="Rectangle 48">
              <a:extLst>
                <a:ext uri="{FF2B5EF4-FFF2-40B4-BE49-F238E27FC236}">
                  <a16:creationId xmlns:a16="http://schemas.microsoft.com/office/drawing/2014/main" id="{1786D68D-B1AD-4115-B673-44AC97C08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6" y="2924"/>
              <a:ext cx="1211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indent="266700"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       …</a:t>
              </a:r>
              <a:endPara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  <a:p>
              <a:pPr indent="266700" eaLnBrk="1" hangingPunct="1">
                <a:spcBef>
                  <a:spcPct val="2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#undef  SIZE</a:t>
              </a:r>
            </a:p>
            <a:p>
              <a:pPr indent="266700"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       …</a:t>
              </a:r>
            </a:p>
          </p:txBody>
        </p:sp>
        <p:sp>
          <p:nvSpPr>
            <p:cNvPr id="94257" name="Rectangle 49">
              <a:extLst>
                <a:ext uri="{FF2B5EF4-FFF2-40B4-BE49-F238E27FC236}">
                  <a16:creationId xmlns:a16="http://schemas.microsoft.com/office/drawing/2014/main" id="{7EB6AF44-F1C7-425E-BFE0-5B90CDC91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7" y="2151"/>
              <a:ext cx="1560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indent="266700"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       …</a:t>
              </a:r>
              <a:endPara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  <a:p>
              <a:pPr indent="266700" eaLnBrk="1" hangingPunct="1">
                <a:spcBef>
                  <a:spcPct val="2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#define  SIZE  100</a:t>
              </a:r>
            </a:p>
            <a:p>
              <a:pPr indent="266700"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       …</a:t>
              </a:r>
            </a:p>
          </p:txBody>
        </p:sp>
      </p:grpSp>
      <p:sp>
        <p:nvSpPr>
          <p:cNvPr id="16392" name="AutoShape 53">
            <a:extLst>
              <a:ext uri="{FF2B5EF4-FFF2-40B4-BE49-F238E27FC236}">
                <a16:creationId xmlns:a16="http://schemas.microsoft.com/office/drawing/2014/main" id="{D1BD4740-7C48-4EB6-A4A9-8889B9354F30}"/>
              </a:ext>
            </a:extLst>
          </p:cNvPr>
          <p:cNvSpPr>
            <a:spLocks/>
          </p:cNvSpPr>
          <p:nvPr/>
        </p:nvSpPr>
        <p:spPr bwMode="auto">
          <a:xfrm>
            <a:off x="4892675" y="4249738"/>
            <a:ext cx="863600" cy="863600"/>
          </a:xfrm>
          <a:prstGeom prst="rightBracket">
            <a:avLst>
              <a:gd name="adj" fmla="val 8333"/>
            </a:avLst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262" name="Text Box 54">
            <a:extLst>
              <a:ext uri="{FF2B5EF4-FFF2-40B4-BE49-F238E27FC236}">
                <a16:creationId xmlns:a16="http://schemas.microsoft.com/office/drawing/2014/main" id="{D2AB65D3-40EF-4995-B146-AAEAB3066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0863" y="4456113"/>
            <a:ext cx="1924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宏</a:t>
            </a:r>
            <a:r>
              <a:rPr lang="en-US" altLang="zh-CN" sz="20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SIZE</a:t>
            </a:r>
            <a:r>
              <a:rPr lang="zh-CN" altLang="en-US" sz="20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作用域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>
            <a:extLst>
              <a:ext uri="{FF2B5EF4-FFF2-40B4-BE49-F238E27FC236}">
                <a16:creationId xmlns:a16="http://schemas.microsoft.com/office/drawing/2014/main" id="{F70C2515-CE4C-4E65-A7A2-F89CE94B31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CB4B881-3AC6-4D83-99D4-6090F7C6CD06}" type="slidenum">
              <a:rPr kumimoji="0" lang="en-US" altLang="zh-CN" sz="180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zh-CN" sz="1800">
              <a:solidFill>
                <a:srgbClr val="0099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1" name="AutoShape 19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130044C9-F6C9-4F5A-A17C-F8EB02131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9675" y="6477000"/>
            <a:ext cx="228600" cy="228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2" name="Rectangle 40">
            <a:extLst>
              <a:ext uri="{FF2B5EF4-FFF2-40B4-BE49-F238E27FC236}">
                <a16:creationId xmlns:a16="http://schemas.microsoft.com/office/drawing/2014/main" id="{D30F7196-5E62-47AD-B949-12D5B4D9A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549275"/>
            <a:ext cx="68722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6.5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条件编译</a:t>
            </a:r>
          </a:p>
        </p:txBody>
      </p:sp>
      <p:sp>
        <p:nvSpPr>
          <p:cNvPr id="17413" name="Text Box 48">
            <a:extLst>
              <a:ext uri="{FF2B5EF4-FFF2-40B4-BE49-F238E27FC236}">
                <a16:creationId xmlns:a16="http://schemas.microsoft.com/office/drawing/2014/main" id="{FC11297D-4066-4901-B475-AB604952DAB6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480425" y="5999163"/>
            <a:ext cx="511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000" u="sng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目录</a:t>
            </a:r>
            <a:endParaRPr lang="zh-CN" altLang="en-US" sz="10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441" name="Text Box 49">
            <a:extLst>
              <a:ext uri="{FF2B5EF4-FFF2-40B4-BE49-F238E27FC236}">
                <a16:creationId xmlns:a16="http://schemas.microsoft.com/office/drawing/2014/main" id="{EA82738C-7A02-490C-AE1A-02DC9D2F5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400" y="981075"/>
            <a:ext cx="7745413" cy="320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预处理程序提供了条件编译指令，用于在预处理中进行条件控制，根据所求条件的值有选择地包含不同的程序部分，因而产生不同的目标代码。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      条件编译指令有如下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表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6.1)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所示的三种形式，每种形式的控制流与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if-else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语句的控制流类似。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      “程序段”中可以包含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#include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#define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预处理行，常量表达式必须是整型的，但不能含有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sizeof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与强制类型转换运算符或枚举常量。  </a:t>
            </a:r>
          </a:p>
        </p:txBody>
      </p:sp>
      <p:graphicFrame>
        <p:nvGraphicFramePr>
          <p:cNvPr id="59518" name="Group 126">
            <a:extLst>
              <a:ext uri="{FF2B5EF4-FFF2-40B4-BE49-F238E27FC236}">
                <a16:creationId xmlns:a16="http://schemas.microsoft.com/office/drawing/2014/main" id="{85773643-B69A-4BEF-8177-1F4E0F893623}"/>
              </a:ext>
            </a:extLst>
          </p:cNvPr>
          <p:cNvGraphicFramePr>
            <a:graphicFrameLocks noGrp="1"/>
          </p:cNvGraphicFramePr>
          <p:nvPr/>
        </p:nvGraphicFramePr>
        <p:xfrm>
          <a:off x="1249363" y="4141788"/>
          <a:ext cx="7056437" cy="2103437"/>
        </p:xfrm>
        <a:graphic>
          <a:graphicData uri="http://schemas.openxmlformats.org/drawingml/2006/table">
            <a:tbl>
              <a:tblPr/>
              <a:tblGrid>
                <a:gridCol w="66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0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0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2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rgbClr val="3333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形式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#if</a:t>
                      </a: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指令</a:t>
                      </a:r>
                    </a:p>
                  </a:txBody>
                  <a:tcPr marT="45727" marB="45727" horzOverflow="overflow">
                    <a:lnL w="19050" cap="flat" cmpd="sng" algn="ctr">
                      <a:solidFill>
                        <a:srgbClr val="3333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形式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#ifdef</a:t>
                      </a: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指令</a:t>
                      </a:r>
                    </a:p>
                  </a:txBody>
                  <a:tcPr marT="45727" marB="45727" horzOverflow="overflow">
                    <a:lnL w="19050" cap="flat" cmpd="sng" algn="ctr">
                      <a:solidFill>
                        <a:srgbClr val="3333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形式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#ifndef</a:t>
                      </a: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指令</a:t>
                      </a:r>
                    </a:p>
                  </a:txBody>
                  <a:tcPr marT="45727" marB="45727" horzOverflow="overflow">
                    <a:lnL w="19050" cap="flat" cmpd="sng" algn="ctr">
                      <a:solidFill>
                        <a:srgbClr val="3333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85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语法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L w="19050" cap="flat" cmpd="sng" algn="ctr">
                      <a:solidFill>
                        <a:srgbClr val="3333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14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#if </a:t>
                      </a: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常量表达式</a:t>
                      </a:r>
                      <a:endParaRPr kumimoji="1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     程序段</a:t>
                      </a:r>
                      <a:endParaRPr kumimoji="1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 #elif </a:t>
                      </a: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常量表达式</a:t>
                      </a:r>
                      <a:endParaRPr kumimoji="1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     程序段   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]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/>
                          <a:ea typeface="宋体" pitchFamily="2" charset="-122"/>
                          <a:cs typeface="Times New Roman" pitchFamily="18" charset="0"/>
                        </a:rPr>
                        <a:t>…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 #else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     </a:t>
                      </a: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程序段   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]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#endif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rgbClr val="3333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14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#ifdef </a:t>
                      </a: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标识符</a:t>
                      </a:r>
                      <a:endParaRPr kumimoji="1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     程序段</a:t>
                      </a:r>
                      <a:endParaRPr kumimoji="1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 #elif </a:t>
                      </a: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常量表达式</a:t>
                      </a:r>
                      <a:endParaRPr kumimoji="1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     程序段   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]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/>
                          <a:ea typeface="宋体" pitchFamily="2" charset="-122"/>
                          <a:cs typeface="Times New Roman" pitchFamily="18" charset="0"/>
                        </a:rPr>
                        <a:t>…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 #else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     </a:t>
                      </a: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程序段   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]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#endif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rgbClr val="3333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14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#ifndef </a:t>
                      </a: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标识符</a:t>
                      </a:r>
                      <a:endParaRPr kumimoji="1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     程序段</a:t>
                      </a:r>
                      <a:endParaRPr kumimoji="1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 #elif </a:t>
                      </a: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常量表达式</a:t>
                      </a:r>
                      <a:endParaRPr kumimoji="1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     程序段   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]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/>
                          <a:ea typeface="宋体" pitchFamily="2" charset="-122"/>
                          <a:cs typeface="Times New Roman" pitchFamily="18" charset="0"/>
                        </a:rPr>
                        <a:t>…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 #else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     </a:t>
                      </a: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程序段   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]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#endif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rgbClr val="3333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>
            <a:extLst>
              <a:ext uri="{FF2B5EF4-FFF2-40B4-BE49-F238E27FC236}">
                <a16:creationId xmlns:a16="http://schemas.microsoft.com/office/drawing/2014/main" id="{EBC79ED7-111A-4D81-8328-4F84252B5E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F836CF-9ED2-4472-9001-31FD40BB022E}" type="slidenum">
              <a:rPr kumimoji="0" lang="en-US" altLang="zh-CN" sz="180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zh-CN" sz="1800">
              <a:solidFill>
                <a:srgbClr val="0099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AutoShape 1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AA1226F-5EEB-4A75-80AD-756B80485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9675" y="6477000"/>
            <a:ext cx="228600" cy="228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6" name="Rectangle 12">
            <a:extLst>
              <a:ext uri="{FF2B5EF4-FFF2-40B4-BE49-F238E27FC236}">
                <a16:creationId xmlns:a16="http://schemas.microsoft.com/office/drawing/2014/main" id="{2ABA224B-735D-47BE-B28F-775D9F810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427038"/>
            <a:ext cx="68722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6.6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assert 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宏</a:t>
            </a:r>
            <a:r>
              <a:rPr lang="zh-CN" altLang="en-US" sz="44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8437" name="Text Box 17">
            <a:extLst>
              <a:ext uri="{FF2B5EF4-FFF2-40B4-BE49-F238E27FC236}">
                <a16:creationId xmlns:a16="http://schemas.microsoft.com/office/drawing/2014/main" id="{F21DCBCB-68A5-4B9C-92C2-ACDFDAC3CCBC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480425" y="5999163"/>
            <a:ext cx="511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000" u="sng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目录</a:t>
            </a:r>
            <a:endParaRPr lang="zh-CN" altLang="en-US" sz="10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49">
            <a:extLst>
              <a:ext uri="{FF2B5EF4-FFF2-40B4-BE49-F238E27FC236}">
                <a16:creationId xmlns:a16="http://schemas.microsoft.com/office/drawing/2014/main" id="{D9D75E80-171F-418C-85D4-51B512311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400" y="1001713"/>
            <a:ext cx="7745413" cy="79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   方便程序的调试，遇到异常情况及时处理，使代码的运行具有更好的稳定性。  </a:t>
            </a:r>
          </a:p>
        </p:txBody>
      </p:sp>
      <p:sp>
        <p:nvSpPr>
          <p:cNvPr id="8" name="Text Box 49">
            <a:extLst>
              <a:ext uri="{FF2B5EF4-FFF2-40B4-BE49-F238E27FC236}">
                <a16:creationId xmlns:a16="http://schemas.microsoft.com/office/drawing/2014/main" id="{E8759F62-800F-4EA0-AE0D-5E81BB915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2074863"/>
            <a:ext cx="7345362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ts val="2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#include "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assert.h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 eaLnBrk="1" hangingPunct="1">
              <a:lnSpc>
                <a:spcPct val="120000"/>
              </a:lnSpc>
              <a:spcBef>
                <a:spcPts val="2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#include "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math.h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 eaLnBrk="1" hangingPunct="1">
              <a:lnSpc>
                <a:spcPct val="120000"/>
              </a:lnSpc>
              <a:spcBef>
                <a:spcPts val="200"/>
              </a:spcBef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main()   {</a:t>
            </a:r>
          </a:p>
          <a:p>
            <a:pPr eaLnBrk="1" hangingPunct="1">
              <a:lnSpc>
                <a:spcPct val="120000"/>
              </a:lnSpc>
              <a:spcBef>
                <a:spcPts val="2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  float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a,b,c,s,area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 eaLnBrk="1" hangingPunct="1">
              <a:lnSpc>
                <a:spcPct val="120000"/>
              </a:lnSpc>
              <a:spcBef>
                <a:spcPts val="2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scanf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("%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f%f%f",&amp;a,&amp;b,&amp;c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eaLnBrk="1" hangingPunct="1">
              <a:lnSpc>
                <a:spcPct val="120000"/>
              </a:lnSpc>
              <a:spcBef>
                <a:spcPts val="2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  assert(a&gt;0 &amp;&amp; b&gt;0 &amp;&amp; c&gt;0);              //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a,b,c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不是正数时终止</a:t>
            </a: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ts val="2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  assert(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a+b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&gt;c &amp;&amp;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b+c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&gt;a &amp;&amp;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c+a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&gt;b); //2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边和小于第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边时终止</a:t>
            </a: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ts val="2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  s=(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a+b+c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)/2;</a:t>
            </a:r>
          </a:p>
          <a:p>
            <a:pPr eaLnBrk="1" hangingPunct="1">
              <a:lnSpc>
                <a:spcPct val="120000"/>
              </a:lnSpc>
              <a:spcBef>
                <a:spcPts val="2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  area=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sqrt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(s*(s-a)*(s-b)*(s-c));</a:t>
            </a:r>
          </a:p>
          <a:p>
            <a:pPr eaLnBrk="1" hangingPunct="1">
              <a:lnSpc>
                <a:spcPct val="120000"/>
              </a:lnSpc>
              <a:spcBef>
                <a:spcPts val="2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("%f\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n",area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eaLnBrk="1" hangingPunct="1">
              <a:lnSpc>
                <a:spcPct val="120000"/>
              </a:lnSpc>
              <a:spcBef>
                <a:spcPts val="2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9" name="Text Box 49">
            <a:extLst>
              <a:ext uri="{FF2B5EF4-FFF2-40B4-BE49-F238E27FC236}">
                <a16:creationId xmlns:a16="http://schemas.microsoft.com/office/drawing/2014/main" id="{707F4FEE-F116-4802-8B76-637DB4FC7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1700213"/>
            <a:ext cx="705643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ts val="2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#define  NDEBUG           //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调试结束时，取消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assert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的功能</a:t>
            </a: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1">
            <a:extLst>
              <a:ext uri="{FF2B5EF4-FFF2-40B4-BE49-F238E27FC236}">
                <a16:creationId xmlns:a16="http://schemas.microsoft.com/office/drawing/2014/main" id="{67A9DBF3-E485-4736-8316-EE517562DD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48DF8D7-8A3B-4BF9-8B77-2097E85836DF}" type="slidenum">
              <a:rPr kumimoji="0" lang="en-US" altLang="zh-CN" sz="180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zh-CN" sz="1800">
              <a:solidFill>
                <a:srgbClr val="0099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59" name="Text Box 5">
            <a:extLst>
              <a:ext uri="{FF2B5EF4-FFF2-40B4-BE49-F238E27FC236}">
                <a16:creationId xmlns:a16="http://schemas.microsoft.com/office/drawing/2014/main" id="{C91BE077-1C49-4E0F-8BBB-EE8350C25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1588"/>
            <a:ext cx="7974013" cy="4032250"/>
          </a:xfrm>
          <a:prstGeom prst="rect">
            <a:avLst/>
          </a:prstGeom>
          <a:solidFill>
            <a:schemeClr val="bg1">
              <a:alpha val="7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　　本章集中讨论了预处理程序有关的问题。编译前的预处理功能是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区别于其它高级语言的一个重要特征之一，所有的预处理指令都是以“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#”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开头。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最常用的预处理功能有三种：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#include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#define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和条件编译。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头文件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assert.h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中的宏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assert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用来测试表达式的值，有助于表达式的值满足要求，保证程序的正确性。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预处理程序还有许多其它有用的功能，例如，宏所使用的“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#”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和“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##”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运算符、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#error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#pragma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#line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预处理指令扩展了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程序设计的环境，是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语言的一个重要功能。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语言提供了多种预处理功能，如宏定义、文件包含、 条件编译等。程序中合理地使用预处理功能，可使程序便于阅读、修改、 移植和调试，也有利于模块化程序设计。</a:t>
            </a:r>
          </a:p>
        </p:txBody>
      </p:sp>
      <p:sp>
        <p:nvSpPr>
          <p:cNvPr id="126982" name="Rectangle 6">
            <a:extLst>
              <a:ext uri="{FF2B5EF4-FFF2-40B4-BE49-F238E27FC236}">
                <a16:creationId xmlns:a16="http://schemas.microsoft.com/office/drawing/2014/main" id="{6440E092-3129-485C-B1F0-0EABC1576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92150"/>
            <a:ext cx="12938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小结</a:t>
            </a:r>
          </a:p>
        </p:txBody>
      </p:sp>
      <p:sp>
        <p:nvSpPr>
          <p:cNvPr id="19461" name="Text Box 7">
            <a:extLst>
              <a:ext uri="{FF2B5EF4-FFF2-40B4-BE49-F238E27FC236}">
                <a16:creationId xmlns:a16="http://schemas.microsoft.com/office/drawing/2014/main" id="{CA833F9B-5503-464A-B7F7-4C7C1F4F80CD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480425" y="5999163"/>
            <a:ext cx="511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000" u="sng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目录</a:t>
            </a:r>
            <a:endParaRPr lang="zh-CN" altLang="en-US" sz="10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1">
            <a:extLst>
              <a:ext uri="{FF2B5EF4-FFF2-40B4-BE49-F238E27FC236}">
                <a16:creationId xmlns:a16="http://schemas.microsoft.com/office/drawing/2014/main" id="{83A25371-7C27-42DC-8FB5-85AE655F23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9C609AC-AAB7-4AD9-B16D-9EE07808DE88}" type="slidenum">
              <a:rPr kumimoji="0" lang="en-US" altLang="zh-CN" sz="180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128004" name="Text Box 4">
            <a:extLst>
              <a:ext uri="{FF2B5EF4-FFF2-40B4-BE49-F238E27FC236}">
                <a16:creationId xmlns:a16="http://schemas.microsoft.com/office/drawing/2014/main" id="{3DCDB9E0-133C-4221-AB32-8688EE26B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836613"/>
            <a:ext cx="56165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作  业</a:t>
            </a:r>
          </a:p>
        </p:txBody>
      </p:sp>
      <p:sp>
        <p:nvSpPr>
          <p:cNvPr id="128005" name="Text Box 5">
            <a:extLst>
              <a:ext uri="{FF2B5EF4-FFF2-40B4-BE49-F238E27FC236}">
                <a16:creationId xmlns:a16="http://schemas.microsoft.com/office/drawing/2014/main" id="{03A4D1EA-DB1E-4FEE-B0C2-B7F0664B2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557338"/>
            <a:ext cx="7445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6.1      6.4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1">
            <a:extLst>
              <a:ext uri="{FF2B5EF4-FFF2-40B4-BE49-F238E27FC236}">
                <a16:creationId xmlns:a16="http://schemas.microsoft.com/office/drawing/2014/main" id="{04C9FF95-A160-4C9A-8070-DAA42CD524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B44AB9F-C9AA-4C98-8C13-C278F93F48CB}" type="slidenum">
              <a:rPr kumimoji="0" lang="en-US" altLang="zh-CN" sz="180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19487" name="Rectangle 31">
            <a:extLst>
              <a:ext uri="{FF2B5EF4-FFF2-40B4-BE49-F238E27FC236}">
                <a16:creationId xmlns:a16="http://schemas.microsoft.com/office/drawing/2014/main" id="{6F77124D-22A8-4E58-A885-CA6DA9373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28800"/>
            <a:ext cx="7621588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　　本章讨论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语言的</a:t>
            </a:r>
            <a:r>
              <a:rPr lang="zh-CN" altLang="en-US" sz="2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预处理指令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(preprocessing director)</a:t>
            </a: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，全面地介绍常用的 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#include</a:t>
            </a: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、 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#define</a:t>
            </a: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和条件编译的功能和用法以及其它预处理功能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如 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#error</a:t>
            </a: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altLang="zh-CN" sz="2000" b="1" dirty="0" err="1">
                <a:latin typeface="Times New Roman" pitchFamily="18" charset="0"/>
                <a:cs typeface="Times New Roman" pitchFamily="18" charset="0"/>
              </a:rPr>
              <a:t>pragma</a:t>
            </a: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#line </a:t>
            </a: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等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，  还介绍了常用标准头文件中的宏、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assert</a:t>
            </a: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宏、预定义宏和宏定义中的运算符（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##</a:t>
            </a: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）的使用。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6148" name="Text Box 32">
            <a:extLst>
              <a:ext uri="{FF2B5EF4-FFF2-40B4-BE49-F238E27FC236}">
                <a16:creationId xmlns:a16="http://schemas.microsoft.com/office/drawing/2014/main" id="{55F7508F-9A67-44C6-8A17-5568B57F5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4600" y="1066800"/>
            <a:ext cx="1654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800000"/>
                </a:solidFill>
              </a:rPr>
              <a:t>内容摘要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1">
            <a:extLst>
              <a:ext uri="{FF2B5EF4-FFF2-40B4-BE49-F238E27FC236}">
                <a16:creationId xmlns:a16="http://schemas.microsoft.com/office/drawing/2014/main" id="{98A9E08C-D6F2-4758-9C37-9D9A412BEF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0AC3594-9504-4E38-8F05-796F29E16D05}" type="slidenum">
              <a:rPr kumimoji="0" lang="en-US" altLang="zh-CN" sz="180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7171" name="Text Box 2">
            <a:extLst>
              <a:ext uri="{FF2B5EF4-FFF2-40B4-BE49-F238E27FC236}">
                <a16:creationId xmlns:a16="http://schemas.microsoft.com/office/drawing/2014/main" id="{8FC660FD-1EE7-4D8B-9855-A2DD37E5A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9975" y="133985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800000"/>
                </a:solidFill>
              </a:rPr>
              <a:t>重点讲解</a:t>
            </a:r>
          </a:p>
        </p:txBody>
      </p:sp>
      <p:sp>
        <p:nvSpPr>
          <p:cNvPr id="7172" name="Text Box 3">
            <a:extLst>
              <a:ext uri="{FF2B5EF4-FFF2-40B4-BE49-F238E27FC236}">
                <a16:creationId xmlns:a16="http://schemas.microsoft.com/office/drawing/2014/main" id="{A6CDE3AD-EE42-46AC-AC11-63DD8D78E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1989138"/>
            <a:ext cx="5522913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4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6.1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　文件包含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#include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4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6.2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　宏定义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#define 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4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6.3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　带参数的宏定义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 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4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6.4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　取消宏定义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#undef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 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4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/>
              </a:rPr>
              <a:t>6.5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/>
              </a:rPr>
              <a:t>　条件编译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/>
              </a:rPr>
              <a:t> 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4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6.6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assert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宏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173" name="Text Box 4">
            <a:extLst>
              <a:ext uri="{FF2B5EF4-FFF2-40B4-BE49-F238E27FC236}">
                <a16:creationId xmlns:a16="http://schemas.microsoft.com/office/drawing/2014/main" id="{FE3E1253-2DB4-4932-BBF1-259EE9EE4C5F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480425" y="5999163"/>
            <a:ext cx="511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000" u="sng">
                <a:hlinkClick r:id="rId5" action="ppaction://hlinksldjump"/>
              </a:rPr>
              <a:t>小结</a:t>
            </a:r>
            <a:endParaRPr lang="zh-CN" altLang="en-US" sz="1000" u="sng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1">
            <a:extLst>
              <a:ext uri="{FF2B5EF4-FFF2-40B4-BE49-F238E27FC236}">
                <a16:creationId xmlns:a16="http://schemas.microsoft.com/office/drawing/2014/main" id="{F6B44BEC-5407-4325-A043-996D57CDEE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2DBE79-9D52-4114-AC0A-279413FD70EE}" type="slidenum">
              <a:rPr kumimoji="0" lang="en-US" altLang="zh-CN" sz="180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8195" name="Text Box 8">
            <a:extLst>
              <a:ext uri="{FF2B5EF4-FFF2-40B4-BE49-F238E27FC236}">
                <a16:creationId xmlns:a16="http://schemas.microsoft.com/office/drawing/2014/main" id="{5F04A451-6E38-44EC-AF19-2A9C13EF3DC5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480425" y="5999163"/>
            <a:ext cx="511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000" u="sng">
                <a:hlinkClick r:id="rId2" action="ppaction://hlinksldjump"/>
              </a:rPr>
              <a:t>目录</a:t>
            </a:r>
            <a:endParaRPr lang="zh-CN" altLang="en-US" sz="1000" u="sng"/>
          </a:p>
        </p:txBody>
      </p:sp>
      <p:sp>
        <p:nvSpPr>
          <p:cNvPr id="83979" name="Rectangle 11">
            <a:extLst>
              <a:ext uri="{FF2B5EF4-FFF2-40B4-BE49-F238E27FC236}">
                <a16:creationId xmlns:a16="http://schemas.microsoft.com/office/drawing/2014/main" id="{98601295-EBCC-4A01-BB59-0D4A48851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052513"/>
            <a:ext cx="7621588" cy="317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程序的源代码中可包括各种以“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#”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号开始的指令，这些指令被称为</a:t>
            </a:r>
            <a:r>
              <a:rPr lang="zh-CN" altLang="en-US" sz="2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预处理指令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preprocessing director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     编译程序在翻译之前，首先源程序中的预处理指令进行处理。这个过程称为</a:t>
            </a:r>
            <a:r>
              <a:rPr lang="zh-CN" altLang="en-US" sz="2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编译预处理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当对一个源文件进行编译时，编译系统将自动引用预处理程序对源程序中的预处理指令进行处理，处理完毕后程序将不再包括预处理指令，最后再由编译程序对预处理后的源程序进行通常的编译处理，得到可供执行的目标代码。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grpSp>
        <p:nvGrpSpPr>
          <p:cNvPr id="8197" name="Group 28">
            <a:extLst>
              <a:ext uri="{FF2B5EF4-FFF2-40B4-BE49-F238E27FC236}">
                <a16:creationId xmlns:a16="http://schemas.microsoft.com/office/drawing/2014/main" id="{0D6F54F4-4399-4310-BE68-A6BD0D26CC33}"/>
              </a:ext>
            </a:extLst>
          </p:cNvPr>
          <p:cNvGrpSpPr>
            <a:grpSpLocks/>
          </p:cNvGrpSpPr>
          <p:nvPr/>
        </p:nvGrpSpPr>
        <p:grpSpPr bwMode="auto">
          <a:xfrm>
            <a:off x="1158875" y="4537075"/>
            <a:ext cx="6988175" cy="1057275"/>
            <a:chOff x="748" y="2840"/>
            <a:chExt cx="4402" cy="666"/>
          </a:xfrm>
        </p:grpSpPr>
        <p:sp>
          <p:nvSpPr>
            <p:cNvPr id="83981" name="Rectangle 13">
              <a:extLst>
                <a:ext uri="{FF2B5EF4-FFF2-40B4-BE49-F238E27FC236}">
                  <a16:creationId xmlns:a16="http://schemas.microsoft.com/office/drawing/2014/main" id="{808E07AD-E52C-4EF2-AA0E-FE0B8EAA1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" y="2910"/>
              <a:ext cx="55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zh-CN" altLang="en-US" sz="1800" b="1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源程序</a:t>
              </a:r>
            </a:p>
            <a:p>
              <a:pPr algn="ctr" eaLnBrk="1" hangingPunct="1">
                <a:defRPr/>
              </a:pPr>
              <a:r>
                <a:rPr lang="zh-CN" altLang="en-US" sz="1800" b="1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文件</a:t>
              </a:r>
            </a:p>
          </p:txBody>
        </p:sp>
        <p:sp>
          <p:nvSpPr>
            <p:cNvPr id="83982" name="Rectangle 14">
              <a:extLst>
                <a:ext uri="{FF2B5EF4-FFF2-40B4-BE49-F238E27FC236}">
                  <a16:creationId xmlns:a16="http://schemas.microsoft.com/office/drawing/2014/main" id="{5EE08560-1298-4770-A611-B31A15192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9" y="2862"/>
              <a:ext cx="1261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zh-CN" altLang="en-US" sz="1800" b="1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源程序</a:t>
              </a:r>
            </a:p>
            <a:p>
              <a:pPr algn="ctr" eaLnBrk="1" hangingPunct="1">
                <a:defRPr/>
              </a:pPr>
              <a:r>
                <a:rPr lang="zh-CN" altLang="en-US" sz="1800" b="1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文件</a:t>
              </a:r>
            </a:p>
            <a:p>
              <a:pPr algn="ctr" eaLnBrk="1" hangingPunct="1">
                <a:defRPr/>
              </a:pPr>
              <a:r>
                <a:rPr lang="en-US" altLang="zh-CN" sz="1800" b="1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(</a:t>
              </a:r>
              <a:r>
                <a:rPr lang="zh-CN" altLang="en-US" sz="1800" b="1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不含预编译指令</a:t>
              </a:r>
              <a:r>
                <a:rPr lang="en-US" altLang="zh-CN" sz="1800" b="1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)</a:t>
              </a:r>
            </a:p>
          </p:txBody>
        </p:sp>
        <p:sp>
          <p:nvSpPr>
            <p:cNvPr id="83983" name="Text Box 15">
              <a:extLst>
                <a:ext uri="{FF2B5EF4-FFF2-40B4-BE49-F238E27FC236}">
                  <a16:creationId xmlns:a16="http://schemas.microsoft.com/office/drawing/2014/main" id="{006323FD-A7F1-4AFF-BDAC-D98F8DC8C7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1" y="2882"/>
              <a:ext cx="635" cy="460"/>
            </a:xfrm>
            <a:prstGeom prst="rect">
              <a:avLst/>
            </a:prstGeom>
            <a:noFill/>
            <a:ln w="28575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zh-CN" altLang="en-US" sz="2000" b="1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预处理</a:t>
              </a:r>
            </a:p>
            <a:p>
              <a:pPr algn="ctr" eaLnBrk="1" hangingPunct="1">
                <a:defRPr/>
              </a:pPr>
              <a:r>
                <a:rPr lang="zh-CN" altLang="en-US" sz="2000" b="1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程序</a:t>
              </a:r>
            </a:p>
          </p:txBody>
        </p:sp>
        <p:sp>
          <p:nvSpPr>
            <p:cNvPr id="83984" name="Text Box 16">
              <a:extLst>
                <a:ext uri="{FF2B5EF4-FFF2-40B4-BE49-F238E27FC236}">
                  <a16:creationId xmlns:a16="http://schemas.microsoft.com/office/drawing/2014/main" id="{476FBF80-7472-4F7B-BF8C-8917CCF79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0" y="2880"/>
              <a:ext cx="631" cy="460"/>
            </a:xfrm>
            <a:prstGeom prst="rect">
              <a:avLst/>
            </a:prstGeom>
            <a:noFill/>
            <a:ln w="28575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zh-CN" altLang="en-US" sz="2000" b="1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编译</a:t>
              </a:r>
            </a:p>
            <a:p>
              <a:pPr algn="ctr" eaLnBrk="1" hangingPunct="1">
                <a:defRPr/>
              </a:pPr>
              <a:r>
                <a:rPr lang="zh-CN" altLang="en-US" sz="2000" b="1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程序</a:t>
              </a:r>
            </a:p>
          </p:txBody>
        </p:sp>
        <p:sp>
          <p:nvSpPr>
            <p:cNvPr id="83985" name="Rectangle 17">
              <a:extLst>
                <a:ext uri="{FF2B5EF4-FFF2-40B4-BE49-F238E27FC236}">
                  <a16:creationId xmlns:a16="http://schemas.microsoft.com/office/drawing/2014/main" id="{693240CD-1CFF-4FE0-8ECD-B9FBC2E97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7" y="2956"/>
              <a:ext cx="69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zh-CN" altLang="en-US" sz="1800" b="1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目标程序</a:t>
              </a:r>
            </a:p>
            <a:p>
              <a:pPr algn="ctr" eaLnBrk="1" hangingPunct="1">
                <a:defRPr/>
              </a:pPr>
              <a:r>
                <a:rPr lang="zh-CN" altLang="en-US" sz="1800" b="1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文件</a:t>
              </a:r>
            </a:p>
          </p:txBody>
        </p:sp>
        <p:sp>
          <p:nvSpPr>
            <p:cNvPr id="8203" name="Freeform 19">
              <a:extLst>
                <a:ext uri="{FF2B5EF4-FFF2-40B4-BE49-F238E27FC236}">
                  <a16:creationId xmlns:a16="http://schemas.microsoft.com/office/drawing/2014/main" id="{A3E367F9-2D3F-4A9A-B7FE-CA533B8A4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" y="2888"/>
              <a:ext cx="567" cy="459"/>
            </a:xfrm>
            <a:custGeom>
              <a:avLst/>
              <a:gdLst>
                <a:gd name="T0" fmla="*/ 69 w 567"/>
                <a:gd name="T1" fmla="*/ 6 h 459"/>
                <a:gd name="T2" fmla="*/ 15 w 567"/>
                <a:gd name="T3" fmla="*/ 96 h 459"/>
                <a:gd name="T4" fmla="*/ 21 w 567"/>
                <a:gd name="T5" fmla="*/ 246 h 459"/>
                <a:gd name="T6" fmla="*/ 81 w 567"/>
                <a:gd name="T7" fmla="*/ 294 h 459"/>
                <a:gd name="T8" fmla="*/ 87 w 567"/>
                <a:gd name="T9" fmla="*/ 372 h 459"/>
                <a:gd name="T10" fmla="*/ 111 w 567"/>
                <a:gd name="T11" fmla="*/ 408 h 459"/>
                <a:gd name="T12" fmla="*/ 117 w 567"/>
                <a:gd name="T13" fmla="*/ 426 h 459"/>
                <a:gd name="T14" fmla="*/ 201 w 567"/>
                <a:gd name="T15" fmla="*/ 450 h 459"/>
                <a:gd name="T16" fmla="*/ 243 w 567"/>
                <a:gd name="T17" fmla="*/ 456 h 459"/>
                <a:gd name="T18" fmla="*/ 333 w 567"/>
                <a:gd name="T19" fmla="*/ 444 h 459"/>
                <a:gd name="T20" fmla="*/ 435 w 567"/>
                <a:gd name="T21" fmla="*/ 420 h 459"/>
                <a:gd name="T22" fmla="*/ 471 w 567"/>
                <a:gd name="T23" fmla="*/ 408 h 459"/>
                <a:gd name="T24" fmla="*/ 507 w 567"/>
                <a:gd name="T25" fmla="*/ 372 h 459"/>
                <a:gd name="T26" fmla="*/ 519 w 567"/>
                <a:gd name="T27" fmla="*/ 336 h 459"/>
                <a:gd name="T28" fmla="*/ 543 w 567"/>
                <a:gd name="T29" fmla="*/ 246 h 459"/>
                <a:gd name="T30" fmla="*/ 555 w 567"/>
                <a:gd name="T31" fmla="*/ 162 h 459"/>
                <a:gd name="T32" fmla="*/ 567 w 567"/>
                <a:gd name="T33" fmla="*/ 126 h 459"/>
                <a:gd name="T34" fmla="*/ 561 w 567"/>
                <a:gd name="T35" fmla="*/ 90 h 459"/>
                <a:gd name="T36" fmla="*/ 519 w 567"/>
                <a:gd name="T37" fmla="*/ 72 h 459"/>
                <a:gd name="T38" fmla="*/ 327 w 567"/>
                <a:gd name="T39" fmla="*/ 30 h 459"/>
                <a:gd name="T40" fmla="*/ 237 w 567"/>
                <a:gd name="T41" fmla="*/ 12 h 459"/>
                <a:gd name="T42" fmla="*/ 117 w 567"/>
                <a:gd name="T43" fmla="*/ 18 h 459"/>
                <a:gd name="T44" fmla="*/ 81 w 567"/>
                <a:gd name="T45" fmla="*/ 0 h 459"/>
                <a:gd name="T46" fmla="*/ 63 w 567"/>
                <a:gd name="T47" fmla="*/ 6 h 459"/>
                <a:gd name="T48" fmla="*/ 69 w 567"/>
                <a:gd name="T49" fmla="*/ 6 h 45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67"/>
                <a:gd name="T76" fmla="*/ 0 h 459"/>
                <a:gd name="T77" fmla="*/ 567 w 567"/>
                <a:gd name="T78" fmla="*/ 459 h 45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67" h="459">
                  <a:moveTo>
                    <a:pt x="69" y="6"/>
                  </a:moveTo>
                  <a:cubicBezTo>
                    <a:pt x="43" y="32"/>
                    <a:pt x="35" y="66"/>
                    <a:pt x="15" y="96"/>
                  </a:cubicBezTo>
                  <a:cubicBezTo>
                    <a:pt x="10" y="140"/>
                    <a:pt x="0" y="204"/>
                    <a:pt x="21" y="246"/>
                  </a:cubicBezTo>
                  <a:cubicBezTo>
                    <a:pt x="23" y="251"/>
                    <a:pt x="75" y="290"/>
                    <a:pt x="81" y="294"/>
                  </a:cubicBezTo>
                  <a:cubicBezTo>
                    <a:pt x="91" y="324"/>
                    <a:pt x="74" y="337"/>
                    <a:pt x="87" y="372"/>
                  </a:cubicBezTo>
                  <a:cubicBezTo>
                    <a:pt x="92" y="385"/>
                    <a:pt x="106" y="394"/>
                    <a:pt x="111" y="408"/>
                  </a:cubicBezTo>
                  <a:cubicBezTo>
                    <a:pt x="113" y="414"/>
                    <a:pt x="112" y="422"/>
                    <a:pt x="117" y="426"/>
                  </a:cubicBezTo>
                  <a:cubicBezTo>
                    <a:pt x="128" y="435"/>
                    <a:pt x="184" y="444"/>
                    <a:pt x="201" y="450"/>
                  </a:cubicBezTo>
                  <a:cubicBezTo>
                    <a:pt x="276" y="431"/>
                    <a:pt x="180" y="449"/>
                    <a:pt x="243" y="456"/>
                  </a:cubicBezTo>
                  <a:cubicBezTo>
                    <a:pt x="273" y="459"/>
                    <a:pt x="303" y="447"/>
                    <a:pt x="333" y="444"/>
                  </a:cubicBezTo>
                  <a:cubicBezTo>
                    <a:pt x="374" y="454"/>
                    <a:pt x="400" y="436"/>
                    <a:pt x="435" y="420"/>
                  </a:cubicBezTo>
                  <a:cubicBezTo>
                    <a:pt x="447" y="415"/>
                    <a:pt x="471" y="408"/>
                    <a:pt x="471" y="408"/>
                  </a:cubicBezTo>
                  <a:cubicBezTo>
                    <a:pt x="483" y="396"/>
                    <a:pt x="502" y="388"/>
                    <a:pt x="507" y="372"/>
                  </a:cubicBezTo>
                  <a:cubicBezTo>
                    <a:pt x="511" y="360"/>
                    <a:pt x="519" y="336"/>
                    <a:pt x="519" y="336"/>
                  </a:cubicBezTo>
                  <a:cubicBezTo>
                    <a:pt x="505" y="295"/>
                    <a:pt x="505" y="272"/>
                    <a:pt x="543" y="246"/>
                  </a:cubicBezTo>
                  <a:cubicBezTo>
                    <a:pt x="532" y="213"/>
                    <a:pt x="542" y="191"/>
                    <a:pt x="555" y="162"/>
                  </a:cubicBezTo>
                  <a:cubicBezTo>
                    <a:pt x="560" y="150"/>
                    <a:pt x="567" y="126"/>
                    <a:pt x="567" y="126"/>
                  </a:cubicBezTo>
                  <a:cubicBezTo>
                    <a:pt x="565" y="114"/>
                    <a:pt x="566" y="101"/>
                    <a:pt x="561" y="90"/>
                  </a:cubicBezTo>
                  <a:cubicBezTo>
                    <a:pt x="555" y="78"/>
                    <a:pt x="529" y="75"/>
                    <a:pt x="519" y="72"/>
                  </a:cubicBezTo>
                  <a:cubicBezTo>
                    <a:pt x="451" y="51"/>
                    <a:pt x="400" y="37"/>
                    <a:pt x="327" y="30"/>
                  </a:cubicBezTo>
                  <a:cubicBezTo>
                    <a:pt x="297" y="20"/>
                    <a:pt x="267" y="22"/>
                    <a:pt x="237" y="12"/>
                  </a:cubicBezTo>
                  <a:cubicBezTo>
                    <a:pt x="184" y="20"/>
                    <a:pt x="175" y="24"/>
                    <a:pt x="117" y="18"/>
                  </a:cubicBezTo>
                  <a:cubicBezTo>
                    <a:pt x="108" y="12"/>
                    <a:pt x="93" y="0"/>
                    <a:pt x="81" y="0"/>
                  </a:cubicBezTo>
                  <a:cubicBezTo>
                    <a:pt x="75" y="0"/>
                    <a:pt x="69" y="3"/>
                    <a:pt x="63" y="6"/>
                  </a:cubicBezTo>
                  <a:cubicBezTo>
                    <a:pt x="61" y="7"/>
                    <a:pt x="67" y="6"/>
                    <a:pt x="69" y="6"/>
                  </a:cubicBezTo>
                  <a:close/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ysDot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04" name="Freeform 21">
              <a:extLst>
                <a:ext uri="{FF2B5EF4-FFF2-40B4-BE49-F238E27FC236}">
                  <a16:creationId xmlns:a16="http://schemas.microsoft.com/office/drawing/2014/main" id="{A96FD1E8-A72C-4620-B763-A95EBEFF9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" y="2840"/>
              <a:ext cx="1092" cy="666"/>
            </a:xfrm>
            <a:custGeom>
              <a:avLst/>
              <a:gdLst>
                <a:gd name="T0" fmla="*/ 420 w 1092"/>
                <a:gd name="T1" fmla="*/ 36 h 666"/>
                <a:gd name="T2" fmla="*/ 336 w 1092"/>
                <a:gd name="T3" fmla="*/ 60 h 666"/>
                <a:gd name="T4" fmla="*/ 270 w 1092"/>
                <a:gd name="T5" fmla="*/ 108 h 666"/>
                <a:gd name="T6" fmla="*/ 198 w 1092"/>
                <a:gd name="T7" fmla="*/ 162 h 666"/>
                <a:gd name="T8" fmla="*/ 156 w 1092"/>
                <a:gd name="T9" fmla="*/ 180 h 666"/>
                <a:gd name="T10" fmla="*/ 108 w 1092"/>
                <a:gd name="T11" fmla="*/ 192 h 666"/>
                <a:gd name="T12" fmla="*/ 96 w 1092"/>
                <a:gd name="T13" fmla="*/ 210 h 666"/>
                <a:gd name="T14" fmla="*/ 78 w 1092"/>
                <a:gd name="T15" fmla="*/ 216 h 666"/>
                <a:gd name="T16" fmla="*/ 72 w 1092"/>
                <a:gd name="T17" fmla="*/ 234 h 666"/>
                <a:gd name="T18" fmla="*/ 54 w 1092"/>
                <a:gd name="T19" fmla="*/ 246 h 666"/>
                <a:gd name="T20" fmla="*/ 42 w 1092"/>
                <a:gd name="T21" fmla="*/ 264 h 666"/>
                <a:gd name="T22" fmla="*/ 24 w 1092"/>
                <a:gd name="T23" fmla="*/ 270 h 666"/>
                <a:gd name="T24" fmla="*/ 0 w 1092"/>
                <a:gd name="T25" fmla="*/ 366 h 666"/>
                <a:gd name="T26" fmla="*/ 18 w 1092"/>
                <a:gd name="T27" fmla="*/ 450 h 666"/>
                <a:gd name="T28" fmla="*/ 78 w 1092"/>
                <a:gd name="T29" fmla="*/ 510 h 666"/>
                <a:gd name="T30" fmla="*/ 342 w 1092"/>
                <a:gd name="T31" fmla="*/ 582 h 666"/>
                <a:gd name="T32" fmla="*/ 366 w 1092"/>
                <a:gd name="T33" fmla="*/ 594 h 666"/>
                <a:gd name="T34" fmla="*/ 372 w 1092"/>
                <a:gd name="T35" fmla="*/ 612 h 666"/>
                <a:gd name="T36" fmla="*/ 510 w 1092"/>
                <a:gd name="T37" fmla="*/ 624 h 666"/>
                <a:gd name="T38" fmla="*/ 732 w 1092"/>
                <a:gd name="T39" fmla="*/ 648 h 666"/>
                <a:gd name="T40" fmla="*/ 840 w 1092"/>
                <a:gd name="T41" fmla="*/ 642 h 666"/>
                <a:gd name="T42" fmla="*/ 906 w 1092"/>
                <a:gd name="T43" fmla="*/ 666 h 666"/>
                <a:gd name="T44" fmla="*/ 984 w 1092"/>
                <a:gd name="T45" fmla="*/ 642 h 666"/>
                <a:gd name="T46" fmla="*/ 1056 w 1092"/>
                <a:gd name="T47" fmla="*/ 576 h 666"/>
                <a:gd name="T48" fmla="*/ 1080 w 1092"/>
                <a:gd name="T49" fmla="*/ 546 h 666"/>
                <a:gd name="T50" fmla="*/ 1092 w 1092"/>
                <a:gd name="T51" fmla="*/ 504 h 666"/>
                <a:gd name="T52" fmla="*/ 1056 w 1092"/>
                <a:gd name="T53" fmla="*/ 354 h 666"/>
                <a:gd name="T54" fmla="*/ 1002 w 1092"/>
                <a:gd name="T55" fmla="*/ 216 h 666"/>
                <a:gd name="T56" fmla="*/ 936 w 1092"/>
                <a:gd name="T57" fmla="*/ 156 h 666"/>
                <a:gd name="T58" fmla="*/ 852 w 1092"/>
                <a:gd name="T59" fmla="*/ 102 h 666"/>
                <a:gd name="T60" fmla="*/ 816 w 1092"/>
                <a:gd name="T61" fmla="*/ 78 h 666"/>
                <a:gd name="T62" fmla="*/ 732 w 1092"/>
                <a:gd name="T63" fmla="*/ 24 h 666"/>
                <a:gd name="T64" fmla="*/ 678 w 1092"/>
                <a:gd name="T65" fmla="*/ 6 h 666"/>
                <a:gd name="T66" fmla="*/ 660 w 1092"/>
                <a:gd name="T67" fmla="*/ 0 h 666"/>
                <a:gd name="T68" fmla="*/ 420 w 1092"/>
                <a:gd name="T69" fmla="*/ 36 h 66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92"/>
                <a:gd name="T106" fmla="*/ 0 h 666"/>
                <a:gd name="T107" fmla="*/ 1092 w 1092"/>
                <a:gd name="T108" fmla="*/ 666 h 66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92" h="666">
                  <a:moveTo>
                    <a:pt x="420" y="36"/>
                  </a:moveTo>
                  <a:cubicBezTo>
                    <a:pt x="392" y="45"/>
                    <a:pt x="364" y="51"/>
                    <a:pt x="336" y="60"/>
                  </a:cubicBezTo>
                  <a:cubicBezTo>
                    <a:pt x="318" y="87"/>
                    <a:pt x="296" y="94"/>
                    <a:pt x="270" y="108"/>
                  </a:cubicBezTo>
                  <a:cubicBezTo>
                    <a:pt x="242" y="124"/>
                    <a:pt x="225" y="147"/>
                    <a:pt x="198" y="162"/>
                  </a:cubicBezTo>
                  <a:cubicBezTo>
                    <a:pt x="183" y="171"/>
                    <a:pt x="172" y="176"/>
                    <a:pt x="156" y="180"/>
                  </a:cubicBezTo>
                  <a:cubicBezTo>
                    <a:pt x="140" y="184"/>
                    <a:pt x="108" y="192"/>
                    <a:pt x="108" y="192"/>
                  </a:cubicBezTo>
                  <a:cubicBezTo>
                    <a:pt x="104" y="198"/>
                    <a:pt x="102" y="205"/>
                    <a:pt x="96" y="210"/>
                  </a:cubicBezTo>
                  <a:cubicBezTo>
                    <a:pt x="91" y="214"/>
                    <a:pt x="82" y="212"/>
                    <a:pt x="78" y="216"/>
                  </a:cubicBezTo>
                  <a:cubicBezTo>
                    <a:pt x="74" y="220"/>
                    <a:pt x="76" y="229"/>
                    <a:pt x="72" y="234"/>
                  </a:cubicBezTo>
                  <a:cubicBezTo>
                    <a:pt x="67" y="240"/>
                    <a:pt x="60" y="242"/>
                    <a:pt x="54" y="246"/>
                  </a:cubicBezTo>
                  <a:cubicBezTo>
                    <a:pt x="50" y="252"/>
                    <a:pt x="48" y="259"/>
                    <a:pt x="42" y="264"/>
                  </a:cubicBezTo>
                  <a:cubicBezTo>
                    <a:pt x="37" y="268"/>
                    <a:pt x="28" y="266"/>
                    <a:pt x="24" y="270"/>
                  </a:cubicBezTo>
                  <a:cubicBezTo>
                    <a:pt x="11" y="283"/>
                    <a:pt x="5" y="343"/>
                    <a:pt x="0" y="366"/>
                  </a:cubicBezTo>
                  <a:cubicBezTo>
                    <a:pt x="8" y="427"/>
                    <a:pt x="1" y="399"/>
                    <a:pt x="18" y="450"/>
                  </a:cubicBezTo>
                  <a:cubicBezTo>
                    <a:pt x="34" y="498"/>
                    <a:pt x="46" y="478"/>
                    <a:pt x="78" y="510"/>
                  </a:cubicBezTo>
                  <a:cubicBezTo>
                    <a:pt x="134" y="566"/>
                    <a:pt x="268" y="570"/>
                    <a:pt x="342" y="582"/>
                  </a:cubicBezTo>
                  <a:cubicBezTo>
                    <a:pt x="350" y="586"/>
                    <a:pt x="360" y="588"/>
                    <a:pt x="366" y="594"/>
                  </a:cubicBezTo>
                  <a:cubicBezTo>
                    <a:pt x="370" y="598"/>
                    <a:pt x="367" y="608"/>
                    <a:pt x="372" y="612"/>
                  </a:cubicBezTo>
                  <a:cubicBezTo>
                    <a:pt x="408" y="641"/>
                    <a:pt x="464" y="622"/>
                    <a:pt x="510" y="624"/>
                  </a:cubicBezTo>
                  <a:cubicBezTo>
                    <a:pt x="574" y="645"/>
                    <a:pt x="670" y="645"/>
                    <a:pt x="732" y="648"/>
                  </a:cubicBezTo>
                  <a:cubicBezTo>
                    <a:pt x="773" y="644"/>
                    <a:pt x="803" y="649"/>
                    <a:pt x="840" y="642"/>
                  </a:cubicBezTo>
                  <a:cubicBezTo>
                    <a:pt x="895" y="656"/>
                    <a:pt x="874" y="645"/>
                    <a:pt x="906" y="666"/>
                  </a:cubicBezTo>
                  <a:cubicBezTo>
                    <a:pt x="931" y="662"/>
                    <a:pt x="963" y="659"/>
                    <a:pt x="984" y="642"/>
                  </a:cubicBezTo>
                  <a:cubicBezTo>
                    <a:pt x="1011" y="621"/>
                    <a:pt x="1028" y="595"/>
                    <a:pt x="1056" y="576"/>
                  </a:cubicBezTo>
                  <a:cubicBezTo>
                    <a:pt x="1076" y="517"/>
                    <a:pt x="1044" y="600"/>
                    <a:pt x="1080" y="546"/>
                  </a:cubicBezTo>
                  <a:cubicBezTo>
                    <a:pt x="1088" y="534"/>
                    <a:pt x="1087" y="518"/>
                    <a:pt x="1092" y="504"/>
                  </a:cubicBezTo>
                  <a:cubicBezTo>
                    <a:pt x="1082" y="454"/>
                    <a:pt x="1064" y="405"/>
                    <a:pt x="1056" y="354"/>
                  </a:cubicBezTo>
                  <a:cubicBezTo>
                    <a:pt x="1049" y="306"/>
                    <a:pt x="1045" y="245"/>
                    <a:pt x="1002" y="216"/>
                  </a:cubicBezTo>
                  <a:cubicBezTo>
                    <a:pt x="986" y="192"/>
                    <a:pt x="960" y="172"/>
                    <a:pt x="936" y="156"/>
                  </a:cubicBezTo>
                  <a:cubicBezTo>
                    <a:pt x="914" y="123"/>
                    <a:pt x="888" y="114"/>
                    <a:pt x="852" y="102"/>
                  </a:cubicBezTo>
                  <a:cubicBezTo>
                    <a:pt x="838" y="97"/>
                    <a:pt x="816" y="78"/>
                    <a:pt x="816" y="78"/>
                  </a:cubicBezTo>
                  <a:cubicBezTo>
                    <a:pt x="799" y="53"/>
                    <a:pt x="760" y="37"/>
                    <a:pt x="732" y="24"/>
                  </a:cubicBezTo>
                  <a:cubicBezTo>
                    <a:pt x="732" y="24"/>
                    <a:pt x="687" y="9"/>
                    <a:pt x="678" y="6"/>
                  </a:cubicBezTo>
                  <a:cubicBezTo>
                    <a:pt x="672" y="4"/>
                    <a:pt x="660" y="0"/>
                    <a:pt x="660" y="0"/>
                  </a:cubicBezTo>
                  <a:cubicBezTo>
                    <a:pt x="637" y="1"/>
                    <a:pt x="456" y="0"/>
                    <a:pt x="420" y="36"/>
                  </a:cubicBezTo>
                  <a:close/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ysDot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05" name="Freeform 22">
              <a:extLst>
                <a:ext uri="{FF2B5EF4-FFF2-40B4-BE49-F238E27FC236}">
                  <a16:creationId xmlns:a16="http://schemas.microsoft.com/office/drawing/2014/main" id="{AF08305A-835B-496E-A0C7-8CDB4E15E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8" y="2886"/>
              <a:ext cx="702" cy="518"/>
            </a:xfrm>
            <a:custGeom>
              <a:avLst/>
              <a:gdLst>
                <a:gd name="T0" fmla="*/ 168 w 702"/>
                <a:gd name="T1" fmla="*/ 44 h 518"/>
                <a:gd name="T2" fmla="*/ 60 w 702"/>
                <a:gd name="T3" fmla="*/ 74 h 518"/>
                <a:gd name="T4" fmla="*/ 12 w 702"/>
                <a:gd name="T5" fmla="*/ 206 h 518"/>
                <a:gd name="T6" fmla="*/ 72 w 702"/>
                <a:gd name="T7" fmla="*/ 368 h 518"/>
                <a:gd name="T8" fmla="*/ 78 w 702"/>
                <a:gd name="T9" fmla="*/ 386 h 518"/>
                <a:gd name="T10" fmla="*/ 96 w 702"/>
                <a:gd name="T11" fmla="*/ 392 h 518"/>
                <a:gd name="T12" fmla="*/ 150 w 702"/>
                <a:gd name="T13" fmla="*/ 434 h 518"/>
                <a:gd name="T14" fmla="*/ 234 w 702"/>
                <a:gd name="T15" fmla="*/ 482 h 518"/>
                <a:gd name="T16" fmla="*/ 270 w 702"/>
                <a:gd name="T17" fmla="*/ 500 h 518"/>
                <a:gd name="T18" fmla="*/ 348 w 702"/>
                <a:gd name="T19" fmla="*/ 506 h 518"/>
                <a:gd name="T20" fmla="*/ 450 w 702"/>
                <a:gd name="T21" fmla="*/ 512 h 518"/>
                <a:gd name="T22" fmla="*/ 510 w 702"/>
                <a:gd name="T23" fmla="*/ 518 h 518"/>
                <a:gd name="T24" fmla="*/ 564 w 702"/>
                <a:gd name="T25" fmla="*/ 518 h 518"/>
                <a:gd name="T26" fmla="*/ 648 w 702"/>
                <a:gd name="T27" fmla="*/ 482 h 518"/>
                <a:gd name="T28" fmla="*/ 702 w 702"/>
                <a:gd name="T29" fmla="*/ 374 h 518"/>
                <a:gd name="T30" fmla="*/ 696 w 702"/>
                <a:gd name="T31" fmla="*/ 248 h 518"/>
                <a:gd name="T32" fmla="*/ 648 w 702"/>
                <a:gd name="T33" fmla="*/ 146 h 518"/>
                <a:gd name="T34" fmla="*/ 636 w 702"/>
                <a:gd name="T35" fmla="*/ 110 h 518"/>
                <a:gd name="T36" fmla="*/ 426 w 702"/>
                <a:gd name="T37" fmla="*/ 32 h 518"/>
                <a:gd name="T38" fmla="*/ 270 w 702"/>
                <a:gd name="T39" fmla="*/ 32 h 518"/>
                <a:gd name="T40" fmla="*/ 168 w 702"/>
                <a:gd name="T41" fmla="*/ 44 h 51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702"/>
                <a:gd name="T64" fmla="*/ 0 h 518"/>
                <a:gd name="T65" fmla="*/ 702 w 702"/>
                <a:gd name="T66" fmla="*/ 518 h 51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702" h="518">
                  <a:moveTo>
                    <a:pt x="168" y="44"/>
                  </a:moveTo>
                  <a:cubicBezTo>
                    <a:pt x="129" y="52"/>
                    <a:pt x="93" y="52"/>
                    <a:pt x="60" y="74"/>
                  </a:cubicBezTo>
                  <a:cubicBezTo>
                    <a:pt x="45" y="118"/>
                    <a:pt x="33" y="164"/>
                    <a:pt x="12" y="206"/>
                  </a:cubicBezTo>
                  <a:cubicBezTo>
                    <a:pt x="0" y="267"/>
                    <a:pt x="22" y="331"/>
                    <a:pt x="72" y="368"/>
                  </a:cubicBezTo>
                  <a:cubicBezTo>
                    <a:pt x="74" y="374"/>
                    <a:pt x="74" y="382"/>
                    <a:pt x="78" y="386"/>
                  </a:cubicBezTo>
                  <a:cubicBezTo>
                    <a:pt x="82" y="390"/>
                    <a:pt x="90" y="389"/>
                    <a:pt x="96" y="392"/>
                  </a:cubicBezTo>
                  <a:cubicBezTo>
                    <a:pt x="117" y="402"/>
                    <a:pt x="131" y="421"/>
                    <a:pt x="150" y="434"/>
                  </a:cubicBezTo>
                  <a:cubicBezTo>
                    <a:pt x="176" y="473"/>
                    <a:pt x="200" y="460"/>
                    <a:pt x="234" y="482"/>
                  </a:cubicBezTo>
                  <a:cubicBezTo>
                    <a:pt x="257" y="498"/>
                    <a:pt x="245" y="492"/>
                    <a:pt x="270" y="500"/>
                  </a:cubicBezTo>
                  <a:cubicBezTo>
                    <a:pt x="299" y="490"/>
                    <a:pt x="319" y="503"/>
                    <a:pt x="348" y="506"/>
                  </a:cubicBezTo>
                  <a:cubicBezTo>
                    <a:pt x="382" y="509"/>
                    <a:pt x="416" y="509"/>
                    <a:pt x="450" y="512"/>
                  </a:cubicBezTo>
                  <a:cubicBezTo>
                    <a:pt x="470" y="513"/>
                    <a:pt x="490" y="516"/>
                    <a:pt x="510" y="518"/>
                  </a:cubicBezTo>
                  <a:cubicBezTo>
                    <a:pt x="600" y="500"/>
                    <a:pt x="488" y="518"/>
                    <a:pt x="564" y="518"/>
                  </a:cubicBezTo>
                  <a:cubicBezTo>
                    <a:pt x="595" y="518"/>
                    <a:pt x="620" y="491"/>
                    <a:pt x="648" y="482"/>
                  </a:cubicBezTo>
                  <a:cubicBezTo>
                    <a:pt x="668" y="462"/>
                    <a:pt x="692" y="405"/>
                    <a:pt x="702" y="374"/>
                  </a:cubicBezTo>
                  <a:cubicBezTo>
                    <a:pt x="700" y="332"/>
                    <a:pt x="699" y="290"/>
                    <a:pt x="696" y="248"/>
                  </a:cubicBezTo>
                  <a:cubicBezTo>
                    <a:pt x="693" y="211"/>
                    <a:pt x="661" y="179"/>
                    <a:pt x="648" y="146"/>
                  </a:cubicBezTo>
                  <a:cubicBezTo>
                    <a:pt x="643" y="134"/>
                    <a:pt x="647" y="117"/>
                    <a:pt x="636" y="110"/>
                  </a:cubicBezTo>
                  <a:cubicBezTo>
                    <a:pt x="597" y="84"/>
                    <a:pt x="472" y="41"/>
                    <a:pt x="426" y="32"/>
                  </a:cubicBezTo>
                  <a:cubicBezTo>
                    <a:pt x="378" y="0"/>
                    <a:pt x="321" y="19"/>
                    <a:pt x="270" y="32"/>
                  </a:cubicBezTo>
                  <a:cubicBezTo>
                    <a:pt x="236" y="24"/>
                    <a:pt x="202" y="35"/>
                    <a:pt x="168" y="44"/>
                  </a:cubicBezTo>
                  <a:close/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ysDot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06" name="AutoShape 23">
              <a:extLst>
                <a:ext uri="{FF2B5EF4-FFF2-40B4-BE49-F238E27FC236}">
                  <a16:creationId xmlns:a16="http://schemas.microsoft.com/office/drawing/2014/main" id="{AEB0612E-5256-42EE-8BA4-89675188C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9" y="3031"/>
              <a:ext cx="181" cy="136"/>
            </a:xfrm>
            <a:prstGeom prst="notchedRightArrow">
              <a:avLst>
                <a:gd name="adj1" fmla="val 50000"/>
                <a:gd name="adj2" fmla="val 3327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8207" name="AutoShape 24">
              <a:extLst>
                <a:ext uri="{FF2B5EF4-FFF2-40B4-BE49-F238E27FC236}">
                  <a16:creationId xmlns:a16="http://schemas.microsoft.com/office/drawing/2014/main" id="{F5A9E142-FCB5-4732-892A-22B9F3E56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" y="3043"/>
              <a:ext cx="181" cy="136"/>
            </a:xfrm>
            <a:prstGeom prst="notchedRightArrow">
              <a:avLst>
                <a:gd name="adj1" fmla="val 50000"/>
                <a:gd name="adj2" fmla="val 3327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8208" name="AutoShape 25">
              <a:extLst>
                <a:ext uri="{FF2B5EF4-FFF2-40B4-BE49-F238E27FC236}">
                  <a16:creationId xmlns:a16="http://schemas.microsoft.com/office/drawing/2014/main" id="{3C75578B-752B-4E46-A31E-F3B023A1B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6" y="3034"/>
              <a:ext cx="181" cy="136"/>
            </a:xfrm>
            <a:prstGeom prst="notchedRightArrow">
              <a:avLst>
                <a:gd name="adj1" fmla="val 50000"/>
                <a:gd name="adj2" fmla="val 3327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8209" name="AutoShape 26">
              <a:extLst>
                <a:ext uri="{FF2B5EF4-FFF2-40B4-BE49-F238E27FC236}">
                  <a16:creationId xmlns:a16="http://schemas.microsoft.com/office/drawing/2014/main" id="{A884695D-2A26-468F-8FBC-075DE0A38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8" y="3031"/>
              <a:ext cx="181" cy="136"/>
            </a:xfrm>
            <a:prstGeom prst="notchedRightArrow">
              <a:avLst>
                <a:gd name="adj1" fmla="val 50000"/>
                <a:gd name="adj2" fmla="val 3327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</p:grp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1">
            <a:extLst>
              <a:ext uri="{FF2B5EF4-FFF2-40B4-BE49-F238E27FC236}">
                <a16:creationId xmlns:a16="http://schemas.microsoft.com/office/drawing/2014/main" id="{F5045F50-A02B-4FE5-8956-B210F5B8BB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3D5FC52-06FC-4FA6-92CD-6C912C6F06CA}" type="slidenum">
              <a:rPr kumimoji="0" lang="en-US" altLang="zh-CN" sz="180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zh-CN" sz="1800">
              <a:solidFill>
                <a:srgbClr val="0099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19" name="Rectangle 108">
            <a:extLst>
              <a:ext uri="{FF2B5EF4-FFF2-40B4-BE49-F238E27FC236}">
                <a16:creationId xmlns:a16="http://schemas.microsoft.com/office/drawing/2014/main" id="{16F25EF7-9CC3-45A6-8253-A18D2A2AE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4813" y="1690688"/>
            <a:ext cx="3960812" cy="360362"/>
          </a:xfrm>
          <a:prstGeom prst="rect">
            <a:avLst/>
          </a:prstGeom>
          <a:solidFill>
            <a:schemeClr val="accent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0" name="Rectangle 109">
            <a:extLst>
              <a:ext uri="{FF2B5EF4-FFF2-40B4-BE49-F238E27FC236}">
                <a16:creationId xmlns:a16="http://schemas.microsoft.com/office/drawing/2014/main" id="{B5B77186-7C6E-4ADC-8865-1DC1229A9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9575" y="2109788"/>
            <a:ext cx="3960813" cy="360362"/>
          </a:xfrm>
          <a:prstGeom prst="rect">
            <a:avLst/>
          </a:prstGeom>
          <a:solidFill>
            <a:schemeClr val="accent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025" name="Text Box 105">
            <a:extLst>
              <a:ext uri="{FF2B5EF4-FFF2-40B4-BE49-F238E27FC236}">
                <a16:creationId xmlns:a16="http://schemas.microsoft.com/office/drawing/2014/main" id="{EC4C6BFA-3682-4379-B32E-0965BF15C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196975"/>
            <a:ext cx="7632700" cy="367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文件包含预处理指令的一般形式为：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altLang="zh-CN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#include &lt;[</a:t>
            </a:r>
            <a:r>
              <a:rPr lang="zh-CN" altLang="en-US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文件路径</a:t>
            </a:r>
            <a:r>
              <a:rPr lang="en-US" altLang="zh-CN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en-US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文件名</a:t>
            </a:r>
            <a:r>
              <a:rPr lang="en-US" altLang="zh-CN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或  </a:t>
            </a:r>
            <a:r>
              <a:rPr lang="en-US" altLang="zh-CN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#include “[</a:t>
            </a:r>
            <a:r>
              <a:rPr lang="zh-CN" altLang="en-US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文件路径</a:t>
            </a:r>
            <a:r>
              <a:rPr lang="en-US" altLang="zh-CN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en-US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文件名”  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其中，</a:t>
            </a:r>
            <a:r>
              <a:rPr lang="zh-CN" altLang="en-US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文件名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是指磁盘文件名，</a:t>
            </a:r>
            <a:r>
              <a:rPr lang="zh-CN" altLang="en-US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文件路径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是文件在磁盘存放的位置。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      预处理指令使得预处理器用指定文件的内容</a:t>
            </a:r>
            <a:r>
              <a:rPr lang="zh-CN" altLang="en-US" sz="2000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  <a:hlinkClick r:id="rId2" action="ppaction://hlinkpres?slideindex=1&amp;slidetitle="/>
              </a:rPr>
              <a:t>替换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该预处理指令行，使其成为源文件的一部分参与编译。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      如果指令中未指定</a:t>
            </a:r>
            <a:r>
              <a:rPr lang="zh-CN" altLang="en-US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文件路径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&lt;&gt;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是在编译器的系统</a:t>
            </a:r>
            <a:r>
              <a:rPr lang="zh-CN" altLang="en-US" sz="2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目录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下寻找</a:t>
            </a:r>
            <a:r>
              <a:rPr lang="zh-CN" altLang="en-US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文件名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，“”是先在用户当前</a:t>
            </a:r>
            <a:r>
              <a:rPr lang="zh-CN" altLang="en-US" sz="2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目录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下寻找文件名，如果不存在再到编译器的系统</a:t>
            </a:r>
            <a:r>
              <a:rPr lang="zh-CN" altLang="en-US" sz="2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目录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下寻找</a:t>
            </a:r>
            <a:r>
              <a:rPr lang="zh-CN" altLang="en-US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文件名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sp>
        <p:nvSpPr>
          <p:cNvPr id="9222" name="Text Box 6">
            <a:extLst>
              <a:ext uri="{FF2B5EF4-FFF2-40B4-BE49-F238E27FC236}">
                <a16:creationId xmlns:a16="http://schemas.microsoft.com/office/drawing/2014/main" id="{6C28C944-029F-47E1-B123-BE0901E76CEB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388350" y="6064250"/>
            <a:ext cx="511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000" u="sng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目录</a:t>
            </a:r>
            <a:endParaRPr lang="zh-CN" altLang="en-US" sz="10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987FDF9F-6B6D-4471-ADB4-F2554B857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549275"/>
            <a:ext cx="68722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6.1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文件包含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#include</a:t>
            </a:r>
          </a:p>
        </p:txBody>
      </p:sp>
      <p:sp>
        <p:nvSpPr>
          <p:cNvPr id="82027" name="Text Box 107">
            <a:extLst>
              <a:ext uri="{FF2B5EF4-FFF2-40B4-BE49-F238E27FC236}">
                <a16:creationId xmlns:a16="http://schemas.microsoft.com/office/drawing/2014/main" id="{D38AC982-E6CF-43D0-9439-E98EB5051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4903788"/>
            <a:ext cx="6048375" cy="1262062"/>
          </a:xfrm>
          <a:prstGeom prst="rect">
            <a:avLst/>
          </a:prstGeom>
          <a:solidFill>
            <a:schemeClr val="accent1">
              <a:alpha val="1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zh-CN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如果</a:t>
            </a:r>
            <a:r>
              <a:rPr lang="en-US" altLang="zh-CN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TC</a:t>
            </a:r>
            <a:r>
              <a:rPr lang="zh-CN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编译器安装目录是</a:t>
            </a:r>
            <a:r>
              <a:rPr lang="en-US" altLang="zh-CN" sz="2000" b="1" dirty="0">
                <a:solidFill>
                  <a:srgbClr val="CC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c:\tc</a:t>
            </a:r>
            <a:r>
              <a:rPr lang="zh-CN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，其系统目录是</a:t>
            </a:r>
            <a:r>
              <a:rPr lang="en-US" altLang="zh-CN" sz="2000" b="1" dirty="0">
                <a:solidFill>
                  <a:srgbClr val="CC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c:\tc\include\</a:t>
            </a:r>
            <a:r>
              <a:rPr lang="zh-CN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000" b="1" dirty="0">
              <a:solidFill>
                <a:srgbClr val="00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zh-CN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的集成化环境中都会有一个</a:t>
            </a:r>
            <a:r>
              <a:rPr lang="en-US" altLang="zh-CN" sz="2000" b="1" dirty="0">
                <a:solidFill>
                  <a:srgbClr val="CC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include</a:t>
            </a:r>
            <a:r>
              <a:rPr lang="zh-CN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文件夹</a:t>
            </a:r>
            <a:endParaRPr lang="en-US" altLang="zh-CN" sz="2000" b="1" dirty="0">
              <a:solidFill>
                <a:srgbClr val="00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0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0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2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2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82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1">
            <a:extLst>
              <a:ext uri="{FF2B5EF4-FFF2-40B4-BE49-F238E27FC236}">
                <a16:creationId xmlns:a16="http://schemas.microsoft.com/office/drawing/2014/main" id="{C2670D43-F5EA-410A-9B1A-926BDA0C5F0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1B1BDAF-292E-4DCD-B10C-CE8A9A9F8B8F}" type="slidenum">
              <a:rPr kumimoji="0" lang="en-US" altLang="zh-CN" sz="180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10243" name="Rectangle 5">
            <a:extLst>
              <a:ext uri="{FF2B5EF4-FFF2-40B4-BE49-F238E27FC236}">
                <a16:creationId xmlns:a16="http://schemas.microsoft.com/office/drawing/2014/main" id="{7F3940AB-A4CE-464E-A8D8-A4A51CC2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88" y="1123950"/>
            <a:ext cx="4956175" cy="3786188"/>
          </a:xfrm>
          <a:prstGeom prst="rect">
            <a:avLst/>
          </a:prstGeom>
          <a:solidFill>
            <a:schemeClr val="accent1">
              <a:alpha val="10196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#define  INITIAL_SEED        17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/>
              <a:t>unsigned  seed=INITIAL_SEED;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unsigned  random(void){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seed=(MULTIPLIER*seed+INCREMENT)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        %(MODULUS+1);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return  seed;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double  probability(void){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seed=(MULTIPLIER*seed+INCREMENT)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        %(MODULUS+1);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return(seed/FLOATING_MODULUS);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}</a:t>
            </a:r>
          </a:p>
        </p:txBody>
      </p:sp>
      <p:sp>
        <p:nvSpPr>
          <p:cNvPr id="10244" name="Rectangle 6">
            <a:extLst>
              <a:ext uri="{FF2B5EF4-FFF2-40B4-BE49-F238E27FC236}">
                <a16:creationId xmlns:a16="http://schemas.microsoft.com/office/drawing/2014/main" id="{6679011E-1EA0-433D-A21D-0FD03B397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2713" y="1127125"/>
            <a:ext cx="3878262" cy="3786188"/>
          </a:xfrm>
          <a:prstGeom prst="rect">
            <a:avLst/>
          </a:prstGeom>
          <a:solidFill>
            <a:schemeClr val="accent1">
              <a:alpha val="10196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#include&lt;stdio.h&gt;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/>
              <a:t>extern unsigned  seed;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unsigned  random(void);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double  probability(void);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void  main(void){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int  i;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printf("seed=%d\n“,seed);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for (i= 0;i&lt;6;i++){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  printf ("%u\t",random());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  printf ("%f\n",probability());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}</a:t>
            </a:r>
          </a:p>
        </p:txBody>
      </p:sp>
      <p:sp>
        <p:nvSpPr>
          <p:cNvPr id="10245" name="Rectangle 8">
            <a:extLst>
              <a:ext uri="{FF2B5EF4-FFF2-40B4-BE49-F238E27FC236}">
                <a16:creationId xmlns:a16="http://schemas.microsoft.com/office/drawing/2014/main" id="{994E39A9-813D-45D2-BA51-B80FDD00E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88" y="692150"/>
            <a:ext cx="1076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file1.c </a:t>
            </a:r>
          </a:p>
        </p:txBody>
      </p:sp>
      <p:sp>
        <p:nvSpPr>
          <p:cNvPr id="10246" name="Rectangle 9">
            <a:extLst>
              <a:ext uri="{FF2B5EF4-FFF2-40B4-BE49-F238E27FC236}">
                <a16:creationId xmlns:a16="http://schemas.microsoft.com/office/drawing/2014/main" id="{6C845625-0018-4881-89D0-70F550B07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0813" y="711200"/>
            <a:ext cx="1076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file2.c </a:t>
            </a:r>
          </a:p>
        </p:txBody>
      </p:sp>
      <p:sp>
        <p:nvSpPr>
          <p:cNvPr id="10247" name="Rectangle 8">
            <a:extLst>
              <a:ext uri="{FF2B5EF4-FFF2-40B4-BE49-F238E27FC236}">
                <a16:creationId xmlns:a16="http://schemas.microsoft.com/office/drawing/2014/main" id="{FB0C48E9-319E-48BB-B425-79777828C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0663" y="330200"/>
            <a:ext cx="3251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Project</a:t>
            </a:r>
            <a:r>
              <a:rPr lang="zh-CN" altLang="en-US" sz="2400"/>
              <a:t>名称：</a:t>
            </a:r>
            <a:r>
              <a:rPr lang="en-US" altLang="zh-CN" sz="2400"/>
              <a:t>project1 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2">
            <a:extLst>
              <a:ext uri="{FF2B5EF4-FFF2-40B4-BE49-F238E27FC236}">
                <a16:creationId xmlns:a16="http://schemas.microsoft.com/office/drawing/2014/main" id="{6380929A-7322-43CB-AC5B-683BDBD2868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63B982D-5056-4B62-8916-2F522F37B1DF}" type="slidenum">
              <a:rPr kumimoji="0" lang="en-US" altLang="zh-CN" sz="180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11267" name="Rectangle 5">
            <a:extLst>
              <a:ext uri="{FF2B5EF4-FFF2-40B4-BE49-F238E27FC236}">
                <a16:creationId xmlns:a16="http://schemas.microsoft.com/office/drawing/2014/main" id="{ACB78F69-DD78-42FC-B238-4C5787CD7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88" y="1282700"/>
            <a:ext cx="4956175" cy="3786188"/>
          </a:xfrm>
          <a:prstGeom prst="rect">
            <a:avLst/>
          </a:prstGeom>
          <a:solidFill>
            <a:schemeClr val="accent1">
              <a:alpha val="10196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#include "my.h"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/>
              <a:t>unsigned  seed=INITIAL_SEED;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unsigned  random(void){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seed=(MULTIPLIER*seed+INCREMENT)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        %(MODULUS+1);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return  seed;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double  probability(void){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seed=(MULTIPLIER*seed+INCREMENT)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        %(MODULUS+1);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return(seed/FLOATING_MODULUS);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}</a:t>
            </a:r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EA7FBDAF-82D4-4CA8-9334-28B70F95B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2713" y="1276350"/>
            <a:ext cx="3878262" cy="2862263"/>
          </a:xfrm>
          <a:prstGeom prst="rect">
            <a:avLst/>
          </a:prstGeom>
          <a:solidFill>
            <a:schemeClr val="accent1">
              <a:alpha val="10196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#include “my.h"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void  main(void){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int  i;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printf("seed=%d\n“,seed);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for (i= 0;i&lt;6;i++){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  printf ("%u\t",random());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  printf ("%f\n",probability());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}</a:t>
            </a:r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E4865D92-B7C3-4F06-9D4C-9C650FAF5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846138"/>
            <a:ext cx="1076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file1.c </a:t>
            </a:r>
          </a:p>
        </p:txBody>
      </p:sp>
      <p:sp>
        <p:nvSpPr>
          <p:cNvPr id="11270" name="Rectangle 9">
            <a:extLst>
              <a:ext uri="{FF2B5EF4-FFF2-40B4-BE49-F238E27FC236}">
                <a16:creationId xmlns:a16="http://schemas.microsoft.com/office/drawing/2014/main" id="{0A6E93EE-01D3-4120-9A7C-9886FBF57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820738"/>
            <a:ext cx="1076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file2.c </a:t>
            </a:r>
          </a:p>
        </p:txBody>
      </p:sp>
      <p:sp>
        <p:nvSpPr>
          <p:cNvPr id="11271" name="Rectangle 5">
            <a:extLst>
              <a:ext uri="{FF2B5EF4-FFF2-40B4-BE49-F238E27FC236}">
                <a16:creationId xmlns:a16="http://schemas.microsoft.com/office/drawing/2014/main" id="{9C57EB58-496A-48FE-AD22-CAA05B79D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8275" y="4448175"/>
            <a:ext cx="3781425" cy="1754188"/>
          </a:xfrm>
          <a:prstGeom prst="rect">
            <a:avLst/>
          </a:prstGeom>
          <a:solidFill>
            <a:schemeClr val="accent1">
              <a:alpha val="10196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#include “stdio.h”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#define  INITIAL_SEED        17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extern unsigned  seed;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unsigned  random(void) 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double  probability(void);</a:t>
            </a:r>
          </a:p>
        </p:txBody>
      </p:sp>
      <p:sp>
        <p:nvSpPr>
          <p:cNvPr id="11272" name="Rectangle 9">
            <a:extLst>
              <a:ext uri="{FF2B5EF4-FFF2-40B4-BE49-F238E27FC236}">
                <a16:creationId xmlns:a16="http://schemas.microsoft.com/office/drawing/2014/main" id="{235B64E4-7410-4B7C-9B99-0CB538A7F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4076700"/>
            <a:ext cx="16525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project1.h </a:t>
            </a:r>
          </a:p>
        </p:txBody>
      </p:sp>
      <p:sp>
        <p:nvSpPr>
          <p:cNvPr id="11273" name="Rectangle 8">
            <a:extLst>
              <a:ext uri="{FF2B5EF4-FFF2-40B4-BE49-F238E27FC236}">
                <a16:creationId xmlns:a16="http://schemas.microsoft.com/office/drawing/2014/main" id="{2D809827-52A1-4F66-9640-39C93B119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0663" y="330200"/>
            <a:ext cx="3251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Project</a:t>
            </a:r>
            <a:r>
              <a:rPr lang="zh-CN" altLang="en-US" sz="2400"/>
              <a:t>名称：</a:t>
            </a:r>
            <a:r>
              <a:rPr lang="en-US" altLang="zh-CN" sz="2400"/>
              <a:t>project1 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>
            <a:extLst>
              <a:ext uri="{FF2B5EF4-FFF2-40B4-BE49-F238E27FC236}">
                <a16:creationId xmlns:a16="http://schemas.microsoft.com/office/drawing/2014/main" id="{8E0A1820-78FA-4F10-8C2C-D4AD4F5EE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FE33D-D33F-4499-A16D-3EC99A9876E2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28008" name="Rectangle 8">
            <a:extLst>
              <a:ext uri="{FF2B5EF4-FFF2-40B4-BE49-F238E27FC236}">
                <a16:creationId xmlns:a16="http://schemas.microsoft.com/office/drawing/2014/main" id="{F930C1D8-AE6F-4B15-B2A6-6E687E03B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75" y="1274763"/>
            <a:ext cx="3241675" cy="2225675"/>
          </a:xfrm>
          <a:prstGeom prst="rect">
            <a:avLst/>
          </a:prstGeom>
          <a:solidFill>
            <a:schemeClr val="accent1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#include&lt;my.h&gt;</a:t>
            </a:r>
          </a:p>
          <a:p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int  max(int,int);</a:t>
            </a:r>
          </a:p>
          <a:p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void  main(void){</a:t>
            </a:r>
          </a:p>
          <a:p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int  m,a=3,b=4;</a:t>
            </a:r>
          </a:p>
          <a:p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m = max(a,b);</a:t>
            </a:r>
          </a:p>
          <a:p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printf("%d",m);</a:t>
            </a:r>
          </a:p>
          <a:p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}</a:t>
            </a:r>
          </a:p>
        </p:txBody>
      </p:sp>
      <p:sp>
        <p:nvSpPr>
          <p:cNvPr id="128009" name="Rectangle 9">
            <a:extLst>
              <a:ext uri="{FF2B5EF4-FFF2-40B4-BE49-F238E27FC236}">
                <a16:creationId xmlns:a16="http://schemas.microsoft.com/office/drawing/2014/main" id="{43D9D285-7465-4A99-81F4-76C79FDAD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75" y="4044950"/>
            <a:ext cx="3241675" cy="1616075"/>
          </a:xfrm>
          <a:prstGeom prst="rect">
            <a:avLst/>
          </a:prstGeom>
          <a:solidFill>
            <a:schemeClr val="accent1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#include&lt;stdio.h&gt;</a:t>
            </a:r>
          </a:p>
          <a:p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int  max(int x,int y){</a:t>
            </a:r>
          </a:p>
          <a:p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if (x&gt;y)  return x;</a:t>
            </a:r>
          </a:p>
          <a:p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    else  return y;</a:t>
            </a:r>
          </a:p>
          <a:p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}</a:t>
            </a:r>
            <a:endParaRPr lang="en-US" altLang="zh-CN"/>
          </a:p>
        </p:txBody>
      </p:sp>
      <p:sp>
        <p:nvSpPr>
          <p:cNvPr id="128010" name="Text Box 10">
            <a:extLst>
              <a:ext uri="{FF2B5EF4-FFF2-40B4-BE49-F238E27FC236}">
                <a16:creationId xmlns:a16="http://schemas.microsoft.com/office/drawing/2014/main" id="{93F671EC-3E2D-4A46-BC3F-883A327DD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3" y="877888"/>
            <a:ext cx="109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test.c</a:t>
            </a:r>
          </a:p>
        </p:txBody>
      </p:sp>
      <p:sp>
        <p:nvSpPr>
          <p:cNvPr id="128011" name="Text Box 11">
            <a:extLst>
              <a:ext uri="{FF2B5EF4-FFF2-40B4-BE49-F238E27FC236}">
                <a16:creationId xmlns:a16="http://schemas.microsoft.com/office/drawing/2014/main" id="{E88484E2-488B-4B27-8225-4F4056927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8" y="3663950"/>
            <a:ext cx="109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my.h</a:t>
            </a:r>
          </a:p>
        </p:txBody>
      </p:sp>
      <p:sp>
        <p:nvSpPr>
          <p:cNvPr id="128012" name="Rectangle 12">
            <a:extLst>
              <a:ext uri="{FF2B5EF4-FFF2-40B4-BE49-F238E27FC236}">
                <a16:creationId xmlns:a16="http://schemas.microsoft.com/office/drawing/2014/main" id="{92CD15D5-BE78-49DD-A67D-8EFD3C89A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4938" y="1312863"/>
            <a:ext cx="3241675" cy="4295775"/>
          </a:xfrm>
          <a:prstGeom prst="rect">
            <a:avLst/>
          </a:prstGeom>
          <a:solidFill>
            <a:schemeClr val="accent1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   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…</a:t>
            </a:r>
            <a:endParaRPr lang="en-US" altLang="zh-CN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   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…</a:t>
            </a:r>
            <a:endParaRPr lang="en-US" altLang="zh-CN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   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…</a:t>
            </a:r>
            <a:endParaRPr lang="en-US" altLang="zh-CN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   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…</a:t>
            </a:r>
            <a:endParaRPr lang="en-US" altLang="zh-CN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int  max(int x,int y){</a:t>
            </a:r>
          </a:p>
          <a:p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if (x&gt;y)  return x;</a:t>
            </a:r>
          </a:p>
          <a:p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    else  return y;</a:t>
            </a:r>
          </a:p>
          <a:p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}</a:t>
            </a:r>
          </a:p>
          <a:p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void  main(void){</a:t>
            </a:r>
          </a:p>
          <a:p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int  m,a=3,b=4;</a:t>
            </a:r>
          </a:p>
          <a:p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m = max(a,b);</a:t>
            </a:r>
          </a:p>
          <a:p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printf("%d",m);</a:t>
            </a:r>
          </a:p>
          <a:p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}</a:t>
            </a:r>
          </a:p>
        </p:txBody>
      </p:sp>
      <p:sp>
        <p:nvSpPr>
          <p:cNvPr id="128013" name="AutoShape 13">
            <a:extLst>
              <a:ext uri="{FF2B5EF4-FFF2-40B4-BE49-F238E27FC236}">
                <a16:creationId xmlns:a16="http://schemas.microsoft.com/office/drawing/2014/main" id="{AE91A5BE-E028-4B53-AAF5-61C92ED4C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0213" y="3054350"/>
            <a:ext cx="792162" cy="863600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014" name="Text Box 14">
            <a:extLst>
              <a:ext uri="{FF2B5EF4-FFF2-40B4-BE49-F238E27FC236}">
                <a16:creationId xmlns:a16="http://schemas.microsoft.com/office/drawing/2014/main" id="{D5EE8FDC-F88D-4AC1-A035-A9D02A416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2288" y="2857500"/>
            <a:ext cx="47783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rgbClr val="CC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预处理</a:t>
            </a:r>
          </a:p>
        </p:txBody>
      </p:sp>
    </p:spTree>
    <p:extLst>
      <p:ext uri="{BB962C8B-B14F-4D97-AF65-F5344CB8AC3E}">
        <p14:creationId xmlns:p14="http://schemas.microsoft.com/office/powerpoint/2010/main" val="33265172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8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8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2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1">
            <a:extLst>
              <a:ext uri="{FF2B5EF4-FFF2-40B4-BE49-F238E27FC236}">
                <a16:creationId xmlns:a16="http://schemas.microsoft.com/office/drawing/2014/main" id="{C9314284-AAB1-4C9B-A0DF-44415ED6F2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D08C6B8-A1DC-41FF-9A9A-00F4A248C1E4}" type="slidenum">
              <a:rPr kumimoji="0" lang="en-US" altLang="zh-CN" sz="180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zh-CN" sz="1800">
              <a:solidFill>
                <a:srgbClr val="0099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1" name="Rectangle 370">
            <a:extLst>
              <a:ext uri="{FF2B5EF4-FFF2-40B4-BE49-F238E27FC236}">
                <a16:creationId xmlns:a16="http://schemas.microsoft.com/office/drawing/2014/main" id="{C1AD386C-5A63-4BA6-B884-BCC254D99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5763" y="1676400"/>
            <a:ext cx="3498850" cy="360363"/>
          </a:xfrm>
          <a:prstGeom prst="rect">
            <a:avLst/>
          </a:prstGeom>
          <a:solidFill>
            <a:schemeClr val="accent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391" name="Text Box 351">
            <a:extLst>
              <a:ext uri="{FF2B5EF4-FFF2-40B4-BE49-F238E27FC236}">
                <a16:creationId xmlns:a16="http://schemas.microsoft.com/office/drawing/2014/main" id="{2419DCB5-AFE9-4EE1-B1D5-0E0009EAF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400" y="1187450"/>
            <a:ext cx="7745413" cy="246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无参数的宏名定义的一般形式为： </a:t>
            </a:r>
          </a:p>
          <a:p>
            <a:pPr algn="ctr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#define  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标识符  字符串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其中，</a:t>
            </a:r>
            <a:r>
              <a:rPr lang="zh-CN" altLang="en-US" sz="2000" b="1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标识符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为所定义的宏名，</a:t>
            </a:r>
            <a:r>
              <a:rPr lang="zh-CN" altLang="en-US" sz="2000" b="1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字符串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可以是常数、表达式、格式串等任意字符。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       预处理程序是将源程序中出现的所有</a:t>
            </a:r>
            <a:r>
              <a:rPr lang="zh-CN" altLang="en-US" sz="2000" b="1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标识符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即宏名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，用</a:t>
            </a:r>
            <a:r>
              <a:rPr lang="zh-CN" altLang="en-US" sz="2000" b="1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字符串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逐一替换。</a:t>
            </a:r>
          </a:p>
        </p:txBody>
      </p:sp>
      <p:sp>
        <p:nvSpPr>
          <p:cNvPr id="12293" name="Rectangle 350">
            <a:extLst>
              <a:ext uri="{FF2B5EF4-FFF2-40B4-BE49-F238E27FC236}">
                <a16:creationId xmlns:a16="http://schemas.microsoft.com/office/drawing/2014/main" id="{ED19B310-214C-4122-A1E8-27ED2C804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693738"/>
            <a:ext cx="68722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6.2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宏定义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#define</a:t>
            </a:r>
            <a:r>
              <a:rPr lang="en-US" altLang="zh-CN" sz="44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294" name="Text Box 366">
            <a:extLst>
              <a:ext uri="{FF2B5EF4-FFF2-40B4-BE49-F238E27FC236}">
                <a16:creationId xmlns:a16="http://schemas.microsoft.com/office/drawing/2014/main" id="{DCCB8CC4-9767-457E-AEA4-3E302436E5A8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480425" y="5999163"/>
            <a:ext cx="511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000" u="sng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目录</a:t>
            </a:r>
            <a:endParaRPr lang="zh-CN" altLang="en-US" sz="10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407" name="Text Box 367">
            <a:extLst>
              <a:ext uri="{FF2B5EF4-FFF2-40B4-BE49-F238E27FC236}">
                <a16:creationId xmlns:a16="http://schemas.microsoft.com/office/drawing/2014/main" id="{B8636286-35F7-4A11-A338-791C21B4E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635375"/>
            <a:ext cx="7608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6.1 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键入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值，求表达式</a:t>
            </a:r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3(y2+3y)+4(y2+3y)+y(y2+3y)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的值。</a:t>
            </a:r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87408" name="Rectangle 368">
            <a:extLst>
              <a:ext uri="{FF2B5EF4-FFF2-40B4-BE49-F238E27FC236}">
                <a16:creationId xmlns:a16="http://schemas.microsoft.com/office/drawing/2014/main" id="{7D842FF2-5B11-4376-BF14-98BE3EF6F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4092575"/>
            <a:ext cx="3541713" cy="2289175"/>
          </a:xfrm>
          <a:prstGeom prst="rect">
            <a:avLst/>
          </a:prstGeom>
          <a:solidFill>
            <a:schemeClr val="accent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000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#define   </a:t>
            </a:r>
            <a:r>
              <a:rPr lang="en-US" altLang="zh-CN" sz="1800" b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b="1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(y*y+3*y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void main(void){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int  s,y;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printf("Input a number: ");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scanf("%d",&amp;y);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s=3*</a:t>
            </a:r>
            <a:r>
              <a:rPr lang="en-US" altLang="zh-CN" sz="1800" b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+4*</a:t>
            </a:r>
            <a:r>
              <a:rPr lang="en-US" altLang="zh-CN" sz="1800" b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+y*</a:t>
            </a:r>
            <a:r>
              <a:rPr lang="en-US" altLang="zh-CN" sz="1800" b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printf("s=%d\n",s);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</p:txBody>
      </p:sp>
      <p:sp>
        <p:nvSpPr>
          <p:cNvPr id="87409" name="AutoShape 369">
            <a:extLst>
              <a:ext uri="{FF2B5EF4-FFF2-40B4-BE49-F238E27FC236}">
                <a16:creationId xmlns:a16="http://schemas.microsoft.com/office/drawing/2014/main" id="{FC17B602-FA44-4100-838F-690D6F773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3284538"/>
            <a:ext cx="6462712" cy="504825"/>
          </a:xfrm>
          <a:prstGeom prst="wedgeRoundRectCallout">
            <a:avLst>
              <a:gd name="adj1" fmla="val 1657"/>
              <a:gd name="adj2" fmla="val 428301"/>
              <a:gd name="adj3" fmla="val 16667"/>
            </a:avLst>
          </a:prstGeom>
          <a:solidFill>
            <a:schemeClr val="accent1">
              <a:alpha val="10001"/>
            </a:schemeClr>
          </a:solidFill>
          <a:ln w="25400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s=3*</a:t>
            </a:r>
            <a:r>
              <a:rPr lang="en-US" altLang="zh-CN" sz="20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(y*y+3*y)</a:t>
            </a: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+4*</a:t>
            </a:r>
            <a:r>
              <a:rPr lang="en-US" altLang="zh-CN" sz="20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(y*y+3*y)</a:t>
            </a: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+y*</a:t>
            </a:r>
            <a:r>
              <a:rPr lang="en-US" altLang="zh-CN" sz="20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(y*y+3*y)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7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7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87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7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7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87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7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7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8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407" grpId="0"/>
      <p:bldP spid="87408" grpId="0" animBg="1"/>
      <p:bldP spid="87409" grpId="0" animBg="1"/>
    </p:bldLst>
  </p:timing>
</p:sld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CC0066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9160</TotalTime>
  <Words>2272</Words>
  <Application>Microsoft Office PowerPoint</Application>
  <PresentationFormat>全屏显示(4:3)</PresentationFormat>
  <Paragraphs>281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Tahoma</vt:lpstr>
      <vt:lpstr>宋体</vt:lpstr>
      <vt:lpstr>Arial</vt:lpstr>
      <vt:lpstr>Wingdings</vt:lpstr>
      <vt:lpstr>Times New Roman</vt:lpstr>
      <vt:lpstr>楷体_GB2312</vt:lpstr>
      <vt:lpstr>黑体</vt:lpstr>
      <vt:lpstr>Blends</vt:lpstr>
      <vt:lpstr>第6章　预编译处理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胡 沁心</cp:lastModifiedBy>
  <cp:revision>892</cp:revision>
  <dcterms:created xsi:type="dcterms:W3CDTF">2006-07-11T01:51:13Z</dcterms:created>
  <dcterms:modified xsi:type="dcterms:W3CDTF">2023-12-18T13:17:29Z</dcterms:modified>
</cp:coreProperties>
</file>